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32"/>
  </p:notesMasterIdLst>
  <p:sldIdLst>
    <p:sldId id="286" r:id="rId2"/>
    <p:sldId id="492" r:id="rId3"/>
    <p:sldId id="347" r:id="rId4"/>
    <p:sldId id="256" r:id="rId5"/>
    <p:sldId id="495" r:id="rId6"/>
    <p:sldId id="486" r:id="rId7"/>
    <p:sldId id="427" r:id="rId8"/>
    <p:sldId id="431" r:id="rId9"/>
    <p:sldId id="426" r:id="rId10"/>
    <p:sldId id="258" r:id="rId11"/>
    <p:sldId id="259" r:id="rId12"/>
    <p:sldId id="260" r:id="rId13"/>
    <p:sldId id="261" r:id="rId14"/>
    <p:sldId id="496" r:id="rId15"/>
    <p:sldId id="262" r:id="rId16"/>
    <p:sldId id="263" r:id="rId17"/>
    <p:sldId id="445" r:id="rId18"/>
    <p:sldId id="446" r:id="rId19"/>
    <p:sldId id="487" r:id="rId20"/>
    <p:sldId id="448" r:id="rId21"/>
    <p:sldId id="449" r:id="rId22"/>
    <p:sldId id="450" r:id="rId23"/>
    <p:sldId id="451" r:id="rId24"/>
    <p:sldId id="452" r:id="rId25"/>
    <p:sldId id="488" r:id="rId26"/>
    <p:sldId id="456" r:id="rId27"/>
    <p:sldId id="483" r:id="rId28"/>
    <p:sldId id="459" r:id="rId29"/>
    <p:sldId id="460" r:id="rId30"/>
    <p:sldId id="461" r:id="rId31"/>
    <p:sldId id="462" r:id="rId32"/>
    <p:sldId id="463" r:id="rId33"/>
    <p:sldId id="464" r:id="rId34"/>
    <p:sldId id="485" r:id="rId35"/>
    <p:sldId id="489" r:id="rId36"/>
    <p:sldId id="490" r:id="rId37"/>
    <p:sldId id="466" r:id="rId38"/>
    <p:sldId id="467" r:id="rId39"/>
    <p:sldId id="469" r:id="rId40"/>
    <p:sldId id="470" r:id="rId41"/>
    <p:sldId id="472" r:id="rId42"/>
    <p:sldId id="473" r:id="rId43"/>
    <p:sldId id="474" r:id="rId44"/>
    <p:sldId id="475" r:id="rId45"/>
    <p:sldId id="476" r:id="rId46"/>
    <p:sldId id="491" r:id="rId47"/>
    <p:sldId id="477" r:id="rId48"/>
    <p:sldId id="478" r:id="rId49"/>
    <p:sldId id="479" r:id="rId50"/>
    <p:sldId id="480" r:id="rId51"/>
    <p:sldId id="481" r:id="rId52"/>
    <p:sldId id="497" r:id="rId53"/>
    <p:sldId id="498" r:id="rId54"/>
    <p:sldId id="499" r:id="rId55"/>
    <p:sldId id="500" r:id="rId56"/>
    <p:sldId id="501" r:id="rId57"/>
    <p:sldId id="502" r:id="rId58"/>
    <p:sldId id="504" r:id="rId59"/>
    <p:sldId id="505" r:id="rId60"/>
    <p:sldId id="506" r:id="rId61"/>
    <p:sldId id="507" r:id="rId62"/>
    <p:sldId id="508" r:id="rId63"/>
    <p:sldId id="509" r:id="rId64"/>
    <p:sldId id="510" r:id="rId65"/>
    <p:sldId id="511" r:id="rId66"/>
    <p:sldId id="512" r:id="rId67"/>
    <p:sldId id="513" r:id="rId68"/>
    <p:sldId id="514" r:id="rId69"/>
    <p:sldId id="515" r:id="rId70"/>
    <p:sldId id="516" r:id="rId71"/>
    <p:sldId id="517" r:id="rId72"/>
    <p:sldId id="518" r:id="rId73"/>
    <p:sldId id="519" r:id="rId74"/>
    <p:sldId id="520" r:id="rId75"/>
    <p:sldId id="521" r:id="rId76"/>
    <p:sldId id="522" r:id="rId77"/>
    <p:sldId id="523" r:id="rId78"/>
    <p:sldId id="524" r:id="rId79"/>
    <p:sldId id="525" r:id="rId80"/>
    <p:sldId id="526" r:id="rId81"/>
    <p:sldId id="527" r:id="rId82"/>
    <p:sldId id="528" r:id="rId83"/>
    <p:sldId id="529" r:id="rId84"/>
    <p:sldId id="530" r:id="rId85"/>
    <p:sldId id="531" r:id="rId86"/>
    <p:sldId id="532" r:id="rId87"/>
    <p:sldId id="533" r:id="rId88"/>
    <p:sldId id="534" r:id="rId89"/>
    <p:sldId id="535" r:id="rId90"/>
    <p:sldId id="536" r:id="rId91"/>
    <p:sldId id="537" r:id="rId92"/>
    <p:sldId id="538" r:id="rId93"/>
    <p:sldId id="539" r:id="rId94"/>
    <p:sldId id="540" r:id="rId95"/>
    <p:sldId id="541" r:id="rId96"/>
    <p:sldId id="542" r:id="rId97"/>
    <p:sldId id="543" r:id="rId98"/>
    <p:sldId id="546" r:id="rId99"/>
    <p:sldId id="547" r:id="rId100"/>
    <p:sldId id="548" r:id="rId101"/>
    <p:sldId id="549" r:id="rId102"/>
    <p:sldId id="550" r:id="rId103"/>
    <p:sldId id="551" r:id="rId104"/>
    <p:sldId id="552" r:id="rId105"/>
    <p:sldId id="553" r:id="rId106"/>
    <p:sldId id="554" r:id="rId107"/>
    <p:sldId id="555" r:id="rId108"/>
    <p:sldId id="556" r:id="rId109"/>
    <p:sldId id="557" r:id="rId110"/>
    <p:sldId id="558" r:id="rId111"/>
    <p:sldId id="559" r:id="rId112"/>
    <p:sldId id="560" r:id="rId113"/>
    <p:sldId id="561" r:id="rId114"/>
    <p:sldId id="562" r:id="rId115"/>
    <p:sldId id="563" r:id="rId116"/>
    <p:sldId id="564" r:id="rId117"/>
    <p:sldId id="565" r:id="rId118"/>
    <p:sldId id="566" r:id="rId119"/>
    <p:sldId id="567" r:id="rId120"/>
    <p:sldId id="568" r:id="rId121"/>
    <p:sldId id="569" r:id="rId122"/>
    <p:sldId id="570" r:id="rId123"/>
    <p:sldId id="571" r:id="rId124"/>
    <p:sldId id="572" r:id="rId125"/>
    <p:sldId id="573" r:id="rId126"/>
    <p:sldId id="574" r:id="rId127"/>
    <p:sldId id="575" r:id="rId128"/>
    <p:sldId id="576" r:id="rId129"/>
    <p:sldId id="577" r:id="rId130"/>
    <p:sldId id="579" r:id="rId13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00"/>
    <a:srgbClr val="DDDDDD"/>
    <a:srgbClr val="FFCCFF"/>
    <a:srgbClr val="FF99CC"/>
    <a:srgbClr val="CCFFFF"/>
    <a:srgbClr val="33CCCC"/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69" autoAdjust="0"/>
    <p:restoredTop sz="76845" autoAdjust="0"/>
  </p:normalViewPr>
  <p:slideViewPr>
    <p:cSldViewPr snapToGrid="0">
      <p:cViewPr varScale="1">
        <p:scale>
          <a:sx n="64" d="100"/>
          <a:sy n="64" d="100"/>
        </p:scale>
        <p:origin x="-102" y="-5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presProps" Target="pres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slide" Target="slides/slide125.xml"/><Relationship Id="rId13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86.xml"/><Relationship Id="rId2" Type="http://schemas.openxmlformats.org/officeDocument/2006/relationships/slide" Target="slides/slide83.xml"/><Relationship Id="rId1" Type="http://schemas.openxmlformats.org/officeDocument/2006/relationships/slide" Target="slides/slide81.xml"/><Relationship Id="rId4" Type="http://schemas.openxmlformats.org/officeDocument/2006/relationships/slide" Target="slides/slide8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Relationship Id="rId5" Type="http://schemas.openxmlformats.org/officeDocument/2006/relationships/image" Target="../media/image60.emf"/><Relationship Id="rId4" Type="http://schemas.openxmlformats.org/officeDocument/2006/relationships/image" Target="../media/image59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3.wmf"/><Relationship Id="rId5" Type="http://schemas.openxmlformats.org/officeDocument/2006/relationships/image" Target="../media/image39.wmf"/><Relationship Id="rId4" Type="http://schemas.openxmlformats.org/officeDocument/2006/relationships/image" Target="../media/image38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3.wmf"/><Relationship Id="rId5" Type="http://schemas.openxmlformats.org/officeDocument/2006/relationships/image" Target="../media/image39.wmf"/><Relationship Id="rId4" Type="http://schemas.openxmlformats.org/officeDocument/2006/relationships/image" Target="../media/image38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3.wmf"/><Relationship Id="rId5" Type="http://schemas.openxmlformats.org/officeDocument/2006/relationships/image" Target="../media/image39.wmf"/><Relationship Id="rId4" Type="http://schemas.openxmlformats.org/officeDocument/2006/relationships/image" Target="../media/image3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2E189EE-EBFD-4787-964A-A106F45D3EA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9056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A4C0C9-65C4-46E8-BBD6-23B35B5DE222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5F0515-3DB7-4AFC-A4FB-6ECA36C25F5B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7199C0A-A155-44B7-9C43-32CA663A9658}" type="slidenum">
              <a:rPr lang="en-US" smtClean="0"/>
              <a:pPr>
                <a:defRPr/>
              </a:pPr>
              <a:t>106</a:t>
            </a:fld>
            <a:endParaRPr lang="en-US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C40E702-DC8C-401E-9B95-87BBA4F42FD7}" type="slidenum">
              <a:rPr lang="en-US" smtClean="0"/>
              <a:pPr>
                <a:defRPr/>
              </a:pPr>
              <a:t>107</a:t>
            </a:fld>
            <a:endParaRPr lang="en-US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2953C91-6EC8-4DB6-B9D6-1B939753F3B6}" type="slidenum">
              <a:rPr lang="en-US" smtClean="0"/>
              <a:pPr>
                <a:defRPr/>
              </a:pPr>
              <a:t>108</a:t>
            </a:fld>
            <a:endParaRPr 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4972AD-FE9B-4A2A-B560-92960F4D7031}" type="slidenum">
              <a:rPr lang="en-US" smtClean="0"/>
              <a:pPr>
                <a:defRPr/>
              </a:pPr>
              <a:t>109</a:t>
            </a:fld>
            <a:endParaRPr lang="en-US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95A585-4E76-4874-998C-89FD2AF00F2E}" type="slidenum">
              <a:rPr lang="en-US" smtClean="0"/>
              <a:pPr/>
              <a:t>110</a:t>
            </a:fld>
            <a:endParaRPr lang="en-US" smtClean="0"/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95A585-4E76-4874-998C-89FD2AF00F2E}" type="slidenum">
              <a:rPr lang="en-US" smtClean="0"/>
              <a:pPr/>
              <a:t>119</a:t>
            </a:fld>
            <a:endParaRPr lang="en-US" smtClean="0"/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36266C-AB1A-49FE-A546-C8773F55C517}" type="slidenum">
              <a:rPr lang="en-US" smtClean="0"/>
              <a:pPr>
                <a:defRPr/>
              </a:pPr>
              <a:t>120</a:t>
            </a:fld>
            <a:endParaRPr lang="en-US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82675D8-C2D6-4691-BDDF-8BBB0D43B774}" type="slidenum">
              <a:rPr lang="en-US" smtClean="0"/>
              <a:pPr>
                <a:defRPr/>
              </a:pPr>
              <a:t>121</a:t>
            </a:fld>
            <a:endParaRPr lang="en-US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F42BB06-84DC-498E-9BD0-8165CE25A101}" type="slidenum">
              <a:rPr lang="en-US" smtClean="0"/>
              <a:pPr>
                <a:defRPr/>
              </a:pPr>
              <a:t>122</a:t>
            </a:fld>
            <a:endParaRPr lang="en-US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345F8A-2D8E-41DA-8601-A191AAAD55C8}" type="slidenum">
              <a:rPr lang="en-US" smtClean="0"/>
              <a:pPr>
                <a:defRPr/>
              </a:pPr>
              <a:t>123</a:t>
            </a:fld>
            <a:endParaRPr lang="en-US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DAC8F6-D419-4CF4-BBA8-69DAB9F8F8D9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05944C-DD62-4120-8AFE-8FD2018DFD31}" type="slidenum">
              <a:rPr lang="en-US" smtClean="0"/>
              <a:pPr>
                <a:defRPr/>
              </a:pPr>
              <a:t>124</a:t>
            </a:fld>
            <a:endParaRPr lang="en-US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44A4B9C-6B97-4C4F-BF25-C2D4DE9FED4A}" type="slidenum">
              <a:rPr lang="en-US" smtClean="0"/>
              <a:pPr>
                <a:defRPr/>
              </a:pPr>
              <a:t>126</a:t>
            </a:fld>
            <a:endParaRPr lang="en-US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2D9C266-CD8D-4EE1-970E-7D2D1F82BEDC}" type="slidenum">
              <a:rPr lang="en-US" smtClean="0"/>
              <a:pPr>
                <a:defRPr/>
              </a:pPr>
              <a:t>127</a:t>
            </a:fld>
            <a:endParaRPr lang="en-US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D4EFF5-FC9E-44D1-B133-CC298F27DA1D}" type="slidenum">
              <a:rPr lang="en-US" smtClean="0"/>
              <a:pPr/>
              <a:t>129</a:t>
            </a:fld>
            <a:endParaRPr lang="en-US" smtClean="0"/>
          </a:p>
        </p:txBody>
      </p:sp>
      <p:sp>
        <p:nvSpPr>
          <p:cNvPr id="232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6CB991-62CF-4559-99BC-6F31EE880B72}" type="slidenum">
              <a:rPr lang="en-US" smtClean="0"/>
              <a:pPr>
                <a:defRPr/>
              </a:pPr>
              <a:t>130</a:t>
            </a:fld>
            <a:endParaRPr lang="en-US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939996-946B-48E5-B748-7D19C7151FC0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A83087-655E-401C-846B-0857AA1CEBBE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95A585-4E76-4874-998C-89FD2AF00F2E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0D176D-BBF8-469F-8792-7DFB933E297A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810141-419B-4931-B520-BCEBAF973CCE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5FC2AD-FE92-4F5F-8F5A-C56D01C69D87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95236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1532F3-268F-4340-85B8-D8B8A13D2528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6FC22B-0779-415E-98B8-B0D914400E2A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23D6A7-8B77-4196-86A4-4594F7F08A35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0E3A1B-1A81-4D7B-9DFF-C7AA2EB02C80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CED5A6-44D1-4D0F-AEAC-240706BC76DA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D4148D-B0CD-4629-8D14-C6161B5E2F35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03F374-4F33-4916-BA41-65C3CFEFC194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203ACC-1A44-4D1E-922D-D8392994BDB7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106500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80CBD8-AAF8-4C2C-B64E-262E9D099ECA}" type="slidenum">
              <a:rPr lang="en-US" smtClean="0"/>
              <a:pPr/>
              <a:t>27</a:t>
            </a:fld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1BE509-D678-49DE-B382-0BEF1C0B278F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66C8A1-7007-4431-9757-6D60714D4BEE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0302CE-EA01-471E-BF3A-E13B01B78CA9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244677-6A71-458D-A08A-9188A13A55AD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988FFA-BBAB-4E77-8AB7-C8FA47327AC8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7219B2-7186-415F-998E-A627444F5790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C5922D-09E7-4BFD-BC08-8F109FACDF7A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11469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C27DF5-2D08-4818-B64E-B1B830680506}" type="slidenum">
              <a:rPr lang="en-US" smtClean="0"/>
              <a:pPr/>
              <a:t>34</a:t>
            </a:fld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OLT = </a:t>
            </a:r>
            <a:r>
              <a:rPr lang="pt-BR" dirty="0" err="1" smtClean="0"/>
              <a:t>Optical</a:t>
            </a:r>
            <a:r>
              <a:rPr lang="pt-BR" dirty="0" smtClean="0"/>
              <a:t> </a:t>
            </a:r>
            <a:r>
              <a:rPr lang="pt-BR" dirty="0" err="1" smtClean="0"/>
              <a:t>Line</a:t>
            </a:r>
            <a:r>
              <a:rPr lang="pt-BR" dirty="0" smtClean="0"/>
              <a:t> </a:t>
            </a:r>
            <a:r>
              <a:rPr lang="pt-BR" dirty="0" err="1" smtClean="0"/>
              <a:t>Terminator</a:t>
            </a:r>
            <a:endParaRPr lang="pt-BR" dirty="0" smtClean="0"/>
          </a:p>
          <a:p>
            <a:r>
              <a:rPr lang="pt-BR" dirty="0" smtClean="0"/>
              <a:t>ONT = </a:t>
            </a:r>
            <a:r>
              <a:rPr lang="pt-BR" dirty="0" err="1" smtClean="0"/>
              <a:t>Optical</a:t>
            </a:r>
            <a:r>
              <a:rPr lang="pt-BR" dirty="0" smtClean="0"/>
              <a:t> Network </a:t>
            </a:r>
            <a:r>
              <a:rPr lang="pt-BR" dirty="0" err="1" smtClean="0"/>
              <a:t>Terminator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E189EE-EBFD-4787-964A-A106F45D3EAD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3935FC-1877-42B2-AD20-1038E3B345DA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2ECF86-DC77-4675-9596-24925F4A91AB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384ABB-E577-465B-8C57-A6305FB38D90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7412"/>
          </a:xfrm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3213"/>
          </a:xfrm>
          <a:noFill/>
          <a:ln/>
        </p:spPr>
        <p:txBody>
          <a:bodyPr/>
          <a:lstStyle/>
          <a:p>
            <a:r>
              <a:rPr lang="en-US" smtClean="0"/>
              <a:t>Possible Network Anatomy </a:t>
            </a:r>
          </a:p>
          <a:p>
            <a:endParaRPr lang="en-US" smtClean="0"/>
          </a:p>
          <a:p>
            <a:r>
              <a:rPr lang="en-US" smtClean="0"/>
              <a:t>Fixed Client- Fixed location</a:t>
            </a:r>
          </a:p>
          <a:p>
            <a:endParaRPr lang="en-US" smtClean="0"/>
          </a:p>
          <a:p>
            <a:r>
              <a:rPr lang="en-US" smtClean="0"/>
              <a:t>Nomadic Client  - Out Door</a:t>
            </a:r>
          </a:p>
          <a:p>
            <a:endParaRPr lang="en-US" smtClean="0"/>
          </a:p>
          <a:p>
            <a:r>
              <a:rPr lang="en-US" smtClean="0"/>
              <a:t>Portable Client – moving access with no loss of connection speed of up  30-40mph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9E23DB-D458-456F-80CB-CEB5FD8B5421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C7F754-6DC0-4828-A305-BBDC0CD003DC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dirty="0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02A6EE-59E8-4B60-8F9D-77CA5AD8BC0E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905F42-39D3-4C84-9C37-3456833F49EE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595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125956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D0CC74-597D-4FC3-98AD-8066BF21B3F2}" type="slidenum">
              <a:rPr lang="en-US" smtClean="0"/>
              <a:pPr/>
              <a:t>43</a:t>
            </a:fld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B70E7A-8FCB-47F1-AE79-E0863CDA914C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769D9C-2060-4976-898F-1E9D5DAA7F4E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pt-BR" dirty="0" smtClean="0"/>
              <a:t>Órbita do satélite geoestacionário = 36.000 km acima da superfície da terra.</a:t>
            </a: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E189EE-EBFD-4787-964A-A106F45D3EAD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188302-E80E-4190-95B6-F91357F098E4}" type="slidenum">
              <a:rPr lang="en-US" smtClean="0"/>
              <a:pPr/>
              <a:t>47</a:t>
            </a:fld>
            <a:endParaRPr lang="en-US" smtClean="0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13005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9CB864-DFBE-474D-8FC8-64C455450860}" type="slidenum">
              <a:rPr lang="en-US" smtClean="0"/>
              <a:pPr/>
              <a:t>48</a:t>
            </a:fld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3AEF05-8852-4652-A6C4-0902AAF4F4F2}" type="slidenum">
              <a:rPr lang="en-US" smtClean="0"/>
              <a:pPr/>
              <a:t>49</a:t>
            </a:fld>
            <a:endParaRPr lang="en-US" smtClean="0"/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945E89-F10B-4649-88CD-A38AEC802DDB}" type="slidenum">
              <a:rPr lang="en-US" smtClean="0"/>
              <a:pPr/>
              <a:t>50</a:t>
            </a:fld>
            <a:endParaRPr lang="en-US" smtClean="0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A42193-612F-48CB-A875-0E629067A2F0}" type="slidenum">
              <a:rPr lang="en-US" smtClean="0"/>
              <a:pPr/>
              <a:t>51</a:t>
            </a:fld>
            <a:endParaRPr lang="en-US" smtClean="0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95A585-4E76-4874-998C-89FD2AF00F2E}" type="slidenum">
              <a:rPr lang="en-US" smtClean="0"/>
              <a:pPr/>
              <a:t>52</a:t>
            </a:fld>
            <a:endParaRPr lang="en-US" smtClean="0"/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95A585-4E76-4874-998C-89FD2AF00F2E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0091E4-6502-43E1-A34F-9F0B5373BD83}" type="slidenum">
              <a:rPr lang="en-US" smtClean="0"/>
              <a:pPr/>
              <a:t>53</a:t>
            </a:fld>
            <a:endParaRPr 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39C20E-70E8-4093-A8E6-824DC1C4FF9B}" type="slidenum">
              <a:rPr lang="en-US" smtClean="0"/>
              <a:pPr/>
              <a:t>54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A73E65-492F-415D-A28A-D2876EA3F725}" type="slidenum">
              <a:rPr lang="en-US" smtClean="0"/>
              <a:pPr/>
              <a:t>55</a:t>
            </a:fld>
            <a:endParaRPr 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32C851-12A7-460B-AAA4-FF45407E41B7}" type="slidenum">
              <a:rPr lang="en-US" smtClean="0"/>
              <a:pPr/>
              <a:t>56</a:t>
            </a:fld>
            <a:endParaRPr 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41E00F-885A-4D7E-B04C-3C3EDC334FC3}" type="slidenum">
              <a:rPr lang="en-US" smtClean="0"/>
              <a:pPr/>
              <a:t>57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638A16-CF60-4880-ADA5-7117638F9C88}" type="slidenum">
              <a:rPr lang="en-US" smtClean="0"/>
              <a:pPr/>
              <a:t>58</a:t>
            </a:fld>
            <a:endParaRPr 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BE142E-BBAB-4F70-8DCC-440EC2488592}" type="slidenum">
              <a:rPr lang="en-US" smtClean="0"/>
              <a:pPr/>
              <a:t>59</a:t>
            </a:fld>
            <a:endParaRPr 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Two simple multiple access control techniques.</a:t>
            </a:r>
          </a:p>
          <a:p>
            <a:endParaRPr lang="en-US" smtClean="0"/>
          </a:p>
          <a:p>
            <a:r>
              <a:rPr lang="en-US" smtClean="0"/>
              <a:t>Each mobile’s share of the bandwidth is divided into portions for the uplink and the downlink. Also, possibly, out of band signaling.</a:t>
            </a:r>
          </a:p>
          <a:p>
            <a:endParaRPr lang="en-US" smtClean="0"/>
          </a:p>
          <a:p>
            <a:r>
              <a:rPr lang="en-US" smtClean="0"/>
              <a:t>As we will see, used in AMPS, GSM, IS-54/136</a:t>
            </a: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7137E4-56F9-4ED0-A6A1-C6A711DBF3A4}" type="slidenum">
              <a:rPr lang="en-US" smtClean="0"/>
              <a:pPr/>
              <a:t>60</a:t>
            </a:fld>
            <a:endParaRPr lang="en-US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71E328-6783-47E0-8A55-62787A904317}" type="slidenum">
              <a:rPr lang="en-US" smtClean="0"/>
              <a:pPr/>
              <a:t>61</a:t>
            </a:fld>
            <a:endParaRPr lang="en-US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EA1279-9C05-4BB8-A2C8-7B882AF2B91D}" type="slidenum">
              <a:rPr lang="en-US" smtClean="0"/>
              <a:pPr/>
              <a:t>62</a:t>
            </a:fld>
            <a:endParaRPr lang="en-US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B6A08A-51FE-4BAE-971F-890B8E2CEA48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pt-BR" dirty="0" smtClean="0"/>
              <a:t>Falar de cada um dos componentes:</a:t>
            </a:r>
          </a:p>
          <a:p>
            <a:pPr>
              <a:buFont typeface="Arial" pitchFamily="34" charset="0"/>
              <a:buChar char="•"/>
            </a:pPr>
            <a:r>
              <a:rPr lang="pt-BR" baseline="0" dirty="0" smtClean="0"/>
              <a:t> PC</a:t>
            </a:r>
          </a:p>
          <a:p>
            <a:pPr>
              <a:buFont typeface="Arial" pitchFamily="34" charset="0"/>
              <a:buChar char="•"/>
            </a:pPr>
            <a:r>
              <a:rPr lang="pt-BR" baseline="0" dirty="0" smtClean="0"/>
              <a:t> Servidor</a:t>
            </a:r>
          </a:p>
          <a:p>
            <a:pPr>
              <a:buFont typeface="Arial" pitchFamily="34" charset="0"/>
              <a:buChar char="•"/>
            </a:pPr>
            <a:r>
              <a:rPr lang="pt-BR" baseline="0" dirty="0" smtClean="0"/>
              <a:t> Laptop sem fio</a:t>
            </a:r>
          </a:p>
          <a:p>
            <a:pPr>
              <a:buFont typeface="Arial" pitchFamily="34" charset="0"/>
              <a:buChar char="•"/>
            </a:pPr>
            <a:r>
              <a:rPr lang="pt-BR" baseline="0" dirty="0" smtClean="0"/>
              <a:t> Celular</a:t>
            </a:r>
          </a:p>
          <a:p>
            <a:pPr>
              <a:buFont typeface="Arial" pitchFamily="34" charset="0"/>
              <a:buChar char="•"/>
            </a:pPr>
            <a:r>
              <a:rPr lang="pt-BR" baseline="0" dirty="0" smtClean="0"/>
              <a:t> Pontos de acesso</a:t>
            </a:r>
          </a:p>
          <a:p>
            <a:pPr>
              <a:buFont typeface="Arial" pitchFamily="34" charset="0"/>
              <a:buChar char="•"/>
            </a:pPr>
            <a:r>
              <a:rPr lang="pt-BR" baseline="0" dirty="0" smtClean="0"/>
              <a:t> Enlaces </a:t>
            </a:r>
            <a:r>
              <a:rPr lang="pt-BR" baseline="0" dirty="0" err="1" smtClean="0"/>
              <a:t>cabeados</a:t>
            </a:r>
            <a:endParaRPr lang="pt-BR" baseline="0" dirty="0" smtClean="0"/>
          </a:p>
          <a:p>
            <a:pPr>
              <a:buFont typeface="Arial" pitchFamily="34" charset="0"/>
              <a:buChar char="•"/>
            </a:pPr>
            <a:r>
              <a:rPr lang="pt-BR" baseline="0" dirty="0" smtClean="0"/>
              <a:t> Roteadores</a:t>
            </a:r>
            <a:endParaRPr lang="pt-BR" dirty="0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8D2965-8D56-4BB6-A05F-623797A304C3}" type="slidenum">
              <a:rPr lang="en-US" smtClean="0"/>
              <a:pPr/>
              <a:t>63</a:t>
            </a:fld>
            <a:endParaRPr lang="en-U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B6D472-CF6D-464F-9D4B-D8DCDA1887BD}" type="slidenum">
              <a:rPr lang="en-US" smtClean="0"/>
              <a:pPr/>
              <a:t>64</a:t>
            </a:fld>
            <a:endParaRPr 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709CBD-7D23-4353-820E-1EB2AF4E6C1A}" type="slidenum">
              <a:rPr lang="en-US" smtClean="0"/>
              <a:pPr/>
              <a:t>65</a:t>
            </a:fld>
            <a:endParaRPr lang="en-US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4DA6FC-7806-4B6C-9F5F-0256761CE72D}" type="slidenum">
              <a:rPr lang="en-US" smtClean="0"/>
              <a:pPr/>
              <a:t>66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2E8818-74EA-46CC-AEF4-350D2CBAC86F}" type="slidenum">
              <a:rPr lang="en-US" smtClean="0"/>
              <a:pPr/>
              <a:t>67</a:t>
            </a:fld>
            <a:endParaRPr 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A27C96-04B4-44F2-9982-CC9202A79419}" type="slidenum">
              <a:rPr lang="en-US" smtClean="0"/>
              <a:pPr/>
              <a:t>68</a:t>
            </a:fld>
            <a:endParaRPr lang="en-US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7BDA1E-8B67-418A-B8D5-47BAA8FFF843}" type="slidenum">
              <a:rPr lang="en-US" smtClean="0"/>
              <a:pPr/>
              <a:t>69</a:t>
            </a:fld>
            <a:endParaRPr 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A5DE2D-088D-4C5C-B411-F8152F8D15A8}" type="slidenum">
              <a:rPr lang="en-US" smtClean="0"/>
              <a:pPr/>
              <a:t>70</a:t>
            </a:fld>
            <a:endParaRPr lang="en-US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B3D835-BD8F-4F89-9785-3F0FF65C6A70}" type="slidenum">
              <a:rPr lang="en-US" smtClean="0"/>
              <a:pPr/>
              <a:t>71</a:t>
            </a:fld>
            <a:endParaRPr lang="en-US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A4C808-2FAD-4AD0-B2F0-CD41DE86DB6B}" type="slidenum">
              <a:rPr lang="en-US" smtClean="0"/>
              <a:pPr/>
              <a:t>72</a:t>
            </a:fld>
            <a:endParaRPr lang="en-US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4C4109-DE14-43E7-AD54-85AAF308C8CA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dirty="0" smtClean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2E9794-219D-4617-87BD-54A8AB833CAD}" type="slidenum">
              <a:rPr lang="en-US" smtClean="0"/>
              <a:pPr/>
              <a:t>73</a:t>
            </a:fld>
            <a:endParaRPr lang="en-US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FB9CFD-F366-4008-AF70-FD0662085869}" type="slidenum">
              <a:rPr lang="en-US" smtClean="0"/>
              <a:pPr/>
              <a:t>74</a:t>
            </a:fld>
            <a:endParaRPr lang="en-US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D50645-170C-4AE4-AB8A-A1EAD424F01B}" type="slidenum">
              <a:rPr lang="en-US" smtClean="0"/>
              <a:pPr/>
              <a:t>75</a:t>
            </a:fld>
            <a:endParaRPr 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390066-558F-43C2-9149-0E5AD354BF2F}" type="slidenum">
              <a:rPr lang="en-US" smtClean="0"/>
              <a:pPr/>
              <a:t>76</a:t>
            </a:fld>
            <a:endParaRPr lang="en-US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3B4EC0-E47C-4C73-9465-A0AFAB04CDD2}" type="slidenum">
              <a:rPr lang="en-US" smtClean="0"/>
              <a:pPr/>
              <a:t>77</a:t>
            </a:fld>
            <a:endParaRPr lang="en-US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40424F-EF0D-464F-846F-C125F803A9D2}" type="slidenum">
              <a:rPr lang="en-US" smtClean="0"/>
              <a:pPr/>
              <a:t>78</a:t>
            </a:fld>
            <a:endParaRPr lang="en-US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3BB778-A088-4202-A8E8-7787C3D76BC3}" type="slidenum">
              <a:rPr lang="en-US" smtClean="0"/>
              <a:pPr/>
              <a:t>79</a:t>
            </a:fld>
            <a:endParaRPr lang="en-US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511648-0FAE-40C6-8AE3-847185D6041C}" type="slidenum">
              <a:rPr lang="en-US" smtClean="0"/>
              <a:pPr/>
              <a:t>80</a:t>
            </a:fld>
            <a:endParaRPr lang="en-US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E31CBC-2AEF-4E3C-AC2E-9A8101924818}" type="slidenum">
              <a:rPr lang="en-US" smtClean="0"/>
              <a:pPr/>
              <a:t>81</a:t>
            </a:fld>
            <a:endParaRPr lang="en-US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8D893E-0044-4045-AEC0-EC70A69AAE6C}" type="slidenum">
              <a:rPr lang="en-US" smtClean="0"/>
              <a:pPr/>
              <a:t>82</a:t>
            </a:fld>
            <a:endParaRPr lang="en-US" smtClean="0"/>
          </a:p>
        </p:txBody>
      </p:sp>
      <p:sp>
        <p:nvSpPr>
          <p:cNvPr id="201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A8403A-7A64-4842-ABC2-9A4A0D074E05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80293A-1798-44EE-AF3F-764AE19DCCA3}" type="slidenum">
              <a:rPr lang="en-US" smtClean="0"/>
              <a:pPr/>
              <a:t>83</a:t>
            </a:fld>
            <a:endParaRPr lang="en-US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D5E9F1-8791-4D81-A04A-07548025D9DE}" type="slidenum">
              <a:rPr lang="en-US" smtClean="0"/>
              <a:pPr/>
              <a:t>84</a:t>
            </a:fld>
            <a:endParaRPr lang="en-US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64245C-4A98-4792-AA95-50D8ECC91FCD}" type="slidenum">
              <a:rPr lang="en-US" smtClean="0"/>
              <a:pPr/>
              <a:t>85</a:t>
            </a:fld>
            <a:endParaRPr lang="en-US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25349C-14CF-4AFC-9307-8411D528FA17}" type="slidenum">
              <a:rPr lang="en-US" smtClean="0"/>
              <a:pPr/>
              <a:t>86</a:t>
            </a:fld>
            <a:endParaRPr lang="en-US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425061-ACA7-4714-9DF4-6F144A864C3B}" type="slidenum">
              <a:rPr lang="en-US" smtClean="0"/>
              <a:pPr/>
              <a:t>87</a:t>
            </a:fld>
            <a:endParaRPr lang="en-US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95A585-4E76-4874-998C-89FD2AF00F2E}" type="slidenum">
              <a:rPr lang="en-US" smtClean="0"/>
              <a:pPr/>
              <a:t>88</a:t>
            </a:fld>
            <a:endParaRPr lang="en-US" smtClean="0"/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F89F6C3-EB8E-41F6-8713-C0587556208F}" type="slidenum">
              <a:rPr lang="en-US" smtClean="0"/>
              <a:pPr>
                <a:defRPr/>
              </a:pPr>
              <a:t>89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E1E0F0-0956-41F7-A39A-57901D2D6A3E}" type="slidenum">
              <a:rPr lang="en-US" smtClean="0"/>
              <a:pPr>
                <a:defRPr/>
              </a:pPr>
              <a:t>90</a:t>
            </a:fld>
            <a:endParaRPr 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865412-427D-467F-94F5-93A58DD5FBF1}" type="slidenum">
              <a:rPr lang="en-US" smtClean="0"/>
              <a:pPr>
                <a:defRPr/>
              </a:pPr>
              <a:t>91</a:t>
            </a:fld>
            <a:endParaRPr 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696608-C844-4D58-A797-04A6907B10A2}" type="slidenum">
              <a:rPr lang="en-US" smtClean="0"/>
              <a:pPr>
                <a:defRPr/>
              </a:pPr>
              <a:t>92</a:t>
            </a:fld>
            <a:endParaRPr lang="en-US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3D6A80-2416-4548-8AEF-0DE434F6A672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95C112-8FBD-4A0F-851B-1946653D2595}" type="slidenum">
              <a:rPr lang="en-US" smtClean="0"/>
              <a:pPr>
                <a:defRPr/>
              </a:pPr>
              <a:t>93</a:t>
            </a:fld>
            <a:endParaRPr lang="en-US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302070-1CA0-4F7D-A1E4-82B993DB950A}" type="slidenum">
              <a:rPr lang="en-US" smtClean="0"/>
              <a:pPr>
                <a:defRPr/>
              </a:pPr>
              <a:t>94</a:t>
            </a:fld>
            <a:endParaRPr lang="en-US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D9F3C0-6563-4AD5-84AA-EBC1F637C946}" type="slidenum">
              <a:rPr lang="en-US" smtClean="0"/>
              <a:pPr>
                <a:defRPr/>
              </a:pPr>
              <a:t>95</a:t>
            </a:fld>
            <a:endParaRPr lang="en-U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2511701-5B15-4D79-B369-6FA62955506E}" type="slidenum">
              <a:rPr lang="en-US" smtClean="0"/>
              <a:pPr>
                <a:defRPr/>
              </a:pPr>
              <a:t>96</a:t>
            </a:fld>
            <a:endParaRPr 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DD2F7B-C9F7-4E88-BC2F-868D49475014}" type="slidenum">
              <a:rPr lang="en-US" smtClean="0"/>
              <a:pPr>
                <a:defRPr/>
              </a:pPr>
              <a:t>97</a:t>
            </a:fld>
            <a:endParaRPr lang="en-US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FE1C108-EA2B-46BC-9D14-CA24F8EF9486}" type="slidenum">
              <a:rPr lang="en-US" smtClean="0"/>
              <a:pPr>
                <a:defRPr/>
              </a:pPr>
              <a:t>98</a:t>
            </a:fld>
            <a:endParaRPr lang="en-US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95A585-4E76-4874-998C-89FD2AF00F2E}" type="slidenum">
              <a:rPr lang="en-US" smtClean="0"/>
              <a:pPr/>
              <a:t>102</a:t>
            </a:fld>
            <a:endParaRPr lang="en-US" smtClean="0"/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813B71A-6D34-43A8-8BA1-850FC19889EC}" type="slidenum">
              <a:rPr lang="en-US" smtClean="0"/>
              <a:pPr>
                <a:defRPr/>
              </a:pPr>
              <a:t>103</a:t>
            </a:fld>
            <a:endParaRPr lang="en-US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F91BF84-FDBD-43AD-9524-ED2AC3F9B243}" type="slidenum">
              <a:rPr lang="en-US" smtClean="0"/>
              <a:pPr>
                <a:defRPr/>
              </a:pPr>
              <a:t>104</a:t>
            </a:fld>
            <a:endParaRPr lang="en-US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FAFC6A-4EF3-4245-9C12-4DBB86681B6D}" type="slidenum">
              <a:rPr lang="en-US" smtClean="0"/>
              <a:pPr>
                <a:defRPr/>
              </a:pPr>
              <a:t>105</a:t>
            </a:fld>
            <a:endParaRPr lang="en-US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1: Introdução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92F2B-41FE-406C-9A56-A4E2A81C266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1: Introdução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F7B66-DD50-4030-BA60-C77D9696BED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3100" cy="60198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98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1: Introdução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C7E41-E1F4-490E-BF18-5629625ED4F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533400" y="228600"/>
            <a:ext cx="7772400" cy="60198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1: Introdução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F67C0-BB16-4F2F-8CF7-E15FED51657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ítulo, conteúd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495800" y="1600200"/>
            <a:ext cx="3810000" cy="22479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495800" y="4000500"/>
            <a:ext cx="3810000" cy="22479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1: Introdução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815CC-2264-4682-9F6D-2A7662556AE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ítulo, conteúdo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1: Introdução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AAAA1-95A8-4F28-95FC-CC655167EB7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ítulo e 4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sz="quarter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533400" y="1600200"/>
            <a:ext cx="3810000" cy="22479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495800" y="1600200"/>
            <a:ext cx="3810000" cy="22479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533400" y="4000500"/>
            <a:ext cx="3810000" cy="22479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495800" y="4000500"/>
            <a:ext cx="3810000" cy="22479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1: Introdução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070BBA-4113-4E81-8D2F-672ADEFB885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1: Introdução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20613-95F9-4102-B470-FA7A10215E3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544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1: Introdução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CA30C-BB3F-4695-823B-CAA85338B9D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1: Introdução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A6245-A12D-4076-947C-576E079C44B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1: Introdução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8EA91-78ED-4219-8F09-0A91F981639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1: Introdução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4A8A5-4457-4597-9F67-8035C2B4644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1: Introdução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99F08-2490-4625-9560-19768180CEF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1: Introdução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4D787-9682-45E2-9B85-4197BDFEFFA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1: Introdução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EBA4A-A003-44A5-9E15-11B1ED0CCBF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1: Introdução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D861C-9B3D-4483-B185-9A6CDA3414A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10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1: Introdução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34756C6-D466-479A-B739-62E8D7C8DBC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  <p:sldLayoutId id="2147483833" r:id="rId12"/>
    <p:sldLayoutId id="2147483835" r:id="rId13"/>
    <p:sldLayoutId id="2147483836" r:id="rId14"/>
    <p:sldLayoutId id="2147483837" r:id="rId15"/>
    <p:sldLayoutId id="2147483838" r:id="rId16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ZapfDingbats" pitchFamily="82" charset="0"/>
        <a:buChar char="r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ZapfDingbats" pitchFamily="82" charset="0"/>
        <a:buChar char="m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5" Type="http://schemas.openxmlformats.org/officeDocument/2006/relationships/oleObject" Target="../embeddings/oleObject98.bin"/><Relationship Id="rId4" Type="http://schemas.openxmlformats.org/officeDocument/2006/relationships/image" Target="../media/image33.wmf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101.bin"/><Relationship Id="rId5" Type="http://schemas.openxmlformats.org/officeDocument/2006/relationships/oleObject" Target="../embeddings/oleObject100.bin"/><Relationship Id="rId4" Type="http://schemas.openxmlformats.org/officeDocument/2006/relationships/image" Target="../media/image33.wmf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4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emf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4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4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103.bin"/><Relationship Id="rId5" Type="http://schemas.openxmlformats.org/officeDocument/2006/relationships/image" Target="../media/image33.wmf"/><Relationship Id="rId4" Type="http://schemas.openxmlformats.org/officeDocument/2006/relationships/oleObject" Target="../embeddings/oleObject10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4.xml"/></Relationships>
</file>

<file path=ppt/slides/_rels/slide1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8.bin"/><Relationship Id="rId13" Type="http://schemas.openxmlformats.org/officeDocument/2006/relationships/oleObject" Target="../embeddings/oleObject113.bin"/><Relationship Id="rId3" Type="http://schemas.openxmlformats.org/officeDocument/2006/relationships/oleObject" Target="../embeddings/oleObject104.bin"/><Relationship Id="rId7" Type="http://schemas.openxmlformats.org/officeDocument/2006/relationships/oleObject" Target="../embeddings/oleObject107.bin"/><Relationship Id="rId12" Type="http://schemas.openxmlformats.org/officeDocument/2006/relationships/oleObject" Target="../embeddings/oleObject112.bin"/><Relationship Id="rId17" Type="http://schemas.openxmlformats.org/officeDocument/2006/relationships/image" Target="../media/image111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16.bin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106.bin"/><Relationship Id="rId11" Type="http://schemas.openxmlformats.org/officeDocument/2006/relationships/oleObject" Target="../embeddings/oleObject111.bin"/><Relationship Id="rId5" Type="http://schemas.openxmlformats.org/officeDocument/2006/relationships/oleObject" Target="../embeddings/oleObject105.bin"/><Relationship Id="rId15" Type="http://schemas.openxmlformats.org/officeDocument/2006/relationships/oleObject" Target="../embeddings/oleObject115.bin"/><Relationship Id="rId10" Type="http://schemas.openxmlformats.org/officeDocument/2006/relationships/oleObject" Target="../embeddings/oleObject110.bin"/><Relationship Id="rId4" Type="http://schemas.openxmlformats.org/officeDocument/2006/relationships/image" Target="../media/image33.wmf"/><Relationship Id="rId9" Type="http://schemas.openxmlformats.org/officeDocument/2006/relationships/oleObject" Target="../embeddings/oleObject109.bin"/><Relationship Id="rId14" Type="http://schemas.openxmlformats.org/officeDocument/2006/relationships/oleObject" Target="../embeddings/oleObject114.bin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11.wmf"/><Relationship Id="rId5" Type="http://schemas.openxmlformats.org/officeDocument/2006/relationships/oleObject" Target="../embeddings/oleObject118.bin"/><Relationship Id="rId4" Type="http://schemas.openxmlformats.org/officeDocument/2006/relationships/image" Target="../media/image33.wmf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11.wmf"/><Relationship Id="rId5" Type="http://schemas.openxmlformats.org/officeDocument/2006/relationships/oleObject" Target="../embeddings/oleObject120.bin"/><Relationship Id="rId4" Type="http://schemas.openxmlformats.org/officeDocument/2006/relationships/image" Target="../media/image33.wmf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1.bin"/><Relationship Id="rId7" Type="http://schemas.openxmlformats.org/officeDocument/2006/relationships/image" Target="../media/image11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11.wmf"/><Relationship Id="rId5" Type="http://schemas.openxmlformats.org/officeDocument/2006/relationships/oleObject" Target="../embeddings/oleObject122.bin"/><Relationship Id="rId4" Type="http://schemas.openxmlformats.org/officeDocument/2006/relationships/image" Target="../media/image33.wmf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16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4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4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4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4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gif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6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6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gif"/><Relationship Id="rId2" Type="http://schemas.openxmlformats.org/officeDocument/2006/relationships/image" Target="../media/image117.gif"/><Relationship Id="rId1" Type="http://schemas.openxmlformats.org/officeDocument/2006/relationships/slideLayout" Target="../slideLayouts/slideLayout6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4.png"/><Relationship Id="rId5" Type="http://schemas.openxmlformats.org/officeDocument/2006/relationships/image" Target="../media/image33.wmf"/><Relationship Id="rId4" Type="http://schemas.openxmlformats.org/officeDocument/2006/relationships/oleObject" Target="../embeddings/oleObject3.bin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oleObject" Target="../embeddings/oleObject11.bin"/><Relationship Id="rId18" Type="http://schemas.openxmlformats.org/officeDocument/2006/relationships/image" Target="../media/image38.wmf"/><Relationship Id="rId3" Type="http://schemas.openxmlformats.org/officeDocument/2006/relationships/notesSlide" Target="../notesSlides/notesSlide15.xml"/><Relationship Id="rId21" Type="http://schemas.openxmlformats.org/officeDocument/2006/relationships/oleObject" Target="../embeddings/oleObject16.bin"/><Relationship Id="rId7" Type="http://schemas.openxmlformats.org/officeDocument/2006/relationships/image" Target="../media/image36.wmf"/><Relationship Id="rId12" Type="http://schemas.openxmlformats.org/officeDocument/2006/relationships/oleObject" Target="../embeddings/oleObject10.bin"/><Relationship Id="rId17" Type="http://schemas.openxmlformats.org/officeDocument/2006/relationships/oleObject" Target="../embeddings/oleObject14.bin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13.bin"/><Relationship Id="rId20" Type="http://schemas.openxmlformats.org/officeDocument/2006/relationships/image" Target="../media/image39.wmf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11" Type="http://schemas.openxmlformats.org/officeDocument/2006/relationships/oleObject" Target="../embeddings/oleObject9.bin"/><Relationship Id="rId5" Type="http://schemas.openxmlformats.org/officeDocument/2006/relationships/image" Target="../media/image33.wmf"/><Relationship Id="rId15" Type="http://schemas.openxmlformats.org/officeDocument/2006/relationships/image" Target="../media/image37.wmf"/><Relationship Id="rId23" Type="http://schemas.openxmlformats.org/officeDocument/2006/relationships/oleObject" Target="../embeddings/oleObject18.bin"/><Relationship Id="rId10" Type="http://schemas.openxmlformats.org/officeDocument/2006/relationships/oleObject" Target="../embeddings/oleObject8.bin"/><Relationship Id="rId19" Type="http://schemas.openxmlformats.org/officeDocument/2006/relationships/oleObject" Target="../embeddings/oleObject15.bin"/><Relationship Id="rId4" Type="http://schemas.openxmlformats.org/officeDocument/2006/relationships/oleObject" Target="../embeddings/oleObject4.bin"/><Relationship Id="rId9" Type="http://schemas.openxmlformats.org/officeDocument/2006/relationships/oleObject" Target="../embeddings/oleObject7.bin"/><Relationship Id="rId14" Type="http://schemas.openxmlformats.org/officeDocument/2006/relationships/oleObject" Target="../embeddings/oleObject12.bin"/><Relationship Id="rId22" Type="http://schemas.openxmlformats.org/officeDocument/2006/relationships/oleObject" Target="../embeddings/oleObject17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3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://www.pearson.com.br/" TargetMode="External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jpeg"/><Relationship Id="rId11" Type="http://schemas.openxmlformats.org/officeDocument/2006/relationships/image" Target="../media/image7.jpeg"/><Relationship Id="rId5" Type="http://schemas.openxmlformats.org/officeDocument/2006/relationships/image" Target="../media/image1.jpeg"/><Relationship Id="rId10" Type="http://schemas.openxmlformats.org/officeDocument/2006/relationships/image" Target="../media/image6.png"/><Relationship Id="rId4" Type="http://schemas.openxmlformats.org/officeDocument/2006/relationships/hyperlink" Target="http://www.aw.com/kurose-ross1/" TargetMode="External"/><Relationship Id="rId9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33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4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4.bin"/><Relationship Id="rId5" Type="http://schemas.openxmlformats.org/officeDocument/2006/relationships/oleObject" Target="../embeddings/oleObject23.bin"/><Relationship Id="rId4" Type="http://schemas.openxmlformats.org/officeDocument/2006/relationships/image" Target="../media/image33.w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13" Type="http://schemas.openxmlformats.org/officeDocument/2006/relationships/oleObject" Target="../embeddings/oleObject32.bin"/><Relationship Id="rId3" Type="http://schemas.openxmlformats.org/officeDocument/2006/relationships/notesSlide" Target="../notesSlides/notesSlide34.xml"/><Relationship Id="rId7" Type="http://schemas.openxmlformats.org/officeDocument/2006/relationships/image" Target="../media/image39.wmf"/><Relationship Id="rId12" Type="http://schemas.openxmlformats.org/officeDocument/2006/relationships/oleObject" Target="../embeddings/oleObject3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6.bin"/><Relationship Id="rId11" Type="http://schemas.openxmlformats.org/officeDocument/2006/relationships/oleObject" Target="../embeddings/oleObject30.bin"/><Relationship Id="rId5" Type="http://schemas.openxmlformats.org/officeDocument/2006/relationships/image" Target="../media/image38.wmf"/><Relationship Id="rId15" Type="http://schemas.openxmlformats.org/officeDocument/2006/relationships/image" Target="../media/image55.png"/><Relationship Id="rId10" Type="http://schemas.openxmlformats.org/officeDocument/2006/relationships/oleObject" Target="../embeddings/oleObject29.bin"/><Relationship Id="rId4" Type="http://schemas.openxmlformats.org/officeDocument/2006/relationships/oleObject" Target="../embeddings/oleObject25.bin"/><Relationship Id="rId9" Type="http://schemas.openxmlformats.org/officeDocument/2006/relationships/oleObject" Target="../embeddings/oleObject28.bin"/><Relationship Id="rId14" Type="http://schemas.openxmlformats.org/officeDocument/2006/relationships/oleObject" Target="../embeddings/oleObject33.bin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13" Type="http://schemas.openxmlformats.org/officeDocument/2006/relationships/oleObject" Target="../embeddings/oleObject40.bin"/><Relationship Id="rId3" Type="http://schemas.openxmlformats.org/officeDocument/2006/relationships/notesSlide" Target="../notesSlides/notesSlide35.xml"/><Relationship Id="rId7" Type="http://schemas.openxmlformats.org/officeDocument/2006/relationships/image" Target="../media/image39.wmf"/><Relationship Id="rId12" Type="http://schemas.openxmlformats.org/officeDocument/2006/relationships/image" Target="../media/image33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5.bin"/><Relationship Id="rId11" Type="http://schemas.openxmlformats.org/officeDocument/2006/relationships/oleObject" Target="../embeddings/oleObject39.bin"/><Relationship Id="rId5" Type="http://schemas.openxmlformats.org/officeDocument/2006/relationships/image" Target="../media/image38.wmf"/><Relationship Id="rId10" Type="http://schemas.openxmlformats.org/officeDocument/2006/relationships/oleObject" Target="../embeddings/oleObject38.bin"/><Relationship Id="rId4" Type="http://schemas.openxmlformats.org/officeDocument/2006/relationships/oleObject" Target="../embeddings/oleObject34.bin"/><Relationship Id="rId9" Type="http://schemas.openxmlformats.org/officeDocument/2006/relationships/oleObject" Target="../embeddings/oleObject37.bin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13" Type="http://schemas.openxmlformats.org/officeDocument/2006/relationships/oleObject" Target="../embeddings/oleObject42.bin"/><Relationship Id="rId18" Type="http://schemas.openxmlformats.org/officeDocument/2006/relationships/image" Target="../media/image59.wmf"/><Relationship Id="rId3" Type="http://schemas.openxmlformats.org/officeDocument/2006/relationships/notesSlide" Target="../notesSlides/notesSlide36.xml"/><Relationship Id="rId21" Type="http://schemas.openxmlformats.org/officeDocument/2006/relationships/image" Target="../media/image68.png"/><Relationship Id="rId7" Type="http://schemas.openxmlformats.org/officeDocument/2006/relationships/image" Target="../media/image64.jpeg"/><Relationship Id="rId12" Type="http://schemas.openxmlformats.org/officeDocument/2006/relationships/image" Target="../media/image67.jpeg"/><Relationship Id="rId17" Type="http://schemas.openxmlformats.org/officeDocument/2006/relationships/oleObject" Target="../embeddings/oleObject44.bin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58.wmf"/><Relationship Id="rId20" Type="http://schemas.openxmlformats.org/officeDocument/2006/relationships/image" Target="../media/image60.emf"/><Relationship Id="rId1" Type="http://schemas.openxmlformats.org/officeDocument/2006/relationships/vmlDrawing" Target="../drawings/vmlDrawing10.vml"/><Relationship Id="rId6" Type="http://schemas.openxmlformats.org/officeDocument/2006/relationships/image" Target="../media/image63.jpeg"/><Relationship Id="rId11" Type="http://schemas.openxmlformats.org/officeDocument/2006/relationships/image" Target="../media/image56.wmf"/><Relationship Id="rId5" Type="http://schemas.openxmlformats.org/officeDocument/2006/relationships/image" Target="../media/image62.jpeg"/><Relationship Id="rId15" Type="http://schemas.openxmlformats.org/officeDocument/2006/relationships/oleObject" Target="../embeddings/oleObject43.bin"/><Relationship Id="rId10" Type="http://schemas.openxmlformats.org/officeDocument/2006/relationships/oleObject" Target="../embeddings/oleObject41.bin"/><Relationship Id="rId19" Type="http://schemas.openxmlformats.org/officeDocument/2006/relationships/oleObject" Target="../embeddings/oleObject45.bin"/><Relationship Id="rId4" Type="http://schemas.openxmlformats.org/officeDocument/2006/relationships/image" Target="../media/image61.jpeg"/><Relationship Id="rId9" Type="http://schemas.openxmlformats.org/officeDocument/2006/relationships/image" Target="../media/image66.wmf"/><Relationship Id="rId14" Type="http://schemas.openxmlformats.org/officeDocument/2006/relationships/image" Target="../media/image57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maxforum.org/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e.surrey.ac.uk/Personal/L.Wood/software/SaVi/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83.jpeg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netparadox.com/" TargetMode="Externa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8.bin"/><Relationship Id="rId13" Type="http://schemas.openxmlformats.org/officeDocument/2006/relationships/oleObject" Target="../embeddings/oleObject53.bin"/><Relationship Id="rId18" Type="http://schemas.openxmlformats.org/officeDocument/2006/relationships/image" Target="../media/image38.wmf"/><Relationship Id="rId3" Type="http://schemas.openxmlformats.org/officeDocument/2006/relationships/notesSlide" Target="../notesSlides/notesSlide50.xml"/><Relationship Id="rId21" Type="http://schemas.openxmlformats.org/officeDocument/2006/relationships/oleObject" Target="../embeddings/oleObject58.bin"/><Relationship Id="rId7" Type="http://schemas.openxmlformats.org/officeDocument/2006/relationships/image" Target="../media/image36.wmf"/><Relationship Id="rId12" Type="http://schemas.openxmlformats.org/officeDocument/2006/relationships/oleObject" Target="../embeddings/oleObject52.bin"/><Relationship Id="rId17" Type="http://schemas.openxmlformats.org/officeDocument/2006/relationships/oleObject" Target="../embeddings/oleObject56.bin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55.bin"/><Relationship Id="rId20" Type="http://schemas.openxmlformats.org/officeDocument/2006/relationships/image" Target="../media/image39.wmf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47.bin"/><Relationship Id="rId11" Type="http://schemas.openxmlformats.org/officeDocument/2006/relationships/oleObject" Target="../embeddings/oleObject51.bin"/><Relationship Id="rId5" Type="http://schemas.openxmlformats.org/officeDocument/2006/relationships/image" Target="../media/image33.wmf"/><Relationship Id="rId15" Type="http://schemas.openxmlformats.org/officeDocument/2006/relationships/image" Target="../media/image37.wmf"/><Relationship Id="rId23" Type="http://schemas.openxmlformats.org/officeDocument/2006/relationships/oleObject" Target="../embeddings/oleObject60.bin"/><Relationship Id="rId10" Type="http://schemas.openxmlformats.org/officeDocument/2006/relationships/oleObject" Target="../embeddings/oleObject50.bin"/><Relationship Id="rId19" Type="http://schemas.openxmlformats.org/officeDocument/2006/relationships/oleObject" Target="../embeddings/oleObject57.bin"/><Relationship Id="rId4" Type="http://schemas.openxmlformats.org/officeDocument/2006/relationships/oleObject" Target="../embeddings/oleObject46.bin"/><Relationship Id="rId9" Type="http://schemas.openxmlformats.org/officeDocument/2006/relationships/oleObject" Target="../embeddings/oleObject49.bin"/><Relationship Id="rId14" Type="http://schemas.openxmlformats.org/officeDocument/2006/relationships/oleObject" Target="../embeddings/oleObject54.bin"/><Relationship Id="rId22" Type="http://schemas.openxmlformats.org/officeDocument/2006/relationships/oleObject" Target="../embeddings/oleObject59.bin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3.bin"/><Relationship Id="rId13" Type="http://schemas.openxmlformats.org/officeDocument/2006/relationships/oleObject" Target="../embeddings/oleObject68.bin"/><Relationship Id="rId18" Type="http://schemas.openxmlformats.org/officeDocument/2006/relationships/image" Target="../media/image38.wmf"/><Relationship Id="rId3" Type="http://schemas.openxmlformats.org/officeDocument/2006/relationships/notesSlide" Target="../notesSlides/notesSlide51.xml"/><Relationship Id="rId21" Type="http://schemas.openxmlformats.org/officeDocument/2006/relationships/oleObject" Target="../embeddings/oleObject73.bin"/><Relationship Id="rId7" Type="http://schemas.openxmlformats.org/officeDocument/2006/relationships/image" Target="../media/image36.wmf"/><Relationship Id="rId12" Type="http://schemas.openxmlformats.org/officeDocument/2006/relationships/oleObject" Target="../embeddings/oleObject67.bin"/><Relationship Id="rId17" Type="http://schemas.openxmlformats.org/officeDocument/2006/relationships/oleObject" Target="../embeddings/oleObject71.bin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70.bin"/><Relationship Id="rId20" Type="http://schemas.openxmlformats.org/officeDocument/2006/relationships/image" Target="../media/image39.wmf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62.bin"/><Relationship Id="rId11" Type="http://schemas.openxmlformats.org/officeDocument/2006/relationships/oleObject" Target="../embeddings/oleObject66.bin"/><Relationship Id="rId5" Type="http://schemas.openxmlformats.org/officeDocument/2006/relationships/image" Target="../media/image33.wmf"/><Relationship Id="rId15" Type="http://schemas.openxmlformats.org/officeDocument/2006/relationships/image" Target="../media/image37.wmf"/><Relationship Id="rId23" Type="http://schemas.openxmlformats.org/officeDocument/2006/relationships/oleObject" Target="../embeddings/oleObject75.bin"/><Relationship Id="rId10" Type="http://schemas.openxmlformats.org/officeDocument/2006/relationships/oleObject" Target="../embeddings/oleObject65.bin"/><Relationship Id="rId19" Type="http://schemas.openxmlformats.org/officeDocument/2006/relationships/oleObject" Target="../embeddings/oleObject72.bin"/><Relationship Id="rId4" Type="http://schemas.openxmlformats.org/officeDocument/2006/relationships/oleObject" Target="../embeddings/oleObject61.bin"/><Relationship Id="rId9" Type="http://schemas.openxmlformats.org/officeDocument/2006/relationships/oleObject" Target="../embeddings/oleObject64.bin"/><Relationship Id="rId14" Type="http://schemas.openxmlformats.org/officeDocument/2006/relationships/oleObject" Target="../embeddings/oleObject69.bin"/><Relationship Id="rId22" Type="http://schemas.openxmlformats.org/officeDocument/2006/relationships/oleObject" Target="../embeddings/oleObject74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wmf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7.wmf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wmf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1.wmf"/><Relationship Id="rId5" Type="http://schemas.openxmlformats.org/officeDocument/2006/relationships/image" Target="../media/image90.wmf"/><Relationship Id="rId4" Type="http://schemas.openxmlformats.org/officeDocument/2006/relationships/image" Target="../media/image89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Relationship Id="rId9" Type="http://schemas.openxmlformats.org/officeDocument/2006/relationships/image" Target="../media/image9.png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9.bin"/><Relationship Id="rId3" Type="http://schemas.openxmlformats.org/officeDocument/2006/relationships/notesSlide" Target="../notesSlides/notesSlide67.xml"/><Relationship Id="rId7" Type="http://schemas.openxmlformats.org/officeDocument/2006/relationships/oleObject" Target="../embeddings/oleObject7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77.bin"/><Relationship Id="rId5" Type="http://schemas.openxmlformats.org/officeDocument/2006/relationships/image" Target="../media/image33.wmf"/><Relationship Id="rId4" Type="http://schemas.openxmlformats.org/officeDocument/2006/relationships/oleObject" Target="../embeddings/oleObject76.bin"/><Relationship Id="rId9" Type="http://schemas.openxmlformats.org/officeDocument/2006/relationships/oleObject" Target="../embeddings/oleObject80.bin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8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82.bin"/><Relationship Id="rId5" Type="http://schemas.openxmlformats.org/officeDocument/2006/relationships/image" Target="../media/image33.wmf"/><Relationship Id="rId4" Type="http://schemas.openxmlformats.org/officeDocument/2006/relationships/oleObject" Target="../embeddings/oleObject81.bin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hyperlink" Target="http://www.netscape.com/redir.adp?_dci_url=http://home.netscape.com&amp;_wps_s=db_h1_u_1" TargetMode="External"/><Relationship Id="rId18" Type="http://schemas.openxmlformats.org/officeDocument/2006/relationships/image" Target="../media/image24.png"/><Relationship Id="rId26" Type="http://schemas.openxmlformats.org/officeDocument/2006/relationships/image" Target="../media/image30.png"/><Relationship Id="rId3" Type="http://schemas.openxmlformats.org/officeDocument/2006/relationships/notesSlide" Target="../notesSlides/notesSlide8.xml"/><Relationship Id="rId21" Type="http://schemas.openxmlformats.org/officeDocument/2006/relationships/image" Target="../media/image27.png"/><Relationship Id="rId7" Type="http://schemas.openxmlformats.org/officeDocument/2006/relationships/image" Target="../media/image17.png"/><Relationship Id="rId12" Type="http://schemas.openxmlformats.org/officeDocument/2006/relationships/image" Target="../media/image20.png"/><Relationship Id="rId17" Type="http://schemas.openxmlformats.org/officeDocument/2006/relationships/hyperlink" Target="http://www.youtube.com/" TargetMode="External"/><Relationship Id="rId25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3.png"/><Relationship Id="rId20" Type="http://schemas.openxmlformats.org/officeDocument/2006/relationships/image" Target="../media/image26.png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png"/><Relationship Id="rId11" Type="http://schemas.openxmlformats.org/officeDocument/2006/relationships/hyperlink" Target="http://www.microsoft.com/windows/IE/ie7/default.mspx" TargetMode="External"/><Relationship Id="rId24" Type="http://schemas.openxmlformats.org/officeDocument/2006/relationships/image" Target="../media/image28.png"/><Relationship Id="rId5" Type="http://schemas.openxmlformats.org/officeDocument/2006/relationships/hyperlink" Target="http://g.msn.com.br/5mept_br/19" TargetMode="External"/><Relationship Id="rId15" Type="http://schemas.openxmlformats.org/officeDocument/2006/relationships/image" Target="../media/image22.png"/><Relationship Id="rId23" Type="http://schemas.openxmlformats.org/officeDocument/2006/relationships/image" Target="../media/image14.png"/><Relationship Id="rId10" Type="http://schemas.openxmlformats.org/officeDocument/2006/relationships/image" Target="../media/image19.png"/><Relationship Id="rId19" Type="http://schemas.openxmlformats.org/officeDocument/2006/relationships/image" Target="../media/image25.png"/><Relationship Id="rId4" Type="http://schemas.openxmlformats.org/officeDocument/2006/relationships/image" Target="../media/image15.png"/><Relationship Id="rId9" Type="http://schemas.openxmlformats.org/officeDocument/2006/relationships/hyperlink" Target="http://www.mozilla.org/products/" TargetMode="External"/><Relationship Id="rId14" Type="http://schemas.openxmlformats.org/officeDocument/2006/relationships/image" Target="../media/image21.png"/><Relationship Id="rId22" Type="http://schemas.openxmlformats.org/officeDocument/2006/relationships/oleObject" Target="../embeddings/oleObject2.bin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4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84.bin"/><Relationship Id="rId5" Type="http://schemas.openxmlformats.org/officeDocument/2006/relationships/image" Target="../media/image33.wmf"/><Relationship Id="rId4" Type="http://schemas.openxmlformats.org/officeDocument/2006/relationships/oleObject" Target="../embeddings/oleObject83.bin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6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86.bin"/><Relationship Id="rId5" Type="http://schemas.openxmlformats.org/officeDocument/2006/relationships/image" Target="../media/image33.wmf"/><Relationship Id="rId4" Type="http://schemas.openxmlformats.org/officeDocument/2006/relationships/oleObject" Target="../embeddings/oleObject85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7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88.bin"/><Relationship Id="rId5" Type="http://schemas.openxmlformats.org/officeDocument/2006/relationships/image" Target="../media/image33.wmf"/><Relationship Id="rId4" Type="http://schemas.openxmlformats.org/officeDocument/2006/relationships/oleObject" Target="../embeddings/oleObject87.bin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8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90.bin"/><Relationship Id="rId5" Type="http://schemas.openxmlformats.org/officeDocument/2006/relationships/image" Target="../media/image33.wmf"/><Relationship Id="rId4" Type="http://schemas.openxmlformats.org/officeDocument/2006/relationships/oleObject" Target="../embeddings/oleObject89.bin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wmf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3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wmf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3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104.wmf"/><Relationship Id="rId4" Type="http://schemas.openxmlformats.org/officeDocument/2006/relationships/oleObject" Target="../embeddings/oleObject91.bin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07.png"/><Relationship Id="rId4" Type="http://schemas.openxmlformats.org/officeDocument/2006/relationships/image" Target="../media/image106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93.bin"/><Relationship Id="rId5" Type="http://schemas.openxmlformats.org/officeDocument/2006/relationships/image" Target="../media/image33.wmf"/><Relationship Id="rId4" Type="http://schemas.openxmlformats.org/officeDocument/2006/relationships/oleObject" Target="../embeddings/oleObject92.bin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95.bin"/><Relationship Id="rId5" Type="http://schemas.openxmlformats.org/officeDocument/2006/relationships/image" Target="../media/image33.wmf"/><Relationship Id="rId4" Type="http://schemas.openxmlformats.org/officeDocument/2006/relationships/oleObject" Target="../embeddings/oleObject94.bin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3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1: Introdução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1747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7C32287-F656-43F8-996C-1FEC80632AB2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pt-BR" dirty="0" smtClean="0"/>
              <a:t>Redes de Computadores e a Internet</a:t>
            </a: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0075" y="3886200"/>
            <a:ext cx="7986713" cy="1752600"/>
          </a:xfrm>
        </p:spPr>
        <p:txBody>
          <a:bodyPr/>
          <a:lstStyle/>
          <a:p>
            <a:r>
              <a:rPr lang="pt-BR" sz="2400" dirty="0" smtClean="0"/>
              <a:t>Prof. José Augusto </a:t>
            </a:r>
            <a:r>
              <a:rPr lang="pt-BR" sz="2400" dirty="0" err="1" smtClean="0"/>
              <a:t>Suruagy</a:t>
            </a:r>
            <a:r>
              <a:rPr lang="pt-BR" sz="2400" dirty="0" smtClean="0"/>
              <a:t> Monteiro</a:t>
            </a:r>
          </a:p>
          <a:p>
            <a:r>
              <a:rPr lang="pt-BR" sz="2400" dirty="0" smtClean="0"/>
              <a:t>suruagy@cin.ufpe.br</a:t>
            </a:r>
          </a:p>
          <a:p>
            <a:r>
              <a:rPr lang="pt-BR" sz="2400" dirty="0" smtClean="0"/>
              <a:t>www.cin.ufpe.br/~suruagy/cursos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1: Introdução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093" name="Espaço Reservado para Número de Slid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8E0E7DD-D0D6-4B3C-ACC7-80CCCEEF0DB9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30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93138" cy="1143000"/>
          </a:xfrm>
        </p:spPr>
        <p:txBody>
          <a:bodyPr/>
          <a:lstStyle/>
          <a:p>
            <a:r>
              <a:rPr lang="pt-BR" sz="3200" dirty="0" smtClean="0"/>
              <a:t>O que é a Internet: visão dos componentes</a:t>
            </a:r>
          </a:p>
        </p:txBody>
      </p:sp>
      <p:sp>
        <p:nvSpPr>
          <p:cNvPr id="30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371600"/>
            <a:ext cx="4419600" cy="506577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sz="2400" i="1" dirty="0">
                <a:solidFill>
                  <a:srgbClr val="FF0000"/>
                </a:solidFill>
              </a:rPr>
              <a:t>Internet: </a:t>
            </a:r>
            <a:r>
              <a:rPr lang="pt-BR" sz="2400" dirty="0">
                <a:solidFill>
                  <a:srgbClr val="FF0000"/>
                </a:solidFill>
              </a:rPr>
              <a:t>“rede de redes”</a:t>
            </a:r>
          </a:p>
          <a:p>
            <a:pPr lvl="1">
              <a:lnSpc>
                <a:spcPct val="90000"/>
              </a:lnSpc>
            </a:pPr>
            <a:r>
              <a:rPr lang="pt-BR" sz="2000" dirty="0"/>
              <a:t>livremente hierárquica</a:t>
            </a:r>
          </a:p>
          <a:p>
            <a:pPr lvl="1">
              <a:lnSpc>
                <a:spcPct val="90000"/>
              </a:lnSpc>
            </a:pPr>
            <a:r>
              <a:rPr lang="pt-BR" sz="2000" dirty="0" err="1" smtClean="0"/>
              <a:t>ISPs</a:t>
            </a:r>
            <a:r>
              <a:rPr lang="pt-BR" sz="2000" dirty="0" smtClean="0"/>
              <a:t> interconectados</a:t>
            </a:r>
            <a:endParaRPr lang="pt-BR" sz="2000" dirty="0"/>
          </a:p>
          <a:p>
            <a:pPr>
              <a:lnSpc>
                <a:spcPct val="90000"/>
              </a:lnSpc>
            </a:pPr>
            <a:r>
              <a:rPr lang="pt-BR" sz="2400" i="1" dirty="0" smtClean="0">
                <a:solidFill>
                  <a:srgbClr val="FF0000"/>
                </a:solidFill>
              </a:rPr>
              <a:t>protocolos</a:t>
            </a:r>
            <a:r>
              <a:rPr lang="pt-BR" sz="2400" dirty="0" smtClean="0">
                <a:solidFill>
                  <a:srgbClr val="FF0000"/>
                </a:solidFill>
              </a:rPr>
              <a:t>: </a:t>
            </a:r>
            <a:r>
              <a:rPr lang="pt-BR" sz="2400" dirty="0" smtClean="0"/>
              <a:t>controlam o envio e o recebimento de mensagens</a:t>
            </a:r>
          </a:p>
          <a:p>
            <a:pPr lvl="1">
              <a:lnSpc>
                <a:spcPct val="90000"/>
              </a:lnSpc>
            </a:pPr>
            <a:r>
              <a:rPr lang="pt-BR" sz="2000" dirty="0" smtClean="0"/>
              <a:t>ex., TCP, IP, HTTP, Skype, 802.11</a:t>
            </a:r>
          </a:p>
          <a:p>
            <a:pPr>
              <a:lnSpc>
                <a:spcPct val="90000"/>
              </a:lnSpc>
            </a:pPr>
            <a:r>
              <a:rPr lang="pt-BR" sz="2400" dirty="0" smtClean="0"/>
              <a:t>Padrões Internet</a:t>
            </a:r>
          </a:p>
          <a:p>
            <a:pPr lvl="1">
              <a:lnSpc>
                <a:spcPct val="90000"/>
              </a:lnSpc>
            </a:pPr>
            <a:r>
              <a:rPr lang="pt-BR" sz="2000" dirty="0" smtClean="0"/>
              <a:t>RFC: </a:t>
            </a:r>
            <a:r>
              <a:rPr lang="pt-BR" sz="2000" i="1" dirty="0" err="1" smtClean="0"/>
              <a:t>Request</a:t>
            </a:r>
            <a:r>
              <a:rPr lang="pt-BR" sz="2000" i="1" dirty="0" smtClean="0"/>
              <a:t> for </a:t>
            </a:r>
            <a:r>
              <a:rPr lang="pt-BR" sz="2000" i="1" dirty="0" err="1" smtClean="0"/>
              <a:t>comments</a:t>
            </a:r>
            <a:endParaRPr lang="pt-BR" sz="2000" i="1" dirty="0" smtClean="0"/>
          </a:p>
          <a:p>
            <a:pPr lvl="1">
              <a:lnSpc>
                <a:spcPct val="90000"/>
              </a:lnSpc>
            </a:pPr>
            <a:r>
              <a:rPr lang="pt-BR" sz="2000" dirty="0" smtClean="0"/>
              <a:t>IETF: </a:t>
            </a:r>
            <a:r>
              <a:rPr lang="pt-BR" sz="2000" i="1" dirty="0" smtClean="0"/>
              <a:t>Internet </a:t>
            </a:r>
            <a:r>
              <a:rPr lang="pt-BR" sz="2000" i="1" dirty="0" err="1" smtClean="0"/>
              <a:t>Engineering</a:t>
            </a:r>
            <a:r>
              <a:rPr lang="pt-BR" sz="2000" i="1" dirty="0" smtClean="0"/>
              <a:t> </a:t>
            </a:r>
            <a:r>
              <a:rPr lang="pt-BR" sz="2000" i="1" dirty="0" err="1" smtClean="0"/>
              <a:t>Task</a:t>
            </a:r>
            <a:r>
              <a:rPr lang="pt-BR" sz="2000" i="1" dirty="0" smtClean="0"/>
              <a:t> Force</a:t>
            </a:r>
          </a:p>
          <a:p>
            <a:pPr lvl="1">
              <a:lnSpc>
                <a:spcPct val="90000"/>
              </a:lnSpc>
            </a:pPr>
            <a:r>
              <a:rPr lang="pt-BR" sz="2000" dirty="0" smtClean="0"/>
              <a:t>www.ietf.org </a:t>
            </a:r>
          </a:p>
        </p:txBody>
      </p:sp>
      <p:pic>
        <p:nvPicPr>
          <p:cNvPr id="260" name="Imagem 259" descr="red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86158" y="1263607"/>
            <a:ext cx="3468338" cy="45106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1: Introdução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819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835210-11F9-46B9-A7CE-24FBC5B3E34D}" type="slidenum">
              <a:rPr lang="en-US" smtClean="0"/>
              <a:pPr>
                <a:defRPr/>
              </a:pPr>
              <a:t>100</a:t>
            </a:fld>
            <a:endParaRPr lang="en-US" smtClean="0"/>
          </a:p>
        </p:txBody>
      </p:sp>
      <p:sp>
        <p:nvSpPr>
          <p:cNvPr id="819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Vazão (mais)</a:t>
            </a:r>
          </a:p>
        </p:txBody>
      </p:sp>
      <p:sp>
        <p:nvSpPr>
          <p:cNvPr id="819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19113" y="1447800"/>
            <a:ext cx="8150225" cy="554038"/>
          </a:xfrm>
        </p:spPr>
        <p:txBody>
          <a:bodyPr/>
          <a:lstStyle/>
          <a:p>
            <a:r>
              <a:rPr lang="pt-BR" i="1" smtClean="0">
                <a:solidFill>
                  <a:srgbClr val="FF3300"/>
                </a:solidFill>
              </a:rPr>
              <a:t>R</a:t>
            </a:r>
            <a:r>
              <a:rPr lang="pt-BR" i="1" baseline="-25000" smtClean="0">
                <a:solidFill>
                  <a:srgbClr val="FF3300"/>
                </a:solidFill>
              </a:rPr>
              <a:t>s</a:t>
            </a:r>
            <a:r>
              <a:rPr lang="pt-BR" i="1" smtClean="0">
                <a:solidFill>
                  <a:srgbClr val="FF3300"/>
                </a:solidFill>
              </a:rPr>
              <a:t> &lt; R</a:t>
            </a:r>
            <a:r>
              <a:rPr lang="pt-BR" i="1" baseline="-25000" smtClean="0">
                <a:solidFill>
                  <a:srgbClr val="FF3300"/>
                </a:solidFill>
              </a:rPr>
              <a:t>c</a:t>
            </a:r>
            <a:r>
              <a:rPr lang="pt-BR" i="1" smtClean="0">
                <a:solidFill>
                  <a:srgbClr val="FF3300"/>
                </a:solidFill>
              </a:rPr>
              <a:t>  </a:t>
            </a:r>
            <a:r>
              <a:rPr lang="pt-BR" smtClean="0"/>
              <a:t>Qual é a vazão média fim-a-fim?</a:t>
            </a:r>
          </a:p>
        </p:txBody>
      </p:sp>
      <p:sp>
        <p:nvSpPr>
          <p:cNvPr id="8200" name="Line 2"/>
          <p:cNvSpPr>
            <a:spLocks noChangeShapeType="1"/>
          </p:cNvSpPr>
          <p:nvPr/>
        </p:nvSpPr>
        <p:spPr bwMode="auto">
          <a:xfrm>
            <a:off x="2112963" y="2741613"/>
            <a:ext cx="58118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grpSp>
        <p:nvGrpSpPr>
          <p:cNvPr id="8201" name="Group 5"/>
          <p:cNvGrpSpPr>
            <a:grpSpLocks/>
          </p:cNvGrpSpPr>
          <p:nvPr/>
        </p:nvGrpSpPr>
        <p:grpSpPr bwMode="auto">
          <a:xfrm>
            <a:off x="4289425" y="2633663"/>
            <a:ext cx="971550" cy="282575"/>
            <a:chOff x="3600" y="219"/>
            <a:chExt cx="360" cy="175"/>
          </a:xfrm>
        </p:grpSpPr>
        <p:sp>
          <p:nvSpPr>
            <p:cNvPr id="8274" name="Oval 6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pt-BR"/>
            </a:p>
          </p:txBody>
        </p:sp>
        <p:sp>
          <p:nvSpPr>
            <p:cNvPr id="8275" name="Line 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276" name="Line 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277" name="Rectangle 9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pt-BR"/>
            </a:p>
          </p:txBody>
        </p:sp>
        <p:sp>
          <p:nvSpPr>
            <p:cNvPr id="8278" name="Oval 1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pt-BR"/>
            </a:p>
          </p:txBody>
        </p:sp>
        <p:grpSp>
          <p:nvGrpSpPr>
            <p:cNvPr id="8279" name="Group 1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284" name="Line 1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85" name="Line 1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86" name="Line 1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8280" name="Group 1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281" name="Line 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82" name="Line 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83" name="Line 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</p:grpSp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8104188" y="2454275"/>
          <a:ext cx="722312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2" name="Clip" r:id="rId3" imgW="1305000" imgH="1085760" progId="">
                  <p:embed/>
                </p:oleObj>
              </mc:Choice>
              <mc:Fallback>
                <p:oleObj name="Clip" r:id="rId3" imgW="1305000" imgH="10857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04188" y="2454275"/>
                        <a:ext cx="722312" cy="512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202" name="Group 20"/>
          <p:cNvGrpSpPr>
            <a:grpSpLocks/>
          </p:cNvGrpSpPr>
          <p:nvPr/>
        </p:nvGrpSpPr>
        <p:grpSpPr bwMode="auto">
          <a:xfrm>
            <a:off x="1655763" y="2311400"/>
            <a:ext cx="344487" cy="655638"/>
            <a:chOff x="4180" y="783"/>
            <a:chExt cx="150" cy="307"/>
          </a:xfrm>
        </p:grpSpPr>
        <p:sp>
          <p:nvSpPr>
            <p:cNvPr id="8266" name="AutoShape 21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pt-BR"/>
            </a:p>
          </p:txBody>
        </p:sp>
        <p:sp>
          <p:nvSpPr>
            <p:cNvPr id="8267" name="Rectangle 22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pt-BR"/>
            </a:p>
          </p:txBody>
        </p:sp>
        <p:sp>
          <p:nvSpPr>
            <p:cNvPr id="8268" name="Rectangle 23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pt-BR"/>
            </a:p>
          </p:txBody>
        </p:sp>
        <p:sp>
          <p:nvSpPr>
            <p:cNvPr id="8269" name="AutoShape 24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pt-BR"/>
            </a:p>
          </p:txBody>
        </p:sp>
        <p:sp>
          <p:nvSpPr>
            <p:cNvPr id="8270" name="Line 25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271" name="Line 26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272" name="Rectangle 27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pt-BR"/>
            </a:p>
          </p:txBody>
        </p:sp>
        <p:sp>
          <p:nvSpPr>
            <p:cNvPr id="8273" name="Rectangle 28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pt-BR"/>
            </a:p>
          </p:txBody>
        </p:sp>
      </p:grpSp>
      <p:sp>
        <p:nvSpPr>
          <p:cNvPr id="8203" name="AutoShape 30"/>
          <p:cNvSpPr>
            <a:spLocks noChangeArrowheads="1"/>
          </p:cNvSpPr>
          <p:nvPr/>
        </p:nvSpPr>
        <p:spPr bwMode="auto">
          <a:xfrm>
            <a:off x="1173163" y="2044700"/>
            <a:ext cx="412750" cy="455613"/>
          </a:xfrm>
          <a:prstGeom prst="can">
            <a:avLst>
              <a:gd name="adj" fmla="val 2231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pt-BR"/>
          </a:p>
        </p:txBody>
      </p:sp>
      <p:grpSp>
        <p:nvGrpSpPr>
          <p:cNvPr id="8204" name="Group 34"/>
          <p:cNvGrpSpPr>
            <a:grpSpLocks/>
          </p:cNvGrpSpPr>
          <p:nvPr/>
        </p:nvGrpSpPr>
        <p:grpSpPr bwMode="auto">
          <a:xfrm>
            <a:off x="2066925" y="2606675"/>
            <a:ext cx="2136775" cy="307975"/>
            <a:chOff x="2249" y="3430"/>
            <a:chExt cx="1389" cy="256"/>
          </a:xfrm>
        </p:grpSpPr>
        <p:sp>
          <p:nvSpPr>
            <p:cNvPr id="256035" name="Oval 35"/>
            <p:cNvSpPr>
              <a:spLocks noChangeArrowheads="1"/>
            </p:cNvSpPr>
            <p:nvPr/>
          </p:nvSpPr>
          <p:spPr bwMode="auto">
            <a:xfrm>
              <a:off x="3569" y="3433"/>
              <a:ext cx="69" cy="253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pt-BR">
                <a:cs typeface="+mn-cs"/>
              </a:endParaRPr>
            </a:p>
          </p:txBody>
        </p:sp>
        <p:sp>
          <p:nvSpPr>
            <p:cNvPr id="256036" name="Rectangle 36"/>
            <p:cNvSpPr>
              <a:spLocks noChangeArrowheads="1"/>
            </p:cNvSpPr>
            <p:nvPr/>
          </p:nvSpPr>
          <p:spPr bwMode="auto">
            <a:xfrm>
              <a:off x="2275" y="3433"/>
              <a:ext cx="1326" cy="253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pt-BR">
                <a:cs typeface="+mn-cs"/>
              </a:endParaRPr>
            </a:p>
          </p:txBody>
        </p:sp>
        <p:sp>
          <p:nvSpPr>
            <p:cNvPr id="8264" name="Oval 37"/>
            <p:cNvSpPr>
              <a:spLocks noChangeArrowheads="1"/>
            </p:cNvSpPr>
            <p:nvPr/>
          </p:nvSpPr>
          <p:spPr bwMode="auto">
            <a:xfrm>
              <a:off x="2249" y="3430"/>
              <a:ext cx="69" cy="253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pt-BR"/>
            </a:p>
          </p:txBody>
        </p:sp>
        <p:sp>
          <p:nvSpPr>
            <p:cNvPr id="256038" name="Rectangle 38"/>
            <p:cNvSpPr>
              <a:spLocks noChangeArrowheads="1"/>
            </p:cNvSpPr>
            <p:nvPr/>
          </p:nvSpPr>
          <p:spPr bwMode="auto">
            <a:xfrm>
              <a:off x="3562" y="3438"/>
              <a:ext cx="44" cy="245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pt-BR">
                <a:cs typeface="+mn-cs"/>
              </a:endParaRPr>
            </a:p>
          </p:txBody>
        </p:sp>
      </p:grpSp>
      <p:sp>
        <p:nvSpPr>
          <p:cNvPr id="8205" name="Text Box 39"/>
          <p:cNvSpPr txBox="1">
            <a:spLocks noChangeArrowheads="1"/>
          </p:cNvSpPr>
          <p:nvPr/>
        </p:nvSpPr>
        <p:spPr bwMode="auto">
          <a:xfrm>
            <a:off x="1855788" y="2562225"/>
            <a:ext cx="25860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pt-BR" sz="2000">
                <a:latin typeface="Comic Sans MS" pitchFamily="66" charset="0"/>
              </a:rPr>
              <a:t>  R</a:t>
            </a:r>
            <a:r>
              <a:rPr lang="pt-BR" sz="2800" baseline="-25000">
                <a:latin typeface="Comic Sans MS" pitchFamily="66" charset="0"/>
              </a:rPr>
              <a:t>s</a:t>
            </a:r>
            <a:r>
              <a:rPr lang="pt-BR" sz="2000" baseline="-25000">
                <a:latin typeface="Comic Sans MS" pitchFamily="66" charset="0"/>
              </a:rPr>
              <a:t> </a:t>
            </a:r>
            <a:r>
              <a:rPr lang="pt-BR" sz="2000">
                <a:latin typeface="Comic Sans MS" pitchFamily="66" charset="0"/>
              </a:rPr>
              <a:t>bits/seg</a:t>
            </a:r>
          </a:p>
        </p:txBody>
      </p:sp>
      <p:sp>
        <p:nvSpPr>
          <p:cNvPr id="8206" name="AutoShape 42"/>
          <p:cNvSpPr>
            <a:spLocks noChangeArrowheads="1"/>
          </p:cNvSpPr>
          <p:nvPr/>
        </p:nvSpPr>
        <p:spPr bwMode="auto">
          <a:xfrm flipV="1">
            <a:off x="1255713" y="2374900"/>
            <a:ext cx="895350" cy="56515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207" name="AutoShape 43"/>
          <p:cNvSpPr>
            <a:spLocks noChangeArrowheads="1"/>
          </p:cNvSpPr>
          <p:nvPr/>
        </p:nvSpPr>
        <p:spPr bwMode="auto">
          <a:xfrm>
            <a:off x="7489825" y="2581275"/>
            <a:ext cx="817563" cy="379413"/>
          </a:xfrm>
          <a:prstGeom prst="rightArrow">
            <a:avLst>
              <a:gd name="adj1" fmla="val 50000"/>
              <a:gd name="adj2" fmla="val 5387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pt-BR"/>
          </a:p>
        </p:txBody>
      </p:sp>
      <p:grpSp>
        <p:nvGrpSpPr>
          <p:cNvPr id="8208" name="Group 54"/>
          <p:cNvGrpSpPr>
            <a:grpSpLocks/>
          </p:cNvGrpSpPr>
          <p:nvPr/>
        </p:nvGrpSpPr>
        <p:grpSpPr bwMode="auto">
          <a:xfrm>
            <a:off x="5440363" y="2473325"/>
            <a:ext cx="2790825" cy="569913"/>
            <a:chOff x="3130" y="3069"/>
            <a:chExt cx="1911" cy="366"/>
          </a:xfrm>
        </p:grpSpPr>
        <p:grpSp>
          <p:nvGrpSpPr>
            <p:cNvPr id="8256" name="Group 45"/>
            <p:cNvGrpSpPr>
              <a:grpSpLocks/>
            </p:cNvGrpSpPr>
            <p:nvPr/>
          </p:nvGrpSpPr>
          <p:grpSpPr bwMode="auto">
            <a:xfrm>
              <a:off x="3130" y="3069"/>
              <a:ext cx="1765" cy="366"/>
              <a:chOff x="2249" y="3430"/>
              <a:chExt cx="1389" cy="256"/>
            </a:xfrm>
          </p:grpSpPr>
          <p:sp>
            <p:nvSpPr>
              <p:cNvPr id="256046" name="Oval 46"/>
              <p:cNvSpPr>
                <a:spLocks noChangeArrowheads="1"/>
              </p:cNvSpPr>
              <p:nvPr/>
            </p:nvSpPr>
            <p:spPr bwMode="auto">
              <a:xfrm>
                <a:off x="3569" y="3433"/>
                <a:ext cx="69" cy="253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pt-BR">
                  <a:cs typeface="+mn-cs"/>
                </a:endParaRPr>
              </a:p>
            </p:txBody>
          </p:sp>
          <p:sp>
            <p:nvSpPr>
              <p:cNvPr id="256047" name="Rectangle 47"/>
              <p:cNvSpPr>
                <a:spLocks noChangeArrowheads="1"/>
              </p:cNvSpPr>
              <p:nvPr/>
            </p:nvSpPr>
            <p:spPr bwMode="auto">
              <a:xfrm>
                <a:off x="2275" y="3433"/>
                <a:ext cx="1329" cy="253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pt-BR">
                  <a:cs typeface="+mn-cs"/>
                </a:endParaRPr>
              </a:p>
            </p:txBody>
          </p:sp>
          <p:sp>
            <p:nvSpPr>
              <p:cNvPr id="8260" name="Oval 48"/>
              <p:cNvSpPr>
                <a:spLocks noChangeArrowheads="1"/>
              </p:cNvSpPr>
              <p:nvPr/>
            </p:nvSpPr>
            <p:spPr bwMode="auto">
              <a:xfrm>
                <a:off x="2249" y="3430"/>
                <a:ext cx="69" cy="253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pt-BR"/>
              </a:p>
            </p:txBody>
          </p:sp>
          <p:sp>
            <p:nvSpPr>
              <p:cNvPr id="256049" name="Rectangle 49"/>
              <p:cNvSpPr>
                <a:spLocks noChangeArrowheads="1"/>
              </p:cNvSpPr>
              <p:nvPr/>
            </p:nvSpPr>
            <p:spPr bwMode="auto">
              <a:xfrm>
                <a:off x="3562" y="3438"/>
                <a:ext cx="44" cy="246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pt-BR">
                  <a:cs typeface="+mn-cs"/>
                </a:endParaRPr>
              </a:p>
            </p:txBody>
          </p:sp>
        </p:grpSp>
        <p:sp>
          <p:nvSpPr>
            <p:cNvPr id="8257" name="Text Box 50"/>
            <p:cNvSpPr txBox="1">
              <a:spLocks noChangeArrowheads="1"/>
            </p:cNvSpPr>
            <p:nvPr/>
          </p:nvSpPr>
          <p:spPr bwMode="auto">
            <a:xfrm>
              <a:off x="3181" y="3135"/>
              <a:ext cx="1860" cy="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pt-BR" sz="2000">
                  <a:latin typeface="Comic Sans MS" pitchFamily="66" charset="0"/>
                </a:rPr>
                <a:t>R</a:t>
              </a:r>
              <a:r>
                <a:rPr lang="pt-BR" sz="2800" baseline="-25000">
                  <a:latin typeface="Comic Sans MS" pitchFamily="66" charset="0"/>
                </a:rPr>
                <a:t>c</a:t>
              </a:r>
              <a:r>
                <a:rPr lang="pt-BR" sz="2000" baseline="-25000">
                  <a:latin typeface="Comic Sans MS" pitchFamily="66" charset="0"/>
                </a:rPr>
                <a:t> </a:t>
              </a:r>
              <a:r>
                <a:rPr lang="pt-BR" sz="2000">
                  <a:latin typeface="Comic Sans MS" pitchFamily="66" charset="0"/>
                </a:rPr>
                <a:t>bits/seg</a:t>
              </a:r>
            </a:p>
          </p:txBody>
        </p:sp>
      </p:grpSp>
      <p:sp>
        <p:nvSpPr>
          <p:cNvPr id="8209" name="AutoShape 51"/>
          <p:cNvSpPr>
            <a:spLocks noChangeArrowheads="1"/>
          </p:cNvSpPr>
          <p:nvPr/>
        </p:nvSpPr>
        <p:spPr bwMode="auto">
          <a:xfrm>
            <a:off x="4198938" y="2574925"/>
            <a:ext cx="1365250" cy="381000"/>
          </a:xfrm>
          <a:prstGeom prst="rightArrow">
            <a:avLst>
              <a:gd name="adj1" fmla="val 50000"/>
              <a:gd name="adj2" fmla="val 8958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pt-BR"/>
          </a:p>
        </p:txBody>
      </p:sp>
      <p:grpSp>
        <p:nvGrpSpPr>
          <p:cNvPr id="9" name="Group 109"/>
          <p:cNvGrpSpPr>
            <a:grpSpLocks/>
          </p:cNvGrpSpPr>
          <p:nvPr/>
        </p:nvGrpSpPr>
        <p:grpSpPr bwMode="auto">
          <a:xfrm>
            <a:off x="555625" y="3341688"/>
            <a:ext cx="8307388" cy="1536700"/>
            <a:chOff x="350" y="2105"/>
            <a:chExt cx="5233" cy="968"/>
          </a:xfrm>
        </p:grpSpPr>
        <p:sp>
          <p:nvSpPr>
            <p:cNvPr id="8215" name="Rectangle 56"/>
            <p:cNvSpPr>
              <a:spLocks noChangeArrowheads="1"/>
            </p:cNvSpPr>
            <p:nvPr/>
          </p:nvSpPr>
          <p:spPr bwMode="auto">
            <a:xfrm>
              <a:off x="350" y="2105"/>
              <a:ext cx="5079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</a:pPr>
              <a:r>
                <a:rPr lang="pt-BR" sz="2800" i="1">
                  <a:solidFill>
                    <a:srgbClr val="FF3300"/>
                  </a:solidFill>
                  <a:latin typeface="Comic Sans MS" pitchFamily="66" charset="0"/>
                </a:rPr>
                <a:t>R</a:t>
              </a:r>
              <a:r>
                <a:rPr lang="pt-BR" sz="2800" i="1" baseline="-25000">
                  <a:solidFill>
                    <a:srgbClr val="FF3300"/>
                  </a:solidFill>
                  <a:latin typeface="Comic Sans MS" pitchFamily="66" charset="0"/>
                </a:rPr>
                <a:t>s</a:t>
              </a:r>
              <a:r>
                <a:rPr lang="pt-BR" sz="2800" i="1">
                  <a:solidFill>
                    <a:srgbClr val="FF3300"/>
                  </a:solidFill>
                  <a:latin typeface="Comic Sans MS" pitchFamily="66" charset="0"/>
                </a:rPr>
                <a:t> &gt; R</a:t>
              </a:r>
              <a:r>
                <a:rPr lang="pt-BR" sz="2800" i="1" baseline="-25000">
                  <a:solidFill>
                    <a:srgbClr val="FF3300"/>
                  </a:solidFill>
                  <a:latin typeface="Comic Sans MS" pitchFamily="66" charset="0"/>
                </a:rPr>
                <a:t>c</a:t>
              </a:r>
              <a:r>
                <a:rPr lang="pt-BR" sz="2800" i="1">
                  <a:solidFill>
                    <a:srgbClr val="FF3300"/>
                  </a:solidFill>
                  <a:latin typeface="Comic Sans MS" pitchFamily="66" charset="0"/>
                </a:rPr>
                <a:t>  </a:t>
              </a:r>
              <a:r>
                <a:rPr lang="pt-BR" sz="2800">
                  <a:latin typeface="Comic Sans MS" pitchFamily="66" charset="0"/>
                </a:rPr>
                <a:t>Qual é a vazão média fim-a-fim?</a:t>
              </a:r>
            </a:p>
          </p:txBody>
        </p:sp>
        <p:sp>
          <p:nvSpPr>
            <p:cNvPr id="8216" name="Line 57"/>
            <p:cNvSpPr>
              <a:spLocks noChangeShapeType="1"/>
            </p:cNvSpPr>
            <p:nvPr/>
          </p:nvSpPr>
          <p:spPr bwMode="auto">
            <a:xfrm>
              <a:off x="1354" y="2920"/>
              <a:ext cx="366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grpSp>
          <p:nvGrpSpPr>
            <p:cNvPr id="8217" name="Group 58"/>
            <p:cNvGrpSpPr>
              <a:grpSpLocks/>
            </p:cNvGrpSpPr>
            <p:nvPr/>
          </p:nvGrpSpPr>
          <p:grpSpPr bwMode="auto">
            <a:xfrm>
              <a:off x="2725" y="2852"/>
              <a:ext cx="612" cy="178"/>
              <a:chOff x="3600" y="219"/>
              <a:chExt cx="360" cy="175"/>
            </a:xfrm>
          </p:grpSpPr>
          <p:sp>
            <p:nvSpPr>
              <p:cNvPr id="8243" name="Oval 5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pt-BR"/>
              </a:p>
            </p:txBody>
          </p:sp>
          <p:sp>
            <p:nvSpPr>
              <p:cNvPr id="8244" name="Line 6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45" name="Line 6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46" name="Rectangle 6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pt-BR"/>
              </a:p>
            </p:txBody>
          </p:sp>
          <p:sp>
            <p:nvSpPr>
              <p:cNvPr id="8247" name="Oval 6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pt-BR"/>
              </a:p>
            </p:txBody>
          </p:sp>
          <p:grpSp>
            <p:nvGrpSpPr>
              <p:cNvPr id="8248" name="Group 6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8253" name="Line 6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8254" name="Line 6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8255" name="Line 6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grpSp>
            <p:nvGrpSpPr>
              <p:cNvPr id="8249" name="Group 6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8250" name="Line 6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8251" name="Line 7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8252" name="Line 7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</p:grpSp>
        <p:graphicFrame>
          <p:nvGraphicFramePr>
            <p:cNvPr id="8195" name="Object 3"/>
            <p:cNvGraphicFramePr>
              <a:graphicFrameLocks noChangeAspect="1"/>
            </p:cNvGraphicFramePr>
            <p:nvPr/>
          </p:nvGraphicFramePr>
          <p:xfrm>
            <a:off x="5128" y="2739"/>
            <a:ext cx="455" cy="3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03" name="Clip" r:id="rId5" imgW="1305000" imgH="1085760" progId="">
                    <p:embed/>
                  </p:oleObj>
                </mc:Choice>
                <mc:Fallback>
                  <p:oleObj name="Clip" r:id="rId5" imgW="1305000" imgH="10857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28" y="2739"/>
                          <a:ext cx="455" cy="32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8218" name="Group 73"/>
            <p:cNvGrpSpPr>
              <a:grpSpLocks/>
            </p:cNvGrpSpPr>
            <p:nvPr/>
          </p:nvGrpSpPr>
          <p:grpSpPr bwMode="auto">
            <a:xfrm>
              <a:off x="1066" y="2649"/>
              <a:ext cx="217" cy="413"/>
              <a:chOff x="4180" y="783"/>
              <a:chExt cx="150" cy="307"/>
            </a:xfrm>
          </p:grpSpPr>
          <p:sp>
            <p:nvSpPr>
              <p:cNvPr id="8235" name="AutoShape 74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pt-BR"/>
              </a:p>
            </p:txBody>
          </p:sp>
          <p:sp>
            <p:nvSpPr>
              <p:cNvPr id="8236" name="Rectangle 75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pt-BR"/>
              </a:p>
            </p:txBody>
          </p:sp>
          <p:sp>
            <p:nvSpPr>
              <p:cNvPr id="8237" name="Rectangle 76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pt-BR"/>
              </a:p>
            </p:txBody>
          </p:sp>
          <p:sp>
            <p:nvSpPr>
              <p:cNvPr id="8238" name="AutoShape 77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pt-BR"/>
              </a:p>
            </p:txBody>
          </p:sp>
          <p:sp>
            <p:nvSpPr>
              <p:cNvPr id="8239" name="Line 78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40" name="Line 79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41" name="Rectangle 80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pt-BR"/>
              </a:p>
            </p:txBody>
          </p:sp>
          <p:sp>
            <p:nvSpPr>
              <p:cNvPr id="8242" name="Rectangle 81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pt-BR"/>
              </a:p>
            </p:txBody>
          </p:sp>
        </p:grpSp>
        <p:sp>
          <p:nvSpPr>
            <p:cNvPr id="8219" name="AutoShape 82"/>
            <p:cNvSpPr>
              <a:spLocks noChangeArrowheads="1"/>
            </p:cNvSpPr>
            <p:nvPr/>
          </p:nvSpPr>
          <p:spPr bwMode="auto">
            <a:xfrm>
              <a:off x="762" y="2481"/>
              <a:ext cx="260" cy="287"/>
            </a:xfrm>
            <a:prstGeom prst="can">
              <a:avLst>
                <a:gd name="adj" fmla="val 2231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pt-BR"/>
            </a:p>
          </p:txBody>
        </p:sp>
        <p:sp>
          <p:nvSpPr>
            <p:cNvPr id="8220" name="AutoShape 90"/>
            <p:cNvSpPr>
              <a:spLocks noChangeArrowheads="1"/>
            </p:cNvSpPr>
            <p:nvPr/>
          </p:nvSpPr>
          <p:spPr bwMode="auto">
            <a:xfrm>
              <a:off x="4741" y="2819"/>
              <a:ext cx="515" cy="239"/>
            </a:xfrm>
            <a:prstGeom prst="rightArrow">
              <a:avLst>
                <a:gd name="adj1" fmla="val 50000"/>
                <a:gd name="adj2" fmla="val 5387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pt-BR"/>
            </a:p>
          </p:txBody>
        </p:sp>
        <p:grpSp>
          <p:nvGrpSpPr>
            <p:cNvPr id="8221" name="Group 92"/>
            <p:cNvGrpSpPr>
              <a:grpSpLocks/>
            </p:cNvGrpSpPr>
            <p:nvPr/>
          </p:nvGrpSpPr>
          <p:grpSpPr bwMode="auto">
            <a:xfrm>
              <a:off x="1328" y="2714"/>
              <a:ext cx="1347" cy="359"/>
              <a:chOff x="2249" y="3430"/>
              <a:chExt cx="1389" cy="256"/>
            </a:xfrm>
          </p:grpSpPr>
          <p:sp>
            <p:nvSpPr>
              <p:cNvPr id="256093" name="Oval 93"/>
              <p:cNvSpPr>
                <a:spLocks noChangeArrowheads="1"/>
              </p:cNvSpPr>
              <p:nvPr/>
            </p:nvSpPr>
            <p:spPr bwMode="auto">
              <a:xfrm>
                <a:off x="3569" y="3433"/>
                <a:ext cx="69" cy="253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pt-BR">
                  <a:cs typeface="+mn-cs"/>
                </a:endParaRPr>
              </a:p>
            </p:txBody>
          </p:sp>
          <p:sp>
            <p:nvSpPr>
              <p:cNvPr id="256094" name="Rectangle 94"/>
              <p:cNvSpPr>
                <a:spLocks noChangeArrowheads="1"/>
              </p:cNvSpPr>
              <p:nvPr/>
            </p:nvSpPr>
            <p:spPr bwMode="auto">
              <a:xfrm>
                <a:off x="2275" y="3433"/>
                <a:ext cx="1326" cy="253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pt-BR">
                  <a:cs typeface="+mn-cs"/>
                </a:endParaRPr>
              </a:p>
            </p:txBody>
          </p:sp>
          <p:sp>
            <p:nvSpPr>
              <p:cNvPr id="8233" name="Oval 95"/>
              <p:cNvSpPr>
                <a:spLocks noChangeArrowheads="1"/>
              </p:cNvSpPr>
              <p:nvPr/>
            </p:nvSpPr>
            <p:spPr bwMode="auto">
              <a:xfrm>
                <a:off x="2249" y="3430"/>
                <a:ext cx="69" cy="253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pt-BR"/>
              </a:p>
            </p:txBody>
          </p:sp>
          <p:sp>
            <p:nvSpPr>
              <p:cNvPr id="256096" name="Rectangle 96"/>
              <p:cNvSpPr>
                <a:spLocks noChangeArrowheads="1"/>
              </p:cNvSpPr>
              <p:nvPr/>
            </p:nvSpPr>
            <p:spPr bwMode="auto">
              <a:xfrm>
                <a:off x="3562" y="3438"/>
                <a:ext cx="44" cy="246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pt-BR">
                  <a:cs typeface="+mn-cs"/>
                </a:endParaRPr>
              </a:p>
            </p:txBody>
          </p:sp>
        </p:grpSp>
        <p:sp>
          <p:nvSpPr>
            <p:cNvPr id="8222" name="Text Box 97"/>
            <p:cNvSpPr txBox="1">
              <a:spLocks noChangeArrowheads="1"/>
            </p:cNvSpPr>
            <p:nvPr/>
          </p:nvSpPr>
          <p:spPr bwMode="auto">
            <a:xfrm>
              <a:off x="1313" y="2788"/>
              <a:ext cx="141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pt-BR" sz="2000">
                  <a:latin typeface="Comic Sans MS" pitchFamily="66" charset="0"/>
                </a:rPr>
                <a:t>R</a:t>
              </a:r>
              <a:r>
                <a:rPr lang="pt-BR" sz="2800" baseline="-25000">
                  <a:latin typeface="Comic Sans MS" pitchFamily="66" charset="0"/>
                </a:rPr>
                <a:t>s</a:t>
              </a:r>
              <a:r>
                <a:rPr lang="pt-BR" sz="2000" baseline="-25000">
                  <a:latin typeface="Comic Sans MS" pitchFamily="66" charset="0"/>
                </a:rPr>
                <a:t> </a:t>
              </a:r>
              <a:r>
                <a:rPr lang="pt-BR" sz="2000">
                  <a:latin typeface="Comic Sans MS" pitchFamily="66" charset="0"/>
                </a:rPr>
                <a:t>bits/seg</a:t>
              </a:r>
            </a:p>
          </p:txBody>
        </p:sp>
        <p:grpSp>
          <p:nvGrpSpPr>
            <p:cNvPr id="8223" name="Group 83"/>
            <p:cNvGrpSpPr>
              <a:grpSpLocks/>
            </p:cNvGrpSpPr>
            <p:nvPr/>
          </p:nvGrpSpPr>
          <p:grpSpPr bwMode="auto">
            <a:xfrm>
              <a:off x="3419" y="2835"/>
              <a:ext cx="1621" cy="194"/>
              <a:chOff x="2249" y="3430"/>
              <a:chExt cx="1389" cy="256"/>
            </a:xfrm>
          </p:grpSpPr>
          <p:sp>
            <p:nvSpPr>
              <p:cNvPr id="256084" name="Oval 84"/>
              <p:cNvSpPr>
                <a:spLocks noChangeArrowheads="1"/>
              </p:cNvSpPr>
              <p:nvPr/>
            </p:nvSpPr>
            <p:spPr bwMode="auto">
              <a:xfrm>
                <a:off x="3569" y="3433"/>
                <a:ext cx="69" cy="253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pt-BR">
                  <a:cs typeface="+mn-cs"/>
                </a:endParaRPr>
              </a:p>
            </p:txBody>
          </p:sp>
          <p:sp>
            <p:nvSpPr>
              <p:cNvPr id="256085" name="Rectangle 85"/>
              <p:cNvSpPr>
                <a:spLocks noChangeArrowheads="1"/>
              </p:cNvSpPr>
              <p:nvPr/>
            </p:nvSpPr>
            <p:spPr bwMode="auto">
              <a:xfrm>
                <a:off x="2275" y="3433"/>
                <a:ext cx="1326" cy="253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pt-BR">
                  <a:cs typeface="+mn-cs"/>
                </a:endParaRPr>
              </a:p>
            </p:txBody>
          </p:sp>
          <p:sp>
            <p:nvSpPr>
              <p:cNvPr id="8229" name="Oval 86"/>
              <p:cNvSpPr>
                <a:spLocks noChangeArrowheads="1"/>
              </p:cNvSpPr>
              <p:nvPr/>
            </p:nvSpPr>
            <p:spPr bwMode="auto">
              <a:xfrm>
                <a:off x="2249" y="3430"/>
                <a:ext cx="69" cy="253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pt-BR"/>
              </a:p>
            </p:txBody>
          </p:sp>
          <p:sp>
            <p:nvSpPr>
              <p:cNvPr id="256087" name="Rectangle 87"/>
              <p:cNvSpPr>
                <a:spLocks noChangeArrowheads="1"/>
              </p:cNvSpPr>
              <p:nvPr/>
            </p:nvSpPr>
            <p:spPr bwMode="auto">
              <a:xfrm>
                <a:off x="3562" y="3438"/>
                <a:ext cx="45" cy="245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pt-BR">
                  <a:cs typeface="+mn-cs"/>
                </a:endParaRPr>
              </a:p>
            </p:txBody>
          </p:sp>
        </p:grpSp>
        <p:sp>
          <p:nvSpPr>
            <p:cNvPr id="8224" name="Text Box 88"/>
            <p:cNvSpPr txBox="1">
              <a:spLocks noChangeArrowheads="1"/>
            </p:cNvSpPr>
            <p:nvPr/>
          </p:nvSpPr>
          <p:spPr bwMode="auto">
            <a:xfrm>
              <a:off x="3475" y="2807"/>
              <a:ext cx="162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pt-BR" sz="2000">
                  <a:latin typeface="Comic Sans MS" pitchFamily="66" charset="0"/>
                </a:rPr>
                <a:t>  R</a:t>
              </a:r>
              <a:r>
                <a:rPr lang="pt-BR" sz="2800" baseline="-25000">
                  <a:latin typeface="Comic Sans MS" pitchFamily="66" charset="0"/>
                </a:rPr>
                <a:t>c</a:t>
              </a:r>
              <a:r>
                <a:rPr lang="pt-BR" sz="2000" baseline="-25000">
                  <a:latin typeface="Comic Sans MS" pitchFamily="66" charset="0"/>
                </a:rPr>
                <a:t> </a:t>
              </a:r>
              <a:r>
                <a:rPr lang="pt-BR" sz="2000">
                  <a:latin typeface="Comic Sans MS" pitchFamily="66" charset="0"/>
                </a:rPr>
                <a:t>bits/seg</a:t>
              </a:r>
            </a:p>
          </p:txBody>
        </p:sp>
        <p:sp>
          <p:nvSpPr>
            <p:cNvPr id="8225" name="AutoShape 98"/>
            <p:cNvSpPr>
              <a:spLocks noChangeArrowheads="1"/>
            </p:cNvSpPr>
            <p:nvPr/>
          </p:nvSpPr>
          <p:spPr bwMode="auto">
            <a:xfrm>
              <a:off x="2668" y="2815"/>
              <a:ext cx="860" cy="240"/>
            </a:xfrm>
            <a:prstGeom prst="rightArrow">
              <a:avLst>
                <a:gd name="adj1" fmla="val 50000"/>
                <a:gd name="adj2" fmla="val 8958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pt-BR"/>
            </a:p>
          </p:txBody>
        </p:sp>
        <p:sp>
          <p:nvSpPr>
            <p:cNvPr id="8226" name="AutoShape 89"/>
            <p:cNvSpPr>
              <a:spLocks noChangeArrowheads="1"/>
            </p:cNvSpPr>
            <p:nvPr/>
          </p:nvSpPr>
          <p:spPr bwMode="auto">
            <a:xfrm flipV="1">
              <a:off x="814" y="2689"/>
              <a:ext cx="564" cy="35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09 w 21600"/>
                <a:gd name="T13" fmla="*/ 2912 h 21600"/>
                <a:gd name="T14" fmla="*/ 18230 w 21600"/>
                <a:gd name="T15" fmla="*/ 922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16" name="Group 108"/>
          <p:cNvGrpSpPr>
            <a:grpSpLocks/>
          </p:cNvGrpSpPr>
          <p:nvPr/>
        </p:nvGrpSpPr>
        <p:grpSpPr bwMode="auto">
          <a:xfrm>
            <a:off x="203200" y="5191125"/>
            <a:ext cx="8607425" cy="1220788"/>
            <a:chOff x="128" y="3270"/>
            <a:chExt cx="5422" cy="763"/>
          </a:xfrm>
        </p:grpSpPr>
        <p:sp>
          <p:nvSpPr>
            <p:cNvPr id="8212" name="Rectangle 102"/>
            <p:cNvSpPr>
              <a:spLocks noChangeArrowheads="1"/>
            </p:cNvSpPr>
            <p:nvPr/>
          </p:nvSpPr>
          <p:spPr bwMode="auto">
            <a:xfrm>
              <a:off x="128" y="3393"/>
              <a:ext cx="5403" cy="64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pt-BR"/>
            </a:p>
          </p:txBody>
        </p:sp>
        <p:sp>
          <p:nvSpPr>
            <p:cNvPr id="8213" name="Text Box 101"/>
            <p:cNvSpPr txBox="1">
              <a:spLocks noChangeArrowheads="1"/>
            </p:cNvSpPr>
            <p:nvPr/>
          </p:nvSpPr>
          <p:spPr bwMode="auto">
            <a:xfrm>
              <a:off x="208" y="3585"/>
              <a:ext cx="534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pt-BR">
                  <a:latin typeface="Comic Sans MS" pitchFamily="66" charset="0"/>
                </a:rPr>
                <a:t>link no caminho fim-a-fim que restringe a vazão fim-a-fim</a:t>
              </a:r>
            </a:p>
          </p:txBody>
        </p:sp>
        <p:sp>
          <p:nvSpPr>
            <p:cNvPr id="8214" name="Text Box 104"/>
            <p:cNvSpPr txBox="1">
              <a:spLocks noChangeArrowheads="1"/>
            </p:cNvSpPr>
            <p:nvPr/>
          </p:nvSpPr>
          <p:spPr bwMode="auto">
            <a:xfrm>
              <a:off x="322" y="3270"/>
              <a:ext cx="1712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pt-BR" i="1">
                  <a:solidFill>
                    <a:srgbClr val="FF3300"/>
                  </a:solidFill>
                  <a:latin typeface="Comic Sans MS" pitchFamily="66" charset="0"/>
                </a:rPr>
                <a:t>Enlace gargalo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00583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1: Introdução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9222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3040D6-6205-4200-8F21-9F063C4CB597}" type="slidenum">
              <a:rPr lang="en-US" smtClean="0"/>
              <a:pPr>
                <a:defRPr/>
              </a:pPr>
              <a:t>101</a:t>
            </a:fld>
            <a:endParaRPr lang="en-US" smtClean="0"/>
          </a:p>
        </p:txBody>
      </p:sp>
      <p:sp>
        <p:nvSpPr>
          <p:cNvPr id="92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54000"/>
            <a:ext cx="7772400" cy="1143000"/>
          </a:xfrm>
        </p:spPr>
        <p:txBody>
          <a:bodyPr/>
          <a:lstStyle/>
          <a:p>
            <a:r>
              <a:rPr lang="pt-BR" smtClean="0"/>
              <a:t>Vazão: cenário da Internet</a:t>
            </a:r>
          </a:p>
        </p:txBody>
      </p:sp>
      <p:sp>
        <p:nvSpPr>
          <p:cNvPr id="9224" name="Text Box 44"/>
          <p:cNvSpPr txBox="1">
            <a:spLocks noChangeArrowheads="1"/>
          </p:cNvSpPr>
          <p:nvPr/>
        </p:nvSpPr>
        <p:spPr bwMode="auto">
          <a:xfrm>
            <a:off x="3584575" y="5619750"/>
            <a:ext cx="52847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pt-BR" sz="2000">
                <a:latin typeface="Comic Sans MS" pitchFamily="66" charset="0"/>
              </a:rPr>
              <a:t>10 conexões compartilham (de modo justo) o enlace gargalo do </a:t>
            </a:r>
            <a:r>
              <a:rPr lang="pt-BR" sz="2000" i="1">
                <a:latin typeface="Comic Sans MS" pitchFamily="66" charset="0"/>
              </a:rPr>
              <a:t>backbone</a:t>
            </a:r>
            <a:r>
              <a:rPr lang="pt-BR" sz="2000">
                <a:latin typeface="Comic Sans MS" pitchFamily="66" charset="0"/>
              </a:rPr>
              <a:t> de R</a:t>
            </a:r>
            <a:r>
              <a:rPr lang="pt-BR" sz="2000" baseline="-25000">
                <a:latin typeface="Comic Sans MS" pitchFamily="66" charset="0"/>
              </a:rPr>
              <a:t> </a:t>
            </a:r>
            <a:r>
              <a:rPr lang="pt-BR" sz="2000">
                <a:latin typeface="Comic Sans MS" pitchFamily="66" charset="0"/>
              </a:rPr>
              <a:t>bits/seg</a:t>
            </a:r>
          </a:p>
        </p:txBody>
      </p:sp>
      <p:sp>
        <p:nvSpPr>
          <p:cNvPr id="9225" name="Freeform 296"/>
          <p:cNvSpPr>
            <a:spLocks/>
          </p:cNvSpPr>
          <p:nvPr/>
        </p:nvSpPr>
        <p:spPr bwMode="auto">
          <a:xfrm>
            <a:off x="4883150" y="2720975"/>
            <a:ext cx="3127375" cy="1498600"/>
          </a:xfrm>
          <a:custGeom>
            <a:avLst/>
            <a:gdLst>
              <a:gd name="T0" fmla="*/ 2147483647 w 1877"/>
              <a:gd name="T1" fmla="*/ 2147483647 h 917"/>
              <a:gd name="T2" fmla="*/ 2147483647 w 1877"/>
              <a:gd name="T3" fmla="*/ 2147483647 h 917"/>
              <a:gd name="T4" fmla="*/ 2147483647 w 1877"/>
              <a:gd name="T5" fmla="*/ 2147483647 h 917"/>
              <a:gd name="T6" fmla="*/ 2147483647 w 1877"/>
              <a:gd name="T7" fmla="*/ 2147483647 h 917"/>
              <a:gd name="T8" fmla="*/ 2147483647 w 1877"/>
              <a:gd name="T9" fmla="*/ 2147483647 h 917"/>
              <a:gd name="T10" fmla="*/ 2147483647 w 1877"/>
              <a:gd name="T11" fmla="*/ 2147483647 h 917"/>
              <a:gd name="T12" fmla="*/ 2147483647 w 1877"/>
              <a:gd name="T13" fmla="*/ 2147483647 h 917"/>
              <a:gd name="T14" fmla="*/ 2147483647 w 1877"/>
              <a:gd name="T15" fmla="*/ 2147483647 h 917"/>
              <a:gd name="T16" fmla="*/ 2147483647 w 1877"/>
              <a:gd name="T17" fmla="*/ 2147483647 h 917"/>
              <a:gd name="T18" fmla="*/ 2147483647 w 1877"/>
              <a:gd name="T19" fmla="*/ 2147483647 h 917"/>
              <a:gd name="T20" fmla="*/ 2147483647 w 1877"/>
              <a:gd name="T21" fmla="*/ 2147483647 h 917"/>
              <a:gd name="T22" fmla="*/ 2147483647 w 1877"/>
              <a:gd name="T23" fmla="*/ 2147483647 h 917"/>
              <a:gd name="T24" fmla="*/ 2147483647 w 1877"/>
              <a:gd name="T25" fmla="*/ 2147483647 h 917"/>
              <a:gd name="T26" fmla="*/ 2147483647 w 1877"/>
              <a:gd name="T27" fmla="*/ 2147483647 h 917"/>
              <a:gd name="T28" fmla="*/ 2147483647 w 1877"/>
              <a:gd name="T29" fmla="*/ 2147483647 h 917"/>
              <a:gd name="T30" fmla="*/ 2147483647 w 1877"/>
              <a:gd name="T31" fmla="*/ 2147483647 h 91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877"/>
              <a:gd name="T49" fmla="*/ 0 h 917"/>
              <a:gd name="T50" fmla="*/ 1877 w 1877"/>
              <a:gd name="T51" fmla="*/ 917 h 91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877" h="917">
                <a:moveTo>
                  <a:pt x="889" y="23"/>
                </a:moveTo>
                <a:cubicBezTo>
                  <a:pt x="804" y="39"/>
                  <a:pt x="771" y="98"/>
                  <a:pt x="692" y="109"/>
                </a:cubicBezTo>
                <a:cubicBezTo>
                  <a:pt x="613" y="120"/>
                  <a:pt x="511" y="81"/>
                  <a:pt x="415" y="91"/>
                </a:cubicBezTo>
                <a:cubicBezTo>
                  <a:pt x="319" y="101"/>
                  <a:pt x="174" y="126"/>
                  <a:pt x="112" y="170"/>
                </a:cubicBezTo>
                <a:cubicBezTo>
                  <a:pt x="51" y="214"/>
                  <a:pt x="66" y="294"/>
                  <a:pt x="50" y="353"/>
                </a:cubicBezTo>
                <a:cubicBezTo>
                  <a:pt x="34" y="412"/>
                  <a:pt x="0" y="479"/>
                  <a:pt x="14" y="528"/>
                </a:cubicBezTo>
                <a:cubicBezTo>
                  <a:pt x="29" y="577"/>
                  <a:pt x="57" y="608"/>
                  <a:pt x="139" y="650"/>
                </a:cubicBezTo>
                <a:cubicBezTo>
                  <a:pt x="221" y="692"/>
                  <a:pt x="372" y="742"/>
                  <a:pt x="505" y="781"/>
                </a:cubicBezTo>
                <a:cubicBezTo>
                  <a:pt x="638" y="820"/>
                  <a:pt x="789" y="866"/>
                  <a:pt x="933" y="886"/>
                </a:cubicBezTo>
                <a:cubicBezTo>
                  <a:pt x="1077" y="906"/>
                  <a:pt x="1246" y="917"/>
                  <a:pt x="1370" y="901"/>
                </a:cubicBezTo>
                <a:cubicBezTo>
                  <a:pt x="1494" y="885"/>
                  <a:pt x="1594" y="839"/>
                  <a:pt x="1676" y="793"/>
                </a:cubicBezTo>
                <a:cubicBezTo>
                  <a:pt x="1758" y="747"/>
                  <a:pt x="1843" y="720"/>
                  <a:pt x="1860" y="624"/>
                </a:cubicBezTo>
                <a:cubicBezTo>
                  <a:pt x="1877" y="528"/>
                  <a:pt x="1835" y="306"/>
                  <a:pt x="1776" y="219"/>
                </a:cubicBezTo>
                <a:cubicBezTo>
                  <a:pt x="1717" y="132"/>
                  <a:pt x="1599" y="134"/>
                  <a:pt x="1503" y="100"/>
                </a:cubicBezTo>
                <a:cubicBezTo>
                  <a:pt x="1407" y="66"/>
                  <a:pt x="1302" y="26"/>
                  <a:pt x="1200" y="13"/>
                </a:cubicBezTo>
                <a:cubicBezTo>
                  <a:pt x="1098" y="0"/>
                  <a:pt x="974" y="7"/>
                  <a:pt x="889" y="23"/>
                </a:cubicBezTo>
                <a:close/>
              </a:path>
            </a:pathLst>
          </a:custGeom>
          <a:solidFill>
            <a:srgbClr val="00CC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9226" name="AutoShape 21"/>
          <p:cNvSpPr>
            <a:spLocks noChangeArrowheads="1"/>
          </p:cNvSpPr>
          <p:nvPr/>
        </p:nvSpPr>
        <p:spPr bwMode="auto">
          <a:xfrm>
            <a:off x="4595813" y="2386013"/>
            <a:ext cx="312737" cy="152400"/>
          </a:xfrm>
          <a:prstGeom prst="parallelogram">
            <a:avLst>
              <a:gd name="adj" fmla="val 79053"/>
            </a:avLst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pt-BR"/>
          </a:p>
        </p:txBody>
      </p:sp>
      <p:sp>
        <p:nvSpPr>
          <p:cNvPr id="9227" name="Rectangle 22"/>
          <p:cNvSpPr>
            <a:spLocks noChangeArrowheads="1"/>
          </p:cNvSpPr>
          <p:nvPr/>
        </p:nvSpPr>
        <p:spPr bwMode="auto">
          <a:xfrm>
            <a:off x="4754563" y="1882775"/>
            <a:ext cx="144462" cy="508000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pt-BR"/>
          </a:p>
        </p:txBody>
      </p:sp>
      <p:sp>
        <p:nvSpPr>
          <p:cNvPr id="9228" name="Rectangle 23"/>
          <p:cNvSpPr>
            <a:spLocks noChangeArrowheads="1"/>
          </p:cNvSpPr>
          <p:nvPr/>
        </p:nvSpPr>
        <p:spPr bwMode="auto">
          <a:xfrm>
            <a:off x="4595813" y="2025650"/>
            <a:ext cx="200025" cy="5080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pt-BR"/>
          </a:p>
        </p:txBody>
      </p:sp>
      <p:sp>
        <p:nvSpPr>
          <p:cNvPr id="9229" name="AutoShape 24"/>
          <p:cNvSpPr>
            <a:spLocks noChangeArrowheads="1"/>
          </p:cNvSpPr>
          <p:nvPr/>
        </p:nvSpPr>
        <p:spPr bwMode="auto">
          <a:xfrm>
            <a:off x="4595813" y="1878013"/>
            <a:ext cx="312737" cy="153987"/>
          </a:xfrm>
          <a:prstGeom prst="parallelogram">
            <a:avLst>
              <a:gd name="adj" fmla="val 78238"/>
            </a:avLst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pt-BR"/>
          </a:p>
        </p:txBody>
      </p:sp>
      <p:sp>
        <p:nvSpPr>
          <p:cNvPr id="9230" name="Line 25"/>
          <p:cNvSpPr>
            <a:spLocks noChangeShapeType="1"/>
          </p:cNvSpPr>
          <p:nvPr/>
        </p:nvSpPr>
        <p:spPr bwMode="auto">
          <a:xfrm>
            <a:off x="4908550" y="1889125"/>
            <a:ext cx="0" cy="496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9231" name="Line 26"/>
          <p:cNvSpPr>
            <a:spLocks noChangeShapeType="1"/>
          </p:cNvSpPr>
          <p:nvPr/>
        </p:nvSpPr>
        <p:spPr bwMode="auto">
          <a:xfrm flipH="1">
            <a:off x="4795838" y="2386013"/>
            <a:ext cx="112712" cy="147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9232" name="Rectangle 27"/>
          <p:cNvSpPr>
            <a:spLocks noChangeArrowheads="1"/>
          </p:cNvSpPr>
          <p:nvPr/>
        </p:nvSpPr>
        <p:spPr bwMode="auto">
          <a:xfrm>
            <a:off x="4622800" y="2093913"/>
            <a:ext cx="131763" cy="2921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pt-BR"/>
          </a:p>
        </p:txBody>
      </p:sp>
      <p:sp>
        <p:nvSpPr>
          <p:cNvPr id="9233" name="Rectangle 28"/>
          <p:cNvSpPr>
            <a:spLocks noChangeArrowheads="1"/>
          </p:cNvSpPr>
          <p:nvPr/>
        </p:nvSpPr>
        <p:spPr bwMode="auto">
          <a:xfrm>
            <a:off x="4641850" y="2181225"/>
            <a:ext cx="98425" cy="1031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pt-BR"/>
          </a:p>
        </p:txBody>
      </p:sp>
      <p:sp>
        <p:nvSpPr>
          <p:cNvPr id="9234" name="Text Box 35"/>
          <p:cNvSpPr txBox="1">
            <a:spLocks noChangeArrowheads="1"/>
          </p:cNvSpPr>
          <p:nvPr/>
        </p:nvSpPr>
        <p:spPr bwMode="auto">
          <a:xfrm>
            <a:off x="4746625" y="2344738"/>
            <a:ext cx="6762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000">
                <a:latin typeface="Comic Sans MS" pitchFamily="66" charset="0"/>
              </a:rPr>
              <a:t>R</a:t>
            </a:r>
            <a:r>
              <a:rPr lang="en-US" sz="2800" baseline="-25000">
                <a:latin typeface="Comic Sans MS" pitchFamily="66" charset="0"/>
              </a:rPr>
              <a:t>s</a:t>
            </a:r>
            <a:endParaRPr lang="en-US" sz="2000">
              <a:latin typeface="Comic Sans MS" pitchFamily="66" charset="0"/>
            </a:endParaRPr>
          </a:p>
        </p:txBody>
      </p:sp>
      <p:sp>
        <p:nvSpPr>
          <p:cNvPr id="257064" name="Oval 40"/>
          <p:cNvSpPr>
            <a:spLocks noChangeArrowheads="1"/>
          </p:cNvSpPr>
          <p:nvPr/>
        </p:nvSpPr>
        <p:spPr bwMode="auto">
          <a:xfrm rot="5400000">
            <a:off x="6611144" y="3772694"/>
            <a:ext cx="50800" cy="52546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pt-BR">
              <a:cs typeface="+mn-cs"/>
            </a:endParaRPr>
          </a:p>
        </p:txBody>
      </p:sp>
      <p:sp>
        <p:nvSpPr>
          <p:cNvPr id="257065" name="Rectangle 41"/>
          <p:cNvSpPr>
            <a:spLocks noChangeArrowheads="1"/>
          </p:cNvSpPr>
          <p:nvPr/>
        </p:nvSpPr>
        <p:spPr bwMode="auto">
          <a:xfrm rot="5400000">
            <a:off x="6144419" y="3278982"/>
            <a:ext cx="984250" cy="52546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pt-BR">
              <a:cs typeface="+mn-cs"/>
            </a:endParaRPr>
          </a:p>
        </p:txBody>
      </p:sp>
      <p:sp>
        <p:nvSpPr>
          <p:cNvPr id="9237" name="Oval 42"/>
          <p:cNvSpPr>
            <a:spLocks noChangeArrowheads="1"/>
          </p:cNvSpPr>
          <p:nvPr/>
        </p:nvSpPr>
        <p:spPr bwMode="auto">
          <a:xfrm rot="5400000">
            <a:off x="6615113" y="2794000"/>
            <a:ext cx="52387" cy="525463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pt-BR"/>
          </a:p>
        </p:txBody>
      </p:sp>
      <p:sp>
        <p:nvSpPr>
          <p:cNvPr id="257067" name="Rectangle 43"/>
          <p:cNvSpPr>
            <a:spLocks noChangeArrowheads="1"/>
          </p:cNvSpPr>
          <p:nvPr/>
        </p:nvSpPr>
        <p:spPr bwMode="auto">
          <a:xfrm rot="5400000">
            <a:off x="6615113" y="3765550"/>
            <a:ext cx="31750" cy="5111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pt-BR">
              <a:cs typeface="+mn-cs"/>
            </a:endParaRPr>
          </a:p>
        </p:txBody>
      </p:sp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4524375" y="4532313"/>
          <a:ext cx="546100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36" name="Clip" r:id="rId3" imgW="1305000" imgH="1085760" progId="">
                  <p:embed/>
                </p:oleObj>
              </mc:Choice>
              <mc:Fallback>
                <p:oleObj name="Clip" r:id="rId3" imgW="1305000" imgH="10857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4375" y="4532313"/>
                        <a:ext cx="546100" cy="530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7055" name="Oval 31"/>
          <p:cNvSpPr>
            <a:spLocks noChangeArrowheads="1"/>
          </p:cNvSpPr>
          <p:nvPr/>
        </p:nvSpPr>
        <p:spPr bwMode="auto">
          <a:xfrm rot="1792560">
            <a:off x="5621338" y="2668588"/>
            <a:ext cx="38100" cy="1587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pt-BR">
              <a:cs typeface="+mn-cs"/>
            </a:endParaRPr>
          </a:p>
        </p:txBody>
      </p:sp>
      <p:sp>
        <p:nvSpPr>
          <p:cNvPr id="257056" name="Rectangle 32"/>
          <p:cNvSpPr>
            <a:spLocks noChangeArrowheads="1"/>
          </p:cNvSpPr>
          <p:nvPr/>
        </p:nvSpPr>
        <p:spPr bwMode="auto">
          <a:xfrm rot="1792560">
            <a:off x="4956175" y="2465388"/>
            <a:ext cx="730250" cy="1587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pt-BR">
              <a:cs typeface="+mn-cs"/>
            </a:endParaRPr>
          </a:p>
        </p:txBody>
      </p:sp>
      <p:sp>
        <p:nvSpPr>
          <p:cNvPr id="9241" name="Oval 33"/>
          <p:cNvSpPr>
            <a:spLocks noChangeArrowheads="1"/>
          </p:cNvSpPr>
          <p:nvPr/>
        </p:nvSpPr>
        <p:spPr bwMode="auto">
          <a:xfrm rot="1792560">
            <a:off x="4991100" y="2265363"/>
            <a:ext cx="38100" cy="158750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pt-BR"/>
          </a:p>
        </p:txBody>
      </p:sp>
      <p:sp>
        <p:nvSpPr>
          <p:cNvPr id="257058" name="Rectangle 34"/>
          <p:cNvSpPr>
            <a:spLocks noChangeArrowheads="1"/>
          </p:cNvSpPr>
          <p:nvPr/>
        </p:nvSpPr>
        <p:spPr bwMode="auto">
          <a:xfrm rot="1792560">
            <a:off x="5618163" y="2665413"/>
            <a:ext cx="23812" cy="153987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pt-BR">
              <a:cs typeface="+mn-cs"/>
            </a:endParaRPr>
          </a:p>
        </p:txBody>
      </p:sp>
      <p:sp>
        <p:nvSpPr>
          <p:cNvPr id="9243" name="Line 456"/>
          <p:cNvSpPr>
            <a:spLocks noChangeShapeType="1"/>
          </p:cNvSpPr>
          <p:nvPr/>
        </p:nvSpPr>
        <p:spPr bwMode="auto">
          <a:xfrm rot="1792560">
            <a:off x="4827588" y="2536825"/>
            <a:ext cx="955675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9244" name="AutoShape 459"/>
          <p:cNvSpPr>
            <a:spLocks noChangeArrowheads="1"/>
          </p:cNvSpPr>
          <p:nvPr/>
        </p:nvSpPr>
        <p:spPr bwMode="auto">
          <a:xfrm>
            <a:off x="5184775" y="1943100"/>
            <a:ext cx="312738" cy="153988"/>
          </a:xfrm>
          <a:prstGeom prst="parallelogram">
            <a:avLst>
              <a:gd name="adj" fmla="val 78238"/>
            </a:avLst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pt-BR"/>
          </a:p>
        </p:txBody>
      </p:sp>
      <p:sp>
        <p:nvSpPr>
          <p:cNvPr id="9245" name="Rectangle 460"/>
          <p:cNvSpPr>
            <a:spLocks noChangeArrowheads="1"/>
          </p:cNvSpPr>
          <p:nvPr/>
        </p:nvSpPr>
        <p:spPr bwMode="auto">
          <a:xfrm>
            <a:off x="5343525" y="1439863"/>
            <a:ext cx="144463" cy="508000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pt-BR"/>
          </a:p>
        </p:txBody>
      </p:sp>
      <p:sp>
        <p:nvSpPr>
          <p:cNvPr id="9246" name="Rectangle 461"/>
          <p:cNvSpPr>
            <a:spLocks noChangeArrowheads="1"/>
          </p:cNvSpPr>
          <p:nvPr/>
        </p:nvSpPr>
        <p:spPr bwMode="auto">
          <a:xfrm>
            <a:off x="5186363" y="1584325"/>
            <a:ext cx="198437" cy="5080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pt-BR"/>
          </a:p>
        </p:txBody>
      </p:sp>
      <p:sp>
        <p:nvSpPr>
          <p:cNvPr id="9247" name="AutoShape 462"/>
          <p:cNvSpPr>
            <a:spLocks noChangeArrowheads="1"/>
          </p:cNvSpPr>
          <p:nvPr/>
        </p:nvSpPr>
        <p:spPr bwMode="auto">
          <a:xfrm>
            <a:off x="5184775" y="1435100"/>
            <a:ext cx="312738" cy="153988"/>
          </a:xfrm>
          <a:prstGeom prst="parallelogram">
            <a:avLst>
              <a:gd name="adj" fmla="val 78238"/>
            </a:avLst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pt-BR"/>
          </a:p>
        </p:txBody>
      </p:sp>
      <p:sp>
        <p:nvSpPr>
          <p:cNvPr id="9248" name="Line 463"/>
          <p:cNvSpPr>
            <a:spLocks noChangeShapeType="1"/>
          </p:cNvSpPr>
          <p:nvPr/>
        </p:nvSpPr>
        <p:spPr bwMode="auto">
          <a:xfrm>
            <a:off x="5497513" y="1446213"/>
            <a:ext cx="0" cy="496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9249" name="Line 464"/>
          <p:cNvSpPr>
            <a:spLocks noChangeShapeType="1"/>
          </p:cNvSpPr>
          <p:nvPr/>
        </p:nvSpPr>
        <p:spPr bwMode="auto">
          <a:xfrm flipH="1">
            <a:off x="5384800" y="1943100"/>
            <a:ext cx="112713" cy="149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9250" name="Rectangle 465"/>
          <p:cNvSpPr>
            <a:spLocks noChangeArrowheads="1"/>
          </p:cNvSpPr>
          <p:nvPr/>
        </p:nvSpPr>
        <p:spPr bwMode="auto">
          <a:xfrm>
            <a:off x="5211763" y="1651000"/>
            <a:ext cx="131762" cy="2921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pt-BR"/>
          </a:p>
        </p:txBody>
      </p:sp>
      <p:sp>
        <p:nvSpPr>
          <p:cNvPr id="9251" name="Rectangle 466"/>
          <p:cNvSpPr>
            <a:spLocks noChangeArrowheads="1"/>
          </p:cNvSpPr>
          <p:nvPr/>
        </p:nvSpPr>
        <p:spPr bwMode="auto">
          <a:xfrm>
            <a:off x="5230813" y="1739900"/>
            <a:ext cx="100012" cy="101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pt-BR"/>
          </a:p>
        </p:txBody>
      </p:sp>
      <p:sp>
        <p:nvSpPr>
          <p:cNvPr id="257493" name="Oval 469"/>
          <p:cNvSpPr>
            <a:spLocks noChangeArrowheads="1"/>
          </p:cNvSpPr>
          <p:nvPr/>
        </p:nvSpPr>
        <p:spPr bwMode="auto">
          <a:xfrm rot="2768172">
            <a:off x="6130925" y="2671763"/>
            <a:ext cx="47625" cy="14287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pt-BR">
              <a:cs typeface="+mn-cs"/>
            </a:endParaRPr>
          </a:p>
        </p:txBody>
      </p:sp>
      <p:sp>
        <p:nvSpPr>
          <p:cNvPr id="257494" name="Rectangle 470"/>
          <p:cNvSpPr>
            <a:spLocks noChangeArrowheads="1"/>
          </p:cNvSpPr>
          <p:nvPr/>
        </p:nvSpPr>
        <p:spPr bwMode="auto">
          <a:xfrm rot="2768172">
            <a:off x="5409407" y="2339181"/>
            <a:ext cx="915988" cy="1428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pt-BR">
              <a:cs typeface="+mn-cs"/>
            </a:endParaRPr>
          </a:p>
        </p:txBody>
      </p:sp>
      <p:sp>
        <p:nvSpPr>
          <p:cNvPr id="9254" name="Oval 471"/>
          <p:cNvSpPr>
            <a:spLocks noChangeArrowheads="1"/>
          </p:cNvSpPr>
          <p:nvPr/>
        </p:nvSpPr>
        <p:spPr bwMode="auto">
          <a:xfrm rot="2768172">
            <a:off x="5561013" y="2012950"/>
            <a:ext cx="47625" cy="142875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pt-BR"/>
          </a:p>
        </p:txBody>
      </p:sp>
      <p:sp>
        <p:nvSpPr>
          <p:cNvPr id="257496" name="Rectangle 472"/>
          <p:cNvSpPr>
            <a:spLocks noChangeArrowheads="1"/>
          </p:cNvSpPr>
          <p:nvPr/>
        </p:nvSpPr>
        <p:spPr bwMode="auto">
          <a:xfrm rot="2768172">
            <a:off x="6130925" y="2663825"/>
            <a:ext cx="30163" cy="1381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pt-BR">
              <a:cs typeface="+mn-cs"/>
            </a:endParaRPr>
          </a:p>
        </p:txBody>
      </p:sp>
      <p:sp>
        <p:nvSpPr>
          <p:cNvPr id="9256" name="Line 473"/>
          <p:cNvSpPr>
            <a:spLocks noChangeShapeType="1"/>
          </p:cNvSpPr>
          <p:nvPr/>
        </p:nvSpPr>
        <p:spPr bwMode="auto">
          <a:xfrm rot="2768172">
            <a:off x="5253037" y="2395538"/>
            <a:ext cx="1196975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57500" name="Oval 476"/>
          <p:cNvSpPr>
            <a:spLocks noChangeArrowheads="1"/>
          </p:cNvSpPr>
          <p:nvPr/>
        </p:nvSpPr>
        <p:spPr bwMode="auto">
          <a:xfrm rot="19807440" flipH="1">
            <a:off x="5084763" y="4521200"/>
            <a:ext cx="38100" cy="1587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pt-BR">
              <a:cs typeface="+mn-cs"/>
            </a:endParaRPr>
          </a:p>
        </p:txBody>
      </p:sp>
      <p:sp>
        <p:nvSpPr>
          <p:cNvPr id="257501" name="Rectangle 477"/>
          <p:cNvSpPr>
            <a:spLocks noChangeArrowheads="1"/>
          </p:cNvSpPr>
          <p:nvPr/>
        </p:nvSpPr>
        <p:spPr bwMode="auto">
          <a:xfrm rot="19807440" flipH="1">
            <a:off x="5057775" y="4318000"/>
            <a:ext cx="730250" cy="1587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pt-BR">
              <a:cs typeface="+mn-cs"/>
            </a:endParaRPr>
          </a:p>
        </p:txBody>
      </p:sp>
      <p:sp>
        <p:nvSpPr>
          <p:cNvPr id="9259" name="Oval 478"/>
          <p:cNvSpPr>
            <a:spLocks noChangeArrowheads="1"/>
          </p:cNvSpPr>
          <p:nvPr/>
        </p:nvSpPr>
        <p:spPr bwMode="auto">
          <a:xfrm rot="19807440" flipH="1">
            <a:off x="5716588" y="4117975"/>
            <a:ext cx="36512" cy="158750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pt-BR"/>
          </a:p>
        </p:txBody>
      </p:sp>
      <p:sp>
        <p:nvSpPr>
          <p:cNvPr id="257503" name="Rectangle 479"/>
          <p:cNvSpPr>
            <a:spLocks noChangeArrowheads="1"/>
          </p:cNvSpPr>
          <p:nvPr/>
        </p:nvSpPr>
        <p:spPr bwMode="auto">
          <a:xfrm rot="19807440" flipH="1">
            <a:off x="5100638" y="4518025"/>
            <a:ext cx="23812" cy="15398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pt-BR">
              <a:cs typeface="+mn-cs"/>
            </a:endParaRPr>
          </a:p>
        </p:txBody>
      </p:sp>
      <p:sp>
        <p:nvSpPr>
          <p:cNvPr id="9261" name="Line 480"/>
          <p:cNvSpPr>
            <a:spLocks noChangeShapeType="1"/>
          </p:cNvSpPr>
          <p:nvPr/>
        </p:nvSpPr>
        <p:spPr bwMode="auto">
          <a:xfrm rot="19807440" flipH="1">
            <a:off x="4962525" y="4389438"/>
            <a:ext cx="955675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257507" name="Oval 483"/>
          <p:cNvSpPr>
            <a:spLocks noChangeArrowheads="1"/>
          </p:cNvSpPr>
          <p:nvPr/>
        </p:nvSpPr>
        <p:spPr bwMode="auto">
          <a:xfrm rot="18831828" flipV="1">
            <a:off x="6338888" y="4294188"/>
            <a:ext cx="47625" cy="14287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pt-BR">
              <a:cs typeface="+mn-cs"/>
            </a:endParaRPr>
          </a:p>
        </p:txBody>
      </p:sp>
      <p:sp>
        <p:nvSpPr>
          <p:cNvPr id="257508" name="Rectangle 484"/>
          <p:cNvSpPr>
            <a:spLocks noChangeArrowheads="1"/>
          </p:cNvSpPr>
          <p:nvPr/>
        </p:nvSpPr>
        <p:spPr bwMode="auto">
          <a:xfrm rot="18831828" flipV="1">
            <a:off x="5616575" y="4625975"/>
            <a:ext cx="917575" cy="1428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pt-BR">
              <a:cs typeface="+mn-cs"/>
            </a:endParaRPr>
          </a:p>
        </p:txBody>
      </p:sp>
      <p:sp>
        <p:nvSpPr>
          <p:cNvPr id="9264" name="Oval 485"/>
          <p:cNvSpPr>
            <a:spLocks noChangeArrowheads="1"/>
          </p:cNvSpPr>
          <p:nvPr/>
        </p:nvSpPr>
        <p:spPr bwMode="auto">
          <a:xfrm rot="18831828" flipV="1">
            <a:off x="5770563" y="4953000"/>
            <a:ext cx="47625" cy="142875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pt-BR"/>
          </a:p>
        </p:txBody>
      </p:sp>
      <p:sp>
        <p:nvSpPr>
          <p:cNvPr id="257510" name="Rectangle 486"/>
          <p:cNvSpPr>
            <a:spLocks noChangeArrowheads="1"/>
          </p:cNvSpPr>
          <p:nvPr/>
        </p:nvSpPr>
        <p:spPr bwMode="auto">
          <a:xfrm rot="18831828" flipV="1">
            <a:off x="6338888" y="4303713"/>
            <a:ext cx="30162" cy="13811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pt-BR">
              <a:cs typeface="+mn-cs"/>
            </a:endParaRPr>
          </a:p>
        </p:txBody>
      </p:sp>
      <p:sp>
        <p:nvSpPr>
          <p:cNvPr id="9266" name="Line 487"/>
          <p:cNvSpPr>
            <a:spLocks noChangeShapeType="1"/>
          </p:cNvSpPr>
          <p:nvPr/>
        </p:nvSpPr>
        <p:spPr bwMode="auto">
          <a:xfrm rot="18831828" flipV="1">
            <a:off x="5461000" y="4711701"/>
            <a:ext cx="1196975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pt-BR"/>
          </a:p>
        </p:txBody>
      </p:sp>
      <p:graphicFrame>
        <p:nvGraphicFramePr>
          <p:cNvPr id="9219" name="Object 3"/>
          <p:cNvGraphicFramePr>
            <a:graphicFrameLocks noChangeAspect="1"/>
          </p:cNvGraphicFramePr>
          <p:nvPr/>
        </p:nvGraphicFramePr>
        <p:xfrm>
          <a:off x="5189538" y="4987925"/>
          <a:ext cx="544512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37" name="Clip" r:id="rId5" imgW="1305000" imgH="1085760" progId="">
                  <p:embed/>
                </p:oleObj>
              </mc:Choice>
              <mc:Fallback>
                <p:oleObj name="Clip" r:id="rId5" imgW="1305000" imgH="10857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9538" y="4987925"/>
                        <a:ext cx="544512" cy="530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67" name="AutoShape 490"/>
          <p:cNvSpPr>
            <a:spLocks noChangeArrowheads="1"/>
          </p:cNvSpPr>
          <p:nvPr/>
        </p:nvSpPr>
        <p:spPr bwMode="auto">
          <a:xfrm>
            <a:off x="8074025" y="2266950"/>
            <a:ext cx="314325" cy="153988"/>
          </a:xfrm>
          <a:prstGeom prst="parallelogram">
            <a:avLst>
              <a:gd name="adj" fmla="val 78635"/>
            </a:avLst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pt-BR"/>
          </a:p>
        </p:txBody>
      </p:sp>
      <p:sp>
        <p:nvSpPr>
          <p:cNvPr id="9268" name="Rectangle 491"/>
          <p:cNvSpPr>
            <a:spLocks noChangeArrowheads="1"/>
          </p:cNvSpPr>
          <p:nvPr/>
        </p:nvSpPr>
        <p:spPr bwMode="auto">
          <a:xfrm>
            <a:off x="8232775" y="1763713"/>
            <a:ext cx="144463" cy="508000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pt-BR"/>
          </a:p>
        </p:txBody>
      </p:sp>
      <p:sp>
        <p:nvSpPr>
          <p:cNvPr id="9269" name="Rectangle 492"/>
          <p:cNvSpPr>
            <a:spLocks noChangeArrowheads="1"/>
          </p:cNvSpPr>
          <p:nvPr/>
        </p:nvSpPr>
        <p:spPr bwMode="auto">
          <a:xfrm>
            <a:off x="8075613" y="1908175"/>
            <a:ext cx="200025" cy="5080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pt-BR"/>
          </a:p>
        </p:txBody>
      </p:sp>
      <p:sp>
        <p:nvSpPr>
          <p:cNvPr id="9270" name="AutoShape 493"/>
          <p:cNvSpPr>
            <a:spLocks noChangeArrowheads="1"/>
          </p:cNvSpPr>
          <p:nvPr/>
        </p:nvSpPr>
        <p:spPr bwMode="auto">
          <a:xfrm>
            <a:off x="8074025" y="1758950"/>
            <a:ext cx="314325" cy="153988"/>
          </a:xfrm>
          <a:prstGeom prst="parallelogram">
            <a:avLst>
              <a:gd name="adj" fmla="val 78635"/>
            </a:avLst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pt-BR"/>
          </a:p>
        </p:txBody>
      </p:sp>
      <p:sp>
        <p:nvSpPr>
          <p:cNvPr id="9271" name="Line 494"/>
          <p:cNvSpPr>
            <a:spLocks noChangeShapeType="1"/>
          </p:cNvSpPr>
          <p:nvPr/>
        </p:nvSpPr>
        <p:spPr bwMode="auto">
          <a:xfrm>
            <a:off x="8388350" y="1770063"/>
            <a:ext cx="0" cy="496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9272" name="Line 495"/>
          <p:cNvSpPr>
            <a:spLocks noChangeShapeType="1"/>
          </p:cNvSpPr>
          <p:nvPr/>
        </p:nvSpPr>
        <p:spPr bwMode="auto">
          <a:xfrm flipH="1">
            <a:off x="8275638" y="2266950"/>
            <a:ext cx="112712" cy="149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9273" name="Rectangle 496"/>
          <p:cNvSpPr>
            <a:spLocks noChangeArrowheads="1"/>
          </p:cNvSpPr>
          <p:nvPr/>
        </p:nvSpPr>
        <p:spPr bwMode="auto">
          <a:xfrm>
            <a:off x="8102600" y="1974850"/>
            <a:ext cx="130175" cy="2921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pt-BR"/>
          </a:p>
        </p:txBody>
      </p:sp>
      <p:sp>
        <p:nvSpPr>
          <p:cNvPr id="9274" name="Rectangle 497"/>
          <p:cNvSpPr>
            <a:spLocks noChangeArrowheads="1"/>
          </p:cNvSpPr>
          <p:nvPr/>
        </p:nvSpPr>
        <p:spPr bwMode="auto">
          <a:xfrm>
            <a:off x="8120063" y="2063750"/>
            <a:ext cx="100012" cy="101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pt-BR"/>
          </a:p>
        </p:txBody>
      </p:sp>
      <p:sp>
        <p:nvSpPr>
          <p:cNvPr id="257524" name="Oval 500"/>
          <p:cNvSpPr>
            <a:spLocks noChangeArrowheads="1"/>
          </p:cNvSpPr>
          <p:nvPr/>
        </p:nvSpPr>
        <p:spPr bwMode="auto">
          <a:xfrm rot="19807440" flipH="1">
            <a:off x="7291388" y="2640013"/>
            <a:ext cx="38100" cy="1587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pt-BR">
              <a:cs typeface="+mn-cs"/>
            </a:endParaRPr>
          </a:p>
        </p:txBody>
      </p:sp>
      <p:sp>
        <p:nvSpPr>
          <p:cNvPr id="257525" name="Rectangle 501"/>
          <p:cNvSpPr>
            <a:spLocks noChangeArrowheads="1"/>
          </p:cNvSpPr>
          <p:nvPr/>
        </p:nvSpPr>
        <p:spPr bwMode="auto">
          <a:xfrm rot="19807440" flipH="1">
            <a:off x="7264400" y="2436813"/>
            <a:ext cx="730250" cy="1587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pt-BR">
              <a:cs typeface="+mn-cs"/>
            </a:endParaRPr>
          </a:p>
        </p:txBody>
      </p:sp>
      <p:sp>
        <p:nvSpPr>
          <p:cNvPr id="9277" name="Oval 502"/>
          <p:cNvSpPr>
            <a:spLocks noChangeArrowheads="1"/>
          </p:cNvSpPr>
          <p:nvPr/>
        </p:nvSpPr>
        <p:spPr bwMode="auto">
          <a:xfrm rot="19807440" flipH="1">
            <a:off x="7923213" y="2236788"/>
            <a:ext cx="36512" cy="158750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pt-BR"/>
          </a:p>
        </p:txBody>
      </p:sp>
      <p:sp>
        <p:nvSpPr>
          <p:cNvPr id="257527" name="Rectangle 503"/>
          <p:cNvSpPr>
            <a:spLocks noChangeArrowheads="1"/>
          </p:cNvSpPr>
          <p:nvPr/>
        </p:nvSpPr>
        <p:spPr bwMode="auto">
          <a:xfrm rot="19807440" flipH="1">
            <a:off x="7307263" y="2636838"/>
            <a:ext cx="25400" cy="153987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pt-BR">
              <a:cs typeface="+mn-cs"/>
            </a:endParaRPr>
          </a:p>
        </p:txBody>
      </p:sp>
      <p:sp>
        <p:nvSpPr>
          <p:cNvPr id="9279" name="Line 504"/>
          <p:cNvSpPr>
            <a:spLocks noChangeShapeType="1"/>
          </p:cNvSpPr>
          <p:nvPr/>
        </p:nvSpPr>
        <p:spPr bwMode="auto">
          <a:xfrm rot="19807440" flipH="1">
            <a:off x="7169150" y="2508250"/>
            <a:ext cx="955675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57531" name="Oval 507"/>
          <p:cNvSpPr>
            <a:spLocks noChangeArrowheads="1"/>
          </p:cNvSpPr>
          <p:nvPr/>
        </p:nvSpPr>
        <p:spPr bwMode="auto">
          <a:xfrm rot="1792560">
            <a:off x="8048625" y="4600575"/>
            <a:ext cx="38100" cy="1587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pt-BR">
              <a:cs typeface="+mn-cs"/>
            </a:endParaRPr>
          </a:p>
        </p:txBody>
      </p:sp>
      <p:sp>
        <p:nvSpPr>
          <p:cNvPr id="257532" name="Rectangle 508"/>
          <p:cNvSpPr>
            <a:spLocks noChangeArrowheads="1"/>
          </p:cNvSpPr>
          <p:nvPr/>
        </p:nvSpPr>
        <p:spPr bwMode="auto">
          <a:xfrm rot="1792560">
            <a:off x="7381875" y="4395788"/>
            <a:ext cx="731838" cy="1587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pt-BR">
              <a:cs typeface="+mn-cs"/>
            </a:endParaRPr>
          </a:p>
        </p:txBody>
      </p:sp>
      <p:sp>
        <p:nvSpPr>
          <p:cNvPr id="9282" name="Oval 509"/>
          <p:cNvSpPr>
            <a:spLocks noChangeArrowheads="1"/>
          </p:cNvSpPr>
          <p:nvPr/>
        </p:nvSpPr>
        <p:spPr bwMode="auto">
          <a:xfrm rot="1792560">
            <a:off x="7416800" y="4195763"/>
            <a:ext cx="38100" cy="158750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pt-BR"/>
          </a:p>
        </p:txBody>
      </p:sp>
      <p:sp>
        <p:nvSpPr>
          <p:cNvPr id="257534" name="Rectangle 510"/>
          <p:cNvSpPr>
            <a:spLocks noChangeArrowheads="1"/>
          </p:cNvSpPr>
          <p:nvPr/>
        </p:nvSpPr>
        <p:spPr bwMode="auto">
          <a:xfrm rot="1792560">
            <a:off x="8043863" y="4597400"/>
            <a:ext cx="25400" cy="1524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pt-BR">
              <a:cs typeface="+mn-cs"/>
            </a:endParaRPr>
          </a:p>
        </p:txBody>
      </p:sp>
      <p:sp>
        <p:nvSpPr>
          <p:cNvPr id="9284" name="Line 511"/>
          <p:cNvSpPr>
            <a:spLocks noChangeShapeType="1"/>
          </p:cNvSpPr>
          <p:nvPr/>
        </p:nvSpPr>
        <p:spPr bwMode="auto">
          <a:xfrm rot="1792560">
            <a:off x="7243763" y="4495800"/>
            <a:ext cx="1062037" cy="127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graphicFrame>
        <p:nvGraphicFramePr>
          <p:cNvPr id="9220" name="Object 4"/>
          <p:cNvGraphicFramePr>
            <a:graphicFrameLocks noChangeAspect="1"/>
          </p:cNvGraphicFramePr>
          <p:nvPr/>
        </p:nvGraphicFramePr>
        <p:xfrm>
          <a:off x="8077200" y="4799013"/>
          <a:ext cx="546100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38" name="Clip" r:id="rId6" imgW="1305000" imgH="1085760" progId="">
                  <p:embed/>
                </p:oleObj>
              </mc:Choice>
              <mc:Fallback>
                <p:oleObj name="Clip" r:id="rId6" imgW="1305000" imgH="10857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7200" y="4799013"/>
                        <a:ext cx="546100" cy="530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85" name="Text Box 513"/>
          <p:cNvSpPr txBox="1">
            <a:spLocks noChangeArrowheads="1"/>
          </p:cNvSpPr>
          <p:nvPr/>
        </p:nvSpPr>
        <p:spPr bwMode="auto">
          <a:xfrm>
            <a:off x="5716588" y="1903413"/>
            <a:ext cx="6762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000">
                <a:latin typeface="Comic Sans MS" pitchFamily="66" charset="0"/>
              </a:rPr>
              <a:t>R</a:t>
            </a:r>
            <a:r>
              <a:rPr lang="en-US" sz="2800" baseline="-25000">
                <a:latin typeface="Comic Sans MS" pitchFamily="66" charset="0"/>
              </a:rPr>
              <a:t>s</a:t>
            </a:r>
            <a:endParaRPr lang="en-US" sz="2000">
              <a:latin typeface="Comic Sans MS" pitchFamily="66" charset="0"/>
            </a:endParaRPr>
          </a:p>
        </p:txBody>
      </p:sp>
      <p:sp>
        <p:nvSpPr>
          <p:cNvPr id="9286" name="Text Box 514"/>
          <p:cNvSpPr txBox="1">
            <a:spLocks noChangeArrowheads="1"/>
          </p:cNvSpPr>
          <p:nvPr/>
        </p:nvSpPr>
        <p:spPr bwMode="auto">
          <a:xfrm>
            <a:off x="7543800" y="2411413"/>
            <a:ext cx="6762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000">
                <a:latin typeface="Comic Sans MS" pitchFamily="66" charset="0"/>
              </a:rPr>
              <a:t>R</a:t>
            </a:r>
            <a:r>
              <a:rPr lang="en-US" sz="2800" baseline="-25000">
                <a:latin typeface="Comic Sans MS" pitchFamily="66" charset="0"/>
              </a:rPr>
              <a:t>s</a:t>
            </a:r>
            <a:endParaRPr lang="en-US" sz="2000">
              <a:latin typeface="Comic Sans MS" pitchFamily="66" charset="0"/>
            </a:endParaRPr>
          </a:p>
        </p:txBody>
      </p:sp>
      <p:sp>
        <p:nvSpPr>
          <p:cNvPr id="9287" name="Freeform 515"/>
          <p:cNvSpPr>
            <a:spLocks/>
          </p:cNvSpPr>
          <p:nvPr/>
        </p:nvSpPr>
        <p:spPr bwMode="auto">
          <a:xfrm>
            <a:off x="5710238" y="2771775"/>
            <a:ext cx="800100" cy="1381125"/>
          </a:xfrm>
          <a:custGeom>
            <a:avLst/>
            <a:gdLst>
              <a:gd name="T0" fmla="*/ 0 w 504"/>
              <a:gd name="T1" fmla="*/ 0 h 870"/>
              <a:gd name="T2" fmla="*/ 2147483647 w 504"/>
              <a:gd name="T3" fmla="*/ 2147483647 h 870"/>
              <a:gd name="T4" fmla="*/ 2147483647 w 504"/>
              <a:gd name="T5" fmla="*/ 2147483647 h 870"/>
              <a:gd name="T6" fmla="*/ 2147483647 w 504"/>
              <a:gd name="T7" fmla="*/ 2147483647 h 870"/>
              <a:gd name="T8" fmla="*/ 2147483647 w 504"/>
              <a:gd name="T9" fmla="*/ 2147483647 h 870"/>
              <a:gd name="T10" fmla="*/ 2147483647 w 504"/>
              <a:gd name="T11" fmla="*/ 2147483647 h 870"/>
              <a:gd name="T12" fmla="*/ 2147483647 w 504"/>
              <a:gd name="T13" fmla="*/ 2147483647 h 870"/>
              <a:gd name="T14" fmla="*/ 2147483647 w 504"/>
              <a:gd name="T15" fmla="*/ 2147483647 h 870"/>
              <a:gd name="T16" fmla="*/ 2147483647 w 504"/>
              <a:gd name="T17" fmla="*/ 2147483647 h 870"/>
              <a:gd name="T18" fmla="*/ 2147483647 w 504"/>
              <a:gd name="T19" fmla="*/ 2147483647 h 87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04"/>
              <a:gd name="T31" fmla="*/ 0 h 870"/>
              <a:gd name="T32" fmla="*/ 504 w 504"/>
              <a:gd name="T33" fmla="*/ 870 h 87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04" h="870">
                <a:moveTo>
                  <a:pt x="0" y="0"/>
                </a:moveTo>
                <a:cubicBezTo>
                  <a:pt x="21" y="11"/>
                  <a:pt x="79" y="44"/>
                  <a:pt x="129" y="63"/>
                </a:cubicBezTo>
                <a:cubicBezTo>
                  <a:pt x="179" y="82"/>
                  <a:pt x="255" y="102"/>
                  <a:pt x="299" y="112"/>
                </a:cubicBezTo>
                <a:cubicBezTo>
                  <a:pt x="343" y="122"/>
                  <a:pt x="362" y="116"/>
                  <a:pt x="392" y="121"/>
                </a:cubicBezTo>
                <a:cubicBezTo>
                  <a:pt x="417" y="124"/>
                  <a:pt x="469" y="100"/>
                  <a:pt x="479" y="145"/>
                </a:cubicBezTo>
                <a:cubicBezTo>
                  <a:pt x="490" y="191"/>
                  <a:pt x="504" y="700"/>
                  <a:pt x="490" y="772"/>
                </a:cubicBezTo>
                <a:cubicBezTo>
                  <a:pt x="477" y="845"/>
                  <a:pt x="447" y="842"/>
                  <a:pt x="406" y="839"/>
                </a:cubicBezTo>
                <a:cubicBezTo>
                  <a:pt x="365" y="836"/>
                  <a:pt x="323" y="835"/>
                  <a:pt x="286" y="833"/>
                </a:cubicBezTo>
                <a:cubicBezTo>
                  <a:pt x="250" y="831"/>
                  <a:pt x="226" y="822"/>
                  <a:pt x="192" y="828"/>
                </a:cubicBezTo>
                <a:cubicBezTo>
                  <a:pt x="158" y="834"/>
                  <a:pt x="107" y="861"/>
                  <a:pt x="84" y="870"/>
                </a:cubicBezTo>
              </a:path>
            </a:pathLst>
          </a:cu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9288" name="Text Box 516"/>
          <p:cNvSpPr txBox="1">
            <a:spLocks noChangeArrowheads="1"/>
          </p:cNvSpPr>
          <p:nvPr/>
        </p:nvSpPr>
        <p:spPr bwMode="auto">
          <a:xfrm>
            <a:off x="4724400" y="3960813"/>
            <a:ext cx="6746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000">
                <a:latin typeface="Comic Sans MS" pitchFamily="66" charset="0"/>
              </a:rPr>
              <a:t>R</a:t>
            </a:r>
            <a:r>
              <a:rPr lang="en-US" sz="2800" baseline="-25000">
                <a:latin typeface="Comic Sans MS" pitchFamily="66" charset="0"/>
              </a:rPr>
              <a:t>c</a:t>
            </a:r>
            <a:endParaRPr lang="en-US" sz="2000">
              <a:latin typeface="Comic Sans MS" pitchFamily="66" charset="0"/>
            </a:endParaRPr>
          </a:p>
        </p:txBody>
      </p:sp>
      <p:sp>
        <p:nvSpPr>
          <p:cNvPr id="9289" name="Freeform 517"/>
          <p:cNvSpPr>
            <a:spLocks/>
          </p:cNvSpPr>
          <p:nvPr/>
        </p:nvSpPr>
        <p:spPr bwMode="auto">
          <a:xfrm>
            <a:off x="6173788" y="2749550"/>
            <a:ext cx="431800" cy="1570038"/>
          </a:xfrm>
          <a:custGeom>
            <a:avLst/>
            <a:gdLst>
              <a:gd name="T0" fmla="*/ 0 w 272"/>
              <a:gd name="T1" fmla="*/ 0 h 989"/>
              <a:gd name="T2" fmla="*/ 2147483647 w 272"/>
              <a:gd name="T3" fmla="*/ 2147483647 h 989"/>
              <a:gd name="T4" fmla="*/ 2147483647 w 272"/>
              <a:gd name="T5" fmla="*/ 2147483647 h 989"/>
              <a:gd name="T6" fmla="*/ 2147483647 w 272"/>
              <a:gd name="T7" fmla="*/ 2147483647 h 989"/>
              <a:gd name="T8" fmla="*/ 2147483647 w 272"/>
              <a:gd name="T9" fmla="*/ 2147483647 h 989"/>
              <a:gd name="T10" fmla="*/ 2147483647 w 272"/>
              <a:gd name="T11" fmla="*/ 2147483647 h 989"/>
              <a:gd name="T12" fmla="*/ 2147483647 w 272"/>
              <a:gd name="T13" fmla="*/ 2147483647 h 98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2"/>
              <a:gd name="T22" fmla="*/ 0 h 989"/>
              <a:gd name="T23" fmla="*/ 272 w 272"/>
              <a:gd name="T24" fmla="*/ 989 h 98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2" h="989">
                <a:moveTo>
                  <a:pt x="0" y="0"/>
                </a:moveTo>
                <a:cubicBezTo>
                  <a:pt x="15" y="13"/>
                  <a:pt x="49" y="56"/>
                  <a:pt x="92" y="80"/>
                </a:cubicBezTo>
                <a:cubicBezTo>
                  <a:pt x="231" y="84"/>
                  <a:pt x="204" y="89"/>
                  <a:pt x="257" y="147"/>
                </a:cubicBezTo>
                <a:cubicBezTo>
                  <a:pt x="270" y="295"/>
                  <a:pt x="272" y="652"/>
                  <a:pt x="268" y="774"/>
                </a:cubicBezTo>
                <a:cubicBezTo>
                  <a:pt x="268" y="895"/>
                  <a:pt x="261" y="853"/>
                  <a:pt x="257" y="875"/>
                </a:cubicBezTo>
                <a:cubicBezTo>
                  <a:pt x="251" y="894"/>
                  <a:pt x="257" y="889"/>
                  <a:pt x="242" y="908"/>
                </a:cubicBezTo>
                <a:cubicBezTo>
                  <a:pt x="227" y="927"/>
                  <a:pt x="183" y="972"/>
                  <a:pt x="167" y="989"/>
                </a:cubicBezTo>
              </a:path>
            </a:pathLst>
          </a:cu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9290" name="Freeform 518"/>
          <p:cNvSpPr>
            <a:spLocks/>
          </p:cNvSpPr>
          <p:nvPr/>
        </p:nvSpPr>
        <p:spPr bwMode="auto">
          <a:xfrm>
            <a:off x="6757988" y="2733675"/>
            <a:ext cx="638175" cy="1538288"/>
          </a:xfrm>
          <a:custGeom>
            <a:avLst/>
            <a:gdLst>
              <a:gd name="T0" fmla="*/ 2147483647 w 402"/>
              <a:gd name="T1" fmla="*/ 0 h 969"/>
              <a:gd name="T2" fmla="*/ 2147483647 w 402"/>
              <a:gd name="T3" fmla="*/ 2147483647 h 969"/>
              <a:gd name="T4" fmla="*/ 2147483647 w 402"/>
              <a:gd name="T5" fmla="*/ 2147483647 h 969"/>
              <a:gd name="T6" fmla="*/ 2147483647 w 402"/>
              <a:gd name="T7" fmla="*/ 2147483647 h 969"/>
              <a:gd name="T8" fmla="*/ 2147483647 w 402"/>
              <a:gd name="T9" fmla="*/ 2147483647 h 969"/>
              <a:gd name="T10" fmla="*/ 2147483647 w 402"/>
              <a:gd name="T11" fmla="*/ 2147483647 h 969"/>
              <a:gd name="T12" fmla="*/ 2147483647 w 402"/>
              <a:gd name="T13" fmla="*/ 2147483647 h 969"/>
              <a:gd name="T14" fmla="*/ 2147483647 w 402"/>
              <a:gd name="T15" fmla="*/ 2147483647 h 969"/>
              <a:gd name="T16" fmla="*/ 2147483647 w 402"/>
              <a:gd name="T17" fmla="*/ 2147483647 h 96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02"/>
              <a:gd name="T28" fmla="*/ 0 h 969"/>
              <a:gd name="T29" fmla="*/ 402 w 402"/>
              <a:gd name="T30" fmla="*/ 969 h 96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02" h="969">
                <a:moveTo>
                  <a:pt x="306" y="0"/>
                </a:moveTo>
                <a:cubicBezTo>
                  <a:pt x="295" y="5"/>
                  <a:pt x="262" y="24"/>
                  <a:pt x="240" y="36"/>
                </a:cubicBezTo>
                <a:cubicBezTo>
                  <a:pt x="218" y="48"/>
                  <a:pt x="199" y="58"/>
                  <a:pt x="174" y="72"/>
                </a:cubicBezTo>
                <a:cubicBezTo>
                  <a:pt x="149" y="86"/>
                  <a:pt x="115" y="101"/>
                  <a:pt x="90" y="119"/>
                </a:cubicBezTo>
                <a:cubicBezTo>
                  <a:pt x="64" y="136"/>
                  <a:pt x="72" y="127"/>
                  <a:pt x="25" y="178"/>
                </a:cubicBezTo>
                <a:cubicBezTo>
                  <a:pt x="14" y="223"/>
                  <a:pt x="0" y="732"/>
                  <a:pt x="14" y="804"/>
                </a:cubicBezTo>
                <a:cubicBezTo>
                  <a:pt x="27" y="877"/>
                  <a:pt x="53" y="854"/>
                  <a:pt x="98" y="871"/>
                </a:cubicBezTo>
                <a:cubicBezTo>
                  <a:pt x="144" y="888"/>
                  <a:pt x="209" y="884"/>
                  <a:pt x="261" y="900"/>
                </a:cubicBezTo>
                <a:cubicBezTo>
                  <a:pt x="312" y="916"/>
                  <a:pt x="373" y="955"/>
                  <a:pt x="402" y="969"/>
                </a:cubicBezTo>
              </a:path>
            </a:pathLst>
          </a:cu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9291" name="Text Box 519"/>
          <p:cNvSpPr txBox="1">
            <a:spLocks noChangeArrowheads="1"/>
          </p:cNvSpPr>
          <p:nvPr/>
        </p:nvSpPr>
        <p:spPr bwMode="auto">
          <a:xfrm>
            <a:off x="5983288" y="4498975"/>
            <a:ext cx="6762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000">
                <a:latin typeface="Comic Sans MS" pitchFamily="66" charset="0"/>
              </a:rPr>
              <a:t>R</a:t>
            </a:r>
            <a:r>
              <a:rPr lang="en-US" sz="2800" baseline="-25000">
                <a:latin typeface="Comic Sans MS" pitchFamily="66" charset="0"/>
              </a:rPr>
              <a:t>c</a:t>
            </a:r>
            <a:endParaRPr lang="en-US" sz="2000">
              <a:latin typeface="Comic Sans MS" pitchFamily="66" charset="0"/>
            </a:endParaRPr>
          </a:p>
        </p:txBody>
      </p:sp>
      <p:sp>
        <p:nvSpPr>
          <p:cNvPr id="9292" name="Text Box 520"/>
          <p:cNvSpPr txBox="1">
            <a:spLocks noChangeArrowheads="1"/>
          </p:cNvSpPr>
          <p:nvPr/>
        </p:nvSpPr>
        <p:spPr bwMode="auto">
          <a:xfrm>
            <a:off x="7670800" y="3986213"/>
            <a:ext cx="6746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000">
                <a:latin typeface="Comic Sans MS" pitchFamily="66" charset="0"/>
              </a:rPr>
              <a:t>R</a:t>
            </a:r>
            <a:r>
              <a:rPr lang="en-US" sz="2800" baseline="-25000">
                <a:latin typeface="Comic Sans MS" pitchFamily="66" charset="0"/>
              </a:rPr>
              <a:t>c</a:t>
            </a:r>
            <a:endParaRPr lang="en-US" sz="2000">
              <a:latin typeface="Comic Sans MS" pitchFamily="66" charset="0"/>
            </a:endParaRPr>
          </a:p>
        </p:txBody>
      </p:sp>
      <p:sp>
        <p:nvSpPr>
          <p:cNvPr id="9293" name="Text Box 521"/>
          <p:cNvSpPr txBox="1">
            <a:spLocks noChangeArrowheads="1"/>
          </p:cNvSpPr>
          <p:nvPr/>
        </p:nvSpPr>
        <p:spPr bwMode="auto">
          <a:xfrm>
            <a:off x="6699250" y="3357563"/>
            <a:ext cx="676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000">
                <a:latin typeface="Comic Sans MS" pitchFamily="66" charset="0"/>
              </a:rPr>
              <a:t>R</a:t>
            </a:r>
          </a:p>
        </p:txBody>
      </p:sp>
      <p:sp>
        <p:nvSpPr>
          <p:cNvPr id="9294" name="Rectangle 523"/>
          <p:cNvSpPr>
            <a:spLocks noGrp="1" noChangeArrowheads="1"/>
          </p:cNvSpPr>
          <p:nvPr>
            <p:ph type="body" idx="1"/>
          </p:nvPr>
        </p:nvSpPr>
        <p:spPr>
          <a:xfrm>
            <a:off x="533400" y="2171700"/>
            <a:ext cx="3759200" cy="4076700"/>
          </a:xfrm>
        </p:spPr>
        <p:txBody>
          <a:bodyPr/>
          <a:lstStyle/>
          <a:p>
            <a:r>
              <a:rPr lang="pt-BR" smtClean="0"/>
              <a:t>vazão por conexão fim-a-fim: min(R</a:t>
            </a:r>
            <a:r>
              <a:rPr lang="pt-BR" baseline="-25000" smtClean="0"/>
              <a:t>c</a:t>
            </a:r>
            <a:r>
              <a:rPr lang="pt-BR" smtClean="0"/>
              <a:t>,R</a:t>
            </a:r>
            <a:r>
              <a:rPr lang="pt-BR" baseline="-25000" smtClean="0"/>
              <a:t>s</a:t>
            </a:r>
            <a:r>
              <a:rPr lang="pt-BR" smtClean="0"/>
              <a:t>,R/10)</a:t>
            </a:r>
          </a:p>
          <a:p>
            <a:r>
              <a:rPr lang="pt-BR" smtClean="0"/>
              <a:t>na prática: R</a:t>
            </a:r>
            <a:r>
              <a:rPr lang="pt-BR" baseline="-25000" smtClean="0"/>
              <a:t>c</a:t>
            </a:r>
            <a:r>
              <a:rPr lang="pt-BR" smtClean="0"/>
              <a:t> ou R</a:t>
            </a:r>
            <a:r>
              <a:rPr lang="pt-BR" baseline="-25000" smtClean="0"/>
              <a:t>s</a:t>
            </a:r>
            <a:r>
              <a:rPr lang="pt-BR" smtClean="0"/>
              <a:t> são freqüentemen-te o gargalo</a:t>
            </a:r>
          </a:p>
        </p:txBody>
      </p:sp>
    </p:spTree>
    <p:extLst>
      <p:ext uri="{BB962C8B-B14F-4D97-AF65-F5344CB8AC3E}">
        <p14:creationId xmlns:p14="http://schemas.microsoft.com/office/powerpoint/2010/main" val="205876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1: Introdução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Roteiro do Capítulo 1</a:t>
            </a:r>
          </a:p>
        </p:txBody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>
              <a:buFont typeface="ZapfDingbats" pitchFamily="82" charset="0"/>
              <a:buNone/>
            </a:pPr>
            <a:r>
              <a:rPr lang="pt-BR" sz="2400" dirty="0" smtClean="0"/>
              <a:t>1.1 O Que </a:t>
            </a:r>
            <a:r>
              <a:rPr lang="pt-BR" sz="2400" i="1" dirty="0" smtClean="0"/>
              <a:t>é</a:t>
            </a:r>
            <a:r>
              <a:rPr lang="pt-BR" sz="2400" dirty="0" smtClean="0"/>
              <a:t> a Internet?</a:t>
            </a:r>
          </a:p>
          <a:p>
            <a:pPr marL="533400" indent="-533400">
              <a:buFont typeface="ZapfDingbats" pitchFamily="82" charset="0"/>
              <a:buNone/>
            </a:pPr>
            <a:r>
              <a:rPr lang="pt-BR" sz="2400" dirty="0" smtClean="0"/>
              <a:t>1.2 A Borda (Periferia) da Internet</a:t>
            </a:r>
          </a:p>
          <a:p>
            <a:pPr marL="533400" indent="-533400">
              <a:buFont typeface="ZapfDingbats" pitchFamily="82" charset="0"/>
              <a:buNone/>
            </a:pPr>
            <a:r>
              <a:rPr lang="pt-BR" sz="2400" dirty="0" smtClean="0"/>
              <a:t>1.3 O Núcleo da Rede</a:t>
            </a:r>
          </a:p>
          <a:p>
            <a:pPr marL="533400" indent="-533400">
              <a:buFont typeface="ZapfDingbats" pitchFamily="82" charset="0"/>
              <a:buNone/>
            </a:pPr>
            <a:r>
              <a:rPr lang="pt-BR" sz="2400" dirty="0" smtClean="0"/>
              <a:t>1.4 Atraso, perda e vazão em redes de comutação de pacotes</a:t>
            </a:r>
          </a:p>
          <a:p>
            <a:pPr marL="533400" indent="-533400">
              <a:buFont typeface="ZapfDingbats" pitchFamily="82" charset="0"/>
              <a:buNone/>
            </a:pPr>
            <a:r>
              <a:rPr lang="pt-BR" sz="2400" dirty="0" smtClean="0">
                <a:solidFill>
                  <a:srgbClr val="C00000"/>
                </a:solidFill>
              </a:rPr>
              <a:t>1.5 Camadas de protocolos e seus modelos de serviços</a:t>
            </a:r>
          </a:p>
          <a:p>
            <a:pPr marL="533400" indent="-533400">
              <a:buFont typeface="ZapfDingbats" pitchFamily="82" charset="0"/>
              <a:buNone/>
            </a:pPr>
            <a:r>
              <a:rPr lang="pt-BR" sz="2400" dirty="0" smtClean="0"/>
              <a:t>1.6 Redes sob ameaça</a:t>
            </a:r>
          </a:p>
          <a:p>
            <a:pPr marL="533400" indent="-533400">
              <a:buFont typeface="ZapfDingbats" pitchFamily="82" charset="0"/>
              <a:buNone/>
            </a:pPr>
            <a:r>
              <a:rPr lang="pt-BR" sz="2400" dirty="0" smtClean="0"/>
              <a:t>1.7 História das redes de computadores e da Internet</a:t>
            </a:r>
          </a:p>
        </p:txBody>
      </p:sp>
      <p:sp>
        <p:nvSpPr>
          <p:cNvPr id="54277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5CA228E-D66C-44FC-8DC2-2E0456165C08}" type="slidenum">
              <a:rPr lang="en-US" smtClean="0"/>
              <a:pPr/>
              <a:t>102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2586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1: Introdução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686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0B5FB0-6D13-4B2C-B035-E2FB81C20ED8}" type="slidenum">
              <a:rPr lang="en-US" smtClean="0"/>
              <a:pPr>
                <a:defRPr/>
              </a:pPr>
              <a:t>103</a:t>
            </a:fld>
            <a:endParaRPr lang="en-US" smtClean="0"/>
          </a:p>
        </p:txBody>
      </p:sp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“Camadas” de Protocolos</a:t>
            </a:r>
          </a:p>
        </p:txBody>
      </p:sp>
      <p:sp>
        <p:nvSpPr>
          <p:cNvPr id="3686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3767138" cy="4648200"/>
          </a:xfrm>
        </p:spPr>
        <p:txBody>
          <a:bodyPr/>
          <a:lstStyle/>
          <a:p>
            <a:pPr>
              <a:buFont typeface="ZapfDingbats" pitchFamily="82" charset="0"/>
              <a:buNone/>
            </a:pPr>
            <a:r>
              <a:rPr lang="pt-BR" sz="2400" u="sng" smtClean="0">
                <a:solidFill>
                  <a:srgbClr val="FF0000"/>
                </a:solidFill>
              </a:rPr>
              <a:t>As redes são complexas! </a:t>
            </a:r>
          </a:p>
          <a:p>
            <a:r>
              <a:rPr lang="pt-BR" sz="2400" smtClean="0"/>
              <a:t>muitos “pedaços”:</a:t>
            </a:r>
          </a:p>
          <a:p>
            <a:pPr lvl="1"/>
            <a:r>
              <a:rPr lang="pt-BR" smtClean="0"/>
              <a:t>hosts</a:t>
            </a:r>
          </a:p>
          <a:p>
            <a:pPr lvl="1"/>
            <a:r>
              <a:rPr lang="pt-BR" smtClean="0"/>
              <a:t>roteadores</a:t>
            </a:r>
          </a:p>
          <a:p>
            <a:pPr lvl="1"/>
            <a:r>
              <a:rPr lang="pt-BR" smtClean="0"/>
              <a:t>enlaces de diversos meios</a:t>
            </a:r>
          </a:p>
          <a:p>
            <a:pPr lvl="1"/>
            <a:r>
              <a:rPr lang="pt-BR" smtClean="0"/>
              <a:t>aplicações</a:t>
            </a:r>
          </a:p>
          <a:p>
            <a:pPr lvl="1"/>
            <a:r>
              <a:rPr lang="pt-BR" smtClean="0"/>
              <a:t>protocolos</a:t>
            </a:r>
          </a:p>
          <a:p>
            <a:pPr lvl="1"/>
            <a:r>
              <a:rPr lang="pt-BR" smtClean="0"/>
              <a:t>hardware, software</a:t>
            </a:r>
            <a:endParaRPr lang="pt-BR" sz="2000" smtClean="0"/>
          </a:p>
        </p:txBody>
      </p:sp>
      <p:sp>
        <p:nvSpPr>
          <p:cNvPr id="3687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52950" y="2266950"/>
            <a:ext cx="3943350" cy="3295650"/>
          </a:xfrm>
        </p:spPr>
        <p:txBody>
          <a:bodyPr/>
          <a:lstStyle/>
          <a:p>
            <a:pPr algn="ctr">
              <a:buFont typeface="ZapfDingbats" pitchFamily="82" charset="0"/>
              <a:buNone/>
            </a:pPr>
            <a:r>
              <a:rPr lang="pt-BR" u="sng" smtClean="0">
                <a:solidFill>
                  <a:srgbClr val="FF0000"/>
                </a:solidFill>
              </a:rPr>
              <a:t>Pergunta:</a:t>
            </a:r>
            <a:r>
              <a:rPr lang="pt-BR" sz="2400" u="sng" smtClean="0">
                <a:solidFill>
                  <a:srgbClr val="FF0000"/>
                </a:solidFill>
              </a:rPr>
              <a:t> </a:t>
            </a:r>
          </a:p>
          <a:p>
            <a:pPr algn="ctr">
              <a:buFont typeface="ZapfDingbats" pitchFamily="82" charset="0"/>
              <a:buNone/>
            </a:pPr>
            <a:r>
              <a:rPr lang="pt-BR" sz="2400" smtClean="0"/>
              <a:t>Há alguma esperança em conseguirmos </a:t>
            </a:r>
            <a:r>
              <a:rPr lang="pt-BR" sz="2400" i="1" smtClean="0"/>
              <a:t>organizar</a:t>
            </a:r>
            <a:r>
              <a:rPr lang="pt-BR" sz="2400" smtClean="0"/>
              <a:t> a estrutura da rede?</a:t>
            </a:r>
          </a:p>
          <a:p>
            <a:pPr algn="ctr">
              <a:buFont typeface="ZapfDingbats" pitchFamily="82" charset="0"/>
              <a:buNone/>
            </a:pPr>
            <a:endParaRPr lang="pt-BR" sz="2400" smtClean="0"/>
          </a:p>
          <a:p>
            <a:pPr algn="ctr">
              <a:buFont typeface="ZapfDingbats" pitchFamily="82" charset="0"/>
              <a:buNone/>
            </a:pPr>
            <a:r>
              <a:rPr lang="pt-BR" sz="2400" smtClean="0"/>
              <a:t>Ou pelo menos a nossa discussão sobre redes?</a:t>
            </a:r>
          </a:p>
        </p:txBody>
      </p:sp>
    </p:spTree>
    <p:extLst>
      <p:ext uri="{BB962C8B-B14F-4D97-AF65-F5344CB8AC3E}">
        <p14:creationId xmlns:p14="http://schemas.microsoft.com/office/powerpoint/2010/main" val="222454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1: Introdução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7891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2C348A-DC58-4815-B54B-C372737C122D}" type="slidenum">
              <a:rPr lang="en-US" smtClean="0"/>
              <a:pPr>
                <a:defRPr/>
              </a:pPr>
              <a:t>104</a:t>
            </a:fld>
            <a:endParaRPr lang="en-US" smtClean="0"/>
          </a:p>
        </p:txBody>
      </p:sp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smtClean="0"/>
              <a:t>Organização de uma viagem aérea</a:t>
            </a:r>
            <a:endParaRPr lang="pt-BR" smtClean="0"/>
          </a:p>
        </p:txBody>
      </p:sp>
      <p:pic>
        <p:nvPicPr>
          <p:cNvPr id="37893" name="Picture 19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25600" y="1670050"/>
            <a:ext cx="5715000" cy="4422775"/>
          </a:xfrm>
        </p:spPr>
      </p:pic>
      <p:sp>
        <p:nvSpPr>
          <p:cNvPr id="37894" name="Rectangle 21"/>
          <p:cNvSpPr>
            <a:spLocks noChangeArrowheads="1"/>
          </p:cNvSpPr>
          <p:nvPr/>
        </p:nvSpPr>
        <p:spPr bwMode="auto">
          <a:xfrm>
            <a:off x="457200" y="5753100"/>
            <a:ext cx="84169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0"/>
              <a:buNone/>
            </a:pPr>
            <a:r>
              <a:rPr lang="en-US" sz="1700">
                <a:latin typeface="Trebuchet MS" pitchFamily="34" charset="0"/>
                <a:sym typeface="Symbol" pitchFamily="18" charset="2"/>
              </a:rPr>
              <a:t> </a:t>
            </a:r>
            <a:r>
              <a:rPr lang="en-US" sz="1900">
                <a:latin typeface="Trebuchet MS" pitchFamily="34" charset="0"/>
                <a:sym typeface="Symbol" pitchFamily="18" charset="2"/>
              </a:rPr>
              <a:t>U</a:t>
            </a:r>
            <a:r>
              <a:rPr lang="en-US" sz="1900">
                <a:latin typeface="Trebuchet MS" pitchFamily="34" charset="0"/>
              </a:rPr>
              <a:t>ma série de passos/ações</a:t>
            </a:r>
          </a:p>
        </p:txBody>
      </p:sp>
    </p:spTree>
    <p:extLst>
      <p:ext uri="{BB962C8B-B14F-4D97-AF65-F5344CB8AC3E}">
        <p14:creationId xmlns:p14="http://schemas.microsoft.com/office/powerpoint/2010/main" val="171463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1: Introdução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891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49BF95-EF43-4706-BE49-A71668B86323}" type="slidenum">
              <a:rPr lang="en-US" smtClean="0"/>
              <a:pPr>
                <a:defRPr/>
              </a:pPr>
              <a:t>105</a:t>
            </a:fld>
            <a:endParaRPr lang="en-US" smtClean="0"/>
          </a:p>
        </p:txBody>
      </p:sp>
      <p:sp>
        <p:nvSpPr>
          <p:cNvPr id="3891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smtClean="0"/>
              <a:t>Funcionalidade de uma linha aérea em camadas</a:t>
            </a:r>
          </a:p>
        </p:txBody>
      </p:sp>
      <p:pic>
        <p:nvPicPr>
          <p:cNvPr id="38917" name="Picture 5" descr="f011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b="24011"/>
          <a:stretch>
            <a:fillRect/>
          </a:stretch>
        </p:blipFill>
        <p:spPr>
          <a:xfrm>
            <a:off x="533400" y="1625600"/>
            <a:ext cx="7772400" cy="3354388"/>
          </a:xfrm>
        </p:spPr>
      </p:pic>
      <p:sp>
        <p:nvSpPr>
          <p:cNvPr id="38918" name="Rectangle 8"/>
          <p:cNvSpPr>
            <a:spLocks noChangeArrowheads="1"/>
          </p:cNvSpPr>
          <p:nvPr/>
        </p:nvSpPr>
        <p:spPr bwMode="auto">
          <a:xfrm>
            <a:off x="514350" y="4921250"/>
            <a:ext cx="77724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0"/>
              <a:buNone/>
            </a:pPr>
            <a:r>
              <a:rPr lang="pt-BR">
                <a:solidFill>
                  <a:srgbClr val="FF0000"/>
                </a:solidFill>
                <a:latin typeface="Comic Sans MS" pitchFamily="66" charset="0"/>
              </a:rPr>
              <a:t>Camadas: </a:t>
            </a:r>
            <a:r>
              <a:rPr lang="pt-BR">
                <a:latin typeface="Comic Sans MS" pitchFamily="66" charset="0"/>
              </a:rPr>
              <a:t>cada camada implementa um serviço</a:t>
            </a:r>
            <a:endParaRPr lang="pt-BR" sz="2800">
              <a:latin typeface="Comic Sans MS" pitchFamily="66" charset="0"/>
            </a:endParaRP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0"/>
              <a:buChar char="m"/>
            </a:pPr>
            <a:r>
              <a:rPr lang="pt-BR">
                <a:latin typeface="Comic Sans MS" pitchFamily="66" charset="0"/>
              </a:rPr>
              <a:t>através de ações internas à camada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0"/>
              <a:buChar char="m"/>
            </a:pPr>
            <a:r>
              <a:rPr lang="pt-BR">
                <a:latin typeface="Comic Sans MS" pitchFamily="66" charset="0"/>
              </a:rPr>
              <a:t>depende dos serviços providos pela camada inferior</a:t>
            </a:r>
          </a:p>
        </p:txBody>
      </p:sp>
    </p:spTree>
    <p:extLst>
      <p:ext uri="{BB962C8B-B14F-4D97-AF65-F5344CB8AC3E}">
        <p14:creationId xmlns:p14="http://schemas.microsoft.com/office/powerpoint/2010/main" val="416656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1: Introdução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993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47F763-09B2-4AA7-9F27-005D9CDC1201}" type="slidenum">
              <a:rPr lang="en-US" smtClean="0"/>
              <a:pPr>
                <a:defRPr/>
              </a:pPr>
              <a:t>106</a:t>
            </a:fld>
            <a:endParaRPr lang="en-US" smtClean="0"/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Por que dividir em camadas?</a:t>
            </a:r>
          </a:p>
        </p:txBody>
      </p:sp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6100" y="1346200"/>
            <a:ext cx="8154988" cy="4648200"/>
          </a:xfrm>
        </p:spPr>
        <p:txBody>
          <a:bodyPr/>
          <a:lstStyle/>
          <a:p>
            <a:pPr>
              <a:buFont typeface="ZapfDingbats" pitchFamily="82" charset="0"/>
              <a:buNone/>
            </a:pPr>
            <a:r>
              <a:rPr lang="pt-BR" smtClean="0"/>
              <a:t>Lidar com sistemas complexos:</a:t>
            </a:r>
          </a:p>
          <a:p>
            <a:r>
              <a:rPr lang="pt-BR" sz="2400" smtClean="0"/>
              <a:t>estrutura explícita permite a identificação e relacionamento entre as partes do sistema complexo</a:t>
            </a:r>
            <a:endParaRPr lang="pt-BR" smtClean="0"/>
          </a:p>
          <a:p>
            <a:pPr lvl="1"/>
            <a:r>
              <a:rPr lang="pt-BR" smtClean="0">
                <a:solidFill>
                  <a:srgbClr val="FF0000"/>
                </a:solidFill>
              </a:rPr>
              <a:t>modelo de referência</a:t>
            </a:r>
            <a:r>
              <a:rPr lang="pt-BR" smtClean="0"/>
              <a:t> em camadas para discussão</a:t>
            </a:r>
          </a:p>
          <a:p>
            <a:r>
              <a:rPr lang="pt-BR" sz="2400" smtClean="0"/>
              <a:t>modularização facilita a manutenção e atualização do sistema</a:t>
            </a:r>
          </a:p>
          <a:p>
            <a:pPr lvl="1"/>
            <a:r>
              <a:rPr lang="pt-BR" smtClean="0"/>
              <a:t>mudança na implementação do serviço da camada é transparente para o resto do sistema</a:t>
            </a:r>
          </a:p>
          <a:p>
            <a:pPr lvl="1"/>
            <a:r>
              <a:rPr lang="pt-BR" smtClean="0"/>
              <a:t>ex., mudança no procedimento no portão não afeta o resto do sistema</a:t>
            </a:r>
          </a:p>
          <a:p>
            <a:r>
              <a:rPr lang="pt-BR" sz="2400" smtClean="0"/>
              <a:t>divisão em camadas é considerada prejudicial?</a:t>
            </a:r>
          </a:p>
        </p:txBody>
      </p:sp>
    </p:spTree>
    <p:extLst>
      <p:ext uri="{BB962C8B-B14F-4D97-AF65-F5344CB8AC3E}">
        <p14:creationId xmlns:p14="http://schemas.microsoft.com/office/powerpoint/2010/main" val="200023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1: Introdução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40963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00CAC2-BA99-4069-A3CE-FF0E883A5E42}" type="slidenum">
              <a:rPr lang="en-US" smtClean="0"/>
              <a:pPr>
                <a:defRPr/>
              </a:pPr>
              <a:t>107</a:t>
            </a:fld>
            <a:endParaRPr lang="en-US" smtClean="0"/>
          </a:p>
        </p:txBody>
      </p:sp>
      <p:sp>
        <p:nvSpPr>
          <p:cNvPr id="40964" name="Rectangle 2"/>
          <p:cNvSpPr>
            <a:spLocks noChangeArrowheads="1"/>
          </p:cNvSpPr>
          <p:nvPr/>
        </p:nvSpPr>
        <p:spPr bwMode="auto">
          <a:xfrm>
            <a:off x="6578600" y="1714500"/>
            <a:ext cx="1892300" cy="3530600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pt-BR"/>
          </a:p>
        </p:txBody>
      </p:sp>
      <p:sp>
        <p:nvSpPr>
          <p:cNvPr id="4096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Pilha de protocolos Internet</a:t>
            </a:r>
          </a:p>
        </p:txBody>
      </p:sp>
      <p:sp>
        <p:nvSpPr>
          <p:cNvPr id="4096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571500" y="1422400"/>
            <a:ext cx="5715000" cy="4648200"/>
          </a:xfrm>
        </p:spPr>
        <p:txBody>
          <a:bodyPr/>
          <a:lstStyle/>
          <a:p>
            <a:r>
              <a:rPr lang="pt-BR" sz="2400" dirty="0" smtClean="0">
                <a:solidFill>
                  <a:srgbClr val="FF0000"/>
                </a:solidFill>
              </a:rPr>
              <a:t>aplicação:</a:t>
            </a:r>
            <a:r>
              <a:rPr lang="pt-BR" sz="2400" dirty="0" smtClean="0"/>
              <a:t> dá suporte a aplicações de rede</a:t>
            </a:r>
          </a:p>
          <a:p>
            <a:pPr lvl="1"/>
            <a:r>
              <a:rPr lang="pt-BR" sz="2000" dirty="0" smtClean="0"/>
              <a:t>FTP, SMTP, HTTP</a:t>
            </a:r>
          </a:p>
          <a:p>
            <a:r>
              <a:rPr lang="pt-BR" sz="2400" dirty="0" smtClean="0">
                <a:solidFill>
                  <a:srgbClr val="FF0000"/>
                </a:solidFill>
              </a:rPr>
              <a:t>transporte:</a:t>
            </a:r>
            <a:r>
              <a:rPr lang="pt-BR" sz="2400" dirty="0" smtClean="0"/>
              <a:t> transferência de dados processo a processo</a:t>
            </a:r>
          </a:p>
          <a:p>
            <a:pPr lvl="1"/>
            <a:r>
              <a:rPr lang="pt-BR" sz="2000" dirty="0" smtClean="0"/>
              <a:t>TCP, UDP</a:t>
            </a:r>
          </a:p>
          <a:p>
            <a:r>
              <a:rPr lang="pt-BR" sz="2400" dirty="0" smtClean="0">
                <a:solidFill>
                  <a:srgbClr val="FF0000"/>
                </a:solidFill>
              </a:rPr>
              <a:t>rede:</a:t>
            </a:r>
            <a:r>
              <a:rPr lang="pt-BR" sz="2400" dirty="0" smtClean="0"/>
              <a:t> repasse (encaminhamento) de </a:t>
            </a:r>
            <a:r>
              <a:rPr lang="pt-BR" sz="2400" dirty="0" err="1" smtClean="0"/>
              <a:t>datagramas</a:t>
            </a:r>
            <a:r>
              <a:rPr lang="pt-BR" sz="2400" dirty="0" smtClean="0"/>
              <a:t> da origem até o destino</a:t>
            </a:r>
          </a:p>
          <a:p>
            <a:pPr lvl="1"/>
            <a:r>
              <a:rPr lang="pt-BR" sz="2000" dirty="0" smtClean="0"/>
              <a:t>IP, protocolos de roteamento </a:t>
            </a:r>
          </a:p>
          <a:p>
            <a:r>
              <a:rPr lang="pt-BR" sz="2400" dirty="0" smtClean="0">
                <a:solidFill>
                  <a:srgbClr val="FF0000"/>
                </a:solidFill>
              </a:rPr>
              <a:t>enlace:</a:t>
            </a:r>
            <a:r>
              <a:rPr lang="pt-BR" sz="2400" dirty="0" smtClean="0"/>
              <a:t> transferência de dados entre elementos de rede vizinhos</a:t>
            </a:r>
          </a:p>
          <a:p>
            <a:pPr lvl="1"/>
            <a:r>
              <a:rPr lang="pt-BR" sz="2000" dirty="0" smtClean="0"/>
              <a:t>PPP, Ethernet, 802.11</a:t>
            </a:r>
          </a:p>
          <a:p>
            <a:r>
              <a:rPr lang="pt-BR" sz="2400" dirty="0" smtClean="0">
                <a:solidFill>
                  <a:srgbClr val="FF0000"/>
                </a:solidFill>
              </a:rPr>
              <a:t>física:</a:t>
            </a:r>
            <a:r>
              <a:rPr lang="pt-BR" sz="2400" dirty="0" smtClean="0"/>
              <a:t> bits “no fio”</a:t>
            </a:r>
          </a:p>
          <a:p>
            <a:endParaRPr lang="pt-BR" sz="2000" dirty="0" smtClean="0"/>
          </a:p>
        </p:txBody>
      </p:sp>
      <p:grpSp>
        <p:nvGrpSpPr>
          <p:cNvPr id="40967" name="Group 5"/>
          <p:cNvGrpSpPr>
            <a:grpSpLocks/>
          </p:cNvGrpSpPr>
          <p:nvPr/>
        </p:nvGrpSpPr>
        <p:grpSpPr bwMode="auto">
          <a:xfrm>
            <a:off x="6508750" y="1828800"/>
            <a:ext cx="1898650" cy="3530600"/>
            <a:chOff x="3076" y="888"/>
            <a:chExt cx="1196" cy="2224"/>
          </a:xfrm>
        </p:grpSpPr>
        <p:sp>
          <p:nvSpPr>
            <p:cNvPr id="40968" name="Rectangle 6"/>
            <p:cNvSpPr>
              <a:spLocks noChangeArrowheads="1"/>
            </p:cNvSpPr>
            <p:nvPr/>
          </p:nvSpPr>
          <p:spPr bwMode="auto">
            <a:xfrm>
              <a:off x="3080" y="888"/>
              <a:ext cx="1192" cy="222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pt-BR"/>
            </a:p>
          </p:txBody>
        </p:sp>
        <p:sp>
          <p:nvSpPr>
            <p:cNvPr id="40969" name="Text Box 7"/>
            <p:cNvSpPr txBox="1">
              <a:spLocks noChangeArrowheads="1"/>
            </p:cNvSpPr>
            <p:nvPr/>
          </p:nvSpPr>
          <p:spPr bwMode="auto">
            <a:xfrm>
              <a:off x="3145" y="949"/>
              <a:ext cx="1081" cy="2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>
                  <a:latin typeface="Comic Sans MS" pitchFamily="66" charset="0"/>
                </a:rPr>
                <a:t>aplicação</a:t>
              </a:r>
            </a:p>
            <a:p>
              <a:pPr algn="ctr" eaLnBrk="0" hangingPunct="0"/>
              <a:endParaRPr lang="en-US">
                <a:latin typeface="Comic Sans MS" pitchFamily="66" charset="0"/>
              </a:endParaRPr>
            </a:p>
            <a:p>
              <a:pPr algn="ctr" eaLnBrk="0" hangingPunct="0"/>
              <a:r>
                <a:rPr lang="en-US">
                  <a:latin typeface="Comic Sans MS" pitchFamily="66" charset="0"/>
                </a:rPr>
                <a:t>transporte</a:t>
              </a:r>
            </a:p>
            <a:p>
              <a:pPr algn="ctr" eaLnBrk="0" hangingPunct="0"/>
              <a:endParaRPr lang="en-US">
                <a:latin typeface="Comic Sans MS" pitchFamily="66" charset="0"/>
              </a:endParaRPr>
            </a:p>
            <a:p>
              <a:pPr algn="ctr" eaLnBrk="0" hangingPunct="0"/>
              <a:r>
                <a:rPr lang="en-US">
                  <a:latin typeface="Comic Sans MS" pitchFamily="66" charset="0"/>
                </a:rPr>
                <a:t>rede</a:t>
              </a:r>
            </a:p>
            <a:p>
              <a:pPr algn="ctr" eaLnBrk="0" hangingPunct="0"/>
              <a:endParaRPr lang="en-US">
                <a:latin typeface="Comic Sans MS" pitchFamily="66" charset="0"/>
              </a:endParaRPr>
            </a:p>
            <a:p>
              <a:pPr algn="ctr" eaLnBrk="0" hangingPunct="0"/>
              <a:r>
                <a:rPr lang="en-US">
                  <a:latin typeface="Comic Sans MS" pitchFamily="66" charset="0"/>
                </a:rPr>
                <a:t>enlace</a:t>
              </a:r>
            </a:p>
            <a:p>
              <a:pPr algn="ctr" eaLnBrk="0" hangingPunct="0"/>
              <a:endParaRPr lang="en-US">
                <a:latin typeface="Comic Sans MS" pitchFamily="66" charset="0"/>
              </a:endParaRPr>
            </a:p>
            <a:p>
              <a:pPr algn="ctr" eaLnBrk="0" hangingPunct="0"/>
              <a:r>
                <a:rPr lang="en-US">
                  <a:latin typeface="Comic Sans MS" pitchFamily="66" charset="0"/>
                </a:rPr>
                <a:t>física</a:t>
              </a:r>
            </a:p>
          </p:txBody>
        </p:sp>
        <p:sp>
          <p:nvSpPr>
            <p:cNvPr id="40970" name="Line 8"/>
            <p:cNvSpPr>
              <a:spLocks noChangeShapeType="1"/>
            </p:cNvSpPr>
            <p:nvPr/>
          </p:nvSpPr>
          <p:spPr bwMode="auto">
            <a:xfrm>
              <a:off x="3076" y="1324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0971" name="Line 9"/>
            <p:cNvSpPr>
              <a:spLocks noChangeShapeType="1"/>
            </p:cNvSpPr>
            <p:nvPr/>
          </p:nvSpPr>
          <p:spPr bwMode="auto">
            <a:xfrm>
              <a:off x="3076" y="1768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0972" name="Line 10"/>
            <p:cNvSpPr>
              <a:spLocks noChangeShapeType="1"/>
            </p:cNvSpPr>
            <p:nvPr/>
          </p:nvSpPr>
          <p:spPr bwMode="auto">
            <a:xfrm>
              <a:off x="3076" y="2216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0973" name="Line 11"/>
            <p:cNvSpPr>
              <a:spLocks noChangeShapeType="1"/>
            </p:cNvSpPr>
            <p:nvPr/>
          </p:nvSpPr>
          <p:spPr bwMode="auto">
            <a:xfrm>
              <a:off x="3076" y="2664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413019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9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9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09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9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9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9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9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9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09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09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09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09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6" grpId="0" build="p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1: Introdução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4198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A433D7-F8D3-4020-9822-B5EF435BD50E}" type="slidenum">
              <a:rPr lang="en-US" smtClean="0"/>
              <a:pPr>
                <a:defRPr/>
              </a:pPr>
              <a:t>108</a:t>
            </a:fld>
            <a:endParaRPr lang="en-US" smtClean="0"/>
          </a:p>
        </p:txBody>
      </p:sp>
      <p:sp>
        <p:nvSpPr>
          <p:cNvPr id="41988" name="Rectangle 2"/>
          <p:cNvSpPr>
            <a:spLocks noChangeArrowheads="1"/>
          </p:cNvSpPr>
          <p:nvPr/>
        </p:nvSpPr>
        <p:spPr bwMode="auto">
          <a:xfrm>
            <a:off x="7077075" y="1714500"/>
            <a:ext cx="1892300" cy="3530600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pt-BR"/>
          </a:p>
        </p:txBody>
      </p:sp>
      <p:sp>
        <p:nvSpPr>
          <p:cNvPr id="4198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Modelo de referência ISO/OSI</a:t>
            </a:r>
          </a:p>
        </p:txBody>
      </p:sp>
      <p:sp>
        <p:nvSpPr>
          <p:cNvPr id="4199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571500" y="1422400"/>
            <a:ext cx="5715000" cy="4648200"/>
          </a:xfrm>
        </p:spPr>
        <p:txBody>
          <a:bodyPr/>
          <a:lstStyle/>
          <a:p>
            <a:r>
              <a:rPr lang="pt-BR" sz="2400" smtClean="0">
                <a:solidFill>
                  <a:srgbClr val="FF0000"/>
                </a:solidFill>
              </a:rPr>
              <a:t>apresentação:</a:t>
            </a:r>
            <a:r>
              <a:rPr lang="pt-BR" sz="2400" smtClean="0"/>
              <a:t> permite às aplicações interpretar o significado dos dados, ex., cifragem, compressão, convenções específicas de máquina</a:t>
            </a:r>
          </a:p>
          <a:p>
            <a:r>
              <a:rPr lang="pt-BR" sz="2400" i="1" smtClean="0">
                <a:solidFill>
                  <a:srgbClr val="FF3300"/>
                </a:solidFill>
              </a:rPr>
              <a:t>sessão:</a:t>
            </a:r>
            <a:r>
              <a:rPr lang="pt-BR" sz="2400" smtClean="0"/>
              <a:t> sincronização, verificação, recuperação da troca de dados</a:t>
            </a:r>
          </a:p>
          <a:p>
            <a:r>
              <a:rPr lang="pt-BR" sz="2400" smtClean="0"/>
              <a:t>a pilha Internet não contém estas camadas!</a:t>
            </a:r>
          </a:p>
          <a:p>
            <a:pPr lvl="1"/>
            <a:r>
              <a:rPr lang="pt-BR" smtClean="0"/>
              <a:t>estes serviços, </a:t>
            </a:r>
            <a:r>
              <a:rPr lang="pt-BR" i="1" smtClean="0"/>
              <a:t>caso necessários,</a:t>
            </a:r>
            <a:r>
              <a:rPr lang="pt-BR" smtClean="0"/>
              <a:t> devem ser implementados na aplicação</a:t>
            </a:r>
          </a:p>
          <a:p>
            <a:pPr lvl="1"/>
            <a:r>
              <a:rPr lang="pt-BR" smtClean="0"/>
              <a:t>eles são necessários?</a:t>
            </a:r>
          </a:p>
        </p:txBody>
      </p:sp>
      <p:grpSp>
        <p:nvGrpSpPr>
          <p:cNvPr id="41991" name="Group 14"/>
          <p:cNvGrpSpPr>
            <a:grpSpLocks/>
          </p:cNvGrpSpPr>
          <p:nvPr/>
        </p:nvGrpSpPr>
        <p:grpSpPr bwMode="auto">
          <a:xfrm>
            <a:off x="6846888" y="1762125"/>
            <a:ext cx="2139950" cy="3625850"/>
            <a:chOff x="3230" y="1545"/>
            <a:chExt cx="1348" cy="2284"/>
          </a:xfrm>
        </p:grpSpPr>
        <p:sp>
          <p:nvSpPr>
            <p:cNvPr id="41992" name="Rectangle 6"/>
            <p:cNvSpPr>
              <a:spLocks noChangeArrowheads="1"/>
            </p:cNvSpPr>
            <p:nvPr/>
          </p:nvSpPr>
          <p:spPr bwMode="auto">
            <a:xfrm>
              <a:off x="3310" y="1545"/>
              <a:ext cx="1192" cy="225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pt-BR"/>
            </a:p>
          </p:txBody>
        </p:sp>
        <p:sp>
          <p:nvSpPr>
            <p:cNvPr id="41993" name="Text Box 7"/>
            <p:cNvSpPr txBox="1">
              <a:spLocks noChangeArrowheads="1"/>
            </p:cNvSpPr>
            <p:nvPr/>
          </p:nvSpPr>
          <p:spPr bwMode="auto">
            <a:xfrm>
              <a:off x="3230" y="1654"/>
              <a:ext cx="1348" cy="2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</a:pPr>
              <a:r>
                <a:rPr lang="pt-BR">
                  <a:latin typeface="Comic Sans MS" pitchFamily="66" charset="0"/>
                </a:rPr>
                <a:t>aplicação</a:t>
              </a:r>
            </a:p>
            <a:p>
              <a:pPr algn="ctr" eaLnBrk="0" hangingPunct="0">
                <a:lnSpc>
                  <a:spcPct val="70000"/>
                </a:lnSpc>
              </a:pPr>
              <a:endParaRPr lang="pt-BR">
                <a:latin typeface="Comic Sans MS" pitchFamily="66" charset="0"/>
              </a:endParaRPr>
            </a:p>
            <a:p>
              <a:pPr algn="ctr" eaLnBrk="0" hangingPunct="0">
                <a:lnSpc>
                  <a:spcPct val="70000"/>
                </a:lnSpc>
              </a:pPr>
              <a:r>
                <a:rPr lang="pt-BR">
                  <a:latin typeface="Comic Sans MS" pitchFamily="66" charset="0"/>
                </a:rPr>
                <a:t>apresentação</a:t>
              </a:r>
            </a:p>
            <a:p>
              <a:pPr algn="ctr" eaLnBrk="0" hangingPunct="0">
                <a:lnSpc>
                  <a:spcPct val="70000"/>
                </a:lnSpc>
              </a:pPr>
              <a:endParaRPr lang="pt-BR">
                <a:latin typeface="Comic Sans MS" pitchFamily="66" charset="0"/>
              </a:endParaRPr>
            </a:p>
            <a:p>
              <a:pPr algn="ctr" eaLnBrk="0" hangingPunct="0">
                <a:lnSpc>
                  <a:spcPct val="70000"/>
                </a:lnSpc>
              </a:pPr>
              <a:r>
                <a:rPr lang="pt-BR">
                  <a:latin typeface="Comic Sans MS" pitchFamily="66" charset="0"/>
                </a:rPr>
                <a:t>sessão</a:t>
              </a:r>
            </a:p>
            <a:p>
              <a:pPr algn="ctr" eaLnBrk="0" hangingPunct="0">
                <a:lnSpc>
                  <a:spcPct val="70000"/>
                </a:lnSpc>
              </a:pPr>
              <a:endParaRPr lang="pt-BR">
                <a:latin typeface="Comic Sans MS" pitchFamily="66" charset="0"/>
              </a:endParaRPr>
            </a:p>
            <a:p>
              <a:pPr algn="ctr" eaLnBrk="0" hangingPunct="0">
                <a:lnSpc>
                  <a:spcPct val="70000"/>
                </a:lnSpc>
              </a:pPr>
              <a:r>
                <a:rPr lang="pt-BR">
                  <a:latin typeface="Comic Sans MS" pitchFamily="66" charset="0"/>
                </a:rPr>
                <a:t>transporte</a:t>
              </a:r>
            </a:p>
            <a:p>
              <a:pPr algn="ctr" eaLnBrk="0" hangingPunct="0">
                <a:lnSpc>
                  <a:spcPct val="70000"/>
                </a:lnSpc>
              </a:pPr>
              <a:endParaRPr lang="pt-BR">
                <a:latin typeface="Comic Sans MS" pitchFamily="66" charset="0"/>
              </a:endParaRPr>
            </a:p>
            <a:p>
              <a:pPr algn="ctr" eaLnBrk="0" hangingPunct="0">
                <a:lnSpc>
                  <a:spcPct val="70000"/>
                </a:lnSpc>
              </a:pPr>
              <a:r>
                <a:rPr lang="pt-BR">
                  <a:latin typeface="Comic Sans MS" pitchFamily="66" charset="0"/>
                </a:rPr>
                <a:t>rede</a:t>
              </a:r>
            </a:p>
            <a:p>
              <a:pPr algn="ctr" eaLnBrk="0" hangingPunct="0">
                <a:lnSpc>
                  <a:spcPct val="70000"/>
                </a:lnSpc>
              </a:pPr>
              <a:endParaRPr lang="pt-BR">
                <a:latin typeface="Comic Sans MS" pitchFamily="66" charset="0"/>
              </a:endParaRPr>
            </a:p>
            <a:p>
              <a:pPr algn="ctr" eaLnBrk="0" hangingPunct="0">
                <a:lnSpc>
                  <a:spcPct val="70000"/>
                </a:lnSpc>
              </a:pPr>
              <a:r>
                <a:rPr lang="pt-BR">
                  <a:latin typeface="Comic Sans MS" pitchFamily="66" charset="0"/>
                </a:rPr>
                <a:t>enlace</a:t>
              </a:r>
            </a:p>
            <a:p>
              <a:pPr algn="ctr" eaLnBrk="0" hangingPunct="0">
                <a:lnSpc>
                  <a:spcPct val="70000"/>
                </a:lnSpc>
              </a:pPr>
              <a:endParaRPr lang="pt-BR">
                <a:latin typeface="Comic Sans MS" pitchFamily="66" charset="0"/>
              </a:endParaRPr>
            </a:p>
            <a:p>
              <a:pPr algn="ctr" eaLnBrk="0" hangingPunct="0">
                <a:lnSpc>
                  <a:spcPct val="70000"/>
                </a:lnSpc>
              </a:pPr>
              <a:r>
                <a:rPr lang="pt-BR">
                  <a:latin typeface="Comic Sans MS" pitchFamily="66" charset="0"/>
                </a:rPr>
                <a:t>física</a:t>
              </a:r>
            </a:p>
          </p:txBody>
        </p:sp>
        <p:sp>
          <p:nvSpPr>
            <p:cNvPr id="41994" name="Line 8"/>
            <p:cNvSpPr>
              <a:spLocks noChangeShapeType="1"/>
            </p:cNvSpPr>
            <p:nvPr/>
          </p:nvSpPr>
          <p:spPr bwMode="auto">
            <a:xfrm>
              <a:off x="3297" y="1918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995" name="Line 9"/>
            <p:cNvSpPr>
              <a:spLocks noChangeShapeType="1"/>
            </p:cNvSpPr>
            <p:nvPr/>
          </p:nvSpPr>
          <p:spPr bwMode="auto">
            <a:xfrm>
              <a:off x="3306" y="2533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996" name="Line 10"/>
            <p:cNvSpPr>
              <a:spLocks noChangeShapeType="1"/>
            </p:cNvSpPr>
            <p:nvPr/>
          </p:nvSpPr>
          <p:spPr bwMode="auto">
            <a:xfrm>
              <a:off x="3306" y="2873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997" name="Line 11"/>
            <p:cNvSpPr>
              <a:spLocks noChangeShapeType="1"/>
            </p:cNvSpPr>
            <p:nvPr/>
          </p:nvSpPr>
          <p:spPr bwMode="auto">
            <a:xfrm>
              <a:off x="3307" y="3513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998" name="Line 12"/>
            <p:cNvSpPr>
              <a:spLocks noChangeShapeType="1"/>
            </p:cNvSpPr>
            <p:nvPr/>
          </p:nvSpPr>
          <p:spPr bwMode="auto">
            <a:xfrm>
              <a:off x="3297" y="3209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999" name="Line 13"/>
            <p:cNvSpPr>
              <a:spLocks noChangeShapeType="1"/>
            </p:cNvSpPr>
            <p:nvPr/>
          </p:nvSpPr>
          <p:spPr bwMode="auto">
            <a:xfrm>
              <a:off x="3296" y="2245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32467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1: Introdução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1024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A43C0-0C51-4F43-B5EA-815B25FE9854}" type="slidenum">
              <a:rPr lang="en-US" smtClean="0"/>
              <a:pPr>
                <a:defRPr/>
              </a:pPr>
              <a:t>109</a:t>
            </a:fld>
            <a:endParaRPr lang="en-US" smtClean="0"/>
          </a:p>
        </p:txBody>
      </p:sp>
      <p:sp>
        <p:nvSpPr>
          <p:cNvPr id="10246" name="Freeform 2"/>
          <p:cNvSpPr>
            <a:spLocks/>
          </p:cNvSpPr>
          <p:nvPr/>
        </p:nvSpPr>
        <p:spPr bwMode="auto">
          <a:xfrm>
            <a:off x="3817938" y="1447800"/>
            <a:ext cx="4048125" cy="3833813"/>
          </a:xfrm>
          <a:custGeom>
            <a:avLst/>
            <a:gdLst>
              <a:gd name="T0" fmla="*/ 2147483647 w 2550"/>
              <a:gd name="T1" fmla="*/ 0 h 2415"/>
              <a:gd name="T2" fmla="*/ 2147483647 w 2550"/>
              <a:gd name="T3" fmla="*/ 0 h 2415"/>
              <a:gd name="T4" fmla="*/ 2147483647 w 2550"/>
              <a:gd name="T5" fmla="*/ 2147483647 h 2415"/>
              <a:gd name="T6" fmla="*/ 0 w 2550"/>
              <a:gd name="T7" fmla="*/ 2147483647 h 2415"/>
              <a:gd name="T8" fmla="*/ 0 60000 65536"/>
              <a:gd name="T9" fmla="*/ 0 60000 65536"/>
              <a:gd name="T10" fmla="*/ 0 60000 65536"/>
              <a:gd name="T11" fmla="*/ 0 60000 65536"/>
              <a:gd name="T12" fmla="*/ 0 w 2550"/>
              <a:gd name="T13" fmla="*/ 0 h 2415"/>
              <a:gd name="T14" fmla="*/ 2550 w 2550"/>
              <a:gd name="T15" fmla="*/ 2415 h 241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50" h="2415">
                <a:moveTo>
                  <a:pt x="592" y="0"/>
                </a:moveTo>
                <a:lnTo>
                  <a:pt x="2544" y="0"/>
                </a:lnTo>
                <a:lnTo>
                  <a:pt x="2550" y="2415"/>
                </a:lnTo>
                <a:lnTo>
                  <a:pt x="0" y="2415"/>
                </a:lnTo>
              </a:path>
            </a:pathLst>
          </a:cu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247" name="Freeform 3"/>
          <p:cNvSpPr>
            <a:spLocks/>
          </p:cNvSpPr>
          <p:nvPr/>
        </p:nvSpPr>
        <p:spPr bwMode="auto">
          <a:xfrm>
            <a:off x="7129463" y="2246313"/>
            <a:ext cx="638175" cy="852487"/>
          </a:xfrm>
          <a:custGeom>
            <a:avLst/>
            <a:gdLst>
              <a:gd name="T0" fmla="*/ 2147483647 w 402"/>
              <a:gd name="T1" fmla="*/ 2147483647 h 537"/>
              <a:gd name="T2" fmla="*/ 2147483647 w 402"/>
              <a:gd name="T3" fmla="*/ 0 h 537"/>
              <a:gd name="T4" fmla="*/ 0 w 402"/>
              <a:gd name="T5" fmla="*/ 2147483647 h 537"/>
              <a:gd name="T6" fmla="*/ 2147483647 w 402"/>
              <a:gd name="T7" fmla="*/ 2147483647 h 537"/>
              <a:gd name="T8" fmla="*/ 2147483647 w 402"/>
              <a:gd name="T9" fmla="*/ 2147483647 h 5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02"/>
              <a:gd name="T16" fmla="*/ 0 h 537"/>
              <a:gd name="T17" fmla="*/ 402 w 402"/>
              <a:gd name="T18" fmla="*/ 537 h 5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02" h="537">
                <a:moveTo>
                  <a:pt x="402" y="363"/>
                </a:moveTo>
                <a:lnTo>
                  <a:pt x="28" y="0"/>
                </a:lnTo>
                <a:lnTo>
                  <a:pt x="0" y="470"/>
                </a:lnTo>
                <a:lnTo>
                  <a:pt x="242" y="537"/>
                </a:lnTo>
                <a:lnTo>
                  <a:pt x="402" y="363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248" name="Text Box 4"/>
          <p:cNvSpPr txBox="1">
            <a:spLocks noChangeArrowheads="1"/>
          </p:cNvSpPr>
          <p:nvPr/>
        </p:nvSpPr>
        <p:spPr bwMode="auto">
          <a:xfrm>
            <a:off x="758825" y="696913"/>
            <a:ext cx="11382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solidFill>
                  <a:srgbClr val="FF0000"/>
                </a:solidFill>
                <a:latin typeface="Comic Sans MS" pitchFamily="66" charset="0"/>
              </a:rPr>
              <a:t>mensagem</a:t>
            </a:r>
            <a:endParaRPr lang="en-US" sz="160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10249" name="Text Box 5"/>
          <p:cNvSpPr txBox="1">
            <a:spLocks noChangeArrowheads="1"/>
          </p:cNvSpPr>
          <p:nvPr/>
        </p:nvSpPr>
        <p:spPr bwMode="auto">
          <a:xfrm>
            <a:off x="511175" y="971550"/>
            <a:ext cx="10779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solidFill>
                  <a:srgbClr val="FF0000"/>
                </a:solidFill>
                <a:latin typeface="Comic Sans MS" pitchFamily="66" charset="0"/>
              </a:rPr>
              <a:t>segmento</a:t>
            </a:r>
            <a:endParaRPr lang="en-US" sz="160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10250" name="Text Box 6"/>
          <p:cNvSpPr txBox="1">
            <a:spLocks noChangeArrowheads="1"/>
          </p:cNvSpPr>
          <p:nvPr/>
        </p:nvSpPr>
        <p:spPr bwMode="auto">
          <a:xfrm>
            <a:off x="203200" y="1284288"/>
            <a:ext cx="11811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solidFill>
                  <a:srgbClr val="FF0000"/>
                </a:solidFill>
                <a:latin typeface="Comic Sans MS" pitchFamily="66" charset="0"/>
              </a:rPr>
              <a:t>datagrama</a:t>
            </a:r>
            <a:endParaRPr lang="en-US" sz="160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10251" name="Text Box 7"/>
          <p:cNvSpPr txBox="1">
            <a:spLocks noChangeArrowheads="1"/>
          </p:cNvSpPr>
          <p:nvPr/>
        </p:nvSpPr>
        <p:spPr bwMode="auto">
          <a:xfrm>
            <a:off x="195263" y="1617663"/>
            <a:ext cx="8255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solidFill>
                  <a:srgbClr val="FF0000"/>
                </a:solidFill>
                <a:latin typeface="Comic Sans MS" pitchFamily="66" charset="0"/>
              </a:rPr>
              <a:t>quadro</a:t>
            </a:r>
            <a:endParaRPr lang="en-US" sz="160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10252" name="Text Box 8"/>
          <p:cNvSpPr txBox="1">
            <a:spLocks noChangeArrowheads="1"/>
          </p:cNvSpPr>
          <p:nvPr/>
        </p:nvSpPr>
        <p:spPr bwMode="auto">
          <a:xfrm>
            <a:off x="2613025" y="211138"/>
            <a:ext cx="1141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chemeClr val="accent2"/>
                </a:solidFill>
                <a:latin typeface="Comic Sans MS" pitchFamily="66" charset="0"/>
              </a:rPr>
              <a:t>origem</a:t>
            </a:r>
          </a:p>
        </p:txBody>
      </p:sp>
      <p:graphicFrame>
        <p:nvGraphicFramePr>
          <p:cNvPr id="10242" name="Object 9"/>
          <p:cNvGraphicFramePr>
            <a:graphicFrameLocks noChangeAspect="1"/>
          </p:cNvGraphicFramePr>
          <p:nvPr/>
        </p:nvGraphicFramePr>
        <p:xfrm>
          <a:off x="4098925" y="1201738"/>
          <a:ext cx="64611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50" name="Clip" r:id="rId4" imgW="1305000" imgH="1085760" progId="">
                  <p:embed/>
                </p:oleObj>
              </mc:Choice>
              <mc:Fallback>
                <p:oleObj name="Clip" r:id="rId4" imgW="1305000" imgH="10857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8925" y="1201738"/>
                        <a:ext cx="646113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3" name="Freeform 10"/>
          <p:cNvSpPr>
            <a:spLocks/>
          </p:cNvSpPr>
          <p:nvPr/>
        </p:nvSpPr>
        <p:spPr bwMode="auto">
          <a:xfrm>
            <a:off x="3868738" y="654050"/>
            <a:ext cx="360362" cy="1577975"/>
          </a:xfrm>
          <a:custGeom>
            <a:avLst/>
            <a:gdLst>
              <a:gd name="T0" fmla="*/ 2147483647 w 267"/>
              <a:gd name="T1" fmla="*/ 2147483647 h 1186"/>
              <a:gd name="T2" fmla="*/ 0 w 267"/>
              <a:gd name="T3" fmla="*/ 0 h 1186"/>
              <a:gd name="T4" fmla="*/ 0 w 267"/>
              <a:gd name="T5" fmla="*/ 2147483647 h 1186"/>
              <a:gd name="T6" fmla="*/ 2147483647 w 267"/>
              <a:gd name="T7" fmla="*/ 2147483647 h 1186"/>
              <a:gd name="T8" fmla="*/ 2147483647 w 267"/>
              <a:gd name="T9" fmla="*/ 2147483647 h 11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7"/>
              <a:gd name="T16" fmla="*/ 0 h 1186"/>
              <a:gd name="T17" fmla="*/ 267 w 267"/>
              <a:gd name="T18" fmla="*/ 1186 h 118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7" h="1186">
                <a:moveTo>
                  <a:pt x="254" y="466"/>
                </a:moveTo>
                <a:lnTo>
                  <a:pt x="0" y="0"/>
                </a:lnTo>
                <a:lnTo>
                  <a:pt x="0" y="1186"/>
                </a:lnTo>
                <a:lnTo>
                  <a:pt x="267" y="652"/>
                </a:lnTo>
                <a:lnTo>
                  <a:pt x="254" y="466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grpSp>
        <p:nvGrpSpPr>
          <p:cNvPr id="10254" name="Group 11"/>
          <p:cNvGrpSpPr>
            <a:grpSpLocks/>
          </p:cNvGrpSpPr>
          <p:nvPr/>
        </p:nvGrpSpPr>
        <p:grpSpPr bwMode="auto">
          <a:xfrm>
            <a:off x="7488238" y="2827338"/>
            <a:ext cx="976312" cy="277812"/>
            <a:chOff x="198" y="3765"/>
            <a:chExt cx="693" cy="287"/>
          </a:xfrm>
        </p:grpSpPr>
        <p:sp>
          <p:nvSpPr>
            <p:cNvPr id="10399" name="Freeform 12"/>
            <p:cNvSpPr>
              <a:spLocks/>
            </p:cNvSpPr>
            <p:nvPr/>
          </p:nvSpPr>
          <p:spPr bwMode="auto">
            <a:xfrm>
              <a:off x="198" y="3888"/>
              <a:ext cx="672" cy="164"/>
            </a:xfrm>
            <a:custGeom>
              <a:avLst/>
              <a:gdLst>
                <a:gd name="T0" fmla="*/ 179 w 672"/>
                <a:gd name="T1" fmla="*/ 0 h 164"/>
                <a:gd name="T2" fmla="*/ 672 w 672"/>
                <a:gd name="T3" fmla="*/ 0 h 164"/>
                <a:gd name="T4" fmla="*/ 508 w 672"/>
                <a:gd name="T5" fmla="*/ 164 h 164"/>
                <a:gd name="T6" fmla="*/ 0 w 672"/>
                <a:gd name="T7" fmla="*/ 164 h 164"/>
                <a:gd name="T8" fmla="*/ 179 w 67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2"/>
                <a:gd name="T16" fmla="*/ 0 h 164"/>
                <a:gd name="T17" fmla="*/ 672 w 67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2" h="164">
                  <a:moveTo>
                    <a:pt x="179" y="0"/>
                  </a:moveTo>
                  <a:lnTo>
                    <a:pt x="672" y="0"/>
                  </a:lnTo>
                  <a:lnTo>
                    <a:pt x="508" y="164"/>
                  </a:lnTo>
                  <a:lnTo>
                    <a:pt x="0" y="164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0400" name="Freeform 13"/>
            <p:cNvSpPr>
              <a:spLocks/>
            </p:cNvSpPr>
            <p:nvPr/>
          </p:nvSpPr>
          <p:spPr bwMode="auto">
            <a:xfrm>
              <a:off x="213" y="3765"/>
              <a:ext cx="658" cy="281"/>
            </a:xfrm>
            <a:custGeom>
              <a:avLst/>
              <a:gdLst>
                <a:gd name="T0" fmla="*/ 0 w 658"/>
                <a:gd name="T1" fmla="*/ 281 h 281"/>
                <a:gd name="T2" fmla="*/ 13 w 658"/>
                <a:gd name="T3" fmla="*/ 150 h 281"/>
                <a:gd name="T4" fmla="*/ 658 w 658"/>
                <a:gd name="T5" fmla="*/ 0 h 281"/>
                <a:gd name="T6" fmla="*/ 658 w 658"/>
                <a:gd name="T7" fmla="*/ 130 h 281"/>
                <a:gd name="T8" fmla="*/ 0 w 658"/>
                <a:gd name="T9" fmla="*/ 281 h 2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8"/>
                <a:gd name="T16" fmla="*/ 0 h 281"/>
                <a:gd name="T17" fmla="*/ 658 w 658"/>
                <a:gd name="T18" fmla="*/ 281 h 2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8" h="281">
                  <a:moveTo>
                    <a:pt x="0" y="281"/>
                  </a:moveTo>
                  <a:lnTo>
                    <a:pt x="13" y="150"/>
                  </a:lnTo>
                  <a:lnTo>
                    <a:pt x="658" y="0"/>
                  </a:lnTo>
                  <a:lnTo>
                    <a:pt x="658" y="130"/>
                  </a:lnTo>
                  <a:lnTo>
                    <a:pt x="0" y="281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0401" name="Freeform 14"/>
            <p:cNvSpPr>
              <a:spLocks/>
            </p:cNvSpPr>
            <p:nvPr/>
          </p:nvSpPr>
          <p:spPr bwMode="auto">
            <a:xfrm>
              <a:off x="219" y="3765"/>
              <a:ext cx="672" cy="164"/>
            </a:xfrm>
            <a:custGeom>
              <a:avLst/>
              <a:gdLst>
                <a:gd name="T0" fmla="*/ 179 w 672"/>
                <a:gd name="T1" fmla="*/ 0 h 164"/>
                <a:gd name="T2" fmla="*/ 672 w 672"/>
                <a:gd name="T3" fmla="*/ 0 h 164"/>
                <a:gd name="T4" fmla="*/ 508 w 672"/>
                <a:gd name="T5" fmla="*/ 164 h 164"/>
                <a:gd name="T6" fmla="*/ 0 w 672"/>
                <a:gd name="T7" fmla="*/ 164 h 164"/>
                <a:gd name="T8" fmla="*/ 179 w 67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2"/>
                <a:gd name="T16" fmla="*/ 0 h 164"/>
                <a:gd name="T17" fmla="*/ 672 w 67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2" h="164">
                  <a:moveTo>
                    <a:pt x="179" y="0"/>
                  </a:moveTo>
                  <a:lnTo>
                    <a:pt x="672" y="0"/>
                  </a:lnTo>
                  <a:lnTo>
                    <a:pt x="508" y="164"/>
                  </a:lnTo>
                  <a:lnTo>
                    <a:pt x="0" y="164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grpSp>
          <p:nvGrpSpPr>
            <p:cNvPr id="10402" name="Group 15"/>
            <p:cNvGrpSpPr>
              <a:grpSpLocks/>
            </p:cNvGrpSpPr>
            <p:nvPr/>
          </p:nvGrpSpPr>
          <p:grpSpPr bwMode="auto">
            <a:xfrm>
              <a:off x="423" y="3789"/>
              <a:ext cx="238" cy="103"/>
              <a:chOff x="2848" y="848"/>
              <a:chExt cx="140" cy="98"/>
            </a:xfrm>
          </p:grpSpPr>
          <p:sp>
            <p:nvSpPr>
              <p:cNvPr id="10407" name="Line 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408" name="Line 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409" name="Line 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10403" name="Group 19"/>
            <p:cNvGrpSpPr>
              <a:grpSpLocks/>
            </p:cNvGrpSpPr>
            <p:nvPr/>
          </p:nvGrpSpPr>
          <p:grpSpPr bwMode="auto">
            <a:xfrm flipV="1">
              <a:off x="437" y="3787"/>
              <a:ext cx="238" cy="103"/>
              <a:chOff x="2848" y="848"/>
              <a:chExt cx="140" cy="98"/>
            </a:xfrm>
          </p:grpSpPr>
          <p:sp>
            <p:nvSpPr>
              <p:cNvPr id="10404" name="Line 2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405" name="Line 2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406" name="Line 2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</p:grpSp>
      <p:sp>
        <p:nvSpPr>
          <p:cNvPr id="10255" name="Rectangle 23"/>
          <p:cNvSpPr>
            <a:spLocks noChangeArrowheads="1"/>
          </p:cNvSpPr>
          <p:nvPr/>
        </p:nvSpPr>
        <p:spPr bwMode="auto">
          <a:xfrm>
            <a:off x="2644775" y="660400"/>
            <a:ext cx="1296988" cy="154622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pt-BR"/>
          </a:p>
        </p:txBody>
      </p:sp>
      <p:sp>
        <p:nvSpPr>
          <p:cNvPr id="10256" name="Rectangle 24"/>
          <p:cNvSpPr>
            <a:spLocks noChangeArrowheads="1"/>
          </p:cNvSpPr>
          <p:nvPr/>
        </p:nvSpPr>
        <p:spPr bwMode="auto">
          <a:xfrm>
            <a:off x="2597150" y="731838"/>
            <a:ext cx="1273175" cy="15367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pt-BR"/>
          </a:p>
        </p:txBody>
      </p:sp>
      <p:sp>
        <p:nvSpPr>
          <p:cNvPr id="10257" name="Line 25"/>
          <p:cNvSpPr>
            <a:spLocks noChangeShapeType="1"/>
          </p:cNvSpPr>
          <p:nvPr/>
        </p:nvSpPr>
        <p:spPr bwMode="auto">
          <a:xfrm>
            <a:off x="2597150" y="1049338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0258" name="Text Box 26"/>
          <p:cNvSpPr txBox="1">
            <a:spLocks noChangeArrowheads="1"/>
          </p:cNvSpPr>
          <p:nvPr/>
        </p:nvSpPr>
        <p:spPr bwMode="auto">
          <a:xfrm>
            <a:off x="2554288" y="698500"/>
            <a:ext cx="140811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en-US" sz="1800">
                <a:latin typeface="Comic Sans MS" pitchFamily="66" charset="0"/>
              </a:rPr>
              <a:t>aplicação</a:t>
            </a:r>
          </a:p>
          <a:p>
            <a:pPr algn="ctr" eaLnBrk="0" hangingPunct="0">
              <a:lnSpc>
                <a:spcPct val="110000"/>
              </a:lnSpc>
            </a:pPr>
            <a:r>
              <a:rPr lang="en-US" sz="1800">
                <a:latin typeface="Comic Sans MS" pitchFamily="66" charset="0"/>
              </a:rPr>
              <a:t>transporte</a:t>
            </a:r>
          </a:p>
          <a:p>
            <a:pPr algn="ctr" eaLnBrk="0" hangingPunct="0">
              <a:lnSpc>
                <a:spcPct val="110000"/>
              </a:lnSpc>
            </a:pPr>
            <a:r>
              <a:rPr lang="en-US" sz="1800">
                <a:latin typeface="Comic Sans MS" pitchFamily="66" charset="0"/>
              </a:rPr>
              <a:t>rede</a:t>
            </a:r>
          </a:p>
          <a:p>
            <a:pPr algn="ctr" eaLnBrk="0" hangingPunct="0">
              <a:lnSpc>
                <a:spcPct val="110000"/>
              </a:lnSpc>
            </a:pPr>
            <a:r>
              <a:rPr lang="en-US" sz="1800">
                <a:latin typeface="Comic Sans MS" pitchFamily="66" charset="0"/>
              </a:rPr>
              <a:t>enlace</a:t>
            </a:r>
          </a:p>
          <a:p>
            <a:pPr algn="ctr" eaLnBrk="0" hangingPunct="0">
              <a:lnSpc>
                <a:spcPct val="110000"/>
              </a:lnSpc>
            </a:pPr>
            <a:r>
              <a:rPr lang="en-US" sz="1800">
                <a:latin typeface="Comic Sans MS" pitchFamily="66" charset="0"/>
              </a:rPr>
              <a:t>física</a:t>
            </a:r>
          </a:p>
        </p:txBody>
      </p:sp>
      <p:sp>
        <p:nvSpPr>
          <p:cNvPr id="10259" name="Line 27"/>
          <p:cNvSpPr>
            <a:spLocks noChangeShapeType="1"/>
          </p:cNvSpPr>
          <p:nvPr/>
        </p:nvSpPr>
        <p:spPr bwMode="auto">
          <a:xfrm>
            <a:off x="2605088" y="1370013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0260" name="Line 28"/>
          <p:cNvSpPr>
            <a:spLocks noChangeShapeType="1"/>
          </p:cNvSpPr>
          <p:nvPr/>
        </p:nvSpPr>
        <p:spPr bwMode="auto">
          <a:xfrm>
            <a:off x="2609850" y="1651000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0261" name="Line 29"/>
          <p:cNvSpPr>
            <a:spLocks noChangeShapeType="1"/>
          </p:cNvSpPr>
          <p:nvPr/>
        </p:nvSpPr>
        <p:spPr bwMode="auto">
          <a:xfrm>
            <a:off x="2609850" y="192722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10262" name="Group 30"/>
          <p:cNvGrpSpPr>
            <a:grpSpLocks/>
          </p:cNvGrpSpPr>
          <p:nvPr/>
        </p:nvGrpSpPr>
        <p:grpSpPr bwMode="auto">
          <a:xfrm>
            <a:off x="1041400" y="1641475"/>
            <a:ext cx="1479550" cy="303213"/>
            <a:chOff x="332" y="2224"/>
            <a:chExt cx="932" cy="191"/>
          </a:xfrm>
        </p:grpSpPr>
        <p:sp>
          <p:nvSpPr>
            <p:cNvPr id="10391" name="Rectangle 31"/>
            <p:cNvSpPr>
              <a:spLocks noChangeArrowheads="1"/>
            </p:cNvSpPr>
            <p:nvPr/>
          </p:nvSpPr>
          <p:spPr bwMode="auto">
            <a:xfrm>
              <a:off x="345" y="2241"/>
              <a:ext cx="840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pt-BR"/>
            </a:p>
          </p:txBody>
        </p:sp>
        <p:sp>
          <p:nvSpPr>
            <p:cNvPr id="10392" name="Rectangle 32"/>
            <p:cNvSpPr>
              <a:spLocks noChangeArrowheads="1"/>
            </p:cNvSpPr>
            <p:nvPr/>
          </p:nvSpPr>
          <p:spPr bwMode="auto">
            <a:xfrm>
              <a:off x="706" y="2224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latin typeface="Comic Sans MS" pitchFamily="66" charset="0"/>
                </a:rPr>
                <a:t>H</a:t>
              </a:r>
              <a:r>
                <a:rPr lang="en-US" sz="1800" baseline="-25000">
                  <a:latin typeface="Comic Sans MS" pitchFamily="66" charset="0"/>
                </a:rPr>
                <a:t>t</a:t>
              </a:r>
            </a:p>
          </p:txBody>
        </p:sp>
        <p:sp>
          <p:nvSpPr>
            <p:cNvPr id="10393" name="Rectangle 33"/>
            <p:cNvSpPr>
              <a:spLocks noChangeArrowheads="1"/>
            </p:cNvSpPr>
            <p:nvPr/>
          </p:nvSpPr>
          <p:spPr bwMode="auto">
            <a:xfrm>
              <a:off x="520" y="2224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latin typeface="Comic Sans MS" pitchFamily="66" charset="0"/>
                </a:rPr>
                <a:t>H</a:t>
              </a:r>
              <a:r>
                <a:rPr lang="en-US" sz="1800" baseline="-25000">
                  <a:latin typeface="Comic Sans MS" pitchFamily="66" charset="0"/>
                </a:rPr>
                <a:t>n</a:t>
              </a:r>
            </a:p>
          </p:txBody>
        </p:sp>
        <p:sp>
          <p:nvSpPr>
            <p:cNvPr id="10394" name="Rectangle 34"/>
            <p:cNvSpPr>
              <a:spLocks noChangeArrowheads="1"/>
            </p:cNvSpPr>
            <p:nvPr/>
          </p:nvSpPr>
          <p:spPr bwMode="auto">
            <a:xfrm>
              <a:off x="332" y="2224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latin typeface="Comic Sans MS" pitchFamily="66" charset="0"/>
                </a:rPr>
                <a:t>H</a:t>
              </a:r>
              <a:r>
                <a:rPr lang="en-US" sz="1800" baseline="-25000">
                  <a:latin typeface="Comic Sans MS" pitchFamily="66" charset="0"/>
                </a:rPr>
                <a:t>l</a:t>
              </a:r>
            </a:p>
          </p:txBody>
        </p:sp>
        <p:sp>
          <p:nvSpPr>
            <p:cNvPr id="10395" name="Rectangle 35"/>
            <p:cNvSpPr>
              <a:spLocks noChangeArrowheads="1"/>
            </p:cNvSpPr>
            <p:nvPr/>
          </p:nvSpPr>
          <p:spPr bwMode="auto">
            <a:xfrm>
              <a:off x="836" y="2225"/>
              <a:ext cx="428" cy="19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latin typeface="Comic Sans MS" pitchFamily="66" charset="0"/>
                </a:rPr>
                <a:t>M</a:t>
              </a:r>
              <a:endParaRPr lang="en-US" sz="1400"/>
            </a:p>
          </p:txBody>
        </p:sp>
        <p:sp>
          <p:nvSpPr>
            <p:cNvPr id="10396" name="Line 36"/>
            <p:cNvSpPr>
              <a:spLocks noChangeShapeType="1"/>
            </p:cNvSpPr>
            <p:nvPr/>
          </p:nvSpPr>
          <p:spPr bwMode="auto">
            <a:xfrm>
              <a:off x="510" y="2241"/>
              <a:ext cx="0" cy="1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0397" name="Line 37"/>
            <p:cNvSpPr>
              <a:spLocks noChangeShapeType="1"/>
            </p:cNvSpPr>
            <p:nvPr/>
          </p:nvSpPr>
          <p:spPr bwMode="auto">
            <a:xfrm>
              <a:off x="690" y="2247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0398" name="Line 38"/>
            <p:cNvSpPr>
              <a:spLocks noChangeShapeType="1"/>
            </p:cNvSpPr>
            <p:nvPr/>
          </p:nvSpPr>
          <p:spPr bwMode="auto">
            <a:xfrm>
              <a:off x="882" y="2244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0263" name="Group 39"/>
          <p:cNvGrpSpPr>
            <a:grpSpLocks/>
          </p:cNvGrpSpPr>
          <p:nvPr/>
        </p:nvGrpSpPr>
        <p:grpSpPr bwMode="auto">
          <a:xfrm>
            <a:off x="1309688" y="1343025"/>
            <a:ext cx="1208087" cy="303213"/>
            <a:chOff x="501" y="1990"/>
            <a:chExt cx="761" cy="191"/>
          </a:xfrm>
        </p:grpSpPr>
        <p:sp>
          <p:nvSpPr>
            <p:cNvPr id="10385" name="Rectangle 40"/>
            <p:cNvSpPr>
              <a:spLocks noChangeArrowheads="1"/>
            </p:cNvSpPr>
            <p:nvPr/>
          </p:nvSpPr>
          <p:spPr bwMode="auto">
            <a:xfrm>
              <a:off x="501" y="2007"/>
              <a:ext cx="68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pt-BR"/>
            </a:p>
          </p:txBody>
        </p:sp>
        <p:sp>
          <p:nvSpPr>
            <p:cNvPr id="10386" name="Rectangle 41"/>
            <p:cNvSpPr>
              <a:spLocks noChangeArrowheads="1"/>
            </p:cNvSpPr>
            <p:nvPr/>
          </p:nvSpPr>
          <p:spPr bwMode="auto">
            <a:xfrm>
              <a:off x="704" y="1990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latin typeface="Comic Sans MS" pitchFamily="66" charset="0"/>
                </a:rPr>
                <a:t>H</a:t>
              </a:r>
              <a:r>
                <a:rPr lang="en-US" sz="1800" baseline="-25000">
                  <a:latin typeface="Comic Sans MS" pitchFamily="66" charset="0"/>
                </a:rPr>
                <a:t>t</a:t>
              </a:r>
            </a:p>
          </p:txBody>
        </p:sp>
        <p:sp>
          <p:nvSpPr>
            <p:cNvPr id="10387" name="Rectangle 42"/>
            <p:cNvSpPr>
              <a:spLocks noChangeArrowheads="1"/>
            </p:cNvSpPr>
            <p:nvPr/>
          </p:nvSpPr>
          <p:spPr bwMode="auto">
            <a:xfrm>
              <a:off x="518" y="1990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latin typeface="Comic Sans MS" pitchFamily="66" charset="0"/>
                </a:rPr>
                <a:t>H</a:t>
              </a:r>
              <a:r>
                <a:rPr lang="en-US" sz="1800" baseline="-25000">
                  <a:latin typeface="Comic Sans MS" pitchFamily="66" charset="0"/>
                </a:rPr>
                <a:t>n</a:t>
              </a:r>
            </a:p>
          </p:txBody>
        </p:sp>
        <p:sp>
          <p:nvSpPr>
            <p:cNvPr id="10388" name="Rectangle 43"/>
            <p:cNvSpPr>
              <a:spLocks noChangeArrowheads="1"/>
            </p:cNvSpPr>
            <p:nvPr/>
          </p:nvSpPr>
          <p:spPr bwMode="auto">
            <a:xfrm>
              <a:off x="834" y="1991"/>
              <a:ext cx="428" cy="19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latin typeface="Comic Sans MS" pitchFamily="66" charset="0"/>
                </a:rPr>
                <a:t>M</a:t>
              </a:r>
              <a:endParaRPr lang="en-US" sz="1400"/>
            </a:p>
          </p:txBody>
        </p:sp>
        <p:sp>
          <p:nvSpPr>
            <p:cNvPr id="10389" name="Line 44"/>
            <p:cNvSpPr>
              <a:spLocks noChangeShapeType="1"/>
            </p:cNvSpPr>
            <p:nvPr/>
          </p:nvSpPr>
          <p:spPr bwMode="auto">
            <a:xfrm>
              <a:off x="688" y="2013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0390" name="Line 45"/>
            <p:cNvSpPr>
              <a:spLocks noChangeShapeType="1"/>
            </p:cNvSpPr>
            <p:nvPr/>
          </p:nvSpPr>
          <p:spPr bwMode="auto">
            <a:xfrm>
              <a:off x="880" y="2010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0264" name="Group 46"/>
          <p:cNvGrpSpPr>
            <a:grpSpLocks/>
          </p:cNvGrpSpPr>
          <p:nvPr/>
        </p:nvGrpSpPr>
        <p:grpSpPr bwMode="auto">
          <a:xfrm>
            <a:off x="1612900" y="1035050"/>
            <a:ext cx="890588" cy="303213"/>
            <a:chOff x="645" y="1734"/>
            <a:chExt cx="561" cy="191"/>
          </a:xfrm>
        </p:grpSpPr>
        <p:sp>
          <p:nvSpPr>
            <p:cNvPr id="10381" name="Rectangle 47"/>
            <p:cNvSpPr>
              <a:spLocks noChangeArrowheads="1"/>
            </p:cNvSpPr>
            <p:nvPr/>
          </p:nvSpPr>
          <p:spPr bwMode="auto">
            <a:xfrm>
              <a:off x="645" y="1751"/>
              <a:ext cx="48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pt-BR"/>
            </a:p>
          </p:txBody>
        </p:sp>
        <p:sp>
          <p:nvSpPr>
            <p:cNvPr id="10382" name="Rectangle 48"/>
            <p:cNvSpPr>
              <a:spLocks noChangeArrowheads="1"/>
            </p:cNvSpPr>
            <p:nvPr/>
          </p:nvSpPr>
          <p:spPr bwMode="auto">
            <a:xfrm>
              <a:off x="648" y="1734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latin typeface="Comic Sans MS" pitchFamily="66" charset="0"/>
                </a:rPr>
                <a:t>H</a:t>
              </a:r>
              <a:r>
                <a:rPr lang="en-US" sz="1800" baseline="-25000">
                  <a:latin typeface="Comic Sans MS" pitchFamily="66" charset="0"/>
                </a:rPr>
                <a:t>t</a:t>
              </a:r>
            </a:p>
          </p:txBody>
        </p:sp>
        <p:sp>
          <p:nvSpPr>
            <p:cNvPr id="10383" name="Rectangle 49"/>
            <p:cNvSpPr>
              <a:spLocks noChangeArrowheads="1"/>
            </p:cNvSpPr>
            <p:nvPr/>
          </p:nvSpPr>
          <p:spPr bwMode="auto">
            <a:xfrm>
              <a:off x="778" y="1735"/>
              <a:ext cx="428" cy="19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latin typeface="Comic Sans MS" pitchFamily="66" charset="0"/>
                </a:rPr>
                <a:t>M</a:t>
              </a:r>
              <a:endParaRPr lang="en-US" sz="1400"/>
            </a:p>
          </p:txBody>
        </p:sp>
        <p:sp>
          <p:nvSpPr>
            <p:cNvPr id="10384" name="Line 50"/>
            <p:cNvSpPr>
              <a:spLocks noChangeShapeType="1"/>
            </p:cNvSpPr>
            <p:nvPr/>
          </p:nvSpPr>
          <p:spPr bwMode="auto">
            <a:xfrm>
              <a:off x="824" y="1754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0265" name="Group 51"/>
          <p:cNvGrpSpPr>
            <a:grpSpLocks/>
          </p:cNvGrpSpPr>
          <p:nvPr/>
        </p:nvGrpSpPr>
        <p:grpSpPr bwMode="auto">
          <a:xfrm>
            <a:off x="1819275" y="723900"/>
            <a:ext cx="679450" cy="301625"/>
            <a:chOff x="780" y="1553"/>
            <a:chExt cx="428" cy="190"/>
          </a:xfrm>
        </p:grpSpPr>
        <p:sp>
          <p:nvSpPr>
            <p:cNvPr id="10379" name="Rectangle 52"/>
            <p:cNvSpPr>
              <a:spLocks noChangeArrowheads="1"/>
            </p:cNvSpPr>
            <p:nvPr/>
          </p:nvSpPr>
          <p:spPr bwMode="auto">
            <a:xfrm>
              <a:off x="817" y="1569"/>
              <a:ext cx="31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pt-BR"/>
            </a:p>
          </p:txBody>
        </p:sp>
        <p:sp>
          <p:nvSpPr>
            <p:cNvPr id="10380" name="Rectangle 53"/>
            <p:cNvSpPr>
              <a:spLocks noChangeArrowheads="1"/>
            </p:cNvSpPr>
            <p:nvPr/>
          </p:nvSpPr>
          <p:spPr bwMode="auto">
            <a:xfrm>
              <a:off x="780" y="1553"/>
              <a:ext cx="428" cy="19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latin typeface="Comic Sans MS" pitchFamily="66" charset="0"/>
                </a:rPr>
                <a:t>M</a:t>
              </a:r>
              <a:endParaRPr lang="en-US" sz="1400"/>
            </a:p>
          </p:txBody>
        </p:sp>
      </p:grpSp>
      <p:sp>
        <p:nvSpPr>
          <p:cNvPr id="10266" name="Text Box 54"/>
          <p:cNvSpPr txBox="1">
            <a:spLocks noChangeArrowheads="1"/>
          </p:cNvSpPr>
          <p:nvPr/>
        </p:nvSpPr>
        <p:spPr bwMode="auto">
          <a:xfrm>
            <a:off x="1804988" y="4157663"/>
            <a:ext cx="1054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chemeClr val="accent2"/>
                </a:solidFill>
                <a:latin typeface="Comic Sans MS" pitchFamily="66" charset="0"/>
              </a:rPr>
              <a:t>destino</a:t>
            </a:r>
          </a:p>
        </p:txBody>
      </p:sp>
      <p:graphicFrame>
        <p:nvGraphicFramePr>
          <p:cNvPr id="10243" name="Object 55"/>
          <p:cNvGraphicFramePr>
            <a:graphicFrameLocks noChangeAspect="1"/>
          </p:cNvGraphicFramePr>
          <p:nvPr/>
        </p:nvGraphicFramePr>
        <p:xfrm>
          <a:off x="3209925" y="5087938"/>
          <a:ext cx="64611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51" name="Clip" r:id="rId6" imgW="1305000" imgH="1085760" progId="">
                  <p:embed/>
                </p:oleObj>
              </mc:Choice>
              <mc:Fallback>
                <p:oleObj name="Clip" r:id="rId6" imgW="1305000" imgH="10857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9925" y="5087938"/>
                        <a:ext cx="646113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7" name="Freeform 56"/>
          <p:cNvSpPr>
            <a:spLocks/>
          </p:cNvSpPr>
          <p:nvPr/>
        </p:nvSpPr>
        <p:spPr bwMode="auto">
          <a:xfrm>
            <a:off x="2979738" y="4540250"/>
            <a:ext cx="360362" cy="1577975"/>
          </a:xfrm>
          <a:custGeom>
            <a:avLst/>
            <a:gdLst>
              <a:gd name="T0" fmla="*/ 2147483647 w 267"/>
              <a:gd name="T1" fmla="*/ 2147483647 h 1186"/>
              <a:gd name="T2" fmla="*/ 0 w 267"/>
              <a:gd name="T3" fmla="*/ 0 h 1186"/>
              <a:gd name="T4" fmla="*/ 0 w 267"/>
              <a:gd name="T5" fmla="*/ 2147483647 h 1186"/>
              <a:gd name="T6" fmla="*/ 2147483647 w 267"/>
              <a:gd name="T7" fmla="*/ 2147483647 h 1186"/>
              <a:gd name="T8" fmla="*/ 2147483647 w 267"/>
              <a:gd name="T9" fmla="*/ 2147483647 h 11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7"/>
              <a:gd name="T16" fmla="*/ 0 h 1186"/>
              <a:gd name="T17" fmla="*/ 267 w 267"/>
              <a:gd name="T18" fmla="*/ 1186 h 118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7" h="1186">
                <a:moveTo>
                  <a:pt x="254" y="466"/>
                </a:moveTo>
                <a:lnTo>
                  <a:pt x="0" y="0"/>
                </a:lnTo>
                <a:lnTo>
                  <a:pt x="0" y="1186"/>
                </a:lnTo>
                <a:lnTo>
                  <a:pt x="267" y="652"/>
                </a:lnTo>
                <a:lnTo>
                  <a:pt x="254" y="466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268" name="Rectangle 57"/>
          <p:cNvSpPr>
            <a:spLocks noChangeArrowheads="1"/>
          </p:cNvSpPr>
          <p:nvPr/>
        </p:nvSpPr>
        <p:spPr bwMode="auto">
          <a:xfrm>
            <a:off x="1755775" y="4546600"/>
            <a:ext cx="1296988" cy="154622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pt-BR"/>
          </a:p>
        </p:txBody>
      </p:sp>
      <p:sp>
        <p:nvSpPr>
          <p:cNvPr id="10269" name="Rectangle 58"/>
          <p:cNvSpPr>
            <a:spLocks noChangeArrowheads="1"/>
          </p:cNvSpPr>
          <p:nvPr/>
        </p:nvSpPr>
        <p:spPr bwMode="auto">
          <a:xfrm>
            <a:off x="1708150" y="4618038"/>
            <a:ext cx="1273175" cy="15367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pt-BR"/>
          </a:p>
        </p:txBody>
      </p:sp>
      <p:sp>
        <p:nvSpPr>
          <p:cNvPr id="10270" name="Line 59"/>
          <p:cNvSpPr>
            <a:spLocks noChangeShapeType="1"/>
          </p:cNvSpPr>
          <p:nvPr/>
        </p:nvSpPr>
        <p:spPr bwMode="auto">
          <a:xfrm>
            <a:off x="1708150" y="4935538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0271" name="Line 60"/>
          <p:cNvSpPr>
            <a:spLocks noChangeShapeType="1"/>
          </p:cNvSpPr>
          <p:nvPr/>
        </p:nvSpPr>
        <p:spPr bwMode="auto">
          <a:xfrm>
            <a:off x="1716088" y="5256213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0272" name="Line 61"/>
          <p:cNvSpPr>
            <a:spLocks noChangeShapeType="1"/>
          </p:cNvSpPr>
          <p:nvPr/>
        </p:nvSpPr>
        <p:spPr bwMode="auto">
          <a:xfrm>
            <a:off x="1720850" y="5537200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0273" name="Line 62"/>
          <p:cNvSpPr>
            <a:spLocks noChangeShapeType="1"/>
          </p:cNvSpPr>
          <p:nvPr/>
        </p:nvSpPr>
        <p:spPr bwMode="auto">
          <a:xfrm>
            <a:off x="1720850" y="581342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10274" name="Group 63"/>
          <p:cNvGrpSpPr>
            <a:grpSpLocks/>
          </p:cNvGrpSpPr>
          <p:nvPr/>
        </p:nvGrpSpPr>
        <p:grpSpPr bwMode="auto">
          <a:xfrm>
            <a:off x="152400" y="5527675"/>
            <a:ext cx="1479550" cy="303213"/>
            <a:chOff x="332" y="2224"/>
            <a:chExt cx="932" cy="191"/>
          </a:xfrm>
        </p:grpSpPr>
        <p:sp>
          <p:nvSpPr>
            <p:cNvPr id="10371" name="Rectangle 64"/>
            <p:cNvSpPr>
              <a:spLocks noChangeArrowheads="1"/>
            </p:cNvSpPr>
            <p:nvPr/>
          </p:nvSpPr>
          <p:spPr bwMode="auto">
            <a:xfrm>
              <a:off x="345" y="2241"/>
              <a:ext cx="840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pt-BR"/>
            </a:p>
          </p:txBody>
        </p:sp>
        <p:sp>
          <p:nvSpPr>
            <p:cNvPr id="10372" name="Rectangle 65"/>
            <p:cNvSpPr>
              <a:spLocks noChangeArrowheads="1"/>
            </p:cNvSpPr>
            <p:nvPr/>
          </p:nvSpPr>
          <p:spPr bwMode="auto">
            <a:xfrm>
              <a:off x="706" y="2224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latin typeface="Comic Sans MS" pitchFamily="66" charset="0"/>
                </a:rPr>
                <a:t>H</a:t>
              </a:r>
              <a:r>
                <a:rPr lang="en-US" sz="1800" baseline="-25000">
                  <a:latin typeface="Comic Sans MS" pitchFamily="66" charset="0"/>
                </a:rPr>
                <a:t>t</a:t>
              </a:r>
            </a:p>
          </p:txBody>
        </p:sp>
        <p:sp>
          <p:nvSpPr>
            <p:cNvPr id="10373" name="Rectangle 66"/>
            <p:cNvSpPr>
              <a:spLocks noChangeArrowheads="1"/>
            </p:cNvSpPr>
            <p:nvPr/>
          </p:nvSpPr>
          <p:spPr bwMode="auto">
            <a:xfrm>
              <a:off x="520" y="2224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latin typeface="Comic Sans MS" pitchFamily="66" charset="0"/>
                </a:rPr>
                <a:t>H</a:t>
              </a:r>
              <a:r>
                <a:rPr lang="en-US" sz="1800" baseline="-25000">
                  <a:latin typeface="Comic Sans MS" pitchFamily="66" charset="0"/>
                </a:rPr>
                <a:t>n</a:t>
              </a:r>
            </a:p>
          </p:txBody>
        </p:sp>
        <p:sp>
          <p:nvSpPr>
            <p:cNvPr id="10374" name="Rectangle 67"/>
            <p:cNvSpPr>
              <a:spLocks noChangeArrowheads="1"/>
            </p:cNvSpPr>
            <p:nvPr/>
          </p:nvSpPr>
          <p:spPr bwMode="auto">
            <a:xfrm>
              <a:off x="332" y="2224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latin typeface="Comic Sans MS" pitchFamily="66" charset="0"/>
                </a:rPr>
                <a:t>H</a:t>
              </a:r>
              <a:r>
                <a:rPr lang="en-US" sz="1800" baseline="-25000">
                  <a:latin typeface="Comic Sans MS" pitchFamily="66" charset="0"/>
                </a:rPr>
                <a:t>l</a:t>
              </a:r>
            </a:p>
          </p:txBody>
        </p:sp>
        <p:sp>
          <p:nvSpPr>
            <p:cNvPr id="10375" name="Rectangle 68"/>
            <p:cNvSpPr>
              <a:spLocks noChangeArrowheads="1"/>
            </p:cNvSpPr>
            <p:nvPr/>
          </p:nvSpPr>
          <p:spPr bwMode="auto">
            <a:xfrm>
              <a:off x="836" y="2225"/>
              <a:ext cx="428" cy="19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latin typeface="Comic Sans MS" pitchFamily="66" charset="0"/>
                </a:rPr>
                <a:t>M</a:t>
              </a:r>
              <a:endParaRPr lang="en-US" sz="1400"/>
            </a:p>
          </p:txBody>
        </p:sp>
        <p:sp>
          <p:nvSpPr>
            <p:cNvPr id="10376" name="Line 69"/>
            <p:cNvSpPr>
              <a:spLocks noChangeShapeType="1"/>
            </p:cNvSpPr>
            <p:nvPr/>
          </p:nvSpPr>
          <p:spPr bwMode="auto">
            <a:xfrm>
              <a:off x="510" y="2241"/>
              <a:ext cx="0" cy="1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0377" name="Line 70"/>
            <p:cNvSpPr>
              <a:spLocks noChangeShapeType="1"/>
            </p:cNvSpPr>
            <p:nvPr/>
          </p:nvSpPr>
          <p:spPr bwMode="auto">
            <a:xfrm>
              <a:off x="690" y="2247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0378" name="Line 71"/>
            <p:cNvSpPr>
              <a:spLocks noChangeShapeType="1"/>
            </p:cNvSpPr>
            <p:nvPr/>
          </p:nvSpPr>
          <p:spPr bwMode="auto">
            <a:xfrm>
              <a:off x="882" y="2244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0275" name="Group 72"/>
          <p:cNvGrpSpPr>
            <a:grpSpLocks/>
          </p:cNvGrpSpPr>
          <p:nvPr/>
        </p:nvGrpSpPr>
        <p:grpSpPr bwMode="auto">
          <a:xfrm>
            <a:off x="420688" y="5229225"/>
            <a:ext cx="1208087" cy="303213"/>
            <a:chOff x="501" y="1990"/>
            <a:chExt cx="761" cy="191"/>
          </a:xfrm>
        </p:grpSpPr>
        <p:sp>
          <p:nvSpPr>
            <p:cNvPr id="10365" name="Rectangle 73"/>
            <p:cNvSpPr>
              <a:spLocks noChangeArrowheads="1"/>
            </p:cNvSpPr>
            <p:nvPr/>
          </p:nvSpPr>
          <p:spPr bwMode="auto">
            <a:xfrm>
              <a:off x="501" y="2007"/>
              <a:ext cx="68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pt-BR"/>
            </a:p>
          </p:txBody>
        </p:sp>
        <p:sp>
          <p:nvSpPr>
            <p:cNvPr id="10366" name="Rectangle 74"/>
            <p:cNvSpPr>
              <a:spLocks noChangeArrowheads="1"/>
            </p:cNvSpPr>
            <p:nvPr/>
          </p:nvSpPr>
          <p:spPr bwMode="auto">
            <a:xfrm>
              <a:off x="704" y="1990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latin typeface="Comic Sans MS" pitchFamily="66" charset="0"/>
                </a:rPr>
                <a:t>H</a:t>
              </a:r>
              <a:r>
                <a:rPr lang="en-US" sz="1800" baseline="-25000">
                  <a:latin typeface="Comic Sans MS" pitchFamily="66" charset="0"/>
                </a:rPr>
                <a:t>t</a:t>
              </a:r>
            </a:p>
          </p:txBody>
        </p:sp>
        <p:sp>
          <p:nvSpPr>
            <p:cNvPr id="10367" name="Rectangle 75"/>
            <p:cNvSpPr>
              <a:spLocks noChangeArrowheads="1"/>
            </p:cNvSpPr>
            <p:nvPr/>
          </p:nvSpPr>
          <p:spPr bwMode="auto">
            <a:xfrm>
              <a:off x="518" y="1990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latin typeface="Comic Sans MS" pitchFamily="66" charset="0"/>
                </a:rPr>
                <a:t>H</a:t>
              </a:r>
              <a:r>
                <a:rPr lang="en-US" sz="1800" baseline="-25000">
                  <a:latin typeface="Comic Sans MS" pitchFamily="66" charset="0"/>
                </a:rPr>
                <a:t>n</a:t>
              </a:r>
            </a:p>
          </p:txBody>
        </p:sp>
        <p:sp>
          <p:nvSpPr>
            <p:cNvPr id="10368" name="Rectangle 76"/>
            <p:cNvSpPr>
              <a:spLocks noChangeArrowheads="1"/>
            </p:cNvSpPr>
            <p:nvPr/>
          </p:nvSpPr>
          <p:spPr bwMode="auto">
            <a:xfrm>
              <a:off x="834" y="1991"/>
              <a:ext cx="428" cy="19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latin typeface="Comic Sans MS" pitchFamily="66" charset="0"/>
                </a:rPr>
                <a:t>M</a:t>
              </a:r>
              <a:endParaRPr lang="en-US" sz="1400"/>
            </a:p>
          </p:txBody>
        </p:sp>
        <p:sp>
          <p:nvSpPr>
            <p:cNvPr id="10369" name="Line 77"/>
            <p:cNvSpPr>
              <a:spLocks noChangeShapeType="1"/>
            </p:cNvSpPr>
            <p:nvPr/>
          </p:nvSpPr>
          <p:spPr bwMode="auto">
            <a:xfrm>
              <a:off x="688" y="2013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0370" name="Line 78"/>
            <p:cNvSpPr>
              <a:spLocks noChangeShapeType="1"/>
            </p:cNvSpPr>
            <p:nvPr/>
          </p:nvSpPr>
          <p:spPr bwMode="auto">
            <a:xfrm>
              <a:off x="880" y="2010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0276" name="Group 79"/>
          <p:cNvGrpSpPr>
            <a:grpSpLocks/>
          </p:cNvGrpSpPr>
          <p:nvPr/>
        </p:nvGrpSpPr>
        <p:grpSpPr bwMode="auto">
          <a:xfrm>
            <a:off x="723900" y="4921250"/>
            <a:ext cx="890588" cy="303213"/>
            <a:chOff x="645" y="1734"/>
            <a:chExt cx="561" cy="191"/>
          </a:xfrm>
        </p:grpSpPr>
        <p:sp>
          <p:nvSpPr>
            <p:cNvPr id="10361" name="Rectangle 80"/>
            <p:cNvSpPr>
              <a:spLocks noChangeArrowheads="1"/>
            </p:cNvSpPr>
            <p:nvPr/>
          </p:nvSpPr>
          <p:spPr bwMode="auto">
            <a:xfrm>
              <a:off x="645" y="1751"/>
              <a:ext cx="48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pt-BR"/>
            </a:p>
          </p:txBody>
        </p:sp>
        <p:sp>
          <p:nvSpPr>
            <p:cNvPr id="10362" name="Rectangle 81"/>
            <p:cNvSpPr>
              <a:spLocks noChangeArrowheads="1"/>
            </p:cNvSpPr>
            <p:nvPr/>
          </p:nvSpPr>
          <p:spPr bwMode="auto">
            <a:xfrm>
              <a:off x="648" y="1734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latin typeface="Comic Sans MS" pitchFamily="66" charset="0"/>
                </a:rPr>
                <a:t>H</a:t>
              </a:r>
              <a:r>
                <a:rPr lang="en-US" sz="1800" baseline="-25000">
                  <a:latin typeface="Comic Sans MS" pitchFamily="66" charset="0"/>
                </a:rPr>
                <a:t>t</a:t>
              </a:r>
            </a:p>
          </p:txBody>
        </p:sp>
        <p:sp>
          <p:nvSpPr>
            <p:cNvPr id="10363" name="Rectangle 82"/>
            <p:cNvSpPr>
              <a:spLocks noChangeArrowheads="1"/>
            </p:cNvSpPr>
            <p:nvPr/>
          </p:nvSpPr>
          <p:spPr bwMode="auto">
            <a:xfrm>
              <a:off x="778" y="1735"/>
              <a:ext cx="428" cy="19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latin typeface="Comic Sans MS" pitchFamily="66" charset="0"/>
                </a:rPr>
                <a:t>M</a:t>
              </a:r>
              <a:endParaRPr lang="en-US" sz="1400"/>
            </a:p>
          </p:txBody>
        </p:sp>
        <p:sp>
          <p:nvSpPr>
            <p:cNvPr id="10364" name="Line 83"/>
            <p:cNvSpPr>
              <a:spLocks noChangeShapeType="1"/>
            </p:cNvSpPr>
            <p:nvPr/>
          </p:nvSpPr>
          <p:spPr bwMode="auto">
            <a:xfrm>
              <a:off x="824" y="1754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0277" name="Group 84"/>
          <p:cNvGrpSpPr>
            <a:grpSpLocks/>
          </p:cNvGrpSpPr>
          <p:nvPr/>
        </p:nvGrpSpPr>
        <p:grpSpPr bwMode="auto">
          <a:xfrm>
            <a:off x="930275" y="4610100"/>
            <a:ext cx="679450" cy="301625"/>
            <a:chOff x="780" y="1553"/>
            <a:chExt cx="428" cy="190"/>
          </a:xfrm>
        </p:grpSpPr>
        <p:sp>
          <p:nvSpPr>
            <p:cNvPr id="10359" name="Rectangle 85"/>
            <p:cNvSpPr>
              <a:spLocks noChangeArrowheads="1"/>
            </p:cNvSpPr>
            <p:nvPr/>
          </p:nvSpPr>
          <p:spPr bwMode="auto">
            <a:xfrm>
              <a:off x="817" y="1569"/>
              <a:ext cx="31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pt-BR"/>
            </a:p>
          </p:txBody>
        </p:sp>
        <p:sp>
          <p:nvSpPr>
            <p:cNvPr id="10360" name="Rectangle 86"/>
            <p:cNvSpPr>
              <a:spLocks noChangeArrowheads="1"/>
            </p:cNvSpPr>
            <p:nvPr/>
          </p:nvSpPr>
          <p:spPr bwMode="auto">
            <a:xfrm>
              <a:off x="780" y="1553"/>
              <a:ext cx="428" cy="19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latin typeface="Comic Sans MS" pitchFamily="66" charset="0"/>
                </a:rPr>
                <a:t>M</a:t>
              </a:r>
              <a:endParaRPr lang="en-US" sz="1400"/>
            </a:p>
          </p:txBody>
        </p:sp>
      </p:grpSp>
      <p:grpSp>
        <p:nvGrpSpPr>
          <p:cNvPr id="10278" name="Group 87"/>
          <p:cNvGrpSpPr>
            <a:grpSpLocks/>
          </p:cNvGrpSpPr>
          <p:nvPr/>
        </p:nvGrpSpPr>
        <p:grpSpPr bwMode="auto">
          <a:xfrm>
            <a:off x="5654675" y="4164013"/>
            <a:ext cx="1387475" cy="1035050"/>
            <a:chOff x="3601" y="168"/>
            <a:chExt cx="874" cy="652"/>
          </a:xfrm>
        </p:grpSpPr>
        <p:sp>
          <p:nvSpPr>
            <p:cNvPr id="10354" name="Rectangle 88"/>
            <p:cNvSpPr>
              <a:spLocks noChangeArrowheads="1"/>
            </p:cNvSpPr>
            <p:nvPr/>
          </p:nvSpPr>
          <p:spPr bwMode="auto">
            <a:xfrm>
              <a:off x="3658" y="168"/>
              <a:ext cx="817" cy="59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pt-BR"/>
            </a:p>
          </p:txBody>
        </p:sp>
        <p:sp>
          <p:nvSpPr>
            <p:cNvPr id="10355" name="Rectangle 89"/>
            <p:cNvSpPr>
              <a:spLocks noChangeArrowheads="1"/>
            </p:cNvSpPr>
            <p:nvPr/>
          </p:nvSpPr>
          <p:spPr bwMode="auto">
            <a:xfrm>
              <a:off x="3628" y="213"/>
              <a:ext cx="802" cy="59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pt-BR"/>
            </a:p>
          </p:txBody>
        </p:sp>
        <p:sp>
          <p:nvSpPr>
            <p:cNvPr id="10356" name="Line 90"/>
            <p:cNvSpPr>
              <a:spLocks noChangeShapeType="1"/>
            </p:cNvSpPr>
            <p:nvPr/>
          </p:nvSpPr>
          <p:spPr bwMode="auto">
            <a:xfrm>
              <a:off x="3628" y="413"/>
              <a:ext cx="796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357" name="Text Box 91"/>
            <p:cNvSpPr txBox="1">
              <a:spLocks noChangeArrowheads="1"/>
            </p:cNvSpPr>
            <p:nvPr/>
          </p:nvSpPr>
          <p:spPr bwMode="auto">
            <a:xfrm>
              <a:off x="3601" y="192"/>
              <a:ext cx="830" cy="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110000"/>
                </a:lnSpc>
              </a:pPr>
              <a:r>
                <a:rPr lang="en-US" sz="1800">
                  <a:latin typeface="Comic Sans MS" pitchFamily="66" charset="0"/>
                </a:rPr>
                <a:t>rede</a:t>
              </a:r>
            </a:p>
            <a:p>
              <a:pPr algn="ctr" eaLnBrk="0" hangingPunct="0">
                <a:lnSpc>
                  <a:spcPct val="110000"/>
                </a:lnSpc>
              </a:pPr>
              <a:r>
                <a:rPr lang="en-US" sz="1800">
                  <a:latin typeface="Comic Sans MS" pitchFamily="66" charset="0"/>
                </a:rPr>
                <a:t>enlace</a:t>
              </a:r>
            </a:p>
            <a:p>
              <a:pPr algn="ctr" eaLnBrk="0" hangingPunct="0">
                <a:lnSpc>
                  <a:spcPct val="110000"/>
                </a:lnSpc>
              </a:pPr>
              <a:r>
                <a:rPr lang="en-US" sz="1800">
                  <a:latin typeface="Comic Sans MS" pitchFamily="66" charset="0"/>
                </a:rPr>
                <a:t>física</a:t>
              </a:r>
            </a:p>
          </p:txBody>
        </p:sp>
        <p:sp>
          <p:nvSpPr>
            <p:cNvPr id="10358" name="Line 92"/>
            <p:cNvSpPr>
              <a:spLocks noChangeShapeType="1"/>
            </p:cNvSpPr>
            <p:nvPr/>
          </p:nvSpPr>
          <p:spPr bwMode="auto">
            <a:xfrm>
              <a:off x="3633" y="615"/>
              <a:ext cx="796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10279" name="Group 93"/>
          <p:cNvGrpSpPr>
            <a:grpSpLocks/>
          </p:cNvGrpSpPr>
          <p:nvPr/>
        </p:nvGrpSpPr>
        <p:grpSpPr bwMode="auto">
          <a:xfrm>
            <a:off x="5821363" y="2271713"/>
            <a:ext cx="1387475" cy="733425"/>
            <a:chOff x="4696" y="597"/>
            <a:chExt cx="874" cy="462"/>
          </a:xfrm>
        </p:grpSpPr>
        <p:sp>
          <p:nvSpPr>
            <p:cNvPr id="10350" name="Rectangle 94"/>
            <p:cNvSpPr>
              <a:spLocks noChangeArrowheads="1"/>
            </p:cNvSpPr>
            <p:nvPr/>
          </p:nvSpPr>
          <p:spPr bwMode="auto">
            <a:xfrm>
              <a:off x="4753" y="597"/>
              <a:ext cx="817" cy="41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pt-BR"/>
            </a:p>
          </p:txBody>
        </p:sp>
        <p:sp>
          <p:nvSpPr>
            <p:cNvPr id="10351" name="Rectangle 95"/>
            <p:cNvSpPr>
              <a:spLocks noChangeArrowheads="1"/>
            </p:cNvSpPr>
            <p:nvPr/>
          </p:nvSpPr>
          <p:spPr bwMode="auto">
            <a:xfrm>
              <a:off x="4723" y="642"/>
              <a:ext cx="802" cy="41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pt-BR"/>
            </a:p>
          </p:txBody>
        </p:sp>
        <p:sp>
          <p:nvSpPr>
            <p:cNvPr id="10352" name="Line 96"/>
            <p:cNvSpPr>
              <a:spLocks noChangeShapeType="1"/>
            </p:cNvSpPr>
            <p:nvPr/>
          </p:nvSpPr>
          <p:spPr bwMode="auto">
            <a:xfrm>
              <a:off x="4723" y="842"/>
              <a:ext cx="796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353" name="Text Box 97"/>
            <p:cNvSpPr txBox="1">
              <a:spLocks noChangeArrowheads="1"/>
            </p:cNvSpPr>
            <p:nvPr/>
          </p:nvSpPr>
          <p:spPr bwMode="auto">
            <a:xfrm>
              <a:off x="4696" y="621"/>
              <a:ext cx="830" cy="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110000"/>
                </a:lnSpc>
              </a:pPr>
              <a:r>
                <a:rPr lang="en-US" sz="1800">
                  <a:latin typeface="Comic Sans MS" pitchFamily="66" charset="0"/>
                </a:rPr>
                <a:t>enlace</a:t>
              </a:r>
            </a:p>
            <a:p>
              <a:pPr algn="ctr" eaLnBrk="0" hangingPunct="0">
                <a:lnSpc>
                  <a:spcPct val="110000"/>
                </a:lnSpc>
              </a:pPr>
              <a:r>
                <a:rPr lang="en-US" sz="1800">
                  <a:latin typeface="Comic Sans MS" pitchFamily="66" charset="0"/>
                </a:rPr>
                <a:t>física</a:t>
              </a:r>
            </a:p>
          </p:txBody>
        </p:sp>
      </p:grpSp>
      <p:sp>
        <p:nvSpPr>
          <p:cNvPr id="10280" name="Freeform 98"/>
          <p:cNvSpPr>
            <a:spLocks/>
          </p:cNvSpPr>
          <p:nvPr/>
        </p:nvSpPr>
        <p:spPr bwMode="auto">
          <a:xfrm>
            <a:off x="6978650" y="4156075"/>
            <a:ext cx="655638" cy="1135063"/>
          </a:xfrm>
          <a:custGeom>
            <a:avLst/>
            <a:gdLst>
              <a:gd name="T0" fmla="*/ 2147483647 w 413"/>
              <a:gd name="T1" fmla="*/ 2147483647 h 715"/>
              <a:gd name="T2" fmla="*/ 2147483647 w 413"/>
              <a:gd name="T3" fmla="*/ 0 h 715"/>
              <a:gd name="T4" fmla="*/ 0 w 413"/>
              <a:gd name="T5" fmla="*/ 2147483647 h 715"/>
              <a:gd name="T6" fmla="*/ 2147483647 w 413"/>
              <a:gd name="T7" fmla="*/ 2147483647 h 715"/>
              <a:gd name="T8" fmla="*/ 2147483647 w 413"/>
              <a:gd name="T9" fmla="*/ 2147483647 h 7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3"/>
              <a:gd name="T16" fmla="*/ 0 h 715"/>
              <a:gd name="T17" fmla="*/ 413 w 413"/>
              <a:gd name="T18" fmla="*/ 715 h 7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3" h="715">
                <a:moveTo>
                  <a:pt x="413" y="570"/>
                </a:moveTo>
                <a:lnTo>
                  <a:pt x="9" y="0"/>
                </a:lnTo>
                <a:lnTo>
                  <a:pt x="0" y="604"/>
                </a:lnTo>
                <a:lnTo>
                  <a:pt x="397" y="715"/>
                </a:lnTo>
                <a:lnTo>
                  <a:pt x="413" y="57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grpSp>
        <p:nvGrpSpPr>
          <p:cNvPr id="10281" name="Group 99"/>
          <p:cNvGrpSpPr>
            <a:grpSpLocks/>
          </p:cNvGrpSpPr>
          <p:nvPr/>
        </p:nvGrpSpPr>
        <p:grpSpPr bwMode="auto">
          <a:xfrm>
            <a:off x="7581900" y="4983163"/>
            <a:ext cx="766763" cy="433387"/>
            <a:chOff x="3600" y="219"/>
            <a:chExt cx="360" cy="175"/>
          </a:xfrm>
        </p:grpSpPr>
        <p:sp>
          <p:nvSpPr>
            <p:cNvPr id="10337" name="Oval 100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pt-BR"/>
            </a:p>
          </p:txBody>
        </p:sp>
        <p:sp>
          <p:nvSpPr>
            <p:cNvPr id="10338" name="Line 101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339" name="Line 102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340" name="Rectangle 103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pt-BR"/>
            </a:p>
          </p:txBody>
        </p:sp>
        <p:sp>
          <p:nvSpPr>
            <p:cNvPr id="10341" name="Oval 104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pt-BR"/>
            </a:p>
          </p:txBody>
        </p:sp>
        <p:grpSp>
          <p:nvGrpSpPr>
            <p:cNvPr id="10342" name="Group 105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0347" name="Line 10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348" name="Line 10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349" name="Line 10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10343" name="Group 109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0344" name="Line 11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345" name="Line 11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346" name="Line 11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</p:grpSp>
      <p:sp>
        <p:nvSpPr>
          <p:cNvPr id="10282" name="Freeform 113"/>
          <p:cNvSpPr>
            <a:spLocks/>
          </p:cNvSpPr>
          <p:nvPr/>
        </p:nvSpPr>
        <p:spPr bwMode="auto">
          <a:xfrm>
            <a:off x="1828800" y="533400"/>
            <a:ext cx="5264150" cy="5494338"/>
          </a:xfrm>
          <a:custGeom>
            <a:avLst/>
            <a:gdLst>
              <a:gd name="T0" fmla="*/ 2147483647 w 3316"/>
              <a:gd name="T1" fmla="*/ 0 h 3461"/>
              <a:gd name="T2" fmla="*/ 2147483647 w 3316"/>
              <a:gd name="T3" fmla="*/ 2147483647 h 3461"/>
              <a:gd name="T4" fmla="*/ 2147483647 w 3316"/>
              <a:gd name="T5" fmla="*/ 2147483647 h 3461"/>
              <a:gd name="T6" fmla="*/ 2147483647 w 3316"/>
              <a:gd name="T7" fmla="*/ 2147483647 h 3461"/>
              <a:gd name="T8" fmla="*/ 2147483647 w 3316"/>
              <a:gd name="T9" fmla="*/ 2147483647 h 3461"/>
              <a:gd name="T10" fmla="*/ 2147483647 w 3316"/>
              <a:gd name="T11" fmla="*/ 2147483647 h 3461"/>
              <a:gd name="T12" fmla="*/ 2147483647 w 3316"/>
              <a:gd name="T13" fmla="*/ 2147483647 h 3461"/>
              <a:gd name="T14" fmla="*/ 2147483647 w 3316"/>
              <a:gd name="T15" fmla="*/ 2147483647 h 3461"/>
              <a:gd name="T16" fmla="*/ 2147483647 w 3316"/>
              <a:gd name="T17" fmla="*/ 2147483647 h 3461"/>
              <a:gd name="T18" fmla="*/ 2147483647 w 3316"/>
              <a:gd name="T19" fmla="*/ 2147483647 h 3461"/>
              <a:gd name="T20" fmla="*/ 2147483647 w 3316"/>
              <a:gd name="T21" fmla="*/ 2147483647 h 3461"/>
              <a:gd name="T22" fmla="*/ 0 w 3316"/>
              <a:gd name="T23" fmla="*/ 2147483647 h 3461"/>
              <a:gd name="T24" fmla="*/ 0 w 3316"/>
              <a:gd name="T25" fmla="*/ 2147483647 h 346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316"/>
              <a:gd name="T40" fmla="*/ 0 h 3461"/>
              <a:gd name="T41" fmla="*/ 3316 w 3316"/>
              <a:gd name="T42" fmla="*/ 3461 h 346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316" h="3461">
                <a:moveTo>
                  <a:pt x="872" y="0"/>
                </a:moveTo>
                <a:lnTo>
                  <a:pt x="878" y="1481"/>
                </a:lnTo>
                <a:lnTo>
                  <a:pt x="2612" y="1481"/>
                </a:lnTo>
                <a:lnTo>
                  <a:pt x="2612" y="1179"/>
                </a:lnTo>
                <a:lnTo>
                  <a:pt x="3294" y="1179"/>
                </a:lnTo>
                <a:lnTo>
                  <a:pt x="3316" y="3131"/>
                </a:lnTo>
                <a:lnTo>
                  <a:pt x="3148" y="2986"/>
                </a:lnTo>
                <a:lnTo>
                  <a:pt x="3143" y="2387"/>
                </a:lnTo>
                <a:lnTo>
                  <a:pt x="2505" y="2387"/>
                </a:lnTo>
                <a:lnTo>
                  <a:pt x="2505" y="3070"/>
                </a:lnTo>
                <a:lnTo>
                  <a:pt x="1057" y="3461"/>
                </a:lnTo>
                <a:lnTo>
                  <a:pt x="0" y="3461"/>
                </a:lnTo>
                <a:lnTo>
                  <a:pt x="0" y="2505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10283" name="Group 114"/>
          <p:cNvGrpSpPr>
            <a:grpSpLocks/>
          </p:cNvGrpSpPr>
          <p:nvPr/>
        </p:nvGrpSpPr>
        <p:grpSpPr bwMode="auto">
          <a:xfrm>
            <a:off x="4238625" y="4546600"/>
            <a:ext cx="1479550" cy="303213"/>
            <a:chOff x="332" y="2224"/>
            <a:chExt cx="932" cy="191"/>
          </a:xfrm>
        </p:grpSpPr>
        <p:sp>
          <p:nvSpPr>
            <p:cNvPr id="10329" name="Rectangle 115"/>
            <p:cNvSpPr>
              <a:spLocks noChangeArrowheads="1"/>
            </p:cNvSpPr>
            <p:nvPr/>
          </p:nvSpPr>
          <p:spPr bwMode="auto">
            <a:xfrm>
              <a:off x="345" y="2241"/>
              <a:ext cx="840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pt-BR"/>
            </a:p>
          </p:txBody>
        </p:sp>
        <p:sp>
          <p:nvSpPr>
            <p:cNvPr id="10330" name="Rectangle 116"/>
            <p:cNvSpPr>
              <a:spLocks noChangeArrowheads="1"/>
            </p:cNvSpPr>
            <p:nvPr/>
          </p:nvSpPr>
          <p:spPr bwMode="auto">
            <a:xfrm>
              <a:off x="706" y="2224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latin typeface="Comic Sans MS" pitchFamily="66" charset="0"/>
                </a:rPr>
                <a:t>H</a:t>
              </a:r>
              <a:r>
                <a:rPr lang="en-US" sz="1800" baseline="-25000">
                  <a:latin typeface="Comic Sans MS" pitchFamily="66" charset="0"/>
                </a:rPr>
                <a:t>t</a:t>
              </a:r>
            </a:p>
          </p:txBody>
        </p:sp>
        <p:sp>
          <p:nvSpPr>
            <p:cNvPr id="10331" name="Rectangle 117"/>
            <p:cNvSpPr>
              <a:spLocks noChangeArrowheads="1"/>
            </p:cNvSpPr>
            <p:nvPr/>
          </p:nvSpPr>
          <p:spPr bwMode="auto">
            <a:xfrm>
              <a:off x="520" y="2224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latin typeface="Comic Sans MS" pitchFamily="66" charset="0"/>
                </a:rPr>
                <a:t>H</a:t>
              </a:r>
              <a:r>
                <a:rPr lang="en-US" sz="1800" baseline="-25000">
                  <a:latin typeface="Comic Sans MS" pitchFamily="66" charset="0"/>
                </a:rPr>
                <a:t>n</a:t>
              </a:r>
            </a:p>
          </p:txBody>
        </p:sp>
        <p:sp>
          <p:nvSpPr>
            <p:cNvPr id="10332" name="Rectangle 118"/>
            <p:cNvSpPr>
              <a:spLocks noChangeArrowheads="1"/>
            </p:cNvSpPr>
            <p:nvPr/>
          </p:nvSpPr>
          <p:spPr bwMode="auto">
            <a:xfrm>
              <a:off x="332" y="2224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latin typeface="Comic Sans MS" pitchFamily="66" charset="0"/>
                </a:rPr>
                <a:t>H</a:t>
              </a:r>
              <a:r>
                <a:rPr lang="en-US" sz="1800" baseline="-25000">
                  <a:latin typeface="Comic Sans MS" pitchFamily="66" charset="0"/>
                </a:rPr>
                <a:t>l</a:t>
              </a:r>
            </a:p>
          </p:txBody>
        </p:sp>
        <p:sp>
          <p:nvSpPr>
            <p:cNvPr id="10333" name="Rectangle 119"/>
            <p:cNvSpPr>
              <a:spLocks noChangeArrowheads="1"/>
            </p:cNvSpPr>
            <p:nvPr/>
          </p:nvSpPr>
          <p:spPr bwMode="auto">
            <a:xfrm>
              <a:off x="836" y="2225"/>
              <a:ext cx="428" cy="19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latin typeface="Comic Sans MS" pitchFamily="66" charset="0"/>
                </a:rPr>
                <a:t>M</a:t>
              </a:r>
              <a:endParaRPr lang="en-US" sz="1400"/>
            </a:p>
          </p:txBody>
        </p:sp>
        <p:sp>
          <p:nvSpPr>
            <p:cNvPr id="10334" name="Line 120"/>
            <p:cNvSpPr>
              <a:spLocks noChangeShapeType="1"/>
            </p:cNvSpPr>
            <p:nvPr/>
          </p:nvSpPr>
          <p:spPr bwMode="auto">
            <a:xfrm>
              <a:off x="510" y="2241"/>
              <a:ext cx="0" cy="1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0335" name="Line 121"/>
            <p:cNvSpPr>
              <a:spLocks noChangeShapeType="1"/>
            </p:cNvSpPr>
            <p:nvPr/>
          </p:nvSpPr>
          <p:spPr bwMode="auto">
            <a:xfrm>
              <a:off x="690" y="2247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0336" name="Line 122"/>
            <p:cNvSpPr>
              <a:spLocks noChangeShapeType="1"/>
            </p:cNvSpPr>
            <p:nvPr/>
          </p:nvSpPr>
          <p:spPr bwMode="auto">
            <a:xfrm>
              <a:off x="882" y="2244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0284" name="Group 123"/>
          <p:cNvGrpSpPr>
            <a:grpSpLocks/>
          </p:cNvGrpSpPr>
          <p:nvPr/>
        </p:nvGrpSpPr>
        <p:grpSpPr bwMode="auto">
          <a:xfrm>
            <a:off x="4497388" y="4240213"/>
            <a:ext cx="1208087" cy="303212"/>
            <a:chOff x="501" y="1990"/>
            <a:chExt cx="761" cy="191"/>
          </a:xfrm>
        </p:grpSpPr>
        <p:sp>
          <p:nvSpPr>
            <p:cNvPr id="10323" name="Rectangle 124"/>
            <p:cNvSpPr>
              <a:spLocks noChangeArrowheads="1"/>
            </p:cNvSpPr>
            <p:nvPr/>
          </p:nvSpPr>
          <p:spPr bwMode="auto">
            <a:xfrm>
              <a:off x="501" y="2007"/>
              <a:ext cx="68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pt-BR"/>
            </a:p>
          </p:txBody>
        </p:sp>
        <p:sp>
          <p:nvSpPr>
            <p:cNvPr id="10324" name="Rectangle 125"/>
            <p:cNvSpPr>
              <a:spLocks noChangeArrowheads="1"/>
            </p:cNvSpPr>
            <p:nvPr/>
          </p:nvSpPr>
          <p:spPr bwMode="auto">
            <a:xfrm>
              <a:off x="704" y="1990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latin typeface="Comic Sans MS" pitchFamily="66" charset="0"/>
                </a:rPr>
                <a:t>H</a:t>
              </a:r>
              <a:r>
                <a:rPr lang="en-US" sz="1800" baseline="-25000">
                  <a:latin typeface="Comic Sans MS" pitchFamily="66" charset="0"/>
                </a:rPr>
                <a:t>t</a:t>
              </a:r>
            </a:p>
          </p:txBody>
        </p:sp>
        <p:sp>
          <p:nvSpPr>
            <p:cNvPr id="10325" name="Rectangle 126"/>
            <p:cNvSpPr>
              <a:spLocks noChangeArrowheads="1"/>
            </p:cNvSpPr>
            <p:nvPr/>
          </p:nvSpPr>
          <p:spPr bwMode="auto">
            <a:xfrm>
              <a:off x="518" y="1990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latin typeface="Comic Sans MS" pitchFamily="66" charset="0"/>
                </a:rPr>
                <a:t>H</a:t>
              </a:r>
              <a:r>
                <a:rPr lang="en-US" sz="1800" baseline="-25000">
                  <a:latin typeface="Comic Sans MS" pitchFamily="66" charset="0"/>
                </a:rPr>
                <a:t>n</a:t>
              </a:r>
            </a:p>
          </p:txBody>
        </p:sp>
        <p:sp>
          <p:nvSpPr>
            <p:cNvPr id="10326" name="Rectangle 127"/>
            <p:cNvSpPr>
              <a:spLocks noChangeArrowheads="1"/>
            </p:cNvSpPr>
            <p:nvPr/>
          </p:nvSpPr>
          <p:spPr bwMode="auto">
            <a:xfrm>
              <a:off x="834" y="1991"/>
              <a:ext cx="428" cy="19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latin typeface="Comic Sans MS" pitchFamily="66" charset="0"/>
                </a:rPr>
                <a:t>M</a:t>
              </a:r>
              <a:endParaRPr lang="en-US" sz="1400"/>
            </a:p>
          </p:txBody>
        </p:sp>
        <p:sp>
          <p:nvSpPr>
            <p:cNvPr id="10327" name="Line 128"/>
            <p:cNvSpPr>
              <a:spLocks noChangeShapeType="1"/>
            </p:cNvSpPr>
            <p:nvPr/>
          </p:nvSpPr>
          <p:spPr bwMode="auto">
            <a:xfrm>
              <a:off x="688" y="2013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0328" name="Line 129"/>
            <p:cNvSpPr>
              <a:spLocks noChangeShapeType="1"/>
            </p:cNvSpPr>
            <p:nvPr/>
          </p:nvSpPr>
          <p:spPr bwMode="auto">
            <a:xfrm>
              <a:off x="880" y="2010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0285" name="Group 130"/>
          <p:cNvGrpSpPr>
            <a:grpSpLocks/>
          </p:cNvGrpSpPr>
          <p:nvPr/>
        </p:nvGrpSpPr>
        <p:grpSpPr bwMode="auto">
          <a:xfrm>
            <a:off x="7035800" y="4575175"/>
            <a:ext cx="1479550" cy="303213"/>
            <a:chOff x="332" y="2224"/>
            <a:chExt cx="932" cy="191"/>
          </a:xfrm>
        </p:grpSpPr>
        <p:sp>
          <p:nvSpPr>
            <p:cNvPr id="10315" name="Rectangle 131"/>
            <p:cNvSpPr>
              <a:spLocks noChangeArrowheads="1"/>
            </p:cNvSpPr>
            <p:nvPr/>
          </p:nvSpPr>
          <p:spPr bwMode="auto">
            <a:xfrm>
              <a:off x="345" y="2241"/>
              <a:ext cx="840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pt-BR"/>
            </a:p>
          </p:txBody>
        </p:sp>
        <p:sp>
          <p:nvSpPr>
            <p:cNvPr id="10316" name="Rectangle 132"/>
            <p:cNvSpPr>
              <a:spLocks noChangeArrowheads="1"/>
            </p:cNvSpPr>
            <p:nvPr/>
          </p:nvSpPr>
          <p:spPr bwMode="auto">
            <a:xfrm>
              <a:off x="706" y="2224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latin typeface="Comic Sans MS" pitchFamily="66" charset="0"/>
                </a:rPr>
                <a:t>H</a:t>
              </a:r>
              <a:r>
                <a:rPr lang="en-US" sz="1800" baseline="-25000">
                  <a:latin typeface="Comic Sans MS" pitchFamily="66" charset="0"/>
                </a:rPr>
                <a:t>t</a:t>
              </a:r>
            </a:p>
          </p:txBody>
        </p:sp>
        <p:sp>
          <p:nvSpPr>
            <p:cNvPr id="10317" name="Rectangle 133"/>
            <p:cNvSpPr>
              <a:spLocks noChangeArrowheads="1"/>
            </p:cNvSpPr>
            <p:nvPr/>
          </p:nvSpPr>
          <p:spPr bwMode="auto">
            <a:xfrm>
              <a:off x="520" y="2224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latin typeface="Comic Sans MS" pitchFamily="66" charset="0"/>
                </a:rPr>
                <a:t>H</a:t>
              </a:r>
              <a:r>
                <a:rPr lang="en-US" sz="1800" baseline="-25000">
                  <a:latin typeface="Comic Sans MS" pitchFamily="66" charset="0"/>
                </a:rPr>
                <a:t>n</a:t>
              </a:r>
            </a:p>
          </p:txBody>
        </p:sp>
        <p:sp>
          <p:nvSpPr>
            <p:cNvPr id="10318" name="Rectangle 134"/>
            <p:cNvSpPr>
              <a:spLocks noChangeArrowheads="1"/>
            </p:cNvSpPr>
            <p:nvPr/>
          </p:nvSpPr>
          <p:spPr bwMode="auto">
            <a:xfrm>
              <a:off x="332" y="2224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latin typeface="Comic Sans MS" pitchFamily="66" charset="0"/>
                </a:rPr>
                <a:t>H</a:t>
              </a:r>
              <a:r>
                <a:rPr lang="en-US" sz="1800" baseline="-25000">
                  <a:latin typeface="Comic Sans MS" pitchFamily="66" charset="0"/>
                </a:rPr>
                <a:t>l</a:t>
              </a:r>
            </a:p>
          </p:txBody>
        </p:sp>
        <p:sp>
          <p:nvSpPr>
            <p:cNvPr id="10319" name="Rectangle 135"/>
            <p:cNvSpPr>
              <a:spLocks noChangeArrowheads="1"/>
            </p:cNvSpPr>
            <p:nvPr/>
          </p:nvSpPr>
          <p:spPr bwMode="auto">
            <a:xfrm>
              <a:off x="836" y="2225"/>
              <a:ext cx="428" cy="19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latin typeface="Comic Sans MS" pitchFamily="66" charset="0"/>
                </a:rPr>
                <a:t>M</a:t>
              </a:r>
              <a:endParaRPr lang="en-US" sz="1400"/>
            </a:p>
          </p:txBody>
        </p:sp>
        <p:sp>
          <p:nvSpPr>
            <p:cNvPr id="10320" name="Line 136"/>
            <p:cNvSpPr>
              <a:spLocks noChangeShapeType="1"/>
            </p:cNvSpPr>
            <p:nvPr/>
          </p:nvSpPr>
          <p:spPr bwMode="auto">
            <a:xfrm>
              <a:off x="510" y="2241"/>
              <a:ext cx="0" cy="1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0321" name="Line 137"/>
            <p:cNvSpPr>
              <a:spLocks noChangeShapeType="1"/>
            </p:cNvSpPr>
            <p:nvPr/>
          </p:nvSpPr>
          <p:spPr bwMode="auto">
            <a:xfrm>
              <a:off x="690" y="2247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0322" name="Line 138"/>
            <p:cNvSpPr>
              <a:spLocks noChangeShapeType="1"/>
            </p:cNvSpPr>
            <p:nvPr/>
          </p:nvSpPr>
          <p:spPr bwMode="auto">
            <a:xfrm>
              <a:off x="882" y="2244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0286" name="Group 139"/>
          <p:cNvGrpSpPr>
            <a:grpSpLocks/>
          </p:cNvGrpSpPr>
          <p:nvPr/>
        </p:nvGrpSpPr>
        <p:grpSpPr bwMode="auto">
          <a:xfrm>
            <a:off x="7294563" y="4268788"/>
            <a:ext cx="1208087" cy="303212"/>
            <a:chOff x="501" y="1990"/>
            <a:chExt cx="761" cy="191"/>
          </a:xfrm>
        </p:grpSpPr>
        <p:sp>
          <p:nvSpPr>
            <p:cNvPr id="10309" name="Rectangle 140"/>
            <p:cNvSpPr>
              <a:spLocks noChangeArrowheads="1"/>
            </p:cNvSpPr>
            <p:nvPr/>
          </p:nvSpPr>
          <p:spPr bwMode="auto">
            <a:xfrm>
              <a:off x="501" y="2007"/>
              <a:ext cx="68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pt-BR"/>
            </a:p>
          </p:txBody>
        </p:sp>
        <p:sp>
          <p:nvSpPr>
            <p:cNvPr id="10310" name="Rectangle 141"/>
            <p:cNvSpPr>
              <a:spLocks noChangeArrowheads="1"/>
            </p:cNvSpPr>
            <p:nvPr/>
          </p:nvSpPr>
          <p:spPr bwMode="auto">
            <a:xfrm>
              <a:off x="704" y="1990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latin typeface="Comic Sans MS" pitchFamily="66" charset="0"/>
                </a:rPr>
                <a:t>H</a:t>
              </a:r>
              <a:r>
                <a:rPr lang="en-US" sz="1800" baseline="-25000">
                  <a:latin typeface="Comic Sans MS" pitchFamily="66" charset="0"/>
                </a:rPr>
                <a:t>t</a:t>
              </a:r>
            </a:p>
          </p:txBody>
        </p:sp>
        <p:sp>
          <p:nvSpPr>
            <p:cNvPr id="10311" name="Rectangle 142"/>
            <p:cNvSpPr>
              <a:spLocks noChangeArrowheads="1"/>
            </p:cNvSpPr>
            <p:nvPr/>
          </p:nvSpPr>
          <p:spPr bwMode="auto">
            <a:xfrm>
              <a:off x="518" y="1990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latin typeface="Comic Sans MS" pitchFamily="66" charset="0"/>
                </a:rPr>
                <a:t>H</a:t>
              </a:r>
              <a:r>
                <a:rPr lang="en-US" sz="1800" baseline="-25000">
                  <a:latin typeface="Comic Sans MS" pitchFamily="66" charset="0"/>
                </a:rPr>
                <a:t>n</a:t>
              </a:r>
            </a:p>
          </p:txBody>
        </p:sp>
        <p:sp>
          <p:nvSpPr>
            <p:cNvPr id="10312" name="Rectangle 143"/>
            <p:cNvSpPr>
              <a:spLocks noChangeArrowheads="1"/>
            </p:cNvSpPr>
            <p:nvPr/>
          </p:nvSpPr>
          <p:spPr bwMode="auto">
            <a:xfrm>
              <a:off x="834" y="1991"/>
              <a:ext cx="428" cy="19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latin typeface="Comic Sans MS" pitchFamily="66" charset="0"/>
                </a:rPr>
                <a:t>M</a:t>
              </a:r>
              <a:endParaRPr lang="en-US" sz="1400"/>
            </a:p>
          </p:txBody>
        </p:sp>
        <p:sp>
          <p:nvSpPr>
            <p:cNvPr id="10313" name="Line 144"/>
            <p:cNvSpPr>
              <a:spLocks noChangeShapeType="1"/>
            </p:cNvSpPr>
            <p:nvPr/>
          </p:nvSpPr>
          <p:spPr bwMode="auto">
            <a:xfrm>
              <a:off x="688" y="2013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0314" name="Line 145"/>
            <p:cNvSpPr>
              <a:spLocks noChangeShapeType="1"/>
            </p:cNvSpPr>
            <p:nvPr/>
          </p:nvSpPr>
          <p:spPr bwMode="auto">
            <a:xfrm>
              <a:off x="880" y="2010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0287" name="Group 146"/>
          <p:cNvGrpSpPr>
            <a:grpSpLocks/>
          </p:cNvGrpSpPr>
          <p:nvPr/>
        </p:nvGrpSpPr>
        <p:grpSpPr bwMode="auto">
          <a:xfrm>
            <a:off x="4408488" y="2354263"/>
            <a:ext cx="1479550" cy="303212"/>
            <a:chOff x="332" y="2224"/>
            <a:chExt cx="932" cy="191"/>
          </a:xfrm>
        </p:grpSpPr>
        <p:sp>
          <p:nvSpPr>
            <p:cNvPr id="10301" name="Rectangle 147"/>
            <p:cNvSpPr>
              <a:spLocks noChangeArrowheads="1"/>
            </p:cNvSpPr>
            <p:nvPr/>
          </p:nvSpPr>
          <p:spPr bwMode="auto">
            <a:xfrm>
              <a:off x="345" y="2241"/>
              <a:ext cx="840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pt-BR"/>
            </a:p>
          </p:txBody>
        </p:sp>
        <p:sp>
          <p:nvSpPr>
            <p:cNvPr id="10302" name="Rectangle 148"/>
            <p:cNvSpPr>
              <a:spLocks noChangeArrowheads="1"/>
            </p:cNvSpPr>
            <p:nvPr/>
          </p:nvSpPr>
          <p:spPr bwMode="auto">
            <a:xfrm>
              <a:off x="706" y="2224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latin typeface="Comic Sans MS" pitchFamily="66" charset="0"/>
                </a:rPr>
                <a:t>H</a:t>
              </a:r>
              <a:r>
                <a:rPr lang="en-US" sz="1800" baseline="-25000">
                  <a:latin typeface="Comic Sans MS" pitchFamily="66" charset="0"/>
                </a:rPr>
                <a:t>t</a:t>
              </a:r>
            </a:p>
          </p:txBody>
        </p:sp>
        <p:sp>
          <p:nvSpPr>
            <p:cNvPr id="10303" name="Rectangle 149"/>
            <p:cNvSpPr>
              <a:spLocks noChangeArrowheads="1"/>
            </p:cNvSpPr>
            <p:nvPr/>
          </p:nvSpPr>
          <p:spPr bwMode="auto">
            <a:xfrm>
              <a:off x="520" y="2224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latin typeface="Comic Sans MS" pitchFamily="66" charset="0"/>
                </a:rPr>
                <a:t>H</a:t>
              </a:r>
              <a:r>
                <a:rPr lang="en-US" sz="1800" baseline="-25000">
                  <a:latin typeface="Comic Sans MS" pitchFamily="66" charset="0"/>
                </a:rPr>
                <a:t>n</a:t>
              </a:r>
            </a:p>
          </p:txBody>
        </p:sp>
        <p:sp>
          <p:nvSpPr>
            <p:cNvPr id="10304" name="Rectangle 150"/>
            <p:cNvSpPr>
              <a:spLocks noChangeArrowheads="1"/>
            </p:cNvSpPr>
            <p:nvPr/>
          </p:nvSpPr>
          <p:spPr bwMode="auto">
            <a:xfrm>
              <a:off x="332" y="2224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latin typeface="Comic Sans MS" pitchFamily="66" charset="0"/>
                </a:rPr>
                <a:t>H</a:t>
              </a:r>
              <a:r>
                <a:rPr lang="en-US" sz="1800" baseline="-25000">
                  <a:latin typeface="Comic Sans MS" pitchFamily="66" charset="0"/>
                </a:rPr>
                <a:t>l</a:t>
              </a:r>
            </a:p>
          </p:txBody>
        </p:sp>
        <p:sp>
          <p:nvSpPr>
            <p:cNvPr id="10305" name="Rectangle 151"/>
            <p:cNvSpPr>
              <a:spLocks noChangeArrowheads="1"/>
            </p:cNvSpPr>
            <p:nvPr/>
          </p:nvSpPr>
          <p:spPr bwMode="auto">
            <a:xfrm>
              <a:off x="836" y="2225"/>
              <a:ext cx="428" cy="19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latin typeface="Comic Sans MS" pitchFamily="66" charset="0"/>
                </a:rPr>
                <a:t>M</a:t>
              </a:r>
              <a:endParaRPr lang="en-US" sz="1400"/>
            </a:p>
          </p:txBody>
        </p:sp>
        <p:sp>
          <p:nvSpPr>
            <p:cNvPr id="10306" name="Line 152"/>
            <p:cNvSpPr>
              <a:spLocks noChangeShapeType="1"/>
            </p:cNvSpPr>
            <p:nvPr/>
          </p:nvSpPr>
          <p:spPr bwMode="auto">
            <a:xfrm>
              <a:off x="510" y="2241"/>
              <a:ext cx="0" cy="1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0307" name="Line 153"/>
            <p:cNvSpPr>
              <a:spLocks noChangeShapeType="1"/>
            </p:cNvSpPr>
            <p:nvPr/>
          </p:nvSpPr>
          <p:spPr bwMode="auto">
            <a:xfrm>
              <a:off x="690" y="2247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0308" name="Line 154"/>
            <p:cNvSpPr>
              <a:spLocks noChangeShapeType="1"/>
            </p:cNvSpPr>
            <p:nvPr/>
          </p:nvSpPr>
          <p:spPr bwMode="auto">
            <a:xfrm>
              <a:off x="882" y="2244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0288" name="Group 155"/>
          <p:cNvGrpSpPr>
            <a:grpSpLocks/>
          </p:cNvGrpSpPr>
          <p:nvPr/>
        </p:nvGrpSpPr>
        <p:grpSpPr bwMode="auto">
          <a:xfrm>
            <a:off x="7250113" y="2382838"/>
            <a:ext cx="1479550" cy="303212"/>
            <a:chOff x="332" y="2224"/>
            <a:chExt cx="932" cy="191"/>
          </a:xfrm>
        </p:grpSpPr>
        <p:sp>
          <p:nvSpPr>
            <p:cNvPr id="10293" name="Rectangle 156"/>
            <p:cNvSpPr>
              <a:spLocks noChangeArrowheads="1"/>
            </p:cNvSpPr>
            <p:nvPr/>
          </p:nvSpPr>
          <p:spPr bwMode="auto">
            <a:xfrm>
              <a:off x="345" y="2241"/>
              <a:ext cx="840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pt-BR"/>
            </a:p>
          </p:txBody>
        </p:sp>
        <p:sp>
          <p:nvSpPr>
            <p:cNvPr id="10294" name="Rectangle 157"/>
            <p:cNvSpPr>
              <a:spLocks noChangeArrowheads="1"/>
            </p:cNvSpPr>
            <p:nvPr/>
          </p:nvSpPr>
          <p:spPr bwMode="auto">
            <a:xfrm>
              <a:off x="706" y="2224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latin typeface="Comic Sans MS" pitchFamily="66" charset="0"/>
                </a:rPr>
                <a:t>H</a:t>
              </a:r>
              <a:r>
                <a:rPr lang="en-US" sz="1800" baseline="-25000">
                  <a:latin typeface="Comic Sans MS" pitchFamily="66" charset="0"/>
                </a:rPr>
                <a:t>t</a:t>
              </a:r>
            </a:p>
          </p:txBody>
        </p:sp>
        <p:sp>
          <p:nvSpPr>
            <p:cNvPr id="10295" name="Rectangle 158"/>
            <p:cNvSpPr>
              <a:spLocks noChangeArrowheads="1"/>
            </p:cNvSpPr>
            <p:nvPr/>
          </p:nvSpPr>
          <p:spPr bwMode="auto">
            <a:xfrm>
              <a:off x="520" y="2224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latin typeface="Comic Sans MS" pitchFamily="66" charset="0"/>
                </a:rPr>
                <a:t>H</a:t>
              </a:r>
              <a:r>
                <a:rPr lang="en-US" sz="1800" baseline="-25000">
                  <a:latin typeface="Comic Sans MS" pitchFamily="66" charset="0"/>
                </a:rPr>
                <a:t>n</a:t>
              </a:r>
            </a:p>
          </p:txBody>
        </p:sp>
        <p:sp>
          <p:nvSpPr>
            <p:cNvPr id="10296" name="Rectangle 159"/>
            <p:cNvSpPr>
              <a:spLocks noChangeArrowheads="1"/>
            </p:cNvSpPr>
            <p:nvPr/>
          </p:nvSpPr>
          <p:spPr bwMode="auto">
            <a:xfrm>
              <a:off x="332" y="2224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latin typeface="Comic Sans MS" pitchFamily="66" charset="0"/>
                </a:rPr>
                <a:t>H</a:t>
              </a:r>
              <a:r>
                <a:rPr lang="en-US" sz="1800" baseline="-25000">
                  <a:latin typeface="Comic Sans MS" pitchFamily="66" charset="0"/>
                </a:rPr>
                <a:t>l</a:t>
              </a:r>
            </a:p>
          </p:txBody>
        </p:sp>
        <p:sp>
          <p:nvSpPr>
            <p:cNvPr id="10297" name="Rectangle 160"/>
            <p:cNvSpPr>
              <a:spLocks noChangeArrowheads="1"/>
            </p:cNvSpPr>
            <p:nvPr/>
          </p:nvSpPr>
          <p:spPr bwMode="auto">
            <a:xfrm>
              <a:off x="836" y="2225"/>
              <a:ext cx="428" cy="19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latin typeface="Comic Sans MS" pitchFamily="66" charset="0"/>
                </a:rPr>
                <a:t>M</a:t>
              </a:r>
              <a:endParaRPr lang="en-US" sz="1400"/>
            </a:p>
          </p:txBody>
        </p:sp>
        <p:sp>
          <p:nvSpPr>
            <p:cNvPr id="10298" name="Line 161"/>
            <p:cNvSpPr>
              <a:spLocks noChangeShapeType="1"/>
            </p:cNvSpPr>
            <p:nvPr/>
          </p:nvSpPr>
          <p:spPr bwMode="auto">
            <a:xfrm>
              <a:off x="510" y="2241"/>
              <a:ext cx="0" cy="1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0299" name="Line 162"/>
            <p:cNvSpPr>
              <a:spLocks noChangeShapeType="1"/>
            </p:cNvSpPr>
            <p:nvPr/>
          </p:nvSpPr>
          <p:spPr bwMode="auto">
            <a:xfrm>
              <a:off x="690" y="2247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0300" name="Line 163"/>
            <p:cNvSpPr>
              <a:spLocks noChangeShapeType="1"/>
            </p:cNvSpPr>
            <p:nvPr/>
          </p:nvSpPr>
          <p:spPr bwMode="auto">
            <a:xfrm>
              <a:off x="882" y="2244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0289" name="Text Box 164"/>
          <p:cNvSpPr txBox="1">
            <a:spLocks noChangeArrowheads="1"/>
          </p:cNvSpPr>
          <p:nvPr/>
        </p:nvSpPr>
        <p:spPr bwMode="auto">
          <a:xfrm>
            <a:off x="7818438" y="5437188"/>
            <a:ext cx="1143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latin typeface="Comic Sans MS" pitchFamily="66" charset="0"/>
              </a:rPr>
              <a:t>roteador</a:t>
            </a:r>
          </a:p>
        </p:txBody>
      </p:sp>
      <p:sp>
        <p:nvSpPr>
          <p:cNvPr id="10290" name="Text Box 165"/>
          <p:cNvSpPr txBox="1">
            <a:spLocks noChangeArrowheads="1"/>
          </p:cNvSpPr>
          <p:nvPr/>
        </p:nvSpPr>
        <p:spPr bwMode="auto">
          <a:xfrm>
            <a:off x="7935913" y="3098800"/>
            <a:ext cx="8731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latin typeface="Comic Sans MS" pitchFamily="66" charset="0"/>
              </a:rPr>
              <a:t>switch</a:t>
            </a:r>
          </a:p>
        </p:txBody>
      </p:sp>
      <p:sp>
        <p:nvSpPr>
          <p:cNvPr id="10291" name="Rectangle 166"/>
          <p:cNvSpPr>
            <a:spLocks noGrp="1" noChangeArrowheads="1"/>
          </p:cNvSpPr>
          <p:nvPr>
            <p:ph type="title"/>
          </p:nvPr>
        </p:nvSpPr>
        <p:spPr>
          <a:xfrm>
            <a:off x="4995863" y="58738"/>
            <a:ext cx="3805237" cy="1143000"/>
          </a:xfrm>
        </p:spPr>
        <p:txBody>
          <a:bodyPr/>
          <a:lstStyle/>
          <a:p>
            <a:r>
              <a:rPr lang="pt-BR" sz="3600" smtClean="0"/>
              <a:t>Encapsulamento</a:t>
            </a:r>
          </a:p>
        </p:txBody>
      </p:sp>
      <p:sp>
        <p:nvSpPr>
          <p:cNvPr id="10292" name="Text Box 167"/>
          <p:cNvSpPr txBox="1">
            <a:spLocks noChangeArrowheads="1"/>
          </p:cNvSpPr>
          <p:nvPr/>
        </p:nvSpPr>
        <p:spPr bwMode="auto">
          <a:xfrm>
            <a:off x="1662113" y="4583113"/>
            <a:ext cx="140811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en-US" sz="1800">
                <a:latin typeface="Comic Sans MS" pitchFamily="66" charset="0"/>
              </a:rPr>
              <a:t>aplicação</a:t>
            </a:r>
          </a:p>
          <a:p>
            <a:pPr algn="ctr" eaLnBrk="0" hangingPunct="0">
              <a:lnSpc>
                <a:spcPct val="110000"/>
              </a:lnSpc>
            </a:pPr>
            <a:r>
              <a:rPr lang="en-US" sz="1800">
                <a:latin typeface="Comic Sans MS" pitchFamily="66" charset="0"/>
              </a:rPr>
              <a:t>transporte</a:t>
            </a:r>
          </a:p>
          <a:p>
            <a:pPr algn="ctr" eaLnBrk="0" hangingPunct="0">
              <a:lnSpc>
                <a:spcPct val="110000"/>
              </a:lnSpc>
            </a:pPr>
            <a:r>
              <a:rPr lang="en-US" sz="1800">
                <a:latin typeface="Comic Sans MS" pitchFamily="66" charset="0"/>
              </a:rPr>
              <a:t>rede</a:t>
            </a:r>
          </a:p>
          <a:p>
            <a:pPr algn="ctr" eaLnBrk="0" hangingPunct="0">
              <a:lnSpc>
                <a:spcPct val="110000"/>
              </a:lnSpc>
            </a:pPr>
            <a:r>
              <a:rPr lang="en-US" sz="1800">
                <a:latin typeface="Comic Sans MS" pitchFamily="66" charset="0"/>
              </a:rPr>
              <a:t>enlace</a:t>
            </a:r>
          </a:p>
          <a:p>
            <a:pPr algn="ctr" eaLnBrk="0" hangingPunct="0">
              <a:lnSpc>
                <a:spcPct val="110000"/>
              </a:lnSpc>
            </a:pPr>
            <a:r>
              <a:rPr lang="en-US" sz="1800">
                <a:latin typeface="Comic Sans MS" pitchFamily="66" charset="0"/>
              </a:rPr>
              <a:t>física</a:t>
            </a:r>
          </a:p>
        </p:txBody>
      </p:sp>
    </p:spTree>
    <p:extLst>
      <p:ext uri="{BB962C8B-B14F-4D97-AF65-F5344CB8AC3E}">
        <p14:creationId xmlns:p14="http://schemas.microsoft.com/office/powerpoint/2010/main" val="289795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1: </a:t>
            </a:r>
            <a:r>
              <a:rPr lang="en-US" dirty="0" err="1"/>
              <a:t>Introdução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4114" name="Espaço Reservado para Número de Slid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C5B1F5C-70D2-4551-BFC7-E9BE92DCF968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411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382000" cy="1143000"/>
          </a:xfrm>
        </p:spPr>
        <p:txBody>
          <a:bodyPr/>
          <a:lstStyle/>
          <a:p>
            <a:r>
              <a:rPr lang="pt-BR" sz="3200" smtClean="0"/>
              <a:t>O que é a Internet: visão dos serviços</a:t>
            </a:r>
          </a:p>
        </p:txBody>
      </p:sp>
      <p:sp>
        <p:nvSpPr>
          <p:cNvPr id="411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249363"/>
            <a:ext cx="4610100" cy="4648200"/>
          </a:xfrm>
        </p:spPr>
        <p:txBody>
          <a:bodyPr/>
          <a:lstStyle/>
          <a:p>
            <a:r>
              <a:rPr lang="pt-BR" sz="2400" dirty="0" smtClean="0">
                <a:solidFill>
                  <a:srgbClr val="FF0000"/>
                </a:solidFill>
              </a:rPr>
              <a:t>a </a:t>
            </a:r>
            <a:r>
              <a:rPr lang="pt-BR" sz="2400" i="1" dirty="0" smtClean="0">
                <a:solidFill>
                  <a:srgbClr val="FF0000"/>
                </a:solidFill>
              </a:rPr>
              <a:t>infra-estrutura</a:t>
            </a:r>
            <a:r>
              <a:rPr lang="pt-BR" sz="2400" dirty="0" smtClean="0">
                <a:solidFill>
                  <a:srgbClr val="FF0000"/>
                </a:solidFill>
              </a:rPr>
              <a:t> de comunicação</a:t>
            </a:r>
            <a:r>
              <a:rPr lang="pt-BR" sz="2400" i="1" dirty="0" smtClean="0">
                <a:solidFill>
                  <a:srgbClr val="FF0000"/>
                </a:solidFill>
              </a:rPr>
              <a:t> </a:t>
            </a:r>
            <a:r>
              <a:rPr lang="pt-BR" sz="2400" dirty="0" smtClean="0"/>
              <a:t>permite o uso de aplicações distribuídas:</a:t>
            </a:r>
          </a:p>
          <a:p>
            <a:pPr lvl="1"/>
            <a:r>
              <a:rPr lang="pt-BR" sz="2000" dirty="0" smtClean="0"/>
              <a:t>Web, e-mail, jogos, mensagens instantâneas, voz sobre IP (VoIP), redes sociais , ...</a:t>
            </a:r>
            <a:endParaRPr lang="pt-BR" sz="2000" i="1" dirty="0" smtClean="0">
              <a:solidFill>
                <a:srgbClr val="FF0000"/>
              </a:solidFill>
            </a:endParaRPr>
          </a:p>
          <a:p>
            <a:r>
              <a:rPr lang="pt-BR" sz="2400" i="1" dirty="0" smtClean="0">
                <a:solidFill>
                  <a:srgbClr val="FF0000"/>
                </a:solidFill>
              </a:rPr>
              <a:t>Provê interface de programação para aplicações</a:t>
            </a:r>
            <a:endParaRPr lang="pt-BR" sz="2400" i="1" dirty="0" smtClean="0"/>
          </a:p>
          <a:p>
            <a:pPr lvl="1"/>
            <a:r>
              <a:rPr lang="pt-BR" sz="2000" dirty="0" smtClean="0"/>
              <a:t>Permitem que programas de aplicações se conectem à Internet</a:t>
            </a:r>
          </a:p>
          <a:p>
            <a:pPr lvl="1"/>
            <a:r>
              <a:rPr lang="pt-BR" sz="2000" dirty="0" smtClean="0"/>
              <a:t>Provê opções de serviço, de forma análoga aos Correios</a:t>
            </a:r>
            <a:endParaRPr lang="pt-BR" sz="1800" dirty="0" smtClean="0"/>
          </a:p>
          <a:p>
            <a:endParaRPr lang="pt-BR" sz="1600" dirty="0" smtClean="0"/>
          </a:p>
        </p:txBody>
      </p:sp>
      <p:pic>
        <p:nvPicPr>
          <p:cNvPr id="226" name="Imagem 225" descr="redes-slegend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8105" y="1620103"/>
            <a:ext cx="3468338" cy="4163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1: Introdução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Roteiro do Capítulo 1</a:t>
            </a:r>
          </a:p>
        </p:txBody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>
              <a:buFont typeface="ZapfDingbats" pitchFamily="82" charset="0"/>
              <a:buNone/>
            </a:pPr>
            <a:r>
              <a:rPr lang="pt-BR" sz="2400" dirty="0" smtClean="0"/>
              <a:t>1.1 O Que </a:t>
            </a:r>
            <a:r>
              <a:rPr lang="pt-BR" sz="2400" i="1" dirty="0" smtClean="0"/>
              <a:t>é</a:t>
            </a:r>
            <a:r>
              <a:rPr lang="pt-BR" sz="2400" dirty="0" smtClean="0"/>
              <a:t> a Internet?</a:t>
            </a:r>
          </a:p>
          <a:p>
            <a:pPr marL="533400" indent="-533400">
              <a:buFont typeface="ZapfDingbats" pitchFamily="82" charset="0"/>
              <a:buNone/>
            </a:pPr>
            <a:r>
              <a:rPr lang="pt-BR" sz="2400" dirty="0" smtClean="0"/>
              <a:t>1.2 A Borda (Periferia) da Internet</a:t>
            </a:r>
          </a:p>
          <a:p>
            <a:pPr marL="533400" indent="-533400">
              <a:buFont typeface="ZapfDingbats" pitchFamily="82" charset="0"/>
              <a:buNone/>
            </a:pPr>
            <a:r>
              <a:rPr lang="pt-BR" sz="2400" dirty="0" smtClean="0"/>
              <a:t>1.3 O Núcleo da Rede</a:t>
            </a:r>
          </a:p>
          <a:p>
            <a:pPr marL="533400" indent="-533400">
              <a:buFont typeface="ZapfDingbats" pitchFamily="82" charset="0"/>
              <a:buNone/>
            </a:pPr>
            <a:r>
              <a:rPr lang="pt-BR" sz="2400" dirty="0" smtClean="0"/>
              <a:t>1.4 Atraso, perda e vazão em redes de comutação de pacotes</a:t>
            </a:r>
          </a:p>
          <a:p>
            <a:pPr marL="533400" indent="-533400">
              <a:buFont typeface="ZapfDingbats" pitchFamily="82" charset="0"/>
              <a:buNone/>
            </a:pPr>
            <a:r>
              <a:rPr lang="pt-BR" sz="2400" dirty="0" smtClean="0"/>
              <a:t>1.5 Camadas de protocolos e seus modelos de serviços</a:t>
            </a:r>
          </a:p>
          <a:p>
            <a:pPr marL="533400" indent="-533400">
              <a:buFont typeface="ZapfDingbats" pitchFamily="82" charset="0"/>
              <a:buNone/>
            </a:pPr>
            <a:r>
              <a:rPr lang="pt-BR" sz="2400" dirty="0" smtClean="0">
                <a:solidFill>
                  <a:srgbClr val="C00000"/>
                </a:solidFill>
              </a:rPr>
              <a:t>1.6 Redes sob ameaça</a:t>
            </a:r>
          </a:p>
          <a:p>
            <a:pPr marL="533400" indent="-533400">
              <a:buFont typeface="ZapfDingbats" pitchFamily="82" charset="0"/>
              <a:buNone/>
            </a:pPr>
            <a:r>
              <a:rPr lang="pt-BR" sz="2400" dirty="0" smtClean="0"/>
              <a:t>1.7 História das redes de computadores e da Internet</a:t>
            </a:r>
          </a:p>
        </p:txBody>
      </p:sp>
      <p:sp>
        <p:nvSpPr>
          <p:cNvPr id="54277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5CA228E-D66C-44FC-8DC2-2E0456165C08}" type="slidenum">
              <a:rPr lang="en-US" smtClean="0"/>
              <a:pPr/>
              <a:t>110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8721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1: Introdução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4403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DF07AF-403A-4D23-94D9-9D3A68EB791C}" type="slidenum">
              <a:rPr lang="en-US" smtClean="0"/>
              <a:pPr>
                <a:defRPr/>
              </a:pPr>
              <a:t>111</a:t>
            </a:fld>
            <a:endParaRPr lang="en-US" smtClean="0"/>
          </a:p>
        </p:txBody>
      </p:sp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Segurança de Redes</a:t>
            </a:r>
          </a:p>
        </p:txBody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65250"/>
            <a:ext cx="8097838" cy="5119688"/>
          </a:xfrm>
        </p:spPr>
        <p:txBody>
          <a:bodyPr/>
          <a:lstStyle/>
          <a:p>
            <a:r>
              <a:rPr lang="pt-BR" sz="2400" dirty="0" smtClean="0">
                <a:solidFill>
                  <a:srgbClr val="FF3300"/>
                </a:solidFill>
              </a:rPr>
              <a:t>O campo de segurança de redes lida com:</a:t>
            </a:r>
          </a:p>
          <a:p>
            <a:pPr lvl="1"/>
            <a:r>
              <a:rPr lang="pt-BR" sz="2000" dirty="0" smtClean="0"/>
              <a:t>como os vilões podem atacar as redes</a:t>
            </a:r>
          </a:p>
          <a:p>
            <a:pPr lvl="1"/>
            <a:r>
              <a:rPr lang="pt-BR" sz="2000" dirty="0" smtClean="0"/>
              <a:t>como podemos defender as redes contra ataques</a:t>
            </a:r>
          </a:p>
          <a:p>
            <a:pPr lvl="1"/>
            <a:r>
              <a:rPr lang="pt-BR" sz="2000" dirty="0" smtClean="0"/>
              <a:t>como projetar arquiteturas que sejam imunes a ataques</a:t>
            </a:r>
          </a:p>
          <a:p>
            <a:pPr lvl="1"/>
            <a:endParaRPr lang="pt-BR" sz="2000" dirty="0" smtClean="0"/>
          </a:p>
          <a:p>
            <a:r>
              <a:rPr lang="pt-BR" sz="2400" dirty="0" smtClean="0">
                <a:solidFill>
                  <a:srgbClr val="FF3300"/>
                </a:solidFill>
              </a:rPr>
              <a:t>A Internet não foi projetada inicialmente com (muita) segurança em mente </a:t>
            </a:r>
          </a:p>
          <a:p>
            <a:pPr lvl="1"/>
            <a:r>
              <a:rPr lang="pt-BR" sz="2000" i="1" dirty="0" smtClean="0"/>
              <a:t>visão original:</a:t>
            </a:r>
            <a:r>
              <a:rPr lang="pt-BR" sz="2000" dirty="0" smtClean="0"/>
              <a:t> “um grupo de usuários mutuamente confiáveis conectados a uma rede transparente </a:t>
            </a:r>
            <a:r>
              <a:rPr lang="pt-BR" sz="2000" dirty="0" smtClean="0">
                <a:sym typeface="Wingdings" pitchFamily="2" charset="2"/>
              </a:rPr>
              <a:t></a:t>
            </a:r>
            <a:endParaRPr lang="pt-BR" sz="2000" dirty="0" smtClean="0"/>
          </a:p>
          <a:p>
            <a:pPr lvl="1"/>
            <a:r>
              <a:rPr lang="pt-BR" sz="2000" dirty="0" smtClean="0"/>
              <a:t>Projetistas dos protocolos Internet estão “correndo atrás do prejuízo”</a:t>
            </a:r>
          </a:p>
          <a:p>
            <a:pPr lvl="1"/>
            <a:r>
              <a:rPr lang="pt-BR" sz="2000" dirty="0" smtClean="0"/>
              <a:t>Considerações sobre segurança em todas as camadas!</a:t>
            </a:r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76453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1: Introdução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45059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82EB10-055C-4553-ADC1-8B84DAD0F3B3}" type="slidenum">
              <a:rPr lang="en-US" smtClean="0"/>
              <a:pPr>
                <a:defRPr/>
              </a:pPr>
              <a:t>112</a:t>
            </a:fld>
            <a:endParaRPr lang="en-US" smtClean="0"/>
          </a:p>
        </p:txBody>
      </p:sp>
      <p:sp>
        <p:nvSpPr>
          <p:cNvPr id="4506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113713" cy="1143000"/>
          </a:xfrm>
        </p:spPr>
        <p:txBody>
          <a:bodyPr/>
          <a:lstStyle/>
          <a:p>
            <a:r>
              <a:rPr lang="pt-BR" sz="3600" dirty="0" smtClean="0"/>
              <a:t>Os vilões podem colocar </a:t>
            </a:r>
            <a:r>
              <a:rPr lang="pt-BR" sz="3600" i="1" dirty="0" err="1" smtClean="0"/>
              <a:t>malware</a:t>
            </a:r>
            <a:r>
              <a:rPr lang="pt-BR" sz="3600" dirty="0" smtClean="0"/>
              <a:t> no seu hospedeiro através da Internet</a:t>
            </a:r>
          </a:p>
        </p:txBody>
      </p:sp>
      <p:sp>
        <p:nvSpPr>
          <p:cNvPr id="4506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74675" y="1489075"/>
            <a:ext cx="7710488" cy="4772025"/>
          </a:xfrm>
        </p:spPr>
        <p:txBody>
          <a:bodyPr/>
          <a:lstStyle/>
          <a:p>
            <a:r>
              <a:rPr lang="pt-BR" sz="2400" dirty="0" smtClean="0"/>
              <a:t>O </a:t>
            </a:r>
            <a:r>
              <a:rPr lang="pt-BR" sz="2400" i="1" dirty="0" err="1" smtClean="0"/>
              <a:t>Malware</a:t>
            </a:r>
            <a:r>
              <a:rPr lang="pt-BR" sz="2400" dirty="0" smtClean="0"/>
              <a:t> pode entrar nos hospedeiros através de </a:t>
            </a:r>
            <a:r>
              <a:rPr lang="pt-BR" sz="2400" dirty="0" smtClean="0">
                <a:solidFill>
                  <a:schemeClr val="accent2"/>
                </a:solidFill>
              </a:rPr>
              <a:t>vírus</a:t>
            </a:r>
            <a:r>
              <a:rPr lang="pt-BR" sz="2400" dirty="0" smtClean="0"/>
              <a:t>, </a:t>
            </a:r>
            <a:r>
              <a:rPr lang="pt-BR" sz="2400" dirty="0" err="1" smtClean="0">
                <a:solidFill>
                  <a:schemeClr val="accent2"/>
                </a:solidFill>
              </a:rPr>
              <a:t>worms</a:t>
            </a:r>
            <a:r>
              <a:rPr lang="pt-BR" sz="2400" dirty="0" smtClean="0"/>
              <a:t>, ou </a:t>
            </a:r>
            <a:r>
              <a:rPr lang="pt-BR" sz="2400" dirty="0" smtClean="0">
                <a:solidFill>
                  <a:schemeClr val="accent2"/>
                </a:solidFill>
              </a:rPr>
              <a:t>cavalo de Troia</a:t>
            </a:r>
            <a:r>
              <a:rPr lang="pt-BR" sz="2400" dirty="0" smtClean="0"/>
              <a:t>.</a:t>
            </a:r>
            <a:br>
              <a:rPr lang="pt-BR" sz="2400" dirty="0" smtClean="0"/>
            </a:br>
            <a:endParaRPr lang="pt-BR" sz="2400" dirty="0" smtClean="0"/>
          </a:p>
          <a:p>
            <a:r>
              <a:rPr lang="pt-BR" sz="2400" i="1" dirty="0" smtClean="0">
                <a:solidFill>
                  <a:schemeClr val="accent2"/>
                </a:solidFill>
              </a:rPr>
              <a:t>Spyware</a:t>
            </a:r>
            <a:r>
              <a:rPr lang="pt-BR" sz="2400" dirty="0" smtClean="0">
                <a:solidFill>
                  <a:schemeClr val="accent2"/>
                </a:solidFill>
              </a:rPr>
              <a:t> </a:t>
            </a:r>
            <a:r>
              <a:rPr lang="pt-BR" sz="2400" dirty="0" smtClean="0"/>
              <a:t>pode registrar teclas digitadas, sítios web visitados, carregar informações para sítio de coleta.</a:t>
            </a:r>
          </a:p>
          <a:p>
            <a:endParaRPr lang="pt-BR" sz="2400" dirty="0" smtClean="0"/>
          </a:p>
          <a:p>
            <a:r>
              <a:rPr lang="pt-BR" sz="2400" dirty="0" smtClean="0"/>
              <a:t>Hospedeiro infectado podem ser incluídos numa </a:t>
            </a:r>
            <a:r>
              <a:rPr lang="pt-BR" sz="2400" i="1" dirty="0" err="1" smtClean="0">
                <a:solidFill>
                  <a:schemeClr val="accent2"/>
                </a:solidFill>
              </a:rPr>
              <a:t>botnet</a:t>
            </a:r>
            <a:r>
              <a:rPr lang="pt-BR" sz="2400" dirty="0" smtClean="0"/>
              <a:t>, usada para gerar spams e ataques </a:t>
            </a:r>
            <a:r>
              <a:rPr lang="pt-BR" sz="2400" dirty="0" err="1" smtClean="0"/>
              <a:t>DDoS</a:t>
            </a:r>
            <a:r>
              <a:rPr lang="pt-BR" sz="2400" dirty="0" smtClean="0"/>
              <a:t>.</a:t>
            </a:r>
            <a:br>
              <a:rPr lang="pt-BR" sz="2400" dirty="0" smtClean="0"/>
            </a:br>
            <a:endParaRPr lang="pt-BR" sz="2400" dirty="0" smtClean="0"/>
          </a:p>
          <a:p>
            <a:r>
              <a:rPr lang="pt-BR" sz="2400" i="1" dirty="0" err="1" smtClean="0"/>
              <a:t>Malware</a:t>
            </a:r>
            <a:r>
              <a:rPr lang="pt-BR" sz="2400" dirty="0" smtClean="0"/>
              <a:t> é frequentemente </a:t>
            </a:r>
            <a:r>
              <a:rPr lang="pt-BR" sz="2400" dirty="0" err="1" smtClean="0">
                <a:solidFill>
                  <a:schemeClr val="accent2"/>
                </a:solidFill>
              </a:rPr>
              <a:t>autoreprodutor</a:t>
            </a:r>
            <a:r>
              <a:rPr lang="pt-BR" sz="2400" dirty="0" smtClean="0"/>
              <a:t>: cada hospedeiro invadido procura invadir novos hospedeiros.</a:t>
            </a:r>
          </a:p>
        </p:txBody>
      </p:sp>
    </p:spTree>
    <p:extLst>
      <p:ext uri="{BB962C8B-B14F-4D97-AF65-F5344CB8AC3E}">
        <p14:creationId xmlns:p14="http://schemas.microsoft.com/office/powerpoint/2010/main" val="46148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1: Introdução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46083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061527-B964-471C-9F49-AEDD3216B2DB}" type="slidenum">
              <a:rPr lang="en-US" smtClean="0"/>
              <a:pPr>
                <a:defRPr/>
              </a:pPr>
              <a:t>113</a:t>
            </a:fld>
            <a:endParaRPr lang="en-US" smtClean="0"/>
          </a:p>
        </p:txBody>
      </p:sp>
      <p:sp>
        <p:nvSpPr>
          <p:cNvPr id="4608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16875" cy="1143000"/>
          </a:xfrm>
        </p:spPr>
        <p:txBody>
          <a:bodyPr/>
          <a:lstStyle/>
          <a:p>
            <a:r>
              <a:rPr lang="pt-BR" sz="3600" dirty="0" smtClean="0"/>
              <a:t>Os vilões podem colocar </a:t>
            </a:r>
            <a:r>
              <a:rPr lang="pt-BR" sz="3600" i="1" dirty="0" err="1" smtClean="0"/>
              <a:t>malware</a:t>
            </a:r>
            <a:r>
              <a:rPr lang="pt-BR" sz="3600" dirty="0" smtClean="0"/>
              <a:t> no seu hospedeiro através da Internet</a:t>
            </a:r>
          </a:p>
        </p:txBody>
      </p:sp>
      <p:sp>
        <p:nvSpPr>
          <p:cNvPr id="4608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74675" y="1489075"/>
            <a:ext cx="3863975" cy="4772025"/>
          </a:xfrm>
        </p:spPr>
        <p:txBody>
          <a:bodyPr/>
          <a:lstStyle/>
          <a:p>
            <a:r>
              <a:rPr lang="pt-BR" sz="2400" dirty="0" smtClean="0">
                <a:solidFill>
                  <a:srgbClr val="FF3300"/>
                </a:solidFill>
              </a:rPr>
              <a:t>Cavalo de Troia</a:t>
            </a:r>
          </a:p>
          <a:p>
            <a:pPr lvl="1"/>
            <a:r>
              <a:rPr lang="pt-BR" sz="2000" dirty="0" smtClean="0"/>
              <a:t>Parte escondida em algum programa útil</a:t>
            </a:r>
          </a:p>
          <a:p>
            <a:pPr lvl="1"/>
            <a:r>
              <a:rPr lang="pt-BR" sz="2000" dirty="0" smtClean="0"/>
              <a:t>Hoje é encontrado frequentemente em páginas Web (</a:t>
            </a:r>
            <a:r>
              <a:rPr lang="pt-BR" sz="2000" dirty="0" err="1" smtClean="0"/>
              <a:t>Active</a:t>
            </a:r>
            <a:r>
              <a:rPr lang="pt-BR" sz="2000" dirty="0" smtClean="0"/>
              <a:t>-X, </a:t>
            </a:r>
            <a:r>
              <a:rPr lang="pt-BR" sz="2000" dirty="0" err="1" smtClean="0"/>
              <a:t>plugin</a:t>
            </a:r>
            <a:r>
              <a:rPr lang="pt-BR" sz="2000" dirty="0" smtClean="0"/>
              <a:t>)</a:t>
            </a:r>
          </a:p>
          <a:p>
            <a:r>
              <a:rPr lang="pt-BR" sz="2400" dirty="0" smtClean="0">
                <a:solidFill>
                  <a:srgbClr val="FF3300"/>
                </a:solidFill>
              </a:rPr>
              <a:t>Vírus</a:t>
            </a:r>
          </a:p>
          <a:p>
            <a:pPr lvl="1"/>
            <a:r>
              <a:rPr lang="pt-BR" sz="2000" dirty="0" smtClean="0"/>
              <a:t>Infecção pela execução ativa de objetos recebidos (ex., anexo de e-mail).</a:t>
            </a:r>
          </a:p>
          <a:p>
            <a:pPr lvl="1"/>
            <a:r>
              <a:rPr lang="pt-BR" sz="2000" dirty="0" err="1" smtClean="0"/>
              <a:t>autoreprodutor</a:t>
            </a:r>
            <a:r>
              <a:rPr lang="pt-BR" sz="2000" dirty="0" smtClean="0"/>
              <a:t>: propaga-se para outros hospedeiros, usuários</a:t>
            </a:r>
          </a:p>
        </p:txBody>
      </p:sp>
      <p:sp>
        <p:nvSpPr>
          <p:cNvPr id="46086" name="Rectangle 4"/>
          <p:cNvSpPr>
            <a:spLocks noChangeArrowheads="1"/>
          </p:cNvSpPr>
          <p:nvPr/>
        </p:nvSpPr>
        <p:spPr bwMode="auto">
          <a:xfrm>
            <a:off x="4419600" y="1516063"/>
            <a:ext cx="4452938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pt-BR" i="1" dirty="0" err="1">
                <a:solidFill>
                  <a:srgbClr val="FF3300"/>
                </a:solidFill>
                <a:latin typeface="Comic Sans MS" pitchFamily="66" charset="0"/>
              </a:rPr>
              <a:t>Worm</a:t>
            </a:r>
            <a:r>
              <a:rPr lang="pt-BR" dirty="0">
                <a:solidFill>
                  <a:srgbClr val="FF3300"/>
                </a:solidFill>
                <a:latin typeface="Comic Sans MS" pitchFamily="66" charset="0"/>
              </a:rPr>
              <a:t>: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pt-BR" sz="2000" dirty="0">
                <a:latin typeface="Comic Sans MS" pitchFamily="66" charset="0"/>
              </a:rPr>
              <a:t>infecção através da recepção passiva de objetos que são executados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pt-BR" sz="2000" dirty="0" err="1" smtClean="0">
                <a:latin typeface="Comic Sans MS" pitchFamily="66" charset="0"/>
              </a:rPr>
              <a:t>autoreprodutor</a:t>
            </a:r>
            <a:r>
              <a:rPr lang="pt-BR" sz="2000" dirty="0" smtClean="0">
                <a:latin typeface="Comic Sans MS" pitchFamily="66" charset="0"/>
              </a:rPr>
              <a:t>: </a:t>
            </a:r>
            <a:r>
              <a:rPr lang="pt-BR" sz="2000" dirty="0">
                <a:latin typeface="Comic Sans MS" pitchFamily="66" charset="0"/>
              </a:rPr>
              <a:t>propaga-se para outros hospedeiros, usuários</a:t>
            </a:r>
          </a:p>
        </p:txBody>
      </p:sp>
      <p:pic>
        <p:nvPicPr>
          <p:cNvPr id="4608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7125" y="3957638"/>
            <a:ext cx="3502025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8" name="Text Box 6"/>
          <p:cNvSpPr txBox="1">
            <a:spLocks noChangeArrowheads="1"/>
          </p:cNvSpPr>
          <p:nvPr/>
        </p:nvSpPr>
        <p:spPr bwMode="auto">
          <a:xfrm>
            <a:off x="4589463" y="3929063"/>
            <a:ext cx="4564062" cy="52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pt-BR" sz="1400">
                <a:latin typeface="Arial" charset="0"/>
              </a:rPr>
              <a:t>Sapphire Worm: taxa agregada de scans/seg</a:t>
            </a:r>
          </a:p>
          <a:p>
            <a:pPr algn="ctr" eaLnBrk="0" hangingPunct="0"/>
            <a:r>
              <a:rPr lang="pt-BR" sz="1400">
                <a:latin typeface="Arial" charset="0"/>
              </a:rPr>
              <a:t> nos primeiros 5 minutos do surto (CAIDA, UWisc data)</a:t>
            </a:r>
          </a:p>
        </p:txBody>
      </p:sp>
    </p:spTree>
    <p:extLst>
      <p:ext uri="{BB962C8B-B14F-4D97-AF65-F5344CB8AC3E}">
        <p14:creationId xmlns:p14="http://schemas.microsoft.com/office/powerpoint/2010/main" val="202254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1: Introdução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11280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01B6A4-8712-4341-BA93-FE6E9F3D5039}" type="slidenum">
              <a:rPr lang="en-US" smtClean="0"/>
              <a:pPr>
                <a:defRPr/>
              </a:pPr>
              <a:t>114</a:t>
            </a:fld>
            <a:endParaRPr lang="en-US" smtClean="0"/>
          </a:p>
        </p:txBody>
      </p:sp>
      <p:sp>
        <p:nvSpPr>
          <p:cNvPr id="112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smtClean="0"/>
              <a:t>Ataque a servidores e à infra-estrutura da rede</a:t>
            </a:r>
          </a:p>
        </p:txBody>
      </p:sp>
      <p:sp>
        <p:nvSpPr>
          <p:cNvPr id="112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2275" y="1584325"/>
            <a:ext cx="8132763" cy="11715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sz="2400" i="1" dirty="0" smtClean="0">
                <a:solidFill>
                  <a:srgbClr val="FF0000"/>
                </a:solidFill>
              </a:rPr>
              <a:t>Negação de serviço (</a:t>
            </a:r>
            <a:r>
              <a:rPr lang="pt-BR" sz="2400" i="1" dirty="0" err="1" smtClean="0">
                <a:solidFill>
                  <a:srgbClr val="FF0000"/>
                </a:solidFill>
              </a:rPr>
              <a:t>DoS</a:t>
            </a:r>
            <a:r>
              <a:rPr lang="pt-BR" sz="2400" i="1" dirty="0" smtClean="0">
                <a:solidFill>
                  <a:srgbClr val="FF0000"/>
                </a:solidFill>
              </a:rPr>
              <a:t>): </a:t>
            </a:r>
            <a:r>
              <a:rPr lang="pt-BR" sz="2400" dirty="0" smtClean="0"/>
              <a:t>atacantes deixam os recursos (servidor, banda) indisponíveis para o tráfego legítimo sobrecarregando o recurso com tráfego falso</a:t>
            </a:r>
          </a:p>
        </p:txBody>
      </p:sp>
      <p:sp>
        <p:nvSpPr>
          <p:cNvPr id="281604" name="Rectangle 4"/>
          <p:cNvSpPr>
            <a:spLocks noChangeArrowheads="1"/>
          </p:cNvSpPr>
          <p:nvPr/>
        </p:nvSpPr>
        <p:spPr bwMode="auto">
          <a:xfrm>
            <a:off x="287338" y="3059113"/>
            <a:ext cx="4114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0"/>
              <a:buAutoNum type="arabicPeriod"/>
            </a:pPr>
            <a:r>
              <a:rPr lang="pt-BR">
                <a:latin typeface="Comic Sans MS" pitchFamily="66" charset="0"/>
              </a:rPr>
              <a:t>seleciona o alvo</a:t>
            </a:r>
          </a:p>
        </p:txBody>
      </p:sp>
      <p:sp>
        <p:nvSpPr>
          <p:cNvPr id="281605" name="Rectangle 5"/>
          <p:cNvSpPr>
            <a:spLocks noChangeArrowheads="1"/>
          </p:cNvSpPr>
          <p:nvPr/>
        </p:nvSpPr>
        <p:spPr bwMode="auto">
          <a:xfrm>
            <a:off x="247650" y="3578225"/>
            <a:ext cx="37957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0"/>
              <a:buAutoNum type="arabicPeriod" startAt="2"/>
            </a:pPr>
            <a:r>
              <a:rPr lang="pt-BR">
                <a:latin typeface="Comic Sans MS" pitchFamily="66" charset="0"/>
              </a:rPr>
              <a:t>Invade hospedeiros na rede (vide botnet) </a:t>
            </a:r>
          </a:p>
        </p:txBody>
      </p:sp>
      <p:sp>
        <p:nvSpPr>
          <p:cNvPr id="281606" name="Rectangle 6"/>
          <p:cNvSpPr>
            <a:spLocks noChangeArrowheads="1"/>
          </p:cNvSpPr>
          <p:nvPr/>
        </p:nvSpPr>
        <p:spPr bwMode="auto">
          <a:xfrm>
            <a:off x="261938" y="4568825"/>
            <a:ext cx="4114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0"/>
              <a:buAutoNum type="arabicPeriod" startAt="3"/>
            </a:pPr>
            <a:r>
              <a:rPr lang="pt-BR">
                <a:latin typeface="Comic Sans MS" pitchFamily="66" charset="0"/>
              </a:rPr>
              <a:t>envia pacotes para o alvo a partir de hospedeiros invadidos</a:t>
            </a:r>
          </a:p>
        </p:txBody>
      </p:sp>
      <p:grpSp>
        <p:nvGrpSpPr>
          <p:cNvPr id="11286" name="Group 74"/>
          <p:cNvGrpSpPr>
            <a:grpSpLocks/>
          </p:cNvGrpSpPr>
          <p:nvPr/>
        </p:nvGrpSpPr>
        <p:grpSpPr bwMode="auto">
          <a:xfrm>
            <a:off x="4519613" y="2995613"/>
            <a:ext cx="3641725" cy="3559175"/>
            <a:chOff x="2820" y="1549"/>
            <a:chExt cx="2294" cy="2242"/>
          </a:xfrm>
        </p:grpSpPr>
        <p:grpSp>
          <p:nvGrpSpPr>
            <p:cNvPr id="11287" name="Group 20"/>
            <p:cNvGrpSpPr>
              <a:grpSpLocks/>
            </p:cNvGrpSpPr>
            <p:nvPr/>
          </p:nvGrpSpPr>
          <p:grpSpPr bwMode="auto">
            <a:xfrm>
              <a:off x="4029" y="2155"/>
              <a:ext cx="233" cy="530"/>
              <a:chOff x="5086" y="1108"/>
              <a:chExt cx="198" cy="417"/>
            </a:xfrm>
          </p:grpSpPr>
          <p:sp>
            <p:nvSpPr>
              <p:cNvPr id="11310" name="AutoShape 8"/>
              <p:cNvSpPr>
                <a:spLocks noChangeArrowheads="1"/>
              </p:cNvSpPr>
              <p:nvPr/>
            </p:nvSpPr>
            <p:spPr bwMode="auto">
              <a:xfrm>
                <a:off x="5086" y="1428"/>
                <a:ext cx="198" cy="97"/>
              </a:xfrm>
              <a:prstGeom prst="parallelogram">
                <a:avLst>
                  <a:gd name="adj" fmla="val 78635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pt-BR"/>
              </a:p>
            </p:txBody>
          </p:sp>
          <p:sp>
            <p:nvSpPr>
              <p:cNvPr id="11311" name="Rectangle 9"/>
              <p:cNvSpPr>
                <a:spLocks noChangeArrowheads="1"/>
              </p:cNvSpPr>
              <p:nvPr/>
            </p:nvSpPr>
            <p:spPr bwMode="auto">
              <a:xfrm>
                <a:off x="5186" y="1111"/>
                <a:ext cx="91" cy="320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pt-BR"/>
              </a:p>
            </p:txBody>
          </p:sp>
          <p:sp>
            <p:nvSpPr>
              <p:cNvPr id="11312" name="Rectangle 10"/>
              <p:cNvSpPr>
                <a:spLocks noChangeArrowheads="1"/>
              </p:cNvSpPr>
              <p:nvPr/>
            </p:nvSpPr>
            <p:spPr bwMode="auto">
              <a:xfrm>
                <a:off x="5087" y="1202"/>
                <a:ext cx="126" cy="320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pt-BR"/>
              </a:p>
            </p:txBody>
          </p:sp>
          <p:sp>
            <p:nvSpPr>
              <p:cNvPr id="11313" name="AutoShape 11"/>
              <p:cNvSpPr>
                <a:spLocks noChangeArrowheads="1"/>
              </p:cNvSpPr>
              <p:nvPr/>
            </p:nvSpPr>
            <p:spPr bwMode="auto">
              <a:xfrm>
                <a:off x="5086" y="1108"/>
                <a:ext cx="198" cy="97"/>
              </a:xfrm>
              <a:prstGeom prst="parallelogram">
                <a:avLst>
                  <a:gd name="adj" fmla="val 78635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pt-BR"/>
              </a:p>
            </p:txBody>
          </p:sp>
          <p:sp>
            <p:nvSpPr>
              <p:cNvPr id="11314" name="Line 12"/>
              <p:cNvSpPr>
                <a:spLocks noChangeShapeType="1"/>
              </p:cNvSpPr>
              <p:nvPr/>
            </p:nvSpPr>
            <p:spPr bwMode="auto">
              <a:xfrm>
                <a:off x="5284" y="1115"/>
                <a:ext cx="0" cy="3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315" name="Line 13"/>
              <p:cNvSpPr>
                <a:spLocks noChangeShapeType="1"/>
              </p:cNvSpPr>
              <p:nvPr/>
            </p:nvSpPr>
            <p:spPr bwMode="auto">
              <a:xfrm flipH="1">
                <a:off x="5213" y="1428"/>
                <a:ext cx="71" cy="9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316" name="Rectangle 14"/>
              <p:cNvSpPr>
                <a:spLocks noChangeArrowheads="1"/>
              </p:cNvSpPr>
              <p:nvPr/>
            </p:nvSpPr>
            <p:spPr bwMode="auto">
              <a:xfrm>
                <a:off x="5104" y="1244"/>
                <a:ext cx="82" cy="184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pt-BR"/>
              </a:p>
            </p:txBody>
          </p:sp>
          <p:sp>
            <p:nvSpPr>
              <p:cNvPr id="11317" name="Rectangle 15"/>
              <p:cNvSpPr>
                <a:spLocks noChangeArrowheads="1"/>
              </p:cNvSpPr>
              <p:nvPr/>
            </p:nvSpPr>
            <p:spPr bwMode="auto">
              <a:xfrm>
                <a:off x="5115" y="1300"/>
                <a:ext cx="63" cy="6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pt-BR"/>
              </a:p>
            </p:txBody>
          </p:sp>
        </p:grpSp>
        <p:graphicFrame>
          <p:nvGraphicFramePr>
            <p:cNvPr id="11266" name="Object 2"/>
            <p:cNvGraphicFramePr>
              <a:graphicFrameLocks noChangeAspect="1"/>
            </p:cNvGraphicFramePr>
            <p:nvPr/>
          </p:nvGraphicFramePr>
          <p:xfrm>
            <a:off x="4513" y="1549"/>
            <a:ext cx="344" cy="3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6084" name="Clip" r:id="rId3" imgW="1305000" imgH="1085760" progId="">
                    <p:embed/>
                  </p:oleObj>
                </mc:Choice>
                <mc:Fallback>
                  <p:oleObj name="Clip" r:id="rId3" imgW="1305000" imgH="10857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13" y="1549"/>
                          <a:ext cx="344" cy="33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288" name="Text Box 21"/>
            <p:cNvSpPr txBox="1">
              <a:spLocks noChangeArrowheads="1"/>
            </p:cNvSpPr>
            <p:nvPr/>
          </p:nvSpPr>
          <p:spPr bwMode="auto">
            <a:xfrm>
              <a:off x="3895" y="2707"/>
              <a:ext cx="407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>
                  <a:latin typeface="Comic Sans MS" pitchFamily="66" charset="0"/>
                </a:rPr>
                <a:t>alvo</a:t>
              </a:r>
            </a:p>
          </p:txBody>
        </p:sp>
        <p:graphicFrame>
          <p:nvGraphicFramePr>
            <p:cNvPr id="11267" name="Object 3"/>
            <p:cNvGraphicFramePr>
              <a:graphicFrameLocks noChangeAspect="1"/>
            </p:cNvGraphicFramePr>
            <p:nvPr/>
          </p:nvGraphicFramePr>
          <p:xfrm>
            <a:off x="3894" y="1633"/>
            <a:ext cx="344" cy="3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6085" name="Clip" r:id="rId5" imgW="1305000" imgH="1085760" progId="">
                    <p:embed/>
                  </p:oleObj>
                </mc:Choice>
                <mc:Fallback>
                  <p:oleObj name="Clip" r:id="rId5" imgW="1305000" imgH="10857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94" y="1633"/>
                          <a:ext cx="344" cy="33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268" name="Object 4"/>
            <p:cNvGraphicFramePr>
              <a:graphicFrameLocks noChangeAspect="1"/>
            </p:cNvGraphicFramePr>
            <p:nvPr/>
          </p:nvGraphicFramePr>
          <p:xfrm>
            <a:off x="3274" y="1651"/>
            <a:ext cx="344" cy="3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6086" name="Clip" r:id="rId6" imgW="1305000" imgH="1085760" progId="">
                    <p:embed/>
                  </p:oleObj>
                </mc:Choice>
                <mc:Fallback>
                  <p:oleObj name="Clip" r:id="rId6" imgW="1305000" imgH="10857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74" y="1651"/>
                          <a:ext cx="344" cy="33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269" name="Object 5"/>
            <p:cNvGraphicFramePr>
              <a:graphicFrameLocks noChangeAspect="1"/>
            </p:cNvGraphicFramePr>
            <p:nvPr/>
          </p:nvGraphicFramePr>
          <p:xfrm>
            <a:off x="3553" y="2069"/>
            <a:ext cx="344" cy="3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6087" name="Clip" r:id="rId7" imgW="1305000" imgH="1085760" progId="">
                    <p:embed/>
                  </p:oleObj>
                </mc:Choice>
                <mc:Fallback>
                  <p:oleObj name="Clip" r:id="rId7" imgW="1305000" imgH="10857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53" y="2069"/>
                          <a:ext cx="344" cy="33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270" name="Object 6"/>
            <p:cNvGraphicFramePr>
              <a:graphicFrameLocks noChangeAspect="1"/>
            </p:cNvGraphicFramePr>
            <p:nvPr/>
          </p:nvGraphicFramePr>
          <p:xfrm>
            <a:off x="4679" y="2070"/>
            <a:ext cx="344" cy="3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6088" name="Clip" r:id="rId8" imgW="1305000" imgH="1085760" progId="">
                    <p:embed/>
                  </p:oleObj>
                </mc:Choice>
                <mc:Fallback>
                  <p:oleObj name="Clip" r:id="rId8" imgW="1305000" imgH="10857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79" y="2070"/>
                          <a:ext cx="344" cy="33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271" name="Object 7"/>
            <p:cNvGraphicFramePr>
              <a:graphicFrameLocks noChangeAspect="1"/>
            </p:cNvGraphicFramePr>
            <p:nvPr/>
          </p:nvGraphicFramePr>
          <p:xfrm>
            <a:off x="4733" y="3029"/>
            <a:ext cx="344" cy="3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6089" name="Clip" r:id="rId9" imgW="1305000" imgH="1085760" progId="">
                    <p:embed/>
                  </p:oleObj>
                </mc:Choice>
                <mc:Fallback>
                  <p:oleObj name="Clip" r:id="rId9" imgW="1305000" imgH="10857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33" y="3029"/>
                          <a:ext cx="344" cy="33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272" name="Object 8"/>
            <p:cNvGraphicFramePr>
              <a:graphicFrameLocks noChangeAspect="1"/>
            </p:cNvGraphicFramePr>
            <p:nvPr/>
          </p:nvGraphicFramePr>
          <p:xfrm>
            <a:off x="2820" y="2096"/>
            <a:ext cx="344" cy="3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6090" name="Clip" r:id="rId10" imgW="1305000" imgH="1085760" progId="">
                    <p:embed/>
                  </p:oleObj>
                </mc:Choice>
                <mc:Fallback>
                  <p:oleObj name="Clip" r:id="rId10" imgW="1305000" imgH="10857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20" y="2096"/>
                          <a:ext cx="344" cy="33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273" name="Object 9"/>
            <p:cNvGraphicFramePr>
              <a:graphicFrameLocks noChangeAspect="1"/>
            </p:cNvGraphicFramePr>
            <p:nvPr/>
          </p:nvGraphicFramePr>
          <p:xfrm>
            <a:off x="3230" y="2558"/>
            <a:ext cx="344" cy="3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6091" name="Clip" r:id="rId11" imgW="1305000" imgH="1085760" progId="">
                    <p:embed/>
                  </p:oleObj>
                </mc:Choice>
                <mc:Fallback>
                  <p:oleObj name="Clip" r:id="rId11" imgW="1305000" imgH="10857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30" y="2558"/>
                          <a:ext cx="344" cy="33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274" name="Object 10"/>
            <p:cNvGraphicFramePr>
              <a:graphicFrameLocks noChangeAspect="1"/>
            </p:cNvGraphicFramePr>
            <p:nvPr/>
          </p:nvGraphicFramePr>
          <p:xfrm>
            <a:off x="3545" y="2951"/>
            <a:ext cx="344" cy="3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6092" name="Clip" r:id="rId12" imgW="1305000" imgH="1085760" progId="">
                    <p:embed/>
                  </p:oleObj>
                </mc:Choice>
                <mc:Fallback>
                  <p:oleObj name="Clip" r:id="rId12" imgW="1305000" imgH="10857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45" y="2951"/>
                          <a:ext cx="344" cy="33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275" name="Object 11"/>
            <p:cNvGraphicFramePr>
              <a:graphicFrameLocks noChangeAspect="1"/>
            </p:cNvGraphicFramePr>
            <p:nvPr/>
          </p:nvGraphicFramePr>
          <p:xfrm>
            <a:off x="4713" y="2506"/>
            <a:ext cx="344" cy="3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6093" name="Clip" r:id="rId13" imgW="1305000" imgH="1085760" progId="">
                    <p:embed/>
                  </p:oleObj>
                </mc:Choice>
                <mc:Fallback>
                  <p:oleObj name="Clip" r:id="rId13" imgW="1305000" imgH="10857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13" y="2506"/>
                          <a:ext cx="344" cy="33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276" name="Object 12"/>
            <p:cNvGraphicFramePr>
              <a:graphicFrameLocks noChangeAspect="1"/>
            </p:cNvGraphicFramePr>
            <p:nvPr/>
          </p:nvGraphicFramePr>
          <p:xfrm>
            <a:off x="4113" y="3196"/>
            <a:ext cx="344" cy="3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6094" name="Clip" r:id="rId14" imgW="1305000" imgH="1085760" progId="">
                    <p:embed/>
                  </p:oleObj>
                </mc:Choice>
                <mc:Fallback>
                  <p:oleObj name="Clip" r:id="rId14" imgW="1305000" imgH="10857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13" y="3196"/>
                          <a:ext cx="344" cy="33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277" name="Object 13"/>
            <p:cNvGraphicFramePr>
              <a:graphicFrameLocks noChangeAspect="1"/>
            </p:cNvGraphicFramePr>
            <p:nvPr/>
          </p:nvGraphicFramePr>
          <p:xfrm>
            <a:off x="3719" y="3457"/>
            <a:ext cx="344" cy="3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6095" name="Clip" r:id="rId15" imgW="1305000" imgH="1085760" progId="">
                    <p:embed/>
                  </p:oleObj>
                </mc:Choice>
                <mc:Fallback>
                  <p:oleObj name="Clip" r:id="rId15" imgW="1305000" imgH="10857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19" y="3457"/>
                          <a:ext cx="344" cy="33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278" name="Object 14"/>
            <p:cNvGraphicFramePr>
              <a:graphicFrameLocks noChangeAspect="1"/>
            </p:cNvGraphicFramePr>
            <p:nvPr/>
          </p:nvGraphicFramePr>
          <p:xfrm>
            <a:off x="2951" y="3126"/>
            <a:ext cx="344" cy="3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6096" name="Clip" r:id="rId16" imgW="1305000" imgH="1085760" progId="">
                    <p:embed/>
                  </p:oleObj>
                </mc:Choice>
                <mc:Fallback>
                  <p:oleObj name="Clip" r:id="rId16" imgW="1305000" imgH="10857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51" y="3126"/>
                          <a:ext cx="344" cy="33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1289" name="Picture 7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3940" y="1668"/>
              <a:ext cx="297" cy="279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</p:pic>
        <p:pic>
          <p:nvPicPr>
            <p:cNvPr id="11290" name="Picture 54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3294" y="1668"/>
              <a:ext cx="297" cy="279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</p:pic>
        <p:pic>
          <p:nvPicPr>
            <p:cNvPr id="11291" name="Picture 55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2893" y="2122"/>
              <a:ext cx="297" cy="279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</p:pic>
        <p:pic>
          <p:nvPicPr>
            <p:cNvPr id="11292" name="Picture 56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3243" y="2549"/>
              <a:ext cx="297" cy="279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</p:pic>
        <p:pic>
          <p:nvPicPr>
            <p:cNvPr id="11293" name="Picture 57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3593" y="2976"/>
              <a:ext cx="297" cy="279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</p:pic>
        <p:pic>
          <p:nvPicPr>
            <p:cNvPr id="11294" name="Picture 58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3760" y="3438"/>
              <a:ext cx="297" cy="279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</p:pic>
        <p:pic>
          <p:nvPicPr>
            <p:cNvPr id="11295" name="Picture 59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4817" y="3054"/>
              <a:ext cx="297" cy="279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</p:pic>
        <p:pic>
          <p:nvPicPr>
            <p:cNvPr id="11296" name="Picture 60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4731" y="2085"/>
              <a:ext cx="297" cy="279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</p:pic>
        <p:pic>
          <p:nvPicPr>
            <p:cNvPr id="11297" name="Picture 61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2987" y="3141"/>
              <a:ext cx="297" cy="279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</p:pic>
        <p:pic>
          <p:nvPicPr>
            <p:cNvPr id="11298" name="Picture 62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4525" y="1570"/>
              <a:ext cx="297" cy="279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</p:pic>
        <p:sp>
          <p:nvSpPr>
            <p:cNvPr id="11299" name="Line 63"/>
            <p:cNvSpPr>
              <a:spLocks noChangeShapeType="1"/>
            </p:cNvSpPr>
            <p:nvPr/>
          </p:nvSpPr>
          <p:spPr bwMode="auto">
            <a:xfrm flipV="1">
              <a:off x="3570" y="2487"/>
              <a:ext cx="436" cy="166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1300" name="Line 64"/>
            <p:cNvSpPr>
              <a:spLocks noChangeShapeType="1"/>
            </p:cNvSpPr>
            <p:nvPr/>
          </p:nvSpPr>
          <p:spPr bwMode="auto">
            <a:xfrm flipV="1">
              <a:off x="3823" y="2696"/>
              <a:ext cx="226" cy="324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1301" name="Line 65"/>
            <p:cNvSpPr>
              <a:spLocks noChangeShapeType="1"/>
            </p:cNvSpPr>
            <p:nvPr/>
          </p:nvSpPr>
          <p:spPr bwMode="auto">
            <a:xfrm flipH="1" flipV="1">
              <a:off x="4267" y="2643"/>
              <a:ext cx="595" cy="456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1302" name="Line 66"/>
            <p:cNvSpPr>
              <a:spLocks noChangeShapeType="1"/>
            </p:cNvSpPr>
            <p:nvPr/>
          </p:nvSpPr>
          <p:spPr bwMode="auto">
            <a:xfrm>
              <a:off x="4145" y="1781"/>
              <a:ext cx="16" cy="46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1303" name="Line 67"/>
            <p:cNvSpPr>
              <a:spLocks noChangeShapeType="1"/>
            </p:cNvSpPr>
            <p:nvPr/>
          </p:nvSpPr>
          <p:spPr bwMode="auto">
            <a:xfrm flipH="1">
              <a:off x="4239" y="2237"/>
              <a:ext cx="473" cy="181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1304" name="Line 68"/>
            <p:cNvSpPr>
              <a:spLocks noChangeShapeType="1"/>
            </p:cNvSpPr>
            <p:nvPr/>
          </p:nvSpPr>
          <p:spPr bwMode="auto">
            <a:xfrm>
              <a:off x="3148" y="2309"/>
              <a:ext cx="879" cy="111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1305" name="Line 69"/>
            <p:cNvSpPr>
              <a:spLocks noChangeShapeType="1"/>
            </p:cNvSpPr>
            <p:nvPr/>
          </p:nvSpPr>
          <p:spPr bwMode="auto">
            <a:xfrm flipV="1">
              <a:off x="3209" y="2588"/>
              <a:ext cx="800" cy="649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1306" name="Line 70"/>
            <p:cNvSpPr>
              <a:spLocks noChangeShapeType="1"/>
            </p:cNvSpPr>
            <p:nvPr/>
          </p:nvSpPr>
          <p:spPr bwMode="auto">
            <a:xfrm flipH="1">
              <a:off x="4262" y="1849"/>
              <a:ext cx="352" cy="398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1307" name="Line 71"/>
            <p:cNvSpPr>
              <a:spLocks noChangeShapeType="1"/>
            </p:cNvSpPr>
            <p:nvPr/>
          </p:nvSpPr>
          <p:spPr bwMode="auto">
            <a:xfrm flipV="1">
              <a:off x="3904" y="2808"/>
              <a:ext cx="198" cy="658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1308" name="Line 72"/>
            <p:cNvSpPr>
              <a:spLocks noChangeShapeType="1"/>
            </p:cNvSpPr>
            <p:nvPr/>
          </p:nvSpPr>
          <p:spPr bwMode="auto">
            <a:xfrm>
              <a:off x="3572" y="1964"/>
              <a:ext cx="416" cy="258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1309" name="Line 73"/>
            <p:cNvSpPr>
              <a:spLocks noChangeShapeType="1"/>
            </p:cNvSpPr>
            <p:nvPr/>
          </p:nvSpPr>
          <p:spPr bwMode="auto">
            <a:xfrm flipH="1" flipV="1">
              <a:off x="4319" y="2514"/>
              <a:ext cx="419" cy="11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2703180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1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1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1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604" grpId="0" build="p" autoUpdateAnimBg="0"/>
      <p:bldP spid="281605" grpId="0" autoUpdateAnimBg="0"/>
      <p:bldP spid="281606" grpId="0" autoUpdateAnimBg="0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1: Introdução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12293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FD440C-BA7D-44CB-8C61-CAAFBDB35F10}" type="slidenum">
              <a:rPr lang="en-US" smtClean="0"/>
              <a:pPr>
                <a:defRPr/>
              </a:pPr>
              <a:t>115</a:t>
            </a:fld>
            <a:endParaRPr lang="en-US" smtClean="0"/>
          </a:p>
        </p:txBody>
      </p:sp>
      <p:sp>
        <p:nvSpPr>
          <p:cNvPr id="122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48625" cy="1143000"/>
          </a:xfrm>
        </p:spPr>
        <p:txBody>
          <a:bodyPr/>
          <a:lstStyle/>
          <a:p>
            <a:r>
              <a:rPr lang="pt-BR" dirty="0" smtClean="0"/>
              <a:t>Os vilões podem analisar pacotes</a:t>
            </a:r>
          </a:p>
        </p:txBody>
      </p:sp>
      <p:sp>
        <p:nvSpPr>
          <p:cNvPr id="12295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493713" y="1436688"/>
            <a:ext cx="8297862" cy="148431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pt-BR" i="1" dirty="0" smtClean="0">
                <a:solidFill>
                  <a:srgbClr val="FF3300"/>
                </a:solidFill>
              </a:rPr>
              <a:t>Analisadores (farejadores) de pacotes: </a:t>
            </a:r>
          </a:p>
          <a:p>
            <a:pPr lvl="1"/>
            <a:r>
              <a:rPr lang="pt-BR" dirty="0" smtClean="0"/>
              <a:t>meios de difusão (Ethernet compartilhado, sem fio)</a:t>
            </a:r>
          </a:p>
          <a:p>
            <a:pPr lvl="1"/>
            <a:r>
              <a:rPr lang="pt-BR" dirty="0" smtClean="0"/>
              <a:t>interface promíscua de rede lê/registra todos os pacotes que passam (incluindo senhas!)</a:t>
            </a:r>
          </a:p>
        </p:txBody>
      </p:sp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6294438" y="4791075"/>
          <a:ext cx="668337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998" name="ClipArt" r:id="rId3" imgW="1305000" imgH="1085760" progId="">
                  <p:embed/>
                </p:oleObj>
              </mc:Choice>
              <mc:Fallback>
                <p:oleObj name="ClipArt" r:id="rId3" imgW="1305000" imgH="10857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4438" y="4791075"/>
                        <a:ext cx="668337" cy="530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296" name="Group 19"/>
          <p:cNvGrpSpPr>
            <a:grpSpLocks/>
          </p:cNvGrpSpPr>
          <p:nvPr/>
        </p:nvGrpSpPr>
        <p:grpSpPr bwMode="auto">
          <a:xfrm>
            <a:off x="1905000" y="3360738"/>
            <a:ext cx="384175" cy="723900"/>
            <a:chOff x="4180" y="783"/>
            <a:chExt cx="150" cy="307"/>
          </a:xfrm>
        </p:grpSpPr>
        <p:sp>
          <p:nvSpPr>
            <p:cNvPr id="12328" name="AutoShape 20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pt-BR"/>
            </a:p>
          </p:txBody>
        </p:sp>
        <p:sp>
          <p:nvSpPr>
            <p:cNvPr id="12329" name="Rectangle 21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pt-BR"/>
            </a:p>
          </p:txBody>
        </p:sp>
        <p:sp>
          <p:nvSpPr>
            <p:cNvPr id="12330" name="Rectangle 22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pt-BR"/>
            </a:p>
          </p:txBody>
        </p:sp>
        <p:sp>
          <p:nvSpPr>
            <p:cNvPr id="12331" name="AutoShape 23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pt-BR"/>
            </a:p>
          </p:txBody>
        </p:sp>
        <p:sp>
          <p:nvSpPr>
            <p:cNvPr id="12332" name="Line 24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333" name="Line 25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334" name="Rectangle 26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pt-BR"/>
            </a:p>
          </p:txBody>
        </p:sp>
        <p:sp>
          <p:nvSpPr>
            <p:cNvPr id="12335" name="Rectangle 27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pt-BR"/>
            </a:p>
          </p:txBody>
        </p:sp>
      </p:grpSp>
      <p:grpSp>
        <p:nvGrpSpPr>
          <p:cNvPr id="12297" name="Group 28"/>
          <p:cNvGrpSpPr>
            <a:grpSpLocks/>
          </p:cNvGrpSpPr>
          <p:nvPr/>
        </p:nvGrpSpPr>
        <p:grpSpPr bwMode="auto">
          <a:xfrm>
            <a:off x="2859088" y="4851400"/>
            <a:ext cx="642937" cy="328613"/>
            <a:chOff x="3600" y="219"/>
            <a:chExt cx="360" cy="175"/>
          </a:xfrm>
        </p:grpSpPr>
        <p:sp>
          <p:nvSpPr>
            <p:cNvPr id="12315" name="Oval 29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pt-BR"/>
            </a:p>
          </p:txBody>
        </p:sp>
        <p:sp>
          <p:nvSpPr>
            <p:cNvPr id="12316" name="Line 30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317" name="Line 31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318" name="Rectangle 32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pt-BR"/>
            </a:p>
          </p:txBody>
        </p:sp>
        <p:sp>
          <p:nvSpPr>
            <p:cNvPr id="12319" name="Oval 33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pt-BR"/>
            </a:p>
          </p:txBody>
        </p:sp>
        <p:grpSp>
          <p:nvGrpSpPr>
            <p:cNvPr id="12320" name="Group 34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2325" name="Line 3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326" name="Line 3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327" name="Line 3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12321" name="Group 38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2322" name="Line 3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323" name="Line 4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324" name="Line 4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</p:grpSp>
      <p:graphicFrame>
        <p:nvGraphicFramePr>
          <p:cNvPr id="12291" name="Object 3"/>
          <p:cNvGraphicFramePr>
            <a:graphicFrameLocks noChangeAspect="1"/>
          </p:cNvGraphicFramePr>
          <p:nvPr/>
        </p:nvGraphicFramePr>
        <p:xfrm>
          <a:off x="4437063" y="3422650"/>
          <a:ext cx="668337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999" name="ClipArt" r:id="rId5" imgW="1305000" imgH="1085760" progId="">
                  <p:embed/>
                </p:oleObj>
              </mc:Choice>
              <mc:Fallback>
                <p:oleObj name="ClipArt" r:id="rId5" imgW="1305000" imgH="10857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7063" y="3422650"/>
                        <a:ext cx="668337" cy="530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8" name="Freeform 43"/>
          <p:cNvSpPr>
            <a:spLocks/>
          </p:cNvSpPr>
          <p:nvPr/>
        </p:nvSpPr>
        <p:spPr bwMode="auto">
          <a:xfrm>
            <a:off x="2005013" y="4086225"/>
            <a:ext cx="4587875" cy="728663"/>
          </a:xfrm>
          <a:custGeom>
            <a:avLst/>
            <a:gdLst>
              <a:gd name="T0" fmla="*/ 2147483647 w 2620"/>
              <a:gd name="T1" fmla="*/ 0 h 459"/>
              <a:gd name="T2" fmla="*/ 0 w 2620"/>
              <a:gd name="T3" fmla="*/ 2147483647 h 459"/>
              <a:gd name="T4" fmla="*/ 2147483647 w 2620"/>
              <a:gd name="T5" fmla="*/ 2147483647 h 459"/>
              <a:gd name="T6" fmla="*/ 2147483647 w 2620"/>
              <a:gd name="T7" fmla="*/ 2147483647 h 459"/>
              <a:gd name="T8" fmla="*/ 0 60000 65536"/>
              <a:gd name="T9" fmla="*/ 0 60000 65536"/>
              <a:gd name="T10" fmla="*/ 0 60000 65536"/>
              <a:gd name="T11" fmla="*/ 0 60000 65536"/>
              <a:gd name="T12" fmla="*/ 0 w 2620"/>
              <a:gd name="T13" fmla="*/ 0 h 459"/>
              <a:gd name="T14" fmla="*/ 2620 w 2620"/>
              <a:gd name="T15" fmla="*/ 459 h 45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20" h="459">
                <a:moveTo>
                  <a:pt x="2" y="0"/>
                </a:moveTo>
                <a:lnTo>
                  <a:pt x="0" y="253"/>
                </a:lnTo>
                <a:lnTo>
                  <a:pt x="2620" y="253"/>
                </a:lnTo>
                <a:lnTo>
                  <a:pt x="2620" y="459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2299" name="Freeform 44"/>
          <p:cNvSpPr>
            <a:spLocks/>
          </p:cNvSpPr>
          <p:nvPr/>
        </p:nvSpPr>
        <p:spPr bwMode="auto">
          <a:xfrm>
            <a:off x="4837113" y="3956050"/>
            <a:ext cx="4762" cy="522288"/>
          </a:xfrm>
          <a:custGeom>
            <a:avLst/>
            <a:gdLst>
              <a:gd name="T0" fmla="*/ 0 w 3"/>
              <a:gd name="T1" fmla="*/ 2147483647 h 329"/>
              <a:gd name="T2" fmla="*/ 2147483647 w 3"/>
              <a:gd name="T3" fmla="*/ 0 h 329"/>
              <a:gd name="T4" fmla="*/ 0 60000 65536"/>
              <a:gd name="T5" fmla="*/ 0 60000 65536"/>
              <a:gd name="T6" fmla="*/ 0 w 3"/>
              <a:gd name="T7" fmla="*/ 0 h 329"/>
              <a:gd name="T8" fmla="*/ 3 w 3"/>
              <a:gd name="T9" fmla="*/ 329 h 32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" h="329">
                <a:moveTo>
                  <a:pt x="0" y="329"/>
                </a:moveTo>
                <a:lnTo>
                  <a:pt x="3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2300" name="Line 45"/>
          <p:cNvSpPr>
            <a:spLocks noChangeShapeType="1"/>
          </p:cNvSpPr>
          <p:nvPr/>
        </p:nvSpPr>
        <p:spPr bwMode="auto">
          <a:xfrm flipV="1">
            <a:off x="3179763" y="4478338"/>
            <a:ext cx="0" cy="3746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2301" name="Line 46"/>
          <p:cNvSpPr>
            <a:spLocks noChangeShapeType="1"/>
          </p:cNvSpPr>
          <p:nvPr/>
        </p:nvSpPr>
        <p:spPr bwMode="auto">
          <a:xfrm flipV="1">
            <a:off x="3198813" y="5189538"/>
            <a:ext cx="0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2302" name="Text Box 47"/>
          <p:cNvSpPr txBox="1">
            <a:spLocks noChangeArrowheads="1"/>
          </p:cNvSpPr>
          <p:nvPr/>
        </p:nvSpPr>
        <p:spPr bwMode="auto">
          <a:xfrm>
            <a:off x="1452563" y="3375025"/>
            <a:ext cx="40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latin typeface="Comic Sans MS" pitchFamily="66" charset="0"/>
              </a:rPr>
              <a:t>A</a:t>
            </a:r>
            <a:endParaRPr lang="en-US"/>
          </a:p>
        </p:txBody>
      </p:sp>
      <p:sp>
        <p:nvSpPr>
          <p:cNvPr id="12303" name="Text Box 48"/>
          <p:cNvSpPr txBox="1">
            <a:spLocks noChangeArrowheads="1"/>
          </p:cNvSpPr>
          <p:nvPr/>
        </p:nvSpPr>
        <p:spPr bwMode="auto">
          <a:xfrm>
            <a:off x="6937375" y="4838700"/>
            <a:ext cx="376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latin typeface="Comic Sans MS" pitchFamily="66" charset="0"/>
              </a:rPr>
              <a:t>B</a:t>
            </a:r>
            <a:endParaRPr lang="en-US"/>
          </a:p>
        </p:txBody>
      </p:sp>
      <p:sp>
        <p:nvSpPr>
          <p:cNvPr id="12304" name="Text Box 49"/>
          <p:cNvSpPr txBox="1">
            <a:spLocks noChangeArrowheads="1"/>
          </p:cNvSpPr>
          <p:nvPr/>
        </p:nvSpPr>
        <p:spPr bwMode="auto">
          <a:xfrm>
            <a:off x="5046663" y="3352800"/>
            <a:ext cx="368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latin typeface="Comic Sans MS" pitchFamily="66" charset="0"/>
              </a:rPr>
              <a:t>C</a:t>
            </a:r>
            <a:endParaRPr lang="en-US"/>
          </a:p>
        </p:txBody>
      </p:sp>
      <p:grpSp>
        <p:nvGrpSpPr>
          <p:cNvPr id="12305" name="Group 50"/>
          <p:cNvGrpSpPr>
            <a:grpSpLocks/>
          </p:cNvGrpSpPr>
          <p:nvPr/>
        </p:nvGrpSpPr>
        <p:grpSpPr bwMode="auto">
          <a:xfrm>
            <a:off x="3833813" y="4605338"/>
            <a:ext cx="2295525" cy="336550"/>
            <a:chOff x="2418" y="3342"/>
            <a:chExt cx="1446" cy="212"/>
          </a:xfrm>
        </p:grpSpPr>
        <p:sp>
          <p:nvSpPr>
            <p:cNvPr id="12310" name="Rectangle 51"/>
            <p:cNvSpPr>
              <a:spLocks noChangeArrowheads="1"/>
            </p:cNvSpPr>
            <p:nvPr/>
          </p:nvSpPr>
          <p:spPr bwMode="auto">
            <a:xfrm>
              <a:off x="2463" y="3366"/>
              <a:ext cx="1356" cy="17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pt-BR"/>
            </a:p>
          </p:txBody>
        </p:sp>
        <p:sp>
          <p:nvSpPr>
            <p:cNvPr id="12311" name="Line 52"/>
            <p:cNvSpPr>
              <a:spLocks noChangeShapeType="1"/>
            </p:cNvSpPr>
            <p:nvPr/>
          </p:nvSpPr>
          <p:spPr bwMode="auto">
            <a:xfrm>
              <a:off x="2784" y="3372"/>
              <a:ext cx="0" cy="1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312" name="Line 53"/>
            <p:cNvSpPr>
              <a:spLocks noChangeShapeType="1"/>
            </p:cNvSpPr>
            <p:nvPr/>
          </p:nvSpPr>
          <p:spPr bwMode="auto">
            <a:xfrm>
              <a:off x="3186" y="3375"/>
              <a:ext cx="0" cy="1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313" name="Line 54"/>
            <p:cNvSpPr>
              <a:spLocks noChangeShapeType="1"/>
            </p:cNvSpPr>
            <p:nvPr/>
          </p:nvSpPr>
          <p:spPr bwMode="auto">
            <a:xfrm>
              <a:off x="3321" y="3375"/>
              <a:ext cx="0" cy="1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314" name="Text Box 55"/>
            <p:cNvSpPr txBox="1">
              <a:spLocks noChangeArrowheads="1"/>
            </p:cNvSpPr>
            <p:nvPr/>
          </p:nvSpPr>
          <p:spPr bwMode="auto">
            <a:xfrm>
              <a:off x="2418" y="3342"/>
              <a:ext cx="144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600">
                  <a:latin typeface="Arial" charset="0"/>
                </a:rPr>
                <a:t>src:B dest:A     payload</a:t>
              </a:r>
              <a:endParaRPr lang="en-US" sz="1600"/>
            </a:p>
          </p:txBody>
        </p:sp>
      </p:grpSp>
      <p:sp>
        <p:nvSpPr>
          <p:cNvPr id="12306" name="Freeform 56"/>
          <p:cNvSpPr>
            <a:spLocks/>
          </p:cNvSpPr>
          <p:nvPr/>
        </p:nvSpPr>
        <p:spPr bwMode="auto">
          <a:xfrm>
            <a:off x="3802063" y="4560888"/>
            <a:ext cx="2635250" cy="241300"/>
          </a:xfrm>
          <a:custGeom>
            <a:avLst/>
            <a:gdLst>
              <a:gd name="T0" fmla="*/ 2147483647 w 1660"/>
              <a:gd name="T1" fmla="*/ 2147483647 h 152"/>
              <a:gd name="T2" fmla="*/ 2147483647 w 1660"/>
              <a:gd name="T3" fmla="*/ 0 h 152"/>
              <a:gd name="T4" fmla="*/ 0 w 1660"/>
              <a:gd name="T5" fmla="*/ 2147483647 h 152"/>
              <a:gd name="T6" fmla="*/ 0 60000 65536"/>
              <a:gd name="T7" fmla="*/ 0 60000 65536"/>
              <a:gd name="T8" fmla="*/ 0 60000 65536"/>
              <a:gd name="T9" fmla="*/ 0 w 1660"/>
              <a:gd name="T10" fmla="*/ 0 h 152"/>
              <a:gd name="T11" fmla="*/ 1660 w 1660"/>
              <a:gd name="T12" fmla="*/ 152 h 1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60" h="152">
                <a:moveTo>
                  <a:pt x="1660" y="152"/>
                </a:moveTo>
                <a:lnTo>
                  <a:pt x="1660" y="0"/>
                </a:lnTo>
                <a:lnTo>
                  <a:pt x="0" y="4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2307" name="Line 57"/>
          <p:cNvSpPr>
            <a:spLocks noChangeShapeType="1"/>
          </p:cNvSpPr>
          <p:nvPr/>
        </p:nvSpPr>
        <p:spPr bwMode="auto">
          <a:xfrm flipV="1">
            <a:off x="4945063" y="3957638"/>
            <a:ext cx="0" cy="6032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2308" name="Rectangle 59"/>
          <p:cNvSpPr>
            <a:spLocks noChangeArrowheads="1"/>
          </p:cNvSpPr>
          <p:nvPr/>
        </p:nvSpPr>
        <p:spPr bwMode="auto">
          <a:xfrm>
            <a:off x="573088" y="5360988"/>
            <a:ext cx="77724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pt-BR" dirty="0">
                <a:latin typeface="Comic Sans MS" pitchFamily="66" charset="0"/>
              </a:rPr>
              <a:t>O programa </a:t>
            </a:r>
            <a:r>
              <a:rPr lang="pt-BR" dirty="0" err="1">
                <a:latin typeface="Comic Sans MS" pitchFamily="66" charset="0"/>
              </a:rPr>
              <a:t>Wireshark</a:t>
            </a:r>
            <a:r>
              <a:rPr lang="pt-BR" dirty="0">
                <a:latin typeface="Comic Sans MS" pitchFamily="66" charset="0"/>
              </a:rPr>
              <a:t> usado para os laboratórios no final do capítulo é um </a:t>
            </a:r>
            <a:r>
              <a:rPr lang="pt-BR" dirty="0" smtClean="0">
                <a:latin typeface="Comic Sans MS" pitchFamily="66" charset="0"/>
              </a:rPr>
              <a:t>analisador grátis </a:t>
            </a:r>
            <a:r>
              <a:rPr lang="pt-BR" dirty="0">
                <a:latin typeface="Comic Sans MS" pitchFamily="66" charset="0"/>
              </a:rPr>
              <a:t>de pacotes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endParaRPr lang="pt-BR" dirty="0">
              <a:latin typeface="Comic Sans MS" pitchFamily="66" charset="0"/>
            </a:endParaRPr>
          </a:p>
        </p:txBody>
      </p:sp>
      <p:pic>
        <p:nvPicPr>
          <p:cNvPr id="12309" name="Picture 6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37075" y="3419475"/>
            <a:ext cx="471488" cy="44291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7835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1: Introdução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1331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30E4AA-52D3-43E4-BCCE-CDAD14C983C8}" type="slidenum">
              <a:rPr lang="en-US" smtClean="0"/>
              <a:pPr>
                <a:defRPr/>
              </a:pPr>
              <a:t>116</a:t>
            </a:fld>
            <a:endParaRPr lang="en-US" smtClean="0"/>
          </a:p>
        </p:txBody>
      </p:sp>
      <p:sp>
        <p:nvSpPr>
          <p:cNvPr id="133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 smtClean="0"/>
              <a:t>Os vilões podem se passar por alguém de sua confiança</a:t>
            </a:r>
          </a:p>
        </p:txBody>
      </p:sp>
      <p:sp>
        <p:nvSpPr>
          <p:cNvPr id="133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3713" y="1558925"/>
            <a:ext cx="8077200" cy="1484313"/>
          </a:xfrm>
        </p:spPr>
        <p:txBody>
          <a:bodyPr/>
          <a:lstStyle/>
          <a:p>
            <a:r>
              <a:rPr lang="pt-BR" i="1" smtClean="0">
                <a:solidFill>
                  <a:srgbClr val="FF3300"/>
                </a:solidFill>
              </a:rPr>
              <a:t>Imitação (spoofing) de pacotes IP: </a:t>
            </a:r>
            <a:r>
              <a:rPr lang="pt-BR" sz="2400" smtClean="0"/>
              <a:t>envia pacotes com endereços origem falsos</a:t>
            </a:r>
          </a:p>
        </p:txBody>
      </p:sp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6411913" y="4305300"/>
          <a:ext cx="668337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22" name="ClipArt" r:id="rId3" imgW="1305000" imgH="1085760" progId="">
                  <p:embed/>
                </p:oleObj>
              </mc:Choice>
              <mc:Fallback>
                <p:oleObj name="ClipArt" r:id="rId3" imgW="1305000" imgH="10857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1913" y="4305300"/>
                        <a:ext cx="668337" cy="530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320" name="Group 46"/>
          <p:cNvGrpSpPr>
            <a:grpSpLocks/>
          </p:cNvGrpSpPr>
          <p:nvPr/>
        </p:nvGrpSpPr>
        <p:grpSpPr bwMode="auto">
          <a:xfrm>
            <a:off x="2022475" y="2874963"/>
            <a:ext cx="384175" cy="723900"/>
            <a:chOff x="4180" y="783"/>
            <a:chExt cx="150" cy="307"/>
          </a:xfrm>
        </p:grpSpPr>
        <p:sp>
          <p:nvSpPr>
            <p:cNvPr id="13350" name="AutoShape 47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pt-BR"/>
            </a:p>
          </p:txBody>
        </p:sp>
        <p:sp>
          <p:nvSpPr>
            <p:cNvPr id="13351" name="Rectangle 48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pt-BR"/>
            </a:p>
          </p:txBody>
        </p:sp>
        <p:sp>
          <p:nvSpPr>
            <p:cNvPr id="13352" name="Rectangle 49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pt-BR"/>
            </a:p>
          </p:txBody>
        </p:sp>
        <p:sp>
          <p:nvSpPr>
            <p:cNvPr id="13353" name="AutoShape 50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pt-BR"/>
            </a:p>
          </p:txBody>
        </p:sp>
        <p:sp>
          <p:nvSpPr>
            <p:cNvPr id="13354" name="Line 51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355" name="Line 52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356" name="Rectangle 53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pt-BR"/>
            </a:p>
          </p:txBody>
        </p:sp>
        <p:sp>
          <p:nvSpPr>
            <p:cNvPr id="13357" name="Rectangle 54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pt-BR"/>
            </a:p>
          </p:txBody>
        </p:sp>
      </p:grpSp>
      <p:grpSp>
        <p:nvGrpSpPr>
          <p:cNvPr id="13321" name="Group 55"/>
          <p:cNvGrpSpPr>
            <a:grpSpLocks/>
          </p:cNvGrpSpPr>
          <p:nvPr/>
        </p:nvGrpSpPr>
        <p:grpSpPr bwMode="auto">
          <a:xfrm>
            <a:off x="2976563" y="4365625"/>
            <a:ext cx="642937" cy="328613"/>
            <a:chOff x="3600" y="219"/>
            <a:chExt cx="360" cy="175"/>
          </a:xfrm>
        </p:grpSpPr>
        <p:sp>
          <p:nvSpPr>
            <p:cNvPr id="13337" name="Oval 56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pt-BR"/>
            </a:p>
          </p:txBody>
        </p:sp>
        <p:sp>
          <p:nvSpPr>
            <p:cNvPr id="13338" name="Line 5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339" name="Line 5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340" name="Rectangle 59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pt-BR"/>
            </a:p>
          </p:txBody>
        </p:sp>
        <p:sp>
          <p:nvSpPr>
            <p:cNvPr id="13341" name="Oval 6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pt-BR"/>
            </a:p>
          </p:txBody>
        </p:sp>
        <p:grpSp>
          <p:nvGrpSpPr>
            <p:cNvPr id="13342" name="Group 6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3347" name="Line 6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3348" name="Line 6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3349" name="Line 6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13343" name="Group 6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3344" name="Line 6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3345" name="Line 6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3346" name="Line 6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</p:grpSp>
      <p:graphicFrame>
        <p:nvGraphicFramePr>
          <p:cNvPr id="13315" name="Object 3"/>
          <p:cNvGraphicFramePr>
            <a:graphicFrameLocks noChangeAspect="1"/>
          </p:cNvGraphicFramePr>
          <p:nvPr/>
        </p:nvGraphicFramePr>
        <p:xfrm>
          <a:off x="4554538" y="2936875"/>
          <a:ext cx="668337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23" name="ClipArt" r:id="rId5" imgW="1305000" imgH="1085760" progId="">
                  <p:embed/>
                </p:oleObj>
              </mc:Choice>
              <mc:Fallback>
                <p:oleObj name="ClipArt" r:id="rId5" imgW="1305000" imgH="10857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4538" y="2936875"/>
                        <a:ext cx="668337" cy="530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2" name="Freeform 70"/>
          <p:cNvSpPr>
            <a:spLocks/>
          </p:cNvSpPr>
          <p:nvPr/>
        </p:nvSpPr>
        <p:spPr bwMode="auto">
          <a:xfrm>
            <a:off x="2122488" y="3600450"/>
            <a:ext cx="4587875" cy="728663"/>
          </a:xfrm>
          <a:custGeom>
            <a:avLst/>
            <a:gdLst>
              <a:gd name="T0" fmla="*/ 2147483647 w 2620"/>
              <a:gd name="T1" fmla="*/ 0 h 459"/>
              <a:gd name="T2" fmla="*/ 0 w 2620"/>
              <a:gd name="T3" fmla="*/ 2147483647 h 459"/>
              <a:gd name="T4" fmla="*/ 2147483647 w 2620"/>
              <a:gd name="T5" fmla="*/ 2147483647 h 459"/>
              <a:gd name="T6" fmla="*/ 2147483647 w 2620"/>
              <a:gd name="T7" fmla="*/ 2147483647 h 459"/>
              <a:gd name="T8" fmla="*/ 0 60000 65536"/>
              <a:gd name="T9" fmla="*/ 0 60000 65536"/>
              <a:gd name="T10" fmla="*/ 0 60000 65536"/>
              <a:gd name="T11" fmla="*/ 0 60000 65536"/>
              <a:gd name="T12" fmla="*/ 0 w 2620"/>
              <a:gd name="T13" fmla="*/ 0 h 459"/>
              <a:gd name="T14" fmla="*/ 2620 w 2620"/>
              <a:gd name="T15" fmla="*/ 459 h 45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20" h="459">
                <a:moveTo>
                  <a:pt x="2" y="0"/>
                </a:moveTo>
                <a:lnTo>
                  <a:pt x="0" y="253"/>
                </a:lnTo>
                <a:lnTo>
                  <a:pt x="2620" y="253"/>
                </a:lnTo>
                <a:lnTo>
                  <a:pt x="2620" y="459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3323" name="Freeform 71"/>
          <p:cNvSpPr>
            <a:spLocks/>
          </p:cNvSpPr>
          <p:nvPr/>
        </p:nvSpPr>
        <p:spPr bwMode="auto">
          <a:xfrm>
            <a:off x="4954588" y="3470275"/>
            <a:ext cx="4762" cy="522288"/>
          </a:xfrm>
          <a:custGeom>
            <a:avLst/>
            <a:gdLst>
              <a:gd name="T0" fmla="*/ 0 w 3"/>
              <a:gd name="T1" fmla="*/ 2147483647 h 329"/>
              <a:gd name="T2" fmla="*/ 2147483647 w 3"/>
              <a:gd name="T3" fmla="*/ 0 h 329"/>
              <a:gd name="T4" fmla="*/ 0 60000 65536"/>
              <a:gd name="T5" fmla="*/ 0 60000 65536"/>
              <a:gd name="T6" fmla="*/ 0 w 3"/>
              <a:gd name="T7" fmla="*/ 0 h 329"/>
              <a:gd name="T8" fmla="*/ 3 w 3"/>
              <a:gd name="T9" fmla="*/ 329 h 32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" h="329">
                <a:moveTo>
                  <a:pt x="0" y="329"/>
                </a:moveTo>
                <a:lnTo>
                  <a:pt x="3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3324" name="Line 72"/>
          <p:cNvSpPr>
            <a:spLocks noChangeShapeType="1"/>
          </p:cNvSpPr>
          <p:nvPr/>
        </p:nvSpPr>
        <p:spPr bwMode="auto">
          <a:xfrm flipV="1">
            <a:off x="3297238" y="3992563"/>
            <a:ext cx="0" cy="3746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3325" name="Line 73"/>
          <p:cNvSpPr>
            <a:spLocks noChangeShapeType="1"/>
          </p:cNvSpPr>
          <p:nvPr/>
        </p:nvSpPr>
        <p:spPr bwMode="auto">
          <a:xfrm flipV="1">
            <a:off x="3316288" y="4703763"/>
            <a:ext cx="0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3326" name="Text Box 74"/>
          <p:cNvSpPr txBox="1">
            <a:spLocks noChangeArrowheads="1"/>
          </p:cNvSpPr>
          <p:nvPr/>
        </p:nvSpPr>
        <p:spPr bwMode="auto">
          <a:xfrm>
            <a:off x="1570038" y="2889250"/>
            <a:ext cx="40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latin typeface="Comic Sans MS" pitchFamily="66" charset="0"/>
              </a:rPr>
              <a:t>A</a:t>
            </a:r>
            <a:endParaRPr lang="en-US"/>
          </a:p>
        </p:txBody>
      </p:sp>
      <p:sp>
        <p:nvSpPr>
          <p:cNvPr id="13327" name="Text Box 75"/>
          <p:cNvSpPr txBox="1">
            <a:spLocks noChangeArrowheads="1"/>
          </p:cNvSpPr>
          <p:nvPr/>
        </p:nvSpPr>
        <p:spPr bwMode="auto">
          <a:xfrm>
            <a:off x="7054850" y="4352925"/>
            <a:ext cx="376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latin typeface="Comic Sans MS" pitchFamily="66" charset="0"/>
              </a:rPr>
              <a:t>B</a:t>
            </a:r>
            <a:endParaRPr lang="en-US"/>
          </a:p>
        </p:txBody>
      </p:sp>
      <p:sp>
        <p:nvSpPr>
          <p:cNvPr id="13328" name="Text Box 76"/>
          <p:cNvSpPr txBox="1">
            <a:spLocks noChangeArrowheads="1"/>
          </p:cNvSpPr>
          <p:nvPr/>
        </p:nvSpPr>
        <p:spPr bwMode="auto">
          <a:xfrm>
            <a:off x="5164138" y="2867025"/>
            <a:ext cx="368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latin typeface="Comic Sans MS" pitchFamily="66" charset="0"/>
              </a:rPr>
              <a:t>C</a:t>
            </a:r>
            <a:endParaRPr lang="en-US"/>
          </a:p>
        </p:txBody>
      </p:sp>
      <p:sp>
        <p:nvSpPr>
          <p:cNvPr id="13329" name="Freeform 77"/>
          <p:cNvSpPr>
            <a:spLocks/>
          </p:cNvSpPr>
          <p:nvPr/>
        </p:nvSpPr>
        <p:spPr bwMode="auto">
          <a:xfrm>
            <a:off x="2132013" y="3448050"/>
            <a:ext cx="2967037" cy="704850"/>
          </a:xfrm>
          <a:custGeom>
            <a:avLst/>
            <a:gdLst>
              <a:gd name="T0" fmla="*/ 2147483647 w 1869"/>
              <a:gd name="T1" fmla="*/ 0 h 444"/>
              <a:gd name="T2" fmla="*/ 2147483647 w 1869"/>
              <a:gd name="T3" fmla="*/ 2147483647 h 444"/>
              <a:gd name="T4" fmla="*/ 0 w 1869"/>
              <a:gd name="T5" fmla="*/ 2147483647 h 444"/>
              <a:gd name="T6" fmla="*/ 0 60000 65536"/>
              <a:gd name="T7" fmla="*/ 0 60000 65536"/>
              <a:gd name="T8" fmla="*/ 0 60000 65536"/>
              <a:gd name="T9" fmla="*/ 0 w 1869"/>
              <a:gd name="T10" fmla="*/ 0 h 444"/>
              <a:gd name="T11" fmla="*/ 1869 w 1869"/>
              <a:gd name="T12" fmla="*/ 444 h 4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69" h="444">
                <a:moveTo>
                  <a:pt x="1869" y="0"/>
                </a:moveTo>
                <a:lnTo>
                  <a:pt x="1869" y="444"/>
                </a:lnTo>
                <a:lnTo>
                  <a:pt x="0" y="444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13330" name="Group 78"/>
          <p:cNvGrpSpPr>
            <a:grpSpLocks/>
          </p:cNvGrpSpPr>
          <p:nvPr/>
        </p:nvGrpSpPr>
        <p:grpSpPr bwMode="auto">
          <a:xfrm>
            <a:off x="2598738" y="3930650"/>
            <a:ext cx="2295525" cy="336550"/>
            <a:chOff x="2418" y="3342"/>
            <a:chExt cx="1446" cy="212"/>
          </a:xfrm>
        </p:grpSpPr>
        <p:sp>
          <p:nvSpPr>
            <p:cNvPr id="13332" name="Rectangle 79"/>
            <p:cNvSpPr>
              <a:spLocks noChangeArrowheads="1"/>
            </p:cNvSpPr>
            <p:nvPr/>
          </p:nvSpPr>
          <p:spPr bwMode="auto">
            <a:xfrm>
              <a:off x="2463" y="3366"/>
              <a:ext cx="1356" cy="17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pt-BR"/>
            </a:p>
          </p:txBody>
        </p:sp>
        <p:sp>
          <p:nvSpPr>
            <p:cNvPr id="13333" name="Line 80"/>
            <p:cNvSpPr>
              <a:spLocks noChangeShapeType="1"/>
            </p:cNvSpPr>
            <p:nvPr/>
          </p:nvSpPr>
          <p:spPr bwMode="auto">
            <a:xfrm>
              <a:off x="2784" y="3372"/>
              <a:ext cx="0" cy="1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334" name="Line 81"/>
            <p:cNvSpPr>
              <a:spLocks noChangeShapeType="1"/>
            </p:cNvSpPr>
            <p:nvPr/>
          </p:nvSpPr>
          <p:spPr bwMode="auto">
            <a:xfrm>
              <a:off x="3186" y="3375"/>
              <a:ext cx="0" cy="1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335" name="Line 82"/>
            <p:cNvSpPr>
              <a:spLocks noChangeShapeType="1"/>
            </p:cNvSpPr>
            <p:nvPr/>
          </p:nvSpPr>
          <p:spPr bwMode="auto">
            <a:xfrm>
              <a:off x="3321" y="3375"/>
              <a:ext cx="0" cy="1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336" name="Text Box 83"/>
            <p:cNvSpPr txBox="1">
              <a:spLocks noChangeArrowheads="1"/>
            </p:cNvSpPr>
            <p:nvPr/>
          </p:nvSpPr>
          <p:spPr bwMode="auto">
            <a:xfrm>
              <a:off x="2418" y="3342"/>
              <a:ext cx="144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600">
                  <a:solidFill>
                    <a:srgbClr val="FF0000"/>
                  </a:solidFill>
                  <a:latin typeface="Arial" charset="0"/>
                </a:rPr>
                <a:t>src:B</a:t>
              </a:r>
              <a:r>
                <a:rPr lang="en-US" sz="1600">
                  <a:latin typeface="Arial" charset="0"/>
                </a:rPr>
                <a:t> dest:A     payload</a:t>
              </a:r>
              <a:endParaRPr lang="en-US" sz="1600"/>
            </a:p>
          </p:txBody>
        </p:sp>
      </p:grpSp>
      <p:pic>
        <p:nvPicPr>
          <p:cNvPr id="13331" name="Picture 8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30750" y="2962275"/>
            <a:ext cx="471488" cy="44291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8806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1: Introdução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14341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7DAC72-6960-4B5D-A85F-2CC94723423A}" type="slidenum">
              <a:rPr lang="en-US" smtClean="0"/>
              <a:pPr>
                <a:defRPr/>
              </a:pPr>
              <a:t>117</a:t>
            </a:fld>
            <a:endParaRPr lang="en-US" smtClean="0"/>
          </a:p>
        </p:txBody>
      </p:sp>
      <p:sp>
        <p:nvSpPr>
          <p:cNvPr id="143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 smtClean="0"/>
              <a:t>Os vilões podem alterar ou excluir mensagens</a:t>
            </a:r>
          </a:p>
        </p:txBody>
      </p:sp>
      <p:sp>
        <p:nvSpPr>
          <p:cNvPr id="143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3713" y="1731963"/>
            <a:ext cx="8077200" cy="1484312"/>
          </a:xfrm>
        </p:spPr>
        <p:txBody>
          <a:bodyPr/>
          <a:lstStyle/>
          <a:p>
            <a:r>
              <a:rPr lang="pt-BR" i="1" smtClean="0">
                <a:solidFill>
                  <a:srgbClr val="FF3300"/>
                </a:solidFill>
              </a:rPr>
              <a:t>gravar e reproduzir</a:t>
            </a:r>
            <a:r>
              <a:rPr lang="pt-BR" sz="2400" smtClean="0"/>
              <a:t>: copia informações confidenciais (ex., senha), para usar posteriormente</a:t>
            </a:r>
          </a:p>
          <a:p>
            <a:pPr lvl="1"/>
            <a:r>
              <a:rPr lang="pt-BR" smtClean="0"/>
              <a:t>o possuidor da senha</a:t>
            </a:r>
            <a:r>
              <a:rPr lang="pt-BR" i="1" smtClean="0"/>
              <a:t>é </a:t>
            </a:r>
            <a:r>
              <a:rPr lang="pt-BR" smtClean="0"/>
              <a:t>aquele usuário do ponto de vista do sistema</a:t>
            </a:r>
          </a:p>
        </p:txBody>
      </p:sp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6099175" y="5414963"/>
          <a:ext cx="668338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46" name="ClipArt" r:id="rId3" imgW="1305000" imgH="1085760" progId="">
                  <p:embed/>
                </p:oleObj>
              </mc:Choice>
              <mc:Fallback>
                <p:oleObj name="ClipArt" r:id="rId3" imgW="1305000" imgH="10857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9175" y="5414963"/>
                        <a:ext cx="668338" cy="530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344" name="Group 44"/>
          <p:cNvGrpSpPr>
            <a:grpSpLocks/>
          </p:cNvGrpSpPr>
          <p:nvPr/>
        </p:nvGrpSpPr>
        <p:grpSpPr bwMode="auto">
          <a:xfrm>
            <a:off x="1709738" y="3984625"/>
            <a:ext cx="384175" cy="723900"/>
            <a:chOff x="4180" y="783"/>
            <a:chExt cx="150" cy="307"/>
          </a:xfrm>
        </p:grpSpPr>
        <p:sp>
          <p:nvSpPr>
            <p:cNvPr id="14376" name="AutoShape 45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pt-BR"/>
            </a:p>
          </p:txBody>
        </p:sp>
        <p:sp>
          <p:nvSpPr>
            <p:cNvPr id="14377" name="Rectangle 46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pt-BR"/>
            </a:p>
          </p:txBody>
        </p:sp>
        <p:sp>
          <p:nvSpPr>
            <p:cNvPr id="14378" name="Rectangle 47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pt-BR"/>
            </a:p>
          </p:txBody>
        </p:sp>
        <p:sp>
          <p:nvSpPr>
            <p:cNvPr id="14379" name="AutoShape 48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pt-BR"/>
            </a:p>
          </p:txBody>
        </p:sp>
        <p:sp>
          <p:nvSpPr>
            <p:cNvPr id="14380" name="Line 49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4381" name="Line 50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4382" name="Rectangle 51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pt-BR"/>
            </a:p>
          </p:txBody>
        </p:sp>
        <p:sp>
          <p:nvSpPr>
            <p:cNvPr id="14383" name="Rectangle 52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pt-BR"/>
            </a:p>
          </p:txBody>
        </p:sp>
      </p:grpSp>
      <p:grpSp>
        <p:nvGrpSpPr>
          <p:cNvPr id="14345" name="Group 53"/>
          <p:cNvGrpSpPr>
            <a:grpSpLocks/>
          </p:cNvGrpSpPr>
          <p:nvPr/>
        </p:nvGrpSpPr>
        <p:grpSpPr bwMode="auto">
          <a:xfrm>
            <a:off x="2663825" y="5475288"/>
            <a:ext cx="642938" cy="328612"/>
            <a:chOff x="3600" y="219"/>
            <a:chExt cx="360" cy="175"/>
          </a:xfrm>
        </p:grpSpPr>
        <p:sp>
          <p:nvSpPr>
            <p:cNvPr id="14363" name="Oval 54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pt-BR"/>
            </a:p>
          </p:txBody>
        </p:sp>
        <p:sp>
          <p:nvSpPr>
            <p:cNvPr id="14364" name="Line 55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4365" name="Line 56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4366" name="Rectangle 57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pt-BR"/>
            </a:p>
          </p:txBody>
        </p:sp>
        <p:sp>
          <p:nvSpPr>
            <p:cNvPr id="14367" name="Oval 58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pt-BR"/>
            </a:p>
          </p:txBody>
        </p:sp>
        <p:grpSp>
          <p:nvGrpSpPr>
            <p:cNvPr id="14368" name="Group 59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4373" name="Line 6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4374" name="Line 6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4375" name="Line 6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14369" name="Group 63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4370" name="Line 6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4371" name="Line 6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4372" name="Line 6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</p:grpSp>
      <p:graphicFrame>
        <p:nvGraphicFramePr>
          <p:cNvPr id="14339" name="Object 3"/>
          <p:cNvGraphicFramePr>
            <a:graphicFrameLocks noChangeAspect="1"/>
          </p:cNvGraphicFramePr>
          <p:nvPr/>
        </p:nvGraphicFramePr>
        <p:xfrm>
          <a:off x="4241800" y="4046538"/>
          <a:ext cx="668338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47" name="ClipArt" r:id="rId5" imgW="1305000" imgH="1085760" progId="">
                  <p:embed/>
                </p:oleObj>
              </mc:Choice>
              <mc:Fallback>
                <p:oleObj name="ClipArt" r:id="rId5" imgW="1305000" imgH="10857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1800" y="4046538"/>
                        <a:ext cx="668338" cy="530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6" name="Freeform 68"/>
          <p:cNvSpPr>
            <a:spLocks/>
          </p:cNvSpPr>
          <p:nvPr/>
        </p:nvSpPr>
        <p:spPr bwMode="auto">
          <a:xfrm>
            <a:off x="1809750" y="4710113"/>
            <a:ext cx="4587875" cy="728662"/>
          </a:xfrm>
          <a:custGeom>
            <a:avLst/>
            <a:gdLst>
              <a:gd name="T0" fmla="*/ 2147483647 w 2620"/>
              <a:gd name="T1" fmla="*/ 0 h 459"/>
              <a:gd name="T2" fmla="*/ 0 w 2620"/>
              <a:gd name="T3" fmla="*/ 2147483647 h 459"/>
              <a:gd name="T4" fmla="*/ 2147483647 w 2620"/>
              <a:gd name="T5" fmla="*/ 2147483647 h 459"/>
              <a:gd name="T6" fmla="*/ 2147483647 w 2620"/>
              <a:gd name="T7" fmla="*/ 2147483647 h 459"/>
              <a:gd name="T8" fmla="*/ 0 60000 65536"/>
              <a:gd name="T9" fmla="*/ 0 60000 65536"/>
              <a:gd name="T10" fmla="*/ 0 60000 65536"/>
              <a:gd name="T11" fmla="*/ 0 60000 65536"/>
              <a:gd name="T12" fmla="*/ 0 w 2620"/>
              <a:gd name="T13" fmla="*/ 0 h 459"/>
              <a:gd name="T14" fmla="*/ 2620 w 2620"/>
              <a:gd name="T15" fmla="*/ 459 h 45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20" h="459">
                <a:moveTo>
                  <a:pt x="2" y="0"/>
                </a:moveTo>
                <a:lnTo>
                  <a:pt x="0" y="253"/>
                </a:lnTo>
                <a:lnTo>
                  <a:pt x="2620" y="253"/>
                </a:lnTo>
                <a:lnTo>
                  <a:pt x="2620" y="459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4347" name="Freeform 69"/>
          <p:cNvSpPr>
            <a:spLocks/>
          </p:cNvSpPr>
          <p:nvPr/>
        </p:nvSpPr>
        <p:spPr bwMode="auto">
          <a:xfrm>
            <a:off x="4641850" y="4579938"/>
            <a:ext cx="4763" cy="522287"/>
          </a:xfrm>
          <a:custGeom>
            <a:avLst/>
            <a:gdLst>
              <a:gd name="T0" fmla="*/ 0 w 3"/>
              <a:gd name="T1" fmla="*/ 2147483647 h 329"/>
              <a:gd name="T2" fmla="*/ 2147483647 w 3"/>
              <a:gd name="T3" fmla="*/ 0 h 329"/>
              <a:gd name="T4" fmla="*/ 0 60000 65536"/>
              <a:gd name="T5" fmla="*/ 0 60000 65536"/>
              <a:gd name="T6" fmla="*/ 0 w 3"/>
              <a:gd name="T7" fmla="*/ 0 h 329"/>
              <a:gd name="T8" fmla="*/ 3 w 3"/>
              <a:gd name="T9" fmla="*/ 329 h 32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" h="329">
                <a:moveTo>
                  <a:pt x="0" y="329"/>
                </a:moveTo>
                <a:lnTo>
                  <a:pt x="3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4348" name="Line 70"/>
          <p:cNvSpPr>
            <a:spLocks noChangeShapeType="1"/>
          </p:cNvSpPr>
          <p:nvPr/>
        </p:nvSpPr>
        <p:spPr bwMode="auto">
          <a:xfrm flipV="1">
            <a:off x="2984500" y="5102225"/>
            <a:ext cx="0" cy="3746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4349" name="Line 71"/>
          <p:cNvSpPr>
            <a:spLocks noChangeShapeType="1"/>
          </p:cNvSpPr>
          <p:nvPr/>
        </p:nvSpPr>
        <p:spPr bwMode="auto">
          <a:xfrm flipV="1">
            <a:off x="3003550" y="5813425"/>
            <a:ext cx="0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4350" name="Text Box 72"/>
          <p:cNvSpPr txBox="1">
            <a:spLocks noChangeArrowheads="1"/>
          </p:cNvSpPr>
          <p:nvPr/>
        </p:nvSpPr>
        <p:spPr bwMode="auto">
          <a:xfrm>
            <a:off x="1257300" y="3998913"/>
            <a:ext cx="40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latin typeface="Comic Sans MS" pitchFamily="66" charset="0"/>
              </a:rPr>
              <a:t>A</a:t>
            </a:r>
            <a:endParaRPr lang="en-US"/>
          </a:p>
        </p:txBody>
      </p:sp>
      <p:sp>
        <p:nvSpPr>
          <p:cNvPr id="14351" name="Text Box 73"/>
          <p:cNvSpPr txBox="1">
            <a:spLocks noChangeArrowheads="1"/>
          </p:cNvSpPr>
          <p:nvPr/>
        </p:nvSpPr>
        <p:spPr bwMode="auto">
          <a:xfrm>
            <a:off x="6742113" y="5462588"/>
            <a:ext cx="376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latin typeface="Comic Sans MS" pitchFamily="66" charset="0"/>
              </a:rPr>
              <a:t>B</a:t>
            </a:r>
            <a:endParaRPr lang="en-US"/>
          </a:p>
        </p:txBody>
      </p:sp>
      <p:sp>
        <p:nvSpPr>
          <p:cNvPr id="14352" name="Text Box 74"/>
          <p:cNvSpPr txBox="1">
            <a:spLocks noChangeArrowheads="1"/>
          </p:cNvSpPr>
          <p:nvPr/>
        </p:nvSpPr>
        <p:spPr bwMode="auto">
          <a:xfrm>
            <a:off x="4365625" y="3616325"/>
            <a:ext cx="368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latin typeface="Comic Sans MS" pitchFamily="66" charset="0"/>
              </a:rPr>
              <a:t>C</a:t>
            </a:r>
            <a:endParaRPr lang="en-US"/>
          </a:p>
        </p:txBody>
      </p:sp>
      <p:grpSp>
        <p:nvGrpSpPr>
          <p:cNvPr id="14353" name="Group 84"/>
          <p:cNvGrpSpPr>
            <a:grpSpLocks/>
          </p:cNvGrpSpPr>
          <p:nvPr/>
        </p:nvGrpSpPr>
        <p:grpSpPr bwMode="auto">
          <a:xfrm>
            <a:off x="4800600" y="4795838"/>
            <a:ext cx="3538538" cy="290512"/>
            <a:chOff x="3114" y="3021"/>
            <a:chExt cx="2229" cy="183"/>
          </a:xfrm>
        </p:grpSpPr>
        <p:sp>
          <p:nvSpPr>
            <p:cNvPr id="14359" name="Rectangle 76"/>
            <p:cNvSpPr>
              <a:spLocks noChangeArrowheads="1"/>
            </p:cNvSpPr>
            <p:nvPr/>
          </p:nvSpPr>
          <p:spPr bwMode="auto">
            <a:xfrm>
              <a:off x="3114" y="3021"/>
              <a:ext cx="2229" cy="183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pt-BR"/>
            </a:p>
          </p:txBody>
        </p:sp>
        <p:sp>
          <p:nvSpPr>
            <p:cNvPr id="14360" name="Line 77"/>
            <p:cNvSpPr>
              <a:spLocks noChangeShapeType="1"/>
            </p:cNvSpPr>
            <p:nvPr/>
          </p:nvSpPr>
          <p:spPr bwMode="auto">
            <a:xfrm>
              <a:off x="3435" y="3027"/>
              <a:ext cx="0" cy="1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4361" name="Line 78"/>
            <p:cNvSpPr>
              <a:spLocks noChangeShapeType="1"/>
            </p:cNvSpPr>
            <p:nvPr/>
          </p:nvSpPr>
          <p:spPr bwMode="auto">
            <a:xfrm>
              <a:off x="3837" y="3030"/>
              <a:ext cx="0" cy="1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4362" name="Line 79"/>
            <p:cNvSpPr>
              <a:spLocks noChangeShapeType="1"/>
            </p:cNvSpPr>
            <p:nvPr/>
          </p:nvSpPr>
          <p:spPr bwMode="auto">
            <a:xfrm>
              <a:off x="3972" y="3030"/>
              <a:ext cx="0" cy="1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14354" name="Text Box 80"/>
          <p:cNvSpPr txBox="1">
            <a:spLocks noChangeArrowheads="1"/>
          </p:cNvSpPr>
          <p:nvPr/>
        </p:nvSpPr>
        <p:spPr bwMode="auto">
          <a:xfrm>
            <a:off x="4727575" y="4772025"/>
            <a:ext cx="3860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>
                <a:latin typeface="Arial" charset="0"/>
              </a:rPr>
              <a:t>src:B dest:A     user: B; password: foo</a:t>
            </a:r>
            <a:endParaRPr lang="en-US" sz="1600"/>
          </a:p>
        </p:txBody>
      </p:sp>
      <p:sp>
        <p:nvSpPr>
          <p:cNvPr id="14355" name="Freeform 81"/>
          <p:cNvSpPr>
            <a:spLocks/>
          </p:cNvSpPr>
          <p:nvPr/>
        </p:nvSpPr>
        <p:spPr bwMode="auto">
          <a:xfrm>
            <a:off x="1731963" y="4751388"/>
            <a:ext cx="4510087" cy="674687"/>
          </a:xfrm>
          <a:custGeom>
            <a:avLst/>
            <a:gdLst>
              <a:gd name="T0" fmla="*/ 2147483647 w 2841"/>
              <a:gd name="T1" fmla="*/ 2147483647 h 425"/>
              <a:gd name="T2" fmla="*/ 2147483647 w 2841"/>
              <a:gd name="T3" fmla="*/ 2147483647 h 425"/>
              <a:gd name="T4" fmla="*/ 0 w 2841"/>
              <a:gd name="T5" fmla="*/ 2147483647 h 425"/>
              <a:gd name="T6" fmla="*/ 0 w 2841"/>
              <a:gd name="T7" fmla="*/ 0 h 425"/>
              <a:gd name="T8" fmla="*/ 0 60000 65536"/>
              <a:gd name="T9" fmla="*/ 0 60000 65536"/>
              <a:gd name="T10" fmla="*/ 0 60000 65536"/>
              <a:gd name="T11" fmla="*/ 0 60000 65536"/>
              <a:gd name="T12" fmla="*/ 0 w 2841"/>
              <a:gd name="T13" fmla="*/ 0 h 425"/>
              <a:gd name="T14" fmla="*/ 2841 w 2841"/>
              <a:gd name="T15" fmla="*/ 425 h 4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41" h="425">
                <a:moveTo>
                  <a:pt x="2841" y="425"/>
                </a:moveTo>
                <a:lnTo>
                  <a:pt x="2841" y="273"/>
                </a:lnTo>
                <a:lnTo>
                  <a:pt x="0" y="271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4356" name="Line 82"/>
          <p:cNvSpPr>
            <a:spLocks noChangeShapeType="1"/>
          </p:cNvSpPr>
          <p:nvPr/>
        </p:nvSpPr>
        <p:spPr bwMode="auto">
          <a:xfrm flipV="1">
            <a:off x="4749800" y="4581525"/>
            <a:ext cx="0" cy="6032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pic>
        <p:nvPicPr>
          <p:cNvPr id="14357" name="Picture 8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6100" y="4029075"/>
            <a:ext cx="471488" cy="44291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</p:pic>
      <p:pic>
        <p:nvPicPr>
          <p:cNvPr id="14358" name="Picture 85" descr="EN00179_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37088" y="4284663"/>
            <a:ext cx="681037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9949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1: Introdução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4710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FFD087-97FA-4988-A8A8-AA642E9DD5A4}" type="slidenum">
              <a:rPr lang="en-US" smtClean="0"/>
              <a:pPr>
                <a:defRPr/>
              </a:pPr>
              <a:t>118</a:t>
            </a:fld>
            <a:endParaRPr lang="en-US" smtClean="0"/>
          </a:p>
        </p:txBody>
      </p:sp>
      <p:sp>
        <p:nvSpPr>
          <p:cNvPr id="471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Segurança de Rede</a:t>
            </a:r>
          </a:p>
        </p:txBody>
      </p:sp>
      <p:sp>
        <p:nvSpPr>
          <p:cNvPr id="471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65250"/>
            <a:ext cx="7772400" cy="5119688"/>
          </a:xfrm>
        </p:spPr>
        <p:txBody>
          <a:bodyPr/>
          <a:lstStyle/>
          <a:p>
            <a:r>
              <a:rPr lang="pt-BR" smtClean="0"/>
              <a:t>Mais ao longo do curso</a:t>
            </a:r>
          </a:p>
          <a:p>
            <a:r>
              <a:rPr lang="pt-BR" smtClean="0"/>
              <a:t>Capítulo 8: foco em segurança</a:t>
            </a:r>
          </a:p>
          <a:p>
            <a:r>
              <a:rPr lang="pt-BR" smtClean="0"/>
              <a:t>técnicas de criptografia: usos óbvios e usos não tão óbvios</a:t>
            </a:r>
          </a:p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20903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1: Introdução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Roteiro do Capítulo 1</a:t>
            </a:r>
          </a:p>
        </p:txBody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>
              <a:buFont typeface="ZapfDingbats" pitchFamily="82" charset="0"/>
              <a:buNone/>
            </a:pPr>
            <a:r>
              <a:rPr lang="pt-BR" sz="2400" dirty="0" smtClean="0"/>
              <a:t>1.1 O Que </a:t>
            </a:r>
            <a:r>
              <a:rPr lang="pt-BR" sz="2400" i="1" dirty="0" smtClean="0"/>
              <a:t>é</a:t>
            </a:r>
            <a:r>
              <a:rPr lang="pt-BR" sz="2400" dirty="0" smtClean="0"/>
              <a:t> a Internet?</a:t>
            </a:r>
          </a:p>
          <a:p>
            <a:pPr marL="533400" indent="-533400">
              <a:buFont typeface="ZapfDingbats" pitchFamily="82" charset="0"/>
              <a:buNone/>
            </a:pPr>
            <a:r>
              <a:rPr lang="pt-BR" sz="2400" dirty="0" smtClean="0"/>
              <a:t>1.2 A Borda (Periferia) da Internet</a:t>
            </a:r>
          </a:p>
          <a:p>
            <a:pPr marL="533400" indent="-533400">
              <a:buFont typeface="ZapfDingbats" pitchFamily="82" charset="0"/>
              <a:buNone/>
            </a:pPr>
            <a:r>
              <a:rPr lang="pt-BR" sz="2400" dirty="0" smtClean="0"/>
              <a:t>1.3 O Núcleo da Rede</a:t>
            </a:r>
          </a:p>
          <a:p>
            <a:pPr marL="533400" indent="-533400">
              <a:buFont typeface="ZapfDingbats" pitchFamily="82" charset="0"/>
              <a:buNone/>
            </a:pPr>
            <a:r>
              <a:rPr lang="pt-BR" sz="2400" dirty="0" smtClean="0"/>
              <a:t>1.4 Atraso, perda e vazão em redes de comutação de pacotes</a:t>
            </a:r>
          </a:p>
          <a:p>
            <a:pPr marL="533400" indent="-533400">
              <a:buFont typeface="ZapfDingbats" pitchFamily="82" charset="0"/>
              <a:buNone/>
            </a:pPr>
            <a:r>
              <a:rPr lang="pt-BR" sz="2400" dirty="0" smtClean="0"/>
              <a:t>1.5 Camadas de protocolos e seus modelos de serviços</a:t>
            </a:r>
          </a:p>
          <a:p>
            <a:pPr marL="533400" indent="-533400">
              <a:buFont typeface="ZapfDingbats" pitchFamily="82" charset="0"/>
              <a:buNone/>
            </a:pPr>
            <a:r>
              <a:rPr lang="pt-BR" sz="2400" dirty="0" smtClean="0"/>
              <a:t>1.6 Redes sob ameaça</a:t>
            </a:r>
          </a:p>
          <a:p>
            <a:pPr marL="533400" indent="-533400">
              <a:buFont typeface="ZapfDingbats" pitchFamily="82" charset="0"/>
              <a:buNone/>
            </a:pPr>
            <a:r>
              <a:rPr lang="pt-BR" sz="2400" dirty="0" smtClean="0">
                <a:solidFill>
                  <a:srgbClr val="C00000"/>
                </a:solidFill>
              </a:rPr>
              <a:t>1.7 História das redes de computadores e da Internet</a:t>
            </a:r>
          </a:p>
        </p:txBody>
      </p:sp>
      <p:sp>
        <p:nvSpPr>
          <p:cNvPr id="54277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5CA228E-D66C-44FC-8DC2-2E0456165C08}" type="slidenum">
              <a:rPr lang="en-US" smtClean="0"/>
              <a:pPr/>
              <a:t>119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8605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1: Introdução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8915" name="Espaço Reservado para Número de Slid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7B7241-EBD3-4934-82BC-445CFF119C7D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O que é um protocolo?</a:t>
            </a:r>
          </a:p>
        </p:txBody>
      </p:sp>
      <p:sp>
        <p:nvSpPr>
          <p:cNvPr id="3891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196975"/>
            <a:ext cx="3581400" cy="4648200"/>
          </a:xfrm>
        </p:spPr>
        <p:txBody>
          <a:bodyPr/>
          <a:lstStyle/>
          <a:p>
            <a:pPr>
              <a:buFont typeface="ZapfDingbats" pitchFamily="82" charset="0"/>
              <a:buNone/>
            </a:pPr>
            <a:r>
              <a:rPr lang="pt-BR" sz="2400" u="sng" smtClean="0">
                <a:solidFill>
                  <a:srgbClr val="FF0000"/>
                </a:solidFill>
              </a:rPr>
              <a:t>protocolos humanos:</a:t>
            </a:r>
            <a:endParaRPr lang="pt-BR" sz="2400" smtClean="0"/>
          </a:p>
          <a:p>
            <a:r>
              <a:rPr lang="pt-BR" sz="2400" smtClean="0"/>
              <a:t>“que horas são?”</a:t>
            </a:r>
          </a:p>
          <a:p>
            <a:r>
              <a:rPr lang="pt-BR" sz="2400" smtClean="0"/>
              <a:t>“tenho uma dúvida”</a:t>
            </a:r>
          </a:p>
          <a:p>
            <a:r>
              <a:rPr lang="pt-BR" sz="2400" smtClean="0"/>
              <a:t>apresentações</a:t>
            </a:r>
            <a:endParaRPr lang="pt-BR" smtClean="0"/>
          </a:p>
          <a:p>
            <a:pPr lvl="1"/>
            <a:endParaRPr lang="pt-BR" sz="2000" smtClean="0"/>
          </a:p>
          <a:p>
            <a:pPr>
              <a:buFont typeface="ZapfDingbats" pitchFamily="82" charset="0"/>
              <a:buNone/>
            </a:pPr>
            <a:r>
              <a:rPr lang="pt-BR" sz="2400" smtClean="0"/>
              <a:t>… msgs específicas são enviadas</a:t>
            </a:r>
          </a:p>
          <a:p>
            <a:pPr>
              <a:buFont typeface="ZapfDingbats" pitchFamily="82" charset="0"/>
              <a:buNone/>
            </a:pPr>
            <a:r>
              <a:rPr lang="pt-BR" sz="2400" smtClean="0"/>
              <a:t>… ações específicas são realizadas quando as msgs são recebidas, ou acontecem outros eventos</a:t>
            </a:r>
          </a:p>
        </p:txBody>
      </p:sp>
      <p:sp>
        <p:nvSpPr>
          <p:cNvPr id="3891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196975"/>
            <a:ext cx="4303713" cy="2590800"/>
          </a:xfrm>
        </p:spPr>
        <p:txBody>
          <a:bodyPr/>
          <a:lstStyle/>
          <a:p>
            <a:pPr>
              <a:buFont typeface="ZapfDingbats" pitchFamily="82" charset="0"/>
              <a:buNone/>
            </a:pPr>
            <a:r>
              <a:rPr lang="pt-BR" sz="2400" u="sng" smtClean="0">
                <a:solidFill>
                  <a:srgbClr val="FF0000"/>
                </a:solidFill>
              </a:rPr>
              <a:t>Protocolos de rede:</a:t>
            </a:r>
            <a:endParaRPr lang="pt-BR" sz="2400" smtClean="0"/>
          </a:p>
          <a:p>
            <a:r>
              <a:rPr lang="pt-BR" sz="2400" smtClean="0"/>
              <a:t>máquinas ao invés de pessoas</a:t>
            </a:r>
          </a:p>
          <a:p>
            <a:r>
              <a:rPr lang="pt-BR" sz="2400" smtClean="0"/>
              <a:t>todas as atividades de comunicação na Internet são governadas por protocolos</a:t>
            </a:r>
          </a:p>
        </p:txBody>
      </p:sp>
      <p:sp>
        <p:nvSpPr>
          <p:cNvPr id="38919" name="Rectangle 5"/>
          <p:cNvSpPr>
            <a:spLocks noChangeArrowheads="1"/>
          </p:cNvSpPr>
          <p:nvPr/>
        </p:nvSpPr>
        <p:spPr bwMode="auto">
          <a:xfrm>
            <a:off x="3973513" y="4049713"/>
            <a:ext cx="4932362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0"/>
              <a:buNone/>
            </a:pPr>
            <a:r>
              <a:rPr lang="pt-BR" i="1" dirty="0">
                <a:solidFill>
                  <a:srgbClr val="FF0000"/>
                </a:solidFill>
                <a:latin typeface="Comic Sans MS" pitchFamily="66" charset="0"/>
              </a:rPr>
              <a:t>protocolos</a:t>
            </a:r>
            <a:r>
              <a:rPr lang="pt-BR" i="1" dirty="0">
                <a:latin typeface="Comic Sans MS" pitchFamily="66" charset="0"/>
              </a:rPr>
              <a:t> definem o </a:t>
            </a:r>
            <a:r>
              <a:rPr lang="pt-BR" i="1" dirty="0">
                <a:solidFill>
                  <a:srgbClr val="FF0000"/>
                </a:solidFill>
                <a:latin typeface="Comic Sans MS" pitchFamily="66" charset="0"/>
              </a:rPr>
              <a:t>formato</a:t>
            </a:r>
            <a:r>
              <a:rPr lang="pt-BR" i="1" dirty="0">
                <a:latin typeface="Comic Sans MS" pitchFamily="66" charset="0"/>
              </a:rPr>
              <a:t>, </a:t>
            </a:r>
            <a:r>
              <a:rPr lang="pt-BR" i="1" dirty="0">
                <a:solidFill>
                  <a:srgbClr val="FF0000"/>
                </a:solidFill>
                <a:latin typeface="Comic Sans MS" pitchFamily="66" charset="0"/>
              </a:rPr>
              <a:t>ordem</a:t>
            </a:r>
            <a:r>
              <a:rPr lang="pt-BR" i="1" dirty="0">
                <a:latin typeface="Comic Sans MS" pitchFamily="66" charset="0"/>
              </a:rPr>
              <a:t> das </a:t>
            </a:r>
            <a:r>
              <a:rPr lang="pt-BR" i="1" dirty="0" err="1">
                <a:solidFill>
                  <a:srgbClr val="FF0000"/>
                </a:solidFill>
                <a:latin typeface="Comic Sans MS" pitchFamily="66" charset="0"/>
              </a:rPr>
              <a:t>msgs</a:t>
            </a:r>
            <a:r>
              <a:rPr lang="pt-BR" i="1" dirty="0">
                <a:solidFill>
                  <a:srgbClr val="FF0000"/>
                </a:solidFill>
                <a:latin typeface="Comic Sans MS" pitchFamily="66" charset="0"/>
              </a:rPr>
              <a:t> enviadas e recebidas</a:t>
            </a:r>
            <a:r>
              <a:rPr lang="pt-BR" i="1" dirty="0">
                <a:latin typeface="Comic Sans MS" pitchFamily="66" charset="0"/>
              </a:rPr>
              <a:t> pelas entidades da rede, e </a:t>
            </a:r>
            <a:r>
              <a:rPr lang="pt-BR" i="1" dirty="0">
                <a:solidFill>
                  <a:srgbClr val="FF0000"/>
                </a:solidFill>
                <a:latin typeface="Comic Sans MS" pitchFamily="66" charset="0"/>
              </a:rPr>
              <a:t>ações tomadas </a:t>
            </a:r>
            <a:r>
              <a:rPr lang="pt-BR" i="1" dirty="0">
                <a:latin typeface="Comic Sans MS" pitchFamily="66" charset="0"/>
              </a:rPr>
              <a:t>quando da transmissão ou recepção de  </a:t>
            </a:r>
            <a:r>
              <a:rPr lang="pt-BR" i="1" dirty="0" err="1">
                <a:latin typeface="Comic Sans MS" pitchFamily="66" charset="0"/>
              </a:rPr>
              <a:t>msgs</a:t>
            </a:r>
            <a:endParaRPr lang="pt-BR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8920" name="Rectangle 6"/>
          <p:cNvSpPr>
            <a:spLocks noChangeArrowheads="1"/>
          </p:cNvSpPr>
          <p:nvPr/>
        </p:nvSpPr>
        <p:spPr bwMode="auto">
          <a:xfrm>
            <a:off x="4264025" y="4049713"/>
            <a:ext cx="4629150" cy="236220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1: Introdução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49155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52BA6F-C866-4D8C-B4D2-06A807ECDD05}" type="slidenum">
              <a:rPr lang="en-US" smtClean="0"/>
              <a:pPr>
                <a:defRPr/>
              </a:pPr>
              <a:t>120</a:t>
            </a:fld>
            <a:endParaRPr lang="en-US" smtClean="0"/>
          </a:p>
        </p:txBody>
      </p:sp>
      <p:sp>
        <p:nvSpPr>
          <p:cNvPr id="491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smtClean="0"/>
              <a:t>História da Internet</a:t>
            </a:r>
            <a:endParaRPr lang="pt-BR" smtClean="0"/>
          </a:p>
        </p:txBody>
      </p:sp>
      <p:sp>
        <p:nvSpPr>
          <p:cNvPr id="4915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pt-BR" sz="2000" smtClean="0">
                <a:solidFill>
                  <a:schemeClr val="accent2"/>
                </a:solidFill>
              </a:rPr>
              <a:t>1961:</a:t>
            </a:r>
            <a:r>
              <a:rPr lang="pt-BR" sz="2000" smtClean="0"/>
              <a:t> Kleinrock - teoria das filas demonstra eficiência da comutação por pacotes</a:t>
            </a:r>
          </a:p>
          <a:p>
            <a:r>
              <a:rPr lang="pt-BR" sz="2000" smtClean="0">
                <a:solidFill>
                  <a:schemeClr val="accent2"/>
                </a:solidFill>
              </a:rPr>
              <a:t>1964:</a:t>
            </a:r>
            <a:r>
              <a:rPr lang="pt-BR" sz="2000" smtClean="0"/>
              <a:t> Baran - comutação de pacotes em redes militares</a:t>
            </a:r>
          </a:p>
          <a:p>
            <a:r>
              <a:rPr lang="pt-BR" sz="2000" smtClean="0">
                <a:solidFill>
                  <a:schemeClr val="accent2"/>
                </a:solidFill>
              </a:rPr>
              <a:t>1967:</a:t>
            </a:r>
            <a:r>
              <a:rPr lang="pt-BR" sz="2000" smtClean="0"/>
              <a:t> concepção da ARPAnet pela ARPA (</a:t>
            </a:r>
            <a:r>
              <a:rPr lang="pt-BR" sz="2000" i="1" smtClean="0"/>
              <a:t>Advanced Research Projects Agency</a:t>
            </a:r>
            <a:r>
              <a:rPr lang="pt-BR" sz="2000" smtClean="0"/>
              <a:t>)</a:t>
            </a:r>
          </a:p>
          <a:p>
            <a:r>
              <a:rPr lang="pt-BR" sz="2000" smtClean="0">
                <a:solidFill>
                  <a:schemeClr val="accent2"/>
                </a:solidFill>
              </a:rPr>
              <a:t>1969:</a:t>
            </a:r>
            <a:r>
              <a:rPr lang="pt-BR" sz="2000" smtClean="0"/>
              <a:t> entra em operação o primeiro nó da ARPAnet</a:t>
            </a:r>
          </a:p>
          <a:p>
            <a:endParaRPr lang="pt-BR" sz="2000" smtClean="0"/>
          </a:p>
        </p:txBody>
      </p:sp>
      <p:pic>
        <p:nvPicPr>
          <p:cNvPr id="49158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/>
      </p:pic>
      <p:sp>
        <p:nvSpPr>
          <p:cNvPr id="49159" name="Rectangle 5"/>
          <p:cNvSpPr>
            <a:spLocks noChangeArrowheads="1"/>
          </p:cNvSpPr>
          <p:nvPr/>
        </p:nvSpPr>
        <p:spPr bwMode="auto">
          <a:xfrm>
            <a:off x="523875" y="1028700"/>
            <a:ext cx="77724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pt-BR" i="1">
                <a:solidFill>
                  <a:srgbClr val="FF0000"/>
                </a:solidFill>
                <a:latin typeface="Comic Sans MS" pitchFamily="66" charset="0"/>
              </a:rPr>
              <a:t>1961-1972: Estréia da comutação de pacotes</a:t>
            </a:r>
            <a:endParaRPr lang="pt-BR" sz="4000" u="sng">
              <a:solidFill>
                <a:schemeClr val="accent2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51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1: Introdução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0179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EA7907-778B-439D-AD68-319911681495}" type="slidenum">
              <a:rPr lang="en-US" smtClean="0"/>
              <a:pPr>
                <a:defRPr/>
              </a:pPr>
              <a:t>121</a:t>
            </a:fld>
            <a:endParaRPr lang="en-US" smtClean="0"/>
          </a:p>
        </p:txBody>
      </p:sp>
      <p:sp>
        <p:nvSpPr>
          <p:cNvPr id="50180" name="Rectangle 2"/>
          <p:cNvSpPr>
            <a:spLocks noGrp="1" noChangeArrowheads="1"/>
          </p:cNvSpPr>
          <p:nvPr>
            <p:ph type="title"/>
          </p:nvPr>
        </p:nvSpPr>
        <p:spPr>
          <a:xfrm>
            <a:off x="476250" y="333375"/>
            <a:ext cx="7772400" cy="647700"/>
          </a:xfrm>
        </p:spPr>
        <p:txBody>
          <a:bodyPr/>
          <a:lstStyle/>
          <a:p>
            <a:r>
              <a:rPr lang="pt-BR" sz="3600" smtClean="0"/>
              <a:t>História da Internet</a:t>
            </a:r>
            <a:endParaRPr lang="pt-BR" smtClean="0"/>
          </a:p>
        </p:txBody>
      </p:sp>
      <p:sp>
        <p:nvSpPr>
          <p:cNvPr id="5018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790700"/>
            <a:ext cx="3695700" cy="4457700"/>
          </a:xfrm>
        </p:spPr>
        <p:txBody>
          <a:bodyPr/>
          <a:lstStyle/>
          <a:p>
            <a:r>
              <a:rPr lang="pt-BR" sz="2000" smtClean="0">
                <a:solidFill>
                  <a:schemeClr val="accent2"/>
                </a:solidFill>
              </a:rPr>
              <a:t>1972:</a:t>
            </a:r>
            <a:r>
              <a:rPr lang="pt-BR" sz="2000" smtClean="0"/>
              <a:t> </a:t>
            </a:r>
          </a:p>
          <a:p>
            <a:pPr lvl="1"/>
            <a:r>
              <a:rPr lang="pt-BR" sz="2000" smtClean="0"/>
              <a:t>demonstração pública da ARPAnet</a:t>
            </a:r>
          </a:p>
          <a:p>
            <a:pPr lvl="1"/>
            <a:r>
              <a:rPr lang="pt-BR" sz="2000" smtClean="0"/>
              <a:t>NCP (</a:t>
            </a:r>
            <a:r>
              <a:rPr lang="pt-BR" sz="2000" i="1" smtClean="0"/>
              <a:t>Network Control Protocol</a:t>
            </a:r>
            <a:r>
              <a:rPr lang="pt-BR" sz="2000" smtClean="0"/>
              <a:t>) primeiro protocolo host-host</a:t>
            </a:r>
          </a:p>
          <a:p>
            <a:pPr lvl="1"/>
            <a:r>
              <a:rPr lang="pt-BR" sz="2000" smtClean="0"/>
              <a:t>primeiro programa de  e-mail</a:t>
            </a:r>
          </a:p>
          <a:p>
            <a:pPr lvl="1"/>
            <a:r>
              <a:rPr lang="pt-BR" sz="2000" smtClean="0"/>
              <a:t>ARPAnet com 15 nós</a:t>
            </a:r>
          </a:p>
        </p:txBody>
      </p:sp>
      <p:sp>
        <p:nvSpPr>
          <p:cNvPr id="50182" name="Rectangle 5"/>
          <p:cNvSpPr>
            <a:spLocks noChangeArrowheads="1"/>
          </p:cNvSpPr>
          <p:nvPr/>
        </p:nvSpPr>
        <p:spPr bwMode="auto">
          <a:xfrm>
            <a:off x="523875" y="1028700"/>
            <a:ext cx="77724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pt-BR" i="1">
                <a:solidFill>
                  <a:srgbClr val="FF0000"/>
                </a:solidFill>
                <a:latin typeface="Comic Sans MS" pitchFamily="66" charset="0"/>
              </a:rPr>
              <a:t>1961-1972: Estréia da comutação de pacotes</a:t>
            </a:r>
            <a:endParaRPr lang="pt-BR" sz="4000" u="sng">
              <a:solidFill>
                <a:schemeClr val="accent2"/>
              </a:solidFill>
              <a:latin typeface="Comic Sans MS" pitchFamily="66" charset="0"/>
            </a:endParaRPr>
          </a:p>
        </p:txBody>
      </p:sp>
      <p:pic>
        <p:nvPicPr>
          <p:cNvPr id="50183" name="Picture 6" descr="arpanet2"/>
          <p:cNvPicPr>
            <a:picLocks noChangeAspect="1" noChangeArrowheads="1"/>
          </p:cNvPicPr>
          <p:nvPr/>
        </p:nvPicPr>
        <p:blipFill>
          <a:blip r:embed="rId3" cstate="print"/>
          <a:srcRect b="8458"/>
          <a:stretch>
            <a:fillRect/>
          </a:stretch>
        </p:blipFill>
        <p:spPr bwMode="auto">
          <a:xfrm>
            <a:off x="5157788" y="2139950"/>
            <a:ext cx="2976562" cy="288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2178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1: Introdução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1203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87FA7A-5DEB-4904-ABFE-AEE6B0639BCD}" type="slidenum">
              <a:rPr lang="en-US" smtClean="0"/>
              <a:pPr>
                <a:defRPr/>
              </a:pPr>
              <a:t>122</a:t>
            </a:fld>
            <a:endParaRPr lang="en-US" smtClean="0"/>
          </a:p>
        </p:txBody>
      </p:sp>
      <p:sp>
        <p:nvSpPr>
          <p:cNvPr id="51204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4476750" y="1833563"/>
            <a:ext cx="3810000" cy="4448175"/>
          </a:xfrm>
        </p:spPr>
        <p:txBody>
          <a:bodyPr/>
          <a:lstStyle/>
          <a:p>
            <a:pPr>
              <a:lnSpc>
                <a:spcPct val="90000"/>
              </a:lnSpc>
              <a:buFont typeface="ZapfDingbats" pitchFamily="82" charset="0"/>
              <a:buNone/>
            </a:pPr>
            <a:r>
              <a:rPr lang="pt-BR" sz="2000" smtClean="0">
                <a:solidFill>
                  <a:srgbClr val="FF0000"/>
                </a:solidFill>
              </a:rPr>
              <a:t>Princípios de interconexão de Cerf e Kahn:</a:t>
            </a:r>
          </a:p>
          <a:p>
            <a:pPr lvl="1">
              <a:lnSpc>
                <a:spcPct val="90000"/>
              </a:lnSpc>
            </a:pPr>
            <a:r>
              <a:rPr lang="pt-BR" sz="2000" smtClean="0"/>
              <a:t>minimalismo, autonomia - não é necessária nenhuma mudança interna para interconectar redes</a:t>
            </a:r>
          </a:p>
          <a:p>
            <a:pPr lvl="1">
              <a:lnSpc>
                <a:spcPct val="90000"/>
              </a:lnSpc>
            </a:pPr>
            <a:r>
              <a:rPr lang="pt-BR" sz="2000" smtClean="0"/>
              <a:t>modelo de serviço </a:t>
            </a:r>
            <a:r>
              <a:rPr lang="pt-BR" sz="2000" i="1" smtClean="0"/>
              <a:t>best effort</a:t>
            </a:r>
            <a:endParaRPr lang="pt-BR" sz="2000" smtClean="0"/>
          </a:p>
          <a:p>
            <a:pPr lvl="1">
              <a:lnSpc>
                <a:spcPct val="90000"/>
              </a:lnSpc>
            </a:pPr>
            <a:r>
              <a:rPr lang="pt-BR" sz="2000" smtClean="0"/>
              <a:t>roteadores sem estados</a:t>
            </a:r>
          </a:p>
          <a:p>
            <a:pPr lvl="1">
              <a:lnSpc>
                <a:spcPct val="90000"/>
              </a:lnSpc>
            </a:pPr>
            <a:r>
              <a:rPr lang="pt-BR" sz="2000" smtClean="0"/>
              <a:t>controle descentralizado</a:t>
            </a:r>
          </a:p>
          <a:p>
            <a:pPr>
              <a:lnSpc>
                <a:spcPct val="90000"/>
              </a:lnSpc>
              <a:buFont typeface="ZapfDingbats" pitchFamily="82" charset="0"/>
              <a:buNone/>
            </a:pPr>
            <a:r>
              <a:rPr lang="pt-BR" sz="2000" smtClean="0">
                <a:solidFill>
                  <a:srgbClr val="FF0000"/>
                </a:solidFill>
              </a:rPr>
              <a:t>definem a arquitetura atual da Internet</a:t>
            </a:r>
            <a:endParaRPr lang="pt-BR" sz="2400" smtClean="0"/>
          </a:p>
        </p:txBody>
      </p:sp>
      <p:sp>
        <p:nvSpPr>
          <p:cNvPr id="51205" name="Rectangle 3"/>
          <p:cNvSpPr>
            <a:spLocks noGrp="1" noChangeArrowheads="1"/>
          </p:cNvSpPr>
          <p:nvPr>
            <p:ph type="title"/>
          </p:nvPr>
        </p:nvSpPr>
        <p:spPr>
          <a:xfrm>
            <a:off x="476250" y="333375"/>
            <a:ext cx="7772400" cy="647700"/>
          </a:xfrm>
        </p:spPr>
        <p:txBody>
          <a:bodyPr/>
          <a:lstStyle/>
          <a:p>
            <a:r>
              <a:rPr lang="pt-BR" sz="3600" smtClean="0"/>
              <a:t>História da Internet</a:t>
            </a:r>
          </a:p>
        </p:txBody>
      </p:sp>
      <p:sp>
        <p:nvSpPr>
          <p:cNvPr id="5120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695450"/>
            <a:ext cx="4152900" cy="4457700"/>
          </a:xfrm>
        </p:spPr>
        <p:txBody>
          <a:bodyPr/>
          <a:lstStyle/>
          <a:p>
            <a:r>
              <a:rPr lang="pt-BR" sz="2000" dirty="0" smtClean="0">
                <a:solidFill>
                  <a:schemeClr val="accent2"/>
                </a:solidFill>
              </a:rPr>
              <a:t>1970:</a:t>
            </a:r>
            <a:r>
              <a:rPr lang="pt-BR" sz="2000" dirty="0" smtClean="0"/>
              <a:t> rede de satélite </a:t>
            </a:r>
            <a:r>
              <a:rPr lang="pt-BR" sz="2000" dirty="0" err="1" smtClean="0"/>
              <a:t>ALOHAnet</a:t>
            </a:r>
            <a:r>
              <a:rPr lang="pt-BR" sz="2000" dirty="0" smtClean="0"/>
              <a:t> no Havaí</a:t>
            </a:r>
          </a:p>
          <a:p>
            <a:r>
              <a:rPr lang="pt-BR" sz="2000" dirty="0" smtClean="0">
                <a:solidFill>
                  <a:schemeClr val="accent2"/>
                </a:solidFill>
              </a:rPr>
              <a:t>1974:</a:t>
            </a:r>
            <a:r>
              <a:rPr lang="pt-BR" sz="2000" dirty="0" smtClean="0"/>
              <a:t> </a:t>
            </a:r>
            <a:r>
              <a:rPr lang="pt-BR" sz="2000" dirty="0" err="1" smtClean="0"/>
              <a:t>Cerf</a:t>
            </a:r>
            <a:r>
              <a:rPr lang="pt-BR" sz="2000" dirty="0" smtClean="0"/>
              <a:t> e Kahn - arquitetura para a interconexão de redes</a:t>
            </a:r>
          </a:p>
          <a:p>
            <a:r>
              <a:rPr lang="pt-BR" sz="2000" dirty="0" smtClean="0">
                <a:solidFill>
                  <a:schemeClr val="accent2"/>
                </a:solidFill>
              </a:rPr>
              <a:t>1976: </a:t>
            </a:r>
            <a:r>
              <a:rPr lang="pt-BR" sz="2000" dirty="0" smtClean="0"/>
              <a:t>Ethernet no XEROX PARC</a:t>
            </a:r>
          </a:p>
          <a:p>
            <a:r>
              <a:rPr lang="pt-BR" sz="2000" dirty="0" smtClean="0">
                <a:solidFill>
                  <a:schemeClr val="accent2"/>
                </a:solidFill>
              </a:rPr>
              <a:t>fim dos anos 70:</a:t>
            </a:r>
            <a:r>
              <a:rPr lang="pt-BR" sz="2000" dirty="0" smtClean="0"/>
              <a:t> arquiteturas proprietárias: </a:t>
            </a:r>
            <a:r>
              <a:rPr lang="pt-BR" sz="2000" dirty="0" err="1" smtClean="0"/>
              <a:t>DECnet</a:t>
            </a:r>
            <a:r>
              <a:rPr lang="pt-BR" sz="2000" dirty="0" smtClean="0"/>
              <a:t>, SNA, XNA</a:t>
            </a:r>
          </a:p>
          <a:p>
            <a:r>
              <a:rPr lang="pt-BR" sz="2000" dirty="0" smtClean="0">
                <a:solidFill>
                  <a:schemeClr val="accent2"/>
                </a:solidFill>
              </a:rPr>
              <a:t>fim dos anos 70:</a:t>
            </a:r>
            <a:r>
              <a:rPr lang="pt-BR" sz="2000" dirty="0" smtClean="0"/>
              <a:t> comutação de pacotes de comprimento fixo (precursor do ATM)</a:t>
            </a:r>
          </a:p>
          <a:p>
            <a:r>
              <a:rPr lang="pt-BR" sz="2000" dirty="0" smtClean="0">
                <a:solidFill>
                  <a:schemeClr val="accent2"/>
                </a:solidFill>
              </a:rPr>
              <a:t>1979:</a:t>
            </a:r>
            <a:r>
              <a:rPr lang="pt-BR" sz="2000" dirty="0" smtClean="0"/>
              <a:t> </a:t>
            </a:r>
            <a:r>
              <a:rPr lang="pt-BR" sz="2000" dirty="0" err="1" smtClean="0"/>
              <a:t>ARPAnet</a:t>
            </a:r>
            <a:r>
              <a:rPr lang="pt-BR" sz="2000" dirty="0" smtClean="0"/>
              <a:t> com 200 nós</a:t>
            </a:r>
          </a:p>
        </p:txBody>
      </p:sp>
      <p:sp>
        <p:nvSpPr>
          <p:cNvPr id="51207" name="Rectangle 5"/>
          <p:cNvSpPr>
            <a:spLocks noChangeArrowheads="1"/>
          </p:cNvSpPr>
          <p:nvPr/>
        </p:nvSpPr>
        <p:spPr bwMode="auto">
          <a:xfrm>
            <a:off x="523875" y="1028700"/>
            <a:ext cx="79724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i="1">
                <a:solidFill>
                  <a:srgbClr val="FF0000"/>
                </a:solidFill>
                <a:latin typeface="Comic Sans MS" pitchFamily="66" charset="0"/>
              </a:rPr>
              <a:t>1972-1980: Interconexão de redes novas e proprietárias</a:t>
            </a:r>
            <a:endParaRPr lang="en-US" sz="4000" u="sng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51208" name="Rectangle 6"/>
          <p:cNvSpPr>
            <a:spLocks noChangeArrowheads="1"/>
          </p:cNvSpPr>
          <p:nvPr/>
        </p:nvSpPr>
        <p:spPr bwMode="auto">
          <a:xfrm>
            <a:off x="4457700" y="1771650"/>
            <a:ext cx="3810000" cy="4435475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781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1: Introdução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222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A76F6-9303-47D8-A85B-E432CB3A4C12}" type="slidenum">
              <a:rPr lang="en-US" smtClean="0"/>
              <a:pPr>
                <a:defRPr/>
              </a:pPr>
              <a:t>123</a:t>
            </a:fld>
            <a:endParaRPr lang="en-US" smtClean="0"/>
          </a:p>
        </p:txBody>
      </p:sp>
      <p:sp>
        <p:nvSpPr>
          <p:cNvPr id="52228" name="Rectangle 2"/>
          <p:cNvSpPr>
            <a:spLocks noGrp="1" noChangeArrowheads="1"/>
          </p:cNvSpPr>
          <p:nvPr>
            <p:ph type="title"/>
          </p:nvPr>
        </p:nvSpPr>
        <p:spPr>
          <a:xfrm>
            <a:off x="476250" y="333375"/>
            <a:ext cx="7772400" cy="647700"/>
          </a:xfrm>
        </p:spPr>
        <p:txBody>
          <a:bodyPr/>
          <a:lstStyle/>
          <a:p>
            <a:r>
              <a:rPr lang="pt-BR" sz="3600" smtClean="0"/>
              <a:t>História da Internet</a:t>
            </a:r>
          </a:p>
        </p:txBody>
      </p:sp>
      <p:sp>
        <p:nvSpPr>
          <p:cNvPr id="5222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790700"/>
            <a:ext cx="3810000" cy="4457700"/>
          </a:xfrm>
        </p:spPr>
        <p:txBody>
          <a:bodyPr/>
          <a:lstStyle/>
          <a:p>
            <a:r>
              <a:rPr lang="pt-BR" sz="2000" dirty="0" smtClean="0">
                <a:solidFill>
                  <a:schemeClr val="accent2"/>
                </a:solidFill>
              </a:rPr>
              <a:t>1983:</a:t>
            </a:r>
            <a:r>
              <a:rPr lang="pt-BR" sz="2000" dirty="0" smtClean="0"/>
              <a:t> implantação do TCP/IP</a:t>
            </a:r>
          </a:p>
          <a:p>
            <a:r>
              <a:rPr lang="pt-BR" sz="2000" dirty="0" smtClean="0">
                <a:solidFill>
                  <a:schemeClr val="accent2"/>
                </a:solidFill>
              </a:rPr>
              <a:t>1982:</a:t>
            </a:r>
            <a:r>
              <a:rPr lang="pt-BR" sz="2000" dirty="0" smtClean="0"/>
              <a:t> definição do protocolo SMTP para e-mail</a:t>
            </a:r>
          </a:p>
          <a:p>
            <a:r>
              <a:rPr lang="pt-BR" sz="2000" dirty="0" smtClean="0">
                <a:solidFill>
                  <a:schemeClr val="accent2"/>
                </a:solidFill>
              </a:rPr>
              <a:t>1983:</a:t>
            </a:r>
            <a:r>
              <a:rPr lang="pt-BR" sz="2000" dirty="0" smtClean="0"/>
              <a:t> definição do DNS para tradução de nome para endereço IP</a:t>
            </a:r>
          </a:p>
          <a:p>
            <a:r>
              <a:rPr lang="pt-BR" sz="2000" dirty="0" smtClean="0">
                <a:solidFill>
                  <a:schemeClr val="accent2"/>
                </a:solidFill>
              </a:rPr>
              <a:t>1985:</a:t>
            </a:r>
            <a:r>
              <a:rPr lang="pt-BR" sz="2000" dirty="0" smtClean="0"/>
              <a:t> definição do protocolo FTP</a:t>
            </a:r>
          </a:p>
          <a:p>
            <a:r>
              <a:rPr lang="pt-BR" sz="2000" dirty="0" smtClean="0">
                <a:solidFill>
                  <a:schemeClr val="accent2"/>
                </a:solidFill>
              </a:rPr>
              <a:t>1988:</a:t>
            </a:r>
            <a:r>
              <a:rPr lang="pt-BR" sz="2000" dirty="0" smtClean="0"/>
              <a:t> controle de congestionamento do TCP</a:t>
            </a:r>
          </a:p>
        </p:txBody>
      </p:sp>
      <p:sp>
        <p:nvSpPr>
          <p:cNvPr id="5223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800225"/>
            <a:ext cx="3810000" cy="4448175"/>
          </a:xfrm>
        </p:spPr>
        <p:txBody>
          <a:bodyPr/>
          <a:lstStyle/>
          <a:p>
            <a:r>
              <a:rPr lang="pt-BR" sz="2000" smtClean="0"/>
              <a:t>novas redes nacionais: Csnet, BITnet, NSFnet, Minitel</a:t>
            </a:r>
          </a:p>
          <a:p>
            <a:r>
              <a:rPr lang="pt-BR" sz="2000" smtClean="0"/>
              <a:t>100.000 hosts conectados numa confederação de redes</a:t>
            </a:r>
          </a:p>
          <a:p>
            <a:endParaRPr lang="pt-BR" sz="2400" smtClean="0"/>
          </a:p>
        </p:txBody>
      </p:sp>
      <p:sp>
        <p:nvSpPr>
          <p:cNvPr id="52231" name="Rectangle 5"/>
          <p:cNvSpPr>
            <a:spLocks noChangeArrowheads="1"/>
          </p:cNvSpPr>
          <p:nvPr/>
        </p:nvSpPr>
        <p:spPr bwMode="auto">
          <a:xfrm>
            <a:off x="523875" y="1028700"/>
            <a:ext cx="79629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i="1">
                <a:solidFill>
                  <a:srgbClr val="FF0000"/>
                </a:solidFill>
                <a:latin typeface="Comic Sans MS" pitchFamily="66" charset="0"/>
              </a:rPr>
              <a:t>1980-1990: novos protocolos, proliferação de redes</a:t>
            </a:r>
            <a:endParaRPr lang="en-US" sz="4000" u="sng">
              <a:solidFill>
                <a:schemeClr val="accent2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19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1: Introdução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3251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DBDB42-CC79-4FD4-85EE-8AAC001D047B}" type="slidenum">
              <a:rPr lang="en-US" smtClean="0"/>
              <a:pPr>
                <a:defRPr/>
              </a:pPr>
              <a:t>124</a:t>
            </a:fld>
            <a:endParaRPr lang="en-US" smtClean="0"/>
          </a:p>
        </p:txBody>
      </p:sp>
      <p:sp>
        <p:nvSpPr>
          <p:cNvPr id="53252" name="Rectangle 2"/>
          <p:cNvSpPr>
            <a:spLocks noGrp="1" noChangeArrowheads="1"/>
          </p:cNvSpPr>
          <p:nvPr>
            <p:ph type="title"/>
          </p:nvPr>
        </p:nvSpPr>
        <p:spPr>
          <a:xfrm>
            <a:off x="476250" y="333375"/>
            <a:ext cx="7772400" cy="647700"/>
          </a:xfrm>
        </p:spPr>
        <p:txBody>
          <a:bodyPr/>
          <a:lstStyle/>
          <a:p>
            <a:r>
              <a:rPr lang="pt-BR" sz="3600" smtClean="0"/>
              <a:t>História da Internet</a:t>
            </a:r>
          </a:p>
        </p:txBody>
      </p:sp>
      <p:sp>
        <p:nvSpPr>
          <p:cNvPr id="5325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9100" y="1790700"/>
            <a:ext cx="4095750" cy="44577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sz="2000" smtClean="0">
                <a:solidFill>
                  <a:schemeClr val="accent2"/>
                </a:solidFill>
              </a:rPr>
              <a:t>início dos anos 90: </a:t>
            </a:r>
            <a:r>
              <a:rPr lang="pt-BR" sz="2000" smtClean="0"/>
              <a:t>ARPAnet desativada</a:t>
            </a:r>
          </a:p>
          <a:p>
            <a:pPr>
              <a:lnSpc>
                <a:spcPct val="90000"/>
              </a:lnSpc>
            </a:pPr>
            <a:r>
              <a:rPr lang="pt-BR" sz="2000" smtClean="0">
                <a:solidFill>
                  <a:schemeClr val="accent2"/>
                </a:solidFill>
              </a:rPr>
              <a:t>1991: </a:t>
            </a:r>
            <a:r>
              <a:rPr lang="pt-BR" sz="2000" smtClean="0"/>
              <a:t>NSF remove restrições ao uso comercial da NSFnet (desativada em 1995)</a:t>
            </a:r>
          </a:p>
          <a:p>
            <a:pPr>
              <a:lnSpc>
                <a:spcPct val="90000"/>
              </a:lnSpc>
            </a:pPr>
            <a:r>
              <a:rPr lang="pt-BR" sz="2000" smtClean="0">
                <a:solidFill>
                  <a:schemeClr val="accent2"/>
                </a:solidFill>
              </a:rPr>
              <a:t>início dos anos 90 :</a:t>
            </a:r>
            <a:r>
              <a:rPr lang="pt-BR" sz="2000" smtClean="0"/>
              <a:t> Web</a:t>
            </a:r>
          </a:p>
          <a:p>
            <a:pPr lvl="1">
              <a:lnSpc>
                <a:spcPct val="90000"/>
              </a:lnSpc>
            </a:pPr>
            <a:r>
              <a:rPr lang="pt-BR" sz="2000" smtClean="0"/>
              <a:t>hypertexto [Bush 1945, Nelson 1960’s]</a:t>
            </a:r>
          </a:p>
          <a:p>
            <a:pPr lvl="1">
              <a:lnSpc>
                <a:spcPct val="90000"/>
              </a:lnSpc>
            </a:pPr>
            <a:r>
              <a:rPr lang="pt-BR" sz="2000" smtClean="0"/>
              <a:t>HTML, HTTP: Berners-Lee</a:t>
            </a:r>
          </a:p>
          <a:p>
            <a:pPr lvl="1">
              <a:lnSpc>
                <a:spcPct val="90000"/>
              </a:lnSpc>
            </a:pPr>
            <a:r>
              <a:rPr lang="pt-BR" sz="2000" smtClean="0"/>
              <a:t>1994: Mosaic, posteriormente Netscape</a:t>
            </a:r>
          </a:p>
          <a:p>
            <a:pPr lvl="1">
              <a:lnSpc>
                <a:spcPct val="90000"/>
              </a:lnSpc>
            </a:pPr>
            <a:r>
              <a:rPr lang="pt-BR" sz="2000" smtClean="0"/>
              <a:t>fim dos anos 90: comercialização da Web</a:t>
            </a:r>
            <a:endParaRPr lang="pt-BR" sz="1800" smtClean="0"/>
          </a:p>
        </p:txBody>
      </p:sp>
      <p:sp>
        <p:nvSpPr>
          <p:cNvPr id="5325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76800" y="1800225"/>
            <a:ext cx="3841750" cy="4448175"/>
          </a:xfrm>
        </p:spPr>
        <p:txBody>
          <a:bodyPr/>
          <a:lstStyle/>
          <a:p>
            <a:pPr>
              <a:buFont typeface="ZapfDingbats" pitchFamily="82" charset="0"/>
              <a:buNone/>
            </a:pPr>
            <a:r>
              <a:rPr lang="pt-BR" sz="2400" smtClean="0">
                <a:solidFill>
                  <a:schemeClr val="accent2"/>
                </a:solidFill>
              </a:rPr>
              <a:t>Final dos anos 90-00:</a:t>
            </a:r>
            <a:endParaRPr lang="pt-BR" sz="2400" smtClean="0">
              <a:solidFill>
                <a:srgbClr val="FF0000"/>
              </a:solidFill>
            </a:endParaRPr>
          </a:p>
          <a:p>
            <a:r>
              <a:rPr lang="pt-BR" sz="2000" smtClean="0"/>
              <a:t>novas aplicações: mensagens instantâneas, compartilhamento de arquivos P2P</a:t>
            </a:r>
          </a:p>
          <a:p>
            <a:r>
              <a:rPr lang="pt-BR" sz="2000" smtClean="0"/>
              <a:t>preocupação com a segurança de redes</a:t>
            </a:r>
          </a:p>
          <a:p>
            <a:r>
              <a:rPr lang="pt-BR" sz="2000" smtClean="0"/>
              <a:t>est. 50 milhões de computadores na Internet</a:t>
            </a:r>
          </a:p>
          <a:p>
            <a:r>
              <a:rPr lang="pt-BR" sz="2000" smtClean="0"/>
              <a:t>est. mais de 100 milhões de usuários</a:t>
            </a:r>
          </a:p>
          <a:p>
            <a:r>
              <a:rPr lang="pt-BR" sz="2000" smtClean="0"/>
              <a:t>enlaces de backbone a Gbps</a:t>
            </a:r>
          </a:p>
          <a:p>
            <a:pPr>
              <a:buFont typeface="ZapfDingbats" pitchFamily="82" charset="0"/>
              <a:buNone/>
            </a:pPr>
            <a:endParaRPr lang="pt-BR" sz="2000" smtClean="0"/>
          </a:p>
        </p:txBody>
      </p:sp>
      <p:sp>
        <p:nvSpPr>
          <p:cNvPr id="53255" name="Rectangle 5"/>
          <p:cNvSpPr>
            <a:spLocks noChangeArrowheads="1"/>
          </p:cNvSpPr>
          <p:nvPr/>
        </p:nvSpPr>
        <p:spPr bwMode="auto">
          <a:xfrm>
            <a:off x="523875" y="1028700"/>
            <a:ext cx="79629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i="1">
                <a:solidFill>
                  <a:srgbClr val="FF0000"/>
                </a:solidFill>
                <a:latin typeface="Comic Sans MS" pitchFamily="66" charset="0"/>
              </a:rPr>
              <a:t>Anos 90 e 2000: comercialização, a Web, novas aplicações</a:t>
            </a:r>
            <a:endParaRPr lang="en-US" sz="4000" u="sng">
              <a:solidFill>
                <a:schemeClr val="accent2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91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História da Internet</a:t>
            </a:r>
          </a:p>
        </p:txBody>
      </p:sp>
      <p:sp>
        <p:nvSpPr>
          <p:cNvPr id="54275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33400" y="1496290"/>
            <a:ext cx="8028709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pt-BR" sz="2400" dirty="0" smtClean="0">
                <a:solidFill>
                  <a:srgbClr val="FF0000"/>
                </a:solidFill>
              </a:rPr>
              <a:t>A partir de 2005:</a:t>
            </a:r>
          </a:p>
          <a:p>
            <a:r>
              <a:rPr lang="pt-BR" sz="2000" dirty="0" smtClean="0"/>
              <a:t>~750 milhões de hospedeiros</a:t>
            </a:r>
          </a:p>
          <a:p>
            <a:pPr lvl="1"/>
            <a:r>
              <a:rPr lang="pt-BR" sz="1800" i="1" dirty="0" smtClean="0"/>
              <a:t>Smartphones</a:t>
            </a:r>
            <a:r>
              <a:rPr lang="pt-BR" sz="1800" dirty="0" smtClean="0"/>
              <a:t> e </a:t>
            </a:r>
            <a:r>
              <a:rPr lang="pt-BR" sz="1800" i="1" dirty="0" err="1" smtClean="0"/>
              <a:t>tablets</a:t>
            </a:r>
            <a:endParaRPr lang="pt-BR" sz="1800" i="1" dirty="0" smtClean="0"/>
          </a:p>
          <a:p>
            <a:r>
              <a:rPr lang="pt-BR" sz="2000" dirty="0" smtClean="0"/>
              <a:t>Implantação agressiva de acesso de banda larga</a:t>
            </a:r>
          </a:p>
          <a:p>
            <a:r>
              <a:rPr lang="pt-BR" sz="2000" dirty="0" smtClean="0"/>
              <a:t>Crescente ubiquidade de acessos sem fio de alta velocidade</a:t>
            </a:r>
          </a:p>
          <a:p>
            <a:r>
              <a:rPr lang="pt-BR" sz="2000" dirty="0" smtClean="0"/>
              <a:t>Surgimento das redes sociais</a:t>
            </a:r>
          </a:p>
          <a:p>
            <a:pPr lvl="1"/>
            <a:r>
              <a:rPr lang="pt-BR" sz="1800" dirty="0" err="1" smtClean="0"/>
              <a:t>Facebook</a:t>
            </a:r>
            <a:r>
              <a:rPr lang="pt-BR" sz="1800" dirty="0" smtClean="0"/>
              <a:t>: prestes a alcançar um bilhão de usuários</a:t>
            </a:r>
          </a:p>
          <a:p>
            <a:r>
              <a:rPr lang="pt-BR" sz="2000" dirty="0" smtClean="0"/>
              <a:t>Provedores de serviço (Google, Microsoft) criam suas próprias redes</a:t>
            </a:r>
          </a:p>
          <a:p>
            <a:pPr lvl="1"/>
            <a:r>
              <a:rPr lang="pt-BR" sz="1800" dirty="0" smtClean="0"/>
              <a:t>Evitam a Internet, fornecendo acesso “instantâneo” a buscas, e-mails, etc.</a:t>
            </a:r>
          </a:p>
          <a:p>
            <a:r>
              <a:rPr lang="pt-BR" sz="2000" dirty="0" smtClean="0"/>
              <a:t>Comércio Eletrônico, universidades e empresas rodando serviços na “nuvem” (ex., </a:t>
            </a:r>
            <a:r>
              <a:rPr lang="pt-BR" sz="2000" dirty="0" err="1" smtClean="0"/>
              <a:t>Amazon</a:t>
            </a:r>
            <a:r>
              <a:rPr lang="pt-BR" sz="2000" dirty="0" smtClean="0"/>
              <a:t> EC2)</a:t>
            </a:r>
            <a:endParaRPr lang="pt-BR" sz="2400" dirty="0" smtClean="0"/>
          </a:p>
          <a:p>
            <a:endParaRPr lang="pt-BR" dirty="0" smtClean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1: Introdução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427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B74E9C-4C44-46E9-BB34-49CBF045DFEB}" type="slidenum">
              <a:rPr lang="en-US" smtClean="0"/>
              <a:pPr>
                <a:defRPr/>
              </a:pPr>
              <a:t>125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7268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Evolução do Número de Hosts</a:t>
            </a: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1: Introdução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529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B39819-859F-4145-91A0-A2F00A11A5BD}" type="slidenum">
              <a:rPr lang="en-US" smtClean="0"/>
              <a:pPr>
                <a:defRPr/>
              </a:pPr>
              <a:t>126</a:t>
            </a:fld>
            <a:endParaRPr lang="en-US" smtClean="0"/>
          </a:p>
        </p:txBody>
      </p:sp>
      <p:pic>
        <p:nvPicPr>
          <p:cNvPr id="131074" name="Picture 2" descr="Internet Hosts Ch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452" y="1381241"/>
            <a:ext cx="7864504" cy="4600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3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Evolução do Número de Hosts</a:t>
            </a: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1: Introdução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632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A8597B-5BB7-4D1C-B57D-99382BB4C42D}" type="slidenum">
              <a:rPr lang="en-US" smtClean="0"/>
              <a:pPr>
                <a:defRPr/>
              </a:pPr>
              <a:t>127</a:t>
            </a:fld>
            <a:endParaRPr lang="en-US" smtClean="0"/>
          </a:p>
        </p:txBody>
      </p:sp>
      <p:pic>
        <p:nvPicPr>
          <p:cNvPr id="132098" name="Picture 2" descr="http://ftp.isc.org/www/survey/reports/host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874" y="1407997"/>
            <a:ext cx="7049457" cy="4941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469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Picture 2" descr="Gráfico que representa o crescomento no número de HOSTS no Brasil, baseado nos números da tabela aci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1438619"/>
            <a:ext cx="5972175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1: Introdução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57349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Internet/BR</a:t>
            </a:r>
          </a:p>
        </p:txBody>
      </p:sp>
      <p:sp>
        <p:nvSpPr>
          <p:cNvPr id="57350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43BB6A-4E64-4BAF-AC81-AAA5976F3E75}" type="slidenum">
              <a:rPr lang="en-US" smtClean="0"/>
              <a:pPr>
                <a:defRPr/>
              </a:pPr>
              <a:t>128</a:t>
            </a:fld>
            <a:endParaRPr lang="en-US" smtClean="0"/>
          </a:p>
        </p:txBody>
      </p:sp>
      <p:sp>
        <p:nvSpPr>
          <p:cNvPr id="11" name="CaixaDeTexto 10"/>
          <p:cNvSpPr txBox="1"/>
          <p:nvPr/>
        </p:nvSpPr>
        <p:spPr>
          <a:xfrm>
            <a:off x="6126646" y="1844824"/>
            <a:ext cx="2061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800" dirty="0" smtClean="0">
                <a:latin typeface="+mj-lt"/>
              </a:rPr>
              <a:t>Número de Hosts</a:t>
            </a:r>
            <a:endParaRPr lang="pt-BR" sz="1800" dirty="0">
              <a:latin typeface="+mj-lt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1763688" y="5733256"/>
            <a:ext cx="1887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800" dirty="0" smtClean="0">
                <a:latin typeface="+mn-lt"/>
              </a:rPr>
              <a:t>Posição Relativa</a:t>
            </a:r>
            <a:endParaRPr lang="pt-BR" sz="1800" dirty="0">
              <a:latin typeface="+mn-lt"/>
            </a:endParaRPr>
          </a:p>
        </p:txBody>
      </p:sp>
      <p:pic>
        <p:nvPicPr>
          <p:cNvPr id="133124" name="Picture 4" descr="Gráfico que representa a evolução da posição do Brasil em número de Hosts. Começa em janeiro de 1995 na 46ª colocação e mostra a evolução até janeiro de 2010 na 5ª posição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0743" y="4295774"/>
            <a:ext cx="5381625" cy="256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002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1: Introdução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33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smtClean="0"/>
              <a:t>Internet/BR</a:t>
            </a:r>
            <a:endParaRPr lang="pt-BR" smtClean="0"/>
          </a:p>
        </p:txBody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t-BR" sz="2400" dirty="0" smtClean="0"/>
              <a:t>A Rede Nacional de Pesquisa (RNP) teve início em 1989.</a:t>
            </a:r>
          </a:p>
          <a:p>
            <a:pPr>
              <a:lnSpc>
                <a:spcPct val="90000"/>
              </a:lnSpc>
            </a:pPr>
            <a:r>
              <a:rPr lang="pt-BR" sz="2400" dirty="0" smtClean="0"/>
              <a:t>Aberta para uso comercial em 1994</a:t>
            </a:r>
          </a:p>
          <a:p>
            <a:pPr>
              <a:lnSpc>
                <a:spcPct val="90000"/>
              </a:lnSpc>
            </a:pPr>
            <a:endParaRPr lang="pt-BR" sz="2400" dirty="0" smtClean="0"/>
          </a:p>
          <a:p>
            <a:pPr>
              <a:lnSpc>
                <a:spcPct val="90000"/>
              </a:lnSpc>
            </a:pPr>
            <a:r>
              <a:rPr lang="pt-BR" sz="2400" dirty="0" smtClean="0"/>
              <a:t>Posição absoluta (7/11)</a:t>
            </a:r>
          </a:p>
          <a:p>
            <a:pPr lvl="1">
              <a:lnSpc>
                <a:spcPct val="90000"/>
              </a:lnSpc>
            </a:pPr>
            <a:r>
              <a:rPr lang="pt-BR" sz="1800" dirty="0" smtClean="0"/>
              <a:t>Número de hosts: 22.212.190 </a:t>
            </a:r>
          </a:p>
          <a:p>
            <a:pPr lvl="1">
              <a:lnSpc>
                <a:spcPct val="90000"/>
              </a:lnSpc>
            </a:pPr>
            <a:r>
              <a:rPr lang="pt-BR" sz="1800" dirty="0" smtClean="0"/>
              <a:t>4o do Mundo</a:t>
            </a:r>
          </a:p>
          <a:p>
            <a:pPr>
              <a:lnSpc>
                <a:spcPct val="90000"/>
              </a:lnSpc>
            </a:pPr>
            <a:r>
              <a:rPr lang="pt-BR" sz="2400" dirty="0" smtClean="0"/>
              <a:t>IBOPE/</a:t>
            </a:r>
            <a:r>
              <a:rPr lang="pt-BR" sz="2400" dirty="0" err="1" smtClean="0"/>
              <a:t>NetRatings</a:t>
            </a:r>
            <a:r>
              <a:rPr lang="pt-BR" sz="2400" dirty="0" smtClean="0"/>
              <a:t> (1/12):</a:t>
            </a:r>
          </a:p>
          <a:p>
            <a:pPr lvl="1">
              <a:lnSpc>
                <a:spcPct val="90000"/>
              </a:lnSpc>
            </a:pPr>
            <a:r>
              <a:rPr lang="pt-BR" sz="1800" dirty="0" smtClean="0"/>
              <a:t>39 Milhões de Internautas residenciais ativos</a:t>
            </a:r>
          </a:p>
          <a:p>
            <a:pPr lvl="1">
              <a:lnSpc>
                <a:spcPct val="90000"/>
              </a:lnSpc>
            </a:pPr>
            <a:r>
              <a:rPr lang="pt-BR" sz="1800" dirty="0" smtClean="0"/>
              <a:t>35:58 </a:t>
            </a:r>
            <a:r>
              <a:rPr lang="pt-BR" sz="1800" dirty="0" err="1" smtClean="0"/>
              <a:t>hs</a:t>
            </a:r>
            <a:r>
              <a:rPr lang="pt-BR" sz="1800" dirty="0" smtClean="0"/>
              <a:t> de tempo médio mensal de horas navegadas por internauta ativo</a:t>
            </a:r>
          </a:p>
          <a:p>
            <a:pPr lvl="1">
              <a:lnSpc>
                <a:spcPct val="90000"/>
              </a:lnSpc>
              <a:buFont typeface="ZapfDingbats" pitchFamily="82" charset="0"/>
              <a:buNone/>
            </a:pPr>
            <a:endParaRPr lang="pt-BR" sz="2000" dirty="0" smtClean="0"/>
          </a:p>
          <a:p>
            <a:pPr algn="r">
              <a:lnSpc>
                <a:spcPct val="90000"/>
              </a:lnSpc>
              <a:buFont typeface="ZapfDingbats" pitchFamily="82" charset="0"/>
              <a:buNone/>
            </a:pPr>
            <a:r>
              <a:rPr lang="pt-BR" sz="2400" dirty="0" smtClean="0"/>
              <a:t>Fonte: www.cetic.br</a:t>
            </a:r>
            <a:endParaRPr lang="pt-BR" sz="2000" dirty="0" smtClean="0"/>
          </a:p>
        </p:txBody>
      </p:sp>
      <p:sp>
        <p:nvSpPr>
          <p:cNvPr id="133125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8F931A3-5C3E-404F-A60C-BDBAC65FF79F}" type="slidenum">
              <a:rPr lang="en-US" smtClean="0"/>
              <a:pPr/>
              <a:t>129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7073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1: Introdução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124" name="Espaço Reservado para Número de Slid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81FF3F4-A753-41DB-B081-35F7CCA63E59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O que é um protocolo?</a:t>
            </a:r>
          </a:p>
        </p:txBody>
      </p:sp>
      <p:sp>
        <p:nvSpPr>
          <p:cNvPr id="512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8153400" cy="685800"/>
          </a:xfrm>
        </p:spPr>
        <p:txBody>
          <a:bodyPr/>
          <a:lstStyle/>
          <a:p>
            <a:pPr>
              <a:buFont typeface="ZapfDingbats" pitchFamily="82" charset="0"/>
              <a:buNone/>
            </a:pPr>
            <a:r>
              <a:rPr lang="pt-BR" sz="2400" smtClean="0"/>
              <a:t>um protocolo humano e um protocolo de rede:</a:t>
            </a:r>
          </a:p>
          <a:p>
            <a:pPr>
              <a:buFont typeface="ZapfDingbats" pitchFamily="82" charset="0"/>
              <a:buNone/>
            </a:pPr>
            <a:endParaRPr lang="pt-BR" sz="2400" smtClean="0"/>
          </a:p>
        </p:txBody>
      </p:sp>
      <p:sp>
        <p:nvSpPr>
          <p:cNvPr id="5127" name="Rectangle 8"/>
          <p:cNvSpPr>
            <a:spLocks noChangeArrowheads="1"/>
          </p:cNvSpPr>
          <p:nvPr/>
        </p:nvSpPr>
        <p:spPr bwMode="auto">
          <a:xfrm>
            <a:off x="685800" y="5943600"/>
            <a:ext cx="58832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0"/>
              <a:buNone/>
            </a:pPr>
            <a:r>
              <a:rPr lang="en-US" u="sng">
                <a:solidFill>
                  <a:srgbClr val="FF0000"/>
                </a:solidFill>
                <a:latin typeface="Comic Sans MS" pitchFamily="66" charset="0"/>
              </a:rPr>
              <a:t>P:</a:t>
            </a:r>
            <a:r>
              <a:rPr lang="en-US">
                <a:latin typeface="Comic Sans MS" pitchFamily="66" charset="0"/>
              </a:rPr>
              <a:t> Apresente outro protocolo humano! </a:t>
            </a:r>
          </a:p>
        </p:txBody>
      </p:sp>
      <p:sp>
        <p:nvSpPr>
          <p:cNvPr id="5128" name="Line 10"/>
          <p:cNvSpPr>
            <a:spLocks noChangeShapeType="1"/>
          </p:cNvSpPr>
          <p:nvPr/>
        </p:nvSpPr>
        <p:spPr bwMode="auto">
          <a:xfrm>
            <a:off x="1257300" y="2771775"/>
            <a:ext cx="1762125" cy="2762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5129" name="Group 16"/>
          <p:cNvGrpSpPr>
            <a:grpSpLocks/>
          </p:cNvGrpSpPr>
          <p:nvPr/>
        </p:nvGrpSpPr>
        <p:grpSpPr bwMode="auto">
          <a:xfrm>
            <a:off x="7173913" y="2917825"/>
            <a:ext cx="355600" cy="933450"/>
            <a:chOff x="4180" y="783"/>
            <a:chExt cx="150" cy="307"/>
          </a:xfrm>
        </p:grpSpPr>
        <p:sp>
          <p:nvSpPr>
            <p:cNvPr id="5161" name="AutoShape 17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162" name="Rectangle 18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163" name="Rectangle 19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164" name="AutoShape 20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165" name="Line 21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166" name="Line 22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167" name="Rectangle 23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168" name="Rectangle 24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graphicFrame>
        <p:nvGraphicFramePr>
          <p:cNvPr id="5122" name="Object 26"/>
          <p:cNvGraphicFramePr>
            <a:graphicFrameLocks noChangeAspect="1"/>
          </p:cNvGraphicFramePr>
          <p:nvPr/>
        </p:nvGraphicFramePr>
        <p:xfrm>
          <a:off x="4543425" y="2632075"/>
          <a:ext cx="622300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" name="Clip" r:id="rId4" imgW="1305000" imgH="1085760" progId="">
                  <p:embed/>
                </p:oleObj>
              </mc:Choice>
              <mc:Fallback>
                <p:oleObj name="Clip" r:id="rId4" imgW="1305000" imgH="1085760" progId="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3425" y="2632075"/>
                        <a:ext cx="622300" cy="500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30" name="Picture 62" descr="Alic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613" y="2376488"/>
            <a:ext cx="561975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1" name="Picture 63" descr="Bob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28963" y="2771775"/>
            <a:ext cx="676275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2" name="Text Box 64"/>
          <p:cNvSpPr txBox="1">
            <a:spLocks noChangeArrowheads="1"/>
          </p:cNvSpPr>
          <p:nvPr/>
        </p:nvSpPr>
        <p:spPr bwMode="auto">
          <a:xfrm>
            <a:off x="1698625" y="2484438"/>
            <a:ext cx="512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omic Sans MS" pitchFamily="66" charset="0"/>
              </a:rPr>
              <a:t>Oi</a:t>
            </a:r>
            <a:endParaRPr lang="en-US"/>
          </a:p>
        </p:txBody>
      </p:sp>
      <p:sp>
        <p:nvSpPr>
          <p:cNvPr id="5133" name="Line 66"/>
          <p:cNvSpPr>
            <a:spLocks noChangeShapeType="1"/>
          </p:cNvSpPr>
          <p:nvPr/>
        </p:nvSpPr>
        <p:spPr bwMode="auto">
          <a:xfrm flipV="1">
            <a:off x="971550" y="3352800"/>
            <a:ext cx="2085975" cy="3619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134" name="Text Box 67"/>
          <p:cNvSpPr txBox="1">
            <a:spLocks noChangeArrowheads="1"/>
          </p:cNvSpPr>
          <p:nvPr/>
        </p:nvSpPr>
        <p:spPr bwMode="auto">
          <a:xfrm>
            <a:off x="1689100" y="3141663"/>
            <a:ext cx="512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omic Sans MS" pitchFamily="66" charset="0"/>
              </a:rPr>
              <a:t>Oi</a:t>
            </a:r>
            <a:endParaRPr lang="en-US"/>
          </a:p>
        </p:txBody>
      </p:sp>
      <p:sp>
        <p:nvSpPr>
          <p:cNvPr id="5135" name="Line 70"/>
          <p:cNvSpPr>
            <a:spLocks noChangeShapeType="1"/>
          </p:cNvSpPr>
          <p:nvPr/>
        </p:nvSpPr>
        <p:spPr bwMode="auto">
          <a:xfrm>
            <a:off x="933450" y="3762375"/>
            <a:ext cx="2162175" cy="4381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5136" name="Group 72"/>
          <p:cNvGrpSpPr>
            <a:grpSpLocks/>
          </p:cNvGrpSpPr>
          <p:nvPr/>
        </p:nvGrpSpPr>
        <p:grpSpPr bwMode="auto">
          <a:xfrm>
            <a:off x="890588" y="3694113"/>
            <a:ext cx="1957387" cy="701675"/>
            <a:chOff x="465" y="2747"/>
            <a:chExt cx="1233" cy="442"/>
          </a:xfrm>
        </p:grpSpPr>
        <p:sp>
          <p:nvSpPr>
            <p:cNvPr id="5159" name="Rectangle 71"/>
            <p:cNvSpPr>
              <a:spLocks noChangeArrowheads="1"/>
            </p:cNvSpPr>
            <p:nvPr/>
          </p:nvSpPr>
          <p:spPr bwMode="auto">
            <a:xfrm>
              <a:off x="786" y="2790"/>
              <a:ext cx="588" cy="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160" name="Text Box 69"/>
            <p:cNvSpPr txBox="1">
              <a:spLocks noChangeArrowheads="1"/>
            </p:cNvSpPr>
            <p:nvPr/>
          </p:nvSpPr>
          <p:spPr bwMode="auto">
            <a:xfrm>
              <a:off x="465" y="2747"/>
              <a:ext cx="1233" cy="44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>
                  <a:solidFill>
                    <a:srgbClr val="FF0000"/>
                  </a:solidFill>
                  <a:latin typeface="Comic Sans MS" pitchFamily="66" charset="0"/>
                </a:rPr>
                <a:t>Que horas</a:t>
              </a:r>
            </a:p>
            <a:p>
              <a:pPr algn="ctr"/>
              <a:r>
                <a:rPr lang="en-US" sz="2000">
                  <a:solidFill>
                    <a:srgbClr val="FF0000"/>
                  </a:solidFill>
                  <a:latin typeface="Comic Sans MS" pitchFamily="66" charset="0"/>
                </a:rPr>
                <a:t>são, por favor?</a:t>
              </a:r>
              <a:endParaRPr lang="en-US" sz="2000"/>
            </a:p>
          </p:txBody>
        </p:sp>
      </p:grpSp>
      <p:sp>
        <p:nvSpPr>
          <p:cNvPr id="5137" name="Line 73"/>
          <p:cNvSpPr>
            <a:spLocks noChangeShapeType="1"/>
          </p:cNvSpPr>
          <p:nvPr/>
        </p:nvSpPr>
        <p:spPr bwMode="auto">
          <a:xfrm flipV="1">
            <a:off x="1095375" y="4333875"/>
            <a:ext cx="1952625" cy="3333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5138" name="Group 76"/>
          <p:cNvGrpSpPr>
            <a:grpSpLocks/>
          </p:cNvGrpSpPr>
          <p:nvPr/>
        </p:nvGrpSpPr>
        <p:grpSpPr bwMode="auto">
          <a:xfrm>
            <a:off x="1431925" y="4360863"/>
            <a:ext cx="831850" cy="457200"/>
            <a:chOff x="1046" y="2771"/>
            <a:chExt cx="524" cy="288"/>
          </a:xfrm>
        </p:grpSpPr>
        <p:sp>
          <p:nvSpPr>
            <p:cNvPr id="5157" name="Rectangle 75"/>
            <p:cNvSpPr>
              <a:spLocks noChangeArrowheads="1"/>
            </p:cNvSpPr>
            <p:nvPr/>
          </p:nvSpPr>
          <p:spPr bwMode="auto">
            <a:xfrm>
              <a:off x="1104" y="2820"/>
              <a:ext cx="444" cy="18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158" name="Text Box 74"/>
            <p:cNvSpPr txBox="1">
              <a:spLocks noChangeArrowheads="1"/>
            </p:cNvSpPr>
            <p:nvPr/>
          </p:nvSpPr>
          <p:spPr bwMode="auto">
            <a:xfrm>
              <a:off x="1046" y="2771"/>
              <a:ext cx="52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  <a:latin typeface="Comic Sans MS" pitchFamily="66" charset="0"/>
                </a:rPr>
                <a:t>2:00</a:t>
              </a:r>
              <a:endParaRPr lang="en-US"/>
            </a:p>
          </p:txBody>
        </p:sp>
      </p:grpSp>
      <p:sp>
        <p:nvSpPr>
          <p:cNvPr id="5139" name="Text Box 78"/>
          <p:cNvSpPr txBox="1">
            <a:spLocks noChangeArrowheads="1"/>
          </p:cNvSpPr>
          <p:nvPr/>
        </p:nvSpPr>
        <p:spPr bwMode="auto">
          <a:xfrm>
            <a:off x="5175250" y="2655888"/>
            <a:ext cx="1676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sol. conexão </a:t>
            </a:r>
          </a:p>
          <a:p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TCP</a:t>
            </a:r>
            <a:endParaRPr lang="en-US"/>
          </a:p>
        </p:txBody>
      </p:sp>
      <p:sp>
        <p:nvSpPr>
          <p:cNvPr id="5140" name="Line 85"/>
          <p:cNvSpPr>
            <a:spLocks noChangeShapeType="1"/>
          </p:cNvSpPr>
          <p:nvPr/>
        </p:nvSpPr>
        <p:spPr bwMode="auto">
          <a:xfrm flipV="1">
            <a:off x="4943475" y="4648200"/>
            <a:ext cx="2343150" cy="4286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141" name="Line 89"/>
          <p:cNvSpPr>
            <a:spLocks noChangeShapeType="1"/>
          </p:cNvSpPr>
          <p:nvPr/>
        </p:nvSpPr>
        <p:spPr bwMode="auto">
          <a:xfrm>
            <a:off x="5219700" y="2981325"/>
            <a:ext cx="1762125" cy="2762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142" name="Line 90"/>
          <p:cNvSpPr>
            <a:spLocks noChangeShapeType="1"/>
          </p:cNvSpPr>
          <p:nvPr/>
        </p:nvSpPr>
        <p:spPr bwMode="auto">
          <a:xfrm flipV="1">
            <a:off x="4895850" y="3476625"/>
            <a:ext cx="2085975" cy="3619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5143" name="Group 93"/>
          <p:cNvGrpSpPr>
            <a:grpSpLocks/>
          </p:cNvGrpSpPr>
          <p:nvPr/>
        </p:nvGrpSpPr>
        <p:grpSpPr bwMode="auto">
          <a:xfrm>
            <a:off x="5156200" y="3408363"/>
            <a:ext cx="1666875" cy="701675"/>
            <a:chOff x="3248" y="2147"/>
            <a:chExt cx="1050" cy="442"/>
          </a:xfrm>
        </p:grpSpPr>
        <p:sp>
          <p:nvSpPr>
            <p:cNvPr id="5155" name="Rectangle 92"/>
            <p:cNvSpPr>
              <a:spLocks noChangeArrowheads="1"/>
            </p:cNvSpPr>
            <p:nvPr/>
          </p:nvSpPr>
          <p:spPr bwMode="auto">
            <a:xfrm>
              <a:off x="3306" y="2190"/>
              <a:ext cx="906" cy="18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156" name="Text Box 91"/>
            <p:cNvSpPr txBox="1">
              <a:spLocks noChangeArrowheads="1"/>
            </p:cNvSpPr>
            <p:nvPr/>
          </p:nvSpPr>
          <p:spPr bwMode="auto">
            <a:xfrm>
              <a:off x="3248" y="2147"/>
              <a:ext cx="1050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  <a:latin typeface="Comic Sans MS" pitchFamily="66" charset="0"/>
                </a:rPr>
                <a:t>resposta de</a:t>
              </a:r>
            </a:p>
            <a:p>
              <a:r>
                <a:rPr lang="en-US" sz="2000">
                  <a:solidFill>
                    <a:srgbClr val="FF0000"/>
                  </a:solidFill>
                  <a:latin typeface="Comic Sans MS" pitchFamily="66" charset="0"/>
                </a:rPr>
                <a:t>conexão TCP</a:t>
              </a:r>
              <a:endParaRPr lang="en-US"/>
            </a:p>
          </p:txBody>
        </p:sp>
      </p:grpSp>
      <p:sp>
        <p:nvSpPr>
          <p:cNvPr id="5144" name="Line 94"/>
          <p:cNvSpPr>
            <a:spLocks noChangeShapeType="1"/>
          </p:cNvSpPr>
          <p:nvPr/>
        </p:nvSpPr>
        <p:spPr bwMode="auto">
          <a:xfrm>
            <a:off x="4943475" y="4086225"/>
            <a:ext cx="2400300" cy="4191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5145" name="Group 97"/>
          <p:cNvGrpSpPr>
            <a:grpSpLocks/>
          </p:cNvGrpSpPr>
          <p:nvPr/>
        </p:nvGrpSpPr>
        <p:grpSpPr bwMode="auto">
          <a:xfrm>
            <a:off x="5156200" y="4151313"/>
            <a:ext cx="3794125" cy="304800"/>
            <a:chOff x="3212" y="2597"/>
            <a:chExt cx="2390" cy="192"/>
          </a:xfrm>
        </p:grpSpPr>
        <p:sp>
          <p:nvSpPr>
            <p:cNvPr id="5153" name="Rectangle 96"/>
            <p:cNvSpPr>
              <a:spLocks noChangeArrowheads="1"/>
            </p:cNvSpPr>
            <p:nvPr/>
          </p:nvSpPr>
          <p:spPr bwMode="auto">
            <a:xfrm>
              <a:off x="3252" y="2628"/>
              <a:ext cx="2100" cy="11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154" name="Text Box 95"/>
            <p:cNvSpPr txBox="1">
              <a:spLocks noChangeArrowheads="1"/>
            </p:cNvSpPr>
            <p:nvPr/>
          </p:nvSpPr>
          <p:spPr bwMode="auto">
            <a:xfrm>
              <a:off x="3212" y="2597"/>
              <a:ext cx="239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solidFill>
                    <a:srgbClr val="FF0000"/>
                  </a:solidFill>
                  <a:latin typeface="Comic Sans MS" pitchFamily="66" charset="0"/>
                </a:rPr>
                <a:t>Get http://www.awl.com/kurose-ross</a:t>
              </a:r>
              <a:endParaRPr lang="en-US"/>
            </a:p>
          </p:txBody>
        </p:sp>
      </p:grpSp>
      <p:grpSp>
        <p:nvGrpSpPr>
          <p:cNvPr id="5146" name="Group 98"/>
          <p:cNvGrpSpPr>
            <a:grpSpLocks/>
          </p:cNvGrpSpPr>
          <p:nvPr/>
        </p:nvGrpSpPr>
        <p:grpSpPr bwMode="auto">
          <a:xfrm>
            <a:off x="5453063" y="4656138"/>
            <a:ext cx="1428750" cy="457200"/>
            <a:chOff x="1046" y="2771"/>
            <a:chExt cx="900" cy="288"/>
          </a:xfrm>
        </p:grpSpPr>
        <p:sp>
          <p:nvSpPr>
            <p:cNvPr id="5151" name="Rectangle 99"/>
            <p:cNvSpPr>
              <a:spLocks noChangeArrowheads="1"/>
            </p:cNvSpPr>
            <p:nvPr/>
          </p:nvSpPr>
          <p:spPr bwMode="auto">
            <a:xfrm>
              <a:off x="1104" y="2820"/>
              <a:ext cx="444" cy="18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152" name="Text Box 100"/>
            <p:cNvSpPr txBox="1">
              <a:spLocks noChangeArrowheads="1"/>
            </p:cNvSpPr>
            <p:nvPr/>
          </p:nvSpPr>
          <p:spPr bwMode="auto">
            <a:xfrm>
              <a:off x="1046" y="2771"/>
              <a:ext cx="90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  <a:latin typeface="Comic Sans MS" pitchFamily="66" charset="0"/>
                </a:rPr>
                <a:t>&lt;arquivo&gt;</a:t>
              </a:r>
              <a:endParaRPr lang="en-US"/>
            </a:p>
          </p:txBody>
        </p:sp>
      </p:grpSp>
      <p:sp>
        <p:nvSpPr>
          <p:cNvPr id="5147" name="Line 101"/>
          <p:cNvSpPr>
            <a:spLocks noChangeShapeType="1"/>
          </p:cNvSpPr>
          <p:nvPr/>
        </p:nvSpPr>
        <p:spPr bwMode="auto">
          <a:xfrm>
            <a:off x="4057650" y="1962150"/>
            <a:ext cx="0" cy="38576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5148" name="Group 105"/>
          <p:cNvGrpSpPr>
            <a:grpSpLocks/>
          </p:cNvGrpSpPr>
          <p:nvPr/>
        </p:nvGrpSpPr>
        <p:grpSpPr bwMode="auto">
          <a:xfrm>
            <a:off x="3522663" y="5094288"/>
            <a:ext cx="1054100" cy="457200"/>
            <a:chOff x="2198" y="3221"/>
            <a:chExt cx="664" cy="288"/>
          </a:xfrm>
        </p:grpSpPr>
        <p:sp>
          <p:nvSpPr>
            <p:cNvPr id="5149" name="Rectangle 104"/>
            <p:cNvSpPr>
              <a:spLocks noChangeArrowheads="1"/>
            </p:cNvSpPr>
            <p:nvPr/>
          </p:nvSpPr>
          <p:spPr bwMode="auto">
            <a:xfrm>
              <a:off x="2244" y="3282"/>
              <a:ext cx="408" cy="16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150" name="Text Box 102"/>
            <p:cNvSpPr txBox="1">
              <a:spLocks noChangeArrowheads="1"/>
            </p:cNvSpPr>
            <p:nvPr/>
          </p:nvSpPr>
          <p:spPr bwMode="auto">
            <a:xfrm>
              <a:off x="2198" y="3221"/>
              <a:ext cx="66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  <a:latin typeface="Comic Sans MS" pitchFamily="66" charset="0"/>
                </a:rPr>
                <a:t>tempo</a:t>
              </a: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1: Introdução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0419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D65746-F25C-4B19-BFA5-952238649B89}" type="slidenum">
              <a:rPr lang="en-US" smtClean="0"/>
              <a:pPr>
                <a:defRPr/>
              </a:pPr>
              <a:t>130</a:t>
            </a:fld>
            <a:endParaRPr lang="en-US" smtClean="0"/>
          </a:p>
        </p:txBody>
      </p:sp>
      <p:sp>
        <p:nvSpPr>
          <p:cNvPr id="604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Introdução: Resumo</a:t>
            </a:r>
          </a:p>
        </p:txBody>
      </p:sp>
      <p:sp>
        <p:nvSpPr>
          <p:cNvPr id="6042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3833813" cy="4648200"/>
          </a:xfrm>
        </p:spPr>
        <p:txBody>
          <a:bodyPr/>
          <a:lstStyle/>
          <a:p>
            <a:pPr>
              <a:lnSpc>
                <a:spcPct val="90000"/>
              </a:lnSpc>
              <a:buFont typeface="ZapfDingbats" pitchFamily="82" charset="0"/>
              <a:buNone/>
            </a:pPr>
            <a:r>
              <a:rPr lang="pt-BR" sz="2400" u="sng" smtClean="0">
                <a:solidFill>
                  <a:srgbClr val="FF0000"/>
                </a:solidFill>
              </a:rPr>
              <a:t>Foi coberta uma tonelada de material!</a:t>
            </a:r>
          </a:p>
          <a:p>
            <a:pPr>
              <a:lnSpc>
                <a:spcPct val="90000"/>
              </a:lnSpc>
            </a:pPr>
            <a:r>
              <a:rPr lang="pt-BR" sz="2000" smtClean="0"/>
              <a:t>visão geral da Internet</a:t>
            </a:r>
          </a:p>
          <a:p>
            <a:pPr>
              <a:lnSpc>
                <a:spcPct val="90000"/>
              </a:lnSpc>
            </a:pPr>
            <a:r>
              <a:rPr lang="pt-BR" sz="2000" smtClean="0"/>
              <a:t>o que é um protocolo?</a:t>
            </a:r>
          </a:p>
          <a:p>
            <a:pPr>
              <a:lnSpc>
                <a:spcPct val="90000"/>
              </a:lnSpc>
            </a:pPr>
            <a:r>
              <a:rPr lang="pt-BR" sz="2000" smtClean="0"/>
              <a:t>borda da rede, núcleo, rede de acesso</a:t>
            </a:r>
          </a:p>
          <a:p>
            <a:pPr lvl="1">
              <a:lnSpc>
                <a:spcPct val="90000"/>
              </a:lnSpc>
            </a:pPr>
            <a:r>
              <a:rPr lang="pt-BR" sz="1800" smtClean="0"/>
              <a:t>Comutação de pacotes vs. Comutação de circuitos</a:t>
            </a:r>
          </a:p>
          <a:p>
            <a:pPr>
              <a:lnSpc>
                <a:spcPct val="90000"/>
              </a:lnSpc>
            </a:pPr>
            <a:r>
              <a:rPr lang="pt-BR" sz="2000" smtClean="0"/>
              <a:t>estrutura da Internet/ISPs</a:t>
            </a:r>
          </a:p>
          <a:p>
            <a:pPr>
              <a:lnSpc>
                <a:spcPct val="90000"/>
              </a:lnSpc>
            </a:pPr>
            <a:r>
              <a:rPr lang="pt-BR" sz="2000" smtClean="0"/>
              <a:t>desempenho: perda, atraso, vazão</a:t>
            </a:r>
          </a:p>
          <a:p>
            <a:pPr>
              <a:lnSpc>
                <a:spcPct val="90000"/>
              </a:lnSpc>
            </a:pPr>
            <a:r>
              <a:rPr lang="pt-BR" sz="2000" smtClean="0"/>
              <a:t>modelos de camadas e de serviços</a:t>
            </a:r>
          </a:p>
          <a:p>
            <a:pPr>
              <a:lnSpc>
                <a:spcPct val="90000"/>
              </a:lnSpc>
            </a:pPr>
            <a:r>
              <a:rPr lang="pt-BR" sz="2000" smtClean="0"/>
              <a:t>segurança</a:t>
            </a:r>
          </a:p>
          <a:p>
            <a:pPr>
              <a:lnSpc>
                <a:spcPct val="90000"/>
              </a:lnSpc>
            </a:pPr>
            <a:r>
              <a:rPr lang="pt-BR" sz="2000" smtClean="0"/>
              <a:t>história</a:t>
            </a:r>
          </a:p>
        </p:txBody>
      </p:sp>
      <p:sp>
        <p:nvSpPr>
          <p:cNvPr id="6042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91088" y="1417638"/>
            <a:ext cx="3724275" cy="4648200"/>
          </a:xfrm>
        </p:spPr>
        <p:txBody>
          <a:bodyPr/>
          <a:lstStyle/>
          <a:p>
            <a:pPr>
              <a:buFont typeface="ZapfDingbats" pitchFamily="82" charset="0"/>
              <a:buNone/>
            </a:pPr>
            <a:r>
              <a:rPr lang="pt-BR" sz="2400" u="sng" smtClean="0">
                <a:solidFill>
                  <a:srgbClr val="FF0000"/>
                </a:solidFill>
              </a:rPr>
              <a:t>Esperamos que agora você possua:</a:t>
            </a:r>
            <a:r>
              <a:rPr lang="pt-BR" sz="2400" smtClean="0"/>
              <a:t> </a:t>
            </a:r>
          </a:p>
          <a:p>
            <a:r>
              <a:rPr lang="pt-BR" sz="2400" smtClean="0"/>
              <a:t>contexto, visão geral, “sentimento” do que sejam redes</a:t>
            </a:r>
          </a:p>
          <a:p>
            <a:r>
              <a:rPr lang="pt-BR" sz="2400" smtClean="0"/>
              <a:t>maior profundidade, detalhes </a:t>
            </a:r>
            <a:r>
              <a:rPr lang="pt-BR" sz="2400" i="1" smtClean="0"/>
              <a:t>posteriormente </a:t>
            </a:r>
            <a:r>
              <a:rPr lang="pt-BR" sz="2400" smtClean="0"/>
              <a:t>no curso</a:t>
            </a:r>
          </a:p>
        </p:txBody>
      </p:sp>
    </p:spTree>
    <p:extLst>
      <p:ext uri="{BB962C8B-B14F-4D97-AF65-F5344CB8AC3E}">
        <p14:creationId xmlns:p14="http://schemas.microsoft.com/office/powerpoint/2010/main" val="120734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1: Introdução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Roteiro do Capítulo 1</a:t>
            </a:r>
          </a:p>
        </p:txBody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>
              <a:buFont typeface="ZapfDingbats" pitchFamily="82" charset="0"/>
              <a:buNone/>
            </a:pPr>
            <a:r>
              <a:rPr lang="pt-BR" sz="2400" dirty="0" smtClean="0"/>
              <a:t>1.1 O Que </a:t>
            </a:r>
            <a:r>
              <a:rPr lang="pt-BR" sz="2400" i="1" dirty="0" smtClean="0"/>
              <a:t>é</a:t>
            </a:r>
            <a:r>
              <a:rPr lang="pt-BR" sz="2400" dirty="0" smtClean="0"/>
              <a:t> a Internet?</a:t>
            </a:r>
          </a:p>
          <a:p>
            <a:pPr marL="533400" indent="-533400">
              <a:buFont typeface="ZapfDingbats" pitchFamily="82" charset="0"/>
              <a:buNone/>
            </a:pPr>
            <a:r>
              <a:rPr lang="pt-BR" sz="2400" dirty="0" smtClean="0">
                <a:solidFill>
                  <a:srgbClr val="C00000"/>
                </a:solidFill>
              </a:rPr>
              <a:t>1.2 A Borda (Periferia) da Internet</a:t>
            </a:r>
          </a:p>
          <a:p>
            <a:pPr marL="533400" indent="-533400">
              <a:buFont typeface="ZapfDingbats" pitchFamily="82" charset="0"/>
              <a:buNone/>
            </a:pPr>
            <a:r>
              <a:rPr lang="pt-BR" sz="2400" dirty="0" smtClean="0"/>
              <a:t>1.3 O Núcleo da Rede</a:t>
            </a:r>
          </a:p>
          <a:p>
            <a:pPr marL="533400" indent="-533400">
              <a:buFont typeface="ZapfDingbats" pitchFamily="82" charset="0"/>
              <a:buNone/>
            </a:pPr>
            <a:r>
              <a:rPr lang="pt-BR" sz="2400" dirty="0" smtClean="0"/>
              <a:t>1.4 Atraso, perda e vazão em redes de comutação de pacotes</a:t>
            </a:r>
          </a:p>
          <a:p>
            <a:pPr marL="533400" indent="-533400">
              <a:buFont typeface="ZapfDingbats" pitchFamily="82" charset="0"/>
              <a:buNone/>
            </a:pPr>
            <a:r>
              <a:rPr lang="pt-BR" sz="2400" dirty="0" smtClean="0"/>
              <a:t>1.5 Camadas de protocolos e seus modelos de serviços</a:t>
            </a:r>
          </a:p>
          <a:p>
            <a:pPr marL="533400" indent="-533400">
              <a:buFont typeface="ZapfDingbats" pitchFamily="82" charset="0"/>
              <a:buNone/>
            </a:pPr>
            <a:r>
              <a:rPr lang="pt-BR" sz="2400" dirty="0" smtClean="0"/>
              <a:t>1.6 Redes sob ameaça</a:t>
            </a:r>
          </a:p>
          <a:p>
            <a:pPr marL="533400" indent="-533400">
              <a:buFont typeface="ZapfDingbats" pitchFamily="82" charset="0"/>
              <a:buNone/>
            </a:pPr>
            <a:r>
              <a:rPr lang="pt-BR" sz="2400" dirty="0" smtClean="0"/>
              <a:t>1.7 História das redes de computadores e da Internet</a:t>
            </a:r>
          </a:p>
        </p:txBody>
      </p:sp>
      <p:sp>
        <p:nvSpPr>
          <p:cNvPr id="54277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5CA228E-D66C-44FC-8DC2-2E0456165C08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1: Introdução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162" name="Espaço Reservado para Número de Slid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B31D9C0-2EAF-4ACA-A284-84120475DB02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61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smtClean="0"/>
              <a:t>Uma olhada mais de perto na estrutura da rede:</a:t>
            </a:r>
            <a:endParaRPr lang="pt-BR" smtClean="0"/>
          </a:p>
        </p:txBody>
      </p:sp>
      <p:sp>
        <p:nvSpPr>
          <p:cNvPr id="616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3810000" cy="2819400"/>
          </a:xfrm>
        </p:spPr>
        <p:txBody>
          <a:bodyPr/>
          <a:lstStyle/>
          <a:p>
            <a:r>
              <a:rPr lang="pt-BR" sz="2000" dirty="0" smtClean="0">
                <a:solidFill>
                  <a:srgbClr val="FF0000"/>
                </a:solidFill>
              </a:rPr>
              <a:t>Borda da rede:</a:t>
            </a:r>
            <a:r>
              <a:rPr lang="pt-BR" sz="2000" dirty="0" smtClean="0"/>
              <a:t> </a:t>
            </a:r>
          </a:p>
          <a:p>
            <a:pPr lvl="1"/>
            <a:r>
              <a:rPr lang="pt-BR" sz="1600" dirty="0" smtClean="0"/>
              <a:t>hospedeiros (</a:t>
            </a:r>
            <a:r>
              <a:rPr lang="pt-BR" sz="1600" i="1" dirty="0" smtClean="0"/>
              <a:t>hosts</a:t>
            </a:r>
            <a:r>
              <a:rPr lang="pt-BR" sz="1600" dirty="0" smtClean="0"/>
              <a:t>)/sistemas finais: clientes e servidores</a:t>
            </a:r>
          </a:p>
          <a:p>
            <a:pPr lvl="1"/>
            <a:r>
              <a:rPr lang="pt-BR" sz="1600" dirty="0" smtClean="0"/>
              <a:t>Servidores frequentemente em </a:t>
            </a:r>
            <a:r>
              <a:rPr lang="pt-BR" sz="1600" i="1" dirty="0" smtClean="0"/>
              <a:t>Data Centers</a:t>
            </a:r>
            <a:endParaRPr lang="pt-BR" sz="1600" dirty="0" smtClean="0"/>
          </a:p>
          <a:p>
            <a:r>
              <a:rPr lang="pt-BR" sz="2000" dirty="0">
                <a:solidFill>
                  <a:srgbClr val="FF0000"/>
                </a:solidFill>
              </a:rPr>
              <a:t>redes de acesso, meio físico:</a:t>
            </a:r>
            <a:r>
              <a:rPr lang="pt-BR" sz="2000" dirty="0"/>
              <a:t> enlaces de </a:t>
            </a:r>
            <a:r>
              <a:rPr lang="pt-BR" sz="2000" dirty="0" smtClean="0"/>
              <a:t>comunicação cabeados e sem fio</a:t>
            </a:r>
            <a:endParaRPr lang="pt-BR" sz="1800" dirty="0"/>
          </a:p>
          <a:p>
            <a:r>
              <a:rPr lang="pt-BR" sz="2000" dirty="0" smtClean="0">
                <a:solidFill>
                  <a:srgbClr val="FF0000"/>
                </a:solidFill>
              </a:rPr>
              <a:t>núcleo da rede:</a:t>
            </a:r>
            <a:r>
              <a:rPr lang="pt-BR" sz="2000" dirty="0" smtClean="0"/>
              <a:t> </a:t>
            </a:r>
          </a:p>
          <a:p>
            <a:pPr lvl="1"/>
            <a:r>
              <a:rPr lang="pt-BR" sz="1800" dirty="0" smtClean="0"/>
              <a:t>Roteadores interconectados</a:t>
            </a:r>
          </a:p>
          <a:p>
            <a:pPr lvl="1"/>
            <a:r>
              <a:rPr lang="pt-BR" sz="1800" dirty="0" smtClean="0"/>
              <a:t>rede de redes</a:t>
            </a:r>
          </a:p>
        </p:txBody>
      </p:sp>
      <p:sp>
        <p:nvSpPr>
          <p:cNvPr id="6165" name="Freeform 8"/>
          <p:cNvSpPr>
            <a:spLocks/>
          </p:cNvSpPr>
          <p:nvPr/>
        </p:nvSpPr>
        <p:spPr bwMode="auto">
          <a:xfrm>
            <a:off x="6769100" y="2200275"/>
            <a:ext cx="1798638" cy="1674813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92"/>
              <a:gd name="T37" fmla="*/ 0 h 1255"/>
              <a:gd name="T38" fmla="*/ 1292 w 1292"/>
              <a:gd name="T39" fmla="*/ 1255 h 125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CC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6166" name="Freeform 9"/>
          <p:cNvSpPr>
            <a:spLocks/>
          </p:cNvSpPr>
          <p:nvPr/>
        </p:nvSpPr>
        <p:spPr bwMode="auto">
          <a:xfrm>
            <a:off x="4889500" y="2057400"/>
            <a:ext cx="1866900" cy="1589088"/>
          </a:xfrm>
          <a:custGeom>
            <a:avLst/>
            <a:gdLst>
              <a:gd name="T0" fmla="*/ 2147483647 w 1340"/>
              <a:gd name="T1" fmla="*/ 2147483647 h 1191"/>
              <a:gd name="T2" fmla="*/ 2147483647 w 1340"/>
              <a:gd name="T3" fmla="*/ 2147483647 h 1191"/>
              <a:gd name="T4" fmla="*/ 2147483647 w 1340"/>
              <a:gd name="T5" fmla="*/ 2147483647 h 1191"/>
              <a:gd name="T6" fmla="*/ 2147483647 w 1340"/>
              <a:gd name="T7" fmla="*/ 2147483647 h 1191"/>
              <a:gd name="T8" fmla="*/ 2147483647 w 1340"/>
              <a:gd name="T9" fmla="*/ 2147483647 h 1191"/>
              <a:gd name="T10" fmla="*/ 2147483647 w 1340"/>
              <a:gd name="T11" fmla="*/ 2147483647 h 1191"/>
              <a:gd name="T12" fmla="*/ 2147483647 w 1340"/>
              <a:gd name="T13" fmla="*/ 2147483647 h 1191"/>
              <a:gd name="T14" fmla="*/ 2147483647 w 1340"/>
              <a:gd name="T15" fmla="*/ 2147483647 h 1191"/>
              <a:gd name="T16" fmla="*/ 2147483647 w 1340"/>
              <a:gd name="T17" fmla="*/ 2147483647 h 1191"/>
              <a:gd name="T18" fmla="*/ 2147483647 w 1340"/>
              <a:gd name="T19" fmla="*/ 2147483647 h 1191"/>
              <a:gd name="T20" fmla="*/ 2147483647 w 1340"/>
              <a:gd name="T21" fmla="*/ 2147483647 h 1191"/>
              <a:gd name="T22" fmla="*/ 2147483647 w 1340"/>
              <a:gd name="T23" fmla="*/ 2147483647 h 119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340"/>
              <a:gd name="T37" fmla="*/ 0 h 1191"/>
              <a:gd name="T38" fmla="*/ 1340 w 1340"/>
              <a:gd name="T39" fmla="*/ 1191 h 119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340" h="1191">
                <a:moveTo>
                  <a:pt x="550" y="42"/>
                </a:moveTo>
                <a:cubicBezTo>
                  <a:pt x="437" y="4"/>
                  <a:pt x="164" y="0"/>
                  <a:pt x="82" y="60"/>
                </a:cubicBezTo>
                <a:cubicBezTo>
                  <a:pt x="0" y="120"/>
                  <a:pt x="67" y="292"/>
                  <a:pt x="58" y="402"/>
                </a:cubicBezTo>
                <a:cubicBezTo>
                  <a:pt x="49" y="512"/>
                  <a:pt x="19" y="642"/>
                  <a:pt x="28" y="720"/>
                </a:cubicBezTo>
                <a:cubicBezTo>
                  <a:pt x="37" y="798"/>
                  <a:pt x="27" y="844"/>
                  <a:pt x="112" y="870"/>
                </a:cubicBezTo>
                <a:cubicBezTo>
                  <a:pt x="197" y="896"/>
                  <a:pt x="450" y="833"/>
                  <a:pt x="538" y="876"/>
                </a:cubicBezTo>
                <a:cubicBezTo>
                  <a:pt x="626" y="919"/>
                  <a:pt x="524" y="1091"/>
                  <a:pt x="640" y="1128"/>
                </a:cubicBezTo>
                <a:cubicBezTo>
                  <a:pt x="756" y="1165"/>
                  <a:pt x="1128" y="1191"/>
                  <a:pt x="1234" y="1098"/>
                </a:cubicBezTo>
                <a:cubicBezTo>
                  <a:pt x="1340" y="1005"/>
                  <a:pt x="1281" y="696"/>
                  <a:pt x="1276" y="570"/>
                </a:cubicBezTo>
                <a:cubicBezTo>
                  <a:pt x="1271" y="444"/>
                  <a:pt x="1290" y="389"/>
                  <a:pt x="1204" y="342"/>
                </a:cubicBezTo>
                <a:cubicBezTo>
                  <a:pt x="1118" y="295"/>
                  <a:pt x="868" y="338"/>
                  <a:pt x="760" y="288"/>
                </a:cubicBezTo>
                <a:cubicBezTo>
                  <a:pt x="652" y="238"/>
                  <a:pt x="663" y="80"/>
                  <a:pt x="550" y="42"/>
                </a:cubicBezTo>
                <a:close/>
              </a:path>
            </a:pathLst>
          </a:custGeom>
          <a:solidFill>
            <a:srgbClr val="CC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6167" name="Freeform 10"/>
          <p:cNvSpPr>
            <a:spLocks/>
          </p:cNvSpPr>
          <p:nvPr/>
        </p:nvSpPr>
        <p:spPr bwMode="auto">
          <a:xfrm>
            <a:off x="5257800" y="3508375"/>
            <a:ext cx="2974975" cy="2219325"/>
          </a:xfrm>
          <a:custGeom>
            <a:avLst/>
            <a:gdLst>
              <a:gd name="T0" fmla="*/ 2147483647 w 2135"/>
              <a:gd name="T1" fmla="*/ 2147483647 h 1662"/>
              <a:gd name="T2" fmla="*/ 2147483647 w 2135"/>
              <a:gd name="T3" fmla="*/ 2147483647 h 1662"/>
              <a:gd name="T4" fmla="*/ 2147483647 w 2135"/>
              <a:gd name="T5" fmla="*/ 2147483647 h 1662"/>
              <a:gd name="T6" fmla="*/ 2147483647 w 2135"/>
              <a:gd name="T7" fmla="*/ 2147483647 h 1662"/>
              <a:gd name="T8" fmla="*/ 2147483647 w 2135"/>
              <a:gd name="T9" fmla="*/ 2147483647 h 1662"/>
              <a:gd name="T10" fmla="*/ 2147483647 w 2135"/>
              <a:gd name="T11" fmla="*/ 2147483647 h 1662"/>
              <a:gd name="T12" fmla="*/ 2147483647 w 2135"/>
              <a:gd name="T13" fmla="*/ 2147483647 h 1662"/>
              <a:gd name="T14" fmla="*/ 2147483647 w 2135"/>
              <a:gd name="T15" fmla="*/ 2147483647 h 1662"/>
              <a:gd name="T16" fmla="*/ 2147483647 w 2135"/>
              <a:gd name="T17" fmla="*/ 2147483647 h 1662"/>
              <a:gd name="T18" fmla="*/ 2147483647 w 2135"/>
              <a:gd name="T19" fmla="*/ 2147483647 h 1662"/>
              <a:gd name="T20" fmla="*/ 2147483647 w 2135"/>
              <a:gd name="T21" fmla="*/ 2147483647 h 166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135"/>
              <a:gd name="T34" fmla="*/ 0 h 1662"/>
              <a:gd name="T35" fmla="*/ 2135 w 2135"/>
              <a:gd name="T36" fmla="*/ 1662 h 166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135" h="1662">
                <a:moveTo>
                  <a:pt x="27" y="652"/>
                </a:moveTo>
                <a:cubicBezTo>
                  <a:pt x="14" y="487"/>
                  <a:pt x="0" y="152"/>
                  <a:pt x="105" y="76"/>
                </a:cubicBezTo>
                <a:cubicBezTo>
                  <a:pt x="210" y="0"/>
                  <a:pt x="473" y="192"/>
                  <a:pt x="657" y="196"/>
                </a:cubicBezTo>
                <a:cubicBezTo>
                  <a:pt x="841" y="200"/>
                  <a:pt x="985" y="65"/>
                  <a:pt x="1209" y="100"/>
                </a:cubicBezTo>
                <a:cubicBezTo>
                  <a:pt x="1433" y="135"/>
                  <a:pt x="1867" y="232"/>
                  <a:pt x="2001" y="406"/>
                </a:cubicBezTo>
                <a:cubicBezTo>
                  <a:pt x="2135" y="580"/>
                  <a:pt x="2083" y="945"/>
                  <a:pt x="2013" y="1144"/>
                </a:cubicBezTo>
                <a:cubicBezTo>
                  <a:pt x="1943" y="1343"/>
                  <a:pt x="1781" y="1538"/>
                  <a:pt x="1581" y="1600"/>
                </a:cubicBezTo>
                <a:cubicBezTo>
                  <a:pt x="1381" y="1662"/>
                  <a:pt x="993" y="1571"/>
                  <a:pt x="813" y="1516"/>
                </a:cubicBezTo>
                <a:cubicBezTo>
                  <a:pt x="633" y="1461"/>
                  <a:pt x="606" y="1345"/>
                  <a:pt x="501" y="1270"/>
                </a:cubicBezTo>
                <a:cubicBezTo>
                  <a:pt x="396" y="1195"/>
                  <a:pt x="262" y="1169"/>
                  <a:pt x="183" y="1066"/>
                </a:cubicBezTo>
                <a:cubicBezTo>
                  <a:pt x="104" y="963"/>
                  <a:pt x="25" y="819"/>
                  <a:pt x="27" y="652"/>
                </a:cubicBezTo>
                <a:close/>
              </a:path>
            </a:pathLst>
          </a:custGeom>
          <a:solidFill>
            <a:srgbClr val="CC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6168" name="Group 11"/>
          <p:cNvGrpSpPr>
            <a:grpSpLocks/>
          </p:cNvGrpSpPr>
          <p:nvPr/>
        </p:nvGrpSpPr>
        <p:grpSpPr bwMode="auto">
          <a:xfrm>
            <a:off x="5006975" y="2192338"/>
            <a:ext cx="733425" cy="319087"/>
            <a:chOff x="3552" y="246"/>
            <a:chExt cx="527" cy="248"/>
          </a:xfrm>
        </p:grpSpPr>
        <p:graphicFrame>
          <p:nvGraphicFramePr>
            <p:cNvPr id="6159" name="Object 12"/>
            <p:cNvGraphicFramePr>
              <a:graphicFrameLocks noChangeAspect="1"/>
            </p:cNvGraphicFramePr>
            <p:nvPr/>
          </p:nvGraphicFramePr>
          <p:xfrm>
            <a:off x="3552" y="246"/>
            <a:ext cx="299" cy="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26" name="Clip" r:id="rId4" imgW="1305000" imgH="1085760" progId="">
                    <p:embed/>
                  </p:oleObj>
                </mc:Choice>
                <mc:Fallback>
                  <p:oleObj name="Clip" r:id="rId4" imgW="1305000" imgH="1085760" progId="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52" y="246"/>
                          <a:ext cx="299" cy="24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60" name="Object 13"/>
            <p:cNvGraphicFramePr>
              <a:graphicFrameLocks noChangeAspect="1"/>
            </p:cNvGraphicFramePr>
            <p:nvPr/>
          </p:nvGraphicFramePr>
          <p:xfrm>
            <a:off x="3878" y="338"/>
            <a:ext cx="201" cy="1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27" name="Clip" r:id="rId6" imgW="676440" imgH="485640" progId="">
                    <p:embed/>
                  </p:oleObj>
                </mc:Choice>
                <mc:Fallback>
                  <p:oleObj name="Clip" r:id="rId6" imgW="676440" imgH="485640" progId="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78" y="338"/>
                          <a:ext cx="201" cy="14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369" name="Line 14"/>
            <p:cNvSpPr>
              <a:spLocks noChangeShapeType="1"/>
            </p:cNvSpPr>
            <p:nvPr/>
          </p:nvSpPr>
          <p:spPr bwMode="auto">
            <a:xfrm flipV="1">
              <a:off x="3844" y="434"/>
              <a:ext cx="82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6169" name="Group 15"/>
          <p:cNvGrpSpPr>
            <a:grpSpLocks/>
          </p:cNvGrpSpPr>
          <p:nvPr/>
        </p:nvGrpSpPr>
        <p:grpSpPr bwMode="auto">
          <a:xfrm>
            <a:off x="5006975" y="2787650"/>
            <a:ext cx="733425" cy="319088"/>
            <a:chOff x="3552" y="246"/>
            <a:chExt cx="527" cy="248"/>
          </a:xfrm>
        </p:grpSpPr>
        <p:graphicFrame>
          <p:nvGraphicFramePr>
            <p:cNvPr id="6157" name="Object 16"/>
            <p:cNvGraphicFramePr>
              <a:graphicFrameLocks noChangeAspect="1"/>
            </p:cNvGraphicFramePr>
            <p:nvPr/>
          </p:nvGraphicFramePr>
          <p:xfrm>
            <a:off x="3552" y="246"/>
            <a:ext cx="299" cy="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28" name="Clip" r:id="rId8" imgW="1305000" imgH="1085760" progId="">
                    <p:embed/>
                  </p:oleObj>
                </mc:Choice>
                <mc:Fallback>
                  <p:oleObj name="Clip" r:id="rId8" imgW="1305000" imgH="1085760" progId="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52" y="246"/>
                          <a:ext cx="299" cy="24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58" name="Object 17"/>
            <p:cNvGraphicFramePr>
              <a:graphicFrameLocks noChangeAspect="1"/>
            </p:cNvGraphicFramePr>
            <p:nvPr/>
          </p:nvGraphicFramePr>
          <p:xfrm>
            <a:off x="3878" y="338"/>
            <a:ext cx="201" cy="1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29" name="Clip" r:id="rId9" imgW="676440" imgH="485640" progId="">
                    <p:embed/>
                  </p:oleObj>
                </mc:Choice>
                <mc:Fallback>
                  <p:oleObj name="Clip" r:id="rId9" imgW="676440" imgH="485640" progId="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78" y="338"/>
                          <a:ext cx="201" cy="14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368" name="Line 18"/>
            <p:cNvSpPr>
              <a:spLocks noChangeShapeType="1"/>
            </p:cNvSpPr>
            <p:nvPr/>
          </p:nvSpPr>
          <p:spPr bwMode="auto">
            <a:xfrm flipV="1">
              <a:off x="3844" y="434"/>
              <a:ext cx="82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6170" name="Group 19"/>
          <p:cNvGrpSpPr>
            <a:grpSpLocks/>
          </p:cNvGrpSpPr>
          <p:nvPr/>
        </p:nvGrpSpPr>
        <p:grpSpPr bwMode="auto">
          <a:xfrm>
            <a:off x="5383213" y="2574925"/>
            <a:ext cx="69850" cy="214313"/>
            <a:chOff x="3842" y="406"/>
            <a:chExt cx="51" cy="167"/>
          </a:xfrm>
        </p:grpSpPr>
        <p:sp>
          <p:nvSpPr>
            <p:cNvPr id="6365" name="Oval 20"/>
            <p:cNvSpPr>
              <a:spLocks noChangeArrowheads="1"/>
            </p:cNvSpPr>
            <p:nvPr/>
          </p:nvSpPr>
          <p:spPr bwMode="auto">
            <a:xfrm>
              <a:off x="3842" y="406"/>
              <a:ext cx="47" cy="4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366" name="Oval 21"/>
            <p:cNvSpPr>
              <a:spLocks noChangeArrowheads="1"/>
            </p:cNvSpPr>
            <p:nvPr/>
          </p:nvSpPr>
          <p:spPr bwMode="auto">
            <a:xfrm>
              <a:off x="3844" y="466"/>
              <a:ext cx="47" cy="4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367" name="Oval 22"/>
            <p:cNvSpPr>
              <a:spLocks noChangeArrowheads="1"/>
            </p:cNvSpPr>
            <p:nvPr/>
          </p:nvSpPr>
          <p:spPr bwMode="auto">
            <a:xfrm>
              <a:off x="3846" y="526"/>
              <a:ext cx="47" cy="4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6171" name="Group 23"/>
          <p:cNvGrpSpPr>
            <a:grpSpLocks/>
          </p:cNvGrpSpPr>
          <p:nvPr/>
        </p:nvGrpSpPr>
        <p:grpSpPr bwMode="auto">
          <a:xfrm>
            <a:off x="5853113" y="3078163"/>
            <a:ext cx="209550" cy="395287"/>
            <a:chOff x="4180" y="783"/>
            <a:chExt cx="150" cy="307"/>
          </a:xfrm>
        </p:grpSpPr>
        <p:sp>
          <p:nvSpPr>
            <p:cNvPr id="6357" name="AutoShape 24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358" name="Rectangle 25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359" name="Rectangle 26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360" name="AutoShape 27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361" name="Line 28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362" name="Line 29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363" name="Rectangle 30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364" name="Rectangle 31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6172" name="Group 32"/>
          <p:cNvGrpSpPr>
            <a:grpSpLocks/>
          </p:cNvGrpSpPr>
          <p:nvPr/>
        </p:nvGrpSpPr>
        <p:grpSpPr bwMode="auto">
          <a:xfrm rot="-5400000">
            <a:off x="6165850" y="3155950"/>
            <a:ext cx="80963" cy="233363"/>
            <a:chOff x="3842" y="406"/>
            <a:chExt cx="51" cy="167"/>
          </a:xfrm>
        </p:grpSpPr>
        <p:sp>
          <p:nvSpPr>
            <p:cNvPr id="6354" name="Oval 33"/>
            <p:cNvSpPr>
              <a:spLocks noChangeArrowheads="1"/>
            </p:cNvSpPr>
            <p:nvPr/>
          </p:nvSpPr>
          <p:spPr bwMode="auto">
            <a:xfrm>
              <a:off x="3842" y="406"/>
              <a:ext cx="47" cy="4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355" name="Oval 34"/>
            <p:cNvSpPr>
              <a:spLocks noChangeArrowheads="1"/>
            </p:cNvSpPr>
            <p:nvPr/>
          </p:nvSpPr>
          <p:spPr bwMode="auto">
            <a:xfrm>
              <a:off x="3844" y="466"/>
              <a:ext cx="47" cy="4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356" name="Oval 35"/>
            <p:cNvSpPr>
              <a:spLocks noChangeArrowheads="1"/>
            </p:cNvSpPr>
            <p:nvPr/>
          </p:nvSpPr>
          <p:spPr bwMode="auto">
            <a:xfrm>
              <a:off x="3846" y="526"/>
              <a:ext cx="47" cy="4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6173" name="Line 36"/>
          <p:cNvSpPr>
            <a:spLocks noChangeShapeType="1"/>
          </p:cNvSpPr>
          <p:nvPr/>
        </p:nvSpPr>
        <p:spPr bwMode="auto">
          <a:xfrm>
            <a:off x="5989638" y="2986088"/>
            <a:ext cx="495300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6174" name="Line 37"/>
          <p:cNvSpPr>
            <a:spLocks noChangeShapeType="1"/>
          </p:cNvSpPr>
          <p:nvPr/>
        </p:nvSpPr>
        <p:spPr bwMode="auto">
          <a:xfrm>
            <a:off x="5992813" y="2982913"/>
            <a:ext cx="1587" cy="95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6175" name="Line 38"/>
          <p:cNvSpPr>
            <a:spLocks noChangeShapeType="1"/>
          </p:cNvSpPr>
          <p:nvPr/>
        </p:nvSpPr>
        <p:spPr bwMode="auto">
          <a:xfrm>
            <a:off x="6488113" y="2981325"/>
            <a:ext cx="1587" cy="82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6176" name="Line 39"/>
          <p:cNvSpPr>
            <a:spLocks noChangeShapeType="1"/>
          </p:cNvSpPr>
          <p:nvPr/>
        </p:nvSpPr>
        <p:spPr bwMode="auto">
          <a:xfrm>
            <a:off x="5689600" y="2446338"/>
            <a:ext cx="288925" cy="265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6177" name="Line 40"/>
          <p:cNvSpPr>
            <a:spLocks noChangeShapeType="1"/>
          </p:cNvSpPr>
          <p:nvPr/>
        </p:nvSpPr>
        <p:spPr bwMode="auto">
          <a:xfrm flipV="1">
            <a:off x="5702300" y="2732088"/>
            <a:ext cx="276225" cy="330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6178" name="Line 41"/>
          <p:cNvSpPr>
            <a:spLocks noChangeShapeType="1"/>
          </p:cNvSpPr>
          <p:nvPr/>
        </p:nvSpPr>
        <p:spPr bwMode="auto">
          <a:xfrm flipV="1">
            <a:off x="6229350" y="2817813"/>
            <a:ext cx="1588" cy="1635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6179" name="Group 42"/>
          <p:cNvGrpSpPr>
            <a:grpSpLocks/>
          </p:cNvGrpSpPr>
          <p:nvPr/>
        </p:nvGrpSpPr>
        <p:grpSpPr bwMode="auto">
          <a:xfrm>
            <a:off x="6348413" y="3055938"/>
            <a:ext cx="209550" cy="395287"/>
            <a:chOff x="4180" y="783"/>
            <a:chExt cx="150" cy="307"/>
          </a:xfrm>
        </p:grpSpPr>
        <p:sp>
          <p:nvSpPr>
            <p:cNvPr id="6346" name="AutoShape 43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347" name="Rectangle 44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348" name="Rectangle 45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349" name="AutoShape 46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350" name="Line 47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351" name="Line 48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352" name="Rectangle 49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353" name="Rectangle 50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6180" name="Group 51"/>
          <p:cNvGrpSpPr>
            <a:grpSpLocks/>
          </p:cNvGrpSpPr>
          <p:nvPr/>
        </p:nvGrpSpPr>
        <p:grpSpPr bwMode="auto">
          <a:xfrm>
            <a:off x="5391150" y="3675063"/>
            <a:ext cx="479425" cy="925512"/>
            <a:chOff x="3314" y="1248"/>
            <a:chExt cx="344" cy="694"/>
          </a:xfrm>
        </p:grpSpPr>
        <p:graphicFrame>
          <p:nvGraphicFramePr>
            <p:cNvPr id="6155" name="Object 52"/>
            <p:cNvGraphicFramePr>
              <a:graphicFrameLocks noChangeAspect="1"/>
            </p:cNvGraphicFramePr>
            <p:nvPr/>
          </p:nvGraphicFramePr>
          <p:xfrm>
            <a:off x="3314" y="1248"/>
            <a:ext cx="299" cy="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30" name="Clip" r:id="rId10" imgW="1305000" imgH="1085760" progId="">
                    <p:embed/>
                  </p:oleObj>
                </mc:Choice>
                <mc:Fallback>
                  <p:oleObj name="Clip" r:id="rId10" imgW="1305000" imgH="1085760" progId="">
                    <p:embed/>
                    <p:pic>
                      <p:nvPicPr>
                        <p:cNvPr id="0" name="Object 5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14" y="1248"/>
                          <a:ext cx="299" cy="24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339" name="Line 53"/>
            <p:cNvSpPr>
              <a:spLocks noChangeShapeType="1"/>
            </p:cNvSpPr>
            <p:nvPr/>
          </p:nvSpPr>
          <p:spPr bwMode="auto">
            <a:xfrm flipV="1">
              <a:off x="3606" y="1433"/>
              <a:ext cx="5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graphicFrame>
          <p:nvGraphicFramePr>
            <p:cNvPr id="6156" name="Object 54"/>
            <p:cNvGraphicFramePr>
              <a:graphicFrameLocks noChangeAspect="1"/>
            </p:cNvGraphicFramePr>
            <p:nvPr/>
          </p:nvGraphicFramePr>
          <p:xfrm>
            <a:off x="3314" y="1694"/>
            <a:ext cx="299" cy="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31" name="Clip" r:id="rId11" imgW="1305000" imgH="1085760" progId="">
                    <p:embed/>
                  </p:oleObj>
                </mc:Choice>
                <mc:Fallback>
                  <p:oleObj name="Clip" r:id="rId11" imgW="1305000" imgH="1085760" progId="">
                    <p:embed/>
                    <p:pic>
                      <p:nvPicPr>
                        <p:cNvPr id="0" name="Object 5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14" y="1694"/>
                          <a:ext cx="299" cy="24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340" name="Line 55"/>
            <p:cNvSpPr>
              <a:spLocks noChangeShapeType="1"/>
            </p:cNvSpPr>
            <p:nvPr/>
          </p:nvSpPr>
          <p:spPr bwMode="auto">
            <a:xfrm flipV="1">
              <a:off x="3606" y="1882"/>
              <a:ext cx="52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6341" name="Group 56"/>
            <p:cNvGrpSpPr>
              <a:grpSpLocks/>
            </p:cNvGrpSpPr>
            <p:nvPr/>
          </p:nvGrpSpPr>
          <p:grpSpPr bwMode="auto">
            <a:xfrm>
              <a:off x="3404" y="1504"/>
              <a:ext cx="51" cy="167"/>
              <a:chOff x="3842" y="406"/>
              <a:chExt cx="51" cy="167"/>
            </a:xfrm>
          </p:grpSpPr>
          <p:sp>
            <p:nvSpPr>
              <p:cNvPr id="6343" name="Oval 57"/>
              <p:cNvSpPr>
                <a:spLocks noChangeArrowheads="1"/>
              </p:cNvSpPr>
              <p:nvPr/>
            </p:nvSpPr>
            <p:spPr bwMode="auto">
              <a:xfrm>
                <a:off x="3842" y="40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344" name="Oval 58"/>
              <p:cNvSpPr>
                <a:spLocks noChangeArrowheads="1"/>
              </p:cNvSpPr>
              <p:nvPr/>
            </p:nvSpPr>
            <p:spPr bwMode="auto">
              <a:xfrm>
                <a:off x="3844" y="46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345" name="Oval 59"/>
              <p:cNvSpPr>
                <a:spLocks noChangeArrowheads="1"/>
              </p:cNvSpPr>
              <p:nvPr/>
            </p:nvSpPr>
            <p:spPr bwMode="auto">
              <a:xfrm>
                <a:off x="3846" y="52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6342" name="Line 60"/>
            <p:cNvSpPr>
              <a:spLocks noChangeShapeType="1"/>
            </p:cNvSpPr>
            <p:nvPr/>
          </p:nvSpPr>
          <p:spPr bwMode="auto">
            <a:xfrm>
              <a:off x="3654" y="1431"/>
              <a:ext cx="0" cy="4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graphicFrame>
        <p:nvGraphicFramePr>
          <p:cNvPr id="6146" name="Object 61"/>
          <p:cNvGraphicFramePr>
            <a:graphicFrameLocks noChangeAspect="1"/>
          </p:cNvGraphicFramePr>
          <p:nvPr/>
        </p:nvGraphicFramePr>
        <p:xfrm>
          <a:off x="6259513" y="4684713"/>
          <a:ext cx="417512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2" name="Clip" r:id="rId12" imgW="1305000" imgH="1085760" progId="">
                  <p:embed/>
                </p:oleObj>
              </mc:Choice>
              <mc:Fallback>
                <p:oleObj name="Clip" r:id="rId12" imgW="1305000" imgH="1085760" progId="">
                  <p:embed/>
                  <p:pic>
                    <p:nvPicPr>
                      <p:cNvPr id="0" name="Object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9513" y="4684713"/>
                        <a:ext cx="417512" cy="331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62"/>
          <p:cNvGraphicFramePr>
            <a:graphicFrameLocks noChangeAspect="1"/>
          </p:cNvGraphicFramePr>
          <p:nvPr/>
        </p:nvGraphicFramePr>
        <p:xfrm>
          <a:off x="5645150" y="4673600"/>
          <a:ext cx="41592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3" name="Clip" r:id="rId13" imgW="1305000" imgH="1085760" progId="">
                  <p:embed/>
                </p:oleObj>
              </mc:Choice>
              <mc:Fallback>
                <p:oleObj name="Clip" r:id="rId13" imgW="1305000" imgH="1085760" progId="">
                  <p:embed/>
                  <p:pic>
                    <p:nvPicPr>
                      <p:cNvPr id="0" name="Object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5150" y="4673600"/>
                        <a:ext cx="415925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81" name="Oval 63"/>
          <p:cNvSpPr>
            <a:spLocks noChangeArrowheads="1"/>
          </p:cNvSpPr>
          <p:nvPr/>
        </p:nvSpPr>
        <p:spPr bwMode="auto">
          <a:xfrm rot="-5400000">
            <a:off x="6061869" y="4777581"/>
            <a:ext cx="63500" cy="65088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6182" name="Oval 64"/>
          <p:cNvSpPr>
            <a:spLocks noChangeArrowheads="1"/>
          </p:cNvSpPr>
          <p:nvPr/>
        </p:nvSpPr>
        <p:spPr bwMode="auto">
          <a:xfrm rot="-5400000">
            <a:off x="6146801" y="4775200"/>
            <a:ext cx="63500" cy="666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6183" name="Oval 65"/>
          <p:cNvSpPr>
            <a:spLocks noChangeArrowheads="1"/>
          </p:cNvSpPr>
          <p:nvPr/>
        </p:nvSpPr>
        <p:spPr bwMode="auto">
          <a:xfrm rot="-5400000">
            <a:off x="6224587" y="4779963"/>
            <a:ext cx="61913" cy="65088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6184" name="Line 66"/>
          <p:cNvSpPr>
            <a:spLocks noChangeShapeType="1"/>
          </p:cNvSpPr>
          <p:nvPr/>
        </p:nvSpPr>
        <p:spPr bwMode="auto">
          <a:xfrm rot="-5400000">
            <a:off x="6484144" y="4660107"/>
            <a:ext cx="60325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6185" name="Line 67"/>
          <p:cNvSpPr>
            <a:spLocks noChangeShapeType="1"/>
          </p:cNvSpPr>
          <p:nvPr/>
        </p:nvSpPr>
        <p:spPr bwMode="auto">
          <a:xfrm rot="5400000" flipH="1">
            <a:off x="5857875" y="4651375"/>
            <a:ext cx="635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6186" name="Line 68"/>
          <p:cNvSpPr>
            <a:spLocks noChangeShapeType="1"/>
          </p:cNvSpPr>
          <p:nvPr/>
        </p:nvSpPr>
        <p:spPr bwMode="auto">
          <a:xfrm rot="16200000" flipV="1">
            <a:off x="6204744" y="4312444"/>
            <a:ext cx="0" cy="6270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6187" name="Line 69"/>
          <p:cNvSpPr>
            <a:spLocks noChangeShapeType="1"/>
          </p:cNvSpPr>
          <p:nvPr/>
        </p:nvSpPr>
        <p:spPr bwMode="auto">
          <a:xfrm flipV="1">
            <a:off x="5870575" y="4251325"/>
            <a:ext cx="93663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6188" name="Line 70"/>
          <p:cNvSpPr>
            <a:spLocks noChangeShapeType="1"/>
          </p:cNvSpPr>
          <p:nvPr/>
        </p:nvSpPr>
        <p:spPr bwMode="auto">
          <a:xfrm>
            <a:off x="6472238" y="4297363"/>
            <a:ext cx="303212" cy="3857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6189" name="Line 71"/>
          <p:cNvSpPr>
            <a:spLocks noChangeShapeType="1"/>
          </p:cNvSpPr>
          <p:nvPr/>
        </p:nvSpPr>
        <p:spPr bwMode="auto">
          <a:xfrm flipH="1">
            <a:off x="7267575" y="4294188"/>
            <a:ext cx="279400" cy="392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aphicFrame>
        <p:nvGraphicFramePr>
          <p:cNvPr id="6148" name="Object 72"/>
          <p:cNvGraphicFramePr>
            <a:graphicFrameLocks noChangeAspect="1"/>
          </p:cNvGraphicFramePr>
          <p:nvPr/>
        </p:nvGraphicFramePr>
        <p:xfrm>
          <a:off x="7445375" y="3846513"/>
          <a:ext cx="2032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4" name="Clip" r:id="rId14" imgW="981000" imgH="1209600" progId="">
                  <p:embed/>
                </p:oleObj>
              </mc:Choice>
              <mc:Fallback>
                <p:oleObj name="Clip" r:id="rId14" imgW="981000" imgH="1209600" progId="">
                  <p:embed/>
                  <p:pic>
                    <p:nvPicPr>
                      <p:cNvPr id="0" name="Object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5375" y="3846513"/>
                        <a:ext cx="203200" cy="24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9" name="Object 73"/>
          <p:cNvGraphicFramePr>
            <a:graphicFrameLocks noChangeAspect="1"/>
          </p:cNvGraphicFramePr>
          <p:nvPr/>
        </p:nvGraphicFramePr>
        <p:xfrm>
          <a:off x="6108700" y="3927475"/>
          <a:ext cx="203200" cy="239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5" name="Clip" r:id="rId16" imgW="981000" imgH="1209600" progId="">
                  <p:embed/>
                </p:oleObj>
              </mc:Choice>
              <mc:Fallback>
                <p:oleObj name="Clip" r:id="rId16" imgW="981000" imgH="1209600" progId="">
                  <p:embed/>
                  <p:pic>
                    <p:nvPicPr>
                      <p:cNvPr id="0" name="Object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8700" y="3927475"/>
                        <a:ext cx="203200" cy="239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90" name="Freeform 74"/>
          <p:cNvSpPr>
            <a:spLocks/>
          </p:cNvSpPr>
          <p:nvPr/>
        </p:nvSpPr>
        <p:spPr bwMode="auto">
          <a:xfrm>
            <a:off x="6189663" y="3702050"/>
            <a:ext cx="1354137" cy="304800"/>
          </a:xfrm>
          <a:custGeom>
            <a:avLst/>
            <a:gdLst>
              <a:gd name="T0" fmla="*/ 0 w 972"/>
              <a:gd name="T1" fmla="*/ 2147483647 h 228"/>
              <a:gd name="T2" fmla="*/ 2147483647 w 972"/>
              <a:gd name="T3" fmla="*/ 2147483647 h 228"/>
              <a:gd name="T4" fmla="*/ 2147483647 w 972"/>
              <a:gd name="T5" fmla="*/ 2147483647 h 228"/>
              <a:gd name="T6" fmla="*/ 0 60000 65536"/>
              <a:gd name="T7" fmla="*/ 0 60000 65536"/>
              <a:gd name="T8" fmla="*/ 0 60000 65536"/>
              <a:gd name="T9" fmla="*/ 0 w 972"/>
              <a:gd name="T10" fmla="*/ 0 h 228"/>
              <a:gd name="T11" fmla="*/ 972 w 972"/>
              <a:gd name="T12" fmla="*/ 228 h 2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72" h="228">
                <a:moveTo>
                  <a:pt x="0" y="228"/>
                </a:moveTo>
                <a:cubicBezTo>
                  <a:pt x="135" y="123"/>
                  <a:pt x="270" y="18"/>
                  <a:pt x="432" y="9"/>
                </a:cubicBezTo>
                <a:cubicBezTo>
                  <a:pt x="594" y="0"/>
                  <a:pt x="783" y="85"/>
                  <a:pt x="972" y="171"/>
                </a:cubicBezTo>
              </a:path>
            </a:pathLst>
          </a:cu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6191" name="Group 75"/>
          <p:cNvGrpSpPr>
            <a:grpSpLocks/>
          </p:cNvGrpSpPr>
          <p:nvPr/>
        </p:nvGrpSpPr>
        <p:grpSpPr bwMode="auto">
          <a:xfrm>
            <a:off x="6456363" y="5124450"/>
            <a:ext cx="406400" cy="427038"/>
            <a:chOff x="2870" y="1518"/>
            <a:chExt cx="292" cy="320"/>
          </a:xfrm>
        </p:grpSpPr>
        <p:graphicFrame>
          <p:nvGraphicFramePr>
            <p:cNvPr id="6153" name="Object 76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36" name="Clip" r:id="rId17" imgW="819000" imgH="847800" progId="">
                    <p:embed/>
                  </p:oleObj>
                </mc:Choice>
                <mc:Fallback>
                  <p:oleObj name="Clip" r:id="rId17" imgW="819000" imgH="847800" progId="">
                    <p:embed/>
                    <p:pic>
                      <p:nvPicPr>
                        <p:cNvPr id="0" name="Object 7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54" name="Object 77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37" name="Clip" r:id="rId19" imgW="1266840" imgH="1200240" progId="">
                    <p:embed/>
                  </p:oleObj>
                </mc:Choice>
                <mc:Fallback>
                  <p:oleObj name="Clip" r:id="rId19" imgW="1266840" imgH="1200240" progId="">
                    <p:embed/>
                    <p:pic>
                      <p:nvPicPr>
                        <p:cNvPr id="0" name="Object 7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192" name="Group 78"/>
          <p:cNvGrpSpPr>
            <a:grpSpLocks/>
          </p:cNvGrpSpPr>
          <p:nvPr/>
        </p:nvGrpSpPr>
        <p:grpSpPr bwMode="auto">
          <a:xfrm>
            <a:off x="7234238" y="5156200"/>
            <a:ext cx="406400" cy="427038"/>
            <a:chOff x="2870" y="1518"/>
            <a:chExt cx="292" cy="320"/>
          </a:xfrm>
        </p:grpSpPr>
        <p:graphicFrame>
          <p:nvGraphicFramePr>
            <p:cNvPr id="6151" name="Object 79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38" name="Clip" r:id="rId21" imgW="819000" imgH="847800" progId="">
                    <p:embed/>
                  </p:oleObj>
                </mc:Choice>
                <mc:Fallback>
                  <p:oleObj name="Clip" r:id="rId21" imgW="819000" imgH="847800" progId="">
                    <p:embed/>
                    <p:pic>
                      <p:nvPicPr>
                        <p:cNvPr id="0" name="Object 7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52" name="Object 80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39" name="Clip" r:id="rId22" imgW="1266840" imgH="1200240" progId="">
                    <p:embed/>
                  </p:oleObj>
                </mc:Choice>
                <mc:Fallback>
                  <p:oleObj name="Clip" r:id="rId22" imgW="1266840" imgH="1200240" progId="">
                    <p:embed/>
                    <p:pic>
                      <p:nvPicPr>
                        <p:cNvPr id="0" name="Object 8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193" name="Group 81"/>
          <p:cNvGrpSpPr>
            <a:grpSpLocks/>
          </p:cNvGrpSpPr>
          <p:nvPr/>
        </p:nvGrpSpPr>
        <p:grpSpPr bwMode="auto">
          <a:xfrm>
            <a:off x="6819900" y="4872038"/>
            <a:ext cx="379413" cy="376237"/>
            <a:chOff x="4733" y="2082"/>
            <a:chExt cx="272" cy="282"/>
          </a:xfrm>
        </p:grpSpPr>
        <p:graphicFrame>
          <p:nvGraphicFramePr>
            <p:cNvPr id="6150" name="Object 82"/>
            <p:cNvGraphicFramePr>
              <a:graphicFrameLocks noChangeAspect="1"/>
            </p:cNvGraphicFramePr>
            <p:nvPr/>
          </p:nvGraphicFramePr>
          <p:xfrm>
            <a:off x="4733" y="2082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40" name="Clip" r:id="rId23" imgW="819000" imgH="847800" progId="">
                    <p:embed/>
                  </p:oleObj>
                </mc:Choice>
                <mc:Fallback>
                  <p:oleObj name="Clip" r:id="rId23" imgW="819000" imgH="847800" progId="">
                    <p:embed/>
                    <p:pic>
                      <p:nvPicPr>
                        <p:cNvPr id="0" name="Object 8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33" y="2082"/>
                          <a:ext cx="272" cy="28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338" name="Rectangle 83"/>
            <p:cNvSpPr>
              <a:spLocks noChangeArrowheads="1"/>
            </p:cNvSpPr>
            <p:nvPr/>
          </p:nvSpPr>
          <p:spPr bwMode="auto">
            <a:xfrm>
              <a:off x="4812" y="2181"/>
              <a:ext cx="192" cy="183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6194" name="Line 84"/>
          <p:cNvSpPr>
            <a:spLocks noChangeShapeType="1"/>
          </p:cNvSpPr>
          <p:nvPr/>
        </p:nvSpPr>
        <p:spPr bwMode="auto">
          <a:xfrm>
            <a:off x="7126288" y="47752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6195" name="Group 85"/>
          <p:cNvGrpSpPr>
            <a:grpSpLocks/>
          </p:cNvGrpSpPr>
          <p:nvPr/>
        </p:nvGrpSpPr>
        <p:grpSpPr bwMode="auto">
          <a:xfrm>
            <a:off x="7847013" y="4198938"/>
            <a:ext cx="207962" cy="409575"/>
            <a:chOff x="4180" y="783"/>
            <a:chExt cx="150" cy="307"/>
          </a:xfrm>
        </p:grpSpPr>
        <p:sp>
          <p:nvSpPr>
            <p:cNvPr id="6330" name="AutoShape 86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331" name="Rectangle 87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332" name="Rectangle 88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333" name="AutoShape 89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334" name="Line 90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335" name="Line 91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336" name="Rectangle 92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337" name="Rectangle 93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6196" name="Group 94"/>
          <p:cNvGrpSpPr>
            <a:grpSpLocks/>
          </p:cNvGrpSpPr>
          <p:nvPr/>
        </p:nvGrpSpPr>
        <p:grpSpPr bwMode="auto">
          <a:xfrm>
            <a:off x="7834313" y="4643438"/>
            <a:ext cx="207962" cy="409575"/>
            <a:chOff x="4180" y="783"/>
            <a:chExt cx="150" cy="307"/>
          </a:xfrm>
        </p:grpSpPr>
        <p:sp>
          <p:nvSpPr>
            <p:cNvPr id="6322" name="AutoShape 95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323" name="Rectangle 96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324" name="Rectangle 97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325" name="AutoShape 98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326" name="Line 99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327" name="Line 100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328" name="Rectangle 101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329" name="Rectangle 102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6197" name="Line 103"/>
          <p:cNvSpPr>
            <a:spLocks noChangeShapeType="1"/>
          </p:cNvSpPr>
          <p:nvPr/>
        </p:nvSpPr>
        <p:spPr bwMode="auto">
          <a:xfrm rot="5400000" flipH="1">
            <a:off x="7460456" y="4572794"/>
            <a:ext cx="6111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6198" name="Line 104"/>
          <p:cNvSpPr>
            <a:spLocks noChangeShapeType="1"/>
          </p:cNvSpPr>
          <p:nvPr/>
        </p:nvSpPr>
        <p:spPr bwMode="auto">
          <a:xfrm rot="-5400000">
            <a:off x="7814469" y="4825206"/>
            <a:ext cx="0" cy="1031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6199" name="Line 105"/>
          <p:cNvSpPr>
            <a:spLocks noChangeShapeType="1"/>
          </p:cNvSpPr>
          <p:nvPr/>
        </p:nvSpPr>
        <p:spPr bwMode="auto">
          <a:xfrm rot="-5400000">
            <a:off x="7804150" y="4356100"/>
            <a:ext cx="0" cy="88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6200" name="Line 106"/>
          <p:cNvSpPr>
            <a:spLocks noChangeShapeType="1"/>
          </p:cNvSpPr>
          <p:nvPr/>
        </p:nvSpPr>
        <p:spPr bwMode="auto">
          <a:xfrm flipV="1">
            <a:off x="6483350" y="2497138"/>
            <a:ext cx="458788" cy="2079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6201" name="Line 107"/>
          <p:cNvSpPr>
            <a:spLocks noChangeShapeType="1"/>
          </p:cNvSpPr>
          <p:nvPr/>
        </p:nvSpPr>
        <p:spPr bwMode="auto">
          <a:xfrm>
            <a:off x="7418388" y="2481263"/>
            <a:ext cx="485775" cy="2079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6202" name="Line 108"/>
          <p:cNvSpPr>
            <a:spLocks noChangeShapeType="1"/>
          </p:cNvSpPr>
          <p:nvPr/>
        </p:nvSpPr>
        <p:spPr bwMode="auto">
          <a:xfrm flipH="1">
            <a:off x="7937500" y="2817813"/>
            <a:ext cx="241300" cy="6810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6203" name="Line 109"/>
          <p:cNvSpPr>
            <a:spLocks noChangeShapeType="1"/>
          </p:cNvSpPr>
          <p:nvPr/>
        </p:nvSpPr>
        <p:spPr bwMode="auto">
          <a:xfrm>
            <a:off x="7167563" y="2593975"/>
            <a:ext cx="0" cy="431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6204" name="Line 110"/>
          <p:cNvSpPr>
            <a:spLocks noChangeShapeType="1"/>
          </p:cNvSpPr>
          <p:nvPr/>
        </p:nvSpPr>
        <p:spPr bwMode="auto">
          <a:xfrm>
            <a:off x="7192963" y="3241675"/>
            <a:ext cx="534987" cy="368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6205" name="Line 111"/>
          <p:cNvSpPr>
            <a:spLocks noChangeShapeType="1"/>
          </p:cNvSpPr>
          <p:nvPr/>
        </p:nvSpPr>
        <p:spPr bwMode="auto">
          <a:xfrm flipH="1">
            <a:off x="7653338" y="3706813"/>
            <a:ext cx="266700" cy="3603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6206" name="Line 112"/>
          <p:cNvSpPr>
            <a:spLocks noChangeShapeType="1"/>
          </p:cNvSpPr>
          <p:nvPr/>
        </p:nvSpPr>
        <p:spPr bwMode="auto">
          <a:xfrm flipH="1">
            <a:off x="7426325" y="2786063"/>
            <a:ext cx="560388" cy="384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6207" name="Line 113"/>
          <p:cNvSpPr>
            <a:spLocks noChangeShapeType="1"/>
          </p:cNvSpPr>
          <p:nvPr/>
        </p:nvSpPr>
        <p:spPr bwMode="auto">
          <a:xfrm flipH="1">
            <a:off x="7435850" y="2225675"/>
            <a:ext cx="350838" cy="255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6208" name="Line 114"/>
          <p:cNvSpPr>
            <a:spLocks noChangeShapeType="1"/>
          </p:cNvSpPr>
          <p:nvPr/>
        </p:nvSpPr>
        <p:spPr bwMode="auto">
          <a:xfrm flipH="1">
            <a:off x="8153400" y="2401888"/>
            <a:ext cx="201613" cy="176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6209" name="Group 115"/>
          <p:cNvGrpSpPr>
            <a:grpSpLocks/>
          </p:cNvGrpSpPr>
          <p:nvPr/>
        </p:nvGrpSpPr>
        <p:grpSpPr bwMode="auto">
          <a:xfrm>
            <a:off x="5964238" y="2593975"/>
            <a:ext cx="501650" cy="233363"/>
            <a:chOff x="3600" y="219"/>
            <a:chExt cx="360" cy="175"/>
          </a:xfrm>
        </p:grpSpPr>
        <p:sp>
          <p:nvSpPr>
            <p:cNvPr id="6309" name="Oval 116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310" name="Line 11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311" name="Line 11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312" name="Rectangle 119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pt-BR"/>
            </a:p>
          </p:txBody>
        </p:sp>
        <p:sp>
          <p:nvSpPr>
            <p:cNvPr id="6313" name="Oval 12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6314" name="Group 12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6319" name="Line 12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320" name="Line 12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321" name="Line 12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6315" name="Group 12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6316" name="Line 12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317" name="Line 12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318" name="Line 12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</p:grpSp>
      <p:grpSp>
        <p:nvGrpSpPr>
          <p:cNvPr id="6210" name="Group 129"/>
          <p:cNvGrpSpPr>
            <a:grpSpLocks/>
          </p:cNvGrpSpPr>
          <p:nvPr/>
        </p:nvGrpSpPr>
        <p:grpSpPr bwMode="auto">
          <a:xfrm>
            <a:off x="6916738" y="2365375"/>
            <a:ext cx="501650" cy="233363"/>
            <a:chOff x="3600" y="219"/>
            <a:chExt cx="360" cy="175"/>
          </a:xfrm>
        </p:grpSpPr>
        <p:sp>
          <p:nvSpPr>
            <p:cNvPr id="6296" name="Oval 130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297" name="Line 131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298" name="Line 132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299" name="Rectangle 133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pt-BR"/>
            </a:p>
          </p:txBody>
        </p:sp>
        <p:sp>
          <p:nvSpPr>
            <p:cNvPr id="6300" name="Oval 134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6301" name="Group 135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6306" name="Line 13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307" name="Line 13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308" name="Line 13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6302" name="Group 139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6303" name="Line 14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304" name="Line 14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305" name="Line 14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</p:grpSp>
      <p:grpSp>
        <p:nvGrpSpPr>
          <p:cNvPr id="6211" name="Group 143"/>
          <p:cNvGrpSpPr>
            <a:grpSpLocks/>
          </p:cNvGrpSpPr>
          <p:nvPr/>
        </p:nvGrpSpPr>
        <p:grpSpPr bwMode="auto">
          <a:xfrm>
            <a:off x="6934200" y="3022600"/>
            <a:ext cx="501650" cy="233363"/>
            <a:chOff x="3600" y="219"/>
            <a:chExt cx="360" cy="175"/>
          </a:xfrm>
        </p:grpSpPr>
        <p:sp>
          <p:nvSpPr>
            <p:cNvPr id="6283" name="Oval 144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284" name="Line 145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285" name="Line 146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286" name="Rectangle 147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pt-BR"/>
            </a:p>
          </p:txBody>
        </p:sp>
        <p:sp>
          <p:nvSpPr>
            <p:cNvPr id="6287" name="Oval 148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6288" name="Group 149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6293" name="Line 15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294" name="Line 15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295" name="Line 15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6289" name="Group 153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6290" name="Line 15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291" name="Line 15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292" name="Line 15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</p:grpSp>
      <p:grpSp>
        <p:nvGrpSpPr>
          <p:cNvPr id="6212" name="Group 157"/>
          <p:cNvGrpSpPr>
            <a:grpSpLocks/>
          </p:cNvGrpSpPr>
          <p:nvPr/>
        </p:nvGrpSpPr>
        <p:grpSpPr bwMode="auto">
          <a:xfrm>
            <a:off x="7904163" y="2573338"/>
            <a:ext cx="500062" cy="233362"/>
            <a:chOff x="3600" y="219"/>
            <a:chExt cx="360" cy="175"/>
          </a:xfrm>
        </p:grpSpPr>
        <p:sp>
          <p:nvSpPr>
            <p:cNvPr id="6270" name="Oval 158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271" name="Line 159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272" name="Line 160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273" name="Rectangle 161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pt-BR"/>
            </a:p>
          </p:txBody>
        </p:sp>
        <p:sp>
          <p:nvSpPr>
            <p:cNvPr id="6274" name="Oval 162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6275" name="Group 163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6280" name="Line 16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281" name="Line 16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282" name="Line 16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6276" name="Group 167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6277" name="Line 16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278" name="Line 16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279" name="Line 17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</p:grpSp>
      <p:grpSp>
        <p:nvGrpSpPr>
          <p:cNvPr id="6213" name="Group 171"/>
          <p:cNvGrpSpPr>
            <a:grpSpLocks/>
          </p:cNvGrpSpPr>
          <p:nvPr/>
        </p:nvGrpSpPr>
        <p:grpSpPr bwMode="auto">
          <a:xfrm>
            <a:off x="7710488" y="3470275"/>
            <a:ext cx="501650" cy="233363"/>
            <a:chOff x="3600" y="219"/>
            <a:chExt cx="360" cy="175"/>
          </a:xfrm>
        </p:grpSpPr>
        <p:sp>
          <p:nvSpPr>
            <p:cNvPr id="6257" name="Oval 172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258" name="Line 173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259" name="Line 174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260" name="Rectangle 175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pt-BR"/>
            </a:p>
          </p:txBody>
        </p:sp>
        <p:sp>
          <p:nvSpPr>
            <p:cNvPr id="6261" name="Oval 176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6262" name="Group 177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6267" name="Line 17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268" name="Line 17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269" name="Line 18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6263" name="Group 181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6264" name="Line 18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265" name="Line 18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266" name="Line 18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</p:grpSp>
      <p:grpSp>
        <p:nvGrpSpPr>
          <p:cNvPr id="6214" name="Group 185"/>
          <p:cNvGrpSpPr>
            <a:grpSpLocks/>
          </p:cNvGrpSpPr>
          <p:nvPr/>
        </p:nvGrpSpPr>
        <p:grpSpPr bwMode="auto">
          <a:xfrm>
            <a:off x="7377113" y="4054475"/>
            <a:ext cx="501650" cy="234950"/>
            <a:chOff x="3600" y="219"/>
            <a:chExt cx="360" cy="175"/>
          </a:xfrm>
        </p:grpSpPr>
        <p:sp>
          <p:nvSpPr>
            <p:cNvPr id="6244" name="Oval 186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245" name="Line 18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246" name="Line 18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247" name="Rectangle 189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pt-BR"/>
            </a:p>
          </p:txBody>
        </p:sp>
        <p:sp>
          <p:nvSpPr>
            <p:cNvPr id="6248" name="Oval 19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6249" name="Group 19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6254" name="Line 19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255" name="Line 19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256" name="Line 19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6250" name="Group 19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6251" name="Line 19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252" name="Line 19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253" name="Line 19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</p:grpSp>
      <p:grpSp>
        <p:nvGrpSpPr>
          <p:cNvPr id="6215" name="Group 199"/>
          <p:cNvGrpSpPr>
            <a:grpSpLocks/>
          </p:cNvGrpSpPr>
          <p:nvPr/>
        </p:nvGrpSpPr>
        <p:grpSpPr bwMode="auto">
          <a:xfrm>
            <a:off x="6767513" y="4543425"/>
            <a:ext cx="500062" cy="233363"/>
            <a:chOff x="3600" y="219"/>
            <a:chExt cx="360" cy="175"/>
          </a:xfrm>
        </p:grpSpPr>
        <p:sp>
          <p:nvSpPr>
            <p:cNvPr id="6231" name="Oval 200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232" name="Line 201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233" name="Line 202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234" name="Rectangle 203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pt-BR"/>
            </a:p>
          </p:txBody>
        </p:sp>
        <p:sp>
          <p:nvSpPr>
            <p:cNvPr id="6235" name="Oval 204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6236" name="Group 205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6241" name="Line 20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242" name="Line 20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243" name="Line 20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6237" name="Group 209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6238" name="Line 21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239" name="Line 21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240" name="Line 21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</p:grpSp>
      <p:grpSp>
        <p:nvGrpSpPr>
          <p:cNvPr id="6216" name="Group 213"/>
          <p:cNvGrpSpPr>
            <a:grpSpLocks/>
          </p:cNvGrpSpPr>
          <p:nvPr/>
        </p:nvGrpSpPr>
        <p:grpSpPr bwMode="auto">
          <a:xfrm>
            <a:off x="5964238" y="4167188"/>
            <a:ext cx="501650" cy="233362"/>
            <a:chOff x="3600" y="219"/>
            <a:chExt cx="360" cy="175"/>
          </a:xfrm>
        </p:grpSpPr>
        <p:sp>
          <p:nvSpPr>
            <p:cNvPr id="6218" name="Oval 214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219" name="Line 215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220" name="Line 216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221" name="Rectangle 217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pt-BR"/>
            </a:p>
          </p:txBody>
        </p:sp>
        <p:sp>
          <p:nvSpPr>
            <p:cNvPr id="6222" name="Oval 218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6223" name="Group 219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6228" name="Line 22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229" name="Line 22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230" name="Line 22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6224" name="Group 223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6225" name="Line 22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226" name="Line 22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227" name="Line 22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</p:grpSp>
      <p:sp>
        <p:nvSpPr>
          <p:cNvPr id="6217" name="Line 227"/>
          <p:cNvSpPr>
            <a:spLocks noChangeShapeType="1"/>
          </p:cNvSpPr>
          <p:nvPr/>
        </p:nvSpPr>
        <p:spPr bwMode="auto">
          <a:xfrm flipV="1">
            <a:off x="6200775" y="4389438"/>
            <a:ext cx="1588" cy="2301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1: Introdução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186" name="Espaço Reservado para Número de Slid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2181484-46DB-4DB5-ACE5-829CCF9CAAEA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71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A borda da rede:</a:t>
            </a:r>
          </a:p>
        </p:txBody>
      </p:sp>
      <p:sp>
        <p:nvSpPr>
          <p:cNvPr id="718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00025" y="1127125"/>
            <a:ext cx="4743450" cy="5410200"/>
          </a:xfrm>
        </p:spPr>
        <p:txBody>
          <a:bodyPr/>
          <a:lstStyle/>
          <a:p>
            <a:r>
              <a:rPr lang="pt-BR" dirty="0" smtClean="0">
                <a:solidFill>
                  <a:srgbClr val="FF0000"/>
                </a:solidFill>
              </a:rPr>
              <a:t>Sistemas finais (hosts):</a:t>
            </a:r>
            <a:endParaRPr lang="pt-BR" sz="2400" dirty="0" smtClean="0"/>
          </a:p>
          <a:p>
            <a:pPr lvl="1"/>
            <a:r>
              <a:rPr lang="pt-BR" sz="2000" dirty="0" smtClean="0"/>
              <a:t>rodam programas de aplicação</a:t>
            </a:r>
          </a:p>
          <a:p>
            <a:pPr lvl="1"/>
            <a:r>
              <a:rPr lang="pt-BR" sz="2000" dirty="0" smtClean="0"/>
              <a:t>ex., WWW, email</a:t>
            </a:r>
          </a:p>
          <a:p>
            <a:pPr lvl="1"/>
            <a:r>
              <a:rPr lang="pt-BR" sz="2000" dirty="0" smtClean="0"/>
              <a:t>na “borda da rede”</a:t>
            </a:r>
          </a:p>
          <a:p>
            <a:r>
              <a:rPr lang="pt-BR" dirty="0" smtClean="0">
                <a:solidFill>
                  <a:srgbClr val="FF0000"/>
                </a:solidFill>
              </a:rPr>
              <a:t>modelo cliente/servidor</a:t>
            </a:r>
            <a:endParaRPr lang="pt-BR" sz="2400" dirty="0" smtClean="0"/>
          </a:p>
          <a:p>
            <a:pPr lvl="1"/>
            <a:r>
              <a:rPr lang="pt-BR" sz="2000" dirty="0" smtClean="0"/>
              <a:t>o host cliente faz os pedidos, são atendidos pelos servidores</a:t>
            </a:r>
          </a:p>
          <a:p>
            <a:pPr lvl="1"/>
            <a:r>
              <a:rPr lang="pt-BR" sz="2000" dirty="0" smtClean="0"/>
              <a:t>ex., cliente Web (browser)/ servidor; cliente/servidor de e-mail </a:t>
            </a:r>
          </a:p>
          <a:p>
            <a:r>
              <a:rPr lang="pt-BR" dirty="0" smtClean="0">
                <a:solidFill>
                  <a:srgbClr val="FF0000"/>
                </a:solidFill>
              </a:rPr>
              <a:t>modelo </a:t>
            </a:r>
            <a:r>
              <a:rPr lang="pt-BR" dirty="0" err="1" smtClean="0">
                <a:solidFill>
                  <a:srgbClr val="FF0000"/>
                </a:solidFill>
              </a:rPr>
              <a:t>peer-peer</a:t>
            </a:r>
            <a:r>
              <a:rPr lang="pt-BR" dirty="0" smtClean="0">
                <a:solidFill>
                  <a:srgbClr val="FF0000"/>
                </a:solidFill>
              </a:rPr>
              <a:t> (p2p):</a:t>
            </a:r>
            <a:endParaRPr lang="pt-BR" sz="2400" dirty="0" smtClean="0"/>
          </a:p>
          <a:p>
            <a:pPr lvl="1"/>
            <a:r>
              <a:rPr lang="pt-BR" sz="2000" dirty="0" smtClean="0"/>
              <a:t> uso mínimo (ou nenhum) de servidores dedicados</a:t>
            </a:r>
          </a:p>
          <a:p>
            <a:pPr lvl="1"/>
            <a:r>
              <a:rPr lang="pt-BR" sz="2000" dirty="0" smtClean="0"/>
              <a:t>ex.: </a:t>
            </a:r>
            <a:r>
              <a:rPr lang="pt-BR" sz="2000" dirty="0" err="1" smtClean="0"/>
              <a:t>Skype</a:t>
            </a:r>
            <a:r>
              <a:rPr lang="pt-BR" sz="2000" dirty="0" smtClean="0"/>
              <a:t>, </a:t>
            </a:r>
            <a:r>
              <a:rPr lang="pt-BR" sz="2000" dirty="0" err="1" smtClean="0"/>
              <a:t>BitTorrent</a:t>
            </a:r>
            <a:endParaRPr lang="pt-BR" sz="2000" dirty="0" smtClean="0"/>
          </a:p>
        </p:txBody>
      </p:sp>
      <p:pic>
        <p:nvPicPr>
          <p:cNvPr id="578" name="Imagem 577" descr="p2pec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44973" y="1427599"/>
            <a:ext cx="4553336" cy="4163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1: Introdução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8210" name="Espaço Reservado para Número de Slid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3D80D4C-0BA1-4FD3-A6E5-2687C884C25C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821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382000" cy="1143000"/>
          </a:xfrm>
        </p:spPr>
        <p:txBody>
          <a:bodyPr/>
          <a:lstStyle/>
          <a:p>
            <a:r>
              <a:rPr lang="pt-BR" sz="3200" smtClean="0"/>
              <a:t>Redes de acesso</a:t>
            </a:r>
            <a:endParaRPr lang="pt-BR" smtClean="0"/>
          </a:p>
        </p:txBody>
      </p:sp>
      <p:sp>
        <p:nvSpPr>
          <p:cNvPr id="821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8775" y="1371600"/>
            <a:ext cx="4784725" cy="5010150"/>
          </a:xfrm>
        </p:spPr>
        <p:txBody>
          <a:bodyPr/>
          <a:lstStyle/>
          <a:p>
            <a:pPr>
              <a:buFont typeface="ZapfDingbats" pitchFamily="82" charset="0"/>
              <a:buNone/>
            </a:pPr>
            <a:r>
              <a:rPr lang="pt-BR" sz="2400" i="1" dirty="0" smtClean="0">
                <a:solidFill>
                  <a:srgbClr val="FF0000"/>
                </a:solidFill>
              </a:rPr>
              <a:t>P: Como conectar os sistemas finais aos roteadores de borda? </a:t>
            </a:r>
          </a:p>
          <a:p>
            <a:r>
              <a:rPr lang="pt-BR" sz="2400" dirty="0" smtClean="0"/>
              <a:t>redes de acesso residencial</a:t>
            </a:r>
          </a:p>
          <a:p>
            <a:r>
              <a:rPr lang="pt-BR" sz="2400" dirty="0" smtClean="0"/>
              <a:t>redes de acesso corporativo (escola, empresa)</a:t>
            </a:r>
          </a:p>
          <a:p>
            <a:pPr>
              <a:spcAft>
                <a:spcPct val="30000"/>
              </a:spcAft>
            </a:pPr>
            <a:r>
              <a:rPr lang="pt-BR" sz="2400" dirty="0" smtClean="0"/>
              <a:t>redes de acesso sem fio</a:t>
            </a:r>
            <a:endParaRPr lang="pt-BR" sz="2400" dirty="0" smtClean="0">
              <a:solidFill>
                <a:srgbClr val="FF0000"/>
              </a:solidFill>
            </a:endParaRPr>
          </a:p>
          <a:p>
            <a:pPr>
              <a:buFont typeface="ZapfDingbats" pitchFamily="82" charset="0"/>
              <a:buNone/>
            </a:pPr>
            <a:r>
              <a:rPr lang="pt-BR" sz="2400" i="1" dirty="0" smtClean="0">
                <a:solidFill>
                  <a:srgbClr val="FF0000"/>
                </a:solidFill>
              </a:rPr>
              <a:t>Questões a serem consideradas: </a:t>
            </a:r>
          </a:p>
          <a:p>
            <a:r>
              <a:rPr lang="pt-BR" sz="2400" dirty="0" smtClean="0"/>
              <a:t>largura de banda (bits por segundo) da rede de acesso.</a:t>
            </a:r>
          </a:p>
          <a:p>
            <a:r>
              <a:rPr lang="pt-BR" sz="2400" dirty="0" smtClean="0"/>
              <a:t>compartilhada ou dedicada?</a:t>
            </a:r>
          </a:p>
        </p:txBody>
      </p:sp>
      <p:pic>
        <p:nvPicPr>
          <p:cNvPr id="591" name="Imagem 590" descr="acess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63937" y="1646090"/>
            <a:ext cx="3468338" cy="41754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1: Introdução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41987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B9356E1-1200-4E92-A0B0-13ECC10ED56E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O quão rápido é rápido?</a:t>
            </a:r>
          </a:p>
        </p:txBody>
      </p:sp>
      <p:pic>
        <p:nvPicPr>
          <p:cNvPr id="4198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196975" y="1362075"/>
            <a:ext cx="6421438" cy="4816475"/>
          </a:xfrm>
          <a:noFill/>
        </p:spPr>
      </p:pic>
      <p:sp>
        <p:nvSpPr>
          <p:cNvPr id="41990" name="Text Box 4"/>
          <p:cNvSpPr txBox="1">
            <a:spLocks noChangeArrowheads="1"/>
          </p:cNvSpPr>
          <p:nvPr/>
        </p:nvSpPr>
        <p:spPr bwMode="auto">
          <a:xfrm>
            <a:off x="401638" y="6335713"/>
            <a:ext cx="2913062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pt-BR" sz="1400"/>
              <a:t>FONTE: http://www.psc.edu/~mathis/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Acesso discado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3400" y="3930316"/>
            <a:ext cx="7772400" cy="2318084"/>
          </a:xfrm>
        </p:spPr>
        <p:txBody>
          <a:bodyPr/>
          <a:lstStyle/>
          <a:p>
            <a:r>
              <a:rPr lang="pt-BR" sz="2400" dirty="0" smtClean="0"/>
              <a:t>Usa a </a:t>
            </a:r>
            <a:r>
              <a:rPr lang="pt-BR" sz="2400" dirty="0" err="1" smtClean="0"/>
              <a:t>infraestrutura</a:t>
            </a:r>
            <a:r>
              <a:rPr lang="pt-BR" sz="2400" dirty="0" smtClean="0"/>
              <a:t> existente de telefonia</a:t>
            </a:r>
          </a:p>
          <a:p>
            <a:pPr lvl="1"/>
            <a:r>
              <a:rPr lang="pt-BR" sz="2000" dirty="0" smtClean="0"/>
              <a:t>Residência está conectada à </a:t>
            </a:r>
            <a:r>
              <a:rPr lang="pt-BR" sz="2000" dirty="0" smtClean="0">
                <a:solidFill>
                  <a:srgbClr val="FF0000"/>
                </a:solidFill>
              </a:rPr>
              <a:t>central telefônica</a:t>
            </a:r>
          </a:p>
          <a:p>
            <a:r>
              <a:rPr lang="pt-BR" sz="2400" dirty="0" smtClean="0"/>
              <a:t>Até 56kbps de acesso direto ao roteador (</a:t>
            </a:r>
            <a:r>
              <a:rPr lang="pt-BR" sz="2400" dirty="0" err="1" smtClean="0"/>
              <a:t>frequentemente</a:t>
            </a:r>
            <a:r>
              <a:rPr lang="pt-BR" sz="2400" dirty="0" smtClean="0"/>
              <a:t> menos)</a:t>
            </a:r>
          </a:p>
          <a:p>
            <a:r>
              <a:rPr lang="pt-BR" sz="2400" dirty="0" smtClean="0"/>
              <a:t>Não dá para navegar e usar o telefone ao mesmo tempo: não está </a:t>
            </a:r>
            <a:r>
              <a:rPr lang="pt-BR" sz="2400" dirty="0" smtClean="0">
                <a:solidFill>
                  <a:srgbClr val="FF0000"/>
                </a:solidFill>
              </a:rPr>
              <a:t>“sempre conectado”</a:t>
            </a:r>
            <a:endParaRPr lang="pt-BR" sz="2400" dirty="0">
              <a:solidFill>
                <a:srgbClr val="FF0000"/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1: Introdução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5CA30C-BB3F-4695-823B-CAA85338B9D0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graphicFrame>
        <p:nvGraphicFramePr>
          <p:cNvPr id="45" name="Object 2"/>
          <p:cNvGraphicFramePr>
            <a:graphicFrameLocks noChangeAspect="1"/>
          </p:cNvGraphicFramePr>
          <p:nvPr/>
        </p:nvGraphicFramePr>
        <p:xfrm>
          <a:off x="1336675" y="2087563"/>
          <a:ext cx="6111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35" name="Clip" r:id="rId3" imgW="1305000" imgH="1085760" progId="">
                  <p:embed/>
                </p:oleObj>
              </mc:Choice>
              <mc:Fallback>
                <p:oleObj name="Clip" r:id="rId3" imgW="1305000" imgH="108576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6675" y="2087563"/>
                        <a:ext cx="611188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Rectangle 5"/>
          <p:cNvSpPr>
            <a:spLocks noChangeArrowheads="1"/>
          </p:cNvSpPr>
          <p:nvPr/>
        </p:nvSpPr>
        <p:spPr bwMode="auto">
          <a:xfrm>
            <a:off x="2092325" y="2130425"/>
            <a:ext cx="206375" cy="414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BR"/>
          </a:p>
        </p:txBody>
      </p:sp>
      <p:sp>
        <p:nvSpPr>
          <p:cNvPr id="47" name="Line 7"/>
          <p:cNvSpPr>
            <a:spLocks noChangeShapeType="1"/>
          </p:cNvSpPr>
          <p:nvPr/>
        </p:nvSpPr>
        <p:spPr bwMode="auto">
          <a:xfrm>
            <a:off x="1939925" y="2325688"/>
            <a:ext cx="1397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pt-BR"/>
          </a:p>
        </p:txBody>
      </p:sp>
      <p:sp>
        <p:nvSpPr>
          <p:cNvPr id="48" name="Freeform 8"/>
          <p:cNvSpPr>
            <a:spLocks/>
          </p:cNvSpPr>
          <p:nvPr/>
        </p:nvSpPr>
        <p:spPr bwMode="auto">
          <a:xfrm>
            <a:off x="3030538" y="1508125"/>
            <a:ext cx="2046287" cy="2049463"/>
          </a:xfrm>
          <a:custGeom>
            <a:avLst/>
            <a:gdLst>
              <a:gd name="T0" fmla="*/ 378531 w 1292"/>
              <a:gd name="T1" fmla="*/ 11431 h 1255"/>
              <a:gd name="T2" fmla="*/ 55433 w 1292"/>
              <a:gd name="T3" fmla="*/ 256387 h 1255"/>
              <a:gd name="T4" fmla="*/ 45931 w 1292"/>
              <a:gd name="T5" fmla="*/ 854079 h 1255"/>
              <a:gd name="T6" fmla="*/ 83942 w 1292"/>
              <a:gd name="T7" fmla="*/ 1353789 h 1255"/>
              <a:gd name="T8" fmla="*/ 388034 w 1292"/>
              <a:gd name="T9" fmla="*/ 1422376 h 1255"/>
              <a:gd name="T10" fmla="*/ 1024727 w 1292"/>
              <a:gd name="T11" fmla="*/ 1843700 h 1255"/>
              <a:gd name="T12" fmla="*/ 1575894 w 1292"/>
              <a:gd name="T13" fmla="*/ 2020068 h 1255"/>
              <a:gd name="T14" fmla="*/ 1898992 w 1292"/>
              <a:gd name="T15" fmla="*/ 1667332 h 1255"/>
              <a:gd name="T16" fmla="*/ 2013027 w 1292"/>
              <a:gd name="T17" fmla="*/ 726702 h 1255"/>
              <a:gd name="T18" fmla="*/ 1908495 w 1292"/>
              <a:gd name="T19" fmla="*/ 344571 h 1255"/>
              <a:gd name="T20" fmla="*/ 1186276 w 1292"/>
              <a:gd name="T21" fmla="*/ 187799 h 1255"/>
              <a:gd name="T22" fmla="*/ 378531 w 1292"/>
              <a:gd name="T23" fmla="*/ 11431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92"/>
              <a:gd name="T37" fmla="*/ 0 h 1255"/>
              <a:gd name="T38" fmla="*/ 1292 w 1292"/>
              <a:gd name="T39" fmla="*/ 1255 h 125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9" name="Oval 9"/>
          <p:cNvSpPr>
            <a:spLocks noChangeArrowheads="1"/>
          </p:cNvSpPr>
          <p:nvPr/>
        </p:nvSpPr>
        <p:spPr bwMode="auto">
          <a:xfrm>
            <a:off x="3214688" y="1978025"/>
            <a:ext cx="193675" cy="1936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0" name="Oval 11"/>
          <p:cNvSpPr>
            <a:spLocks noChangeArrowheads="1"/>
          </p:cNvSpPr>
          <p:nvPr/>
        </p:nvSpPr>
        <p:spPr bwMode="auto">
          <a:xfrm>
            <a:off x="4530725" y="2284413"/>
            <a:ext cx="193675" cy="1936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1" name="Oval 12"/>
          <p:cNvSpPr>
            <a:spLocks noChangeArrowheads="1"/>
          </p:cNvSpPr>
          <p:nvPr/>
        </p:nvSpPr>
        <p:spPr bwMode="auto">
          <a:xfrm>
            <a:off x="4005263" y="2822575"/>
            <a:ext cx="193675" cy="1936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2" name="Line 14"/>
          <p:cNvSpPr>
            <a:spLocks noChangeShapeType="1"/>
          </p:cNvSpPr>
          <p:nvPr/>
        </p:nvSpPr>
        <p:spPr bwMode="auto">
          <a:xfrm flipV="1">
            <a:off x="2300288" y="2101850"/>
            <a:ext cx="928687" cy="247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pt-BR"/>
          </a:p>
        </p:txBody>
      </p:sp>
      <p:sp>
        <p:nvSpPr>
          <p:cNvPr id="53" name="Line 15"/>
          <p:cNvSpPr>
            <a:spLocks noChangeShapeType="1"/>
          </p:cNvSpPr>
          <p:nvPr/>
        </p:nvSpPr>
        <p:spPr bwMode="auto">
          <a:xfrm>
            <a:off x="3354388" y="2128838"/>
            <a:ext cx="720725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pt-BR"/>
          </a:p>
        </p:txBody>
      </p:sp>
      <p:sp>
        <p:nvSpPr>
          <p:cNvPr id="54" name="Line 16"/>
          <p:cNvSpPr>
            <a:spLocks noChangeShapeType="1"/>
          </p:cNvSpPr>
          <p:nvPr/>
        </p:nvSpPr>
        <p:spPr bwMode="auto">
          <a:xfrm flipV="1">
            <a:off x="4184650" y="2433638"/>
            <a:ext cx="388938" cy="403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pt-BR"/>
          </a:p>
        </p:txBody>
      </p:sp>
      <p:sp>
        <p:nvSpPr>
          <p:cNvPr id="55" name="Text Box 17"/>
          <p:cNvSpPr txBox="1">
            <a:spLocks noChangeArrowheads="1"/>
          </p:cNvSpPr>
          <p:nvPr/>
        </p:nvSpPr>
        <p:spPr bwMode="auto">
          <a:xfrm>
            <a:off x="3803650" y="1638300"/>
            <a:ext cx="89319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err="1" smtClean="0"/>
              <a:t>rede</a:t>
            </a:r>
            <a:endParaRPr lang="en-US" sz="1400" dirty="0" smtClean="0"/>
          </a:p>
          <a:p>
            <a:r>
              <a:rPr lang="en-US" sz="1400" dirty="0" err="1" smtClean="0"/>
              <a:t>telefônica</a:t>
            </a:r>
            <a:endParaRPr lang="en-US" sz="1400" dirty="0"/>
          </a:p>
        </p:txBody>
      </p:sp>
      <p:sp>
        <p:nvSpPr>
          <p:cNvPr id="56" name="Line 19"/>
          <p:cNvSpPr>
            <a:spLocks noChangeShapeType="1"/>
          </p:cNvSpPr>
          <p:nvPr/>
        </p:nvSpPr>
        <p:spPr bwMode="auto">
          <a:xfrm flipV="1">
            <a:off x="4668838" y="2365375"/>
            <a:ext cx="485775" cy="14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pt-BR"/>
          </a:p>
        </p:txBody>
      </p:sp>
      <p:sp>
        <p:nvSpPr>
          <p:cNvPr id="57" name="Freeform 20"/>
          <p:cNvSpPr>
            <a:spLocks/>
          </p:cNvSpPr>
          <p:nvPr/>
        </p:nvSpPr>
        <p:spPr bwMode="auto">
          <a:xfrm>
            <a:off x="5499100" y="1563688"/>
            <a:ext cx="2046288" cy="2049462"/>
          </a:xfrm>
          <a:custGeom>
            <a:avLst/>
            <a:gdLst>
              <a:gd name="T0" fmla="*/ 378532 w 1292"/>
              <a:gd name="T1" fmla="*/ 11431 h 1255"/>
              <a:gd name="T2" fmla="*/ 55434 w 1292"/>
              <a:gd name="T3" fmla="*/ 256387 h 1255"/>
              <a:gd name="T4" fmla="*/ 45931 w 1292"/>
              <a:gd name="T5" fmla="*/ 854079 h 1255"/>
              <a:gd name="T6" fmla="*/ 83942 w 1292"/>
              <a:gd name="T7" fmla="*/ 1353788 h 1255"/>
              <a:gd name="T8" fmla="*/ 388034 w 1292"/>
              <a:gd name="T9" fmla="*/ 1422375 h 1255"/>
              <a:gd name="T10" fmla="*/ 1024728 w 1292"/>
              <a:gd name="T11" fmla="*/ 1843699 h 1255"/>
              <a:gd name="T12" fmla="*/ 1575895 w 1292"/>
              <a:gd name="T13" fmla="*/ 2020067 h 1255"/>
              <a:gd name="T14" fmla="*/ 1898993 w 1292"/>
              <a:gd name="T15" fmla="*/ 1667331 h 1255"/>
              <a:gd name="T16" fmla="*/ 2013028 w 1292"/>
              <a:gd name="T17" fmla="*/ 726702 h 1255"/>
              <a:gd name="T18" fmla="*/ 1908496 w 1292"/>
              <a:gd name="T19" fmla="*/ 344571 h 1255"/>
              <a:gd name="T20" fmla="*/ 1186277 w 1292"/>
              <a:gd name="T21" fmla="*/ 187799 h 1255"/>
              <a:gd name="T22" fmla="*/ 378532 w 1292"/>
              <a:gd name="T23" fmla="*/ 11431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92"/>
              <a:gd name="T37" fmla="*/ 0 h 1255"/>
              <a:gd name="T38" fmla="*/ 1292 w 1292"/>
              <a:gd name="T39" fmla="*/ 1255 h 125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69" name="Oval 23"/>
          <p:cNvSpPr>
            <a:spLocks noChangeArrowheads="1"/>
          </p:cNvSpPr>
          <p:nvPr/>
        </p:nvSpPr>
        <p:spPr bwMode="auto">
          <a:xfrm>
            <a:off x="5657850" y="2363790"/>
            <a:ext cx="565150" cy="158751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70" name="Line 24"/>
          <p:cNvSpPr>
            <a:spLocks noChangeShapeType="1"/>
          </p:cNvSpPr>
          <p:nvPr/>
        </p:nvSpPr>
        <p:spPr bwMode="auto">
          <a:xfrm>
            <a:off x="5657850" y="2351090"/>
            <a:ext cx="0" cy="98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71" name="Line 25"/>
          <p:cNvSpPr>
            <a:spLocks noChangeShapeType="1"/>
          </p:cNvSpPr>
          <p:nvPr/>
        </p:nvSpPr>
        <p:spPr bwMode="auto">
          <a:xfrm>
            <a:off x="6223000" y="2351090"/>
            <a:ext cx="0" cy="98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72" name="Rectangle 26"/>
          <p:cNvSpPr>
            <a:spLocks noChangeArrowheads="1"/>
          </p:cNvSpPr>
          <p:nvPr/>
        </p:nvSpPr>
        <p:spPr bwMode="auto">
          <a:xfrm>
            <a:off x="5657850" y="2351090"/>
            <a:ext cx="560387" cy="96838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BR"/>
          </a:p>
        </p:txBody>
      </p:sp>
      <p:sp>
        <p:nvSpPr>
          <p:cNvPr id="73" name="Oval 27"/>
          <p:cNvSpPr>
            <a:spLocks noChangeArrowheads="1"/>
          </p:cNvSpPr>
          <p:nvPr/>
        </p:nvSpPr>
        <p:spPr bwMode="auto">
          <a:xfrm>
            <a:off x="5653088" y="2236790"/>
            <a:ext cx="565150" cy="184151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74" name="Group 28"/>
          <p:cNvGrpSpPr>
            <a:grpSpLocks/>
          </p:cNvGrpSpPr>
          <p:nvPr/>
        </p:nvGrpSpPr>
        <p:grpSpPr bwMode="auto">
          <a:xfrm>
            <a:off x="5789613" y="2287534"/>
            <a:ext cx="279400" cy="77788"/>
            <a:chOff x="2848" y="848"/>
            <a:chExt cx="140" cy="98"/>
          </a:xfrm>
        </p:grpSpPr>
        <p:sp>
          <p:nvSpPr>
            <p:cNvPr id="79" name="Line 2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0" name="Line 3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1" name="Line 3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75" name="Group 32"/>
          <p:cNvGrpSpPr>
            <a:grpSpLocks/>
          </p:cNvGrpSpPr>
          <p:nvPr/>
        </p:nvGrpSpPr>
        <p:grpSpPr bwMode="auto">
          <a:xfrm flipV="1">
            <a:off x="5789613" y="2289676"/>
            <a:ext cx="279400" cy="77788"/>
            <a:chOff x="2848" y="848"/>
            <a:chExt cx="140" cy="98"/>
          </a:xfrm>
        </p:grpSpPr>
        <p:sp>
          <p:nvSpPr>
            <p:cNvPr id="76" name="Line 3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77" name="Line 3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78" name="Line 3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68" name="Line 36"/>
          <p:cNvSpPr>
            <a:spLocks noChangeShapeType="1"/>
          </p:cNvSpPr>
          <p:nvPr/>
        </p:nvSpPr>
        <p:spPr bwMode="auto">
          <a:xfrm>
            <a:off x="5656263" y="2311403"/>
            <a:ext cx="0" cy="98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9" name="Line 37"/>
          <p:cNvSpPr>
            <a:spLocks noChangeShapeType="1"/>
          </p:cNvSpPr>
          <p:nvPr/>
        </p:nvSpPr>
        <p:spPr bwMode="auto">
          <a:xfrm flipH="1" flipV="1">
            <a:off x="5334000" y="2365375"/>
            <a:ext cx="319088" cy="14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pt-BR"/>
          </a:p>
        </p:txBody>
      </p:sp>
      <p:sp>
        <p:nvSpPr>
          <p:cNvPr id="60" name="Text Box 38"/>
          <p:cNvSpPr txBox="1">
            <a:spLocks noChangeArrowheads="1"/>
          </p:cNvSpPr>
          <p:nvPr/>
        </p:nvSpPr>
        <p:spPr bwMode="auto">
          <a:xfrm>
            <a:off x="6032500" y="1847850"/>
            <a:ext cx="9159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Internet</a:t>
            </a:r>
          </a:p>
        </p:txBody>
      </p:sp>
      <p:sp>
        <p:nvSpPr>
          <p:cNvPr id="61" name="Text Box 39"/>
          <p:cNvSpPr txBox="1">
            <a:spLocks noChangeArrowheads="1"/>
          </p:cNvSpPr>
          <p:nvPr/>
        </p:nvSpPr>
        <p:spPr bwMode="auto">
          <a:xfrm>
            <a:off x="2057400" y="2620963"/>
            <a:ext cx="7441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/>
              <a:t>Modem</a:t>
            </a:r>
          </a:p>
          <a:p>
            <a:r>
              <a:rPr lang="en-US" sz="1400" dirty="0" err="1" smtClean="0"/>
              <a:t>discado</a:t>
            </a:r>
            <a:endParaRPr lang="en-US" sz="1400" dirty="0"/>
          </a:p>
        </p:txBody>
      </p:sp>
      <p:sp>
        <p:nvSpPr>
          <p:cNvPr id="62" name="Text Box 40"/>
          <p:cNvSpPr txBox="1">
            <a:spLocks noChangeArrowheads="1"/>
          </p:cNvSpPr>
          <p:nvPr/>
        </p:nvSpPr>
        <p:spPr bwMode="auto">
          <a:xfrm>
            <a:off x="4979988" y="2705100"/>
            <a:ext cx="97994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/>
              <a:t>modem</a:t>
            </a:r>
          </a:p>
          <a:p>
            <a:r>
              <a:rPr lang="en-US" sz="1400" dirty="0" smtClean="0"/>
              <a:t>do ISP</a:t>
            </a:r>
            <a:endParaRPr lang="en-US" sz="1400" dirty="0"/>
          </a:p>
          <a:p>
            <a:r>
              <a:rPr lang="en-US" sz="1400" dirty="0"/>
              <a:t>(</a:t>
            </a:r>
            <a:r>
              <a:rPr lang="en-US" sz="1400" dirty="0" smtClean="0"/>
              <a:t>ex., Terra)</a:t>
            </a:r>
            <a:endParaRPr lang="en-US" sz="1400" dirty="0"/>
          </a:p>
        </p:txBody>
      </p:sp>
      <p:sp>
        <p:nvSpPr>
          <p:cNvPr id="63" name="Text Box 41"/>
          <p:cNvSpPr txBox="1">
            <a:spLocks noChangeArrowheads="1"/>
          </p:cNvSpPr>
          <p:nvPr/>
        </p:nvSpPr>
        <p:spPr bwMode="auto">
          <a:xfrm>
            <a:off x="900168" y="2719388"/>
            <a:ext cx="92365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dirty="0" smtClean="0"/>
              <a:t>PC</a:t>
            </a:r>
          </a:p>
          <a:p>
            <a:pPr algn="ctr"/>
            <a:r>
              <a:rPr lang="en-US" sz="1400" dirty="0" err="1" smtClean="0"/>
              <a:t>doméstico</a:t>
            </a:r>
            <a:endParaRPr lang="en-US" sz="1400" dirty="0"/>
          </a:p>
        </p:txBody>
      </p:sp>
      <p:sp>
        <p:nvSpPr>
          <p:cNvPr id="64" name="Rectangle 44"/>
          <p:cNvSpPr>
            <a:spLocks noChangeArrowheads="1"/>
          </p:cNvSpPr>
          <p:nvPr/>
        </p:nvSpPr>
        <p:spPr bwMode="auto">
          <a:xfrm>
            <a:off x="3006725" y="1798638"/>
            <a:ext cx="623888" cy="541337"/>
          </a:xfrm>
          <a:prstGeom prst="rect">
            <a:avLst/>
          </a:prstGeom>
          <a:noFill/>
          <a:ln w="9525">
            <a:solidFill>
              <a:schemeClr val="tx1"/>
            </a:solidFill>
            <a:prstDash val="dashDot"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65" name="Text Box 45"/>
          <p:cNvSpPr txBox="1">
            <a:spLocks noChangeArrowheads="1"/>
          </p:cNvSpPr>
          <p:nvPr/>
        </p:nvSpPr>
        <p:spPr bwMode="auto">
          <a:xfrm>
            <a:off x="2541588" y="1319213"/>
            <a:ext cx="89319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/>
              <a:t>central </a:t>
            </a:r>
            <a:br>
              <a:rPr lang="en-US" sz="1400" dirty="0"/>
            </a:br>
            <a:r>
              <a:rPr lang="en-US" sz="1400" dirty="0" err="1" smtClean="0"/>
              <a:t>telefônica</a:t>
            </a:r>
            <a:endParaRPr lang="en-US" sz="1400" dirty="0"/>
          </a:p>
        </p:txBody>
      </p:sp>
      <p:sp>
        <p:nvSpPr>
          <p:cNvPr id="66" name="Rectangle 46"/>
          <p:cNvSpPr>
            <a:spLocks noChangeArrowheads="1"/>
          </p:cNvSpPr>
          <p:nvPr/>
        </p:nvSpPr>
        <p:spPr bwMode="auto">
          <a:xfrm>
            <a:off x="5082686" y="2173067"/>
            <a:ext cx="206375" cy="414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1: </a:t>
            </a:r>
            <a:r>
              <a:rPr lang="en-US" dirty="0" err="1"/>
              <a:t>Introdução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24579" name="Espaço Reservado para Número de Slid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908C29A-F30F-4A00-B103-30D77DA56D6B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2458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Livro-Texto:</a:t>
            </a:r>
          </a:p>
        </p:txBody>
      </p:sp>
      <p:sp>
        <p:nvSpPr>
          <p:cNvPr id="24581" name="Rectangle 1041"/>
          <p:cNvSpPr>
            <a:spLocks noChangeArrowheads="1"/>
          </p:cNvSpPr>
          <p:nvPr/>
        </p:nvSpPr>
        <p:spPr bwMode="auto">
          <a:xfrm>
            <a:off x="298450" y="22399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/>
          </a:p>
        </p:txBody>
      </p:sp>
      <p:grpSp>
        <p:nvGrpSpPr>
          <p:cNvPr id="2" name="Group 1046"/>
          <p:cNvGrpSpPr>
            <a:grpSpLocks/>
          </p:cNvGrpSpPr>
          <p:nvPr/>
        </p:nvGrpSpPr>
        <p:grpSpPr bwMode="auto">
          <a:xfrm>
            <a:off x="593725" y="4430713"/>
            <a:ext cx="3376613" cy="1427162"/>
            <a:chOff x="0" y="0"/>
            <a:chExt cx="3212" cy="836"/>
          </a:xfrm>
        </p:grpSpPr>
        <p:sp>
          <p:nvSpPr>
            <p:cNvPr id="24589" name="Rectangle 1044"/>
            <p:cNvSpPr>
              <a:spLocks noChangeArrowheads="1"/>
            </p:cNvSpPr>
            <p:nvPr/>
          </p:nvSpPr>
          <p:spPr bwMode="auto">
            <a:xfrm>
              <a:off x="0" y="0"/>
              <a:ext cx="3212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pt-BR"/>
            </a:p>
          </p:txBody>
        </p:sp>
        <p:sp>
          <p:nvSpPr>
            <p:cNvPr id="24590" name="Rectangle 1045"/>
            <p:cNvSpPr>
              <a:spLocks noChangeArrowheads="1"/>
            </p:cNvSpPr>
            <p:nvPr/>
          </p:nvSpPr>
          <p:spPr bwMode="auto">
            <a:xfrm>
              <a:off x="0" y="0"/>
              <a:ext cx="3212" cy="8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000" b="1" dirty="0">
                  <a:latin typeface="Verdana" pitchFamily="34" charset="0"/>
                </a:rPr>
                <a:t>REDES DE COMPUTADORES E A INTERNET </a:t>
              </a:r>
            </a:p>
            <a:p>
              <a:r>
                <a:rPr lang="en-US" sz="1000" b="1" dirty="0">
                  <a:latin typeface="Verdana" pitchFamily="34" charset="0"/>
                </a:rPr>
                <a:t>5ª </a:t>
              </a:r>
              <a:r>
                <a:rPr lang="en-US" sz="1000" b="1" dirty="0" err="1">
                  <a:latin typeface="Verdana" pitchFamily="34" charset="0"/>
                </a:rPr>
                <a:t>Edição</a:t>
              </a:r>
              <a:r>
                <a:rPr lang="en-US" sz="1000" b="1" dirty="0">
                  <a:latin typeface="Verdana" pitchFamily="34" charset="0"/>
                </a:rPr>
                <a:t/>
              </a:r>
              <a:br>
                <a:rPr lang="en-US" sz="1000" b="1" dirty="0">
                  <a:latin typeface="Verdana" pitchFamily="34" charset="0"/>
                </a:rPr>
              </a:br>
              <a:r>
                <a:rPr lang="en-US" sz="1000" b="1" dirty="0">
                  <a:latin typeface="Verdana" pitchFamily="34" charset="0"/>
                </a:rPr>
                <a:t>James F. Kurose e Keith W. Ross</a:t>
              </a:r>
              <a:br>
                <a:rPr lang="en-US" sz="1000" b="1" dirty="0">
                  <a:latin typeface="Verdana" pitchFamily="34" charset="0"/>
                </a:rPr>
              </a:br>
              <a:r>
                <a:rPr lang="en-US" sz="1000" b="1" dirty="0">
                  <a:latin typeface="Verdana" pitchFamily="34" charset="0"/>
                </a:rPr>
                <a:t>Copyright: 2010</a:t>
              </a:r>
              <a:br>
                <a:rPr lang="en-US" sz="1000" b="1" dirty="0">
                  <a:latin typeface="Verdana" pitchFamily="34" charset="0"/>
                </a:rPr>
              </a:br>
              <a:r>
                <a:rPr lang="en-US" sz="1000" b="1" dirty="0">
                  <a:latin typeface="Verdana" pitchFamily="34" charset="0"/>
                </a:rPr>
                <a:t>640 </a:t>
              </a:r>
              <a:r>
                <a:rPr lang="en-US" sz="1000" b="1" dirty="0" err="1">
                  <a:latin typeface="Verdana" pitchFamily="34" charset="0"/>
                </a:rPr>
                <a:t>páginas</a:t>
              </a:r>
              <a:r>
                <a:rPr lang="en-US" sz="1000" b="1" dirty="0">
                  <a:latin typeface="Verdana" pitchFamily="34" charset="0"/>
                </a:rPr>
                <a:t> - ISBN: 8588639971</a:t>
              </a:r>
              <a:br>
                <a:rPr lang="en-US" sz="1000" b="1" dirty="0">
                  <a:latin typeface="Verdana" pitchFamily="34" charset="0"/>
                </a:rPr>
              </a:br>
              <a:endParaRPr lang="en-US" sz="1100" b="1" dirty="0"/>
            </a:p>
            <a:p>
              <a:r>
                <a:rPr lang="en-US" sz="1100" b="1" dirty="0">
                  <a:hlinkClick r:id="rId3"/>
                </a:rPr>
                <a:t>http://www.pearson.com.br/</a:t>
              </a:r>
              <a:endParaRPr lang="en-US" sz="1100" b="1" dirty="0"/>
            </a:p>
            <a:p>
              <a:endParaRPr lang="en-US" sz="1100" b="1" dirty="0"/>
            </a:p>
          </p:txBody>
        </p:sp>
      </p:grpSp>
      <p:pic>
        <p:nvPicPr>
          <p:cNvPr id="24583" name="Picture 1043" descr="First Edition cover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3807" y="315928"/>
            <a:ext cx="178276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1029" descr="Computer Networking: A Top-Down Approach Featuring the Interne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69888" y="830844"/>
            <a:ext cx="1687513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Picture 1054" descr="Computer Networking: A Top-Down Approach Featuring the Interne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52361" y="1535752"/>
            <a:ext cx="1703388" cy="220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6" name="Picture 106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44354" y="2079510"/>
            <a:ext cx="1728788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7" name="Picture 16" descr="View the Companion Website for Computer Networking, 5e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14836" y="2570500"/>
            <a:ext cx="1748672" cy="2155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8" name="Picture 1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25488" y="1362075"/>
            <a:ext cx="2055812" cy="281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" descr="6e_cover.jp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791" y="3434468"/>
            <a:ext cx="1734763" cy="20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1: Introdução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43011" name="Espaço Reservado para Número de Slid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40E359E-ABFE-40C6-82E3-9D0EB3CB5CCA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4301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828800"/>
            <a:ext cx="4724400" cy="1143000"/>
          </a:xfrm>
        </p:spPr>
        <p:txBody>
          <a:bodyPr/>
          <a:lstStyle/>
          <a:p>
            <a:r>
              <a:rPr lang="pt-BR" sz="3600" smtClean="0"/>
              <a:t>Decomposição</a:t>
            </a:r>
            <a:br>
              <a:rPr lang="pt-BR" sz="3600" smtClean="0"/>
            </a:br>
            <a:r>
              <a:rPr lang="pt-BR" sz="3600" smtClean="0"/>
              <a:t>de um sinal</a:t>
            </a:r>
            <a:br>
              <a:rPr lang="pt-BR" sz="3600" smtClean="0"/>
            </a:br>
            <a:r>
              <a:rPr lang="pt-BR" sz="3600" smtClean="0"/>
              <a:t>binário em </a:t>
            </a:r>
            <a:br>
              <a:rPr lang="pt-BR" sz="3600" smtClean="0"/>
            </a:br>
            <a:r>
              <a:rPr lang="pt-BR" sz="3600" smtClean="0"/>
              <a:t>suas</a:t>
            </a:r>
            <a:br>
              <a:rPr lang="pt-BR" sz="3600" smtClean="0"/>
            </a:br>
            <a:r>
              <a:rPr lang="pt-BR" sz="3600" smtClean="0"/>
              <a:t>harmônicas</a:t>
            </a:r>
            <a:r>
              <a:rPr lang="pt-BR" sz="2400" smtClean="0"/>
              <a:t>.</a:t>
            </a:r>
            <a:endParaRPr lang="pt-BR" sz="1800" smtClean="0"/>
          </a:p>
        </p:txBody>
      </p:sp>
      <p:pic>
        <p:nvPicPr>
          <p:cNvPr id="4301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4963" y="304800"/>
            <a:ext cx="4999037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4" name="Text Box 4"/>
          <p:cNvSpPr txBox="1">
            <a:spLocks noChangeArrowheads="1"/>
          </p:cNvSpPr>
          <p:nvPr/>
        </p:nvSpPr>
        <p:spPr bwMode="auto">
          <a:xfrm>
            <a:off x="566738" y="4352925"/>
            <a:ext cx="3062287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000">
                <a:solidFill>
                  <a:srgbClr val="FF0000"/>
                </a:solidFill>
                <a:latin typeface="Comic Sans MS" pitchFamily="66" charset="0"/>
              </a:rPr>
              <a:t>A limitação de freqüência dos canais de comunicação causam distorção no sinal transmitido.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1: </a:t>
            </a:r>
            <a:r>
              <a:rPr lang="en-US" dirty="0" err="1"/>
              <a:t>Introdução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44035" name="Espaço Reservado para Número de Slid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B6FC8A2-E46A-4BA2-B40A-00C8C5E7E8A7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Modems</a:t>
            </a:r>
          </a:p>
        </p:txBody>
      </p:sp>
      <p:pic>
        <p:nvPicPr>
          <p:cNvPr id="4403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5" y="2105025"/>
            <a:ext cx="7715250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1: Introdução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45059" name="Espaço Reservado para Número de Slid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58BD2A1-BA73-4A91-AB11-D846F2249583}" type="slidenum">
              <a:rPr lang="en-US" smtClean="0"/>
              <a:pPr/>
              <a:t>22</a:t>
            </a:fld>
            <a:endParaRPr lang="en-US" smtClean="0"/>
          </a:p>
        </p:txBody>
      </p:sp>
      <p:pic>
        <p:nvPicPr>
          <p:cNvPr id="45060" name="Picture 2" descr="FIG2-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342900"/>
            <a:ext cx="607695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Rectangle 3"/>
          <p:cNvSpPr>
            <a:spLocks noGrp="1" noChangeArrowheads="1"/>
          </p:cNvSpPr>
          <p:nvPr>
            <p:ph type="title"/>
          </p:nvPr>
        </p:nvSpPr>
        <p:spPr>
          <a:xfrm>
            <a:off x="319088" y="755650"/>
            <a:ext cx="7772400" cy="1143000"/>
          </a:xfrm>
        </p:spPr>
        <p:txBody>
          <a:bodyPr/>
          <a:lstStyle/>
          <a:p>
            <a:r>
              <a:rPr lang="pt-BR" smtClean="0"/>
              <a:t>Modulação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1: </a:t>
            </a:r>
            <a:r>
              <a:rPr lang="en-US" dirty="0" err="1"/>
              <a:t>Introdução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46083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87022F5-8AA0-4DC4-B5E6-2657A3419E2E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460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Modulação</a:t>
            </a:r>
            <a:endParaRPr lang="pt-BR" sz="1800" smtClean="0"/>
          </a:p>
        </p:txBody>
      </p:sp>
      <p:sp>
        <p:nvSpPr>
          <p:cNvPr id="4608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mtClean="0"/>
              <a:t>QAM </a:t>
            </a:r>
            <a:r>
              <a:rPr lang="pt-BR" i="1" smtClean="0"/>
              <a:t>(Quadrature Amplitude Modulation)</a:t>
            </a:r>
            <a:endParaRPr lang="pt-BR" smtClean="0"/>
          </a:p>
        </p:txBody>
      </p:sp>
      <p:pic>
        <p:nvPicPr>
          <p:cNvPr id="46086" name="Picture 4" descr="FIG2-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2362200"/>
            <a:ext cx="5972175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7" name="Text Box 5"/>
          <p:cNvSpPr txBox="1">
            <a:spLocks noChangeArrowheads="1"/>
          </p:cNvSpPr>
          <p:nvPr/>
        </p:nvSpPr>
        <p:spPr bwMode="auto">
          <a:xfrm>
            <a:off x="7086600" y="2895600"/>
            <a:ext cx="28194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/>
              <a:t>9600 bps  </a:t>
            </a:r>
          </a:p>
          <a:p>
            <a:pPr>
              <a:spcBef>
                <a:spcPct val="50000"/>
              </a:spcBef>
            </a:pPr>
            <a:r>
              <a:rPr lang="pt-BR"/>
              <a:t>     em</a:t>
            </a:r>
          </a:p>
          <a:p>
            <a:pPr>
              <a:spcBef>
                <a:spcPct val="50000"/>
              </a:spcBef>
            </a:pPr>
            <a:r>
              <a:rPr lang="pt-BR"/>
              <a:t>2400 bauds</a:t>
            </a:r>
          </a:p>
        </p:txBody>
      </p:sp>
      <p:sp>
        <p:nvSpPr>
          <p:cNvPr id="46088" name="Text Box 6"/>
          <p:cNvSpPr txBox="1">
            <a:spLocks noChangeArrowheads="1"/>
          </p:cNvSpPr>
          <p:nvPr/>
        </p:nvSpPr>
        <p:spPr bwMode="auto">
          <a:xfrm>
            <a:off x="7162800" y="51054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/>
              <a:t>ITU V.32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1: </a:t>
            </a:r>
            <a:r>
              <a:rPr lang="en-US" dirty="0" err="1"/>
              <a:t>Introdução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47107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6FAEB28-8C21-407D-B451-26004A7825F0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471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Modems</a:t>
            </a:r>
          </a:p>
        </p:txBody>
      </p:sp>
      <p:sp>
        <p:nvSpPr>
          <p:cNvPr id="4710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pt-BR" sz="2800" smtClean="0"/>
              <a:t>V.32 bis    </a:t>
            </a:r>
          </a:p>
          <a:p>
            <a:pPr lvl="2"/>
            <a:r>
              <a:rPr lang="pt-BR" sz="2400" smtClean="0"/>
              <a:t>14.400 bps</a:t>
            </a:r>
          </a:p>
          <a:p>
            <a:pPr lvl="1"/>
            <a:r>
              <a:rPr lang="pt-BR" sz="2800" smtClean="0"/>
              <a:t>V.34</a:t>
            </a:r>
          </a:p>
          <a:p>
            <a:pPr lvl="2"/>
            <a:r>
              <a:rPr lang="pt-BR" sz="2400" smtClean="0"/>
              <a:t>28.800 bps (máximo de 33,6 Kbps)</a:t>
            </a:r>
          </a:p>
          <a:p>
            <a:pPr lvl="1"/>
            <a:r>
              <a:rPr lang="pt-BR" sz="2800" smtClean="0"/>
              <a:t> V.90</a:t>
            </a:r>
          </a:p>
          <a:p>
            <a:pPr lvl="2"/>
            <a:r>
              <a:rPr lang="pt-BR" sz="2400" smtClean="0"/>
              <a:t>56 Kbps (</a:t>
            </a:r>
            <a:r>
              <a:rPr lang="pt-BR" sz="2400" i="1" smtClean="0"/>
              <a:t>downstream</a:t>
            </a:r>
            <a:r>
              <a:rPr lang="pt-BR" sz="2400" smtClean="0"/>
              <a:t>) e 33,6 Kbps (</a:t>
            </a:r>
            <a:r>
              <a:rPr lang="pt-BR" sz="2400" i="1" smtClean="0"/>
              <a:t>upstream</a:t>
            </a:r>
            <a:r>
              <a:rPr lang="pt-BR" sz="2400" smtClean="0"/>
              <a:t>)</a:t>
            </a:r>
            <a:endParaRPr lang="pt-BR" smtClean="0"/>
          </a:p>
          <a:p>
            <a:pPr lvl="1"/>
            <a:r>
              <a:rPr lang="pt-BR" sz="2800" smtClean="0"/>
              <a:t>V.92</a:t>
            </a:r>
          </a:p>
          <a:p>
            <a:pPr lvl="2"/>
            <a:r>
              <a:rPr lang="pt-BR" sz="2400" smtClean="0"/>
              <a:t>56 Kbps (</a:t>
            </a:r>
            <a:r>
              <a:rPr lang="pt-BR" sz="2400" i="1" smtClean="0"/>
              <a:t>downstream</a:t>
            </a:r>
            <a:r>
              <a:rPr lang="pt-BR" sz="2400" smtClean="0"/>
              <a:t>) e 48 Kbps (</a:t>
            </a:r>
            <a:r>
              <a:rPr lang="pt-BR" sz="2400" i="1" smtClean="0"/>
              <a:t>upstream</a:t>
            </a:r>
            <a:r>
              <a:rPr lang="pt-BR" sz="2400" smtClean="0"/>
              <a:t>)</a:t>
            </a:r>
            <a:endParaRPr lang="pt-BR" smtClean="0"/>
          </a:p>
          <a:p>
            <a:pPr lvl="1"/>
            <a:endParaRPr 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1"/>
          <p:cNvGrpSpPr>
            <a:grpSpLocks/>
          </p:cNvGrpSpPr>
          <p:nvPr/>
        </p:nvGrpSpPr>
        <p:grpSpPr bwMode="auto">
          <a:xfrm>
            <a:off x="1367423" y="1210093"/>
            <a:ext cx="5551488" cy="3759200"/>
            <a:chOff x="738188" y="979488"/>
            <a:chExt cx="5551487" cy="3759200"/>
          </a:xfrm>
        </p:grpSpPr>
        <p:graphicFrame>
          <p:nvGraphicFramePr>
            <p:cNvPr id="7" name="Object 2"/>
            <p:cNvGraphicFramePr>
              <a:graphicFrameLocks noChangeAspect="1"/>
            </p:cNvGraphicFramePr>
            <p:nvPr/>
          </p:nvGraphicFramePr>
          <p:xfrm>
            <a:off x="768350" y="3381375"/>
            <a:ext cx="611188" cy="520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570" name="Clip" r:id="rId3" imgW="1305000" imgH="1085760" progId="">
                    <p:embed/>
                  </p:oleObj>
                </mc:Choice>
                <mc:Fallback>
                  <p:oleObj name="Clip" r:id="rId3" imgW="1305000" imgH="1085760" progId="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8350" y="3381375"/>
                          <a:ext cx="611188" cy="520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Rectangle 3"/>
            <p:cNvSpPr>
              <a:spLocks noChangeArrowheads="1"/>
            </p:cNvSpPr>
            <p:nvPr/>
          </p:nvSpPr>
          <p:spPr bwMode="auto">
            <a:xfrm>
              <a:off x="1731963" y="2867025"/>
              <a:ext cx="288925" cy="6238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pt-BR"/>
            </a:p>
          </p:txBody>
        </p:sp>
        <p:grpSp>
          <p:nvGrpSpPr>
            <p:cNvPr id="9" name="Group 44"/>
            <p:cNvGrpSpPr>
              <a:grpSpLocks/>
            </p:cNvGrpSpPr>
            <p:nvPr/>
          </p:nvGrpSpPr>
          <p:grpSpPr bwMode="auto">
            <a:xfrm>
              <a:off x="4192588" y="2689225"/>
              <a:ext cx="2097087" cy="2049463"/>
              <a:chOff x="1769" y="1380"/>
              <a:chExt cx="1321" cy="1291"/>
            </a:xfrm>
          </p:grpSpPr>
          <p:sp>
            <p:nvSpPr>
              <p:cNvPr id="46" name="Freeform 5"/>
              <p:cNvSpPr>
                <a:spLocks/>
              </p:cNvSpPr>
              <p:nvPr/>
            </p:nvSpPr>
            <p:spPr bwMode="auto">
              <a:xfrm>
                <a:off x="1769" y="1380"/>
                <a:ext cx="1289" cy="1291"/>
              </a:xfrm>
              <a:custGeom>
                <a:avLst/>
                <a:gdLst>
                  <a:gd name="T0" fmla="*/ 238 w 1292"/>
                  <a:gd name="T1" fmla="*/ 7 h 1255"/>
                  <a:gd name="T2" fmla="*/ 35 w 1292"/>
                  <a:gd name="T3" fmla="*/ 162 h 1255"/>
                  <a:gd name="T4" fmla="*/ 29 w 1292"/>
                  <a:gd name="T5" fmla="*/ 538 h 1255"/>
                  <a:gd name="T6" fmla="*/ 53 w 1292"/>
                  <a:gd name="T7" fmla="*/ 853 h 1255"/>
                  <a:gd name="T8" fmla="*/ 244 w 1292"/>
                  <a:gd name="T9" fmla="*/ 896 h 1255"/>
                  <a:gd name="T10" fmla="*/ 645 w 1292"/>
                  <a:gd name="T11" fmla="*/ 1161 h 1255"/>
                  <a:gd name="T12" fmla="*/ 993 w 1292"/>
                  <a:gd name="T13" fmla="*/ 1272 h 1255"/>
                  <a:gd name="T14" fmla="*/ 1196 w 1292"/>
                  <a:gd name="T15" fmla="*/ 1050 h 1255"/>
                  <a:gd name="T16" fmla="*/ 1268 w 1292"/>
                  <a:gd name="T17" fmla="*/ 458 h 1255"/>
                  <a:gd name="T18" fmla="*/ 1202 w 1292"/>
                  <a:gd name="T19" fmla="*/ 217 h 1255"/>
                  <a:gd name="T20" fmla="*/ 747 w 1292"/>
                  <a:gd name="T21" fmla="*/ 118 h 1255"/>
                  <a:gd name="T22" fmla="*/ 238 w 1292"/>
                  <a:gd name="T23" fmla="*/ 7 h 125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292"/>
                  <a:gd name="T37" fmla="*/ 0 h 1255"/>
                  <a:gd name="T38" fmla="*/ 1292 w 1292"/>
                  <a:gd name="T39" fmla="*/ 1255 h 125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292" h="1255">
                    <a:moveTo>
                      <a:pt x="239" y="7"/>
                    </a:moveTo>
                    <a:cubicBezTo>
                      <a:pt x="120" y="14"/>
                      <a:pt x="70" y="71"/>
                      <a:pt x="35" y="157"/>
                    </a:cubicBezTo>
                    <a:cubicBezTo>
                      <a:pt x="0" y="243"/>
                      <a:pt x="26" y="411"/>
                      <a:pt x="29" y="523"/>
                    </a:cubicBezTo>
                    <a:cubicBezTo>
                      <a:pt x="32" y="635"/>
                      <a:pt x="17" y="771"/>
                      <a:pt x="53" y="829"/>
                    </a:cubicBezTo>
                    <a:cubicBezTo>
                      <a:pt x="89" y="887"/>
                      <a:pt x="146" y="821"/>
                      <a:pt x="245" y="871"/>
                    </a:cubicBezTo>
                    <a:cubicBezTo>
                      <a:pt x="344" y="921"/>
                      <a:pt x="522" y="1068"/>
                      <a:pt x="647" y="1129"/>
                    </a:cubicBezTo>
                    <a:cubicBezTo>
                      <a:pt x="772" y="1190"/>
                      <a:pt x="903" y="1255"/>
                      <a:pt x="995" y="1237"/>
                    </a:cubicBezTo>
                    <a:cubicBezTo>
                      <a:pt x="1087" y="1219"/>
                      <a:pt x="1153" y="1153"/>
                      <a:pt x="1199" y="1021"/>
                    </a:cubicBezTo>
                    <a:cubicBezTo>
                      <a:pt x="1245" y="889"/>
                      <a:pt x="1270" y="580"/>
                      <a:pt x="1271" y="445"/>
                    </a:cubicBezTo>
                    <a:cubicBezTo>
                      <a:pt x="1272" y="310"/>
                      <a:pt x="1292" y="266"/>
                      <a:pt x="1205" y="211"/>
                    </a:cubicBezTo>
                    <a:cubicBezTo>
                      <a:pt x="1118" y="156"/>
                      <a:pt x="908" y="150"/>
                      <a:pt x="749" y="115"/>
                    </a:cubicBezTo>
                    <a:cubicBezTo>
                      <a:pt x="590" y="80"/>
                      <a:pt x="358" y="0"/>
                      <a:pt x="239" y="7"/>
                    </a:cubicBezTo>
                    <a:close/>
                  </a:path>
                </a:pathLst>
              </a:custGeom>
              <a:solidFill>
                <a:srgbClr val="00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7" name="Oval 6"/>
              <p:cNvSpPr>
                <a:spLocks noChangeArrowheads="1"/>
              </p:cNvSpPr>
              <p:nvPr/>
            </p:nvSpPr>
            <p:spPr bwMode="auto">
              <a:xfrm>
                <a:off x="1885" y="1676"/>
                <a:ext cx="122" cy="122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8" name="Oval 7"/>
              <p:cNvSpPr>
                <a:spLocks noChangeArrowheads="1"/>
              </p:cNvSpPr>
              <p:nvPr/>
            </p:nvSpPr>
            <p:spPr bwMode="auto">
              <a:xfrm>
                <a:off x="2714" y="1869"/>
                <a:ext cx="122" cy="122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9" name="Oval 8"/>
              <p:cNvSpPr>
                <a:spLocks noChangeArrowheads="1"/>
              </p:cNvSpPr>
              <p:nvPr/>
            </p:nvSpPr>
            <p:spPr bwMode="auto">
              <a:xfrm>
                <a:off x="2383" y="2208"/>
                <a:ext cx="122" cy="122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0" name="Line 10"/>
              <p:cNvSpPr>
                <a:spLocks noChangeShapeType="1"/>
              </p:cNvSpPr>
              <p:nvPr/>
            </p:nvSpPr>
            <p:spPr bwMode="auto">
              <a:xfrm>
                <a:off x="1973" y="1771"/>
                <a:ext cx="454" cy="4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pt-BR"/>
              </a:p>
            </p:txBody>
          </p:sp>
          <p:sp>
            <p:nvSpPr>
              <p:cNvPr id="51" name="Line 11"/>
              <p:cNvSpPr>
                <a:spLocks noChangeShapeType="1"/>
              </p:cNvSpPr>
              <p:nvPr/>
            </p:nvSpPr>
            <p:spPr bwMode="auto">
              <a:xfrm flipV="1">
                <a:off x="2496" y="1963"/>
                <a:ext cx="245" cy="2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pt-BR"/>
              </a:p>
            </p:txBody>
          </p:sp>
          <p:sp>
            <p:nvSpPr>
              <p:cNvPr id="52" name="Text Box 12"/>
              <p:cNvSpPr txBox="1">
                <a:spLocks noChangeArrowheads="1"/>
              </p:cNvSpPr>
              <p:nvPr/>
            </p:nvSpPr>
            <p:spPr bwMode="auto">
              <a:xfrm>
                <a:off x="2063" y="1514"/>
                <a:ext cx="563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 dirty="0" err="1" smtClean="0"/>
                  <a:t>rede</a:t>
                </a:r>
                <a:r>
                  <a:rPr lang="en-US" sz="1400" dirty="0" smtClean="0"/>
                  <a:t> </a:t>
                </a:r>
              </a:p>
              <a:p>
                <a:r>
                  <a:rPr lang="en-US" sz="1400" dirty="0" err="1" smtClean="0"/>
                  <a:t>telefônica</a:t>
                </a:r>
                <a:endParaRPr lang="en-US" sz="1400" dirty="0"/>
              </a:p>
            </p:txBody>
          </p:sp>
          <p:sp>
            <p:nvSpPr>
              <p:cNvPr id="53" name="Line 14"/>
              <p:cNvSpPr>
                <a:spLocks noChangeShapeType="1"/>
              </p:cNvSpPr>
              <p:nvPr/>
            </p:nvSpPr>
            <p:spPr bwMode="auto">
              <a:xfrm flipV="1">
                <a:off x="2784" y="1911"/>
                <a:ext cx="306" cy="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pt-BR"/>
              </a:p>
            </p:txBody>
          </p:sp>
        </p:grpSp>
        <p:sp>
          <p:nvSpPr>
            <p:cNvPr id="10" name="Text Box 34"/>
            <p:cNvSpPr txBox="1">
              <a:spLocks noChangeArrowheads="1"/>
            </p:cNvSpPr>
            <p:nvPr/>
          </p:nvSpPr>
          <p:spPr bwMode="auto">
            <a:xfrm>
              <a:off x="1585913" y="3511550"/>
              <a:ext cx="744114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dirty="0" smtClean="0"/>
                <a:t>Modem</a:t>
              </a:r>
            </a:p>
            <a:p>
              <a:r>
                <a:rPr lang="en-US" sz="1400" dirty="0" smtClean="0"/>
                <a:t>DSL</a:t>
              </a:r>
              <a:endParaRPr lang="en-US" sz="1400" dirty="0"/>
            </a:p>
          </p:txBody>
        </p:sp>
        <p:sp>
          <p:nvSpPr>
            <p:cNvPr id="11" name="Text Box 36"/>
            <p:cNvSpPr txBox="1">
              <a:spLocks noChangeArrowheads="1"/>
            </p:cNvSpPr>
            <p:nvPr/>
          </p:nvSpPr>
          <p:spPr bwMode="auto">
            <a:xfrm>
              <a:off x="738188" y="3983038"/>
              <a:ext cx="40427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dirty="0" smtClean="0"/>
                <a:t>PC</a:t>
              </a:r>
              <a:endParaRPr lang="en-US" sz="1400" dirty="0"/>
            </a:p>
          </p:txBody>
        </p:sp>
        <p:graphicFrame>
          <p:nvGraphicFramePr>
            <p:cNvPr id="12" name="Object 3"/>
            <p:cNvGraphicFramePr>
              <a:graphicFrameLocks noChangeAspect="1"/>
            </p:cNvGraphicFramePr>
            <p:nvPr/>
          </p:nvGraphicFramePr>
          <p:xfrm>
            <a:off x="1179513" y="2239963"/>
            <a:ext cx="490537" cy="3698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571" name="Clip" r:id="rId5" imgW="676440" imgH="485640" progId="">
                    <p:embed/>
                  </p:oleObj>
                </mc:Choice>
                <mc:Fallback>
                  <p:oleObj name="Clip" r:id="rId5" imgW="676440" imgH="485640" progId="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79513" y="2239963"/>
                          <a:ext cx="490537" cy="3698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Text Box 40"/>
            <p:cNvSpPr txBox="1">
              <a:spLocks noChangeArrowheads="1"/>
            </p:cNvSpPr>
            <p:nvPr/>
          </p:nvSpPr>
          <p:spPr bwMode="auto">
            <a:xfrm>
              <a:off x="1001713" y="1641475"/>
              <a:ext cx="76335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dirty="0" err="1" smtClean="0"/>
                <a:t>telefone</a:t>
              </a:r>
              <a:endParaRPr lang="en-US" sz="1400" dirty="0"/>
            </a:p>
          </p:txBody>
        </p:sp>
        <p:sp>
          <p:nvSpPr>
            <p:cNvPr id="14" name="Line 41"/>
            <p:cNvSpPr>
              <a:spLocks noChangeShapeType="1"/>
            </p:cNvSpPr>
            <p:nvPr/>
          </p:nvSpPr>
          <p:spPr bwMode="auto">
            <a:xfrm>
              <a:off x="1568450" y="2479675"/>
              <a:ext cx="885825" cy="5254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15" name="Line 42"/>
            <p:cNvSpPr>
              <a:spLocks noChangeShapeType="1"/>
            </p:cNvSpPr>
            <p:nvPr/>
          </p:nvSpPr>
          <p:spPr bwMode="auto">
            <a:xfrm flipV="1">
              <a:off x="1233488" y="3227388"/>
              <a:ext cx="511175" cy="360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16" name="Rectangle 47"/>
            <p:cNvSpPr>
              <a:spLocks noChangeArrowheads="1"/>
            </p:cNvSpPr>
            <p:nvPr/>
          </p:nvSpPr>
          <p:spPr bwMode="auto">
            <a:xfrm>
              <a:off x="3700463" y="2728913"/>
              <a:ext cx="288925" cy="623887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pt-BR"/>
            </a:p>
          </p:txBody>
        </p:sp>
        <p:sp>
          <p:nvSpPr>
            <p:cNvPr id="17" name="Line 48"/>
            <p:cNvSpPr>
              <a:spLocks noChangeShapeType="1"/>
            </p:cNvSpPr>
            <p:nvPr/>
          </p:nvSpPr>
          <p:spPr bwMode="auto">
            <a:xfrm>
              <a:off x="2438400" y="3089275"/>
              <a:ext cx="12477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18" name="Freeform 52"/>
            <p:cNvSpPr>
              <a:spLocks/>
            </p:cNvSpPr>
            <p:nvPr/>
          </p:nvSpPr>
          <p:spPr bwMode="auto">
            <a:xfrm rot="4873784">
              <a:off x="4356101" y="1041400"/>
              <a:ext cx="1770062" cy="1646237"/>
            </a:xfrm>
            <a:custGeom>
              <a:avLst/>
              <a:gdLst>
                <a:gd name="T0" fmla="*/ 327434 w 1292"/>
                <a:gd name="T1" fmla="*/ 9182 h 1255"/>
                <a:gd name="T2" fmla="*/ 47951 w 1292"/>
                <a:gd name="T3" fmla="*/ 205944 h 1255"/>
                <a:gd name="T4" fmla="*/ 39730 w 1292"/>
                <a:gd name="T5" fmla="*/ 686041 h 1255"/>
                <a:gd name="T6" fmla="*/ 72611 w 1292"/>
                <a:gd name="T7" fmla="*/ 1087435 h 1255"/>
                <a:gd name="T8" fmla="*/ 335654 w 1292"/>
                <a:gd name="T9" fmla="*/ 1142528 h 1255"/>
                <a:gd name="T10" fmla="*/ 886401 w 1292"/>
                <a:gd name="T11" fmla="*/ 1480957 h 1255"/>
                <a:gd name="T12" fmla="*/ 1363167 w 1292"/>
                <a:gd name="T13" fmla="*/ 1622626 h 1255"/>
                <a:gd name="T14" fmla="*/ 1642650 w 1292"/>
                <a:gd name="T15" fmla="*/ 1339289 h 1255"/>
                <a:gd name="T16" fmla="*/ 1741292 w 1292"/>
                <a:gd name="T17" fmla="*/ 583725 h 1255"/>
                <a:gd name="T18" fmla="*/ 1650871 w 1292"/>
                <a:gd name="T19" fmla="*/ 276778 h 1255"/>
                <a:gd name="T20" fmla="*/ 1026143 w 1292"/>
                <a:gd name="T21" fmla="*/ 150850 h 1255"/>
                <a:gd name="T22" fmla="*/ 327434 w 1292"/>
                <a:gd name="T23" fmla="*/ 9182 h 125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92"/>
                <a:gd name="T37" fmla="*/ 0 h 1255"/>
                <a:gd name="T38" fmla="*/ 1292 w 1292"/>
                <a:gd name="T39" fmla="*/ 1255 h 125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92" h="1255">
                  <a:moveTo>
                    <a:pt x="239" y="7"/>
                  </a:moveTo>
                  <a:cubicBezTo>
                    <a:pt x="120" y="14"/>
                    <a:pt x="70" y="71"/>
                    <a:pt x="35" y="157"/>
                  </a:cubicBezTo>
                  <a:cubicBezTo>
                    <a:pt x="0" y="243"/>
                    <a:pt x="26" y="411"/>
                    <a:pt x="29" y="523"/>
                  </a:cubicBezTo>
                  <a:cubicBezTo>
                    <a:pt x="32" y="635"/>
                    <a:pt x="17" y="771"/>
                    <a:pt x="53" y="829"/>
                  </a:cubicBezTo>
                  <a:cubicBezTo>
                    <a:pt x="89" y="887"/>
                    <a:pt x="146" y="821"/>
                    <a:pt x="245" y="871"/>
                  </a:cubicBezTo>
                  <a:cubicBezTo>
                    <a:pt x="344" y="921"/>
                    <a:pt x="522" y="1068"/>
                    <a:pt x="647" y="1129"/>
                  </a:cubicBezTo>
                  <a:cubicBezTo>
                    <a:pt x="772" y="1190"/>
                    <a:pt x="903" y="1255"/>
                    <a:pt x="995" y="1237"/>
                  </a:cubicBezTo>
                  <a:cubicBezTo>
                    <a:pt x="1087" y="1219"/>
                    <a:pt x="1153" y="1153"/>
                    <a:pt x="1199" y="1021"/>
                  </a:cubicBezTo>
                  <a:cubicBezTo>
                    <a:pt x="1245" y="889"/>
                    <a:pt x="1270" y="580"/>
                    <a:pt x="1271" y="445"/>
                  </a:cubicBezTo>
                  <a:cubicBezTo>
                    <a:pt x="1272" y="310"/>
                    <a:pt x="1292" y="266"/>
                    <a:pt x="1205" y="211"/>
                  </a:cubicBezTo>
                  <a:cubicBezTo>
                    <a:pt x="1118" y="156"/>
                    <a:pt x="908" y="150"/>
                    <a:pt x="749" y="115"/>
                  </a:cubicBezTo>
                  <a:cubicBezTo>
                    <a:pt x="590" y="80"/>
                    <a:pt x="358" y="0"/>
                    <a:pt x="239" y="7"/>
                  </a:cubicBez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" name="Text Box 53"/>
            <p:cNvSpPr txBox="1">
              <a:spLocks noChangeArrowheads="1"/>
            </p:cNvSpPr>
            <p:nvPr/>
          </p:nvSpPr>
          <p:spPr bwMode="auto">
            <a:xfrm>
              <a:off x="5062538" y="1350963"/>
              <a:ext cx="915987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Internet</a:t>
              </a:r>
            </a:p>
          </p:txBody>
        </p:sp>
        <p:grpSp>
          <p:nvGrpSpPr>
            <p:cNvPr id="20" name="Group 54"/>
            <p:cNvGrpSpPr>
              <a:grpSpLocks/>
            </p:cNvGrpSpPr>
            <p:nvPr/>
          </p:nvGrpSpPr>
          <p:grpSpPr bwMode="auto">
            <a:xfrm>
              <a:off x="4144963" y="2365372"/>
              <a:ext cx="473075" cy="244471"/>
              <a:chOff x="533" y="321"/>
              <a:chExt cx="359" cy="180"/>
            </a:xfrm>
          </p:grpSpPr>
          <p:grpSp>
            <p:nvGrpSpPr>
              <p:cNvPr id="31" name="Group 55"/>
              <p:cNvGrpSpPr>
                <a:grpSpLocks/>
              </p:cNvGrpSpPr>
              <p:nvPr/>
            </p:nvGrpSpPr>
            <p:grpSpPr bwMode="auto">
              <a:xfrm>
                <a:off x="533" y="321"/>
                <a:ext cx="359" cy="180"/>
                <a:chOff x="1009" y="655"/>
                <a:chExt cx="359" cy="180"/>
              </a:xfrm>
            </p:grpSpPr>
            <p:sp>
              <p:nvSpPr>
                <p:cNvPr id="33" name="Oval 56"/>
                <p:cNvSpPr>
                  <a:spLocks noChangeArrowheads="1"/>
                </p:cNvSpPr>
                <p:nvPr/>
              </p:nvSpPr>
              <p:spPr bwMode="auto">
                <a:xfrm>
                  <a:off x="1012" y="735"/>
                  <a:ext cx="356" cy="100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4" name="Line 57"/>
                <p:cNvSpPr>
                  <a:spLocks noChangeShapeType="1"/>
                </p:cNvSpPr>
                <p:nvPr/>
              </p:nvSpPr>
              <p:spPr bwMode="auto">
                <a:xfrm>
                  <a:off x="1012" y="727"/>
                  <a:ext cx="0" cy="6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5" name="Line 58"/>
                <p:cNvSpPr>
                  <a:spLocks noChangeShapeType="1"/>
                </p:cNvSpPr>
                <p:nvPr/>
              </p:nvSpPr>
              <p:spPr bwMode="auto">
                <a:xfrm>
                  <a:off x="1368" y="727"/>
                  <a:ext cx="0" cy="6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6" name="Rectangle 59"/>
                <p:cNvSpPr>
                  <a:spLocks noChangeArrowheads="1"/>
                </p:cNvSpPr>
                <p:nvPr/>
              </p:nvSpPr>
              <p:spPr bwMode="auto">
                <a:xfrm>
                  <a:off x="1012" y="727"/>
                  <a:ext cx="353" cy="61"/>
                </a:xfrm>
                <a:prstGeom prst="rect">
                  <a:avLst/>
                </a:prstGeom>
                <a:solidFill>
                  <a:schemeClr val="hlink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7" name="Oval 60"/>
                <p:cNvSpPr>
                  <a:spLocks noChangeArrowheads="1"/>
                </p:cNvSpPr>
                <p:nvPr/>
              </p:nvSpPr>
              <p:spPr bwMode="auto">
                <a:xfrm>
                  <a:off x="1009" y="655"/>
                  <a:ext cx="356" cy="116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grpSp>
              <p:nvGrpSpPr>
                <p:cNvPr id="38" name="Group 61"/>
                <p:cNvGrpSpPr>
                  <a:grpSpLocks/>
                </p:cNvGrpSpPr>
                <p:nvPr/>
              </p:nvGrpSpPr>
              <p:grpSpPr bwMode="auto">
                <a:xfrm>
                  <a:off x="1095" y="685"/>
                  <a:ext cx="176" cy="51"/>
                  <a:chOff x="2848" y="1149"/>
                  <a:chExt cx="140" cy="98"/>
                </a:xfrm>
              </p:grpSpPr>
              <p:sp>
                <p:nvSpPr>
                  <p:cNvPr id="43" name="Line 6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1149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  <p:sp>
                <p:nvSpPr>
                  <p:cNvPr id="44" name="Line 63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1244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  <p:sp>
                <p:nvSpPr>
                  <p:cNvPr id="45" name="Line 64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1155"/>
                    <a:ext cx="52" cy="9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39" name="Group 65"/>
                <p:cNvGrpSpPr>
                  <a:grpSpLocks/>
                </p:cNvGrpSpPr>
                <p:nvPr/>
              </p:nvGrpSpPr>
              <p:grpSpPr bwMode="auto">
                <a:xfrm flipV="1">
                  <a:off x="1095" y="684"/>
                  <a:ext cx="176" cy="49"/>
                  <a:chOff x="2848" y="1190"/>
                  <a:chExt cx="140" cy="96"/>
                </a:xfrm>
              </p:grpSpPr>
              <p:sp>
                <p:nvSpPr>
                  <p:cNvPr id="40" name="Line 6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1190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  <p:sp>
                <p:nvSpPr>
                  <p:cNvPr id="41" name="Line 67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1280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  <p:sp>
                <p:nvSpPr>
                  <p:cNvPr id="42" name="Line 68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1192"/>
                    <a:ext cx="52" cy="94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</p:grpSp>
          </p:grpSp>
          <p:sp>
            <p:nvSpPr>
              <p:cNvPr id="32" name="Line 69"/>
              <p:cNvSpPr>
                <a:spLocks noChangeShapeType="1"/>
              </p:cNvSpPr>
              <p:nvPr/>
            </p:nvSpPr>
            <p:spPr bwMode="auto">
              <a:xfrm>
                <a:off x="535" y="368"/>
                <a:ext cx="0" cy="6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21" name="Line 70"/>
            <p:cNvSpPr>
              <a:spLocks noChangeShapeType="1"/>
            </p:cNvSpPr>
            <p:nvPr/>
          </p:nvSpPr>
          <p:spPr bwMode="auto">
            <a:xfrm flipV="1">
              <a:off x="3989388" y="2563813"/>
              <a:ext cx="392112" cy="442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22" name="Line 71"/>
            <p:cNvSpPr>
              <a:spLocks noChangeShapeType="1"/>
            </p:cNvSpPr>
            <p:nvPr/>
          </p:nvSpPr>
          <p:spPr bwMode="auto">
            <a:xfrm>
              <a:off x="3976688" y="3200400"/>
              <a:ext cx="484187" cy="539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23" name="Text Box 72"/>
            <p:cNvSpPr txBox="1">
              <a:spLocks noChangeArrowheads="1"/>
            </p:cNvSpPr>
            <p:nvPr/>
          </p:nvSpPr>
          <p:spPr bwMode="auto">
            <a:xfrm>
              <a:off x="3425825" y="2493963"/>
              <a:ext cx="73025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DSLAM</a:t>
              </a:r>
            </a:p>
          </p:txBody>
        </p:sp>
        <p:sp>
          <p:nvSpPr>
            <p:cNvPr id="24" name="AutoShape 73"/>
            <p:cNvSpPr>
              <a:spLocks noChangeArrowheads="1"/>
            </p:cNvSpPr>
            <p:nvPr/>
          </p:nvSpPr>
          <p:spPr bwMode="auto">
            <a:xfrm>
              <a:off x="2438400" y="1262063"/>
              <a:ext cx="2009775" cy="930275"/>
            </a:xfrm>
            <a:prstGeom prst="wedgeRoundRectCallout">
              <a:avLst>
                <a:gd name="adj1" fmla="val -27171"/>
                <a:gd name="adj2" fmla="val 136005"/>
                <a:gd name="adj3" fmla="val 1666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/>
            </a:p>
          </p:txBody>
        </p:sp>
        <p:sp>
          <p:nvSpPr>
            <p:cNvPr id="25" name="Text Box 74"/>
            <p:cNvSpPr txBox="1">
              <a:spLocks noChangeArrowheads="1"/>
            </p:cNvSpPr>
            <p:nvPr/>
          </p:nvSpPr>
          <p:spPr bwMode="auto">
            <a:xfrm>
              <a:off x="2416175" y="1316038"/>
              <a:ext cx="2044700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dirty="0" err="1" smtClean="0"/>
                <a:t>Linha</a:t>
              </a:r>
              <a:r>
                <a:rPr lang="en-US" sz="1200" dirty="0" smtClean="0"/>
                <a:t> </a:t>
              </a:r>
              <a:r>
                <a:rPr lang="en-US" sz="1200" dirty="0" err="1" smtClean="0"/>
                <a:t>existente</a:t>
              </a:r>
              <a:r>
                <a:rPr lang="en-US" sz="1200" dirty="0" smtClean="0"/>
                <a:t> de </a:t>
              </a:r>
              <a:r>
                <a:rPr lang="en-US" sz="1200" dirty="0" err="1" smtClean="0"/>
                <a:t>telefone</a:t>
              </a:r>
              <a:r>
                <a:rPr lang="en-US" sz="1200" dirty="0" smtClean="0"/>
                <a:t>:</a:t>
              </a:r>
              <a:r>
                <a:rPr lang="en-US" sz="1200" dirty="0"/>
                <a:t/>
              </a:r>
              <a:br>
                <a:rPr lang="en-US" sz="1200" dirty="0"/>
              </a:br>
              <a:r>
                <a:rPr lang="en-US" sz="1200" dirty="0" smtClean="0"/>
                <a:t>0-4kHz </a:t>
              </a:r>
              <a:r>
                <a:rPr lang="en-US" sz="1200" dirty="0" err="1" smtClean="0"/>
                <a:t>voz</a:t>
              </a:r>
              <a:r>
                <a:rPr lang="en-US" sz="1200" dirty="0" smtClean="0"/>
                <a:t>; 4-50kHz dados de </a:t>
              </a:r>
              <a:r>
                <a:rPr lang="en-US" sz="1200" dirty="0" err="1" smtClean="0"/>
                <a:t>subida</a:t>
              </a:r>
              <a:r>
                <a:rPr lang="en-US" sz="1200" dirty="0" smtClean="0"/>
                <a:t>; 50kHz-1MHz dados de </a:t>
              </a:r>
              <a:r>
                <a:rPr lang="en-US" sz="1200" dirty="0" err="1" smtClean="0"/>
                <a:t>descida</a:t>
              </a:r>
              <a:endParaRPr lang="en-US" sz="1200" dirty="0"/>
            </a:p>
          </p:txBody>
        </p:sp>
        <p:sp>
          <p:nvSpPr>
            <p:cNvPr id="26" name="Rectangle 76"/>
            <p:cNvSpPr>
              <a:spLocks noChangeArrowheads="1"/>
            </p:cNvSpPr>
            <p:nvPr/>
          </p:nvSpPr>
          <p:spPr bwMode="auto">
            <a:xfrm>
              <a:off x="2273300" y="2951163"/>
              <a:ext cx="207963" cy="23495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7" name="Line 77"/>
            <p:cNvSpPr>
              <a:spLocks noChangeShapeType="1"/>
            </p:cNvSpPr>
            <p:nvPr/>
          </p:nvSpPr>
          <p:spPr bwMode="auto">
            <a:xfrm>
              <a:off x="2008188" y="3089275"/>
              <a:ext cx="2921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28" name="Text Box 78"/>
            <p:cNvSpPr txBox="1">
              <a:spLocks noChangeArrowheads="1"/>
            </p:cNvSpPr>
            <p:nvPr/>
          </p:nvSpPr>
          <p:spPr bwMode="auto">
            <a:xfrm>
              <a:off x="2000250" y="3157538"/>
              <a:ext cx="99377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/>
                <a:t>splitter</a:t>
              </a:r>
            </a:p>
          </p:txBody>
        </p:sp>
        <p:sp>
          <p:nvSpPr>
            <p:cNvPr id="29" name="Rectangle 80"/>
            <p:cNvSpPr>
              <a:spLocks noChangeArrowheads="1"/>
            </p:cNvSpPr>
            <p:nvPr/>
          </p:nvSpPr>
          <p:spPr bwMode="auto">
            <a:xfrm>
              <a:off x="3406775" y="2287588"/>
              <a:ext cx="1233488" cy="13430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lg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" name="Text Box 81"/>
            <p:cNvSpPr txBox="1">
              <a:spLocks noChangeArrowheads="1"/>
            </p:cNvSpPr>
            <p:nvPr/>
          </p:nvSpPr>
          <p:spPr bwMode="auto">
            <a:xfrm>
              <a:off x="3316288" y="3638550"/>
              <a:ext cx="893193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dirty="0"/>
                <a:t>central</a:t>
              </a:r>
            </a:p>
            <a:p>
              <a:r>
                <a:rPr lang="en-US" sz="1400" dirty="0" err="1" smtClean="0"/>
                <a:t>telefônica</a:t>
              </a:r>
              <a:endParaRPr lang="en-US" sz="1400" dirty="0"/>
            </a:p>
          </p:txBody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DSL (</a:t>
            </a:r>
            <a:r>
              <a:rPr lang="pt-BR" i="1" dirty="0" smtClean="0"/>
              <a:t>Digital </a:t>
            </a:r>
            <a:r>
              <a:rPr lang="pt-BR" i="1" dirty="0" err="1" smtClean="0"/>
              <a:t>Subscriber</a:t>
            </a:r>
            <a:r>
              <a:rPr lang="pt-BR" i="1" dirty="0" smtClean="0"/>
              <a:t> </a:t>
            </a:r>
            <a:r>
              <a:rPr lang="pt-BR" i="1" dirty="0" err="1" smtClean="0"/>
              <a:t>Line</a:t>
            </a:r>
            <a:r>
              <a:rPr lang="pt-BR" dirty="0" smtClean="0"/>
              <a:t>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3400" y="4700336"/>
            <a:ext cx="7772400" cy="1660357"/>
          </a:xfrm>
        </p:spPr>
        <p:txBody>
          <a:bodyPr/>
          <a:lstStyle/>
          <a:p>
            <a:r>
              <a:rPr lang="pt-BR" sz="2400" dirty="0" smtClean="0"/>
              <a:t>Também usa a </a:t>
            </a:r>
            <a:r>
              <a:rPr lang="pt-BR" sz="2400" dirty="0" err="1" smtClean="0"/>
              <a:t>infraestrutura</a:t>
            </a:r>
            <a:r>
              <a:rPr lang="pt-BR" sz="2400" dirty="0" smtClean="0"/>
              <a:t> telefônica</a:t>
            </a:r>
          </a:p>
          <a:p>
            <a:r>
              <a:rPr lang="pt-BR" sz="2400" dirty="0" smtClean="0"/>
              <a:t>até 2,5 Mbps de subida (tipicamente &lt; 1 </a:t>
            </a:r>
            <a:r>
              <a:rPr lang="pt-BR" sz="2400" dirty="0"/>
              <a:t>M</a:t>
            </a:r>
            <a:r>
              <a:rPr lang="pt-BR" sz="2400" dirty="0" smtClean="0"/>
              <a:t>bps)</a:t>
            </a:r>
          </a:p>
          <a:p>
            <a:r>
              <a:rPr lang="pt-BR" sz="2400" dirty="0" smtClean="0"/>
              <a:t>até 24 Mbps de descida (tipicamente &lt; 10 Mbps)</a:t>
            </a:r>
          </a:p>
          <a:p>
            <a:r>
              <a:rPr lang="pt-BR" sz="2400" dirty="0" smtClean="0"/>
              <a:t>linha física dedicada até a central telefônica</a:t>
            </a:r>
            <a:endParaRPr lang="pt-BR" sz="2400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1: Introdução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5CA30C-BB3F-4695-823B-CAA85338B9D0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1: </a:t>
            </a:r>
            <a:r>
              <a:rPr lang="en-US" dirty="0" err="1"/>
              <a:t>Introdução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51203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8F11E31-7AA9-45A8-A9DD-7EF884D63B32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512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ADSL: Espectro de freqüências</a:t>
            </a:r>
          </a:p>
        </p:txBody>
      </p:sp>
      <p:pic>
        <p:nvPicPr>
          <p:cNvPr id="51205" name="Picture 3" descr="kwok-fig-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57213" y="1682750"/>
            <a:ext cx="8048625" cy="45751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DSL – Linha Digital de Assinante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1: Introdução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2228" name="Espaço Reservado para Número de Slid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6426B8A-F568-4A6F-81D1-2BC72FAFEC5D}" type="slidenum">
              <a:rPr lang="en-US" smtClean="0"/>
              <a:pPr/>
              <a:t>27</a:t>
            </a:fld>
            <a:endParaRPr lang="en-US" smtClean="0"/>
          </a:p>
        </p:txBody>
      </p:sp>
      <p:pic>
        <p:nvPicPr>
          <p:cNvPr id="5222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" y="1790700"/>
            <a:ext cx="7696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2046288" y="6265863"/>
            <a:ext cx="3376612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1800" dirty="0">
                <a:solidFill>
                  <a:schemeClr val="accent6"/>
                </a:solidFill>
                <a:latin typeface="+mn-lt"/>
              </a:rPr>
              <a:t>http://broadband-forum.org/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1: </a:t>
            </a:r>
            <a:r>
              <a:rPr lang="en-US" dirty="0" err="1"/>
              <a:t>Introdução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54275" name="Espaço Reservado para Número de Slid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08D2161-7E30-41EC-93D9-4B4A5E79720D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5427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382000" cy="1143000"/>
          </a:xfrm>
        </p:spPr>
        <p:txBody>
          <a:bodyPr/>
          <a:lstStyle/>
          <a:p>
            <a:r>
              <a:rPr lang="pt-BR" sz="3200" smtClean="0"/>
              <a:t>Acesso residencial: modens a cabo</a:t>
            </a:r>
          </a:p>
        </p:txBody>
      </p:sp>
      <p:sp>
        <p:nvSpPr>
          <p:cNvPr id="5427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568450"/>
            <a:ext cx="7856538" cy="4479925"/>
          </a:xfrm>
        </p:spPr>
        <p:txBody>
          <a:bodyPr/>
          <a:lstStyle/>
          <a:p>
            <a:r>
              <a:rPr lang="pt-BR" dirty="0" smtClean="0"/>
              <a:t>Não utiliza a </a:t>
            </a:r>
            <a:r>
              <a:rPr lang="pt-BR" dirty="0" err="1" smtClean="0"/>
              <a:t>infraestrutura</a:t>
            </a:r>
            <a:r>
              <a:rPr lang="pt-BR" dirty="0" smtClean="0"/>
              <a:t> da rede telefônica</a:t>
            </a:r>
          </a:p>
          <a:p>
            <a:pPr lvl="1"/>
            <a:r>
              <a:rPr lang="pt-BR" dirty="0" smtClean="0"/>
              <a:t>Usa a </a:t>
            </a:r>
            <a:r>
              <a:rPr lang="pt-BR" dirty="0" err="1" smtClean="0"/>
              <a:t>infraestrutura</a:t>
            </a:r>
            <a:r>
              <a:rPr lang="pt-BR" dirty="0" smtClean="0"/>
              <a:t> da TV a cabo</a:t>
            </a:r>
          </a:p>
          <a:p>
            <a:r>
              <a:rPr lang="pt-BR" dirty="0" smtClean="0">
                <a:solidFill>
                  <a:srgbClr val="FF0000"/>
                </a:solidFill>
              </a:rPr>
              <a:t>HFC: cabo híbrido coaxial/fibra</a:t>
            </a:r>
            <a:endParaRPr lang="pt-BR" dirty="0" smtClean="0"/>
          </a:p>
          <a:p>
            <a:pPr lvl="1"/>
            <a:r>
              <a:rPr lang="pt-BR" dirty="0" smtClean="0"/>
              <a:t>assimétrico: até 30Mbps descida (</a:t>
            </a:r>
            <a:r>
              <a:rPr lang="pt-BR" dirty="0" err="1" smtClean="0"/>
              <a:t>downstream</a:t>
            </a:r>
            <a:r>
              <a:rPr lang="pt-BR" dirty="0" smtClean="0"/>
              <a:t>), 2 </a:t>
            </a:r>
            <a:r>
              <a:rPr lang="pt-BR" dirty="0" err="1" smtClean="0"/>
              <a:t>Mbps</a:t>
            </a:r>
            <a:r>
              <a:rPr lang="pt-BR" dirty="0" smtClean="0"/>
              <a:t> subida (upstream).</a:t>
            </a:r>
          </a:p>
          <a:p>
            <a:r>
              <a:rPr lang="pt-BR" dirty="0" smtClean="0">
                <a:solidFill>
                  <a:srgbClr val="FF0000"/>
                </a:solidFill>
              </a:rPr>
              <a:t>rede</a:t>
            </a:r>
            <a:r>
              <a:rPr lang="pt-BR" dirty="0" smtClean="0"/>
              <a:t> de cabos e fibra conectam as residências ao roteador do ISP</a:t>
            </a:r>
          </a:p>
          <a:p>
            <a:pPr lvl="1"/>
            <a:r>
              <a:rPr lang="pt-BR" dirty="0" smtClean="0">
                <a:solidFill>
                  <a:srgbClr val="FF0000"/>
                </a:solidFill>
              </a:rPr>
              <a:t>acesso compartilhado </a:t>
            </a:r>
            <a:r>
              <a:rPr lang="pt-BR" dirty="0" smtClean="0"/>
              <a:t>das residências ao roteador</a:t>
            </a:r>
          </a:p>
          <a:p>
            <a:pPr lvl="1"/>
            <a:r>
              <a:rPr lang="pt-BR" dirty="0" smtClean="0"/>
              <a:t>ao contrário do DSL, que tem </a:t>
            </a:r>
            <a:r>
              <a:rPr lang="pt-BR" dirty="0" smtClean="0">
                <a:solidFill>
                  <a:srgbClr val="FF0000"/>
                </a:solidFill>
              </a:rPr>
              <a:t>acesso dedicado</a:t>
            </a: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1: </a:t>
            </a:r>
            <a:r>
              <a:rPr lang="en-US" dirty="0" err="1"/>
              <a:t>Introdução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55299" name="Espaço Reservado para Número de Slid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CF194F7-7BE2-4C48-B764-035864DD7D7D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5530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382000" cy="1143000"/>
          </a:xfrm>
        </p:spPr>
        <p:txBody>
          <a:bodyPr/>
          <a:lstStyle/>
          <a:p>
            <a:r>
              <a:rPr lang="pt-BR" sz="3200" smtClean="0"/>
              <a:t>Acesso residencial</a:t>
            </a:r>
            <a:r>
              <a:rPr lang="en-US" sz="3200" smtClean="0"/>
              <a:t>: </a:t>
            </a:r>
            <a:r>
              <a:rPr lang="pt-BR" sz="3200" smtClean="0"/>
              <a:t>modens a cabo</a:t>
            </a:r>
            <a:endParaRPr lang="en-US" sz="3200" smtClean="0"/>
          </a:p>
        </p:txBody>
      </p:sp>
      <p:pic>
        <p:nvPicPr>
          <p:cNvPr id="55301" name="Picture 3" descr="transpo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9038" y="1246188"/>
            <a:ext cx="6465887" cy="474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2" name="Text Box 4"/>
          <p:cNvSpPr txBox="1">
            <a:spLocks noChangeArrowheads="1"/>
          </p:cNvSpPr>
          <p:nvPr/>
        </p:nvSpPr>
        <p:spPr bwMode="auto">
          <a:xfrm>
            <a:off x="622300" y="6392863"/>
            <a:ext cx="563122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 err="1">
                <a:latin typeface="Arial" charset="0"/>
              </a:rPr>
              <a:t>Diagrama</a:t>
            </a:r>
            <a:r>
              <a:rPr lang="en-US" sz="1200" dirty="0">
                <a:latin typeface="Arial" charset="0"/>
              </a:rPr>
              <a:t>: </a:t>
            </a:r>
            <a:r>
              <a:rPr lang="en-US" sz="1200" dirty="0" smtClean="0">
                <a:latin typeface="Arial" charset="0"/>
              </a:rPr>
              <a:t>http://www.lightreading.com/document.asp?doc_id=109449&amp;site=cdn</a:t>
            </a:r>
            <a:endParaRPr lang="en-US" sz="12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1: Introdução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3795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7D1DB3F-6E7B-4C0C-8E72-D72391F34AA0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Conteúdo</a:t>
            </a:r>
            <a:endParaRPr lang="pt-BR" dirty="0" smtClean="0"/>
          </a:p>
        </p:txBody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>
              <a:lnSpc>
                <a:spcPct val="80000"/>
              </a:lnSpc>
              <a:buFont typeface="ZapfDingbats" pitchFamily="82" charset="0"/>
              <a:buAutoNum type="arabicPeriod"/>
            </a:pPr>
            <a:r>
              <a:rPr lang="pt-BR" sz="3200" dirty="0" smtClean="0"/>
              <a:t>Redes de Computadores e a Internet</a:t>
            </a:r>
          </a:p>
          <a:p>
            <a:pPr marL="533400" indent="-533400">
              <a:lnSpc>
                <a:spcPct val="80000"/>
              </a:lnSpc>
              <a:buFont typeface="ZapfDingbats" pitchFamily="82" charset="0"/>
              <a:buAutoNum type="arabicPeriod"/>
            </a:pPr>
            <a:r>
              <a:rPr lang="pt-BR" sz="3200" dirty="0" smtClean="0"/>
              <a:t>Camada de Aplicação</a:t>
            </a:r>
          </a:p>
          <a:p>
            <a:pPr marL="533400" indent="-533400">
              <a:lnSpc>
                <a:spcPct val="80000"/>
              </a:lnSpc>
              <a:buFont typeface="ZapfDingbats" pitchFamily="82" charset="0"/>
              <a:buAutoNum type="arabicPeriod"/>
            </a:pPr>
            <a:r>
              <a:rPr lang="pt-BR" sz="3200" dirty="0" smtClean="0"/>
              <a:t>Camada de Transporte</a:t>
            </a:r>
          </a:p>
          <a:p>
            <a:pPr marL="533400" indent="-533400">
              <a:lnSpc>
                <a:spcPct val="80000"/>
              </a:lnSpc>
              <a:buFont typeface="ZapfDingbats" pitchFamily="82" charset="0"/>
              <a:buAutoNum type="arabicPeriod" startAt="4"/>
            </a:pPr>
            <a:r>
              <a:rPr lang="pt-BR" sz="3200" dirty="0" smtClean="0"/>
              <a:t>Camada de Rede</a:t>
            </a:r>
          </a:p>
          <a:p>
            <a:pPr marL="533400" indent="-533400">
              <a:lnSpc>
                <a:spcPct val="80000"/>
              </a:lnSpc>
              <a:buFont typeface="ZapfDingbats" pitchFamily="82" charset="0"/>
              <a:buAutoNum type="arabicPeriod" startAt="4"/>
            </a:pPr>
            <a:r>
              <a:rPr lang="pt-BR" sz="3200" dirty="0" smtClean="0"/>
              <a:t>Camada de Enlace e Redes Locais</a:t>
            </a:r>
          </a:p>
          <a:p>
            <a:pPr marL="533400" indent="-533400">
              <a:lnSpc>
                <a:spcPct val="80000"/>
              </a:lnSpc>
              <a:buFont typeface="ZapfDingbats" pitchFamily="82" charset="0"/>
              <a:buAutoNum type="arabicPeriod" startAt="4"/>
            </a:pPr>
            <a:r>
              <a:rPr lang="pt-BR" sz="3200" dirty="0" smtClean="0">
                <a:solidFill>
                  <a:schemeClr val="bg1">
                    <a:lumMod val="75000"/>
                  </a:schemeClr>
                </a:solidFill>
              </a:rPr>
              <a:t>Redes Sem Fio (</a:t>
            </a:r>
            <a:r>
              <a:rPr lang="pt-BR" sz="3200" i="1" dirty="0" smtClean="0">
                <a:solidFill>
                  <a:schemeClr val="bg1">
                    <a:lumMod val="75000"/>
                  </a:schemeClr>
                </a:solidFill>
              </a:rPr>
              <a:t>Wireless</a:t>
            </a:r>
            <a:r>
              <a:rPr lang="pt-BR" sz="3200" dirty="0" smtClean="0">
                <a:solidFill>
                  <a:schemeClr val="bg1">
                    <a:lumMod val="75000"/>
                  </a:schemeClr>
                </a:solidFill>
              </a:rPr>
              <a:t>) e Móveis</a:t>
            </a:r>
          </a:p>
          <a:p>
            <a:pPr marL="533400" indent="-533400">
              <a:lnSpc>
                <a:spcPct val="80000"/>
              </a:lnSpc>
              <a:buFont typeface="ZapfDingbats" pitchFamily="82" charset="0"/>
              <a:buAutoNum type="arabicPeriod" startAt="4"/>
            </a:pPr>
            <a:r>
              <a:rPr lang="pt-BR" sz="3200" dirty="0" smtClean="0">
                <a:solidFill>
                  <a:schemeClr val="bg1">
                    <a:lumMod val="75000"/>
                  </a:schemeClr>
                </a:solidFill>
              </a:rPr>
              <a:t>Multimídia em Redes</a:t>
            </a:r>
          </a:p>
          <a:p>
            <a:pPr marL="533400" indent="-533400">
              <a:lnSpc>
                <a:spcPct val="80000"/>
              </a:lnSpc>
              <a:buFont typeface="ZapfDingbats" pitchFamily="82" charset="0"/>
              <a:buAutoNum type="arabicPeriod" startAt="4"/>
            </a:pPr>
            <a:r>
              <a:rPr lang="pt-BR" sz="3200" dirty="0" smtClean="0">
                <a:solidFill>
                  <a:schemeClr val="bg1">
                    <a:lumMod val="75000"/>
                  </a:schemeClr>
                </a:solidFill>
              </a:rPr>
              <a:t>Segurança em Redes</a:t>
            </a:r>
          </a:p>
          <a:p>
            <a:pPr marL="533400" indent="-533400">
              <a:lnSpc>
                <a:spcPct val="80000"/>
              </a:lnSpc>
              <a:buFont typeface="ZapfDingbats" pitchFamily="82" charset="0"/>
              <a:buAutoNum type="arabicPeriod" startAt="4"/>
            </a:pPr>
            <a:r>
              <a:rPr lang="pt-BR" sz="3200" dirty="0" smtClean="0">
                <a:solidFill>
                  <a:schemeClr val="bg1">
                    <a:lumMod val="75000"/>
                  </a:schemeClr>
                </a:solidFill>
              </a:rPr>
              <a:t>Gerenciamentos de Redes</a:t>
            </a:r>
            <a:endParaRPr lang="pt-BR" sz="2400" dirty="0" smtClean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1: </a:t>
            </a:r>
            <a:r>
              <a:rPr lang="en-US" dirty="0" err="1"/>
              <a:t>Introdução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56323" name="Espaço Reservado para Número de Slid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FDEC674-C831-426B-994D-E4AD8B173B37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56324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211138"/>
            <a:ext cx="8229600" cy="1143000"/>
          </a:xfrm>
        </p:spPr>
        <p:txBody>
          <a:bodyPr/>
          <a:lstStyle/>
          <a:p>
            <a:r>
              <a:rPr lang="en-US" sz="2800" smtClean="0"/>
              <a:t>Arquitetura de redes a cabo: Visão Geral</a:t>
            </a:r>
          </a:p>
        </p:txBody>
      </p:sp>
      <p:pic>
        <p:nvPicPr>
          <p:cNvPr id="56325" name="Picture 3" descr="house_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6550" y="3873500"/>
            <a:ext cx="101917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6" name="Picture 4" descr="house_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16613" y="4308475"/>
            <a:ext cx="101917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7" name="Picture 5" descr="house_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97338" y="4064000"/>
            <a:ext cx="10001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6328" name="Group 6"/>
          <p:cNvGrpSpPr>
            <a:grpSpLocks/>
          </p:cNvGrpSpPr>
          <p:nvPr/>
        </p:nvGrpSpPr>
        <p:grpSpPr bwMode="auto">
          <a:xfrm>
            <a:off x="3916363" y="4227513"/>
            <a:ext cx="255587" cy="633412"/>
            <a:chOff x="2055" y="2297"/>
            <a:chExt cx="161" cy="399"/>
          </a:xfrm>
        </p:grpSpPr>
        <p:sp>
          <p:nvSpPr>
            <p:cNvPr id="199687" name="Rectangle 7"/>
            <p:cNvSpPr>
              <a:spLocks noChangeArrowheads="1"/>
            </p:cNvSpPr>
            <p:nvPr/>
          </p:nvSpPr>
          <p:spPr bwMode="auto">
            <a:xfrm rot="-5400000">
              <a:off x="1864" y="2486"/>
              <a:ext cx="398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99688" name="Rectangle 8"/>
            <p:cNvSpPr>
              <a:spLocks noChangeArrowheads="1"/>
            </p:cNvSpPr>
            <p:nvPr/>
          </p:nvSpPr>
          <p:spPr bwMode="auto">
            <a:xfrm>
              <a:off x="2056" y="2297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  <p:pic>
        <p:nvPicPr>
          <p:cNvPr id="56329" name="Picture 9" descr="house_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23138" y="4076700"/>
            <a:ext cx="10001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30" name="Picture 10" descr="house_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2438" y="5334000"/>
            <a:ext cx="10001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31" name="Picture 11" descr="house_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38813" y="5070475"/>
            <a:ext cx="101917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32" name="Picture 12" descr="house_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54838" y="5524500"/>
            <a:ext cx="10001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6333" name="Group 13"/>
          <p:cNvGrpSpPr>
            <a:grpSpLocks/>
          </p:cNvGrpSpPr>
          <p:nvPr/>
        </p:nvGrpSpPr>
        <p:grpSpPr bwMode="auto">
          <a:xfrm flipV="1">
            <a:off x="6770688" y="4906963"/>
            <a:ext cx="255587" cy="820737"/>
            <a:chOff x="2459" y="2251"/>
            <a:chExt cx="161" cy="517"/>
          </a:xfrm>
        </p:grpSpPr>
        <p:sp>
          <p:nvSpPr>
            <p:cNvPr id="199694" name="Rectangle 14"/>
            <p:cNvSpPr>
              <a:spLocks noChangeArrowheads="1"/>
            </p:cNvSpPr>
            <p:nvPr/>
          </p:nvSpPr>
          <p:spPr bwMode="auto">
            <a:xfrm rot="-5400000">
              <a:off x="2214" y="2496"/>
              <a:ext cx="516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99695" name="Rectangle 15"/>
            <p:cNvSpPr>
              <a:spLocks noChangeArrowheads="1"/>
            </p:cNvSpPr>
            <p:nvPr/>
          </p:nvSpPr>
          <p:spPr bwMode="auto">
            <a:xfrm>
              <a:off x="2460" y="2251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  <p:grpSp>
        <p:nvGrpSpPr>
          <p:cNvPr id="56334" name="Group 16"/>
          <p:cNvGrpSpPr>
            <a:grpSpLocks/>
          </p:cNvGrpSpPr>
          <p:nvPr/>
        </p:nvGrpSpPr>
        <p:grpSpPr bwMode="auto">
          <a:xfrm flipV="1">
            <a:off x="5529263" y="4887913"/>
            <a:ext cx="255587" cy="379412"/>
            <a:chOff x="2315" y="2599"/>
            <a:chExt cx="161" cy="239"/>
          </a:xfrm>
        </p:grpSpPr>
        <p:sp>
          <p:nvSpPr>
            <p:cNvPr id="199697" name="Rectangle 17"/>
            <p:cNvSpPr>
              <a:spLocks noChangeArrowheads="1"/>
            </p:cNvSpPr>
            <p:nvPr/>
          </p:nvSpPr>
          <p:spPr bwMode="auto">
            <a:xfrm rot="-5400000">
              <a:off x="2204" y="2705"/>
              <a:ext cx="238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99698" name="Rectangle 18"/>
            <p:cNvSpPr>
              <a:spLocks noChangeArrowheads="1"/>
            </p:cNvSpPr>
            <p:nvPr/>
          </p:nvSpPr>
          <p:spPr bwMode="auto">
            <a:xfrm>
              <a:off x="2316" y="2599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  <p:grpSp>
        <p:nvGrpSpPr>
          <p:cNvPr id="56335" name="Group 19"/>
          <p:cNvGrpSpPr>
            <a:grpSpLocks/>
          </p:cNvGrpSpPr>
          <p:nvPr/>
        </p:nvGrpSpPr>
        <p:grpSpPr bwMode="auto">
          <a:xfrm flipV="1">
            <a:off x="4094163" y="4900613"/>
            <a:ext cx="255587" cy="633412"/>
            <a:chOff x="2055" y="2297"/>
            <a:chExt cx="161" cy="399"/>
          </a:xfrm>
        </p:grpSpPr>
        <p:sp>
          <p:nvSpPr>
            <p:cNvPr id="199700" name="Rectangle 20"/>
            <p:cNvSpPr>
              <a:spLocks noChangeArrowheads="1"/>
            </p:cNvSpPr>
            <p:nvPr/>
          </p:nvSpPr>
          <p:spPr bwMode="auto">
            <a:xfrm rot="-5400000">
              <a:off x="1864" y="2483"/>
              <a:ext cx="398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99701" name="Rectangle 21"/>
            <p:cNvSpPr>
              <a:spLocks noChangeArrowheads="1"/>
            </p:cNvSpPr>
            <p:nvPr/>
          </p:nvSpPr>
          <p:spPr bwMode="auto">
            <a:xfrm>
              <a:off x="2056" y="2297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  <p:grpSp>
        <p:nvGrpSpPr>
          <p:cNvPr id="56336" name="Group 22"/>
          <p:cNvGrpSpPr>
            <a:grpSpLocks/>
          </p:cNvGrpSpPr>
          <p:nvPr/>
        </p:nvGrpSpPr>
        <p:grpSpPr bwMode="auto">
          <a:xfrm>
            <a:off x="7126288" y="4246563"/>
            <a:ext cx="255587" cy="630237"/>
            <a:chOff x="3561" y="2643"/>
            <a:chExt cx="161" cy="397"/>
          </a:xfrm>
        </p:grpSpPr>
        <p:sp>
          <p:nvSpPr>
            <p:cNvPr id="199703" name="Rectangle 23"/>
            <p:cNvSpPr>
              <a:spLocks noChangeArrowheads="1"/>
            </p:cNvSpPr>
            <p:nvPr/>
          </p:nvSpPr>
          <p:spPr bwMode="auto">
            <a:xfrm rot="-5400000">
              <a:off x="3376" y="2828"/>
              <a:ext cx="396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99704" name="Rectangle 24"/>
            <p:cNvSpPr>
              <a:spLocks noChangeArrowheads="1"/>
            </p:cNvSpPr>
            <p:nvPr/>
          </p:nvSpPr>
          <p:spPr bwMode="auto">
            <a:xfrm>
              <a:off x="3562" y="2643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  <p:grpSp>
        <p:nvGrpSpPr>
          <p:cNvPr id="56337" name="Group 25"/>
          <p:cNvGrpSpPr>
            <a:grpSpLocks/>
          </p:cNvGrpSpPr>
          <p:nvPr/>
        </p:nvGrpSpPr>
        <p:grpSpPr bwMode="auto">
          <a:xfrm>
            <a:off x="5757863" y="4468813"/>
            <a:ext cx="255587" cy="379412"/>
            <a:chOff x="2315" y="2599"/>
            <a:chExt cx="161" cy="239"/>
          </a:xfrm>
        </p:grpSpPr>
        <p:sp>
          <p:nvSpPr>
            <p:cNvPr id="199706" name="Rectangle 26"/>
            <p:cNvSpPr>
              <a:spLocks noChangeArrowheads="1"/>
            </p:cNvSpPr>
            <p:nvPr/>
          </p:nvSpPr>
          <p:spPr bwMode="auto">
            <a:xfrm rot="-5400000">
              <a:off x="2204" y="2708"/>
              <a:ext cx="238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99707" name="Rectangle 27"/>
            <p:cNvSpPr>
              <a:spLocks noChangeArrowheads="1"/>
            </p:cNvSpPr>
            <p:nvPr/>
          </p:nvSpPr>
          <p:spPr bwMode="auto">
            <a:xfrm>
              <a:off x="2316" y="2599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  <p:grpSp>
        <p:nvGrpSpPr>
          <p:cNvPr id="56338" name="Group 28"/>
          <p:cNvGrpSpPr>
            <a:grpSpLocks/>
          </p:cNvGrpSpPr>
          <p:nvPr/>
        </p:nvGrpSpPr>
        <p:grpSpPr bwMode="auto">
          <a:xfrm>
            <a:off x="5221288" y="4030663"/>
            <a:ext cx="255587" cy="820737"/>
            <a:chOff x="2459" y="2251"/>
            <a:chExt cx="161" cy="517"/>
          </a:xfrm>
        </p:grpSpPr>
        <p:sp>
          <p:nvSpPr>
            <p:cNvPr id="199709" name="Rectangle 29"/>
            <p:cNvSpPr>
              <a:spLocks noChangeArrowheads="1"/>
            </p:cNvSpPr>
            <p:nvPr/>
          </p:nvSpPr>
          <p:spPr bwMode="auto">
            <a:xfrm rot="-5400000">
              <a:off x="2214" y="2496"/>
              <a:ext cx="516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99710" name="Rectangle 30"/>
            <p:cNvSpPr>
              <a:spLocks noChangeArrowheads="1"/>
            </p:cNvSpPr>
            <p:nvPr/>
          </p:nvSpPr>
          <p:spPr bwMode="auto">
            <a:xfrm>
              <a:off x="2460" y="2251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  <p:sp>
        <p:nvSpPr>
          <p:cNvPr id="199711" name="Rectangle 31"/>
          <p:cNvSpPr>
            <a:spLocks noChangeArrowheads="1"/>
          </p:cNvSpPr>
          <p:nvPr/>
        </p:nvSpPr>
        <p:spPr bwMode="auto">
          <a:xfrm flipV="1">
            <a:off x="2613025" y="4846638"/>
            <a:ext cx="5092700" cy="42862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50000">
                <a:schemeClr val="bg1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56340" name="Text Box 32"/>
          <p:cNvSpPr txBox="1">
            <a:spLocks noChangeArrowheads="1"/>
          </p:cNvSpPr>
          <p:nvPr/>
        </p:nvSpPr>
        <p:spPr bwMode="auto">
          <a:xfrm>
            <a:off x="4416425" y="5584825"/>
            <a:ext cx="6127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latin typeface="Arial" charset="0"/>
              </a:rPr>
              <a:t>casa</a:t>
            </a:r>
          </a:p>
        </p:txBody>
      </p:sp>
      <p:pic>
        <p:nvPicPr>
          <p:cNvPr id="56341" name="Picture 33" descr="building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27125" y="4356100"/>
            <a:ext cx="1504950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42" name="Text Box 34"/>
          <p:cNvSpPr txBox="1">
            <a:spLocks noChangeArrowheads="1"/>
          </p:cNvSpPr>
          <p:nvPr/>
        </p:nvSpPr>
        <p:spPr bwMode="auto">
          <a:xfrm>
            <a:off x="1431925" y="5140325"/>
            <a:ext cx="9064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latin typeface="Arial" charset="0"/>
              </a:rPr>
              <a:t>terminal</a:t>
            </a:r>
          </a:p>
        </p:txBody>
      </p:sp>
      <p:sp>
        <p:nvSpPr>
          <p:cNvPr id="56343" name="Text Box 35"/>
          <p:cNvSpPr txBox="1">
            <a:spLocks noChangeArrowheads="1"/>
          </p:cNvSpPr>
          <p:nvPr/>
        </p:nvSpPr>
        <p:spPr bwMode="auto">
          <a:xfrm>
            <a:off x="2105025" y="5711825"/>
            <a:ext cx="203358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1600">
                <a:latin typeface="Arial" charset="0"/>
              </a:rPr>
              <a:t>Rede de distribuição</a:t>
            </a:r>
          </a:p>
          <a:p>
            <a:pPr algn="ctr" eaLnBrk="1" hangingPunct="1"/>
            <a:r>
              <a:rPr lang="en-US" sz="1600">
                <a:latin typeface="Arial" charset="0"/>
              </a:rPr>
              <a:t> (simplificada)</a:t>
            </a:r>
          </a:p>
        </p:txBody>
      </p:sp>
      <p:sp>
        <p:nvSpPr>
          <p:cNvPr id="56344" name="Line 36"/>
          <p:cNvSpPr>
            <a:spLocks noChangeShapeType="1"/>
          </p:cNvSpPr>
          <p:nvPr/>
        </p:nvSpPr>
        <p:spPr bwMode="auto">
          <a:xfrm flipV="1">
            <a:off x="3124200" y="4940300"/>
            <a:ext cx="406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56345" name="Text Box 37"/>
          <p:cNvSpPr txBox="1">
            <a:spLocks noChangeArrowheads="1"/>
          </p:cNvSpPr>
          <p:nvPr/>
        </p:nvSpPr>
        <p:spPr bwMode="auto">
          <a:xfrm>
            <a:off x="2762250" y="3057525"/>
            <a:ext cx="6278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>
                <a:latin typeface="Comic Sans MS" pitchFamily="66" charset="0"/>
              </a:rPr>
              <a:t>Tipicamente entre 500 a 5.000 residências</a:t>
            </a:r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1: </a:t>
            </a:r>
            <a:r>
              <a:rPr lang="en-US" dirty="0" err="1"/>
              <a:t>Introdução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57347" name="Espaço Reservado para Número de Slid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06AB144-C35F-4A1F-A581-D73E70204A07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57348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211138"/>
            <a:ext cx="8229600" cy="1143000"/>
          </a:xfrm>
        </p:spPr>
        <p:txBody>
          <a:bodyPr/>
          <a:lstStyle/>
          <a:p>
            <a:r>
              <a:rPr lang="en-US" sz="2800" smtClean="0"/>
              <a:t>Arquitetura de redes a cabo: Visão Geral</a:t>
            </a:r>
          </a:p>
        </p:txBody>
      </p:sp>
      <p:pic>
        <p:nvPicPr>
          <p:cNvPr id="57349" name="Picture 3" descr="house_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6550" y="3873500"/>
            <a:ext cx="101917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0" name="Picture 4" descr="house_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16613" y="4308475"/>
            <a:ext cx="101917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1" name="Picture 5" descr="house_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97338" y="4064000"/>
            <a:ext cx="10001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7352" name="Group 6"/>
          <p:cNvGrpSpPr>
            <a:grpSpLocks/>
          </p:cNvGrpSpPr>
          <p:nvPr/>
        </p:nvGrpSpPr>
        <p:grpSpPr bwMode="auto">
          <a:xfrm>
            <a:off x="3916363" y="4227513"/>
            <a:ext cx="255587" cy="633412"/>
            <a:chOff x="2055" y="2297"/>
            <a:chExt cx="161" cy="399"/>
          </a:xfrm>
        </p:grpSpPr>
        <p:sp>
          <p:nvSpPr>
            <p:cNvPr id="201735" name="Rectangle 7"/>
            <p:cNvSpPr>
              <a:spLocks noChangeArrowheads="1"/>
            </p:cNvSpPr>
            <p:nvPr/>
          </p:nvSpPr>
          <p:spPr bwMode="auto">
            <a:xfrm rot="-5400000">
              <a:off x="1864" y="2486"/>
              <a:ext cx="398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201736" name="Rectangle 8"/>
            <p:cNvSpPr>
              <a:spLocks noChangeArrowheads="1"/>
            </p:cNvSpPr>
            <p:nvPr/>
          </p:nvSpPr>
          <p:spPr bwMode="auto">
            <a:xfrm>
              <a:off x="2056" y="2297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  <p:pic>
        <p:nvPicPr>
          <p:cNvPr id="57353" name="Picture 9" descr="house_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23138" y="4076700"/>
            <a:ext cx="10001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4" name="Picture 10" descr="house_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2438" y="5334000"/>
            <a:ext cx="10001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5" name="Picture 11" descr="house_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38813" y="5070475"/>
            <a:ext cx="101917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6" name="Picture 12" descr="house_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54838" y="5524500"/>
            <a:ext cx="10001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7357" name="Group 13"/>
          <p:cNvGrpSpPr>
            <a:grpSpLocks/>
          </p:cNvGrpSpPr>
          <p:nvPr/>
        </p:nvGrpSpPr>
        <p:grpSpPr bwMode="auto">
          <a:xfrm flipV="1">
            <a:off x="6770688" y="4906963"/>
            <a:ext cx="255587" cy="820737"/>
            <a:chOff x="2459" y="2251"/>
            <a:chExt cx="161" cy="517"/>
          </a:xfrm>
        </p:grpSpPr>
        <p:sp>
          <p:nvSpPr>
            <p:cNvPr id="201742" name="Rectangle 14"/>
            <p:cNvSpPr>
              <a:spLocks noChangeArrowheads="1"/>
            </p:cNvSpPr>
            <p:nvPr/>
          </p:nvSpPr>
          <p:spPr bwMode="auto">
            <a:xfrm rot="-5400000">
              <a:off x="2214" y="2496"/>
              <a:ext cx="516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201743" name="Rectangle 15"/>
            <p:cNvSpPr>
              <a:spLocks noChangeArrowheads="1"/>
            </p:cNvSpPr>
            <p:nvPr/>
          </p:nvSpPr>
          <p:spPr bwMode="auto">
            <a:xfrm>
              <a:off x="2460" y="2251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  <p:grpSp>
        <p:nvGrpSpPr>
          <p:cNvPr id="57358" name="Group 16"/>
          <p:cNvGrpSpPr>
            <a:grpSpLocks/>
          </p:cNvGrpSpPr>
          <p:nvPr/>
        </p:nvGrpSpPr>
        <p:grpSpPr bwMode="auto">
          <a:xfrm flipV="1">
            <a:off x="5529263" y="4887913"/>
            <a:ext cx="255587" cy="379412"/>
            <a:chOff x="2315" y="2599"/>
            <a:chExt cx="161" cy="239"/>
          </a:xfrm>
        </p:grpSpPr>
        <p:sp>
          <p:nvSpPr>
            <p:cNvPr id="201745" name="Rectangle 17"/>
            <p:cNvSpPr>
              <a:spLocks noChangeArrowheads="1"/>
            </p:cNvSpPr>
            <p:nvPr/>
          </p:nvSpPr>
          <p:spPr bwMode="auto">
            <a:xfrm rot="-5400000">
              <a:off x="2204" y="2705"/>
              <a:ext cx="238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201746" name="Rectangle 18"/>
            <p:cNvSpPr>
              <a:spLocks noChangeArrowheads="1"/>
            </p:cNvSpPr>
            <p:nvPr/>
          </p:nvSpPr>
          <p:spPr bwMode="auto">
            <a:xfrm>
              <a:off x="2316" y="2599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  <p:grpSp>
        <p:nvGrpSpPr>
          <p:cNvPr id="57359" name="Group 19"/>
          <p:cNvGrpSpPr>
            <a:grpSpLocks/>
          </p:cNvGrpSpPr>
          <p:nvPr/>
        </p:nvGrpSpPr>
        <p:grpSpPr bwMode="auto">
          <a:xfrm flipV="1">
            <a:off x="4094163" y="4900613"/>
            <a:ext cx="255587" cy="633412"/>
            <a:chOff x="2055" y="2297"/>
            <a:chExt cx="161" cy="399"/>
          </a:xfrm>
        </p:grpSpPr>
        <p:sp>
          <p:nvSpPr>
            <p:cNvPr id="201748" name="Rectangle 20"/>
            <p:cNvSpPr>
              <a:spLocks noChangeArrowheads="1"/>
            </p:cNvSpPr>
            <p:nvPr/>
          </p:nvSpPr>
          <p:spPr bwMode="auto">
            <a:xfrm rot="-5400000">
              <a:off x="1864" y="2483"/>
              <a:ext cx="398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201749" name="Rectangle 21"/>
            <p:cNvSpPr>
              <a:spLocks noChangeArrowheads="1"/>
            </p:cNvSpPr>
            <p:nvPr/>
          </p:nvSpPr>
          <p:spPr bwMode="auto">
            <a:xfrm>
              <a:off x="2056" y="2297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  <p:grpSp>
        <p:nvGrpSpPr>
          <p:cNvPr id="57360" name="Group 22"/>
          <p:cNvGrpSpPr>
            <a:grpSpLocks/>
          </p:cNvGrpSpPr>
          <p:nvPr/>
        </p:nvGrpSpPr>
        <p:grpSpPr bwMode="auto">
          <a:xfrm>
            <a:off x="7126288" y="4246563"/>
            <a:ext cx="255587" cy="630237"/>
            <a:chOff x="3561" y="2643"/>
            <a:chExt cx="161" cy="397"/>
          </a:xfrm>
        </p:grpSpPr>
        <p:sp>
          <p:nvSpPr>
            <p:cNvPr id="201751" name="Rectangle 23"/>
            <p:cNvSpPr>
              <a:spLocks noChangeArrowheads="1"/>
            </p:cNvSpPr>
            <p:nvPr/>
          </p:nvSpPr>
          <p:spPr bwMode="auto">
            <a:xfrm rot="-5400000">
              <a:off x="3376" y="2828"/>
              <a:ext cx="396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201752" name="Rectangle 24"/>
            <p:cNvSpPr>
              <a:spLocks noChangeArrowheads="1"/>
            </p:cNvSpPr>
            <p:nvPr/>
          </p:nvSpPr>
          <p:spPr bwMode="auto">
            <a:xfrm>
              <a:off x="3562" y="2643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  <p:grpSp>
        <p:nvGrpSpPr>
          <p:cNvPr id="57361" name="Group 25"/>
          <p:cNvGrpSpPr>
            <a:grpSpLocks/>
          </p:cNvGrpSpPr>
          <p:nvPr/>
        </p:nvGrpSpPr>
        <p:grpSpPr bwMode="auto">
          <a:xfrm>
            <a:off x="5757863" y="4468813"/>
            <a:ext cx="255587" cy="379412"/>
            <a:chOff x="2315" y="2599"/>
            <a:chExt cx="161" cy="239"/>
          </a:xfrm>
        </p:grpSpPr>
        <p:sp>
          <p:nvSpPr>
            <p:cNvPr id="201754" name="Rectangle 26"/>
            <p:cNvSpPr>
              <a:spLocks noChangeArrowheads="1"/>
            </p:cNvSpPr>
            <p:nvPr/>
          </p:nvSpPr>
          <p:spPr bwMode="auto">
            <a:xfrm rot="-5400000">
              <a:off x="2204" y="2708"/>
              <a:ext cx="238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201755" name="Rectangle 27"/>
            <p:cNvSpPr>
              <a:spLocks noChangeArrowheads="1"/>
            </p:cNvSpPr>
            <p:nvPr/>
          </p:nvSpPr>
          <p:spPr bwMode="auto">
            <a:xfrm>
              <a:off x="2316" y="2599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  <p:grpSp>
        <p:nvGrpSpPr>
          <p:cNvPr id="57362" name="Group 28"/>
          <p:cNvGrpSpPr>
            <a:grpSpLocks/>
          </p:cNvGrpSpPr>
          <p:nvPr/>
        </p:nvGrpSpPr>
        <p:grpSpPr bwMode="auto">
          <a:xfrm>
            <a:off x="5221288" y="4030663"/>
            <a:ext cx="255587" cy="820737"/>
            <a:chOff x="2459" y="2251"/>
            <a:chExt cx="161" cy="517"/>
          </a:xfrm>
        </p:grpSpPr>
        <p:sp>
          <p:nvSpPr>
            <p:cNvPr id="201757" name="Rectangle 29"/>
            <p:cNvSpPr>
              <a:spLocks noChangeArrowheads="1"/>
            </p:cNvSpPr>
            <p:nvPr/>
          </p:nvSpPr>
          <p:spPr bwMode="auto">
            <a:xfrm rot="-5400000">
              <a:off x="2214" y="2496"/>
              <a:ext cx="516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201758" name="Rectangle 30"/>
            <p:cNvSpPr>
              <a:spLocks noChangeArrowheads="1"/>
            </p:cNvSpPr>
            <p:nvPr/>
          </p:nvSpPr>
          <p:spPr bwMode="auto">
            <a:xfrm>
              <a:off x="2460" y="2251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  <p:sp>
        <p:nvSpPr>
          <p:cNvPr id="201759" name="Rectangle 31"/>
          <p:cNvSpPr>
            <a:spLocks noChangeArrowheads="1"/>
          </p:cNvSpPr>
          <p:nvPr/>
        </p:nvSpPr>
        <p:spPr bwMode="auto">
          <a:xfrm flipV="1">
            <a:off x="2613025" y="4846638"/>
            <a:ext cx="5092700" cy="42862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50000">
                <a:schemeClr val="bg1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pic>
        <p:nvPicPr>
          <p:cNvPr id="57364" name="Picture 32" descr="building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27125" y="4356100"/>
            <a:ext cx="1504950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65" name="Line 34"/>
          <p:cNvSpPr>
            <a:spLocks noChangeShapeType="1"/>
          </p:cNvSpPr>
          <p:nvPr/>
        </p:nvSpPr>
        <p:spPr bwMode="auto">
          <a:xfrm flipV="1">
            <a:off x="3124200" y="4940300"/>
            <a:ext cx="406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grpSp>
        <p:nvGrpSpPr>
          <p:cNvPr id="9" name="Group 35"/>
          <p:cNvGrpSpPr>
            <a:grpSpLocks/>
          </p:cNvGrpSpPr>
          <p:nvPr/>
        </p:nvGrpSpPr>
        <p:grpSpPr bwMode="auto">
          <a:xfrm>
            <a:off x="3429000" y="1181100"/>
            <a:ext cx="5232400" cy="2806700"/>
            <a:chOff x="2160" y="744"/>
            <a:chExt cx="3296" cy="1768"/>
          </a:xfrm>
        </p:grpSpPr>
        <p:sp>
          <p:nvSpPr>
            <p:cNvPr id="57370" name="Freeform 36"/>
            <p:cNvSpPr>
              <a:spLocks/>
            </p:cNvSpPr>
            <p:nvPr/>
          </p:nvSpPr>
          <p:spPr bwMode="auto">
            <a:xfrm>
              <a:off x="2544" y="2048"/>
              <a:ext cx="2432" cy="464"/>
            </a:xfrm>
            <a:custGeom>
              <a:avLst/>
              <a:gdLst>
                <a:gd name="T0" fmla="*/ 912 w 2432"/>
                <a:gd name="T1" fmla="*/ 448 h 464"/>
                <a:gd name="T2" fmla="*/ 1496 w 2432"/>
                <a:gd name="T3" fmla="*/ 464 h 464"/>
                <a:gd name="T4" fmla="*/ 2432 w 2432"/>
                <a:gd name="T5" fmla="*/ 48 h 464"/>
                <a:gd name="T6" fmla="*/ 1784 w 2432"/>
                <a:gd name="T7" fmla="*/ 176 h 464"/>
                <a:gd name="T8" fmla="*/ 864 w 2432"/>
                <a:gd name="T9" fmla="*/ 208 h 464"/>
                <a:gd name="T10" fmla="*/ 0 w 2432"/>
                <a:gd name="T11" fmla="*/ 0 h 4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32"/>
                <a:gd name="T19" fmla="*/ 0 h 464"/>
                <a:gd name="T20" fmla="*/ 2432 w 2432"/>
                <a:gd name="T21" fmla="*/ 464 h 46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32" h="464">
                  <a:moveTo>
                    <a:pt x="912" y="448"/>
                  </a:moveTo>
                  <a:lnTo>
                    <a:pt x="1496" y="464"/>
                  </a:lnTo>
                  <a:lnTo>
                    <a:pt x="2432" y="48"/>
                  </a:lnTo>
                  <a:lnTo>
                    <a:pt x="1784" y="176"/>
                  </a:lnTo>
                  <a:lnTo>
                    <a:pt x="864" y="208"/>
                  </a:lnTo>
                  <a:lnTo>
                    <a:pt x="0" y="0"/>
                  </a:lnTo>
                </a:path>
              </a:pathLst>
            </a:custGeom>
            <a:gradFill rotWithShape="1">
              <a:gsLst>
                <a:gs pos="0">
                  <a:schemeClr val="tx2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7371" name="Oval 37"/>
            <p:cNvSpPr>
              <a:spLocks noChangeArrowheads="1"/>
            </p:cNvSpPr>
            <p:nvPr/>
          </p:nvSpPr>
          <p:spPr bwMode="auto">
            <a:xfrm>
              <a:off x="2160" y="744"/>
              <a:ext cx="3296" cy="156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pic>
          <p:nvPicPr>
            <p:cNvPr id="57372" name="Picture 38" descr="house_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322" y="1044"/>
              <a:ext cx="2955" cy="10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7367" name="Text Box 39"/>
          <p:cNvSpPr txBox="1">
            <a:spLocks noChangeArrowheads="1"/>
          </p:cNvSpPr>
          <p:nvPr/>
        </p:nvSpPr>
        <p:spPr bwMode="auto">
          <a:xfrm>
            <a:off x="2105025" y="5711825"/>
            <a:ext cx="203358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1600">
                <a:latin typeface="Arial" charset="0"/>
              </a:rPr>
              <a:t>Rede de distribuição</a:t>
            </a:r>
          </a:p>
          <a:p>
            <a:pPr algn="ctr" eaLnBrk="1" hangingPunct="1"/>
            <a:r>
              <a:rPr lang="en-US" sz="1600">
                <a:latin typeface="Arial" charset="0"/>
              </a:rPr>
              <a:t> (simplificada)</a:t>
            </a:r>
          </a:p>
        </p:txBody>
      </p:sp>
      <p:sp>
        <p:nvSpPr>
          <p:cNvPr id="57368" name="Text Box 40"/>
          <p:cNvSpPr txBox="1">
            <a:spLocks noChangeArrowheads="1"/>
          </p:cNvSpPr>
          <p:nvPr/>
        </p:nvSpPr>
        <p:spPr bwMode="auto">
          <a:xfrm>
            <a:off x="4416425" y="5584825"/>
            <a:ext cx="6127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latin typeface="Arial" charset="0"/>
              </a:rPr>
              <a:t>casa</a:t>
            </a:r>
          </a:p>
        </p:txBody>
      </p:sp>
      <p:sp>
        <p:nvSpPr>
          <p:cNvPr id="57369" name="Text Box 41"/>
          <p:cNvSpPr txBox="1">
            <a:spLocks noChangeArrowheads="1"/>
          </p:cNvSpPr>
          <p:nvPr/>
        </p:nvSpPr>
        <p:spPr bwMode="auto">
          <a:xfrm>
            <a:off x="1431925" y="5140325"/>
            <a:ext cx="9064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latin typeface="Arial" charset="0"/>
              </a:rPr>
              <a:t>terminal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1: </a:t>
            </a:r>
            <a:r>
              <a:rPr lang="en-US" dirty="0" err="1"/>
              <a:t>Introdução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58371" name="Espaço Reservado para Número de Slid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685E637-984B-4262-8F29-84C3F87E3482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58372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211138"/>
            <a:ext cx="8229600" cy="1143000"/>
          </a:xfrm>
        </p:spPr>
        <p:txBody>
          <a:bodyPr/>
          <a:lstStyle/>
          <a:p>
            <a:r>
              <a:rPr lang="en-US" sz="2800" smtClean="0"/>
              <a:t>Arquitetura de redes a cabo: Visão Geral</a:t>
            </a:r>
          </a:p>
        </p:txBody>
      </p:sp>
      <p:pic>
        <p:nvPicPr>
          <p:cNvPr id="58373" name="Picture 3" descr="house_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6550" y="3873500"/>
            <a:ext cx="101917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4" name="Picture 4" descr="house_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16613" y="4308475"/>
            <a:ext cx="101917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5" name="Picture 5" descr="house_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97338" y="4064000"/>
            <a:ext cx="10001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8376" name="Group 6"/>
          <p:cNvGrpSpPr>
            <a:grpSpLocks/>
          </p:cNvGrpSpPr>
          <p:nvPr/>
        </p:nvGrpSpPr>
        <p:grpSpPr bwMode="auto">
          <a:xfrm>
            <a:off x="3916363" y="4227513"/>
            <a:ext cx="255587" cy="633412"/>
            <a:chOff x="2055" y="2297"/>
            <a:chExt cx="161" cy="399"/>
          </a:xfrm>
        </p:grpSpPr>
        <p:sp>
          <p:nvSpPr>
            <p:cNvPr id="203783" name="Rectangle 7"/>
            <p:cNvSpPr>
              <a:spLocks noChangeArrowheads="1"/>
            </p:cNvSpPr>
            <p:nvPr/>
          </p:nvSpPr>
          <p:spPr bwMode="auto">
            <a:xfrm rot="-5400000">
              <a:off x="1864" y="2486"/>
              <a:ext cx="398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203784" name="Rectangle 8"/>
            <p:cNvSpPr>
              <a:spLocks noChangeArrowheads="1"/>
            </p:cNvSpPr>
            <p:nvPr/>
          </p:nvSpPr>
          <p:spPr bwMode="auto">
            <a:xfrm>
              <a:off x="2056" y="2297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  <p:pic>
        <p:nvPicPr>
          <p:cNvPr id="58377" name="Picture 9" descr="house_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23138" y="4076700"/>
            <a:ext cx="10001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8" name="Picture 10" descr="house_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2438" y="5334000"/>
            <a:ext cx="10001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9" name="Picture 11" descr="house_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38813" y="5070475"/>
            <a:ext cx="101917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80" name="Picture 12" descr="house_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54838" y="5524500"/>
            <a:ext cx="10001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8381" name="Group 13"/>
          <p:cNvGrpSpPr>
            <a:grpSpLocks/>
          </p:cNvGrpSpPr>
          <p:nvPr/>
        </p:nvGrpSpPr>
        <p:grpSpPr bwMode="auto">
          <a:xfrm flipV="1">
            <a:off x="6770688" y="4906963"/>
            <a:ext cx="255587" cy="820737"/>
            <a:chOff x="2459" y="2251"/>
            <a:chExt cx="161" cy="517"/>
          </a:xfrm>
        </p:grpSpPr>
        <p:sp>
          <p:nvSpPr>
            <p:cNvPr id="203790" name="Rectangle 14"/>
            <p:cNvSpPr>
              <a:spLocks noChangeArrowheads="1"/>
            </p:cNvSpPr>
            <p:nvPr/>
          </p:nvSpPr>
          <p:spPr bwMode="auto">
            <a:xfrm rot="-5400000">
              <a:off x="2214" y="2496"/>
              <a:ext cx="516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203791" name="Rectangle 15"/>
            <p:cNvSpPr>
              <a:spLocks noChangeArrowheads="1"/>
            </p:cNvSpPr>
            <p:nvPr/>
          </p:nvSpPr>
          <p:spPr bwMode="auto">
            <a:xfrm>
              <a:off x="2460" y="2251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  <p:grpSp>
        <p:nvGrpSpPr>
          <p:cNvPr id="58382" name="Group 16"/>
          <p:cNvGrpSpPr>
            <a:grpSpLocks/>
          </p:cNvGrpSpPr>
          <p:nvPr/>
        </p:nvGrpSpPr>
        <p:grpSpPr bwMode="auto">
          <a:xfrm flipV="1">
            <a:off x="5529263" y="4887913"/>
            <a:ext cx="255587" cy="379412"/>
            <a:chOff x="2315" y="2599"/>
            <a:chExt cx="161" cy="239"/>
          </a:xfrm>
        </p:grpSpPr>
        <p:sp>
          <p:nvSpPr>
            <p:cNvPr id="203793" name="Rectangle 17"/>
            <p:cNvSpPr>
              <a:spLocks noChangeArrowheads="1"/>
            </p:cNvSpPr>
            <p:nvPr/>
          </p:nvSpPr>
          <p:spPr bwMode="auto">
            <a:xfrm rot="-5400000">
              <a:off x="2204" y="2705"/>
              <a:ext cx="238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203794" name="Rectangle 18"/>
            <p:cNvSpPr>
              <a:spLocks noChangeArrowheads="1"/>
            </p:cNvSpPr>
            <p:nvPr/>
          </p:nvSpPr>
          <p:spPr bwMode="auto">
            <a:xfrm>
              <a:off x="2316" y="2599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  <p:grpSp>
        <p:nvGrpSpPr>
          <p:cNvPr id="58383" name="Group 19"/>
          <p:cNvGrpSpPr>
            <a:grpSpLocks/>
          </p:cNvGrpSpPr>
          <p:nvPr/>
        </p:nvGrpSpPr>
        <p:grpSpPr bwMode="auto">
          <a:xfrm flipV="1">
            <a:off x="4094163" y="4900613"/>
            <a:ext cx="255587" cy="633412"/>
            <a:chOff x="2055" y="2297"/>
            <a:chExt cx="161" cy="399"/>
          </a:xfrm>
        </p:grpSpPr>
        <p:sp>
          <p:nvSpPr>
            <p:cNvPr id="203796" name="Rectangle 20"/>
            <p:cNvSpPr>
              <a:spLocks noChangeArrowheads="1"/>
            </p:cNvSpPr>
            <p:nvPr/>
          </p:nvSpPr>
          <p:spPr bwMode="auto">
            <a:xfrm rot="-5400000">
              <a:off x="1864" y="2483"/>
              <a:ext cx="398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203797" name="Rectangle 21"/>
            <p:cNvSpPr>
              <a:spLocks noChangeArrowheads="1"/>
            </p:cNvSpPr>
            <p:nvPr/>
          </p:nvSpPr>
          <p:spPr bwMode="auto">
            <a:xfrm>
              <a:off x="2056" y="2297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  <p:grpSp>
        <p:nvGrpSpPr>
          <p:cNvPr id="58384" name="Group 22"/>
          <p:cNvGrpSpPr>
            <a:grpSpLocks/>
          </p:cNvGrpSpPr>
          <p:nvPr/>
        </p:nvGrpSpPr>
        <p:grpSpPr bwMode="auto">
          <a:xfrm>
            <a:off x="7126288" y="4246563"/>
            <a:ext cx="255587" cy="630237"/>
            <a:chOff x="3561" y="2643"/>
            <a:chExt cx="161" cy="397"/>
          </a:xfrm>
        </p:grpSpPr>
        <p:sp>
          <p:nvSpPr>
            <p:cNvPr id="203799" name="Rectangle 23"/>
            <p:cNvSpPr>
              <a:spLocks noChangeArrowheads="1"/>
            </p:cNvSpPr>
            <p:nvPr/>
          </p:nvSpPr>
          <p:spPr bwMode="auto">
            <a:xfrm rot="-5400000">
              <a:off x="3376" y="2828"/>
              <a:ext cx="396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203800" name="Rectangle 24"/>
            <p:cNvSpPr>
              <a:spLocks noChangeArrowheads="1"/>
            </p:cNvSpPr>
            <p:nvPr/>
          </p:nvSpPr>
          <p:spPr bwMode="auto">
            <a:xfrm>
              <a:off x="3562" y="2643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  <p:grpSp>
        <p:nvGrpSpPr>
          <p:cNvPr id="58385" name="Group 25"/>
          <p:cNvGrpSpPr>
            <a:grpSpLocks/>
          </p:cNvGrpSpPr>
          <p:nvPr/>
        </p:nvGrpSpPr>
        <p:grpSpPr bwMode="auto">
          <a:xfrm>
            <a:off x="5757863" y="4468813"/>
            <a:ext cx="255587" cy="379412"/>
            <a:chOff x="2315" y="2599"/>
            <a:chExt cx="161" cy="239"/>
          </a:xfrm>
        </p:grpSpPr>
        <p:sp>
          <p:nvSpPr>
            <p:cNvPr id="203802" name="Rectangle 26"/>
            <p:cNvSpPr>
              <a:spLocks noChangeArrowheads="1"/>
            </p:cNvSpPr>
            <p:nvPr/>
          </p:nvSpPr>
          <p:spPr bwMode="auto">
            <a:xfrm rot="-5400000">
              <a:off x="2204" y="2708"/>
              <a:ext cx="238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203803" name="Rectangle 27"/>
            <p:cNvSpPr>
              <a:spLocks noChangeArrowheads="1"/>
            </p:cNvSpPr>
            <p:nvPr/>
          </p:nvSpPr>
          <p:spPr bwMode="auto">
            <a:xfrm>
              <a:off x="2316" y="2599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  <p:grpSp>
        <p:nvGrpSpPr>
          <p:cNvPr id="58386" name="Group 28"/>
          <p:cNvGrpSpPr>
            <a:grpSpLocks/>
          </p:cNvGrpSpPr>
          <p:nvPr/>
        </p:nvGrpSpPr>
        <p:grpSpPr bwMode="auto">
          <a:xfrm>
            <a:off x="5221288" y="4030663"/>
            <a:ext cx="255587" cy="820737"/>
            <a:chOff x="2459" y="2251"/>
            <a:chExt cx="161" cy="517"/>
          </a:xfrm>
        </p:grpSpPr>
        <p:sp>
          <p:nvSpPr>
            <p:cNvPr id="203805" name="Rectangle 29"/>
            <p:cNvSpPr>
              <a:spLocks noChangeArrowheads="1"/>
            </p:cNvSpPr>
            <p:nvPr/>
          </p:nvSpPr>
          <p:spPr bwMode="auto">
            <a:xfrm rot="-5400000">
              <a:off x="2214" y="2496"/>
              <a:ext cx="516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203806" name="Rectangle 30"/>
            <p:cNvSpPr>
              <a:spLocks noChangeArrowheads="1"/>
            </p:cNvSpPr>
            <p:nvPr/>
          </p:nvSpPr>
          <p:spPr bwMode="auto">
            <a:xfrm>
              <a:off x="2460" y="2251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  <p:sp>
        <p:nvSpPr>
          <p:cNvPr id="203807" name="Rectangle 31"/>
          <p:cNvSpPr>
            <a:spLocks noChangeArrowheads="1"/>
          </p:cNvSpPr>
          <p:nvPr/>
        </p:nvSpPr>
        <p:spPr bwMode="auto">
          <a:xfrm flipV="1">
            <a:off x="2613025" y="4846638"/>
            <a:ext cx="5092700" cy="42862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50000">
                <a:schemeClr val="bg1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pic>
        <p:nvPicPr>
          <p:cNvPr id="58388" name="Picture 32" descr="building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27125" y="4356100"/>
            <a:ext cx="1504950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89" name="Line 34"/>
          <p:cNvSpPr>
            <a:spLocks noChangeShapeType="1"/>
          </p:cNvSpPr>
          <p:nvPr/>
        </p:nvSpPr>
        <p:spPr bwMode="auto">
          <a:xfrm flipV="1">
            <a:off x="3124200" y="4940300"/>
            <a:ext cx="406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grpSp>
        <p:nvGrpSpPr>
          <p:cNvPr id="58390" name="Group 35"/>
          <p:cNvGrpSpPr>
            <a:grpSpLocks/>
          </p:cNvGrpSpPr>
          <p:nvPr/>
        </p:nvGrpSpPr>
        <p:grpSpPr bwMode="auto">
          <a:xfrm>
            <a:off x="304800" y="1520825"/>
            <a:ext cx="2552700" cy="2873375"/>
            <a:chOff x="192" y="958"/>
            <a:chExt cx="1608" cy="1810"/>
          </a:xfrm>
        </p:grpSpPr>
        <p:sp>
          <p:nvSpPr>
            <p:cNvPr id="58394" name="Freeform 36"/>
            <p:cNvSpPr>
              <a:spLocks/>
            </p:cNvSpPr>
            <p:nvPr/>
          </p:nvSpPr>
          <p:spPr bwMode="auto">
            <a:xfrm>
              <a:off x="336" y="1856"/>
              <a:ext cx="1432" cy="912"/>
            </a:xfrm>
            <a:custGeom>
              <a:avLst/>
              <a:gdLst>
                <a:gd name="T0" fmla="*/ 544 w 1432"/>
                <a:gd name="T1" fmla="*/ 912 h 912"/>
                <a:gd name="T2" fmla="*/ 0 w 1432"/>
                <a:gd name="T3" fmla="*/ 224 h 912"/>
                <a:gd name="T4" fmla="*/ 288 w 1432"/>
                <a:gd name="T5" fmla="*/ 400 h 912"/>
                <a:gd name="T6" fmla="*/ 672 w 1432"/>
                <a:gd name="T7" fmla="*/ 512 h 912"/>
                <a:gd name="T8" fmla="*/ 960 w 1432"/>
                <a:gd name="T9" fmla="*/ 464 h 912"/>
                <a:gd name="T10" fmla="*/ 1176 w 1432"/>
                <a:gd name="T11" fmla="*/ 336 h 912"/>
                <a:gd name="T12" fmla="*/ 1432 w 1432"/>
                <a:gd name="T13" fmla="*/ 0 h 912"/>
                <a:gd name="T14" fmla="*/ 1016 w 1432"/>
                <a:gd name="T15" fmla="*/ 896 h 912"/>
                <a:gd name="T16" fmla="*/ 544 w 1432"/>
                <a:gd name="T17" fmla="*/ 912 h 9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32"/>
                <a:gd name="T28" fmla="*/ 0 h 912"/>
                <a:gd name="T29" fmla="*/ 1432 w 1432"/>
                <a:gd name="T30" fmla="*/ 912 h 9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32" h="912">
                  <a:moveTo>
                    <a:pt x="544" y="912"/>
                  </a:moveTo>
                  <a:lnTo>
                    <a:pt x="0" y="224"/>
                  </a:lnTo>
                  <a:lnTo>
                    <a:pt x="288" y="400"/>
                  </a:lnTo>
                  <a:lnTo>
                    <a:pt x="672" y="512"/>
                  </a:lnTo>
                  <a:lnTo>
                    <a:pt x="960" y="464"/>
                  </a:lnTo>
                  <a:lnTo>
                    <a:pt x="1176" y="336"/>
                  </a:lnTo>
                  <a:lnTo>
                    <a:pt x="1432" y="0"/>
                  </a:lnTo>
                  <a:lnTo>
                    <a:pt x="1016" y="896"/>
                  </a:lnTo>
                  <a:lnTo>
                    <a:pt x="544" y="912"/>
                  </a:lnTo>
                  <a:close/>
                </a:path>
              </a:pathLst>
            </a:custGeom>
            <a:gradFill rotWithShape="1">
              <a:gsLst>
                <a:gs pos="0">
                  <a:schemeClr val="tx1"/>
                </a:gs>
                <a:gs pos="100000">
                  <a:schemeClr val="bg1"/>
                </a:gs>
              </a:gsLst>
              <a:lin ang="5400000" scaled="1"/>
            </a:gra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8395" name="Oval 37"/>
            <p:cNvSpPr>
              <a:spLocks noChangeArrowheads="1"/>
            </p:cNvSpPr>
            <p:nvPr/>
          </p:nvSpPr>
          <p:spPr bwMode="auto">
            <a:xfrm>
              <a:off x="192" y="968"/>
              <a:ext cx="1608" cy="13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58396" name="Group 38"/>
            <p:cNvGrpSpPr>
              <a:grpSpLocks/>
            </p:cNvGrpSpPr>
            <p:nvPr/>
          </p:nvGrpSpPr>
          <p:grpSpPr bwMode="auto">
            <a:xfrm>
              <a:off x="399" y="958"/>
              <a:ext cx="1215" cy="1341"/>
              <a:chOff x="351" y="918"/>
              <a:chExt cx="1215" cy="1341"/>
            </a:xfrm>
          </p:grpSpPr>
          <p:sp>
            <p:nvSpPr>
              <p:cNvPr id="203815" name="Rectangle 39"/>
              <p:cNvSpPr>
                <a:spLocks noChangeArrowheads="1"/>
              </p:cNvSpPr>
              <p:nvPr/>
            </p:nvSpPr>
            <p:spPr bwMode="auto">
              <a:xfrm rot="5400000" flipH="1">
                <a:off x="709" y="1848"/>
                <a:ext cx="310" cy="27"/>
              </a:xfrm>
              <a:prstGeom prst="rect">
                <a:avLst/>
              </a:prstGeom>
              <a:gradFill rotWithShape="1">
                <a:gsLst>
                  <a:gs pos="0">
                    <a:schemeClr val="tx1"/>
                  </a:gs>
                  <a:gs pos="50000">
                    <a:schemeClr val="bg1"/>
                  </a:gs>
                  <a:gs pos="100000">
                    <a:schemeClr val="tx1"/>
                  </a:gs>
                </a:gsLst>
                <a:lin ang="5400000" scaled="1"/>
              </a:gra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203816" name="Rectangle 40"/>
              <p:cNvSpPr>
                <a:spLocks noChangeArrowheads="1"/>
              </p:cNvSpPr>
              <p:nvPr/>
            </p:nvSpPr>
            <p:spPr bwMode="auto">
              <a:xfrm rot="5400000" flipH="1">
                <a:off x="533" y="1546"/>
                <a:ext cx="310" cy="27"/>
              </a:xfrm>
              <a:prstGeom prst="rect">
                <a:avLst/>
              </a:prstGeom>
              <a:gradFill rotWithShape="1">
                <a:gsLst>
                  <a:gs pos="0">
                    <a:schemeClr val="tx1"/>
                  </a:gs>
                  <a:gs pos="50000">
                    <a:schemeClr val="bg1"/>
                  </a:gs>
                  <a:gs pos="100000">
                    <a:schemeClr val="tx1"/>
                  </a:gs>
                </a:gsLst>
                <a:lin ang="5400000" scaled="1"/>
              </a:gra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203817" name="Rectangle 41"/>
              <p:cNvSpPr>
                <a:spLocks noChangeArrowheads="1"/>
              </p:cNvSpPr>
              <p:nvPr/>
            </p:nvSpPr>
            <p:spPr bwMode="auto">
              <a:xfrm rot="5400000" flipH="1">
                <a:off x="1069" y="1538"/>
                <a:ext cx="310" cy="27"/>
              </a:xfrm>
              <a:prstGeom prst="rect">
                <a:avLst/>
              </a:prstGeom>
              <a:gradFill rotWithShape="1">
                <a:gsLst>
                  <a:gs pos="0">
                    <a:schemeClr val="tx1"/>
                  </a:gs>
                  <a:gs pos="50000">
                    <a:schemeClr val="bg1"/>
                  </a:gs>
                  <a:gs pos="100000">
                    <a:schemeClr val="tx1"/>
                  </a:gs>
                </a:gsLst>
                <a:lin ang="5400000" scaled="1"/>
              </a:gra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pic>
            <p:nvPicPr>
              <p:cNvPr id="58400" name="Picture 42" descr="pedge_6600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51" y="1126"/>
                <a:ext cx="461" cy="4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8401" name="Picture 43" descr="pedge_6600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055" y="1150"/>
                <a:ext cx="461" cy="4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8402" name="Picture 44" descr="pedge_6600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591" y="1822"/>
                <a:ext cx="461" cy="4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03821" name="Rectangle 45"/>
              <p:cNvSpPr>
                <a:spLocks noChangeArrowheads="1"/>
              </p:cNvSpPr>
              <p:nvPr/>
            </p:nvSpPr>
            <p:spPr bwMode="auto">
              <a:xfrm flipV="1">
                <a:off x="454" y="1685"/>
                <a:ext cx="1112" cy="27"/>
              </a:xfrm>
              <a:prstGeom prst="rect">
                <a:avLst/>
              </a:prstGeom>
              <a:gradFill rotWithShape="1">
                <a:gsLst>
                  <a:gs pos="0">
                    <a:schemeClr val="tx1"/>
                  </a:gs>
                  <a:gs pos="50000">
                    <a:schemeClr val="bg1"/>
                  </a:gs>
                  <a:gs pos="100000">
                    <a:schemeClr val="tx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58404" name="Text Box 46"/>
              <p:cNvSpPr txBox="1">
                <a:spLocks noChangeArrowheads="1"/>
              </p:cNvSpPr>
              <p:nvPr/>
            </p:nvSpPr>
            <p:spPr bwMode="auto">
              <a:xfrm>
                <a:off x="710" y="918"/>
                <a:ext cx="792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1600">
                    <a:latin typeface="Arial" charset="0"/>
                  </a:rPr>
                  <a:t>servidore(s)</a:t>
                </a:r>
              </a:p>
            </p:txBody>
          </p:sp>
        </p:grpSp>
      </p:grpSp>
      <p:sp>
        <p:nvSpPr>
          <p:cNvPr id="58391" name="Text Box 47"/>
          <p:cNvSpPr txBox="1">
            <a:spLocks noChangeArrowheads="1"/>
          </p:cNvSpPr>
          <p:nvPr/>
        </p:nvSpPr>
        <p:spPr bwMode="auto">
          <a:xfrm>
            <a:off x="2105025" y="5711825"/>
            <a:ext cx="203358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1600">
                <a:latin typeface="Arial" charset="0"/>
              </a:rPr>
              <a:t>Rede de distribuição</a:t>
            </a:r>
          </a:p>
          <a:p>
            <a:pPr algn="ctr" eaLnBrk="1" hangingPunct="1"/>
            <a:r>
              <a:rPr lang="en-US" sz="1600">
                <a:latin typeface="Arial" charset="0"/>
              </a:rPr>
              <a:t> (simplificada)</a:t>
            </a:r>
          </a:p>
        </p:txBody>
      </p:sp>
      <p:sp>
        <p:nvSpPr>
          <p:cNvPr id="58392" name="Text Box 48"/>
          <p:cNvSpPr txBox="1">
            <a:spLocks noChangeArrowheads="1"/>
          </p:cNvSpPr>
          <p:nvPr/>
        </p:nvSpPr>
        <p:spPr bwMode="auto">
          <a:xfrm>
            <a:off x="4416425" y="5584825"/>
            <a:ext cx="6127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latin typeface="Arial" charset="0"/>
              </a:rPr>
              <a:t>casa</a:t>
            </a:r>
          </a:p>
        </p:txBody>
      </p:sp>
      <p:sp>
        <p:nvSpPr>
          <p:cNvPr id="58393" name="Text Box 49"/>
          <p:cNvSpPr txBox="1">
            <a:spLocks noChangeArrowheads="1"/>
          </p:cNvSpPr>
          <p:nvPr/>
        </p:nvSpPr>
        <p:spPr bwMode="auto">
          <a:xfrm>
            <a:off x="1431925" y="5140325"/>
            <a:ext cx="9064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latin typeface="Arial" charset="0"/>
              </a:rPr>
              <a:t>terminal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1: </a:t>
            </a:r>
            <a:r>
              <a:rPr lang="en-US" dirty="0" err="1"/>
              <a:t>Introdução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59395" name="Espaço Reservado para Número de Slid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0487CD7-381A-4FDC-96E1-A2DB26CC47A3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59396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211138"/>
            <a:ext cx="8229600" cy="1143000"/>
          </a:xfrm>
        </p:spPr>
        <p:txBody>
          <a:bodyPr/>
          <a:lstStyle/>
          <a:p>
            <a:r>
              <a:rPr lang="en-US" sz="2800" smtClean="0"/>
              <a:t>Arquitetura de redes a cabo: Visão Geral</a:t>
            </a:r>
          </a:p>
        </p:txBody>
      </p:sp>
      <p:pic>
        <p:nvPicPr>
          <p:cNvPr id="59397" name="Picture 3" descr="house_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6550" y="3873500"/>
            <a:ext cx="101917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8" name="Picture 4" descr="house_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16613" y="4308475"/>
            <a:ext cx="101917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9" name="Picture 5" descr="house_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97338" y="4064000"/>
            <a:ext cx="10001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9400" name="Group 6"/>
          <p:cNvGrpSpPr>
            <a:grpSpLocks/>
          </p:cNvGrpSpPr>
          <p:nvPr/>
        </p:nvGrpSpPr>
        <p:grpSpPr bwMode="auto">
          <a:xfrm>
            <a:off x="3916363" y="4227513"/>
            <a:ext cx="255587" cy="633412"/>
            <a:chOff x="2055" y="2297"/>
            <a:chExt cx="161" cy="399"/>
          </a:xfrm>
        </p:grpSpPr>
        <p:sp>
          <p:nvSpPr>
            <p:cNvPr id="205831" name="Rectangle 7"/>
            <p:cNvSpPr>
              <a:spLocks noChangeArrowheads="1"/>
            </p:cNvSpPr>
            <p:nvPr/>
          </p:nvSpPr>
          <p:spPr bwMode="auto">
            <a:xfrm rot="-5400000">
              <a:off x="1864" y="2486"/>
              <a:ext cx="398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205832" name="Rectangle 8"/>
            <p:cNvSpPr>
              <a:spLocks noChangeArrowheads="1"/>
            </p:cNvSpPr>
            <p:nvPr/>
          </p:nvSpPr>
          <p:spPr bwMode="auto">
            <a:xfrm>
              <a:off x="2056" y="2297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  <p:pic>
        <p:nvPicPr>
          <p:cNvPr id="59401" name="Picture 9" descr="house_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23138" y="4076700"/>
            <a:ext cx="10001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02" name="Picture 10" descr="house_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2438" y="5334000"/>
            <a:ext cx="10001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03" name="Picture 11" descr="house_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38813" y="5070475"/>
            <a:ext cx="101917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04" name="Picture 12" descr="house_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54838" y="5524500"/>
            <a:ext cx="10001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9405" name="Group 13"/>
          <p:cNvGrpSpPr>
            <a:grpSpLocks/>
          </p:cNvGrpSpPr>
          <p:nvPr/>
        </p:nvGrpSpPr>
        <p:grpSpPr bwMode="auto">
          <a:xfrm flipV="1">
            <a:off x="6770688" y="4906963"/>
            <a:ext cx="255587" cy="820737"/>
            <a:chOff x="2459" y="2251"/>
            <a:chExt cx="161" cy="517"/>
          </a:xfrm>
        </p:grpSpPr>
        <p:sp>
          <p:nvSpPr>
            <p:cNvPr id="205838" name="Rectangle 14"/>
            <p:cNvSpPr>
              <a:spLocks noChangeArrowheads="1"/>
            </p:cNvSpPr>
            <p:nvPr/>
          </p:nvSpPr>
          <p:spPr bwMode="auto">
            <a:xfrm rot="-5400000">
              <a:off x="2214" y="2496"/>
              <a:ext cx="516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205839" name="Rectangle 15"/>
            <p:cNvSpPr>
              <a:spLocks noChangeArrowheads="1"/>
            </p:cNvSpPr>
            <p:nvPr/>
          </p:nvSpPr>
          <p:spPr bwMode="auto">
            <a:xfrm>
              <a:off x="2460" y="2251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  <p:grpSp>
        <p:nvGrpSpPr>
          <p:cNvPr id="59406" name="Group 16"/>
          <p:cNvGrpSpPr>
            <a:grpSpLocks/>
          </p:cNvGrpSpPr>
          <p:nvPr/>
        </p:nvGrpSpPr>
        <p:grpSpPr bwMode="auto">
          <a:xfrm flipV="1">
            <a:off x="5529263" y="4887913"/>
            <a:ext cx="255587" cy="379412"/>
            <a:chOff x="2315" y="2599"/>
            <a:chExt cx="161" cy="239"/>
          </a:xfrm>
        </p:grpSpPr>
        <p:sp>
          <p:nvSpPr>
            <p:cNvPr id="205841" name="Rectangle 17"/>
            <p:cNvSpPr>
              <a:spLocks noChangeArrowheads="1"/>
            </p:cNvSpPr>
            <p:nvPr/>
          </p:nvSpPr>
          <p:spPr bwMode="auto">
            <a:xfrm rot="-5400000">
              <a:off x="2204" y="2705"/>
              <a:ext cx="238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205842" name="Rectangle 18"/>
            <p:cNvSpPr>
              <a:spLocks noChangeArrowheads="1"/>
            </p:cNvSpPr>
            <p:nvPr/>
          </p:nvSpPr>
          <p:spPr bwMode="auto">
            <a:xfrm>
              <a:off x="2316" y="2599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  <p:grpSp>
        <p:nvGrpSpPr>
          <p:cNvPr id="59407" name="Group 19"/>
          <p:cNvGrpSpPr>
            <a:grpSpLocks/>
          </p:cNvGrpSpPr>
          <p:nvPr/>
        </p:nvGrpSpPr>
        <p:grpSpPr bwMode="auto">
          <a:xfrm flipV="1">
            <a:off x="4094163" y="4900613"/>
            <a:ext cx="255587" cy="633412"/>
            <a:chOff x="2055" y="2297"/>
            <a:chExt cx="161" cy="399"/>
          </a:xfrm>
        </p:grpSpPr>
        <p:sp>
          <p:nvSpPr>
            <p:cNvPr id="205844" name="Rectangle 20"/>
            <p:cNvSpPr>
              <a:spLocks noChangeArrowheads="1"/>
            </p:cNvSpPr>
            <p:nvPr/>
          </p:nvSpPr>
          <p:spPr bwMode="auto">
            <a:xfrm rot="-5400000">
              <a:off x="1864" y="2483"/>
              <a:ext cx="398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205845" name="Rectangle 21"/>
            <p:cNvSpPr>
              <a:spLocks noChangeArrowheads="1"/>
            </p:cNvSpPr>
            <p:nvPr/>
          </p:nvSpPr>
          <p:spPr bwMode="auto">
            <a:xfrm>
              <a:off x="2056" y="2297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  <p:grpSp>
        <p:nvGrpSpPr>
          <p:cNvPr id="59408" name="Group 22"/>
          <p:cNvGrpSpPr>
            <a:grpSpLocks/>
          </p:cNvGrpSpPr>
          <p:nvPr/>
        </p:nvGrpSpPr>
        <p:grpSpPr bwMode="auto">
          <a:xfrm>
            <a:off x="7126288" y="4246563"/>
            <a:ext cx="255587" cy="630237"/>
            <a:chOff x="3561" y="2643"/>
            <a:chExt cx="161" cy="397"/>
          </a:xfrm>
        </p:grpSpPr>
        <p:sp>
          <p:nvSpPr>
            <p:cNvPr id="205847" name="Rectangle 23"/>
            <p:cNvSpPr>
              <a:spLocks noChangeArrowheads="1"/>
            </p:cNvSpPr>
            <p:nvPr/>
          </p:nvSpPr>
          <p:spPr bwMode="auto">
            <a:xfrm rot="-5400000">
              <a:off x="3376" y="2828"/>
              <a:ext cx="396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205848" name="Rectangle 24"/>
            <p:cNvSpPr>
              <a:spLocks noChangeArrowheads="1"/>
            </p:cNvSpPr>
            <p:nvPr/>
          </p:nvSpPr>
          <p:spPr bwMode="auto">
            <a:xfrm>
              <a:off x="3562" y="2643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  <p:grpSp>
        <p:nvGrpSpPr>
          <p:cNvPr id="59409" name="Group 25"/>
          <p:cNvGrpSpPr>
            <a:grpSpLocks/>
          </p:cNvGrpSpPr>
          <p:nvPr/>
        </p:nvGrpSpPr>
        <p:grpSpPr bwMode="auto">
          <a:xfrm>
            <a:off x="5757863" y="4468813"/>
            <a:ext cx="255587" cy="379412"/>
            <a:chOff x="2315" y="2599"/>
            <a:chExt cx="161" cy="239"/>
          </a:xfrm>
        </p:grpSpPr>
        <p:sp>
          <p:nvSpPr>
            <p:cNvPr id="205850" name="Rectangle 26"/>
            <p:cNvSpPr>
              <a:spLocks noChangeArrowheads="1"/>
            </p:cNvSpPr>
            <p:nvPr/>
          </p:nvSpPr>
          <p:spPr bwMode="auto">
            <a:xfrm rot="-5400000">
              <a:off x="2204" y="2708"/>
              <a:ext cx="238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205851" name="Rectangle 27"/>
            <p:cNvSpPr>
              <a:spLocks noChangeArrowheads="1"/>
            </p:cNvSpPr>
            <p:nvPr/>
          </p:nvSpPr>
          <p:spPr bwMode="auto">
            <a:xfrm>
              <a:off x="2316" y="2599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  <p:grpSp>
        <p:nvGrpSpPr>
          <p:cNvPr id="59410" name="Group 28"/>
          <p:cNvGrpSpPr>
            <a:grpSpLocks/>
          </p:cNvGrpSpPr>
          <p:nvPr/>
        </p:nvGrpSpPr>
        <p:grpSpPr bwMode="auto">
          <a:xfrm>
            <a:off x="5221288" y="4030663"/>
            <a:ext cx="255587" cy="820737"/>
            <a:chOff x="2459" y="2251"/>
            <a:chExt cx="161" cy="517"/>
          </a:xfrm>
        </p:grpSpPr>
        <p:sp>
          <p:nvSpPr>
            <p:cNvPr id="205853" name="Rectangle 29"/>
            <p:cNvSpPr>
              <a:spLocks noChangeArrowheads="1"/>
            </p:cNvSpPr>
            <p:nvPr/>
          </p:nvSpPr>
          <p:spPr bwMode="auto">
            <a:xfrm rot="-5400000">
              <a:off x="2214" y="2496"/>
              <a:ext cx="516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205854" name="Rectangle 30"/>
            <p:cNvSpPr>
              <a:spLocks noChangeArrowheads="1"/>
            </p:cNvSpPr>
            <p:nvPr/>
          </p:nvSpPr>
          <p:spPr bwMode="auto">
            <a:xfrm>
              <a:off x="2460" y="2251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  <p:sp>
        <p:nvSpPr>
          <p:cNvPr id="205855" name="Rectangle 31"/>
          <p:cNvSpPr>
            <a:spLocks noChangeArrowheads="1"/>
          </p:cNvSpPr>
          <p:nvPr/>
        </p:nvSpPr>
        <p:spPr bwMode="auto">
          <a:xfrm flipV="1">
            <a:off x="2613025" y="4846638"/>
            <a:ext cx="5092700" cy="42862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50000">
                <a:schemeClr val="bg1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pic>
        <p:nvPicPr>
          <p:cNvPr id="59412" name="Picture 32" descr="building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27125" y="4356100"/>
            <a:ext cx="1504950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413" name="Line 34"/>
          <p:cNvSpPr>
            <a:spLocks noChangeShapeType="1"/>
          </p:cNvSpPr>
          <p:nvPr/>
        </p:nvSpPr>
        <p:spPr bwMode="auto">
          <a:xfrm flipV="1">
            <a:off x="3124200" y="4940300"/>
            <a:ext cx="406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grpSp>
        <p:nvGrpSpPr>
          <p:cNvPr id="9" name="Group 35"/>
          <p:cNvGrpSpPr>
            <a:grpSpLocks/>
          </p:cNvGrpSpPr>
          <p:nvPr/>
        </p:nvGrpSpPr>
        <p:grpSpPr bwMode="auto">
          <a:xfrm>
            <a:off x="4846638" y="1352550"/>
            <a:ext cx="2043112" cy="958850"/>
            <a:chOff x="2505" y="826"/>
            <a:chExt cx="1287" cy="604"/>
          </a:xfrm>
        </p:grpSpPr>
        <p:sp>
          <p:nvSpPr>
            <p:cNvPr id="59457" name="Line 36"/>
            <p:cNvSpPr>
              <a:spLocks noChangeShapeType="1"/>
            </p:cNvSpPr>
            <p:nvPr/>
          </p:nvSpPr>
          <p:spPr bwMode="auto">
            <a:xfrm flipH="1">
              <a:off x="2505" y="1115"/>
              <a:ext cx="128" cy="2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9458" name="Freeform 37"/>
            <p:cNvSpPr>
              <a:spLocks/>
            </p:cNvSpPr>
            <p:nvPr/>
          </p:nvSpPr>
          <p:spPr bwMode="auto">
            <a:xfrm>
              <a:off x="2548" y="826"/>
              <a:ext cx="562" cy="266"/>
            </a:xfrm>
            <a:custGeom>
              <a:avLst/>
              <a:gdLst>
                <a:gd name="T0" fmla="*/ 4 w 562"/>
                <a:gd name="T1" fmla="*/ 264 h 266"/>
                <a:gd name="T2" fmla="*/ 52 w 562"/>
                <a:gd name="T3" fmla="*/ 6 h 266"/>
                <a:gd name="T4" fmla="*/ 108 w 562"/>
                <a:gd name="T5" fmla="*/ 266 h 266"/>
                <a:gd name="T6" fmla="*/ 174 w 562"/>
                <a:gd name="T7" fmla="*/ 0 h 266"/>
                <a:gd name="T8" fmla="*/ 228 w 562"/>
                <a:gd name="T9" fmla="*/ 264 h 266"/>
                <a:gd name="T10" fmla="*/ 288 w 562"/>
                <a:gd name="T11" fmla="*/ 8 h 266"/>
                <a:gd name="T12" fmla="*/ 354 w 562"/>
                <a:gd name="T13" fmla="*/ 266 h 266"/>
                <a:gd name="T14" fmla="*/ 402 w 562"/>
                <a:gd name="T15" fmla="*/ 8 h 266"/>
                <a:gd name="T16" fmla="*/ 464 w 562"/>
                <a:gd name="T17" fmla="*/ 264 h 266"/>
                <a:gd name="T18" fmla="*/ 506 w 562"/>
                <a:gd name="T19" fmla="*/ 6 h 266"/>
                <a:gd name="T20" fmla="*/ 556 w 562"/>
                <a:gd name="T21" fmla="*/ 266 h 26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62"/>
                <a:gd name="T34" fmla="*/ 0 h 266"/>
                <a:gd name="T35" fmla="*/ 562 w 562"/>
                <a:gd name="T36" fmla="*/ 266 h 26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62" h="266">
                  <a:moveTo>
                    <a:pt x="4" y="264"/>
                  </a:moveTo>
                  <a:cubicBezTo>
                    <a:pt x="4" y="212"/>
                    <a:pt x="0" y="4"/>
                    <a:pt x="52" y="6"/>
                  </a:cubicBezTo>
                  <a:cubicBezTo>
                    <a:pt x="106" y="4"/>
                    <a:pt x="58" y="266"/>
                    <a:pt x="108" y="266"/>
                  </a:cubicBezTo>
                  <a:cubicBezTo>
                    <a:pt x="158" y="266"/>
                    <a:pt x="126" y="0"/>
                    <a:pt x="174" y="0"/>
                  </a:cubicBezTo>
                  <a:cubicBezTo>
                    <a:pt x="222" y="0"/>
                    <a:pt x="184" y="266"/>
                    <a:pt x="228" y="264"/>
                  </a:cubicBezTo>
                  <a:cubicBezTo>
                    <a:pt x="272" y="262"/>
                    <a:pt x="244" y="8"/>
                    <a:pt x="288" y="8"/>
                  </a:cubicBezTo>
                  <a:cubicBezTo>
                    <a:pt x="332" y="8"/>
                    <a:pt x="304" y="266"/>
                    <a:pt x="354" y="266"/>
                  </a:cubicBezTo>
                  <a:cubicBezTo>
                    <a:pt x="404" y="266"/>
                    <a:pt x="336" y="8"/>
                    <a:pt x="402" y="8"/>
                  </a:cubicBezTo>
                  <a:cubicBezTo>
                    <a:pt x="468" y="8"/>
                    <a:pt x="416" y="266"/>
                    <a:pt x="464" y="264"/>
                  </a:cubicBezTo>
                  <a:cubicBezTo>
                    <a:pt x="512" y="262"/>
                    <a:pt x="450" y="4"/>
                    <a:pt x="506" y="6"/>
                  </a:cubicBezTo>
                  <a:cubicBezTo>
                    <a:pt x="562" y="8"/>
                    <a:pt x="546" y="192"/>
                    <a:pt x="556" y="26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9459" name="Freeform 38"/>
            <p:cNvSpPr>
              <a:spLocks/>
            </p:cNvSpPr>
            <p:nvPr/>
          </p:nvSpPr>
          <p:spPr bwMode="auto">
            <a:xfrm>
              <a:off x="3523" y="830"/>
              <a:ext cx="269" cy="266"/>
            </a:xfrm>
            <a:custGeom>
              <a:avLst/>
              <a:gdLst>
                <a:gd name="T0" fmla="*/ 0 w 562"/>
                <a:gd name="T1" fmla="*/ 264 h 266"/>
                <a:gd name="T2" fmla="*/ 1 w 562"/>
                <a:gd name="T3" fmla="*/ 6 h 266"/>
                <a:gd name="T4" fmla="*/ 3 w 562"/>
                <a:gd name="T5" fmla="*/ 266 h 266"/>
                <a:gd name="T6" fmla="*/ 4 w 562"/>
                <a:gd name="T7" fmla="*/ 0 h 266"/>
                <a:gd name="T8" fmla="*/ 6 w 562"/>
                <a:gd name="T9" fmla="*/ 264 h 266"/>
                <a:gd name="T10" fmla="*/ 7 w 562"/>
                <a:gd name="T11" fmla="*/ 8 h 266"/>
                <a:gd name="T12" fmla="*/ 9 w 562"/>
                <a:gd name="T13" fmla="*/ 266 h 266"/>
                <a:gd name="T14" fmla="*/ 10 w 562"/>
                <a:gd name="T15" fmla="*/ 8 h 266"/>
                <a:gd name="T16" fmla="*/ 11 w 562"/>
                <a:gd name="T17" fmla="*/ 264 h 266"/>
                <a:gd name="T18" fmla="*/ 13 w 562"/>
                <a:gd name="T19" fmla="*/ 6 h 266"/>
                <a:gd name="T20" fmla="*/ 14 w 562"/>
                <a:gd name="T21" fmla="*/ 266 h 26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62"/>
                <a:gd name="T34" fmla="*/ 0 h 266"/>
                <a:gd name="T35" fmla="*/ 562 w 562"/>
                <a:gd name="T36" fmla="*/ 266 h 26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62" h="266">
                  <a:moveTo>
                    <a:pt x="4" y="264"/>
                  </a:moveTo>
                  <a:cubicBezTo>
                    <a:pt x="4" y="212"/>
                    <a:pt x="0" y="4"/>
                    <a:pt x="52" y="6"/>
                  </a:cubicBezTo>
                  <a:cubicBezTo>
                    <a:pt x="106" y="4"/>
                    <a:pt x="58" y="266"/>
                    <a:pt x="108" y="266"/>
                  </a:cubicBezTo>
                  <a:cubicBezTo>
                    <a:pt x="158" y="266"/>
                    <a:pt x="126" y="0"/>
                    <a:pt x="174" y="0"/>
                  </a:cubicBezTo>
                  <a:cubicBezTo>
                    <a:pt x="222" y="0"/>
                    <a:pt x="184" y="266"/>
                    <a:pt x="228" y="264"/>
                  </a:cubicBezTo>
                  <a:cubicBezTo>
                    <a:pt x="272" y="262"/>
                    <a:pt x="244" y="8"/>
                    <a:pt x="288" y="8"/>
                  </a:cubicBezTo>
                  <a:cubicBezTo>
                    <a:pt x="332" y="8"/>
                    <a:pt x="304" y="266"/>
                    <a:pt x="354" y="266"/>
                  </a:cubicBezTo>
                  <a:cubicBezTo>
                    <a:pt x="404" y="266"/>
                    <a:pt x="336" y="8"/>
                    <a:pt x="402" y="8"/>
                  </a:cubicBezTo>
                  <a:cubicBezTo>
                    <a:pt x="468" y="8"/>
                    <a:pt x="416" y="266"/>
                    <a:pt x="464" y="264"/>
                  </a:cubicBezTo>
                  <a:cubicBezTo>
                    <a:pt x="512" y="262"/>
                    <a:pt x="450" y="4"/>
                    <a:pt x="506" y="6"/>
                  </a:cubicBezTo>
                  <a:cubicBezTo>
                    <a:pt x="562" y="8"/>
                    <a:pt x="546" y="192"/>
                    <a:pt x="556" y="26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9460" name="Line 39"/>
            <p:cNvSpPr>
              <a:spLocks noChangeShapeType="1"/>
            </p:cNvSpPr>
            <p:nvPr/>
          </p:nvSpPr>
          <p:spPr bwMode="auto">
            <a:xfrm flipH="1">
              <a:off x="3433" y="1137"/>
              <a:ext cx="128" cy="2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0" name="Group 40"/>
          <p:cNvGrpSpPr>
            <a:grpSpLocks/>
          </p:cNvGrpSpPr>
          <p:nvPr/>
        </p:nvGrpSpPr>
        <p:grpSpPr bwMode="auto">
          <a:xfrm>
            <a:off x="4137025" y="1509713"/>
            <a:ext cx="3021013" cy="2114550"/>
            <a:chOff x="2606" y="951"/>
            <a:chExt cx="1903" cy="1332"/>
          </a:xfrm>
        </p:grpSpPr>
        <p:sp>
          <p:nvSpPr>
            <p:cNvPr id="59427" name="Text Box 41"/>
            <p:cNvSpPr txBox="1">
              <a:spLocks noChangeArrowheads="1"/>
            </p:cNvSpPr>
            <p:nvPr/>
          </p:nvSpPr>
          <p:spPr bwMode="auto">
            <a:xfrm>
              <a:off x="3450" y="2071"/>
              <a:ext cx="51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600">
                  <a:latin typeface="Arial" charset="0"/>
                </a:rPr>
                <a:t>Canais</a:t>
              </a:r>
            </a:p>
          </p:txBody>
        </p:sp>
        <p:sp>
          <p:nvSpPr>
            <p:cNvPr id="59428" name="Line 42"/>
            <p:cNvSpPr>
              <a:spLocks noChangeShapeType="1"/>
            </p:cNvSpPr>
            <p:nvPr/>
          </p:nvSpPr>
          <p:spPr bwMode="auto">
            <a:xfrm>
              <a:off x="2994" y="951"/>
              <a:ext cx="0" cy="9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9429" name="Line 43"/>
            <p:cNvSpPr>
              <a:spLocks noChangeShapeType="1"/>
            </p:cNvSpPr>
            <p:nvPr/>
          </p:nvSpPr>
          <p:spPr bwMode="auto">
            <a:xfrm flipV="1">
              <a:off x="2988" y="1935"/>
              <a:ext cx="14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9430" name="Text Box 44"/>
            <p:cNvSpPr txBox="1">
              <a:spLocks noChangeArrowheads="1"/>
            </p:cNvSpPr>
            <p:nvPr/>
          </p:nvSpPr>
          <p:spPr bwMode="auto">
            <a:xfrm>
              <a:off x="2978" y="1408"/>
              <a:ext cx="178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>
                  <a:latin typeface="Arial" charset="0"/>
                </a:rPr>
                <a:t>V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I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D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E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O</a:t>
              </a:r>
            </a:p>
          </p:txBody>
        </p:sp>
        <p:sp>
          <p:nvSpPr>
            <p:cNvPr id="59431" name="Line 45"/>
            <p:cNvSpPr>
              <a:spLocks noChangeShapeType="1"/>
            </p:cNvSpPr>
            <p:nvPr/>
          </p:nvSpPr>
          <p:spPr bwMode="auto">
            <a:xfrm>
              <a:off x="3150" y="1863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9432" name="Text Box 46"/>
            <p:cNvSpPr txBox="1">
              <a:spLocks noChangeArrowheads="1"/>
            </p:cNvSpPr>
            <p:nvPr/>
          </p:nvSpPr>
          <p:spPr bwMode="auto">
            <a:xfrm>
              <a:off x="3152" y="1408"/>
              <a:ext cx="178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>
                  <a:latin typeface="Arial" charset="0"/>
                </a:rPr>
                <a:t>V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I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D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E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O</a:t>
              </a:r>
            </a:p>
          </p:txBody>
        </p:sp>
        <p:sp>
          <p:nvSpPr>
            <p:cNvPr id="59433" name="Text Box 47"/>
            <p:cNvSpPr txBox="1">
              <a:spLocks noChangeArrowheads="1"/>
            </p:cNvSpPr>
            <p:nvPr/>
          </p:nvSpPr>
          <p:spPr bwMode="auto">
            <a:xfrm>
              <a:off x="3338" y="1408"/>
              <a:ext cx="178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>
                  <a:latin typeface="Arial" charset="0"/>
                </a:rPr>
                <a:t>V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I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D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E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O</a:t>
              </a:r>
            </a:p>
          </p:txBody>
        </p:sp>
        <p:sp>
          <p:nvSpPr>
            <p:cNvPr id="59434" name="Text Box 48"/>
            <p:cNvSpPr txBox="1">
              <a:spLocks noChangeArrowheads="1"/>
            </p:cNvSpPr>
            <p:nvPr/>
          </p:nvSpPr>
          <p:spPr bwMode="auto">
            <a:xfrm>
              <a:off x="3524" y="1408"/>
              <a:ext cx="178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>
                  <a:latin typeface="Arial" charset="0"/>
                </a:rPr>
                <a:t>V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I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D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E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O</a:t>
              </a:r>
            </a:p>
          </p:txBody>
        </p:sp>
        <p:sp>
          <p:nvSpPr>
            <p:cNvPr id="59435" name="Text Box 49"/>
            <p:cNvSpPr txBox="1">
              <a:spLocks noChangeArrowheads="1"/>
            </p:cNvSpPr>
            <p:nvPr/>
          </p:nvSpPr>
          <p:spPr bwMode="auto">
            <a:xfrm>
              <a:off x="3710" y="1408"/>
              <a:ext cx="178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>
                  <a:latin typeface="Arial" charset="0"/>
                </a:rPr>
                <a:t>V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I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D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E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O</a:t>
              </a:r>
            </a:p>
          </p:txBody>
        </p:sp>
        <p:sp>
          <p:nvSpPr>
            <p:cNvPr id="59436" name="Text Box 50"/>
            <p:cNvSpPr txBox="1">
              <a:spLocks noChangeArrowheads="1"/>
            </p:cNvSpPr>
            <p:nvPr/>
          </p:nvSpPr>
          <p:spPr bwMode="auto">
            <a:xfrm>
              <a:off x="3896" y="1408"/>
              <a:ext cx="178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>
                  <a:latin typeface="Arial" charset="0"/>
                </a:rPr>
                <a:t>V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I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D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E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O</a:t>
              </a:r>
            </a:p>
          </p:txBody>
        </p:sp>
        <p:sp>
          <p:nvSpPr>
            <p:cNvPr id="59437" name="Text Box 51"/>
            <p:cNvSpPr txBox="1">
              <a:spLocks noChangeArrowheads="1"/>
            </p:cNvSpPr>
            <p:nvPr/>
          </p:nvSpPr>
          <p:spPr bwMode="auto">
            <a:xfrm>
              <a:off x="4058" y="1402"/>
              <a:ext cx="174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endParaRPr lang="en-US" sz="1000">
                <a:latin typeface="Arial" charset="0"/>
              </a:endParaRPr>
            </a:p>
            <a:p>
              <a:pPr algn="ctr" eaLnBrk="1" hangingPunct="1"/>
              <a:r>
                <a:rPr lang="en-US" sz="1000">
                  <a:latin typeface="Arial" charset="0"/>
                </a:rPr>
                <a:t>D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A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T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A</a:t>
              </a:r>
            </a:p>
          </p:txBody>
        </p:sp>
        <p:sp>
          <p:nvSpPr>
            <p:cNvPr id="59438" name="Text Box 52"/>
            <p:cNvSpPr txBox="1">
              <a:spLocks noChangeArrowheads="1"/>
            </p:cNvSpPr>
            <p:nvPr/>
          </p:nvSpPr>
          <p:spPr bwMode="auto">
            <a:xfrm>
              <a:off x="4202" y="1402"/>
              <a:ext cx="174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endParaRPr lang="en-US" sz="1000">
                <a:latin typeface="Arial" charset="0"/>
              </a:endParaRPr>
            </a:p>
            <a:p>
              <a:pPr algn="ctr" eaLnBrk="1" hangingPunct="1"/>
              <a:r>
                <a:rPr lang="en-US" sz="1000">
                  <a:latin typeface="Arial" charset="0"/>
                </a:rPr>
                <a:t>D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A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T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A</a:t>
              </a:r>
            </a:p>
          </p:txBody>
        </p:sp>
        <p:sp>
          <p:nvSpPr>
            <p:cNvPr id="59439" name="Text Box 53"/>
            <p:cNvSpPr txBox="1">
              <a:spLocks noChangeArrowheads="1"/>
            </p:cNvSpPr>
            <p:nvPr/>
          </p:nvSpPr>
          <p:spPr bwMode="auto">
            <a:xfrm>
              <a:off x="4330" y="1114"/>
              <a:ext cx="178" cy="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endParaRPr lang="en-US" sz="1000">
                <a:latin typeface="Arial" charset="0"/>
              </a:endParaRPr>
            </a:p>
            <a:p>
              <a:pPr algn="ctr" eaLnBrk="1" hangingPunct="1"/>
              <a:r>
                <a:rPr lang="en-US" sz="1000">
                  <a:latin typeface="Arial" charset="0"/>
                </a:rPr>
                <a:t>C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O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N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T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R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O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L</a:t>
              </a:r>
            </a:p>
          </p:txBody>
        </p:sp>
        <p:sp>
          <p:nvSpPr>
            <p:cNvPr id="59440" name="Line 54"/>
            <p:cNvSpPr>
              <a:spLocks noChangeShapeType="1"/>
            </p:cNvSpPr>
            <p:nvPr/>
          </p:nvSpPr>
          <p:spPr bwMode="auto">
            <a:xfrm>
              <a:off x="3334" y="1863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9441" name="Line 55"/>
            <p:cNvSpPr>
              <a:spLocks noChangeShapeType="1"/>
            </p:cNvSpPr>
            <p:nvPr/>
          </p:nvSpPr>
          <p:spPr bwMode="auto">
            <a:xfrm>
              <a:off x="3514" y="1863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9442" name="Line 56"/>
            <p:cNvSpPr>
              <a:spLocks noChangeShapeType="1"/>
            </p:cNvSpPr>
            <p:nvPr/>
          </p:nvSpPr>
          <p:spPr bwMode="auto">
            <a:xfrm>
              <a:off x="3698" y="1863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9443" name="Line 57"/>
            <p:cNvSpPr>
              <a:spLocks noChangeShapeType="1"/>
            </p:cNvSpPr>
            <p:nvPr/>
          </p:nvSpPr>
          <p:spPr bwMode="auto">
            <a:xfrm>
              <a:off x="3886" y="1863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9444" name="Line 58"/>
            <p:cNvSpPr>
              <a:spLocks noChangeShapeType="1"/>
            </p:cNvSpPr>
            <p:nvPr/>
          </p:nvSpPr>
          <p:spPr bwMode="auto">
            <a:xfrm>
              <a:off x="4062" y="1871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9445" name="Line 59"/>
            <p:cNvSpPr>
              <a:spLocks noChangeShapeType="1"/>
            </p:cNvSpPr>
            <p:nvPr/>
          </p:nvSpPr>
          <p:spPr bwMode="auto">
            <a:xfrm>
              <a:off x="4218" y="1867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9446" name="Line 60"/>
            <p:cNvSpPr>
              <a:spLocks noChangeShapeType="1"/>
            </p:cNvSpPr>
            <p:nvPr/>
          </p:nvSpPr>
          <p:spPr bwMode="auto">
            <a:xfrm>
              <a:off x="4362" y="1859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9447" name="Text Box 61"/>
            <p:cNvSpPr txBox="1">
              <a:spLocks noChangeArrowheads="1"/>
            </p:cNvSpPr>
            <p:nvPr/>
          </p:nvSpPr>
          <p:spPr bwMode="auto">
            <a:xfrm>
              <a:off x="2985" y="1960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>
                  <a:latin typeface="Arial" charset="0"/>
                </a:rPr>
                <a:t>1</a:t>
              </a:r>
            </a:p>
          </p:txBody>
        </p:sp>
        <p:sp>
          <p:nvSpPr>
            <p:cNvPr id="59448" name="Text Box 62"/>
            <p:cNvSpPr txBox="1">
              <a:spLocks noChangeArrowheads="1"/>
            </p:cNvSpPr>
            <p:nvPr/>
          </p:nvSpPr>
          <p:spPr bwMode="auto">
            <a:xfrm>
              <a:off x="3153" y="1960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>
                  <a:latin typeface="Arial" charset="0"/>
                </a:rPr>
                <a:t>2</a:t>
              </a:r>
            </a:p>
          </p:txBody>
        </p:sp>
        <p:sp>
          <p:nvSpPr>
            <p:cNvPr id="59449" name="Text Box 63"/>
            <p:cNvSpPr txBox="1">
              <a:spLocks noChangeArrowheads="1"/>
            </p:cNvSpPr>
            <p:nvPr/>
          </p:nvSpPr>
          <p:spPr bwMode="auto">
            <a:xfrm>
              <a:off x="3345" y="1960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>
                  <a:latin typeface="Arial" charset="0"/>
                </a:rPr>
                <a:t>3</a:t>
              </a:r>
            </a:p>
          </p:txBody>
        </p:sp>
        <p:sp>
          <p:nvSpPr>
            <p:cNvPr id="59450" name="Text Box 64"/>
            <p:cNvSpPr txBox="1">
              <a:spLocks noChangeArrowheads="1"/>
            </p:cNvSpPr>
            <p:nvPr/>
          </p:nvSpPr>
          <p:spPr bwMode="auto">
            <a:xfrm>
              <a:off x="3517" y="1960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>
                  <a:latin typeface="Arial" charset="0"/>
                </a:rPr>
                <a:t>4</a:t>
              </a:r>
            </a:p>
          </p:txBody>
        </p:sp>
        <p:sp>
          <p:nvSpPr>
            <p:cNvPr id="59451" name="Text Box 65"/>
            <p:cNvSpPr txBox="1">
              <a:spLocks noChangeArrowheads="1"/>
            </p:cNvSpPr>
            <p:nvPr/>
          </p:nvSpPr>
          <p:spPr bwMode="auto">
            <a:xfrm>
              <a:off x="3705" y="1956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>
                  <a:latin typeface="Arial" charset="0"/>
                </a:rPr>
                <a:t>5</a:t>
              </a:r>
            </a:p>
          </p:txBody>
        </p:sp>
        <p:sp>
          <p:nvSpPr>
            <p:cNvPr id="59452" name="Text Box 66"/>
            <p:cNvSpPr txBox="1">
              <a:spLocks noChangeArrowheads="1"/>
            </p:cNvSpPr>
            <p:nvPr/>
          </p:nvSpPr>
          <p:spPr bwMode="auto">
            <a:xfrm>
              <a:off x="3893" y="1956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>
                  <a:latin typeface="Arial" charset="0"/>
                </a:rPr>
                <a:t>6</a:t>
              </a:r>
            </a:p>
          </p:txBody>
        </p:sp>
        <p:sp>
          <p:nvSpPr>
            <p:cNvPr id="59453" name="Text Box 67"/>
            <p:cNvSpPr txBox="1">
              <a:spLocks noChangeArrowheads="1"/>
            </p:cNvSpPr>
            <p:nvPr/>
          </p:nvSpPr>
          <p:spPr bwMode="auto">
            <a:xfrm>
              <a:off x="4057" y="1956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>
                  <a:latin typeface="Arial" charset="0"/>
                </a:rPr>
                <a:t>7</a:t>
              </a:r>
            </a:p>
          </p:txBody>
        </p:sp>
        <p:sp>
          <p:nvSpPr>
            <p:cNvPr id="59454" name="Text Box 68"/>
            <p:cNvSpPr txBox="1">
              <a:spLocks noChangeArrowheads="1"/>
            </p:cNvSpPr>
            <p:nvPr/>
          </p:nvSpPr>
          <p:spPr bwMode="auto">
            <a:xfrm>
              <a:off x="4205" y="1956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>
                  <a:latin typeface="Arial" charset="0"/>
                </a:rPr>
                <a:t>8</a:t>
              </a:r>
            </a:p>
          </p:txBody>
        </p:sp>
        <p:sp>
          <p:nvSpPr>
            <p:cNvPr id="59455" name="Text Box 69"/>
            <p:cNvSpPr txBox="1">
              <a:spLocks noChangeArrowheads="1"/>
            </p:cNvSpPr>
            <p:nvPr/>
          </p:nvSpPr>
          <p:spPr bwMode="auto">
            <a:xfrm>
              <a:off x="4349" y="1956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>
                  <a:latin typeface="Arial" charset="0"/>
                </a:rPr>
                <a:t>9</a:t>
              </a:r>
            </a:p>
          </p:txBody>
        </p:sp>
        <p:sp>
          <p:nvSpPr>
            <p:cNvPr id="59456" name="Freeform 70"/>
            <p:cNvSpPr>
              <a:spLocks/>
            </p:cNvSpPr>
            <p:nvPr/>
          </p:nvSpPr>
          <p:spPr bwMode="auto">
            <a:xfrm>
              <a:off x="2606" y="969"/>
              <a:ext cx="375" cy="969"/>
            </a:xfrm>
            <a:custGeom>
              <a:avLst/>
              <a:gdLst>
                <a:gd name="T0" fmla="*/ 375 w 375"/>
                <a:gd name="T1" fmla="*/ 0 h 969"/>
                <a:gd name="T2" fmla="*/ 0 w 375"/>
                <a:gd name="T3" fmla="*/ 485 h 969"/>
                <a:gd name="T4" fmla="*/ 375 w 375"/>
                <a:gd name="T5" fmla="*/ 969 h 969"/>
                <a:gd name="T6" fmla="*/ 375 w 375"/>
                <a:gd name="T7" fmla="*/ 0 h 96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5"/>
                <a:gd name="T13" fmla="*/ 0 h 969"/>
                <a:gd name="T14" fmla="*/ 375 w 375"/>
                <a:gd name="T15" fmla="*/ 969 h 96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5" h="969">
                  <a:moveTo>
                    <a:pt x="375" y="0"/>
                  </a:moveTo>
                  <a:lnTo>
                    <a:pt x="0" y="485"/>
                  </a:lnTo>
                  <a:lnTo>
                    <a:pt x="375" y="969"/>
                  </a:lnTo>
                  <a:lnTo>
                    <a:pt x="375" y="0"/>
                  </a:lnTo>
                  <a:close/>
                </a:path>
              </a:pathLst>
            </a:custGeom>
            <a:gradFill rotWithShape="1">
              <a:gsLst>
                <a:gs pos="0">
                  <a:schemeClr val="tx1"/>
                </a:gs>
                <a:gs pos="100000">
                  <a:schemeClr val="bg1"/>
                </a:gs>
              </a:gsLst>
              <a:lin ang="0" scaled="1"/>
            </a:gra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1" name="Group 71"/>
          <p:cNvGrpSpPr>
            <a:grpSpLocks/>
          </p:cNvGrpSpPr>
          <p:nvPr/>
        </p:nvGrpSpPr>
        <p:grpSpPr bwMode="auto">
          <a:xfrm>
            <a:off x="2398713" y="2176463"/>
            <a:ext cx="1666875" cy="2062162"/>
            <a:chOff x="1511" y="1371"/>
            <a:chExt cx="1050" cy="1299"/>
          </a:xfrm>
        </p:grpSpPr>
        <p:grpSp>
          <p:nvGrpSpPr>
            <p:cNvPr id="59421" name="Group 72"/>
            <p:cNvGrpSpPr>
              <a:grpSpLocks/>
            </p:cNvGrpSpPr>
            <p:nvPr/>
          </p:nvGrpSpPr>
          <p:grpSpPr bwMode="auto">
            <a:xfrm>
              <a:off x="1511" y="1371"/>
              <a:ext cx="1050" cy="198"/>
              <a:chOff x="1614" y="1494"/>
              <a:chExt cx="1050" cy="198"/>
            </a:xfrm>
          </p:grpSpPr>
          <p:sp>
            <p:nvSpPr>
              <p:cNvPr id="59423" name="Rectangle 73"/>
              <p:cNvSpPr>
                <a:spLocks noChangeArrowheads="1"/>
              </p:cNvSpPr>
              <p:nvPr/>
            </p:nvSpPr>
            <p:spPr bwMode="auto">
              <a:xfrm>
                <a:off x="2358" y="1500"/>
                <a:ext cx="168" cy="17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05898" name="Freeform 74"/>
              <p:cNvSpPr>
                <a:spLocks/>
              </p:cNvSpPr>
              <p:nvPr/>
            </p:nvSpPr>
            <p:spPr bwMode="auto">
              <a:xfrm>
                <a:off x="1614" y="1494"/>
                <a:ext cx="896" cy="198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0" y="96"/>
                  </a:cxn>
                  <a:cxn ang="0">
                    <a:pos x="18" y="198"/>
                  </a:cxn>
                  <a:cxn ang="0">
                    <a:pos x="774" y="198"/>
                  </a:cxn>
                  <a:cxn ang="0">
                    <a:pos x="750" y="90"/>
                  </a:cxn>
                  <a:cxn ang="0">
                    <a:pos x="774" y="0"/>
                  </a:cxn>
                  <a:cxn ang="0">
                    <a:pos x="18" y="0"/>
                  </a:cxn>
                </a:cxnLst>
                <a:rect l="0" t="0" r="r" b="b"/>
                <a:pathLst>
                  <a:path w="896" h="198">
                    <a:moveTo>
                      <a:pt x="18" y="0"/>
                    </a:moveTo>
                    <a:lnTo>
                      <a:pt x="0" y="96"/>
                    </a:lnTo>
                    <a:lnTo>
                      <a:pt x="18" y="198"/>
                    </a:lnTo>
                    <a:lnTo>
                      <a:pt x="774" y="198"/>
                    </a:lnTo>
                    <a:cubicBezTo>
                      <a:pt x="896" y="180"/>
                      <a:pt x="750" y="123"/>
                      <a:pt x="750" y="90"/>
                    </a:cubicBezTo>
                    <a:cubicBezTo>
                      <a:pt x="750" y="57"/>
                      <a:pt x="896" y="15"/>
                      <a:pt x="774" y="0"/>
                    </a:cubicBezTo>
                    <a:lnTo>
                      <a:pt x="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tx1"/>
                  </a:gs>
                  <a:gs pos="50000">
                    <a:schemeClr val="bg1"/>
                  </a:gs>
                  <a:gs pos="100000">
                    <a:schemeClr val="tx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59425" name="Oval 75"/>
              <p:cNvSpPr>
                <a:spLocks noChangeArrowheads="1"/>
              </p:cNvSpPr>
              <p:nvPr/>
            </p:nvSpPr>
            <p:spPr bwMode="auto">
              <a:xfrm>
                <a:off x="2502" y="1506"/>
                <a:ext cx="62" cy="16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9426" name="Line 76"/>
              <p:cNvSpPr>
                <a:spLocks noChangeShapeType="1"/>
              </p:cNvSpPr>
              <p:nvPr/>
            </p:nvSpPr>
            <p:spPr bwMode="auto">
              <a:xfrm>
                <a:off x="2526" y="1584"/>
                <a:ext cx="13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59422" name="Freeform 77"/>
            <p:cNvSpPr>
              <a:spLocks/>
            </p:cNvSpPr>
            <p:nvPr/>
          </p:nvSpPr>
          <p:spPr bwMode="auto">
            <a:xfrm>
              <a:off x="1536" y="1563"/>
              <a:ext cx="1015" cy="1107"/>
            </a:xfrm>
            <a:custGeom>
              <a:avLst/>
              <a:gdLst>
                <a:gd name="T0" fmla="*/ 1015 w 1015"/>
                <a:gd name="T1" fmla="*/ 1107 h 1107"/>
                <a:gd name="T2" fmla="*/ 0 w 1015"/>
                <a:gd name="T3" fmla="*/ 0 h 1107"/>
                <a:gd name="T4" fmla="*/ 905 w 1015"/>
                <a:gd name="T5" fmla="*/ 0 h 1107"/>
                <a:gd name="T6" fmla="*/ 1015 w 1015"/>
                <a:gd name="T7" fmla="*/ 1107 h 110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15"/>
                <a:gd name="T13" fmla="*/ 0 h 1107"/>
                <a:gd name="T14" fmla="*/ 1015 w 1015"/>
                <a:gd name="T15" fmla="*/ 1107 h 110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15" h="1107">
                  <a:moveTo>
                    <a:pt x="1015" y="1107"/>
                  </a:moveTo>
                  <a:lnTo>
                    <a:pt x="0" y="0"/>
                  </a:lnTo>
                  <a:lnTo>
                    <a:pt x="905" y="0"/>
                  </a:lnTo>
                  <a:lnTo>
                    <a:pt x="1015" y="1107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59417" name="Text Box 78"/>
          <p:cNvSpPr txBox="1">
            <a:spLocks noChangeArrowheads="1"/>
          </p:cNvSpPr>
          <p:nvPr/>
        </p:nvSpPr>
        <p:spPr bwMode="auto">
          <a:xfrm>
            <a:off x="1947863" y="1360488"/>
            <a:ext cx="9509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mic Sans MS" pitchFamily="66" charset="0"/>
              </a:rPr>
              <a:t>FDM:</a:t>
            </a:r>
            <a:endParaRPr lang="en-US"/>
          </a:p>
        </p:txBody>
      </p:sp>
      <p:sp>
        <p:nvSpPr>
          <p:cNvPr id="59418" name="Text Box 79"/>
          <p:cNvSpPr txBox="1">
            <a:spLocks noChangeArrowheads="1"/>
          </p:cNvSpPr>
          <p:nvPr/>
        </p:nvSpPr>
        <p:spPr bwMode="auto">
          <a:xfrm>
            <a:off x="2105025" y="5711825"/>
            <a:ext cx="203358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1600">
                <a:latin typeface="Arial" charset="0"/>
              </a:rPr>
              <a:t>Rede de distribuição</a:t>
            </a:r>
          </a:p>
          <a:p>
            <a:pPr algn="ctr" eaLnBrk="1" hangingPunct="1"/>
            <a:r>
              <a:rPr lang="en-US" sz="1600">
                <a:latin typeface="Arial" charset="0"/>
              </a:rPr>
              <a:t> (simplificada)</a:t>
            </a:r>
          </a:p>
        </p:txBody>
      </p:sp>
      <p:sp>
        <p:nvSpPr>
          <p:cNvPr id="59419" name="Text Box 80"/>
          <p:cNvSpPr txBox="1">
            <a:spLocks noChangeArrowheads="1"/>
          </p:cNvSpPr>
          <p:nvPr/>
        </p:nvSpPr>
        <p:spPr bwMode="auto">
          <a:xfrm>
            <a:off x="4416425" y="5584825"/>
            <a:ext cx="6127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latin typeface="Arial" charset="0"/>
              </a:rPr>
              <a:t>casa</a:t>
            </a:r>
          </a:p>
        </p:txBody>
      </p:sp>
      <p:sp>
        <p:nvSpPr>
          <p:cNvPr id="59420" name="Text Box 81"/>
          <p:cNvSpPr txBox="1">
            <a:spLocks noChangeArrowheads="1"/>
          </p:cNvSpPr>
          <p:nvPr/>
        </p:nvSpPr>
        <p:spPr bwMode="auto">
          <a:xfrm>
            <a:off x="1431925" y="5140325"/>
            <a:ext cx="9064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latin typeface="Arial" charset="0"/>
              </a:rPr>
              <a:t>terminal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Padrões DOCSIS</a:t>
            </a: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1: </a:t>
            </a:r>
            <a:r>
              <a:rPr lang="en-US" dirty="0" err="1" smtClean="0"/>
              <a:t>Introdução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60420" name="Espaço Reservado para Número de Slid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B501F58-BF2D-4811-BE22-DE42561768CB}" type="slidenum">
              <a:rPr lang="en-US" smtClean="0"/>
              <a:pPr/>
              <a:t>34</a:t>
            </a:fld>
            <a:endParaRPr lang="en-US" smtClean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752475" y="1558925"/>
          <a:ext cx="7529545" cy="4116500"/>
        </p:xfrm>
        <a:graphic>
          <a:graphicData uri="http://schemas.openxmlformats.org/drawingml/2006/table">
            <a:tbl>
              <a:tblPr/>
              <a:tblGrid>
                <a:gridCol w="1505909"/>
                <a:gridCol w="1505909"/>
                <a:gridCol w="1505909"/>
                <a:gridCol w="1505909"/>
                <a:gridCol w="1505909"/>
              </a:tblGrid>
              <a:tr h="321895">
                <a:tc rowSpan="2">
                  <a:txBody>
                    <a:bodyPr/>
                    <a:lstStyle/>
                    <a:p>
                      <a:r>
                        <a:rPr lang="pt-BR" sz="1600" dirty="0" smtClean="0"/>
                        <a:t>Versão</a:t>
                      </a:r>
                      <a:endParaRPr lang="pt-BR" sz="1600" dirty="0"/>
                    </a:p>
                  </a:txBody>
                  <a:tcPr marL="79686" marR="79686" marT="39843" marB="3984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pt-BR" sz="1600"/>
                        <a:t>DOCSIS</a:t>
                      </a:r>
                    </a:p>
                  </a:txBody>
                  <a:tcPr marL="79686" marR="79686" marT="39843" marB="398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pt-BR" sz="1600"/>
                        <a:t>EuroDOCSIS</a:t>
                      </a:r>
                    </a:p>
                  </a:txBody>
                  <a:tcPr marL="79686" marR="79686" marT="39843" marB="398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6450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err="1"/>
                        <a:t>Downstream</a:t>
                      </a:r>
                      <a:endParaRPr lang="pt-BR" sz="1600" dirty="0"/>
                    </a:p>
                  </a:txBody>
                  <a:tcPr marL="79686" marR="79686" marT="39843" marB="398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600"/>
                        <a:t>Upstream</a:t>
                      </a:r>
                    </a:p>
                  </a:txBody>
                  <a:tcPr marL="79686" marR="79686" marT="39843" marB="398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600"/>
                        <a:t>Downstream</a:t>
                      </a:r>
                    </a:p>
                  </a:txBody>
                  <a:tcPr marL="79686" marR="79686" marT="39843" marB="398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Upstream</a:t>
                      </a:r>
                    </a:p>
                  </a:txBody>
                  <a:tcPr marL="79686" marR="79686" marT="39843" marB="398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07117">
                <a:tc>
                  <a:txBody>
                    <a:bodyPr/>
                    <a:lstStyle/>
                    <a:p>
                      <a:r>
                        <a:rPr lang="pt-BR" sz="1600" dirty="0"/>
                        <a:t>1.x</a:t>
                      </a:r>
                    </a:p>
                  </a:txBody>
                  <a:tcPr marL="79686" marR="79686" marT="39843" marB="398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42.88 (38) </a:t>
                      </a:r>
                      <a:r>
                        <a:rPr lang="pt-BR" sz="1600" dirty="0" err="1"/>
                        <a:t>Mbit</a:t>
                      </a:r>
                      <a:r>
                        <a:rPr lang="pt-BR" sz="1600" dirty="0"/>
                        <a:t>/s</a:t>
                      </a:r>
                    </a:p>
                  </a:txBody>
                  <a:tcPr marL="79686" marR="79686" marT="39843" marB="398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10.24 (9) </a:t>
                      </a:r>
                      <a:r>
                        <a:rPr lang="pt-BR" sz="1600" dirty="0" err="1"/>
                        <a:t>Mbit</a:t>
                      </a:r>
                      <a:r>
                        <a:rPr lang="pt-BR" sz="1600" dirty="0"/>
                        <a:t>/s</a:t>
                      </a:r>
                    </a:p>
                  </a:txBody>
                  <a:tcPr marL="79686" marR="79686" marT="39843" marB="398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600"/>
                        <a:t>55.62 (50) Mbit/s</a:t>
                      </a:r>
                    </a:p>
                  </a:txBody>
                  <a:tcPr marL="79686" marR="79686" marT="39843" marB="398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600"/>
                        <a:t>10.24 (9) Mbit/s</a:t>
                      </a:r>
                    </a:p>
                  </a:txBody>
                  <a:tcPr marL="79686" marR="79686" marT="39843" marB="398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07117">
                <a:tc>
                  <a:txBody>
                    <a:bodyPr/>
                    <a:lstStyle/>
                    <a:p>
                      <a:r>
                        <a:rPr lang="pt-BR" sz="1600"/>
                        <a:t>2.0</a:t>
                      </a:r>
                    </a:p>
                  </a:txBody>
                  <a:tcPr marL="79686" marR="79686" marT="39843" marB="398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600"/>
                        <a:t>42.88 (38) Mbit/s</a:t>
                      </a:r>
                    </a:p>
                  </a:txBody>
                  <a:tcPr marL="79686" marR="79686" marT="39843" marB="398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30.72 (27) </a:t>
                      </a:r>
                      <a:r>
                        <a:rPr lang="pt-BR" sz="1600" dirty="0" err="1"/>
                        <a:t>Mbit</a:t>
                      </a:r>
                      <a:r>
                        <a:rPr lang="pt-BR" sz="1600" dirty="0"/>
                        <a:t>/s</a:t>
                      </a:r>
                    </a:p>
                  </a:txBody>
                  <a:tcPr marL="79686" marR="79686" marT="39843" marB="398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55.62 (50) </a:t>
                      </a:r>
                      <a:r>
                        <a:rPr lang="pt-BR" sz="1600" dirty="0" err="1"/>
                        <a:t>Mbit</a:t>
                      </a:r>
                      <a:r>
                        <a:rPr lang="pt-BR" sz="1600" dirty="0"/>
                        <a:t>/s</a:t>
                      </a:r>
                    </a:p>
                  </a:txBody>
                  <a:tcPr marL="79686" marR="79686" marT="39843" marB="398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600"/>
                        <a:t>30.72 (27) Mbit/s</a:t>
                      </a:r>
                    </a:p>
                  </a:txBody>
                  <a:tcPr marL="79686" marR="79686" marT="39843" marB="398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07117">
                <a:tc>
                  <a:txBody>
                    <a:bodyPr/>
                    <a:lstStyle/>
                    <a:p>
                      <a:r>
                        <a:rPr lang="pt-BR" sz="1600" dirty="0"/>
                        <a:t>3.0 </a:t>
                      </a:r>
                      <a:r>
                        <a:rPr lang="pt-BR" sz="1600" dirty="0" smtClean="0"/>
                        <a:t>(4 canais)</a:t>
                      </a:r>
                      <a:endParaRPr lang="pt-BR" sz="1600" dirty="0"/>
                    </a:p>
                  </a:txBody>
                  <a:tcPr marL="79686" marR="79686" marT="39843" marB="398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600"/>
                        <a:t>+171.52 (+152) Mbit/s</a:t>
                      </a:r>
                    </a:p>
                  </a:txBody>
                  <a:tcPr marL="79686" marR="79686" marT="39843" marB="398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600"/>
                        <a:t>+122.88 (+108) Mbit/s</a:t>
                      </a:r>
                    </a:p>
                  </a:txBody>
                  <a:tcPr marL="79686" marR="79686" marT="39843" marB="398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+222.48 (+200) </a:t>
                      </a:r>
                      <a:r>
                        <a:rPr lang="pt-BR" sz="1600" dirty="0" err="1"/>
                        <a:t>Mbit</a:t>
                      </a:r>
                      <a:r>
                        <a:rPr lang="pt-BR" sz="1600" dirty="0"/>
                        <a:t>/s</a:t>
                      </a:r>
                    </a:p>
                  </a:txBody>
                  <a:tcPr marL="79686" marR="79686" marT="39843" marB="398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+122.88 (+108) </a:t>
                      </a:r>
                      <a:r>
                        <a:rPr lang="pt-BR" sz="1600" dirty="0" err="1"/>
                        <a:t>Mbit</a:t>
                      </a:r>
                      <a:r>
                        <a:rPr lang="pt-BR" sz="1600" dirty="0"/>
                        <a:t>/s</a:t>
                      </a:r>
                    </a:p>
                  </a:txBody>
                  <a:tcPr marL="79686" marR="79686" marT="39843" marB="398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07117">
                <a:tc>
                  <a:txBody>
                    <a:bodyPr/>
                    <a:lstStyle/>
                    <a:p>
                      <a:r>
                        <a:rPr lang="pt-BR" sz="1600" dirty="0"/>
                        <a:t>3.0 </a:t>
                      </a:r>
                      <a:r>
                        <a:rPr lang="pt-BR" sz="1600" dirty="0" smtClean="0"/>
                        <a:t>(8</a:t>
                      </a:r>
                      <a:r>
                        <a:rPr lang="pt-BR" sz="1600" baseline="0" dirty="0" smtClean="0"/>
                        <a:t> </a:t>
                      </a:r>
                      <a:r>
                        <a:rPr lang="pt-BR" sz="1600" dirty="0" smtClean="0"/>
                        <a:t>canais)</a:t>
                      </a:r>
                      <a:endParaRPr lang="pt-BR" sz="1600" dirty="0"/>
                    </a:p>
                  </a:txBody>
                  <a:tcPr marL="79686" marR="79686" marT="39843" marB="398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600"/>
                        <a:t>+343.04 (+304) Mbit/s</a:t>
                      </a:r>
                    </a:p>
                  </a:txBody>
                  <a:tcPr marL="79686" marR="79686" marT="39843" marB="398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600"/>
                        <a:t>+122.88 (+108) Mbit/s</a:t>
                      </a:r>
                    </a:p>
                  </a:txBody>
                  <a:tcPr marL="79686" marR="79686" marT="39843" marB="398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600"/>
                        <a:t>+444.96 (+400) Mbit/s</a:t>
                      </a:r>
                    </a:p>
                  </a:txBody>
                  <a:tcPr marL="79686" marR="79686" marT="39843" marB="398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+122.88 (+108) </a:t>
                      </a:r>
                      <a:r>
                        <a:rPr lang="pt-BR" sz="1600" dirty="0" err="1"/>
                        <a:t>Mbit</a:t>
                      </a:r>
                      <a:r>
                        <a:rPr lang="pt-BR" sz="1600" dirty="0"/>
                        <a:t>/s</a:t>
                      </a:r>
                    </a:p>
                  </a:txBody>
                  <a:tcPr marL="79686" marR="79686" marT="39843" marB="398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1206500" y="5819775"/>
            <a:ext cx="6684963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2000" dirty="0">
                <a:solidFill>
                  <a:schemeClr val="accent6"/>
                </a:solidFill>
                <a:latin typeface="+mj-lt"/>
              </a:rPr>
              <a:t>Taxa máxima de sincronização (taxa máxima utilizável)</a:t>
            </a:r>
          </a:p>
          <a:p>
            <a:pPr algn="ctr">
              <a:defRPr/>
            </a:pPr>
            <a:r>
              <a:rPr lang="pt-BR" sz="2000" dirty="0">
                <a:solidFill>
                  <a:schemeClr val="accent6"/>
                </a:solidFill>
                <a:latin typeface="+mj-lt"/>
              </a:rPr>
              <a:t>http://www.docsis.org/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4"/>
          <p:cNvGrpSpPr>
            <a:grpSpLocks/>
          </p:cNvGrpSpPr>
          <p:nvPr/>
        </p:nvGrpSpPr>
        <p:grpSpPr bwMode="auto">
          <a:xfrm>
            <a:off x="578852" y="987425"/>
            <a:ext cx="7443788" cy="3281363"/>
            <a:chOff x="482600" y="846138"/>
            <a:chExt cx="7443788" cy="3281362"/>
          </a:xfrm>
        </p:grpSpPr>
        <p:grpSp>
          <p:nvGrpSpPr>
            <p:cNvPr id="7" name="Group 42"/>
            <p:cNvGrpSpPr>
              <a:grpSpLocks/>
            </p:cNvGrpSpPr>
            <p:nvPr/>
          </p:nvGrpSpPr>
          <p:grpSpPr bwMode="auto">
            <a:xfrm>
              <a:off x="7246938" y="846138"/>
              <a:ext cx="609600" cy="747712"/>
              <a:chOff x="4565" y="533"/>
              <a:chExt cx="384" cy="471"/>
            </a:xfrm>
          </p:grpSpPr>
          <p:sp>
            <p:nvSpPr>
              <p:cNvPr id="45" name="Rectangle 5"/>
              <p:cNvSpPr>
                <a:spLocks noChangeArrowheads="1"/>
              </p:cNvSpPr>
              <p:nvPr/>
            </p:nvSpPr>
            <p:spPr bwMode="auto">
              <a:xfrm>
                <a:off x="4565" y="533"/>
                <a:ext cx="384" cy="47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6" name="Rectangle 6"/>
              <p:cNvSpPr>
                <a:spLocks noChangeArrowheads="1"/>
              </p:cNvSpPr>
              <p:nvPr/>
            </p:nvSpPr>
            <p:spPr bwMode="auto">
              <a:xfrm>
                <a:off x="4573" y="707"/>
                <a:ext cx="235" cy="140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400"/>
                  <a:t>ONT</a:t>
                </a:r>
              </a:p>
            </p:txBody>
          </p:sp>
        </p:grpSp>
        <p:sp>
          <p:nvSpPr>
            <p:cNvPr id="8" name="Rectangle 17"/>
            <p:cNvSpPr>
              <a:spLocks noChangeArrowheads="1"/>
            </p:cNvSpPr>
            <p:nvPr/>
          </p:nvSpPr>
          <p:spPr bwMode="auto">
            <a:xfrm>
              <a:off x="5127625" y="2246313"/>
              <a:ext cx="207963" cy="69215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9" name="Line 18"/>
            <p:cNvSpPr>
              <a:spLocks noChangeShapeType="1"/>
            </p:cNvSpPr>
            <p:nvPr/>
          </p:nvSpPr>
          <p:spPr bwMode="auto">
            <a:xfrm flipV="1">
              <a:off x="5181600" y="1204913"/>
              <a:ext cx="2078038" cy="14271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10" name="Line 26"/>
            <p:cNvSpPr>
              <a:spLocks noChangeShapeType="1"/>
            </p:cNvSpPr>
            <p:nvPr/>
          </p:nvSpPr>
          <p:spPr bwMode="auto">
            <a:xfrm>
              <a:off x="3271838" y="2632075"/>
              <a:ext cx="19097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11" name="Line 27"/>
            <p:cNvSpPr>
              <a:spLocks noChangeShapeType="1"/>
            </p:cNvSpPr>
            <p:nvPr/>
          </p:nvSpPr>
          <p:spPr bwMode="auto">
            <a:xfrm flipV="1">
              <a:off x="5181600" y="2230438"/>
              <a:ext cx="2092325" cy="4016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12" name="Line 28"/>
            <p:cNvSpPr>
              <a:spLocks noChangeShapeType="1"/>
            </p:cNvSpPr>
            <p:nvPr/>
          </p:nvSpPr>
          <p:spPr bwMode="auto">
            <a:xfrm>
              <a:off x="5195888" y="2617788"/>
              <a:ext cx="2119312" cy="11652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13" name="Rectangle 29"/>
            <p:cNvSpPr>
              <a:spLocks noChangeArrowheads="1"/>
            </p:cNvSpPr>
            <p:nvPr/>
          </p:nvSpPr>
          <p:spPr bwMode="auto">
            <a:xfrm>
              <a:off x="2092325" y="2035175"/>
              <a:ext cx="1287463" cy="1219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lg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4" name="Rectangle 30"/>
            <p:cNvSpPr>
              <a:spLocks noChangeArrowheads="1"/>
            </p:cNvSpPr>
            <p:nvPr/>
          </p:nvSpPr>
          <p:spPr bwMode="auto">
            <a:xfrm>
              <a:off x="2716213" y="2452688"/>
              <a:ext cx="539750" cy="33178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 dirty="0"/>
                <a:t>OLT</a:t>
              </a:r>
            </a:p>
          </p:txBody>
        </p:sp>
        <p:sp>
          <p:nvSpPr>
            <p:cNvPr id="15" name="Text Box 32"/>
            <p:cNvSpPr txBox="1">
              <a:spLocks noChangeArrowheads="1"/>
            </p:cNvSpPr>
            <p:nvPr/>
          </p:nvSpPr>
          <p:spPr bwMode="auto">
            <a:xfrm>
              <a:off x="2082800" y="3251200"/>
              <a:ext cx="142699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dirty="0"/>
                <a:t>central </a:t>
              </a:r>
              <a:r>
                <a:rPr lang="en-US" sz="1400" dirty="0" err="1" smtClean="0"/>
                <a:t>telefônica</a:t>
              </a:r>
              <a:endParaRPr lang="en-US" sz="1400" dirty="0"/>
            </a:p>
          </p:txBody>
        </p:sp>
        <p:sp>
          <p:nvSpPr>
            <p:cNvPr id="16" name="Text Box 33"/>
            <p:cNvSpPr txBox="1">
              <a:spLocks noChangeArrowheads="1"/>
            </p:cNvSpPr>
            <p:nvPr/>
          </p:nvSpPr>
          <p:spPr bwMode="auto">
            <a:xfrm>
              <a:off x="4813300" y="2986088"/>
              <a:ext cx="712054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dirty="0" smtClean="0"/>
                <a:t>Splitter</a:t>
              </a:r>
            </a:p>
            <a:p>
              <a:r>
                <a:rPr lang="en-US" sz="1400" dirty="0" err="1" smtClean="0"/>
                <a:t>óptico</a:t>
              </a:r>
              <a:endParaRPr lang="en-US" sz="1400" dirty="0"/>
            </a:p>
          </p:txBody>
        </p:sp>
        <p:grpSp>
          <p:nvGrpSpPr>
            <p:cNvPr id="17" name="Group 43"/>
            <p:cNvGrpSpPr>
              <a:grpSpLocks/>
            </p:cNvGrpSpPr>
            <p:nvPr/>
          </p:nvGrpSpPr>
          <p:grpSpPr bwMode="auto">
            <a:xfrm>
              <a:off x="7261225" y="1801813"/>
              <a:ext cx="609600" cy="747712"/>
              <a:chOff x="4565" y="533"/>
              <a:chExt cx="384" cy="471"/>
            </a:xfrm>
          </p:grpSpPr>
          <p:sp>
            <p:nvSpPr>
              <p:cNvPr id="43" name="Rectangle 44"/>
              <p:cNvSpPr>
                <a:spLocks noChangeArrowheads="1"/>
              </p:cNvSpPr>
              <p:nvPr/>
            </p:nvSpPr>
            <p:spPr bwMode="auto">
              <a:xfrm>
                <a:off x="4565" y="533"/>
                <a:ext cx="384" cy="47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4" name="Rectangle 45"/>
              <p:cNvSpPr>
                <a:spLocks noChangeArrowheads="1"/>
              </p:cNvSpPr>
              <p:nvPr/>
            </p:nvSpPr>
            <p:spPr bwMode="auto">
              <a:xfrm>
                <a:off x="4573" y="707"/>
                <a:ext cx="235" cy="140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400"/>
                  <a:t>ONT</a:t>
                </a:r>
              </a:p>
            </p:txBody>
          </p:sp>
        </p:grpSp>
        <p:grpSp>
          <p:nvGrpSpPr>
            <p:cNvPr id="18" name="Group 46"/>
            <p:cNvGrpSpPr>
              <a:grpSpLocks/>
            </p:cNvGrpSpPr>
            <p:nvPr/>
          </p:nvGrpSpPr>
          <p:grpSpPr bwMode="auto">
            <a:xfrm>
              <a:off x="7316788" y="3379788"/>
              <a:ext cx="609600" cy="747712"/>
              <a:chOff x="4565" y="533"/>
              <a:chExt cx="384" cy="471"/>
            </a:xfrm>
          </p:grpSpPr>
          <p:sp>
            <p:nvSpPr>
              <p:cNvPr id="41" name="Rectangle 47"/>
              <p:cNvSpPr>
                <a:spLocks noChangeArrowheads="1"/>
              </p:cNvSpPr>
              <p:nvPr/>
            </p:nvSpPr>
            <p:spPr bwMode="auto">
              <a:xfrm>
                <a:off x="4565" y="533"/>
                <a:ext cx="384" cy="47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2" name="Rectangle 48"/>
              <p:cNvSpPr>
                <a:spLocks noChangeArrowheads="1"/>
              </p:cNvSpPr>
              <p:nvPr/>
            </p:nvSpPr>
            <p:spPr bwMode="auto">
              <a:xfrm>
                <a:off x="4573" y="707"/>
                <a:ext cx="235" cy="140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400"/>
                  <a:t>ONT</a:t>
                </a:r>
              </a:p>
            </p:txBody>
          </p:sp>
        </p:grpSp>
        <p:sp>
          <p:nvSpPr>
            <p:cNvPr id="19" name="Text Box 50"/>
            <p:cNvSpPr txBox="1">
              <a:spLocks noChangeArrowheads="1"/>
            </p:cNvSpPr>
            <p:nvPr/>
          </p:nvSpPr>
          <p:spPr bwMode="auto">
            <a:xfrm>
              <a:off x="3800475" y="2127250"/>
              <a:ext cx="62388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dirty="0" err="1" smtClean="0"/>
                <a:t>fibra</a:t>
              </a:r>
              <a:endParaRPr lang="en-US" sz="1400" dirty="0" smtClean="0"/>
            </a:p>
            <a:p>
              <a:r>
                <a:rPr lang="en-US" sz="1400" dirty="0" err="1" smtClean="0"/>
                <a:t>óptica</a:t>
              </a:r>
              <a:endParaRPr lang="en-US" sz="1400" dirty="0"/>
            </a:p>
          </p:txBody>
        </p:sp>
        <p:sp>
          <p:nvSpPr>
            <p:cNvPr id="20" name="Text Box 51"/>
            <p:cNvSpPr txBox="1">
              <a:spLocks noChangeArrowheads="1"/>
            </p:cNvSpPr>
            <p:nvPr/>
          </p:nvSpPr>
          <p:spPr bwMode="auto">
            <a:xfrm>
              <a:off x="5518150" y="1462088"/>
              <a:ext cx="694421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dirty="0" err="1" smtClean="0"/>
                <a:t>fibras</a:t>
              </a:r>
              <a:r>
                <a:rPr lang="en-US" sz="1400" dirty="0" smtClean="0"/>
                <a:t> </a:t>
              </a:r>
            </a:p>
            <a:p>
              <a:r>
                <a:rPr lang="en-US" sz="1400" dirty="0" err="1" smtClean="0"/>
                <a:t>ópticas</a:t>
              </a:r>
              <a:endParaRPr lang="en-US" sz="1400" dirty="0"/>
            </a:p>
          </p:txBody>
        </p:sp>
        <p:grpSp>
          <p:nvGrpSpPr>
            <p:cNvPr id="21" name="Group 52"/>
            <p:cNvGrpSpPr>
              <a:grpSpLocks/>
            </p:cNvGrpSpPr>
            <p:nvPr/>
          </p:nvGrpSpPr>
          <p:grpSpPr bwMode="auto">
            <a:xfrm>
              <a:off x="2163763" y="2266957"/>
              <a:ext cx="376237" cy="217490"/>
              <a:chOff x="533" y="321"/>
              <a:chExt cx="359" cy="180"/>
            </a:xfrm>
          </p:grpSpPr>
          <p:grpSp>
            <p:nvGrpSpPr>
              <p:cNvPr id="26" name="Group 53"/>
              <p:cNvGrpSpPr>
                <a:grpSpLocks/>
              </p:cNvGrpSpPr>
              <p:nvPr/>
            </p:nvGrpSpPr>
            <p:grpSpPr bwMode="auto">
              <a:xfrm>
                <a:off x="533" y="321"/>
                <a:ext cx="359" cy="180"/>
                <a:chOff x="1009" y="655"/>
                <a:chExt cx="359" cy="180"/>
              </a:xfrm>
            </p:grpSpPr>
            <p:sp>
              <p:nvSpPr>
                <p:cNvPr id="28" name="Oval 54"/>
                <p:cNvSpPr>
                  <a:spLocks noChangeArrowheads="1"/>
                </p:cNvSpPr>
                <p:nvPr/>
              </p:nvSpPr>
              <p:spPr bwMode="auto">
                <a:xfrm>
                  <a:off x="1012" y="735"/>
                  <a:ext cx="356" cy="100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9" name="Line 55"/>
                <p:cNvSpPr>
                  <a:spLocks noChangeShapeType="1"/>
                </p:cNvSpPr>
                <p:nvPr/>
              </p:nvSpPr>
              <p:spPr bwMode="auto">
                <a:xfrm>
                  <a:off x="1012" y="727"/>
                  <a:ext cx="0" cy="6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0" name="Line 56"/>
                <p:cNvSpPr>
                  <a:spLocks noChangeShapeType="1"/>
                </p:cNvSpPr>
                <p:nvPr/>
              </p:nvSpPr>
              <p:spPr bwMode="auto">
                <a:xfrm>
                  <a:off x="1368" y="727"/>
                  <a:ext cx="0" cy="6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1" name="Rectangle 57"/>
                <p:cNvSpPr>
                  <a:spLocks noChangeArrowheads="1"/>
                </p:cNvSpPr>
                <p:nvPr/>
              </p:nvSpPr>
              <p:spPr bwMode="auto">
                <a:xfrm>
                  <a:off x="1012" y="727"/>
                  <a:ext cx="353" cy="61"/>
                </a:xfrm>
                <a:prstGeom prst="rect">
                  <a:avLst/>
                </a:prstGeom>
                <a:solidFill>
                  <a:schemeClr val="hlink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2" name="Oval 58"/>
                <p:cNvSpPr>
                  <a:spLocks noChangeArrowheads="1"/>
                </p:cNvSpPr>
                <p:nvPr/>
              </p:nvSpPr>
              <p:spPr bwMode="auto">
                <a:xfrm>
                  <a:off x="1009" y="655"/>
                  <a:ext cx="356" cy="116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grpSp>
              <p:nvGrpSpPr>
                <p:cNvPr id="33" name="Group 59"/>
                <p:cNvGrpSpPr>
                  <a:grpSpLocks/>
                </p:cNvGrpSpPr>
                <p:nvPr/>
              </p:nvGrpSpPr>
              <p:grpSpPr bwMode="auto">
                <a:xfrm>
                  <a:off x="1095" y="685"/>
                  <a:ext cx="176" cy="49"/>
                  <a:chOff x="2848" y="1151"/>
                  <a:chExt cx="140" cy="98"/>
                </a:xfrm>
              </p:grpSpPr>
              <p:sp>
                <p:nvSpPr>
                  <p:cNvPr id="38" name="Line 6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1151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  <p:sp>
                <p:nvSpPr>
                  <p:cNvPr id="39" name="Line 61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1248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  <p:sp>
                <p:nvSpPr>
                  <p:cNvPr id="40" name="Line 62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1153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34" name="Group 63"/>
                <p:cNvGrpSpPr>
                  <a:grpSpLocks/>
                </p:cNvGrpSpPr>
                <p:nvPr/>
              </p:nvGrpSpPr>
              <p:grpSpPr bwMode="auto">
                <a:xfrm flipV="1">
                  <a:off x="1095" y="680"/>
                  <a:ext cx="176" cy="51"/>
                  <a:chOff x="2848" y="1072"/>
                  <a:chExt cx="140" cy="91"/>
                </a:xfrm>
              </p:grpSpPr>
              <p:sp>
                <p:nvSpPr>
                  <p:cNvPr id="35" name="Line 6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1075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  <p:sp>
                <p:nvSpPr>
                  <p:cNvPr id="36" name="Line 65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1163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  <p:sp>
                <p:nvSpPr>
                  <p:cNvPr id="37" name="Line 66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1072"/>
                    <a:ext cx="52" cy="8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</p:grpSp>
          </p:grpSp>
          <p:sp>
            <p:nvSpPr>
              <p:cNvPr id="27" name="Line 67"/>
              <p:cNvSpPr>
                <a:spLocks noChangeShapeType="1"/>
              </p:cNvSpPr>
              <p:nvPr/>
            </p:nvSpPr>
            <p:spPr bwMode="auto">
              <a:xfrm>
                <a:off x="535" y="368"/>
                <a:ext cx="0" cy="6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22" name="Line 68"/>
            <p:cNvSpPr>
              <a:spLocks noChangeShapeType="1"/>
            </p:cNvSpPr>
            <p:nvPr/>
          </p:nvSpPr>
          <p:spPr bwMode="auto">
            <a:xfrm>
              <a:off x="2508250" y="2424113"/>
              <a:ext cx="23495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23" name="Freeform 69"/>
            <p:cNvSpPr>
              <a:spLocks/>
            </p:cNvSpPr>
            <p:nvPr/>
          </p:nvSpPr>
          <p:spPr bwMode="auto">
            <a:xfrm rot="4873784">
              <a:off x="431007" y="923131"/>
              <a:ext cx="1428750" cy="1325563"/>
            </a:xfrm>
            <a:custGeom>
              <a:avLst/>
              <a:gdLst>
                <a:gd name="T0" fmla="*/ 264297 w 1292"/>
                <a:gd name="T1" fmla="*/ 7394 h 1255"/>
                <a:gd name="T2" fmla="*/ 38705 w 1292"/>
                <a:gd name="T3" fmla="*/ 165827 h 1255"/>
                <a:gd name="T4" fmla="*/ 32069 w 1292"/>
                <a:gd name="T5" fmla="*/ 552406 h 1255"/>
                <a:gd name="T6" fmla="*/ 58610 w 1292"/>
                <a:gd name="T7" fmla="*/ 875611 h 1255"/>
                <a:gd name="T8" fmla="*/ 270932 w 1292"/>
                <a:gd name="T9" fmla="*/ 919972 h 1255"/>
                <a:gd name="T10" fmla="*/ 715481 w 1292"/>
                <a:gd name="T11" fmla="*/ 1192479 h 1255"/>
                <a:gd name="T12" fmla="*/ 1100314 w 1292"/>
                <a:gd name="T13" fmla="*/ 1306551 h 1255"/>
                <a:gd name="T14" fmla="*/ 1325907 w 1292"/>
                <a:gd name="T15" fmla="*/ 1078406 h 1255"/>
                <a:gd name="T16" fmla="*/ 1405527 w 1292"/>
                <a:gd name="T17" fmla="*/ 470020 h 1255"/>
                <a:gd name="T18" fmla="*/ 1332542 w 1292"/>
                <a:gd name="T19" fmla="*/ 222864 h 1255"/>
                <a:gd name="T20" fmla="*/ 828277 w 1292"/>
                <a:gd name="T21" fmla="*/ 121466 h 1255"/>
                <a:gd name="T22" fmla="*/ 264297 w 1292"/>
                <a:gd name="T23" fmla="*/ 7394 h 125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92"/>
                <a:gd name="T37" fmla="*/ 0 h 1255"/>
                <a:gd name="T38" fmla="*/ 1292 w 1292"/>
                <a:gd name="T39" fmla="*/ 1255 h 125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92" h="1255">
                  <a:moveTo>
                    <a:pt x="239" y="7"/>
                  </a:moveTo>
                  <a:cubicBezTo>
                    <a:pt x="120" y="14"/>
                    <a:pt x="70" y="71"/>
                    <a:pt x="35" y="157"/>
                  </a:cubicBezTo>
                  <a:cubicBezTo>
                    <a:pt x="0" y="243"/>
                    <a:pt x="26" y="411"/>
                    <a:pt x="29" y="523"/>
                  </a:cubicBezTo>
                  <a:cubicBezTo>
                    <a:pt x="32" y="635"/>
                    <a:pt x="17" y="771"/>
                    <a:pt x="53" y="829"/>
                  </a:cubicBezTo>
                  <a:cubicBezTo>
                    <a:pt x="89" y="887"/>
                    <a:pt x="146" y="821"/>
                    <a:pt x="245" y="871"/>
                  </a:cubicBezTo>
                  <a:cubicBezTo>
                    <a:pt x="344" y="921"/>
                    <a:pt x="522" y="1068"/>
                    <a:pt x="647" y="1129"/>
                  </a:cubicBezTo>
                  <a:cubicBezTo>
                    <a:pt x="772" y="1190"/>
                    <a:pt x="903" y="1255"/>
                    <a:pt x="995" y="1237"/>
                  </a:cubicBezTo>
                  <a:cubicBezTo>
                    <a:pt x="1087" y="1219"/>
                    <a:pt x="1153" y="1153"/>
                    <a:pt x="1199" y="1021"/>
                  </a:cubicBezTo>
                  <a:cubicBezTo>
                    <a:pt x="1245" y="889"/>
                    <a:pt x="1270" y="580"/>
                    <a:pt x="1271" y="445"/>
                  </a:cubicBezTo>
                  <a:cubicBezTo>
                    <a:pt x="1272" y="310"/>
                    <a:pt x="1292" y="266"/>
                    <a:pt x="1205" y="211"/>
                  </a:cubicBezTo>
                  <a:cubicBezTo>
                    <a:pt x="1118" y="156"/>
                    <a:pt x="908" y="150"/>
                    <a:pt x="749" y="115"/>
                  </a:cubicBezTo>
                  <a:cubicBezTo>
                    <a:pt x="590" y="80"/>
                    <a:pt x="358" y="0"/>
                    <a:pt x="239" y="7"/>
                  </a:cubicBez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4" name="Line 70"/>
            <p:cNvSpPr>
              <a:spLocks noChangeShapeType="1"/>
            </p:cNvSpPr>
            <p:nvPr/>
          </p:nvSpPr>
          <p:spPr bwMode="auto">
            <a:xfrm>
              <a:off x="1676400" y="2051050"/>
              <a:ext cx="498475" cy="2619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25" name="Text Box 71"/>
            <p:cNvSpPr txBox="1">
              <a:spLocks noChangeArrowheads="1"/>
            </p:cNvSpPr>
            <p:nvPr/>
          </p:nvSpPr>
          <p:spPr bwMode="auto">
            <a:xfrm>
              <a:off x="711200" y="1531938"/>
              <a:ext cx="915988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Internet</a:t>
              </a:r>
            </a:p>
          </p:txBody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FTTH (</a:t>
            </a:r>
            <a:r>
              <a:rPr lang="pt-BR" i="1" dirty="0" err="1" smtClean="0"/>
              <a:t>Fiber</a:t>
            </a:r>
            <a:r>
              <a:rPr lang="pt-BR" i="1" dirty="0" smtClean="0"/>
              <a:t> to </a:t>
            </a:r>
            <a:r>
              <a:rPr lang="pt-BR" i="1" dirty="0" err="1" smtClean="0"/>
              <a:t>the</a:t>
            </a:r>
            <a:r>
              <a:rPr lang="pt-BR" i="1" dirty="0" smtClean="0"/>
              <a:t> Home</a:t>
            </a:r>
            <a:r>
              <a:rPr lang="pt-BR" dirty="0" smtClean="0"/>
              <a:t>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3399" y="4267200"/>
            <a:ext cx="8225589" cy="1756611"/>
          </a:xfrm>
        </p:spPr>
        <p:txBody>
          <a:bodyPr/>
          <a:lstStyle/>
          <a:p>
            <a:r>
              <a:rPr lang="pt-BR" sz="2400" dirty="0" smtClean="0"/>
              <a:t>Links ópticos da central telefônica até as residências</a:t>
            </a:r>
          </a:p>
          <a:p>
            <a:r>
              <a:rPr lang="pt-BR" sz="2400" dirty="0" smtClean="0"/>
              <a:t>Duas tecnologias ópticas competidoras:</a:t>
            </a:r>
          </a:p>
          <a:p>
            <a:pPr lvl="1"/>
            <a:r>
              <a:rPr lang="pt-BR" sz="2000" dirty="0" smtClean="0"/>
              <a:t>Rede óptica passiva (PON)</a:t>
            </a:r>
          </a:p>
          <a:p>
            <a:pPr lvl="1"/>
            <a:r>
              <a:rPr lang="pt-BR" sz="2000" dirty="0" smtClean="0"/>
              <a:t>Rede óptica ativa (PAN)</a:t>
            </a:r>
          </a:p>
          <a:p>
            <a:r>
              <a:rPr lang="pt-BR" sz="2400" dirty="0" smtClean="0"/>
              <a:t>Taxas Internet muito mais altas; fibra transporta televisão e serviços telefônicos</a:t>
            </a:r>
            <a:endParaRPr lang="pt-BR" sz="2400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1: Introdução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5CA30C-BB3F-4695-823B-CAA85338B9D0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Acesso Ethernet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3400" y="4459704"/>
            <a:ext cx="8017042" cy="1788695"/>
          </a:xfrm>
        </p:spPr>
        <p:txBody>
          <a:bodyPr/>
          <a:lstStyle/>
          <a:p>
            <a:r>
              <a:rPr lang="pt-BR" sz="2400" dirty="0" smtClean="0"/>
              <a:t>Usado tipicamente em empresas, universidades, etc.</a:t>
            </a:r>
          </a:p>
          <a:p>
            <a:r>
              <a:rPr lang="pt-BR" sz="2400" dirty="0" smtClean="0"/>
              <a:t>Ethernet de 10Mbps, 100Mbps, 1Gbps e 10Gbps</a:t>
            </a:r>
          </a:p>
          <a:p>
            <a:r>
              <a:rPr lang="pt-BR" sz="2400" dirty="0" smtClean="0"/>
              <a:t>Hoje tipicamente os sistemas terminais se conectam a switches Ethernet</a:t>
            </a:r>
            <a:endParaRPr lang="pt-BR" sz="2400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1: Introdução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5CA30C-BB3F-4695-823B-CAA85338B9D0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grpSp>
        <p:nvGrpSpPr>
          <p:cNvPr id="6" name="Group 51"/>
          <p:cNvGrpSpPr>
            <a:grpSpLocks/>
          </p:cNvGrpSpPr>
          <p:nvPr/>
        </p:nvGrpSpPr>
        <p:grpSpPr bwMode="auto">
          <a:xfrm>
            <a:off x="1368425" y="1255713"/>
            <a:ext cx="5761104" cy="3082918"/>
            <a:chOff x="1433513" y="1757363"/>
            <a:chExt cx="5761104" cy="3082918"/>
          </a:xfrm>
        </p:grpSpPr>
        <p:sp>
          <p:nvSpPr>
            <p:cNvPr id="26" name="Text Box 50"/>
            <p:cNvSpPr txBox="1">
              <a:spLocks noChangeArrowheads="1"/>
            </p:cNvSpPr>
            <p:nvPr/>
          </p:nvSpPr>
          <p:spPr bwMode="auto">
            <a:xfrm>
              <a:off x="4286250" y="2195513"/>
              <a:ext cx="1082348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dirty="0" err="1" smtClean="0"/>
                <a:t>Roteador</a:t>
              </a:r>
              <a:endParaRPr lang="en-US" sz="1400" dirty="0" smtClean="0"/>
            </a:p>
            <a:p>
              <a:r>
                <a:rPr lang="en-US" sz="1400" dirty="0" err="1" smtClean="0"/>
                <a:t>Institucional</a:t>
              </a:r>
              <a:endParaRPr lang="en-US" sz="1400" dirty="0"/>
            </a:p>
          </p:txBody>
        </p:sp>
        <p:graphicFrame>
          <p:nvGraphicFramePr>
            <p:cNvPr id="7" name="Object 2"/>
            <p:cNvGraphicFramePr>
              <a:graphicFrameLocks noChangeAspect="1"/>
            </p:cNvGraphicFramePr>
            <p:nvPr/>
          </p:nvGraphicFramePr>
          <p:xfrm>
            <a:off x="1433513" y="1757363"/>
            <a:ext cx="611187" cy="520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606" name="Clip" r:id="rId3" imgW="1305000" imgH="1085760" progId="">
                    <p:embed/>
                  </p:oleObj>
                </mc:Choice>
                <mc:Fallback>
                  <p:oleObj name="Clip" r:id="rId3" imgW="1305000" imgH="1085760" progId="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33513" y="1757363"/>
                          <a:ext cx="611187" cy="520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3"/>
            <p:cNvGraphicFramePr>
              <a:graphicFrameLocks noChangeAspect="1"/>
            </p:cNvGraphicFramePr>
            <p:nvPr/>
          </p:nvGraphicFramePr>
          <p:xfrm>
            <a:off x="1433513" y="2892425"/>
            <a:ext cx="611187" cy="520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607" name="Clip" r:id="rId5" imgW="1305000" imgH="1085760" progId="">
                    <p:embed/>
                  </p:oleObj>
                </mc:Choice>
                <mc:Fallback>
                  <p:oleObj name="Clip" r:id="rId5" imgW="1305000" imgH="1085760" progId="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33513" y="2892425"/>
                          <a:ext cx="611187" cy="520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4"/>
            <p:cNvGraphicFramePr>
              <a:graphicFrameLocks noChangeAspect="1"/>
            </p:cNvGraphicFramePr>
            <p:nvPr/>
          </p:nvGraphicFramePr>
          <p:xfrm>
            <a:off x="1489075" y="4125913"/>
            <a:ext cx="611188" cy="520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608" name="Clip" r:id="rId6" imgW="1305000" imgH="1085760" progId="">
                    <p:embed/>
                  </p:oleObj>
                </mc:Choice>
                <mc:Fallback>
                  <p:oleObj name="Clip" r:id="rId6" imgW="1305000" imgH="1085760" progId="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89075" y="4125913"/>
                          <a:ext cx="611188" cy="520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Line 9"/>
            <p:cNvSpPr>
              <a:spLocks noChangeShapeType="1"/>
            </p:cNvSpPr>
            <p:nvPr/>
          </p:nvSpPr>
          <p:spPr bwMode="auto">
            <a:xfrm>
              <a:off x="3922713" y="3033713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3500438" y="3262313"/>
              <a:ext cx="388937" cy="103187"/>
            </a:xfrm>
            <a:prstGeom prst="rect">
              <a:avLst/>
            </a:prstGeom>
            <a:solidFill>
              <a:schemeClr val="hlink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pt-BR"/>
            </a:p>
          </p:txBody>
        </p:sp>
        <p:grpSp>
          <p:nvGrpSpPr>
            <p:cNvPr id="12" name="Group 11"/>
            <p:cNvGrpSpPr>
              <a:grpSpLocks/>
            </p:cNvGrpSpPr>
            <p:nvPr/>
          </p:nvGrpSpPr>
          <p:grpSpPr bwMode="auto">
            <a:xfrm>
              <a:off x="3708400" y="3109913"/>
              <a:ext cx="158750" cy="144462"/>
              <a:chOff x="576" y="3456"/>
              <a:chExt cx="288" cy="240"/>
            </a:xfrm>
          </p:grpSpPr>
          <p:sp>
            <p:nvSpPr>
              <p:cNvPr id="52" name="Line 12"/>
              <p:cNvSpPr>
                <a:spLocks noChangeShapeType="1"/>
              </p:cNvSpPr>
              <p:nvPr/>
            </p:nvSpPr>
            <p:spPr bwMode="auto">
              <a:xfrm>
                <a:off x="624" y="3456"/>
                <a:ext cx="192" cy="2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pt-BR"/>
              </a:p>
            </p:txBody>
          </p:sp>
          <p:sp>
            <p:nvSpPr>
              <p:cNvPr id="53" name="Line 13"/>
              <p:cNvSpPr>
                <a:spLocks noChangeShapeType="1"/>
              </p:cNvSpPr>
              <p:nvPr/>
            </p:nvSpPr>
            <p:spPr bwMode="auto">
              <a:xfrm flipH="1">
                <a:off x="576" y="3456"/>
                <a:ext cx="288" cy="2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pt-BR"/>
              </a:p>
            </p:txBody>
          </p:sp>
        </p:grpSp>
        <p:grpSp>
          <p:nvGrpSpPr>
            <p:cNvPr id="13" name="Group 14"/>
            <p:cNvGrpSpPr>
              <a:grpSpLocks/>
            </p:cNvGrpSpPr>
            <p:nvPr/>
          </p:nvGrpSpPr>
          <p:grpSpPr bwMode="auto">
            <a:xfrm>
              <a:off x="4778375" y="2655881"/>
              <a:ext cx="569913" cy="285751"/>
              <a:chOff x="533" y="321"/>
              <a:chExt cx="359" cy="180"/>
            </a:xfrm>
          </p:grpSpPr>
          <p:grpSp>
            <p:nvGrpSpPr>
              <p:cNvPr id="37" name="Group 15"/>
              <p:cNvGrpSpPr>
                <a:grpSpLocks/>
              </p:cNvGrpSpPr>
              <p:nvPr/>
            </p:nvGrpSpPr>
            <p:grpSpPr bwMode="auto">
              <a:xfrm>
                <a:off x="533" y="321"/>
                <a:ext cx="359" cy="180"/>
                <a:chOff x="1009" y="655"/>
                <a:chExt cx="359" cy="180"/>
              </a:xfrm>
            </p:grpSpPr>
            <p:sp>
              <p:nvSpPr>
                <p:cNvPr id="39" name="Oval 16"/>
                <p:cNvSpPr>
                  <a:spLocks noChangeArrowheads="1"/>
                </p:cNvSpPr>
                <p:nvPr/>
              </p:nvSpPr>
              <p:spPr bwMode="auto">
                <a:xfrm>
                  <a:off x="1012" y="735"/>
                  <a:ext cx="356" cy="100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40" name="Line 17"/>
                <p:cNvSpPr>
                  <a:spLocks noChangeShapeType="1"/>
                </p:cNvSpPr>
                <p:nvPr/>
              </p:nvSpPr>
              <p:spPr bwMode="auto">
                <a:xfrm>
                  <a:off x="1012" y="727"/>
                  <a:ext cx="0" cy="6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41" name="Line 18"/>
                <p:cNvSpPr>
                  <a:spLocks noChangeShapeType="1"/>
                </p:cNvSpPr>
                <p:nvPr/>
              </p:nvSpPr>
              <p:spPr bwMode="auto">
                <a:xfrm>
                  <a:off x="1368" y="727"/>
                  <a:ext cx="0" cy="6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42" name="Rectangle 19"/>
                <p:cNvSpPr>
                  <a:spLocks noChangeArrowheads="1"/>
                </p:cNvSpPr>
                <p:nvPr/>
              </p:nvSpPr>
              <p:spPr bwMode="auto">
                <a:xfrm>
                  <a:off x="1012" y="727"/>
                  <a:ext cx="353" cy="61"/>
                </a:xfrm>
                <a:prstGeom prst="rect">
                  <a:avLst/>
                </a:prstGeom>
                <a:solidFill>
                  <a:schemeClr val="hlink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43" name="Oval 20"/>
                <p:cNvSpPr>
                  <a:spLocks noChangeArrowheads="1"/>
                </p:cNvSpPr>
                <p:nvPr/>
              </p:nvSpPr>
              <p:spPr bwMode="auto">
                <a:xfrm>
                  <a:off x="1009" y="655"/>
                  <a:ext cx="356" cy="116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grpSp>
              <p:nvGrpSpPr>
                <p:cNvPr id="44" name="Group 21"/>
                <p:cNvGrpSpPr>
                  <a:grpSpLocks/>
                </p:cNvGrpSpPr>
                <p:nvPr/>
              </p:nvGrpSpPr>
              <p:grpSpPr bwMode="auto">
                <a:xfrm>
                  <a:off x="1095" y="683"/>
                  <a:ext cx="176" cy="54"/>
                  <a:chOff x="2848" y="1123"/>
                  <a:chExt cx="140" cy="103"/>
                </a:xfrm>
              </p:grpSpPr>
              <p:sp>
                <p:nvSpPr>
                  <p:cNvPr id="49" name="Line 2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1123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  <p:sp>
                <p:nvSpPr>
                  <p:cNvPr id="50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122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  <p:sp>
                <p:nvSpPr>
                  <p:cNvPr id="51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1127"/>
                    <a:ext cx="52" cy="9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45" name="Group 25"/>
                <p:cNvGrpSpPr>
                  <a:grpSpLocks/>
                </p:cNvGrpSpPr>
                <p:nvPr/>
              </p:nvGrpSpPr>
              <p:grpSpPr bwMode="auto">
                <a:xfrm flipV="1">
                  <a:off x="1095" y="682"/>
                  <a:ext cx="176" cy="52"/>
                  <a:chOff x="2848" y="1124"/>
                  <a:chExt cx="140" cy="97"/>
                </a:xfrm>
              </p:grpSpPr>
              <p:sp>
                <p:nvSpPr>
                  <p:cNvPr id="46" name="Line 2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112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  <p:sp>
                <p:nvSpPr>
                  <p:cNvPr id="47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1221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  <p:sp>
                <p:nvSpPr>
                  <p:cNvPr id="48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1124"/>
                    <a:ext cx="52" cy="89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</p:grpSp>
          </p:grpSp>
          <p:sp>
            <p:nvSpPr>
              <p:cNvPr id="38" name="Line 29"/>
              <p:cNvSpPr>
                <a:spLocks noChangeShapeType="1"/>
              </p:cNvSpPr>
              <p:nvPr/>
            </p:nvSpPr>
            <p:spPr bwMode="auto">
              <a:xfrm>
                <a:off x="535" y="368"/>
                <a:ext cx="0" cy="6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14" name="Group 30"/>
            <p:cNvGrpSpPr>
              <a:grpSpLocks/>
            </p:cNvGrpSpPr>
            <p:nvPr/>
          </p:nvGrpSpPr>
          <p:grpSpPr bwMode="auto">
            <a:xfrm>
              <a:off x="3705225" y="4356095"/>
              <a:ext cx="238125" cy="484186"/>
              <a:chOff x="4180" y="783"/>
              <a:chExt cx="150" cy="307"/>
            </a:xfrm>
          </p:grpSpPr>
          <p:sp>
            <p:nvSpPr>
              <p:cNvPr id="29" name="AutoShape 31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0" name="Rectangle 32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1" name="Rectangle 33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" name="AutoShape 34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3" name="Line 35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4" name="Line 36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5" name="Rectangle 37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6" name="Rectangle 38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15" name="Line 39"/>
            <p:cNvSpPr>
              <a:spLocks noChangeShapeType="1"/>
            </p:cNvSpPr>
            <p:nvPr/>
          </p:nvSpPr>
          <p:spPr bwMode="auto">
            <a:xfrm>
              <a:off x="1911350" y="2092325"/>
              <a:ext cx="1704975" cy="10810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16" name="Line 40"/>
            <p:cNvSpPr>
              <a:spLocks noChangeShapeType="1"/>
            </p:cNvSpPr>
            <p:nvPr/>
          </p:nvSpPr>
          <p:spPr bwMode="auto">
            <a:xfrm>
              <a:off x="1966913" y="3062288"/>
              <a:ext cx="1565275" cy="2079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17" name="Line 41"/>
            <p:cNvSpPr>
              <a:spLocks noChangeShapeType="1"/>
            </p:cNvSpPr>
            <p:nvPr/>
          </p:nvSpPr>
          <p:spPr bwMode="auto">
            <a:xfrm flipV="1">
              <a:off x="2051050" y="3352800"/>
              <a:ext cx="1565275" cy="9556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18" name="Line 42"/>
            <p:cNvSpPr>
              <a:spLocks noChangeShapeType="1"/>
            </p:cNvSpPr>
            <p:nvPr/>
          </p:nvSpPr>
          <p:spPr bwMode="auto">
            <a:xfrm flipH="1" flipV="1">
              <a:off x="3795713" y="3379788"/>
              <a:ext cx="41275" cy="1025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19" name="Line 43"/>
            <p:cNvSpPr>
              <a:spLocks noChangeShapeType="1"/>
            </p:cNvSpPr>
            <p:nvPr/>
          </p:nvSpPr>
          <p:spPr bwMode="auto">
            <a:xfrm flipV="1">
              <a:off x="3962400" y="2895600"/>
              <a:ext cx="831850" cy="2778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20" name="Text Box 44"/>
            <p:cNvSpPr txBox="1">
              <a:spLocks noChangeArrowheads="1"/>
            </p:cNvSpPr>
            <p:nvPr/>
          </p:nvSpPr>
          <p:spPr bwMode="auto">
            <a:xfrm>
              <a:off x="2414588" y="2182813"/>
              <a:ext cx="97631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100 Mbps</a:t>
              </a:r>
            </a:p>
          </p:txBody>
        </p:sp>
        <p:sp>
          <p:nvSpPr>
            <p:cNvPr id="21" name="Text Box 45"/>
            <p:cNvSpPr txBox="1">
              <a:spLocks noChangeArrowheads="1"/>
            </p:cNvSpPr>
            <p:nvPr/>
          </p:nvSpPr>
          <p:spPr bwMode="auto">
            <a:xfrm>
              <a:off x="2038350" y="3154363"/>
              <a:ext cx="9763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100 Mbps</a:t>
              </a:r>
            </a:p>
          </p:txBody>
        </p:sp>
        <p:sp>
          <p:nvSpPr>
            <p:cNvPr id="22" name="Text Box 46"/>
            <p:cNvSpPr txBox="1">
              <a:spLocks noChangeArrowheads="1"/>
            </p:cNvSpPr>
            <p:nvPr/>
          </p:nvSpPr>
          <p:spPr bwMode="auto">
            <a:xfrm>
              <a:off x="2122488" y="4164013"/>
              <a:ext cx="97631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100 Mbps</a:t>
              </a:r>
            </a:p>
          </p:txBody>
        </p:sp>
        <p:sp>
          <p:nvSpPr>
            <p:cNvPr id="23" name="Text Box 47"/>
            <p:cNvSpPr txBox="1">
              <a:spLocks noChangeArrowheads="1"/>
            </p:cNvSpPr>
            <p:nvPr/>
          </p:nvSpPr>
          <p:spPr bwMode="auto">
            <a:xfrm>
              <a:off x="3841750" y="3927475"/>
              <a:ext cx="7239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1 Gbps</a:t>
              </a:r>
            </a:p>
          </p:txBody>
        </p:sp>
        <p:sp>
          <p:nvSpPr>
            <p:cNvPr id="24" name="Text Box 48"/>
            <p:cNvSpPr txBox="1">
              <a:spLocks noChangeArrowheads="1"/>
            </p:cNvSpPr>
            <p:nvPr/>
          </p:nvSpPr>
          <p:spPr bwMode="auto">
            <a:xfrm>
              <a:off x="4032454" y="4457426"/>
              <a:ext cx="77296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dirty="0" err="1" smtClean="0"/>
                <a:t>servidor</a:t>
              </a:r>
              <a:endParaRPr lang="en-US" sz="1400" dirty="0"/>
            </a:p>
          </p:txBody>
        </p:sp>
        <p:sp>
          <p:nvSpPr>
            <p:cNvPr id="25" name="Text Box 49"/>
            <p:cNvSpPr txBox="1">
              <a:spLocks noChangeArrowheads="1"/>
            </p:cNvSpPr>
            <p:nvPr/>
          </p:nvSpPr>
          <p:spPr bwMode="auto">
            <a:xfrm>
              <a:off x="3398838" y="2611438"/>
              <a:ext cx="792205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dirty="0" smtClean="0"/>
                <a:t>switch </a:t>
              </a:r>
            </a:p>
            <a:p>
              <a:r>
                <a:rPr lang="en-US" sz="1400" dirty="0" smtClean="0"/>
                <a:t>Ethernet</a:t>
              </a:r>
              <a:endParaRPr lang="en-US" sz="1400" dirty="0"/>
            </a:p>
          </p:txBody>
        </p:sp>
        <p:sp>
          <p:nvSpPr>
            <p:cNvPr id="27" name="Line 51"/>
            <p:cNvSpPr>
              <a:spLocks noChangeShapeType="1"/>
            </p:cNvSpPr>
            <p:nvPr/>
          </p:nvSpPr>
          <p:spPr bwMode="auto">
            <a:xfrm>
              <a:off x="5319713" y="2825750"/>
              <a:ext cx="6794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28" name="Text Box 52"/>
            <p:cNvSpPr txBox="1">
              <a:spLocks noChangeArrowheads="1"/>
            </p:cNvSpPr>
            <p:nvPr/>
          </p:nvSpPr>
          <p:spPr bwMode="auto">
            <a:xfrm>
              <a:off x="6045200" y="2528888"/>
              <a:ext cx="1149417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dirty="0" smtClean="0"/>
                <a:t>Para o ISP </a:t>
              </a:r>
              <a:r>
                <a:rPr lang="en-US" sz="1400" dirty="0" err="1" smtClean="0"/>
                <a:t>da</a:t>
              </a:r>
              <a:endParaRPr lang="en-US" sz="1400" dirty="0" smtClean="0"/>
            </a:p>
            <a:p>
              <a:r>
                <a:rPr lang="en-US" sz="1400" dirty="0" err="1" smtClean="0"/>
                <a:t>instituição</a:t>
              </a:r>
              <a:endParaRPr lang="en-US" sz="1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1: </a:t>
            </a:r>
            <a:r>
              <a:rPr lang="en-US" dirty="0" err="1"/>
              <a:t>Introdução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11276" name="Espaço Reservado para Número de Slid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959EE18-2C9B-4596-ADDB-9CBB24BCAB80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1127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382000" cy="1143000"/>
          </a:xfrm>
        </p:spPr>
        <p:txBody>
          <a:bodyPr/>
          <a:lstStyle/>
          <a:p>
            <a:r>
              <a:rPr lang="pt-BR" sz="3200" smtClean="0"/>
              <a:t>Redes de acesso sem fio </a:t>
            </a:r>
            <a:r>
              <a:rPr lang="pt-BR" sz="3200" i="1" smtClean="0"/>
              <a:t>(wireless)</a:t>
            </a:r>
            <a:endParaRPr lang="pt-BR" smtClean="0"/>
          </a:p>
        </p:txBody>
      </p:sp>
      <p:sp>
        <p:nvSpPr>
          <p:cNvPr id="112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31788" y="1371600"/>
            <a:ext cx="4894262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sz="2000" dirty="0" smtClean="0"/>
              <a:t>rede de acesso compartilhado </a:t>
            </a:r>
            <a:r>
              <a:rPr lang="pt-BR" sz="2000" i="1" dirty="0" smtClean="0"/>
              <a:t>sem fio</a:t>
            </a:r>
            <a:r>
              <a:rPr lang="pt-BR" sz="2000" dirty="0" smtClean="0"/>
              <a:t> conecta o sistema final ao roteador</a:t>
            </a:r>
          </a:p>
          <a:p>
            <a:pPr lvl="1">
              <a:lnSpc>
                <a:spcPct val="90000"/>
              </a:lnSpc>
            </a:pPr>
            <a:r>
              <a:rPr lang="pt-BR" sz="1800" dirty="0" smtClean="0"/>
              <a:t>Via estação base = “ponto de acesso” sem fio</a:t>
            </a:r>
          </a:p>
          <a:p>
            <a:pPr>
              <a:lnSpc>
                <a:spcPct val="90000"/>
              </a:lnSpc>
            </a:pPr>
            <a:r>
              <a:rPr lang="pt-BR" sz="2000" dirty="0" err="1" smtClean="0">
                <a:solidFill>
                  <a:srgbClr val="FF0000"/>
                </a:solidFill>
              </a:rPr>
              <a:t>LANs</a:t>
            </a:r>
            <a:r>
              <a:rPr lang="pt-BR" sz="2000" dirty="0" smtClean="0">
                <a:solidFill>
                  <a:srgbClr val="FF0000"/>
                </a:solidFill>
              </a:rPr>
              <a:t> sem fio:</a:t>
            </a:r>
            <a:endParaRPr lang="pt-BR" sz="2000" dirty="0" smtClean="0"/>
          </a:p>
          <a:p>
            <a:pPr lvl="1">
              <a:lnSpc>
                <a:spcPct val="90000"/>
              </a:lnSpc>
            </a:pPr>
            <a:r>
              <a:rPr lang="pt-BR" sz="1800" dirty="0" smtClean="0"/>
              <a:t>ondas de rádio substituem os fios</a:t>
            </a:r>
          </a:p>
          <a:p>
            <a:pPr lvl="1">
              <a:lnSpc>
                <a:spcPct val="90000"/>
              </a:lnSpc>
            </a:pPr>
            <a:r>
              <a:rPr lang="pt-BR" sz="1800" dirty="0" smtClean="0"/>
              <a:t>802.11 (</a:t>
            </a:r>
            <a:r>
              <a:rPr lang="pt-BR" sz="1800" dirty="0" err="1" smtClean="0"/>
              <a:t>Wi-Fi</a:t>
            </a:r>
            <a:r>
              <a:rPr lang="pt-BR" sz="1800" dirty="0" smtClean="0"/>
              <a:t>): </a:t>
            </a:r>
          </a:p>
          <a:p>
            <a:pPr lvl="2">
              <a:lnSpc>
                <a:spcPct val="80000"/>
              </a:lnSpc>
            </a:pPr>
            <a:r>
              <a:rPr lang="pt-BR" sz="1400" dirty="0" smtClean="0"/>
              <a:t>802.11b &lt;= 11 </a:t>
            </a:r>
            <a:r>
              <a:rPr lang="pt-BR" sz="1400" dirty="0" err="1" smtClean="0"/>
              <a:t>Mbps</a:t>
            </a:r>
            <a:endParaRPr lang="pt-BR" sz="1400" dirty="0" smtClean="0"/>
          </a:p>
          <a:p>
            <a:pPr lvl="2">
              <a:lnSpc>
                <a:spcPct val="80000"/>
              </a:lnSpc>
            </a:pPr>
            <a:r>
              <a:rPr lang="pt-BR" sz="1400" dirty="0" smtClean="0"/>
              <a:t>802.11g &lt;= 54 </a:t>
            </a:r>
            <a:r>
              <a:rPr lang="pt-BR" sz="1400" dirty="0" err="1" smtClean="0"/>
              <a:t>Mbps</a:t>
            </a:r>
            <a:endParaRPr lang="pt-BR" sz="1400" dirty="0" smtClean="0"/>
          </a:p>
          <a:p>
            <a:pPr lvl="2">
              <a:lnSpc>
                <a:spcPct val="80000"/>
              </a:lnSpc>
            </a:pPr>
            <a:r>
              <a:rPr lang="pt-BR" sz="1400" dirty="0" smtClean="0"/>
              <a:t>802.11n &lt;= 12x 802.11g</a:t>
            </a:r>
          </a:p>
          <a:p>
            <a:pPr>
              <a:lnSpc>
                <a:spcPct val="90000"/>
              </a:lnSpc>
            </a:pPr>
            <a:r>
              <a:rPr lang="pt-BR" sz="2000" dirty="0" smtClean="0">
                <a:solidFill>
                  <a:srgbClr val="FF0000"/>
                </a:solidFill>
              </a:rPr>
              <a:t>acesso sem fio com maior cobertura</a:t>
            </a:r>
            <a:endParaRPr lang="pt-BR" sz="2000" dirty="0" smtClean="0"/>
          </a:p>
          <a:p>
            <a:pPr lvl="1">
              <a:lnSpc>
                <a:spcPct val="90000"/>
              </a:lnSpc>
            </a:pPr>
            <a:r>
              <a:rPr lang="pt-BR" sz="1800" dirty="0" smtClean="0"/>
              <a:t>Provido por uma operadora</a:t>
            </a:r>
          </a:p>
          <a:p>
            <a:pPr lvl="1">
              <a:lnSpc>
                <a:spcPct val="90000"/>
              </a:lnSpc>
            </a:pPr>
            <a:r>
              <a:rPr lang="pt-BR" sz="1800" dirty="0" smtClean="0"/>
              <a:t>3G &gt; 1 </a:t>
            </a:r>
            <a:r>
              <a:rPr lang="pt-BR" sz="1800" dirty="0" err="1" smtClean="0"/>
              <a:t>Mbps</a:t>
            </a:r>
            <a:endParaRPr lang="pt-BR" sz="1600" dirty="0" smtClean="0"/>
          </a:p>
          <a:p>
            <a:pPr lvl="2">
              <a:lnSpc>
                <a:spcPct val="90000"/>
              </a:lnSpc>
            </a:pPr>
            <a:r>
              <a:rPr lang="pt-BR" sz="1400" dirty="0" smtClean="0"/>
              <a:t>EVDO (</a:t>
            </a:r>
            <a:r>
              <a:rPr lang="pt-BR" sz="1400" i="1" dirty="0" err="1" smtClean="0"/>
              <a:t>EVolution-Data</a:t>
            </a:r>
            <a:r>
              <a:rPr lang="pt-BR" sz="1400" i="1" dirty="0" smtClean="0"/>
              <a:t> </a:t>
            </a:r>
            <a:r>
              <a:rPr lang="pt-BR" sz="1400" i="1" dirty="0" err="1" smtClean="0"/>
              <a:t>Optimized</a:t>
            </a:r>
            <a:r>
              <a:rPr lang="pt-BR" sz="1400" dirty="0" smtClean="0"/>
              <a:t>)</a:t>
            </a:r>
          </a:p>
          <a:p>
            <a:pPr lvl="2">
              <a:lnSpc>
                <a:spcPct val="90000"/>
              </a:lnSpc>
            </a:pPr>
            <a:r>
              <a:rPr lang="pt-BR" sz="1400" dirty="0" smtClean="0"/>
              <a:t>HSDPA (</a:t>
            </a:r>
            <a:r>
              <a:rPr lang="pt-BR" sz="1400" i="1" dirty="0" err="1" smtClean="0"/>
              <a:t>High-Speed</a:t>
            </a:r>
            <a:r>
              <a:rPr lang="pt-BR" sz="1400" i="1" dirty="0" smtClean="0"/>
              <a:t> </a:t>
            </a:r>
            <a:r>
              <a:rPr lang="pt-BR" sz="1400" i="1" dirty="0" err="1" smtClean="0"/>
              <a:t>Downlink</a:t>
            </a:r>
            <a:r>
              <a:rPr lang="pt-BR" sz="1400" i="1" dirty="0" smtClean="0"/>
              <a:t> </a:t>
            </a:r>
            <a:r>
              <a:rPr lang="pt-BR" sz="1400" i="1" dirty="0" err="1" smtClean="0"/>
              <a:t>Packet</a:t>
            </a:r>
            <a:r>
              <a:rPr lang="pt-BR" sz="1400" i="1" dirty="0" smtClean="0"/>
              <a:t> Access</a:t>
            </a:r>
            <a:r>
              <a:rPr lang="pt-BR" sz="1400" dirty="0" smtClean="0"/>
              <a:t>)</a:t>
            </a:r>
          </a:p>
          <a:p>
            <a:pPr lvl="1">
              <a:lnSpc>
                <a:spcPct val="90000"/>
              </a:lnSpc>
            </a:pPr>
            <a:r>
              <a:rPr lang="pt-BR" sz="1800" dirty="0" smtClean="0"/>
              <a:t>Próximo (?): </a:t>
            </a:r>
            <a:r>
              <a:rPr lang="pt-BR" sz="1800" dirty="0" err="1" smtClean="0"/>
              <a:t>WiMAX</a:t>
            </a:r>
            <a:r>
              <a:rPr lang="pt-BR" sz="1800" dirty="0" smtClean="0"/>
              <a:t> (dezenas </a:t>
            </a:r>
            <a:r>
              <a:rPr lang="pt-BR" sz="1800" dirty="0" err="1" smtClean="0"/>
              <a:t>Mbps</a:t>
            </a:r>
            <a:r>
              <a:rPr lang="pt-BR" sz="1800" dirty="0" smtClean="0"/>
              <a:t>) em grandes distâncias</a:t>
            </a:r>
          </a:p>
        </p:txBody>
      </p:sp>
      <p:grpSp>
        <p:nvGrpSpPr>
          <p:cNvPr id="11279" name="Group 39"/>
          <p:cNvGrpSpPr>
            <a:grpSpLocks/>
          </p:cNvGrpSpPr>
          <p:nvPr/>
        </p:nvGrpSpPr>
        <p:grpSpPr bwMode="auto">
          <a:xfrm>
            <a:off x="5114925" y="1935163"/>
            <a:ext cx="3702050" cy="3946525"/>
            <a:chOff x="2927" y="1121"/>
            <a:chExt cx="2332" cy="2486"/>
          </a:xfrm>
        </p:grpSpPr>
        <p:grpSp>
          <p:nvGrpSpPr>
            <p:cNvPr id="11281" name="Group 5"/>
            <p:cNvGrpSpPr>
              <a:grpSpLocks/>
            </p:cNvGrpSpPr>
            <p:nvPr/>
          </p:nvGrpSpPr>
          <p:grpSpPr bwMode="auto">
            <a:xfrm>
              <a:off x="3650" y="2573"/>
              <a:ext cx="392" cy="500"/>
              <a:chOff x="3908" y="2375"/>
              <a:chExt cx="392" cy="500"/>
            </a:xfrm>
          </p:grpSpPr>
          <p:graphicFrame>
            <p:nvGraphicFramePr>
              <p:cNvPr id="11273" name="Object 6"/>
              <p:cNvGraphicFramePr>
                <a:graphicFrameLocks noChangeAspect="1"/>
              </p:cNvGraphicFramePr>
              <p:nvPr/>
            </p:nvGraphicFramePr>
            <p:xfrm>
              <a:off x="3908" y="2375"/>
              <a:ext cx="366" cy="44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374" name="Clip" r:id="rId4" imgW="819000" imgH="847800" progId="">
                      <p:embed/>
                    </p:oleObj>
                  </mc:Choice>
                  <mc:Fallback>
                    <p:oleObj name="Clip" r:id="rId4" imgW="819000" imgH="847800" progId="">
                      <p:embed/>
                      <p:pic>
                        <p:nvPicPr>
                          <p:cNvPr id="0" name="Object 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908" y="2375"/>
                            <a:ext cx="366" cy="441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0000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1274" name="Object 7"/>
              <p:cNvGraphicFramePr>
                <a:graphicFrameLocks noChangeAspect="1"/>
              </p:cNvGraphicFramePr>
              <p:nvPr/>
            </p:nvGraphicFramePr>
            <p:xfrm>
              <a:off x="3966" y="2506"/>
              <a:ext cx="334" cy="36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375" name="Clip" r:id="rId6" imgW="1266840" imgH="1200240" progId="">
                      <p:embed/>
                    </p:oleObj>
                  </mc:Choice>
                  <mc:Fallback>
                    <p:oleObj name="Clip" r:id="rId6" imgW="1266840" imgH="1200240" progId="">
                      <p:embed/>
                      <p:pic>
                        <p:nvPicPr>
                          <p:cNvPr id="0" name="Object 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966" y="2506"/>
                            <a:ext cx="334" cy="36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1282" name="Group 8"/>
            <p:cNvGrpSpPr>
              <a:grpSpLocks/>
            </p:cNvGrpSpPr>
            <p:nvPr/>
          </p:nvGrpSpPr>
          <p:grpSpPr bwMode="auto">
            <a:xfrm>
              <a:off x="4378" y="2519"/>
              <a:ext cx="392" cy="500"/>
              <a:chOff x="2870" y="1518"/>
              <a:chExt cx="292" cy="320"/>
            </a:xfrm>
          </p:grpSpPr>
          <p:graphicFrame>
            <p:nvGraphicFramePr>
              <p:cNvPr id="11271" name="Object 9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376" name="Clip" r:id="rId8" imgW="819000" imgH="847800" progId="">
                      <p:embed/>
                    </p:oleObj>
                  </mc:Choice>
                  <mc:Fallback>
                    <p:oleObj name="Clip" r:id="rId8" imgW="819000" imgH="847800" progId="">
                      <p:embed/>
                      <p:pic>
                        <p:nvPicPr>
                          <p:cNvPr id="0" name="Object 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1272" name="Object 10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377" name="Clip" r:id="rId9" imgW="1266840" imgH="1200240" progId="">
                      <p:embed/>
                    </p:oleObj>
                  </mc:Choice>
                  <mc:Fallback>
                    <p:oleObj name="Clip" r:id="rId9" imgW="1266840" imgH="1200240" progId="">
                      <p:embed/>
                      <p:pic>
                        <p:nvPicPr>
                          <p:cNvPr id="0" name="Object 1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1283" name="Group 11"/>
            <p:cNvGrpSpPr>
              <a:grpSpLocks/>
            </p:cNvGrpSpPr>
            <p:nvPr/>
          </p:nvGrpSpPr>
          <p:grpSpPr bwMode="auto">
            <a:xfrm>
              <a:off x="3798" y="1789"/>
              <a:ext cx="366" cy="442"/>
              <a:chOff x="4733" y="2082"/>
              <a:chExt cx="272" cy="282"/>
            </a:xfrm>
          </p:grpSpPr>
          <p:graphicFrame>
            <p:nvGraphicFramePr>
              <p:cNvPr id="11270" name="Object 12"/>
              <p:cNvGraphicFramePr>
                <a:graphicFrameLocks noChangeAspect="1"/>
              </p:cNvGraphicFramePr>
              <p:nvPr/>
            </p:nvGraphicFramePr>
            <p:xfrm>
              <a:off x="4733" y="2082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378" name="Clip" r:id="rId10" imgW="819000" imgH="847800" progId="">
                      <p:embed/>
                    </p:oleObj>
                  </mc:Choice>
                  <mc:Fallback>
                    <p:oleObj name="Clip" r:id="rId10" imgW="819000" imgH="847800" progId="">
                      <p:embed/>
                      <p:pic>
                        <p:nvPicPr>
                          <p:cNvPr id="0" name="Object 1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733" y="2082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1305" name="Rectangle 13"/>
              <p:cNvSpPr>
                <a:spLocks noChangeArrowheads="1"/>
              </p:cNvSpPr>
              <p:nvPr/>
            </p:nvSpPr>
            <p:spPr bwMode="auto">
              <a:xfrm>
                <a:off x="4812" y="2181"/>
                <a:ext cx="192" cy="183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11284" name="Group 14"/>
            <p:cNvGrpSpPr>
              <a:grpSpLocks/>
            </p:cNvGrpSpPr>
            <p:nvPr/>
          </p:nvGrpSpPr>
          <p:grpSpPr bwMode="auto">
            <a:xfrm>
              <a:off x="3819" y="1405"/>
              <a:ext cx="483" cy="273"/>
              <a:chOff x="3600" y="219"/>
              <a:chExt cx="360" cy="175"/>
            </a:xfrm>
          </p:grpSpPr>
          <p:sp>
            <p:nvSpPr>
              <p:cNvPr id="11292" name="Oval 15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293" name="Line 16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294" name="Line 17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295" name="Rectangle 18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pt-BR"/>
              </a:p>
            </p:txBody>
          </p:sp>
          <p:sp>
            <p:nvSpPr>
              <p:cNvPr id="11296" name="Oval 19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grpSp>
            <p:nvGrpSpPr>
              <p:cNvPr id="11297" name="Group 20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1302" name="Line 2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1303" name="Line 2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1304" name="Line 2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grpSp>
            <p:nvGrpSpPr>
              <p:cNvPr id="11298" name="Group 24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1299" name="Line 2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1300" name="Line 2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1301" name="Line 2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</p:grpSp>
        <p:sp>
          <p:nvSpPr>
            <p:cNvPr id="11285" name="Line 28"/>
            <p:cNvSpPr>
              <a:spLocks noChangeShapeType="1"/>
            </p:cNvSpPr>
            <p:nvPr/>
          </p:nvSpPr>
          <p:spPr bwMode="auto">
            <a:xfrm flipV="1">
              <a:off x="4069" y="1673"/>
              <a:ext cx="0" cy="2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11286" name="Group 29"/>
            <p:cNvGrpSpPr>
              <a:grpSpLocks/>
            </p:cNvGrpSpPr>
            <p:nvPr/>
          </p:nvGrpSpPr>
          <p:grpSpPr bwMode="auto">
            <a:xfrm>
              <a:off x="4532" y="1509"/>
              <a:ext cx="392" cy="500"/>
              <a:chOff x="2870" y="1518"/>
              <a:chExt cx="292" cy="320"/>
            </a:xfrm>
          </p:grpSpPr>
          <p:graphicFrame>
            <p:nvGraphicFramePr>
              <p:cNvPr id="11268" name="Object 30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379" name="Clip" r:id="rId11" imgW="819000" imgH="847800" progId="">
                      <p:embed/>
                    </p:oleObj>
                  </mc:Choice>
                  <mc:Fallback>
                    <p:oleObj name="Clip" r:id="rId11" imgW="819000" imgH="847800" progId="">
                      <p:embed/>
                      <p:pic>
                        <p:nvPicPr>
                          <p:cNvPr id="0" name="Object 3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1269" name="Object 31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380" name="Clip" r:id="rId12" imgW="1266840" imgH="1200240" progId="">
                      <p:embed/>
                    </p:oleObj>
                  </mc:Choice>
                  <mc:Fallback>
                    <p:oleObj name="Clip" r:id="rId12" imgW="1266840" imgH="1200240" progId="">
                      <p:embed/>
                      <p:pic>
                        <p:nvPicPr>
                          <p:cNvPr id="0" name="Object 3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1287" name="Group 32"/>
            <p:cNvGrpSpPr>
              <a:grpSpLocks/>
            </p:cNvGrpSpPr>
            <p:nvPr/>
          </p:nvGrpSpPr>
          <p:grpSpPr bwMode="auto">
            <a:xfrm>
              <a:off x="4815" y="2178"/>
              <a:ext cx="392" cy="500"/>
              <a:chOff x="2870" y="1518"/>
              <a:chExt cx="292" cy="320"/>
            </a:xfrm>
          </p:grpSpPr>
          <p:graphicFrame>
            <p:nvGraphicFramePr>
              <p:cNvPr id="11266" name="Object 33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381" name="Clip" r:id="rId13" imgW="819000" imgH="847800" progId="">
                      <p:embed/>
                    </p:oleObj>
                  </mc:Choice>
                  <mc:Fallback>
                    <p:oleObj name="Clip" r:id="rId13" imgW="819000" imgH="847800" progId="">
                      <p:embed/>
                      <p:pic>
                        <p:nvPicPr>
                          <p:cNvPr id="0" name="Object 3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1267" name="Object 34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382" name="Clip" r:id="rId14" imgW="1266840" imgH="1200240" progId="">
                      <p:embed/>
                    </p:oleObj>
                  </mc:Choice>
                  <mc:Fallback>
                    <p:oleObj name="Clip" r:id="rId14" imgW="1266840" imgH="1200240" progId="">
                      <p:embed/>
                      <p:pic>
                        <p:nvPicPr>
                          <p:cNvPr id="0" name="Object 3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1288" name="Text Box 35"/>
            <p:cNvSpPr txBox="1">
              <a:spLocks noChangeArrowheads="1"/>
            </p:cNvSpPr>
            <p:nvPr/>
          </p:nvSpPr>
          <p:spPr bwMode="auto">
            <a:xfrm>
              <a:off x="3038" y="1817"/>
              <a:ext cx="857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>
                  <a:latin typeface="Comic Sans MS" pitchFamily="66" charset="0"/>
                </a:rPr>
                <a:t>estação </a:t>
              </a:r>
            </a:p>
            <a:p>
              <a:pPr algn="r"/>
              <a:r>
                <a:rPr lang="en-US">
                  <a:latin typeface="Comic Sans MS" pitchFamily="66" charset="0"/>
                </a:rPr>
                <a:t>base</a:t>
              </a:r>
              <a:endParaRPr lang="en-US"/>
            </a:p>
          </p:txBody>
        </p:sp>
        <p:sp>
          <p:nvSpPr>
            <p:cNvPr id="11289" name="Text Box 36"/>
            <p:cNvSpPr txBox="1">
              <a:spLocks noChangeArrowheads="1"/>
            </p:cNvSpPr>
            <p:nvPr/>
          </p:nvSpPr>
          <p:spPr bwMode="auto">
            <a:xfrm>
              <a:off x="4015" y="3089"/>
              <a:ext cx="1244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Comic Sans MS" pitchFamily="66" charset="0"/>
                </a:rPr>
                <a:t>hospedeiros </a:t>
              </a:r>
            </a:p>
            <a:p>
              <a:pPr algn="ctr"/>
              <a:r>
                <a:rPr lang="en-US">
                  <a:latin typeface="Comic Sans MS" pitchFamily="66" charset="0"/>
                </a:rPr>
                <a:t>móveis</a:t>
              </a:r>
            </a:p>
          </p:txBody>
        </p:sp>
        <p:sp>
          <p:nvSpPr>
            <p:cNvPr id="11290" name="Line 37"/>
            <p:cNvSpPr>
              <a:spLocks noChangeShapeType="1"/>
            </p:cNvSpPr>
            <p:nvPr/>
          </p:nvSpPr>
          <p:spPr bwMode="auto">
            <a:xfrm flipV="1">
              <a:off x="4033" y="1121"/>
              <a:ext cx="0" cy="2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1291" name="Text Box 38"/>
            <p:cNvSpPr txBox="1">
              <a:spLocks noChangeArrowheads="1"/>
            </p:cNvSpPr>
            <p:nvPr/>
          </p:nvSpPr>
          <p:spPr bwMode="auto">
            <a:xfrm>
              <a:off x="2927" y="1385"/>
              <a:ext cx="9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>
                  <a:latin typeface="Comic Sans MS" pitchFamily="66" charset="0"/>
                </a:rPr>
                <a:t>roteador</a:t>
              </a:r>
              <a:endParaRPr lang="en-US"/>
            </a:p>
          </p:txBody>
        </p:sp>
      </p:grpSp>
      <p:pic>
        <p:nvPicPr>
          <p:cNvPr id="11280" name="Picture 39" descr="wificolor150x150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413625" y="293688"/>
            <a:ext cx="148590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1: </a:t>
            </a:r>
            <a:r>
              <a:rPr lang="en-US" dirty="0" err="1"/>
              <a:t>Introdução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12298" name="Espaço Reservado para Número de Slid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E1F2887-3EBB-4C40-96A4-33180898D685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12299" name="Rectangle 2"/>
          <p:cNvSpPr>
            <a:spLocks noGrp="1" noChangeArrowheads="1"/>
          </p:cNvSpPr>
          <p:nvPr>
            <p:ph type="title"/>
          </p:nvPr>
        </p:nvSpPr>
        <p:spPr>
          <a:xfrm>
            <a:off x="276225" y="187325"/>
            <a:ext cx="8382000" cy="1143000"/>
          </a:xfrm>
        </p:spPr>
        <p:txBody>
          <a:bodyPr/>
          <a:lstStyle/>
          <a:p>
            <a:r>
              <a:rPr lang="en-US" sz="3200" smtClean="0"/>
              <a:t>Redes domésticas</a:t>
            </a:r>
            <a:endParaRPr lang="en-US" smtClean="0"/>
          </a:p>
        </p:txBody>
      </p:sp>
      <p:sp>
        <p:nvSpPr>
          <p:cNvPr id="1230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38150" y="1266825"/>
            <a:ext cx="7770813" cy="4876800"/>
          </a:xfrm>
        </p:spPr>
        <p:txBody>
          <a:bodyPr/>
          <a:lstStyle/>
          <a:p>
            <a:pPr>
              <a:buFont typeface="ZapfDingbats" pitchFamily="82" charset="0"/>
              <a:buNone/>
            </a:pPr>
            <a:r>
              <a:rPr lang="en-US" sz="2400" smtClean="0">
                <a:solidFill>
                  <a:srgbClr val="FF0000"/>
                </a:solidFill>
              </a:rPr>
              <a:t>Componentes típicos da rede doméstica: </a:t>
            </a:r>
          </a:p>
          <a:p>
            <a:r>
              <a:rPr lang="en-US" sz="2400" smtClean="0"/>
              <a:t>ADSL ou modem a cabo </a:t>
            </a:r>
          </a:p>
          <a:p>
            <a:r>
              <a:rPr lang="en-US" sz="2400" smtClean="0"/>
              <a:t>roteador/firewall/NAT</a:t>
            </a:r>
          </a:p>
          <a:p>
            <a:r>
              <a:rPr lang="en-US" sz="2400" smtClean="0"/>
              <a:t>Ethernet</a:t>
            </a:r>
          </a:p>
          <a:p>
            <a:r>
              <a:rPr lang="en-US" sz="2400" smtClean="0"/>
              <a:t>Ponto de acesso sem fio</a:t>
            </a:r>
          </a:p>
          <a:p>
            <a:pPr>
              <a:buFont typeface="ZapfDingbats" pitchFamily="82" charset="0"/>
              <a:buNone/>
            </a:pPr>
            <a:r>
              <a:rPr lang="en-US" sz="2400" smtClean="0"/>
              <a:t>    </a:t>
            </a:r>
          </a:p>
        </p:txBody>
      </p:sp>
      <p:grpSp>
        <p:nvGrpSpPr>
          <p:cNvPr id="12301" name="Group 4"/>
          <p:cNvGrpSpPr>
            <a:grpSpLocks/>
          </p:cNvGrpSpPr>
          <p:nvPr/>
        </p:nvGrpSpPr>
        <p:grpSpPr bwMode="auto">
          <a:xfrm>
            <a:off x="6753225" y="3371850"/>
            <a:ext cx="622300" cy="793750"/>
            <a:chOff x="3908" y="2375"/>
            <a:chExt cx="392" cy="500"/>
          </a:xfrm>
        </p:grpSpPr>
        <p:graphicFrame>
          <p:nvGraphicFramePr>
            <p:cNvPr id="12295" name="Object 5"/>
            <p:cNvGraphicFramePr>
              <a:graphicFrameLocks noChangeAspect="1"/>
            </p:cNvGraphicFramePr>
            <p:nvPr/>
          </p:nvGraphicFramePr>
          <p:xfrm>
            <a:off x="3908" y="2375"/>
            <a:ext cx="366" cy="4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74" name="Clip" r:id="rId4" imgW="819000" imgH="847800" progId="">
                    <p:embed/>
                  </p:oleObj>
                </mc:Choice>
                <mc:Fallback>
                  <p:oleObj name="Clip" r:id="rId4" imgW="819000" imgH="847800" progId="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08" y="2375"/>
                          <a:ext cx="366" cy="44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0000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296" name="Object 6"/>
            <p:cNvGraphicFramePr>
              <a:graphicFrameLocks noChangeAspect="1"/>
            </p:cNvGraphicFramePr>
            <p:nvPr/>
          </p:nvGraphicFramePr>
          <p:xfrm>
            <a:off x="3966" y="2506"/>
            <a:ext cx="334" cy="3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75" name="Clip" r:id="rId6" imgW="1266840" imgH="1200240" progId="">
                    <p:embed/>
                  </p:oleObj>
                </mc:Choice>
                <mc:Fallback>
                  <p:oleObj name="Clip" r:id="rId6" imgW="1266840" imgH="1200240" progId="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66" y="2506"/>
                          <a:ext cx="334" cy="36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2302" name="Group 7"/>
          <p:cNvGrpSpPr>
            <a:grpSpLocks/>
          </p:cNvGrpSpPr>
          <p:nvPr/>
        </p:nvGrpSpPr>
        <p:grpSpPr bwMode="auto">
          <a:xfrm>
            <a:off x="6800850" y="4330700"/>
            <a:ext cx="622300" cy="793750"/>
            <a:chOff x="2870" y="1518"/>
            <a:chExt cx="292" cy="320"/>
          </a:xfrm>
        </p:grpSpPr>
        <p:graphicFrame>
          <p:nvGraphicFramePr>
            <p:cNvPr id="12293" name="Object 8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76" name="Clip" r:id="rId8" imgW="819000" imgH="847800" progId="">
                    <p:embed/>
                  </p:oleObj>
                </mc:Choice>
                <mc:Fallback>
                  <p:oleObj name="Clip" r:id="rId8" imgW="819000" imgH="847800" progId="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294" name="Object 9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77" name="Clip" r:id="rId9" imgW="1266840" imgH="1200240" progId="">
                    <p:embed/>
                  </p:oleObj>
                </mc:Choice>
                <mc:Fallback>
                  <p:oleObj name="Clip" r:id="rId9" imgW="1266840" imgH="1200240" progId="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2303" name="Group 10"/>
          <p:cNvGrpSpPr>
            <a:grpSpLocks/>
          </p:cNvGrpSpPr>
          <p:nvPr/>
        </p:nvGrpSpPr>
        <p:grpSpPr bwMode="auto">
          <a:xfrm>
            <a:off x="6108700" y="3937000"/>
            <a:ext cx="539750" cy="633413"/>
            <a:chOff x="4733" y="2082"/>
            <a:chExt cx="272" cy="282"/>
          </a:xfrm>
        </p:grpSpPr>
        <p:graphicFrame>
          <p:nvGraphicFramePr>
            <p:cNvPr id="12292" name="Object 11"/>
            <p:cNvGraphicFramePr>
              <a:graphicFrameLocks noChangeAspect="1"/>
            </p:cNvGraphicFramePr>
            <p:nvPr/>
          </p:nvGraphicFramePr>
          <p:xfrm>
            <a:off x="4733" y="2082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78" name="Clip" r:id="rId10" imgW="819000" imgH="847800" progId="">
                    <p:embed/>
                  </p:oleObj>
                </mc:Choice>
                <mc:Fallback>
                  <p:oleObj name="Clip" r:id="rId10" imgW="819000" imgH="847800" progId="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33" y="2082"/>
                          <a:ext cx="272" cy="28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334" name="Rectangle 12"/>
            <p:cNvSpPr>
              <a:spLocks noChangeArrowheads="1"/>
            </p:cNvSpPr>
            <p:nvPr/>
          </p:nvSpPr>
          <p:spPr bwMode="auto">
            <a:xfrm>
              <a:off x="4812" y="2181"/>
              <a:ext cx="192" cy="183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12304" name="Text Box 13"/>
          <p:cNvSpPr txBox="1">
            <a:spLocks noChangeArrowheads="1"/>
          </p:cNvSpPr>
          <p:nvPr/>
        </p:nvSpPr>
        <p:spPr bwMode="auto">
          <a:xfrm>
            <a:off x="6453188" y="5133975"/>
            <a:ext cx="1200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Ponto de</a:t>
            </a:r>
          </a:p>
          <a:p>
            <a:pPr algn="ctr"/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acesso</a:t>
            </a:r>
          </a:p>
          <a:p>
            <a:pPr algn="ctr"/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wireless</a:t>
            </a:r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12305" name="Text Box 14"/>
          <p:cNvSpPr txBox="1">
            <a:spLocks noChangeArrowheads="1"/>
          </p:cNvSpPr>
          <p:nvPr/>
        </p:nvSpPr>
        <p:spPr bwMode="auto">
          <a:xfrm>
            <a:off x="7532688" y="3981450"/>
            <a:ext cx="12239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Laptops</a:t>
            </a:r>
          </a:p>
          <a:p>
            <a:pPr algn="ctr"/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 wireless</a:t>
            </a:r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12306" name="Text Box 15"/>
          <p:cNvSpPr txBox="1">
            <a:spLocks noChangeArrowheads="1"/>
          </p:cNvSpPr>
          <p:nvPr/>
        </p:nvSpPr>
        <p:spPr bwMode="auto">
          <a:xfrm>
            <a:off x="3338513" y="4498975"/>
            <a:ext cx="13636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roteador/</a:t>
            </a:r>
          </a:p>
          <a:p>
            <a:pPr algn="r"/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firewall</a:t>
            </a:r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12307" name="Freeform 16"/>
          <p:cNvSpPr>
            <a:spLocks/>
          </p:cNvSpPr>
          <p:nvPr/>
        </p:nvSpPr>
        <p:spPr bwMode="auto">
          <a:xfrm>
            <a:off x="4821238" y="4448175"/>
            <a:ext cx="776287" cy="677863"/>
          </a:xfrm>
          <a:custGeom>
            <a:avLst/>
            <a:gdLst>
              <a:gd name="T0" fmla="*/ 2147483647 w 489"/>
              <a:gd name="T1" fmla="*/ 2147483647 h 427"/>
              <a:gd name="T2" fmla="*/ 2147483647 w 489"/>
              <a:gd name="T3" fmla="*/ 2147483647 h 427"/>
              <a:gd name="T4" fmla="*/ 0 w 489"/>
              <a:gd name="T5" fmla="*/ 0 h 427"/>
              <a:gd name="T6" fmla="*/ 0 60000 65536"/>
              <a:gd name="T7" fmla="*/ 0 60000 65536"/>
              <a:gd name="T8" fmla="*/ 0 60000 65536"/>
              <a:gd name="T9" fmla="*/ 0 w 489"/>
              <a:gd name="T10" fmla="*/ 0 h 427"/>
              <a:gd name="T11" fmla="*/ 489 w 489"/>
              <a:gd name="T12" fmla="*/ 427 h 4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9" h="427">
                <a:moveTo>
                  <a:pt x="489" y="427"/>
                </a:moveTo>
                <a:lnTo>
                  <a:pt x="166" y="427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aphicFrame>
        <p:nvGraphicFramePr>
          <p:cNvPr id="12290" name="Object 17"/>
          <p:cNvGraphicFramePr>
            <a:graphicFrameLocks noChangeAspect="1"/>
          </p:cNvGraphicFramePr>
          <p:nvPr/>
        </p:nvGraphicFramePr>
        <p:xfrm>
          <a:off x="5526088" y="3222625"/>
          <a:ext cx="598487" cy="5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9" name="Clip" r:id="rId11" imgW="1305000" imgH="1085760" progId="">
                  <p:embed/>
                </p:oleObj>
              </mc:Choice>
              <mc:Fallback>
                <p:oleObj name="Clip" r:id="rId11" imgW="1305000" imgH="1085760" progId="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6088" y="3222625"/>
                        <a:ext cx="598487" cy="579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8" name="Freeform 18"/>
          <p:cNvSpPr>
            <a:spLocks/>
          </p:cNvSpPr>
          <p:nvPr/>
        </p:nvSpPr>
        <p:spPr bwMode="auto">
          <a:xfrm flipV="1">
            <a:off x="5021263" y="4238625"/>
            <a:ext cx="1244600" cy="98425"/>
          </a:xfrm>
          <a:custGeom>
            <a:avLst/>
            <a:gdLst>
              <a:gd name="T0" fmla="*/ 0 w 513"/>
              <a:gd name="T1" fmla="*/ 0 h 1"/>
              <a:gd name="T2" fmla="*/ 2147483647 w 513"/>
              <a:gd name="T3" fmla="*/ 0 h 1"/>
              <a:gd name="T4" fmla="*/ 0 60000 65536"/>
              <a:gd name="T5" fmla="*/ 0 60000 65536"/>
              <a:gd name="T6" fmla="*/ 0 w 513"/>
              <a:gd name="T7" fmla="*/ 0 h 1"/>
              <a:gd name="T8" fmla="*/ 513 w 513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13" h="1">
                <a:moveTo>
                  <a:pt x="0" y="0"/>
                </a:moveTo>
                <a:lnTo>
                  <a:pt x="513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aphicFrame>
        <p:nvGraphicFramePr>
          <p:cNvPr id="12291" name="Object 19"/>
          <p:cNvGraphicFramePr>
            <a:graphicFrameLocks noChangeAspect="1"/>
          </p:cNvGraphicFramePr>
          <p:nvPr/>
        </p:nvGraphicFramePr>
        <p:xfrm>
          <a:off x="5553075" y="4951413"/>
          <a:ext cx="598488" cy="57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80" name="Clip" r:id="rId13" imgW="1305000" imgH="1085760" progId="">
                  <p:embed/>
                </p:oleObj>
              </mc:Choice>
              <mc:Fallback>
                <p:oleObj name="Clip" r:id="rId13" imgW="1305000" imgH="1085760" progId="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3075" y="4951413"/>
                        <a:ext cx="598488" cy="579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9" name="modem"/>
          <p:cNvSpPr>
            <a:spLocks noEditPoints="1" noChangeArrowheads="1"/>
          </p:cNvSpPr>
          <p:nvPr/>
        </p:nvSpPr>
        <p:spPr bwMode="auto">
          <a:xfrm>
            <a:off x="2435225" y="4232275"/>
            <a:ext cx="1033463" cy="207963"/>
          </a:xfrm>
          <a:custGeom>
            <a:avLst/>
            <a:gdLst>
              <a:gd name="T0" fmla="*/ 0 w 21600"/>
              <a:gd name="T1" fmla="*/ 2147483647 h 21600"/>
              <a:gd name="T2" fmla="*/ 2147483647 w 21600"/>
              <a:gd name="T3" fmla="*/ 0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0 w 21600"/>
              <a:gd name="T11" fmla="*/ 2147483647 h 21600"/>
              <a:gd name="T12" fmla="*/ 2147483647 w 21600"/>
              <a:gd name="T13" fmla="*/ 0 h 21600"/>
              <a:gd name="T14" fmla="*/ 2147483647 w 21600"/>
              <a:gd name="T15" fmla="*/ 2147483647 h 21600"/>
              <a:gd name="T16" fmla="*/ 0 w 21600"/>
              <a:gd name="T17" fmla="*/ 2147483647 h 21600"/>
              <a:gd name="T18" fmla="*/ 2147483647 w 21600"/>
              <a:gd name="T19" fmla="*/ 2147483647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400 w 21600"/>
              <a:gd name="T31" fmla="*/ 22400 h 21600"/>
              <a:gd name="T32" fmla="*/ 21200 w 21600"/>
              <a:gd name="T33" fmla="*/ 30000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2310" name="Freeform 21"/>
          <p:cNvSpPr>
            <a:spLocks/>
          </p:cNvSpPr>
          <p:nvPr/>
        </p:nvSpPr>
        <p:spPr bwMode="auto">
          <a:xfrm>
            <a:off x="3470275" y="4368800"/>
            <a:ext cx="814388" cy="1588"/>
          </a:xfrm>
          <a:custGeom>
            <a:avLst/>
            <a:gdLst>
              <a:gd name="T0" fmla="*/ 0 w 513"/>
              <a:gd name="T1" fmla="*/ 0 h 1"/>
              <a:gd name="T2" fmla="*/ 2147483647 w 513"/>
              <a:gd name="T3" fmla="*/ 0 h 1"/>
              <a:gd name="T4" fmla="*/ 0 60000 65536"/>
              <a:gd name="T5" fmla="*/ 0 60000 65536"/>
              <a:gd name="T6" fmla="*/ 0 w 513"/>
              <a:gd name="T7" fmla="*/ 0 h 1"/>
              <a:gd name="T8" fmla="*/ 513 w 513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13" h="1">
                <a:moveTo>
                  <a:pt x="0" y="0"/>
                </a:moveTo>
                <a:lnTo>
                  <a:pt x="513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2311" name="Freeform 22"/>
          <p:cNvSpPr>
            <a:spLocks/>
          </p:cNvSpPr>
          <p:nvPr/>
        </p:nvSpPr>
        <p:spPr bwMode="auto">
          <a:xfrm flipV="1">
            <a:off x="4765675" y="3592513"/>
            <a:ext cx="776288" cy="677862"/>
          </a:xfrm>
          <a:custGeom>
            <a:avLst/>
            <a:gdLst>
              <a:gd name="T0" fmla="*/ 2147483647 w 489"/>
              <a:gd name="T1" fmla="*/ 2147483647 h 427"/>
              <a:gd name="T2" fmla="*/ 2147483647 w 489"/>
              <a:gd name="T3" fmla="*/ 2147483647 h 427"/>
              <a:gd name="T4" fmla="*/ 0 w 489"/>
              <a:gd name="T5" fmla="*/ 0 h 427"/>
              <a:gd name="T6" fmla="*/ 0 60000 65536"/>
              <a:gd name="T7" fmla="*/ 0 60000 65536"/>
              <a:gd name="T8" fmla="*/ 0 60000 65536"/>
              <a:gd name="T9" fmla="*/ 0 w 489"/>
              <a:gd name="T10" fmla="*/ 0 h 427"/>
              <a:gd name="T11" fmla="*/ 489 w 489"/>
              <a:gd name="T12" fmla="*/ 427 h 4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9" h="427">
                <a:moveTo>
                  <a:pt x="489" y="427"/>
                </a:moveTo>
                <a:lnTo>
                  <a:pt x="166" y="427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2312" name="Line 23"/>
          <p:cNvSpPr>
            <a:spLocks noChangeShapeType="1"/>
          </p:cNvSpPr>
          <p:nvPr/>
        </p:nvSpPr>
        <p:spPr bwMode="auto">
          <a:xfrm flipH="1" flipV="1">
            <a:off x="6511925" y="4613275"/>
            <a:ext cx="123825" cy="58261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12313" name="Text Box 24"/>
          <p:cNvSpPr txBox="1">
            <a:spLocks noChangeArrowheads="1"/>
          </p:cNvSpPr>
          <p:nvPr/>
        </p:nvSpPr>
        <p:spPr bwMode="auto">
          <a:xfrm>
            <a:off x="2390775" y="4484688"/>
            <a:ext cx="10763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modem </a:t>
            </a:r>
          </a:p>
          <a:p>
            <a:pPr algn="ctr"/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a cabo</a:t>
            </a:r>
          </a:p>
          <a:p>
            <a:pPr algn="ctr"/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12314" name="Line 25"/>
          <p:cNvSpPr>
            <a:spLocks noChangeShapeType="1"/>
          </p:cNvSpPr>
          <p:nvPr/>
        </p:nvSpPr>
        <p:spPr bwMode="auto">
          <a:xfrm>
            <a:off x="1870075" y="4351338"/>
            <a:ext cx="5667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2315" name="Text Box 26"/>
          <p:cNvSpPr txBox="1">
            <a:spLocks noChangeArrowheads="1"/>
          </p:cNvSpPr>
          <p:nvPr/>
        </p:nvSpPr>
        <p:spPr bwMode="auto">
          <a:xfrm>
            <a:off x="1096963" y="4305300"/>
            <a:ext cx="11668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Comic Sans MS" pitchFamily="66" charset="0"/>
              </a:rPr>
              <a:t>do/para</a:t>
            </a:r>
          </a:p>
          <a:p>
            <a:pPr algn="ctr"/>
            <a:r>
              <a:rPr lang="en-US" sz="2000">
                <a:latin typeface="Comic Sans MS" pitchFamily="66" charset="0"/>
              </a:rPr>
              <a:t>terminal</a:t>
            </a:r>
            <a:endParaRPr lang="en-US" sz="2000"/>
          </a:p>
        </p:txBody>
      </p:sp>
      <p:grpSp>
        <p:nvGrpSpPr>
          <p:cNvPr id="12316" name="Group 27"/>
          <p:cNvGrpSpPr>
            <a:grpSpLocks/>
          </p:cNvGrpSpPr>
          <p:nvPr/>
        </p:nvGrpSpPr>
        <p:grpSpPr bwMode="auto">
          <a:xfrm>
            <a:off x="4246563" y="4146550"/>
            <a:ext cx="766762" cy="433388"/>
            <a:chOff x="3600" y="219"/>
            <a:chExt cx="360" cy="175"/>
          </a:xfrm>
        </p:grpSpPr>
        <p:sp>
          <p:nvSpPr>
            <p:cNvPr id="12321" name="Oval 28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322" name="Line 29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323" name="Line 30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324" name="Rectangle 31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pt-BR"/>
            </a:p>
          </p:txBody>
        </p:sp>
        <p:sp>
          <p:nvSpPr>
            <p:cNvPr id="12325" name="Oval 32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12326" name="Group 33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2331" name="Line 3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332" name="Line 3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333" name="Line 3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12327" name="Group 37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2328" name="Line 3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329" name="Line 3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330" name="Line 4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</p:grpSp>
      <p:sp>
        <p:nvSpPr>
          <p:cNvPr id="12317" name="Text Box 41"/>
          <p:cNvSpPr txBox="1">
            <a:spLocks noChangeArrowheads="1"/>
          </p:cNvSpPr>
          <p:nvPr/>
        </p:nvSpPr>
        <p:spPr bwMode="auto">
          <a:xfrm>
            <a:off x="4090988" y="5632450"/>
            <a:ext cx="14954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Ethernet</a:t>
            </a:r>
          </a:p>
          <a:p>
            <a:pPr algn="ctr"/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(comutado)</a:t>
            </a:r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12318" name="Line 42"/>
          <p:cNvSpPr>
            <a:spLocks noChangeShapeType="1"/>
          </p:cNvSpPr>
          <p:nvPr/>
        </p:nvSpPr>
        <p:spPr bwMode="auto">
          <a:xfrm flipV="1">
            <a:off x="4862513" y="4875213"/>
            <a:ext cx="69850" cy="8191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12319" name="Line 43"/>
          <p:cNvSpPr>
            <a:spLocks noChangeShapeType="1"/>
          </p:cNvSpPr>
          <p:nvPr/>
        </p:nvSpPr>
        <p:spPr bwMode="auto">
          <a:xfrm flipV="1">
            <a:off x="4875213" y="3586163"/>
            <a:ext cx="444500" cy="209391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12320" name="Line 44"/>
          <p:cNvSpPr>
            <a:spLocks noChangeShapeType="1"/>
          </p:cNvSpPr>
          <p:nvPr/>
        </p:nvSpPr>
        <p:spPr bwMode="auto">
          <a:xfrm flipV="1">
            <a:off x="4860925" y="5124450"/>
            <a:ext cx="347663" cy="52863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Espaço Reservado para Rodapé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1: Introdução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3320" name="Espaço Reservado para Número de Slide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B087BE2-D9D5-40F5-85CB-1160814FA410}" type="slidenum">
              <a:rPr lang="en-US" smtClean="0"/>
              <a:pPr/>
              <a:t>39</a:t>
            </a:fld>
            <a:endParaRPr lang="en-US" smtClean="0"/>
          </a:p>
        </p:txBody>
      </p:sp>
      <p:grpSp>
        <p:nvGrpSpPr>
          <p:cNvPr id="13321" name="Group 2"/>
          <p:cNvGrpSpPr>
            <a:grpSpLocks/>
          </p:cNvGrpSpPr>
          <p:nvPr/>
        </p:nvGrpSpPr>
        <p:grpSpPr bwMode="auto">
          <a:xfrm>
            <a:off x="303213" y="1279525"/>
            <a:ext cx="8697912" cy="6010275"/>
            <a:chOff x="185" y="619"/>
            <a:chExt cx="5479" cy="3786"/>
          </a:xfrm>
        </p:grpSpPr>
        <p:sp>
          <p:nvSpPr>
            <p:cNvPr id="13326" name="Rectangle 6"/>
            <p:cNvSpPr>
              <a:spLocks noChangeArrowheads="1"/>
            </p:cNvSpPr>
            <p:nvPr/>
          </p:nvSpPr>
          <p:spPr bwMode="auto">
            <a:xfrm>
              <a:off x="192" y="2688"/>
              <a:ext cx="5393" cy="1717"/>
            </a:xfrm>
            <a:prstGeom prst="rect">
              <a:avLst/>
            </a:prstGeom>
            <a:solidFill>
              <a:srgbClr val="BBE0E3">
                <a:alpha val="34117"/>
              </a:srgbClr>
            </a:solidFill>
            <a:ln w="57150" algn="ctr">
              <a:noFill/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327" name="Rectangle 3"/>
            <p:cNvSpPr>
              <a:spLocks noChangeArrowheads="1"/>
            </p:cNvSpPr>
            <p:nvPr/>
          </p:nvSpPr>
          <p:spPr bwMode="auto">
            <a:xfrm>
              <a:off x="185" y="619"/>
              <a:ext cx="5393" cy="905"/>
            </a:xfrm>
            <a:prstGeom prst="rect">
              <a:avLst/>
            </a:prstGeom>
            <a:solidFill>
              <a:srgbClr val="FF99FF">
                <a:alpha val="34117"/>
              </a:srgbClr>
            </a:solidFill>
            <a:ln w="57150" algn="ctr">
              <a:noFill/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328" name="Rectangle 4"/>
            <p:cNvSpPr>
              <a:spLocks noChangeArrowheads="1"/>
            </p:cNvSpPr>
            <p:nvPr/>
          </p:nvSpPr>
          <p:spPr bwMode="auto">
            <a:xfrm>
              <a:off x="185" y="1446"/>
              <a:ext cx="5393" cy="474"/>
            </a:xfrm>
            <a:prstGeom prst="rect">
              <a:avLst/>
            </a:prstGeom>
            <a:solidFill>
              <a:srgbClr val="6666FF">
                <a:alpha val="34117"/>
              </a:srgbClr>
            </a:solidFill>
            <a:ln w="57150" algn="ctr">
              <a:noFill/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329" name="Rectangle 5"/>
            <p:cNvSpPr>
              <a:spLocks noChangeArrowheads="1"/>
            </p:cNvSpPr>
            <p:nvPr/>
          </p:nvSpPr>
          <p:spPr bwMode="auto">
            <a:xfrm>
              <a:off x="185" y="1880"/>
              <a:ext cx="5393" cy="883"/>
            </a:xfrm>
            <a:prstGeom prst="rect">
              <a:avLst/>
            </a:prstGeom>
            <a:solidFill>
              <a:srgbClr val="6699FF">
                <a:alpha val="34117"/>
              </a:srgbClr>
            </a:solidFill>
            <a:ln w="57150" algn="ctr">
              <a:noFill/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330" name="Freeform 7"/>
            <p:cNvSpPr>
              <a:spLocks/>
            </p:cNvSpPr>
            <p:nvPr/>
          </p:nvSpPr>
          <p:spPr bwMode="auto">
            <a:xfrm>
              <a:off x="2736" y="848"/>
              <a:ext cx="464" cy="215"/>
            </a:xfrm>
            <a:custGeom>
              <a:avLst/>
              <a:gdLst>
                <a:gd name="T0" fmla="*/ 0 w 480"/>
                <a:gd name="T1" fmla="*/ 156 h 233"/>
                <a:gd name="T2" fmla="*/ 2 w 480"/>
                <a:gd name="T3" fmla="*/ 1 h 233"/>
                <a:gd name="T4" fmla="*/ 406 w 480"/>
                <a:gd name="T5" fmla="*/ 0 h 233"/>
                <a:gd name="T6" fmla="*/ 0 60000 65536"/>
                <a:gd name="T7" fmla="*/ 0 60000 65536"/>
                <a:gd name="T8" fmla="*/ 0 60000 65536"/>
                <a:gd name="T9" fmla="*/ 0 w 480"/>
                <a:gd name="T10" fmla="*/ 0 h 233"/>
                <a:gd name="T11" fmla="*/ 480 w 480"/>
                <a:gd name="T12" fmla="*/ 233 h 2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0" h="233">
                  <a:moveTo>
                    <a:pt x="0" y="233"/>
                  </a:moveTo>
                  <a:lnTo>
                    <a:pt x="2" y="1"/>
                  </a:lnTo>
                  <a:lnTo>
                    <a:pt x="480" y="0"/>
                  </a:lnTo>
                </a:path>
              </a:pathLst>
            </a:custGeom>
            <a:noFill/>
            <a:ln w="57150">
              <a:solidFill>
                <a:srgbClr val="CC0066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13331" name="Rectangle 8"/>
            <p:cNvSpPr>
              <a:spLocks noChangeArrowheads="1"/>
            </p:cNvSpPr>
            <p:nvPr/>
          </p:nvSpPr>
          <p:spPr bwMode="auto">
            <a:xfrm>
              <a:off x="4085" y="1106"/>
              <a:ext cx="140" cy="173"/>
            </a:xfrm>
            <a:prstGeom prst="rect">
              <a:avLst/>
            </a:prstGeom>
            <a:noFill/>
            <a:ln w="57150" algn="ctr">
              <a:noFill/>
              <a:prstDash val="sysDot"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1" hangingPunct="1"/>
              <a:r>
                <a:rPr lang="en-US" sz="1200">
                  <a:cs typeface="Times New Roman" pitchFamily="18" charset="0"/>
                </a:rPr>
                <a:t> </a:t>
              </a:r>
              <a:endParaRPr lang="en-US">
                <a:cs typeface="Arial" charset="0"/>
              </a:endParaRPr>
            </a:p>
          </p:txBody>
        </p:sp>
        <p:sp>
          <p:nvSpPr>
            <p:cNvPr id="13332" name="Line 9"/>
            <p:cNvSpPr>
              <a:spLocks noChangeShapeType="1"/>
            </p:cNvSpPr>
            <p:nvPr/>
          </p:nvSpPr>
          <p:spPr bwMode="auto">
            <a:xfrm flipH="1">
              <a:off x="1152" y="934"/>
              <a:ext cx="826" cy="697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prstDash val="sysDot"/>
              <a:miter lim="800000"/>
              <a:headEnd/>
              <a:tailEnd/>
            </a:ln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13333" name="Line 10"/>
            <p:cNvSpPr>
              <a:spLocks noChangeShapeType="1"/>
            </p:cNvSpPr>
            <p:nvPr/>
          </p:nvSpPr>
          <p:spPr bwMode="auto">
            <a:xfrm flipH="1">
              <a:off x="1849" y="997"/>
              <a:ext cx="167" cy="771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prstDash val="sysDot"/>
              <a:miter lim="800000"/>
              <a:headEnd/>
              <a:tailEnd/>
            </a:ln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13334" name="Line 11"/>
            <p:cNvSpPr>
              <a:spLocks noChangeShapeType="1"/>
            </p:cNvSpPr>
            <p:nvPr/>
          </p:nvSpPr>
          <p:spPr bwMode="auto">
            <a:xfrm>
              <a:off x="2736" y="1045"/>
              <a:ext cx="628" cy="700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13335" name="Line 12"/>
            <p:cNvSpPr>
              <a:spLocks noChangeShapeType="1"/>
            </p:cNvSpPr>
            <p:nvPr/>
          </p:nvSpPr>
          <p:spPr bwMode="auto">
            <a:xfrm>
              <a:off x="2736" y="1045"/>
              <a:ext cx="1737" cy="649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313357" name="Cloud"/>
            <p:cNvSpPr>
              <a:spLocks noChangeAspect="1" noEditPoints="1" noChangeArrowheads="1"/>
            </p:cNvSpPr>
            <p:nvPr/>
          </p:nvSpPr>
          <p:spPr bwMode="auto">
            <a:xfrm>
              <a:off x="3024" y="619"/>
              <a:ext cx="818" cy="421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F8F8F8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/>
            <a:p>
              <a:pPr eaLnBrk="1" hangingPunct="1">
                <a:defRPr/>
              </a:pPr>
              <a:endParaRPr lang="pt-BR" sz="1800" b="1">
                <a:cs typeface="Arial" charset="0"/>
              </a:endParaRPr>
            </a:p>
          </p:txBody>
        </p:sp>
        <p:sp>
          <p:nvSpPr>
            <p:cNvPr id="313358" name="Text Box 14"/>
            <p:cNvSpPr txBox="1">
              <a:spLocks noChangeArrowheads="1"/>
            </p:cNvSpPr>
            <p:nvPr/>
          </p:nvSpPr>
          <p:spPr bwMode="auto">
            <a:xfrm>
              <a:off x="3106" y="661"/>
              <a:ext cx="664" cy="173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12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cs typeface="Arial" charset="0"/>
                </a:rPr>
                <a:t>Internet</a:t>
              </a:r>
            </a:p>
          </p:txBody>
        </p:sp>
        <p:sp>
          <p:nvSpPr>
            <p:cNvPr id="13338" name="Line 15"/>
            <p:cNvSpPr>
              <a:spLocks noChangeShapeType="1"/>
            </p:cNvSpPr>
            <p:nvPr/>
          </p:nvSpPr>
          <p:spPr bwMode="auto">
            <a:xfrm flipV="1">
              <a:off x="677" y="1686"/>
              <a:ext cx="299" cy="555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prstDash val="sysDot"/>
              <a:miter lim="800000"/>
              <a:headEnd/>
              <a:tailEnd/>
            </a:ln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13339" name="Line 16"/>
            <p:cNvSpPr>
              <a:spLocks noChangeShapeType="1"/>
            </p:cNvSpPr>
            <p:nvPr/>
          </p:nvSpPr>
          <p:spPr bwMode="auto">
            <a:xfrm flipH="1" flipV="1">
              <a:off x="634" y="2194"/>
              <a:ext cx="555" cy="351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prstDash val="sysDot"/>
              <a:miter lim="800000"/>
              <a:headEnd/>
              <a:tailEnd/>
            </a:ln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13340" name="Line 17"/>
            <p:cNvSpPr>
              <a:spLocks noChangeShapeType="1"/>
            </p:cNvSpPr>
            <p:nvPr/>
          </p:nvSpPr>
          <p:spPr bwMode="auto">
            <a:xfrm flipV="1">
              <a:off x="1232" y="2194"/>
              <a:ext cx="597" cy="351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prstDash val="sysDot"/>
              <a:miter lim="800000"/>
              <a:headEnd/>
              <a:tailEnd/>
            </a:ln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13341" name="Line 18"/>
            <p:cNvSpPr>
              <a:spLocks noChangeShapeType="1"/>
            </p:cNvSpPr>
            <p:nvPr/>
          </p:nvSpPr>
          <p:spPr bwMode="auto">
            <a:xfrm flipH="1">
              <a:off x="1829" y="1669"/>
              <a:ext cx="14" cy="622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prstDash val="sysDot"/>
              <a:miter lim="800000"/>
              <a:headEnd/>
              <a:tailEnd/>
            </a:ln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13342" name="Line 19"/>
            <p:cNvSpPr>
              <a:spLocks noChangeShapeType="1"/>
            </p:cNvSpPr>
            <p:nvPr/>
          </p:nvSpPr>
          <p:spPr bwMode="auto">
            <a:xfrm>
              <a:off x="1854" y="1675"/>
              <a:ext cx="487" cy="918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prstDash val="sysDot"/>
              <a:miter lim="800000"/>
              <a:headEnd/>
              <a:tailEnd/>
            </a:ln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13343" name="Line 20"/>
            <p:cNvSpPr>
              <a:spLocks noChangeShapeType="1"/>
            </p:cNvSpPr>
            <p:nvPr/>
          </p:nvSpPr>
          <p:spPr bwMode="auto">
            <a:xfrm>
              <a:off x="1786" y="2194"/>
              <a:ext cx="555" cy="403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prstDash val="sysDot"/>
              <a:miter lim="800000"/>
              <a:headEnd/>
              <a:tailEnd/>
            </a:ln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13344" name="Line 21"/>
            <p:cNvSpPr>
              <a:spLocks noChangeShapeType="1"/>
            </p:cNvSpPr>
            <p:nvPr/>
          </p:nvSpPr>
          <p:spPr bwMode="auto">
            <a:xfrm flipH="1" flipV="1">
              <a:off x="1103" y="2516"/>
              <a:ext cx="1238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prstDash val="sysDot"/>
              <a:miter lim="800000"/>
              <a:headEnd/>
              <a:tailEnd/>
            </a:ln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13345" name="Line 22"/>
            <p:cNvSpPr>
              <a:spLocks noChangeShapeType="1"/>
            </p:cNvSpPr>
            <p:nvPr/>
          </p:nvSpPr>
          <p:spPr bwMode="auto">
            <a:xfrm flipH="1" flipV="1">
              <a:off x="3356" y="1704"/>
              <a:ext cx="776" cy="535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prstDash val="sysDot"/>
              <a:miter lim="800000"/>
              <a:headEnd/>
              <a:tailEnd/>
            </a:ln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13346" name="Line 23"/>
            <p:cNvSpPr>
              <a:spLocks noChangeShapeType="1"/>
            </p:cNvSpPr>
            <p:nvPr/>
          </p:nvSpPr>
          <p:spPr bwMode="auto">
            <a:xfrm flipH="1">
              <a:off x="2981" y="1640"/>
              <a:ext cx="340" cy="605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prstDash val="sysDot"/>
              <a:miter lim="800000"/>
              <a:headEnd/>
              <a:tailEnd/>
            </a:ln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13347" name="Line 24"/>
            <p:cNvSpPr>
              <a:spLocks noChangeShapeType="1"/>
            </p:cNvSpPr>
            <p:nvPr/>
          </p:nvSpPr>
          <p:spPr bwMode="auto">
            <a:xfrm flipH="1">
              <a:off x="4132" y="1640"/>
              <a:ext cx="342" cy="605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prstDash val="sysDot"/>
              <a:miter lim="800000"/>
              <a:headEnd/>
              <a:tailEnd/>
            </a:ln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13348" name="Line 25"/>
            <p:cNvSpPr>
              <a:spLocks noChangeShapeType="1"/>
            </p:cNvSpPr>
            <p:nvPr/>
          </p:nvSpPr>
          <p:spPr bwMode="auto">
            <a:xfrm>
              <a:off x="2981" y="2239"/>
              <a:ext cx="554" cy="302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prstDash val="sysDot"/>
              <a:miter lim="800000"/>
              <a:headEnd/>
              <a:tailEnd/>
            </a:ln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13349" name="Line 26"/>
            <p:cNvSpPr>
              <a:spLocks noChangeShapeType="1"/>
            </p:cNvSpPr>
            <p:nvPr/>
          </p:nvSpPr>
          <p:spPr bwMode="auto">
            <a:xfrm flipV="1">
              <a:off x="3535" y="2194"/>
              <a:ext cx="597" cy="401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prstDash val="sysDot"/>
              <a:miter lim="800000"/>
              <a:headEnd/>
              <a:tailEnd/>
            </a:ln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13350" name="Line 27"/>
            <p:cNvSpPr>
              <a:spLocks noChangeShapeType="1"/>
            </p:cNvSpPr>
            <p:nvPr/>
          </p:nvSpPr>
          <p:spPr bwMode="auto">
            <a:xfrm flipV="1">
              <a:off x="2384" y="2194"/>
              <a:ext cx="597" cy="403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prstDash val="sysDot"/>
              <a:miter lim="800000"/>
              <a:headEnd/>
              <a:tailEnd/>
            </a:ln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13351" name="Line 28"/>
            <p:cNvSpPr>
              <a:spLocks noChangeShapeType="1"/>
            </p:cNvSpPr>
            <p:nvPr/>
          </p:nvSpPr>
          <p:spPr bwMode="auto">
            <a:xfrm flipV="1">
              <a:off x="3577" y="2332"/>
              <a:ext cx="1280" cy="201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prstDash val="sysDot"/>
              <a:miter lim="800000"/>
              <a:headEnd/>
              <a:tailEnd/>
            </a:ln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13352" name="Line 29"/>
            <p:cNvSpPr>
              <a:spLocks noChangeShapeType="1"/>
            </p:cNvSpPr>
            <p:nvPr/>
          </p:nvSpPr>
          <p:spPr bwMode="auto">
            <a:xfrm flipH="1" flipV="1">
              <a:off x="4132" y="2194"/>
              <a:ext cx="683" cy="151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prstDash val="sysDot"/>
              <a:miter lim="800000"/>
              <a:headEnd/>
              <a:tailEnd/>
            </a:ln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13353" name="Line 30"/>
            <p:cNvSpPr>
              <a:spLocks noChangeShapeType="1"/>
            </p:cNvSpPr>
            <p:nvPr/>
          </p:nvSpPr>
          <p:spPr bwMode="auto">
            <a:xfrm>
              <a:off x="4516" y="1686"/>
              <a:ext cx="299" cy="705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prstDash val="sysDot"/>
              <a:miter lim="800000"/>
              <a:headEnd/>
              <a:tailEnd/>
            </a:ln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13354" name="Line 31"/>
            <p:cNvSpPr>
              <a:spLocks noChangeShapeType="1"/>
            </p:cNvSpPr>
            <p:nvPr/>
          </p:nvSpPr>
          <p:spPr bwMode="auto">
            <a:xfrm flipH="1" flipV="1">
              <a:off x="2298" y="2516"/>
              <a:ext cx="1237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prstDash val="sysDot"/>
              <a:miter lim="800000"/>
              <a:headEnd/>
              <a:tailEnd/>
            </a:ln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13355" name="Line 32"/>
            <p:cNvSpPr>
              <a:spLocks noChangeShapeType="1"/>
            </p:cNvSpPr>
            <p:nvPr/>
          </p:nvSpPr>
          <p:spPr bwMode="auto">
            <a:xfrm flipH="1" flipV="1">
              <a:off x="678" y="2194"/>
              <a:ext cx="42" cy="1156"/>
            </a:xfrm>
            <a:prstGeom prst="line">
              <a:avLst/>
            </a:prstGeom>
            <a:noFill/>
            <a:ln w="57150" cap="rnd">
              <a:solidFill>
                <a:schemeClr val="bg2"/>
              </a:solidFill>
              <a:prstDash val="sysDot"/>
              <a:miter lim="800000"/>
              <a:headEnd/>
              <a:tailEnd/>
            </a:ln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13356" name="Line 33"/>
            <p:cNvSpPr>
              <a:spLocks noChangeShapeType="1"/>
            </p:cNvSpPr>
            <p:nvPr/>
          </p:nvSpPr>
          <p:spPr bwMode="auto">
            <a:xfrm flipH="1" flipV="1">
              <a:off x="3321" y="1686"/>
              <a:ext cx="951" cy="1501"/>
            </a:xfrm>
            <a:prstGeom prst="line">
              <a:avLst/>
            </a:prstGeom>
            <a:noFill/>
            <a:ln w="57150" cap="rnd">
              <a:solidFill>
                <a:schemeClr val="bg2"/>
              </a:solidFill>
              <a:prstDash val="sysDot"/>
              <a:miter lim="800000"/>
              <a:headEnd/>
              <a:tailEnd/>
            </a:ln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13357" name="Line 34"/>
            <p:cNvSpPr>
              <a:spLocks noChangeShapeType="1"/>
            </p:cNvSpPr>
            <p:nvPr/>
          </p:nvSpPr>
          <p:spPr bwMode="auto">
            <a:xfrm flipH="1" flipV="1">
              <a:off x="3535" y="2516"/>
              <a:ext cx="497" cy="1119"/>
            </a:xfrm>
            <a:prstGeom prst="line">
              <a:avLst/>
            </a:prstGeom>
            <a:noFill/>
            <a:ln w="57150" cap="rnd">
              <a:solidFill>
                <a:schemeClr val="bg2"/>
              </a:solidFill>
              <a:prstDash val="sysDot"/>
              <a:miter lim="800000"/>
              <a:headEnd/>
              <a:tailEnd/>
            </a:ln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13358" name="Line 35"/>
            <p:cNvSpPr>
              <a:spLocks noChangeShapeType="1"/>
            </p:cNvSpPr>
            <p:nvPr/>
          </p:nvSpPr>
          <p:spPr bwMode="auto">
            <a:xfrm>
              <a:off x="4815" y="2332"/>
              <a:ext cx="321" cy="901"/>
            </a:xfrm>
            <a:prstGeom prst="line">
              <a:avLst/>
            </a:prstGeom>
            <a:noFill/>
            <a:ln w="57150" cap="rnd">
              <a:solidFill>
                <a:schemeClr val="bg2"/>
              </a:solidFill>
              <a:prstDash val="sysDot"/>
              <a:miter lim="800000"/>
              <a:headEnd/>
              <a:tailEnd/>
            </a:ln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13359" name="Text Box 36"/>
            <p:cNvSpPr txBox="1">
              <a:spLocks noChangeArrowheads="1"/>
            </p:cNvSpPr>
            <p:nvPr/>
          </p:nvSpPr>
          <p:spPr bwMode="auto">
            <a:xfrm>
              <a:off x="4944" y="1525"/>
              <a:ext cx="720" cy="326"/>
            </a:xfrm>
            <a:prstGeom prst="rect">
              <a:avLst/>
            </a:prstGeom>
            <a:noFill/>
            <a:ln w="57150" algn="ctr">
              <a:noFill/>
              <a:prstDash val="sysDot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sz="1400" b="1">
                  <a:latin typeface="Tahoma" pitchFamily="34" charset="0"/>
                  <a:cs typeface="Arial" charset="0"/>
                </a:rPr>
                <a:t>Mesh Cell Gateways</a:t>
              </a:r>
            </a:p>
          </p:txBody>
        </p:sp>
        <p:sp>
          <p:nvSpPr>
            <p:cNvPr id="13360" name="Text Box 37"/>
            <p:cNvSpPr txBox="1">
              <a:spLocks noChangeArrowheads="1"/>
            </p:cNvSpPr>
            <p:nvPr/>
          </p:nvSpPr>
          <p:spPr bwMode="auto">
            <a:xfrm>
              <a:off x="2640" y="3743"/>
              <a:ext cx="624" cy="326"/>
            </a:xfrm>
            <a:prstGeom prst="rect">
              <a:avLst/>
            </a:prstGeom>
            <a:noFill/>
            <a:ln w="57150" algn="ctr">
              <a:noFill/>
              <a:prstDash val="sysDot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sz="1400" b="1">
                  <a:latin typeface="Tahoma" pitchFamily="34" charset="0"/>
                  <a:cs typeface="Arial" charset="0"/>
                </a:rPr>
                <a:t>Nomadic Clients</a:t>
              </a:r>
            </a:p>
          </p:txBody>
        </p:sp>
        <p:sp>
          <p:nvSpPr>
            <p:cNvPr id="13361" name="Text Box 38"/>
            <p:cNvSpPr txBox="1">
              <a:spLocks noChangeArrowheads="1"/>
            </p:cNvSpPr>
            <p:nvPr/>
          </p:nvSpPr>
          <p:spPr bwMode="auto">
            <a:xfrm>
              <a:off x="4944" y="2197"/>
              <a:ext cx="700" cy="326"/>
            </a:xfrm>
            <a:prstGeom prst="rect">
              <a:avLst/>
            </a:prstGeom>
            <a:noFill/>
            <a:ln w="57150" algn="ctr">
              <a:noFill/>
              <a:prstDash val="sysDot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1400" b="1">
                  <a:latin typeface="Tahoma" pitchFamily="34" charset="0"/>
                  <a:cs typeface="Arial" charset="0"/>
                </a:rPr>
                <a:t>Mesh Cell Nodes</a:t>
              </a:r>
            </a:p>
          </p:txBody>
        </p:sp>
        <p:sp>
          <p:nvSpPr>
            <p:cNvPr id="13362" name="Line 39"/>
            <p:cNvSpPr>
              <a:spLocks noChangeShapeType="1"/>
            </p:cNvSpPr>
            <p:nvPr/>
          </p:nvSpPr>
          <p:spPr bwMode="auto">
            <a:xfrm>
              <a:off x="4173" y="2215"/>
              <a:ext cx="307" cy="716"/>
            </a:xfrm>
            <a:prstGeom prst="line">
              <a:avLst/>
            </a:prstGeom>
            <a:noFill/>
            <a:ln w="57150" cap="rnd">
              <a:solidFill>
                <a:schemeClr val="bg2"/>
              </a:solidFill>
              <a:prstDash val="sysDot"/>
              <a:miter lim="800000"/>
              <a:headEnd/>
              <a:tailEnd/>
            </a:ln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13363" name="Line 40"/>
            <p:cNvSpPr>
              <a:spLocks noChangeShapeType="1"/>
            </p:cNvSpPr>
            <p:nvPr/>
          </p:nvSpPr>
          <p:spPr bwMode="auto">
            <a:xfrm flipH="1" flipV="1">
              <a:off x="3002" y="2240"/>
              <a:ext cx="358" cy="1001"/>
            </a:xfrm>
            <a:prstGeom prst="line">
              <a:avLst/>
            </a:prstGeom>
            <a:noFill/>
            <a:ln w="57150" cap="rnd">
              <a:solidFill>
                <a:schemeClr val="bg2"/>
              </a:solidFill>
              <a:prstDash val="sysDot"/>
              <a:miter lim="800000"/>
              <a:headEnd/>
              <a:tailEnd/>
            </a:ln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13364" name="Line 41"/>
            <p:cNvSpPr>
              <a:spLocks noChangeShapeType="1"/>
            </p:cNvSpPr>
            <p:nvPr/>
          </p:nvSpPr>
          <p:spPr bwMode="auto">
            <a:xfrm flipH="1" flipV="1">
              <a:off x="2362" y="2574"/>
              <a:ext cx="382" cy="426"/>
            </a:xfrm>
            <a:prstGeom prst="line">
              <a:avLst/>
            </a:prstGeom>
            <a:noFill/>
            <a:ln w="57150" cap="rnd">
              <a:solidFill>
                <a:schemeClr val="bg2"/>
              </a:solidFill>
              <a:prstDash val="sysDot"/>
              <a:miter lim="800000"/>
              <a:headEnd/>
              <a:tailEnd/>
            </a:ln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13365" name="Line 42"/>
            <p:cNvSpPr>
              <a:spLocks noChangeShapeType="1"/>
            </p:cNvSpPr>
            <p:nvPr/>
          </p:nvSpPr>
          <p:spPr bwMode="auto">
            <a:xfrm flipV="1">
              <a:off x="2208" y="2563"/>
              <a:ext cx="133" cy="910"/>
            </a:xfrm>
            <a:prstGeom prst="line">
              <a:avLst/>
            </a:prstGeom>
            <a:noFill/>
            <a:ln w="57150" cap="rnd">
              <a:solidFill>
                <a:schemeClr val="bg2"/>
              </a:solidFill>
              <a:prstDash val="sysDot"/>
              <a:miter lim="800000"/>
              <a:headEnd/>
              <a:tailEnd/>
            </a:ln>
          </p:spPr>
          <p:txBody>
            <a:bodyPr wrap="none"/>
            <a:lstStyle/>
            <a:p>
              <a:endParaRPr lang="pt-BR"/>
            </a:p>
          </p:txBody>
        </p:sp>
        <p:pic>
          <p:nvPicPr>
            <p:cNvPr id="13366" name="Picture 43" descr="5110-1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367" y="1342"/>
              <a:ext cx="217" cy="4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67" name="Picture 44" descr="5110-1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39" y="1365"/>
              <a:ext cx="217" cy="4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68" name="Picture 45" descr="5110-1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716" y="2034"/>
              <a:ext cx="217" cy="4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69" name="Picture 46" descr="5110-1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41" y="1860"/>
              <a:ext cx="217" cy="4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70" name="Picture 47" descr="5110-1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460" y="2197"/>
              <a:ext cx="217" cy="4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71" name="Picture 48" descr="5110-1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89" y="1918"/>
              <a:ext cx="217" cy="4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72" name="Picture 49" descr="5110-1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36" y="2219"/>
              <a:ext cx="216" cy="4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73" name="Picture 50" descr="5110-1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06" y="1899"/>
              <a:ext cx="216" cy="4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74" name="Picture 51" descr="5110-1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89" y="2207"/>
              <a:ext cx="216" cy="4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75" name="Picture 52" descr="5110-1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83" y="1910"/>
              <a:ext cx="216" cy="4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76" name="Picture 53" descr="ipaq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600775">
              <a:off x="4442" y="2761"/>
              <a:ext cx="114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3377" name="Group 54"/>
            <p:cNvGrpSpPr>
              <a:grpSpLocks/>
            </p:cNvGrpSpPr>
            <p:nvPr/>
          </p:nvGrpSpPr>
          <p:grpSpPr bwMode="auto">
            <a:xfrm rot="362910" flipH="1">
              <a:off x="1975" y="3396"/>
              <a:ext cx="327" cy="284"/>
              <a:chOff x="2928" y="869"/>
              <a:chExt cx="1145" cy="992"/>
            </a:xfrm>
          </p:grpSpPr>
          <p:sp>
            <p:nvSpPr>
              <p:cNvPr id="13508" name="AutoShape 55"/>
              <p:cNvSpPr>
                <a:spLocks noChangeAspect="1" noChangeArrowheads="1" noTextEdit="1"/>
              </p:cNvSpPr>
              <p:nvPr/>
            </p:nvSpPr>
            <p:spPr bwMode="auto">
              <a:xfrm>
                <a:off x="2928" y="869"/>
                <a:ext cx="1145" cy="9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509" name="Freeform 56"/>
              <p:cNvSpPr>
                <a:spLocks/>
              </p:cNvSpPr>
              <p:nvPr/>
            </p:nvSpPr>
            <p:spPr bwMode="auto">
              <a:xfrm>
                <a:off x="3021" y="934"/>
                <a:ext cx="675" cy="595"/>
              </a:xfrm>
              <a:custGeom>
                <a:avLst/>
                <a:gdLst>
                  <a:gd name="T0" fmla="*/ 6 w 1348"/>
                  <a:gd name="T1" fmla="*/ 37 h 1190"/>
                  <a:gd name="T2" fmla="*/ 0 w 1348"/>
                  <a:gd name="T3" fmla="*/ 1 h 1190"/>
                  <a:gd name="T4" fmla="*/ 2 w 1348"/>
                  <a:gd name="T5" fmla="*/ 0 h 1190"/>
                  <a:gd name="T6" fmla="*/ 42 w 1348"/>
                  <a:gd name="T7" fmla="*/ 1 h 1190"/>
                  <a:gd name="T8" fmla="*/ 43 w 1348"/>
                  <a:gd name="T9" fmla="*/ 34 h 1190"/>
                  <a:gd name="T10" fmla="*/ 6 w 1348"/>
                  <a:gd name="T11" fmla="*/ 37 h 11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48"/>
                  <a:gd name="T19" fmla="*/ 0 h 1190"/>
                  <a:gd name="T20" fmla="*/ 1348 w 1348"/>
                  <a:gd name="T21" fmla="*/ 1190 h 11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48" h="1190">
                    <a:moveTo>
                      <a:pt x="184" y="1190"/>
                    </a:moveTo>
                    <a:lnTo>
                      <a:pt x="0" y="38"/>
                    </a:lnTo>
                    <a:lnTo>
                      <a:pt x="62" y="0"/>
                    </a:lnTo>
                    <a:lnTo>
                      <a:pt x="1323" y="20"/>
                    </a:lnTo>
                    <a:lnTo>
                      <a:pt x="1348" y="1064"/>
                    </a:lnTo>
                    <a:lnTo>
                      <a:pt x="184" y="1190"/>
                    </a:lnTo>
                    <a:close/>
                  </a:path>
                </a:pathLst>
              </a:custGeom>
              <a:solidFill>
                <a:srgbClr val="00354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510" name="Freeform 57"/>
              <p:cNvSpPr>
                <a:spLocks/>
              </p:cNvSpPr>
              <p:nvPr/>
            </p:nvSpPr>
            <p:spPr bwMode="auto">
              <a:xfrm>
                <a:off x="3092" y="1437"/>
                <a:ext cx="981" cy="424"/>
              </a:xfrm>
              <a:custGeom>
                <a:avLst/>
                <a:gdLst>
                  <a:gd name="T0" fmla="*/ 33 w 1963"/>
                  <a:gd name="T1" fmla="*/ 0 h 847"/>
                  <a:gd name="T2" fmla="*/ 3 w 1963"/>
                  <a:gd name="T3" fmla="*/ 5 h 847"/>
                  <a:gd name="T4" fmla="*/ 1 w 1963"/>
                  <a:gd name="T5" fmla="*/ 6 h 847"/>
                  <a:gd name="T6" fmla="*/ 1 w 1963"/>
                  <a:gd name="T7" fmla="*/ 6 h 847"/>
                  <a:gd name="T8" fmla="*/ 0 w 1963"/>
                  <a:gd name="T9" fmla="*/ 6 h 847"/>
                  <a:gd name="T10" fmla="*/ 0 w 1963"/>
                  <a:gd name="T11" fmla="*/ 6 h 847"/>
                  <a:gd name="T12" fmla="*/ 0 w 1963"/>
                  <a:gd name="T13" fmla="*/ 6 h 847"/>
                  <a:gd name="T14" fmla="*/ 0 w 1963"/>
                  <a:gd name="T15" fmla="*/ 7 h 847"/>
                  <a:gd name="T16" fmla="*/ 0 w 1963"/>
                  <a:gd name="T17" fmla="*/ 7 h 847"/>
                  <a:gd name="T18" fmla="*/ 0 w 1963"/>
                  <a:gd name="T19" fmla="*/ 7 h 847"/>
                  <a:gd name="T20" fmla="*/ 0 w 1963"/>
                  <a:gd name="T21" fmla="*/ 8 h 847"/>
                  <a:gd name="T22" fmla="*/ 0 w 1963"/>
                  <a:gd name="T23" fmla="*/ 8 h 847"/>
                  <a:gd name="T24" fmla="*/ 0 w 1963"/>
                  <a:gd name="T25" fmla="*/ 9 h 847"/>
                  <a:gd name="T26" fmla="*/ 0 w 1963"/>
                  <a:gd name="T27" fmla="*/ 9 h 847"/>
                  <a:gd name="T28" fmla="*/ 0 w 1963"/>
                  <a:gd name="T29" fmla="*/ 9 h 847"/>
                  <a:gd name="T30" fmla="*/ 25 w 1963"/>
                  <a:gd name="T31" fmla="*/ 27 h 847"/>
                  <a:gd name="T32" fmla="*/ 60 w 1963"/>
                  <a:gd name="T33" fmla="*/ 17 h 847"/>
                  <a:gd name="T34" fmla="*/ 61 w 1963"/>
                  <a:gd name="T35" fmla="*/ 14 h 847"/>
                  <a:gd name="T36" fmla="*/ 33 w 1963"/>
                  <a:gd name="T37" fmla="*/ 0 h 84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963"/>
                  <a:gd name="T58" fmla="*/ 0 h 847"/>
                  <a:gd name="T59" fmla="*/ 1963 w 1963"/>
                  <a:gd name="T60" fmla="*/ 847 h 84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963" h="847">
                    <a:moveTo>
                      <a:pt x="1068" y="0"/>
                    </a:moveTo>
                    <a:lnTo>
                      <a:pt x="120" y="145"/>
                    </a:lnTo>
                    <a:lnTo>
                      <a:pt x="44" y="168"/>
                    </a:lnTo>
                    <a:lnTo>
                      <a:pt x="35" y="170"/>
                    </a:lnTo>
                    <a:lnTo>
                      <a:pt x="27" y="175"/>
                    </a:lnTo>
                    <a:lnTo>
                      <a:pt x="19" y="180"/>
                    </a:lnTo>
                    <a:lnTo>
                      <a:pt x="13" y="188"/>
                    </a:lnTo>
                    <a:lnTo>
                      <a:pt x="7" y="196"/>
                    </a:lnTo>
                    <a:lnTo>
                      <a:pt x="4" y="207"/>
                    </a:lnTo>
                    <a:lnTo>
                      <a:pt x="1" y="217"/>
                    </a:lnTo>
                    <a:lnTo>
                      <a:pt x="0" y="229"/>
                    </a:lnTo>
                    <a:lnTo>
                      <a:pt x="3" y="247"/>
                    </a:lnTo>
                    <a:lnTo>
                      <a:pt x="8" y="263"/>
                    </a:lnTo>
                    <a:lnTo>
                      <a:pt x="19" y="276"/>
                    </a:lnTo>
                    <a:lnTo>
                      <a:pt x="30" y="286"/>
                    </a:lnTo>
                    <a:lnTo>
                      <a:pt x="831" y="847"/>
                    </a:lnTo>
                    <a:lnTo>
                      <a:pt x="1951" y="522"/>
                    </a:lnTo>
                    <a:lnTo>
                      <a:pt x="1963" y="421"/>
                    </a:lnTo>
                    <a:lnTo>
                      <a:pt x="1068" y="0"/>
                    </a:lnTo>
                    <a:close/>
                  </a:path>
                </a:pathLst>
              </a:custGeom>
              <a:solidFill>
                <a:srgbClr val="00354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511" name="Freeform 58"/>
              <p:cNvSpPr>
                <a:spLocks/>
              </p:cNvSpPr>
              <p:nvPr/>
            </p:nvSpPr>
            <p:spPr bwMode="auto">
              <a:xfrm>
                <a:off x="3152" y="1466"/>
                <a:ext cx="921" cy="317"/>
              </a:xfrm>
              <a:custGeom>
                <a:avLst/>
                <a:gdLst>
                  <a:gd name="T0" fmla="*/ 0 w 1843"/>
                  <a:gd name="T1" fmla="*/ 4 h 635"/>
                  <a:gd name="T2" fmla="*/ 22 w 1843"/>
                  <a:gd name="T3" fmla="*/ 19 h 635"/>
                  <a:gd name="T4" fmla="*/ 57 w 1843"/>
                  <a:gd name="T5" fmla="*/ 11 h 635"/>
                  <a:gd name="T6" fmla="*/ 34 w 1843"/>
                  <a:gd name="T7" fmla="*/ 0 h 635"/>
                  <a:gd name="T8" fmla="*/ 0 w 1843"/>
                  <a:gd name="T9" fmla="*/ 4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43"/>
                  <a:gd name="T16" fmla="*/ 0 h 635"/>
                  <a:gd name="T17" fmla="*/ 1843 w 1843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43" h="635">
                    <a:moveTo>
                      <a:pt x="0" y="149"/>
                    </a:moveTo>
                    <a:lnTo>
                      <a:pt x="719" y="635"/>
                    </a:lnTo>
                    <a:lnTo>
                      <a:pt x="1843" y="364"/>
                    </a:lnTo>
                    <a:lnTo>
                      <a:pt x="1088" y="0"/>
                    </a:lnTo>
                    <a:lnTo>
                      <a:pt x="0" y="149"/>
                    </a:lnTo>
                    <a:close/>
                  </a:path>
                </a:pathLst>
              </a:custGeom>
              <a:solidFill>
                <a:srgbClr val="4477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512" name="Freeform 59"/>
              <p:cNvSpPr>
                <a:spLocks/>
              </p:cNvSpPr>
              <p:nvPr/>
            </p:nvSpPr>
            <p:spPr bwMode="auto">
              <a:xfrm>
                <a:off x="3052" y="934"/>
                <a:ext cx="644" cy="606"/>
              </a:xfrm>
              <a:custGeom>
                <a:avLst/>
                <a:gdLst>
                  <a:gd name="T0" fmla="*/ 0 w 1286"/>
                  <a:gd name="T1" fmla="*/ 0 h 1213"/>
                  <a:gd name="T2" fmla="*/ 7 w 1286"/>
                  <a:gd name="T3" fmla="*/ 37 h 1213"/>
                  <a:gd name="T4" fmla="*/ 41 w 1286"/>
                  <a:gd name="T5" fmla="*/ 33 h 1213"/>
                  <a:gd name="T6" fmla="*/ 40 w 1286"/>
                  <a:gd name="T7" fmla="*/ 0 h 1213"/>
                  <a:gd name="T8" fmla="*/ 0 w 1286"/>
                  <a:gd name="T9" fmla="*/ 0 h 12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86"/>
                  <a:gd name="T16" fmla="*/ 0 h 1213"/>
                  <a:gd name="T17" fmla="*/ 1286 w 1286"/>
                  <a:gd name="T18" fmla="*/ 1213 h 12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86" h="1213">
                    <a:moveTo>
                      <a:pt x="0" y="0"/>
                    </a:moveTo>
                    <a:lnTo>
                      <a:pt x="198" y="1213"/>
                    </a:lnTo>
                    <a:lnTo>
                      <a:pt x="1286" y="1064"/>
                    </a:lnTo>
                    <a:lnTo>
                      <a:pt x="1261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356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513" name="Freeform 60"/>
              <p:cNvSpPr>
                <a:spLocks/>
              </p:cNvSpPr>
              <p:nvPr/>
            </p:nvSpPr>
            <p:spPr bwMode="auto">
              <a:xfrm>
                <a:off x="3507" y="1648"/>
                <a:ext cx="566" cy="213"/>
              </a:xfrm>
              <a:custGeom>
                <a:avLst/>
                <a:gdLst>
                  <a:gd name="T0" fmla="*/ 1 w 1132"/>
                  <a:gd name="T1" fmla="*/ 9 h 426"/>
                  <a:gd name="T2" fmla="*/ 0 w 1132"/>
                  <a:gd name="T3" fmla="*/ 13 h 426"/>
                  <a:gd name="T4" fmla="*/ 35 w 1132"/>
                  <a:gd name="T5" fmla="*/ 3 h 426"/>
                  <a:gd name="T6" fmla="*/ 35 w 1132"/>
                  <a:gd name="T7" fmla="*/ 0 h 426"/>
                  <a:gd name="T8" fmla="*/ 1 w 1132"/>
                  <a:gd name="T9" fmla="*/ 9 h 4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32"/>
                  <a:gd name="T16" fmla="*/ 0 h 426"/>
                  <a:gd name="T17" fmla="*/ 1132 w 1132"/>
                  <a:gd name="T18" fmla="*/ 426 h 4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32" h="426">
                    <a:moveTo>
                      <a:pt x="8" y="271"/>
                    </a:moveTo>
                    <a:lnTo>
                      <a:pt x="0" y="426"/>
                    </a:lnTo>
                    <a:lnTo>
                      <a:pt x="1126" y="109"/>
                    </a:lnTo>
                    <a:lnTo>
                      <a:pt x="1132" y="0"/>
                    </a:lnTo>
                    <a:lnTo>
                      <a:pt x="8" y="271"/>
                    </a:lnTo>
                    <a:close/>
                  </a:path>
                </a:pathLst>
              </a:custGeom>
              <a:solidFill>
                <a:srgbClr val="2356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514" name="Freeform 61"/>
              <p:cNvSpPr>
                <a:spLocks/>
              </p:cNvSpPr>
              <p:nvPr/>
            </p:nvSpPr>
            <p:spPr bwMode="auto">
              <a:xfrm>
                <a:off x="3694" y="1697"/>
                <a:ext cx="235" cy="95"/>
              </a:xfrm>
              <a:custGeom>
                <a:avLst/>
                <a:gdLst>
                  <a:gd name="T0" fmla="*/ 0 w 470"/>
                  <a:gd name="T1" fmla="*/ 5 h 191"/>
                  <a:gd name="T2" fmla="*/ 15 w 470"/>
                  <a:gd name="T3" fmla="*/ 2 h 191"/>
                  <a:gd name="T4" fmla="*/ 15 w 470"/>
                  <a:gd name="T5" fmla="*/ 0 h 191"/>
                  <a:gd name="T6" fmla="*/ 15 w 470"/>
                  <a:gd name="T7" fmla="*/ 1 h 191"/>
                  <a:gd name="T8" fmla="*/ 0 w 470"/>
                  <a:gd name="T9" fmla="*/ 5 h 1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70"/>
                  <a:gd name="T16" fmla="*/ 0 h 191"/>
                  <a:gd name="T17" fmla="*/ 470 w 470"/>
                  <a:gd name="T18" fmla="*/ 191 h 19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70" h="191">
                    <a:moveTo>
                      <a:pt x="0" y="191"/>
                    </a:moveTo>
                    <a:lnTo>
                      <a:pt x="466" y="64"/>
                    </a:lnTo>
                    <a:lnTo>
                      <a:pt x="470" y="0"/>
                    </a:lnTo>
                    <a:lnTo>
                      <a:pt x="451" y="53"/>
                    </a:lnTo>
                    <a:lnTo>
                      <a:pt x="0" y="191"/>
                    </a:lnTo>
                    <a:close/>
                  </a:path>
                </a:pathLst>
              </a:custGeom>
              <a:solidFill>
                <a:srgbClr val="00354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515" name="Freeform 62"/>
              <p:cNvSpPr>
                <a:spLocks/>
              </p:cNvSpPr>
              <p:nvPr/>
            </p:nvSpPr>
            <p:spPr bwMode="auto">
              <a:xfrm>
                <a:off x="3697" y="1753"/>
                <a:ext cx="10" cy="42"/>
              </a:xfrm>
              <a:custGeom>
                <a:avLst/>
                <a:gdLst>
                  <a:gd name="T0" fmla="*/ 0 w 18"/>
                  <a:gd name="T1" fmla="*/ 3 h 84"/>
                  <a:gd name="T2" fmla="*/ 1 w 18"/>
                  <a:gd name="T3" fmla="*/ 1 h 84"/>
                  <a:gd name="T4" fmla="*/ 1 w 18"/>
                  <a:gd name="T5" fmla="*/ 0 h 84"/>
                  <a:gd name="T6" fmla="*/ 0 w 18"/>
                  <a:gd name="T7" fmla="*/ 3 h 8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8"/>
                  <a:gd name="T13" fmla="*/ 0 h 84"/>
                  <a:gd name="T14" fmla="*/ 18 w 18"/>
                  <a:gd name="T15" fmla="*/ 84 h 8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8" h="84">
                    <a:moveTo>
                      <a:pt x="0" y="84"/>
                    </a:moveTo>
                    <a:lnTo>
                      <a:pt x="3" y="4"/>
                    </a:lnTo>
                    <a:lnTo>
                      <a:pt x="18" y="0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00354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516" name="Freeform 63"/>
              <p:cNvSpPr>
                <a:spLocks/>
              </p:cNvSpPr>
              <p:nvPr/>
            </p:nvSpPr>
            <p:spPr bwMode="auto">
              <a:xfrm>
                <a:off x="3107" y="984"/>
                <a:ext cx="551" cy="509"/>
              </a:xfrm>
              <a:custGeom>
                <a:avLst/>
                <a:gdLst>
                  <a:gd name="T0" fmla="*/ 0 w 1102"/>
                  <a:gd name="T1" fmla="*/ 0 h 1018"/>
                  <a:gd name="T2" fmla="*/ 4 w 1102"/>
                  <a:gd name="T3" fmla="*/ 32 h 1018"/>
                  <a:gd name="T4" fmla="*/ 34 w 1102"/>
                  <a:gd name="T5" fmla="*/ 29 h 1018"/>
                  <a:gd name="T6" fmla="*/ 34 w 1102"/>
                  <a:gd name="T7" fmla="*/ 0 h 1018"/>
                  <a:gd name="T8" fmla="*/ 0 w 1102"/>
                  <a:gd name="T9" fmla="*/ 0 h 10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02"/>
                  <a:gd name="T16" fmla="*/ 0 h 1018"/>
                  <a:gd name="T17" fmla="*/ 1102 w 1102"/>
                  <a:gd name="T18" fmla="*/ 1018 h 10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02" h="1018">
                    <a:moveTo>
                      <a:pt x="0" y="0"/>
                    </a:moveTo>
                    <a:lnTo>
                      <a:pt x="141" y="1018"/>
                    </a:lnTo>
                    <a:lnTo>
                      <a:pt x="1102" y="904"/>
                    </a:lnTo>
                    <a:lnTo>
                      <a:pt x="108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A0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517" name="Freeform 64"/>
              <p:cNvSpPr>
                <a:spLocks/>
              </p:cNvSpPr>
              <p:nvPr/>
            </p:nvSpPr>
            <p:spPr bwMode="auto">
              <a:xfrm>
                <a:off x="3106" y="981"/>
                <a:ext cx="552" cy="455"/>
              </a:xfrm>
              <a:custGeom>
                <a:avLst/>
                <a:gdLst>
                  <a:gd name="T0" fmla="*/ 1 w 1103"/>
                  <a:gd name="T1" fmla="*/ 1 h 910"/>
                  <a:gd name="T2" fmla="*/ 34 w 1103"/>
                  <a:gd name="T3" fmla="*/ 1 h 910"/>
                  <a:gd name="T4" fmla="*/ 34 w 1103"/>
                  <a:gd name="T5" fmla="*/ 28 h 910"/>
                  <a:gd name="T6" fmla="*/ 35 w 1103"/>
                  <a:gd name="T7" fmla="*/ 28 h 910"/>
                  <a:gd name="T8" fmla="*/ 34 w 1103"/>
                  <a:gd name="T9" fmla="*/ 1 h 910"/>
                  <a:gd name="T10" fmla="*/ 0 w 1103"/>
                  <a:gd name="T11" fmla="*/ 0 h 910"/>
                  <a:gd name="T12" fmla="*/ 1 w 1103"/>
                  <a:gd name="T13" fmla="*/ 1 h 9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03"/>
                  <a:gd name="T22" fmla="*/ 0 h 910"/>
                  <a:gd name="T23" fmla="*/ 1103 w 1103"/>
                  <a:gd name="T24" fmla="*/ 910 h 91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03" h="910">
                    <a:moveTo>
                      <a:pt x="5" y="22"/>
                    </a:moveTo>
                    <a:lnTo>
                      <a:pt x="1064" y="26"/>
                    </a:lnTo>
                    <a:lnTo>
                      <a:pt x="1081" y="910"/>
                    </a:lnTo>
                    <a:lnTo>
                      <a:pt x="1103" y="910"/>
                    </a:lnTo>
                    <a:lnTo>
                      <a:pt x="1081" y="6"/>
                    </a:lnTo>
                    <a:lnTo>
                      <a:pt x="0" y="0"/>
                    </a:lnTo>
                    <a:lnTo>
                      <a:pt x="5" y="22"/>
                    </a:lnTo>
                    <a:close/>
                  </a:path>
                </a:pathLst>
              </a:custGeom>
              <a:solidFill>
                <a:srgbClr val="477A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518" name="Freeform 65"/>
              <p:cNvSpPr>
                <a:spLocks/>
              </p:cNvSpPr>
              <p:nvPr/>
            </p:nvSpPr>
            <p:spPr bwMode="auto">
              <a:xfrm>
                <a:off x="3269" y="1362"/>
                <a:ext cx="20" cy="26"/>
              </a:xfrm>
              <a:custGeom>
                <a:avLst/>
                <a:gdLst>
                  <a:gd name="T0" fmla="*/ 1 w 39"/>
                  <a:gd name="T1" fmla="*/ 2 h 51"/>
                  <a:gd name="T2" fmla="*/ 2 w 39"/>
                  <a:gd name="T3" fmla="*/ 2 h 51"/>
                  <a:gd name="T4" fmla="*/ 2 w 39"/>
                  <a:gd name="T5" fmla="*/ 2 h 51"/>
                  <a:gd name="T6" fmla="*/ 1 w 39"/>
                  <a:gd name="T7" fmla="*/ 1 h 51"/>
                  <a:gd name="T8" fmla="*/ 2 w 39"/>
                  <a:gd name="T9" fmla="*/ 1 h 51"/>
                  <a:gd name="T10" fmla="*/ 0 w 39"/>
                  <a:gd name="T11" fmla="*/ 0 h 51"/>
                  <a:gd name="T12" fmla="*/ 1 w 39"/>
                  <a:gd name="T13" fmla="*/ 2 h 51"/>
                  <a:gd name="T14" fmla="*/ 1 w 39"/>
                  <a:gd name="T15" fmla="*/ 2 h 5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9"/>
                  <a:gd name="T25" fmla="*/ 0 h 51"/>
                  <a:gd name="T26" fmla="*/ 39 w 39"/>
                  <a:gd name="T27" fmla="*/ 51 h 5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9" h="51">
                    <a:moveTo>
                      <a:pt x="23" y="34"/>
                    </a:moveTo>
                    <a:lnTo>
                      <a:pt x="34" y="51"/>
                    </a:lnTo>
                    <a:lnTo>
                      <a:pt x="39" y="47"/>
                    </a:lnTo>
                    <a:lnTo>
                      <a:pt x="27" y="32"/>
                    </a:lnTo>
                    <a:lnTo>
                      <a:pt x="39" y="25"/>
                    </a:lnTo>
                    <a:lnTo>
                      <a:pt x="0" y="0"/>
                    </a:lnTo>
                    <a:lnTo>
                      <a:pt x="13" y="43"/>
                    </a:lnTo>
                    <a:lnTo>
                      <a:pt x="23" y="3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519" name="Freeform 66"/>
              <p:cNvSpPr>
                <a:spLocks/>
              </p:cNvSpPr>
              <p:nvPr/>
            </p:nvSpPr>
            <p:spPr bwMode="auto">
              <a:xfrm>
                <a:off x="3213" y="1379"/>
                <a:ext cx="46" cy="47"/>
              </a:xfrm>
              <a:custGeom>
                <a:avLst/>
                <a:gdLst>
                  <a:gd name="T0" fmla="*/ 0 w 93"/>
                  <a:gd name="T1" fmla="*/ 1 h 94"/>
                  <a:gd name="T2" fmla="*/ 0 w 93"/>
                  <a:gd name="T3" fmla="*/ 3 h 94"/>
                  <a:gd name="T4" fmla="*/ 2 w 93"/>
                  <a:gd name="T5" fmla="*/ 3 h 94"/>
                  <a:gd name="T6" fmla="*/ 2 w 93"/>
                  <a:gd name="T7" fmla="*/ 0 h 94"/>
                  <a:gd name="T8" fmla="*/ 0 w 93"/>
                  <a:gd name="T9" fmla="*/ 1 h 9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94"/>
                  <a:gd name="T17" fmla="*/ 93 w 93"/>
                  <a:gd name="T18" fmla="*/ 94 h 9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94">
                    <a:moveTo>
                      <a:pt x="0" y="4"/>
                    </a:moveTo>
                    <a:lnTo>
                      <a:pt x="14" y="94"/>
                    </a:lnTo>
                    <a:lnTo>
                      <a:pt x="93" y="91"/>
                    </a:lnTo>
                    <a:lnTo>
                      <a:pt x="75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DDA08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520" name="Freeform 67"/>
              <p:cNvSpPr>
                <a:spLocks/>
              </p:cNvSpPr>
              <p:nvPr/>
            </p:nvSpPr>
            <p:spPr bwMode="auto">
              <a:xfrm>
                <a:off x="3207" y="1296"/>
                <a:ext cx="25" cy="45"/>
              </a:xfrm>
              <a:custGeom>
                <a:avLst/>
                <a:gdLst>
                  <a:gd name="T0" fmla="*/ 2 w 48"/>
                  <a:gd name="T1" fmla="*/ 3 h 89"/>
                  <a:gd name="T2" fmla="*/ 2 w 48"/>
                  <a:gd name="T3" fmla="*/ 3 h 89"/>
                  <a:gd name="T4" fmla="*/ 2 w 48"/>
                  <a:gd name="T5" fmla="*/ 3 h 89"/>
                  <a:gd name="T6" fmla="*/ 2 w 48"/>
                  <a:gd name="T7" fmla="*/ 3 h 89"/>
                  <a:gd name="T8" fmla="*/ 1 w 48"/>
                  <a:gd name="T9" fmla="*/ 3 h 89"/>
                  <a:gd name="T10" fmla="*/ 1 w 48"/>
                  <a:gd name="T11" fmla="*/ 3 h 89"/>
                  <a:gd name="T12" fmla="*/ 1 w 48"/>
                  <a:gd name="T13" fmla="*/ 3 h 89"/>
                  <a:gd name="T14" fmla="*/ 1 w 48"/>
                  <a:gd name="T15" fmla="*/ 3 h 89"/>
                  <a:gd name="T16" fmla="*/ 1 w 48"/>
                  <a:gd name="T17" fmla="*/ 3 h 89"/>
                  <a:gd name="T18" fmla="*/ 1 w 48"/>
                  <a:gd name="T19" fmla="*/ 2 h 89"/>
                  <a:gd name="T20" fmla="*/ 0 w 48"/>
                  <a:gd name="T21" fmla="*/ 1 h 89"/>
                  <a:gd name="T22" fmla="*/ 1 w 48"/>
                  <a:gd name="T23" fmla="*/ 1 h 89"/>
                  <a:gd name="T24" fmla="*/ 1 w 48"/>
                  <a:gd name="T25" fmla="*/ 1 h 89"/>
                  <a:gd name="T26" fmla="*/ 1 w 48"/>
                  <a:gd name="T27" fmla="*/ 1 h 89"/>
                  <a:gd name="T28" fmla="*/ 1 w 48"/>
                  <a:gd name="T29" fmla="*/ 0 h 89"/>
                  <a:gd name="T30" fmla="*/ 1 w 48"/>
                  <a:gd name="T31" fmla="*/ 0 h 89"/>
                  <a:gd name="T32" fmla="*/ 1 w 48"/>
                  <a:gd name="T33" fmla="*/ 1 h 89"/>
                  <a:gd name="T34" fmla="*/ 2 w 48"/>
                  <a:gd name="T35" fmla="*/ 1 h 89"/>
                  <a:gd name="T36" fmla="*/ 2 w 48"/>
                  <a:gd name="T37" fmla="*/ 1 h 89"/>
                  <a:gd name="T38" fmla="*/ 2 w 48"/>
                  <a:gd name="T39" fmla="*/ 1 h 89"/>
                  <a:gd name="T40" fmla="*/ 2 w 48"/>
                  <a:gd name="T41" fmla="*/ 3 h 8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8"/>
                  <a:gd name="T64" fmla="*/ 0 h 89"/>
                  <a:gd name="T65" fmla="*/ 48 w 48"/>
                  <a:gd name="T66" fmla="*/ 89 h 8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8" h="89">
                    <a:moveTo>
                      <a:pt x="48" y="66"/>
                    </a:moveTo>
                    <a:lnTo>
                      <a:pt x="47" y="75"/>
                    </a:lnTo>
                    <a:lnTo>
                      <a:pt x="44" y="83"/>
                    </a:lnTo>
                    <a:lnTo>
                      <a:pt x="37" y="88"/>
                    </a:lnTo>
                    <a:lnTo>
                      <a:pt x="29" y="89"/>
                    </a:lnTo>
                    <a:lnTo>
                      <a:pt x="20" y="87"/>
                    </a:lnTo>
                    <a:lnTo>
                      <a:pt x="13" y="81"/>
                    </a:lnTo>
                    <a:lnTo>
                      <a:pt x="7" y="73"/>
                    </a:lnTo>
                    <a:lnTo>
                      <a:pt x="5" y="64"/>
                    </a:lnTo>
                    <a:lnTo>
                      <a:pt x="0" y="23"/>
                    </a:lnTo>
                    <a:lnTo>
                      <a:pt x="1" y="14"/>
                    </a:lnTo>
                    <a:lnTo>
                      <a:pt x="5" y="6"/>
                    </a:lnTo>
                    <a:lnTo>
                      <a:pt x="11" y="2"/>
                    </a:lnTo>
                    <a:lnTo>
                      <a:pt x="20" y="0"/>
                    </a:lnTo>
                    <a:lnTo>
                      <a:pt x="29" y="3"/>
                    </a:lnTo>
                    <a:lnTo>
                      <a:pt x="37" y="8"/>
                    </a:lnTo>
                    <a:lnTo>
                      <a:pt x="43" y="17"/>
                    </a:lnTo>
                    <a:lnTo>
                      <a:pt x="45" y="26"/>
                    </a:lnTo>
                    <a:lnTo>
                      <a:pt x="48" y="66"/>
                    </a:lnTo>
                    <a:close/>
                  </a:path>
                </a:pathLst>
              </a:custGeom>
              <a:solidFill>
                <a:srgbClr val="D8E8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521" name="Freeform 68"/>
              <p:cNvSpPr>
                <a:spLocks/>
              </p:cNvSpPr>
              <p:nvPr/>
            </p:nvSpPr>
            <p:spPr bwMode="auto">
              <a:xfrm>
                <a:off x="3203" y="1415"/>
                <a:ext cx="72" cy="24"/>
              </a:xfrm>
              <a:custGeom>
                <a:avLst/>
                <a:gdLst>
                  <a:gd name="T0" fmla="*/ 5 w 144"/>
                  <a:gd name="T1" fmla="*/ 2 h 47"/>
                  <a:gd name="T2" fmla="*/ 1 w 144"/>
                  <a:gd name="T3" fmla="*/ 2 h 47"/>
                  <a:gd name="T4" fmla="*/ 0 w 144"/>
                  <a:gd name="T5" fmla="*/ 1 h 47"/>
                  <a:gd name="T6" fmla="*/ 5 w 144"/>
                  <a:gd name="T7" fmla="*/ 0 h 47"/>
                  <a:gd name="T8" fmla="*/ 5 w 144"/>
                  <a:gd name="T9" fmla="*/ 2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4"/>
                  <a:gd name="T16" fmla="*/ 0 h 47"/>
                  <a:gd name="T17" fmla="*/ 144 w 144"/>
                  <a:gd name="T18" fmla="*/ 47 h 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4" h="47">
                    <a:moveTo>
                      <a:pt x="144" y="34"/>
                    </a:moveTo>
                    <a:lnTo>
                      <a:pt x="6" y="47"/>
                    </a:lnTo>
                    <a:lnTo>
                      <a:pt x="0" y="12"/>
                    </a:lnTo>
                    <a:lnTo>
                      <a:pt x="138" y="0"/>
                    </a:lnTo>
                    <a:lnTo>
                      <a:pt x="144" y="34"/>
                    </a:lnTo>
                    <a:close/>
                  </a:path>
                </a:pathLst>
              </a:custGeom>
              <a:solidFill>
                <a:srgbClr val="A8C9F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522" name="Freeform 69"/>
              <p:cNvSpPr>
                <a:spLocks/>
              </p:cNvSpPr>
              <p:nvPr/>
            </p:nvSpPr>
            <p:spPr bwMode="auto">
              <a:xfrm>
                <a:off x="3180" y="1192"/>
                <a:ext cx="46" cy="47"/>
              </a:xfrm>
              <a:custGeom>
                <a:avLst/>
                <a:gdLst>
                  <a:gd name="T0" fmla="*/ 0 w 93"/>
                  <a:gd name="T1" fmla="*/ 1 h 94"/>
                  <a:gd name="T2" fmla="*/ 0 w 93"/>
                  <a:gd name="T3" fmla="*/ 3 h 94"/>
                  <a:gd name="T4" fmla="*/ 2 w 93"/>
                  <a:gd name="T5" fmla="*/ 3 h 94"/>
                  <a:gd name="T6" fmla="*/ 2 w 93"/>
                  <a:gd name="T7" fmla="*/ 0 h 94"/>
                  <a:gd name="T8" fmla="*/ 0 w 93"/>
                  <a:gd name="T9" fmla="*/ 1 h 9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94"/>
                  <a:gd name="T17" fmla="*/ 93 w 93"/>
                  <a:gd name="T18" fmla="*/ 94 h 9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94">
                    <a:moveTo>
                      <a:pt x="0" y="3"/>
                    </a:moveTo>
                    <a:lnTo>
                      <a:pt x="15" y="94"/>
                    </a:lnTo>
                    <a:lnTo>
                      <a:pt x="93" y="91"/>
                    </a:lnTo>
                    <a:lnTo>
                      <a:pt x="75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57A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523" name="Freeform 70"/>
              <p:cNvSpPr>
                <a:spLocks/>
              </p:cNvSpPr>
              <p:nvPr/>
            </p:nvSpPr>
            <p:spPr bwMode="auto">
              <a:xfrm>
                <a:off x="3171" y="1229"/>
                <a:ext cx="72" cy="23"/>
              </a:xfrm>
              <a:custGeom>
                <a:avLst/>
                <a:gdLst>
                  <a:gd name="T0" fmla="*/ 5 w 144"/>
                  <a:gd name="T1" fmla="*/ 1 h 46"/>
                  <a:gd name="T2" fmla="*/ 1 w 144"/>
                  <a:gd name="T3" fmla="*/ 1 h 46"/>
                  <a:gd name="T4" fmla="*/ 0 w 144"/>
                  <a:gd name="T5" fmla="*/ 1 h 46"/>
                  <a:gd name="T6" fmla="*/ 5 w 144"/>
                  <a:gd name="T7" fmla="*/ 0 h 46"/>
                  <a:gd name="T8" fmla="*/ 5 w 144"/>
                  <a:gd name="T9" fmla="*/ 1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4"/>
                  <a:gd name="T16" fmla="*/ 0 h 46"/>
                  <a:gd name="T17" fmla="*/ 144 w 144"/>
                  <a:gd name="T18" fmla="*/ 46 h 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4" h="46">
                    <a:moveTo>
                      <a:pt x="144" y="33"/>
                    </a:moveTo>
                    <a:lnTo>
                      <a:pt x="5" y="46"/>
                    </a:lnTo>
                    <a:lnTo>
                      <a:pt x="0" y="11"/>
                    </a:lnTo>
                    <a:lnTo>
                      <a:pt x="139" y="0"/>
                    </a:lnTo>
                    <a:lnTo>
                      <a:pt x="144" y="33"/>
                    </a:lnTo>
                    <a:close/>
                  </a:path>
                </a:pathLst>
              </a:custGeom>
              <a:solidFill>
                <a:srgbClr val="A8C9F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524" name="Freeform 71"/>
              <p:cNvSpPr>
                <a:spLocks/>
              </p:cNvSpPr>
              <p:nvPr/>
            </p:nvSpPr>
            <p:spPr bwMode="auto">
              <a:xfrm>
                <a:off x="3192" y="1333"/>
                <a:ext cx="59" cy="20"/>
              </a:xfrm>
              <a:custGeom>
                <a:avLst/>
                <a:gdLst>
                  <a:gd name="T0" fmla="*/ 4 w 118"/>
                  <a:gd name="T1" fmla="*/ 1 h 40"/>
                  <a:gd name="T2" fmla="*/ 1 w 118"/>
                  <a:gd name="T3" fmla="*/ 1 h 40"/>
                  <a:gd name="T4" fmla="*/ 0 w 118"/>
                  <a:gd name="T5" fmla="*/ 1 h 40"/>
                  <a:gd name="T6" fmla="*/ 4 w 118"/>
                  <a:gd name="T7" fmla="*/ 0 h 40"/>
                  <a:gd name="T8" fmla="*/ 4 w 118"/>
                  <a:gd name="T9" fmla="*/ 1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8"/>
                  <a:gd name="T16" fmla="*/ 0 h 40"/>
                  <a:gd name="T17" fmla="*/ 118 w 118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8" h="40">
                    <a:moveTo>
                      <a:pt x="118" y="30"/>
                    </a:moveTo>
                    <a:lnTo>
                      <a:pt x="3" y="40"/>
                    </a:lnTo>
                    <a:lnTo>
                      <a:pt x="0" y="10"/>
                    </a:lnTo>
                    <a:lnTo>
                      <a:pt x="114" y="0"/>
                    </a:lnTo>
                    <a:lnTo>
                      <a:pt x="118" y="30"/>
                    </a:lnTo>
                    <a:close/>
                  </a:path>
                </a:pathLst>
              </a:custGeom>
              <a:solidFill>
                <a:srgbClr val="A8C9F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525" name="Freeform 72"/>
              <p:cNvSpPr>
                <a:spLocks/>
              </p:cNvSpPr>
              <p:nvPr/>
            </p:nvSpPr>
            <p:spPr bwMode="auto">
              <a:xfrm>
                <a:off x="3165" y="1098"/>
                <a:ext cx="41" cy="40"/>
              </a:xfrm>
              <a:custGeom>
                <a:avLst/>
                <a:gdLst>
                  <a:gd name="T0" fmla="*/ 3 w 81"/>
                  <a:gd name="T1" fmla="*/ 1 h 82"/>
                  <a:gd name="T2" fmla="*/ 3 w 81"/>
                  <a:gd name="T3" fmla="*/ 2 h 82"/>
                  <a:gd name="T4" fmla="*/ 3 w 81"/>
                  <a:gd name="T5" fmla="*/ 2 h 82"/>
                  <a:gd name="T6" fmla="*/ 3 w 81"/>
                  <a:gd name="T7" fmla="*/ 2 h 82"/>
                  <a:gd name="T8" fmla="*/ 3 w 81"/>
                  <a:gd name="T9" fmla="*/ 2 h 82"/>
                  <a:gd name="T10" fmla="*/ 3 w 81"/>
                  <a:gd name="T11" fmla="*/ 2 h 82"/>
                  <a:gd name="T12" fmla="*/ 2 w 81"/>
                  <a:gd name="T13" fmla="*/ 2 h 82"/>
                  <a:gd name="T14" fmla="*/ 2 w 81"/>
                  <a:gd name="T15" fmla="*/ 2 h 82"/>
                  <a:gd name="T16" fmla="*/ 2 w 81"/>
                  <a:gd name="T17" fmla="*/ 2 h 82"/>
                  <a:gd name="T18" fmla="*/ 2 w 81"/>
                  <a:gd name="T19" fmla="*/ 2 h 82"/>
                  <a:gd name="T20" fmla="*/ 2 w 81"/>
                  <a:gd name="T21" fmla="*/ 2 h 82"/>
                  <a:gd name="T22" fmla="*/ 1 w 81"/>
                  <a:gd name="T23" fmla="*/ 2 h 82"/>
                  <a:gd name="T24" fmla="*/ 1 w 81"/>
                  <a:gd name="T25" fmla="*/ 2 h 82"/>
                  <a:gd name="T26" fmla="*/ 1 w 81"/>
                  <a:gd name="T27" fmla="*/ 2 h 82"/>
                  <a:gd name="T28" fmla="*/ 1 w 81"/>
                  <a:gd name="T29" fmla="*/ 2 h 82"/>
                  <a:gd name="T30" fmla="*/ 1 w 81"/>
                  <a:gd name="T31" fmla="*/ 2 h 82"/>
                  <a:gd name="T32" fmla="*/ 1 w 81"/>
                  <a:gd name="T33" fmla="*/ 1 h 82"/>
                  <a:gd name="T34" fmla="*/ 1 w 81"/>
                  <a:gd name="T35" fmla="*/ 1 h 82"/>
                  <a:gd name="T36" fmla="*/ 0 w 81"/>
                  <a:gd name="T37" fmla="*/ 0 h 82"/>
                  <a:gd name="T38" fmla="*/ 0 w 81"/>
                  <a:gd name="T39" fmla="*/ 0 h 82"/>
                  <a:gd name="T40" fmla="*/ 1 w 81"/>
                  <a:gd name="T41" fmla="*/ 0 h 82"/>
                  <a:gd name="T42" fmla="*/ 1 w 81"/>
                  <a:gd name="T43" fmla="*/ 0 h 82"/>
                  <a:gd name="T44" fmla="*/ 1 w 81"/>
                  <a:gd name="T45" fmla="*/ 0 h 82"/>
                  <a:gd name="T46" fmla="*/ 1 w 81"/>
                  <a:gd name="T47" fmla="*/ 0 h 82"/>
                  <a:gd name="T48" fmla="*/ 1 w 81"/>
                  <a:gd name="T49" fmla="*/ 0 h 82"/>
                  <a:gd name="T50" fmla="*/ 1 w 81"/>
                  <a:gd name="T51" fmla="*/ 0 h 82"/>
                  <a:gd name="T52" fmla="*/ 2 w 81"/>
                  <a:gd name="T53" fmla="*/ 0 h 82"/>
                  <a:gd name="T54" fmla="*/ 2 w 81"/>
                  <a:gd name="T55" fmla="*/ 0 h 82"/>
                  <a:gd name="T56" fmla="*/ 2 w 81"/>
                  <a:gd name="T57" fmla="*/ 0 h 82"/>
                  <a:gd name="T58" fmla="*/ 2 w 81"/>
                  <a:gd name="T59" fmla="*/ 0 h 82"/>
                  <a:gd name="T60" fmla="*/ 2 w 81"/>
                  <a:gd name="T61" fmla="*/ 0 h 82"/>
                  <a:gd name="T62" fmla="*/ 2 w 81"/>
                  <a:gd name="T63" fmla="*/ 0 h 82"/>
                  <a:gd name="T64" fmla="*/ 3 w 81"/>
                  <a:gd name="T65" fmla="*/ 0 h 82"/>
                  <a:gd name="T66" fmla="*/ 3 w 81"/>
                  <a:gd name="T67" fmla="*/ 0 h 82"/>
                  <a:gd name="T68" fmla="*/ 3 w 81"/>
                  <a:gd name="T69" fmla="*/ 0 h 82"/>
                  <a:gd name="T70" fmla="*/ 3 w 81"/>
                  <a:gd name="T71" fmla="*/ 0 h 82"/>
                  <a:gd name="T72" fmla="*/ 3 w 81"/>
                  <a:gd name="T73" fmla="*/ 1 h 8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81"/>
                  <a:gd name="T112" fmla="*/ 0 h 82"/>
                  <a:gd name="T113" fmla="*/ 81 w 81"/>
                  <a:gd name="T114" fmla="*/ 82 h 82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81" h="82">
                    <a:moveTo>
                      <a:pt x="81" y="61"/>
                    </a:moveTo>
                    <a:lnTo>
                      <a:pt x="81" y="66"/>
                    </a:lnTo>
                    <a:lnTo>
                      <a:pt x="79" y="69"/>
                    </a:lnTo>
                    <a:lnTo>
                      <a:pt x="76" y="73"/>
                    </a:lnTo>
                    <a:lnTo>
                      <a:pt x="72" y="76"/>
                    </a:lnTo>
                    <a:lnTo>
                      <a:pt x="68" y="78"/>
                    </a:lnTo>
                    <a:lnTo>
                      <a:pt x="61" y="81"/>
                    </a:lnTo>
                    <a:lnTo>
                      <a:pt x="54" y="82"/>
                    </a:lnTo>
                    <a:lnTo>
                      <a:pt x="47" y="82"/>
                    </a:lnTo>
                    <a:lnTo>
                      <a:pt x="39" y="82"/>
                    </a:lnTo>
                    <a:lnTo>
                      <a:pt x="32" y="80"/>
                    </a:lnTo>
                    <a:lnTo>
                      <a:pt x="26" y="78"/>
                    </a:lnTo>
                    <a:lnTo>
                      <a:pt x="21" y="75"/>
                    </a:lnTo>
                    <a:lnTo>
                      <a:pt x="15" y="72"/>
                    </a:lnTo>
                    <a:lnTo>
                      <a:pt x="11" y="68"/>
                    </a:lnTo>
                    <a:lnTo>
                      <a:pt x="8" y="63"/>
                    </a:lnTo>
                    <a:lnTo>
                      <a:pt x="7" y="59"/>
                    </a:lnTo>
                    <a:lnTo>
                      <a:pt x="0" y="21"/>
                    </a:lnTo>
                    <a:lnTo>
                      <a:pt x="0" y="16"/>
                    </a:lnTo>
                    <a:lnTo>
                      <a:pt x="1" y="12"/>
                    </a:lnTo>
                    <a:lnTo>
                      <a:pt x="4" y="8"/>
                    </a:lnTo>
                    <a:lnTo>
                      <a:pt x="8" y="5"/>
                    </a:lnTo>
                    <a:lnTo>
                      <a:pt x="13" y="2"/>
                    </a:lnTo>
                    <a:lnTo>
                      <a:pt x="19" y="1"/>
                    </a:lnTo>
                    <a:lnTo>
                      <a:pt x="26" y="0"/>
                    </a:lnTo>
                    <a:lnTo>
                      <a:pt x="33" y="0"/>
                    </a:lnTo>
                    <a:lnTo>
                      <a:pt x="40" y="0"/>
                    </a:lnTo>
                    <a:lnTo>
                      <a:pt x="47" y="2"/>
                    </a:lnTo>
                    <a:lnTo>
                      <a:pt x="54" y="4"/>
                    </a:lnTo>
                    <a:lnTo>
                      <a:pt x="60" y="7"/>
                    </a:lnTo>
                    <a:lnTo>
                      <a:pt x="66" y="11"/>
                    </a:lnTo>
                    <a:lnTo>
                      <a:pt x="69" y="14"/>
                    </a:lnTo>
                    <a:lnTo>
                      <a:pt x="72" y="19"/>
                    </a:lnTo>
                    <a:lnTo>
                      <a:pt x="74" y="23"/>
                    </a:lnTo>
                    <a:lnTo>
                      <a:pt x="81" y="61"/>
                    </a:lnTo>
                    <a:close/>
                  </a:path>
                </a:pathLst>
              </a:custGeom>
              <a:solidFill>
                <a:srgbClr val="5EAA1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526" name="Freeform 73"/>
              <p:cNvSpPr>
                <a:spLocks/>
              </p:cNvSpPr>
              <p:nvPr/>
            </p:nvSpPr>
            <p:spPr bwMode="auto">
              <a:xfrm>
                <a:off x="3158" y="1133"/>
                <a:ext cx="59" cy="20"/>
              </a:xfrm>
              <a:custGeom>
                <a:avLst/>
                <a:gdLst>
                  <a:gd name="T0" fmla="*/ 3 w 119"/>
                  <a:gd name="T1" fmla="*/ 0 h 41"/>
                  <a:gd name="T2" fmla="*/ 0 w 119"/>
                  <a:gd name="T3" fmla="*/ 1 h 41"/>
                  <a:gd name="T4" fmla="*/ 0 w 119"/>
                  <a:gd name="T5" fmla="*/ 0 h 41"/>
                  <a:gd name="T6" fmla="*/ 3 w 119"/>
                  <a:gd name="T7" fmla="*/ 0 h 41"/>
                  <a:gd name="T8" fmla="*/ 3 w 119"/>
                  <a:gd name="T9" fmla="*/ 0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9"/>
                  <a:gd name="T16" fmla="*/ 0 h 41"/>
                  <a:gd name="T17" fmla="*/ 119 w 119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9" h="41">
                    <a:moveTo>
                      <a:pt x="119" y="30"/>
                    </a:moveTo>
                    <a:lnTo>
                      <a:pt x="4" y="41"/>
                    </a:lnTo>
                    <a:lnTo>
                      <a:pt x="0" y="11"/>
                    </a:lnTo>
                    <a:lnTo>
                      <a:pt x="114" y="0"/>
                    </a:lnTo>
                    <a:lnTo>
                      <a:pt x="119" y="30"/>
                    </a:lnTo>
                    <a:close/>
                  </a:path>
                </a:pathLst>
              </a:custGeom>
              <a:solidFill>
                <a:srgbClr val="A8C9F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527" name="Freeform 74"/>
              <p:cNvSpPr>
                <a:spLocks/>
              </p:cNvSpPr>
              <p:nvPr/>
            </p:nvSpPr>
            <p:spPr bwMode="auto">
              <a:xfrm>
                <a:off x="3176" y="1419"/>
                <a:ext cx="482" cy="74"/>
              </a:xfrm>
              <a:custGeom>
                <a:avLst/>
                <a:gdLst>
                  <a:gd name="T0" fmla="*/ 0 w 963"/>
                  <a:gd name="T1" fmla="*/ 4 h 147"/>
                  <a:gd name="T2" fmla="*/ 31 w 963"/>
                  <a:gd name="T3" fmla="*/ 0 h 147"/>
                  <a:gd name="T4" fmla="*/ 31 w 963"/>
                  <a:gd name="T5" fmla="*/ 2 h 147"/>
                  <a:gd name="T6" fmla="*/ 1 w 963"/>
                  <a:gd name="T7" fmla="*/ 5 h 147"/>
                  <a:gd name="T8" fmla="*/ 0 w 963"/>
                  <a:gd name="T9" fmla="*/ 4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3"/>
                  <a:gd name="T16" fmla="*/ 0 h 147"/>
                  <a:gd name="T17" fmla="*/ 963 w 963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3" h="147">
                    <a:moveTo>
                      <a:pt x="0" y="109"/>
                    </a:moveTo>
                    <a:lnTo>
                      <a:pt x="962" y="0"/>
                    </a:lnTo>
                    <a:lnTo>
                      <a:pt x="963" y="33"/>
                    </a:lnTo>
                    <a:lnTo>
                      <a:pt x="2" y="147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AAD8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528" name="Freeform 75"/>
              <p:cNvSpPr>
                <a:spLocks/>
              </p:cNvSpPr>
              <p:nvPr/>
            </p:nvSpPr>
            <p:spPr bwMode="auto">
              <a:xfrm>
                <a:off x="3584" y="1609"/>
                <a:ext cx="326" cy="113"/>
              </a:xfrm>
              <a:custGeom>
                <a:avLst/>
                <a:gdLst>
                  <a:gd name="T0" fmla="*/ 8 w 651"/>
                  <a:gd name="T1" fmla="*/ 7 h 226"/>
                  <a:gd name="T2" fmla="*/ 0 w 651"/>
                  <a:gd name="T3" fmla="*/ 3 h 226"/>
                  <a:gd name="T4" fmla="*/ 14 w 651"/>
                  <a:gd name="T5" fmla="*/ 0 h 226"/>
                  <a:gd name="T6" fmla="*/ 21 w 651"/>
                  <a:gd name="T7" fmla="*/ 4 h 226"/>
                  <a:gd name="T8" fmla="*/ 8 w 651"/>
                  <a:gd name="T9" fmla="*/ 7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1"/>
                  <a:gd name="T16" fmla="*/ 0 h 226"/>
                  <a:gd name="T17" fmla="*/ 651 w 651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1" h="226">
                    <a:moveTo>
                      <a:pt x="226" y="226"/>
                    </a:moveTo>
                    <a:lnTo>
                      <a:pt x="0" y="73"/>
                    </a:lnTo>
                    <a:lnTo>
                      <a:pt x="426" y="0"/>
                    </a:lnTo>
                    <a:lnTo>
                      <a:pt x="651" y="121"/>
                    </a:lnTo>
                    <a:lnTo>
                      <a:pt x="226" y="226"/>
                    </a:lnTo>
                    <a:close/>
                  </a:path>
                </a:pathLst>
              </a:custGeom>
              <a:solidFill>
                <a:srgbClr val="2356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529" name="Freeform 76"/>
              <p:cNvSpPr>
                <a:spLocks/>
              </p:cNvSpPr>
              <p:nvPr/>
            </p:nvSpPr>
            <p:spPr bwMode="auto">
              <a:xfrm>
                <a:off x="3218" y="1543"/>
                <a:ext cx="78" cy="29"/>
              </a:xfrm>
              <a:custGeom>
                <a:avLst/>
                <a:gdLst>
                  <a:gd name="T0" fmla="*/ 0 w 154"/>
                  <a:gd name="T1" fmla="*/ 1 h 58"/>
                  <a:gd name="T2" fmla="*/ 3 w 154"/>
                  <a:gd name="T3" fmla="*/ 2 h 58"/>
                  <a:gd name="T4" fmla="*/ 5 w 154"/>
                  <a:gd name="T5" fmla="*/ 2 h 58"/>
                  <a:gd name="T6" fmla="*/ 5 w 154"/>
                  <a:gd name="T7" fmla="*/ 1 h 58"/>
                  <a:gd name="T8" fmla="*/ 3 w 154"/>
                  <a:gd name="T9" fmla="*/ 2 h 58"/>
                  <a:gd name="T10" fmla="*/ 1 w 154"/>
                  <a:gd name="T11" fmla="*/ 0 h 58"/>
                  <a:gd name="T12" fmla="*/ 0 w 154"/>
                  <a:gd name="T13" fmla="*/ 1 h 5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4"/>
                  <a:gd name="T22" fmla="*/ 0 h 58"/>
                  <a:gd name="T23" fmla="*/ 154 w 154"/>
                  <a:gd name="T24" fmla="*/ 58 h 5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4" h="58">
                    <a:moveTo>
                      <a:pt x="0" y="11"/>
                    </a:moveTo>
                    <a:lnTo>
                      <a:pt x="67" y="58"/>
                    </a:lnTo>
                    <a:lnTo>
                      <a:pt x="154" y="46"/>
                    </a:lnTo>
                    <a:lnTo>
                      <a:pt x="140" y="31"/>
                    </a:lnTo>
                    <a:lnTo>
                      <a:pt x="75" y="40"/>
                    </a:lnTo>
                    <a:lnTo>
                      <a:pt x="21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2356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530" name="Freeform 77"/>
              <p:cNvSpPr>
                <a:spLocks/>
              </p:cNvSpPr>
              <p:nvPr/>
            </p:nvSpPr>
            <p:spPr bwMode="auto">
              <a:xfrm>
                <a:off x="3280" y="1535"/>
                <a:ext cx="77" cy="28"/>
              </a:xfrm>
              <a:custGeom>
                <a:avLst/>
                <a:gdLst>
                  <a:gd name="T0" fmla="*/ 0 w 154"/>
                  <a:gd name="T1" fmla="*/ 0 h 57"/>
                  <a:gd name="T2" fmla="*/ 2 w 154"/>
                  <a:gd name="T3" fmla="*/ 1 h 57"/>
                  <a:gd name="T4" fmla="*/ 5 w 154"/>
                  <a:gd name="T5" fmla="*/ 1 h 57"/>
                  <a:gd name="T6" fmla="*/ 5 w 154"/>
                  <a:gd name="T7" fmla="*/ 0 h 57"/>
                  <a:gd name="T8" fmla="*/ 2 w 154"/>
                  <a:gd name="T9" fmla="*/ 1 h 57"/>
                  <a:gd name="T10" fmla="*/ 1 w 154"/>
                  <a:gd name="T11" fmla="*/ 0 h 57"/>
                  <a:gd name="T12" fmla="*/ 0 w 154"/>
                  <a:gd name="T13" fmla="*/ 0 h 5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4"/>
                  <a:gd name="T22" fmla="*/ 0 h 57"/>
                  <a:gd name="T23" fmla="*/ 154 w 154"/>
                  <a:gd name="T24" fmla="*/ 57 h 5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4" h="57">
                    <a:moveTo>
                      <a:pt x="0" y="11"/>
                    </a:moveTo>
                    <a:lnTo>
                      <a:pt x="67" y="57"/>
                    </a:lnTo>
                    <a:lnTo>
                      <a:pt x="154" y="46"/>
                    </a:lnTo>
                    <a:lnTo>
                      <a:pt x="141" y="31"/>
                    </a:lnTo>
                    <a:lnTo>
                      <a:pt x="75" y="39"/>
                    </a:lnTo>
                    <a:lnTo>
                      <a:pt x="21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2356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531" name="Freeform 78"/>
              <p:cNvSpPr>
                <a:spLocks/>
              </p:cNvSpPr>
              <p:nvPr/>
            </p:nvSpPr>
            <p:spPr bwMode="auto">
              <a:xfrm>
                <a:off x="3341" y="1527"/>
                <a:ext cx="77" cy="28"/>
              </a:xfrm>
              <a:custGeom>
                <a:avLst/>
                <a:gdLst>
                  <a:gd name="T0" fmla="*/ 0 w 155"/>
                  <a:gd name="T1" fmla="*/ 0 h 57"/>
                  <a:gd name="T2" fmla="*/ 2 w 155"/>
                  <a:gd name="T3" fmla="*/ 1 h 57"/>
                  <a:gd name="T4" fmla="*/ 4 w 155"/>
                  <a:gd name="T5" fmla="*/ 1 h 57"/>
                  <a:gd name="T6" fmla="*/ 4 w 155"/>
                  <a:gd name="T7" fmla="*/ 0 h 57"/>
                  <a:gd name="T8" fmla="*/ 2 w 155"/>
                  <a:gd name="T9" fmla="*/ 1 h 57"/>
                  <a:gd name="T10" fmla="*/ 0 w 155"/>
                  <a:gd name="T11" fmla="*/ 0 h 57"/>
                  <a:gd name="T12" fmla="*/ 0 w 155"/>
                  <a:gd name="T13" fmla="*/ 0 h 5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5"/>
                  <a:gd name="T22" fmla="*/ 0 h 57"/>
                  <a:gd name="T23" fmla="*/ 155 w 155"/>
                  <a:gd name="T24" fmla="*/ 57 h 5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5" h="57">
                    <a:moveTo>
                      <a:pt x="0" y="9"/>
                    </a:moveTo>
                    <a:lnTo>
                      <a:pt x="67" y="57"/>
                    </a:lnTo>
                    <a:lnTo>
                      <a:pt x="155" y="46"/>
                    </a:lnTo>
                    <a:lnTo>
                      <a:pt x="141" y="31"/>
                    </a:lnTo>
                    <a:lnTo>
                      <a:pt x="75" y="39"/>
                    </a:lnTo>
                    <a:lnTo>
                      <a:pt x="21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2356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532" name="Freeform 79"/>
              <p:cNvSpPr>
                <a:spLocks/>
              </p:cNvSpPr>
              <p:nvPr/>
            </p:nvSpPr>
            <p:spPr bwMode="auto">
              <a:xfrm>
                <a:off x="3402" y="1518"/>
                <a:ext cx="76" cy="29"/>
              </a:xfrm>
              <a:custGeom>
                <a:avLst/>
                <a:gdLst>
                  <a:gd name="T0" fmla="*/ 0 w 154"/>
                  <a:gd name="T1" fmla="*/ 1 h 57"/>
                  <a:gd name="T2" fmla="*/ 2 w 154"/>
                  <a:gd name="T3" fmla="*/ 2 h 57"/>
                  <a:gd name="T4" fmla="*/ 4 w 154"/>
                  <a:gd name="T5" fmla="*/ 2 h 57"/>
                  <a:gd name="T6" fmla="*/ 4 w 154"/>
                  <a:gd name="T7" fmla="*/ 1 h 57"/>
                  <a:gd name="T8" fmla="*/ 2 w 154"/>
                  <a:gd name="T9" fmla="*/ 2 h 57"/>
                  <a:gd name="T10" fmla="*/ 0 w 154"/>
                  <a:gd name="T11" fmla="*/ 0 h 57"/>
                  <a:gd name="T12" fmla="*/ 0 w 154"/>
                  <a:gd name="T13" fmla="*/ 1 h 5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4"/>
                  <a:gd name="T22" fmla="*/ 0 h 57"/>
                  <a:gd name="T23" fmla="*/ 154 w 154"/>
                  <a:gd name="T24" fmla="*/ 57 h 5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4" h="57">
                    <a:moveTo>
                      <a:pt x="0" y="10"/>
                    </a:moveTo>
                    <a:lnTo>
                      <a:pt x="67" y="57"/>
                    </a:lnTo>
                    <a:lnTo>
                      <a:pt x="154" y="47"/>
                    </a:lnTo>
                    <a:lnTo>
                      <a:pt x="140" y="31"/>
                    </a:lnTo>
                    <a:lnTo>
                      <a:pt x="75" y="39"/>
                    </a:lnTo>
                    <a:lnTo>
                      <a:pt x="21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2356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533" name="Freeform 80"/>
              <p:cNvSpPr>
                <a:spLocks/>
              </p:cNvSpPr>
              <p:nvPr/>
            </p:nvSpPr>
            <p:spPr bwMode="auto">
              <a:xfrm>
                <a:off x="3462" y="1510"/>
                <a:ext cx="77" cy="29"/>
              </a:xfrm>
              <a:custGeom>
                <a:avLst/>
                <a:gdLst>
                  <a:gd name="T0" fmla="*/ 0 w 156"/>
                  <a:gd name="T1" fmla="*/ 1 h 57"/>
                  <a:gd name="T2" fmla="*/ 2 w 156"/>
                  <a:gd name="T3" fmla="*/ 2 h 57"/>
                  <a:gd name="T4" fmla="*/ 4 w 156"/>
                  <a:gd name="T5" fmla="*/ 2 h 57"/>
                  <a:gd name="T6" fmla="*/ 4 w 156"/>
                  <a:gd name="T7" fmla="*/ 1 h 57"/>
                  <a:gd name="T8" fmla="*/ 2 w 156"/>
                  <a:gd name="T9" fmla="*/ 2 h 57"/>
                  <a:gd name="T10" fmla="*/ 0 w 156"/>
                  <a:gd name="T11" fmla="*/ 0 h 57"/>
                  <a:gd name="T12" fmla="*/ 0 w 156"/>
                  <a:gd name="T13" fmla="*/ 1 h 5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6"/>
                  <a:gd name="T22" fmla="*/ 0 h 57"/>
                  <a:gd name="T23" fmla="*/ 156 w 156"/>
                  <a:gd name="T24" fmla="*/ 57 h 5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6" h="57">
                    <a:moveTo>
                      <a:pt x="0" y="10"/>
                    </a:moveTo>
                    <a:lnTo>
                      <a:pt x="68" y="57"/>
                    </a:lnTo>
                    <a:lnTo>
                      <a:pt x="156" y="46"/>
                    </a:lnTo>
                    <a:lnTo>
                      <a:pt x="142" y="31"/>
                    </a:lnTo>
                    <a:lnTo>
                      <a:pt x="76" y="39"/>
                    </a:lnTo>
                    <a:lnTo>
                      <a:pt x="22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2356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534" name="Freeform 81"/>
              <p:cNvSpPr>
                <a:spLocks/>
              </p:cNvSpPr>
              <p:nvPr/>
            </p:nvSpPr>
            <p:spPr bwMode="auto">
              <a:xfrm>
                <a:off x="3523" y="1502"/>
                <a:ext cx="77" cy="29"/>
              </a:xfrm>
              <a:custGeom>
                <a:avLst/>
                <a:gdLst>
                  <a:gd name="T0" fmla="*/ 0 w 156"/>
                  <a:gd name="T1" fmla="*/ 1 h 56"/>
                  <a:gd name="T2" fmla="*/ 2 w 156"/>
                  <a:gd name="T3" fmla="*/ 2 h 56"/>
                  <a:gd name="T4" fmla="*/ 4 w 156"/>
                  <a:gd name="T5" fmla="*/ 2 h 56"/>
                  <a:gd name="T6" fmla="*/ 4 w 156"/>
                  <a:gd name="T7" fmla="*/ 1 h 56"/>
                  <a:gd name="T8" fmla="*/ 2 w 156"/>
                  <a:gd name="T9" fmla="*/ 2 h 56"/>
                  <a:gd name="T10" fmla="*/ 0 w 156"/>
                  <a:gd name="T11" fmla="*/ 0 h 56"/>
                  <a:gd name="T12" fmla="*/ 0 w 156"/>
                  <a:gd name="T13" fmla="*/ 1 h 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6"/>
                  <a:gd name="T22" fmla="*/ 0 h 56"/>
                  <a:gd name="T23" fmla="*/ 156 w 156"/>
                  <a:gd name="T24" fmla="*/ 56 h 5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6" h="56">
                    <a:moveTo>
                      <a:pt x="0" y="10"/>
                    </a:moveTo>
                    <a:lnTo>
                      <a:pt x="68" y="56"/>
                    </a:lnTo>
                    <a:lnTo>
                      <a:pt x="156" y="46"/>
                    </a:lnTo>
                    <a:lnTo>
                      <a:pt x="142" y="31"/>
                    </a:lnTo>
                    <a:lnTo>
                      <a:pt x="76" y="39"/>
                    </a:lnTo>
                    <a:lnTo>
                      <a:pt x="22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2356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535" name="Freeform 82"/>
              <p:cNvSpPr>
                <a:spLocks/>
              </p:cNvSpPr>
              <p:nvPr/>
            </p:nvSpPr>
            <p:spPr bwMode="auto">
              <a:xfrm>
                <a:off x="3584" y="1494"/>
                <a:ext cx="78" cy="28"/>
              </a:xfrm>
              <a:custGeom>
                <a:avLst/>
                <a:gdLst>
                  <a:gd name="T0" fmla="*/ 0 w 155"/>
                  <a:gd name="T1" fmla="*/ 1 h 56"/>
                  <a:gd name="T2" fmla="*/ 3 w 155"/>
                  <a:gd name="T3" fmla="*/ 2 h 56"/>
                  <a:gd name="T4" fmla="*/ 5 w 155"/>
                  <a:gd name="T5" fmla="*/ 2 h 56"/>
                  <a:gd name="T6" fmla="*/ 5 w 155"/>
                  <a:gd name="T7" fmla="*/ 1 h 56"/>
                  <a:gd name="T8" fmla="*/ 3 w 155"/>
                  <a:gd name="T9" fmla="*/ 2 h 56"/>
                  <a:gd name="T10" fmla="*/ 1 w 155"/>
                  <a:gd name="T11" fmla="*/ 0 h 56"/>
                  <a:gd name="T12" fmla="*/ 0 w 155"/>
                  <a:gd name="T13" fmla="*/ 1 h 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5"/>
                  <a:gd name="T22" fmla="*/ 0 h 56"/>
                  <a:gd name="T23" fmla="*/ 155 w 155"/>
                  <a:gd name="T24" fmla="*/ 56 h 5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5" h="56">
                    <a:moveTo>
                      <a:pt x="0" y="9"/>
                    </a:moveTo>
                    <a:lnTo>
                      <a:pt x="68" y="56"/>
                    </a:lnTo>
                    <a:lnTo>
                      <a:pt x="155" y="46"/>
                    </a:lnTo>
                    <a:lnTo>
                      <a:pt x="141" y="31"/>
                    </a:lnTo>
                    <a:lnTo>
                      <a:pt x="76" y="38"/>
                    </a:lnTo>
                    <a:lnTo>
                      <a:pt x="21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2356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536" name="Freeform 83"/>
              <p:cNvSpPr>
                <a:spLocks/>
              </p:cNvSpPr>
              <p:nvPr/>
            </p:nvSpPr>
            <p:spPr bwMode="auto">
              <a:xfrm>
                <a:off x="3645" y="1486"/>
                <a:ext cx="77" cy="28"/>
              </a:xfrm>
              <a:custGeom>
                <a:avLst/>
                <a:gdLst>
                  <a:gd name="T0" fmla="*/ 0 w 154"/>
                  <a:gd name="T1" fmla="*/ 0 h 58"/>
                  <a:gd name="T2" fmla="*/ 2 w 154"/>
                  <a:gd name="T3" fmla="*/ 1 h 58"/>
                  <a:gd name="T4" fmla="*/ 5 w 154"/>
                  <a:gd name="T5" fmla="*/ 1 h 58"/>
                  <a:gd name="T6" fmla="*/ 5 w 154"/>
                  <a:gd name="T7" fmla="*/ 0 h 58"/>
                  <a:gd name="T8" fmla="*/ 2 w 154"/>
                  <a:gd name="T9" fmla="*/ 1 h 58"/>
                  <a:gd name="T10" fmla="*/ 1 w 154"/>
                  <a:gd name="T11" fmla="*/ 0 h 58"/>
                  <a:gd name="T12" fmla="*/ 0 w 154"/>
                  <a:gd name="T13" fmla="*/ 0 h 5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4"/>
                  <a:gd name="T22" fmla="*/ 0 h 58"/>
                  <a:gd name="T23" fmla="*/ 154 w 154"/>
                  <a:gd name="T24" fmla="*/ 58 h 5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4" h="58">
                    <a:moveTo>
                      <a:pt x="0" y="11"/>
                    </a:moveTo>
                    <a:lnTo>
                      <a:pt x="68" y="58"/>
                    </a:lnTo>
                    <a:lnTo>
                      <a:pt x="154" y="46"/>
                    </a:lnTo>
                    <a:lnTo>
                      <a:pt x="141" y="31"/>
                    </a:lnTo>
                    <a:lnTo>
                      <a:pt x="75" y="39"/>
                    </a:lnTo>
                    <a:lnTo>
                      <a:pt x="22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2356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537" name="Freeform 84"/>
              <p:cNvSpPr>
                <a:spLocks/>
              </p:cNvSpPr>
              <p:nvPr/>
            </p:nvSpPr>
            <p:spPr bwMode="auto">
              <a:xfrm>
                <a:off x="3274" y="1567"/>
                <a:ext cx="78" cy="28"/>
              </a:xfrm>
              <a:custGeom>
                <a:avLst/>
                <a:gdLst>
                  <a:gd name="T0" fmla="*/ 0 w 154"/>
                  <a:gd name="T1" fmla="*/ 1 h 56"/>
                  <a:gd name="T2" fmla="*/ 3 w 154"/>
                  <a:gd name="T3" fmla="*/ 2 h 56"/>
                  <a:gd name="T4" fmla="*/ 5 w 154"/>
                  <a:gd name="T5" fmla="*/ 2 h 56"/>
                  <a:gd name="T6" fmla="*/ 5 w 154"/>
                  <a:gd name="T7" fmla="*/ 1 h 56"/>
                  <a:gd name="T8" fmla="*/ 3 w 154"/>
                  <a:gd name="T9" fmla="*/ 2 h 56"/>
                  <a:gd name="T10" fmla="*/ 1 w 154"/>
                  <a:gd name="T11" fmla="*/ 0 h 56"/>
                  <a:gd name="T12" fmla="*/ 0 w 154"/>
                  <a:gd name="T13" fmla="*/ 1 h 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4"/>
                  <a:gd name="T22" fmla="*/ 0 h 56"/>
                  <a:gd name="T23" fmla="*/ 154 w 154"/>
                  <a:gd name="T24" fmla="*/ 56 h 5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4" h="56">
                    <a:moveTo>
                      <a:pt x="0" y="10"/>
                    </a:moveTo>
                    <a:lnTo>
                      <a:pt x="66" y="56"/>
                    </a:lnTo>
                    <a:lnTo>
                      <a:pt x="154" y="46"/>
                    </a:lnTo>
                    <a:lnTo>
                      <a:pt x="140" y="31"/>
                    </a:lnTo>
                    <a:lnTo>
                      <a:pt x="75" y="39"/>
                    </a:lnTo>
                    <a:lnTo>
                      <a:pt x="20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2356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538" name="Freeform 85"/>
              <p:cNvSpPr>
                <a:spLocks/>
              </p:cNvSpPr>
              <p:nvPr/>
            </p:nvSpPr>
            <p:spPr bwMode="auto">
              <a:xfrm>
                <a:off x="3335" y="1559"/>
                <a:ext cx="78" cy="28"/>
              </a:xfrm>
              <a:custGeom>
                <a:avLst/>
                <a:gdLst>
                  <a:gd name="T0" fmla="*/ 0 w 154"/>
                  <a:gd name="T1" fmla="*/ 0 h 57"/>
                  <a:gd name="T2" fmla="*/ 3 w 154"/>
                  <a:gd name="T3" fmla="*/ 1 h 57"/>
                  <a:gd name="T4" fmla="*/ 5 w 154"/>
                  <a:gd name="T5" fmla="*/ 1 h 57"/>
                  <a:gd name="T6" fmla="*/ 5 w 154"/>
                  <a:gd name="T7" fmla="*/ 0 h 57"/>
                  <a:gd name="T8" fmla="*/ 3 w 154"/>
                  <a:gd name="T9" fmla="*/ 1 h 57"/>
                  <a:gd name="T10" fmla="*/ 1 w 154"/>
                  <a:gd name="T11" fmla="*/ 0 h 57"/>
                  <a:gd name="T12" fmla="*/ 0 w 154"/>
                  <a:gd name="T13" fmla="*/ 0 h 5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4"/>
                  <a:gd name="T22" fmla="*/ 0 h 57"/>
                  <a:gd name="T23" fmla="*/ 154 w 154"/>
                  <a:gd name="T24" fmla="*/ 57 h 5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4" h="57">
                    <a:moveTo>
                      <a:pt x="0" y="10"/>
                    </a:moveTo>
                    <a:lnTo>
                      <a:pt x="67" y="57"/>
                    </a:lnTo>
                    <a:lnTo>
                      <a:pt x="154" y="47"/>
                    </a:lnTo>
                    <a:lnTo>
                      <a:pt x="140" y="30"/>
                    </a:lnTo>
                    <a:lnTo>
                      <a:pt x="75" y="38"/>
                    </a:lnTo>
                    <a:lnTo>
                      <a:pt x="21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2356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539" name="Freeform 86"/>
              <p:cNvSpPr>
                <a:spLocks/>
              </p:cNvSpPr>
              <p:nvPr/>
            </p:nvSpPr>
            <p:spPr bwMode="auto">
              <a:xfrm>
                <a:off x="3396" y="1550"/>
                <a:ext cx="77" cy="29"/>
              </a:xfrm>
              <a:custGeom>
                <a:avLst/>
                <a:gdLst>
                  <a:gd name="T0" fmla="*/ 0 w 153"/>
                  <a:gd name="T1" fmla="*/ 1 h 58"/>
                  <a:gd name="T2" fmla="*/ 3 w 153"/>
                  <a:gd name="T3" fmla="*/ 2 h 58"/>
                  <a:gd name="T4" fmla="*/ 5 w 153"/>
                  <a:gd name="T5" fmla="*/ 2 h 58"/>
                  <a:gd name="T6" fmla="*/ 5 w 153"/>
                  <a:gd name="T7" fmla="*/ 1 h 58"/>
                  <a:gd name="T8" fmla="*/ 3 w 153"/>
                  <a:gd name="T9" fmla="*/ 2 h 58"/>
                  <a:gd name="T10" fmla="*/ 1 w 153"/>
                  <a:gd name="T11" fmla="*/ 0 h 58"/>
                  <a:gd name="T12" fmla="*/ 0 w 153"/>
                  <a:gd name="T13" fmla="*/ 1 h 5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3"/>
                  <a:gd name="T22" fmla="*/ 0 h 58"/>
                  <a:gd name="T23" fmla="*/ 153 w 153"/>
                  <a:gd name="T24" fmla="*/ 58 h 5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3" h="58">
                    <a:moveTo>
                      <a:pt x="0" y="11"/>
                    </a:moveTo>
                    <a:lnTo>
                      <a:pt x="67" y="58"/>
                    </a:lnTo>
                    <a:lnTo>
                      <a:pt x="153" y="46"/>
                    </a:lnTo>
                    <a:lnTo>
                      <a:pt x="139" y="31"/>
                    </a:lnTo>
                    <a:lnTo>
                      <a:pt x="75" y="39"/>
                    </a:lnTo>
                    <a:lnTo>
                      <a:pt x="21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2356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540" name="Freeform 87"/>
              <p:cNvSpPr>
                <a:spLocks/>
              </p:cNvSpPr>
              <p:nvPr/>
            </p:nvSpPr>
            <p:spPr bwMode="auto">
              <a:xfrm>
                <a:off x="3456" y="1542"/>
                <a:ext cx="78" cy="28"/>
              </a:xfrm>
              <a:custGeom>
                <a:avLst/>
                <a:gdLst>
                  <a:gd name="T0" fmla="*/ 0 w 155"/>
                  <a:gd name="T1" fmla="*/ 0 h 57"/>
                  <a:gd name="T2" fmla="*/ 3 w 155"/>
                  <a:gd name="T3" fmla="*/ 1 h 57"/>
                  <a:gd name="T4" fmla="*/ 5 w 155"/>
                  <a:gd name="T5" fmla="*/ 1 h 57"/>
                  <a:gd name="T6" fmla="*/ 5 w 155"/>
                  <a:gd name="T7" fmla="*/ 0 h 57"/>
                  <a:gd name="T8" fmla="*/ 3 w 155"/>
                  <a:gd name="T9" fmla="*/ 1 h 57"/>
                  <a:gd name="T10" fmla="*/ 1 w 155"/>
                  <a:gd name="T11" fmla="*/ 0 h 57"/>
                  <a:gd name="T12" fmla="*/ 0 w 155"/>
                  <a:gd name="T13" fmla="*/ 0 h 5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5"/>
                  <a:gd name="T22" fmla="*/ 0 h 57"/>
                  <a:gd name="T23" fmla="*/ 155 w 155"/>
                  <a:gd name="T24" fmla="*/ 57 h 5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5" h="57">
                    <a:moveTo>
                      <a:pt x="0" y="10"/>
                    </a:moveTo>
                    <a:lnTo>
                      <a:pt x="68" y="57"/>
                    </a:lnTo>
                    <a:lnTo>
                      <a:pt x="155" y="46"/>
                    </a:lnTo>
                    <a:lnTo>
                      <a:pt x="142" y="31"/>
                    </a:lnTo>
                    <a:lnTo>
                      <a:pt x="76" y="39"/>
                    </a:lnTo>
                    <a:lnTo>
                      <a:pt x="22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2356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541" name="Freeform 88"/>
              <p:cNvSpPr>
                <a:spLocks/>
              </p:cNvSpPr>
              <p:nvPr/>
            </p:nvSpPr>
            <p:spPr bwMode="auto">
              <a:xfrm>
                <a:off x="3517" y="1534"/>
                <a:ext cx="78" cy="28"/>
              </a:xfrm>
              <a:custGeom>
                <a:avLst/>
                <a:gdLst>
                  <a:gd name="T0" fmla="*/ 0 w 156"/>
                  <a:gd name="T1" fmla="*/ 1 h 56"/>
                  <a:gd name="T2" fmla="*/ 2 w 156"/>
                  <a:gd name="T3" fmla="*/ 2 h 56"/>
                  <a:gd name="T4" fmla="*/ 5 w 156"/>
                  <a:gd name="T5" fmla="*/ 2 h 56"/>
                  <a:gd name="T6" fmla="*/ 5 w 156"/>
                  <a:gd name="T7" fmla="*/ 1 h 56"/>
                  <a:gd name="T8" fmla="*/ 2 w 156"/>
                  <a:gd name="T9" fmla="*/ 2 h 56"/>
                  <a:gd name="T10" fmla="*/ 1 w 156"/>
                  <a:gd name="T11" fmla="*/ 0 h 56"/>
                  <a:gd name="T12" fmla="*/ 0 w 156"/>
                  <a:gd name="T13" fmla="*/ 1 h 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6"/>
                  <a:gd name="T22" fmla="*/ 0 h 56"/>
                  <a:gd name="T23" fmla="*/ 156 w 156"/>
                  <a:gd name="T24" fmla="*/ 56 h 5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6" h="56">
                    <a:moveTo>
                      <a:pt x="0" y="9"/>
                    </a:moveTo>
                    <a:lnTo>
                      <a:pt x="68" y="56"/>
                    </a:lnTo>
                    <a:lnTo>
                      <a:pt x="156" y="46"/>
                    </a:lnTo>
                    <a:lnTo>
                      <a:pt x="142" y="31"/>
                    </a:lnTo>
                    <a:lnTo>
                      <a:pt x="76" y="39"/>
                    </a:lnTo>
                    <a:lnTo>
                      <a:pt x="22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2356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542" name="Freeform 89"/>
              <p:cNvSpPr>
                <a:spLocks/>
              </p:cNvSpPr>
              <p:nvPr/>
            </p:nvSpPr>
            <p:spPr bwMode="auto">
              <a:xfrm>
                <a:off x="3579" y="1525"/>
                <a:ext cx="77" cy="29"/>
              </a:xfrm>
              <a:custGeom>
                <a:avLst/>
                <a:gdLst>
                  <a:gd name="T0" fmla="*/ 0 w 155"/>
                  <a:gd name="T1" fmla="*/ 1 h 57"/>
                  <a:gd name="T2" fmla="*/ 2 w 155"/>
                  <a:gd name="T3" fmla="*/ 2 h 57"/>
                  <a:gd name="T4" fmla="*/ 4 w 155"/>
                  <a:gd name="T5" fmla="*/ 2 h 57"/>
                  <a:gd name="T6" fmla="*/ 4 w 155"/>
                  <a:gd name="T7" fmla="*/ 1 h 57"/>
                  <a:gd name="T8" fmla="*/ 2 w 155"/>
                  <a:gd name="T9" fmla="*/ 2 h 57"/>
                  <a:gd name="T10" fmla="*/ 0 w 155"/>
                  <a:gd name="T11" fmla="*/ 0 h 57"/>
                  <a:gd name="T12" fmla="*/ 0 w 155"/>
                  <a:gd name="T13" fmla="*/ 1 h 5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5"/>
                  <a:gd name="T22" fmla="*/ 0 h 57"/>
                  <a:gd name="T23" fmla="*/ 155 w 155"/>
                  <a:gd name="T24" fmla="*/ 57 h 5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5" h="57">
                    <a:moveTo>
                      <a:pt x="0" y="10"/>
                    </a:moveTo>
                    <a:lnTo>
                      <a:pt x="68" y="57"/>
                    </a:lnTo>
                    <a:lnTo>
                      <a:pt x="155" y="47"/>
                    </a:lnTo>
                    <a:lnTo>
                      <a:pt x="142" y="31"/>
                    </a:lnTo>
                    <a:lnTo>
                      <a:pt x="75" y="39"/>
                    </a:lnTo>
                    <a:lnTo>
                      <a:pt x="22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2356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543" name="Freeform 90"/>
              <p:cNvSpPr>
                <a:spLocks/>
              </p:cNvSpPr>
              <p:nvPr/>
            </p:nvSpPr>
            <p:spPr bwMode="auto">
              <a:xfrm>
                <a:off x="3640" y="1517"/>
                <a:ext cx="77" cy="29"/>
              </a:xfrm>
              <a:custGeom>
                <a:avLst/>
                <a:gdLst>
                  <a:gd name="T0" fmla="*/ 0 w 155"/>
                  <a:gd name="T1" fmla="*/ 1 h 57"/>
                  <a:gd name="T2" fmla="*/ 2 w 155"/>
                  <a:gd name="T3" fmla="*/ 2 h 57"/>
                  <a:gd name="T4" fmla="*/ 4 w 155"/>
                  <a:gd name="T5" fmla="*/ 2 h 57"/>
                  <a:gd name="T6" fmla="*/ 4 w 155"/>
                  <a:gd name="T7" fmla="*/ 1 h 57"/>
                  <a:gd name="T8" fmla="*/ 2 w 155"/>
                  <a:gd name="T9" fmla="*/ 2 h 57"/>
                  <a:gd name="T10" fmla="*/ 0 w 155"/>
                  <a:gd name="T11" fmla="*/ 0 h 57"/>
                  <a:gd name="T12" fmla="*/ 0 w 155"/>
                  <a:gd name="T13" fmla="*/ 1 h 5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5"/>
                  <a:gd name="T22" fmla="*/ 0 h 57"/>
                  <a:gd name="T23" fmla="*/ 155 w 155"/>
                  <a:gd name="T24" fmla="*/ 57 h 5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5" h="57">
                    <a:moveTo>
                      <a:pt x="0" y="10"/>
                    </a:moveTo>
                    <a:lnTo>
                      <a:pt x="68" y="57"/>
                    </a:lnTo>
                    <a:lnTo>
                      <a:pt x="155" y="46"/>
                    </a:lnTo>
                    <a:lnTo>
                      <a:pt x="142" y="31"/>
                    </a:lnTo>
                    <a:lnTo>
                      <a:pt x="75" y="39"/>
                    </a:lnTo>
                    <a:lnTo>
                      <a:pt x="22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2356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544" name="Freeform 91"/>
              <p:cNvSpPr>
                <a:spLocks/>
              </p:cNvSpPr>
              <p:nvPr/>
            </p:nvSpPr>
            <p:spPr bwMode="auto">
              <a:xfrm>
                <a:off x="3701" y="1509"/>
                <a:ext cx="77" cy="28"/>
              </a:xfrm>
              <a:custGeom>
                <a:avLst/>
                <a:gdLst>
                  <a:gd name="T0" fmla="*/ 0 w 155"/>
                  <a:gd name="T1" fmla="*/ 0 h 57"/>
                  <a:gd name="T2" fmla="*/ 2 w 155"/>
                  <a:gd name="T3" fmla="*/ 1 h 57"/>
                  <a:gd name="T4" fmla="*/ 4 w 155"/>
                  <a:gd name="T5" fmla="*/ 1 h 57"/>
                  <a:gd name="T6" fmla="*/ 4 w 155"/>
                  <a:gd name="T7" fmla="*/ 1 h 57"/>
                  <a:gd name="T8" fmla="*/ 2 w 155"/>
                  <a:gd name="T9" fmla="*/ 1 h 57"/>
                  <a:gd name="T10" fmla="*/ 0 w 155"/>
                  <a:gd name="T11" fmla="*/ 0 h 57"/>
                  <a:gd name="T12" fmla="*/ 0 w 155"/>
                  <a:gd name="T13" fmla="*/ 0 h 5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5"/>
                  <a:gd name="T22" fmla="*/ 0 h 57"/>
                  <a:gd name="T23" fmla="*/ 155 w 155"/>
                  <a:gd name="T24" fmla="*/ 57 h 5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5" h="57">
                    <a:moveTo>
                      <a:pt x="0" y="11"/>
                    </a:moveTo>
                    <a:lnTo>
                      <a:pt x="68" y="57"/>
                    </a:lnTo>
                    <a:lnTo>
                      <a:pt x="155" y="47"/>
                    </a:lnTo>
                    <a:lnTo>
                      <a:pt x="142" y="32"/>
                    </a:lnTo>
                    <a:lnTo>
                      <a:pt x="75" y="40"/>
                    </a:lnTo>
                    <a:lnTo>
                      <a:pt x="22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2356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545" name="Freeform 92"/>
              <p:cNvSpPr>
                <a:spLocks/>
              </p:cNvSpPr>
              <p:nvPr/>
            </p:nvSpPr>
            <p:spPr bwMode="auto">
              <a:xfrm>
                <a:off x="3331" y="1592"/>
                <a:ext cx="78" cy="29"/>
              </a:xfrm>
              <a:custGeom>
                <a:avLst/>
                <a:gdLst>
                  <a:gd name="T0" fmla="*/ 0 w 154"/>
                  <a:gd name="T1" fmla="*/ 1 h 58"/>
                  <a:gd name="T2" fmla="*/ 3 w 154"/>
                  <a:gd name="T3" fmla="*/ 2 h 58"/>
                  <a:gd name="T4" fmla="*/ 5 w 154"/>
                  <a:gd name="T5" fmla="*/ 2 h 58"/>
                  <a:gd name="T6" fmla="*/ 5 w 154"/>
                  <a:gd name="T7" fmla="*/ 1 h 58"/>
                  <a:gd name="T8" fmla="*/ 3 w 154"/>
                  <a:gd name="T9" fmla="*/ 2 h 58"/>
                  <a:gd name="T10" fmla="*/ 1 w 154"/>
                  <a:gd name="T11" fmla="*/ 0 h 58"/>
                  <a:gd name="T12" fmla="*/ 0 w 154"/>
                  <a:gd name="T13" fmla="*/ 1 h 5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4"/>
                  <a:gd name="T22" fmla="*/ 0 h 58"/>
                  <a:gd name="T23" fmla="*/ 154 w 154"/>
                  <a:gd name="T24" fmla="*/ 58 h 5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4" h="58">
                    <a:moveTo>
                      <a:pt x="0" y="11"/>
                    </a:moveTo>
                    <a:lnTo>
                      <a:pt x="67" y="58"/>
                    </a:lnTo>
                    <a:lnTo>
                      <a:pt x="154" y="46"/>
                    </a:lnTo>
                    <a:lnTo>
                      <a:pt x="142" y="31"/>
                    </a:lnTo>
                    <a:lnTo>
                      <a:pt x="75" y="39"/>
                    </a:lnTo>
                    <a:lnTo>
                      <a:pt x="20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2356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546" name="Freeform 93"/>
              <p:cNvSpPr>
                <a:spLocks/>
              </p:cNvSpPr>
              <p:nvPr/>
            </p:nvSpPr>
            <p:spPr bwMode="auto">
              <a:xfrm>
                <a:off x="3392" y="1584"/>
                <a:ext cx="77" cy="28"/>
              </a:xfrm>
              <a:custGeom>
                <a:avLst/>
                <a:gdLst>
                  <a:gd name="T0" fmla="*/ 0 w 153"/>
                  <a:gd name="T1" fmla="*/ 0 h 57"/>
                  <a:gd name="T2" fmla="*/ 3 w 153"/>
                  <a:gd name="T3" fmla="*/ 1 h 57"/>
                  <a:gd name="T4" fmla="*/ 5 w 153"/>
                  <a:gd name="T5" fmla="*/ 1 h 57"/>
                  <a:gd name="T6" fmla="*/ 5 w 153"/>
                  <a:gd name="T7" fmla="*/ 0 h 57"/>
                  <a:gd name="T8" fmla="*/ 3 w 153"/>
                  <a:gd name="T9" fmla="*/ 1 h 57"/>
                  <a:gd name="T10" fmla="*/ 1 w 153"/>
                  <a:gd name="T11" fmla="*/ 0 h 57"/>
                  <a:gd name="T12" fmla="*/ 0 w 153"/>
                  <a:gd name="T13" fmla="*/ 0 h 5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3"/>
                  <a:gd name="T22" fmla="*/ 0 h 57"/>
                  <a:gd name="T23" fmla="*/ 153 w 153"/>
                  <a:gd name="T24" fmla="*/ 57 h 5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3" h="57">
                    <a:moveTo>
                      <a:pt x="0" y="11"/>
                    </a:moveTo>
                    <a:lnTo>
                      <a:pt x="67" y="57"/>
                    </a:lnTo>
                    <a:lnTo>
                      <a:pt x="153" y="46"/>
                    </a:lnTo>
                    <a:lnTo>
                      <a:pt x="139" y="31"/>
                    </a:lnTo>
                    <a:lnTo>
                      <a:pt x="75" y="39"/>
                    </a:lnTo>
                    <a:lnTo>
                      <a:pt x="21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2356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547" name="Freeform 94"/>
              <p:cNvSpPr>
                <a:spLocks/>
              </p:cNvSpPr>
              <p:nvPr/>
            </p:nvSpPr>
            <p:spPr bwMode="auto">
              <a:xfrm>
                <a:off x="3454" y="1576"/>
                <a:ext cx="76" cy="28"/>
              </a:xfrm>
              <a:custGeom>
                <a:avLst/>
                <a:gdLst>
                  <a:gd name="T0" fmla="*/ 0 w 153"/>
                  <a:gd name="T1" fmla="*/ 1 h 56"/>
                  <a:gd name="T2" fmla="*/ 2 w 153"/>
                  <a:gd name="T3" fmla="*/ 2 h 56"/>
                  <a:gd name="T4" fmla="*/ 4 w 153"/>
                  <a:gd name="T5" fmla="*/ 2 h 56"/>
                  <a:gd name="T6" fmla="*/ 4 w 153"/>
                  <a:gd name="T7" fmla="*/ 1 h 56"/>
                  <a:gd name="T8" fmla="*/ 2 w 153"/>
                  <a:gd name="T9" fmla="*/ 2 h 56"/>
                  <a:gd name="T10" fmla="*/ 0 w 153"/>
                  <a:gd name="T11" fmla="*/ 0 h 56"/>
                  <a:gd name="T12" fmla="*/ 0 w 153"/>
                  <a:gd name="T13" fmla="*/ 1 h 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3"/>
                  <a:gd name="T22" fmla="*/ 0 h 56"/>
                  <a:gd name="T23" fmla="*/ 153 w 153"/>
                  <a:gd name="T24" fmla="*/ 56 h 5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3" h="56">
                    <a:moveTo>
                      <a:pt x="0" y="9"/>
                    </a:moveTo>
                    <a:lnTo>
                      <a:pt x="66" y="56"/>
                    </a:lnTo>
                    <a:lnTo>
                      <a:pt x="153" y="46"/>
                    </a:lnTo>
                    <a:lnTo>
                      <a:pt x="140" y="31"/>
                    </a:lnTo>
                    <a:lnTo>
                      <a:pt x="74" y="39"/>
                    </a:lnTo>
                    <a:lnTo>
                      <a:pt x="20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2356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548" name="Freeform 95"/>
              <p:cNvSpPr>
                <a:spLocks/>
              </p:cNvSpPr>
              <p:nvPr/>
            </p:nvSpPr>
            <p:spPr bwMode="auto">
              <a:xfrm>
                <a:off x="3514" y="1567"/>
                <a:ext cx="77" cy="29"/>
              </a:xfrm>
              <a:custGeom>
                <a:avLst/>
                <a:gdLst>
                  <a:gd name="T0" fmla="*/ 0 w 155"/>
                  <a:gd name="T1" fmla="*/ 1 h 57"/>
                  <a:gd name="T2" fmla="*/ 2 w 155"/>
                  <a:gd name="T3" fmla="*/ 2 h 57"/>
                  <a:gd name="T4" fmla="*/ 4 w 155"/>
                  <a:gd name="T5" fmla="*/ 2 h 57"/>
                  <a:gd name="T6" fmla="*/ 4 w 155"/>
                  <a:gd name="T7" fmla="*/ 1 h 57"/>
                  <a:gd name="T8" fmla="*/ 2 w 155"/>
                  <a:gd name="T9" fmla="*/ 2 h 57"/>
                  <a:gd name="T10" fmla="*/ 0 w 155"/>
                  <a:gd name="T11" fmla="*/ 0 h 57"/>
                  <a:gd name="T12" fmla="*/ 0 w 155"/>
                  <a:gd name="T13" fmla="*/ 1 h 5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5"/>
                  <a:gd name="T22" fmla="*/ 0 h 57"/>
                  <a:gd name="T23" fmla="*/ 155 w 155"/>
                  <a:gd name="T24" fmla="*/ 57 h 5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5" h="57">
                    <a:moveTo>
                      <a:pt x="0" y="10"/>
                    </a:moveTo>
                    <a:lnTo>
                      <a:pt x="67" y="57"/>
                    </a:lnTo>
                    <a:lnTo>
                      <a:pt x="155" y="47"/>
                    </a:lnTo>
                    <a:lnTo>
                      <a:pt x="141" y="31"/>
                    </a:lnTo>
                    <a:lnTo>
                      <a:pt x="75" y="39"/>
                    </a:lnTo>
                    <a:lnTo>
                      <a:pt x="21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2356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549" name="Freeform 96"/>
              <p:cNvSpPr>
                <a:spLocks/>
              </p:cNvSpPr>
              <p:nvPr/>
            </p:nvSpPr>
            <p:spPr bwMode="auto">
              <a:xfrm>
                <a:off x="3575" y="1559"/>
                <a:ext cx="77" cy="29"/>
              </a:xfrm>
              <a:custGeom>
                <a:avLst/>
                <a:gdLst>
                  <a:gd name="T0" fmla="*/ 0 w 155"/>
                  <a:gd name="T1" fmla="*/ 1 h 57"/>
                  <a:gd name="T2" fmla="*/ 2 w 155"/>
                  <a:gd name="T3" fmla="*/ 2 h 57"/>
                  <a:gd name="T4" fmla="*/ 4 w 155"/>
                  <a:gd name="T5" fmla="*/ 2 h 57"/>
                  <a:gd name="T6" fmla="*/ 4 w 155"/>
                  <a:gd name="T7" fmla="*/ 1 h 57"/>
                  <a:gd name="T8" fmla="*/ 2 w 155"/>
                  <a:gd name="T9" fmla="*/ 2 h 57"/>
                  <a:gd name="T10" fmla="*/ 0 w 155"/>
                  <a:gd name="T11" fmla="*/ 0 h 57"/>
                  <a:gd name="T12" fmla="*/ 0 w 155"/>
                  <a:gd name="T13" fmla="*/ 1 h 5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5"/>
                  <a:gd name="T22" fmla="*/ 0 h 57"/>
                  <a:gd name="T23" fmla="*/ 155 w 155"/>
                  <a:gd name="T24" fmla="*/ 57 h 5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5" h="57">
                    <a:moveTo>
                      <a:pt x="0" y="10"/>
                    </a:moveTo>
                    <a:lnTo>
                      <a:pt x="67" y="57"/>
                    </a:lnTo>
                    <a:lnTo>
                      <a:pt x="155" y="46"/>
                    </a:lnTo>
                    <a:lnTo>
                      <a:pt x="141" y="31"/>
                    </a:lnTo>
                    <a:lnTo>
                      <a:pt x="75" y="39"/>
                    </a:lnTo>
                    <a:lnTo>
                      <a:pt x="21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2356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550" name="Freeform 97"/>
              <p:cNvSpPr>
                <a:spLocks/>
              </p:cNvSpPr>
              <p:nvPr/>
            </p:nvSpPr>
            <p:spPr bwMode="auto">
              <a:xfrm>
                <a:off x="3636" y="1551"/>
                <a:ext cx="77" cy="28"/>
              </a:xfrm>
              <a:custGeom>
                <a:avLst/>
                <a:gdLst>
                  <a:gd name="T0" fmla="*/ 0 w 155"/>
                  <a:gd name="T1" fmla="*/ 1 h 56"/>
                  <a:gd name="T2" fmla="*/ 2 w 155"/>
                  <a:gd name="T3" fmla="*/ 2 h 56"/>
                  <a:gd name="T4" fmla="*/ 4 w 155"/>
                  <a:gd name="T5" fmla="*/ 2 h 56"/>
                  <a:gd name="T6" fmla="*/ 4 w 155"/>
                  <a:gd name="T7" fmla="*/ 1 h 56"/>
                  <a:gd name="T8" fmla="*/ 2 w 155"/>
                  <a:gd name="T9" fmla="*/ 2 h 56"/>
                  <a:gd name="T10" fmla="*/ 0 w 155"/>
                  <a:gd name="T11" fmla="*/ 0 h 56"/>
                  <a:gd name="T12" fmla="*/ 0 w 155"/>
                  <a:gd name="T13" fmla="*/ 1 h 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5"/>
                  <a:gd name="T22" fmla="*/ 0 h 56"/>
                  <a:gd name="T23" fmla="*/ 155 w 155"/>
                  <a:gd name="T24" fmla="*/ 56 h 5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5" h="56">
                    <a:moveTo>
                      <a:pt x="0" y="10"/>
                    </a:moveTo>
                    <a:lnTo>
                      <a:pt x="67" y="56"/>
                    </a:lnTo>
                    <a:lnTo>
                      <a:pt x="155" y="46"/>
                    </a:lnTo>
                    <a:lnTo>
                      <a:pt x="141" y="31"/>
                    </a:lnTo>
                    <a:lnTo>
                      <a:pt x="75" y="39"/>
                    </a:lnTo>
                    <a:lnTo>
                      <a:pt x="21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2356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551" name="Freeform 98"/>
              <p:cNvSpPr>
                <a:spLocks/>
              </p:cNvSpPr>
              <p:nvPr/>
            </p:nvSpPr>
            <p:spPr bwMode="auto">
              <a:xfrm>
                <a:off x="3697" y="1543"/>
                <a:ext cx="78" cy="28"/>
              </a:xfrm>
              <a:custGeom>
                <a:avLst/>
                <a:gdLst>
                  <a:gd name="T0" fmla="*/ 0 w 156"/>
                  <a:gd name="T1" fmla="*/ 0 h 57"/>
                  <a:gd name="T2" fmla="*/ 2 w 156"/>
                  <a:gd name="T3" fmla="*/ 1 h 57"/>
                  <a:gd name="T4" fmla="*/ 5 w 156"/>
                  <a:gd name="T5" fmla="*/ 1 h 57"/>
                  <a:gd name="T6" fmla="*/ 5 w 156"/>
                  <a:gd name="T7" fmla="*/ 0 h 57"/>
                  <a:gd name="T8" fmla="*/ 2 w 156"/>
                  <a:gd name="T9" fmla="*/ 1 h 57"/>
                  <a:gd name="T10" fmla="*/ 1 w 156"/>
                  <a:gd name="T11" fmla="*/ 0 h 57"/>
                  <a:gd name="T12" fmla="*/ 0 w 156"/>
                  <a:gd name="T13" fmla="*/ 0 h 5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6"/>
                  <a:gd name="T22" fmla="*/ 0 h 57"/>
                  <a:gd name="T23" fmla="*/ 156 w 156"/>
                  <a:gd name="T24" fmla="*/ 57 h 5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6" h="57">
                    <a:moveTo>
                      <a:pt x="0" y="10"/>
                    </a:moveTo>
                    <a:lnTo>
                      <a:pt x="68" y="57"/>
                    </a:lnTo>
                    <a:lnTo>
                      <a:pt x="156" y="46"/>
                    </a:lnTo>
                    <a:lnTo>
                      <a:pt x="142" y="31"/>
                    </a:lnTo>
                    <a:lnTo>
                      <a:pt x="76" y="38"/>
                    </a:lnTo>
                    <a:lnTo>
                      <a:pt x="22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2356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552" name="Freeform 99"/>
              <p:cNvSpPr>
                <a:spLocks/>
              </p:cNvSpPr>
              <p:nvPr/>
            </p:nvSpPr>
            <p:spPr bwMode="auto">
              <a:xfrm>
                <a:off x="3758" y="1535"/>
                <a:ext cx="78" cy="28"/>
              </a:xfrm>
              <a:custGeom>
                <a:avLst/>
                <a:gdLst>
                  <a:gd name="T0" fmla="*/ 0 w 155"/>
                  <a:gd name="T1" fmla="*/ 0 h 58"/>
                  <a:gd name="T2" fmla="*/ 3 w 155"/>
                  <a:gd name="T3" fmla="*/ 1 h 58"/>
                  <a:gd name="T4" fmla="*/ 5 w 155"/>
                  <a:gd name="T5" fmla="*/ 1 h 58"/>
                  <a:gd name="T6" fmla="*/ 5 w 155"/>
                  <a:gd name="T7" fmla="*/ 0 h 58"/>
                  <a:gd name="T8" fmla="*/ 3 w 155"/>
                  <a:gd name="T9" fmla="*/ 1 h 58"/>
                  <a:gd name="T10" fmla="*/ 1 w 155"/>
                  <a:gd name="T11" fmla="*/ 0 h 58"/>
                  <a:gd name="T12" fmla="*/ 0 w 155"/>
                  <a:gd name="T13" fmla="*/ 0 h 5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5"/>
                  <a:gd name="T22" fmla="*/ 0 h 58"/>
                  <a:gd name="T23" fmla="*/ 155 w 155"/>
                  <a:gd name="T24" fmla="*/ 58 h 5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5" h="58">
                    <a:moveTo>
                      <a:pt x="0" y="10"/>
                    </a:moveTo>
                    <a:lnTo>
                      <a:pt x="68" y="58"/>
                    </a:lnTo>
                    <a:lnTo>
                      <a:pt x="155" y="46"/>
                    </a:lnTo>
                    <a:lnTo>
                      <a:pt x="141" y="31"/>
                    </a:lnTo>
                    <a:lnTo>
                      <a:pt x="76" y="39"/>
                    </a:lnTo>
                    <a:lnTo>
                      <a:pt x="21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2356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553" name="Freeform 100"/>
              <p:cNvSpPr>
                <a:spLocks/>
              </p:cNvSpPr>
              <p:nvPr/>
            </p:nvSpPr>
            <p:spPr bwMode="auto">
              <a:xfrm>
                <a:off x="3380" y="1618"/>
                <a:ext cx="76" cy="28"/>
              </a:xfrm>
              <a:custGeom>
                <a:avLst/>
                <a:gdLst>
                  <a:gd name="T0" fmla="*/ 0 w 153"/>
                  <a:gd name="T1" fmla="*/ 1 h 56"/>
                  <a:gd name="T2" fmla="*/ 2 w 153"/>
                  <a:gd name="T3" fmla="*/ 2 h 56"/>
                  <a:gd name="T4" fmla="*/ 4 w 153"/>
                  <a:gd name="T5" fmla="*/ 2 h 56"/>
                  <a:gd name="T6" fmla="*/ 4 w 153"/>
                  <a:gd name="T7" fmla="*/ 1 h 56"/>
                  <a:gd name="T8" fmla="*/ 2 w 153"/>
                  <a:gd name="T9" fmla="*/ 2 h 56"/>
                  <a:gd name="T10" fmla="*/ 0 w 153"/>
                  <a:gd name="T11" fmla="*/ 0 h 56"/>
                  <a:gd name="T12" fmla="*/ 0 w 153"/>
                  <a:gd name="T13" fmla="*/ 1 h 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3"/>
                  <a:gd name="T22" fmla="*/ 0 h 56"/>
                  <a:gd name="T23" fmla="*/ 153 w 153"/>
                  <a:gd name="T24" fmla="*/ 56 h 5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3" h="56">
                    <a:moveTo>
                      <a:pt x="0" y="9"/>
                    </a:moveTo>
                    <a:lnTo>
                      <a:pt x="68" y="56"/>
                    </a:lnTo>
                    <a:lnTo>
                      <a:pt x="153" y="46"/>
                    </a:lnTo>
                    <a:lnTo>
                      <a:pt x="141" y="31"/>
                    </a:lnTo>
                    <a:lnTo>
                      <a:pt x="74" y="39"/>
                    </a:lnTo>
                    <a:lnTo>
                      <a:pt x="21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2356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554" name="Freeform 101"/>
              <p:cNvSpPr>
                <a:spLocks/>
              </p:cNvSpPr>
              <p:nvPr/>
            </p:nvSpPr>
            <p:spPr bwMode="auto">
              <a:xfrm>
                <a:off x="3441" y="1609"/>
                <a:ext cx="76" cy="29"/>
              </a:xfrm>
              <a:custGeom>
                <a:avLst/>
                <a:gdLst>
                  <a:gd name="T0" fmla="*/ 0 w 153"/>
                  <a:gd name="T1" fmla="*/ 1 h 57"/>
                  <a:gd name="T2" fmla="*/ 2 w 153"/>
                  <a:gd name="T3" fmla="*/ 2 h 57"/>
                  <a:gd name="T4" fmla="*/ 4 w 153"/>
                  <a:gd name="T5" fmla="*/ 2 h 57"/>
                  <a:gd name="T6" fmla="*/ 4 w 153"/>
                  <a:gd name="T7" fmla="*/ 1 h 57"/>
                  <a:gd name="T8" fmla="*/ 2 w 153"/>
                  <a:gd name="T9" fmla="*/ 2 h 57"/>
                  <a:gd name="T10" fmla="*/ 0 w 153"/>
                  <a:gd name="T11" fmla="*/ 0 h 57"/>
                  <a:gd name="T12" fmla="*/ 0 w 153"/>
                  <a:gd name="T13" fmla="*/ 1 h 5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3"/>
                  <a:gd name="T22" fmla="*/ 0 h 57"/>
                  <a:gd name="T23" fmla="*/ 153 w 153"/>
                  <a:gd name="T24" fmla="*/ 57 h 5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3" h="57">
                    <a:moveTo>
                      <a:pt x="0" y="10"/>
                    </a:moveTo>
                    <a:lnTo>
                      <a:pt x="67" y="57"/>
                    </a:lnTo>
                    <a:lnTo>
                      <a:pt x="153" y="47"/>
                    </a:lnTo>
                    <a:lnTo>
                      <a:pt x="140" y="31"/>
                    </a:lnTo>
                    <a:lnTo>
                      <a:pt x="73" y="39"/>
                    </a:lnTo>
                    <a:lnTo>
                      <a:pt x="20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2356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555" name="Freeform 102"/>
              <p:cNvSpPr>
                <a:spLocks/>
              </p:cNvSpPr>
              <p:nvPr/>
            </p:nvSpPr>
            <p:spPr bwMode="auto">
              <a:xfrm>
                <a:off x="3501" y="1601"/>
                <a:ext cx="78" cy="29"/>
              </a:xfrm>
              <a:custGeom>
                <a:avLst/>
                <a:gdLst>
                  <a:gd name="T0" fmla="*/ 0 w 154"/>
                  <a:gd name="T1" fmla="*/ 1 h 57"/>
                  <a:gd name="T2" fmla="*/ 3 w 154"/>
                  <a:gd name="T3" fmla="*/ 2 h 57"/>
                  <a:gd name="T4" fmla="*/ 5 w 154"/>
                  <a:gd name="T5" fmla="*/ 2 h 57"/>
                  <a:gd name="T6" fmla="*/ 5 w 154"/>
                  <a:gd name="T7" fmla="*/ 1 h 57"/>
                  <a:gd name="T8" fmla="*/ 3 w 154"/>
                  <a:gd name="T9" fmla="*/ 2 h 57"/>
                  <a:gd name="T10" fmla="*/ 1 w 154"/>
                  <a:gd name="T11" fmla="*/ 0 h 57"/>
                  <a:gd name="T12" fmla="*/ 0 w 154"/>
                  <a:gd name="T13" fmla="*/ 1 h 5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4"/>
                  <a:gd name="T22" fmla="*/ 0 h 57"/>
                  <a:gd name="T23" fmla="*/ 154 w 154"/>
                  <a:gd name="T24" fmla="*/ 57 h 5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4" h="57">
                    <a:moveTo>
                      <a:pt x="0" y="10"/>
                    </a:moveTo>
                    <a:lnTo>
                      <a:pt x="68" y="57"/>
                    </a:lnTo>
                    <a:lnTo>
                      <a:pt x="154" y="46"/>
                    </a:lnTo>
                    <a:lnTo>
                      <a:pt x="141" y="31"/>
                    </a:lnTo>
                    <a:lnTo>
                      <a:pt x="75" y="39"/>
                    </a:lnTo>
                    <a:lnTo>
                      <a:pt x="20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2356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556" name="Freeform 103"/>
              <p:cNvSpPr>
                <a:spLocks/>
              </p:cNvSpPr>
              <p:nvPr/>
            </p:nvSpPr>
            <p:spPr bwMode="auto">
              <a:xfrm>
                <a:off x="3562" y="1593"/>
                <a:ext cx="78" cy="28"/>
              </a:xfrm>
              <a:custGeom>
                <a:avLst/>
                <a:gdLst>
                  <a:gd name="T0" fmla="*/ 0 w 154"/>
                  <a:gd name="T1" fmla="*/ 1 h 56"/>
                  <a:gd name="T2" fmla="*/ 3 w 154"/>
                  <a:gd name="T3" fmla="*/ 2 h 56"/>
                  <a:gd name="T4" fmla="*/ 5 w 154"/>
                  <a:gd name="T5" fmla="*/ 2 h 56"/>
                  <a:gd name="T6" fmla="*/ 5 w 154"/>
                  <a:gd name="T7" fmla="*/ 1 h 56"/>
                  <a:gd name="T8" fmla="*/ 3 w 154"/>
                  <a:gd name="T9" fmla="*/ 2 h 56"/>
                  <a:gd name="T10" fmla="*/ 1 w 154"/>
                  <a:gd name="T11" fmla="*/ 0 h 56"/>
                  <a:gd name="T12" fmla="*/ 0 w 154"/>
                  <a:gd name="T13" fmla="*/ 1 h 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4"/>
                  <a:gd name="T22" fmla="*/ 0 h 56"/>
                  <a:gd name="T23" fmla="*/ 154 w 154"/>
                  <a:gd name="T24" fmla="*/ 56 h 5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4" h="56">
                    <a:moveTo>
                      <a:pt x="0" y="10"/>
                    </a:moveTo>
                    <a:lnTo>
                      <a:pt x="67" y="56"/>
                    </a:lnTo>
                    <a:lnTo>
                      <a:pt x="154" y="46"/>
                    </a:lnTo>
                    <a:lnTo>
                      <a:pt x="142" y="31"/>
                    </a:lnTo>
                    <a:lnTo>
                      <a:pt x="75" y="39"/>
                    </a:lnTo>
                    <a:lnTo>
                      <a:pt x="21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2356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557" name="Freeform 104"/>
              <p:cNvSpPr>
                <a:spLocks/>
              </p:cNvSpPr>
              <p:nvPr/>
            </p:nvSpPr>
            <p:spPr bwMode="auto">
              <a:xfrm>
                <a:off x="3624" y="1585"/>
                <a:ext cx="77" cy="28"/>
              </a:xfrm>
              <a:custGeom>
                <a:avLst/>
                <a:gdLst>
                  <a:gd name="T0" fmla="*/ 0 w 154"/>
                  <a:gd name="T1" fmla="*/ 0 h 57"/>
                  <a:gd name="T2" fmla="*/ 2 w 154"/>
                  <a:gd name="T3" fmla="*/ 1 h 57"/>
                  <a:gd name="T4" fmla="*/ 5 w 154"/>
                  <a:gd name="T5" fmla="*/ 1 h 57"/>
                  <a:gd name="T6" fmla="*/ 5 w 154"/>
                  <a:gd name="T7" fmla="*/ 1 h 57"/>
                  <a:gd name="T8" fmla="*/ 2 w 154"/>
                  <a:gd name="T9" fmla="*/ 1 h 57"/>
                  <a:gd name="T10" fmla="*/ 1 w 154"/>
                  <a:gd name="T11" fmla="*/ 0 h 57"/>
                  <a:gd name="T12" fmla="*/ 0 w 154"/>
                  <a:gd name="T13" fmla="*/ 0 h 5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4"/>
                  <a:gd name="T22" fmla="*/ 0 h 57"/>
                  <a:gd name="T23" fmla="*/ 154 w 154"/>
                  <a:gd name="T24" fmla="*/ 57 h 5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4" h="57">
                    <a:moveTo>
                      <a:pt x="0" y="10"/>
                    </a:moveTo>
                    <a:lnTo>
                      <a:pt x="67" y="57"/>
                    </a:lnTo>
                    <a:lnTo>
                      <a:pt x="154" y="47"/>
                    </a:lnTo>
                    <a:lnTo>
                      <a:pt x="141" y="32"/>
                    </a:lnTo>
                    <a:lnTo>
                      <a:pt x="75" y="38"/>
                    </a:lnTo>
                    <a:lnTo>
                      <a:pt x="21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2356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558" name="Freeform 105"/>
              <p:cNvSpPr>
                <a:spLocks/>
              </p:cNvSpPr>
              <p:nvPr/>
            </p:nvSpPr>
            <p:spPr bwMode="auto">
              <a:xfrm>
                <a:off x="3685" y="1577"/>
                <a:ext cx="77" cy="28"/>
              </a:xfrm>
              <a:custGeom>
                <a:avLst/>
                <a:gdLst>
                  <a:gd name="T0" fmla="*/ 0 w 155"/>
                  <a:gd name="T1" fmla="*/ 0 h 58"/>
                  <a:gd name="T2" fmla="*/ 2 w 155"/>
                  <a:gd name="T3" fmla="*/ 1 h 58"/>
                  <a:gd name="T4" fmla="*/ 4 w 155"/>
                  <a:gd name="T5" fmla="*/ 1 h 58"/>
                  <a:gd name="T6" fmla="*/ 4 w 155"/>
                  <a:gd name="T7" fmla="*/ 0 h 58"/>
                  <a:gd name="T8" fmla="*/ 2 w 155"/>
                  <a:gd name="T9" fmla="*/ 1 h 58"/>
                  <a:gd name="T10" fmla="*/ 0 w 155"/>
                  <a:gd name="T11" fmla="*/ 0 h 58"/>
                  <a:gd name="T12" fmla="*/ 0 w 155"/>
                  <a:gd name="T13" fmla="*/ 0 h 5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5"/>
                  <a:gd name="T22" fmla="*/ 0 h 58"/>
                  <a:gd name="T23" fmla="*/ 155 w 155"/>
                  <a:gd name="T24" fmla="*/ 58 h 5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5" h="58">
                    <a:moveTo>
                      <a:pt x="0" y="11"/>
                    </a:moveTo>
                    <a:lnTo>
                      <a:pt x="67" y="58"/>
                    </a:lnTo>
                    <a:lnTo>
                      <a:pt x="155" y="47"/>
                    </a:lnTo>
                    <a:lnTo>
                      <a:pt x="141" y="31"/>
                    </a:lnTo>
                    <a:lnTo>
                      <a:pt x="75" y="39"/>
                    </a:lnTo>
                    <a:lnTo>
                      <a:pt x="21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2356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559" name="Freeform 106"/>
              <p:cNvSpPr>
                <a:spLocks/>
              </p:cNvSpPr>
              <p:nvPr/>
            </p:nvSpPr>
            <p:spPr bwMode="auto">
              <a:xfrm>
                <a:off x="3746" y="1569"/>
                <a:ext cx="77" cy="28"/>
              </a:xfrm>
              <a:custGeom>
                <a:avLst/>
                <a:gdLst>
                  <a:gd name="T0" fmla="*/ 0 w 155"/>
                  <a:gd name="T1" fmla="*/ 0 h 58"/>
                  <a:gd name="T2" fmla="*/ 2 w 155"/>
                  <a:gd name="T3" fmla="*/ 1 h 58"/>
                  <a:gd name="T4" fmla="*/ 4 w 155"/>
                  <a:gd name="T5" fmla="*/ 1 h 58"/>
                  <a:gd name="T6" fmla="*/ 4 w 155"/>
                  <a:gd name="T7" fmla="*/ 0 h 58"/>
                  <a:gd name="T8" fmla="*/ 2 w 155"/>
                  <a:gd name="T9" fmla="*/ 1 h 58"/>
                  <a:gd name="T10" fmla="*/ 0 w 155"/>
                  <a:gd name="T11" fmla="*/ 0 h 58"/>
                  <a:gd name="T12" fmla="*/ 0 w 155"/>
                  <a:gd name="T13" fmla="*/ 0 h 5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5"/>
                  <a:gd name="T22" fmla="*/ 0 h 58"/>
                  <a:gd name="T23" fmla="*/ 155 w 155"/>
                  <a:gd name="T24" fmla="*/ 58 h 5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5" h="58">
                    <a:moveTo>
                      <a:pt x="0" y="10"/>
                    </a:moveTo>
                    <a:lnTo>
                      <a:pt x="67" y="58"/>
                    </a:lnTo>
                    <a:lnTo>
                      <a:pt x="155" y="46"/>
                    </a:lnTo>
                    <a:lnTo>
                      <a:pt x="141" y="31"/>
                    </a:lnTo>
                    <a:lnTo>
                      <a:pt x="75" y="39"/>
                    </a:lnTo>
                    <a:lnTo>
                      <a:pt x="21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2356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560" name="Freeform 107"/>
              <p:cNvSpPr>
                <a:spLocks/>
              </p:cNvSpPr>
              <p:nvPr/>
            </p:nvSpPr>
            <p:spPr bwMode="auto">
              <a:xfrm>
                <a:off x="3807" y="1560"/>
                <a:ext cx="77" cy="29"/>
              </a:xfrm>
              <a:custGeom>
                <a:avLst/>
                <a:gdLst>
                  <a:gd name="T0" fmla="*/ 0 w 154"/>
                  <a:gd name="T1" fmla="*/ 1 h 56"/>
                  <a:gd name="T2" fmla="*/ 2 w 154"/>
                  <a:gd name="T3" fmla="*/ 2 h 56"/>
                  <a:gd name="T4" fmla="*/ 5 w 154"/>
                  <a:gd name="T5" fmla="*/ 2 h 56"/>
                  <a:gd name="T6" fmla="*/ 5 w 154"/>
                  <a:gd name="T7" fmla="*/ 1 h 56"/>
                  <a:gd name="T8" fmla="*/ 2 w 154"/>
                  <a:gd name="T9" fmla="*/ 2 h 56"/>
                  <a:gd name="T10" fmla="*/ 1 w 154"/>
                  <a:gd name="T11" fmla="*/ 0 h 56"/>
                  <a:gd name="T12" fmla="*/ 0 w 154"/>
                  <a:gd name="T13" fmla="*/ 1 h 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4"/>
                  <a:gd name="T22" fmla="*/ 0 h 56"/>
                  <a:gd name="T23" fmla="*/ 154 w 154"/>
                  <a:gd name="T24" fmla="*/ 56 h 5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4" h="56">
                    <a:moveTo>
                      <a:pt x="0" y="9"/>
                    </a:moveTo>
                    <a:lnTo>
                      <a:pt x="66" y="56"/>
                    </a:lnTo>
                    <a:lnTo>
                      <a:pt x="154" y="46"/>
                    </a:lnTo>
                    <a:lnTo>
                      <a:pt x="140" y="31"/>
                    </a:lnTo>
                    <a:lnTo>
                      <a:pt x="74" y="39"/>
                    </a:lnTo>
                    <a:lnTo>
                      <a:pt x="20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2356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561" name="Freeform 108"/>
              <p:cNvSpPr>
                <a:spLocks/>
              </p:cNvSpPr>
              <p:nvPr/>
            </p:nvSpPr>
            <p:spPr bwMode="auto">
              <a:xfrm>
                <a:off x="3190" y="1593"/>
                <a:ext cx="185" cy="156"/>
              </a:xfrm>
              <a:custGeom>
                <a:avLst/>
                <a:gdLst>
                  <a:gd name="T0" fmla="*/ 0 w 371"/>
                  <a:gd name="T1" fmla="*/ 0 h 312"/>
                  <a:gd name="T2" fmla="*/ 11 w 371"/>
                  <a:gd name="T3" fmla="*/ 7 h 312"/>
                  <a:gd name="T4" fmla="*/ 11 w 371"/>
                  <a:gd name="T5" fmla="*/ 10 h 312"/>
                  <a:gd name="T6" fmla="*/ 10 w 371"/>
                  <a:gd name="T7" fmla="*/ 7 h 312"/>
                  <a:gd name="T8" fmla="*/ 0 w 371"/>
                  <a:gd name="T9" fmla="*/ 0 h 3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1"/>
                  <a:gd name="T16" fmla="*/ 0 h 312"/>
                  <a:gd name="T17" fmla="*/ 371 w 371"/>
                  <a:gd name="T18" fmla="*/ 312 h 3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1" h="312">
                    <a:moveTo>
                      <a:pt x="0" y="0"/>
                    </a:moveTo>
                    <a:lnTo>
                      <a:pt x="371" y="245"/>
                    </a:lnTo>
                    <a:lnTo>
                      <a:pt x="366" y="312"/>
                    </a:lnTo>
                    <a:lnTo>
                      <a:pt x="334" y="24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356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562" name="Freeform 109"/>
              <p:cNvSpPr>
                <a:spLocks/>
              </p:cNvSpPr>
              <p:nvPr/>
            </p:nvSpPr>
            <p:spPr bwMode="auto">
              <a:xfrm>
                <a:off x="3584" y="1609"/>
                <a:ext cx="326" cy="63"/>
              </a:xfrm>
              <a:custGeom>
                <a:avLst/>
                <a:gdLst>
                  <a:gd name="T0" fmla="*/ 1 w 651"/>
                  <a:gd name="T1" fmla="*/ 3 h 126"/>
                  <a:gd name="T2" fmla="*/ 14 w 651"/>
                  <a:gd name="T3" fmla="*/ 1 h 126"/>
                  <a:gd name="T4" fmla="*/ 21 w 651"/>
                  <a:gd name="T5" fmla="*/ 4 h 126"/>
                  <a:gd name="T6" fmla="*/ 21 w 651"/>
                  <a:gd name="T7" fmla="*/ 4 h 126"/>
                  <a:gd name="T8" fmla="*/ 14 w 651"/>
                  <a:gd name="T9" fmla="*/ 0 h 126"/>
                  <a:gd name="T10" fmla="*/ 0 w 651"/>
                  <a:gd name="T11" fmla="*/ 3 h 126"/>
                  <a:gd name="T12" fmla="*/ 1 w 651"/>
                  <a:gd name="T13" fmla="*/ 3 h 1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51"/>
                  <a:gd name="T22" fmla="*/ 0 h 126"/>
                  <a:gd name="T23" fmla="*/ 651 w 651"/>
                  <a:gd name="T24" fmla="*/ 126 h 12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51" h="126">
                    <a:moveTo>
                      <a:pt x="5" y="78"/>
                    </a:moveTo>
                    <a:lnTo>
                      <a:pt x="423" y="8"/>
                    </a:lnTo>
                    <a:lnTo>
                      <a:pt x="642" y="126"/>
                    </a:lnTo>
                    <a:lnTo>
                      <a:pt x="651" y="121"/>
                    </a:lnTo>
                    <a:lnTo>
                      <a:pt x="426" y="0"/>
                    </a:lnTo>
                    <a:lnTo>
                      <a:pt x="0" y="73"/>
                    </a:lnTo>
                    <a:lnTo>
                      <a:pt x="5" y="78"/>
                    </a:lnTo>
                    <a:close/>
                  </a:path>
                </a:pathLst>
              </a:custGeom>
              <a:solidFill>
                <a:srgbClr val="00354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563" name="Freeform 110"/>
              <p:cNvSpPr>
                <a:spLocks/>
              </p:cNvSpPr>
              <p:nvPr/>
            </p:nvSpPr>
            <p:spPr bwMode="auto">
              <a:xfrm>
                <a:off x="3321" y="1570"/>
                <a:ext cx="13" cy="5"/>
              </a:xfrm>
              <a:custGeom>
                <a:avLst/>
                <a:gdLst>
                  <a:gd name="T0" fmla="*/ 0 w 27"/>
                  <a:gd name="T1" fmla="*/ 0 h 11"/>
                  <a:gd name="T2" fmla="*/ 0 w 27"/>
                  <a:gd name="T3" fmla="*/ 0 h 11"/>
                  <a:gd name="T4" fmla="*/ 0 w 27"/>
                  <a:gd name="T5" fmla="*/ 0 h 11"/>
                  <a:gd name="T6" fmla="*/ 0 w 27"/>
                  <a:gd name="T7" fmla="*/ 0 h 11"/>
                  <a:gd name="T8" fmla="*/ 0 w 27"/>
                  <a:gd name="T9" fmla="*/ 0 h 11"/>
                  <a:gd name="T10" fmla="*/ 0 w 27"/>
                  <a:gd name="T11" fmla="*/ 0 h 11"/>
                  <a:gd name="T12" fmla="*/ 0 w 27"/>
                  <a:gd name="T13" fmla="*/ 0 h 11"/>
                  <a:gd name="T14" fmla="*/ 0 w 27"/>
                  <a:gd name="T15" fmla="*/ 0 h 11"/>
                  <a:gd name="T16" fmla="*/ 0 w 27"/>
                  <a:gd name="T17" fmla="*/ 0 h 11"/>
                  <a:gd name="T18" fmla="*/ 0 w 27"/>
                  <a:gd name="T19" fmla="*/ 0 h 11"/>
                  <a:gd name="T20" fmla="*/ 0 w 27"/>
                  <a:gd name="T21" fmla="*/ 0 h 11"/>
                  <a:gd name="T22" fmla="*/ 0 w 27"/>
                  <a:gd name="T23" fmla="*/ 0 h 11"/>
                  <a:gd name="T24" fmla="*/ 0 w 27"/>
                  <a:gd name="T25" fmla="*/ 0 h 11"/>
                  <a:gd name="T26" fmla="*/ 0 w 27"/>
                  <a:gd name="T27" fmla="*/ 0 h 11"/>
                  <a:gd name="T28" fmla="*/ 0 w 27"/>
                  <a:gd name="T29" fmla="*/ 0 h 11"/>
                  <a:gd name="T30" fmla="*/ 0 w 27"/>
                  <a:gd name="T31" fmla="*/ 0 h 11"/>
                  <a:gd name="T32" fmla="*/ 0 w 27"/>
                  <a:gd name="T33" fmla="*/ 0 h 1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"/>
                  <a:gd name="T52" fmla="*/ 0 h 11"/>
                  <a:gd name="T53" fmla="*/ 27 w 27"/>
                  <a:gd name="T54" fmla="*/ 11 h 1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" h="11">
                    <a:moveTo>
                      <a:pt x="27" y="6"/>
                    </a:moveTo>
                    <a:lnTo>
                      <a:pt x="25" y="7"/>
                    </a:lnTo>
                    <a:lnTo>
                      <a:pt x="23" y="10"/>
                    </a:lnTo>
                    <a:lnTo>
                      <a:pt x="18" y="11"/>
                    </a:lnTo>
                    <a:lnTo>
                      <a:pt x="14" y="11"/>
                    </a:lnTo>
                    <a:lnTo>
                      <a:pt x="8" y="11"/>
                    </a:lnTo>
                    <a:lnTo>
                      <a:pt x="3" y="10"/>
                    </a:lnTo>
                    <a:lnTo>
                      <a:pt x="1" y="7"/>
                    </a:lnTo>
                    <a:lnTo>
                      <a:pt x="0" y="6"/>
                    </a:lnTo>
                    <a:lnTo>
                      <a:pt x="1" y="4"/>
                    </a:lnTo>
                    <a:lnTo>
                      <a:pt x="3" y="2"/>
                    </a:lnTo>
                    <a:lnTo>
                      <a:pt x="8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3" y="2"/>
                    </a:lnTo>
                    <a:lnTo>
                      <a:pt x="25" y="4"/>
                    </a:lnTo>
                    <a:lnTo>
                      <a:pt x="27" y="6"/>
                    </a:lnTo>
                    <a:close/>
                  </a:path>
                </a:pathLst>
              </a:custGeom>
              <a:solidFill>
                <a:srgbClr val="7FFF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13378" name="Group 111"/>
            <p:cNvGrpSpPr>
              <a:grpSpLocks/>
            </p:cNvGrpSpPr>
            <p:nvPr/>
          </p:nvGrpSpPr>
          <p:grpSpPr bwMode="auto">
            <a:xfrm rot="362910" flipH="1">
              <a:off x="4175" y="3108"/>
              <a:ext cx="243" cy="191"/>
              <a:chOff x="2928" y="869"/>
              <a:chExt cx="1145" cy="992"/>
            </a:xfrm>
          </p:grpSpPr>
          <p:sp>
            <p:nvSpPr>
              <p:cNvPr id="13452" name="AutoShape 112"/>
              <p:cNvSpPr>
                <a:spLocks noChangeAspect="1" noChangeArrowheads="1" noTextEdit="1"/>
              </p:cNvSpPr>
              <p:nvPr/>
            </p:nvSpPr>
            <p:spPr bwMode="auto">
              <a:xfrm>
                <a:off x="2928" y="869"/>
                <a:ext cx="1145" cy="9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453" name="Freeform 113"/>
              <p:cNvSpPr>
                <a:spLocks/>
              </p:cNvSpPr>
              <p:nvPr/>
            </p:nvSpPr>
            <p:spPr bwMode="auto">
              <a:xfrm>
                <a:off x="3021" y="934"/>
                <a:ext cx="675" cy="595"/>
              </a:xfrm>
              <a:custGeom>
                <a:avLst/>
                <a:gdLst>
                  <a:gd name="T0" fmla="*/ 6 w 1348"/>
                  <a:gd name="T1" fmla="*/ 37 h 1190"/>
                  <a:gd name="T2" fmla="*/ 0 w 1348"/>
                  <a:gd name="T3" fmla="*/ 1 h 1190"/>
                  <a:gd name="T4" fmla="*/ 2 w 1348"/>
                  <a:gd name="T5" fmla="*/ 0 h 1190"/>
                  <a:gd name="T6" fmla="*/ 42 w 1348"/>
                  <a:gd name="T7" fmla="*/ 1 h 1190"/>
                  <a:gd name="T8" fmla="*/ 43 w 1348"/>
                  <a:gd name="T9" fmla="*/ 34 h 1190"/>
                  <a:gd name="T10" fmla="*/ 6 w 1348"/>
                  <a:gd name="T11" fmla="*/ 37 h 11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48"/>
                  <a:gd name="T19" fmla="*/ 0 h 1190"/>
                  <a:gd name="T20" fmla="*/ 1348 w 1348"/>
                  <a:gd name="T21" fmla="*/ 1190 h 11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48" h="1190">
                    <a:moveTo>
                      <a:pt x="184" y="1190"/>
                    </a:moveTo>
                    <a:lnTo>
                      <a:pt x="0" y="38"/>
                    </a:lnTo>
                    <a:lnTo>
                      <a:pt x="62" y="0"/>
                    </a:lnTo>
                    <a:lnTo>
                      <a:pt x="1323" y="20"/>
                    </a:lnTo>
                    <a:lnTo>
                      <a:pt x="1348" y="1064"/>
                    </a:lnTo>
                    <a:lnTo>
                      <a:pt x="184" y="1190"/>
                    </a:lnTo>
                    <a:close/>
                  </a:path>
                </a:pathLst>
              </a:custGeom>
              <a:solidFill>
                <a:srgbClr val="00354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454" name="Freeform 114"/>
              <p:cNvSpPr>
                <a:spLocks/>
              </p:cNvSpPr>
              <p:nvPr/>
            </p:nvSpPr>
            <p:spPr bwMode="auto">
              <a:xfrm>
                <a:off x="3092" y="1437"/>
                <a:ext cx="981" cy="424"/>
              </a:xfrm>
              <a:custGeom>
                <a:avLst/>
                <a:gdLst>
                  <a:gd name="T0" fmla="*/ 33 w 1963"/>
                  <a:gd name="T1" fmla="*/ 0 h 847"/>
                  <a:gd name="T2" fmla="*/ 3 w 1963"/>
                  <a:gd name="T3" fmla="*/ 5 h 847"/>
                  <a:gd name="T4" fmla="*/ 1 w 1963"/>
                  <a:gd name="T5" fmla="*/ 6 h 847"/>
                  <a:gd name="T6" fmla="*/ 1 w 1963"/>
                  <a:gd name="T7" fmla="*/ 6 h 847"/>
                  <a:gd name="T8" fmla="*/ 0 w 1963"/>
                  <a:gd name="T9" fmla="*/ 6 h 847"/>
                  <a:gd name="T10" fmla="*/ 0 w 1963"/>
                  <a:gd name="T11" fmla="*/ 6 h 847"/>
                  <a:gd name="T12" fmla="*/ 0 w 1963"/>
                  <a:gd name="T13" fmla="*/ 6 h 847"/>
                  <a:gd name="T14" fmla="*/ 0 w 1963"/>
                  <a:gd name="T15" fmla="*/ 7 h 847"/>
                  <a:gd name="T16" fmla="*/ 0 w 1963"/>
                  <a:gd name="T17" fmla="*/ 7 h 847"/>
                  <a:gd name="T18" fmla="*/ 0 w 1963"/>
                  <a:gd name="T19" fmla="*/ 7 h 847"/>
                  <a:gd name="T20" fmla="*/ 0 w 1963"/>
                  <a:gd name="T21" fmla="*/ 8 h 847"/>
                  <a:gd name="T22" fmla="*/ 0 w 1963"/>
                  <a:gd name="T23" fmla="*/ 8 h 847"/>
                  <a:gd name="T24" fmla="*/ 0 w 1963"/>
                  <a:gd name="T25" fmla="*/ 9 h 847"/>
                  <a:gd name="T26" fmla="*/ 0 w 1963"/>
                  <a:gd name="T27" fmla="*/ 9 h 847"/>
                  <a:gd name="T28" fmla="*/ 0 w 1963"/>
                  <a:gd name="T29" fmla="*/ 9 h 847"/>
                  <a:gd name="T30" fmla="*/ 25 w 1963"/>
                  <a:gd name="T31" fmla="*/ 27 h 847"/>
                  <a:gd name="T32" fmla="*/ 60 w 1963"/>
                  <a:gd name="T33" fmla="*/ 17 h 847"/>
                  <a:gd name="T34" fmla="*/ 61 w 1963"/>
                  <a:gd name="T35" fmla="*/ 14 h 847"/>
                  <a:gd name="T36" fmla="*/ 33 w 1963"/>
                  <a:gd name="T37" fmla="*/ 0 h 84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963"/>
                  <a:gd name="T58" fmla="*/ 0 h 847"/>
                  <a:gd name="T59" fmla="*/ 1963 w 1963"/>
                  <a:gd name="T60" fmla="*/ 847 h 84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963" h="847">
                    <a:moveTo>
                      <a:pt x="1068" y="0"/>
                    </a:moveTo>
                    <a:lnTo>
                      <a:pt x="120" y="145"/>
                    </a:lnTo>
                    <a:lnTo>
                      <a:pt x="44" y="168"/>
                    </a:lnTo>
                    <a:lnTo>
                      <a:pt x="35" y="170"/>
                    </a:lnTo>
                    <a:lnTo>
                      <a:pt x="27" y="175"/>
                    </a:lnTo>
                    <a:lnTo>
                      <a:pt x="19" y="180"/>
                    </a:lnTo>
                    <a:lnTo>
                      <a:pt x="13" y="188"/>
                    </a:lnTo>
                    <a:lnTo>
                      <a:pt x="7" y="196"/>
                    </a:lnTo>
                    <a:lnTo>
                      <a:pt x="4" y="207"/>
                    </a:lnTo>
                    <a:lnTo>
                      <a:pt x="1" y="217"/>
                    </a:lnTo>
                    <a:lnTo>
                      <a:pt x="0" y="229"/>
                    </a:lnTo>
                    <a:lnTo>
                      <a:pt x="3" y="247"/>
                    </a:lnTo>
                    <a:lnTo>
                      <a:pt x="8" y="263"/>
                    </a:lnTo>
                    <a:lnTo>
                      <a:pt x="19" y="276"/>
                    </a:lnTo>
                    <a:lnTo>
                      <a:pt x="30" y="286"/>
                    </a:lnTo>
                    <a:lnTo>
                      <a:pt x="831" y="847"/>
                    </a:lnTo>
                    <a:lnTo>
                      <a:pt x="1951" y="522"/>
                    </a:lnTo>
                    <a:lnTo>
                      <a:pt x="1963" y="421"/>
                    </a:lnTo>
                    <a:lnTo>
                      <a:pt x="1068" y="0"/>
                    </a:lnTo>
                    <a:close/>
                  </a:path>
                </a:pathLst>
              </a:custGeom>
              <a:solidFill>
                <a:srgbClr val="00354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455" name="Freeform 115"/>
              <p:cNvSpPr>
                <a:spLocks/>
              </p:cNvSpPr>
              <p:nvPr/>
            </p:nvSpPr>
            <p:spPr bwMode="auto">
              <a:xfrm>
                <a:off x="3152" y="1466"/>
                <a:ext cx="921" cy="317"/>
              </a:xfrm>
              <a:custGeom>
                <a:avLst/>
                <a:gdLst>
                  <a:gd name="T0" fmla="*/ 0 w 1843"/>
                  <a:gd name="T1" fmla="*/ 4 h 635"/>
                  <a:gd name="T2" fmla="*/ 22 w 1843"/>
                  <a:gd name="T3" fmla="*/ 19 h 635"/>
                  <a:gd name="T4" fmla="*/ 57 w 1843"/>
                  <a:gd name="T5" fmla="*/ 11 h 635"/>
                  <a:gd name="T6" fmla="*/ 34 w 1843"/>
                  <a:gd name="T7" fmla="*/ 0 h 635"/>
                  <a:gd name="T8" fmla="*/ 0 w 1843"/>
                  <a:gd name="T9" fmla="*/ 4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43"/>
                  <a:gd name="T16" fmla="*/ 0 h 635"/>
                  <a:gd name="T17" fmla="*/ 1843 w 1843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43" h="635">
                    <a:moveTo>
                      <a:pt x="0" y="149"/>
                    </a:moveTo>
                    <a:lnTo>
                      <a:pt x="719" y="635"/>
                    </a:lnTo>
                    <a:lnTo>
                      <a:pt x="1843" y="364"/>
                    </a:lnTo>
                    <a:lnTo>
                      <a:pt x="1088" y="0"/>
                    </a:lnTo>
                    <a:lnTo>
                      <a:pt x="0" y="149"/>
                    </a:lnTo>
                    <a:close/>
                  </a:path>
                </a:pathLst>
              </a:custGeom>
              <a:solidFill>
                <a:srgbClr val="4477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456" name="Freeform 116"/>
              <p:cNvSpPr>
                <a:spLocks/>
              </p:cNvSpPr>
              <p:nvPr/>
            </p:nvSpPr>
            <p:spPr bwMode="auto">
              <a:xfrm>
                <a:off x="3052" y="934"/>
                <a:ext cx="644" cy="606"/>
              </a:xfrm>
              <a:custGeom>
                <a:avLst/>
                <a:gdLst>
                  <a:gd name="T0" fmla="*/ 0 w 1286"/>
                  <a:gd name="T1" fmla="*/ 0 h 1213"/>
                  <a:gd name="T2" fmla="*/ 7 w 1286"/>
                  <a:gd name="T3" fmla="*/ 37 h 1213"/>
                  <a:gd name="T4" fmla="*/ 41 w 1286"/>
                  <a:gd name="T5" fmla="*/ 33 h 1213"/>
                  <a:gd name="T6" fmla="*/ 40 w 1286"/>
                  <a:gd name="T7" fmla="*/ 0 h 1213"/>
                  <a:gd name="T8" fmla="*/ 0 w 1286"/>
                  <a:gd name="T9" fmla="*/ 0 h 12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86"/>
                  <a:gd name="T16" fmla="*/ 0 h 1213"/>
                  <a:gd name="T17" fmla="*/ 1286 w 1286"/>
                  <a:gd name="T18" fmla="*/ 1213 h 12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86" h="1213">
                    <a:moveTo>
                      <a:pt x="0" y="0"/>
                    </a:moveTo>
                    <a:lnTo>
                      <a:pt x="198" y="1213"/>
                    </a:lnTo>
                    <a:lnTo>
                      <a:pt x="1286" y="1064"/>
                    </a:lnTo>
                    <a:lnTo>
                      <a:pt x="1261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356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457" name="Freeform 117"/>
              <p:cNvSpPr>
                <a:spLocks/>
              </p:cNvSpPr>
              <p:nvPr/>
            </p:nvSpPr>
            <p:spPr bwMode="auto">
              <a:xfrm>
                <a:off x="3507" y="1648"/>
                <a:ext cx="566" cy="213"/>
              </a:xfrm>
              <a:custGeom>
                <a:avLst/>
                <a:gdLst>
                  <a:gd name="T0" fmla="*/ 1 w 1132"/>
                  <a:gd name="T1" fmla="*/ 9 h 426"/>
                  <a:gd name="T2" fmla="*/ 0 w 1132"/>
                  <a:gd name="T3" fmla="*/ 13 h 426"/>
                  <a:gd name="T4" fmla="*/ 35 w 1132"/>
                  <a:gd name="T5" fmla="*/ 3 h 426"/>
                  <a:gd name="T6" fmla="*/ 35 w 1132"/>
                  <a:gd name="T7" fmla="*/ 0 h 426"/>
                  <a:gd name="T8" fmla="*/ 1 w 1132"/>
                  <a:gd name="T9" fmla="*/ 9 h 4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32"/>
                  <a:gd name="T16" fmla="*/ 0 h 426"/>
                  <a:gd name="T17" fmla="*/ 1132 w 1132"/>
                  <a:gd name="T18" fmla="*/ 426 h 4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32" h="426">
                    <a:moveTo>
                      <a:pt x="8" y="271"/>
                    </a:moveTo>
                    <a:lnTo>
                      <a:pt x="0" y="426"/>
                    </a:lnTo>
                    <a:lnTo>
                      <a:pt x="1126" y="109"/>
                    </a:lnTo>
                    <a:lnTo>
                      <a:pt x="1132" y="0"/>
                    </a:lnTo>
                    <a:lnTo>
                      <a:pt x="8" y="271"/>
                    </a:lnTo>
                    <a:close/>
                  </a:path>
                </a:pathLst>
              </a:custGeom>
              <a:solidFill>
                <a:srgbClr val="2356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458" name="Freeform 118"/>
              <p:cNvSpPr>
                <a:spLocks/>
              </p:cNvSpPr>
              <p:nvPr/>
            </p:nvSpPr>
            <p:spPr bwMode="auto">
              <a:xfrm>
                <a:off x="3694" y="1697"/>
                <a:ext cx="235" cy="95"/>
              </a:xfrm>
              <a:custGeom>
                <a:avLst/>
                <a:gdLst>
                  <a:gd name="T0" fmla="*/ 0 w 470"/>
                  <a:gd name="T1" fmla="*/ 5 h 191"/>
                  <a:gd name="T2" fmla="*/ 15 w 470"/>
                  <a:gd name="T3" fmla="*/ 2 h 191"/>
                  <a:gd name="T4" fmla="*/ 15 w 470"/>
                  <a:gd name="T5" fmla="*/ 0 h 191"/>
                  <a:gd name="T6" fmla="*/ 15 w 470"/>
                  <a:gd name="T7" fmla="*/ 1 h 191"/>
                  <a:gd name="T8" fmla="*/ 0 w 470"/>
                  <a:gd name="T9" fmla="*/ 5 h 1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70"/>
                  <a:gd name="T16" fmla="*/ 0 h 191"/>
                  <a:gd name="T17" fmla="*/ 470 w 470"/>
                  <a:gd name="T18" fmla="*/ 191 h 19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70" h="191">
                    <a:moveTo>
                      <a:pt x="0" y="191"/>
                    </a:moveTo>
                    <a:lnTo>
                      <a:pt x="466" y="64"/>
                    </a:lnTo>
                    <a:lnTo>
                      <a:pt x="470" y="0"/>
                    </a:lnTo>
                    <a:lnTo>
                      <a:pt x="451" y="53"/>
                    </a:lnTo>
                    <a:lnTo>
                      <a:pt x="0" y="191"/>
                    </a:lnTo>
                    <a:close/>
                  </a:path>
                </a:pathLst>
              </a:custGeom>
              <a:solidFill>
                <a:srgbClr val="00354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459" name="Freeform 119"/>
              <p:cNvSpPr>
                <a:spLocks/>
              </p:cNvSpPr>
              <p:nvPr/>
            </p:nvSpPr>
            <p:spPr bwMode="auto">
              <a:xfrm>
                <a:off x="3697" y="1753"/>
                <a:ext cx="10" cy="42"/>
              </a:xfrm>
              <a:custGeom>
                <a:avLst/>
                <a:gdLst>
                  <a:gd name="T0" fmla="*/ 0 w 18"/>
                  <a:gd name="T1" fmla="*/ 3 h 84"/>
                  <a:gd name="T2" fmla="*/ 1 w 18"/>
                  <a:gd name="T3" fmla="*/ 1 h 84"/>
                  <a:gd name="T4" fmla="*/ 1 w 18"/>
                  <a:gd name="T5" fmla="*/ 0 h 84"/>
                  <a:gd name="T6" fmla="*/ 0 w 18"/>
                  <a:gd name="T7" fmla="*/ 3 h 8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8"/>
                  <a:gd name="T13" fmla="*/ 0 h 84"/>
                  <a:gd name="T14" fmla="*/ 18 w 18"/>
                  <a:gd name="T15" fmla="*/ 84 h 8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8" h="84">
                    <a:moveTo>
                      <a:pt x="0" y="84"/>
                    </a:moveTo>
                    <a:lnTo>
                      <a:pt x="3" y="4"/>
                    </a:lnTo>
                    <a:lnTo>
                      <a:pt x="18" y="0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00354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460" name="Freeform 120"/>
              <p:cNvSpPr>
                <a:spLocks/>
              </p:cNvSpPr>
              <p:nvPr/>
            </p:nvSpPr>
            <p:spPr bwMode="auto">
              <a:xfrm>
                <a:off x="3107" y="984"/>
                <a:ext cx="551" cy="509"/>
              </a:xfrm>
              <a:custGeom>
                <a:avLst/>
                <a:gdLst>
                  <a:gd name="T0" fmla="*/ 0 w 1102"/>
                  <a:gd name="T1" fmla="*/ 0 h 1018"/>
                  <a:gd name="T2" fmla="*/ 4 w 1102"/>
                  <a:gd name="T3" fmla="*/ 32 h 1018"/>
                  <a:gd name="T4" fmla="*/ 34 w 1102"/>
                  <a:gd name="T5" fmla="*/ 29 h 1018"/>
                  <a:gd name="T6" fmla="*/ 34 w 1102"/>
                  <a:gd name="T7" fmla="*/ 0 h 1018"/>
                  <a:gd name="T8" fmla="*/ 0 w 1102"/>
                  <a:gd name="T9" fmla="*/ 0 h 10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02"/>
                  <a:gd name="T16" fmla="*/ 0 h 1018"/>
                  <a:gd name="T17" fmla="*/ 1102 w 1102"/>
                  <a:gd name="T18" fmla="*/ 1018 h 10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02" h="1018">
                    <a:moveTo>
                      <a:pt x="0" y="0"/>
                    </a:moveTo>
                    <a:lnTo>
                      <a:pt x="141" y="1018"/>
                    </a:lnTo>
                    <a:lnTo>
                      <a:pt x="1102" y="904"/>
                    </a:lnTo>
                    <a:lnTo>
                      <a:pt x="108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A0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461" name="Freeform 121"/>
              <p:cNvSpPr>
                <a:spLocks/>
              </p:cNvSpPr>
              <p:nvPr/>
            </p:nvSpPr>
            <p:spPr bwMode="auto">
              <a:xfrm>
                <a:off x="3106" y="981"/>
                <a:ext cx="552" cy="455"/>
              </a:xfrm>
              <a:custGeom>
                <a:avLst/>
                <a:gdLst>
                  <a:gd name="T0" fmla="*/ 1 w 1103"/>
                  <a:gd name="T1" fmla="*/ 1 h 910"/>
                  <a:gd name="T2" fmla="*/ 34 w 1103"/>
                  <a:gd name="T3" fmla="*/ 1 h 910"/>
                  <a:gd name="T4" fmla="*/ 34 w 1103"/>
                  <a:gd name="T5" fmla="*/ 28 h 910"/>
                  <a:gd name="T6" fmla="*/ 35 w 1103"/>
                  <a:gd name="T7" fmla="*/ 28 h 910"/>
                  <a:gd name="T8" fmla="*/ 34 w 1103"/>
                  <a:gd name="T9" fmla="*/ 1 h 910"/>
                  <a:gd name="T10" fmla="*/ 0 w 1103"/>
                  <a:gd name="T11" fmla="*/ 0 h 910"/>
                  <a:gd name="T12" fmla="*/ 1 w 1103"/>
                  <a:gd name="T13" fmla="*/ 1 h 9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03"/>
                  <a:gd name="T22" fmla="*/ 0 h 910"/>
                  <a:gd name="T23" fmla="*/ 1103 w 1103"/>
                  <a:gd name="T24" fmla="*/ 910 h 91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03" h="910">
                    <a:moveTo>
                      <a:pt x="5" y="22"/>
                    </a:moveTo>
                    <a:lnTo>
                      <a:pt x="1064" y="26"/>
                    </a:lnTo>
                    <a:lnTo>
                      <a:pt x="1081" y="910"/>
                    </a:lnTo>
                    <a:lnTo>
                      <a:pt x="1103" y="910"/>
                    </a:lnTo>
                    <a:lnTo>
                      <a:pt x="1081" y="6"/>
                    </a:lnTo>
                    <a:lnTo>
                      <a:pt x="0" y="0"/>
                    </a:lnTo>
                    <a:lnTo>
                      <a:pt x="5" y="22"/>
                    </a:lnTo>
                    <a:close/>
                  </a:path>
                </a:pathLst>
              </a:custGeom>
              <a:solidFill>
                <a:srgbClr val="477A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462" name="Freeform 122"/>
              <p:cNvSpPr>
                <a:spLocks/>
              </p:cNvSpPr>
              <p:nvPr/>
            </p:nvSpPr>
            <p:spPr bwMode="auto">
              <a:xfrm>
                <a:off x="3269" y="1362"/>
                <a:ext cx="20" cy="26"/>
              </a:xfrm>
              <a:custGeom>
                <a:avLst/>
                <a:gdLst>
                  <a:gd name="T0" fmla="*/ 1 w 39"/>
                  <a:gd name="T1" fmla="*/ 2 h 51"/>
                  <a:gd name="T2" fmla="*/ 2 w 39"/>
                  <a:gd name="T3" fmla="*/ 2 h 51"/>
                  <a:gd name="T4" fmla="*/ 2 w 39"/>
                  <a:gd name="T5" fmla="*/ 2 h 51"/>
                  <a:gd name="T6" fmla="*/ 1 w 39"/>
                  <a:gd name="T7" fmla="*/ 1 h 51"/>
                  <a:gd name="T8" fmla="*/ 2 w 39"/>
                  <a:gd name="T9" fmla="*/ 1 h 51"/>
                  <a:gd name="T10" fmla="*/ 0 w 39"/>
                  <a:gd name="T11" fmla="*/ 0 h 51"/>
                  <a:gd name="T12" fmla="*/ 1 w 39"/>
                  <a:gd name="T13" fmla="*/ 2 h 51"/>
                  <a:gd name="T14" fmla="*/ 1 w 39"/>
                  <a:gd name="T15" fmla="*/ 2 h 5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9"/>
                  <a:gd name="T25" fmla="*/ 0 h 51"/>
                  <a:gd name="T26" fmla="*/ 39 w 39"/>
                  <a:gd name="T27" fmla="*/ 51 h 5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9" h="51">
                    <a:moveTo>
                      <a:pt x="23" y="34"/>
                    </a:moveTo>
                    <a:lnTo>
                      <a:pt x="34" y="51"/>
                    </a:lnTo>
                    <a:lnTo>
                      <a:pt x="39" y="47"/>
                    </a:lnTo>
                    <a:lnTo>
                      <a:pt x="27" y="32"/>
                    </a:lnTo>
                    <a:lnTo>
                      <a:pt x="39" y="25"/>
                    </a:lnTo>
                    <a:lnTo>
                      <a:pt x="0" y="0"/>
                    </a:lnTo>
                    <a:lnTo>
                      <a:pt x="13" y="43"/>
                    </a:lnTo>
                    <a:lnTo>
                      <a:pt x="23" y="3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463" name="Freeform 123"/>
              <p:cNvSpPr>
                <a:spLocks/>
              </p:cNvSpPr>
              <p:nvPr/>
            </p:nvSpPr>
            <p:spPr bwMode="auto">
              <a:xfrm>
                <a:off x="3213" y="1379"/>
                <a:ext cx="46" cy="47"/>
              </a:xfrm>
              <a:custGeom>
                <a:avLst/>
                <a:gdLst>
                  <a:gd name="T0" fmla="*/ 0 w 93"/>
                  <a:gd name="T1" fmla="*/ 1 h 94"/>
                  <a:gd name="T2" fmla="*/ 0 w 93"/>
                  <a:gd name="T3" fmla="*/ 3 h 94"/>
                  <a:gd name="T4" fmla="*/ 2 w 93"/>
                  <a:gd name="T5" fmla="*/ 3 h 94"/>
                  <a:gd name="T6" fmla="*/ 2 w 93"/>
                  <a:gd name="T7" fmla="*/ 0 h 94"/>
                  <a:gd name="T8" fmla="*/ 0 w 93"/>
                  <a:gd name="T9" fmla="*/ 1 h 9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94"/>
                  <a:gd name="T17" fmla="*/ 93 w 93"/>
                  <a:gd name="T18" fmla="*/ 94 h 9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94">
                    <a:moveTo>
                      <a:pt x="0" y="4"/>
                    </a:moveTo>
                    <a:lnTo>
                      <a:pt x="14" y="94"/>
                    </a:lnTo>
                    <a:lnTo>
                      <a:pt x="93" y="91"/>
                    </a:lnTo>
                    <a:lnTo>
                      <a:pt x="75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DDA08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464" name="Freeform 124"/>
              <p:cNvSpPr>
                <a:spLocks/>
              </p:cNvSpPr>
              <p:nvPr/>
            </p:nvSpPr>
            <p:spPr bwMode="auto">
              <a:xfrm>
                <a:off x="3207" y="1296"/>
                <a:ext cx="25" cy="45"/>
              </a:xfrm>
              <a:custGeom>
                <a:avLst/>
                <a:gdLst>
                  <a:gd name="T0" fmla="*/ 2 w 48"/>
                  <a:gd name="T1" fmla="*/ 3 h 89"/>
                  <a:gd name="T2" fmla="*/ 2 w 48"/>
                  <a:gd name="T3" fmla="*/ 3 h 89"/>
                  <a:gd name="T4" fmla="*/ 2 w 48"/>
                  <a:gd name="T5" fmla="*/ 3 h 89"/>
                  <a:gd name="T6" fmla="*/ 2 w 48"/>
                  <a:gd name="T7" fmla="*/ 3 h 89"/>
                  <a:gd name="T8" fmla="*/ 1 w 48"/>
                  <a:gd name="T9" fmla="*/ 3 h 89"/>
                  <a:gd name="T10" fmla="*/ 1 w 48"/>
                  <a:gd name="T11" fmla="*/ 3 h 89"/>
                  <a:gd name="T12" fmla="*/ 1 w 48"/>
                  <a:gd name="T13" fmla="*/ 3 h 89"/>
                  <a:gd name="T14" fmla="*/ 1 w 48"/>
                  <a:gd name="T15" fmla="*/ 3 h 89"/>
                  <a:gd name="T16" fmla="*/ 1 w 48"/>
                  <a:gd name="T17" fmla="*/ 3 h 89"/>
                  <a:gd name="T18" fmla="*/ 1 w 48"/>
                  <a:gd name="T19" fmla="*/ 2 h 89"/>
                  <a:gd name="T20" fmla="*/ 0 w 48"/>
                  <a:gd name="T21" fmla="*/ 1 h 89"/>
                  <a:gd name="T22" fmla="*/ 1 w 48"/>
                  <a:gd name="T23" fmla="*/ 1 h 89"/>
                  <a:gd name="T24" fmla="*/ 1 w 48"/>
                  <a:gd name="T25" fmla="*/ 1 h 89"/>
                  <a:gd name="T26" fmla="*/ 1 w 48"/>
                  <a:gd name="T27" fmla="*/ 1 h 89"/>
                  <a:gd name="T28" fmla="*/ 1 w 48"/>
                  <a:gd name="T29" fmla="*/ 0 h 89"/>
                  <a:gd name="T30" fmla="*/ 1 w 48"/>
                  <a:gd name="T31" fmla="*/ 0 h 89"/>
                  <a:gd name="T32" fmla="*/ 1 w 48"/>
                  <a:gd name="T33" fmla="*/ 1 h 89"/>
                  <a:gd name="T34" fmla="*/ 2 w 48"/>
                  <a:gd name="T35" fmla="*/ 1 h 89"/>
                  <a:gd name="T36" fmla="*/ 2 w 48"/>
                  <a:gd name="T37" fmla="*/ 1 h 89"/>
                  <a:gd name="T38" fmla="*/ 2 w 48"/>
                  <a:gd name="T39" fmla="*/ 1 h 89"/>
                  <a:gd name="T40" fmla="*/ 2 w 48"/>
                  <a:gd name="T41" fmla="*/ 3 h 8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8"/>
                  <a:gd name="T64" fmla="*/ 0 h 89"/>
                  <a:gd name="T65" fmla="*/ 48 w 48"/>
                  <a:gd name="T66" fmla="*/ 89 h 8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8" h="89">
                    <a:moveTo>
                      <a:pt x="48" y="66"/>
                    </a:moveTo>
                    <a:lnTo>
                      <a:pt x="47" y="75"/>
                    </a:lnTo>
                    <a:lnTo>
                      <a:pt x="44" y="83"/>
                    </a:lnTo>
                    <a:lnTo>
                      <a:pt x="37" y="88"/>
                    </a:lnTo>
                    <a:lnTo>
                      <a:pt x="29" y="89"/>
                    </a:lnTo>
                    <a:lnTo>
                      <a:pt x="20" y="87"/>
                    </a:lnTo>
                    <a:lnTo>
                      <a:pt x="13" y="81"/>
                    </a:lnTo>
                    <a:lnTo>
                      <a:pt x="7" y="73"/>
                    </a:lnTo>
                    <a:lnTo>
                      <a:pt x="5" y="64"/>
                    </a:lnTo>
                    <a:lnTo>
                      <a:pt x="0" y="23"/>
                    </a:lnTo>
                    <a:lnTo>
                      <a:pt x="1" y="14"/>
                    </a:lnTo>
                    <a:lnTo>
                      <a:pt x="5" y="6"/>
                    </a:lnTo>
                    <a:lnTo>
                      <a:pt x="11" y="2"/>
                    </a:lnTo>
                    <a:lnTo>
                      <a:pt x="20" y="0"/>
                    </a:lnTo>
                    <a:lnTo>
                      <a:pt x="29" y="3"/>
                    </a:lnTo>
                    <a:lnTo>
                      <a:pt x="37" y="8"/>
                    </a:lnTo>
                    <a:lnTo>
                      <a:pt x="43" y="17"/>
                    </a:lnTo>
                    <a:lnTo>
                      <a:pt x="45" y="26"/>
                    </a:lnTo>
                    <a:lnTo>
                      <a:pt x="48" y="66"/>
                    </a:lnTo>
                    <a:close/>
                  </a:path>
                </a:pathLst>
              </a:custGeom>
              <a:solidFill>
                <a:srgbClr val="D8E8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465" name="Freeform 125"/>
              <p:cNvSpPr>
                <a:spLocks/>
              </p:cNvSpPr>
              <p:nvPr/>
            </p:nvSpPr>
            <p:spPr bwMode="auto">
              <a:xfrm>
                <a:off x="3203" y="1415"/>
                <a:ext cx="72" cy="24"/>
              </a:xfrm>
              <a:custGeom>
                <a:avLst/>
                <a:gdLst>
                  <a:gd name="T0" fmla="*/ 5 w 144"/>
                  <a:gd name="T1" fmla="*/ 2 h 47"/>
                  <a:gd name="T2" fmla="*/ 1 w 144"/>
                  <a:gd name="T3" fmla="*/ 2 h 47"/>
                  <a:gd name="T4" fmla="*/ 0 w 144"/>
                  <a:gd name="T5" fmla="*/ 1 h 47"/>
                  <a:gd name="T6" fmla="*/ 5 w 144"/>
                  <a:gd name="T7" fmla="*/ 0 h 47"/>
                  <a:gd name="T8" fmla="*/ 5 w 144"/>
                  <a:gd name="T9" fmla="*/ 2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4"/>
                  <a:gd name="T16" fmla="*/ 0 h 47"/>
                  <a:gd name="T17" fmla="*/ 144 w 144"/>
                  <a:gd name="T18" fmla="*/ 47 h 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4" h="47">
                    <a:moveTo>
                      <a:pt x="144" y="34"/>
                    </a:moveTo>
                    <a:lnTo>
                      <a:pt x="6" y="47"/>
                    </a:lnTo>
                    <a:lnTo>
                      <a:pt x="0" y="12"/>
                    </a:lnTo>
                    <a:lnTo>
                      <a:pt x="138" y="0"/>
                    </a:lnTo>
                    <a:lnTo>
                      <a:pt x="144" y="34"/>
                    </a:lnTo>
                    <a:close/>
                  </a:path>
                </a:pathLst>
              </a:custGeom>
              <a:solidFill>
                <a:srgbClr val="A8C9F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466" name="Freeform 126"/>
              <p:cNvSpPr>
                <a:spLocks/>
              </p:cNvSpPr>
              <p:nvPr/>
            </p:nvSpPr>
            <p:spPr bwMode="auto">
              <a:xfrm>
                <a:off x="3180" y="1192"/>
                <a:ext cx="46" cy="47"/>
              </a:xfrm>
              <a:custGeom>
                <a:avLst/>
                <a:gdLst>
                  <a:gd name="T0" fmla="*/ 0 w 93"/>
                  <a:gd name="T1" fmla="*/ 1 h 94"/>
                  <a:gd name="T2" fmla="*/ 0 w 93"/>
                  <a:gd name="T3" fmla="*/ 3 h 94"/>
                  <a:gd name="T4" fmla="*/ 2 w 93"/>
                  <a:gd name="T5" fmla="*/ 3 h 94"/>
                  <a:gd name="T6" fmla="*/ 2 w 93"/>
                  <a:gd name="T7" fmla="*/ 0 h 94"/>
                  <a:gd name="T8" fmla="*/ 0 w 93"/>
                  <a:gd name="T9" fmla="*/ 1 h 9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94"/>
                  <a:gd name="T17" fmla="*/ 93 w 93"/>
                  <a:gd name="T18" fmla="*/ 94 h 9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94">
                    <a:moveTo>
                      <a:pt x="0" y="3"/>
                    </a:moveTo>
                    <a:lnTo>
                      <a:pt x="15" y="94"/>
                    </a:lnTo>
                    <a:lnTo>
                      <a:pt x="93" y="91"/>
                    </a:lnTo>
                    <a:lnTo>
                      <a:pt x="75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57A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467" name="Freeform 127"/>
              <p:cNvSpPr>
                <a:spLocks/>
              </p:cNvSpPr>
              <p:nvPr/>
            </p:nvSpPr>
            <p:spPr bwMode="auto">
              <a:xfrm>
                <a:off x="3171" y="1229"/>
                <a:ext cx="72" cy="23"/>
              </a:xfrm>
              <a:custGeom>
                <a:avLst/>
                <a:gdLst>
                  <a:gd name="T0" fmla="*/ 5 w 144"/>
                  <a:gd name="T1" fmla="*/ 1 h 46"/>
                  <a:gd name="T2" fmla="*/ 1 w 144"/>
                  <a:gd name="T3" fmla="*/ 1 h 46"/>
                  <a:gd name="T4" fmla="*/ 0 w 144"/>
                  <a:gd name="T5" fmla="*/ 1 h 46"/>
                  <a:gd name="T6" fmla="*/ 5 w 144"/>
                  <a:gd name="T7" fmla="*/ 0 h 46"/>
                  <a:gd name="T8" fmla="*/ 5 w 144"/>
                  <a:gd name="T9" fmla="*/ 1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4"/>
                  <a:gd name="T16" fmla="*/ 0 h 46"/>
                  <a:gd name="T17" fmla="*/ 144 w 144"/>
                  <a:gd name="T18" fmla="*/ 46 h 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4" h="46">
                    <a:moveTo>
                      <a:pt x="144" y="33"/>
                    </a:moveTo>
                    <a:lnTo>
                      <a:pt x="5" y="46"/>
                    </a:lnTo>
                    <a:lnTo>
                      <a:pt x="0" y="11"/>
                    </a:lnTo>
                    <a:lnTo>
                      <a:pt x="139" y="0"/>
                    </a:lnTo>
                    <a:lnTo>
                      <a:pt x="144" y="33"/>
                    </a:lnTo>
                    <a:close/>
                  </a:path>
                </a:pathLst>
              </a:custGeom>
              <a:solidFill>
                <a:srgbClr val="A8C9F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468" name="Freeform 128"/>
              <p:cNvSpPr>
                <a:spLocks/>
              </p:cNvSpPr>
              <p:nvPr/>
            </p:nvSpPr>
            <p:spPr bwMode="auto">
              <a:xfrm>
                <a:off x="3192" y="1333"/>
                <a:ext cx="59" cy="20"/>
              </a:xfrm>
              <a:custGeom>
                <a:avLst/>
                <a:gdLst>
                  <a:gd name="T0" fmla="*/ 4 w 118"/>
                  <a:gd name="T1" fmla="*/ 1 h 40"/>
                  <a:gd name="T2" fmla="*/ 1 w 118"/>
                  <a:gd name="T3" fmla="*/ 1 h 40"/>
                  <a:gd name="T4" fmla="*/ 0 w 118"/>
                  <a:gd name="T5" fmla="*/ 1 h 40"/>
                  <a:gd name="T6" fmla="*/ 4 w 118"/>
                  <a:gd name="T7" fmla="*/ 0 h 40"/>
                  <a:gd name="T8" fmla="*/ 4 w 118"/>
                  <a:gd name="T9" fmla="*/ 1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8"/>
                  <a:gd name="T16" fmla="*/ 0 h 40"/>
                  <a:gd name="T17" fmla="*/ 118 w 118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8" h="40">
                    <a:moveTo>
                      <a:pt x="118" y="30"/>
                    </a:moveTo>
                    <a:lnTo>
                      <a:pt x="3" y="40"/>
                    </a:lnTo>
                    <a:lnTo>
                      <a:pt x="0" y="10"/>
                    </a:lnTo>
                    <a:lnTo>
                      <a:pt x="114" y="0"/>
                    </a:lnTo>
                    <a:lnTo>
                      <a:pt x="118" y="30"/>
                    </a:lnTo>
                    <a:close/>
                  </a:path>
                </a:pathLst>
              </a:custGeom>
              <a:solidFill>
                <a:srgbClr val="A8C9F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469" name="Freeform 129"/>
              <p:cNvSpPr>
                <a:spLocks/>
              </p:cNvSpPr>
              <p:nvPr/>
            </p:nvSpPr>
            <p:spPr bwMode="auto">
              <a:xfrm>
                <a:off x="3165" y="1098"/>
                <a:ext cx="41" cy="40"/>
              </a:xfrm>
              <a:custGeom>
                <a:avLst/>
                <a:gdLst>
                  <a:gd name="T0" fmla="*/ 3 w 81"/>
                  <a:gd name="T1" fmla="*/ 1 h 82"/>
                  <a:gd name="T2" fmla="*/ 3 w 81"/>
                  <a:gd name="T3" fmla="*/ 2 h 82"/>
                  <a:gd name="T4" fmla="*/ 3 w 81"/>
                  <a:gd name="T5" fmla="*/ 2 h 82"/>
                  <a:gd name="T6" fmla="*/ 3 w 81"/>
                  <a:gd name="T7" fmla="*/ 2 h 82"/>
                  <a:gd name="T8" fmla="*/ 3 w 81"/>
                  <a:gd name="T9" fmla="*/ 2 h 82"/>
                  <a:gd name="T10" fmla="*/ 3 w 81"/>
                  <a:gd name="T11" fmla="*/ 2 h 82"/>
                  <a:gd name="T12" fmla="*/ 2 w 81"/>
                  <a:gd name="T13" fmla="*/ 2 h 82"/>
                  <a:gd name="T14" fmla="*/ 2 w 81"/>
                  <a:gd name="T15" fmla="*/ 2 h 82"/>
                  <a:gd name="T16" fmla="*/ 2 w 81"/>
                  <a:gd name="T17" fmla="*/ 2 h 82"/>
                  <a:gd name="T18" fmla="*/ 2 w 81"/>
                  <a:gd name="T19" fmla="*/ 2 h 82"/>
                  <a:gd name="T20" fmla="*/ 2 w 81"/>
                  <a:gd name="T21" fmla="*/ 2 h 82"/>
                  <a:gd name="T22" fmla="*/ 1 w 81"/>
                  <a:gd name="T23" fmla="*/ 2 h 82"/>
                  <a:gd name="T24" fmla="*/ 1 w 81"/>
                  <a:gd name="T25" fmla="*/ 2 h 82"/>
                  <a:gd name="T26" fmla="*/ 1 w 81"/>
                  <a:gd name="T27" fmla="*/ 2 h 82"/>
                  <a:gd name="T28" fmla="*/ 1 w 81"/>
                  <a:gd name="T29" fmla="*/ 2 h 82"/>
                  <a:gd name="T30" fmla="*/ 1 w 81"/>
                  <a:gd name="T31" fmla="*/ 2 h 82"/>
                  <a:gd name="T32" fmla="*/ 1 w 81"/>
                  <a:gd name="T33" fmla="*/ 1 h 82"/>
                  <a:gd name="T34" fmla="*/ 1 w 81"/>
                  <a:gd name="T35" fmla="*/ 1 h 82"/>
                  <a:gd name="T36" fmla="*/ 0 w 81"/>
                  <a:gd name="T37" fmla="*/ 0 h 82"/>
                  <a:gd name="T38" fmla="*/ 0 w 81"/>
                  <a:gd name="T39" fmla="*/ 0 h 82"/>
                  <a:gd name="T40" fmla="*/ 1 w 81"/>
                  <a:gd name="T41" fmla="*/ 0 h 82"/>
                  <a:gd name="T42" fmla="*/ 1 w 81"/>
                  <a:gd name="T43" fmla="*/ 0 h 82"/>
                  <a:gd name="T44" fmla="*/ 1 w 81"/>
                  <a:gd name="T45" fmla="*/ 0 h 82"/>
                  <a:gd name="T46" fmla="*/ 1 w 81"/>
                  <a:gd name="T47" fmla="*/ 0 h 82"/>
                  <a:gd name="T48" fmla="*/ 1 w 81"/>
                  <a:gd name="T49" fmla="*/ 0 h 82"/>
                  <a:gd name="T50" fmla="*/ 1 w 81"/>
                  <a:gd name="T51" fmla="*/ 0 h 82"/>
                  <a:gd name="T52" fmla="*/ 2 w 81"/>
                  <a:gd name="T53" fmla="*/ 0 h 82"/>
                  <a:gd name="T54" fmla="*/ 2 w 81"/>
                  <a:gd name="T55" fmla="*/ 0 h 82"/>
                  <a:gd name="T56" fmla="*/ 2 w 81"/>
                  <a:gd name="T57" fmla="*/ 0 h 82"/>
                  <a:gd name="T58" fmla="*/ 2 w 81"/>
                  <a:gd name="T59" fmla="*/ 0 h 82"/>
                  <a:gd name="T60" fmla="*/ 2 w 81"/>
                  <a:gd name="T61" fmla="*/ 0 h 82"/>
                  <a:gd name="T62" fmla="*/ 2 w 81"/>
                  <a:gd name="T63" fmla="*/ 0 h 82"/>
                  <a:gd name="T64" fmla="*/ 3 w 81"/>
                  <a:gd name="T65" fmla="*/ 0 h 82"/>
                  <a:gd name="T66" fmla="*/ 3 w 81"/>
                  <a:gd name="T67" fmla="*/ 0 h 82"/>
                  <a:gd name="T68" fmla="*/ 3 w 81"/>
                  <a:gd name="T69" fmla="*/ 0 h 82"/>
                  <a:gd name="T70" fmla="*/ 3 w 81"/>
                  <a:gd name="T71" fmla="*/ 0 h 82"/>
                  <a:gd name="T72" fmla="*/ 3 w 81"/>
                  <a:gd name="T73" fmla="*/ 1 h 8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81"/>
                  <a:gd name="T112" fmla="*/ 0 h 82"/>
                  <a:gd name="T113" fmla="*/ 81 w 81"/>
                  <a:gd name="T114" fmla="*/ 82 h 82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81" h="82">
                    <a:moveTo>
                      <a:pt x="81" y="61"/>
                    </a:moveTo>
                    <a:lnTo>
                      <a:pt x="81" y="66"/>
                    </a:lnTo>
                    <a:lnTo>
                      <a:pt x="79" y="69"/>
                    </a:lnTo>
                    <a:lnTo>
                      <a:pt x="76" y="73"/>
                    </a:lnTo>
                    <a:lnTo>
                      <a:pt x="72" y="76"/>
                    </a:lnTo>
                    <a:lnTo>
                      <a:pt x="68" y="78"/>
                    </a:lnTo>
                    <a:lnTo>
                      <a:pt x="61" y="81"/>
                    </a:lnTo>
                    <a:lnTo>
                      <a:pt x="54" y="82"/>
                    </a:lnTo>
                    <a:lnTo>
                      <a:pt x="47" y="82"/>
                    </a:lnTo>
                    <a:lnTo>
                      <a:pt x="39" y="82"/>
                    </a:lnTo>
                    <a:lnTo>
                      <a:pt x="32" y="80"/>
                    </a:lnTo>
                    <a:lnTo>
                      <a:pt x="26" y="78"/>
                    </a:lnTo>
                    <a:lnTo>
                      <a:pt x="21" y="75"/>
                    </a:lnTo>
                    <a:lnTo>
                      <a:pt x="15" y="72"/>
                    </a:lnTo>
                    <a:lnTo>
                      <a:pt x="11" y="68"/>
                    </a:lnTo>
                    <a:lnTo>
                      <a:pt x="8" y="63"/>
                    </a:lnTo>
                    <a:lnTo>
                      <a:pt x="7" y="59"/>
                    </a:lnTo>
                    <a:lnTo>
                      <a:pt x="0" y="21"/>
                    </a:lnTo>
                    <a:lnTo>
                      <a:pt x="0" y="16"/>
                    </a:lnTo>
                    <a:lnTo>
                      <a:pt x="1" y="12"/>
                    </a:lnTo>
                    <a:lnTo>
                      <a:pt x="4" y="8"/>
                    </a:lnTo>
                    <a:lnTo>
                      <a:pt x="8" y="5"/>
                    </a:lnTo>
                    <a:lnTo>
                      <a:pt x="13" y="2"/>
                    </a:lnTo>
                    <a:lnTo>
                      <a:pt x="19" y="1"/>
                    </a:lnTo>
                    <a:lnTo>
                      <a:pt x="26" y="0"/>
                    </a:lnTo>
                    <a:lnTo>
                      <a:pt x="33" y="0"/>
                    </a:lnTo>
                    <a:lnTo>
                      <a:pt x="40" y="0"/>
                    </a:lnTo>
                    <a:lnTo>
                      <a:pt x="47" y="2"/>
                    </a:lnTo>
                    <a:lnTo>
                      <a:pt x="54" y="4"/>
                    </a:lnTo>
                    <a:lnTo>
                      <a:pt x="60" y="7"/>
                    </a:lnTo>
                    <a:lnTo>
                      <a:pt x="66" y="11"/>
                    </a:lnTo>
                    <a:lnTo>
                      <a:pt x="69" y="14"/>
                    </a:lnTo>
                    <a:lnTo>
                      <a:pt x="72" y="19"/>
                    </a:lnTo>
                    <a:lnTo>
                      <a:pt x="74" y="23"/>
                    </a:lnTo>
                    <a:lnTo>
                      <a:pt x="81" y="61"/>
                    </a:lnTo>
                    <a:close/>
                  </a:path>
                </a:pathLst>
              </a:custGeom>
              <a:solidFill>
                <a:srgbClr val="5EAA1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470" name="Freeform 130"/>
              <p:cNvSpPr>
                <a:spLocks/>
              </p:cNvSpPr>
              <p:nvPr/>
            </p:nvSpPr>
            <p:spPr bwMode="auto">
              <a:xfrm>
                <a:off x="3158" y="1133"/>
                <a:ext cx="59" cy="20"/>
              </a:xfrm>
              <a:custGeom>
                <a:avLst/>
                <a:gdLst>
                  <a:gd name="T0" fmla="*/ 3 w 119"/>
                  <a:gd name="T1" fmla="*/ 0 h 41"/>
                  <a:gd name="T2" fmla="*/ 0 w 119"/>
                  <a:gd name="T3" fmla="*/ 1 h 41"/>
                  <a:gd name="T4" fmla="*/ 0 w 119"/>
                  <a:gd name="T5" fmla="*/ 0 h 41"/>
                  <a:gd name="T6" fmla="*/ 3 w 119"/>
                  <a:gd name="T7" fmla="*/ 0 h 41"/>
                  <a:gd name="T8" fmla="*/ 3 w 119"/>
                  <a:gd name="T9" fmla="*/ 0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9"/>
                  <a:gd name="T16" fmla="*/ 0 h 41"/>
                  <a:gd name="T17" fmla="*/ 119 w 119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9" h="41">
                    <a:moveTo>
                      <a:pt x="119" y="30"/>
                    </a:moveTo>
                    <a:lnTo>
                      <a:pt x="4" y="41"/>
                    </a:lnTo>
                    <a:lnTo>
                      <a:pt x="0" y="11"/>
                    </a:lnTo>
                    <a:lnTo>
                      <a:pt x="114" y="0"/>
                    </a:lnTo>
                    <a:lnTo>
                      <a:pt x="119" y="30"/>
                    </a:lnTo>
                    <a:close/>
                  </a:path>
                </a:pathLst>
              </a:custGeom>
              <a:solidFill>
                <a:srgbClr val="A8C9F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471" name="Freeform 131"/>
              <p:cNvSpPr>
                <a:spLocks/>
              </p:cNvSpPr>
              <p:nvPr/>
            </p:nvSpPr>
            <p:spPr bwMode="auto">
              <a:xfrm>
                <a:off x="3176" y="1419"/>
                <a:ext cx="482" cy="74"/>
              </a:xfrm>
              <a:custGeom>
                <a:avLst/>
                <a:gdLst>
                  <a:gd name="T0" fmla="*/ 0 w 963"/>
                  <a:gd name="T1" fmla="*/ 4 h 147"/>
                  <a:gd name="T2" fmla="*/ 31 w 963"/>
                  <a:gd name="T3" fmla="*/ 0 h 147"/>
                  <a:gd name="T4" fmla="*/ 31 w 963"/>
                  <a:gd name="T5" fmla="*/ 2 h 147"/>
                  <a:gd name="T6" fmla="*/ 1 w 963"/>
                  <a:gd name="T7" fmla="*/ 5 h 147"/>
                  <a:gd name="T8" fmla="*/ 0 w 963"/>
                  <a:gd name="T9" fmla="*/ 4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3"/>
                  <a:gd name="T16" fmla="*/ 0 h 147"/>
                  <a:gd name="T17" fmla="*/ 963 w 963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3" h="147">
                    <a:moveTo>
                      <a:pt x="0" y="109"/>
                    </a:moveTo>
                    <a:lnTo>
                      <a:pt x="962" y="0"/>
                    </a:lnTo>
                    <a:lnTo>
                      <a:pt x="963" y="33"/>
                    </a:lnTo>
                    <a:lnTo>
                      <a:pt x="2" y="147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AAD8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472" name="Freeform 132"/>
              <p:cNvSpPr>
                <a:spLocks/>
              </p:cNvSpPr>
              <p:nvPr/>
            </p:nvSpPr>
            <p:spPr bwMode="auto">
              <a:xfrm>
                <a:off x="3584" y="1609"/>
                <a:ext cx="326" cy="113"/>
              </a:xfrm>
              <a:custGeom>
                <a:avLst/>
                <a:gdLst>
                  <a:gd name="T0" fmla="*/ 8 w 651"/>
                  <a:gd name="T1" fmla="*/ 7 h 226"/>
                  <a:gd name="T2" fmla="*/ 0 w 651"/>
                  <a:gd name="T3" fmla="*/ 3 h 226"/>
                  <a:gd name="T4" fmla="*/ 14 w 651"/>
                  <a:gd name="T5" fmla="*/ 0 h 226"/>
                  <a:gd name="T6" fmla="*/ 21 w 651"/>
                  <a:gd name="T7" fmla="*/ 4 h 226"/>
                  <a:gd name="T8" fmla="*/ 8 w 651"/>
                  <a:gd name="T9" fmla="*/ 7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1"/>
                  <a:gd name="T16" fmla="*/ 0 h 226"/>
                  <a:gd name="T17" fmla="*/ 651 w 651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1" h="226">
                    <a:moveTo>
                      <a:pt x="226" y="226"/>
                    </a:moveTo>
                    <a:lnTo>
                      <a:pt x="0" y="73"/>
                    </a:lnTo>
                    <a:lnTo>
                      <a:pt x="426" y="0"/>
                    </a:lnTo>
                    <a:lnTo>
                      <a:pt x="651" y="121"/>
                    </a:lnTo>
                    <a:lnTo>
                      <a:pt x="226" y="226"/>
                    </a:lnTo>
                    <a:close/>
                  </a:path>
                </a:pathLst>
              </a:custGeom>
              <a:solidFill>
                <a:srgbClr val="2356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473" name="Freeform 133"/>
              <p:cNvSpPr>
                <a:spLocks/>
              </p:cNvSpPr>
              <p:nvPr/>
            </p:nvSpPr>
            <p:spPr bwMode="auto">
              <a:xfrm>
                <a:off x="3218" y="1543"/>
                <a:ext cx="78" cy="29"/>
              </a:xfrm>
              <a:custGeom>
                <a:avLst/>
                <a:gdLst>
                  <a:gd name="T0" fmla="*/ 0 w 154"/>
                  <a:gd name="T1" fmla="*/ 1 h 58"/>
                  <a:gd name="T2" fmla="*/ 3 w 154"/>
                  <a:gd name="T3" fmla="*/ 2 h 58"/>
                  <a:gd name="T4" fmla="*/ 5 w 154"/>
                  <a:gd name="T5" fmla="*/ 2 h 58"/>
                  <a:gd name="T6" fmla="*/ 5 w 154"/>
                  <a:gd name="T7" fmla="*/ 1 h 58"/>
                  <a:gd name="T8" fmla="*/ 3 w 154"/>
                  <a:gd name="T9" fmla="*/ 2 h 58"/>
                  <a:gd name="T10" fmla="*/ 1 w 154"/>
                  <a:gd name="T11" fmla="*/ 0 h 58"/>
                  <a:gd name="T12" fmla="*/ 0 w 154"/>
                  <a:gd name="T13" fmla="*/ 1 h 5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4"/>
                  <a:gd name="T22" fmla="*/ 0 h 58"/>
                  <a:gd name="T23" fmla="*/ 154 w 154"/>
                  <a:gd name="T24" fmla="*/ 58 h 5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4" h="58">
                    <a:moveTo>
                      <a:pt x="0" y="11"/>
                    </a:moveTo>
                    <a:lnTo>
                      <a:pt x="67" y="58"/>
                    </a:lnTo>
                    <a:lnTo>
                      <a:pt x="154" y="46"/>
                    </a:lnTo>
                    <a:lnTo>
                      <a:pt x="140" y="31"/>
                    </a:lnTo>
                    <a:lnTo>
                      <a:pt x="75" y="40"/>
                    </a:lnTo>
                    <a:lnTo>
                      <a:pt x="21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2356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474" name="Freeform 134"/>
              <p:cNvSpPr>
                <a:spLocks/>
              </p:cNvSpPr>
              <p:nvPr/>
            </p:nvSpPr>
            <p:spPr bwMode="auto">
              <a:xfrm>
                <a:off x="3280" y="1535"/>
                <a:ext cx="77" cy="28"/>
              </a:xfrm>
              <a:custGeom>
                <a:avLst/>
                <a:gdLst>
                  <a:gd name="T0" fmla="*/ 0 w 154"/>
                  <a:gd name="T1" fmla="*/ 0 h 57"/>
                  <a:gd name="T2" fmla="*/ 2 w 154"/>
                  <a:gd name="T3" fmla="*/ 1 h 57"/>
                  <a:gd name="T4" fmla="*/ 5 w 154"/>
                  <a:gd name="T5" fmla="*/ 1 h 57"/>
                  <a:gd name="T6" fmla="*/ 5 w 154"/>
                  <a:gd name="T7" fmla="*/ 0 h 57"/>
                  <a:gd name="T8" fmla="*/ 2 w 154"/>
                  <a:gd name="T9" fmla="*/ 1 h 57"/>
                  <a:gd name="T10" fmla="*/ 1 w 154"/>
                  <a:gd name="T11" fmla="*/ 0 h 57"/>
                  <a:gd name="T12" fmla="*/ 0 w 154"/>
                  <a:gd name="T13" fmla="*/ 0 h 5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4"/>
                  <a:gd name="T22" fmla="*/ 0 h 57"/>
                  <a:gd name="T23" fmla="*/ 154 w 154"/>
                  <a:gd name="T24" fmla="*/ 57 h 5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4" h="57">
                    <a:moveTo>
                      <a:pt x="0" y="11"/>
                    </a:moveTo>
                    <a:lnTo>
                      <a:pt x="67" y="57"/>
                    </a:lnTo>
                    <a:lnTo>
                      <a:pt x="154" y="46"/>
                    </a:lnTo>
                    <a:lnTo>
                      <a:pt x="141" y="31"/>
                    </a:lnTo>
                    <a:lnTo>
                      <a:pt x="75" y="39"/>
                    </a:lnTo>
                    <a:lnTo>
                      <a:pt x="21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2356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475" name="Freeform 135"/>
              <p:cNvSpPr>
                <a:spLocks/>
              </p:cNvSpPr>
              <p:nvPr/>
            </p:nvSpPr>
            <p:spPr bwMode="auto">
              <a:xfrm>
                <a:off x="3341" y="1527"/>
                <a:ext cx="77" cy="28"/>
              </a:xfrm>
              <a:custGeom>
                <a:avLst/>
                <a:gdLst>
                  <a:gd name="T0" fmla="*/ 0 w 155"/>
                  <a:gd name="T1" fmla="*/ 0 h 57"/>
                  <a:gd name="T2" fmla="*/ 2 w 155"/>
                  <a:gd name="T3" fmla="*/ 1 h 57"/>
                  <a:gd name="T4" fmla="*/ 4 w 155"/>
                  <a:gd name="T5" fmla="*/ 1 h 57"/>
                  <a:gd name="T6" fmla="*/ 4 w 155"/>
                  <a:gd name="T7" fmla="*/ 0 h 57"/>
                  <a:gd name="T8" fmla="*/ 2 w 155"/>
                  <a:gd name="T9" fmla="*/ 1 h 57"/>
                  <a:gd name="T10" fmla="*/ 0 w 155"/>
                  <a:gd name="T11" fmla="*/ 0 h 57"/>
                  <a:gd name="T12" fmla="*/ 0 w 155"/>
                  <a:gd name="T13" fmla="*/ 0 h 5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5"/>
                  <a:gd name="T22" fmla="*/ 0 h 57"/>
                  <a:gd name="T23" fmla="*/ 155 w 155"/>
                  <a:gd name="T24" fmla="*/ 57 h 5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5" h="57">
                    <a:moveTo>
                      <a:pt x="0" y="9"/>
                    </a:moveTo>
                    <a:lnTo>
                      <a:pt x="67" y="57"/>
                    </a:lnTo>
                    <a:lnTo>
                      <a:pt x="155" y="46"/>
                    </a:lnTo>
                    <a:lnTo>
                      <a:pt x="141" y="31"/>
                    </a:lnTo>
                    <a:lnTo>
                      <a:pt x="75" y="39"/>
                    </a:lnTo>
                    <a:lnTo>
                      <a:pt x="21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2356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476" name="Freeform 136"/>
              <p:cNvSpPr>
                <a:spLocks/>
              </p:cNvSpPr>
              <p:nvPr/>
            </p:nvSpPr>
            <p:spPr bwMode="auto">
              <a:xfrm>
                <a:off x="3402" y="1518"/>
                <a:ext cx="76" cy="29"/>
              </a:xfrm>
              <a:custGeom>
                <a:avLst/>
                <a:gdLst>
                  <a:gd name="T0" fmla="*/ 0 w 154"/>
                  <a:gd name="T1" fmla="*/ 1 h 57"/>
                  <a:gd name="T2" fmla="*/ 2 w 154"/>
                  <a:gd name="T3" fmla="*/ 2 h 57"/>
                  <a:gd name="T4" fmla="*/ 4 w 154"/>
                  <a:gd name="T5" fmla="*/ 2 h 57"/>
                  <a:gd name="T6" fmla="*/ 4 w 154"/>
                  <a:gd name="T7" fmla="*/ 1 h 57"/>
                  <a:gd name="T8" fmla="*/ 2 w 154"/>
                  <a:gd name="T9" fmla="*/ 2 h 57"/>
                  <a:gd name="T10" fmla="*/ 0 w 154"/>
                  <a:gd name="T11" fmla="*/ 0 h 57"/>
                  <a:gd name="T12" fmla="*/ 0 w 154"/>
                  <a:gd name="T13" fmla="*/ 1 h 5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4"/>
                  <a:gd name="T22" fmla="*/ 0 h 57"/>
                  <a:gd name="T23" fmla="*/ 154 w 154"/>
                  <a:gd name="T24" fmla="*/ 57 h 5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4" h="57">
                    <a:moveTo>
                      <a:pt x="0" y="10"/>
                    </a:moveTo>
                    <a:lnTo>
                      <a:pt x="67" y="57"/>
                    </a:lnTo>
                    <a:lnTo>
                      <a:pt x="154" y="47"/>
                    </a:lnTo>
                    <a:lnTo>
                      <a:pt x="140" y="31"/>
                    </a:lnTo>
                    <a:lnTo>
                      <a:pt x="75" y="39"/>
                    </a:lnTo>
                    <a:lnTo>
                      <a:pt x="21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2356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477" name="Freeform 137"/>
              <p:cNvSpPr>
                <a:spLocks/>
              </p:cNvSpPr>
              <p:nvPr/>
            </p:nvSpPr>
            <p:spPr bwMode="auto">
              <a:xfrm>
                <a:off x="3462" y="1510"/>
                <a:ext cx="77" cy="29"/>
              </a:xfrm>
              <a:custGeom>
                <a:avLst/>
                <a:gdLst>
                  <a:gd name="T0" fmla="*/ 0 w 156"/>
                  <a:gd name="T1" fmla="*/ 1 h 57"/>
                  <a:gd name="T2" fmla="*/ 2 w 156"/>
                  <a:gd name="T3" fmla="*/ 2 h 57"/>
                  <a:gd name="T4" fmla="*/ 4 w 156"/>
                  <a:gd name="T5" fmla="*/ 2 h 57"/>
                  <a:gd name="T6" fmla="*/ 4 w 156"/>
                  <a:gd name="T7" fmla="*/ 1 h 57"/>
                  <a:gd name="T8" fmla="*/ 2 w 156"/>
                  <a:gd name="T9" fmla="*/ 2 h 57"/>
                  <a:gd name="T10" fmla="*/ 0 w 156"/>
                  <a:gd name="T11" fmla="*/ 0 h 57"/>
                  <a:gd name="T12" fmla="*/ 0 w 156"/>
                  <a:gd name="T13" fmla="*/ 1 h 5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6"/>
                  <a:gd name="T22" fmla="*/ 0 h 57"/>
                  <a:gd name="T23" fmla="*/ 156 w 156"/>
                  <a:gd name="T24" fmla="*/ 57 h 5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6" h="57">
                    <a:moveTo>
                      <a:pt x="0" y="10"/>
                    </a:moveTo>
                    <a:lnTo>
                      <a:pt x="68" y="57"/>
                    </a:lnTo>
                    <a:lnTo>
                      <a:pt x="156" y="46"/>
                    </a:lnTo>
                    <a:lnTo>
                      <a:pt x="142" y="31"/>
                    </a:lnTo>
                    <a:lnTo>
                      <a:pt x="76" y="39"/>
                    </a:lnTo>
                    <a:lnTo>
                      <a:pt x="22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2356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478" name="Freeform 138"/>
              <p:cNvSpPr>
                <a:spLocks/>
              </p:cNvSpPr>
              <p:nvPr/>
            </p:nvSpPr>
            <p:spPr bwMode="auto">
              <a:xfrm>
                <a:off x="3523" y="1502"/>
                <a:ext cx="77" cy="29"/>
              </a:xfrm>
              <a:custGeom>
                <a:avLst/>
                <a:gdLst>
                  <a:gd name="T0" fmla="*/ 0 w 156"/>
                  <a:gd name="T1" fmla="*/ 1 h 56"/>
                  <a:gd name="T2" fmla="*/ 2 w 156"/>
                  <a:gd name="T3" fmla="*/ 2 h 56"/>
                  <a:gd name="T4" fmla="*/ 4 w 156"/>
                  <a:gd name="T5" fmla="*/ 2 h 56"/>
                  <a:gd name="T6" fmla="*/ 4 w 156"/>
                  <a:gd name="T7" fmla="*/ 1 h 56"/>
                  <a:gd name="T8" fmla="*/ 2 w 156"/>
                  <a:gd name="T9" fmla="*/ 2 h 56"/>
                  <a:gd name="T10" fmla="*/ 0 w 156"/>
                  <a:gd name="T11" fmla="*/ 0 h 56"/>
                  <a:gd name="T12" fmla="*/ 0 w 156"/>
                  <a:gd name="T13" fmla="*/ 1 h 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6"/>
                  <a:gd name="T22" fmla="*/ 0 h 56"/>
                  <a:gd name="T23" fmla="*/ 156 w 156"/>
                  <a:gd name="T24" fmla="*/ 56 h 5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6" h="56">
                    <a:moveTo>
                      <a:pt x="0" y="10"/>
                    </a:moveTo>
                    <a:lnTo>
                      <a:pt x="68" y="56"/>
                    </a:lnTo>
                    <a:lnTo>
                      <a:pt x="156" y="46"/>
                    </a:lnTo>
                    <a:lnTo>
                      <a:pt x="142" y="31"/>
                    </a:lnTo>
                    <a:lnTo>
                      <a:pt x="76" y="39"/>
                    </a:lnTo>
                    <a:lnTo>
                      <a:pt x="22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2356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479" name="Freeform 139"/>
              <p:cNvSpPr>
                <a:spLocks/>
              </p:cNvSpPr>
              <p:nvPr/>
            </p:nvSpPr>
            <p:spPr bwMode="auto">
              <a:xfrm>
                <a:off x="3584" y="1494"/>
                <a:ext cx="78" cy="28"/>
              </a:xfrm>
              <a:custGeom>
                <a:avLst/>
                <a:gdLst>
                  <a:gd name="T0" fmla="*/ 0 w 155"/>
                  <a:gd name="T1" fmla="*/ 1 h 56"/>
                  <a:gd name="T2" fmla="*/ 3 w 155"/>
                  <a:gd name="T3" fmla="*/ 2 h 56"/>
                  <a:gd name="T4" fmla="*/ 5 w 155"/>
                  <a:gd name="T5" fmla="*/ 2 h 56"/>
                  <a:gd name="T6" fmla="*/ 5 w 155"/>
                  <a:gd name="T7" fmla="*/ 1 h 56"/>
                  <a:gd name="T8" fmla="*/ 3 w 155"/>
                  <a:gd name="T9" fmla="*/ 2 h 56"/>
                  <a:gd name="T10" fmla="*/ 1 w 155"/>
                  <a:gd name="T11" fmla="*/ 0 h 56"/>
                  <a:gd name="T12" fmla="*/ 0 w 155"/>
                  <a:gd name="T13" fmla="*/ 1 h 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5"/>
                  <a:gd name="T22" fmla="*/ 0 h 56"/>
                  <a:gd name="T23" fmla="*/ 155 w 155"/>
                  <a:gd name="T24" fmla="*/ 56 h 5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5" h="56">
                    <a:moveTo>
                      <a:pt x="0" y="9"/>
                    </a:moveTo>
                    <a:lnTo>
                      <a:pt x="68" y="56"/>
                    </a:lnTo>
                    <a:lnTo>
                      <a:pt x="155" y="46"/>
                    </a:lnTo>
                    <a:lnTo>
                      <a:pt x="141" y="31"/>
                    </a:lnTo>
                    <a:lnTo>
                      <a:pt x="76" y="38"/>
                    </a:lnTo>
                    <a:lnTo>
                      <a:pt x="21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2356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480" name="Freeform 140"/>
              <p:cNvSpPr>
                <a:spLocks/>
              </p:cNvSpPr>
              <p:nvPr/>
            </p:nvSpPr>
            <p:spPr bwMode="auto">
              <a:xfrm>
                <a:off x="3645" y="1486"/>
                <a:ext cx="77" cy="28"/>
              </a:xfrm>
              <a:custGeom>
                <a:avLst/>
                <a:gdLst>
                  <a:gd name="T0" fmla="*/ 0 w 154"/>
                  <a:gd name="T1" fmla="*/ 0 h 58"/>
                  <a:gd name="T2" fmla="*/ 2 w 154"/>
                  <a:gd name="T3" fmla="*/ 1 h 58"/>
                  <a:gd name="T4" fmla="*/ 5 w 154"/>
                  <a:gd name="T5" fmla="*/ 1 h 58"/>
                  <a:gd name="T6" fmla="*/ 5 w 154"/>
                  <a:gd name="T7" fmla="*/ 0 h 58"/>
                  <a:gd name="T8" fmla="*/ 2 w 154"/>
                  <a:gd name="T9" fmla="*/ 1 h 58"/>
                  <a:gd name="T10" fmla="*/ 1 w 154"/>
                  <a:gd name="T11" fmla="*/ 0 h 58"/>
                  <a:gd name="T12" fmla="*/ 0 w 154"/>
                  <a:gd name="T13" fmla="*/ 0 h 5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4"/>
                  <a:gd name="T22" fmla="*/ 0 h 58"/>
                  <a:gd name="T23" fmla="*/ 154 w 154"/>
                  <a:gd name="T24" fmla="*/ 58 h 5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4" h="58">
                    <a:moveTo>
                      <a:pt x="0" y="11"/>
                    </a:moveTo>
                    <a:lnTo>
                      <a:pt x="68" y="58"/>
                    </a:lnTo>
                    <a:lnTo>
                      <a:pt x="154" y="46"/>
                    </a:lnTo>
                    <a:lnTo>
                      <a:pt x="141" y="31"/>
                    </a:lnTo>
                    <a:lnTo>
                      <a:pt x="75" y="39"/>
                    </a:lnTo>
                    <a:lnTo>
                      <a:pt x="22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2356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481" name="Freeform 141"/>
              <p:cNvSpPr>
                <a:spLocks/>
              </p:cNvSpPr>
              <p:nvPr/>
            </p:nvSpPr>
            <p:spPr bwMode="auto">
              <a:xfrm>
                <a:off x="3274" y="1567"/>
                <a:ext cx="78" cy="28"/>
              </a:xfrm>
              <a:custGeom>
                <a:avLst/>
                <a:gdLst>
                  <a:gd name="T0" fmla="*/ 0 w 154"/>
                  <a:gd name="T1" fmla="*/ 1 h 56"/>
                  <a:gd name="T2" fmla="*/ 3 w 154"/>
                  <a:gd name="T3" fmla="*/ 2 h 56"/>
                  <a:gd name="T4" fmla="*/ 5 w 154"/>
                  <a:gd name="T5" fmla="*/ 2 h 56"/>
                  <a:gd name="T6" fmla="*/ 5 w 154"/>
                  <a:gd name="T7" fmla="*/ 1 h 56"/>
                  <a:gd name="T8" fmla="*/ 3 w 154"/>
                  <a:gd name="T9" fmla="*/ 2 h 56"/>
                  <a:gd name="T10" fmla="*/ 1 w 154"/>
                  <a:gd name="T11" fmla="*/ 0 h 56"/>
                  <a:gd name="T12" fmla="*/ 0 w 154"/>
                  <a:gd name="T13" fmla="*/ 1 h 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4"/>
                  <a:gd name="T22" fmla="*/ 0 h 56"/>
                  <a:gd name="T23" fmla="*/ 154 w 154"/>
                  <a:gd name="T24" fmla="*/ 56 h 5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4" h="56">
                    <a:moveTo>
                      <a:pt x="0" y="10"/>
                    </a:moveTo>
                    <a:lnTo>
                      <a:pt x="66" y="56"/>
                    </a:lnTo>
                    <a:lnTo>
                      <a:pt x="154" y="46"/>
                    </a:lnTo>
                    <a:lnTo>
                      <a:pt x="140" y="31"/>
                    </a:lnTo>
                    <a:lnTo>
                      <a:pt x="75" y="39"/>
                    </a:lnTo>
                    <a:lnTo>
                      <a:pt x="20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2356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482" name="Freeform 142"/>
              <p:cNvSpPr>
                <a:spLocks/>
              </p:cNvSpPr>
              <p:nvPr/>
            </p:nvSpPr>
            <p:spPr bwMode="auto">
              <a:xfrm>
                <a:off x="3335" y="1559"/>
                <a:ext cx="78" cy="28"/>
              </a:xfrm>
              <a:custGeom>
                <a:avLst/>
                <a:gdLst>
                  <a:gd name="T0" fmla="*/ 0 w 154"/>
                  <a:gd name="T1" fmla="*/ 0 h 57"/>
                  <a:gd name="T2" fmla="*/ 3 w 154"/>
                  <a:gd name="T3" fmla="*/ 1 h 57"/>
                  <a:gd name="T4" fmla="*/ 5 w 154"/>
                  <a:gd name="T5" fmla="*/ 1 h 57"/>
                  <a:gd name="T6" fmla="*/ 5 w 154"/>
                  <a:gd name="T7" fmla="*/ 0 h 57"/>
                  <a:gd name="T8" fmla="*/ 3 w 154"/>
                  <a:gd name="T9" fmla="*/ 1 h 57"/>
                  <a:gd name="T10" fmla="*/ 1 w 154"/>
                  <a:gd name="T11" fmla="*/ 0 h 57"/>
                  <a:gd name="T12" fmla="*/ 0 w 154"/>
                  <a:gd name="T13" fmla="*/ 0 h 5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4"/>
                  <a:gd name="T22" fmla="*/ 0 h 57"/>
                  <a:gd name="T23" fmla="*/ 154 w 154"/>
                  <a:gd name="T24" fmla="*/ 57 h 5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4" h="57">
                    <a:moveTo>
                      <a:pt x="0" y="10"/>
                    </a:moveTo>
                    <a:lnTo>
                      <a:pt x="67" y="57"/>
                    </a:lnTo>
                    <a:lnTo>
                      <a:pt x="154" y="47"/>
                    </a:lnTo>
                    <a:lnTo>
                      <a:pt x="140" y="30"/>
                    </a:lnTo>
                    <a:lnTo>
                      <a:pt x="75" y="38"/>
                    </a:lnTo>
                    <a:lnTo>
                      <a:pt x="21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2356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483" name="Freeform 143"/>
              <p:cNvSpPr>
                <a:spLocks/>
              </p:cNvSpPr>
              <p:nvPr/>
            </p:nvSpPr>
            <p:spPr bwMode="auto">
              <a:xfrm>
                <a:off x="3396" y="1550"/>
                <a:ext cx="77" cy="29"/>
              </a:xfrm>
              <a:custGeom>
                <a:avLst/>
                <a:gdLst>
                  <a:gd name="T0" fmla="*/ 0 w 153"/>
                  <a:gd name="T1" fmla="*/ 1 h 58"/>
                  <a:gd name="T2" fmla="*/ 3 w 153"/>
                  <a:gd name="T3" fmla="*/ 2 h 58"/>
                  <a:gd name="T4" fmla="*/ 5 w 153"/>
                  <a:gd name="T5" fmla="*/ 2 h 58"/>
                  <a:gd name="T6" fmla="*/ 5 w 153"/>
                  <a:gd name="T7" fmla="*/ 1 h 58"/>
                  <a:gd name="T8" fmla="*/ 3 w 153"/>
                  <a:gd name="T9" fmla="*/ 2 h 58"/>
                  <a:gd name="T10" fmla="*/ 1 w 153"/>
                  <a:gd name="T11" fmla="*/ 0 h 58"/>
                  <a:gd name="T12" fmla="*/ 0 w 153"/>
                  <a:gd name="T13" fmla="*/ 1 h 5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3"/>
                  <a:gd name="T22" fmla="*/ 0 h 58"/>
                  <a:gd name="T23" fmla="*/ 153 w 153"/>
                  <a:gd name="T24" fmla="*/ 58 h 5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3" h="58">
                    <a:moveTo>
                      <a:pt x="0" y="11"/>
                    </a:moveTo>
                    <a:lnTo>
                      <a:pt x="67" y="58"/>
                    </a:lnTo>
                    <a:lnTo>
                      <a:pt x="153" y="46"/>
                    </a:lnTo>
                    <a:lnTo>
                      <a:pt x="139" y="31"/>
                    </a:lnTo>
                    <a:lnTo>
                      <a:pt x="75" y="39"/>
                    </a:lnTo>
                    <a:lnTo>
                      <a:pt x="21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2356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484" name="Freeform 144"/>
              <p:cNvSpPr>
                <a:spLocks/>
              </p:cNvSpPr>
              <p:nvPr/>
            </p:nvSpPr>
            <p:spPr bwMode="auto">
              <a:xfrm>
                <a:off x="3456" y="1542"/>
                <a:ext cx="78" cy="28"/>
              </a:xfrm>
              <a:custGeom>
                <a:avLst/>
                <a:gdLst>
                  <a:gd name="T0" fmla="*/ 0 w 155"/>
                  <a:gd name="T1" fmla="*/ 0 h 57"/>
                  <a:gd name="T2" fmla="*/ 3 w 155"/>
                  <a:gd name="T3" fmla="*/ 1 h 57"/>
                  <a:gd name="T4" fmla="*/ 5 w 155"/>
                  <a:gd name="T5" fmla="*/ 1 h 57"/>
                  <a:gd name="T6" fmla="*/ 5 w 155"/>
                  <a:gd name="T7" fmla="*/ 0 h 57"/>
                  <a:gd name="T8" fmla="*/ 3 w 155"/>
                  <a:gd name="T9" fmla="*/ 1 h 57"/>
                  <a:gd name="T10" fmla="*/ 1 w 155"/>
                  <a:gd name="T11" fmla="*/ 0 h 57"/>
                  <a:gd name="T12" fmla="*/ 0 w 155"/>
                  <a:gd name="T13" fmla="*/ 0 h 5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5"/>
                  <a:gd name="T22" fmla="*/ 0 h 57"/>
                  <a:gd name="T23" fmla="*/ 155 w 155"/>
                  <a:gd name="T24" fmla="*/ 57 h 5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5" h="57">
                    <a:moveTo>
                      <a:pt x="0" y="10"/>
                    </a:moveTo>
                    <a:lnTo>
                      <a:pt x="68" y="57"/>
                    </a:lnTo>
                    <a:lnTo>
                      <a:pt x="155" y="46"/>
                    </a:lnTo>
                    <a:lnTo>
                      <a:pt x="142" y="31"/>
                    </a:lnTo>
                    <a:lnTo>
                      <a:pt x="76" y="39"/>
                    </a:lnTo>
                    <a:lnTo>
                      <a:pt x="22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2356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485" name="Freeform 145"/>
              <p:cNvSpPr>
                <a:spLocks/>
              </p:cNvSpPr>
              <p:nvPr/>
            </p:nvSpPr>
            <p:spPr bwMode="auto">
              <a:xfrm>
                <a:off x="3517" y="1534"/>
                <a:ext cx="78" cy="28"/>
              </a:xfrm>
              <a:custGeom>
                <a:avLst/>
                <a:gdLst>
                  <a:gd name="T0" fmla="*/ 0 w 156"/>
                  <a:gd name="T1" fmla="*/ 1 h 56"/>
                  <a:gd name="T2" fmla="*/ 2 w 156"/>
                  <a:gd name="T3" fmla="*/ 2 h 56"/>
                  <a:gd name="T4" fmla="*/ 5 w 156"/>
                  <a:gd name="T5" fmla="*/ 2 h 56"/>
                  <a:gd name="T6" fmla="*/ 5 w 156"/>
                  <a:gd name="T7" fmla="*/ 1 h 56"/>
                  <a:gd name="T8" fmla="*/ 2 w 156"/>
                  <a:gd name="T9" fmla="*/ 2 h 56"/>
                  <a:gd name="T10" fmla="*/ 1 w 156"/>
                  <a:gd name="T11" fmla="*/ 0 h 56"/>
                  <a:gd name="T12" fmla="*/ 0 w 156"/>
                  <a:gd name="T13" fmla="*/ 1 h 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6"/>
                  <a:gd name="T22" fmla="*/ 0 h 56"/>
                  <a:gd name="T23" fmla="*/ 156 w 156"/>
                  <a:gd name="T24" fmla="*/ 56 h 5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6" h="56">
                    <a:moveTo>
                      <a:pt x="0" y="9"/>
                    </a:moveTo>
                    <a:lnTo>
                      <a:pt x="68" y="56"/>
                    </a:lnTo>
                    <a:lnTo>
                      <a:pt x="156" y="46"/>
                    </a:lnTo>
                    <a:lnTo>
                      <a:pt x="142" y="31"/>
                    </a:lnTo>
                    <a:lnTo>
                      <a:pt x="76" y="39"/>
                    </a:lnTo>
                    <a:lnTo>
                      <a:pt x="22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2356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486" name="Freeform 146"/>
              <p:cNvSpPr>
                <a:spLocks/>
              </p:cNvSpPr>
              <p:nvPr/>
            </p:nvSpPr>
            <p:spPr bwMode="auto">
              <a:xfrm>
                <a:off x="3579" y="1525"/>
                <a:ext cx="77" cy="29"/>
              </a:xfrm>
              <a:custGeom>
                <a:avLst/>
                <a:gdLst>
                  <a:gd name="T0" fmla="*/ 0 w 155"/>
                  <a:gd name="T1" fmla="*/ 1 h 57"/>
                  <a:gd name="T2" fmla="*/ 2 w 155"/>
                  <a:gd name="T3" fmla="*/ 2 h 57"/>
                  <a:gd name="T4" fmla="*/ 4 w 155"/>
                  <a:gd name="T5" fmla="*/ 2 h 57"/>
                  <a:gd name="T6" fmla="*/ 4 w 155"/>
                  <a:gd name="T7" fmla="*/ 1 h 57"/>
                  <a:gd name="T8" fmla="*/ 2 w 155"/>
                  <a:gd name="T9" fmla="*/ 2 h 57"/>
                  <a:gd name="T10" fmla="*/ 0 w 155"/>
                  <a:gd name="T11" fmla="*/ 0 h 57"/>
                  <a:gd name="T12" fmla="*/ 0 w 155"/>
                  <a:gd name="T13" fmla="*/ 1 h 5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5"/>
                  <a:gd name="T22" fmla="*/ 0 h 57"/>
                  <a:gd name="T23" fmla="*/ 155 w 155"/>
                  <a:gd name="T24" fmla="*/ 57 h 5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5" h="57">
                    <a:moveTo>
                      <a:pt x="0" y="10"/>
                    </a:moveTo>
                    <a:lnTo>
                      <a:pt x="68" y="57"/>
                    </a:lnTo>
                    <a:lnTo>
                      <a:pt x="155" y="47"/>
                    </a:lnTo>
                    <a:lnTo>
                      <a:pt x="142" y="31"/>
                    </a:lnTo>
                    <a:lnTo>
                      <a:pt x="75" y="39"/>
                    </a:lnTo>
                    <a:lnTo>
                      <a:pt x="22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2356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487" name="Freeform 147"/>
              <p:cNvSpPr>
                <a:spLocks/>
              </p:cNvSpPr>
              <p:nvPr/>
            </p:nvSpPr>
            <p:spPr bwMode="auto">
              <a:xfrm>
                <a:off x="3640" y="1517"/>
                <a:ext cx="77" cy="29"/>
              </a:xfrm>
              <a:custGeom>
                <a:avLst/>
                <a:gdLst>
                  <a:gd name="T0" fmla="*/ 0 w 155"/>
                  <a:gd name="T1" fmla="*/ 1 h 57"/>
                  <a:gd name="T2" fmla="*/ 2 w 155"/>
                  <a:gd name="T3" fmla="*/ 2 h 57"/>
                  <a:gd name="T4" fmla="*/ 4 w 155"/>
                  <a:gd name="T5" fmla="*/ 2 h 57"/>
                  <a:gd name="T6" fmla="*/ 4 w 155"/>
                  <a:gd name="T7" fmla="*/ 1 h 57"/>
                  <a:gd name="T8" fmla="*/ 2 w 155"/>
                  <a:gd name="T9" fmla="*/ 2 h 57"/>
                  <a:gd name="T10" fmla="*/ 0 w 155"/>
                  <a:gd name="T11" fmla="*/ 0 h 57"/>
                  <a:gd name="T12" fmla="*/ 0 w 155"/>
                  <a:gd name="T13" fmla="*/ 1 h 5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5"/>
                  <a:gd name="T22" fmla="*/ 0 h 57"/>
                  <a:gd name="T23" fmla="*/ 155 w 155"/>
                  <a:gd name="T24" fmla="*/ 57 h 5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5" h="57">
                    <a:moveTo>
                      <a:pt x="0" y="10"/>
                    </a:moveTo>
                    <a:lnTo>
                      <a:pt x="68" y="57"/>
                    </a:lnTo>
                    <a:lnTo>
                      <a:pt x="155" y="46"/>
                    </a:lnTo>
                    <a:lnTo>
                      <a:pt x="142" y="31"/>
                    </a:lnTo>
                    <a:lnTo>
                      <a:pt x="75" y="39"/>
                    </a:lnTo>
                    <a:lnTo>
                      <a:pt x="22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2356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488" name="Freeform 148"/>
              <p:cNvSpPr>
                <a:spLocks/>
              </p:cNvSpPr>
              <p:nvPr/>
            </p:nvSpPr>
            <p:spPr bwMode="auto">
              <a:xfrm>
                <a:off x="3701" y="1509"/>
                <a:ext cx="77" cy="28"/>
              </a:xfrm>
              <a:custGeom>
                <a:avLst/>
                <a:gdLst>
                  <a:gd name="T0" fmla="*/ 0 w 155"/>
                  <a:gd name="T1" fmla="*/ 0 h 57"/>
                  <a:gd name="T2" fmla="*/ 2 w 155"/>
                  <a:gd name="T3" fmla="*/ 1 h 57"/>
                  <a:gd name="T4" fmla="*/ 4 w 155"/>
                  <a:gd name="T5" fmla="*/ 1 h 57"/>
                  <a:gd name="T6" fmla="*/ 4 w 155"/>
                  <a:gd name="T7" fmla="*/ 1 h 57"/>
                  <a:gd name="T8" fmla="*/ 2 w 155"/>
                  <a:gd name="T9" fmla="*/ 1 h 57"/>
                  <a:gd name="T10" fmla="*/ 0 w 155"/>
                  <a:gd name="T11" fmla="*/ 0 h 57"/>
                  <a:gd name="T12" fmla="*/ 0 w 155"/>
                  <a:gd name="T13" fmla="*/ 0 h 5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5"/>
                  <a:gd name="T22" fmla="*/ 0 h 57"/>
                  <a:gd name="T23" fmla="*/ 155 w 155"/>
                  <a:gd name="T24" fmla="*/ 57 h 5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5" h="57">
                    <a:moveTo>
                      <a:pt x="0" y="11"/>
                    </a:moveTo>
                    <a:lnTo>
                      <a:pt x="68" y="57"/>
                    </a:lnTo>
                    <a:lnTo>
                      <a:pt x="155" y="47"/>
                    </a:lnTo>
                    <a:lnTo>
                      <a:pt x="142" y="32"/>
                    </a:lnTo>
                    <a:lnTo>
                      <a:pt x="75" y="40"/>
                    </a:lnTo>
                    <a:lnTo>
                      <a:pt x="22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2356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489" name="Freeform 149"/>
              <p:cNvSpPr>
                <a:spLocks/>
              </p:cNvSpPr>
              <p:nvPr/>
            </p:nvSpPr>
            <p:spPr bwMode="auto">
              <a:xfrm>
                <a:off x="3331" y="1592"/>
                <a:ext cx="78" cy="29"/>
              </a:xfrm>
              <a:custGeom>
                <a:avLst/>
                <a:gdLst>
                  <a:gd name="T0" fmla="*/ 0 w 154"/>
                  <a:gd name="T1" fmla="*/ 1 h 58"/>
                  <a:gd name="T2" fmla="*/ 3 w 154"/>
                  <a:gd name="T3" fmla="*/ 2 h 58"/>
                  <a:gd name="T4" fmla="*/ 5 w 154"/>
                  <a:gd name="T5" fmla="*/ 2 h 58"/>
                  <a:gd name="T6" fmla="*/ 5 w 154"/>
                  <a:gd name="T7" fmla="*/ 1 h 58"/>
                  <a:gd name="T8" fmla="*/ 3 w 154"/>
                  <a:gd name="T9" fmla="*/ 2 h 58"/>
                  <a:gd name="T10" fmla="*/ 1 w 154"/>
                  <a:gd name="T11" fmla="*/ 0 h 58"/>
                  <a:gd name="T12" fmla="*/ 0 w 154"/>
                  <a:gd name="T13" fmla="*/ 1 h 5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4"/>
                  <a:gd name="T22" fmla="*/ 0 h 58"/>
                  <a:gd name="T23" fmla="*/ 154 w 154"/>
                  <a:gd name="T24" fmla="*/ 58 h 5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4" h="58">
                    <a:moveTo>
                      <a:pt x="0" y="11"/>
                    </a:moveTo>
                    <a:lnTo>
                      <a:pt x="67" y="58"/>
                    </a:lnTo>
                    <a:lnTo>
                      <a:pt x="154" y="46"/>
                    </a:lnTo>
                    <a:lnTo>
                      <a:pt x="142" y="31"/>
                    </a:lnTo>
                    <a:lnTo>
                      <a:pt x="75" y="39"/>
                    </a:lnTo>
                    <a:lnTo>
                      <a:pt x="20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2356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490" name="Freeform 150"/>
              <p:cNvSpPr>
                <a:spLocks/>
              </p:cNvSpPr>
              <p:nvPr/>
            </p:nvSpPr>
            <p:spPr bwMode="auto">
              <a:xfrm>
                <a:off x="3392" y="1584"/>
                <a:ext cx="77" cy="28"/>
              </a:xfrm>
              <a:custGeom>
                <a:avLst/>
                <a:gdLst>
                  <a:gd name="T0" fmla="*/ 0 w 153"/>
                  <a:gd name="T1" fmla="*/ 0 h 57"/>
                  <a:gd name="T2" fmla="*/ 3 w 153"/>
                  <a:gd name="T3" fmla="*/ 1 h 57"/>
                  <a:gd name="T4" fmla="*/ 5 w 153"/>
                  <a:gd name="T5" fmla="*/ 1 h 57"/>
                  <a:gd name="T6" fmla="*/ 5 w 153"/>
                  <a:gd name="T7" fmla="*/ 0 h 57"/>
                  <a:gd name="T8" fmla="*/ 3 w 153"/>
                  <a:gd name="T9" fmla="*/ 1 h 57"/>
                  <a:gd name="T10" fmla="*/ 1 w 153"/>
                  <a:gd name="T11" fmla="*/ 0 h 57"/>
                  <a:gd name="T12" fmla="*/ 0 w 153"/>
                  <a:gd name="T13" fmla="*/ 0 h 5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3"/>
                  <a:gd name="T22" fmla="*/ 0 h 57"/>
                  <a:gd name="T23" fmla="*/ 153 w 153"/>
                  <a:gd name="T24" fmla="*/ 57 h 5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3" h="57">
                    <a:moveTo>
                      <a:pt x="0" y="11"/>
                    </a:moveTo>
                    <a:lnTo>
                      <a:pt x="67" y="57"/>
                    </a:lnTo>
                    <a:lnTo>
                      <a:pt x="153" y="46"/>
                    </a:lnTo>
                    <a:lnTo>
                      <a:pt x="139" y="31"/>
                    </a:lnTo>
                    <a:lnTo>
                      <a:pt x="75" y="39"/>
                    </a:lnTo>
                    <a:lnTo>
                      <a:pt x="21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2356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491" name="Freeform 151"/>
              <p:cNvSpPr>
                <a:spLocks/>
              </p:cNvSpPr>
              <p:nvPr/>
            </p:nvSpPr>
            <p:spPr bwMode="auto">
              <a:xfrm>
                <a:off x="3454" y="1576"/>
                <a:ext cx="76" cy="28"/>
              </a:xfrm>
              <a:custGeom>
                <a:avLst/>
                <a:gdLst>
                  <a:gd name="T0" fmla="*/ 0 w 153"/>
                  <a:gd name="T1" fmla="*/ 1 h 56"/>
                  <a:gd name="T2" fmla="*/ 2 w 153"/>
                  <a:gd name="T3" fmla="*/ 2 h 56"/>
                  <a:gd name="T4" fmla="*/ 4 w 153"/>
                  <a:gd name="T5" fmla="*/ 2 h 56"/>
                  <a:gd name="T6" fmla="*/ 4 w 153"/>
                  <a:gd name="T7" fmla="*/ 1 h 56"/>
                  <a:gd name="T8" fmla="*/ 2 w 153"/>
                  <a:gd name="T9" fmla="*/ 2 h 56"/>
                  <a:gd name="T10" fmla="*/ 0 w 153"/>
                  <a:gd name="T11" fmla="*/ 0 h 56"/>
                  <a:gd name="T12" fmla="*/ 0 w 153"/>
                  <a:gd name="T13" fmla="*/ 1 h 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3"/>
                  <a:gd name="T22" fmla="*/ 0 h 56"/>
                  <a:gd name="T23" fmla="*/ 153 w 153"/>
                  <a:gd name="T24" fmla="*/ 56 h 5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3" h="56">
                    <a:moveTo>
                      <a:pt x="0" y="9"/>
                    </a:moveTo>
                    <a:lnTo>
                      <a:pt x="66" y="56"/>
                    </a:lnTo>
                    <a:lnTo>
                      <a:pt x="153" y="46"/>
                    </a:lnTo>
                    <a:lnTo>
                      <a:pt x="140" y="31"/>
                    </a:lnTo>
                    <a:lnTo>
                      <a:pt x="74" y="39"/>
                    </a:lnTo>
                    <a:lnTo>
                      <a:pt x="20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2356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492" name="Freeform 152"/>
              <p:cNvSpPr>
                <a:spLocks/>
              </p:cNvSpPr>
              <p:nvPr/>
            </p:nvSpPr>
            <p:spPr bwMode="auto">
              <a:xfrm>
                <a:off x="3514" y="1567"/>
                <a:ext cx="77" cy="29"/>
              </a:xfrm>
              <a:custGeom>
                <a:avLst/>
                <a:gdLst>
                  <a:gd name="T0" fmla="*/ 0 w 155"/>
                  <a:gd name="T1" fmla="*/ 1 h 57"/>
                  <a:gd name="T2" fmla="*/ 2 w 155"/>
                  <a:gd name="T3" fmla="*/ 2 h 57"/>
                  <a:gd name="T4" fmla="*/ 4 w 155"/>
                  <a:gd name="T5" fmla="*/ 2 h 57"/>
                  <a:gd name="T6" fmla="*/ 4 w 155"/>
                  <a:gd name="T7" fmla="*/ 1 h 57"/>
                  <a:gd name="T8" fmla="*/ 2 w 155"/>
                  <a:gd name="T9" fmla="*/ 2 h 57"/>
                  <a:gd name="T10" fmla="*/ 0 w 155"/>
                  <a:gd name="T11" fmla="*/ 0 h 57"/>
                  <a:gd name="T12" fmla="*/ 0 w 155"/>
                  <a:gd name="T13" fmla="*/ 1 h 5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5"/>
                  <a:gd name="T22" fmla="*/ 0 h 57"/>
                  <a:gd name="T23" fmla="*/ 155 w 155"/>
                  <a:gd name="T24" fmla="*/ 57 h 5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5" h="57">
                    <a:moveTo>
                      <a:pt x="0" y="10"/>
                    </a:moveTo>
                    <a:lnTo>
                      <a:pt x="67" y="57"/>
                    </a:lnTo>
                    <a:lnTo>
                      <a:pt x="155" y="47"/>
                    </a:lnTo>
                    <a:lnTo>
                      <a:pt x="141" y="31"/>
                    </a:lnTo>
                    <a:lnTo>
                      <a:pt x="75" y="39"/>
                    </a:lnTo>
                    <a:lnTo>
                      <a:pt x="21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2356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493" name="Freeform 153"/>
              <p:cNvSpPr>
                <a:spLocks/>
              </p:cNvSpPr>
              <p:nvPr/>
            </p:nvSpPr>
            <p:spPr bwMode="auto">
              <a:xfrm>
                <a:off x="3575" y="1559"/>
                <a:ext cx="77" cy="29"/>
              </a:xfrm>
              <a:custGeom>
                <a:avLst/>
                <a:gdLst>
                  <a:gd name="T0" fmla="*/ 0 w 155"/>
                  <a:gd name="T1" fmla="*/ 1 h 57"/>
                  <a:gd name="T2" fmla="*/ 2 w 155"/>
                  <a:gd name="T3" fmla="*/ 2 h 57"/>
                  <a:gd name="T4" fmla="*/ 4 w 155"/>
                  <a:gd name="T5" fmla="*/ 2 h 57"/>
                  <a:gd name="T6" fmla="*/ 4 w 155"/>
                  <a:gd name="T7" fmla="*/ 1 h 57"/>
                  <a:gd name="T8" fmla="*/ 2 w 155"/>
                  <a:gd name="T9" fmla="*/ 2 h 57"/>
                  <a:gd name="T10" fmla="*/ 0 w 155"/>
                  <a:gd name="T11" fmla="*/ 0 h 57"/>
                  <a:gd name="T12" fmla="*/ 0 w 155"/>
                  <a:gd name="T13" fmla="*/ 1 h 5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5"/>
                  <a:gd name="T22" fmla="*/ 0 h 57"/>
                  <a:gd name="T23" fmla="*/ 155 w 155"/>
                  <a:gd name="T24" fmla="*/ 57 h 5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5" h="57">
                    <a:moveTo>
                      <a:pt x="0" y="10"/>
                    </a:moveTo>
                    <a:lnTo>
                      <a:pt x="67" y="57"/>
                    </a:lnTo>
                    <a:lnTo>
                      <a:pt x="155" y="46"/>
                    </a:lnTo>
                    <a:lnTo>
                      <a:pt x="141" y="31"/>
                    </a:lnTo>
                    <a:lnTo>
                      <a:pt x="75" y="39"/>
                    </a:lnTo>
                    <a:lnTo>
                      <a:pt x="21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2356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494" name="Freeform 154"/>
              <p:cNvSpPr>
                <a:spLocks/>
              </p:cNvSpPr>
              <p:nvPr/>
            </p:nvSpPr>
            <p:spPr bwMode="auto">
              <a:xfrm>
                <a:off x="3636" y="1551"/>
                <a:ext cx="77" cy="28"/>
              </a:xfrm>
              <a:custGeom>
                <a:avLst/>
                <a:gdLst>
                  <a:gd name="T0" fmla="*/ 0 w 155"/>
                  <a:gd name="T1" fmla="*/ 1 h 56"/>
                  <a:gd name="T2" fmla="*/ 2 w 155"/>
                  <a:gd name="T3" fmla="*/ 2 h 56"/>
                  <a:gd name="T4" fmla="*/ 4 w 155"/>
                  <a:gd name="T5" fmla="*/ 2 h 56"/>
                  <a:gd name="T6" fmla="*/ 4 w 155"/>
                  <a:gd name="T7" fmla="*/ 1 h 56"/>
                  <a:gd name="T8" fmla="*/ 2 w 155"/>
                  <a:gd name="T9" fmla="*/ 2 h 56"/>
                  <a:gd name="T10" fmla="*/ 0 w 155"/>
                  <a:gd name="T11" fmla="*/ 0 h 56"/>
                  <a:gd name="T12" fmla="*/ 0 w 155"/>
                  <a:gd name="T13" fmla="*/ 1 h 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5"/>
                  <a:gd name="T22" fmla="*/ 0 h 56"/>
                  <a:gd name="T23" fmla="*/ 155 w 155"/>
                  <a:gd name="T24" fmla="*/ 56 h 5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5" h="56">
                    <a:moveTo>
                      <a:pt x="0" y="10"/>
                    </a:moveTo>
                    <a:lnTo>
                      <a:pt x="67" y="56"/>
                    </a:lnTo>
                    <a:lnTo>
                      <a:pt x="155" y="46"/>
                    </a:lnTo>
                    <a:lnTo>
                      <a:pt x="141" y="31"/>
                    </a:lnTo>
                    <a:lnTo>
                      <a:pt x="75" y="39"/>
                    </a:lnTo>
                    <a:lnTo>
                      <a:pt x="21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2356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495" name="Freeform 155"/>
              <p:cNvSpPr>
                <a:spLocks/>
              </p:cNvSpPr>
              <p:nvPr/>
            </p:nvSpPr>
            <p:spPr bwMode="auto">
              <a:xfrm>
                <a:off x="3697" y="1543"/>
                <a:ext cx="78" cy="28"/>
              </a:xfrm>
              <a:custGeom>
                <a:avLst/>
                <a:gdLst>
                  <a:gd name="T0" fmla="*/ 0 w 156"/>
                  <a:gd name="T1" fmla="*/ 0 h 57"/>
                  <a:gd name="T2" fmla="*/ 2 w 156"/>
                  <a:gd name="T3" fmla="*/ 1 h 57"/>
                  <a:gd name="T4" fmla="*/ 5 w 156"/>
                  <a:gd name="T5" fmla="*/ 1 h 57"/>
                  <a:gd name="T6" fmla="*/ 5 w 156"/>
                  <a:gd name="T7" fmla="*/ 0 h 57"/>
                  <a:gd name="T8" fmla="*/ 2 w 156"/>
                  <a:gd name="T9" fmla="*/ 1 h 57"/>
                  <a:gd name="T10" fmla="*/ 1 w 156"/>
                  <a:gd name="T11" fmla="*/ 0 h 57"/>
                  <a:gd name="T12" fmla="*/ 0 w 156"/>
                  <a:gd name="T13" fmla="*/ 0 h 5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6"/>
                  <a:gd name="T22" fmla="*/ 0 h 57"/>
                  <a:gd name="T23" fmla="*/ 156 w 156"/>
                  <a:gd name="T24" fmla="*/ 57 h 5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6" h="57">
                    <a:moveTo>
                      <a:pt x="0" y="10"/>
                    </a:moveTo>
                    <a:lnTo>
                      <a:pt x="68" y="57"/>
                    </a:lnTo>
                    <a:lnTo>
                      <a:pt x="156" y="46"/>
                    </a:lnTo>
                    <a:lnTo>
                      <a:pt x="142" y="31"/>
                    </a:lnTo>
                    <a:lnTo>
                      <a:pt x="76" y="38"/>
                    </a:lnTo>
                    <a:lnTo>
                      <a:pt x="22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2356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496" name="Freeform 156"/>
              <p:cNvSpPr>
                <a:spLocks/>
              </p:cNvSpPr>
              <p:nvPr/>
            </p:nvSpPr>
            <p:spPr bwMode="auto">
              <a:xfrm>
                <a:off x="3758" y="1535"/>
                <a:ext cx="78" cy="28"/>
              </a:xfrm>
              <a:custGeom>
                <a:avLst/>
                <a:gdLst>
                  <a:gd name="T0" fmla="*/ 0 w 155"/>
                  <a:gd name="T1" fmla="*/ 0 h 58"/>
                  <a:gd name="T2" fmla="*/ 3 w 155"/>
                  <a:gd name="T3" fmla="*/ 1 h 58"/>
                  <a:gd name="T4" fmla="*/ 5 w 155"/>
                  <a:gd name="T5" fmla="*/ 1 h 58"/>
                  <a:gd name="T6" fmla="*/ 5 w 155"/>
                  <a:gd name="T7" fmla="*/ 0 h 58"/>
                  <a:gd name="T8" fmla="*/ 3 w 155"/>
                  <a:gd name="T9" fmla="*/ 1 h 58"/>
                  <a:gd name="T10" fmla="*/ 1 w 155"/>
                  <a:gd name="T11" fmla="*/ 0 h 58"/>
                  <a:gd name="T12" fmla="*/ 0 w 155"/>
                  <a:gd name="T13" fmla="*/ 0 h 5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5"/>
                  <a:gd name="T22" fmla="*/ 0 h 58"/>
                  <a:gd name="T23" fmla="*/ 155 w 155"/>
                  <a:gd name="T24" fmla="*/ 58 h 5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5" h="58">
                    <a:moveTo>
                      <a:pt x="0" y="10"/>
                    </a:moveTo>
                    <a:lnTo>
                      <a:pt x="68" y="58"/>
                    </a:lnTo>
                    <a:lnTo>
                      <a:pt x="155" y="46"/>
                    </a:lnTo>
                    <a:lnTo>
                      <a:pt x="141" y="31"/>
                    </a:lnTo>
                    <a:lnTo>
                      <a:pt x="76" y="39"/>
                    </a:lnTo>
                    <a:lnTo>
                      <a:pt x="21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2356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497" name="Freeform 157"/>
              <p:cNvSpPr>
                <a:spLocks/>
              </p:cNvSpPr>
              <p:nvPr/>
            </p:nvSpPr>
            <p:spPr bwMode="auto">
              <a:xfrm>
                <a:off x="3380" y="1618"/>
                <a:ext cx="76" cy="28"/>
              </a:xfrm>
              <a:custGeom>
                <a:avLst/>
                <a:gdLst>
                  <a:gd name="T0" fmla="*/ 0 w 153"/>
                  <a:gd name="T1" fmla="*/ 1 h 56"/>
                  <a:gd name="T2" fmla="*/ 2 w 153"/>
                  <a:gd name="T3" fmla="*/ 2 h 56"/>
                  <a:gd name="T4" fmla="*/ 4 w 153"/>
                  <a:gd name="T5" fmla="*/ 2 h 56"/>
                  <a:gd name="T6" fmla="*/ 4 w 153"/>
                  <a:gd name="T7" fmla="*/ 1 h 56"/>
                  <a:gd name="T8" fmla="*/ 2 w 153"/>
                  <a:gd name="T9" fmla="*/ 2 h 56"/>
                  <a:gd name="T10" fmla="*/ 0 w 153"/>
                  <a:gd name="T11" fmla="*/ 0 h 56"/>
                  <a:gd name="T12" fmla="*/ 0 w 153"/>
                  <a:gd name="T13" fmla="*/ 1 h 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3"/>
                  <a:gd name="T22" fmla="*/ 0 h 56"/>
                  <a:gd name="T23" fmla="*/ 153 w 153"/>
                  <a:gd name="T24" fmla="*/ 56 h 5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3" h="56">
                    <a:moveTo>
                      <a:pt x="0" y="9"/>
                    </a:moveTo>
                    <a:lnTo>
                      <a:pt x="68" y="56"/>
                    </a:lnTo>
                    <a:lnTo>
                      <a:pt x="153" y="46"/>
                    </a:lnTo>
                    <a:lnTo>
                      <a:pt x="141" y="31"/>
                    </a:lnTo>
                    <a:lnTo>
                      <a:pt x="74" y="39"/>
                    </a:lnTo>
                    <a:lnTo>
                      <a:pt x="21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2356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498" name="Freeform 158"/>
              <p:cNvSpPr>
                <a:spLocks/>
              </p:cNvSpPr>
              <p:nvPr/>
            </p:nvSpPr>
            <p:spPr bwMode="auto">
              <a:xfrm>
                <a:off x="3441" y="1609"/>
                <a:ext cx="76" cy="29"/>
              </a:xfrm>
              <a:custGeom>
                <a:avLst/>
                <a:gdLst>
                  <a:gd name="T0" fmla="*/ 0 w 153"/>
                  <a:gd name="T1" fmla="*/ 1 h 57"/>
                  <a:gd name="T2" fmla="*/ 2 w 153"/>
                  <a:gd name="T3" fmla="*/ 2 h 57"/>
                  <a:gd name="T4" fmla="*/ 4 w 153"/>
                  <a:gd name="T5" fmla="*/ 2 h 57"/>
                  <a:gd name="T6" fmla="*/ 4 w 153"/>
                  <a:gd name="T7" fmla="*/ 1 h 57"/>
                  <a:gd name="T8" fmla="*/ 2 w 153"/>
                  <a:gd name="T9" fmla="*/ 2 h 57"/>
                  <a:gd name="T10" fmla="*/ 0 w 153"/>
                  <a:gd name="T11" fmla="*/ 0 h 57"/>
                  <a:gd name="T12" fmla="*/ 0 w 153"/>
                  <a:gd name="T13" fmla="*/ 1 h 5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3"/>
                  <a:gd name="T22" fmla="*/ 0 h 57"/>
                  <a:gd name="T23" fmla="*/ 153 w 153"/>
                  <a:gd name="T24" fmla="*/ 57 h 5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3" h="57">
                    <a:moveTo>
                      <a:pt x="0" y="10"/>
                    </a:moveTo>
                    <a:lnTo>
                      <a:pt x="67" y="57"/>
                    </a:lnTo>
                    <a:lnTo>
                      <a:pt x="153" y="47"/>
                    </a:lnTo>
                    <a:lnTo>
                      <a:pt x="140" y="31"/>
                    </a:lnTo>
                    <a:lnTo>
                      <a:pt x="73" y="39"/>
                    </a:lnTo>
                    <a:lnTo>
                      <a:pt x="20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2356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499" name="Freeform 159"/>
              <p:cNvSpPr>
                <a:spLocks/>
              </p:cNvSpPr>
              <p:nvPr/>
            </p:nvSpPr>
            <p:spPr bwMode="auto">
              <a:xfrm>
                <a:off x="3501" y="1601"/>
                <a:ext cx="78" cy="29"/>
              </a:xfrm>
              <a:custGeom>
                <a:avLst/>
                <a:gdLst>
                  <a:gd name="T0" fmla="*/ 0 w 154"/>
                  <a:gd name="T1" fmla="*/ 1 h 57"/>
                  <a:gd name="T2" fmla="*/ 3 w 154"/>
                  <a:gd name="T3" fmla="*/ 2 h 57"/>
                  <a:gd name="T4" fmla="*/ 5 w 154"/>
                  <a:gd name="T5" fmla="*/ 2 h 57"/>
                  <a:gd name="T6" fmla="*/ 5 w 154"/>
                  <a:gd name="T7" fmla="*/ 1 h 57"/>
                  <a:gd name="T8" fmla="*/ 3 w 154"/>
                  <a:gd name="T9" fmla="*/ 2 h 57"/>
                  <a:gd name="T10" fmla="*/ 1 w 154"/>
                  <a:gd name="T11" fmla="*/ 0 h 57"/>
                  <a:gd name="T12" fmla="*/ 0 w 154"/>
                  <a:gd name="T13" fmla="*/ 1 h 5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4"/>
                  <a:gd name="T22" fmla="*/ 0 h 57"/>
                  <a:gd name="T23" fmla="*/ 154 w 154"/>
                  <a:gd name="T24" fmla="*/ 57 h 5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4" h="57">
                    <a:moveTo>
                      <a:pt x="0" y="10"/>
                    </a:moveTo>
                    <a:lnTo>
                      <a:pt x="68" y="57"/>
                    </a:lnTo>
                    <a:lnTo>
                      <a:pt x="154" y="46"/>
                    </a:lnTo>
                    <a:lnTo>
                      <a:pt x="141" y="31"/>
                    </a:lnTo>
                    <a:lnTo>
                      <a:pt x="75" y="39"/>
                    </a:lnTo>
                    <a:lnTo>
                      <a:pt x="20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2356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500" name="Freeform 160"/>
              <p:cNvSpPr>
                <a:spLocks/>
              </p:cNvSpPr>
              <p:nvPr/>
            </p:nvSpPr>
            <p:spPr bwMode="auto">
              <a:xfrm>
                <a:off x="3562" y="1593"/>
                <a:ext cx="78" cy="28"/>
              </a:xfrm>
              <a:custGeom>
                <a:avLst/>
                <a:gdLst>
                  <a:gd name="T0" fmla="*/ 0 w 154"/>
                  <a:gd name="T1" fmla="*/ 1 h 56"/>
                  <a:gd name="T2" fmla="*/ 3 w 154"/>
                  <a:gd name="T3" fmla="*/ 2 h 56"/>
                  <a:gd name="T4" fmla="*/ 5 w 154"/>
                  <a:gd name="T5" fmla="*/ 2 h 56"/>
                  <a:gd name="T6" fmla="*/ 5 w 154"/>
                  <a:gd name="T7" fmla="*/ 1 h 56"/>
                  <a:gd name="T8" fmla="*/ 3 w 154"/>
                  <a:gd name="T9" fmla="*/ 2 h 56"/>
                  <a:gd name="T10" fmla="*/ 1 w 154"/>
                  <a:gd name="T11" fmla="*/ 0 h 56"/>
                  <a:gd name="T12" fmla="*/ 0 w 154"/>
                  <a:gd name="T13" fmla="*/ 1 h 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4"/>
                  <a:gd name="T22" fmla="*/ 0 h 56"/>
                  <a:gd name="T23" fmla="*/ 154 w 154"/>
                  <a:gd name="T24" fmla="*/ 56 h 5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4" h="56">
                    <a:moveTo>
                      <a:pt x="0" y="10"/>
                    </a:moveTo>
                    <a:lnTo>
                      <a:pt x="67" y="56"/>
                    </a:lnTo>
                    <a:lnTo>
                      <a:pt x="154" y="46"/>
                    </a:lnTo>
                    <a:lnTo>
                      <a:pt x="142" y="31"/>
                    </a:lnTo>
                    <a:lnTo>
                      <a:pt x="75" y="39"/>
                    </a:lnTo>
                    <a:lnTo>
                      <a:pt x="21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2356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501" name="Freeform 161"/>
              <p:cNvSpPr>
                <a:spLocks/>
              </p:cNvSpPr>
              <p:nvPr/>
            </p:nvSpPr>
            <p:spPr bwMode="auto">
              <a:xfrm>
                <a:off x="3624" y="1585"/>
                <a:ext cx="77" cy="28"/>
              </a:xfrm>
              <a:custGeom>
                <a:avLst/>
                <a:gdLst>
                  <a:gd name="T0" fmla="*/ 0 w 154"/>
                  <a:gd name="T1" fmla="*/ 0 h 57"/>
                  <a:gd name="T2" fmla="*/ 2 w 154"/>
                  <a:gd name="T3" fmla="*/ 1 h 57"/>
                  <a:gd name="T4" fmla="*/ 5 w 154"/>
                  <a:gd name="T5" fmla="*/ 1 h 57"/>
                  <a:gd name="T6" fmla="*/ 5 w 154"/>
                  <a:gd name="T7" fmla="*/ 1 h 57"/>
                  <a:gd name="T8" fmla="*/ 2 w 154"/>
                  <a:gd name="T9" fmla="*/ 1 h 57"/>
                  <a:gd name="T10" fmla="*/ 1 w 154"/>
                  <a:gd name="T11" fmla="*/ 0 h 57"/>
                  <a:gd name="T12" fmla="*/ 0 w 154"/>
                  <a:gd name="T13" fmla="*/ 0 h 5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4"/>
                  <a:gd name="T22" fmla="*/ 0 h 57"/>
                  <a:gd name="T23" fmla="*/ 154 w 154"/>
                  <a:gd name="T24" fmla="*/ 57 h 5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4" h="57">
                    <a:moveTo>
                      <a:pt x="0" y="10"/>
                    </a:moveTo>
                    <a:lnTo>
                      <a:pt x="67" y="57"/>
                    </a:lnTo>
                    <a:lnTo>
                      <a:pt x="154" y="47"/>
                    </a:lnTo>
                    <a:lnTo>
                      <a:pt x="141" y="32"/>
                    </a:lnTo>
                    <a:lnTo>
                      <a:pt x="75" y="38"/>
                    </a:lnTo>
                    <a:lnTo>
                      <a:pt x="21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2356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502" name="Freeform 162"/>
              <p:cNvSpPr>
                <a:spLocks/>
              </p:cNvSpPr>
              <p:nvPr/>
            </p:nvSpPr>
            <p:spPr bwMode="auto">
              <a:xfrm>
                <a:off x="3685" y="1577"/>
                <a:ext cx="77" cy="28"/>
              </a:xfrm>
              <a:custGeom>
                <a:avLst/>
                <a:gdLst>
                  <a:gd name="T0" fmla="*/ 0 w 155"/>
                  <a:gd name="T1" fmla="*/ 0 h 58"/>
                  <a:gd name="T2" fmla="*/ 2 w 155"/>
                  <a:gd name="T3" fmla="*/ 1 h 58"/>
                  <a:gd name="T4" fmla="*/ 4 w 155"/>
                  <a:gd name="T5" fmla="*/ 1 h 58"/>
                  <a:gd name="T6" fmla="*/ 4 w 155"/>
                  <a:gd name="T7" fmla="*/ 0 h 58"/>
                  <a:gd name="T8" fmla="*/ 2 w 155"/>
                  <a:gd name="T9" fmla="*/ 1 h 58"/>
                  <a:gd name="T10" fmla="*/ 0 w 155"/>
                  <a:gd name="T11" fmla="*/ 0 h 58"/>
                  <a:gd name="T12" fmla="*/ 0 w 155"/>
                  <a:gd name="T13" fmla="*/ 0 h 5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5"/>
                  <a:gd name="T22" fmla="*/ 0 h 58"/>
                  <a:gd name="T23" fmla="*/ 155 w 155"/>
                  <a:gd name="T24" fmla="*/ 58 h 5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5" h="58">
                    <a:moveTo>
                      <a:pt x="0" y="11"/>
                    </a:moveTo>
                    <a:lnTo>
                      <a:pt x="67" y="58"/>
                    </a:lnTo>
                    <a:lnTo>
                      <a:pt x="155" y="47"/>
                    </a:lnTo>
                    <a:lnTo>
                      <a:pt x="141" y="31"/>
                    </a:lnTo>
                    <a:lnTo>
                      <a:pt x="75" y="39"/>
                    </a:lnTo>
                    <a:lnTo>
                      <a:pt x="21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2356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503" name="Freeform 163"/>
              <p:cNvSpPr>
                <a:spLocks/>
              </p:cNvSpPr>
              <p:nvPr/>
            </p:nvSpPr>
            <p:spPr bwMode="auto">
              <a:xfrm>
                <a:off x="3746" y="1569"/>
                <a:ext cx="77" cy="28"/>
              </a:xfrm>
              <a:custGeom>
                <a:avLst/>
                <a:gdLst>
                  <a:gd name="T0" fmla="*/ 0 w 155"/>
                  <a:gd name="T1" fmla="*/ 0 h 58"/>
                  <a:gd name="T2" fmla="*/ 2 w 155"/>
                  <a:gd name="T3" fmla="*/ 1 h 58"/>
                  <a:gd name="T4" fmla="*/ 4 w 155"/>
                  <a:gd name="T5" fmla="*/ 1 h 58"/>
                  <a:gd name="T6" fmla="*/ 4 w 155"/>
                  <a:gd name="T7" fmla="*/ 0 h 58"/>
                  <a:gd name="T8" fmla="*/ 2 w 155"/>
                  <a:gd name="T9" fmla="*/ 1 h 58"/>
                  <a:gd name="T10" fmla="*/ 0 w 155"/>
                  <a:gd name="T11" fmla="*/ 0 h 58"/>
                  <a:gd name="T12" fmla="*/ 0 w 155"/>
                  <a:gd name="T13" fmla="*/ 0 h 5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5"/>
                  <a:gd name="T22" fmla="*/ 0 h 58"/>
                  <a:gd name="T23" fmla="*/ 155 w 155"/>
                  <a:gd name="T24" fmla="*/ 58 h 5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5" h="58">
                    <a:moveTo>
                      <a:pt x="0" y="10"/>
                    </a:moveTo>
                    <a:lnTo>
                      <a:pt x="67" y="58"/>
                    </a:lnTo>
                    <a:lnTo>
                      <a:pt x="155" y="46"/>
                    </a:lnTo>
                    <a:lnTo>
                      <a:pt x="141" y="31"/>
                    </a:lnTo>
                    <a:lnTo>
                      <a:pt x="75" y="39"/>
                    </a:lnTo>
                    <a:lnTo>
                      <a:pt x="21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2356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504" name="Freeform 164"/>
              <p:cNvSpPr>
                <a:spLocks/>
              </p:cNvSpPr>
              <p:nvPr/>
            </p:nvSpPr>
            <p:spPr bwMode="auto">
              <a:xfrm>
                <a:off x="3807" y="1560"/>
                <a:ext cx="77" cy="29"/>
              </a:xfrm>
              <a:custGeom>
                <a:avLst/>
                <a:gdLst>
                  <a:gd name="T0" fmla="*/ 0 w 154"/>
                  <a:gd name="T1" fmla="*/ 1 h 56"/>
                  <a:gd name="T2" fmla="*/ 2 w 154"/>
                  <a:gd name="T3" fmla="*/ 2 h 56"/>
                  <a:gd name="T4" fmla="*/ 5 w 154"/>
                  <a:gd name="T5" fmla="*/ 2 h 56"/>
                  <a:gd name="T6" fmla="*/ 5 w 154"/>
                  <a:gd name="T7" fmla="*/ 1 h 56"/>
                  <a:gd name="T8" fmla="*/ 2 w 154"/>
                  <a:gd name="T9" fmla="*/ 2 h 56"/>
                  <a:gd name="T10" fmla="*/ 1 w 154"/>
                  <a:gd name="T11" fmla="*/ 0 h 56"/>
                  <a:gd name="T12" fmla="*/ 0 w 154"/>
                  <a:gd name="T13" fmla="*/ 1 h 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4"/>
                  <a:gd name="T22" fmla="*/ 0 h 56"/>
                  <a:gd name="T23" fmla="*/ 154 w 154"/>
                  <a:gd name="T24" fmla="*/ 56 h 5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4" h="56">
                    <a:moveTo>
                      <a:pt x="0" y="9"/>
                    </a:moveTo>
                    <a:lnTo>
                      <a:pt x="66" y="56"/>
                    </a:lnTo>
                    <a:lnTo>
                      <a:pt x="154" y="46"/>
                    </a:lnTo>
                    <a:lnTo>
                      <a:pt x="140" y="31"/>
                    </a:lnTo>
                    <a:lnTo>
                      <a:pt x="74" y="39"/>
                    </a:lnTo>
                    <a:lnTo>
                      <a:pt x="20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2356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505" name="Freeform 165"/>
              <p:cNvSpPr>
                <a:spLocks/>
              </p:cNvSpPr>
              <p:nvPr/>
            </p:nvSpPr>
            <p:spPr bwMode="auto">
              <a:xfrm>
                <a:off x="3190" y="1593"/>
                <a:ext cx="185" cy="156"/>
              </a:xfrm>
              <a:custGeom>
                <a:avLst/>
                <a:gdLst>
                  <a:gd name="T0" fmla="*/ 0 w 371"/>
                  <a:gd name="T1" fmla="*/ 0 h 312"/>
                  <a:gd name="T2" fmla="*/ 11 w 371"/>
                  <a:gd name="T3" fmla="*/ 7 h 312"/>
                  <a:gd name="T4" fmla="*/ 11 w 371"/>
                  <a:gd name="T5" fmla="*/ 10 h 312"/>
                  <a:gd name="T6" fmla="*/ 10 w 371"/>
                  <a:gd name="T7" fmla="*/ 7 h 312"/>
                  <a:gd name="T8" fmla="*/ 0 w 371"/>
                  <a:gd name="T9" fmla="*/ 0 h 3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1"/>
                  <a:gd name="T16" fmla="*/ 0 h 312"/>
                  <a:gd name="T17" fmla="*/ 371 w 371"/>
                  <a:gd name="T18" fmla="*/ 312 h 3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1" h="312">
                    <a:moveTo>
                      <a:pt x="0" y="0"/>
                    </a:moveTo>
                    <a:lnTo>
                      <a:pt x="371" y="245"/>
                    </a:lnTo>
                    <a:lnTo>
                      <a:pt x="366" y="312"/>
                    </a:lnTo>
                    <a:lnTo>
                      <a:pt x="334" y="24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356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506" name="Freeform 166"/>
              <p:cNvSpPr>
                <a:spLocks/>
              </p:cNvSpPr>
              <p:nvPr/>
            </p:nvSpPr>
            <p:spPr bwMode="auto">
              <a:xfrm>
                <a:off x="3584" y="1609"/>
                <a:ext cx="326" cy="63"/>
              </a:xfrm>
              <a:custGeom>
                <a:avLst/>
                <a:gdLst>
                  <a:gd name="T0" fmla="*/ 1 w 651"/>
                  <a:gd name="T1" fmla="*/ 3 h 126"/>
                  <a:gd name="T2" fmla="*/ 14 w 651"/>
                  <a:gd name="T3" fmla="*/ 1 h 126"/>
                  <a:gd name="T4" fmla="*/ 21 w 651"/>
                  <a:gd name="T5" fmla="*/ 4 h 126"/>
                  <a:gd name="T6" fmla="*/ 21 w 651"/>
                  <a:gd name="T7" fmla="*/ 4 h 126"/>
                  <a:gd name="T8" fmla="*/ 14 w 651"/>
                  <a:gd name="T9" fmla="*/ 0 h 126"/>
                  <a:gd name="T10" fmla="*/ 0 w 651"/>
                  <a:gd name="T11" fmla="*/ 3 h 126"/>
                  <a:gd name="T12" fmla="*/ 1 w 651"/>
                  <a:gd name="T13" fmla="*/ 3 h 1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51"/>
                  <a:gd name="T22" fmla="*/ 0 h 126"/>
                  <a:gd name="T23" fmla="*/ 651 w 651"/>
                  <a:gd name="T24" fmla="*/ 126 h 12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51" h="126">
                    <a:moveTo>
                      <a:pt x="5" y="78"/>
                    </a:moveTo>
                    <a:lnTo>
                      <a:pt x="423" y="8"/>
                    </a:lnTo>
                    <a:lnTo>
                      <a:pt x="642" y="126"/>
                    </a:lnTo>
                    <a:lnTo>
                      <a:pt x="651" y="121"/>
                    </a:lnTo>
                    <a:lnTo>
                      <a:pt x="426" y="0"/>
                    </a:lnTo>
                    <a:lnTo>
                      <a:pt x="0" y="73"/>
                    </a:lnTo>
                    <a:lnTo>
                      <a:pt x="5" y="78"/>
                    </a:lnTo>
                    <a:close/>
                  </a:path>
                </a:pathLst>
              </a:custGeom>
              <a:solidFill>
                <a:srgbClr val="00354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507" name="Freeform 167"/>
              <p:cNvSpPr>
                <a:spLocks/>
              </p:cNvSpPr>
              <p:nvPr/>
            </p:nvSpPr>
            <p:spPr bwMode="auto">
              <a:xfrm>
                <a:off x="3321" y="1570"/>
                <a:ext cx="13" cy="5"/>
              </a:xfrm>
              <a:custGeom>
                <a:avLst/>
                <a:gdLst>
                  <a:gd name="T0" fmla="*/ 0 w 27"/>
                  <a:gd name="T1" fmla="*/ 0 h 11"/>
                  <a:gd name="T2" fmla="*/ 0 w 27"/>
                  <a:gd name="T3" fmla="*/ 0 h 11"/>
                  <a:gd name="T4" fmla="*/ 0 w 27"/>
                  <a:gd name="T5" fmla="*/ 0 h 11"/>
                  <a:gd name="T6" fmla="*/ 0 w 27"/>
                  <a:gd name="T7" fmla="*/ 0 h 11"/>
                  <a:gd name="T8" fmla="*/ 0 w 27"/>
                  <a:gd name="T9" fmla="*/ 0 h 11"/>
                  <a:gd name="T10" fmla="*/ 0 w 27"/>
                  <a:gd name="T11" fmla="*/ 0 h 11"/>
                  <a:gd name="T12" fmla="*/ 0 w 27"/>
                  <a:gd name="T13" fmla="*/ 0 h 11"/>
                  <a:gd name="T14" fmla="*/ 0 w 27"/>
                  <a:gd name="T15" fmla="*/ 0 h 11"/>
                  <a:gd name="T16" fmla="*/ 0 w 27"/>
                  <a:gd name="T17" fmla="*/ 0 h 11"/>
                  <a:gd name="T18" fmla="*/ 0 w 27"/>
                  <a:gd name="T19" fmla="*/ 0 h 11"/>
                  <a:gd name="T20" fmla="*/ 0 w 27"/>
                  <a:gd name="T21" fmla="*/ 0 h 11"/>
                  <a:gd name="T22" fmla="*/ 0 w 27"/>
                  <a:gd name="T23" fmla="*/ 0 h 11"/>
                  <a:gd name="T24" fmla="*/ 0 w 27"/>
                  <a:gd name="T25" fmla="*/ 0 h 11"/>
                  <a:gd name="T26" fmla="*/ 0 w 27"/>
                  <a:gd name="T27" fmla="*/ 0 h 11"/>
                  <a:gd name="T28" fmla="*/ 0 w 27"/>
                  <a:gd name="T29" fmla="*/ 0 h 11"/>
                  <a:gd name="T30" fmla="*/ 0 w 27"/>
                  <a:gd name="T31" fmla="*/ 0 h 11"/>
                  <a:gd name="T32" fmla="*/ 0 w 27"/>
                  <a:gd name="T33" fmla="*/ 0 h 1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"/>
                  <a:gd name="T52" fmla="*/ 0 h 11"/>
                  <a:gd name="T53" fmla="*/ 27 w 27"/>
                  <a:gd name="T54" fmla="*/ 11 h 1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" h="11">
                    <a:moveTo>
                      <a:pt x="27" y="6"/>
                    </a:moveTo>
                    <a:lnTo>
                      <a:pt x="25" y="7"/>
                    </a:lnTo>
                    <a:lnTo>
                      <a:pt x="23" y="10"/>
                    </a:lnTo>
                    <a:lnTo>
                      <a:pt x="18" y="11"/>
                    </a:lnTo>
                    <a:lnTo>
                      <a:pt x="14" y="11"/>
                    </a:lnTo>
                    <a:lnTo>
                      <a:pt x="8" y="11"/>
                    </a:lnTo>
                    <a:lnTo>
                      <a:pt x="3" y="10"/>
                    </a:lnTo>
                    <a:lnTo>
                      <a:pt x="1" y="7"/>
                    </a:lnTo>
                    <a:lnTo>
                      <a:pt x="0" y="6"/>
                    </a:lnTo>
                    <a:lnTo>
                      <a:pt x="1" y="4"/>
                    </a:lnTo>
                    <a:lnTo>
                      <a:pt x="3" y="2"/>
                    </a:lnTo>
                    <a:lnTo>
                      <a:pt x="8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3" y="2"/>
                    </a:lnTo>
                    <a:lnTo>
                      <a:pt x="25" y="4"/>
                    </a:lnTo>
                    <a:lnTo>
                      <a:pt x="27" y="6"/>
                    </a:lnTo>
                    <a:close/>
                  </a:path>
                </a:pathLst>
              </a:custGeom>
              <a:solidFill>
                <a:srgbClr val="7FFF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13379" name="Group 168"/>
            <p:cNvGrpSpPr>
              <a:grpSpLocks/>
            </p:cNvGrpSpPr>
            <p:nvPr/>
          </p:nvGrpSpPr>
          <p:grpSpPr bwMode="auto">
            <a:xfrm rot="362910" flipH="1">
              <a:off x="2542" y="2830"/>
              <a:ext cx="327" cy="284"/>
              <a:chOff x="2928" y="869"/>
              <a:chExt cx="1145" cy="992"/>
            </a:xfrm>
          </p:grpSpPr>
          <p:sp>
            <p:nvSpPr>
              <p:cNvPr id="13396" name="AutoShape 169"/>
              <p:cNvSpPr>
                <a:spLocks noChangeAspect="1" noChangeArrowheads="1" noTextEdit="1"/>
              </p:cNvSpPr>
              <p:nvPr/>
            </p:nvSpPr>
            <p:spPr bwMode="auto">
              <a:xfrm>
                <a:off x="2928" y="869"/>
                <a:ext cx="1145" cy="9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397" name="Freeform 170"/>
              <p:cNvSpPr>
                <a:spLocks/>
              </p:cNvSpPr>
              <p:nvPr/>
            </p:nvSpPr>
            <p:spPr bwMode="auto">
              <a:xfrm>
                <a:off x="3021" y="934"/>
                <a:ext cx="675" cy="595"/>
              </a:xfrm>
              <a:custGeom>
                <a:avLst/>
                <a:gdLst>
                  <a:gd name="T0" fmla="*/ 6 w 1348"/>
                  <a:gd name="T1" fmla="*/ 37 h 1190"/>
                  <a:gd name="T2" fmla="*/ 0 w 1348"/>
                  <a:gd name="T3" fmla="*/ 1 h 1190"/>
                  <a:gd name="T4" fmla="*/ 2 w 1348"/>
                  <a:gd name="T5" fmla="*/ 0 h 1190"/>
                  <a:gd name="T6" fmla="*/ 42 w 1348"/>
                  <a:gd name="T7" fmla="*/ 1 h 1190"/>
                  <a:gd name="T8" fmla="*/ 43 w 1348"/>
                  <a:gd name="T9" fmla="*/ 34 h 1190"/>
                  <a:gd name="T10" fmla="*/ 6 w 1348"/>
                  <a:gd name="T11" fmla="*/ 37 h 11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48"/>
                  <a:gd name="T19" fmla="*/ 0 h 1190"/>
                  <a:gd name="T20" fmla="*/ 1348 w 1348"/>
                  <a:gd name="T21" fmla="*/ 1190 h 11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48" h="1190">
                    <a:moveTo>
                      <a:pt x="184" y="1190"/>
                    </a:moveTo>
                    <a:lnTo>
                      <a:pt x="0" y="38"/>
                    </a:lnTo>
                    <a:lnTo>
                      <a:pt x="62" y="0"/>
                    </a:lnTo>
                    <a:lnTo>
                      <a:pt x="1323" y="20"/>
                    </a:lnTo>
                    <a:lnTo>
                      <a:pt x="1348" y="1064"/>
                    </a:lnTo>
                    <a:lnTo>
                      <a:pt x="184" y="1190"/>
                    </a:lnTo>
                    <a:close/>
                  </a:path>
                </a:pathLst>
              </a:custGeom>
              <a:solidFill>
                <a:srgbClr val="00354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398" name="Freeform 171"/>
              <p:cNvSpPr>
                <a:spLocks/>
              </p:cNvSpPr>
              <p:nvPr/>
            </p:nvSpPr>
            <p:spPr bwMode="auto">
              <a:xfrm>
                <a:off x="3092" y="1437"/>
                <a:ext cx="981" cy="424"/>
              </a:xfrm>
              <a:custGeom>
                <a:avLst/>
                <a:gdLst>
                  <a:gd name="T0" fmla="*/ 33 w 1963"/>
                  <a:gd name="T1" fmla="*/ 0 h 847"/>
                  <a:gd name="T2" fmla="*/ 3 w 1963"/>
                  <a:gd name="T3" fmla="*/ 5 h 847"/>
                  <a:gd name="T4" fmla="*/ 1 w 1963"/>
                  <a:gd name="T5" fmla="*/ 6 h 847"/>
                  <a:gd name="T6" fmla="*/ 1 w 1963"/>
                  <a:gd name="T7" fmla="*/ 6 h 847"/>
                  <a:gd name="T8" fmla="*/ 0 w 1963"/>
                  <a:gd name="T9" fmla="*/ 6 h 847"/>
                  <a:gd name="T10" fmla="*/ 0 w 1963"/>
                  <a:gd name="T11" fmla="*/ 6 h 847"/>
                  <a:gd name="T12" fmla="*/ 0 w 1963"/>
                  <a:gd name="T13" fmla="*/ 6 h 847"/>
                  <a:gd name="T14" fmla="*/ 0 w 1963"/>
                  <a:gd name="T15" fmla="*/ 7 h 847"/>
                  <a:gd name="T16" fmla="*/ 0 w 1963"/>
                  <a:gd name="T17" fmla="*/ 7 h 847"/>
                  <a:gd name="T18" fmla="*/ 0 w 1963"/>
                  <a:gd name="T19" fmla="*/ 7 h 847"/>
                  <a:gd name="T20" fmla="*/ 0 w 1963"/>
                  <a:gd name="T21" fmla="*/ 8 h 847"/>
                  <a:gd name="T22" fmla="*/ 0 w 1963"/>
                  <a:gd name="T23" fmla="*/ 8 h 847"/>
                  <a:gd name="T24" fmla="*/ 0 w 1963"/>
                  <a:gd name="T25" fmla="*/ 9 h 847"/>
                  <a:gd name="T26" fmla="*/ 0 w 1963"/>
                  <a:gd name="T27" fmla="*/ 9 h 847"/>
                  <a:gd name="T28" fmla="*/ 0 w 1963"/>
                  <a:gd name="T29" fmla="*/ 9 h 847"/>
                  <a:gd name="T30" fmla="*/ 25 w 1963"/>
                  <a:gd name="T31" fmla="*/ 27 h 847"/>
                  <a:gd name="T32" fmla="*/ 60 w 1963"/>
                  <a:gd name="T33" fmla="*/ 17 h 847"/>
                  <a:gd name="T34" fmla="*/ 61 w 1963"/>
                  <a:gd name="T35" fmla="*/ 14 h 847"/>
                  <a:gd name="T36" fmla="*/ 33 w 1963"/>
                  <a:gd name="T37" fmla="*/ 0 h 84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963"/>
                  <a:gd name="T58" fmla="*/ 0 h 847"/>
                  <a:gd name="T59" fmla="*/ 1963 w 1963"/>
                  <a:gd name="T60" fmla="*/ 847 h 84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963" h="847">
                    <a:moveTo>
                      <a:pt x="1068" y="0"/>
                    </a:moveTo>
                    <a:lnTo>
                      <a:pt x="120" y="145"/>
                    </a:lnTo>
                    <a:lnTo>
                      <a:pt x="44" y="168"/>
                    </a:lnTo>
                    <a:lnTo>
                      <a:pt x="35" y="170"/>
                    </a:lnTo>
                    <a:lnTo>
                      <a:pt x="27" y="175"/>
                    </a:lnTo>
                    <a:lnTo>
                      <a:pt x="19" y="180"/>
                    </a:lnTo>
                    <a:lnTo>
                      <a:pt x="13" y="188"/>
                    </a:lnTo>
                    <a:lnTo>
                      <a:pt x="7" y="196"/>
                    </a:lnTo>
                    <a:lnTo>
                      <a:pt x="4" y="207"/>
                    </a:lnTo>
                    <a:lnTo>
                      <a:pt x="1" y="217"/>
                    </a:lnTo>
                    <a:lnTo>
                      <a:pt x="0" y="229"/>
                    </a:lnTo>
                    <a:lnTo>
                      <a:pt x="3" y="247"/>
                    </a:lnTo>
                    <a:lnTo>
                      <a:pt x="8" y="263"/>
                    </a:lnTo>
                    <a:lnTo>
                      <a:pt x="19" y="276"/>
                    </a:lnTo>
                    <a:lnTo>
                      <a:pt x="30" y="286"/>
                    </a:lnTo>
                    <a:lnTo>
                      <a:pt x="831" y="847"/>
                    </a:lnTo>
                    <a:lnTo>
                      <a:pt x="1951" y="522"/>
                    </a:lnTo>
                    <a:lnTo>
                      <a:pt x="1963" y="421"/>
                    </a:lnTo>
                    <a:lnTo>
                      <a:pt x="1068" y="0"/>
                    </a:lnTo>
                    <a:close/>
                  </a:path>
                </a:pathLst>
              </a:custGeom>
              <a:solidFill>
                <a:srgbClr val="00354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399" name="Freeform 172"/>
              <p:cNvSpPr>
                <a:spLocks/>
              </p:cNvSpPr>
              <p:nvPr/>
            </p:nvSpPr>
            <p:spPr bwMode="auto">
              <a:xfrm>
                <a:off x="3152" y="1466"/>
                <a:ext cx="921" cy="317"/>
              </a:xfrm>
              <a:custGeom>
                <a:avLst/>
                <a:gdLst>
                  <a:gd name="T0" fmla="*/ 0 w 1843"/>
                  <a:gd name="T1" fmla="*/ 4 h 635"/>
                  <a:gd name="T2" fmla="*/ 22 w 1843"/>
                  <a:gd name="T3" fmla="*/ 19 h 635"/>
                  <a:gd name="T4" fmla="*/ 57 w 1843"/>
                  <a:gd name="T5" fmla="*/ 11 h 635"/>
                  <a:gd name="T6" fmla="*/ 34 w 1843"/>
                  <a:gd name="T7" fmla="*/ 0 h 635"/>
                  <a:gd name="T8" fmla="*/ 0 w 1843"/>
                  <a:gd name="T9" fmla="*/ 4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43"/>
                  <a:gd name="T16" fmla="*/ 0 h 635"/>
                  <a:gd name="T17" fmla="*/ 1843 w 1843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43" h="635">
                    <a:moveTo>
                      <a:pt x="0" y="149"/>
                    </a:moveTo>
                    <a:lnTo>
                      <a:pt x="719" y="635"/>
                    </a:lnTo>
                    <a:lnTo>
                      <a:pt x="1843" y="364"/>
                    </a:lnTo>
                    <a:lnTo>
                      <a:pt x="1088" y="0"/>
                    </a:lnTo>
                    <a:lnTo>
                      <a:pt x="0" y="149"/>
                    </a:lnTo>
                    <a:close/>
                  </a:path>
                </a:pathLst>
              </a:custGeom>
              <a:solidFill>
                <a:srgbClr val="4477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400" name="Freeform 173"/>
              <p:cNvSpPr>
                <a:spLocks/>
              </p:cNvSpPr>
              <p:nvPr/>
            </p:nvSpPr>
            <p:spPr bwMode="auto">
              <a:xfrm>
                <a:off x="3052" y="934"/>
                <a:ext cx="644" cy="606"/>
              </a:xfrm>
              <a:custGeom>
                <a:avLst/>
                <a:gdLst>
                  <a:gd name="T0" fmla="*/ 0 w 1286"/>
                  <a:gd name="T1" fmla="*/ 0 h 1213"/>
                  <a:gd name="T2" fmla="*/ 7 w 1286"/>
                  <a:gd name="T3" fmla="*/ 37 h 1213"/>
                  <a:gd name="T4" fmla="*/ 41 w 1286"/>
                  <a:gd name="T5" fmla="*/ 33 h 1213"/>
                  <a:gd name="T6" fmla="*/ 40 w 1286"/>
                  <a:gd name="T7" fmla="*/ 0 h 1213"/>
                  <a:gd name="T8" fmla="*/ 0 w 1286"/>
                  <a:gd name="T9" fmla="*/ 0 h 12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86"/>
                  <a:gd name="T16" fmla="*/ 0 h 1213"/>
                  <a:gd name="T17" fmla="*/ 1286 w 1286"/>
                  <a:gd name="T18" fmla="*/ 1213 h 12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86" h="1213">
                    <a:moveTo>
                      <a:pt x="0" y="0"/>
                    </a:moveTo>
                    <a:lnTo>
                      <a:pt x="198" y="1213"/>
                    </a:lnTo>
                    <a:lnTo>
                      <a:pt x="1286" y="1064"/>
                    </a:lnTo>
                    <a:lnTo>
                      <a:pt x="1261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356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401" name="Freeform 174"/>
              <p:cNvSpPr>
                <a:spLocks/>
              </p:cNvSpPr>
              <p:nvPr/>
            </p:nvSpPr>
            <p:spPr bwMode="auto">
              <a:xfrm>
                <a:off x="3507" y="1648"/>
                <a:ext cx="566" cy="213"/>
              </a:xfrm>
              <a:custGeom>
                <a:avLst/>
                <a:gdLst>
                  <a:gd name="T0" fmla="*/ 1 w 1132"/>
                  <a:gd name="T1" fmla="*/ 9 h 426"/>
                  <a:gd name="T2" fmla="*/ 0 w 1132"/>
                  <a:gd name="T3" fmla="*/ 13 h 426"/>
                  <a:gd name="T4" fmla="*/ 35 w 1132"/>
                  <a:gd name="T5" fmla="*/ 3 h 426"/>
                  <a:gd name="T6" fmla="*/ 35 w 1132"/>
                  <a:gd name="T7" fmla="*/ 0 h 426"/>
                  <a:gd name="T8" fmla="*/ 1 w 1132"/>
                  <a:gd name="T9" fmla="*/ 9 h 4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32"/>
                  <a:gd name="T16" fmla="*/ 0 h 426"/>
                  <a:gd name="T17" fmla="*/ 1132 w 1132"/>
                  <a:gd name="T18" fmla="*/ 426 h 4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32" h="426">
                    <a:moveTo>
                      <a:pt x="8" y="271"/>
                    </a:moveTo>
                    <a:lnTo>
                      <a:pt x="0" y="426"/>
                    </a:lnTo>
                    <a:lnTo>
                      <a:pt x="1126" y="109"/>
                    </a:lnTo>
                    <a:lnTo>
                      <a:pt x="1132" y="0"/>
                    </a:lnTo>
                    <a:lnTo>
                      <a:pt x="8" y="271"/>
                    </a:lnTo>
                    <a:close/>
                  </a:path>
                </a:pathLst>
              </a:custGeom>
              <a:solidFill>
                <a:srgbClr val="2356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402" name="Freeform 175"/>
              <p:cNvSpPr>
                <a:spLocks/>
              </p:cNvSpPr>
              <p:nvPr/>
            </p:nvSpPr>
            <p:spPr bwMode="auto">
              <a:xfrm>
                <a:off x="3694" y="1697"/>
                <a:ext cx="235" cy="95"/>
              </a:xfrm>
              <a:custGeom>
                <a:avLst/>
                <a:gdLst>
                  <a:gd name="T0" fmla="*/ 0 w 470"/>
                  <a:gd name="T1" fmla="*/ 5 h 191"/>
                  <a:gd name="T2" fmla="*/ 15 w 470"/>
                  <a:gd name="T3" fmla="*/ 2 h 191"/>
                  <a:gd name="T4" fmla="*/ 15 w 470"/>
                  <a:gd name="T5" fmla="*/ 0 h 191"/>
                  <a:gd name="T6" fmla="*/ 15 w 470"/>
                  <a:gd name="T7" fmla="*/ 1 h 191"/>
                  <a:gd name="T8" fmla="*/ 0 w 470"/>
                  <a:gd name="T9" fmla="*/ 5 h 1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70"/>
                  <a:gd name="T16" fmla="*/ 0 h 191"/>
                  <a:gd name="T17" fmla="*/ 470 w 470"/>
                  <a:gd name="T18" fmla="*/ 191 h 19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70" h="191">
                    <a:moveTo>
                      <a:pt x="0" y="191"/>
                    </a:moveTo>
                    <a:lnTo>
                      <a:pt x="466" y="64"/>
                    </a:lnTo>
                    <a:lnTo>
                      <a:pt x="470" y="0"/>
                    </a:lnTo>
                    <a:lnTo>
                      <a:pt x="451" y="53"/>
                    </a:lnTo>
                    <a:lnTo>
                      <a:pt x="0" y="191"/>
                    </a:lnTo>
                    <a:close/>
                  </a:path>
                </a:pathLst>
              </a:custGeom>
              <a:solidFill>
                <a:srgbClr val="00354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403" name="Freeform 176"/>
              <p:cNvSpPr>
                <a:spLocks/>
              </p:cNvSpPr>
              <p:nvPr/>
            </p:nvSpPr>
            <p:spPr bwMode="auto">
              <a:xfrm>
                <a:off x="3697" y="1753"/>
                <a:ext cx="10" cy="42"/>
              </a:xfrm>
              <a:custGeom>
                <a:avLst/>
                <a:gdLst>
                  <a:gd name="T0" fmla="*/ 0 w 18"/>
                  <a:gd name="T1" fmla="*/ 3 h 84"/>
                  <a:gd name="T2" fmla="*/ 1 w 18"/>
                  <a:gd name="T3" fmla="*/ 1 h 84"/>
                  <a:gd name="T4" fmla="*/ 1 w 18"/>
                  <a:gd name="T5" fmla="*/ 0 h 84"/>
                  <a:gd name="T6" fmla="*/ 0 w 18"/>
                  <a:gd name="T7" fmla="*/ 3 h 8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8"/>
                  <a:gd name="T13" fmla="*/ 0 h 84"/>
                  <a:gd name="T14" fmla="*/ 18 w 18"/>
                  <a:gd name="T15" fmla="*/ 84 h 8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8" h="84">
                    <a:moveTo>
                      <a:pt x="0" y="84"/>
                    </a:moveTo>
                    <a:lnTo>
                      <a:pt x="3" y="4"/>
                    </a:lnTo>
                    <a:lnTo>
                      <a:pt x="18" y="0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00354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404" name="Freeform 177"/>
              <p:cNvSpPr>
                <a:spLocks/>
              </p:cNvSpPr>
              <p:nvPr/>
            </p:nvSpPr>
            <p:spPr bwMode="auto">
              <a:xfrm>
                <a:off x="3107" y="984"/>
                <a:ext cx="551" cy="509"/>
              </a:xfrm>
              <a:custGeom>
                <a:avLst/>
                <a:gdLst>
                  <a:gd name="T0" fmla="*/ 0 w 1102"/>
                  <a:gd name="T1" fmla="*/ 0 h 1018"/>
                  <a:gd name="T2" fmla="*/ 4 w 1102"/>
                  <a:gd name="T3" fmla="*/ 32 h 1018"/>
                  <a:gd name="T4" fmla="*/ 34 w 1102"/>
                  <a:gd name="T5" fmla="*/ 29 h 1018"/>
                  <a:gd name="T6" fmla="*/ 34 w 1102"/>
                  <a:gd name="T7" fmla="*/ 0 h 1018"/>
                  <a:gd name="T8" fmla="*/ 0 w 1102"/>
                  <a:gd name="T9" fmla="*/ 0 h 10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02"/>
                  <a:gd name="T16" fmla="*/ 0 h 1018"/>
                  <a:gd name="T17" fmla="*/ 1102 w 1102"/>
                  <a:gd name="T18" fmla="*/ 1018 h 10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02" h="1018">
                    <a:moveTo>
                      <a:pt x="0" y="0"/>
                    </a:moveTo>
                    <a:lnTo>
                      <a:pt x="141" y="1018"/>
                    </a:lnTo>
                    <a:lnTo>
                      <a:pt x="1102" y="904"/>
                    </a:lnTo>
                    <a:lnTo>
                      <a:pt x="108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A0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405" name="Freeform 178"/>
              <p:cNvSpPr>
                <a:spLocks/>
              </p:cNvSpPr>
              <p:nvPr/>
            </p:nvSpPr>
            <p:spPr bwMode="auto">
              <a:xfrm>
                <a:off x="3106" y="981"/>
                <a:ext cx="552" cy="455"/>
              </a:xfrm>
              <a:custGeom>
                <a:avLst/>
                <a:gdLst>
                  <a:gd name="T0" fmla="*/ 1 w 1103"/>
                  <a:gd name="T1" fmla="*/ 1 h 910"/>
                  <a:gd name="T2" fmla="*/ 34 w 1103"/>
                  <a:gd name="T3" fmla="*/ 1 h 910"/>
                  <a:gd name="T4" fmla="*/ 34 w 1103"/>
                  <a:gd name="T5" fmla="*/ 28 h 910"/>
                  <a:gd name="T6" fmla="*/ 35 w 1103"/>
                  <a:gd name="T7" fmla="*/ 28 h 910"/>
                  <a:gd name="T8" fmla="*/ 34 w 1103"/>
                  <a:gd name="T9" fmla="*/ 1 h 910"/>
                  <a:gd name="T10" fmla="*/ 0 w 1103"/>
                  <a:gd name="T11" fmla="*/ 0 h 910"/>
                  <a:gd name="T12" fmla="*/ 1 w 1103"/>
                  <a:gd name="T13" fmla="*/ 1 h 9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03"/>
                  <a:gd name="T22" fmla="*/ 0 h 910"/>
                  <a:gd name="T23" fmla="*/ 1103 w 1103"/>
                  <a:gd name="T24" fmla="*/ 910 h 91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03" h="910">
                    <a:moveTo>
                      <a:pt x="5" y="22"/>
                    </a:moveTo>
                    <a:lnTo>
                      <a:pt x="1064" y="26"/>
                    </a:lnTo>
                    <a:lnTo>
                      <a:pt x="1081" y="910"/>
                    </a:lnTo>
                    <a:lnTo>
                      <a:pt x="1103" y="910"/>
                    </a:lnTo>
                    <a:lnTo>
                      <a:pt x="1081" y="6"/>
                    </a:lnTo>
                    <a:lnTo>
                      <a:pt x="0" y="0"/>
                    </a:lnTo>
                    <a:lnTo>
                      <a:pt x="5" y="22"/>
                    </a:lnTo>
                    <a:close/>
                  </a:path>
                </a:pathLst>
              </a:custGeom>
              <a:solidFill>
                <a:srgbClr val="477A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406" name="Freeform 179"/>
              <p:cNvSpPr>
                <a:spLocks/>
              </p:cNvSpPr>
              <p:nvPr/>
            </p:nvSpPr>
            <p:spPr bwMode="auto">
              <a:xfrm>
                <a:off x="3269" y="1362"/>
                <a:ext cx="20" cy="26"/>
              </a:xfrm>
              <a:custGeom>
                <a:avLst/>
                <a:gdLst>
                  <a:gd name="T0" fmla="*/ 1 w 39"/>
                  <a:gd name="T1" fmla="*/ 2 h 51"/>
                  <a:gd name="T2" fmla="*/ 2 w 39"/>
                  <a:gd name="T3" fmla="*/ 2 h 51"/>
                  <a:gd name="T4" fmla="*/ 2 w 39"/>
                  <a:gd name="T5" fmla="*/ 2 h 51"/>
                  <a:gd name="T6" fmla="*/ 1 w 39"/>
                  <a:gd name="T7" fmla="*/ 1 h 51"/>
                  <a:gd name="T8" fmla="*/ 2 w 39"/>
                  <a:gd name="T9" fmla="*/ 1 h 51"/>
                  <a:gd name="T10" fmla="*/ 0 w 39"/>
                  <a:gd name="T11" fmla="*/ 0 h 51"/>
                  <a:gd name="T12" fmla="*/ 1 w 39"/>
                  <a:gd name="T13" fmla="*/ 2 h 51"/>
                  <a:gd name="T14" fmla="*/ 1 w 39"/>
                  <a:gd name="T15" fmla="*/ 2 h 5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9"/>
                  <a:gd name="T25" fmla="*/ 0 h 51"/>
                  <a:gd name="T26" fmla="*/ 39 w 39"/>
                  <a:gd name="T27" fmla="*/ 51 h 5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9" h="51">
                    <a:moveTo>
                      <a:pt x="23" y="34"/>
                    </a:moveTo>
                    <a:lnTo>
                      <a:pt x="34" y="51"/>
                    </a:lnTo>
                    <a:lnTo>
                      <a:pt x="39" y="47"/>
                    </a:lnTo>
                    <a:lnTo>
                      <a:pt x="27" y="32"/>
                    </a:lnTo>
                    <a:lnTo>
                      <a:pt x="39" y="25"/>
                    </a:lnTo>
                    <a:lnTo>
                      <a:pt x="0" y="0"/>
                    </a:lnTo>
                    <a:lnTo>
                      <a:pt x="13" y="43"/>
                    </a:lnTo>
                    <a:lnTo>
                      <a:pt x="23" y="3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407" name="Freeform 180"/>
              <p:cNvSpPr>
                <a:spLocks/>
              </p:cNvSpPr>
              <p:nvPr/>
            </p:nvSpPr>
            <p:spPr bwMode="auto">
              <a:xfrm>
                <a:off x="3213" y="1379"/>
                <a:ext cx="46" cy="47"/>
              </a:xfrm>
              <a:custGeom>
                <a:avLst/>
                <a:gdLst>
                  <a:gd name="T0" fmla="*/ 0 w 93"/>
                  <a:gd name="T1" fmla="*/ 1 h 94"/>
                  <a:gd name="T2" fmla="*/ 0 w 93"/>
                  <a:gd name="T3" fmla="*/ 3 h 94"/>
                  <a:gd name="T4" fmla="*/ 2 w 93"/>
                  <a:gd name="T5" fmla="*/ 3 h 94"/>
                  <a:gd name="T6" fmla="*/ 2 w 93"/>
                  <a:gd name="T7" fmla="*/ 0 h 94"/>
                  <a:gd name="T8" fmla="*/ 0 w 93"/>
                  <a:gd name="T9" fmla="*/ 1 h 9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94"/>
                  <a:gd name="T17" fmla="*/ 93 w 93"/>
                  <a:gd name="T18" fmla="*/ 94 h 9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94">
                    <a:moveTo>
                      <a:pt x="0" y="4"/>
                    </a:moveTo>
                    <a:lnTo>
                      <a:pt x="14" y="94"/>
                    </a:lnTo>
                    <a:lnTo>
                      <a:pt x="93" y="91"/>
                    </a:lnTo>
                    <a:lnTo>
                      <a:pt x="75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DDA08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408" name="Freeform 181"/>
              <p:cNvSpPr>
                <a:spLocks/>
              </p:cNvSpPr>
              <p:nvPr/>
            </p:nvSpPr>
            <p:spPr bwMode="auto">
              <a:xfrm>
                <a:off x="3207" y="1296"/>
                <a:ext cx="25" cy="45"/>
              </a:xfrm>
              <a:custGeom>
                <a:avLst/>
                <a:gdLst>
                  <a:gd name="T0" fmla="*/ 2 w 48"/>
                  <a:gd name="T1" fmla="*/ 3 h 89"/>
                  <a:gd name="T2" fmla="*/ 2 w 48"/>
                  <a:gd name="T3" fmla="*/ 3 h 89"/>
                  <a:gd name="T4" fmla="*/ 2 w 48"/>
                  <a:gd name="T5" fmla="*/ 3 h 89"/>
                  <a:gd name="T6" fmla="*/ 2 w 48"/>
                  <a:gd name="T7" fmla="*/ 3 h 89"/>
                  <a:gd name="T8" fmla="*/ 1 w 48"/>
                  <a:gd name="T9" fmla="*/ 3 h 89"/>
                  <a:gd name="T10" fmla="*/ 1 w 48"/>
                  <a:gd name="T11" fmla="*/ 3 h 89"/>
                  <a:gd name="T12" fmla="*/ 1 w 48"/>
                  <a:gd name="T13" fmla="*/ 3 h 89"/>
                  <a:gd name="T14" fmla="*/ 1 w 48"/>
                  <a:gd name="T15" fmla="*/ 3 h 89"/>
                  <a:gd name="T16" fmla="*/ 1 w 48"/>
                  <a:gd name="T17" fmla="*/ 3 h 89"/>
                  <a:gd name="T18" fmla="*/ 1 w 48"/>
                  <a:gd name="T19" fmla="*/ 2 h 89"/>
                  <a:gd name="T20" fmla="*/ 0 w 48"/>
                  <a:gd name="T21" fmla="*/ 1 h 89"/>
                  <a:gd name="T22" fmla="*/ 1 w 48"/>
                  <a:gd name="T23" fmla="*/ 1 h 89"/>
                  <a:gd name="T24" fmla="*/ 1 w 48"/>
                  <a:gd name="T25" fmla="*/ 1 h 89"/>
                  <a:gd name="T26" fmla="*/ 1 w 48"/>
                  <a:gd name="T27" fmla="*/ 1 h 89"/>
                  <a:gd name="T28" fmla="*/ 1 w 48"/>
                  <a:gd name="T29" fmla="*/ 0 h 89"/>
                  <a:gd name="T30" fmla="*/ 1 w 48"/>
                  <a:gd name="T31" fmla="*/ 0 h 89"/>
                  <a:gd name="T32" fmla="*/ 1 w 48"/>
                  <a:gd name="T33" fmla="*/ 1 h 89"/>
                  <a:gd name="T34" fmla="*/ 2 w 48"/>
                  <a:gd name="T35" fmla="*/ 1 h 89"/>
                  <a:gd name="T36" fmla="*/ 2 w 48"/>
                  <a:gd name="T37" fmla="*/ 1 h 89"/>
                  <a:gd name="T38" fmla="*/ 2 w 48"/>
                  <a:gd name="T39" fmla="*/ 1 h 89"/>
                  <a:gd name="T40" fmla="*/ 2 w 48"/>
                  <a:gd name="T41" fmla="*/ 3 h 8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8"/>
                  <a:gd name="T64" fmla="*/ 0 h 89"/>
                  <a:gd name="T65" fmla="*/ 48 w 48"/>
                  <a:gd name="T66" fmla="*/ 89 h 8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8" h="89">
                    <a:moveTo>
                      <a:pt x="48" y="66"/>
                    </a:moveTo>
                    <a:lnTo>
                      <a:pt x="47" y="75"/>
                    </a:lnTo>
                    <a:lnTo>
                      <a:pt x="44" y="83"/>
                    </a:lnTo>
                    <a:lnTo>
                      <a:pt x="37" y="88"/>
                    </a:lnTo>
                    <a:lnTo>
                      <a:pt x="29" y="89"/>
                    </a:lnTo>
                    <a:lnTo>
                      <a:pt x="20" y="87"/>
                    </a:lnTo>
                    <a:lnTo>
                      <a:pt x="13" y="81"/>
                    </a:lnTo>
                    <a:lnTo>
                      <a:pt x="7" y="73"/>
                    </a:lnTo>
                    <a:lnTo>
                      <a:pt x="5" y="64"/>
                    </a:lnTo>
                    <a:lnTo>
                      <a:pt x="0" y="23"/>
                    </a:lnTo>
                    <a:lnTo>
                      <a:pt x="1" y="14"/>
                    </a:lnTo>
                    <a:lnTo>
                      <a:pt x="5" y="6"/>
                    </a:lnTo>
                    <a:lnTo>
                      <a:pt x="11" y="2"/>
                    </a:lnTo>
                    <a:lnTo>
                      <a:pt x="20" y="0"/>
                    </a:lnTo>
                    <a:lnTo>
                      <a:pt x="29" y="3"/>
                    </a:lnTo>
                    <a:lnTo>
                      <a:pt x="37" y="8"/>
                    </a:lnTo>
                    <a:lnTo>
                      <a:pt x="43" y="17"/>
                    </a:lnTo>
                    <a:lnTo>
                      <a:pt x="45" y="26"/>
                    </a:lnTo>
                    <a:lnTo>
                      <a:pt x="48" y="66"/>
                    </a:lnTo>
                    <a:close/>
                  </a:path>
                </a:pathLst>
              </a:custGeom>
              <a:solidFill>
                <a:srgbClr val="D8E8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409" name="Freeform 182"/>
              <p:cNvSpPr>
                <a:spLocks/>
              </p:cNvSpPr>
              <p:nvPr/>
            </p:nvSpPr>
            <p:spPr bwMode="auto">
              <a:xfrm>
                <a:off x="3203" y="1415"/>
                <a:ext cx="72" cy="24"/>
              </a:xfrm>
              <a:custGeom>
                <a:avLst/>
                <a:gdLst>
                  <a:gd name="T0" fmla="*/ 5 w 144"/>
                  <a:gd name="T1" fmla="*/ 2 h 47"/>
                  <a:gd name="T2" fmla="*/ 1 w 144"/>
                  <a:gd name="T3" fmla="*/ 2 h 47"/>
                  <a:gd name="T4" fmla="*/ 0 w 144"/>
                  <a:gd name="T5" fmla="*/ 1 h 47"/>
                  <a:gd name="T6" fmla="*/ 5 w 144"/>
                  <a:gd name="T7" fmla="*/ 0 h 47"/>
                  <a:gd name="T8" fmla="*/ 5 w 144"/>
                  <a:gd name="T9" fmla="*/ 2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4"/>
                  <a:gd name="T16" fmla="*/ 0 h 47"/>
                  <a:gd name="T17" fmla="*/ 144 w 144"/>
                  <a:gd name="T18" fmla="*/ 47 h 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4" h="47">
                    <a:moveTo>
                      <a:pt x="144" y="34"/>
                    </a:moveTo>
                    <a:lnTo>
                      <a:pt x="6" y="47"/>
                    </a:lnTo>
                    <a:lnTo>
                      <a:pt x="0" y="12"/>
                    </a:lnTo>
                    <a:lnTo>
                      <a:pt x="138" y="0"/>
                    </a:lnTo>
                    <a:lnTo>
                      <a:pt x="144" y="34"/>
                    </a:lnTo>
                    <a:close/>
                  </a:path>
                </a:pathLst>
              </a:custGeom>
              <a:solidFill>
                <a:srgbClr val="A8C9F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410" name="Freeform 183"/>
              <p:cNvSpPr>
                <a:spLocks/>
              </p:cNvSpPr>
              <p:nvPr/>
            </p:nvSpPr>
            <p:spPr bwMode="auto">
              <a:xfrm>
                <a:off x="3180" y="1192"/>
                <a:ext cx="46" cy="47"/>
              </a:xfrm>
              <a:custGeom>
                <a:avLst/>
                <a:gdLst>
                  <a:gd name="T0" fmla="*/ 0 w 93"/>
                  <a:gd name="T1" fmla="*/ 1 h 94"/>
                  <a:gd name="T2" fmla="*/ 0 w 93"/>
                  <a:gd name="T3" fmla="*/ 3 h 94"/>
                  <a:gd name="T4" fmla="*/ 2 w 93"/>
                  <a:gd name="T5" fmla="*/ 3 h 94"/>
                  <a:gd name="T6" fmla="*/ 2 w 93"/>
                  <a:gd name="T7" fmla="*/ 0 h 94"/>
                  <a:gd name="T8" fmla="*/ 0 w 93"/>
                  <a:gd name="T9" fmla="*/ 1 h 9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94"/>
                  <a:gd name="T17" fmla="*/ 93 w 93"/>
                  <a:gd name="T18" fmla="*/ 94 h 9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94">
                    <a:moveTo>
                      <a:pt x="0" y="3"/>
                    </a:moveTo>
                    <a:lnTo>
                      <a:pt x="15" y="94"/>
                    </a:lnTo>
                    <a:lnTo>
                      <a:pt x="93" y="91"/>
                    </a:lnTo>
                    <a:lnTo>
                      <a:pt x="75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57A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411" name="Freeform 184"/>
              <p:cNvSpPr>
                <a:spLocks/>
              </p:cNvSpPr>
              <p:nvPr/>
            </p:nvSpPr>
            <p:spPr bwMode="auto">
              <a:xfrm>
                <a:off x="3171" y="1229"/>
                <a:ext cx="72" cy="23"/>
              </a:xfrm>
              <a:custGeom>
                <a:avLst/>
                <a:gdLst>
                  <a:gd name="T0" fmla="*/ 5 w 144"/>
                  <a:gd name="T1" fmla="*/ 1 h 46"/>
                  <a:gd name="T2" fmla="*/ 1 w 144"/>
                  <a:gd name="T3" fmla="*/ 1 h 46"/>
                  <a:gd name="T4" fmla="*/ 0 w 144"/>
                  <a:gd name="T5" fmla="*/ 1 h 46"/>
                  <a:gd name="T6" fmla="*/ 5 w 144"/>
                  <a:gd name="T7" fmla="*/ 0 h 46"/>
                  <a:gd name="T8" fmla="*/ 5 w 144"/>
                  <a:gd name="T9" fmla="*/ 1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4"/>
                  <a:gd name="T16" fmla="*/ 0 h 46"/>
                  <a:gd name="T17" fmla="*/ 144 w 144"/>
                  <a:gd name="T18" fmla="*/ 46 h 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4" h="46">
                    <a:moveTo>
                      <a:pt x="144" y="33"/>
                    </a:moveTo>
                    <a:lnTo>
                      <a:pt x="5" y="46"/>
                    </a:lnTo>
                    <a:lnTo>
                      <a:pt x="0" y="11"/>
                    </a:lnTo>
                    <a:lnTo>
                      <a:pt x="139" y="0"/>
                    </a:lnTo>
                    <a:lnTo>
                      <a:pt x="144" y="33"/>
                    </a:lnTo>
                    <a:close/>
                  </a:path>
                </a:pathLst>
              </a:custGeom>
              <a:solidFill>
                <a:srgbClr val="A8C9F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412" name="Freeform 185"/>
              <p:cNvSpPr>
                <a:spLocks/>
              </p:cNvSpPr>
              <p:nvPr/>
            </p:nvSpPr>
            <p:spPr bwMode="auto">
              <a:xfrm>
                <a:off x="3192" y="1333"/>
                <a:ext cx="59" cy="20"/>
              </a:xfrm>
              <a:custGeom>
                <a:avLst/>
                <a:gdLst>
                  <a:gd name="T0" fmla="*/ 4 w 118"/>
                  <a:gd name="T1" fmla="*/ 1 h 40"/>
                  <a:gd name="T2" fmla="*/ 1 w 118"/>
                  <a:gd name="T3" fmla="*/ 1 h 40"/>
                  <a:gd name="T4" fmla="*/ 0 w 118"/>
                  <a:gd name="T5" fmla="*/ 1 h 40"/>
                  <a:gd name="T6" fmla="*/ 4 w 118"/>
                  <a:gd name="T7" fmla="*/ 0 h 40"/>
                  <a:gd name="T8" fmla="*/ 4 w 118"/>
                  <a:gd name="T9" fmla="*/ 1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8"/>
                  <a:gd name="T16" fmla="*/ 0 h 40"/>
                  <a:gd name="T17" fmla="*/ 118 w 118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8" h="40">
                    <a:moveTo>
                      <a:pt x="118" y="30"/>
                    </a:moveTo>
                    <a:lnTo>
                      <a:pt x="3" y="40"/>
                    </a:lnTo>
                    <a:lnTo>
                      <a:pt x="0" y="10"/>
                    </a:lnTo>
                    <a:lnTo>
                      <a:pt x="114" y="0"/>
                    </a:lnTo>
                    <a:lnTo>
                      <a:pt x="118" y="30"/>
                    </a:lnTo>
                    <a:close/>
                  </a:path>
                </a:pathLst>
              </a:custGeom>
              <a:solidFill>
                <a:srgbClr val="A8C9F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413" name="Freeform 186"/>
              <p:cNvSpPr>
                <a:spLocks/>
              </p:cNvSpPr>
              <p:nvPr/>
            </p:nvSpPr>
            <p:spPr bwMode="auto">
              <a:xfrm>
                <a:off x="3165" y="1098"/>
                <a:ext cx="41" cy="40"/>
              </a:xfrm>
              <a:custGeom>
                <a:avLst/>
                <a:gdLst>
                  <a:gd name="T0" fmla="*/ 3 w 81"/>
                  <a:gd name="T1" fmla="*/ 1 h 82"/>
                  <a:gd name="T2" fmla="*/ 3 w 81"/>
                  <a:gd name="T3" fmla="*/ 2 h 82"/>
                  <a:gd name="T4" fmla="*/ 3 w 81"/>
                  <a:gd name="T5" fmla="*/ 2 h 82"/>
                  <a:gd name="T6" fmla="*/ 3 w 81"/>
                  <a:gd name="T7" fmla="*/ 2 h 82"/>
                  <a:gd name="T8" fmla="*/ 3 w 81"/>
                  <a:gd name="T9" fmla="*/ 2 h 82"/>
                  <a:gd name="T10" fmla="*/ 3 w 81"/>
                  <a:gd name="T11" fmla="*/ 2 h 82"/>
                  <a:gd name="T12" fmla="*/ 2 w 81"/>
                  <a:gd name="T13" fmla="*/ 2 h 82"/>
                  <a:gd name="T14" fmla="*/ 2 w 81"/>
                  <a:gd name="T15" fmla="*/ 2 h 82"/>
                  <a:gd name="T16" fmla="*/ 2 w 81"/>
                  <a:gd name="T17" fmla="*/ 2 h 82"/>
                  <a:gd name="T18" fmla="*/ 2 w 81"/>
                  <a:gd name="T19" fmla="*/ 2 h 82"/>
                  <a:gd name="T20" fmla="*/ 2 w 81"/>
                  <a:gd name="T21" fmla="*/ 2 h 82"/>
                  <a:gd name="T22" fmla="*/ 1 w 81"/>
                  <a:gd name="T23" fmla="*/ 2 h 82"/>
                  <a:gd name="T24" fmla="*/ 1 w 81"/>
                  <a:gd name="T25" fmla="*/ 2 h 82"/>
                  <a:gd name="T26" fmla="*/ 1 w 81"/>
                  <a:gd name="T27" fmla="*/ 2 h 82"/>
                  <a:gd name="T28" fmla="*/ 1 w 81"/>
                  <a:gd name="T29" fmla="*/ 2 h 82"/>
                  <a:gd name="T30" fmla="*/ 1 w 81"/>
                  <a:gd name="T31" fmla="*/ 2 h 82"/>
                  <a:gd name="T32" fmla="*/ 1 w 81"/>
                  <a:gd name="T33" fmla="*/ 1 h 82"/>
                  <a:gd name="T34" fmla="*/ 1 w 81"/>
                  <a:gd name="T35" fmla="*/ 1 h 82"/>
                  <a:gd name="T36" fmla="*/ 0 w 81"/>
                  <a:gd name="T37" fmla="*/ 0 h 82"/>
                  <a:gd name="T38" fmla="*/ 0 w 81"/>
                  <a:gd name="T39" fmla="*/ 0 h 82"/>
                  <a:gd name="T40" fmla="*/ 1 w 81"/>
                  <a:gd name="T41" fmla="*/ 0 h 82"/>
                  <a:gd name="T42" fmla="*/ 1 w 81"/>
                  <a:gd name="T43" fmla="*/ 0 h 82"/>
                  <a:gd name="T44" fmla="*/ 1 w 81"/>
                  <a:gd name="T45" fmla="*/ 0 h 82"/>
                  <a:gd name="T46" fmla="*/ 1 w 81"/>
                  <a:gd name="T47" fmla="*/ 0 h 82"/>
                  <a:gd name="T48" fmla="*/ 1 w 81"/>
                  <a:gd name="T49" fmla="*/ 0 h 82"/>
                  <a:gd name="T50" fmla="*/ 1 w 81"/>
                  <a:gd name="T51" fmla="*/ 0 h 82"/>
                  <a:gd name="T52" fmla="*/ 2 w 81"/>
                  <a:gd name="T53" fmla="*/ 0 h 82"/>
                  <a:gd name="T54" fmla="*/ 2 w 81"/>
                  <a:gd name="T55" fmla="*/ 0 h 82"/>
                  <a:gd name="T56" fmla="*/ 2 w 81"/>
                  <a:gd name="T57" fmla="*/ 0 h 82"/>
                  <a:gd name="T58" fmla="*/ 2 w 81"/>
                  <a:gd name="T59" fmla="*/ 0 h 82"/>
                  <a:gd name="T60" fmla="*/ 2 w 81"/>
                  <a:gd name="T61" fmla="*/ 0 h 82"/>
                  <a:gd name="T62" fmla="*/ 2 w 81"/>
                  <a:gd name="T63" fmla="*/ 0 h 82"/>
                  <a:gd name="T64" fmla="*/ 3 w 81"/>
                  <a:gd name="T65" fmla="*/ 0 h 82"/>
                  <a:gd name="T66" fmla="*/ 3 w 81"/>
                  <a:gd name="T67" fmla="*/ 0 h 82"/>
                  <a:gd name="T68" fmla="*/ 3 w 81"/>
                  <a:gd name="T69" fmla="*/ 0 h 82"/>
                  <a:gd name="T70" fmla="*/ 3 w 81"/>
                  <a:gd name="T71" fmla="*/ 0 h 82"/>
                  <a:gd name="T72" fmla="*/ 3 w 81"/>
                  <a:gd name="T73" fmla="*/ 1 h 8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81"/>
                  <a:gd name="T112" fmla="*/ 0 h 82"/>
                  <a:gd name="T113" fmla="*/ 81 w 81"/>
                  <a:gd name="T114" fmla="*/ 82 h 82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81" h="82">
                    <a:moveTo>
                      <a:pt x="81" y="61"/>
                    </a:moveTo>
                    <a:lnTo>
                      <a:pt x="81" y="66"/>
                    </a:lnTo>
                    <a:lnTo>
                      <a:pt x="79" y="69"/>
                    </a:lnTo>
                    <a:lnTo>
                      <a:pt x="76" y="73"/>
                    </a:lnTo>
                    <a:lnTo>
                      <a:pt x="72" y="76"/>
                    </a:lnTo>
                    <a:lnTo>
                      <a:pt x="68" y="78"/>
                    </a:lnTo>
                    <a:lnTo>
                      <a:pt x="61" y="81"/>
                    </a:lnTo>
                    <a:lnTo>
                      <a:pt x="54" y="82"/>
                    </a:lnTo>
                    <a:lnTo>
                      <a:pt x="47" y="82"/>
                    </a:lnTo>
                    <a:lnTo>
                      <a:pt x="39" y="82"/>
                    </a:lnTo>
                    <a:lnTo>
                      <a:pt x="32" y="80"/>
                    </a:lnTo>
                    <a:lnTo>
                      <a:pt x="26" y="78"/>
                    </a:lnTo>
                    <a:lnTo>
                      <a:pt x="21" y="75"/>
                    </a:lnTo>
                    <a:lnTo>
                      <a:pt x="15" y="72"/>
                    </a:lnTo>
                    <a:lnTo>
                      <a:pt x="11" y="68"/>
                    </a:lnTo>
                    <a:lnTo>
                      <a:pt x="8" y="63"/>
                    </a:lnTo>
                    <a:lnTo>
                      <a:pt x="7" y="59"/>
                    </a:lnTo>
                    <a:lnTo>
                      <a:pt x="0" y="21"/>
                    </a:lnTo>
                    <a:lnTo>
                      <a:pt x="0" y="16"/>
                    </a:lnTo>
                    <a:lnTo>
                      <a:pt x="1" y="12"/>
                    </a:lnTo>
                    <a:lnTo>
                      <a:pt x="4" y="8"/>
                    </a:lnTo>
                    <a:lnTo>
                      <a:pt x="8" y="5"/>
                    </a:lnTo>
                    <a:lnTo>
                      <a:pt x="13" y="2"/>
                    </a:lnTo>
                    <a:lnTo>
                      <a:pt x="19" y="1"/>
                    </a:lnTo>
                    <a:lnTo>
                      <a:pt x="26" y="0"/>
                    </a:lnTo>
                    <a:lnTo>
                      <a:pt x="33" y="0"/>
                    </a:lnTo>
                    <a:lnTo>
                      <a:pt x="40" y="0"/>
                    </a:lnTo>
                    <a:lnTo>
                      <a:pt x="47" y="2"/>
                    </a:lnTo>
                    <a:lnTo>
                      <a:pt x="54" y="4"/>
                    </a:lnTo>
                    <a:lnTo>
                      <a:pt x="60" y="7"/>
                    </a:lnTo>
                    <a:lnTo>
                      <a:pt x="66" y="11"/>
                    </a:lnTo>
                    <a:lnTo>
                      <a:pt x="69" y="14"/>
                    </a:lnTo>
                    <a:lnTo>
                      <a:pt x="72" y="19"/>
                    </a:lnTo>
                    <a:lnTo>
                      <a:pt x="74" y="23"/>
                    </a:lnTo>
                    <a:lnTo>
                      <a:pt x="81" y="61"/>
                    </a:lnTo>
                    <a:close/>
                  </a:path>
                </a:pathLst>
              </a:custGeom>
              <a:solidFill>
                <a:srgbClr val="5EAA1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414" name="Freeform 187"/>
              <p:cNvSpPr>
                <a:spLocks/>
              </p:cNvSpPr>
              <p:nvPr/>
            </p:nvSpPr>
            <p:spPr bwMode="auto">
              <a:xfrm>
                <a:off x="3158" y="1133"/>
                <a:ext cx="59" cy="20"/>
              </a:xfrm>
              <a:custGeom>
                <a:avLst/>
                <a:gdLst>
                  <a:gd name="T0" fmla="*/ 3 w 119"/>
                  <a:gd name="T1" fmla="*/ 0 h 41"/>
                  <a:gd name="T2" fmla="*/ 0 w 119"/>
                  <a:gd name="T3" fmla="*/ 1 h 41"/>
                  <a:gd name="T4" fmla="*/ 0 w 119"/>
                  <a:gd name="T5" fmla="*/ 0 h 41"/>
                  <a:gd name="T6" fmla="*/ 3 w 119"/>
                  <a:gd name="T7" fmla="*/ 0 h 41"/>
                  <a:gd name="T8" fmla="*/ 3 w 119"/>
                  <a:gd name="T9" fmla="*/ 0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9"/>
                  <a:gd name="T16" fmla="*/ 0 h 41"/>
                  <a:gd name="T17" fmla="*/ 119 w 119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9" h="41">
                    <a:moveTo>
                      <a:pt x="119" y="30"/>
                    </a:moveTo>
                    <a:lnTo>
                      <a:pt x="4" y="41"/>
                    </a:lnTo>
                    <a:lnTo>
                      <a:pt x="0" y="11"/>
                    </a:lnTo>
                    <a:lnTo>
                      <a:pt x="114" y="0"/>
                    </a:lnTo>
                    <a:lnTo>
                      <a:pt x="119" y="30"/>
                    </a:lnTo>
                    <a:close/>
                  </a:path>
                </a:pathLst>
              </a:custGeom>
              <a:solidFill>
                <a:srgbClr val="A8C9F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415" name="Freeform 188"/>
              <p:cNvSpPr>
                <a:spLocks/>
              </p:cNvSpPr>
              <p:nvPr/>
            </p:nvSpPr>
            <p:spPr bwMode="auto">
              <a:xfrm>
                <a:off x="3176" y="1419"/>
                <a:ext cx="482" cy="74"/>
              </a:xfrm>
              <a:custGeom>
                <a:avLst/>
                <a:gdLst>
                  <a:gd name="T0" fmla="*/ 0 w 963"/>
                  <a:gd name="T1" fmla="*/ 4 h 147"/>
                  <a:gd name="T2" fmla="*/ 31 w 963"/>
                  <a:gd name="T3" fmla="*/ 0 h 147"/>
                  <a:gd name="T4" fmla="*/ 31 w 963"/>
                  <a:gd name="T5" fmla="*/ 2 h 147"/>
                  <a:gd name="T6" fmla="*/ 1 w 963"/>
                  <a:gd name="T7" fmla="*/ 5 h 147"/>
                  <a:gd name="T8" fmla="*/ 0 w 963"/>
                  <a:gd name="T9" fmla="*/ 4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3"/>
                  <a:gd name="T16" fmla="*/ 0 h 147"/>
                  <a:gd name="T17" fmla="*/ 963 w 963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3" h="147">
                    <a:moveTo>
                      <a:pt x="0" y="109"/>
                    </a:moveTo>
                    <a:lnTo>
                      <a:pt x="962" y="0"/>
                    </a:lnTo>
                    <a:lnTo>
                      <a:pt x="963" y="33"/>
                    </a:lnTo>
                    <a:lnTo>
                      <a:pt x="2" y="147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AAD8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416" name="Freeform 189"/>
              <p:cNvSpPr>
                <a:spLocks/>
              </p:cNvSpPr>
              <p:nvPr/>
            </p:nvSpPr>
            <p:spPr bwMode="auto">
              <a:xfrm>
                <a:off x="3584" y="1609"/>
                <a:ext cx="326" cy="113"/>
              </a:xfrm>
              <a:custGeom>
                <a:avLst/>
                <a:gdLst>
                  <a:gd name="T0" fmla="*/ 8 w 651"/>
                  <a:gd name="T1" fmla="*/ 7 h 226"/>
                  <a:gd name="T2" fmla="*/ 0 w 651"/>
                  <a:gd name="T3" fmla="*/ 3 h 226"/>
                  <a:gd name="T4" fmla="*/ 14 w 651"/>
                  <a:gd name="T5" fmla="*/ 0 h 226"/>
                  <a:gd name="T6" fmla="*/ 21 w 651"/>
                  <a:gd name="T7" fmla="*/ 4 h 226"/>
                  <a:gd name="T8" fmla="*/ 8 w 651"/>
                  <a:gd name="T9" fmla="*/ 7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1"/>
                  <a:gd name="T16" fmla="*/ 0 h 226"/>
                  <a:gd name="T17" fmla="*/ 651 w 651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1" h="226">
                    <a:moveTo>
                      <a:pt x="226" y="226"/>
                    </a:moveTo>
                    <a:lnTo>
                      <a:pt x="0" y="73"/>
                    </a:lnTo>
                    <a:lnTo>
                      <a:pt x="426" y="0"/>
                    </a:lnTo>
                    <a:lnTo>
                      <a:pt x="651" y="121"/>
                    </a:lnTo>
                    <a:lnTo>
                      <a:pt x="226" y="226"/>
                    </a:lnTo>
                    <a:close/>
                  </a:path>
                </a:pathLst>
              </a:custGeom>
              <a:solidFill>
                <a:srgbClr val="2356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417" name="Freeform 190"/>
              <p:cNvSpPr>
                <a:spLocks/>
              </p:cNvSpPr>
              <p:nvPr/>
            </p:nvSpPr>
            <p:spPr bwMode="auto">
              <a:xfrm>
                <a:off x="3218" y="1543"/>
                <a:ext cx="78" cy="29"/>
              </a:xfrm>
              <a:custGeom>
                <a:avLst/>
                <a:gdLst>
                  <a:gd name="T0" fmla="*/ 0 w 154"/>
                  <a:gd name="T1" fmla="*/ 1 h 58"/>
                  <a:gd name="T2" fmla="*/ 3 w 154"/>
                  <a:gd name="T3" fmla="*/ 2 h 58"/>
                  <a:gd name="T4" fmla="*/ 5 w 154"/>
                  <a:gd name="T5" fmla="*/ 2 h 58"/>
                  <a:gd name="T6" fmla="*/ 5 w 154"/>
                  <a:gd name="T7" fmla="*/ 1 h 58"/>
                  <a:gd name="T8" fmla="*/ 3 w 154"/>
                  <a:gd name="T9" fmla="*/ 2 h 58"/>
                  <a:gd name="T10" fmla="*/ 1 w 154"/>
                  <a:gd name="T11" fmla="*/ 0 h 58"/>
                  <a:gd name="T12" fmla="*/ 0 w 154"/>
                  <a:gd name="T13" fmla="*/ 1 h 5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4"/>
                  <a:gd name="T22" fmla="*/ 0 h 58"/>
                  <a:gd name="T23" fmla="*/ 154 w 154"/>
                  <a:gd name="T24" fmla="*/ 58 h 5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4" h="58">
                    <a:moveTo>
                      <a:pt x="0" y="11"/>
                    </a:moveTo>
                    <a:lnTo>
                      <a:pt x="67" y="58"/>
                    </a:lnTo>
                    <a:lnTo>
                      <a:pt x="154" y="46"/>
                    </a:lnTo>
                    <a:lnTo>
                      <a:pt x="140" y="31"/>
                    </a:lnTo>
                    <a:lnTo>
                      <a:pt x="75" y="40"/>
                    </a:lnTo>
                    <a:lnTo>
                      <a:pt x="21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2356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418" name="Freeform 191"/>
              <p:cNvSpPr>
                <a:spLocks/>
              </p:cNvSpPr>
              <p:nvPr/>
            </p:nvSpPr>
            <p:spPr bwMode="auto">
              <a:xfrm>
                <a:off x="3280" y="1535"/>
                <a:ext cx="77" cy="28"/>
              </a:xfrm>
              <a:custGeom>
                <a:avLst/>
                <a:gdLst>
                  <a:gd name="T0" fmla="*/ 0 w 154"/>
                  <a:gd name="T1" fmla="*/ 0 h 57"/>
                  <a:gd name="T2" fmla="*/ 2 w 154"/>
                  <a:gd name="T3" fmla="*/ 1 h 57"/>
                  <a:gd name="T4" fmla="*/ 5 w 154"/>
                  <a:gd name="T5" fmla="*/ 1 h 57"/>
                  <a:gd name="T6" fmla="*/ 5 w 154"/>
                  <a:gd name="T7" fmla="*/ 0 h 57"/>
                  <a:gd name="T8" fmla="*/ 2 w 154"/>
                  <a:gd name="T9" fmla="*/ 1 h 57"/>
                  <a:gd name="T10" fmla="*/ 1 w 154"/>
                  <a:gd name="T11" fmla="*/ 0 h 57"/>
                  <a:gd name="T12" fmla="*/ 0 w 154"/>
                  <a:gd name="T13" fmla="*/ 0 h 5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4"/>
                  <a:gd name="T22" fmla="*/ 0 h 57"/>
                  <a:gd name="T23" fmla="*/ 154 w 154"/>
                  <a:gd name="T24" fmla="*/ 57 h 5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4" h="57">
                    <a:moveTo>
                      <a:pt x="0" y="11"/>
                    </a:moveTo>
                    <a:lnTo>
                      <a:pt x="67" y="57"/>
                    </a:lnTo>
                    <a:lnTo>
                      <a:pt x="154" y="46"/>
                    </a:lnTo>
                    <a:lnTo>
                      <a:pt x="141" y="31"/>
                    </a:lnTo>
                    <a:lnTo>
                      <a:pt x="75" y="39"/>
                    </a:lnTo>
                    <a:lnTo>
                      <a:pt x="21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2356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419" name="Freeform 192"/>
              <p:cNvSpPr>
                <a:spLocks/>
              </p:cNvSpPr>
              <p:nvPr/>
            </p:nvSpPr>
            <p:spPr bwMode="auto">
              <a:xfrm>
                <a:off x="3341" y="1527"/>
                <a:ext cx="77" cy="28"/>
              </a:xfrm>
              <a:custGeom>
                <a:avLst/>
                <a:gdLst>
                  <a:gd name="T0" fmla="*/ 0 w 155"/>
                  <a:gd name="T1" fmla="*/ 0 h 57"/>
                  <a:gd name="T2" fmla="*/ 2 w 155"/>
                  <a:gd name="T3" fmla="*/ 1 h 57"/>
                  <a:gd name="T4" fmla="*/ 4 w 155"/>
                  <a:gd name="T5" fmla="*/ 1 h 57"/>
                  <a:gd name="T6" fmla="*/ 4 w 155"/>
                  <a:gd name="T7" fmla="*/ 0 h 57"/>
                  <a:gd name="T8" fmla="*/ 2 w 155"/>
                  <a:gd name="T9" fmla="*/ 1 h 57"/>
                  <a:gd name="T10" fmla="*/ 0 w 155"/>
                  <a:gd name="T11" fmla="*/ 0 h 57"/>
                  <a:gd name="T12" fmla="*/ 0 w 155"/>
                  <a:gd name="T13" fmla="*/ 0 h 5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5"/>
                  <a:gd name="T22" fmla="*/ 0 h 57"/>
                  <a:gd name="T23" fmla="*/ 155 w 155"/>
                  <a:gd name="T24" fmla="*/ 57 h 5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5" h="57">
                    <a:moveTo>
                      <a:pt x="0" y="9"/>
                    </a:moveTo>
                    <a:lnTo>
                      <a:pt x="67" y="57"/>
                    </a:lnTo>
                    <a:lnTo>
                      <a:pt x="155" y="46"/>
                    </a:lnTo>
                    <a:lnTo>
                      <a:pt x="141" y="31"/>
                    </a:lnTo>
                    <a:lnTo>
                      <a:pt x="75" y="39"/>
                    </a:lnTo>
                    <a:lnTo>
                      <a:pt x="21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2356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420" name="Freeform 193"/>
              <p:cNvSpPr>
                <a:spLocks/>
              </p:cNvSpPr>
              <p:nvPr/>
            </p:nvSpPr>
            <p:spPr bwMode="auto">
              <a:xfrm>
                <a:off x="3402" y="1518"/>
                <a:ext cx="76" cy="29"/>
              </a:xfrm>
              <a:custGeom>
                <a:avLst/>
                <a:gdLst>
                  <a:gd name="T0" fmla="*/ 0 w 154"/>
                  <a:gd name="T1" fmla="*/ 1 h 57"/>
                  <a:gd name="T2" fmla="*/ 2 w 154"/>
                  <a:gd name="T3" fmla="*/ 2 h 57"/>
                  <a:gd name="T4" fmla="*/ 4 w 154"/>
                  <a:gd name="T5" fmla="*/ 2 h 57"/>
                  <a:gd name="T6" fmla="*/ 4 w 154"/>
                  <a:gd name="T7" fmla="*/ 1 h 57"/>
                  <a:gd name="T8" fmla="*/ 2 w 154"/>
                  <a:gd name="T9" fmla="*/ 2 h 57"/>
                  <a:gd name="T10" fmla="*/ 0 w 154"/>
                  <a:gd name="T11" fmla="*/ 0 h 57"/>
                  <a:gd name="T12" fmla="*/ 0 w 154"/>
                  <a:gd name="T13" fmla="*/ 1 h 5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4"/>
                  <a:gd name="T22" fmla="*/ 0 h 57"/>
                  <a:gd name="T23" fmla="*/ 154 w 154"/>
                  <a:gd name="T24" fmla="*/ 57 h 5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4" h="57">
                    <a:moveTo>
                      <a:pt x="0" y="10"/>
                    </a:moveTo>
                    <a:lnTo>
                      <a:pt x="67" y="57"/>
                    </a:lnTo>
                    <a:lnTo>
                      <a:pt x="154" y="47"/>
                    </a:lnTo>
                    <a:lnTo>
                      <a:pt x="140" y="31"/>
                    </a:lnTo>
                    <a:lnTo>
                      <a:pt x="75" y="39"/>
                    </a:lnTo>
                    <a:lnTo>
                      <a:pt x="21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2356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421" name="Freeform 194"/>
              <p:cNvSpPr>
                <a:spLocks/>
              </p:cNvSpPr>
              <p:nvPr/>
            </p:nvSpPr>
            <p:spPr bwMode="auto">
              <a:xfrm>
                <a:off x="3462" y="1510"/>
                <a:ext cx="77" cy="29"/>
              </a:xfrm>
              <a:custGeom>
                <a:avLst/>
                <a:gdLst>
                  <a:gd name="T0" fmla="*/ 0 w 156"/>
                  <a:gd name="T1" fmla="*/ 1 h 57"/>
                  <a:gd name="T2" fmla="*/ 2 w 156"/>
                  <a:gd name="T3" fmla="*/ 2 h 57"/>
                  <a:gd name="T4" fmla="*/ 4 w 156"/>
                  <a:gd name="T5" fmla="*/ 2 h 57"/>
                  <a:gd name="T6" fmla="*/ 4 w 156"/>
                  <a:gd name="T7" fmla="*/ 1 h 57"/>
                  <a:gd name="T8" fmla="*/ 2 w 156"/>
                  <a:gd name="T9" fmla="*/ 2 h 57"/>
                  <a:gd name="T10" fmla="*/ 0 w 156"/>
                  <a:gd name="T11" fmla="*/ 0 h 57"/>
                  <a:gd name="T12" fmla="*/ 0 w 156"/>
                  <a:gd name="T13" fmla="*/ 1 h 5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6"/>
                  <a:gd name="T22" fmla="*/ 0 h 57"/>
                  <a:gd name="T23" fmla="*/ 156 w 156"/>
                  <a:gd name="T24" fmla="*/ 57 h 5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6" h="57">
                    <a:moveTo>
                      <a:pt x="0" y="10"/>
                    </a:moveTo>
                    <a:lnTo>
                      <a:pt x="68" y="57"/>
                    </a:lnTo>
                    <a:lnTo>
                      <a:pt x="156" y="46"/>
                    </a:lnTo>
                    <a:lnTo>
                      <a:pt x="142" y="31"/>
                    </a:lnTo>
                    <a:lnTo>
                      <a:pt x="76" y="39"/>
                    </a:lnTo>
                    <a:lnTo>
                      <a:pt x="22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2356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422" name="Freeform 195"/>
              <p:cNvSpPr>
                <a:spLocks/>
              </p:cNvSpPr>
              <p:nvPr/>
            </p:nvSpPr>
            <p:spPr bwMode="auto">
              <a:xfrm>
                <a:off x="3523" y="1502"/>
                <a:ext cx="77" cy="29"/>
              </a:xfrm>
              <a:custGeom>
                <a:avLst/>
                <a:gdLst>
                  <a:gd name="T0" fmla="*/ 0 w 156"/>
                  <a:gd name="T1" fmla="*/ 1 h 56"/>
                  <a:gd name="T2" fmla="*/ 2 w 156"/>
                  <a:gd name="T3" fmla="*/ 2 h 56"/>
                  <a:gd name="T4" fmla="*/ 4 w 156"/>
                  <a:gd name="T5" fmla="*/ 2 h 56"/>
                  <a:gd name="T6" fmla="*/ 4 w 156"/>
                  <a:gd name="T7" fmla="*/ 1 h 56"/>
                  <a:gd name="T8" fmla="*/ 2 w 156"/>
                  <a:gd name="T9" fmla="*/ 2 h 56"/>
                  <a:gd name="T10" fmla="*/ 0 w 156"/>
                  <a:gd name="T11" fmla="*/ 0 h 56"/>
                  <a:gd name="T12" fmla="*/ 0 w 156"/>
                  <a:gd name="T13" fmla="*/ 1 h 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6"/>
                  <a:gd name="T22" fmla="*/ 0 h 56"/>
                  <a:gd name="T23" fmla="*/ 156 w 156"/>
                  <a:gd name="T24" fmla="*/ 56 h 5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6" h="56">
                    <a:moveTo>
                      <a:pt x="0" y="10"/>
                    </a:moveTo>
                    <a:lnTo>
                      <a:pt x="68" y="56"/>
                    </a:lnTo>
                    <a:lnTo>
                      <a:pt x="156" y="46"/>
                    </a:lnTo>
                    <a:lnTo>
                      <a:pt x="142" y="31"/>
                    </a:lnTo>
                    <a:lnTo>
                      <a:pt x="76" y="39"/>
                    </a:lnTo>
                    <a:lnTo>
                      <a:pt x="22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2356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423" name="Freeform 196"/>
              <p:cNvSpPr>
                <a:spLocks/>
              </p:cNvSpPr>
              <p:nvPr/>
            </p:nvSpPr>
            <p:spPr bwMode="auto">
              <a:xfrm>
                <a:off x="3584" y="1494"/>
                <a:ext cx="78" cy="28"/>
              </a:xfrm>
              <a:custGeom>
                <a:avLst/>
                <a:gdLst>
                  <a:gd name="T0" fmla="*/ 0 w 155"/>
                  <a:gd name="T1" fmla="*/ 1 h 56"/>
                  <a:gd name="T2" fmla="*/ 3 w 155"/>
                  <a:gd name="T3" fmla="*/ 2 h 56"/>
                  <a:gd name="T4" fmla="*/ 5 w 155"/>
                  <a:gd name="T5" fmla="*/ 2 h 56"/>
                  <a:gd name="T6" fmla="*/ 5 w 155"/>
                  <a:gd name="T7" fmla="*/ 1 h 56"/>
                  <a:gd name="T8" fmla="*/ 3 w 155"/>
                  <a:gd name="T9" fmla="*/ 2 h 56"/>
                  <a:gd name="T10" fmla="*/ 1 w 155"/>
                  <a:gd name="T11" fmla="*/ 0 h 56"/>
                  <a:gd name="T12" fmla="*/ 0 w 155"/>
                  <a:gd name="T13" fmla="*/ 1 h 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5"/>
                  <a:gd name="T22" fmla="*/ 0 h 56"/>
                  <a:gd name="T23" fmla="*/ 155 w 155"/>
                  <a:gd name="T24" fmla="*/ 56 h 5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5" h="56">
                    <a:moveTo>
                      <a:pt x="0" y="9"/>
                    </a:moveTo>
                    <a:lnTo>
                      <a:pt x="68" y="56"/>
                    </a:lnTo>
                    <a:lnTo>
                      <a:pt x="155" y="46"/>
                    </a:lnTo>
                    <a:lnTo>
                      <a:pt x="141" y="31"/>
                    </a:lnTo>
                    <a:lnTo>
                      <a:pt x="76" y="38"/>
                    </a:lnTo>
                    <a:lnTo>
                      <a:pt x="21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2356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424" name="Freeform 197"/>
              <p:cNvSpPr>
                <a:spLocks/>
              </p:cNvSpPr>
              <p:nvPr/>
            </p:nvSpPr>
            <p:spPr bwMode="auto">
              <a:xfrm>
                <a:off x="3645" y="1486"/>
                <a:ext cx="77" cy="28"/>
              </a:xfrm>
              <a:custGeom>
                <a:avLst/>
                <a:gdLst>
                  <a:gd name="T0" fmla="*/ 0 w 154"/>
                  <a:gd name="T1" fmla="*/ 0 h 58"/>
                  <a:gd name="T2" fmla="*/ 2 w 154"/>
                  <a:gd name="T3" fmla="*/ 1 h 58"/>
                  <a:gd name="T4" fmla="*/ 5 w 154"/>
                  <a:gd name="T5" fmla="*/ 1 h 58"/>
                  <a:gd name="T6" fmla="*/ 5 w 154"/>
                  <a:gd name="T7" fmla="*/ 0 h 58"/>
                  <a:gd name="T8" fmla="*/ 2 w 154"/>
                  <a:gd name="T9" fmla="*/ 1 h 58"/>
                  <a:gd name="T10" fmla="*/ 1 w 154"/>
                  <a:gd name="T11" fmla="*/ 0 h 58"/>
                  <a:gd name="T12" fmla="*/ 0 w 154"/>
                  <a:gd name="T13" fmla="*/ 0 h 5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4"/>
                  <a:gd name="T22" fmla="*/ 0 h 58"/>
                  <a:gd name="T23" fmla="*/ 154 w 154"/>
                  <a:gd name="T24" fmla="*/ 58 h 5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4" h="58">
                    <a:moveTo>
                      <a:pt x="0" y="11"/>
                    </a:moveTo>
                    <a:lnTo>
                      <a:pt x="68" y="58"/>
                    </a:lnTo>
                    <a:lnTo>
                      <a:pt x="154" y="46"/>
                    </a:lnTo>
                    <a:lnTo>
                      <a:pt x="141" y="31"/>
                    </a:lnTo>
                    <a:lnTo>
                      <a:pt x="75" y="39"/>
                    </a:lnTo>
                    <a:lnTo>
                      <a:pt x="22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2356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425" name="Freeform 198"/>
              <p:cNvSpPr>
                <a:spLocks/>
              </p:cNvSpPr>
              <p:nvPr/>
            </p:nvSpPr>
            <p:spPr bwMode="auto">
              <a:xfrm>
                <a:off x="3274" y="1567"/>
                <a:ext cx="78" cy="28"/>
              </a:xfrm>
              <a:custGeom>
                <a:avLst/>
                <a:gdLst>
                  <a:gd name="T0" fmla="*/ 0 w 154"/>
                  <a:gd name="T1" fmla="*/ 1 h 56"/>
                  <a:gd name="T2" fmla="*/ 3 w 154"/>
                  <a:gd name="T3" fmla="*/ 2 h 56"/>
                  <a:gd name="T4" fmla="*/ 5 w 154"/>
                  <a:gd name="T5" fmla="*/ 2 h 56"/>
                  <a:gd name="T6" fmla="*/ 5 w 154"/>
                  <a:gd name="T7" fmla="*/ 1 h 56"/>
                  <a:gd name="T8" fmla="*/ 3 w 154"/>
                  <a:gd name="T9" fmla="*/ 2 h 56"/>
                  <a:gd name="T10" fmla="*/ 1 w 154"/>
                  <a:gd name="T11" fmla="*/ 0 h 56"/>
                  <a:gd name="T12" fmla="*/ 0 w 154"/>
                  <a:gd name="T13" fmla="*/ 1 h 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4"/>
                  <a:gd name="T22" fmla="*/ 0 h 56"/>
                  <a:gd name="T23" fmla="*/ 154 w 154"/>
                  <a:gd name="T24" fmla="*/ 56 h 5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4" h="56">
                    <a:moveTo>
                      <a:pt x="0" y="10"/>
                    </a:moveTo>
                    <a:lnTo>
                      <a:pt x="66" y="56"/>
                    </a:lnTo>
                    <a:lnTo>
                      <a:pt x="154" y="46"/>
                    </a:lnTo>
                    <a:lnTo>
                      <a:pt x="140" y="31"/>
                    </a:lnTo>
                    <a:lnTo>
                      <a:pt x="75" y="39"/>
                    </a:lnTo>
                    <a:lnTo>
                      <a:pt x="20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2356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426" name="Freeform 199"/>
              <p:cNvSpPr>
                <a:spLocks/>
              </p:cNvSpPr>
              <p:nvPr/>
            </p:nvSpPr>
            <p:spPr bwMode="auto">
              <a:xfrm>
                <a:off x="3335" y="1559"/>
                <a:ext cx="78" cy="28"/>
              </a:xfrm>
              <a:custGeom>
                <a:avLst/>
                <a:gdLst>
                  <a:gd name="T0" fmla="*/ 0 w 154"/>
                  <a:gd name="T1" fmla="*/ 0 h 57"/>
                  <a:gd name="T2" fmla="*/ 3 w 154"/>
                  <a:gd name="T3" fmla="*/ 1 h 57"/>
                  <a:gd name="T4" fmla="*/ 5 w 154"/>
                  <a:gd name="T5" fmla="*/ 1 h 57"/>
                  <a:gd name="T6" fmla="*/ 5 w 154"/>
                  <a:gd name="T7" fmla="*/ 0 h 57"/>
                  <a:gd name="T8" fmla="*/ 3 w 154"/>
                  <a:gd name="T9" fmla="*/ 1 h 57"/>
                  <a:gd name="T10" fmla="*/ 1 w 154"/>
                  <a:gd name="T11" fmla="*/ 0 h 57"/>
                  <a:gd name="T12" fmla="*/ 0 w 154"/>
                  <a:gd name="T13" fmla="*/ 0 h 5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4"/>
                  <a:gd name="T22" fmla="*/ 0 h 57"/>
                  <a:gd name="T23" fmla="*/ 154 w 154"/>
                  <a:gd name="T24" fmla="*/ 57 h 5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4" h="57">
                    <a:moveTo>
                      <a:pt x="0" y="10"/>
                    </a:moveTo>
                    <a:lnTo>
                      <a:pt x="67" y="57"/>
                    </a:lnTo>
                    <a:lnTo>
                      <a:pt x="154" y="47"/>
                    </a:lnTo>
                    <a:lnTo>
                      <a:pt x="140" y="30"/>
                    </a:lnTo>
                    <a:lnTo>
                      <a:pt x="75" y="38"/>
                    </a:lnTo>
                    <a:lnTo>
                      <a:pt x="21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2356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427" name="Freeform 200"/>
              <p:cNvSpPr>
                <a:spLocks/>
              </p:cNvSpPr>
              <p:nvPr/>
            </p:nvSpPr>
            <p:spPr bwMode="auto">
              <a:xfrm>
                <a:off x="3396" y="1550"/>
                <a:ext cx="77" cy="29"/>
              </a:xfrm>
              <a:custGeom>
                <a:avLst/>
                <a:gdLst>
                  <a:gd name="T0" fmla="*/ 0 w 153"/>
                  <a:gd name="T1" fmla="*/ 1 h 58"/>
                  <a:gd name="T2" fmla="*/ 3 w 153"/>
                  <a:gd name="T3" fmla="*/ 2 h 58"/>
                  <a:gd name="T4" fmla="*/ 5 w 153"/>
                  <a:gd name="T5" fmla="*/ 2 h 58"/>
                  <a:gd name="T6" fmla="*/ 5 w 153"/>
                  <a:gd name="T7" fmla="*/ 1 h 58"/>
                  <a:gd name="T8" fmla="*/ 3 w 153"/>
                  <a:gd name="T9" fmla="*/ 2 h 58"/>
                  <a:gd name="T10" fmla="*/ 1 w 153"/>
                  <a:gd name="T11" fmla="*/ 0 h 58"/>
                  <a:gd name="T12" fmla="*/ 0 w 153"/>
                  <a:gd name="T13" fmla="*/ 1 h 5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3"/>
                  <a:gd name="T22" fmla="*/ 0 h 58"/>
                  <a:gd name="T23" fmla="*/ 153 w 153"/>
                  <a:gd name="T24" fmla="*/ 58 h 5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3" h="58">
                    <a:moveTo>
                      <a:pt x="0" y="11"/>
                    </a:moveTo>
                    <a:lnTo>
                      <a:pt x="67" y="58"/>
                    </a:lnTo>
                    <a:lnTo>
                      <a:pt x="153" y="46"/>
                    </a:lnTo>
                    <a:lnTo>
                      <a:pt x="139" y="31"/>
                    </a:lnTo>
                    <a:lnTo>
                      <a:pt x="75" y="39"/>
                    </a:lnTo>
                    <a:lnTo>
                      <a:pt x="21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2356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428" name="Freeform 201"/>
              <p:cNvSpPr>
                <a:spLocks/>
              </p:cNvSpPr>
              <p:nvPr/>
            </p:nvSpPr>
            <p:spPr bwMode="auto">
              <a:xfrm>
                <a:off x="3456" y="1542"/>
                <a:ext cx="78" cy="28"/>
              </a:xfrm>
              <a:custGeom>
                <a:avLst/>
                <a:gdLst>
                  <a:gd name="T0" fmla="*/ 0 w 155"/>
                  <a:gd name="T1" fmla="*/ 0 h 57"/>
                  <a:gd name="T2" fmla="*/ 3 w 155"/>
                  <a:gd name="T3" fmla="*/ 1 h 57"/>
                  <a:gd name="T4" fmla="*/ 5 w 155"/>
                  <a:gd name="T5" fmla="*/ 1 h 57"/>
                  <a:gd name="T6" fmla="*/ 5 w 155"/>
                  <a:gd name="T7" fmla="*/ 0 h 57"/>
                  <a:gd name="T8" fmla="*/ 3 w 155"/>
                  <a:gd name="T9" fmla="*/ 1 h 57"/>
                  <a:gd name="T10" fmla="*/ 1 w 155"/>
                  <a:gd name="T11" fmla="*/ 0 h 57"/>
                  <a:gd name="T12" fmla="*/ 0 w 155"/>
                  <a:gd name="T13" fmla="*/ 0 h 5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5"/>
                  <a:gd name="T22" fmla="*/ 0 h 57"/>
                  <a:gd name="T23" fmla="*/ 155 w 155"/>
                  <a:gd name="T24" fmla="*/ 57 h 5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5" h="57">
                    <a:moveTo>
                      <a:pt x="0" y="10"/>
                    </a:moveTo>
                    <a:lnTo>
                      <a:pt x="68" y="57"/>
                    </a:lnTo>
                    <a:lnTo>
                      <a:pt x="155" y="46"/>
                    </a:lnTo>
                    <a:lnTo>
                      <a:pt x="142" y="31"/>
                    </a:lnTo>
                    <a:lnTo>
                      <a:pt x="76" y="39"/>
                    </a:lnTo>
                    <a:lnTo>
                      <a:pt x="22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2356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429" name="Freeform 202"/>
              <p:cNvSpPr>
                <a:spLocks/>
              </p:cNvSpPr>
              <p:nvPr/>
            </p:nvSpPr>
            <p:spPr bwMode="auto">
              <a:xfrm>
                <a:off x="3517" y="1534"/>
                <a:ext cx="78" cy="28"/>
              </a:xfrm>
              <a:custGeom>
                <a:avLst/>
                <a:gdLst>
                  <a:gd name="T0" fmla="*/ 0 w 156"/>
                  <a:gd name="T1" fmla="*/ 1 h 56"/>
                  <a:gd name="T2" fmla="*/ 2 w 156"/>
                  <a:gd name="T3" fmla="*/ 2 h 56"/>
                  <a:gd name="T4" fmla="*/ 5 w 156"/>
                  <a:gd name="T5" fmla="*/ 2 h 56"/>
                  <a:gd name="T6" fmla="*/ 5 w 156"/>
                  <a:gd name="T7" fmla="*/ 1 h 56"/>
                  <a:gd name="T8" fmla="*/ 2 w 156"/>
                  <a:gd name="T9" fmla="*/ 2 h 56"/>
                  <a:gd name="T10" fmla="*/ 1 w 156"/>
                  <a:gd name="T11" fmla="*/ 0 h 56"/>
                  <a:gd name="T12" fmla="*/ 0 w 156"/>
                  <a:gd name="T13" fmla="*/ 1 h 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6"/>
                  <a:gd name="T22" fmla="*/ 0 h 56"/>
                  <a:gd name="T23" fmla="*/ 156 w 156"/>
                  <a:gd name="T24" fmla="*/ 56 h 5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6" h="56">
                    <a:moveTo>
                      <a:pt x="0" y="9"/>
                    </a:moveTo>
                    <a:lnTo>
                      <a:pt x="68" y="56"/>
                    </a:lnTo>
                    <a:lnTo>
                      <a:pt x="156" y="46"/>
                    </a:lnTo>
                    <a:lnTo>
                      <a:pt x="142" y="31"/>
                    </a:lnTo>
                    <a:lnTo>
                      <a:pt x="76" y="39"/>
                    </a:lnTo>
                    <a:lnTo>
                      <a:pt x="22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2356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430" name="Freeform 203"/>
              <p:cNvSpPr>
                <a:spLocks/>
              </p:cNvSpPr>
              <p:nvPr/>
            </p:nvSpPr>
            <p:spPr bwMode="auto">
              <a:xfrm>
                <a:off x="3579" y="1525"/>
                <a:ext cx="77" cy="29"/>
              </a:xfrm>
              <a:custGeom>
                <a:avLst/>
                <a:gdLst>
                  <a:gd name="T0" fmla="*/ 0 w 155"/>
                  <a:gd name="T1" fmla="*/ 1 h 57"/>
                  <a:gd name="T2" fmla="*/ 2 w 155"/>
                  <a:gd name="T3" fmla="*/ 2 h 57"/>
                  <a:gd name="T4" fmla="*/ 4 w 155"/>
                  <a:gd name="T5" fmla="*/ 2 h 57"/>
                  <a:gd name="T6" fmla="*/ 4 w 155"/>
                  <a:gd name="T7" fmla="*/ 1 h 57"/>
                  <a:gd name="T8" fmla="*/ 2 w 155"/>
                  <a:gd name="T9" fmla="*/ 2 h 57"/>
                  <a:gd name="T10" fmla="*/ 0 w 155"/>
                  <a:gd name="T11" fmla="*/ 0 h 57"/>
                  <a:gd name="T12" fmla="*/ 0 w 155"/>
                  <a:gd name="T13" fmla="*/ 1 h 5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5"/>
                  <a:gd name="T22" fmla="*/ 0 h 57"/>
                  <a:gd name="T23" fmla="*/ 155 w 155"/>
                  <a:gd name="T24" fmla="*/ 57 h 5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5" h="57">
                    <a:moveTo>
                      <a:pt x="0" y="10"/>
                    </a:moveTo>
                    <a:lnTo>
                      <a:pt x="68" y="57"/>
                    </a:lnTo>
                    <a:lnTo>
                      <a:pt x="155" y="47"/>
                    </a:lnTo>
                    <a:lnTo>
                      <a:pt x="142" y="31"/>
                    </a:lnTo>
                    <a:lnTo>
                      <a:pt x="75" y="39"/>
                    </a:lnTo>
                    <a:lnTo>
                      <a:pt x="22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2356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431" name="Freeform 204"/>
              <p:cNvSpPr>
                <a:spLocks/>
              </p:cNvSpPr>
              <p:nvPr/>
            </p:nvSpPr>
            <p:spPr bwMode="auto">
              <a:xfrm>
                <a:off x="3640" y="1517"/>
                <a:ext cx="77" cy="29"/>
              </a:xfrm>
              <a:custGeom>
                <a:avLst/>
                <a:gdLst>
                  <a:gd name="T0" fmla="*/ 0 w 155"/>
                  <a:gd name="T1" fmla="*/ 1 h 57"/>
                  <a:gd name="T2" fmla="*/ 2 w 155"/>
                  <a:gd name="T3" fmla="*/ 2 h 57"/>
                  <a:gd name="T4" fmla="*/ 4 w 155"/>
                  <a:gd name="T5" fmla="*/ 2 h 57"/>
                  <a:gd name="T6" fmla="*/ 4 w 155"/>
                  <a:gd name="T7" fmla="*/ 1 h 57"/>
                  <a:gd name="T8" fmla="*/ 2 w 155"/>
                  <a:gd name="T9" fmla="*/ 2 h 57"/>
                  <a:gd name="T10" fmla="*/ 0 w 155"/>
                  <a:gd name="T11" fmla="*/ 0 h 57"/>
                  <a:gd name="T12" fmla="*/ 0 w 155"/>
                  <a:gd name="T13" fmla="*/ 1 h 5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5"/>
                  <a:gd name="T22" fmla="*/ 0 h 57"/>
                  <a:gd name="T23" fmla="*/ 155 w 155"/>
                  <a:gd name="T24" fmla="*/ 57 h 5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5" h="57">
                    <a:moveTo>
                      <a:pt x="0" y="10"/>
                    </a:moveTo>
                    <a:lnTo>
                      <a:pt x="68" y="57"/>
                    </a:lnTo>
                    <a:lnTo>
                      <a:pt x="155" y="46"/>
                    </a:lnTo>
                    <a:lnTo>
                      <a:pt x="142" y="31"/>
                    </a:lnTo>
                    <a:lnTo>
                      <a:pt x="75" y="39"/>
                    </a:lnTo>
                    <a:lnTo>
                      <a:pt x="22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2356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432" name="Freeform 205"/>
              <p:cNvSpPr>
                <a:spLocks/>
              </p:cNvSpPr>
              <p:nvPr/>
            </p:nvSpPr>
            <p:spPr bwMode="auto">
              <a:xfrm>
                <a:off x="3701" y="1509"/>
                <a:ext cx="77" cy="28"/>
              </a:xfrm>
              <a:custGeom>
                <a:avLst/>
                <a:gdLst>
                  <a:gd name="T0" fmla="*/ 0 w 155"/>
                  <a:gd name="T1" fmla="*/ 0 h 57"/>
                  <a:gd name="T2" fmla="*/ 2 w 155"/>
                  <a:gd name="T3" fmla="*/ 1 h 57"/>
                  <a:gd name="T4" fmla="*/ 4 w 155"/>
                  <a:gd name="T5" fmla="*/ 1 h 57"/>
                  <a:gd name="T6" fmla="*/ 4 w 155"/>
                  <a:gd name="T7" fmla="*/ 1 h 57"/>
                  <a:gd name="T8" fmla="*/ 2 w 155"/>
                  <a:gd name="T9" fmla="*/ 1 h 57"/>
                  <a:gd name="T10" fmla="*/ 0 w 155"/>
                  <a:gd name="T11" fmla="*/ 0 h 57"/>
                  <a:gd name="T12" fmla="*/ 0 w 155"/>
                  <a:gd name="T13" fmla="*/ 0 h 5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5"/>
                  <a:gd name="T22" fmla="*/ 0 h 57"/>
                  <a:gd name="T23" fmla="*/ 155 w 155"/>
                  <a:gd name="T24" fmla="*/ 57 h 5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5" h="57">
                    <a:moveTo>
                      <a:pt x="0" y="11"/>
                    </a:moveTo>
                    <a:lnTo>
                      <a:pt x="68" y="57"/>
                    </a:lnTo>
                    <a:lnTo>
                      <a:pt x="155" y="47"/>
                    </a:lnTo>
                    <a:lnTo>
                      <a:pt x="142" y="32"/>
                    </a:lnTo>
                    <a:lnTo>
                      <a:pt x="75" y="40"/>
                    </a:lnTo>
                    <a:lnTo>
                      <a:pt x="22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2356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433" name="Freeform 206"/>
              <p:cNvSpPr>
                <a:spLocks/>
              </p:cNvSpPr>
              <p:nvPr/>
            </p:nvSpPr>
            <p:spPr bwMode="auto">
              <a:xfrm>
                <a:off x="3331" y="1592"/>
                <a:ext cx="78" cy="29"/>
              </a:xfrm>
              <a:custGeom>
                <a:avLst/>
                <a:gdLst>
                  <a:gd name="T0" fmla="*/ 0 w 154"/>
                  <a:gd name="T1" fmla="*/ 1 h 58"/>
                  <a:gd name="T2" fmla="*/ 3 w 154"/>
                  <a:gd name="T3" fmla="*/ 2 h 58"/>
                  <a:gd name="T4" fmla="*/ 5 w 154"/>
                  <a:gd name="T5" fmla="*/ 2 h 58"/>
                  <a:gd name="T6" fmla="*/ 5 w 154"/>
                  <a:gd name="T7" fmla="*/ 1 h 58"/>
                  <a:gd name="T8" fmla="*/ 3 w 154"/>
                  <a:gd name="T9" fmla="*/ 2 h 58"/>
                  <a:gd name="T10" fmla="*/ 1 w 154"/>
                  <a:gd name="T11" fmla="*/ 0 h 58"/>
                  <a:gd name="T12" fmla="*/ 0 w 154"/>
                  <a:gd name="T13" fmla="*/ 1 h 5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4"/>
                  <a:gd name="T22" fmla="*/ 0 h 58"/>
                  <a:gd name="T23" fmla="*/ 154 w 154"/>
                  <a:gd name="T24" fmla="*/ 58 h 5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4" h="58">
                    <a:moveTo>
                      <a:pt x="0" y="11"/>
                    </a:moveTo>
                    <a:lnTo>
                      <a:pt x="67" y="58"/>
                    </a:lnTo>
                    <a:lnTo>
                      <a:pt x="154" y="46"/>
                    </a:lnTo>
                    <a:lnTo>
                      <a:pt x="142" y="31"/>
                    </a:lnTo>
                    <a:lnTo>
                      <a:pt x="75" y="39"/>
                    </a:lnTo>
                    <a:lnTo>
                      <a:pt x="20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2356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434" name="Freeform 207"/>
              <p:cNvSpPr>
                <a:spLocks/>
              </p:cNvSpPr>
              <p:nvPr/>
            </p:nvSpPr>
            <p:spPr bwMode="auto">
              <a:xfrm>
                <a:off x="3392" y="1584"/>
                <a:ext cx="77" cy="28"/>
              </a:xfrm>
              <a:custGeom>
                <a:avLst/>
                <a:gdLst>
                  <a:gd name="T0" fmla="*/ 0 w 153"/>
                  <a:gd name="T1" fmla="*/ 0 h 57"/>
                  <a:gd name="T2" fmla="*/ 3 w 153"/>
                  <a:gd name="T3" fmla="*/ 1 h 57"/>
                  <a:gd name="T4" fmla="*/ 5 w 153"/>
                  <a:gd name="T5" fmla="*/ 1 h 57"/>
                  <a:gd name="T6" fmla="*/ 5 w 153"/>
                  <a:gd name="T7" fmla="*/ 0 h 57"/>
                  <a:gd name="T8" fmla="*/ 3 w 153"/>
                  <a:gd name="T9" fmla="*/ 1 h 57"/>
                  <a:gd name="T10" fmla="*/ 1 w 153"/>
                  <a:gd name="T11" fmla="*/ 0 h 57"/>
                  <a:gd name="T12" fmla="*/ 0 w 153"/>
                  <a:gd name="T13" fmla="*/ 0 h 5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3"/>
                  <a:gd name="T22" fmla="*/ 0 h 57"/>
                  <a:gd name="T23" fmla="*/ 153 w 153"/>
                  <a:gd name="T24" fmla="*/ 57 h 5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3" h="57">
                    <a:moveTo>
                      <a:pt x="0" y="11"/>
                    </a:moveTo>
                    <a:lnTo>
                      <a:pt x="67" y="57"/>
                    </a:lnTo>
                    <a:lnTo>
                      <a:pt x="153" y="46"/>
                    </a:lnTo>
                    <a:lnTo>
                      <a:pt x="139" y="31"/>
                    </a:lnTo>
                    <a:lnTo>
                      <a:pt x="75" y="39"/>
                    </a:lnTo>
                    <a:lnTo>
                      <a:pt x="21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2356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435" name="Freeform 208"/>
              <p:cNvSpPr>
                <a:spLocks/>
              </p:cNvSpPr>
              <p:nvPr/>
            </p:nvSpPr>
            <p:spPr bwMode="auto">
              <a:xfrm>
                <a:off x="3454" y="1576"/>
                <a:ext cx="76" cy="28"/>
              </a:xfrm>
              <a:custGeom>
                <a:avLst/>
                <a:gdLst>
                  <a:gd name="T0" fmla="*/ 0 w 153"/>
                  <a:gd name="T1" fmla="*/ 1 h 56"/>
                  <a:gd name="T2" fmla="*/ 2 w 153"/>
                  <a:gd name="T3" fmla="*/ 2 h 56"/>
                  <a:gd name="T4" fmla="*/ 4 w 153"/>
                  <a:gd name="T5" fmla="*/ 2 h 56"/>
                  <a:gd name="T6" fmla="*/ 4 w 153"/>
                  <a:gd name="T7" fmla="*/ 1 h 56"/>
                  <a:gd name="T8" fmla="*/ 2 w 153"/>
                  <a:gd name="T9" fmla="*/ 2 h 56"/>
                  <a:gd name="T10" fmla="*/ 0 w 153"/>
                  <a:gd name="T11" fmla="*/ 0 h 56"/>
                  <a:gd name="T12" fmla="*/ 0 w 153"/>
                  <a:gd name="T13" fmla="*/ 1 h 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3"/>
                  <a:gd name="T22" fmla="*/ 0 h 56"/>
                  <a:gd name="T23" fmla="*/ 153 w 153"/>
                  <a:gd name="T24" fmla="*/ 56 h 5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3" h="56">
                    <a:moveTo>
                      <a:pt x="0" y="9"/>
                    </a:moveTo>
                    <a:lnTo>
                      <a:pt x="66" y="56"/>
                    </a:lnTo>
                    <a:lnTo>
                      <a:pt x="153" y="46"/>
                    </a:lnTo>
                    <a:lnTo>
                      <a:pt x="140" y="31"/>
                    </a:lnTo>
                    <a:lnTo>
                      <a:pt x="74" y="39"/>
                    </a:lnTo>
                    <a:lnTo>
                      <a:pt x="20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2356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436" name="Freeform 209"/>
              <p:cNvSpPr>
                <a:spLocks/>
              </p:cNvSpPr>
              <p:nvPr/>
            </p:nvSpPr>
            <p:spPr bwMode="auto">
              <a:xfrm>
                <a:off x="3514" y="1567"/>
                <a:ext cx="77" cy="29"/>
              </a:xfrm>
              <a:custGeom>
                <a:avLst/>
                <a:gdLst>
                  <a:gd name="T0" fmla="*/ 0 w 155"/>
                  <a:gd name="T1" fmla="*/ 1 h 57"/>
                  <a:gd name="T2" fmla="*/ 2 w 155"/>
                  <a:gd name="T3" fmla="*/ 2 h 57"/>
                  <a:gd name="T4" fmla="*/ 4 w 155"/>
                  <a:gd name="T5" fmla="*/ 2 h 57"/>
                  <a:gd name="T6" fmla="*/ 4 w 155"/>
                  <a:gd name="T7" fmla="*/ 1 h 57"/>
                  <a:gd name="T8" fmla="*/ 2 w 155"/>
                  <a:gd name="T9" fmla="*/ 2 h 57"/>
                  <a:gd name="T10" fmla="*/ 0 w 155"/>
                  <a:gd name="T11" fmla="*/ 0 h 57"/>
                  <a:gd name="T12" fmla="*/ 0 w 155"/>
                  <a:gd name="T13" fmla="*/ 1 h 5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5"/>
                  <a:gd name="T22" fmla="*/ 0 h 57"/>
                  <a:gd name="T23" fmla="*/ 155 w 155"/>
                  <a:gd name="T24" fmla="*/ 57 h 5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5" h="57">
                    <a:moveTo>
                      <a:pt x="0" y="10"/>
                    </a:moveTo>
                    <a:lnTo>
                      <a:pt x="67" y="57"/>
                    </a:lnTo>
                    <a:lnTo>
                      <a:pt x="155" y="47"/>
                    </a:lnTo>
                    <a:lnTo>
                      <a:pt x="141" y="31"/>
                    </a:lnTo>
                    <a:lnTo>
                      <a:pt x="75" y="39"/>
                    </a:lnTo>
                    <a:lnTo>
                      <a:pt x="21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2356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437" name="Freeform 210"/>
              <p:cNvSpPr>
                <a:spLocks/>
              </p:cNvSpPr>
              <p:nvPr/>
            </p:nvSpPr>
            <p:spPr bwMode="auto">
              <a:xfrm>
                <a:off x="3575" y="1559"/>
                <a:ext cx="77" cy="29"/>
              </a:xfrm>
              <a:custGeom>
                <a:avLst/>
                <a:gdLst>
                  <a:gd name="T0" fmla="*/ 0 w 155"/>
                  <a:gd name="T1" fmla="*/ 1 h 57"/>
                  <a:gd name="T2" fmla="*/ 2 w 155"/>
                  <a:gd name="T3" fmla="*/ 2 h 57"/>
                  <a:gd name="T4" fmla="*/ 4 w 155"/>
                  <a:gd name="T5" fmla="*/ 2 h 57"/>
                  <a:gd name="T6" fmla="*/ 4 w 155"/>
                  <a:gd name="T7" fmla="*/ 1 h 57"/>
                  <a:gd name="T8" fmla="*/ 2 w 155"/>
                  <a:gd name="T9" fmla="*/ 2 h 57"/>
                  <a:gd name="T10" fmla="*/ 0 w 155"/>
                  <a:gd name="T11" fmla="*/ 0 h 57"/>
                  <a:gd name="T12" fmla="*/ 0 w 155"/>
                  <a:gd name="T13" fmla="*/ 1 h 5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5"/>
                  <a:gd name="T22" fmla="*/ 0 h 57"/>
                  <a:gd name="T23" fmla="*/ 155 w 155"/>
                  <a:gd name="T24" fmla="*/ 57 h 5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5" h="57">
                    <a:moveTo>
                      <a:pt x="0" y="10"/>
                    </a:moveTo>
                    <a:lnTo>
                      <a:pt x="67" y="57"/>
                    </a:lnTo>
                    <a:lnTo>
                      <a:pt x="155" y="46"/>
                    </a:lnTo>
                    <a:lnTo>
                      <a:pt x="141" y="31"/>
                    </a:lnTo>
                    <a:lnTo>
                      <a:pt x="75" y="39"/>
                    </a:lnTo>
                    <a:lnTo>
                      <a:pt x="21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2356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438" name="Freeform 211"/>
              <p:cNvSpPr>
                <a:spLocks/>
              </p:cNvSpPr>
              <p:nvPr/>
            </p:nvSpPr>
            <p:spPr bwMode="auto">
              <a:xfrm>
                <a:off x="3636" y="1551"/>
                <a:ext cx="77" cy="28"/>
              </a:xfrm>
              <a:custGeom>
                <a:avLst/>
                <a:gdLst>
                  <a:gd name="T0" fmla="*/ 0 w 155"/>
                  <a:gd name="T1" fmla="*/ 1 h 56"/>
                  <a:gd name="T2" fmla="*/ 2 w 155"/>
                  <a:gd name="T3" fmla="*/ 2 h 56"/>
                  <a:gd name="T4" fmla="*/ 4 w 155"/>
                  <a:gd name="T5" fmla="*/ 2 h 56"/>
                  <a:gd name="T6" fmla="*/ 4 w 155"/>
                  <a:gd name="T7" fmla="*/ 1 h 56"/>
                  <a:gd name="T8" fmla="*/ 2 w 155"/>
                  <a:gd name="T9" fmla="*/ 2 h 56"/>
                  <a:gd name="T10" fmla="*/ 0 w 155"/>
                  <a:gd name="T11" fmla="*/ 0 h 56"/>
                  <a:gd name="T12" fmla="*/ 0 w 155"/>
                  <a:gd name="T13" fmla="*/ 1 h 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5"/>
                  <a:gd name="T22" fmla="*/ 0 h 56"/>
                  <a:gd name="T23" fmla="*/ 155 w 155"/>
                  <a:gd name="T24" fmla="*/ 56 h 5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5" h="56">
                    <a:moveTo>
                      <a:pt x="0" y="10"/>
                    </a:moveTo>
                    <a:lnTo>
                      <a:pt x="67" y="56"/>
                    </a:lnTo>
                    <a:lnTo>
                      <a:pt x="155" y="46"/>
                    </a:lnTo>
                    <a:lnTo>
                      <a:pt x="141" y="31"/>
                    </a:lnTo>
                    <a:lnTo>
                      <a:pt x="75" y="39"/>
                    </a:lnTo>
                    <a:lnTo>
                      <a:pt x="21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2356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439" name="Freeform 212"/>
              <p:cNvSpPr>
                <a:spLocks/>
              </p:cNvSpPr>
              <p:nvPr/>
            </p:nvSpPr>
            <p:spPr bwMode="auto">
              <a:xfrm>
                <a:off x="3697" y="1543"/>
                <a:ext cx="78" cy="28"/>
              </a:xfrm>
              <a:custGeom>
                <a:avLst/>
                <a:gdLst>
                  <a:gd name="T0" fmla="*/ 0 w 156"/>
                  <a:gd name="T1" fmla="*/ 0 h 57"/>
                  <a:gd name="T2" fmla="*/ 2 w 156"/>
                  <a:gd name="T3" fmla="*/ 1 h 57"/>
                  <a:gd name="T4" fmla="*/ 5 w 156"/>
                  <a:gd name="T5" fmla="*/ 1 h 57"/>
                  <a:gd name="T6" fmla="*/ 5 w 156"/>
                  <a:gd name="T7" fmla="*/ 0 h 57"/>
                  <a:gd name="T8" fmla="*/ 2 w 156"/>
                  <a:gd name="T9" fmla="*/ 1 h 57"/>
                  <a:gd name="T10" fmla="*/ 1 w 156"/>
                  <a:gd name="T11" fmla="*/ 0 h 57"/>
                  <a:gd name="T12" fmla="*/ 0 w 156"/>
                  <a:gd name="T13" fmla="*/ 0 h 5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6"/>
                  <a:gd name="T22" fmla="*/ 0 h 57"/>
                  <a:gd name="T23" fmla="*/ 156 w 156"/>
                  <a:gd name="T24" fmla="*/ 57 h 5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6" h="57">
                    <a:moveTo>
                      <a:pt x="0" y="10"/>
                    </a:moveTo>
                    <a:lnTo>
                      <a:pt x="68" y="57"/>
                    </a:lnTo>
                    <a:lnTo>
                      <a:pt x="156" y="46"/>
                    </a:lnTo>
                    <a:lnTo>
                      <a:pt x="142" y="31"/>
                    </a:lnTo>
                    <a:lnTo>
                      <a:pt x="76" y="38"/>
                    </a:lnTo>
                    <a:lnTo>
                      <a:pt x="22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2356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440" name="Freeform 213"/>
              <p:cNvSpPr>
                <a:spLocks/>
              </p:cNvSpPr>
              <p:nvPr/>
            </p:nvSpPr>
            <p:spPr bwMode="auto">
              <a:xfrm>
                <a:off x="3758" y="1535"/>
                <a:ext cx="78" cy="28"/>
              </a:xfrm>
              <a:custGeom>
                <a:avLst/>
                <a:gdLst>
                  <a:gd name="T0" fmla="*/ 0 w 155"/>
                  <a:gd name="T1" fmla="*/ 0 h 58"/>
                  <a:gd name="T2" fmla="*/ 3 w 155"/>
                  <a:gd name="T3" fmla="*/ 1 h 58"/>
                  <a:gd name="T4" fmla="*/ 5 w 155"/>
                  <a:gd name="T5" fmla="*/ 1 h 58"/>
                  <a:gd name="T6" fmla="*/ 5 w 155"/>
                  <a:gd name="T7" fmla="*/ 0 h 58"/>
                  <a:gd name="T8" fmla="*/ 3 w 155"/>
                  <a:gd name="T9" fmla="*/ 1 h 58"/>
                  <a:gd name="T10" fmla="*/ 1 w 155"/>
                  <a:gd name="T11" fmla="*/ 0 h 58"/>
                  <a:gd name="T12" fmla="*/ 0 w 155"/>
                  <a:gd name="T13" fmla="*/ 0 h 5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5"/>
                  <a:gd name="T22" fmla="*/ 0 h 58"/>
                  <a:gd name="T23" fmla="*/ 155 w 155"/>
                  <a:gd name="T24" fmla="*/ 58 h 5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5" h="58">
                    <a:moveTo>
                      <a:pt x="0" y="10"/>
                    </a:moveTo>
                    <a:lnTo>
                      <a:pt x="68" y="58"/>
                    </a:lnTo>
                    <a:lnTo>
                      <a:pt x="155" y="46"/>
                    </a:lnTo>
                    <a:lnTo>
                      <a:pt x="141" y="31"/>
                    </a:lnTo>
                    <a:lnTo>
                      <a:pt x="76" y="39"/>
                    </a:lnTo>
                    <a:lnTo>
                      <a:pt x="21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2356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441" name="Freeform 214"/>
              <p:cNvSpPr>
                <a:spLocks/>
              </p:cNvSpPr>
              <p:nvPr/>
            </p:nvSpPr>
            <p:spPr bwMode="auto">
              <a:xfrm>
                <a:off x="3380" y="1618"/>
                <a:ext cx="76" cy="28"/>
              </a:xfrm>
              <a:custGeom>
                <a:avLst/>
                <a:gdLst>
                  <a:gd name="T0" fmla="*/ 0 w 153"/>
                  <a:gd name="T1" fmla="*/ 1 h 56"/>
                  <a:gd name="T2" fmla="*/ 2 w 153"/>
                  <a:gd name="T3" fmla="*/ 2 h 56"/>
                  <a:gd name="T4" fmla="*/ 4 w 153"/>
                  <a:gd name="T5" fmla="*/ 2 h 56"/>
                  <a:gd name="T6" fmla="*/ 4 w 153"/>
                  <a:gd name="T7" fmla="*/ 1 h 56"/>
                  <a:gd name="T8" fmla="*/ 2 w 153"/>
                  <a:gd name="T9" fmla="*/ 2 h 56"/>
                  <a:gd name="T10" fmla="*/ 0 w 153"/>
                  <a:gd name="T11" fmla="*/ 0 h 56"/>
                  <a:gd name="T12" fmla="*/ 0 w 153"/>
                  <a:gd name="T13" fmla="*/ 1 h 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3"/>
                  <a:gd name="T22" fmla="*/ 0 h 56"/>
                  <a:gd name="T23" fmla="*/ 153 w 153"/>
                  <a:gd name="T24" fmla="*/ 56 h 5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3" h="56">
                    <a:moveTo>
                      <a:pt x="0" y="9"/>
                    </a:moveTo>
                    <a:lnTo>
                      <a:pt x="68" y="56"/>
                    </a:lnTo>
                    <a:lnTo>
                      <a:pt x="153" y="46"/>
                    </a:lnTo>
                    <a:lnTo>
                      <a:pt x="141" y="31"/>
                    </a:lnTo>
                    <a:lnTo>
                      <a:pt x="74" y="39"/>
                    </a:lnTo>
                    <a:lnTo>
                      <a:pt x="21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2356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442" name="Freeform 215"/>
              <p:cNvSpPr>
                <a:spLocks/>
              </p:cNvSpPr>
              <p:nvPr/>
            </p:nvSpPr>
            <p:spPr bwMode="auto">
              <a:xfrm>
                <a:off x="3441" y="1609"/>
                <a:ext cx="76" cy="29"/>
              </a:xfrm>
              <a:custGeom>
                <a:avLst/>
                <a:gdLst>
                  <a:gd name="T0" fmla="*/ 0 w 153"/>
                  <a:gd name="T1" fmla="*/ 1 h 57"/>
                  <a:gd name="T2" fmla="*/ 2 w 153"/>
                  <a:gd name="T3" fmla="*/ 2 h 57"/>
                  <a:gd name="T4" fmla="*/ 4 w 153"/>
                  <a:gd name="T5" fmla="*/ 2 h 57"/>
                  <a:gd name="T6" fmla="*/ 4 w 153"/>
                  <a:gd name="T7" fmla="*/ 1 h 57"/>
                  <a:gd name="T8" fmla="*/ 2 w 153"/>
                  <a:gd name="T9" fmla="*/ 2 h 57"/>
                  <a:gd name="T10" fmla="*/ 0 w 153"/>
                  <a:gd name="T11" fmla="*/ 0 h 57"/>
                  <a:gd name="T12" fmla="*/ 0 w 153"/>
                  <a:gd name="T13" fmla="*/ 1 h 5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3"/>
                  <a:gd name="T22" fmla="*/ 0 h 57"/>
                  <a:gd name="T23" fmla="*/ 153 w 153"/>
                  <a:gd name="T24" fmla="*/ 57 h 5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3" h="57">
                    <a:moveTo>
                      <a:pt x="0" y="10"/>
                    </a:moveTo>
                    <a:lnTo>
                      <a:pt x="67" y="57"/>
                    </a:lnTo>
                    <a:lnTo>
                      <a:pt x="153" y="47"/>
                    </a:lnTo>
                    <a:lnTo>
                      <a:pt x="140" y="31"/>
                    </a:lnTo>
                    <a:lnTo>
                      <a:pt x="73" y="39"/>
                    </a:lnTo>
                    <a:lnTo>
                      <a:pt x="20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2356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443" name="Freeform 216"/>
              <p:cNvSpPr>
                <a:spLocks/>
              </p:cNvSpPr>
              <p:nvPr/>
            </p:nvSpPr>
            <p:spPr bwMode="auto">
              <a:xfrm>
                <a:off x="3501" y="1601"/>
                <a:ext cx="78" cy="29"/>
              </a:xfrm>
              <a:custGeom>
                <a:avLst/>
                <a:gdLst>
                  <a:gd name="T0" fmla="*/ 0 w 154"/>
                  <a:gd name="T1" fmla="*/ 1 h 57"/>
                  <a:gd name="T2" fmla="*/ 3 w 154"/>
                  <a:gd name="T3" fmla="*/ 2 h 57"/>
                  <a:gd name="T4" fmla="*/ 5 w 154"/>
                  <a:gd name="T5" fmla="*/ 2 h 57"/>
                  <a:gd name="T6" fmla="*/ 5 w 154"/>
                  <a:gd name="T7" fmla="*/ 1 h 57"/>
                  <a:gd name="T8" fmla="*/ 3 w 154"/>
                  <a:gd name="T9" fmla="*/ 2 h 57"/>
                  <a:gd name="T10" fmla="*/ 1 w 154"/>
                  <a:gd name="T11" fmla="*/ 0 h 57"/>
                  <a:gd name="T12" fmla="*/ 0 w 154"/>
                  <a:gd name="T13" fmla="*/ 1 h 5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4"/>
                  <a:gd name="T22" fmla="*/ 0 h 57"/>
                  <a:gd name="T23" fmla="*/ 154 w 154"/>
                  <a:gd name="T24" fmla="*/ 57 h 5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4" h="57">
                    <a:moveTo>
                      <a:pt x="0" y="10"/>
                    </a:moveTo>
                    <a:lnTo>
                      <a:pt x="68" y="57"/>
                    </a:lnTo>
                    <a:lnTo>
                      <a:pt x="154" y="46"/>
                    </a:lnTo>
                    <a:lnTo>
                      <a:pt x="141" y="31"/>
                    </a:lnTo>
                    <a:lnTo>
                      <a:pt x="75" y="39"/>
                    </a:lnTo>
                    <a:lnTo>
                      <a:pt x="20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2356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444" name="Freeform 217"/>
              <p:cNvSpPr>
                <a:spLocks/>
              </p:cNvSpPr>
              <p:nvPr/>
            </p:nvSpPr>
            <p:spPr bwMode="auto">
              <a:xfrm>
                <a:off x="3562" y="1593"/>
                <a:ext cx="78" cy="28"/>
              </a:xfrm>
              <a:custGeom>
                <a:avLst/>
                <a:gdLst>
                  <a:gd name="T0" fmla="*/ 0 w 154"/>
                  <a:gd name="T1" fmla="*/ 1 h 56"/>
                  <a:gd name="T2" fmla="*/ 3 w 154"/>
                  <a:gd name="T3" fmla="*/ 2 h 56"/>
                  <a:gd name="T4" fmla="*/ 5 w 154"/>
                  <a:gd name="T5" fmla="*/ 2 h 56"/>
                  <a:gd name="T6" fmla="*/ 5 w 154"/>
                  <a:gd name="T7" fmla="*/ 1 h 56"/>
                  <a:gd name="T8" fmla="*/ 3 w 154"/>
                  <a:gd name="T9" fmla="*/ 2 h 56"/>
                  <a:gd name="T10" fmla="*/ 1 w 154"/>
                  <a:gd name="T11" fmla="*/ 0 h 56"/>
                  <a:gd name="T12" fmla="*/ 0 w 154"/>
                  <a:gd name="T13" fmla="*/ 1 h 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4"/>
                  <a:gd name="T22" fmla="*/ 0 h 56"/>
                  <a:gd name="T23" fmla="*/ 154 w 154"/>
                  <a:gd name="T24" fmla="*/ 56 h 5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4" h="56">
                    <a:moveTo>
                      <a:pt x="0" y="10"/>
                    </a:moveTo>
                    <a:lnTo>
                      <a:pt x="67" y="56"/>
                    </a:lnTo>
                    <a:lnTo>
                      <a:pt x="154" y="46"/>
                    </a:lnTo>
                    <a:lnTo>
                      <a:pt x="142" y="31"/>
                    </a:lnTo>
                    <a:lnTo>
                      <a:pt x="75" y="39"/>
                    </a:lnTo>
                    <a:lnTo>
                      <a:pt x="21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2356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445" name="Freeform 218"/>
              <p:cNvSpPr>
                <a:spLocks/>
              </p:cNvSpPr>
              <p:nvPr/>
            </p:nvSpPr>
            <p:spPr bwMode="auto">
              <a:xfrm>
                <a:off x="3624" y="1585"/>
                <a:ext cx="77" cy="28"/>
              </a:xfrm>
              <a:custGeom>
                <a:avLst/>
                <a:gdLst>
                  <a:gd name="T0" fmla="*/ 0 w 154"/>
                  <a:gd name="T1" fmla="*/ 0 h 57"/>
                  <a:gd name="T2" fmla="*/ 2 w 154"/>
                  <a:gd name="T3" fmla="*/ 1 h 57"/>
                  <a:gd name="T4" fmla="*/ 5 w 154"/>
                  <a:gd name="T5" fmla="*/ 1 h 57"/>
                  <a:gd name="T6" fmla="*/ 5 w 154"/>
                  <a:gd name="T7" fmla="*/ 1 h 57"/>
                  <a:gd name="T8" fmla="*/ 2 w 154"/>
                  <a:gd name="T9" fmla="*/ 1 h 57"/>
                  <a:gd name="T10" fmla="*/ 1 w 154"/>
                  <a:gd name="T11" fmla="*/ 0 h 57"/>
                  <a:gd name="T12" fmla="*/ 0 w 154"/>
                  <a:gd name="T13" fmla="*/ 0 h 5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4"/>
                  <a:gd name="T22" fmla="*/ 0 h 57"/>
                  <a:gd name="T23" fmla="*/ 154 w 154"/>
                  <a:gd name="T24" fmla="*/ 57 h 5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4" h="57">
                    <a:moveTo>
                      <a:pt x="0" y="10"/>
                    </a:moveTo>
                    <a:lnTo>
                      <a:pt x="67" y="57"/>
                    </a:lnTo>
                    <a:lnTo>
                      <a:pt x="154" y="47"/>
                    </a:lnTo>
                    <a:lnTo>
                      <a:pt x="141" y="32"/>
                    </a:lnTo>
                    <a:lnTo>
                      <a:pt x="75" y="38"/>
                    </a:lnTo>
                    <a:lnTo>
                      <a:pt x="21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2356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446" name="Freeform 219"/>
              <p:cNvSpPr>
                <a:spLocks/>
              </p:cNvSpPr>
              <p:nvPr/>
            </p:nvSpPr>
            <p:spPr bwMode="auto">
              <a:xfrm>
                <a:off x="3685" y="1577"/>
                <a:ext cx="77" cy="28"/>
              </a:xfrm>
              <a:custGeom>
                <a:avLst/>
                <a:gdLst>
                  <a:gd name="T0" fmla="*/ 0 w 155"/>
                  <a:gd name="T1" fmla="*/ 0 h 58"/>
                  <a:gd name="T2" fmla="*/ 2 w 155"/>
                  <a:gd name="T3" fmla="*/ 1 h 58"/>
                  <a:gd name="T4" fmla="*/ 4 w 155"/>
                  <a:gd name="T5" fmla="*/ 1 h 58"/>
                  <a:gd name="T6" fmla="*/ 4 w 155"/>
                  <a:gd name="T7" fmla="*/ 0 h 58"/>
                  <a:gd name="T8" fmla="*/ 2 w 155"/>
                  <a:gd name="T9" fmla="*/ 1 h 58"/>
                  <a:gd name="T10" fmla="*/ 0 w 155"/>
                  <a:gd name="T11" fmla="*/ 0 h 58"/>
                  <a:gd name="T12" fmla="*/ 0 w 155"/>
                  <a:gd name="T13" fmla="*/ 0 h 5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5"/>
                  <a:gd name="T22" fmla="*/ 0 h 58"/>
                  <a:gd name="T23" fmla="*/ 155 w 155"/>
                  <a:gd name="T24" fmla="*/ 58 h 5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5" h="58">
                    <a:moveTo>
                      <a:pt x="0" y="11"/>
                    </a:moveTo>
                    <a:lnTo>
                      <a:pt x="67" y="58"/>
                    </a:lnTo>
                    <a:lnTo>
                      <a:pt x="155" y="47"/>
                    </a:lnTo>
                    <a:lnTo>
                      <a:pt x="141" y="31"/>
                    </a:lnTo>
                    <a:lnTo>
                      <a:pt x="75" y="39"/>
                    </a:lnTo>
                    <a:lnTo>
                      <a:pt x="21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2356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447" name="Freeform 220"/>
              <p:cNvSpPr>
                <a:spLocks/>
              </p:cNvSpPr>
              <p:nvPr/>
            </p:nvSpPr>
            <p:spPr bwMode="auto">
              <a:xfrm>
                <a:off x="3746" y="1569"/>
                <a:ext cx="77" cy="28"/>
              </a:xfrm>
              <a:custGeom>
                <a:avLst/>
                <a:gdLst>
                  <a:gd name="T0" fmla="*/ 0 w 155"/>
                  <a:gd name="T1" fmla="*/ 0 h 58"/>
                  <a:gd name="T2" fmla="*/ 2 w 155"/>
                  <a:gd name="T3" fmla="*/ 1 h 58"/>
                  <a:gd name="T4" fmla="*/ 4 w 155"/>
                  <a:gd name="T5" fmla="*/ 1 h 58"/>
                  <a:gd name="T6" fmla="*/ 4 w 155"/>
                  <a:gd name="T7" fmla="*/ 0 h 58"/>
                  <a:gd name="T8" fmla="*/ 2 w 155"/>
                  <a:gd name="T9" fmla="*/ 1 h 58"/>
                  <a:gd name="T10" fmla="*/ 0 w 155"/>
                  <a:gd name="T11" fmla="*/ 0 h 58"/>
                  <a:gd name="T12" fmla="*/ 0 w 155"/>
                  <a:gd name="T13" fmla="*/ 0 h 5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5"/>
                  <a:gd name="T22" fmla="*/ 0 h 58"/>
                  <a:gd name="T23" fmla="*/ 155 w 155"/>
                  <a:gd name="T24" fmla="*/ 58 h 5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5" h="58">
                    <a:moveTo>
                      <a:pt x="0" y="10"/>
                    </a:moveTo>
                    <a:lnTo>
                      <a:pt x="67" y="58"/>
                    </a:lnTo>
                    <a:lnTo>
                      <a:pt x="155" y="46"/>
                    </a:lnTo>
                    <a:lnTo>
                      <a:pt x="141" y="31"/>
                    </a:lnTo>
                    <a:lnTo>
                      <a:pt x="75" y="39"/>
                    </a:lnTo>
                    <a:lnTo>
                      <a:pt x="21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2356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448" name="Freeform 221"/>
              <p:cNvSpPr>
                <a:spLocks/>
              </p:cNvSpPr>
              <p:nvPr/>
            </p:nvSpPr>
            <p:spPr bwMode="auto">
              <a:xfrm>
                <a:off x="3807" y="1560"/>
                <a:ext cx="77" cy="29"/>
              </a:xfrm>
              <a:custGeom>
                <a:avLst/>
                <a:gdLst>
                  <a:gd name="T0" fmla="*/ 0 w 154"/>
                  <a:gd name="T1" fmla="*/ 1 h 56"/>
                  <a:gd name="T2" fmla="*/ 2 w 154"/>
                  <a:gd name="T3" fmla="*/ 2 h 56"/>
                  <a:gd name="T4" fmla="*/ 5 w 154"/>
                  <a:gd name="T5" fmla="*/ 2 h 56"/>
                  <a:gd name="T6" fmla="*/ 5 w 154"/>
                  <a:gd name="T7" fmla="*/ 1 h 56"/>
                  <a:gd name="T8" fmla="*/ 2 w 154"/>
                  <a:gd name="T9" fmla="*/ 2 h 56"/>
                  <a:gd name="T10" fmla="*/ 1 w 154"/>
                  <a:gd name="T11" fmla="*/ 0 h 56"/>
                  <a:gd name="T12" fmla="*/ 0 w 154"/>
                  <a:gd name="T13" fmla="*/ 1 h 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4"/>
                  <a:gd name="T22" fmla="*/ 0 h 56"/>
                  <a:gd name="T23" fmla="*/ 154 w 154"/>
                  <a:gd name="T24" fmla="*/ 56 h 5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4" h="56">
                    <a:moveTo>
                      <a:pt x="0" y="9"/>
                    </a:moveTo>
                    <a:lnTo>
                      <a:pt x="66" y="56"/>
                    </a:lnTo>
                    <a:lnTo>
                      <a:pt x="154" y="46"/>
                    </a:lnTo>
                    <a:lnTo>
                      <a:pt x="140" y="31"/>
                    </a:lnTo>
                    <a:lnTo>
                      <a:pt x="74" y="39"/>
                    </a:lnTo>
                    <a:lnTo>
                      <a:pt x="20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2356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449" name="Freeform 222"/>
              <p:cNvSpPr>
                <a:spLocks/>
              </p:cNvSpPr>
              <p:nvPr/>
            </p:nvSpPr>
            <p:spPr bwMode="auto">
              <a:xfrm>
                <a:off x="3190" y="1593"/>
                <a:ext cx="185" cy="156"/>
              </a:xfrm>
              <a:custGeom>
                <a:avLst/>
                <a:gdLst>
                  <a:gd name="T0" fmla="*/ 0 w 371"/>
                  <a:gd name="T1" fmla="*/ 0 h 312"/>
                  <a:gd name="T2" fmla="*/ 11 w 371"/>
                  <a:gd name="T3" fmla="*/ 7 h 312"/>
                  <a:gd name="T4" fmla="*/ 11 w 371"/>
                  <a:gd name="T5" fmla="*/ 10 h 312"/>
                  <a:gd name="T6" fmla="*/ 10 w 371"/>
                  <a:gd name="T7" fmla="*/ 7 h 312"/>
                  <a:gd name="T8" fmla="*/ 0 w 371"/>
                  <a:gd name="T9" fmla="*/ 0 h 3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1"/>
                  <a:gd name="T16" fmla="*/ 0 h 312"/>
                  <a:gd name="T17" fmla="*/ 371 w 371"/>
                  <a:gd name="T18" fmla="*/ 312 h 3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1" h="312">
                    <a:moveTo>
                      <a:pt x="0" y="0"/>
                    </a:moveTo>
                    <a:lnTo>
                      <a:pt x="371" y="245"/>
                    </a:lnTo>
                    <a:lnTo>
                      <a:pt x="366" y="312"/>
                    </a:lnTo>
                    <a:lnTo>
                      <a:pt x="334" y="24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356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450" name="Freeform 223"/>
              <p:cNvSpPr>
                <a:spLocks/>
              </p:cNvSpPr>
              <p:nvPr/>
            </p:nvSpPr>
            <p:spPr bwMode="auto">
              <a:xfrm>
                <a:off x="3584" y="1609"/>
                <a:ext cx="326" cy="63"/>
              </a:xfrm>
              <a:custGeom>
                <a:avLst/>
                <a:gdLst>
                  <a:gd name="T0" fmla="*/ 1 w 651"/>
                  <a:gd name="T1" fmla="*/ 3 h 126"/>
                  <a:gd name="T2" fmla="*/ 14 w 651"/>
                  <a:gd name="T3" fmla="*/ 1 h 126"/>
                  <a:gd name="T4" fmla="*/ 21 w 651"/>
                  <a:gd name="T5" fmla="*/ 4 h 126"/>
                  <a:gd name="T6" fmla="*/ 21 w 651"/>
                  <a:gd name="T7" fmla="*/ 4 h 126"/>
                  <a:gd name="T8" fmla="*/ 14 w 651"/>
                  <a:gd name="T9" fmla="*/ 0 h 126"/>
                  <a:gd name="T10" fmla="*/ 0 w 651"/>
                  <a:gd name="T11" fmla="*/ 3 h 126"/>
                  <a:gd name="T12" fmla="*/ 1 w 651"/>
                  <a:gd name="T13" fmla="*/ 3 h 1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51"/>
                  <a:gd name="T22" fmla="*/ 0 h 126"/>
                  <a:gd name="T23" fmla="*/ 651 w 651"/>
                  <a:gd name="T24" fmla="*/ 126 h 12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51" h="126">
                    <a:moveTo>
                      <a:pt x="5" y="78"/>
                    </a:moveTo>
                    <a:lnTo>
                      <a:pt x="423" y="8"/>
                    </a:lnTo>
                    <a:lnTo>
                      <a:pt x="642" y="126"/>
                    </a:lnTo>
                    <a:lnTo>
                      <a:pt x="651" y="121"/>
                    </a:lnTo>
                    <a:lnTo>
                      <a:pt x="426" y="0"/>
                    </a:lnTo>
                    <a:lnTo>
                      <a:pt x="0" y="73"/>
                    </a:lnTo>
                    <a:lnTo>
                      <a:pt x="5" y="78"/>
                    </a:lnTo>
                    <a:close/>
                  </a:path>
                </a:pathLst>
              </a:custGeom>
              <a:solidFill>
                <a:srgbClr val="00354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451" name="Freeform 224"/>
              <p:cNvSpPr>
                <a:spLocks/>
              </p:cNvSpPr>
              <p:nvPr/>
            </p:nvSpPr>
            <p:spPr bwMode="auto">
              <a:xfrm>
                <a:off x="3321" y="1570"/>
                <a:ext cx="13" cy="5"/>
              </a:xfrm>
              <a:custGeom>
                <a:avLst/>
                <a:gdLst>
                  <a:gd name="T0" fmla="*/ 0 w 27"/>
                  <a:gd name="T1" fmla="*/ 0 h 11"/>
                  <a:gd name="T2" fmla="*/ 0 w 27"/>
                  <a:gd name="T3" fmla="*/ 0 h 11"/>
                  <a:gd name="T4" fmla="*/ 0 w 27"/>
                  <a:gd name="T5" fmla="*/ 0 h 11"/>
                  <a:gd name="T6" fmla="*/ 0 w 27"/>
                  <a:gd name="T7" fmla="*/ 0 h 11"/>
                  <a:gd name="T8" fmla="*/ 0 w 27"/>
                  <a:gd name="T9" fmla="*/ 0 h 11"/>
                  <a:gd name="T10" fmla="*/ 0 w 27"/>
                  <a:gd name="T11" fmla="*/ 0 h 11"/>
                  <a:gd name="T12" fmla="*/ 0 w 27"/>
                  <a:gd name="T13" fmla="*/ 0 h 11"/>
                  <a:gd name="T14" fmla="*/ 0 w 27"/>
                  <a:gd name="T15" fmla="*/ 0 h 11"/>
                  <a:gd name="T16" fmla="*/ 0 w 27"/>
                  <a:gd name="T17" fmla="*/ 0 h 11"/>
                  <a:gd name="T18" fmla="*/ 0 w 27"/>
                  <a:gd name="T19" fmla="*/ 0 h 11"/>
                  <a:gd name="T20" fmla="*/ 0 w 27"/>
                  <a:gd name="T21" fmla="*/ 0 h 11"/>
                  <a:gd name="T22" fmla="*/ 0 w 27"/>
                  <a:gd name="T23" fmla="*/ 0 h 11"/>
                  <a:gd name="T24" fmla="*/ 0 w 27"/>
                  <a:gd name="T25" fmla="*/ 0 h 11"/>
                  <a:gd name="T26" fmla="*/ 0 w 27"/>
                  <a:gd name="T27" fmla="*/ 0 h 11"/>
                  <a:gd name="T28" fmla="*/ 0 w 27"/>
                  <a:gd name="T29" fmla="*/ 0 h 11"/>
                  <a:gd name="T30" fmla="*/ 0 w 27"/>
                  <a:gd name="T31" fmla="*/ 0 h 11"/>
                  <a:gd name="T32" fmla="*/ 0 w 27"/>
                  <a:gd name="T33" fmla="*/ 0 h 1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"/>
                  <a:gd name="T52" fmla="*/ 0 h 11"/>
                  <a:gd name="T53" fmla="*/ 27 w 27"/>
                  <a:gd name="T54" fmla="*/ 11 h 1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" h="11">
                    <a:moveTo>
                      <a:pt x="27" y="6"/>
                    </a:moveTo>
                    <a:lnTo>
                      <a:pt x="25" y="7"/>
                    </a:lnTo>
                    <a:lnTo>
                      <a:pt x="23" y="10"/>
                    </a:lnTo>
                    <a:lnTo>
                      <a:pt x="18" y="11"/>
                    </a:lnTo>
                    <a:lnTo>
                      <a:pt x="14" y="11"/>
                    </a:lnTo>
                    <a:lnTo>
                      <a:pt x="8" y="11"/>
                    </a:lnTo>
                    <a:lnTo>
                      <a:pt x="3" y="10"/>
                    </a:lnTo>
                    <a:lnTo>
                      <a:pt x="1" y="7"/>
                    </a:lnTo>
                    <a:lnTo>
                      <a:pt x="0" y="6"/>
                    </a:lnTo>
                    <a:lnTo>
                      <a:pt x="1" y="4"/>
                    </a:lnTo>
                    <a:lnTo>
                      <a:pt x="3" y="2"/>
                    </a:lnTo>
                    <a:lnTo>
                      <a:pt x="8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3" y="2"/>
                    </a:lnTo>
                    <a:lnTo>
                      <a:pt x="25" y="4"/>
                    </a:lnTo>
                    <a:lnTo>
                      <a:pt x="27" y="6"/>
                    </a:lnTo>
                    <a:close/>
                  </a:path>
                </a:pathLst>
              </a:custGeom>
              <a:solidFill>
                <a:srgbClr val="7FFF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pic>
          <p:nvPicPr>
            <p:cNvPr id="13380" name="Picture 225" descr="Canopy Element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-408716">
              <a:off x="1063" y="1518"/>
              <a:ext cx="76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81" name="Picture 226" descr="5110-1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73" y="1334"/>
              <a:ext cx="216" cy="4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82" name="Freeform 227"/>
            <p:cNvSpPr>
              <a:spLocks/>
            </p:cNvSpPr>
            <p:nvPr/>
          </p:nvSpPr>
          <p:spPr bwMode="auto">
            <a:xfrm flipV="1">
              <a:off x="2160" y="997"/>
              <a:ext cx="576" cy="68"/>
            </a:xfrm>
            <a:custGeom>
              <a:avLst/>
              <a:gdLst>
                <a:gd name="T0" fmla="*/ 0 w 592"/>
                <a:gd name="T1" fmla="*/ 0 h 111"/>
                <a:gd name="T2" fmla="*/ 0 w 592"/>
                <a:gd name="T3" fmla="*/ 10 h 111"/>
                <a:gd name="T4" fmla="*/ 516 w 592"/>
                <a:gd name="T5" fmla="*/ 10 h 111"/>
                <a:gd name="T6" fmla="*/ 0 60000 65536"/>
                <a:gd name="T7" fmla="*/ 0 60000 65536"/>
                <a:gd name="T8" fmla="*/ 0 60000 65536"/>
                <a:gd name="T9" fmla="*/ 0 w 592"/>
                <a:gd name="T10" fmla="*/ 0 h 111"/>
                <a:gd name="T11" fmla="*/ 592 w 592"/>
                <a:gd name="T12" fmla="*/ 111 h 1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92" h="111">
                  <a:moveTo>
                    <a:pt x="0" y="0"/>
                  </a:moveTo>
                  <a:lnTo>
                    <a:pt x="0" y="111"/>
                  </a:lnTo>
                  <a:lnTo>
                    <a:pt x="592" y="111"/>
                  </a:lnTo>
                </a:path>
              </a:pathLst>
            </a:custGeom>
            <a:noFill/>
            <a:ln w="57150">
              <a:solidFill>
                <a:srgbClr val="CC0066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pt-BR"/>
            </a:p>
          </p:txBody>
        </p:sp>
        <p:pic>
          <p:nvPicPr>
            <p:cNvPr id="13383" name="Picture 228" descr="canopy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-447319">
              <a:off x="1970" y="756"/>
              <a:ext cx="251" cy="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84" name="Text Box 229"/>
            <p:cNvSpPr txBox="1">
              <a:spLocks noChangeArrowheads="1"/>
            </p:cNvSpPr>
            <p:nvPr/>
          </p:nvSpPr>
          <p:spPr bwMode="auto">
            <a:xfrm>
              <a:off x="4944" y="901"/>
              <a:ext cx="717" cy="192"/>
            </a:xfrm>
            <a:prstGeom prst="rect">
              <a:avLst/>
            </a:prstGeom>
            <a:noFill/>
            <a:ln w="57150" algn="ctr">
              <a:noFill/>
              <a:prstDash val="sysDot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sz="1400" b="1">
                  <a:latin typeface="Tahoma" pitchFamily="34" charset="0"/>
                  <a:cs typeface="Arial" charset="0"/>
                </a:rPr>
                <a:t>Backhaul</a:t>
              </a:r>
            </a:p>
          </p:txBody>
        </p:sp>
        <p:sp>
          <p:nvSpPr>
            <p:cNvPr id="13385" name="Line 230"/>
            <p:cNvSpPr>
              <a:spLocks noChangeShapeType="1"/>
            </p:cNvSpPr>
            <p:nvPr/>
          </p:nvSpPr>
          <p:spPr bwMode="auto">
            <a:xfrm>
              <a:off x="1899" y="1709"/>
              <a:ext cx="1033" cy="587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prstDash val="sysDot"/>
              <a:miter lim="800000"/>
              <a:headEnd/>
              <a:tailEnd/>
            </a:ln>
          </p:spPr>
          <p:txBody>
            <a:bodyPr wrap="none"/>
            <a:lstStyle/>
            <a:p>
              <a:endParaRPr lang="pt-BR"/>
            </a:p>
          </p:txBody>
        </p:sp>
        <p:pic>
          <p:nvPicPr>
            <p:cNvPr id="13386" name="Picture 231" descr="5110-1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59" y="1346"/>
              <a:ext cx="216" cy="4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87" name="Picture 232" descr="b_lg_g1w[1]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flipH="1">
              <a:off x="3545" y="3398"/>
              <a:ext cx="471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88" name="Text Box 233"/>
            <p:cNvSpPr txBox="1">
              <a:spLocks noChangeArrowheads="1"/>
            </p:cNvSpPr>
            <p:nvPr/>
          </p:nvSpPr>
          <p:spPr bwMode="auto">
            <a:xfrm>
              <a:off x="4560" y="3647"/>
              <a:ext cx="624" cy="326"/>
            </a:xfrm>
            <a:prstGeom prst="rect">
              <a:avLst/>
            </a:prstGeom>
            <a:noFill/>
            <a:ln w="57150" algn="ctr">
              <a:noFill/>
              <a:prstDash val="sysDot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sz="1400" b="1">
                  <a:latin typeface="Tahoma" pitchFamily="34" charset="0"/>
                  <a:cs typeface="Arial" charset="0"/>
                </a:rPr>
                <a:t>Portable Clients</a:t>
              </a:r>
            </a:p>
          </p:txBody>
        </p:sp>
        <p:sp>
          <p:nvSpPr>
            <p:cNvPr id="13389" name="Text Box 234"/>
            <p:cNvSpPr txBox="1">
              <a:spLocks noChangeArrowheads="1"/>
            </p:cNvSpPr>
            <p:nvPr/>
          </p:nvSpPr>
          <p:spPr bwMode="auto">
            <a:xfrm>
              <a:off x="432" y="3781"/>
              <a:ext cx="960" cy="192"/>
            </a:xfrm>
            <a:prstGeom prst="rect">
              <a:avLst/>
            </a:prstGeom>
            <a:noFill/>
            <a:ln w="57150" algn="ctr">
              <a:noFill/>
              <a:prstDash val="sysDot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sz="1400" b="1">
                  <a:latin typeface="Tahoma" pitchFamily="34" charset="0"/>
                  <a:cs typeface="Arial" charset="0"/>
                </a:rPr>
                <a:t>Fixed Clients</a:t>
              </a:r>
            </a:p>
          </p:txBody>
        </p:sp>
        <p:graphicFrame>
          <p:nvGraphicFramePr>
            <p:cNvPr id="13314" name="Object 235"/>
            <p:cNvGraphicFramePr>
              <a:graphicFrameLocks noChangeAspect="1"/>
            </p:cNvGraphicFramePr>
            <p:nvPr/>
          </p:nvGraphicFramePr>
          <p:xfrm>
            <a:off x="4992" y="3157"/>
            <a:ext cx="336" cy="3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74" name="Visio" r:id="rId10" imgW="625680" imgH="625680" progId="">
                    <p:embed/>
                  </p:oleObj>
                </mc:Choice>
                <mc:Fallback>
                  <p:oleObj name="Visio" r:id="rId10" imgW="625680" imgH="625680" progId="">
                    <p:embed/>
                    <p:pic>
                      <p:nvPicPr>
                        <p:cNvPr id="0" name="Object 2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92" y="3157"/>
                          <a:ext cx="336" cy="36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3390" name="Picture 236" descr="ipaq"/>
            <p:cNvPicPr>
              <a:picLocks noChangeAspect="1" noChangeArrowheads="1"/>
            </p:cNvPicPr>
            <p:nvPr/>
          </p:nvPicPr>
          <p:blipFill>
            <a:blip r:embed="rId12" cstate="print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600775">
              <a:off x="3357" y="3204"/>
              <a:ext cx="196" cy="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13315" name="Object 237"/>
            <p:cNvGraphicFramePr>
              <a:graphicFrameLocks noChangeAspect="1"/>
            </p:cNvGraphicFramePr>
            <p:nvPr/>
          </p:nvGraphicFramePr>
          <p:xfrm>
            <a:off x="2496" y="3301"/>
            <a:ext cx="452" cy="4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75" name="Visio" r:id="rId13" imgW="717120" imgH="609120" progId="">
                    <p:embed/>
                  </p:oleObj>
                </mc:Choice>
                <mc:Fallback>
                  <p:oleObj name="Visio" r:id="rId13" imgW="717120" imgH="609120" progId="">
                    <p:embed/>
                    <p:pic>
                      <p:nvPicPr>
                        <p:cNvPr id="0" name="Object 23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96" y="3301"/>
                          <a:ext cx="452" cy="41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391" name="Line 238"/>
            <p:cNvSpPr>
              <a:spLocks noChangeShapeType="1"/>
            </p:cNvSpPr>
            <p:nvPr/>
          </p:nvSpPr>
          <p:spPr bwMode="auto">
            <a:xfrm flipV="1">
              <a:off x="1632" y="2246"/>
              <a:ext cx="182" cy="1152"/>
            </a:xfrm>
            <a:prstGeom prst="line">
              <a:avLst/>
            </a:prstGeom>
            <a:noFill/>
            <a:ln w="57150" cap="rnd">
              <a:solidFill>
                <a:schemeClr val="bg2"/>
              </a:solidFill>
              <a:prstDash val="sysDot"/>
              <a:miter lim="800000"/>
              <a:headEnd/>
              <a:tailEnd/>
            </a:ln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13392" name="Text Box 239"/>
            <p:cNvSpPr txBox="1">
              <a:spLocks noChangeArrowheads="1"/>
            </p:cNvSpPr>
            <p:nvPr/>
          </p:nvSpPr>
          <p:spPr bwMode="auto">
            <a:xfrm>
              <a:off x="864" y="2773"/>
              <a:ext cx="720" cy="403"/>
            </a:xfrm>
            <a:prstGeom prst="rect">
              <a:avLst/>
            </a:prstGeom>
            <a:noFill/>
            <a:ln w="57150" algn="ctr">
              <a:noFill/>
              <a:prstDash val="sysDot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1200" b="1">
                  <a:latin typeface="Tahoma" pitchFamily="34" charset="0"/>
                  <a:cs typeface="Arial" charset="0"/>
                </a:rPr>
                <a:t>Indoor  or Outdoor </a:t>
              </a:r>
            </a:p>
            <a:p>
              <a:pPr algn="ctr" eaLnBrk="1" hangingPunct="1"/>
              <a:r>
                <a:rPr lang="en-US" sz="1200" b="1">
                  <a:latin typeface="Tahoma" pitchFamily="34" charset="0"/>
                  <a:cs typeface="Arial" charset="0"/>
                </a:rPr>
                <a:t>Antenna</a:t>
              </a:r>
            </a:p>
          </p:txBody>
        </p:sp>
        <p:graphicFrame>
          <p:nvGraphicFramePr>
            <p:cNvPr id="13316" name="Object 240"/>
            <p:cNvGraphicFramePr>
              <a:graphicFrameLocks noChangeAspect="1"/>
            </p:cNvGraphicFramePr>
            <p:nvPr/>
          </p:nvGraphicFramePr>
          <p:xfrm>
            <a:off x="432" y="3205"/>
            <a:ext cx="576" cy="4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76" name="Visio" r:id="rId15" imgW="1427400" imgH="1003320" progId="">
                    <p:embed/>
                  </p:oleObj>
                </mc:Choice>
                <mc:Fallback>
                  <p:oleObj name="Visio" r:id="rId15" imgW="1427400" imgH="1003320" progId="">
                    <p:embed/>
                    <p:pic>
                      <p:nvPicPr>
                        <p:cNvPr id="0" name="Object 24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2" y="3205"/>
                          <a:ext cx="576" cy="44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317" name="Object 241"/>
            <p:cNvGraphicFramePr>
              <a:graphicFrameLocks noChangeAspect="1"/>
            </p:cNvGraphicFramePr>
            <p:nvPr/>
          </p:nvGraphicFramePr>
          <p:xfrm>
            <a:off x="480" y="757"/>
            <a:ext cx="271" cy="5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77" name="Visio" r:id="rId17" imgW="603000" imgH="1080360" progId="">
                    <p:embed/>
                  </p:oleObj>
                </mc:Choice>
                <mc:Fallback>
                  <p:oleObj name="Visio" r:id="rId17" imgW="603000" imgH="1080360" progId="">
                    <p:embed/>
                    <p:pic>
                      <p:nvPicPr>
                        <p:cNvPr id="0" name="Object 24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0" y="757"/>
                          <a:ext cx="271" cy="52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393" name="Text Box 242"/>
            <p:cNvSpPr txBox="1">
              <a:spLocks noChangeArrowheads="1"/>
            </p:cNvSpPr>
            <p:nvPr/>
          </p:nvSpPr>
          <p:spPr bwMode="auto">
            <a:xfrm>
              <a:off x="1008" y="757"/>
              <a:ext cx="765" cy="192"/>
            </a:xfrm>
            <a:prstGeom prst="rect">
              <a:avLst/>
            </a:prstGeom>
            <a:noFill/>
            <a:ln w="57150" algn="ctr">
              <a:noFill/>
              <a:prstDash val="sysDot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1400" b="1">
                  <a:latin typeface="Tahoma" pitchFamily="34" charset="0"/>
                  <a:cs typeface="Arial" charset="0"/>
                </a:rPr>
                <a:t>Wi-Max</a:t>
              </a:r>
            </a:p>
          </p:txBody>
        </p:sp>
        <p:sp>
          <p:nvSpPr>
            <p:cNvPr id="13394" name="Line 243"/>
            <p:cNvSpPr>
              <a:spLocks noChangeShapeType="1"/>
            </p:cNvSpPr>
            <p:nvPr/>
          </p:nvSpPr>
          <p:spPr bwMode="auto">
            <a:xfrm flipH="1">
              <a:off x="720" y="949"/>
              <a:ext cx="1248" cy="157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prstDash val="sysDot"/>
              <a:miter lim="800000"/>
              <a:headEnd/>
              <a:tailEnd/>
            </a:ln>
          </p:spPr>
          <p:txBody>
            <a:bodyPr wrap="none"/>
            <a:lstStyle/>
            <a:p>
              <a:endParaRPr lang="pt-BR"/>
            </a:p>
          </p:txBody>
        </p:sp>
        <p:graphicFrame>
          <p:nvGraphicFramePr>
            <p:cNvPr id="13318" name="Object 244"/>
            <p:cNvGraphicFramePr>
              <a:graphicFrameLocks noChangeAspect="1"/>
            </p:cNvGraphicFramePr>
            <p:nvPr/>
          </p:nvGraphicFramePr>
          <p:xfrm>
            <a:off x="1296" y="3301"/>
            <a:ext cx="583" cy="4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78" name="Visio" r:id="rId19" imgW="2865425" imgH="2104949" progId="">
                    <p:embed/>
                  </p:oleObj>
                </mc:Choice>
                <mc:Fallback>
                  <p:oleObj name="Visio" r:id="rId19" imgW="2865425" imgH="2104949" progId="">
                    <p:embed/>
                    <p:pic>
                      <p:nvPicPr>
                        <p:cNvPr id="0" name="Object 24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96" y="3301"/>
                          <a:ext cx="583" cy="45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395" name="Text Box 245"/>
            <p:cNvSpPr txBox="1">
              <a:spLocks noChangeArrowheads="1"/>
            </p:cNvSpPr>
            <p:nvPr/>
          </p:nvSpPr>
          <p:spPr bwMode="auto">
            <a:xfrm>
              <a:off x="2307" y="661"/>
              <a:ext cx="765" cy="192"/>
            </a:xfrm>
            <a:prstGeom prst="rect">
              <a:avLst/>
            </a:prstGeom>
            <a:noFill/>
            <a:ln w="57150" algn="ctr">
              <a:noFill/>
              <a:prstDash val="sysDot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1400" b="1">
                  <a:latin typeface="Tahoma" pitchFamily="34" charset="0"/>
                  <a:cs typeface="Arial" charset="0"/>
                </a:rPr>
                <a:t>Wired</a:t>
              </a:r>
            </a:p>
          </p:txBody>
        </p:sp>
      </p:grpSp>
      <p:sp>
        <p:nvSpPr>
          <p:cNvPr id="13322" name="Rectangle 246"/>
          <p:cNvSpPr>
            <a:spLocks noChangeArrowheads="1"/>
          </p:cNvSpPr>
          <p:nvPr/>
        </p:nvSpPr>
        <p:spPr bwMode="auto">
          <a:xfrm>
            <a:off x="0" y="-93663"/>
            <a:ext cx="9144000" cy="74613"/>
          </a:xfrm>
          <a:prstGeom prst="rect">
            <a:avLst/>
          </a:prstGeom>
          <a:noFill/>
          <a:ln w="57150" algn="ctr">
            <a:noFill/>
            <a:prstDash val="sysDot"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13323" name="Rectangle 247"/>
          <p:cNvSpPr>
            <a:spLocks noChangeArrowheads="1"/>
          </p:cNvSpPr>
          <p:nvPr/>
        </p:nvSpPr>
        <p:spPr bwMode="auto">
          <a:xfrm>
            <a:off x="0" y="1611313"/>
            <a:ext cx="9144000" cy="74612"/>
          </a:xfrm>
          <a:prstGeom prst="rect">
            <a:avLst/>
          </a:prstGeom>
          <a:noFill/>
          <a:ln w="57150" algn="ctr">
            <a:noFill/>
            <a:prstDash val="sysDot"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/>
          </a:p>
        </p:txBody>
      </p:sp>
      <p:pic>
        <p:nvPicPr>
          <p:cNvPr id="13324" name="Picture 248" descr="wireless-philly-logo-final"/>
          <p:cNvPicPr>
            <a:picLocks noGrp="1" noChangeAspect="1" noChangeArrowheads="1"/>
          </p:cNvPicPr>
          <p:nvPr>
            <p:ph idx="1"/>
          </p:nvPr>
        </p:nvPicPr>
        <p:blipFill>
          <a:blip r:embed="rId21" cstate="print"/>
          <a:srcRect/>
          <a:stretch>
            <a:fillRect/>
          </a:stretch>
        </p:blipFill>
        <p:spPr>
          <a:xfrm>
            <a:off x="203200" y="104775"/>
            <a:ext cx="2395538" cy="1122363"/>
          </a:xfrm>
          <a:noFill/>
        </p:spPr>
      </p:pic>
      <p:sp>
        <p:nvSpPr>
          <p:cNvPr id="13325" name="Text Box 249"/>
          <p:cNvSpPr txBox="1">
            <a:spLocks noChangeArrowheads="1"/>
          </p:cNvSpPr>
          <p:nvPr/>
        </p:nvSpPr>
        <p:spPr bwMode="auto">
          <a:xfrm>
            <a:off x="3001963" y="808038"/>
            <a:ext cx="4467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800">
                <a:latin typeface="Verdana" pitchFamily="34" charset="0"/>
              </a:rPr>
              <a:t>http://www.wirelessphiladelphia.net/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1: </a:t>
            </a:r>
            <a:r>
              <a:rPr lang="en-US" dirty="0" err="1"/>
              <a:t>Introdução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34819" name="Espaço Reservado para Número de Slid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E1ABB62-394C-4FA1-A9F8-4D73EC2A0D7E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Capítulo I: Introdução</a:t>
            </a:r>
          </a:p>
        </p:txBody>
      </p:sp>
      <p:sp>
        <p:nvSpPr>
          <p:cNvPr id="3482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3581400" cy="4648200"/>
          </a:xfrm>
        </p:spPr>
        <p:txBody>
          <a:bodyPr/>
          <a:lstStyle/>
          <a:p>
            <a:pPr>
              <a:lnSpc>
                <a:spcPct val="90000"/>
              </a:lnSpc>
              <a:buFont typeface="ZapfDingbats" pitchFamily="82" charset="0"/>
              <a:buNone/>
            </a:pPr>
            <a:r>
              <a:rPr lang="pt-BR" sz="2400" u="sng" smtClean="0">
                <a:solidFill>
                  <a:srgbClr val="FF0000"/>
                </a:solidFill>
              </a:rPr>
              <a:t>Objetivo do capítulo:</a:t>
            </a:r>
            <a:r>
              <a:rPr lang="pt-BR" sz="2400" smtClean="0"/>
              <a:t> </a:t>
            </a:r>
          </a:p>
          <a:p>
            <a:pPr>
              <a:lnSpc>
                <a:spcPct val="90000"/>
              </a:lnSpc>
            </a:pPr>
            <a:r>
              <a:rPr lang="pt-BR" sz="2400" smtClean="0"/>
              <a:t>entender o contexto, visão geral, “sacar” o que são redes</a:t>
            </a:r>
          </a:p>
          <a:p>
            <a:pPr>
              <a:lnSpc>
                <a:spcPct val="90000"/>
              </a:lnSpc>
            </a:pPr>
            <a:r>
              <a:rPr lang="pt-BR" sz="2400" smtClean="0"/>
              <a:t>maior profundidade, detalhes </a:t>
            </a:r>
            <a:r>
              <a:rPr lang="pt-BR" sz="2400" i="1" smtClean="0"/>
              <a:t>posteriormente</a:t>
            </a:r>
            <a:r>
              <a:rPr lang="pt-BR" sz="2400" smtClean="0"/>
              <a:t> no curso</a:t>
            </a:r>
          </a:p>
          <a:p>
            <a:pPr>
              <a:lnSpc>
                <a:spcPct val="90000"/>
              </a:lnSpc>
            </a:pPr>
            <a:r>
              <a:rPr lang="pt-BR" sz="2400" smtClean="0"/>
              <a:t>abordagem:</a:t>
            </a:r>
          </a:p>
          <a:p>
            <a:pPr lvl="1">
              <a:lnSpc>
                <a:spcPct val="90000"/>
              </a:lnSpc>
            </a:pPr>
            <a:r>
              <a:rPr lang="pt-BR" smtClean="0"/>
              <a:t>descritiva</a:t>
            </a:r>
          </a:p>
          <a:p>
            <a:pPr lvl="1">
              <a:lnSpc>
                <a:spcPct val="90000"/>
              </a:lnSpc>
            </a:pPr>
            <a:r>
              <a:rPr lang="pt-BR" smtClean="0"/>
              <a:t>uso da Internet como exemplo</a:t>
            </a:r>
          </a:p>
          <a:p>
            <a:pPr>
              <a:lnSpc>
                <a:spcPct val="90000"/>
              </a:lnSpc>
            </a:pPr>
            <a:endParaRPr lang="pt-BR" sz="2400" smtClean="0"/>
          </a:p>
        </p:txBody>
      </p:sp>
      <p:sp>
        <p:nvSpPr>
          <p:cNvPr id="2970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114800" y="1371600"/>
            <a:ext cx="5029200" cy="4648200"/>
          </a:xfrm>
        </p:spPr>
        <p:txBody>
          <a:bodyPr/>
          <a:lstStyle/>
          <a:p>
            <a:pPr>
              <a:lnSpc>
                <a:spcPct val="90000"/>
              </a:lnSpc>
              <a:buFont typeface="ZapfDingbats" pitchFamily="82" charset="0"/>
              <a:buNone/>
              <a:defRPr/>
            </a:pPr>
            <a:r>
              <a:rPr lang="pt-BR" sz="2400" u="sng" dirty="0" smtClean="0">
                <a:solidFill>
                  <a:srgbClr val="FF0000"/>
                </a:solidFill>
              </a:rPr>
              <a:t>Resumo:</a:t>
            </a:r>
            <a:endParaRPr lang="pt-BR" sz="2400" dirty="0" smtClean="0"/>
          </a:p>
          <a:p>
            <a:pPr>
              <a:lnSpc>
                <a:spcPct val="90000"/>
              </a:lnSpc>
              <a:defRPr/>
            </a:pPr>
            <a:r>
              <a:rPr lang="pt-BR" sz="2400" dirty="0" smtClean="0"/>
              <a:t>o que é a Internet</a:t>
            </a:r>
          </a:p>
          <a:p>
            <a:pPr>
              <a:lnSpc>
                <a:spcPct val="90000"/>
              </a:lnSpc>
              <a:defRPr/>
            </a:pPr>
            <a:r>
              <a:rPr lang="pt-BR" sz="2400" dirty="0" smtClean="0"/>
              <a:t>o que é um protocolo?</a:t>
            </a:r>
          </a:p>
          <a:p>
            <a:pPr>
              <a:lnSpc>
                <a:spcPct val="90000"/>
              </a:lnSpc>
              <a:defRPr/>
            </a:pPr>
            <a:r>
              <a:rPr lang="pt-BR" sz="2400" dirty="0" smtClean="0"/>
              <a:t>a borda (periferia) da rede</a:t>
            </a:r>
          </a:p>
          <a:p>
            <a:pPr>
              <a:lnSpc>
                <a:spcPct val="90000"/>
              </a:lnSpc>
              <a:defRPr/>
            </a:pPr>
            <a:r>
              <a:rPr lang="pt-BR" sz="2400" dirty="0" smtClean="0"/>
              <a:t>o núcleo da rede</a:t>
            </a:r>
          </a:p>
          <a:p>
            <a:pPr>
              <a:lnSpc>
                <a:spcPct val="90000"/>
              </a:lnSpc>
              <a:defRPr/>
            </a:pPr>
            <a:r>
              <a:rPr lang="pt-BR" sz="2400" dirty="0" smtClean="0"/>
              <a:t>desempenho: atraso, perda e vazão</a:t>
            </a:r>
          </a:p>
          <a:p>
            <a:pPr>
              <a:lnSpc>
                <a:spcPct val="90000"/>
              </a:lnSpc>
              <a:defRPr/>
            </a:pPr>
            <a:r>
              <a:rPr lang="pt-BR" sz="2400" dirty="0" smtClean="0"/>
              <a:t>camadas de protocolos, modelos de serviço</a:t>
            </a:r>
          </a:p>
          <a:p>
            <a:pPr>
              <a:lnSpc>
                <a:spcPct val="90000"/>
              </a:lnSpc>
              <a:defRPr/>
            </a:pPr>
            <a:r>
              <a:rPr lang="pt-BR" sz="2400" dirty="0" smtClean="0"/>
              <a:t>segurança: redes sob ataque</a:t>
            </a:r>
          </a:p>
          <a:p>
            <a:pPr>
              <a:lnSpc>
                <a:spcPct val="90000"/>
              </a:lnSpc>
              <a:defRPr/>
            </a:pPr>
            <a:r>
              <a:rPr lang="pt-BR" sz="2400" dirty="0" smtClean="0"/>
              <a:t>história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1: </a:t>
            </a:r>
            <a:r>
              <a:rPr lang="en-US" dirty="0" err="1"/>
              <a:t>Introdução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62467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9ADA53A-EEA6-42B8-8EC0-9BD83E7DDC9A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624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WiMAX</a:t>
            </a:r>
          </a:p>
        </p:txBody>
      </p:sp>
      <p:sp>
        <p:nvSpPr>
          <p:cNvPr id="6246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i="1" smtClean="0"/>
              <a:t>Worldwide Interoperability for Microwave Access</a:t>
            </a:r>
          </a:p>
          <a:p>
            <a:r>
              <a:rPr lang="pt-BR" smtClean="0"/>
              <a:t>Padrão IEEE 802.16d-2004</a:t>
            </a:r>
          </a:p>
          <a:p>
            <a:pPr lvl="1"/>
            <a:r>
              <a:rPr lang="pt-BR" smtClean="0"/>
              <a:t>Distâncias de 16 km</a:t>
            </a:r>
          </a:p>
          <a:p>
            <a:pPr lvl="1"/>
            <a:r>
              <a:rPr lang="pt-BR" smtClean="0"/>
              <a:t>Taxas de até 75 Mbps</a:t>
            </a:r>
          </a:p>
          <a:p>
            <a:r>
              <a:rPr lang="pt-BR" smtClean="0"/>
              <a:t>Padrão IEEE 802.16e-2005 (WiMax Móvel)</a:t>
            </a:r>
          </a:p>
          <a:p>
            <a:endParaRPr lang="pt-BR" smtClean="0"/>
          </a:p>
          <a:p>
            <a:r>
              <a:rPr lang="pt-BR" smtClean="0"/>
              <a:t>www.wimaxforum.org</a:t>
            </a:r>
          </a:p>
        </p:txBody>
      </p:sp>
      <p:pic>
        <p:nvPicPr>
          <p:cNvPr id="62470" name="Picture 4" descr="WiMAX Forum">
            <a:hlinkClick r:id="rId3"/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687638" y="506413"/>
            <a:ext cx="723900" cy="771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1: </a:t>
            </a:r>
            <a:r>
              <a:rPr lang="en-US" dirty="0" err="1"/>
              <a:t>Introdução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65539" name="Espaço Reservado para Número de Slid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FE6D998-FB13-46CC-A4B6-3623820E8595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655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smtClean="0"/>
              <a:t>Meios Físicos</a:t>
            </a:r>
            <a:endParaRPr lang="pt-BR" smtClean="0"/>
          </a:p>
        </p:txBody>
      </p:sp>
      <p:sp>
        <p:nvSpPr>
          <p:cNvPr id="6554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3810000" cy="4902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sz="2400" dirty="0" smtClean="0">
                <a:solidFill>
                  <a:srgbClr val="FF0000"/>
                </a:solidFill>
              </a:rPr>
              <a:t>Bit:</a:t>
            </a:r>
            <a:r>
              <a:rPr lang="pt-BR" sz="2400" dirty="0" smtClean="0"/>
              <a:t> Propaga-se entre o transmissor e o receptor</a:t>
            </a:r>
            <a:endParaRPr lang="pt-BR" sz="2400" dirty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pt-BR" sz="2400" dirty="0" smtClean="0">
                <a:solidFill>
                  <a:srgbClr val="FF0000"/>
                </a:solidFill>
              </a:rPr>
              <a:t>enlace físico:</a:t>
            </a:r>
            <a:r>
              <a:rPr lang="pt-BR" sz="2400" dirty="0" smtClean="0"/>
              <a:t> o que está entre o transmissor e o receptor</a:t>
            </a:r>
          </a:p>
          <a:p>
            <a:pPr>
              <a:lnSpc>
                <a:spcPct val="90000"/>
              </a:lnSpc>
            </a:pPr>
            <a:r>
              <a:rPr lang="pt-BR" sz="2400" dirty="0" smtClean="0">
                <a:solidFill>
                  <a:srgbClr val="FF0000"/>
                </a:solidFill>
              </a:rPr>
              <a:t>meios guiados:</a:t>
            </a:r>
            <a:r>
              <a:rPr lang="pt-BR" sz="2400" dirty="0" smtClean="0"/>
              <a:t> </a:t>
            </a:r>
          </a:p>
          <a:p>
            <a:pPr lvl="1">
              <a:lnSpc>
                <a:spcPct val="90000"/>
              </a:lnSpc>
            </a:pPr>
            <a:r>
              <a:rPr lang="pt-BR" sz="2000" dirty="0" smtClean="0"/>
              <a:t>os sinais se propagam em meios sólidos: cobre, fibra</a:t>
            </a:r>
          </a:p>
          <a:p>
            <a:pPr>
              <a:lnSpc>
                <a:spcPct val="90000"/>
              </a:lnSpc>
            </a:pPr>
            <a:r>
              <a:rPr lang="pt-BR" sz="2400" dirty="0" smtClean="0">
                <a:solidFill>
                  <a:srgbClr val="FF0000"/>
                </a:solidFill>
              </a:rPr>
              <a:t>meios não guiados:</a:t>
            </a:r>
            <a:r>
              <a:rPr lang="pt-BR" sz="2400" dirty="0" smtClean="0"/>
              <a:t> </a:t>
            </a:r>
          </a:p>
          <a:p>
            <a:pPr lvl="1">
              <a:lnSpc>
                <a:spcPct val="90000"/>
              </a:lnSpc>
            </a:pPr>
            <a:r>
              <a:rPr lang="pt-BR" sz="2000" dirty="0" smtClean="0"/>
              <a:t>os sinais se propagam livremente, ex. rádio</a:t>
            </a:r>
          </a:p>
        </p:txBody>
      </p:sp>
      <p:sp>
        <p:nvSpPr>
          <p:cNvPr id="6554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14850" y="1400175"/>
            <a:ext cx="4132263" cy="4648200"/>
          </a:xfrm>
        </p:spPr>
        <p:txBody>
          <a:bodyPr/>
          <a:lstStyle/>
          <a:p>
            <a:pPr>
              <a:buFont typeface="ZapfDingbats" pitchFamily="82" charset="0"/>
              <a:buNone/>
            </a:pPr>
            <a:r>
              <a:rPr lang="pt-BR" sz="2400" u="sng" dirty="0" smtClean="0">
                <a:solidFill>
                  <a:srgbClr val="FF0000"/>
                </a:solidFill>
              </a:rPr>
              <a:t>Par Trançado (TP - </a:t>
            </a:r>
            <a:r>
              <a:rPr lang="pt-BR" sz="2400" i="1" u="sng" dirty="0" err="1" smtClean="0">
                <a:solidFill>
                  <a:srgbClr val="FF0000"/>
                </a:solidFill>
              </a:rPr>
              <a:t>Twisted</a:t>
            </a:r>
            <a:r>
              <a:rPr lang="pt-BR" sz="2400" i="1" u="sng" dirty="0" smtClean="0">
                <a:solidFill>
                  <a:srgbClr val="FF0000"/>
                </a:solidFill>
              </a:rPr>
              <a:t> </a:t>
            </a:r>
            <a:r>
              <a:rPr lang="pt-BR" sz="2400" i="1" u="sng" dirty="0" err="1" smtClean="0">
                <a:solidFill>
                  <a:srgbClr val="FF0000"/>
                </a:solidFill>
              </a:rPr>
              <a:t>Pair</a:t>
            </a:r>
            <a:r>
              <a:rPr lang="pt-BR" sz="2400" u="sng" dirty="0" smtClean="0">
                <a:solidFill>
                  <a:srgbClr val="FF0000"/>
                </a:solidFill>
              </a:rPr>
              <a:t>)</a:t>
            </a:r>
            <a:endParaRPr lang="pt-BR" sz="2400" dirty="0" smtClean="0"/>
          </a:p>
          <a:p>
            <a:r>
              <a:rPr lang="pt-BR" sz="2400" dirty="0" smtClean="0"/>
              <a:t>dois fios de cobre isolados</a:t>
            </a:r>
          </a:p>
          <a:p>
            <a:pPr lvl="1"/>
            <a:r>
              <a:rPr lang="pt-BR" sz="2000" dirty="0" smtClean="0"/>
              <a:t>Categoria 5: 100Mbps e 1 </a:t>
            </a:r>
            <a:r>
              <a:rPr lang="pt-BR" sz="2000" dirty="0" err="1" smtClean="0"/>
              <a:t>Gbps</a:t>
            </a:r>
            <a:r>
              <a:rPr lang="pt-BR" sz="2000" dirty="0" smtClean="0"/>
              <a:t> Ethernet</a:t>
            </a:r>
          </a:p>
          <a:p>
            <a:pPr lvl="1"/>
            <a:r>
              <a:rPr lang="pt-BR" sz="2000" dirty="0" smtClean="0"/>
              <a:t>Categoria 6: 10 </a:t>
            </a:r>
            <a:r>
              <a:rPr lang="pt-BR" sz="2000" dirty="0" err="1" smtClean="0"/>
              <a:t>Gbps</a:t>
            </a:r>
            <a:endParaRPr lang="pt-BR" sz="2000" dirty="0" smtClean="0"/>
          </a:p>
        </p:txBody>
      </p:sp>
      <p:pic>
        <p:nvPicPr>
          <p:cNvPr id="65543" name="Picture 5" descr="grentwis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585788"/>
            <a:ext cx="41116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25232" y="4335138"/>
            <a:ext cx="2276475" cy="170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8" name="Picture 6" descr="f-pic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5675" y="5397500"/>
            <a:ext cx="2371725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1: Introdução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66563" name="Espaço Reservado para Número de Slid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9EB5B4B-94C9-4871-A9B8-E43392633DFC}" type="slidenum">
              <a:rPr lang="en-US" smtClean="0"/>
              <a:pPr/>
              <a:t>42</a:t>
            </a:fld>
            <a:endParaRPr lang="en-US" smtClean="0"/>
          </a:p>
        </p:txBody>
      </p:sp>
      <p:pic>
        <p:nvPicPr>
          <p:cNvPr id="66564" name="Picture 4" descr="coax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0104" y="5756275"/>
            <a:ext cx="25019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382000" cy="1143000"/>
          </a:xfrm>
        </p:spPr>
        <p:txBody>
          <a:bodyPr/>
          <a:lstStyle/>
          <a:p>
            <a:r>
              <a:rPr lang="pt-BR" sz="3200" smtClean="0"/>
              <a:t>Meios físicos: cabo coaxial, fibra</a:t>
            </a:r>
            <a:endParaRPr lang="pt-BR" smtClean="0"/>
          </a:p>
        </p:txBody>
      </p:sp>
      <p:sp>
        <p:nvSpPr>
          <p:cNvPr id="6656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4054642" cy="4876800"/>
          </a:xfrm>
        </p:spPr>
        <p:txBody>
          <a:bodyPr/>
          <a:lstStyle/>
          <a:p>
            <a:pPr>
              <a:buFont typeface="ZapfDingbats" pitchFamily="82" charset="0"/>
              <a:buNone/>
            </a:pPr>
            <a:r>
              <a:rPr lang="pt-BR" dirty="0" smtClean="0">
                <a:solidFill>
                  <a:srgbClr val="FF0000"/>
                </a:solidFill>
              </a:rPr>
              <a:t>Cabo coaxial:</a:t>
            </a:r>
            <a:endParaRPr lang="pt-BR" sz="2400" dirty="0" smtClean="0"/>
          </a:p>
          <a:p>
            <a:r>
              <a:rPr lang="pt-BR" sz="2400" dirty="0" smtClean="0"/>
              <a:t>fio (transporta o sinal) dentro de outro fio (blindagem)</a:t>
            </a:r>
          </a:p>
          <a:p>
            <a:r>
              <a:rPr lang="pt-BR" sz="2400" dirty="0" smtClean="0"/>
              <a:t>bidirecional</a:t>
            </a:r>
          </a:p>
          <a:p>
            <a:r>
              <a:rPr lang="pt-BR" sz="2400" dirty="0" smtClean="0"/>
              <a:t>banda base (</a:t>
            </a:r>
            <a:r>
              <a:rPr lang="pt-BR" sz="2400" i="1" dirty="0" err="1" smtClean="0"/>
              <a:t>baseband</a:t>
            </a:r>
            <a:r>
              <a:rPr lang="pt-BR" sz="2400" dirty="0" smtClean="0"/>
              <a:t>):</a:t>
            </a:r>
          </a:p>
          <a:p>
            <a:pPr lvl="1"/>
            <a:r>
              <a:rPr lang="pt-BR" sz="2000" dirty="0" smtClean="0"/>
              <a:t>canal único no cabo</a:t>
            </a:r>
          </a:p>
          <a:p>
            <a:pPr lvl="1"/>
            <a:r>
              <a:rPr lang="pt-BR" sz="2000" dirty="0" smtClean="0"/>
              <a:t>Ethernet legada</a:t>
            </a:r>
          </a:p>
          <a:p>
            <a:r>
              <a:rPr lang="pt-BR" sz="2400" dirty="0" smtClean="0"/>
              <a:t>banda larga (</a:t>
            </a:r>
            <a:r>
              <a:rPr lang="pt-BR" sz="2400" i="1" dirty="0" err="1" smtClean="0"/>
              <a:t>broadband</a:t>
            </a:r>
            <a:r>
              <a:rPr lang="pt-BR" sz="2400" dirty="0" smtClean="0"/>
              <a:t>):</a:t>
            </a:r>
          </a:p>
          <a:p>
            <a:pPr lvl="1"/>
            <a:r>
              <a:rPr lang="pt-BR" sz="2000" dirty="0" smtClean="0"/>
              <a:t>múltiplos canais num cabo</a:t>
            </a:r>
          </a:p>
          <a:p>
            <a:pPr lvl="1"/>
            <a:r>
              <a:rPr lang="pt-BR" sz="2000" dirty="0" smtClean="0"/>
              <a:t>HFC</a:t>
            </a:r>
            <a:endParaRPr lang="pt-BR" dirty="0" smtClean="0"/>
          </a:p>
        </p:txBody>
      </p:sp>
      <p:sp>
        <p:nvSpPr>
          <p:cNvPr id="66567" name="Rectangle 5"/>
          <p:cNvSpPr>
            <a:spLocks noChangeArrowheads="1"/>
          </p:cNvSpPr>
          <p:nvPr/>
        </p:nvSpPr>
        <p:spPr bwMode="auto">
          <a:xfrm>
            <a:off x="4800600" y="1235075"/>
            <a:ext cx="4137025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0"/>
              <a:buNone/>
            </a:pPr>
            <a:r>
              <a:rPr lang="pt-BR" sz="2800" dirty="0">
                <a:solidFill>
                  <a:srgbClr val="FF0000"/>
                </a:solidFill>
                <a:latin typeface="Comic Sans MS" pitchFamily="66" charset="0"/>
              </a:rPr>
              <a:t>Cabo de fibra óptica:</a:t>
            </a:r>
            <a:endParaRPr lang="pt-BR" dirty="0"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0"/>
              <a:buChar char="r"/>
            </a:pPr>
            <a:r>
              <a:rPr lang="pt-BR" dirty="0">
                <a:latin typeface="Comic Sans MS" pitchFamily="66" charset="0"/>
              </a:rPr>
              <a:t>fibra de vidro transporta pulsos de luz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0"/>
              <a:buChar char="r"/>
            </a:pPr>
            <a:r>
              <a:rPr lang="pt-BR" dirty="0">
                <a:latin typeface="Comic Sans MS" pitchFamily="66" charset="0"/>
              </a:rPr>
              <a:t>opera em alta velocidade: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0"/>
              <a:buChar char="m"/>
            </a:pPr>
            <a:r>
              <a:rPr lang="pt-BR" sz="2000" dirty="0">
                <a:latin typeface="Comic Sans MS" pitchFamily="66" charset="0"/>
              </a:rPr>
              <a:t>transmissão ponto a ponto de alta velocidade (ex., </a:t>
            </a:r>
            <a:r>
              <a:rPr lang="pt-BR" sz="2000" dirty="0" smtClean="0">
                <a:latin typeface="Comic Sans MS" pitchFamily="66" charset="0"/>
              </a:rPr>
              <a:t>10´s a 100´s </a:t>
            </a:r>
            <a:r>
              <a:rPr lang="pt-BR" sz="2000" dirty="0" err="1">
                <a:latin typeface="Comic Sans MS" pitchFamily="66" charset="0"/>
              </a:rPr>
              <a:t>Gbps</a:t>
            </a:r>
            <a:r>
              <a:rPr lang="pt-BR" sz="2000" dirty="0">
                <a:latin typeface="Comic Sans MS" pitchFamily="66" charset="0"/>
              </a:rPr>
              <a:t>)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0"/>
              <a:buChar char="r"/>
            </a:pPr>
            <a:r>
              <a:rPr lang="pt-BR" dirty="0">
                <a:latin typeface="Comic Sans MS" pitchFamily="66" charset="0"/>
              </a:rPr>
              <a:t>baixa taxa de erros: repetidores mais afastados; imune a ruído eletromagnético</a:t>
            </a: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1: Introdução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7587" name="Espaço Reservado para Número de Slide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148C143-70D6-4C75-9F9D-28647F1AFA05}" type="slidenum">
              <a:rPr lang="en-US" smtClean="0"/>
              <a:pPr/>
              <a:t>43</a:t>
            </a:fld>
            <a:endParaRPr lang="en-US" smtClean="0"/>
          </a:p>
        </p:txBody>
      </p:sp>
      <p:pic>
        <p:nvPicPr>
          <p:cNvPr id="6758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9538"/>
            <a:ext cx="9144000" cy="658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1: </a:t>
            </a:r>
            <a:r>
              <a:rPr lang="en-US" dirty="0" err="1"/>
              <a:t>Introdução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68611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33E5CEF-9047-4912-9F41-F80AFBB06F9A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686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Eletronet</a:t>
            </a:r>
          </a:p>
        </p:txBody>
      </p:sp>
      <p:pic>
        <p:nvPicPr>
          <p:cNvPr id="6861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336925" y="198438"/>
            <a:ext cx="4648200" cy="61483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1: </a:t>
            </a:r>
            <a:r>
              <a:rPr lang="en-US" dirty="0" err="1"/>
              <a:t>Introdução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69635" name="Espaço Reservado para Número de Slid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9D3580D-FB81-44C0-8437-AA8ACE1AC33E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6963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382000" cy="1143000"/>
          </a:xfrm>
        </p:spPr>
        <p:txBody>
          <a:bodyPr/>
          <a:lstStyle/>
          <a:p>
            <a:r>
              <a:rPr lang="pt-BR" sz="3200" smtClean="0"/>
              <a:t>Meios físicos: rádio</a:t>
            </a:r>
            <a:endParaRPr lang="pt-BR" smtClean="0"/>
          </a:p>
        </p:txBody>
      </p:sp>
      <p:sp>
        <p:nvSpPr>
          <p:cNvPr id="6963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33388" y="1371600"/>
            <a:ext cx="3962400" cy="4876800"/>
          </a:xfrm>
        </p:spPr>
        <p:txBody>
          <a:bodyPr/>
          <a:lstStyle/>
          <a:p>
            <a:r>
              <a:rPr lang="pt-BR" sz="2400" smtClean="0"/>
              <a:t>sinal transportado em ondas eletromagnéticas</a:t>
            </a:r>
          </a:p>
          <a:p>
            <a:r>
              <a:rPr lang="pt-BR" sz="2400" smtClean="0"/>
              <a:t>não há “fio” físico</a:t>
            </a:r>
          </a:p>
          <a:p>
            <a:r>
              <a:rPr lang="pt-BR" sz="2400" smtClean="0"/>
              <a:t>bidirecional</a:t>
            </a:r>
          </a:p>
          <a:p>
            <a:r>
              <a:rPr lang="pt-BR" sz="2400" smtClean="0"/>
              <a:t>efeitos do ambiente de propagação:</a:t>
            </a:r>
          </a:p>
          <a:p>
            <a:pPr lvl="1"/>
            <a:r>
              <a:rPr lang="pt-BR" sz="2000" smtClean="0"/>
              <a:t>reflexão </a:t>
            </a:r>
          </a:p>
          <a:p>
            <a:pPr lvl="1"/>
            <a:r>
              <a:rPr lang="pt-BR" sz="2000" smtClean="0"/>
              <a:t>obstrução por objetos</a:t>
            </a:r>
          </a:p>
          <a:p>
            <a:pPr lvl="1"/>
            <a:r>
              <a:rPr lang="pt-BR" sz="2000" smtClean="0"/>
              <a:t>interferência</a:t>
            </a:r>
          </a:p>
        </p:txBody>
      </p:sp>
      <p:sp>
        <p:nvSpPr>
          <p:cNvPr id="69638" name="Rectangle 4"/>
          <p:cNvSpPr>
            <a:spLocks noChangeArrowheads="1"/>
          </p:cNvSpPr>
          <p:nvPr/>
        </p:nvSpPr>
        <p:spPr bwMode="auto">
          <a:xfrm>
            <a:off x="4505325" y="1238250"/>
            <a:ext cx="4538663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0"/>
              <a:buNone/>
            </a:pPr>
            <a:r>
              <a:rPr lang="pt-BR" dirty="0">
                <a:solidFill>
                  <a:srgbClr val="FF0000"/>
                </a:solidFill>
                <a:latin typeface="Comic Sans MS" pitchFamily="66" charset="0"/>
              </a:rPr>
              <a:t>Tipos de enlaces de rádio:</a:t>
            </a:r>
            <a:endParaRPr lang="pt-BR" sz="2000" dirty="0"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0"/>
              <a:buChar char="r"/>
            </a:pPr>
            <a:r>
              <a:rPr lang="pt-BR" sz="2000" dirty="0">
                <a:solidFill>
                  <a:srgbClr val="FF0000"/>
                </a:solidFill>
                <a:latin typeface="Comic Sans MS" pitchFamily="66" charset="0"/>
              </a:rPr>
              <a:t>microondas</a:t>
            </a:r>
            <a:endParaRPr lang="pt-BR" sz="2000" dirty="0">
              <a:latin typeface="Comic Sans MS" pitchFamily="66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0"/>
              <a:buChar char="m"/>
            </a:pPr>
            <a:r>
              <a:rPr lang="pt-BR" sz="1800" dirty="0">
                <a:latin typeface="Comic Sans MS" pitchFamily="66" charset="0"/>
              </a:rPr>
              <a:t>ex.: canais de até 45 </a:t>
            </a:r>
            <a:r>
              <a:rPr lang="pt-BR" sz="1800" dirty="0" err="1">
                <a:latin typeface="Comic Sans MS" pitchFamily="66" charset="0"/>
              </a:rPr>
              <a:t>Mbps</a:t>
            </a:r>
            <a:endParaRPr lang="pt-BR" sz="1800" dirty="0"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0"/>
              <a:buChar char="r"/>
            </a:pPr>
            <a:r>
              <a:rPr lang="pt-BR" sz="2000" dirty="0">
                <a:solidFill>
                  <a:srgbClr val="FF0000"/>
                </a:solidFill>
                <a:latin typeface="Comic Sans MS" pitchFamily="66" charset="0"/>
              </a:rPr>
              <a:t>LAN</a:t>
            </a:r>
            <a:r>
              <a:rPr lang="pt-BR" sz="2000" dirty="0">
                <a:latin typeface="Comic Sans MS" pitchFamily="66" charset="0"/>
              </a:rPr>
              <a:t> (ex., </a:t>
            </a:r>
            <a:r>
              <a:rPr lang="pt-BR" sz="2000" dirty="0" err="1">
                <a:latin typeface="Comic Sans MS" pitchFamily="66" charset="0"/>
              </a:rPr>
              <a:t>Wifi</a:t>
            </a:r>
            <a:r>
              <a:rPr lang="pt-BR" sz="2000" dirty="0">
                <a:latin typeface="Comic Sans MS" pitchFamily="66" charset="0"/>
              </a:rPr>
              <a:t>)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0"/>
              <a:buChar char="m"/>
            </a:pPr>
            <a:r>
              <a:rPr lang="pt-BR" sz="1800" dirty="0" smtClean="0">
                <a:latin typeface="Comic Sans MS" pitchFamily="66" charset="0"/>
              </a:rPr>
              <a:t>11Mbps</a:t>
            </a:r>
            <a:r>
              <a:rPr lang="pt-BR" sz="1800" dirty="0">
                <a:latin typeface="Comic Sans MS" pitchFamily="66" charset="0"/>
              </a:rPr>
              <a:t>, 54 Mbps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0"/>
              <a:buChar char="r"/>
            </a:pPr>
            <a:r>
              <a:rPr lang="pt-BR" sz="2000" dirty="0">
                <a:solidFill>
                  <a:srgbClr val="FF0000"/>
                </a:solidFill>
                <a:latin typeface="Comic Sans MS" pitchFamily="66" charset="0"/>
              </a:rPr>
              <a:t>longa distância</a:t>
            </a:r>
            <a:r>
              <a:rPr lang="pt-BR" sz="2000" dirty="0">
                <a:latin typeface="Comic Sans MS" pitchFamily="66" charset="0"/>
              </a:rPr>
              <a:t> (ex., celular)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0"/>
              <a:buChar char="m"/>
            </a:pPr>
            <a:r>
              <a:rPr lang="pt-BR" sz="1800" dirty="0">
                <a:latin typeface="Comic Sans MS" pitchFamily="66" charset="0"/>
              </a:rPr>
              <a:t>ex. 3G, </a:t>
            </a:r>
            <a:r>
              <a:rPr lang="pt-BR" sz="1800" dirty="0" smtClean="0">
                <a:latin typeface="Comic Sans MS" pitchFamily="66" charset="0"/>
              </a:rPr>
              <a:t>~ 1 </a:t>
            </a:r>
            <a:r>
              <a:rPr lang="pt-BR" sz="1800" dirty="0" err="1" smtClean="0">
                <a:latin typeface="Comic Sans MS" pitchFamily="66" charset="0"/>
              </a:rPr>
              <a:t>Mbps</a:t>
            </a:r>
            <a:endParaRPr lang="pt-BR" sz="1800" dirty="0"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0"/>
              <a:buChar char="r"/>
            </a:pPr>
            <a:r>
              <a:rPr lang="pt-BR" sz="2000" dirty="0">
                <a:solidFill>
                  <a:srgbClr val="FF0000"/>
                </a:solidFill>
                <a:latin typeface="Comic Sans MS" pitchFamily="66" charset="0"/>
              </a:rPr>
              <a:t>satélite</a:t>
            </a:r>
            <a:endParaRPr lang="pt-BR" sz="2000" dirty="0">
              <a:latin typeface="Comic Sans MS" pitchFamily="66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0"/>
              <a:buChar char="m"/>
            </a:pPr>
            <a:r>
              <a:rPr lang="pt-BR" sz="1800" dirty="0">
                <a:latin typeface="Comic Sans MS" pitchFamily="66" charset="0"/>
              </a:rPr>
              <a:t>canal de até 50Mbps (ou múltiplos canais menores)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0"/>
              <a:buChar char="m"/>
            </a:pPr>
            <a:r>
              <a:rPr lang="pt-BR" sz="1800" dirty="0">
                <a:latin typeface="Comic Sans MS" pitchFamily="66" charset="0"/>
              </a:rPr>
              <a:t>atraso de propagação de </a:t>
            </a:r>
            <a:r>
              <a:rPr lang="pt-BR" sz="1800" dirty="0" smtClean="0">
                <a:latin typeface="Comic Sans MS" pitchFamily="66" charset="0"/>
              </a:rPr>
              <a:t>270 </a:t>
            </a:r>
            <a:r>
              <a:rPr lang="pt-BR" sz="1800" dirty="0" err="1" smtClean="0">
                <a:latin typeface="Comic Sans MS" pitchFamily="66" charset="0"/>
              </a:rPr>
              <a:t>mseg</a:t>
            </a:r>
            <a:r>
              <a:rPr lang="pt-BR" sz="1800" dirty="0" smtClean="0">
                <a:latin typeface="Comic Sans MS" pitchFamily="66" charset="0"/>
              </a:rPr>
              <a:t> (fim-a-fim)</a:t>
            </a:r>
            <a:endParaRPr lang="pt-BR" sz="1800" dirty="0">
              <a:latin typeface="Comic Sans MS" pitchFamily="66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0"/>
              <a:buChar char="m"/>
            </a:pPr>
            <a:r>
              <a:rPr lang="pt-BR" sz="1800" dirty="0">
                <a:latin typeface="Comic Sans MS" pitchFamily="66" charset="0"/>
              </a:rPr>
              <a:t>geoestacionários versus de baixa altitude (LEOS)</a:t>
            </a:r>
            <a:endParaRPr lang="en-US" sz="1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1: Introdução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A4D787-9682-45E2-9B85-4197BDFEFFAA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7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1: </a:t>
            </a:r>
            <a:r>
              <a:rPr lang="en-US" dirty="0" err="1"/>
              <a:t>Introdução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70659" name="Espaço Reservado para Número de Slid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3911297-29CC-4D12-9FDF-41532CAFC5BA}" type="slidenum">
              <a:rPr lang="en-US" smtClean="0"/>
              <a:pPr/>
              <a:t>47</a:t>
            </a:fld>
            <a:endParaRPr lang="en-US" smtClean="0"/>
          </a:p>
        </p:txBody>
      </p:sp>
      <p:sp>
        <p:nvSpPr>
          <p:cNvPr id="706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smtClean="0"/>
              <a:t>Meios Físicos: Satélites de Baixa Órbita - Iridium</a:t>
            </a:r>
          </a:p>
        </p:txBody>
      </p:sp>
      <p:sp>
        <p:nvSpPr>
          <p:cNvPr id="7066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927725" y="1600200"/>
            <a:ext cx="2655888" cy="4648200"/>
          </a:xfrm>
        </p:spPr>
        <p:txBody>
          <a:bodyPr/>
          <a:lstStyle/>
          <a:p>
            <a:r>
              <a:rPr lang="pt-BR" sz="2400" smtClean="0"/>
              <a:t>Projeto original:</a:t>
            </a:r>
          </a:p>
          <a:p>
            <a:pPr lvl="1"/>
            <a:r>
              <a:rPr lang="pt-BR" sz="2000" smtClean="0"/>
              <a:t>77 satélites</a:t>
            </a:r>
          </a:p>
          <a:p>
            <a:pPr lvl="1"/>
            <a:r>
              <a:rPr lang="pt-BR" sz="2000" smtClean="0"/>
              <a:t>No. atômico do Irídio</a:t>
            </a:r>
          </a:p>
          <a:p>
            <a:r>
              <a:rPr lang="pt-BR" sz="2400" smtClean="0"/>
              <a:t>Projeto implementado:</a:t>
            </a:r>
          </a:p>
          <a:p>
            <a:pPr lvl="1"/>
            <a:r>
              <a:rPr lang="pt-BR" sz="2000" smtClean="0"/>
              <a:t>66 satélites</a:t>
            </a:r>
          </a:p>
          <a:p>
            <a:pPr lvl="1"/>
            <a:r>
              <a:rPr lang="pt-BR" sz="2000" smtClean="0"/>
              <a:t>No. atômico do </a:t>
            </a:r>
            <a:r>
              <a:rPr lang="pt-BR" sz="2000" smtClean="0">
                <a:solidFill>
                  <a:srgbClr val="FF0000"/>
                </a:solidFill>
              </a:rPr>
              <a:t>Disprósio!!!</a:t>
            </a:r>
          </a:p>
        </p:txBody>
      </p:sp>
      <p:pic>
        <p:nvPicPr>
          <p:cNvPr id="70662" name="Picture 4" descr="View of the active Iridium constellation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100" y="1560513"/>
            <a:ext cx="4979988" cy="497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Fogueira espacial</a:t>
            </a:r>
          </a:p>
        </p:txBody>
      </p:sp>
      <p:sp>
        <p:nvSpPr>
          <p:cNvPr id="71683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724525" y="1600200"/>
            <a:ext cx="2614613" cy="4648200"/>
          </a:xfrm>
        </p:spPr>
        <p:txBody>
          <a:bodyPr/>
          <a:lstStyle/>
          <a:p>
            <a:r>
              <a:rPr lang="pt-BR" sz="2400" smtClean="0">
                <a:solidFill>
                  <a:srgbClr val="FF0000"/>
                </a:solidFill>
              </a:rPr>
              <a:t>VEJA 29/3/2000:</a:t>
            </a:r>
          </a:p>
          <a:p>
            <a:r>
              <a:rPr lang="pt-BR" sz="2400" smtClean="0"/>
              <a:t>Motorola decide destruir os 66 satélites do</a:t>
            </a:r>
            <a:br>
              <a:rPr lang="pt-BR" sz="2400" smtClean="0"/>
            </a:br>
            <a:r>
              <a:rPr lang="pt-BR" sz="2400" smtClean="0"/>
              <a:t>Iridium queimando-os na atmosfera terrestre </a:t>
            </a:r>
          </a:p>
          <a:p>
            <a:r>
              <a:rPr lang="pt-BR" sz="2400" smtClean="0">
                <a:solidFill>
                  <a:srgbClr val="FF0000"/>
                </a:solidFill>
              </a:rPr>
              <a:t>Quem salvou o Iridium?</a:t>
            </a:r>
          </a:p>
          <a:p>
            <a:pPr>
              <a:buFont typeface="ZapfDingbats" pitchFamily="82" charset="0"/>
              <a:buNone/>
            </a:pPr>
            <a:endParaRPr lang="pt-BR" smtClean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1: </a:t>
            </a:r>
            <a:r>
              <a:rPr lang="en-US" dirty="0" err="1" smtClean="0"/>
              <a:t>Introdução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71685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160F669-613B-46BD-9F83-49F9DEFF40D5}" type="slidenum">
              <a:rPr lang="en-US" smtClean="0"/>
              <a:pPr/>
              <a:t>48</a:t>
            </a:fld>
            <a:endParaRPr lang="en-US" smtClean="0"/>
          </a:p>
        </p:txBody>
      </p:sp>
      <p:pic>
        <p:nvPicPr>
          <p:cNvPr id="71686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82588" y="1628775"/>
            <a:ext cx="5145087" cy="49466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1: </a:t>
            </a:r>
            <a:r>
              <a:rPr lang="en-US" dirty="0" err="1"/>
              <a:t>Introdução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72707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75063F8-51D3-4BD0-9EAE-339689157B93}" type="slidenum">
              <a:rPr lang="en-US" smtClean="0"/>
              <a:pPr/>
              <a:t>49</a:t>
            </a:fld>
            <a:endParaRPr lang="en-US" smtClean="0"/>
          </a:p>
        </p:txBody>
      </p:sp>
      <p:sp>
        <p:nvSpPr>
          <p:cNvPr id="7270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Meios físicos: Fios elétricos</a:t>
            </a:r>
          </a:p>
        </p:txBody>
      </p:sp>
      <p:pic>
        <p:nvPicPr>
          <p:cNvPr id="72709" name="Picture 4" descr="tpl-110ap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292225" y="1584325"/>
            <a:ext cx="5678488" cy="49831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1: Introdução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Roteiro do Capítulo 1</a:t>
            </a:r>
          </a:p>
        </p:txBody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>
              <a:buFont typeface="ZapfDingbats" pitchFamily="82" charset="0"/>
              <a:buNone/>
            </a:pPr>
            <a:r>
              <a:rPr lang="pt-BR" sz="2400" dirty="0" smtClean="0">
                <a:solidFill>
                  <a:srgbClr val="FF0000"/>
                </a:solidFill>
              </a:rPr>
              <a:t>1.1 O Que </a:t>
            </a:r>
            <a:r>
              <a:rPr lang="pt-BR" sz="2400" i="1" dirty="0" smtClean="0">
                <a:solidFill>
                  <a:srgbClr val="FF0000"/>
                </a:solidFill>
              </a:rPr>
              <a:t>é</a:t>
            </a:r>
            <a:r>
              <a:rPr lang="pt-BR" sz="2400" dirty="0" smtClean="0">
                <a:solidFill>
                  <a:srgbClr val="FF0000"/>
                </a:solidFill>
              </a:rPr>
              <a:t> a Internet?</a:t>
            </a:r>
          </a:p>
          <a:p>
            <a:pPr marL="533400" indent="-533400">
              <a:buFont typeface="ZapfDingbats" pitchFamily="82" charset="0"/>
              <a:buNone/>
            </a:pPr>
            <a:r>
              <a:rPr lang="pt-BR" sz="2400" dirty="0" smtClean="0"/>
              <a:t>1.2 A Borda (Periferia) da Internet</a:t>
            </a:r>
          </a:p>
          <a:p>
            <a:pPr marL="533400" indent="-533400">
              <a:buFont typeface="ZapfDingbats" pitchFamily="82" charset="0"/>
              <a:buNone/>
            </a:pPr>
            <a:r>
              <a:rPr lang="pt-BR" sz="2400" dirty="0" smtClean="0"/>
              <a:t>1.3 O Núcleo da Rede</a:t>
            </a:r>
          </a:p>
          <a:p>
            <a:pPr marL="533400" indent="-533400">
              <a:buFont typeface="ZapfDingbats" pitchFamily="82" charset="0"/>
              <a:buNone/>
            </a:pPr>
            <a:r>
              <a:rPr lang="pt-BR" sz="2400" dirty="0" smtClean="0"/>
              <a:t>1.4 Atraso, perda e vazão em redes de comutação de pacotes</a:t>
            </a:r>
          </a:p>
          <a:p>
            <a:pPr marL="533400" indent="-533400">
              <a:buFont typeface="ZapfDingbats" pitchFamily="82" charset="0"/>
              <a:buNone/>
            </a:pPr>
            <a:r>
              <a:rPr lang="pt-BR" sz="2400" dirty="0" smtClean="0"/>
              <a:t>1.5 Camadas de protocolos e seus modelos de serviços</a:t>
            </a:r>
          </a:p>
          <a:p>
            <a:pPr marL="533400" indent="-533400">
              <a:buFont typeface="ZapfDingbats" pitchFamily="82" charset="0"/>
              <a:buNone/>
            </a:pPr>
            <a:r>
              <a:rPr lang="pt-BR" sz="2400" dirty="0" smtClean="0"/>
              <a:t>1.6 Redes sob ameaça</a:t>
            </a:r>
          </a:p>
          <a:p>
            <a:pPr marL="533400" indent="-533400">
              <a:buFont typeface="ZapfDingbats" pitchFamily="82" charset="0"/>
              <a:buNone/>
            </a:pPr>
            <a:r>
              <a:rPr lang="pt-BR" sz="2400" dirty="0" smtClean="0"/>
              <a:t>1.7 História das redes de computadores e da Internet</a:t>
            </a:r>
          </a:p>
        </p:txBody>
      </p:sp>
      <p:sp>
        <p:nvSpPr>
          <p:cNvPr id="54277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5CA228E-D66C-44FC-8DC2-2E0456165C08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1: </a:t>
            </a:r>
            <a:r>
              <a:rPr lang="en-US" dirty="0" err="1"/>
              <a:t>Introdução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73731" name="Espaço Reservado para Número de Slide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45D7414-E1C6-46B3-8513-6537A1BF0E0D}" type="slidenum">
              <a:rPr lang="en-US" smtClean="0"/>
              <a:pPr/>
              <a:t>50</a:t>
            </a:fld>
            <a:endParaRPr lang="en-US" smtClean="0"/>
          </a:p>
        </p:txBody>
      </p:sp>
      <p:sp>
        <p:nvSpPr>
          <p:cNvPr id="73732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pt-BR" sz="3600" smtClean="0"/>
              <a:t>Lei da Largura de Banda de Edholm</a:t>
            </a:r>
          </a:p>
        </p:txBody>
      </p:sp>
      <p:grpSp>
        <p:nvGrpSpPr>
          <p:cNvPr id="73733" name="Group 3"/>
          <p:cNvGrpSpPr>
            <a:grpSpLocks/>
          </p:cNvGrpSpPr>
          <p:nvPr/>
        </p:nvGrpSpPr>
        <p:grpSpPr bwMode="auto">
          <a:xfrm>
            <a:off x="1330325" y="1858963"/>
            <a:ext cx="6435725" cy="4576762"/>
            <a:chOff x="838" y="1171"/>
            <a:chExt cx="4054" cy="2883"/>
          </a:xfrm>
        </p:grpSpPr>
        <p:pic>
          <p:nvPicPr>
            <p:cNvPr id="73737" name="Picture 4" descr="0704telef2_0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50" y="1172"/>
              <a:ext cx="2029" cy="13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3738" name="Picture 5" descr="0704telef2_02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58" y="1171"/>
              <a:ext cx="2030" cy="13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3739" name="Picture 6" descr="0704telef2_03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38" y="2559"/>
              <a:ext cx="2042" cy="1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3740" name="Picture 7" descr="0704telef2_04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850" y="2556"/>
              <a:ext cx="2042" cy="1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3734" name="Text Box 8"/>
          <p:cNvSpPr txBox="1">
            <a:spLocks noChangeArrowheads="1"/>
          </p:cNvSpPr>
          <p:nvPr/>
        </p:nvSpPr>
        <p:spPr bwMode="auto">
          <a:xfrm>
            <a:off x="212725" y="6553200"/>
            <a:ext cx="27574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pt-BR" sz="1400">
                <a:latin typeface="Arial" charset="0"/>
              </a:rPr>
              <a:t>Fonte: IEEE Spectrum July 2004</a:t>
            </a:r>
          </a:p>
        </p:txBody>
      </p:sp>
      <p:sp>
        <p:nvSpPr>
          <p:cNvPr id="73735" name="Oval 9"/>
          <p:cNvSpPr>
            <a:spLocks noChangeArrowheads="1"/>
          </p:cNvSpPr>
          <p:nvPr/>
        </p:nvSpPr>
        <p:spPr bwMode="auto">
          <a:xfrm>
            <a:off x="6115050" y="2371725"/>
            <a:ext cx="88900" cy="88900"/>
          </a:xfrm>
          <a:prstGeom prst="ellipse">
            <a:avLst/>
          </a:prstGeom>
          <a:solidFill>
            <a:srgbClr val="00CC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73736" name="Text Box 10"/>
          <p:cNvSpPr txBox="1">
            <a:spLocks noChangeArrowheads="1"/>
          </p:cNvSpPr>
          <p:nvPr/>
        </p:nvSpPr>
        <p:spPr bwMode="auto">
          <a:xfrm>
            <a:off x="5838825" y="2005013"/>
            <a:ext cx="6477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900" b="1">
                <a:latin typeface="Arial" charset="0"/>
              </a:rPr>
              <a:t>10 Gb/s</a:t>
            </a:r>
          </a:p>
          <a:p>
            <a:pPr algn="ctr"/>
            <a:r>
              <a:rPr lang="pt-BR" sz="900" b="1">
                <a:latin typeface="Arial" charset="0"/>
              </a:rPr>
              <a:t>Ethernet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1: </a:t>
            </a:r>
            <a:r>
              <a:rPr lang="en-US" dirty="0" err="1"/>
              <a:t>Introdução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74755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AA5BC4B-48BA-49BD-A8FE-A9E617596DED}" type="slidenum">
              <a:rPr lang="en-US" smtClean="0"/>
              <a:pPr/>
              <a:t>51</a:t>
            </a:fld>
            <a:endParaRPr lang="en-US" smtClean="0"/>
          </a:p>
        </p:txBody>
      </p:sp>
      <p:sp>
        <p:nvSpPr>
          <p:cNvPr id="747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O Paradoxo da Melhor Rede</a:t>
            </a:r>
          </a:p>
        </p:txBody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t-BR" sz="2400" smtClean="0">
                <a:hlinkClick r:id="rId3"/>
              </a:rPr>
              <a:t>http://netparadox.com/</a:t>
            </a:r>
            <a:endParaRPr lang="pt-BR" sz="2400" smtClean="0"/>
          </a:p>
          <a:p>
            <a:pPr>
              <a:lnSpc>
                <a:spcPct val="90000"/>
              </a:lnSpc>
            </a:pPr>
            <a:r>
              <a:rPr lang="pt-BR" sz="2400" smtClean="0"/>
              <a:t>Melhor para quem?</a:t>
            </a:r>
          </a:p>
          <a:p>
            <a:pPr lvl="1">
              <a:lnSpc>
                <a:spcPct val="90000"/>
              </a:lnSpc>
            </a:pPr>
            <a:r>
              <a:rPr lang="pt-BR" sz="2000" smtClean="0"/>
              <a:t>Para se ganhar dinheiro (operadoras)?</a:t>
            </a:r>
          </a:p>
          <a:p>
            <a:pPr lvl="1">
              <a:lnSpc>
                <a:spcPct val="90000"/>
              </a:lnSpc>
            </a:pPr>
            <a:r>
              <a:rPr lang="pt-BR" sz="2000" smtClean="0"/>
              <a:t>Para os usuários?</a:t>
            </a:r>
          </a:p>
          <a:p>
            <a:pPr>
              <a:lnSpc>
                <a:spcPct val="90000"/>
              </a:lnSpc>
            </a:pPr>
            <a:r>
              <a:rPr lang="pt-BR" sz="2400" smtClean="0"/>
              <a:t>Os usuários querem uma rede “burrinha”, rápida e barata!</a:t>
            </a:r>
          </a:p>
          <a:p>
            <a:pPr>
              <a:lnSpc>
                <a:spcPct val="90000"/>
              </a:lnSpc>
            </a:pPr>
            <a:r>
              <a:rPr lang="pt-BR" sz="2400" smtClean="0"/>
              <a:t>Propostas:</a:t>
            </a:r>
          </a:p>
          <a:p>
            <a:pPr lvl="1">
              <a:lnSpc>
                <a:spcPct val="90000"/>
              </a:lnSpc>
            </a:pPr>
            <a:r>
              <a:rPr lang="pt-BR" sz="2000" smtClean="0"/>
              <a:t>Estabelecer um objetivo</a:t>
            </a:r>
          </a:p>
          <a:p>
            <a:pPr lvl="1">
              <a:lnSpc>
                <a:spcPct val="90000"/>
              </a:lnSpc>
            </a:pPr>
            <a:r>
              <a:rPr lang="pt-BR" sz="2000" smtClean="0"/>
              <a:t>Separar fios de serviços</a:t>
            </a:r>
          </a:p>
          <a:p>
            <a:pPr lvl="1">
              <a:lnSpc>
                <a:spcPct val="90000"/>
              </a:lnSpc>
            </a:pPr>
            <a:r>
              <a:rPr lang="pt-BR" sz="2000" smtClean="0"/>
              <a:t>Remover barreiras regulatórias</a:t>
            </a:r>
          </a:p>
          <a:p>
            <a:pPr lvl="1">
              <a:lnSpc>
                <a:spcPct val="90000"/>
              </a:lnSpc>
            </a:pPr>
            <a:r>
              <a:rPr lang="pt-BR" sz="2000" smtClean="0"/>
              <a:t>Ajudar os municípios</a:t>
            </a:r>
          </a:p>
          <a:p>
            <a:pPr lvl="1">
              <a:lnSpc>
                <a:spcPct val="90000"/>
              </a:lnSpc>
            </a:pPr>
            <a:r>
              <a:rPr lang="pt-BR" sz="2000" smtClean="0"/>
              <a:t>Manter o IP burro</a:t>
            </a:r>
          </a:p>
          <a:p>
            <a:pPr lvl="1">
              <a:lnSpc>
                <a:spcPct val="90000"/>
              </a:lnSpc>
            </a:pPr>
            <a:r>
              <a:rPr lang="pt-BR" sz="2000" smtClean="0"/>
              <a:t>Restabelecer o papel dos direitos autorais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1: Introdução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Roteiro do Capítulo 1</a:t>
            </a:r>
          </a:p>
        </p:txBody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>
              <a:buFont typeface="ZapfDingbats" pitchFamily="82" charset="0"/>
              <a:buNone/>
            </a:pPr>
            <a:r>
              <a:rPr lang="pt-BR" sz="2400" dirty="0" smtClean="0"/>
              <a:t>1.1 O Que </a:t>
            </a:r>
            <a:r>
              <a:rPr lang="pt-BR" sz="2400" i="1" dirty="0" smtClean="0"/>
              <a:t>é</a:t>
            </a:r>
            <a:r>
              <a:rPr lang="pt-BR" sz="2400" dirty="0" smtClean="0"/>
              <a:t> a Internet?</a:t>
            </a:r>
          </a:p>
          <a:p>
            <a:pPr marL="533400" indent="-533400">
              <a:buFont typeface="ZapfDingbats" pitchFamily="82" charset="0"/>
              <a:buNone/>
            </a:pPr>
            <a:r>
              <a:rPr lang="pt-BR" sz="2400" dirty="0" smtClean="0"/>
              <a:t>1.2 A Borda (Periferia) da Internet</a:t>
            </a:r>
          </a:p>
          <a:p>
            <a:pPr marL="533400" indent="-533400">
              <a:buFont typeface="ZapfDingbats" pitchFamily="82" charset="0"/>
              <a:buNone/>
            </a:pPr>
            <a:r>
              <a:rPr lang="pt-BR" sz="2400" dirty="0" smtClean="0">
                <a:solidFill>
                  <a:srgbClr val="C00000"/>
                </a:solidFill>
              </a:rPr>
              <a:t>1.3 O Núcleo da Rede</a:t>
            </a:r>
          </a:p>
          <a:p>
            <a:pPr marL="533400" indent="-533400">
              <a:buFont typeface="ZapfDingbats" pitchFamily="82" charset="0"/>
              <a:buNone/>
            </a:pPr>
            <a:r>
              <a:rPr lang="pt-BR" sz="2400" dirty="0" smtClean="0"/>
              <a:t>1.4 Atraso, perda e vazão em redes de comutação de pacotes</a:t>
            </a:r>
          </a:p>
          <a:p>
            <a:pPr marL="533400" indent="-533400">
              <a:buFont typeface="ZapfDingbats" pitchFamily="82" charset="0"/>
              <a:buNone/>
            </a:pPr>
            <a:r>
              <a:rPr lang="pt-BR" sz="2400" dirty="0" smtClean="0"/>
              <a:t>1.5 Camadas de protocolos e seus modelos de serviços</a:t>
            </a:r>
          </a:p>
          <a:p>
            <a:pPr marL="533400" indent="-533400">
              <a:buFont typeface="ZapfDingbats" pitchFamily="82" charset="0"/>
              <a:buNone/>
            </a:pPr>
            <a:r>
              <a:rPr lang="pt-BR" sz="2400" dirty="0" smtClean="0"/>
              <a:t>1.6 Redes sob ameaça</a:t>
            </a:r>
          </a:p>
          <a:p>
            <a:pPr marL="533400" indent="-533400">
              <a:buFont typeface="ZapfDingbats" pitchFamily="82" charset="0"/>
              <a:buNone/>
            </a:pPr>
            <a:r>
              <a:rPr lang="pt-BR" sz="2400" dirty="0" smtClean="0"/>
              <a:t>1.7 História das redes de computadores e da Internet</a:t>
            </a:r>
          </a:p>
        </p:txBody>
      </p:sp>
      <p:sp>
        <p:nvSpPr>
          <p:cNvPr id="54277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5CA228E-D66C-44FC-8DC2-2E0456165C08}" type="slidenum">
              <a:rPr lang="en-US" smtClean="0"/>
              <a:pPr/>
              <a:t>52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6975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1: Introdução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1044" name="Espaço Reservado para Número de Slid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7204BBA-25A7-4D18-9411-2D8702C18BC1}" type="slidenum">
              <a:rPr lang="en-US" smtClean="0"/>
              <a:pPr/>
              <a:t>53</a:t>
            </a:fld>
            <a:endParaRPr lang="en-US" smtClean="0"/>
          </a:p>
        </p:txBody>
      </p:sp>
      <p:sp>
        <p:nvSpPr>
          <p:cNvPr id="10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O Núcleo da Rede</a:t>
            </a:r>
          </a:p>
        </p:txBody>
      </p:sp>
      <p:sp>
        <p:nvSpPr>
          <p:cNvPr id="104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38263"/>
            <a:ext cx="4191000" cy="4648200"/>
          </a:xfrm>
        </p:spPr>
        <p:txBody>
          <a:bodyPr/>
          <a:lstStyle/>
          <a:p>
            <a:r>
              <a:rPr lang="pt-BR" sz="2000" smtClean="0"/>
              <a:t>Malha de roteadores interconectados</a:t>
            </a:r>
          </a:p>
          <a:p>
            <a:r>
              <a:rPr lang="pt-BR" sz="2000" i="1" u="sng" smtClean="0">
                <a:solidFill>
                  <a:srgbClr val="FF0000"/>
                </a:solidFill>
              </a:rPr>
              <a:t>a</a:t>
            </a:r>
            <a:r>
              <a:rPr lang="pt-BR" sz="2000" smtClean="0">
                <a:solidFill>
                  <a:srgbClr val="FF0000"/>
                </a:solidFill>
              </a:rPr>
              <a:t> pergunta fundamental:</a:t>
            </a:r>
            <a:r>
              <a:rPr lang="pt-BR" sz="2000" smtClean="0"/>
              <a:t> como os dados são transferidos através da rede?</a:t>
            </a:r>
          </a:p>
          <a:p>
            <a:pPr lvl="1"/>
            <a:r>
              <a:rPr lang="pt-BR" sz="2000" smtClean="0">
                <a:solidFill>
                  <a:srgbClr val="FF0000"/>
                </a:solidFill>
              </a:rPr>
              <a:t>comutação de circuitos:</a:t>
            </a:r>
            <a:r>
              <a:rPr lang="pt-BR" sz="2000" smtClean="0"/>
              <a:t> circuito dedicado por chamada: rede telefônica </a:t>
            </a:r>
            <a:r>
              <a:rPr lang="pt-BR" sz="2000" smtClean="0">
                <a:solidFill>
                  <a:schemeClr val="accent2"/>
                </a:solidFill>
              </a:rPr>
              <a:t>(Não é “normalmente” usada em Redes de Computadores.)</a:t>
            </a:r>
            <a:endParaRPr lang="pt-BR" sz="2000" smtClean="0"/>
          </a:p>
          <a:p>
            <a:pPr lvl="1"/>
            <a:r>
              <a:rPr lang="pt-BR" sz="2000" smtClean="0">
                <a:solidFill>
                  <a:srgbClr val="FF0000"/>
                </a:solidFill>
              </a:rPr>
              <a:t>comutação de pacotes:</a:t>
            </a:r>
            <a:r>
              <a:rPr lang="pt-BR" sz="2000" smtClean="0"/>
              <a:t> os dados são enviados através da rede em pedaços discretos.</a:t>
            </a:r>
          </a:p>
        </p:txBody>
      </p:sp>
      <p:sp>
        <p:nvSpPr>
          <p:cNvPr id="1047" name="Freeform 6"/>
          <p:cNvSpPr>
            <a:spLocks/>
          </p:cNvSpPr>
          <p:nvPr/>
        </p:nvSpPr>
        <p:spPr bwMode="auto">
          <a:xfrm>
            <a:off x="6769100" y="2193925"/>
            <a:ext cx="1798638" cy="1674813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92"/>
              <a:gd name="T37" fmla="*/ 0 h 1255"/>
              <a:gd name="T38" fmla="*/ 1292 w 1292"/>
              <a:gd name="T39" fmla="*/ 1255 h 125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CC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048" name="Freeform 7"/>
          <p:cNvSpPr>
            <a:spLocks/>
          </p:cNvSpPr>
          <p:nvPr/>
        </p:nvSpPr>
        <p:spPr bwMode="auto">
          <a:xfrm>
            <a:off x="4889500" y="2051050"/>
            <a:ext cx="1866900" cy="1589088"/>
          </a:xfrm>
          <a:custGeom>
            <a:avLst/>
            <a:gdLst>
              <a:gd name="T0" fmla="*/ 2147483647 w 1340"/>
              <a:gd name="T1" fmla="*/ 2147483647 h 1191"/>
              <a:gd name="T2" fmla="*/ 2147483647 w 1340"/>
              <a:gd name="T3" fmla="*/ 2147483647 h 1191"/>
              <a:gd name="T4" fmla="*/ 2147483647 w 1340"/>
              <a:gd name="T5" fmla="*/ 2147483647 h 1191"/>
              <a:gd name="T6" fmla="*/ 2147483647 w 1340"/>
              <a:gd name="T7" fmla="*/ 2147483647 h 1191"/>
              <a:gd name="T8" fmla="*/ 2147483647 w 1340"/>
              <a:gd name="T9" fmla="*/ 2147483647 h 1191"/>
              <a:gd name="T10" fmla="*/ 2147483647 w 1340"/>
              <a:gd name="T11" fmla="*/ 2147483647 h 1191"/>
              <a:gd name="T12" fmla="*/ 2147483647 w 1340"/>
              <a:gd name="T13" fmla="*/ 2147483647 h 1191"/>
              <a:gd name="T14" fmla="*/ 2147483647 w 1340"/>
              <a:gd name="T15" fmla="*/ 2147483647 h 1191"/>
              <a:gd name="T16" fmla="*/ 2147483647 w 1340"/>
              <a:gd name="T17" fmla="*/ 2147483647 h 1191"/>
              <a:gd name="T18" fmla="*/ 2147483647 w 1340"/>
              <a:gd name="T19" fmla="*/ 2147483647 h 1191"/>
              <a:gd name="T20" fmla="*/ 2147483647 w 1340"/>
              <a:gd name="T21" fmla="*/ 2147483647 h 1191"/>
              <a:gd name="T22" fmla="*/ 2147483647 w 1340"/>
              <a:gd name="T23" fmla="*/ 2147483647 h 119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340"/>
              <a:gd name="T37" fmla="*/ 0 h 1191"/>
              <a:gd name="T38" fmla="*/ 1340 w 1340"/>
              <a:gd name="T39" fmla="*/ 1191 h 119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340" h="1191">
                <a:moveTo>
                  <a:pt x="550" y="42"/>
                </a:moveTo>
                <a:cubicBezTo>
                  <a:pt x="437" y="4"/>
                  <a:pt x="164" y="0"/>
                  <a:pt x="82" y="60"/>
                </a:cubicBezTo>
                <a:cubicBezTo>
                  <a:pt x="0" y="120"/>
                  <a:pt x="67" y="292"/>
                  <a:pt x="58" y="402"/>
                </a:cubicBezTo>
                <a:cubicBezTo>
                  <a:pt x="49" y="512"/>
                  <a:pt x="19" y="642"/>
                  <a:pt x="28" y="720"/>
                </a:cubicBezTo>
                <a:cubicBezTo>
                  <a:pt x="37" y="798"/>
                  <a:pt x="27" y="844"/>
                  <a:pt x="112" y="870"/>
                </a:cubicBezTo>
                <a:cubicBezTo>
                  <a:pt x="197" y="896"/>
                  <a:pt x="450" y="833"/>
                  <a:pt x="538" y="876"/>
                </a:cubicBezTo>
                <a:cubicBezTo>
                  <a:pt x="626" y="919"/>
                  <a:pt x="524" y="1091"/>
                  <a:pt x="640" y="1128"/>
                </a:cubicBezTo>
                <a:cubicBezTo>
                  <a:pt x="756" y="1165"/>
                  <a:pt x="1128" y="1191"/>
                  <a:pt x="1234" y="1098"/>
                </a:cubicBezTo>
                <a:cubicBezTo>
                  <a:pt x="1340" y="1005"/>
                  <a:pt x="1281" y="696"/>
                  <a:pt x="1276" y="570"/>
                </a:cubicBezTo>
                <a:cubicBezTo>
                  <a:pt x="1271" y="444"/>
                  <a:pt x="1290" y="389"/>
                  <a:pt x="1204" y="342"/>
                </a:cubicBezTo>
                <a:cubicBezTo>
                  <a:pt x="1118" y="295"/>
                  <a:pt x="868" y="338"/>
                  <a:pt x="760" y="288"/>
                </a:cubicBezTo>
                <a:cubicBezTo>
                  <a:pt x="652" y="238"/>
                  <a:pt x="663" y="80"/>
                  <a:pt x="550" y="42"/>
                </a:cubicBezTo>
                <a:close/>
              </a:path>
            </a:pathLst>
          </a:custGeom>
          <a:solidFill>
            <a:srgbClr val="CC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049" name="Freeform 8"/>
          <p:cNvSpPr>
            <a:spLocks/>
          </p:cNvSpPr>
          <p:nvPr/>
        </p:nvSpPr>
        <p:spPr bwMode="auto">
          <a:xfrm>
            <a:off x="5257800" y="3502025"/>
            <a:ext cx="2974975" cy="2219325"/>
          </a:xfrm>
          <a:custGeom>
            <a:avLst/>
            <a:gdLst>
              <a:gd name="T0" fmla="*/ 2147483647 w 2135"/>
              <a:gd name="T1" fmla="*/ 2147483647 h 1662"/>
              <a:gd name="T2" fmla="*/ 2147483647 w 2135"/>
              <a:gd name="T3" fmla="*/ 2147483647 h 1662"/>
              <a:gd name="T4" fmla="*/ 2147483647 w 2135"/>
              <a:gd name="T5" fmla="*/ 2147483647 h 1662"/>
              <a:gd name="T6" fmla="*/ 2147483647 w 2135"/>
              <a:gd name="T7" fmla="*/ 2147483647 h 1662"/>
              <a:gd name="T8" fmla="*/ 2147483647 w 2135"/>
              <a:gd name="T9" fmla="*/ 2147483647 h 1662"/>
              <a:gd name="T10" fmla="*/ 2147483647 w 2135"/>
              <a:gd name="T11" fmla="*/ 2147483647 h 1662"/>
              <a:gd name="T12" fmla="*/ 2147483647 w 2135"/>
              <a:gd name="T13" fmla="*/ 2147483647 h 1662"/>
              <a:gd name="T14" fmla="*/ 2147483647 w 2135"/>
              <a:gd name="T15" fmla="*/ 2147483647 h 1662"/>
              <a:gd name="T16" fmla="*/ 2147483647 w 2135"/>
              <a:gd name="T17" fmla="*/ 2147483647 h 1662"/>
              <a:gd name="T18" fmla="*/ 2147483647 w 2135"/>
              <a:gd name="T19" fmla="*/ 2147483647 h 1662"/>
              <a:gd name="T20" fmla="*/ 2147483647 w 2135"/>
              <a:gd name="T21" fmla="*/ 2147483647 h 166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135"/>
              <a:gd name="T34" fmla="*/ 0 h 1662"/>
              <a:gd name="T35" fmla="*/ 2135 w 2135"/>
              <a:gd name="T36" fmla="*/ 1662 h 166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135" h="1662">
                <a:moveTo>
                  <a:pt x="27" y="652"/>
                </a:moveTo>
                <a:cubicBezTo>
                  <a:pt x="14" y="487"/>
                  <a:pt x="0" y="152"/>
                  <a:pt x="105" y="76"/>
                </a:cubicBezTo>
                <a:cubicBezTo>
                  <a:pt x="210" y="0"/>
                  <a:pt x="473" y="192"/>
                  <a:pt x="657" y="196"/>
                </a:cubicBezTo>
                <a:cubicBezTo>
                  <a:pt x="841" y="200"/>
                  <a:pt x="985" y="65"/>
                  <a:pt x="1209" y="100"/>
                </a:cubicBezTo>
                <a:cubicBezTo>
                  <a:pt x="1433" y="135"/>
                  <a:pt x="1867" y="232"/>
                  <a:pt x="2001" y="406"/>
                </a:cubicBezTo>
                <a:cubicBezTo>
                  <a:pt x="2135" y="580"/>
                  <a:pt x="2083" y="945"/>
                  <a:pt x="2013" y="1144"/>
                </a:cubicBezTo>
                <a:cubicBezTo>
                  <a:pt x="1943" y="1343"/>
                  <a:pt x="1781" y="1538"/>
                  <a:pt x="1581" y="1600"/>
                </a:cubicBezTo>
                <a:cubicBezTo>
                  <a:pt x="1381" y="1662"/>
                  <a:pt x="993" y="1571"/>
                  <a:pt x="813" y="1516"/>
                </a:cubicBezTo>
                <a:cubicBezTo>
                  <a:pt x="633" y="1461"/>
                  <a:pt x="606" y="1345"/>
                  <a:pt x="501" y="1270"/>
                </a:cubicBezTo>
                <a:cubicBezTo>
                  <a:pt x="396" y="1195"/>
                  <a:pt x="262" y="1169"/>
                  <a:pt x="183" y="1066"/>
                </a:cubicBezTo>
                <a:cubicBezTo>
                  <a:pt x="104" y="963"/>
                  <a:pt x="25" y="819"/>
                  <a:pt x="27" y="652"/>
                </a:cubicBezTo>
                <a:close/>
              </a:path>
            </a:pathLst>
          </a:custGeom>
          <a:solidFill>
            <a:srgbClr val="CC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1050" name="Group 9"/>
          <p:cNvGrpSpPr>
            <a:grpSpLocks/>
          </p:cNvGrpSpPr>
          <p:nvPr/>
        </p:nvGrpSpPr>
        <p:grpSpPr bwMode="auto">
          <a:xfrm>
            <a:off x="5006975" y="2185988"/>
            <a:ext cx="733425" cy="319087"/>
            <a:chOff x="3552" y="246"/>
            <a:chExt cx="527" cy="248"/>
          </a:xfrm>
        </p:grpSpPr>
        <p:graphicFrame>
          <p:nvGraphicFramePr>
            <p:cNvPr id="1041" name="Object 10"/>
            <p:cNvGraphicFramePr>
              <a:graphicFrameLocks noChangeAspect="1"/>
            </p:cNvGraphicFramePr>
            <p:nvPr/>
          </p:nvGraphicFramePr>
          <p:xfrm>
            <a:off x="3552" y="246"/>
            <a:ext cx="299" cy="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0744" name="Clip" r:id="rId4" imgW="1305000" imgH="1085760" progId="MS_ClipArt_Gallery.2">
                    <p:embed/>
                  </p:oleObj>
                </mc:Choice>
                <mc:Fallback>
                  <p:oleObj name="Clip" r:id="rId4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52" y="246"/>
                          <a:ext cx="299" cy="24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42" name="Object 11"/>
            <p:cNvGraphicFramePr>
              <a:graphicFrameLocks noChangeAspect="1"/>
            </p:cNvGraphicFramePr>
            <p:nvPr/>
          </p:nvGraphicFramePr>
          <p:xfrm>
            <a:off x="3878" y="338"/>
            <a:ext cx="201" cy="1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0745" name="Clip" r:id="rId6" imgW="676440" imgH="485640" progId="MS_ClipArt_Gallery.2">
                    <p:embed/>
                  </p:oleObj>
                </mc:Choice>
                <mc:Fallback>
                  <p:oleObj name="Clip" r:id="rId6" imgW="676440" imgH="48564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78" y="338"/>
                          <a:ext cx="201" cy="14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67" name="Line 12"/>
            <p:cNvSpPr>
              <a:spLocks noChangeShapeType="1"/>
            </p:cNvSpPr>
            <p:nvPr/>
          </p:nvSpPr>
          <p:spPr bwMode="auto">
            <a:xfrm flipV="1">
              <a:off x="3844" y="434"/>
              <a:ext cx="82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1051" name="Group 13"/>
          <p:cNvGrpSpPr>
            <a:grpSpLocks/>
          </p:cNvGrpSpPr>
          <p:nvPr/>
        </p:nvGrpSpPr>
        <p:grpSpPr bwMode="auto">
          <a:xfrm>
            <a:off x="5006975" y="2781300"/>
            <a:ext cx="733425" cy="319088"/>
            <a:chOff x="3552" y="246"/>
            <a:chExt cx="527" cy="248"/>
          </a:xfrm>
        </p:grpSpPr>
        <p:graphicFrame>
          <p:nvGraphicFramePr>
            <p:cNvPr id="1039" name="Object 14"/>
            <p:cNvGraphicFramePr>
              <a:graphicFrameLocks noChangeAspect="1"/>
            </p:cNvGraphicFramePr>
            <p:nvPr/>
          </p:nvGraphicFramePr>
          <p:xfrm>
            <a:off x="3552" y="246"/>
            <a:ext cx="299" cy="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0746" name="Clip" r:id="rId8" imgW="1305000" imgH="1085760" progId="MS_ClipArt_Gallery.2">
                    <p:embed/>
                  </p:oleObj>
                </mc:Choice>
                <mc:Fallback>
                  <p:oleObj name="Clip" r:id="rId8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52" y="246"/>
                          <a:ext cx="299" cy="24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40" name="Object 15"/>
            <p:cNvGraphicFramePr>
              <a:graphicFrameLocks noChangeAspect="1"/>
            </p:cNvGraphicFramePr>
            <p:nvPr/>
          </p:nvGraphicFramePr>
          <p:xfrm>
            <a:off x="3878" y="338"/>
            <a:ext cx="201" cy="1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0747" name="Clip" r:id="rId9" imgW="676440" imgH="485640" progId="MS_ClipArt_Gallery.2">
                    <p:embed/>
                  </p:oleObj>
                </mc:Choice>
                <mc:Fallback>
                  <p:oleObj name="Clip" r:id="rId9" imgW="676440" imgH="48564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78" y="338"/>
                          <a:ext cx="201" cy="14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66" name="Line 16"/>
            <p:cNvSpPr>
              <a:spLocks noChangeShapeType="1"/>
            </p:cNvSpPr>
            <p:nvPr/>
          </p:nvSpPr>
          <p:spPr bwMode="auto">
            <a:xfrm flipV="1">
              <a:off x="3844" y="434"/>
              <a:ext cx="82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1052" name="Group 17"/>
          <p:cNvGrpSpPr>
            <a:grpSpLocks/>
          </p:cNvGrpSpPr>
          <p:nvPr/>
        </p:nvGrpSpPr>
        <p:grpSpPr bwMode="auto">
          <a:xfrm>
            <a:off x="5383213" y="2568575"/>
            <a:ext cx="69850" cy="214313"/>
            <a:chOff x="3842" y="406"/>
            <a:chExt cx="51" cy="167"/>
          </a:xfrm>
        </p:grpSpPr>
        <p:sp>
          <p:nvSpPr>
            <p:cNvPr id="1263" name="Oval 18"/>
            <p:cNvSpPr>
              <a:spLocks noChangeArrowheads="1"/>
            </p:cNvSpPr>
            <p:nvPr/>
          </p:nvSpPr>
          <p:spPr bwMode="auto">
            <a:xfrm>
              <a:off x="3842" y="406"/>
              <a:ext cx="47" cy="4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64" name="Oval 19"/>
            <p:cNvSpPr>
              <a:spLocks noChangeArrowheads="1"/>
            </p:cNvSpPr>
            <p:nvPr/>
          </p:nvSpPr>
          <p:spPr bwMode="auto">
            <a:xfrm>
              <a:off x="3844" y="466"/>
              <a:ext cx="47" cy="4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65" name="Oval 20"/>
            <p:cNvSpPr>
              <a:spLocks noChangeArrowheads="1"/>
            </p:cNvSpPr>
            <p:nvPr/>
          </p:nvSpPr>
          <p:spPr bwMode="auto">
            <a:xfrm>
              <a:off x="3846" y="526"/>
              <a:ext cx="47" cy="4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1053" name="Group 21"/>
          <p:cNvGrpSpPr>
            <a:grpSpLocks/>
          </p:cNvGrpSpPr>
          <p:nvPr/>
        </p:nvGrpSpPr>
        <p:grpSpPr bwMode="auto">
          <a:xfrm>
            <a:off x="5853113" y="3071813"/>
            <a:ext cx="209550" cy="395287"/>
            <a:chOff x="4180" y="783"/>
            <a:chExt cx="150" cy="307"/>
          </a:xfrm>
        </p:grpSpPr>
        <p:sp>
          <p:nvSpPr>
            <p:cNvPr id="1255" name="AutoShape 22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56" name="Rectangle 23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57" name="Rectangle 24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58" name="AutoShape 25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59" name="Line 26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60" name="Line 27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61" name="Rectangle 28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62" name="Rectangle 29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1054" name="Group 30"/>
          <p:cNvGrpSpPr>
            <a:grpSpLocks/>
          </p:cNvGrpSpPr>
          <p:nvPr/>
        </p:nvGrpSpPr>
        <p:grpSpPr bwMode="auto">
          <a:xfrm rot="-5400000">
            <a:off x="6165850" y="3149600"/>
            <a:ext cx="80963" cy="233363"/>
            <a:chOff x="3842" y="406"/>
            <a:chExt cx="51" cy="167"/>
          </a:xfrm>
        </p:grpSpPr>
        <p:sp>
          <p:nvSpPr>
            <p:cNvPr id="1252" name="Oval 31"/>
            <p:cNvSpPr>
              <a:spLocks noChangeArrowheads="1"/>
            </p:cNvSpPr>
            <p:nvPr/>
          </p:nvSpPr>
          <p:spPr bwMode="auto">
            <a:xfrm>
              <a:off x="3842" y="406"/>
              <a:ext cx="47" cy="4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53" name="Oval 32"/>
            <p:cNvSpPr>
              <a:spLocks noChangeArrowheads="1"/>
            </p:cNvSpPr>
            <p:nvPr/>
          </p:nvSpPr>
          <p:spPr bwMode="auto">
            <a:xfrm>
              <a:off x="3844" y="466"/>
              <a:ext cx="47" cy="4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54" name="Oval 33"/>
            <p:cNvSpPr>
              <a:spLocks noChangeArrowheads="1"/>
            </p:cNvSpPr>
            <p:nvPr/>
          </p:nvSpPr>
          <p:spPr bwMode="auto">
            <a:xfrm>
              <a:off x="3846" y="526"/>
              <a:ext cx="47" cy="4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1055" name="Line 34"/>
          <p:cNvSpPr>
            <a:spLocks noChangeShapeType="1"/>
          </p:cNvSpPr>
          <p:nvPr/>
        </p:nvSpPr>
        <p:spPr bwMode="auto">
          <a:xfrm>
            <a:off x="5989638" y="2979738"/>
            <a:ext cx="495300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056" name="Line 35"/>
          <p:cNvSpPr>
            <a:spLocks noChangeShapeType="1"/>
          </p:cNvSpPr>
          <p:nvPr/>
        </p:nvSpPr>
        <p:spPr bwMode="auto">
          <a:xfrm>
            <a:off x="5992813" y="2976563"/>
            <a:ext cx="1587" cy="95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057" name="Line 36"/>
          <p:cNvSpPr>
            <a:spLocks noChangeShapeType="1"/>
          </p:cNvSpPr>
          <p:nvPr/>
        </p:nvSpPr>
        <p:spPr bwMode="auto">
          <a:xfrm>
            <a:off x="6488113" y="2974975"/>
            <a:ext cx="1587" cy="82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058" name="Line 37"/>
          <p:cNvSpPr>
            <a:spLocks noChangeShapeType="1"/>
          </p:cNvSpPr>
          <p:nvPr/>
        </p:nvSpPr>
        <p:spPr bwMode="auto">
          <a:xfrm>
            <a:off x="5689600" y="2439988"/>
            <a:ext cx="288925" cy="265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059" name="Line 38"/>
          <p:cNvSpPr>
            <a:spLocks noChangeShapeType="1"/>
          </p:cNvSpPr>
          <p:nvPr/>
        </p:nvSpPr>
        <p:spPr bwMode="auto">
          <a:xfrm flipV="1">
            <a:off x="5702300" y="2725738"/>
            <a:ext cx="276225" cy="330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060" name="Line 39"/>
          <p:cNvSpPr>
            <a:spLocks noChangeShapeType="1"/>
          </p:cNvSpPr>
          <p:nvPr/>
        </p:nvSpPr>
        <p:spPr bwMode="auto">
          <a:xfrm flipV="1">
            <a:off x="6229350" y="2811463"/>
            <a:ext cx="1588" cy="1635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1061" name="Group 40"/>
          <p:cNvGrpSpPr>
            <a:grpSpLocks/>
          </p:cNvGrpSpPr>
          <p:nvPr/>
        </p:nvGrpSpPr>
        <p:grpSpPr bwMode="auto">
          <a:xfrm>
            <a:off x="6348413" y="3049588"/>
            <a:ext cx="209550" cy="395287"/>
            <a:chOff x="4180" y="783"/>
            <a:chExt cx="150" cy="307"/>
          </a:xfrm>
        </p:grpSpPr>
        <p:sp>
          <p:nvSpPr>
            <p:cNvPr id="1244" name="AutoShape 41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45" name="Rectangle 42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46" name="Rectangle 43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47" name="AutoShape 44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48" name="Line 45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49" name="Line 46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50" name="Rectangle 47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51" name="Rectangle 48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1062" name="Group 49"/>
          <p:cNvGrpSpPr>
            <a:grpSpLocks/>
          </p:cNvGrpSpPr>
          <p:nvPr/>
        </p:nvGrpSpPr>
        <p:grpSpPr bwMode="auto">
          <a:xfrm>
            <a:off x="5391150" y="3668713"/>
            <a:ext cx="479425" cy="925512"/>
            <a:chOff x="3314" y="1248"/>
            <a:chExt cx="344" cy="694"/>
          </a:xfrm>
        </p:grpSpPr>
        <p:graphicFrame>
          <p:nvGraphicFramePr>
            <p:cNvPr id="1037" name="Object 50"/>
            <p:cNvGraphicFramePr>
              <a:graphicFrameLocks noChangeAspect="1"/>
            </p:cNvGraphicFramePr>
            <p:nvPr/>
          </p:nvGraphicFramePr>
          <p:xfrm>
            <a:off x="3314" y="1248"/>
            <a:ext cx="299" cy="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0748" name="Clip" r:id="rId10" imgW="1305000" imgH="1085760" progId="MS_ClipArt_Gallery.2">
                    <p:embed/>
                  </p:oleObj>
                </mc:Choice>
                <mc:Fallback>
                  <p:oleObj name="Clip" r:id="rId10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14" y="1248"/>
                          <a:ext cx="299" cy="24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37" name="Line 51"/>
            <p:cNvSpPr>
              <a:spLocks noChangeShapeType="1"/>
            </p:cNvSpPr>
            <p:nvPr/>
          </p:nvSpPr>
          <p:spPr bwMode="auto">
            <a:xfrm flipV="1">
              <a:off x="3606" y="1433"/>
              <a:ext cx="5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graphicFrame>
          <p:nvGraphicFramePr>
            <p:cNvPr id="1038" name="Object 52"/>
            <p:cNvGraphicFramePr>
              <a:graphicFrameLocks noChangeAspect="1"/>
            </p:cNvGraphicFramePr>
            <p:nvPr/>
          </p:nvGraphicFramePr>
          <p:xfrm>
            <a:off x="3314" y="1694"/>
            <a:ext cx="299" cy="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0749" name="Clip" r:id="rId11" imgW="1305000" imgH="1085760" progId="MS_ClipArt_Gallery.2">
                    <p:embed/>
                  </p:oleObj>
                </mc:Choice>
                <mc:Fallback>
                  <p:oleObj name="Clip" r:id="rId11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14" y="1694"/>
                          <a:ext cx="299" cy="24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38" name="Line 53"/>
            <p:cNvSpPr>
              <a:spLocks noChangeShapeType="1"/>
            </p:cNvSpPr>
            <p:nvPr/>
          </p:nvSpPr>
          <p:spPr bwMode="auto">
            <a:xfrm flipV="1">
              <a:off x="3606" y="1882"/>
              <a:ext cx="52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1239" name="Group 54"/>
            <p:cNvGrpSpPr>
              <a:grpSpLocks/>
            </p:cNvGrpSpPr>
            <p:nvPr/>
          </p:nvGrpSpPr>
          <p:grpSpPr bwMode="auto">
            <a:xfrm>
              <a:off x="3404" y="1504"/>
              <a:ext cx="51" cy="167"/>
              <a:chOff x="3842" y="406"/>
              <a:chExt cx="51" cy="167"/>
            </a:xfrm>
          </p:grpSpPr>
          <p:sp>
            <p:nvSpPr>
              <p:cNvPr id="1241" name="Oval 55"/>
              <p:cNvSpPr>
                <a:spLocks noChangeArrowheads="1"/>
              </p:cNvSpPr>
              <p:nvPr/>
            </p:nvSpPr>
            <p:spPr bwMode="auto">
              <a:xfrm>
                <a:off x="3842" y="40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42" name="Oval 56"/>
              <p:cNvSpPr>
                <a:spLocks noChangeArrowheads="1"/>
              </p:cNvSpPr>
              <p:nvPr/>
            </p:nvSpPr>
            <p:spPr bwMode="auto">
              <a:xfrm>
                <a:off x="3844" y="46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43" name="Oval 57"/>
              <p:cNvSpPr>
                <a:spLocks noChangeArrowheads="1"/>
              </p:cNvSpPr>
              <p:nvPr/>
            </p:nvSpPr>
            <p:spPr bwMode="auto">
              <a:xfrm>
                <a:off x="3846" y="52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1240" name="Line 58"/>
            <p:cNvSpPr>
              <a:spLocks noChangeShapeType="1"/>
            </p:cNvSpPr>
            <p:nvPr/>
          </p:nvSpPr>
          <p:spPr bwMode="auto">
            <a:xfrm>
              <a:off x="3654" y="1431"/>
              <a:ext cx="0" cy="4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graphicFrame>
        <p:nvGraphicFramePr>
          <p:cNvPr id="1028" name="Object 59"/>
          <p:cNvGraphicFramePr>
            <a:graphicFrameLocks noChangeAspect="1"/>
          </p:cNvGraphicFramePr>
          <p:nvPr/>
        </p:nvGraphicFramePr>
        <p:xfrm>
          <a:off x="6259513" y="4678363"/>
          <a:ext cx="417512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50" name="Clip" r:id="rId12" imgW="1305000" imgH="1085760" progId="MS_ClipArt_Gallery.2">
                  <p:embed/>
                </p:oleObj>
              </mc:Choice>
              <mc:Fallback>
                <p:oleObj name="Clip" r:id="rId12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9513" y="4678363"/>
                        <a:ext cx="417512" cy="331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ct 60"/>
          <p:cNvGraphicFramePr>
            <a:graphicFrameLocks noChangeAspect="1"/>
          </p:cNvGraphicFramePr>
          <p:nvPr/>
        </p:nvGraphicFramePr>
        <p:xfrm>
          <a:off x="5645150" y="4667250"/>
          <a:ext cx="41592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51" name="Clip" r:id="rId13" imgW="1305000" imgH="1085760" progId="MS_ClipArt_Gallery.2">
                  <p:embed/>
                </p:oleObj>
              </mc:Choice>
              <mc:Fallback>
                <p:oleObj name="Clip" r:id="rId13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5150" y="4667250"/>
                        <a:ext cx="415925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3" name="Oval 61"/>
          <p:cNvSpPr>
            <a:spLocks noChangeArrowheads="1"/>
          </p:cNvSpPr>
          <p:nvPr/>
        </p:nvSpPr>
        <p:spPr bwMode="auto">
          <a:xfrm rot="-5400000">
            <a:off x="6061869" y="4771231"/>
            <a:ext cx="63500" cy="65088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064" name="Oval 62"/>
          <p:cNvSpPr>
            <a:spLocks noChangeArrowheads="1"/>
          </p:cNvSpPr>
          <p:nvPr/>
        </p:nvSpPr>
        <p:spPr bwMode="auto">
          <a:xfrm rot="-5400000">
            <a:off x="6146801" y="4768850"/>
            <a:ext cx="63500" cy="666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065" name="Oval 63"/>
          <p:cNvSpPr>
            <a:spLocks noChangeArrowheads="1"/>
          </p:cNvSpPr>
          <p:nvPr/>
        </p:nvSpPr>
        <p:spPr bwMode="auto">
          <a:xfrm rot="-5400000">
            <a:off x="6224587" y="4773613"/>
            <a:ext cx="61913" cy="65088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066" name="Line 64"/>
          <p:cNvSpPr>
            <a:spLocks noChangeShapeType="1"/>
          </p:cNvSpPr>
          <p:nvPr/>
        </p:nvSpPr>
        <p:spPr bwMode="auto">
          <a:xfrm rot="-5400000">
            <a:off x="6484144" y="4653757"/>
            <a:ext cx="60325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067" name="Line 65"/>
          <p:cNvSpPr>
            <a:spLocks noChangeShapeType="1"/>
          </p:cNvSpPr>
          <p:nvPr/>
        </p:nvSpPr>
        <p:spPr bwMode="auto">
          <a:xfrm rot="5400000" flipH="1">
            <a:off x="5857875" y="4645025"/>
            <a:ext cx="635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068" name="Line 66"/>
          <p:cNvSpPr>
            <a:spLocks noChangeShapeType="1"/>
          </p:cNvSpPr>
          <p:nvPr/>
        </p:nvSpPr>
        <p:spPr bwMode="auto">
          <a:xfrm rot="16200000" flipV="1">
            <a:off x="6204744" y="4306094"/>
            <a:ext cx="0" cy="6270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069" name="Line 67"/>
          <p:cNvSpPr>
            <a:spLocks noChangeShapeType="1"/>
          </p:cNvSpPr>
          <p:nvPr/>
        </p:nvSpPr>
        <p:spPr bwMode="auto">
          <a:xfrm flipV="1">
            <a:off x="5870575" y="4244975"/>
            <a:ext cx="93663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070" name="Line 68"/>
          <p:cNvSpPr>
            <a:spLocks noChangeShapeType="1"/>
          </p:cNvSpPr>
          <p:nvPr/>
        </p:nvSpPr>
        <p:spPr bwMode="auto">
          <a:xfrm>
            <a:off x="6472238" y="4291013"/>
            <a:ext cx="303212" cy="3857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071" name="Line 69"/>
          <p:cNvSpPr>
            <a:spLocks noChangeShapeType="1"/>
          </p:cNvSpPr>
          <p:nvPr/>
        </p:nvSpPr>
        <p:spPr bwMode="auto">
          <a:xfrm flipH="1">
            <a:off x="7267575" y="4287838"/>
            <a:ext cx="279400" cy="39211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aphicFrame>
        <p:nvGraphicFramePr>
          <p:cNvPr id="1030" name="Object 70"/>
          <p:cNvGraphicFramePr>
            <a:graphicFrameLocks noChangeAspect="1"/>
          </p:cNvGraphicFramePr>
          <p:nvPr/>
        </p:nvGraphicFramePr>
        <p:xfrm>
          <a:off x="7445375" y="3840163"/>
          <a:ext cx="2032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52" name="Clip" r:id="rId14" imgW="981000" imgH="1209600" progId="MS_ClipArt_Gallery.2">
                  <p:embed/>
                </p:oleObj>
              </mc:Choice>
              <mc:Fallback>
                <p:oleObj name="Clip" r:id="rId14" imgW="981000" imgH="120960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5375" y="3840163"/>
                        <a:ext cx="203200" cy="24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1" name="Object 71"/>
          <p:cNvGraphicFramePr>
            <a:graphicFrameLocks noChangeAspect="1"/>
          </p:cNvGraphicFramePr>
          <p:nvPr/>
        </p:nvGraphicFramePr>
        <p:xfrm>
          <a:off x="6108700" y="3921125"/>
          <a:ext cx="203200" cy="239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53" name="Clip" r:id="rId16" imgW="981000" imgH="1209600" progId="MS_ClipArt_Gallery.2">
                  <p:embed/>
                </p:oleObj>
              </mc:Choice>
              <mc:Fallback>
                <p:oleObj name="Clip" r:id="rId16" imgW="981000" imgH="120960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8700" y="3921125"/>
                        <a:ext cx="203200" cy="239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2" name="Freeform 72"/>
          <p:cNvSpPr>
            <a:spLocks/>
          </p:cNvSpPr>
          <p:nvPr/>
        </p:nvSpPr>
        <p:spPr bwMode="auto">
          <a:xfrm>
            <a:off x="6189663" y="3695700"/>
            <a:ext cx="1354137" cy="304800"/>
          </a:xfrm>
          <a:custGeom>
            <a:avLst/>
            <a:gdLst>
              <a:gd name="T0" fmla="*/ 0 w 972"/>
              <a:gd name="T1" fmla="*/ 2147483647 h 228"/>
              <a:gd name="T2" fmla="*/ 2147483647 w 972"/>
              <a:gd name="T3" fmla="*/ 2147483647 h 228"/>
              <a:gd name="T4" fmla="*/ 2147483647 w 972"/>
              <a:gd name="T5" fmla="*/ 2147483647 h 228"/>
              <a:gd name="T6" fmla="*/ 0 60000 65536"/>
              <a:gd name="T7" fmla="*/ 0 60000 65536"/>
              <a:gd name="T8" fmla="*/ 0 60000 65536"/>
              <a:gd name="T9" fmla="*/ 0 w 972"/>
              <a:gd name="T10" fmla="*/ 0 h 228"/>
              <a:gd name="T11" fmla="*/ 972 w 972"/>
              <a:gd name="T12" fmla="*/ 228 h 2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72" h="228">
                <a:moveTo>
                  <a:pt x="0" y="228"/>
                </a:moveTo>
                <a:cubicBezTo>
                  <a:pt x="135" y="123"/>
                  <a:pt x="270" y="18"/>
                  <a:pt x="432" y="9"/>
                </a:cubicBezTo>
                <a:cubicBezTo>
                  <a:pt x="594" y="0"/>
                  <a:pt x="783" y="85"/>
                  <a:pt x="972" y="171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1073" name="Group 73"/>
          <p:cNvGrpSpPr>
            <a:grpSpLocks/>
          </p:cNvGrpSpPr>
          <p:nvPr/>
        </p:nvGrpSpPr>
        <p:grpSpPr bwMode="auto">
          <a:xfrm>
            <a:off x="6456363" y="5118100"/>
            <a:ext cx="406400" cy="427038"/>
            <a:chOff x="2870" y="1518"/>
            <a:chExt cx="292" cy="320"/>
          </a:xfrm>
        </p:grpSpPr>
        <p:graphicFrame>
          <p:nvGraphicFramePr>
            <p:cNvPr id="1035" name="Object 74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0754" name="Clip" r:id="rId17" imgW="819000" imgH="847800" progId="MS_ClipArt_Gallery.2">
                    <p:embed/>
                  </p:oleObj>
                </mc:Choice>
                <mc:Fallback>
                  <p:oleObj name="Clip" r:id="rId17" imgW="819000" imgH="8478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36" name="Object 75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0755" name="Clip" r:id="rId19" imgW="1266840" imgH="1200240" progId="MS_ClipArt_Gallery.2">
                    <p:embed/>
                  </p:oleObj>
                </mc:Choice>
                <mc:Fallback>
                  <p:oleObj name="Clip" r:id="rId19" imgW="1266840" imgH="120024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74" name="Group 76"/>
          <p:cNvGrpSpPr>
            <a:grpSpLocks/>
          </p:cNvGrpSpPr>
          <p:nvPr/>
        </p:nvGrpSpPr>
        <p:grpSpPr bwMode="auto">
          <a:xfrm>
            <a:off x="7234238" y="5149850"/>
            <a:ext cx="406400" cy="427038"/>
            <a:chOff x="2870" y="1518"/>
            <a:chExt cx="292" cy="320"/>
          </a:xfrm>
        </p:grpSpPr>
        <p:graphicFrame>
          <p:nvGraphicFramePr>
            <p:cNvPr id="1033" name="Object 77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0756" name="Clip" r:id="rId21" imgW="819000" imgH="847800" progId="MS_ClipArt_Gallery.2">
                    <p:embed/>
                  </p:oleObj>
                </mc:Choice>
                <mc:Fallback>
                  <p:oleObj name="Clip" r:id="rId21" imgW="819000" imgH="8478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34" name="Object 78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0757" name="Clip" r:id="rId22" imgW="1266840" imgH="1200240" progId="MS_ClipArt_Gallery.2">
                    <p:embed/>
                  </p:oleObj>
                </mc:Choice>
                <mc:Fallback>
                  <p:oleObj name="Clip" r:id="rId22" imgW="1266840" imgH="120024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75" name="Group 79"/>
          <p:cNvGrpSpPr>
            <a:grpSpLocks/>
          </p:cNvGrpSpPr>
          <p:nvPr/>
        </p:nvGrpSpPr>
        <p:grpSpPr bwMode="auto">
          <a:xfrm>
            <a:off x="6819900" y="4865688"/>
            <a:ext cx="379413" cy="376237"/>
            <a:chOff x="4733" y="2082"/>
            <a:chExt cx="272" cy="282"/>
          </a:xfrm>
        </p:grpSpPr>
        <p:graphicFrame>
          <p:nvGraphicFramePr>
            <p:cNvPr id="1032" name="Object 80"/>
            <p:cNvGraphicFramePr>
              <a:graphicFrameLocks noChangeAspect="1"/>
            </p:cNvGraphicFramePr>
            <p:nvPr/>
          </p:nvGraphicFramePr>
          <p:xfrm>
            <a:off x="4733" y="2082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0758" name="Clip" r:id="rId23" imgW="819000" imgH="847800" progId="MS_ClipArt_Gallery.2">
                    <p:embed/>
                  </p:oleObj>
                </mc:Choice>
                <mc:Fallback>
                  <p:oleObj name="Clip" r:id="rId23" imgW="819000" imgH="8478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33" y="2082"/>
                          <a:ext cx="272" cy="28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36" name="Rectangle 81"/>
            <p:cNvSpPr>
              <a:spLocks noChangeArrowheads="1"/>
            </p:cNvSpPr>
            <p:nvPr/>
          </p:nvSpPr>
          <p:spPr bwMode="auto">
            <a:xfrm>
              <a:off x="4812" y="2181"/>
              <a:ext cx="192" cy="183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1076" name="Line 82"/>
          <p:cNvSpPr>
            <a:spLocks noChangeShapeType="1"/>
          </p:cNvSpPr>
          <p:nvPr/>
        </p:nvSpPr>
        <p:spPr bwMode="auto">
          <a:xfrm>
            <a:off x="7126288" y="476885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1077" name="Group 83"/>
          <p:cNvGrpSpPr>
            <a:grpSpLocks/>
          </p:cNvGrpSpPr>
          <p:nvPr/>
        </p:nvGrpSpPr>
        <p:grpSpPr bwMode="auto">
          <a:xfrm>
            <a:off x="7847013" y="4192588"/>
            <a:ext cx="207962" cy="409575"/>
            <a:chOff x="4180" y="783"/>
            <a:chExt cx="150" cy="307"/>
          </a:xfrm>
        </p:grpSpPr>
        <p:sp>
          <p:nvSpPr>
            <p:cNvPr id="1228" name="AutoShape 84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29" name="Rectangle 85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30" name="Rectangle 86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31" name="AutoShape 87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32" name="Line 88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33" name="Line 89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34" name="Rectangle 90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35" name="Rectangle 91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1078" name="Group 92"/>
          <p:cNvGrpSpPr>
            <a:grpSpLocks/>
          </p:cNvGrpSpPr>
          <p:nvPr/>
        </p:nvGrpSpPr>
        <p:grpSpPr bwMode="auto">
          <a:xfrm>
            <a:off x="7834313" y="4637088"/>
            <a:ext cx="207962" cy="409575"/>
            <a:chOff x="4180" y="783"/>
            <a:chExt cx="150" cy="307"/>
          </a:xfrm>
        </p:grpSpPr>
        <p:sp>
          <p:nvSpPr>
            <p:cNvPr id="1220" name="AutoShape 93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21" name="Rectangle 94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22" name="Rectangle 95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23" name="AutoShape 96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24" name="Line 97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25" name="Line 98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26" name="Rectangle 99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27" name="Rectangle 100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1079" name="Line 101"/>
          <p:cNvSpPr>
            <a:spLocks noChangeShapeType="1"/>
          </p:cNvSpPr>
          <p:nvPr/>
        </p:nvSpPr>
        <p:spPr bwMode="auto">
          <a:xfrm rot="5400000" flipH="1">
            <a:off x="7460456" y="4566444"/>
            <a:ext cx="6111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080" name="Line 102"/>
          <p:cNvSpPr>
            <a:spLocks noChangeShapeType="1"/>
          </p:cNvSpPr>
          <p:nvPr/>
        </p:nvSpPr>
        <p:spPr bwMode="auto">
          <a:xfrm rot="-5400000">
            <a:off x="7814469" y="4818856"/>
            <a:ext cx="0" cy="1031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081" name="Line 103"/>
          <p:cNvSpPr>
            <a:spLocks noChangeShapeType="1"/>
          </p:cNvSpPr>
          <p:nvPr/>
        </p:nvSpPr>
        <p:spPr bwMode="auto">
          <a:xfrm rot="-5400000">
            <a:off x="7804150" y="4349750"/>
            <a:ext cx="0" cy="88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082" name="Line 104"/>
          <p:cNvSpPr>
            <a:spLocks noChangeShapeType="1"/>
          </p:cNvSpPr>
          <p:nvPr/>
        </p:nvSpPr>
        <p:spPr bwMode="auto">
          <a:xfrm flipV="1">
            <a:off x="6483350" y="2490788"/>
            <a:ext cx="458788" cy="2079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083" name="Line 105"/>
          <p:cNvSpPr>
            <a:spLocks noChangeShapeType="1"/>
          </p:cNvSpPr>
          <p:nvPr/>
        </p:nvSpPr>
        <p:spPr bwMode="auto">
          <a:xfrm>
            <a:off x="7418388" y="2474913"/>
            <a:ext cx="485775" cy="2079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084" name="Line 106"/>
          <p:cNvSpPr>
            <a:spLocks noChangeShapeType="1"/>
          </p:cNvSpPr>
          <p:nvPr/>
        </p:nvSpPr>
        <p:spPr bwMode="auto">
          <a:xfrm flipH="1">
            <a:off x="7937500" y="2811463"/>
            <a:ext cx="241300" cy="6810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085" name="Line 107"/>
          <p:cNvSpPr>
            <a:spLocks noChangeShapeType="1"/>
          </p:cNvSpPr>
          <p:nvPr/>
        </p:nvSpPr>
        <p:spPr bwMode="auto">
          <a:xfrm>
            <a:off x="7167563" y="2587625"/>
            <a:ext cx="0" cy="431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086" name="Line 108"/>
          <p:cNvSpPr>
            <a:spLocks noChangeShapeType="1"/>
          </p:cNvSpPr>
          <p:nvPr/>
        </p:nvSpPr>
        <p:spPr bwMode="auto">
          <a:xfrm>
            <a:off x="7192963" y="3235325"/>
            <a:ext cx="534987" cy="3683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087" name="Line 109"/>
          <p:cNvSpPr>
            <a:spLocks noChangeShapeType="1"/>
          </p:cNvSpPr>
          <p:nvPr/>
        </p:nvSpPr>
        <p:spPr bwMode="auto">
          <a:xfrm flipH="1">
            <a:off x="7653338" y="3700463"/>
            <a:ext cx="266700" cy="3603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088" name="Line 110"/>
          <p:cNvSpPr>
            <a:spLocks noChangeShapeType="1"/>
          </p:cNvSpPr>
          <p:nvPr/>
        </p:nvSpPr>
        <p:spPr bwMode="auto">
          <a:xfrm flipH="1">
            <a:off x="7426325" y="2779713"/>
            <a:ext cx="560388" cy="3841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089" name="Line 111"/>
          <p:cNvSpPr>
            <a:spLocks noChangeShapeType="1"/>
          </p:cNvSpPr>
          <p:nvPr/>
        </p:nvSpPr>
        <p:spPr bwMode="auto">
          <a:xfrm flipH="1">
            <a:off x="7435850" y="2219325"/>
            <a:ext cx="350838" cy="2555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090" name="Line 112"/>
          <p:cNvSpPr>
            <a:spLocks noChangeShapeType="1"/>
          </p:cNvSpPr>
          <p:nvPr/>
        </p:nvSpPr>
        <p:spPr bwMode="auto">
          <a:xfrm flipH="1">
            <a:off x="8153400" y="2395538"/>
            <a:ext cx="201613" cy="17621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1091" name="Group 113"/>
          <p:cNvGrpSpPr>
            <a:grpSpLocks/>
          </p:cNvGrpSpPr>
          <p:nvPr/>
        </p:nvGrpSpPr>
        <p:grpSpPr bwMode="auto">
          <a:xfrm>
            <a:off x="7221538" y="4043363"/>
            <a:ext cx="671512" cy="387350"/>
            <a:chOff x="3955" y="387"/>
            <a:chExt cx="423" cy="244"/>
          </a:xfrm>
        </p:grpSpPr>
        <p:sp>
          <p:nvSpPr>
            <p:cNvPr id="1205" name="Freeform 114"/>
            <p:cNvSpPr>
              <a:spLocks/>
            </p:cNvSpPr>
            <p:nvPr/>
          </p:nvSpPr>
          <p:spPr bwMode="auto">
            <a:xfrm>
              <a:off x="3955" y="387"/>
              <a:ext cx="423" cy="244"/>
            </a:xfrm>
            <a:custGeom>
              <a:avLst/>
              <a:gdLst>
                <a:gd name="T0" fmla="*/ 183 w 423"/>
                <a:gd name="T1" fmla="*/ 11 h 244"/>
                <a:gd name="T2" fmla="*/ 43 w 423"/>
                <a:gd name="T3" fmla="*/ 43 h 244"/>
                <a:gd name="T4" fmla="*/ 3 w 423"/>
                <a:gd name="T5" fmla="*/ 169 h 244"/>
                <a:gd name="T6" fmla="*/ 63 w 423"/>
                <a:gd name="T7" fmla="*/ 233 h 244"/>
                <a:gd name="T8" fmla="*/ 287 w 423"/>
                <a:gd name="T9" fmla="*/ 237 h 244"/>
                <a:gd name="T10" fmla="*/ 403 w 423"/>
                <a:gd name="T11" fmla="*/ 189 h 244"/>
                <a:gd name="T12" fmla="*/ 407 w 423"/>
                <a:gd name="T13" fmla="*/ 87 h 244"/>
                <a:gd name="T14" fmla="*/ 329 w 423"/>
                <a:gd name="T15" fmla="*/ 13 h 244"/>
                <a:gd name="T16" fmla="*/ 183 w 423"/>
                <a:gd name="T17" fmla="*/ 11 h 2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23"/>
                <a:gd name="T28" fmla="*/ 0 h 244"/>
                <a:gd name="T29" fmla="*/ 423 w 423"/>
                <a:gd name="T30" fmla="*/ 244 h 2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23" h="244">
                  <a:moveTo>
                    <a:pt x="183" y="11"/>
                  </a:moveTo>
                  <a:cubicBezTo>
                    <a:pt x="135" y="16"/>
                    <a:pt x="73" y="17"/>
                    <a:pt x="43" y="43"/>
                  </a:cubicBezTo>
                  <a:cubicBezTo>
                    <a:pt x="13" y="69"/>
                    <a:pt x="0" y="137"/>
                    <a:pt x="3" y="169"/>
                  </a:cubicBezTo>
                  <a:cubicBezTo>
                    <a:pt x="6" y="201"/>
                    <a:pt x="16" y="222"/>
                    <a:pt x="63" y="233"/>
                  </a:cubicBezTo>
                  <a:cubicBezTo>
                    <a:pt x="110" y="244"/>
                    <a:pt x="230" y="244"/>
                    <a:pt x="287" y="237"/>
                  </a:cubicBezTo>
                  <a:cubicBezTo>
                    <a:pt x="344" y="230"/>
                    <a:pt x="383" y="214"/>
                    <a:pt x="403" y="189"/>
                  </a:cubicBezTo>
                  <a:cubicBezTo>
                    <a:pt x="423" y="164"/>
                    <a:pt x="419" y="116"/>
                    <a:pt x="407" y="87"/>
                  </a:cubicBezTo>
                  <a:cubicBezTo>
                    <a:pt x="395" y="58"/>
                    <a:pt x="366" y="26"/>
                    <a:pt x="329" y="13"/>
                  </a:cubicBezTo>
                  <a:cubicBezTo>
                    <a:pt x="292" y="0"/>
                    <a:pt x="232" y="7"/>
                    <a:pt x="183" y="11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1206" name="Group 115"/>
            <p:cNvGrpSpPr>
              <a:grpSpLocks/>
            </p:cNvGrpSpPr>
            <p:nvPr/>
          </p:nvGrpSpPr>
          <p:grpSpPr bwMode="auto">
            <a:xfrm>
              <a:off x="4002" y="442"/>
              <a:ext cx="316" cy="147"/>
              <a:chOff x="3600" y="219"/>
              <a:chExt cx="360" cy="175"/>
            </a:xfrm>
          </p:grpSpPr>
          <p:sp>
            <p:nvSpPr>
              <p:cNvPr id="1207" name="Oval 116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08" name="Line 117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09" name="Line 118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10" name="Rectangle 119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pt-BR"/>
              </a:p>
            </p:txBody>
          </p:sp>
          <p:sp>
            <p:nvSpPr>
              <p:cNvPr id="1211" name="Oval 120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grpSp>
            <p:nvGrpSpPr>
              <p:cNvPr id="1212" name="Group 121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217" name="Line 12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218" name="Line 12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219" name="Line 12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grpSp>
            <p:nvGrpSpPr>
              <p:cNvPr id="1213" name="Group 125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214" name="Line 12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215" name="Line 12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216" name="Line 12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</p:grpSp>
      </p:grpSp>
      <p:grpSp>
        <p:nvGrpSpPr>
          <p:cNvPr id="1092" name="Group 129"/>
          <p:cNvGrpSpPr>
            <a:grpSpLocks/>
          </p:cNvGrpSpPr>
          <p:nvPr/>
        </p:nvGrpSpPr>
        <p:grpSpPr bwMode="auto">
          <a:xfrm>
            <a:off x="7573963" y="3386138"/>
            <a:ext cx="671512" cy="387350"/>
            <a:chOff x="3955" y="387"/>
            <a:chExt cx="423" cy="244"/>
          </a:xfrm>
        </p:grpSpPr>
        <p:sp>
          <p:nvSpPr>
            <p:cNvPr id="1190" name="Freeform 130"/>
            <p:cNvSpPr>
              <a:spLocks/>
            </p:cNvSpPr>
            <p:nvPr/>
          </p:nvSpPr>
          <p:spPr bwMode="auto">
            <a:xfrm>
              <a:off x="3955" y="387"/>
              <a:ext cx="423" cy="244"/>
            </a:xfrm>
            <a:custGeom>
              <a:avLst/>
              <a:gdLst>
                <a:gd name="T0" fmla="*/ 183 w 423"/>
                <a:gd name="T1" fmla="*/ 11 h 244"/>
                <a:gd name="T2" fmla="*/ 43 w 423"/>
                <a:gd name="T3" fmla="*/ 43 h 244"/>
                <a:gd name="T4" fmla="*/ 3 w 423"/>
                <a:gd name="T5" fmla="*/ 169 h 244"/>
                <a:gd name="T6" fmla="*/ 63 w 423"/>
                <a:gd name="T7" fmla="*/ 233 h 244"/>
                <a:gd name="T8" fmla="*/ 287 w 423"/>
                <a:gd name="T9" fmla="*/ 237 h 244"/>
                <a:gd name="T10" fmla="*/ 403 w 423"/>
                <a:gd name="T11" fmla="*/ 189 h 244"/>
                <a:gd name="T12" fmla="*/ 407 w 423"/>
                <a:gd name="T13" fmla="*/ 87 h 244"/>
                <a:gd name="T14" fmla="*/ 329 w 423"/>
                <a:gd name="T15" fmla="*/ 13 h 244"/>
                <a:gd name="T16" fmla="*/ 183 w 423"/>
                <a:gd name="T17" fmla="*/ 11 h 2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23"/>
                <a:gd name="T28" fmla="*/ 0 h 244"/>
                <a:gd name="T29" fmla="*/ 423 w 423"/>
                <a:gd name="T30" fmla="*/ 244 h 2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23" h="244">
                  <a:moveTo>
                    <a:pt x="183" y="11"/>
                  </a:moveTo>
                  <a:cubicBezTo>
                    <a:pt x="135" y="16"/>
                    <a:pt x="73" y="17"/>
                    <a:pt x="43" y="43"/>
                  </a:cubicBezTo>
                  <a:cubicBezTo>
                    <a:pt x="13" y="69"/>
                    <a:pt x="0" y="137"/>
                    <a:pt x="3" y="169"/>
                  </a:cubicBezTo>
                  <a:cubicBezTo>
                    <a:pt x="6" y="201"/>
                    <a:pt x="16" y="222"/>
                    <a:pt x="63" y="233"/>
                  </a:cubicBezTo>
                  <a:cubicBezTo>
                    <a:pt x="110" y="244"/>
                    <a:pt x="230" y="244"/>
                    <a:pt x="287" y="237"/>
                  </a:cubicBezTo>
                  <a:cubicBezTo>
                    <a:pt x="344" y="230"/>
                    <a:pt x="383" y="214"/>
                    <a:pt x="403" y="189"/>
                  </a:cubicBezTo>
                  <a:cubicBezTo>
                    <a:pt x="423" y="164"/>
                    <a:pt x="419" y="116"/>
                    <a:pt x="407" y="87"/>
                  </a:cubicBezTo>
                  <a:cubicBezTo>
                    <a:pt x="395" y="58"/>
                    <a:pt x="366" y="26"/>
                    <a:pt x="329" y="13"/>
                  </a:cubicBezTo>
                  <a:cubicBezTo>
                    <a:pt x="292" y="0"/>
                    <a:pt x="232" y="7"/>
                    <a:pt x="183" y="11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1191" name="Group 131"/>
            <p:cNvGrpSpPr>
              <a:grpSpLocks/>
            </p:cNvGrpSpPr>
            <p:nvPr/>
          </p:nvGrpSpPr>
          <p:grpSpPr bwMode="auto">
            <a:xfrm>
              <a:off x="4002" y="442"/>
              <a:ext cx="316" cy="147"/>
              <a:chOff x="3600" y="219"/>
              <a:chExt cx="360" cy="175"/>
            </a:xfrm>
          </p:grpSpPr>
          <p:sp>
            <p:nvSpPr>
              <p:cNvPr id="1192" name="Oval 132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93" name="Line 133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94" name="Line 134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95" name="Rectangle 135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pt-BR"/>
              </a:p>
            </p:txBody>
          </p:sp>
          <p:sp>
            <p:nvSpPr>
              <p:cNvPr id="1196" name="Oval 136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grpSp>
            <p:nvGrpSpPr>
              <p:cNvPr id="1197" name="Group 137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202" name="Line 13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203" name="Line 13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204" name="Line 14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grpSp>
            <p:nvGrpSpPr>
              <p:cNvPr id="1198" name="Group 141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199" name="Line 14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200" name="Line 14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201" name="Line 14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</p:grpSp>
      </p:grpSp>
      <p:grpSp>
        <p:nvGrpSpPr>
          <p:cNvPr id="1093" name="Group 145"/>
          <p:cNvGrpSpPr>
            <a:grpSpLocks/>
          </p:cNvGrpSpPr>
          <p:nvPr/>
        </p:nvGrpSpPr>
        <p:grpSpPr bwMode="auto">
          <a:xfrm>
            <a:off x="6926263" y="2938463"/>
            <a:ext cx="671512" cy="387350"/>
            <a:chOff x="3955" y="387"/>
            <a:chExt cx="423" cy="244"/>
          </a:xfrm>
        </p:grpSpPr>
        <p:sp>
          <p:nvSpPr>
            <p:cNvPr id="1175" name="Freeform 146"/>
            <p:cNvSpPr>
              <a:spLocks/>
            </p:cNvSpPr>
            <p:nvPr/>
          </p:nvSpPr>
          <p:spPr bwMode="auto">
            <a:xfrm>
              <a:off x="3955" y="387"/>
              <a:ext cx="423" cy="244"/>
            </a:xfrm>
            <a:custGeom>
              <a:avLst/>
              <a:gdLst>
                <a:gd name="T0" fmla="*/ 183 w 423"/>
                <a:gd name="T1" fmla="*/ 11 h 244"/>
                <a:gd name="T2" fmla="*/ 43 w 423"/>
                <a:gd name="T3" fmla="*/ 43 h 244"/>
                <a:gd name="T4" fmla="*/ 3 w 423"/>
                <a:gd name="T5" fmla="*/ 169 h 244"/>
                <a:gd name="T6" fmla="*/ 63 w 423"/>
                <a:gd name="T7" fmla="*/ 233 h 244"/>
                <a:gd name="T8" fmla="*/ 287 w 423"/>
                <a:gd name="T9" fmla="*/ 237 h 244"/>
                <a:gd name="T10" fmla="*/ 403 w 423"/>
                <a:gd name="T11" fmla="*/ 189 h 244"/>
                <a:gd name="T12" fmla="*/ 407 w 423"/>
                <a:gd name="T13" fmla="*/ 87 h 244"/>
                <a:gd name="T14" fmla="*/ 329 w 423"/>
                <a:gd name="T15" fmla="*/ 13 h 244"/>
                <a:gd name="T16" fmla="*/ 183 w 423"/>
                <a:gd name="T17" fmla="*/ 11 h 2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23"/>
                <a:gd name="T28" fmla="*/ 0 h 244"/>
                <a:gd name="T29" fmla="*/ 423 w 423"/>
                <a:gd name="T30" fmla="*/ 244 h 2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23" h="244">
                  <a:moveTo>
                    <a:pt x="183" y="11"/>
                  </a:moveTo>
                  <a:cubicBezTo>
                    <a:pt x="135" y="16"/>
                    <a:pt x="73" y="17"/>
                    <a:pt x="43" y="43"/>
                  </a:cubicBezTo>
                  <a:cubicBezTo>
                    <a:pt x="13" y="69"/>
                    <a:pt x="0" y="137"/>
                    <a:pt x="3" y="169"/>
                  </a:cubicBezTo>
                  <a:cubicBezTo>
                    <a:pt x="6" y="201"/>
                    <a:pt x="16" y="222"/>
                    <a:pt x="63" y="233"/>
                  </a:cubicBezTo>
                  <a:cubicBezTo>
                    <a:pt x="110" y="244"/>
                    <a:pt x="230" y="244"/>
                    <a:pt x="287" y="237"/>
                  </a:cubicBezTo>
                  <a:cubicBezTo>
                    <a:pt x="344" y="230"/>
                    <a:pt x="383" y="214"/>
                    <a:pt x="403" y="189"/>
                  </a:cubicBezTo>
                  <a:cubicBezTo>
                    <a:pt x="423" y="164"/>
                    <a:pt x="419" y="116"/>
                    <a:pt x="407" y="87"/>
                  </a:cubicBezTo>
                  <a:cubicBezTo>
                    <a:pt x="395" y="58"/>
                    <a:pt x="366" y="26"/>
                    <a:pt x="329" y="13"/>
                  </a:cubicBezTo>
                  <a:cubicBezTo>
                    <a:pt x="292" y="0"/>
                    <a:pt x="232" y="7"/>
                    <a:pt x="183" y="11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1176" name="Group 147"/>
            <p:cNvGrpSpPr>
              <a:grpSpLocks/>
            </p:cNvGrpSpPr>
            <p:nvPr/>
          </p:nvGrpSpPr>
          <p:grpSpPr bwMode="auto">
            <a:xfrm>
              <a:off x="4002" y="442"/>
              <a:ext cx="316" cy="147"/>
              <a:chOff x="3600" y="219"/>
              <a:chExt cx="360" cy="175"/>
            </a:xfrm>
          </p:grpSpPr>
          <p:sp>
            <p:nvSpPr>
              <p:cNvPr id="1177" name="Oval 148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78" name="Line 149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79" name="Line 150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80" name="Rectangle 151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pt-BR"/>
              </a:p>
            </p:txBody>
          </p:sp>
          <p:sp>
            <p:nvSpPr>
              <p:cNvPr id="1181" name="Oval 152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grpSp>
            <p:nvGrpSpPr>
              <p:cNvPr id="1182" name="Group 153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187" name="Line 154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188" name="Line 155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189" name="Line 156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grpSp>
            <p:nvGrpSpPr>
              <p:cNvPr id="1183" name="Group 157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184" name="Line 15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185" name="Line 15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186" name="Line 16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</p:grpSp>
      </p:grpSp>
      <p:grpSp>
        <p:nvGrpSpPr>
          <p:cNvPr id="1094" name="Group 161"/>
          <p:cNvGrpSpPr>
            <a:grpSpLocks/>
          </p:cNvGrpSpPr>
          <p:nvPr/>
        </p:nvGrpSpPr>
        <p:grpSpPr bwMode="auto">
          <a:xfrm>
            <a:off x="7745413" y="2462213"/>
            <a:ext cx="671512" cy="387350"/>
            <a:chOff x="3955" y="387"/>
            <a:chExt cx="423" cy="244"/>
          </a:xfrm>
        </p:grpSpPr>
        <p:sp>
          <p:nvSpPr>
            <p:cNvPr id="1160" name="Freeform 162"/>
            <p:cNvSpPr>
              <a:spLocks/>
            </p:cNvSpPr>
            <p:nvPr/>
          </p:nvSpPr>
          <p:spPr bwMode="auto">
            <a:xfrm>
              <a:off x="3955" y="387"/>
              <a:ext cx="423" cy="244"/>
            </a:xfrm>
            <a:custGeom>
              <a:avLst/>
              <a:gdLst>
                <a:gd name="T0" fmla="*/ 183 w 423"/>
                <a:gd name="T1" fmla="*/ 11 h 244"/>
                <a:gd name="T2" fmla="*/ 43 w 423"/>
                <a:gd name="T3" fmla="*/ 43 h 244"/>
                <a:gd name="T4" fmla="*/ 3 w 423"/>
                <a:gd name="T5" fmla="*/ 169 h 244"/>
                <a:gd name="T6" fmla="*/ 63 w 423"/>
                <a:gd name="T7" fmla="*/ 233 h 244"/>
                <a:gd name="T8" fmla="*/ 287 w 423"/>
                <a:gd name="T9" fmla="*/ 237 h 244"/>
                <a:gd name="T10" fmla="*/ 403 w 423"/>
                <a:gd name="T11" fmla="*/ 189 h 244"/>
                <a:gd name="T12" fmla="*/ 407 w 423"/>
                <a:gd name="T13" fmla="*/ 87 h 244"/>
                <a:gd name="T14" fmla="*/ 329 w 423"/>
                <a:gd name="T15" fmla="*/ 13 h 244"/>
                <a:gd name="T16" fmla="*/ 183 w 423"/>
                <a:gd name="T17" fmla="*/ 11 h 2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23"/>
                <a:gd name="T28" fmla="*/ 0 h 244"/>
                <a:gd name="T29" fmla="*/ 423 w 423"/>
                <a:gd name="T30" fmla="*/ 244 h 2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23" h="244">
                  <a:moveTo>
                    <a:pt x="183" y="11"/>
                  </a:moveTo>
                  <a:cubicBezTo>
                    <a:pt x="135" y="16"/>
                    <a:pt x="73" y="17"/>
                    <a:pt x="43" y="43"/>
                  </a:cubicBezTo>
                  <a:cubicBezTo>
                    <a:pt x="13" y="69"/>
                    <a:pt x="0" y="137"/>
                    <a:pt x="3" y="169"/>
                  </a:cubicBezTo>
                  <a:cubicBezTo>
                    <a:pt x="6" y="201"/>
                    <a:pt x="16" y="222"/>
                    <a:pt x="63" y="233"/>
                  </a:cubicBezTo>
                  <a:cubicBezTo>
                    <a:pt x="110" y="244"/>
                    <a:pt x="230" y="244"/>
                    <a:pt x="287" y="237"/>
                  </a:cubicBezTo>
                  <a:cubicBezTo>
                    <a:pt x="344" y="230"/>
                    <a:pt x="383" y="214"/>
                    <a:pt x="403" y="189"/>
                  </a:cubicBezTo>
                  <a:cubicBezTo>
                    <a:pt x="423" y="164"/>
                    <a:pt x="419" y="116"/>
                    <a:pt x="407" y="87"/>
                  </a:cubicBezTo>
                  <a:cubicBezTo>
                    <a:pt x="395" y="58"/>
                    <a:pt x="366" y="26"/>
                    <a:pt x="329" y="13"/>
                  </a:cubicBezTo>
                  <a:cubicBezTo>
                    <a:pt x="292" y="0"/>
                    <a:pt x="232" y="7"/>
                    <a:pt x="183" y="11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1161" name="Group 163"/>
            <p:cNvGrpSpPr>
              <a:grpSpLocks/>
            </p:cNvGrpSpPr>
            <p:nvPr/>
          </p:nvGrpSpPr>
          <p:grpSpPr bwMode="auto">
            <a:xfrm>
              <a:off x="4002" y="442"/>
              <a:ext cx="316" cy="147"/>
              <a:chOff x="3600" y="219"/>
              <a:chExt cx="360" cy="175"/>
            </a:xfrm>
          </p:grpSpPr>
          <p:sp>
            <p:nvSpPr>
              <p:cNvPr id="1162" name="Oval 164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63" name="Line 165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64" name="Line 166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65" name="Rectangle 167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pt-BR"/>
              </a:p>
            </p:txBody>
          </p:sp>
          <p:sp>
            <p:nvSpPr>
              <p:cNvPr id="1166" name="Oval 168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grpSp>
            <p:nvGrpSpPr>
              <p:cNvPr id="1167" name="Group 169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172" name="Line 170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173" name="Line 171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174" name="Line 172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grpSp>
            <p:nvGrpSpPr>
              <p:cNvPr id="1168" name="Group 173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169" name="Line 174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170" name="Line 175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171" name="Line 176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</p:grpSp>
      </p:grpSp>
      <p:grpSp>
        <p:nvGrpSpPr>
          <p:cNvPr id="1095" name="Group 177"/>
          <p:cNvGrpSpPr>
            <a:grpSpLocks/>
          </p:cNvGrpSpPr>
          <p:nvPr/>
        </p:nvGrpSpPr>
        <p:grpSpPr bwMode="auto">
          <a:xfrm>
            <a:off x="6840538" y="2262188"/>
            <a:ext cx="671512" cy="387350"/>
            <a:chOff x="3955" y="387"/>
            <a:chExt cx="423" cy="244"/>
          </a:xfrm>
        </p:grpSpPr>
        <p:sp>
          <p:nvSpPr>
            <p:cNvPr id="1145" name="Freeform 178"/>
            <p:cNvSpPr>
              <a:spLocks/>
            </p:cNvSpPr>
            <p:nvPr/>
          </p:nvSpPr>
          <p:spPr bwMode="auto">
            <a:xfrm>
              <a:off x="3955" y="387"/>
              <a:ext cx="423" cy="244"/>
            </a:xfrm>
            <a:custGeom>
              <a:avLst/>
              <a:gdLst>
                <a:gd name="T0" fmla="*/ 183 w 423"/>
                <a:gd name="T1" fmla="*/ 11 h 244"/>
                <a:gd name="T2" fmla="*/ 43 w 423"/>
                <a:gd name="T3" fmla="*/ 43 h 244"/>
                <a:gd name="T4" fmla="*/ 3 w 423"/>
                <a:gd name="T5" fmla="*/ 169 h 244"/>
                <a:gd name="T6" fmla="*/ 63 w 423"/>
                <a:gd name="T7" fmla="*/ 233 h 244"/>
                <a:gd name="T8" fmla="*/ 287 w 423"/>
                <a:gd name="T9" fmla="*/ 237 h 244"/>
                <a:gd name="T10" fmla="*/ 403 w 423"/>
                <a:gd name="T11" fmla="*/ 189 h 244"/>
                <a:gd name="T12" fmla="*/ 407 w 423"/>
                <a:gd name="T13" fmla="*/ 87 h 244"/>
                <a:gd name="T14" fmla="*/ 329 w 423"/>
                <a:gd name="T15" fmla="*/ 13 h 244"/>
                <a:gd name="T16" fmla="*/ 183 w 423"/>
                <a:gd name="T17" fmla="*/ 11 h 2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23"/>
                <a:gd name="T28" fmla="*/ 0 h 244"/>
                <a:gd name="T29" fmla="*/ 423 w 423"/>
                <a:gd name="T30" fmla="*/ 244 h 2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23" h="244">
                  <a:moveTo>
                    <a:pt x="183" y="11"/>
                  </a:moveTo>
                  <a:cubicBezTo>
                    <a:pt x="135" y="16"/>
                    <a:pt x="73" y="17"/>
                    <a:pt x="43" y="43"/>
                  </a:cubicBezTo>
                  <a:cubicBezTo>
                    <a:pt x="13" y="69"/>
                    <a:pt x="0" y="137"/>
                    <a:pt x="3" y="169"/>
                  </a:cubicBezTo>
                  <a:cubicBezTo>
                    <a:pt x="6" y="201"/>
                    <a:pt x="16" y="222"/>
                    <a:pt x="63" y="233"/>
                  </a:cubicBezTo>
                  <a:cubicBezTo>
                    <a:pt x="110" y="244"/>
                    <a:pt x="230" y="244"/>
                    <a:pt x="287" y="237"/>
                  </a:cubicBezTo>
                  <a:cubicBezTo>
                    <a:pt x="344" y="230"/>
                    <a:pt x="383" y="214"/>
                    <a:pt x="403" y="189"/>
                  </a:cubicBezTo>
                  <a:cubicBezTo>
                    <a:pt x="423" y="164"/>
                    <a:pt x="419" y="116"/>
                    <a:pt x="407" y="87"/>
                  </a:cubicBezTo>
                  <a:cubicBezTo>
                    <a:pt x="395" y="58"/>
                    <a:pt x="366" y="26"/>
                    <a:pt x="329" y="13"/>
                  </a:cubicBezTo>
                  <a:cubicBezTo>
                    <a:pt x="292" y="0"/>
                    <a:pt x="232" y="7"/>
                    <a:pt x="183" y="11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1146" name="Group 179"/>
            <p:cNvGrpSpPr>
              <a:grpSpLocks/>
            </p:cNvGrpSpPr>
            <p:nvPr/>
          </p:nvGrpSpPr>
          <p:grpSpPr bwMode="auto">
            <a:xfrm>
              <a:off x="4002" y="442"/>
              <a:ext cx="316" cy="147"/>
              <a:chOff x="3600" y="219"/>
              <a:chExt cx="360" cy="175"/>
            </a:xfrm>
          </p:grpSpPr>
          <p:sp>
            <p:nvSpPr>
              <p:cNvPr id="1147" name="Oval 180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48" name="Line 181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49" name="Line 182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50" name="Rectangle 183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pt-BR"/>
              </a:p>
            </p:txBody>
          </p:sp>
          <p:sp>
            <p:nvSpPr>
              <p:cNvPr id="1151" name="Oval 184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grpSp>
            <p:nvGrpSpPr>
              <p:cNvPr id="1152" name="Group 185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157" name="Line 18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158" name="Line 18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159" name="Line 18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grpSp>
            <p:nvGrpSpPr>
              <p:cNvPr id="1153" name="Group 189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154" name="Line 190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155" name="Line 191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156" name="Line 192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</p:grpSp>
      </p:grpSp>
      <p:grpSp>
        <p:nvGrpSpPr>
          <p:cNvPr id="1096" name="Group 193"/>
          <p:cNvGrpSpPr>
            <a:grpSpLocks/>
          </p:cNvGrpSpPr>
          <p:nvPr/>
        </p:nvGrpSpPr>
        <p:grpSpPr bwMode="auto">
          <a:xfrm>
            <a:off x="5897563" y="2471738"/>
            <a:ext cx="671512" cy="387350"/>
            <a:chOff x="3955" y="387"/>
            <a:chExt cx="423" cy="244"/>
          </a:xfrm>
        </p:grpSpPr>
        <p:sp>
          <p:nvSpPr>
            <p:cNvPr id="1130" name="Freeform 194"/>
            <p:cNvSpPr>
              <a:spLocks/>
            </p:cNvSpPr>
            <p:nvPr/>
          </p:nvSpPr>
          <p:spPr bwMode="auto">
            <a:xfrm>
              <a:off x="3955" y="387"/>
              <a:ext cx="423" cy="244"/>
            </a:xfrm>
            <a:custGeom>
              <a:avLst/>
              <a:gdLst>
                <a:gd name="T0" fmla="*/ 183 w 423"/>
                <a:gd name="T1" fmla="*/ 11 h 244"/>
                <a:gd name="T2" fmla="*/ 43 w 423"/>
                <a:gd name="T3" fmla="*/ 43 h 244"/>
                <a:gd name="T4" fmla="*/ 3 w 423"/>
                <a:gd name="T5" fmla="*/ 169 h 244"/>
                <a:gd name="T6" fmla="*/ 63 w 423"/>
                <a:gd name="T7" fmla="*/ 233 h 244"/>
                <a:gd name="T8" fmla="*/ 287 w 423"/>
                <a:gd name="T9" fmla="*/ 237 h 244"/>
                <a:gd name="T10" fmla="*/ 403 w 423"/>
                <a:gd name="T11" fmla="*/ 189 h 244"/>
                <a:gd name="T12" fmla="*/ 407 w 423"/>
                <a:gd name="T13" fmla="*/ 87 h 244"/>
                <a:gd name="T14" fmla="*/ 329 w 423"/>
                <a:gd name="T15" fmla="*/ 13 h 244"/>
                <a:gd name="T16" fmla="*/ 183 w 423"/>
                <a:gd name="T17" fmla="*/ 11 h 2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23"/>
                <a:gd name="T28" fmla="*/ 0 h 244"/>
                <a:gd name="T29" fmla="*/ 423 w 423"/>
                <a:gd name="T30" fmla="*/ 244 h 2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23" h="244">
                  <a:moveTo>
                    <a:pt x="183" y="11"/>
                  </a:moveTo>
                  <a:cubicBezTo>
                    <a:pt x="135" y="16"/>
                    <a:pt x="73" y="17"/>
                    <a:pt x="43" y="43"/>
                  </a:cubicBezTo>
                  <a:cubicBezTo>
                    <a:pt x="13" y="69"/>
                    <a:pt x="0" y="137"/>
                    <a:pt x="3" y="169"/>
                  </a:cubicBezTo>
                  <a:cubicBezTo>
                    <a:pt x="6" y="201"/>
                    <a:pt x="16" y="222"/>
                    <a:pt x="63" y="233"/>
                  </a:cubicBezTo>
                  <a:cubicBezTo>
                    <a:pt x="110" y="244"/>
                    <a:pt x="230" y="244"/>
                    <a:pt x="287" y="237"/>
                  </a:cubicBezTo>
                  <a:cubicBezTo>
                    <a:pt x="344" y="230"/>
                    <a:pt x="383" y="214"/>
                    <a:pt x="403" y="189"/>
                  </a:cubicBezTo>
                  <a:cubicBezTo>
                    <a:pt x="423" y="164"/>
                    <a:pt x="419" y="116"/>
                    <a:pt x="407" y="87"/>
                  </a:cubicBezTo>
                  <a:cubicBezTo>
                    <a:pt x="395" y="58"/>
                    <a:pt x="366" y="26"/>
                    <a:pt x="329" y="13"/>
                  </a:cubicBezTo>
                  <a:cubicBezTo>
                    <a:pt x="292" y="0"/>
                    <a:pt x="232" y="7"/>
                    <a:pt x="183" y="11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1131" name="Group 195"/>
            <p:cNvGrpSpPr>
              <a:grpSpLocks/>
            </p:cNvGrpSpPr>
            <p:nvPr/>
          </p:nvGrpSpPr>
          <p:grpSpPr bwMode="auto">
            <a:xfrm>
              <a:off x="4002" y="442"/>
              <a:ext cx="316" cy="147"/>
              <a:chOff x="3600" y="219"/>
              <a:chExt cx="360" cy="175"/>
            </a:xfrm>
          </p:grpSpPr>
          <p:sp>
            <p:nvSpPr>
              <p:cNvPr id="1132" name="Oval 196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33" name="Line 197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34" name="Line 198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35" name="Rectangle 199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pt-BR"/>
              </a:p>
            </p:txBody>
          </p:sp>
          <p:sp>
            <p:nvSpPr>
              <p:cNvPr id="1136" name="Oval 200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grpSp>
            <p:nvGrpSpPr>
              <p:cNvPr id="1137" name="Group 201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142" name="Line 20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143" name="Line 20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144" name="Line 20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grpSp>
            <p:nvGrpSpPr>
              <p:cNvPr id="1138" name="Group 205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139" name="Line 20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140" name="Line 20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141" name="Line 20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</p:grpSp>
      </p:grpSp>
      <p:grpSp>
        <p:nvGrpSpPr>
          <p:cNvPr id="1097" name="Group 209"/>
          <p:cNvGrpSpPr>
            <a:grpSpLocks/>
          </p:cNvGrpSpPr>
          <p:nvPr/>
        </p:nvGrpSpPr>
        <p:grpSpPr bwMode="auto">
          <a:xfrm>
            <a:off x="5878513" y="4129088"/>
            <a:ext cx="671512" cy="387350"/>
            <a:chOff x="3955" y="387"/>
            <a:chExt cx="423" cy="244"/>
          </a:xfrm>
        </p:grpSpPr>
        <p:sp>
          <p:nvSpPr>
            <p:cNvPr id="1115" name="Freeform 210"/>
            <p:cNvSpPr>
              <a:spLocks/>
            </p:cNvSpPr>
            <p:nvPr/>
          </p:nvSpPr>
          <p:spPr bwMode="auto">
            <a:xfrm>
              <a:off x="3955" y="387"/>
              <a:ext cx="423" cy="244"/>
            </a:xfrm>
            <a:custGeom>
              <a:avLst/>
              <a:gdLst>
                <a:gd name="T0" fmla="*/ 183 w 423"/>
                <a:gd name="T1" fmla="*/ 11 h 244"/>
                <a:gd name="T2" fmla="*/ 43 w 423"/>
                <a:gd name="T3" fmla="*/ 43 h 244"/>
                <a:gd name="T4" fmla="*/ 3 w 423"/>
                <a:gd name="T5" fmla="*/ 169 h 244"/>
                <a:gd name="T6" fmla="*/ 63 w 423"/>
                <a:gd name="T7" fmla="*/ 233 h 244"/>
                <a:gd name="T8" fmla="*/ 287 w 423"/>
                <a:gd name="T9" fmla="*/ 237 h 244"/>
                <a:gd name="T10" fmla="*/ 403 w 423"/>
                <a:gd name="T11" fmla="*/ 189 h 244"/>
                <a:gd name="T12" fmla="*/ 407 w 423"/>
                <a:gd name="T13" fmla="*/ 87 h 244"/>
                <a:gd name="T14" fmla="*/ 329 w 423"/>
                <a:gd name="T15" fmla="*/ 13 h 244"/>
                <a:gd name="T16" fmla="*/ 183 w 423"/>
                <a:gd name="T17" fmla="*/ 11 h 2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23"/>
                <a:gd name="T28" fmla="*/ 0 h 244"/>
                <a:gd name="T29" fmla="*/ 423 w 423"/>
                <a:gd name="T30" fmla="*/ 244 h 2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23" h="244">
                  <a:moveTo>
                    <a:pt x="183" y="11"/>
                  </a:moveTo>
                  <a:cubicBezTo>
                    <a:pt x="135" y="16"/>
                    <a:pt x="73" y="17"/>
                    <a:pt x="43" y="43"/>
                  </a:cubicBezTo>
                  <a:cubicBezTo>
                    <a:pt x="13" y="69"/>
                    <a:pt x="0" y="137"/>
                    <a:pt x="3" y="169"/>
                  </a:cubicBezTo>
                  <a:cubicBezTo>
                    <a:pt x="6" y="201"/>
                    <a:pt x="16" y="222"/>
                    <a:pt x="63" y="233"/>
                  </a:cubicBezTo>
                  <a:cubicBezTo>
                    <a:pt x="110" y="244"/>
                    <a:pt x="230" y="244"/>
                    <a:pt x="287" y="237"/>
                  </a:cubicBezTo>
                  <a:cubicBezTo>
                    <a:pt x="344" y="230"/>
                    <a:pt x="383" y="214"/>
                    <a:pt x="403" y="189"/>
                  </a:cubicBezTo>
                  <a:cubicBezTo>
                    <a:pt x="423" y="164"/>
                    <a:pt x="419" y="116"/>
                    <a:pt x="407" y="87"/>
                  </a:cubicBezTo>
                  <a:cubicBezTo>
                    <a:pt x="395" y="58"/>
                    <a:pt x="366" y="26"/>
                    <a:pt x="329" y="13"/>
                  </a:cubicBezTo>
                  <a:cubicBezTo>
                    <a:pt x="292" y="0"/>
                    <a:pt x="232" y="7"/>
                    <a:pt x="183" y="11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1116" name="Group 211"/>
            <p:cNvGrpSpPr>
              <a:grpSpLocks/>
            </p:cNvGrpSpPr>
            <p:nvPr/>
          </p:nvGrpSpPr>
          <p:grpSpPr bwMode="auto">
            <a:xfrm>
              <a:off x="4002" y="442"/>
              <a:ext cx="316" cy="147"/>
              <a:chOff x="3600" y="219"/>
              <a:chExt cx="360" cy="175"/>
            </a:xfrm>
          </p:grpSpPr>
          <p:sp>
            <p:nvSpPr>
              <p:cNvPr id="1117" name="Oval 212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18" name="Line 213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19" name="Line 214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20" name="Rectangle 215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pt-BR"/>
              </a:p>
            </p:txBody>
          </p:sp>
          <p:sp>
            <p:nvSpPr>
              <p:cNvPr id="1121" name="Oval 216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grpSp>
            <p:nvGrpSpPr>
              <p:cNvPr id="1122" name="Group 217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127" name="Line 21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128" name="Line 21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129" name="Line 22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grpSp>
            <p:nvGrpSpPr>
              <p:cNvPr id="1123" name="Group 221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124" name="Line 22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125" name="Line 22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126" name="Line 22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</p:grpSp>
      </p:grpSp>
      <p:grpSp>
        <p:nvGrpSpPr>
          <p:cNvPr id="1098" name="Group 225"/>
          <p:cNvGrpSpPr>
            <a:grpSpLocks/>
          </p:cNvGrpSpPr>
          <p:nvPr/>
        </p:nvGrpSpPr>
        <p:grpSpPr bwMode="auto">
          <a:xfrm>
            <a:off x="6688138" y="4471988"/>
            <a:ext cx="671512" cy="387350"/>
            <a:chOff x="3955" y="387"/>
            <a:chExt cx="423" cy="244"/>
          </a:xfrm>
        </p:grpSpPr>
        <p:sp>
          <p:nvSpPr>
            <p:cNvPr id="1100" name="Freeform 226"/>
            <p:cNvSpPr>
              <a:spLocks/>
            </p:cNvSpPr>
            <p:nvPr/>
          </p:nvSpPr>
          <p:spPr bwMode="auto">
            <a:xfrm>
              <a:off x="3955" y="387"/>
              <a:ext cx="423" cy="244"/>
            </a:xfrm>
            <a:custGeom>
              <a:avLst/>
              <a:gdLst>
                <a:gd name="T0" fmla="*/ 183 w 423"/>
                <a:gd name="T1" fmla="*/ 11 h 244"/>
                <a:gd name="T2" fmla="*/ 43 w 423"/>
                <a:gd name="T3" fmla="*/ 43 h 244"/>
                <a:gd name="T4" fmla="*/ 3 w 423"/>
                <a:gd name="T5" fmla="*/ 169 h 244"/>
                <a:gd name="T6" fmla="*/ 63 w 423"/>
                <a:gd name="T7" fmla="*/ 233 h 244"/>
                <a:gd name="T8" fmla="*/ 287 w 423"/>
                <a:gd name="T9" fmla="*/ 237 h 244"/>
                <a:gd name="T10" fmla="*/ 403 w 423"/>
                <a:gd name="T11" fmla="*/ 189 h 244"/>
                <a:gd name="T12" fmla="*/ 407 w 423"/>
                <a:gd name="T13" fmla="*/ 87 h 244"/>
                <a:gd name="T14" fmla="*/ 329 w 423"/>
                <a:gd name="T15" fmla="*/ 13 h 244"/>
                <a:gd name="T16" fmla="*/ 183 w 423"/>
                <a:gd name="T17" fmla="*/ 11 h 2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23"/>
                <a:gd name="T28" fmla="*/ 0 h 244"/>
                <a:gd name="T29" fmla="*/ 423 w 423"/>
                <a:gd name="T30" fmla="*/ 244 h 2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23" h="244">
                  <a:moveTo>
                    <a:pt x="183" y="11"/>
                  </a:moveTo>
                  <a:cubicBezTo>
                    <a:pt x="135" y="16"/>
                    <a:pt x="73" y="17"/>
                    <a:pt x="43" y="43"/>
                  </a:cubicBezTo>
                  <a:cubicBezTo>
                    <a:pt x="13" y="69"/>
                    <a:pt x="0" y="137"/>
                    <a:pt x="3" y="169"/>
                  </a:cubicBezTo>
                  <a:cubicBezTo>
                    <a:pt x="6" y="201"/>
                    <a:pt x="16" y="222"/>
                    <a:pt x="63" y="233"/>
                  </a:cubicBezTo>
                  <a:cubicBezTo>
                    <a:pt x="110" y="244"/>
                    <a:pt x="230" y="244"/>
                    <a:pt x="287" y="237"/>
                  </a:cubicBezTo>
                  <a:cubicBezTo>
                    <a:pt x="344" y="230"/>
                    <a:pt x="383" y="214"/>
                    <a:pt x="403" y="189"/>
                  </a:cubicBezTo>
                  <a:cubicBezTo>
                    <a:pt x="423" y="164"/>
                    <a:pt x="419" y="116"/>
                    <a:pt x="407" y="87"/>
                  </a:cubicBezTo>
                  <a:cubicBezTo>
                    <a:pt x="395" y="58"/>
                    <a:pt x="366" y="26"/>
                    <a:pt x="329" y="13"/>
                  </a:cubicBezTo>
                  <a:cubicBezTo>
                    <a:pt x="292" y="0"/>
                    <a:pt x="232" y="7"/>
                    <a:pt x="183" y="11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1101" name="Group 227"/>
            <p:cNvGrpSpPr>
              <a:grpSpLocks/>
            </p:cNvGrpSpPr>
            <p:nvPr/>
          </p:nvGrpSpPr>
          <p:grpSpPr bwMode="auto">
            <a:xfrm>
              <a:off x="4002" y="442"/>
              <a:ext cx="316" cy="147"/>
              <a:chOff x="3600" y="219"/>
              <a:chExt cx="360" cy="175"/>
            </a:xfrm>
          </p:grpSpPr>
          <p:sp>
            <p:nvSpPr>
              <p:cNvPr id="1102" name="Oval 228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03" name="Line 229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04" name="Line 230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05" name="Rectangle 231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pt-BR"/>
              </a:p>
            </p:txBody>
          </p:sp>
          <p:sp>
            <p:nvSpPr>
              <p:cNvPr id="1106" name="Oval 232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grpSp>
            <p:nvGrpSpPr>
              <p:cNvPr id="1107" name="Group 233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112" name="Line 234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113" name="Line 235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114" name="Line 236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grpSp>
            <p:nvGrpSpPr>
              <p:cNvPr id="1108" name="Group 237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109" name="Line 23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110" name="Line 23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111" name="Line 24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</p:grpSp>
      </p:grpSp>
      <p:sp>
        <p:nvSpPr>
          <p:cNvPr id="1099" name="Line 241"/>
          <p:cNvSpPr>
            <a:spLocks noChangeShapeType="1"/>
          </p:cNvSpPr>
          <p:nvPr/>
        </p:nvSpPr>
        <p:spPr bwMode="auto">
          <a:xfrm flipV="1">
            <a:off x="6210300" y="4459288"/>
            <a:ext cx="1588" cy="1635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02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1: Introdução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2066" name="Espaço Reservado para Número de Slid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4F850CC-314C-4AAE-9985-6C688FBD928B}" type="slidenum">
              <a:rPr lang="en-US" smtClean="0"/>
              <a:pPr/>
              <a:t>54</a:t>
            </a:fld>
            <a:endParaRPr lang="en-US" smtClean="0"/>
          </a:p>
        </p:txBody>
      </p:sp>
      <p:sp>
        <p:nvSpPr>
          <p:cNvPr id="20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smtClean="0"/>
              <a:t>Núcleo da Rede: Comutação de Circuitos</a:t>
            </a:r>
          </a:p>
        </p:txBody>
      </p:sp>
      <p:sp>
        <p:nvSpPr>
          <p:cNvPr id="206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8625" y="1600200"/>
            <a:ext cx="4511675" cy="4648200"/>
          </a:xfrm>
        </p:spPr>
        <p:txBody>
          <a:bodyPr/>
          <a:lstStyle/>
          <a:p>
            <a:pPr>
              <a:buFont typeface="ZapfDingbats" pitchFamily="82" charset="0"/>
              <a:buNone/>
            </a:pPr>
            <a:r>
              <a:rPr lang="pt-BR" smtClean="0">
                <a:solidFill>
                  <a:srgbClr val="FF0000"/>
                </a:solidFill>
              </a:rPr>
              <a:t>Recursos fim a fim são reservados para a chamada.</a:t>
            </a:r>
          </a:p>
          <a:p>
            <a:r>
              <a:rPr lang="pt-BR" sz="2400" smtClean="0"/>
              <a:t>Banda do enlace,  capacidade dos comutadores</a:t>
            </a:r>
          </a:p>
          <a:p>
            <a:r>
              <a:rPr lang="pt-BR" sz="2400" smtClean="0"/>
              <a:t>recursos dedicados: sem compartilhamento</a:t>
            </a:r>
          </a:p>
          <a:p>
            <a:r>
              <a:rPr lang="pt-BR" sz="2400" smtClean="0"/>
              <a:t>desempenho tipo circuito (garantido)</a:t>
            </a:r>
          </a:p>
          <a:p>
            <a:r>
              <a:rPr lang="pt-BR" sz="2400" smtClean="0"/>
              <a:t>necessita estabelecimento de conexão</a:t>
            </a:r>
          </a:p>
          <a:p>
            <a:endParaRPr lang="pt-BR" sz="2400" smtClean="0"/>
          </a:p>
        </p:txBody>
      </p:sp>
      <p:sp>
        <p:nvSpPr>
          <p:cNvPr id="2069" name="Freeform 4"/>
          <p:cNvSpPr>
            <a:spLocks/>
          </p:cNvSpPr>
          <p:nvPr/>
        </p:nvSpPr>
        <p:spPr bwMode="auto">
          <a:xfrm>
            <a:off x="6711950" y="1717675"/>
            <a:ext cx="2046288" cy="2049463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92"/>
              <a:gd name="T37" fmla="*/ 0 h 1255"/>
              <a:gd name="T38" fmla="*/ 1292 w 1292"/>
              <a:gd name="T39" fmla="*/ 1255 h 125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CC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070" name="Freeform 5"/>
          <p:cNvSpPr>
            <a:spLocks/>
          </p:cNvSpPr>
          <p:nvPr/>
        </p:nvSpPr>
        <p:spPr bwMode="auto">
          <a:xfrm>
            <a:off x="4575175" y="1543050"/>
            <a:ext cx="2122488" cy="1943100"/>
          </a:xfrm>
          <a:custGeom>
            <a:avLst/>
            <a:gdLst>
              <a:gd name="T0" fmla="*/ 2147483647 w 1340"/>
              <a:gd name="T1" fmla="*/ 2147483647 h 1191"/>
              <a:gd name="T2" fmla="*/ 2147483647 w 1340"/>
              <a:gd name="T3" fmla="*/ 2147483647 h 1191"/>
              <a:gd name="T4" fmla="*/ 2147483647 w 1340"/>
              <a:gd name="T5" fmla="*/ 2147483647 h 1191"/>
              <a:gd name="T6" fmla="*/ 2147483647 w 1340"/>
              <a:gd name="T7" fmla="*/ 2147483647 h 1191"/>
              <a:gd name="T8" fmla="*/ 2147483647 w 1340"/>
              <a:gd name="T9" fmla="*/ 2147483647 h 1191"/>
              <a:gd name="T10" fmla="*/ 2147483647 w 1340"/>
              <a:gd name="T11" fmla="*/ 2147483647 h 1191"/>
              <a:gd name="T12" fmla="*/ 2147483647 w 1340"/>
              <a:gd name="T13" fmla="*/ 2147483647 h 1191"/>
              <a:gd name="T14" fmla="*/ 2147483647 w 1340"/>
              <a:gd name="T15" fmla="*/ 2147483647 h 1191"/>
              <a:gd name="T16" fmla="*/ 2147483647 w 1340"/>
              <a:gd name="T17" fmla="*/ 2147483647 h 1191"/>
              <a:gd name="T18" fmla="*/ 2147483647 w 1340"/>
              <a:gd name="T19" fmla="*/ 2147483647 h 1191"/>
              <a:gd name="T20" fmla="*/ 2147483647 w 1340"/>
              <a:gd name="T21" fmla="*/ 2147483647 h 1191"/>
              <a:gd name="T22" fmla="*/ 2147483647 w 1340"/>
              <a:gd name="T23" fmla="*/ 2147483647 h 119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340"/>
              <a:gd name="T37" fmla="*/ 0 h 1191"/>
              <a:gd name="T38" fmla="*/ 1340 w 1340"/>
              <a:gd name="T39" fmla="*/ 1191 h 119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340" h="1191">
                <a:moveTo>
                  <a:pt x="550" y="42"/>
                </a:moveTo>
                <a:cubicBezTo>
                  <a:pt x="437" y="4"/>
                  <a:pt x="164" y="0"/>
                  <a:pt x="82" y="60"/>
                </a:cubicBezTo>
                <a:cubicBezTo>
                  <a:pt x="0" y="120"/>
                  <a:pt x="67" y="292"/>
                  <a:pt x="58" y="402"/>
                </a:cubicBezTo>
                <a:cubicBezTo>
                  <a:pt x="49" y="512"/>
                  <a:pt x="19" y="642"/>
                  <a:pt x="28" y="720"/>
                </a:cubicBezTo>
                <a:cubicBezTo>
                  <a:pt x="37" y="798"/>
                  <a:pt x="27" y="844"/>
                  <a:pt x="112" y="870"/>
                </a:cubicBezTo>
                <a:cubicBezTo>
                  <a:pt x="197" y="896"/>
                  <a:pt x="450" y="833"/>
                  <a:pt x="538" y="876"/>
                </a:cubicBezTo>
                <a:cubicBezTo>
                  <a:pt x="626" y="919"/>
                  <a:pt x="524" y="1091"/>
                  <a:pt x="640" y="1128"/>
                </a:cubicBezTo>
                <a:cubicBezTo>
                  <a:pt x="756" y="1165"/>
                  <a:pt x="1128" y="1191"/>
                  <a:pt x="1234" y="1098"/>
                </a:cubicBezTo>
                <a:cubicBezTo>
                  <a:pt x="1340" y="1005"/>
                  <a:pt x="1281" y="696"/>
                  <a:pt x="1276" y="570"/>
                </a:cubicBezTo>
                <a:cubicBezTo>
                  <a:pt x="1271" y="444"/>
                  <a:pt x="1290" y="389"/>
                  <a:pt x="1204" y="342"/>
                </a:cubicBezTo>
                <a:cubicBezTo>
                  <a:pt x="1118" y="295"/>
                  <a:pt x="868" y="338"/>
                  <a:pt x="760" y="288"/>
                </a:cubicBezTo>
                <a:cubicBezTo>
                  <a:pt x="652" y="238"/>
                  <a:pt x="663" y="80"/>
                  <a:pt x="550" y="42"/>
                </a:cubicBezTo>
                <a:close/>
              </a:path>
            </a:pathLst>
          </a:custGeom>
          <a:solidFill>
            <a:srgbClr val="CC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071" name="Freeform 6"/>
          <p:cNvSpPr>
            <a:spLocks/>
          </p:cNvSpPr>
          <p:nvPr/>
        </p:nvSpPr>
        <p:spPr bwMode="auto">
          <a:xfrm>
            <a:off x="4994275" y="3317875"/>
            <a:ext cx="3382963" cy="2714625"/>
          </a:xfrm>
          <a:custGeom>
            <a:avLst/>
            <a:gdLst>
              <a:gd name="T0" fmla="*/ 2147483647 w 2135"/>
              <a:gd name="T1" fmla="*/ 2147483647 h 1662"/>
              <a:gd name="T2" fmla="*/ 2147483647 w 2135"/>
              <a:gd name="T3" fmla="*/ 2147483647 h 1662"/>
              <a:gd name="T4" fmla="*/ 2147483647 w 2135"/>
              <a:gd name="T5" fmla="*/ 2147483647 h 1662"/>
              <a:gd name="T6" fmla="*/ 2147483647 w 2135"/>
              <a:gd name="T7" fmla="*/ 2147483647 h 1662"/>
              <a:gd name="T8" fmla="*/ 2147483647 w 2135"/>
              <a:gd name="T9" fmla="*/ 2147483647 h 1662"/>
              <a:gd name="T10" fmla="*/ 2147483647 w 2135"/>
              <a:gd name="T11" fmla="*/ 2147483647 h 1662"/>
              <a:gd name="T12" fmla="*/ 2147483647 w 2135"/>
              <a:gd name="T13" fmla="*/ 2147483647 h 1662"/>
              <a:gd name="T14" fmla="*/ 2147483647 w 2135"/>
              <a:gd name="T15" fmla="*/ 2147483647 h 1662"/>
              <a:gd name="T16" fmla="*/ 2147483647 w 2135"/>
              <a:gd name="T17" fmla="*/ 2147483647 h 1662"/>
              <a:gd name="T18" fmla="*/ 2147483647 w 2135"/>
              <a:gd name="T19" fmla="*/ 2147483647 h 1662"/>
              <a:gd name="T20" fmla="*/ 2147483647 w 2135"/>
              <a:gd name="T21" fmla="*/ 2147483647 h 166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135"/>
              <a:gd name="T34" fmla="*/ 0 h 1662"/>
              <a:gd name="T35" fmla="*/ 2135 w 2135"/>
              <a:gd name="T36" fmla="*/ 1662 h 166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135" h="1662">
                <a:moveTo>
                  <a:pt x="27" y="652"/>
                </a:moveTo>
                <a:cubicBezTo>
                  <a:pt x="14" y="487"/>
                  <a:pt x="0" y="152"/>
                  <a:pt x="105" y="76"/>
                </a:cubicBezTo>
                <a:cubicBezTo>
                  <a:pt x="210" y="0"/>
                  <a:pt x="473" y="192"/>
                  <a:pt x="657" y="196"/>
                </a:cubicBezTo>
                <a:cubicBezTo>
                  <a:pt x="841" y="200"/>
                  <a:pt x="985" y="65"/>
                  <a:pt x="1209" y="100"/>
                </a:cubicBezTo>
                <a:cubicBezTo>
                  <a:pt x="1433" y="135"/>
                  <a:pt x="1867" y="232"/>
                  <a:pt x="2001" y="406"/>
                </a:cubicBezTo>
                <a:cubicBezTo>
                  <a:pt x="2135" y="580"/>
                  <a:pt x="2083" y="945"/>
                  <a:pt x="2013" y="1144"/>
                </a:cubicBezTo>
                <a:cubicBezTo>
                  <a:pt x="1943" y="1343"/>
                  <a:pt x="1781" y="1538"/>
                  <a:pt x="1581" y="1600"/>
                </a:cubicBezTo>
                <a:cubicBezTo>
                  <a:pt x="1381" y="1662"/>
                  <a:pt x="993" y="1571"/>
                  <a:pt x="813" y="1516"/>
                </a:cubicBezTo>
                <a:cubicBezTo>
                  <a:pt x="633" y="1461"/>
                  <a:pt x="606" y="1345"/>
                  <a:pt x="501" y="1270"/>
                </a:cubicBezTo>
                <a:cubicBezTo>
                  <a:pt x="396" y="1195"/>
                  <a:pt x="262" y="1169"/>
                  <a:pt x="183" y="1066"/>
                </a:cubicBezTo>
                <a:cubicBezTo>
                  <a:pt x="104" y="963"/>
                  <a:pt x="25" y="819"/>
                  <a:pt x="27" y="652"/>
                </a:cubicBezTo>
                <a:close/>
              </a:path>
            </a:pathLst>
          </a:custGeom>
          <a:solidFill>
            <a:srgbClr val="CC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2072" name="Group 7"/>
          <p:cNvGrpSpPr>
            <a:grpSpLocks/>
          </p:cNvGrpSpPr>
          <p:nvPr/>
        </p:nvGrpSpPr>
        <p:grpSpPr bwMode="auto">
          <a:xfrm>
            <a:off x="4708525" y="1708150"/>
            <a:ext cx="835025" cy="390525"/>
            <a:chOff x="3552" y="246"/>
            <a:chExt cx="527" cy="248"/>
          </a:xfrm>
        </p:grpSpPr>
        <p:graphicFrame>
          <p:nvGraphicFramePr>
            <p:cNvPr id="2063" name="Object 8"/>
            <p:cNvGraphicFramePr>
              <a:graphicFrameLocks noChangeAspect="1"/>
            </p:cNvGraphicFramePr>
            <p:nvPr/>
          </p:nvGraphicFramePr>
          <p:xfrm>
            <a:off x="3552" y="246"/>
            <a:ext cx="299" cy="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1768" name="Clip" r:id="rId4" imgW="1305000" imgH="1085760" progId="MS_ClipArt_Gallery.2">
                    <p:embed/>
                  </p:oleObj>
                </mc:Choice>
                <mc:Fallback>
                  <p:oleObj name="Clip" r:id="rId4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52" y="246"/>
                          <a:ext cx="299" cy="24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64" name="Object 9"/>
            <p:cNvGraphicFramePr>
              <a:graphicFrameLocks noChangeAspect="1"/>
            </p:cNvGraphicFramePr>
            <p:nvPr/>
          </p:nvGraphicFramePr>
          <p:xfrm>
            <a:off x="3878" y="338"/>
            <a:ext cx="201" cy="1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1769" name="Clip" r:id="rId6" imgW="676440" imgH="485640" progId="MS_ClipArt_Gallery.2">
                    <p:embed/>
                  </p:oleObj>
                </mc:Choice>
                <mc:Fallback>
                  <p:oleObj name="Clip" r:id="rId6" imgW="676440" imgH="48564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78" y="338"/>
                          <a:ext cx="201" cy="14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75" name="Line 10"/>
            <p:cNvSpPr>
              <a:spLocks noChangeShapeType="1"/>
            </p:cNvSpPr>
            <p:nvPr/>
          </p:nvSpPr>
          <p:spPr bwMode="auto">
            <a:xfrm flipV="1">
              <a:off x="3844" y="434"/>
              <a:ext cx="82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2073" name="Group 11"/>
          <p:cNvGrpSpPr>
            <a:grpSpLocks/>
          </p:cNvGrpSpPr>
          <p:nvPr/>
        </p:nvGrpSpPr>
        <p:grpSpPr bwMode="auto">
          <a:xfrm>
            <a:off x="4708525" y="2436813"/>
            <a:ext cx="835025" cy="390525"/>
            <a:chOff x="3552" y="246"/>
            <a:chExt cx="527" cy="248"/>
          </a:xfrm>
        </p:grpSpPr>
        <p:graphicFrame>
          <p:nvGraphicFramePr>
            <p:cNvPr id="2061" name="Object 12"/>
            <p:cNvGraphicFramePr>
              <a:graphicFrameLocks noChangeAspect="1"/>
            </p:cNvGraphicFramePr>
            <p:nvPr/>
          </p:nvGraphicFramePr>
          <p:xfrm>
            <a:off x="3552" y="246"/>
            <a:ext cx="299" cy="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1770" name="Clip" r:id="rId8" imgW="1305000" imgH="1085760" progId="MS_ClipArt_Gallery.2">
                    <p:embed/>
                  </p:oleObj>
                </mc:Choice>
                <mc:Fallback>
                  <p:oleObj name="Clip" r:id="rId8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52" y="246"/>
                          <a:ext cx="299" cy="24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62" name="Object 13"/>
            <p:cNvGraphicFramePr>
              <a:graphicFrameLocks noChangeAspect="1"/>
            </p:cNvGraphicFramePr>
            <p:nvPr/>
          </p:nvGraphicFramePr>
          <p:xfrm>
            <a:off x="3878" y="338"/>
            <a:ext cx="201" cy="1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1771" name="Clip" r:id="rId9" imgW="676440" imgH="485640" progId="MS_ClipArt_Gallery.2">
                    <p:embed/>
                  </p:oleObj>
                </mc:Choice>
                <mc:Fallback>
                  <p:oleObj name="Clip" r:id="rId9" imgW="676440" imgH="48564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78" y="338"/>
                          <a:ext cx="201" cy="14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74" name="Line 14"/>
            <p:cNvSpPr>
              <a:spLocks noChangeShapeType="1"/>
            </p:cNvSpPr>
            <p:nvPr/>
          </p:nvSpPr>
          <p:spPr bwMode="auto">
            <a:xfrm flipV="1">
              <a:off x="3844" y="434"/>
              <a:ext cx="82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2074" name="Group 15"/>
          <p:cNvGrpSpPr>
            <a:grpSpLocks/>
          </p:cNvGrpSpPr>
          <p:nvPr/>
        </p:nvGrpSpPr>
        <p:grpSpPr bwMode="auto">
          <a:xfrm>
            <a:off x="5137150" y="2176463"/>
            <a:ext cx="79375" cy="261937"/>
            <a:chOff x="3842" y="406"/>
            <a:chExt cx="51" cy="167"/>
          </a:xfrm>
        </p:grpSpPr>
        <p:sp>
          <p:nvSpPr>
            <p:cNvPr id="2271" name="Oval 16"/>
            <p:cNvSpPr>
              <a:spLocks noChangeArrowheads="1"/>
            </p:cNvSpPr>
            <p:nvPr/>
          </p:nvSpPr>
          <p:spPr bwMode="auto">
            <a:xfrm>
              <a:off x="3842" y="406"/>
              <a:ext cx="47" cy="4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272" name="Oval 17"/>
            <p:cNvSpPr>
              <a:spLocks noChangeArrowheads="1"/>
            </p:cNvSpPr>
            <p:nvPr/>
          </p:nvSpPr>
          <p:spPr bwMode="auto">
            <a:xfrm>
              <a:off x="3844" y="466"/>
              <a:ext cx="47" cy="4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273" name="Oval 18"/>
            <p:cNvSpPr>
              <a:spLocks noChangeArrowheads="1"/>
            </p:cNvSpPr>
            <p:nvPr/>
          </p:nvSpPr>
          <p:spPr bwMode="auto">
            <a:xfrm>
              <a:off x="3846" y="526"/>
              <a:ext cx="47" cy="4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2075" name="Group 19"/>
          <p:cNvGrpSpPr>
            <a:grpSpLocks/>
          </p:cNvGrpSpPr>
          <p:nvPr/>
        </p:nvGrpSpPr>
        <p:grpSpPr bwMode="auto">
          <a:xfrm>
            <a:off x="5670550" y="2792413"/>
            <a:ext cx="238125" cy="482600"/>
            <a:chOff x="4180" y="783"/>
            <a:chExt cx="150" cy="307"/>
          </a:xfrm>
        </p:grpSpPr>
        <p:sp>
          <p:nvSpPr>
            <p:cNvPr id="2263" name="AutoShape 20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264" name="Rectangle 21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265" name="Rectangle 22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266" name="AutoShape 23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267" name="Line 24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268" name="Line 25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269" name="Rectangle 26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270" name="Rectangle 27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2076" name="Group 28"/>
          <p:cNvGrpSpPr>
            <a:grpSpLocks/>
          </p:cNvGrpSpPr>
          <p:nvPr/>
        </p:nvGrpSpPr>
        <p:grpSpPr bwMode="auto">
          <a:xfrm rot="-5400000">
            <a:off x="6022976" y="2897187"/>
            <a:ext cx="100012" cy="265113"/>
            <a:chOff x="3842" y="406"/>
            <a:chExt cx="51" cy="167"/>
          </a:xfrm>
        </p:grpSpPr>
        <p:sp>
          <p:nvSpPr>
            <p:cNvPr id="2260" name="Oval 29"/>
            <p:cNvSpPr>
              <a:spLocks noChangeArrowheads="1"/>
            </p:cNvSpPr>
            <p:nvPr/>
          </p:nvSpPr>
          <p:spPr bwMode="auto">
            <a:xfrm>
              <a:off x="3842" y="406"/>
              <a:ext cx="47" cy="4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261" name="Oval 30"/>
            <p:cNvSpPr>
              <a:spLocks noChangeArrowheads="1"/>
            </p:cNvSpPr>
            <p:nvPr/>
          </p:nvSpPr>
          <p:spPr bwMode="auto">
            <a:xfrm>
              <a:off x="3844" y="466"/>
              <a:ext cx="47" cy="4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262" name="Oval 31"/>
            <p:cNvSpPr>
              <a:spLocks noChangeArrowheads="1"/>
            </p:cNvSpPr>
            <p:nvPr/>
          </p:nvSpPr>
          <p:spPr bwMode="auto">
            <a:xfrm>
              <a:off x="3846" y="526"/>
              <a:ext cx="47" cy="4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2077" name="Line 32"/>
          <p:cNvSpPr>
            <a:spLocks noChangeShapeType="1"/>
          </p:cNvSpPr>
          <p:nvPr/>
        </p:nvSpPr>
        <p:spPr bwMode="auto">
          <a:xfrm>
            <a:off x="5826125" y="2679700"/>
            <a:ext cx="563563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078" name="Line 33"/>
          <p:cNvSpPr>
            <a:spLocks noChangeShapeType="1"/>
          </p:cNvSpPr>
          <p:nvPr/>
        </p:nvSpPr>
        <p:spPr bwMode="auto">
          <a:xfrm>
            <a:off x="5829300" y="2674938"/>
            <a:ext cx="3175" cy="1174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079" name="Line 34"/>
          <p:cNvSpPr>
            <a:spLocks noChangeShapeType="1"/>
          </p:cNvSpPr>
          <p:nvPr/>
        </p:nvSpPr>
        <p:spPr bwMode="auto">
          <a:xfrm>
            <a:off x="6392863" y="2673350"/>
            <a:ext cx="1587" cy="1000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080" name="Line 35"/>
          <p:cNvSpPr>
            <a:spLocks noChangeShapeType="1"/>
          </p:cNvSpPr>
          <p:nvPr/>
        </p:nvSpPr>
        <p:spPr bwMode="auto">
          <a:xfrm>
            <a:off x="5484813" y="2019300"/>
            <a:ext cx="328612" cy="323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081" name="Line 36"/>
          <p:cNvSpPr>
            <a:spLocks noChangeShapeType="1"/>
          </p:cNvSpPr>
          <p:nvPr/>
        </p:nvSpPr>
        <p:spPr bwMode="auto">
          <a:xfrm flipV="1">
            <a:off x="5499100" y="2368550"/>
            <a:ext cx="314325" cy="4032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082" name="Line 37"/>
          <p:cNvSpPr>
            <a:spLocks noChangeShapeType="1"/>
          </p:cNvSpPr>
          <p:nvPr/>
        </p:nvSpPr>
        <p:spPr bwMode="auto">
          <a:xfrm flipV="1">
            <a:off x="6099175" y="2473325"/>
            <a:ext cx="1588" cy="200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2083" name="Group 38"/>
          <p:cNvGrpSpPr>
            <a:grpSpLocks/>
          </p:cNvGrpSpPr>
          <p:nvPr/>
        </p:nvGrpSpPr>
        <p:grpSpPr bwMode="auto">
          <a:xfrm>
            <a:off x="6234113" y="2763838"/>
            <a:ext cx="238125" cy="484187"/>
            <a:chOff x="4180" y="783"/>
            <a:chExt cx="150" cy="307"/>
          </a:xfrm>
        </p:grpSpPr>
        <p:sp>
          <p:nvSpPr>
            <p:cNvPr id="2252" name="AutoShape 39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253" name="Rectangle 40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254" name="Rectangle 41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255" name="AutoShape 42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256" name="Line 43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257" name="Line 44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258" name="Rectangle 45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259" name="Rectangle 46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2084" name="Group 47"/>
          <p:cNvGrpSpPr>
            <a:grpSpLocks/>
          </p:cNvGrpSpPr>
          <p:nvPr/>
        </p:nvGrpSpPr>
        <p:grpSpPr bwMode="auto">
          <a:xfrm>
            <a:off x="5145088" y="3521075"/>
            <a:ext cx="546100" cy="1133475"/>
            <a:chOff x="3314" y="1248"/>
            <a:chExt cx="344" cy="694"/>
          </a:xfrm>
        </p:grpSpPr>
        <p:graphicFrame>
          <p:nvGraphicFramePr>
            <p:cNvPr id="2059" name="Object 48"/>
            <p:cNvGraphicFramePr>
              <a:graphicFrameLocks noChangeAspect="1"/>
            </p:cNvGraphicFramePr>
            <p:nvPr/>
          </p:nvGraphicFramePr>
          <p:xfrm>
            <a:off x="3314" y="1248"/>
            <a:ext cx="299" cy="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1772" name="Clip" r:id="rId10" imgW="1305000" imgH="1085760" progId="MS_ClipArt_Gallery.2">
                    <p:embed/>
                  </p:oleObj>
                </mc:Choice>
                <mc:Fallback>
                  <p:oleObj name="Clip" r:id="rId10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14" y="1248"/>
                          <a:ext cx="299" cy="24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45" name="Line 49"/>
            <p:cNvSpPr>
              <a:spLocks noChangeShapeType="1"/>
            </p:cNvSpPr>
            <p:nvPr/>
          </p:nvSpPr>
          <p:spPr bwMode="auto">
            <a:xfrm flipV="1">
              <a:off x="3606" y="1433"/>
              <a:ext cx="5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graphicFrame>
          <p:nvGraphicFramePr>
            <p:cNvPr id="2060" name="Object 50"/>
            <p:cNvGraphicFramePr>
              <a:graphicFrameLocks noChangeAspect="1"/>
            </p:cNvGraphicFramePr>
            <p:nvPr/>
          </p:nvGraphicFramePr>
          <p:xfrm>
            <a:off x="3314" y="1694"/>
            <a:ext cx="299" cy="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1773" name="Clip" r:id="rId11" imgW="1305000" imgH="1085760" progId="MS_ClipArt_Gallery.2">
                    <p:embed/>
                  </p:oleObj>
                </mc:Choice>
                <mc:Fallback>
                  <p:oleObj name="Clip" r:id="rId11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14" y="1694"/>
                          <a:ext cx="299" cy="24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46" name="Line 51"/>
            <p:cNvSpPr>
              <a:spLocks noChangeShapeType="1"/>
            </p:cNvSpPr>
            <p:nvPr/>
          </p:nvSpPr>
          <p:spPr bwMode="auto">
            <a:xfrm flipV="1">
              <a:off x="3606" y="1882"/>
              <a:ext cx="52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2247" name="Group 52"/>
            <p:cNvGrpSpPr>
              <a:grpSpLocks/>
            </p:cNvGrpSpPr>
            <p:nvPr/>
          </p:nvGrpSpPr>
          <p:grpSpPr bwMode="auto">
            <a:xfrm>
              <a:off x="3404" y="1504"/>
              <a:ext cx="51" cy="167"/>
              <a:chOff x="3842" y="406"/>
              <a:chExt cx="51" cy="167"/>
            </a:xfrm>
          </p:grpSpPr>
          <p:sp>
            <p:nvSpPr>
              <p:cNvPr id="2249" name="Oval 53"/>
              <p:cNvSpPr>
                <a:spLocks noChangeArrowheads="1"/>
              </p:cNvSpPr>
              <p:nvPr/>
            </p:nvSpPr>
            <p:spPr bwMode="auto">
              <a:xfrm>
                <a:off x="3842" y="40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250" name="Oval 54"/>
              <p:cNvSpPr>
                <a:spLocks noChangeArrowheads="1"/>
              </p:cNvSpPr>
              <p:nvPr/>
            </p:nvSpPr>
            <p:spPr bwMode="auto">
              <a:xfrm>
                <a:off x="3844" y="46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251" name="Oval 55"/>
              <p:cNvSpPr>
                <a:spLocks noChangeArrowheads="1"/>
              </p:cNvSpPr>
              <p:nvPr/>
            </p:nvSpPr>
            <p:spPr bwMode="auto">
              <a:xfrm>
                <a:off x="3846" y="52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2248" name="Line 56"/>
            <p:cNvSpPr>
              <a:spLocks noChangeShapeType="1"/>
            </p:cNvSpPr>
            <p:nvPr/>
          </p:nvSpPr>
          <p:spPr bwMode="auto">
            <a:xfrm>
              <a:off x="3654" y="1431"/>
              <a:ext cx="0" cy="4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graphicFrame>
        <p:nvGraphicFramePr>
          <p:cNvPr id="2050" name="Object 57"/>
          <p:cNvGraphicFramePr>
            <a:graphicFrameLocks noChangeAspect="1"/>
          </p:cNvGraphicFramePr>
          <p:nvPr/>
        </p:nvGraphicFramePr>
        <p:xfrm>
          <a:off x="6132513" y="4756150"/>
          <a:ext cx="47625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74" name="Clip" r:id="rId12" imgW="1305000" imgH="1085760" progId="MS_ClipArt_Gallery.2">
                  <p:embed/>
                </p:oleObj>
              </mc:Choice>
              <mc:Fallback>
                <p:oleObj name="Clip" r:id="rId12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2513" y="4756150"/>
                        <a:ext cx="47625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58"/>
          <p:cNvGraphicFramePr>
            <a:graphicFrameLocks noChangeAspect="1"/>
          </p:cNvGraphicFramePr>
          <p:nvPr/>
        </p:nvGraphicFramePr>
        <p:xfrm>
          <a:off x="5434013" y="4743450"/>
          <a:ext cx="473075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75" name="Clip" r:id="rId13" imgW="1305000" imgH="1085760" progId="MS_ClipArt_Gallery.2">
                  <p:embed/>
                </p:oleObj>
              </mc:Choice>
              <mc:Fallback>
                <p:oleObj name="Clip" r:id="rId13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4013" y="4743450"/>
                        <a:ext cx="473075" cy="403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85" name="Oval 59"/>
          <p:cNvSpPr>
            <a:spLocks noChangeArrowheads="1"/>
          </p:cNvSpPr>
          <p:nvPr/>
        </p:nvSpPr>
        <p:spPr bwMode="auto">
          <a:xfrm rot="-5400000">
            <a:off x="5906294" y="4872832"/>
            <a:ext cx="76200" cy="74612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086" name="Oval 60"/>
          <p:cNvSpPr>
            <a:spLocks noChangeArrowheads="1"/>
          </p:cNvSpPr>
          <p:nvPr/>
        </p:nvSpPr>
        <p:spPr bwMode="auto">
          <a:xfrm rot="-5400000">
            <a:off x="6002338" y="4870450"/>
            <a:ext cx="77787" cy="74613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087" name="Oval 61"/>
          <p:cNvSpPr>
            <a:spLocks noChangeArrowheads="1"/>
          </p:cNvSpPr>
          <p:nvPr/>
        </p:nvSpPr>
        <p:spPr bwMode="auto">
          <a:xfrm rot="-5400000">
            <a:off x="6090444" y="4876007"/>
            <a:ext cx="76200" cy="74612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088" name="Line 62"/>
          <p:cNvSpPr>
            <a:spLocks noChangeShapeType="1"/>
          </p:cNvSpPr>
          <p:nvPr/>
        </p:nvSpPr>
        <p:spPr bwMode="auto">
          <a:xfrm rot="-5400000">
            <a:off x="6386513" y="4725988"/>
            <a:ext cx="73025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089" name="Line 63"/>
          <p:cNvSpPr>
            <a:spLocks noChangeShapeType="1"/>
          </p:cNvSpPr>
          <p:nvPr/>
        </p:nvSpPr>
        <p:spPr bwMode="auto">
          <a:xfrm rot="5400000" flipH="1">
            <a:off x="5672931" y="4715669"/>
            <a:ext cx="777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090" name="Line 64"/>
          <p:cNvSpPr>
            <a:spLocks noChangeShapeType="1"/>
          </p:cNvSpPr>
          <p:nvPr/>
        </p:nvSpPr>
        <p:spPr bwMode="auto">
          <a:xfrm rot="16200000" flipV="1">
            <a:off x="6071394" y="4328319"/>
            <a:ext cx="0" cy="7127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091" name="Line 65"/>
          <p:cNvSpPr>
            <a:spLocks noChangeShapeType="1"/>
          </p:cNvSpPr>
          <p:nvPr/>
        </p:nvSpPr>
        <p:spPr bwMode="auto">
          <a:xfrm flipV="1">
            <a:off x="5691188" y="4225925"/>
            <a:ext cx="106362" cy="47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092" name="Line 66"/>
          <p:cNvSpPr>
            <a:spLocks noChangeShapeType="1"/>
          </p:cNvSpPr>
          <p:nvPr/>
        </p:nvSpPr>
        <p:spPr bwMode="auto">
          <a:xfrm>
            <a:off x="6375400" y="4283075"/>
            <a:ext cx="344488" cy="4714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093" name="Line 67"/>
          <p:cNvSpPr>
            <a:spLocks noChangeShapeType="1"/>
          </p:cNvSpPr>
          <p:nvPr/>
        </p:nvSpPr>
        <p:spPr bwMode="auto">
          <a:xfrm flipH="1">
            <a:off x="7280275" y="4278313"/>
            <a:ext cx="317500" cy="4810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aphicFrame>
        <p:nvGraphicFramePr>
          <p:cNvPr id="2052" name="Object 68"/>
          <p:cNvGraphicFramePr>
            <a:graphicFrameLocks noChangeAspect="1"/>
          </p:cNvGraphicFramePr>
          <p:nvPr/>
        </p:nvGraphicFramePr>
        <p:xfrm>
          <a:off x="7481888" y="3732213"/>
          <a:ext cx="231775" cy="29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76" name="Clip" r:id="rId14" imgW="981000" imgH="1209600" progId="MS_ClipArt_Gallery.2">
                  <p:embed/>
                </p:oleObj>
              </mc:Choice>
              <mc:Fallback>
                <p:oleObj name="Clip" r:id="rId14" imgW="981000" imgH="120960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1888" y="3732213"/>
                        <a:ext cx="231775" cy="293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" name="Object 69"/>
          <p:cNvGraphicFramePr>
            <a:graphicFrameLocks noChangeAspect="1"/>
          </p:cNvGraphicFramePr>
          <p:nvPr/>
        </p:nvGraphicFramePr>
        <p:xfrm>
          <a:off x="5961063" y="3830638"/>
          <a:ext cx="231775" cy="29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77" name="Clip" r:id="rId16" imgW="981000" imgH="1209600" progId="MS_ClipArt_Gallery.2">
                  <p:embed/>
                </p:oleObj>
              </mc:Choice>
              <mc:Fallback>
                <p:oleObj name="Clip" r:id="rId16" imgW="981000" imgH="120960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1063" y="3830638"/>
                        <a:ext cx="231775" cy="293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94" name="Freeform 70"/>
          <p:cNvSpPr>
            <a:spLocks/>
          </p:cNvSpPr>
          <p:nvPr/>
        </p:nvSpPr>
        <p:spPr bwMode="auto">
          <a:xfrm>
            <a:off x="6053138" y="3554413"/>
            <a:ext cx="1539875" cy="373062"/>
          </a:xfrm>
          <a:custGeom>
            <a:avLst/>
            <a:gdLst>
              <a:gd name="T0" fmla="*/ 0 w 972"/>
              <a:gd name="T1" fmla="*/ 2147483647 h 228"/>
              <a:gd name="T2" fmla="*/ 2147483647 w 972"/>
              <a:gd name="T3" fmla="*/ 2147483647 h 228"/>
              <a:gd name="T4" fmla="*/ 2147483647 w 972"/>
              <a:gd name="T5" fmla="*/ 2147483647 h 228"/>
              <a:gd name="T6" fmla="*/ 0 60000 65536"/>
              <a:gd name="T7" fmla="*/ 0 60000 65536"/>
              <a:gd name="T8" fmla="*/ 0 60000 65536"/>
              <a:gd name="T9" fmla="*/ 0 w 972"/>
              <a:gd name="T10" fmla="*/ 0 h 228"/>
              <a:gd name="T11" fmla="*/ 972 w 972"/>
              <a:gd name="T12" fmla="*/ 228 h 2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72" h="228">
                <a:moveTo>
                  <a:pt x="0" y="228"/>
                </a:moveTo>
                <a:cubicBezTo>
                  <a:pt x="135" y="123"/>
                  <a:pt x="270" y="18"/>
                  <a:pt x="432" y="9"/>
                </a:cubicBezTo>
                <a:cubicBezTo>
                  <a:pt x="594" y="0"/>
                  <a:pt x="783" y="85"/>
                  <a:pt x="972" y="171"/>
                </a:cubicBezTo>
              </a:path>
            </a:pathLst>
          </a:cu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2095" name="Group 71"/>
          <p:cNvGrpSpPr>
            <a:grpSpLocks/>
          </p:cNvGrpSpPr>
          <p:nvPr/>
        </p:nvGrpSpPr>
        <p:grpSpPr bwMode="auto">
          <a:xfrm>
            <a:off x="6356350" y="5294313"/>
            <a:ext cx="463550" cy="522287"/>
            <a:chOff x="2870" y="1518"/>
            <a:chExt cx="292" cy="320"/>
          </a:xfrm>
        </p:grpSpPr>
        <p:graphicFrame>
          <p:nvGraphicFramePr>
            <p:cNvPr id="2057" name="Object 72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1778" name="Clip" r:id="rId17" imgW="819000" imgH="847800" progId="MS_ClipArt_Gallery.2">
                    <p:embed/>
                  </p:oleObj>
                </mc:Choice>
                <mc:Fallback>
                  <p:oleObj name="Clip" r:id="rId17" imgW="819000" imgH="8478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8" name="Object 73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1779" name="Clip" r:id="rId19" imgW="1266840" imgH="1200240" progId="MS_ClipArt_Gallery.2">
                    <p:embed/>
                  </p:oleObj>
                </mc:Choice>
                <mc:Fallback>
                  <p:oleObj name="Clip" r:id="rId19" imgW="1266840" imgH="120024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096" name="Group 74"/>
          <p:cNvGrpSpPr>
            <a:grpSpLocks/>
          </p:cNvGrpSpPr>
          <p:nvPr/>
        </p:nvGrpSpPr>
        <p:grpSpPr bwMode="auto">
          <a:xfrm>
            <a:off x="7242175" y="5334000"/>
            <a:ext cx="461963" cy="522288"/>
            <a:chOff x="2870" y="1518"/>
            <a:chExt cx="292" cy="320"/>
          </a:xfrm>
        </p:grpSpPr>
        <p:graphicFrame>
          <p:nvGraphicFramePr>
            <p:cNvPr id="2055" name="Object 75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1780" name="Clip" r:id="rId21" imgW="819000" imgH="847800" progId="MS_ClipArt_Gallery.2">
                    <p:embed/>
                  </p:oleObj>
                </mc:Choice>
                <mc:Fallback>
                  <p:oleObj name="Clip" r:id="rId21" imgW="819000" imgH="8478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6" name="Object 76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1781" name="Clip" r:id="rId22" imgW="1266840" imgH="1200240" progId="MS_ClipArt_Gallery.2">
                    <p:embed/>
                  </p:oleObj>
                </mc:Choice>
                <mc:Fallback>
                  <p:oleObj name="Clip" r:id="rId22" imgW="1266840" imgH="120024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097" name="Group 77"/>
          <p:cNvGrpSpPr>
            <a:grpSpLocks/>
          </p:cNvGrpSpPr>
          <p:nvPr/>
        </p:nvGrpSpPr>
        <p:grpSpPr bwMode="auto">
          <a:xfrm>
            <a:off x="6770688" y="4986338"/>
            <a:ext cx="431800" cy="460375"/>
            <a:chOff x="4733" y="2082"/>
            <a:chExt cx="272" cy="282"/>
          </a:xfrm>
        </p:grpSpPr>
        <p:graphicFrame>
          <p:nvGraphicFramePr>
            <p:cNvPr id="2054" name="Object 78"/>
            <p:cNvGraphicFramePr>
              <a:graphicFrameLocks noChangeAspect="1"/>
            </p:cNvGraphicFramePr>
            <p:nvPr/>
          </p:nvGraphicFramePr>
          <p:xfrm>
            <a:off x="4733" y="2082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1782" name="Clip" r:id="rId23" imgW="819000" imgH="847800" progId="MS_ClipArt_Gallery.2">
                    <p:embed/>
                  </p:oleObj>
                </mc:Choice>
                <mc:Fallback>
                  <p:oleObj name="Clip" r:id="rId23" imgW="819000" imgH="8478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33" y="2082"/>
                          <a:ext cx="272" cy="28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44" name="Rectangle 79"/>
            <p:cNvSpPr>
              <a:spLocks noChangeArrowheads="1"/>
            </p:cNvSpPr>
            <p:nvPr/>
          </p:nvSpPr>
          <p:spPr bwMode="auto">
            <a:xfrm>
              <a:off x="4812" y="2181"/>
              <a:ext cx="192" cy="183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2098" name="Line 80"/>
          <p:cNvSpPr>
            <a:spLocks noChangeShapeType="1"/>
          </p:cNvSpPr>
          <p:nvPr/>
        </p:nvSpPr>
        <p:spPr bwMode="auto">
          <a:xfrm>
            <a:off x="7118350" y="4867275"/>
            <a:ext cx="0" cy="279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2099" name="Group 81"/>
          <p:cNvGrpSpPr>
            <a:grpSpLocks/>
          </p:cNvGrpSpPr>
          <p:nvPr/>
        </p:nvGrpSpPr>
        <p:grpSpPr bwMode="auto">
          <a:xfrm>
            <a:off x="7939088" y="4162425"/>
            <a:ext cx="236537" cy="501650"/>
            <a:chOff x="4180" y="783"/>
            <a:chExt cx="150" cy="307"/>
          </a:xfrm>
        </p:grpSpPr>
        <p:sp>
          <p:nvSpPr>
            <p:cNvPr id="2236" name="AutoShape 82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237" name="Rectangle 83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238" name="Rectangle 84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239" name="AutoShape 85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240" name="Line 86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241" name="Line 87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242" name="Rectangle 88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243" name="Rectangle 89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2100" name="Group 90"/>
          <p:cNvGrpSpPr>
            <a:grpSpLocks/>
          </p:cNvGrpSpPr>
          <p:nvPr/>
        </p:nvGrpSpPr>
        <p:grpSpPr bwMode="auto">
          <a:xfrm>
            <a:off x="7924800" y="4706938"/>
            <a:ext cx="236538" cy="500062"/>
            <a:chOff x="4180" y="783"/>
            <a:chExt cx="150" cy="307"/>
          </a:xfrm>
        </p:grpSpPr>
        <p:sp>
          <p:nvSpPr>
            <p:cNvPr id="2228" name="AutoShape 91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229" name="Rectangle 92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230" name="Rectangle 93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231" name="AutoShape 94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232" name="Line 95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233" name="Line 96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234" name="Rectangle 97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235" name="Rectangle 98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2101" name="Line 99"/>
          <p:cNvSpPr>
            <a:spLocks noChangeShapeType="1"/>
          </p:cNvSpPr>
          <p:nvPr/>
        </p:nvSpPr>
        <p:spPr bwMode="auto">
          <a:xfrm rot="5400000" flipH="1">
            <a:off x="7473157" y="4620419"/>
            <a:ext cx="747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102" name="Line 100"/>
          <p:cNvSpPr>
            <a:spLocks noChangeShapeType="1"/>
          </p:cNvSpPr>
          <p:nvPr/>
        </p:nvSpPr>
        <p:spPr bwMode="auto">
          <a:xfrm rot="-5400000">
            <a:off x="7900988" y="4932362"/>
            <a:ext cx="0" cy="1174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103" name="Line 101"/>
          <p:cNvSpPr>
            <a:spLocks noChangeShapeType="1"/>
          </p:cNvSpPr>
          <p:nvPr/>
        </p:nvSpPr>
        <p:spPr bwMode="auto">
          <a:xfrm rot="-5400000">
            <a:off x="7889875" y="4357688"/>
            <a:ext cx="0" cy="101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104" name="Line 102"/>
          <p:cNvSpPr>
            <a:spLocks noChangeShapeType="1"/>
          </p:cNvSpPr>
          <p:nvPr/>
        </p:nvSpPr>
        <p:spPr bwMode="auto">
          <a:xfrm flipV="1">
            <a:off x="6388100" y="2081213"/>
            <a:ext cx="520700" cy="254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105" name="Line 103"/>
          <p:cNvSpPr>
            <a:spLocks noChangeShapeType="1"/>
          </p:cNvSpPr>
          <p:nvPr/>
        </p:nvSpPr>
        <p:spPr bwMode="auto">
          <a:xfrm>
            <a:off x="7451725" y="2062163"/>
            <a:ext cx="552450" cy="254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106" name="Line 104"/>
          <p:cNvSpPr>
            <a:spLocks noChangeShapeType="1"/>
          </p:cNvSpPr>
          <p:nvPr/>
        </p:nvSpPr>
        <p:spPr bwMode="auto">
          <a:xfrm flipH="1">
            <a:off x="8042275" y="2473325"/>
            <a:ext cx="273050" cy="8334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107" name="Line 105"/>
          <p:cNvSpPr>
            <a:spLocks noChangeShapeType="1"/>
          </p:cNvSpPr>
          <p:nvPr/>
        </p:nvSpPr>
        <p:spPr bwMode="auto">
          <a:xfrm>
            <a:off x="7165975" y="2198688"/>
            <a:ext cx="0" cy="5286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108" name="Line 106"/>
          <p:cNvSpPr>
            <a:spLocks noChangeShapeType="1"/>
          </p:cNvSpPr>
          <p:nvPr/>
        </p:nvSpPr>
        <p:spPr bwMode="auto">
          <a:xfrm>
            <a:off x="7194550" y="2990850"/>
            <a:ext cx="608013" cy="450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109" name="Line 107"/>
          <p:cNvSpPr>
            <a:spLocks noChangeShapeType="1"/>
          </p:cNvSpPr>
          <p:nvPr/>
        </p:nvSpPr>
        <p:spPr bwMode="auto">
          <a:xfrm flipH="1">
            <a:off x="7718425" y="3560763"/>
            <a:ext cx="303213" cy="4413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110" name="Line 108"/>
          <p:cNvSpPr>
            <a:spLocks noChangeShapeType="1"/>
          </p:cNvSpPr>
          <p:nvPr/>
        </p:nvSpPr>
        <p:spPr bwMode="auto">
          <a:xfrm flipH="1">
            <a:off x="7459663" y="2433638"/>
            <a:ext cx="638175" cy="469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111" name="Line 109"/>
          <p:cNvSpPr>
            <a:spLocks noChangeShapeType="1"/>
          </p:cNvSpPr>
          <p:nvPr/>
        </p:nvSpPr>
        <p:spPr bwMode="auto">
          <a:xfrm flipH="1">
            <a:off x="7470775" y="1749425"/>
            <a:ext cx="398463" cy="3127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112" name="Line 110"/>
          <p:cNvSpPr>
            <a:spLocks noChangeShapeType="1"/>
          </p:cNvSpPr>
          <p:nvPr/>
        </p:nvSpPr>
        <p:spPr bwMode="auto">
          <a:xfrm flipH="1">
            <a:off x="8286750" y="1963738"/>
            <a:ext cx="230188" cy="215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2113" name="Group 111"/>
          <p:cNvGrpSpPr>
            <a:grpSpLocks/>
          </p:cNvGrpSpPr>
          <p:nvPr/>
        </p:nvGrpSpPr>
        <p:grpSpPr bwMode="auto">
          <a:xfrm>
            <a:off x="5797550" y="2198688"/>
            <a:ext cx="569913" cy="285750"/>
            <a:chOff x="3600" y="219"/>
            <a:chExt cx="360" cy="175"/>
          </a:xfrm>
        </p:grpSpPr>
        <p:sp>
          <p:nvSpPr>
            <p:cNvPr id="2215" name="Oval 112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216" name="Line 113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217" name="Line 114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218" name="Rectangle 115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pt-BR"/>
            </a:p>
          </p:txBody>
        </p:sp>
        <p:sp>
          <p:nvSpPr>
            <p:cNvPr id="2219" name="Oval 116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2220" name="Group 117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225" name="Line 11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226" name="Line 11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227" name="Line 12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2221" name="Group 121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222" name="Line 12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223" name="Line 12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224" name="Line 12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</p:grpSp>
      <p:grpSp>
        <p:nvGrpSpPr>
          <p:cNvPr id="2114" name="Group 125"/>
          <p:cNvGrpSpPr>
            <a:grpSpLocks/>
          </p:cNvGrpSpPr>
          <p:nvPr/>
        </p:nvGrpSpPr>
        <p:grpSpPr bwMode="auto">
          <a:xfrm>
            <a:off x="6880225" y="1919288"/>
            <a:ext cx="571500" cy="285750"/>
            <a:chOff x="3600" y="219"/>
            <a:chExt cx="360" cy="175"/>
          </a:xfrm>
        </p:grpSpPr>
        <p:sp>
          <p:nvSpPr>
            <p:cNvPr id="2202" name="Oval 126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203" name="Line 12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204" name="Line 12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205" name="Rectangle 129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pt-BR"/>
            </a:p>
          </p:txBody>
        </p:sp>
        <p:sp>
          <p:nvSpPr>
            <p:cNvPr id="2206" name="Oval 13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2207" name="Group 13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212" name="Line 13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213" name="Line 13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214" name="Line 13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2208" name="Group 13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209" name="Line 13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210" name="Line 13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211" name="Line 13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</p:grpSp>
      <p:grpSp>
        <p:nvGrpSpPr>
          <p:cNvPr id="2115" name="Group 139"/>
          <p:cNvGrpSpPr>
            <a:grpSpLocks/>
          </p:cNvGrpSpPr>
          <p:nvPr/>
        </p:nvGrpSpPr>
        <p:grpSpPr bwMode="auto">
          <a:xfrm>
            <a:off x="6900863" y="2724150"/>
            <a:ext cx="569912" cy="285750"/>
            <a:chOff x="3600" y="219"/>
            <a:chExt cx="360" cy="175"/>
          </a:xfrm>
        </p:grpSpPr>
        <p:sp>
          <p:nvSpPr>
            <p:cNvPr id="2189" name="Oval 140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90" name="Line 141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91" name="Line 142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92" name="Rectangle 143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pt-BR"/>
            </a:p>
          </p:txBody>
        </p:sp>
        <p:sp>
          <p:nvSpPr>
            <p:cNvPr id="2193" name="Oval 144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2194" name="Group 145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199" name="Line 14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200" name="Line 14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201" name="Line 14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2195" name="Group 149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196" name="Line 15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197" name="Line 15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198" name="Line 15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</p:grpSp>
      <p:grpSp>
        <p:nvGrpSpPr>
          <p:cNvPr id="2116" name="Group 153"/>
          <p:cNvGrpSpPr>
            <a:grpSpLocks/>
          </p:cNvGrpSpPr>
          <p:nvPr/>
        </p:nvGrpSpPr>
        <p:grpSpPr bwMode="auto">
          <a:xfrm>
            <a:off x="8004175" y="2174875"/>
            <a:ext cx="568325" cy="284163"/>
            <a:chOff x="3600" y="219"/>
            <a:chExt cx="360" cy="175"/>
          </a:xfrm>
        </p:grpSpPr>
        <p:sp>
          <p:nvSpPr>
            <p:cNvPr id="2176" name="Oval 154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77" name="Line 155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78" name="Line 156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79" name="Rectangle 157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pt-BR"/>
            </a:p>
          </p:txBody>
        </p:sp>
        <p:sp>
          <p:nvSpPr>
            <p:cNvPr id="2180" name="Oval 158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2181" name="Group 159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186" name="Line 16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187" name="Line 16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188" name="Line 16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2182" name="Group 163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183" name="Line 16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184" name="Line 16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185" name="Line 16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</p:grpSp>
      <p:grpSp>
        <p:nvGrpSpPr>
          <p:cNvPr id="2117" name="Group 167"/>
          <p:cNvGrpSpPr>
            <a:grpSpLocks/>
          </p:cNvGrpSpPr>
          <p:nvPr/>
        </p:nvGrpSpPr>
        <p:grpSpPr bwMode="auto">
          <a:xfrm>
            <a:off x="7783513" y="3271838"/>
            <a:ext cx="569912" cy="284162"/>
            <a:chOff x="3600" y="219"/>
            <a:chExt cx="360" cy="175"/>
          </a:xfrm>
        </p:grpSpPr>
        <p:sp>
          <p:nvSpPr>
            <p:cNvPr id="2163" name="Oval 168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64" name="Line 169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65" name="Line 170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66" name="Rectangle 171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pt-BR"/>
            </a:p>
          </p:txBody>
        </p:sp>
        <p:sp>
          <p:nvSpPr>
            <p:cNvPr id="2167" name="Oval 172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2168" name="Group 173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173" name="Line 17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174" name="Line 17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175" name="Line 17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2169" name="Group 177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170" name="Line 17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171" name="Line 17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172" name="Line 18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</p:grpSp>
      <p:grpSp>
        <p:nvGrpSpPr>
          <p:cNvPr id="2118" name="Group 181"/>
          <p:cNvGrpSpPr>
            <a:grpSpLocks/>
          </p:cNvGrpSpPr>
          <p:nvPr/>
        </p:nvGrpSpPr>
        <p:grpSpPr bwMode="auto">
          <a:xfrm>
            <a:off x="7404100" y="3986213"/>
            <a:ext cx="569913" cy="287337"/>
            <a:chOff x="3600" y="219"/>
            <a:chExt cx="360" cy="175"/>
          </a:xfrm>
        </p:grpSpPr>
        <p:sp>
          <p:nvSpPr>
            <p:cNvPr id="2150" name="Oval 182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51" name="Line 183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52" name="Line 184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53" name="Rectangle 185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pt-BR"/>
            </a:p>
          </p:txBody>
        </p:sp>
        <p:sp>
          <p:nvSpPr>
            <p:cNvPr id="2154" name="Oval 186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2155" name="Group 187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160" name="Line 18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161" name="Line 18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162" name="Line 19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2156" name="Group 191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157" name="Line 19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158" name="Line 19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159" name="Line 19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</p:grpSp>
      <p:grpSp>
        <p:nvGrpSpPr>
          <p:cNvPr id="2119" name="Group 195"/>
          <p:cNvGrpSpPr>
            <a:grpSpLocks/>
          </p:cNvGrpSpPr>
          <p:nvPr/>
        </p:nvGrpSpPr>
        <p:grpSpPr bwMode="auto">
          <a:xfrm>
            <a:off x="6710363" y="4584700"/>
            <a:ext cx="569912" cy="284163"/>
            <a:chOff x="3600" y="219"/>
            <a:chExt cx="360" cy="175"/>
          </a:xfrm>
        </p:grpSpPr>
        <p:sp>
          <p:nvSpPr>
            <p:cNvPr id="2137" name="Oval 196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38" name="Line 19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39" name="Line 19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40" name="Rectangle 199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pt-BR"/>
            </a:p>
          </p:txBody>
        </p:sp>
        <p:sp>
          <p:nvSpPr>
            <p:cNvPr id="2141" name="Oval 20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2142" name="Group 20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147" name="Line 20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148" name="Line 20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149" name="Line 20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2143" name="Group 20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144" name="Line 20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145" name="Line 20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146" name="Line 20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</p:grpSp>
      <p:grpSp>
        <p:nvGrpSpPr>
          <p:cNvPr id="2120" name="Group 209"/>
          <p:cNvGrpSpPr>
            <a:grpSpLocks/>
          </p:cNvGrpSpPr>
          <p:nvPr/>
        </p:nvGrpSpPr>
        <p:grpSpPr bwMode="auto">
          <a:xfrm>
            <a:off x="5797550" y="4124325"/>
            <a:ext cx="569913" cy="284163"/>
            <a:chOff x="3600" y="219"/>
            <a:chExt cx="360" cy="175"/>
          </a:xfrm>
        </p:grpSpPr>
        <p:sp>
          <p:nvSpPr>
            <p:cNvPr id="2124" name="Oval 210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25" name="Line 211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26" name="Line 212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27" name="Rectangle 213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pt-BR"/>
            </a:p>
          </p:txBody>
        </p:sp>
        <p:sp>
          <p:nvSpPr>
            <p:cNvPr id="2128" name="Oval 214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2129" name="Group 215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134" name="Line 2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135" name="Line 2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136" name="Line 2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2130" name="Group 219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131" name="Line 22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132" name="Line 22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133" name="Line 22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</p:grpSp>
      <p:sp>
        <p:nvSpPr>
          <p:cNvPr id="2121" name="Freeform 223"/>
          <p:cNvSpPr>
            <a:spLocks/>
          </p:cNvSpPr>
          <p:nvPr/>
        </p:nvSpPr>
        <p:spPr bwMode="auto">
          <a:xfrm>
            <a:off x="5124450" y="1933575"/>
            <a:ext cx="3038475" cy="3114675"/>
          </a:xfrm>
          <a:custGeom>
            <a:avLst/>
            <a:gdLst>
              <a:gd name="T0" fmla="*/ 0 w 1914"/>
              <a:gd name="T1" fmla="*/ 0 h 1962"/>
              <a:gd name="T2" fmla="*/ 2147483647 w 1914"/>
              <a:gd name="T3" fmla="*/ 2147483647 h 1962"/>
              <a:gd name="T4" fmla="*/ 2147483647 w 1914"/>
              <a:gd name="T5" fmla="*/ 2147483647 h 1962"/>
              <a:gd name="T6" fmla="*/ 2147483647 w 1914"/>
              <a:gd name="T7" fmla="*/ 2147483647 h 1962"/>
              <a:gd name="T8" fmla="*/ 2147483647 w 1914"/>
              <a:gd name="T9" fmla="*/ 2147483647 h 1962"/>
              <a:gd name="T10" fmla="*/ 2147483647 w 1914"/>
              <a:gd name="T11" fmla="*/ 2147483647 h 1962"/>
              <a:gd name="T12" fmla="*/ 2147483647 w 1914"/>
              <a:gd name="T13" fmla="*/ 2147483647 h 1962"/>
              <a:gd name="T14" fmla="*/ 2147483647 w 1914"/>
              <a:gd name="T15" fmla="*/ 2147483647 h 1962"/>
              <a:gd name="T16" fmla="*/ 2147483647 w 1914"/>
              <a:gd name="T17" fmla="*/ 2147483647 h 1962"/>
              <a:gd name="T18" fmla="*/ 2147483647 w 1914"/>
              <a:gd name="T19" fmla="*/ 2147483647 h 1962"/>
              <a:gd name="T20" fmla="*/ 2147483647 w 1914"/>
              <a:gd name="T21" fmla="*/ 2147483647 h 196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914"/>
              <a:gd name="T34" fmla="*/ 0 h 1962"/>
              <a:gd name="T35" fmla="*/ 1914 w 1914"/>
              <a:gd name="T36" fmla="*/ 1962 h 196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914" h="1962">
                <a:moveTo>
                  <a:pt x="0" y="0"/>
                </a:moveTo>
                <a:lnTo>
                  <a:pt x="258" y="12"/>
                </a:lnTo>
                <a:lnTo>
                  <a:pt x="426" y="198"/>
                </a:lnTo>
                <a:lnTo>
                  <a:pt x="768" y="204"/>
                </a:lnTo>
                <a:lnTo>
                  <a:pt x="1086" y="48"/>
                </a:lnTo>
                <a:lnTo>
                  <a:pt x="1326" y="48"/>
                </a:lnTo>
                <a:lnTo>
                  <a:pt x="1326" y="588"/>
                </a:lnTo>
                <a:lnTo>
                  <a:pt x="1890" y="990"/>
                </a:lnTo>
                <a:lnTo>
                  <a:pt x="1662" y="1320"/>
                </a:lnTo>
                <a:lnTo>
                  <a:pt x="1662" y="1944"/>
                </a:lnTo>
                <a:lnTo>
                  <a:pt x="1914" y="1962"/>
                </a:lnTo>
              </a:path>
            </a:pathLst>
          </a:custGeom>
          <a:noFill/>
          <a:ln w="57150">
            <a:solidFill>
              <a:schemeClr val="accent2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122" name="Freeform 224"/>
          <p:cNvSpPr>
            <a:spLocks/>
          </p:cNvSpPr>
          <p:nvPr/>
        </p:nvSpPr>
        <p:spPr bwMode="auto">
          <a:xfrm>
            <a:off x="5991225" y="2152650"/>
            <a:ext cx="1924050" cy="2990850"/>
          </a:xfrm>
          <a:custGeom>
            <a:avLst/>
            <a:gdLst>
              <a:gd name="T0" fmla="*/ 0 w 1212"/>
              <a:gd name="T1" fmla="*/ 2147483647 h 1884"/>
              <a:gd name="T2" fmla="*/ 0 w 1212"/>
              <a:gd name="T3" fmla="*/ 2147483647 h 1884"/>
              <a:gd name="T4" fmla="*/ 2147483647 w 1212"/>
              <a:gd name="T5" fmla="*/ 2147483647 h 1884"/>
              <a:gd name="T6" fmla="*/ 2147483647 w 1212"/>
              <a:gd name="T7" fmla="*/ 0 h 1884"/>
              <a:gd name="T8" fmla="*/ 2147483647 w 1212"/>
              <a:gd name="T9" fmla="*/ 0 h 1884"/>
              <a:gd name="T10" fmla="*/ 2147483647 w 1212"/>
              <a:gd name="T11" fmla="*/ 2147483647 h 1884"/>
              <a:gd name="T12" fmla="*/ 2147483647 w 1212"/>
              <a:gd name="T13" fmla="*/ 2147483647 h 1884"/>
              <a:gd name="T14" fmla="*/ 2147483647 w 1212"/>
              <a:gd name="T15" fmla="*/ 2147483647 h 1884"/>
              <a:gd name="T16" fmla="*/ 2147483647 w 1212"/>
              <a:gd name="T17" fmla="*/ 2147483647 h 188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212"/>
              <a:gd name="T28" fmla="*/ 0 h 1884"/>
              <a:gd name="T29" fmla="*/ 1212 w 1212"/>
              <a:gd name="T30" fmla="*/ 1884 h 188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212" h="1884">
                <a:moveTo>
                  <a:pt x="0" y="702"/>
                </a:moveTo>
                <a:lnTo>
                  <a:pt x="0" y="228"/>
                </a:lnTo>
                <a:lnTo>
                  <a:pt x="156" y="228"/>
                </a:lnTo>
                <a:lnTo>
                  <a:pt x="612" y="0"/>
                </a:lnTo>
                <a:lnTo>
                  <a:pt x="714" y="0"/>
                </a:lnTo>
                <a:lnTo>
                  <a:pt x="714" y="558"/>
                </a:lnTo>
                <a:lnTo>
                  <a:pt x="1212" y="912"/>
                </a:lnTo>
                <a:lnTo>
                  <a:pt x="720" y="1668"/>
                </a:lnTo>
                <a:lnTo>
                  <a:pt x="720" y="1884"/>
                </a:lnTo>
              </a:path>
            </a:pathLst>
          </a:custGeom>
          <a:noFill/>
          <a:ln w="5715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123" name="Line 225"/>
          <p:cNvSpPr>
            <a:spLocks noChangeShapeType="1"/>
          </p:cNvSpPr>
          <p:nvPr/>
        </p:nvSpPr>
        <p:spPr bwMode="auto">
          <a:xfrm>
            <a:off x="6080125" y="4416425"/>
            <a:ext cx="1588" cy="2524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935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1: Introdução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23555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49BBC6D-9AFF-491C-90C0-8B692BBDD99B}" type="slidenum">
              <a:rPr lang="en-US" smtClean="0"/>
              <a:pPr/>
              <a:t>55</a:t>
            </a:fld>
            <a:endParaRPr lang="en-US" smtClean="0"/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78300" y="1762125"/>
            <a:ext cx="4491038" cy="341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Text Box 3"/>
          <p:cNvSpPr txBox="1">
            <a:spLocks noChangeArrowheads="1"/>
          </p:cNvSpPr>
          <p:nvPr/>
        </p:nvSpPr>
        <p:spPr bwMode="auto">
          <a:xfrm>
            <a:off x="4175125" y="5243513"/>
            <a:ext cx="4514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pt-BR" sz="1800">
                <a:latin typeface="Arial" charset="0"/>
              </a:rPr>
              <a:t>http://www.telephonemuseumofgridley.org/</a:t>
            </a:r>
          </a:p>
        </p:txBody>
      </p:sp>
      <p:sp>
        <p:nvSpPr>
          <p:cNvPr id="2355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smtClean="0"/>
              <a:t>Núcleo da Rede: Comutação de Circuitos</a:t>
            </a:r>
          </a:p>
        </p:txBody>
      </p:sp>
      <p:pic>
        <p:nvPicPr>
          <p:cNvPr id="23559" name="Picture 5" descr="_OLDPBX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87388" y="2117725"/>
            <a:ext cx="2755900" cy="3870325"/>
          </a:xfrm>
          <a:noFill/>
        </p:spPr>
      </p:pic>
    </p:spTree>
    <p:extLst>
      <p:ext uri="{BB962C8B-B14F-4D97-AF65-F5344CB8AC3E}">
        <p14:creationId xmlns:p14="http://schemas.microsoft.com/office/powerpoint/2010/main" val="160026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1: Introdução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24579" name="Espaço Reservado para Número de Slid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2DEA3C9-9BA4-43A7-9CC9-4221AAD11BC9}" type="slidenum">
              <a:rPr lang="en-US" smtClean="0"/>
              <a:pPr/>
              <a:t>56</a:t>
            </a:fld>
            <a:endParaRPr lang="en-US" smtClean="0"/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404813"/>
            <a:ext cx="3440113" cy="57451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2458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7900" y="476250"/>
            <a:ext cx="3684588" cy="5689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24582" name="Text Box 4"/>
          <p:cNvSpPr txBox="1">
            <a:spLocks noChangeArrowheads="1"/>
          </p:cNvSpPr>
          <p:nvPr/>
        </p:nvSpPr>
        <p:spPr bwMode="auto">
          <a:xfrm>
            <a:off x="655638" y="6238875"/>
            <a:ext cx="441166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pt-BR" sz="1600">
                <a:solidFill>
                  <a:srgbClr val="FF0000"/>
                </a:solidFill>
                <a:latin typeface="Arial" charset="0"/>
              </a:rPr>
              <a:t>http://en.wikipedia.org/wiki/Almon_Strowger</a:t>
            </a:r>
          </a:p>
          <a:p>
            <a:pPr algn="ctr" eaLnBrk="1" hangingPunct="1"/>
            <a:r>
              <a:rPr lang="pt-BR" sz="1600">
                <a:solidFill>
                  <a:srgbClr val="FF0000"/>
                </a:solidFill>
                <a:latin typeface="Arial" charset="0"/>
              </a:rPr>
              <a:t>http://www.pat2pdf.org/patents/pat0447918.pdf</a:t>
            </a:r>
          </a:p>
        </p:txBody>
      </p:sp>
    </p:spTree>
    <p:extLst>
      <p:ext uri="{BB962C8B-B14F-4D97-AF65-F5344CB8AC3E}">
        <p14:creationId xmlns:p14="http://schemas.microsoft.com/office/powerpoint/2010/main" val="258466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1: Introdução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25603" name="Espaço Reservado para Número de Slid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84BF52E-B911-4973-B36E-7BFAD86B8B85}" type="slidenum">
              <a:rPr lang="en-US" smtClean="0"/>
              <a:pPr/>
              <a:t>57</a:t>
            </a:fld>
            <a:endParaRPr lang="en-US" smtClean="0"/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Núcleo da Rede: Comutação de Circuitos</a:t>
            </a:r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pt-BR" sz="2400" smtClean="0"/>
              <a:t>recursos da rede (ex., largura de banda) são </a:t>
            </a:r>
            <a:r>
              <a:rPr lang="pt-BR" sz="2400" smtClean="0">
                <a:solidFill>
                  <a:srgbClr val="FF0000"/>
                </a:solidFill>
              </a:rPr>
              <a:t>divididos em “pedaços”</a:t>
            </a:r>
          </a:p>
          <a:p>
            <a:r>
              <a:rPr lang="pt-BR" sz="2400" smtClean="0"/>
              <a:t>pedaços alocados às chamadas</a:t>
            </a:r>
          </a:p>
          <a:p>
            <a:r>
              <a:rPr lang="pt-BR" sz="2400" smtClean="0"/>
              <a:t>o pedaço do recurso fica </a:t>
            </a:r>
            <a:r>
              <a:rPr lang="pt-BR" sz="2400" smtClean="0">
                <a:solidFill>
                  <a:srgbClr val="FF0000"/>
                </a:solidFill>
              </a:rPr>
              <a:t>ocioso</a:t>
            </a:r>
            <a:r>
              <a:rPr lang="pt-BR" sz="2400" smtClean="0"/>
              <a:t> se não for usado pelo seu dono (não há compartilhamento)</a:t>
            </a:r>
          </a:p>
        </p:txBody>
      </p:sp>
      <p:sp>
        <p:nvSpPr>
          <p:cNvPr id="25606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sz="2400" smtClean="0"/>
              <a:t>como é feita a divisão da banda de um canal em “pedaços” (multiplexação)</a:t>
            </a:r>
          </a:p>
          <a:p>
            <a:pPr lvl="1"/>
            <a:r>
              <a:rPr lang="pt-BR" sz="2000" smtClean="0"/>
              <a:t>divisão de freqüência</a:t>
            </a:r>
          </a:p>
          <a:p>
            <a:pPr lvl="1"/>
            <a:r>
              <a:rPr lang="pt-BR" sz="2000" smtClean="0"/>
              <a:t>divisão de tempo</a:t>
            </a:r>
          </a:p>
          <a:p>
            <a:endParaRPr lang="pt-BR" sz="2400" smtClean="0"/>
          </a:p>
        </p:txBody>
      </p:sp>
    </p:spTree>
    <p:extLst>
      <p:ext uri="{BB962C8B-B14F-4D97-AF65-F5344CB8AC3E}">
        <p14:creationId xmlns:p14="http://schemas.microsoft.com/office/powerpoint/2010/main" val="259131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1: Introdução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7651" name="Espaço Reservado para Número de Slid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E61BF67-1B23-4D88-9AB2-F7029479126A}" type="slidenum">
              <a:rPr lang="en-US" smtClean="0"/>
              <a:pPr/>
              <a:t>58</a:t>
            </a:fld>
            <a:endParaRPr lang="en-US" smtClean="0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smtClean="0"/>
              <a:t>Alocação de Faixas de Freqüência no Brasil </a:t>
            </a:r>
            <a:r>
              <a:rPr lang="pt-BR" sz="2400" smtClean="0"/>
              <a:t>(www.anatel.gov.br)</a:t>
            </a:r>
          </a:p>
        </p:txBody>
      </p:sp>
      <p:grpSp>
        <p:nvGrpSpPr>
          <p:cNvPr id="27653" name="Group 3"/>
          <p:cNvGrpSpPr>
            <a:grpSpLocks/>
          </p:cNvGrpSpPr>
          <p:nvPr/>
        </p:nvGrpSpPr>
        <p:grpSpPr bwMode="auto">
          <a:xfrm>
            <a:off x="-71438" y="874713"/>
            <a:ext cx="9144001" cy="5954712"/>
            <a:chOff x="-45" y="551"/>
            <a:chExt cx="5760" cy="3751"/>
          </a:xfrm>
        </p:grpSpPr>
        <p:pic>
          <p:nvPicPr>
            <p:cNvPr id="27670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45" y="560"/>
              <a:ext cx="3532" cy="27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71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-17" y="3312"/>
              <a:ext cx="3496" cy="9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72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475" y="551"/>
              <a:ext cx="2240" cy="27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73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478" y="3319"/>
              <a:ext cx="1826" cy="9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7654" name="Text Box 8"/>
          <p:cNvSpPr txBox="1">
            <a:spLocks noChangeArrowheads="1"/>
          </p:cNvSpPr>
          <p:nvPr/>
        </p:nvSpPr>
        <p:spPr bwMode="auto">
          <a:xfrm>
            <a:off x="2771775" y="2455863"/>
            <a:ext cx="2765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800" b="1">
                <a:solidFill>
                  <a:schemeClr val="bg1"/>
                </a:solidFill>
                <a:latin typeface="Verdana" pitchFamily="34" charset="0"/>
              </a:rPr>
              <a:t>Rádio Ondas Médias</a:t>
            </a:r>
          </a:p>
        </p:txBody>
      </p:sp>
      <p:sp>
        <p:nvSpPr>
          <p:cNvPr id="27655" name="Text Box 9"/>
          <p:cNvSpPr txBox="1">
            <a:spLocks noChangeArrowheads="1"/>
          </p:cNvSpPr>
          <p:nvPr/>
        </p:nvSpPr>
        <p:spPr bwMode="auto">
          <a:xfrm>
            <a:off x="2635250" y="3702050"/>
            <a:ext cx="5778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800" b="1">
                <a:solidFill>
                  <a:schemeClr val="bg1"/>
                </a:solidFill>
                <a:latin typeface="Verdana" pitchFamily="34" charset="0"/>
              </a:rPr>
              <a:t>TV</a:t>
            </a:r>
          </a:p>
          <a:p>
            <a:pPr algn="ctr"/>
            <a:r>
              <a:rPr lang="pt-BR" sz="1200" b="1">
                <a:solidFill>
                  <a:schemeClr val="bg1"/>
                </a:solidFill>
                <a:latin typeface="Verdana" pitchFamily="34" charset="0"/>
              </a:rPr>
              <a:t>2 - 4</a:t>
            </a:r>
          </a:p>
        </p:txBody>
      </p:sp>
      <p:sp>
        <p:nvSpPr>
          <p:cNvPr id="27656" name="Text Box 10"/>
          <p:cNvSpPr txBox="1">
            <a:spLocks noChangeArrowheads="1"/>
          </p:cNvSpPr>
          <p:nvPr/>
        </p:nvSpPr>
        <p:spPr bwMode="auto">
          <a:xfrm>
            <a:off x="3568700" y="3703638"/>
            <a:ext cx="5143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800" b="1">
                <a:solidFill>
                  <a:schemeClr val="bg1"/>
                </a:solidFill>
                <a:latin typeface="Verdana" pitchFamily="34" charset="0"/>
              </a:rPr>
              <a:t>TV</a:t>
            </a:r>
          </a:p>
          <a:p>
            <a:pPr algn="ctr"/>
            <a:r>
              <a:rPr lang="pt-BR" sz="1200" b="1">
                <a:solidFill>
                  <a:schemeClr val="bg1"/>
                </a:solidFill>
                <a:latin typeface="Verdana" pitchFamily="34" charset="0"/>
              </a:rPr>
              <a:t>5, 6</a:t>
            </a:r>
          </a:p>
        </p:txBody>
      </p:sp>
      <p:sp>
        <p:nvSpPr>
          <p:cNvPr id="27657" name="Text Box 11"/>
          <p:cNvSpPr txBox="1">
            <a:spLocks noChangeArrowheads="1"/>
          </p:cNvSpPr>
          <p:nvPr/>
        </p:nvSpPr>
        <p:spPr bwMode="auto">
          <a:xfrm>
            <a:off x="4056063" y="3730625"/>
            <a:ext cx="8318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600" b="1">
                <a:solidFill>
                  <a:schemeClr val="bg1"/>
                </a:solidFill>
                <a:latin typeface="Verdana" pitchFamily="34" charset="0"/>
              </a:rPr>
              <a:t>Rádio</a:t>
            </a:r>
          </a:p>
          <a:p>
            <a:pPr algn="ctr"/>
            <a:r>
              <a:rPr lang="pt-BR" sz="1600" b="1">
                <a:solidFill>
                  <a:schemeClr val="bg1"/>
                </a:solidFill>
                <a:latin typeface="Verdana" pitchFamily="34" charset="0"/>
              </a:rPr>
              <a:t>FM</a:t>
            </a:r>
            <a:endParaRPr lang="pt-BR" sz="1000" b="1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7658" name="Text Box 12"/>
          <p:cNvSpPr txBox="1">
            <a:spLocks noChangeArrowheads="1"/>
          </p:cNvSpPr>
          <p:nvPr/>
        </p:nvSpPr>
        <p:spPr bwMode="auto">
          <a:xfrm>
            <a:off x="6429375" y="3719513"/>
            <a:ext cx="685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800" b="1">
                <a:solidFill>
                  <a:schemeClr val="bg1"/>
                </a:solidFill>
                <a:latin typeface="Verdana" pitchFamily="34" charset="0"/>
              </a:rPr>
              <a:t>TV</a:t>
            </a:r>
          </a:p>
          <a:p>
            <a:pPr algn="ctr"/>
            <a:r>
              <a:rPr lang="pt-BR" sz="1200" b="1">
                <a:solidFill>
                  <a:schemeClr val="bg1"/>
                </a:solidFill>
                <a:latin typeface="Verdana" pitchFamily="34" charset="0"/>
              </a:rPr>
              <a:t>7 - 13</a:t>
            </a:r>
          </a:p>
        </p:txBody>
      </p:sp>
      <p:sp>
        <p:nvSpPr>
          <p:cNvPr id="27659" name="Text Box 13"/>
          <p:cNvSpPr txBox="1">
            <a:spLocks noChangeArrowheads="1"/>
          </p:cNvSpPr>
          <p:nvPr/>
        </p:nvSpPr>
        <p:spPr bwMode="auto">
          <a:xfrm>
            <a:off x="1814513" y="4440238"/>
            <a:ext cx="7937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800" b="1">
                <a:solidFill>
                  <a:schemeClr val="bg1"/>
                </a:solidFill>
                <a:latin typeface="Verdana" pitchFamily="34" charset="0"/>
              </a:rPr>
              <a:t>TV</a:t>
            </a:r>
          </a:p>
          <a:p>
            <a:pPr algn="ctr"/>
            <a:r>
              <a:rPr lang="pt-BR" sz="1200" b="1">
                <a:solidFill>
                  <a:schemeClr val="bg1"/>
                </a:solidFill>
                <a:latin typeface="Verdana" pitchFamily="34" charset="0"/>
              </a:rPr>
              <a:t>14 - 36</a:t>
            </a:r>
          </a:p>
        </p:txBody>
      </p:sp>
      <p:sp>
        <p:nvSpPr>
          <p:cNvPr id="27660" name="Text Box 14"/>
          <p:cNvSpPr txBox="1">
            <a:spLocks noChangeArrowheads="1"/>
          </p:cNvSpPr>
          <p:nvPr/>
        </p:nvSpPr>
        <p:spPr bwMode="auto">
          <a:xfrm>
            <a:off x="2673350" y="4441825"/>
            <a:ext cx="7937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800" b="1">
                <a:solidFill>
                  <a:srgbClr val="009900"/>
                </a:solidFill>
                <a:latin typeface="Verdana" pitchFamily="34" charset="0"/>
              </a:rPr>
              <a:t>TV</a:t>
            </a:r>
          </a:p>
          <a:p>
            <a:pPr algn="ctr"/>
            <a:r>
              <a:rPr lang="pt-BR" sz="1200" b="1">
                <a:solidFill>
                  <a:schemeClr val="bg1"/>
                </a:solidFill>
                <a:latin typeface="Verdana" pitchFamily="34" charset="0"/>
              </a:rPr>
              <a:t>38 - 69</a:t>
            </a:r>
          </a:p>
        </p:txBody>
      </p:sp>
      <p:sp>
        <p:nvSpPr>
          <p:cNvPr id="27661" name="Text Box 15"/>
          <p:cNvSpPr txBox="1">
            <a:spLocks noChangeArrowheads="1"/>
          </p:cNvSpPr>
          <p:nvPr/>
        </p:nvSpPr>
        <p:spPr bwMode="auto">
          <a:xfrm>
            <a:off x="3354388" y="6521450"/>
            <a:ext cx="2582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600" b="1"/>
              <a:t>www.anatel.gov.br  10/2006</a:t>
            </a:r>
          </a:p>
        </p:txBody>
      </p:sp>
      <p:sp>
        <p:nvSpPr>
          <p:cNvPr id="27662" name="Text Box 16"/>
          <p:cNvSpPr txBox="1">
            <a:spLocks noChangeArrowheads="1"/>
          </p:cNvSpPr>
          <p:nvPr/>
        </p:nvSpPr>
        <p:spPr bwMode="auto">
          <a:xfrm>
            <a:off x="8369300" y="1296988"/>
            <a:ext cx="696913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400" b="1">
                <a:latin typeface="Arial" charset="0"/>
              </a:rPr>
              <a:t>30kHz</a:t>
            </a:r>
          </a:p>
        </p:txBody>
      </p:sp>
      <p:sp>
        <p:nvSpPr>
          <p:cNvPr id="27663" name="Text Box 17"/>
          <p:cNvSpPr txBox="1">
            <a:spLocks noChangeArrowheads="1"/>
          </p:cNvSpPr>
          <p:nvPr/>
        </p:nvSpPr>
        <p:spPr bwMode="auto">
          <a:xfrm>
            <a:off x="8369300" y="1895475"/>
            <a:ext cx="795338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400" b="1">
                <a:latin typeface="Arial" charset="0"/>
              </a:rPr>
              <a:t>300kHz</a:t>
            </a:r>
          </a:p>
        </p:txBody>
      </p:sp>
      <p:sp>
        <p:nvSpPr>
          <p:cNvPr id="27664" name="Text Box 18"/>
          <p:cNvSpPr txBox="1">
            <a:spLocks noChangeArrowheads="1"/>
          </p:cNvSpPr>
          <p:nvPr/>
        </p:nvSpPr>
        <p:spPr bwMode="auto">
          <a:xfrm>
            <a:off x="8369300" y="2597150"/>
            <a:ext cx="6477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400" b="1">
                <a:latin typeface="Arial" charset="0"/>
              </a:rPr>
              <a:t>3MHz</a:t>
            </a:r>
          </a:p>
        </p:txBody>
      </p:sp>
      <p:sp>
        <p:nvSpPr>
          <p:cNvPr id="27665" name="Text Box 19"/>
          <p:cNvSpPr txBox="1">
            <a:spLocks noChangeArrowheads="1"/>
          </p:cNvSpPr>
          <p:nvPr/>
        </p:nvSpPr>
        <p:spPr bwMode="auto">
          <a:xfrm>
            <a:off x="8369300" y="3289300"/>
            <a:ext cx="746125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400" b="1">
                <a:latin typeface="Arial" charset="0"/>
              </a:rPr>
              <a:t>30MHz</a:t>
            </a:r>
          </a:p>
        </p:txBody>
      </p:sp>
      <p:sp>
        <p:nvSpPr>
          <p:cNvPr id="27666" name="Text Box 20"/>
          <p:cNvSpPr txBox="1">
            <a:spLocks noChangeArrowheads="1"/>
          </p:cNvSpPr>
          <p:nvPr/>
        </p:nvSpPr>
        <p:spPr bwMode="auto">
          <a:xfrm>
            <a:off x="8369300" y="3983038"/>
            <a:ext cx="84455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400" b="1">
                <a:latin typeface="Arial" charset="0"/>
              </a:rPr>
              <a:t>300MHz</a:t>
            </a:r>
          </a:p>
        </p:txBody>
      </p:sp>
      <p:sp>
        <p:nvSpPr>
          <p:cNvPr id="27667" name="Text Box 21"/>
          <p:cNvSpPr txBox="1">
            <a:spLocks noChangeArrowheads="1"/>
          </p:cNvSpPr>
          <p:nvPr/>
        </p:nvSpPr>
        <p:spPr bwMode="auto">
          <a:xfrm>
            <a:off x="8369300" y="4656138"/>
            <a:ext cx="638175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400" b="1">
                <a:latin typeface="Arial" charset="0"/>
              </a:rPr>
              <a:t>3GHz</a:t>
            </a:r>
          </a:p>
        </p:txBody>
      </p:sp>
      <p:sp>
        <p:nvSpPr>
          <p:cNvPr id="27668" name="Text Box 22"/>
          <p:cNvSpPr txBox="1">
            <a:spLocks noChangeArrowheads="1"/>
          </p:cNvSpPr>
          <p:nvPr/>
        </p:nvSpPr>
        <p:spPr bwMode="auto">
          <a:xfrm>
            <a:off x="8369300" y="5457825"/>
            <a:ext cx="7366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400" b="1">
                <a:latin typeface="Arial" charset="0"/>
              </a:rPr>
              <a:t>30GHz</a:t>
            </a:r>
          </a:p>
        </p:txBody>
      </p:sp>
      <p:sp>
        <p:nvSpPr>
          <p:cNvPr id="27669" name="Text Box 23"/>
          <p:cNvSpPr txBox="1">
            <a:spLocks noChangeArrowheads="1"/>
          </p:cNvSpPr>
          <p:nvPr/>
        </p:nvSpPr>
        <p:spPr bwMode="auto">
          <a:xfrm>
            <a:off x="8369300" y="6208713"/>
            <a:ext cx="835025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400" b="1">
                <a:latin typeface="Arial" charset="0"/>
              </a:rPr>
              <a:t>300GHz</a:t>
            </a:r>
          </a:p>
        </p:txBody>
      </p:sp>
    </p:spTree>
    <p:extLst>
      <p:ext uri="{BB962C8B-B14F-4D97-AF65-F5344CB8AC3E}">
        <p14:creationId xmlns:p14="http://schemas.microsoft.com/office/powerpoint/2010/main" val="166162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1: Introdução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28675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43C669-83C4-404D-BC63-6A796D347CA1}" type="slidenum">
              <a:rPr lang="en-US" smtClean="0"/>
              <a:pPr/>
              <a:t>59</a:t>
            </a:fld>
            <a:endParaRPr lang="en-US" smtClean="0"/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>
          <a:xfrm>
            <a:off x="439738" y="227013"/>
            <a:ext cx="8462962" cy="1143000"/>
          </a:xfrm>
        </p:spPr>
        <p:txBody>
          <a:bodyPr/>
          <a:lstStyle/>
          <a:p>
            <a:r>
              <a:rPr lang="en-US" sz="3600" smtClean="0"/>
              <a:t>Comutação de Circuitos: FDM e TDM</a:t>
            </a:r>
            <a:endParaRPr lang="fr-FR" sz="3600" smtClean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93700" y="1585913"/>
            <a:ext cx="7239000" cy="2438400"/>
            <a:chOff x="288" y="1007"/>
            <a:chExt cx="4560" cy="1536"/>
          </a:xfrm>
        </p:grpSpPr>
        <p:sp>
          <p:nvSpPr>
            <p:cNvPr id="28771" name="Text Box 4"/>
            <p:cNvSpPr txBox="1">
              <a:spLocks noChangeArrowheads="1"/>
            </p:cNvSpPr>
            <p:nvPr/>
          </p:nvSpPr>
          <p:spPr bwMode="auto">
            <a:xfrm>
              <a:off x="288" y="1007"/>
              <a:ext cx="5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FDM</a:t>
              </a:r>
              <a:endParaRPr lang="fr-FR">
                <a:latin typeface="Arial" charset="0"/>
              </a:endParaRPr>
            </a:p>
          </p:txBody>
        </p:sp>
        <p:grpSp>
          <p:nvGrpSpPr>
            <p:cNvPr id="28772" name="Group 5"/>
            <p:cNvGrpSpPr>
              <a:grpSpLocks/>
            </p:cNvGrpSpPr>
            <p:nvPr/>
          </p:nvGrpSpPr>
          <p:grpSpPr bwMode="auto">
            <a:xfrm>
              <a:off x="720" y="1392"/>
              <a:ext cx="4128" cy="1151"/>
              <a:chOff x="720" y="1392"/>
              <a:chExt cx="4128" cy="1151"/>
            </a:xfrm>
          </p:grpSpPr>
          <p:sp>
            <p:nvSpPr>
              <p:cNvPr id="28773" name="Line 6"/>
              <p:cNvSpPr>
                <a:spLocks noChangeShapeType="1"/>
              </p:cNvSpPr>
              <p:nvPr/>
            </p:nvSpPr>
            <p:spPr bwMode="auto">
              <a:xfrm flipV="1">
                <a:off x="1728" y="1392"/>
                <a:ext cx="0" cy="81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8774" name="Text Box 7"/>
              <p:cNvSpPr txBox="1">
                <a:spLocks noChangeArrowheads="1"/>
              </p:cNvSpPr>
              <p:nvPr/>
            </p:nvSpPr>
            <p:spPr bwMode="auto">
              <a:xfrm>
                <a:off x="720" y="1680"/>
                <a:ext cx="101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>
                    <a:latin typeface="Arial" charset="0"/>
                  </a:rPr>
                  <a:t>freqüência</a:t>
                </a:r>
                <a:endParaRPr lang="fr-FR">
                  <a:latin typeface="Arial" charset="0"/>
                </a:endParaRPr>
              </a:p>
            </p:txBody>
          </p:sp>
          <p:sp>
            <p:nvSpPr>
              <p:cNvPr id="28775" name="Line 8"/>
              <p:cNvSpPr>
                <a:spLocks noChangeShapeType="1"/>
              </p:cNvSpPr>
              <p:nvPr/>
            </p:nvSpPr>
            <p:spPr bwMode="auto">
              <a:xfrm>
                <a:off x="1728" y="2208"/>
                <a:ext cx="312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8776" name="Text Box 9"/>
              <p:cNvSpPr txBox="1">
                <a:spLocks noChangeArrowheads="1"/>
              </p:cNvSpPr>
              <p:nvPr/>
            </p:nvSpPr>
            <p:spPr bwMode="auto">
              <a:xfrm>
                <a:off x="3048" y="2255"/>
                <a:ext cx="65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>
                    <a:latin typeface="Arial" charset="0"/>
                  </a:rPr>
                  <a:t>tempo</a:t>
                </a:r>
                <a:endParaRPr lang="fr-FR">
                  <a:latin typeface="Arial" charset="0"/>
                </a:endParaRPr>
              </a:p>
            </p:txBody>
          </p:sp>
          <p:sp>
            <p:nvSpPr>
              <p:cNvPr id="28777" name="Rectangle 10"/>
              <p:cNvSpPr>
                <a:spLocks noChangeArrowheads="1"/>
              </p:cNvSpPr>
              <p:nvPr/>
            </p:nvSpPr>
            <p:spPr bwMode="auto">
              <a:xfrm>
                <a:off x="1776" y="1584"/>
                <a:ext cx="2880" cy="57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</p:grpSp>
      <p:sp>
        <p:nvSpPr>
          <p:cNvPr id="162827" name="Rectangle 11"/>
          <p:cNvSpPr>
            <a:spLocks noChangeArrowheads="1"/>
          </p:cNvSpPr>
          <p:nvPr/>
        </p:nvSpPr>
        <p:spPr bwMode="auto">
          <a:xfrm>
            <a:off x="2743200" y="2514600"/>
            <a:ext cx="4572000" cy="2286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62828" name="Rectangle 12"/>
          <p:cNvSpPr>
            <a:spLocks noChangeArrowheads="1"/>
          </p:cNvSpPr>
          <p:nvPr/>
        </p:nvSpPr>
        <p:spPr bwMode="auto">
          <a:xfrm>
            <a:off x="2743200" y="2743200"/>
            <a:ext cx="4572000" cy="2286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62829" name="Rectangle 13"/>
          <p:cNvSpPr>
            <a:spLocks noChangeArrowheads="1"/>
          </p:cNvSpPr>
          <p:nvPr/>
        </p:nvSpPr>
        <p:spPr bwMode="auto">
          <a:xfrm>
            <a:off x="2743200" y="2971800"/>
            <a:ext cx="4572000" cy="2286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62830" name="Rectangle 14"/>
          <p:cNvSpPr>
            <a:spLocks noChangeArrowheads="1"/>
          </p:cNvSpPr>
          <p:nvPr/>
        </p:nvSpPr>
        <p:spPr bwMode="auto">
          <a:xfrm>
            <a:off x="2743200" y="3200400"/>
            <a:ext cx="4572000" cy="2286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381000" y="4037013"/>
            <a:ext cx="7239000" cy="2516187"/>
            <a:chOff x="288" y="2543"/>
            <a:chExt cx="4560" cy="1585"/>
          </a:xfrm>
        </p:grpSpPr>
        <p:sp>
          <p:nvSpPr>
            <p:cNvPr id="28765" name="Text Box 16"/>
            <p:cNvSpPr txBox="1">
              <a:spLocks noChangeArrowheads="1"/>
            </p:cNvSpPr>
            <p:nvPr/>
          </p:nvSpPr>
          <p:spPr bwMode="auto">
            <a:xfrm>
              <a:off x="288" y="2543"/>
              <a:ext cx="5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TDM</a:t>
              </a:r>
              <a:endParaRPr lang="fr-FR">
                <a:latin typeface="Arial" charset="0"/>
              </a:endParaRPr>
            </a:p>
          </p:txBody>
        </p:sp>
        <p:sp>
          <p:nvSpPr>
            <p:cNvPr id="28766" name="Line 17"/>
            <p:cNvSpPr>
              <a:spLocks noChangeShapeType="1"/>
            </p:cNvSpPr>
            <p:nvPr/>
          </p:nvSpPr>
          <p:spPr bwMode="auto">
            <a:xfrm flipV="1">
              <a:off x="1728" y="2977"/>
              <a:ext cx="0" cy="8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8767" name="Text Box 18"/>
            <p:cNvSpPr txBox="1">
              <a:spLocks noChangeArrowheads="1"/>
            </p:cNvSpPr>
            <p:nvPr/>
          </p:nvSpPr>
          <p:spPr bwMode="auto">
            <a:xfrm>
              <a:off x="720" y="3265"/>
              <a:ext cx="101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freqüência</a:t>
              </a:r>
              <a:endParaRPr lang="fr-FR">
                <a:latin typeface="Arial" charset="0"/>
              </a:endParaRPr>
            </a:p>
          </p:txBody>
        </p:sp>
        <p:sp>
          <p:nvSpPr>
            <p:cNvPr id="28768" name="Line 19"/>
            <p:cNvSpPr>
              <a:spLocks noChangeShapeType="1"/>
            </p:cNvSpPr>
            <p:nvPr/>
          </p:nvSpPr>
          <p:spPr bwMode="auto">
            <a:xfrm>
              <a:off x="1728" y="3793"/>
              <a:ext cx="31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8769" name="Text Box 20"/>
            <p:cNvSpPr txBox="1">
              <a:spLocks noChangeArrowheads="1"/>
            </p:cNvSpPr>
            <p:nvPr/>
          </p:nvSpPr>
          <p:spPr bwMode="auto">
            <a:xfrm>
              <a:off x="3048" y="3840"/>
              <a:ext cx="65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tempo</a:t>
              </a:r>
              <a:endParaRPr lang="fr-FR">
                <a:latin typeface="Arial" charset="0"/>
              </a:endParaRPr>
            </a:p>
          </p:txBody>
        </p:sp>
        <p:sp>
          <p:nvSpPr>
            <p:cNvPr id="28770" name="Rectangle 21"/>
            <p:cNvSpPr>
              <a:spLocks noChangeArrowheads="1"/>
            </p:cNvSpPr>
            <p:nvPr/>
          </p:nvSpPr>
          <p:spPr bwMode="auto">
            <a:xfrm>
              <a:off x="1776" y="3168"/>
              <a:ext cx="2880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2743200" y="5029200"/>
            <a:ext cx="3886200" cy="914400"/>
            <a:chOff x="1776" y="3168"/>
            <a:chExt cx="2448" cy="576"/>
          </a:xfrm>
        </p:grpSpPr>
        <p:sp>
          <p:nvSpPr>
            <p:cNvPr id="28760" name="Rectangle 23"/>
            <p:cNvSpPr>
              <a:spLocks noChangeArrowheads="1"/>
            </p:cNvSpPr>
            <p:nvPr/>
          </p:nvSpPr>
          <p:spPr bwMode="auto">
            <a:xfrm>
              <a:off x="1776" y="3168"/>
              <a:ext cx="144" cy="576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8761" name="Rectangle 24"/>
            <p:cNvSpPr>
              <a:spLocks noChangeArrowheads="1"/>
            </p:cNvSpPr>
            <p:nvPr/>
          </p:nvSpPr>
          <p:spPr bwMode="auto">
            <a:xfrm>
              <a:off x="2352" y="3168"/>
              <a:ext cx="144" cy="576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8762" name="Rectangle 25"/>
            <p:cNvSpPr>
              <a:spLocks noChangeArrowheads="1"/>
            </p:cNvSpPr>
            <p:nvPr/>
          </p:nvSpPr>
          <p:spPr bwMode="auto">
            <a:xfrm>
              <a:off x="2928" y="3168"/>
              <a:ext cx="144" cy="576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8763" name="Rectangle 26"/>
            <p:cNvSpPr>
              <a:spLocks noChangeArrowheads="1"/>
            </p:cNvSpPr>
            <p:nvPr/>
          </p:nvSpPr>
          <p:spPr bwMode="auto">
            <a:xfrm>
              <a:off x="3504" y="3168"/>
              <a:ext cx="144" cy="576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8764" name="Rectangle 27"/>
            <p:cNvSpPr>
              <a:spLocks noChangeArrowheads="1"/>
            </p:cNvSpPr>
            <p:nvPr/>
          </p:nvSpPr>
          <p:spPr bwMode="auto">
            <a:xfrm>
              <a:off x="4080" y="3168"/>
              <a:ext cx="144" cy="576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2971800" y="5029200"/>
            <a:ext cx="3886200" cy="914400"/>
            <a:chOff x="1920" y="3168"/>
            <a:chExt cx="2448" cy="576"/>
          </a:xfrm>
        </p:grpSpPr>
        <p:sp>
          <p:nvSpPr>
            <p:cNvPr id="28755" name="Rectangle 29"/>
            <p:cNvSpPr>
              <a:spLocks noChangeArrowheads="1"/>
            </p:cNvSpPr>
            <p:nvPr/>
          </p:nvSpPr>
          <p:spPr bwMode="auto">
            <a:xfrm>
              <a:off x="1920" y="3168"/>
              <a:ext cx="144" cy="576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8756" name="Rectangle 30"/>
            <p:cNvSpPr>
              <a:spLocks noChangeArrowheads="1"/>
            </p:cNvSpPr>
            <p:nvPr/>
          </p:nvSpPr>
          <p:spPr bwMode="auto">
            <a:xfrm>
              <a:off x="2496" y="3168"/>
              <a:ext cx="144" cy="576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8757" name="Rectangle 31"/>
            <p:cNvSpPr>
              <a:spLocks noChangeArrowheads="1"/>
            </p:cNvSpPr>
            <p:nvPr/>
          </p:nvSpPr>
          <p:spPr bwMode="auto">
            <a:xfrm>
              <a:off x="3072" y="3168"/>
              <a:ext cx="144" cy="576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8758" name="Rectangle 32"/>
            <p:cNvSpPr>
              <a:spLocks noChangeArrowheads="1"/>
            </p:cNvSpPr>
            <p:nvPr/>
          </p:nvSpPr>
          <p:spPr bwMode="auto">
            <a:xfrm>
              <a:off x="3648" y="3168"/>
              <a:ext cx="144" cy="576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8759" name="Rectangle 33"/>
            <p:cNvSpPr>
              <a:spLocks noChangeArrowheads="1"/>
            </p:cNvSpPr>
            <p:nvPr/>
          </p:nvSpPr>
          <p:spPr bwMode="auto">
            <a:xfrm>
              <a:off x="4224" y="3168"/>
              <a:ext cx="144" cy="576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7" name="Group 34"/>
          <p:cNvGrpSpPr>
            <a:grpSpLocks/>
          </p:cNvGrpSpPr>
          <p:nvPr/>
        </p:nvGrpSpPr>
        <p:grpSpPr bwMode="auto">
          <a:xfrm>
            <a:off x="3200400" y="5029200"/>
            <a:ext cx="3886200" cy="914400"/>
            <a:chOff x="2064" y="3168"/>
            <a:chExt cx="2448" cy="576"/>
          </a:xfrm>
        </p:grpSpPr>
        <p:sp>
          <p:nvSpPr>
            <p:cNvPr id="28750" name="Rectangle 35"/>
            <p:cNvSpPr>
              <a:spLocks noChangeArrowheads="1"/>
            </p:cNvSpPr>
            <p:nvPr/>
          </p:nvSpPr>
          <p:spPr bwMode="auto">
            <a:xfrm>
              <a:off x="2064" y="3168"/>
              <a:ext cx="144" cy="57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8751" name="Rectangle 36"/>
            <p:cNvSpPr>
              <a:spLocks noChangeArrowheads="1"/>
            </p:cNvSpPr>
            <p:nvPr/>
          </p:nvSpPr>
          <p:spPr bwMode="auto">
            <a:xfrm>
              <a:off x="2640" y="3168"/>
              <a:ext cx="144" cy="57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8752" name="Rectangle 37"/>
            <p:cNvSpPr>
              <a:spLocks noChangeArrowheads="1"/>
            </p:cNvSpPr>
            <p:nvPr/>
          </p:nvSpPr>
          <p:spPr bwMode="auto">
            <a:xfrm>
              <a:off x="3216" y="3168"/>
              <a:ext cx="144" cy="57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8753" name="Rectangle 38"/>
            <p:cNvSpPr>
              <a:spLocks noChangeArrowheads="1"/>
            </p:cNvSpPr>
            <p:nvPr/>
          </p:nvSpPr>
          <p:spPr bwMode="auto">
            <a:xfrm>
              <a:off x="3792" y="3168"/>
              <a:ext cx="144" cy="57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8754" name="Rectangle 39"/>
            <p:cNvSpPr>
              <a:spLocks noChangeArrowheads="1"/>
            </p:cNvSpPr>
            <p:nvPr/>
          </p:nvSpPr>
          <p:spPr bwMode="auto">
            <a:xfrm>
              <a:off x="4368" y="3168"/>
              <a:ext cx="144" cy="57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8" name="Group 40"/>
          <p:cNvGrpSpPr>
            <a:grpSpLocks/>
          </p:cNvGrpSpPr>
          <p:nvPr/>
        </p:nvGrpSpPr>
        <p:grpSpPr bwMode="auto">
          <a:xfrm>
            <a:off x="3429000" y="5029200"/>
            <a:ext cx="3886200" cy="914400"/>
            <a:chOff x="2208" y="3168"/>
            <a:chExt cx="2448" cy="576"/>
          </a:xfrm>
        </p:grpSpPr>
        <p:sp>
          <p:nvSpPr>
            <p:cNvPr id="28745" name="Rectangle 41"/>
            <p:cNvSpPr>
              <a:spLocks noChangeArrowheads="1"/>
            </p:cNvSpPr>
            <p:nvPr/>
          </p:nvSpPr>
          <p:spPr bwMode="auto">
            <a:xfrm>
              <a:off x="2208" y="3168"/>
              <a:ext cx="144" cy="57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8746" name="Rectangle 42"/>
            <p:cNvSpPr>
              <a:spLocks noChangeArrowheads="1"/>
            </p:cNvSpPr>
            <p:nvPr/>
          </p:nvSpPr>
          <p:spPr bwMode="auto">
            <a:xfrm>
              <a:off x="2784" y="3168"/>
              <a:ext cx="144" cy="57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8747" name="Rectangle 43"/>
            <p:cNvSpPr>
              <a:spLocks noChangeArrowheads="1"/>
            </p:cNvSpPr>
            <p:nvPr/>
          </p:nvSpPr>
          <p:spPr bwMode="auto">
            <a:xfrm>
              <a:off x="3360" y="3168"/>
              <a:ext cx="144" cy="57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8748" name="Rectangle 44"/>
            <p:cNvSpPr>
              <a:spLocks noChangeArrowheads="1"/>
            </p:cNvSpPr>
            <p:nvPr/>
          </p:nvSpPr>
          <p:spPr bwMode="auto">
            <a:xfrm>
              <a:off x="3936" y="3168"/>
              <a:ext cx="144" cy="57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8749" name="Rectangle 45"/>
            <p:cNvSpPr>
              <a:spLocks noChangeArrowheads="1"/>
            </p:cNvSpPr>
            <p:nvPr/>
          </p:nvSpPr>
          <p:spPr bwMode="auto">
            <a:xfrm>
              <a:off x="4512" y="3168"/>
              <a:ext cx="144" cy="57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9" name="Group 46"/>
          <p:cNvGrpSpPr>
            <a:grpSpLocks/>
          </p:cNvGrpSpPr>
          <p:nvPr/>
        </p:nvGrpSpPr>
        <p:grpSpPr bwMode="auto">
          <a:xfrm>
            <a:off x="2743200" y="2743200"/>
            <a:ext cx="4572000" cy="457200"/>
            <a:chOff x="1776" y="1728"/>
            <a:chExt cx="2880" cy="288"/>
          </a:xfrm>
        </p:grpSpPr>
        <p:sp>
          <p:nvSpPr>
            <p:cNvPr id="28742" name="Line 47"/>
            <p:cNvSpPr>
              <a:spLocks noChangeShapeType="1"/>
            </p:cNvSpPr>
            <p:nvPr/>
          </p:nvSpPr>
          <p:spPr bwMode="auto">
            <a:xfrm flipV="1">
              <a:off x="1776" y="1728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8743" name="Line 48"/>
            <p:cNvSpPr>
              <a:spLocks noChangeShapeType="1"/>
            </p:cNvSpPr>
            <p:nvPr/>
          </p:nvSpPr>
          <p:spPr bwMode="auto">
            <a:xfrm flipV="1">
              <a:off x="1776" y="1872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8744" name="Line 49"/>
            <p:cNvSpPr>
              <a:spLocks noChangeShapeType="1"/>
            </p:cNvSpPr>
            <p:nvPr/>
          </p:nvSpPr>
          <p:spPr bwMode="auto">
            <a:xfrm flipV="1">
              <a:off x="1776" y="2016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0" name="Group 50"/>
          <p:cNvGrpSpPr>
            <a:grpSpLocks/>
          </p:cNvGrpSpPr>
          <p:nvPr/>
        </p:nvGrpSpPr>
        <p:grpSpPr bwMode="auto">
          <a:xfrm>
            <a:off x="2971800" y="5029200"/>
            <a:ext cx="4114800" cy="914400"/>
            <a:chOff x="1920" y="3168"/>
            <a:chExt cx="2592" cy="576"/>
          </a:xfrm>
        </p:grpSpPr>
        <p:sp>
          <p:nvSpPr>
            <p:cNvPr id="28723" name="Line 51"/>
            <p:cNvSpPr>
              <a:spLocks noChangeShapeType="1"/>
            </p:cNvSpPr>
            <p:nvPr/>
          </p:nvSpPr>
          <p:spPr bwMode="auto">
            <a:xfrm>
              <a:off x="192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8724" name="Line 52"/>
            <p:cNvSpPr>
              <a:spLocks noChangeShapeType="1"/>
            </p:cNvSpPr>
            <p:nvPr/>
          </p:nvSpPr>
          <p:spPr bwMode="auto">
            <a:xfrm>
              <a:off x="206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8725" name="Line 53"/>
            <p:cNvSpPr>
              <a:spLocks noChangeShapeType="1"/>
            </p:cNvSpPr>
            <p:nvPr/>
          </p:nvSpPr>
          <p:spPr bwMode="auto">
            <a:xfrm>
              <a:off x="220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8726" name="Line 54"/>
            <p:cNvSpPr>
              <a:spLocks noChangeShapeType="1"/>
            </p:cNvSpPr>
            <p:nvPr/>
          </p:nvSpPr>
          <p:spPr bwMode="auto">
            <a:xfrm>
              <a:off x="235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8727" name="Line 55"/>
            <p:cNvSpPr>
              <a:spLocks noChangeShapeType="1"/>
            </p:cNvSpPr>
            <p:nvPr/>
          </p:nvSpPr>
          <p:spPr bwMode="auto">
            <a:xfrm>
              <a:off x="249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8728" name="Line 56"/>
            <p:cNvSpPr>
              <a:spLocks noChangeShapeType="1"/>
            </p:cNvSpPr>
            <p:nvPr/>
          </p:nvSpPr>
          <p:spPr bwMode="auto">
            <a:xfrm>
              <a:off x="264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8729" name="Line 57"/>
            <p:cNvSpPr>
              <a:spLocks noChangeShapeType="1"/>
            </p:cNvSpPr>
            <p:nvPr/>
          </p:nvSpPr>
          <p:spPr bwMode="auto">
            <a:xfrm>
              <a:off x="278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8730" name="Line 58"/>
            <p:cNvSpPr>
              <a:spLocks noChangeShapeType="1"/>
            </p:cNvSpPr>
            <p:nvPr/>
          </p:nvSpPr>
          <p:spPr bwMode="auto">
            <a:xfrm>
              <a:off x="292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8731" name="Line 59"/>
            <p:cNvSpPr>
              <a:spLocks noChangeShapeType="1"/>
            </p:cNvSpPr>
            <p:nvPr/>
          </p:nvSpPr>
          <p:spPr bwMode="auto">
            <a:xfrm>
              <a:off x="307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8732" name="Line 60"/>
            <p:cNvSpPr>
              <a:spLocks noChangeShapeType="1"/>
            </p:cNvSpPr>
            <p:nvPr/>
          </p:nvSpPr>
          <p:spPr bwMode="auto">
            <a:xfrm>
              <a:off x="321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8733" name="Line 61"/>
            <p:cNvSpPr>
              <a:spLocks noChangeShapeType="1"/>
            </p:cNvSpPr>
            <p:nvPr/>
          </p:nvSpPr>
          <p:spPr bwMode="auto">
            <a:xfrm>
              <a:off x="336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8734" name="Line 62"/>
            <p:cNvSpPr>
              <a:spLocks noChangeShapeType="1"/>
            </p:cNvSpPr>
            <p:nvPr/>
          </p:nvSpPr>
          <p:spPr bwMode="auto">
            <a:xfrm>
              <a:off x="350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8735" name="Line 63"/>
            <p:cNvSpPr>
              <a:spLocks noChangeShapeType="1"/>
            </p:cNvSpPr>
            <p:nvPr/>
          </p:nvSpPr>
          <p:spPr bwMode="auto">
            <a:xfrm>
              <a:off x="364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8736" name="Line 64"/>
            <p:cNvSpPr>
              <a:spLocks noChangeShapeType="1"/>
            </p:cNvSpPr>
            <p:nvPr/>
          </p:nvSpPr>
          <p:spPr bwMode="auto">
            <a:xfrm>
              <a:off x="379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8737" name="Line 65"/>
            <p:cNvSpPr>
              <a:spLocks noChangeShapeType="1"/>
            </p:cNvSpPr>
            <p:nvPr/>
          </p:nvSpPr>
          <p:spPr bwMode="auto">
            <a:xfrm>
              <a:off x="393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8738" name="Line 66"/>
            <p:cNvSpPr>
              <a:spLocks noChangeShapeType="1"/>
            </p:cNvSpPr>
            <p:nvPr/>
          </p:nvSpPr>
          <p:spPr bwMode="auto">
            <a:xfrm>
              <a:off x="408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8739" name="Line 67"/>
            <p:cNvSpPr>
              <a:spLocks noChangeShapeType="1"/>
            </p:cNvSpPr>
            <p:nvPr/>
          </p:nvSpPr>
          <p:spPr bwMode="auto">
            <a:xfrm>
              <a:off x="422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8740" name="Line 68"/>
            <p:cNvSpPr>
              <a:spLocks noChangeShapeType="1"/>
            </p:cNvSpPr>
            <p:nvPr/>
          </p:nvSpPr>
          <p:spPr bwMode="auto">
            <a:xfrm>
              <a:off x="436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8741" name="Line 69"/>
            <p:cNvSpPr>
              <a:spLocks noChangeShapeType="1"/>
            </p:cNvSpPr>
            <p:nvPr/>
          </p:nvSpPr>
          <p:spPr bwMode="auto">
            <a:xfrm>
              <a:off x="451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1" name="Group 70"/>
          <p:cNvGrpSpPr>
            <a:grpSpLocks/>
          </p:cNvGrpSpPr>
          <p:nvPr/>
        </p:nvGrpSpPr>
        <p:grpSpPr bwMode="auto">
          <a:xfrm>
            <a:off x="2743200" y="2628900"/>
            <a:ext cx="4572000" cy="685800"/>
            <a:chOff x="1776" y="1656"/>
            <a:chExt cx="2880" cy="432"/>
          </a:xfrm>
        </p:grpSpPr>
        <p:sp>
          <p:nvSpPr>
            <p:cNvPr id="28719" name="Line 71"/>
            <p:cNvSpPr>
              <a:spLocks noChangeShapeType="1"/>
            </p:cNvSpPr>
            <p:nvPr/>
          </p:nvSpPr>
          <p:spPr bwMode="auto">
            <a:xfrm>
              <a:off x="1776" y="1656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8720" name="Line 72"/>
            <p:cNvSpPr>
              <a:spLocks noChangeShapeType="1"/>
            </p:cNvSpPr>
            <p:nvPr/>
          </p:nvSpPr>
          <p:spPr bwMode="auto">
            <a:xfrm>
              <a:off x="1776" y="1800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8721" name="Line 73"/>
            <p:cNvSpPr>
              <a:spLocks noChangeShapeType="1"/>
            </p:cNvSpPr>
            <p:nvPr/>
          </p:nvSpPr>
          <p:spPr bwMode="auto">
            <a:xfrm>
              <a:off x="1776" y="1944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8722" name="Line 74"/>
            <p:cNvSpPr>
              <a:spLocks noChangeShapeType="1"/>
            </p:cNvSpPr>
            <p:nvPr/>
          </p:nvSpPr>
          <p:spPr bwMode="auto">
            <a:xfrm>
              <a:off x="1776" y="2088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2" name="Group 75"/>
          <p:cNvGrpSpPr>
            <a:grpSpLocks/>
          </p:cNvGrpSpPr>
          <p:nvPr/>
        </p:nvGrpSpPr>
        <p:grpSpPr bwMode="auto">
          <a:xfrm>
            <a:off x="2857500" y="5029200"/>
            <a:ext cx="4343400" cy="914400"/>
            <a:chOff x="1848" y="3168"/>
            <a:chExt cx="2736" cy="576"/>
          </a:xfrm>
        </p:grpSpPr>
        <p:sp>
          <p:nvSpPr>
            <p:cNvPr id="28699" name="Line 76"/>
            <p:cNvSpPr>
              <a:spLocks noChangeShapeType="1"/>
            </p:cNvSpPr>
            <p:nvPr/>
          </p:nvSpPr>
          <p:spPr bwMode="auto">
            <a:xfrm>
              <a:off x="184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8700" name="Line 77"/>
            <p:cNvSpPr>
              <a:spLocks noChangeShapeType="1"/>
            </p:cNvSpPr>
            <p:nvPr/>
          </p:nvSpPr>
          <p:spPr bwMode="auto">
            <a:xfrm>
              <a:off x="199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8701" name="Line 78"/>
            <p:cNvSpPr>
              <a:spLocks noChangeShapeType="1"/>
            </p:cNvSpPr>
            <p:nvPr/>
          </p:nvSpPr>
          <p:spPr bwMode="auto">
            <a:xfrm>
              <a:off x="213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8702" name="Line 79"/>
            <p:cNvSpPr>
              <a:spLocks noChangeShapeType="1"/>
            </p:cNvSpPr>
            <p:nvPr/>
          </p:nvSpPr>
          <p:spPr bwMode="auto">
            <a:xfrm>
              <a:off x="228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8703" name="Line 80"/>
            <p:cNvSpPr>
              <a:spLocks noChangeShapeType="1"/>
            </p:cNvSpPr>
            <p:nvPr/>
          </p:nvSpPr>
          <p:spPr bwMode="auto">
            <a:xfrm>
              <a:off x="242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8704" name="Line 81"/>
            <p:cNvSpPr>
              <a:spLocks noChangeShapeType="1"/>
            </p:cNvSpPr>
            <p:nvPr/>
          </p:nvSpPr>
          <p:spPr bwMode="auto">
            <a:xfrm>
              <a:off x="256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8705" name="Line 82"/>
            <p:cNvSpPr>
              <a:spLocks noChangeShapeType="1"/>
            </p:cNvSpPr>
            <p:nvPr/>
          </p:nvSpPr>
          <p:spPr bwMode="auto">
            <a:xfrm>
              <a:off x="271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8706" name="Line 83"/>
            <p:cNvSpPr>
              <a:spLocks noChangeShapeType="1"/>
            </p:cNvSpPr>
            <p:nvPr/>
          </p:nvSpPr>
          <p:spPr bwMode="auto">
            <a:xfrm>
              <a:off x="285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8707" name="Line 84"/>
            <p:cNvSpPr>
              <a:spLocks noChangeShapeType="1"/>
            </p:cNvSpPr>
            <p:nvPr/>
          </p:nvSpPr>
          <p:spPr bwMode="auto">
            <a:xfrm>
              <a:off x="300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8708" name="Line 85"/>
            <p:cNvSpPr>
              <a:spLocks noChangeShapeType="1"/>
            </p:cNvSpPr>
            <p:nvPr/>
          </p:nvSpPr>
          <p:spPr bwMode="auto">
            <a:xfrm>
              <a:off x="314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8709" name="Line 86"/>
            <p:cNvSpPr>
              <a:spLocks noChangeShapeType="1"/>
            </p:cNvSpPr>
            <p:nvPr/>
          </p:nvSpPr>
          <p:spPr bwMode="auto">
            <a:xfrm>
              <a:off x="328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8710" name="Line 87"/>
            <p:cNvSpPr>
              <a:spLocks noChangeShapeType="1"/>
            </p:cNvSpPr>
            <p:nvPr/>
          </p:nvSpPr>
          <p:spPr bwMode="auto">
            <a:xfrm>
              <a:off x="343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8711" name="Line 88"/>
            <p:cNvSpPr>
              <a:spLocks noChangeShapeType="1"/>
            </p:cNvSpPr>
            <p:nvPr/>
          </p:nvSpPr>
          <p:spPr bwMode="auto">
            <a:xfrm>
              <a:off x="357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8712" name="Line 89"/>
            <p:cNvSpPr>
              <a:spLocks noChangeShapeType="1"/>
            </p:cNvSpPr>
            <p:nvPr/>
          </p:nvSpPr>
          <p:spPr bwMode="auto">
            <a:xfrm>
              <a:off x="372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8713" name="Line 90"/>
            <p:cNvSpPr>
              <a:spLocks noChangeShapeType="1"/>
            </p:cNvSpPr>
            <p:nvPr/>
          </p:nvSpPr>
          <p:spPr bwMode="auto">
            <a:xfrm>
              <a:off x="386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8714" name="Line 91"/>
            <p:cNvSpPr>
              <a:spLocks noChangeShapeType="1"/>
            </p:cNvSpPr>
            <p:nvPr/>
          </p:nvSpPr>
          <p:spPr bwMode="auto">
            <a:xfrm>
              <a:off x="400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8715" name="Line 92"/>
            <p:cNvSpPr>
              <a:spLocks noChangeShapeType="1"/>
            </p:cNvSpPr>
            <p:nvPr/>
          </p:nvSpPr>
          <p:spPr bwMode="auto">
            <a:xfrm>
              <a:off x="415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8716" name="Line 93"/>
            <p:cNvSpPr>
              <a:spLocks noChangeShapeType="1"/>
            </p:cNvSpPr>
            <p:nvPr/>
          </p:nvSpPr>
          <p:spPr bwMode="auto">
            <a:xfrm>
              <a:off x="429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8717" name="Line 94"/>
            <p:cNvSpPr>
              <a:spLocks noChangeShapeType="1"/>
            </p:cNvSpPr>
            <p:nvPr/>
          </p:nvSpPr>
          <p:spPr bwMode="auto">
            <a:xfrm>
              <a:off x="444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8718" name="Line 95"/>
            <p:cNvSpPr>
              <a:spLocks noChangeShapeType="1"/>
            </p:cNvSpPr>
            <p:nvPr/>
          </p:nvSpPr>
          <p:spPr bwMode="auto">
            <a:xfrm>
              <a:off x="458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3" name="Group 96"/>
          <p:cNvGrpSpPr>
            <a:grpSpLocks/>
          </p:cNvGrpSpPr>
          <p:nvPr/>
        </p:nvGrpSpPr>
        <p:grpSpPr bwMode="auto">
          <a:xfrm>
            <a:off x="5368925" y="1257300"/>
            <a:ext cx="2709863" cy="952500"/>
            <a:chOff x="3477" y="216"/>
            <a:chExt cx="1707" cy="600"/>
          </a:xfrm>
        </p:grpSpPr>
        <p:grpSp>
          <p:nvGrpSpPr>
            <p:cNvPr id="28692" name="Group 97"/>
            <p:cNvGrpSpPr>
              <a:grpSpLocks/>
            </p:cNvGrpSpPr>
            <p:nvPr/>
          </p:nvGrpSpPr>
          <p:grpSpPr bwMode="auto">
            <a:xfrm>
              <a:off x="3477" y="528"/>
              <a:ext cx="1707" cy="288"/>
              <a:chOff x="3477" y="288"/>
              <a:chExt cx="1707" cy="288"/>
            </a:xfrm>
          </p:grpSpPr>
          <p:sp>
            <p:nvSpPr>
              <p:cNvPr id="28694" name="Text Box 98"/>
              <p:cNvSpPr txBox="1">
                <a:spLocks noChangeArrowheads="1"/>
              </p:cNvSpPr>
              <p:nvPr/>
            </p:nvSpPr>
            <p:spPr bwMode="auto">
              <a:xfrm>
                <a:off x="3477" y="288"/>
                <a:ext cx="100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>
                    <a:latin typeface="Arial" charset="0"/>
                  </a:rPr>
                  <a:t>4 usuários</a:t>
                </a:r>
                <a:endParaRPr lang="fr-FR">
                  <a:latin typeface="Arial" charset="0"/>
                </a:endParaRPr>
              </a:p>
            </p:txBody>
          </p:sp>
          <p:sp>
            <p:nvSpPr>
              <p:cNvPr id="28695" name="Rectangle 99"/>
              <p:cNvSpPr>
                <a:spLocks noChangeArrowheads="1"/>
              </p:cNvSpPr>
              <p:nvPr/>
            </p:nvSpPr>
            <p:spPr bwMode="auto">
              <a:xfrm>
                <a:off x="4464" y="352"/>
                <a:ext cx="144" cy="144"/>
              </a:xfrm>
              <a:prstGeom prst="rect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8696" name="Rectangle 100"/>
              <p:cNvSpPr>
                <a:spLocks noChangeArrowheads="1"/>
              </p:cNvSpPr>
              <p:nvPr/>
            </p:nvSpPr>
            <p:spPr bwMode="auto">
              <a:xfrm>
                <a:off x="4656" y="352"/>
                <a:ext cx="144" cy="144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8697" name="Rectangle 101"/>
              <p:cNvSpPr>
                <a:spLocks noChangeArrowheads="1"/>
              </p:cNvSpPr>
              <p:nvPr/>
            </p:nvSpPr>
            <p:spPr bwMode="auto">
              <a:xfrm>
                <a:off x="4848" y="352"/>
                <a:ext cx="144" cy="144"/>
              </a:xfrm>
              <a:prstGeom prst="rect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8698" name="Rectangle 102"/>
              <p:cNvSpPr>
                <a:spLocks noChangeArrowheads="1"/>
              </p:cNvSpPr>
              <p:nvPr/>
            </p:nvSpPr>
            <p:spPr bwMode="auto">
              <a:xfrm>
                <a:off x="5040" y="352"/>
                <a:ext cx="144" cy="144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28693" name="Text Box 103"/>
            <p:cNvSpPr txBox="1">
              <a:spLocks noChangeArrowheads="1"/>
            </p:cNvSpPr>
            <p:nvPr/>
          </p:nvSpPr>
          <p:spPr bwMode="auto">
            <a:xfrm>
              <a:off x="3480" y="216"/>
              <a:ext cx="91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Exemplo:</a:t>
              </a:r>
              <a:endParaRPr lang="fr-FR"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3949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2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2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2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2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27" grpId="0" animBg="1"/>
      <p:bldP spid="162828" grpId="0" animBg="1"/>
      <p:bldP spid="162829" grpId="0" animBg="1"/>
      <p:bldP spid="1628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1: </a:t>
            </a:r>
            <a:r>
              <a:rPr lang="en-US" dirty="0" err="1"/>
              <a:t>Introdução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1045" name="Espaço Reservado para Número de Slid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D8ED9BB-6909-4F06-BE56-66C20505D2B9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10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382000" cy="1143000"/>
          </a:xfrm>
        </p:spPr>
        <p:txBody>
          <a:bodyPr/>
          <a:lstStyle/>
          <a:p>
            <a:r>
              <a:rPr lang="pt-BR" sz="3200" smtClean="0"/>
              <a:t>O que é a Internet: visão dos componentes</a:t>
            </a:r>
          </a:p>
        </p:txBody>
      </p:sp>
      <p:sp>
        <p:nvSpPr>
          <p:cNvPr id="10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90650"/>
            <a:ext cx="450850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sz="2000" dirty="0" smtClean="0"/>
              <a:t>milhões de dispositivos de computação conectados: </a:t>
            </a:r>
            <a:r>
              <a:rPr lang="pt-BR" sz="2000" i="1" dirty="0" smtClean="0">
                <a:solidFill>
                  <a:srgbClr val="FF0000"/>
                </a:solidFill>
              </a:rPr>
              <a:t>hospedeiros (</a:t>
            </a:r>
            <a:r>
              <a:rPr lang="pt-BR" sz="2000" dirty="0" smtClean="0">
                <a:solidFill>
                  <a:srgbClr val="FF0000"/>
                </a:solidFill>
              </a:rPr>
              <a:t>hosts</a:t>
            </a:r>
            <a:r>
              <a:rPr lang="pt-BR" sz="2000" i="1" dirty="0" smtClean="0">
                <a:solidFill>
                  <a:srgbClr val="FF0000"/>
                </a:solidFill>
              </a:rPr>
              <a:t>) = sistemas finais</a:t>
            </a:r>
            <a:endParaRPr lang="pt-BR" sz="2000" dirty="0" smtClean="0">
              <a:solidFill>
                <a:srgbClr val="FF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pt-BR" sz="1600" dirty="0" smtClean="0"/>
              <a:t>rodando </a:t>
            </a:r>
            <a:r>
              <a:rPr lang="pt-BR" sz="1600" i="1" dirty="0" smtClean="0">
                <a:solidFill>
                  <a:srgbClr val="FF0000"/>
                </a:solidFill>
              </a:rPr>
              <a:t>aplicações de rede</a:t>
            </a:r>
            <a:endParaRPr lang="pt-BR" sz="1600" dirty="0" smtClean="0"/>
          </a:p>
          <a:p>
            <a:pPr>
              <a:lnSpc>
                <a:spcPct val="90000"/>
              </a:lnSpc>
            </a:pPr>
            <a:r>
              <a:rPr lang="pt-BR" sz="2000" i="1" dirty="0" smtClean="0">
                <a:solidFill>
                  <a:srgbClr val="FF0000"/>
                </a:solidFill>
              </a:rPr>
              <a:t>enlaces (links) de comunicação</a:t>
            </a:r>
            <a:endParaRPr lang="pt-BR" sz="2000" dirty="0" smtClean="0"/>
          </a:p>
          <a:p>
            <a:pPr lvl="1">
              <a:lnSpc>
                <a:spcPct val="90000"/>
              </a:lnSpc>
            </a:pPr>
            <a:r>
              <a:rPr lang="pt-BR" sz="1800" dirty="0" smtClean="0"/>
              <a:t>fibra, cobre, rádio, satélite</a:t>
            </a:r>
          </a:p>
          <a:p>
            <a:pPr lvl="1">
              <a:lnSpc>
                <a:spcPct val="90000"/>
              </a:lnSpc>
            </a:pPr>
            <a:r>
              <a:rPr lang="pt-BR" sz="1800" dirty="0" smtClean="0"/>
              <a:t>Taxa de transmissão = largura de banda (</a:t>
            </a:r>
            <a:r>
              <a:rPr lang="pt-BR" sz="1800" i="1" dirty="0" smtClean="0"/>
              <a:t>bandwidth</a:t>
            </a:r>
            <a:r>
              <a:rPr lang="pt-BR" sz="1800" dirty="0" smtClean="0"/>
              <a:t>)</a:t>
            </a:r>
          </a:p>
          <a:p>
            <a:pPr>
              <a:lnSpc>
                <a:spcPct val="90000"/>
              </a:lnSpc>
            </a:pPr>
            <a:r>
              <a:rPr lang="pt-BR" sz="2000" i="1" dirty="0" smtClean="0">
                <a:solidFill>
                  <a:srgbClr val="FF0000"/>
                </a:solidFill>
              </a:rPr>
              <a:t>Roteadores (comutadores de pacotes):</a:t>
            </a:r>
            <a:r>
              <a:rPr lang="pt-BR" sz="2000" dirty="0" smtClean="0"/>
              <a:t> encaminham pacotes (pedaços de dados) através da rede</a:t>
            </a:r>
          </a:p>
          <a:p>
            <a:pPr>
              <a:lnSpc>
                <a:spcPct val="90000"/>
              </a:lnSpc>
            </a:pPr>
            <a:r>
              <a:rPr lang="pt-BR" sz="2000" i="1" dirty="0" smtClean="0">
                <a:solidFill>
                  <a:srgbClr val="FF0000"/>
                </a:solidFill>
              </a:rPr>
              <a:t>Provedores de serviço Internet - ISP (</a:t>
            </a:r>
            <a:r>
              <a:rPr lang="pt-BR" sz="2000" dirty="0" smtClean="0">
                <a:solidFill>
                  <a:srgbClr val="FF0000"/>
                </a:solidFill>
              </a:rPr>
              <a:t>Internet </a:t>
            </a:r>
            <a:r>
              <a:rPr lang="pt-BR" sz="2000" dirty="0" err="1" smtClean="0">
                <a:solidFill>
                  <a:srgbClr val="FF0000"/>
                </a:solidFill>
              </a:rPr>
              <a:t>Service</a:t>
            </a:r>
            <a:r>
              <a:rPr lang="pt-BR" sz="2000" dirty="0" smtClean="0">
                <a:solidFill>
                  <a:srgbClr val="FF0000"/>
                </a:solidFill>
              </a:rPr>
              <a:t> </a:t>
            </a:r>
            <a:r>
              <a:rPr lang="pt-BR" sz="2000" dirty="0" err="1" smtClean="0">
                <a:solidFill>
                  <a:srgbClr val="FF0000"/>
                </a:solidFill>
              </a:rPr>
              <a:t>Providers</a:t>
            </a:r>
            <a:r>
              <a:rPr lang="pt-BR" sz="2000" i="1" dirty="0" smtClean="0">
                <a:solidFill>
                  <a:srgbClr val="FF0000"/>
                </a:solidFill>
              </a:rPr>
              <a:t>)</a:t>
            </a:r>
          </a:p>
        </p:txBody>
      </p:sp>
      <p:pic>
        <p:nvPicPr>
          <p:cNvPr id="911" name="Imagem 910" descr="red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86158" y="1263607"/>
            <a:ext cx="3468338" cy="45106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1: Introdução</a:t>
            </a:r>
            <a:endParaRPr lang="en-US" dirty="0" smtClean="0">
              <a:latin typeface="Times New Roman" pitchFamily="18" charset="0"/>
            </a:endParaRPr>
          </a:p>
        </p:txBody>
      </p:sp>
      <p:sp>
        <p:nvSpPr>
          <p:cNvPr id="29699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FDCAEDB-9685-425D-B85F-696D65BD5B33}" type="slidenum">
              <a:rPr lang="en-US" smtClean="0"/>
              <a:pPr/>
              <a:t>60</a:t>
            </a:fld>
            <a:endParaRPr lang="en-US" smtClean="0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A Portadora T1</a:t>
            </a:r>
            <a:endParaRPr lang="pt-BR" sz="1800" smtClean="0"/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mtClean="0"/>
              <a:t>T1</a:t>
            </a:r>
          </a:p>
        </p:txBody>
      </p:sp>
      <p:pic>
        <p:nvPicPr>
          <p:cNvPr id="29702" name="Picture 4" descr="FIG2-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90875" y="2209800"/>
            <a:ext cx="5953125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3" name="Text Box 5"/>
          <p:cNvSpPr txBox="1">
            <a:spLocks noChangeArrowheads="1"/>
          </p:cNvSpPr>
          <p:nvPr/>
        </p:nvSpPr>
        <p:spPr bwMode="auto">
          <a:xfrm>
            <a:off x="914400" y="2438400"/>
            <a:ext cx="33528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/>
              <a:t>1 frame = (24*8+1)</a:t>
            </a:r>
          </a:p>
          <a:p>
            <a:pPr>
              <a:spcBef>
                <a:spcPct val="50000"/>
              </a:spcBef>
            </a:pPr>
            <a:r>
              <a:rPr lang="pt-BR"/>
              <a:t>1 frame = 193 bits</a:t>
            </a:r>
          </a:p>
          <a:p>
            <a:pPr>
              <a:spcBef>
                <a:spcPct val="50000"/>
              </a:spcBef>
            </a:pPr>
            <a:endParaRPr lang="pt-BR"/>
          </a:p>
          <a:p>
            <a:pPr>
              <a:spcBef>
                <a:spcPct val="50000"/>
              </a:spcBef>
            </a:pPr>
            <a:r>
              <a:rPr lang="pt-BR">
                <a:solidFill>
                  <a:srgbClr val="FF3300"/>
                </a:solidFill>
              </a:rPr>
              <a:t>TAXA TOTAL</a:t>
            </a:r>
          </a:p>
          <a:p>
            <a:pPr>
              <a:spcBef>
                <a:spcPct val="50000"/>
              </a:spcBef>
            </a:pPr>
            <a:r>
              <a:rPr lang="pt-BR">
                <a:solidFill>
                  <a:srgbClr val="FF3300"/>
                </a:solidFill>
              </a:rPr>
              <a:t>1,544 Mbps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506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1: Introdução</a:t>
            </a:r>
            <a:endParaRPr lang="en-US" dirty="0" smtClean="0">
              <a:latin typeface="Times New Roman" pitchFamily="18" charset="0"/>
            </a:endParaRPr>
          </a:p>
        </p:txBody>
      </p:sp>
      <p:sp>
        <p:nvSpPr>
          <p:cNvPr id="30723" name="Espaço Reservado para Número de Slid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8CBEE08-2A19-4C00-8600-FDCB005F0072}" type="slidenum">
              <a:rPr lang="en-US" smtClean="0"/>
              <a:pPr/>
              <a:t>61</a:t>
            </a:fld>
            <a:endParaRPr lang="en-US" smtClean="0"/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Multiplexação de Canais T1</a:t>
            </a:r>
            <a:endParaRPr lang="pt-BR" sz="1800" smtClean="0"/>
          </a:p>
        </p:txBody>
      </p:sp>
      <p:pic>
        <p:nvPicPr>
          <p:cNvPr id="30725" name="Picture 3" descr="FIG2-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2125663"/>
            <a:ext cx="6934200" cy="305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583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1: Introdução</a:t>
            </a:r>
            <a:endParaRPr lang="en-US" dirty="0" smtClean="0">
              <a:latin typeface="Times New Roman" pitchFamily="18" charset="0"/>
            </a:endParaRPr>
          </a:p>
        </p:txBody>
      </p:sp>
      <p:sp>
        <p:nvSpPr>
          <p:cNvPr id="31747" name="Espaço Reservado para Número de Slid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F4A2F0D-6785-405C-B3C7-25AB6F70E209}" type="slidenum">
              <a:rPr lang="en-US" smtClean="0"/>
              <a:pPr/>
              <a:t>62</a:t>
            </a:fld>
            <a:endParaRPr lang="en-US" smtClean="0"/>
          </a:p>
        </p:txBody>
      </p:sp>
      <p:sp>
        <p:nvSpPr>
          <p:cNvPr id="31748" name="Line 2"/>
          <p:cNvSpPr>
            <a:spLocks noChangeShapeType="1"/>
          </p:cNvSpPr>
          <p:nvPr/>
        </p:nvSpPr>
        <p:spPr bwMode="auto">
          <a:xfrm>
            <a:off x="7191375" y="2614613"/>
            <a:ext cx="0" cy="2971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1749" name="Line 3"/>
          <p:cNvSpPr>
            <a:spLocks noChangeShapeType="1"/>
          </p:cNvSpPr>
          <p:nvPr/>
        </p:nvSpPr>
        <p:spPr bwMode="auto">
          <a:xfrm flipH="1">
            <a:off x="2819400" y="4900613"/>
            <a:ext cx="1219200" cy="990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1750" name="Line 4"/>
          <p:cNvSpPr>
            <a:spLocks noChangeShapeType="1"/>
          </p:cNvSpPr>
          <p:nvPr/>
        </p:nvSpPr>
        <p:spPr bwMode="auto">
          <a:xfrm>
            <a:off x="1676400" y="4900613"/>
            <a:ext cx="1219200" cy="990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1751" name="Line 5"/>
          <p:cNvSpPr>
            <a:spLocks noChangeShapeType="1"/>
          </p:cNvSpPr>
          <p:nvPr/>
        </p:nvSpPr>
        <p:spPr bwMode="auto">
          <a:xfrm>
            <a:off x="4038600" y="2005013"/>
            <a:ext cx="0" cy="2971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1752" name="Line 6"/>
          <p:cNvSpPr>
            <a:spLocks noChangeShapeType="1"/>
          </p:cNvSpPr>
          <p:nvPr/>
        </p:nvSpPr>
        <p:spPr bwMode="auto">
          <a:xfrm>
            <a:off x="1676400" y="1852613"/>
            <a:ext cx="0" cy="2971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1753" name="Rectangle 7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 anchor="b"/>
          <a:lstStyle/>
          <a:p>
            <a:r>
              <a:rPr lang="pt-BR" smtClean="0"/>
              <a:t>Hierarquias Digitais Plesiócronas (PDH)</a:t>
            </a:r>
          </a:p>
        </p:txBody>
      </p:sp>
      <p:grpSp>
        <p:nvGrpSpPr>
          <p:cNvPr id="31754" name="Group 8"/>
          <p:cNvGrpSpPr>
            <a:grpSpLocks/>
          </p:cNvGrpSpPr>
          <p:nvPr/>
        </p:nvGrpSpPr>
        <p:grpSpPr bwMode="auto">
          <a:xfrm>
            <a:off x="2057400" y="5662613"/>
            <a:ext cx="1676400" cy="533400"/>
            <a:chOff x="1296" y="3792"/>
            <a:chExt cx="1056" cy="336"/>
          </a:xfrm>
        </p:grpSpPr>
        <p:sp>
          <p:nvSpPr>
            <p:cNvPr id="31801" name="Oval 9"/>
            <p:cNvSpPr>
              <a:spLocks noChangeArrowheads="1"/>
            </p:cNvSpPr>
            <p:nvPr/>
          </p:nvSpPr>
          <p:spPr bwMode="auto">
            <a:xfrm>
              <a:off x="1296" y="3792"/>
              <a:ext cx="1056" cy="33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1802" name="Text Box 10"/>
            <p:cNvSpPr txBox="1">
              <a:spLocks noChangeArrowheads="1"/>
            </p:cNvSpPr>
            <p:nvPr/>
          </p:nvSpPr>
          <p:spPr bwMode="auto">
            <a:xfrm>
              <a:off x="1384" y="3835"/>
              <a:ext cx="880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pt-BR" sz="2000">
                  <a:solidFill>
                    <a:schemeClr val="tx2"/>
                  </a:solidFill>
                </a:rPr>
                <a:t>1,544 Mbps</a:t>
              </a:r>
              <a:endParaRPr lang="pt-BR" sz="2800">
                <a:solidFill>
                  <a:schemeClr val="tx2"/>
                </a:solidFill>
              </a:endParaRPr>
            </a:p>
          </p:txBody>
        </p:sp>
      </p:grpSp>
      <p:sp>
        <p:nvSpPr>
          <p:cNvPr id="31755" name="Oval 11"/>
          <p:cNvSpPr>
            <a:spLocks noChangeArrowheads="1"/>
          </p:cNvSpPr>
          <p:nvPr/>
        </p:nvSpPr>
        <p:spPr bwMode="auto">
          <a:xfrm>
            <a:off x="3238500" y="4633913"/>
            <a:ext cx="1676400" cy="5334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1756" name="Text Box 12"/>
          <p:cNvSpPr txBox="1">
            <a:spLocks noChangeArrowheads="1"/>
          </p:cNvSpPr>
          <p:nvPr/>
        </p:nvSpPr>
        <p:spPr bwMode="auto">
          <a:xfrm>
            <a:off x="3378200" y="4702175"/>
            <a:ext cx="13970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pt-BR" sz="2000">
                <a:solidFill>
                  <a:schemeClr val="tx2"/>
                </a:solidFill>
              </a:rPr>
              <a:t>6,312 Mbps</a:t>
            </a:r>
            <a:endParaRPr lang="pt-BR" sz="2800">
              <a:solidFill>
                <a:schemeClr val="tx2"/>
              </a:solidFill>
            </a:endParaRPr>
          </a:p>
        </p:txBody>
      </p:sp>
      <p:sp>
        <p:nvSpPr>
          <p:cNvPr id="31757" name="Oval 13"/>
          <p:cNvSpPr>
            <a:spLocks noChangeArrowheads="1"/>
          </p:cNvSpPr>
          <p:nvPr/>
        </p:nvSpPr>
        <p:spPr bwMode="auto">
          <a:xfrm>
            <a:off x="838200" y="4633913"/>
            <a:ext cx="1676400" cy="5334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1758" name="Text Box 14"/>
          <p:cNvSpPr txBox="1">
            <a:spLocks noChangeArrowheads="1"/>
          </p:cNvSpPr>
          <p:nvPr/>
        </p:nvSpPr>
        <p:spPr bwMode="auto">
          <a:xfrm>
            <a:off x="977900" y="4702175"/>
            <a:ext cx="13970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pt-BR" sz="2000">
                <a:solidFill>
                  <a:schemeClr val="tx2"/>
                </a:solidFill>
              </a:rPr>
              <a:t>6,312 Mbps</a:t>
            </a:r>
            <a:endParaRPr lang="pt-BR" sz="2800">
              <a:solidFill>
                <a:schemeClr val="tx2"/>
              </a:solidFill>
            </a:endParaRPr>
          </a:p>
        </p:txBody>
      </p:sp>
      <p:sp>
        <p:nvSpPr>
          <p:cNvPr id="31759" name="Oval 15"/>
          <p:cNvSpPr>
            <a:spLocks noChangeArrowheads="1"/>
          </p:cNvSpPr>
          <p:nvPr/>
        </p:nvSpPr>
        <p:spPr bwMode="auto">
          <a:xfrm>
            <a:off x="838200" y="3605213"/>
            <a:ext cx="1676400" cy="5334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1760" name="Text Box 16"/>
          <p:cNvSpPr txBox="1">
            <a:spLocks noChangeArrowheads="1"/>
          </p:cNvSpPr>
          <p:nvPr/>
        </p:nvSpPr>
        <p:spPr bwMode="auto">
          <a:xfrm>
            <a:off x="977900" y="3673475"/>
            <a:ext cx="15240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pt-BR" sz="2000">
                <a:solidFill>
                  <a:schemeClr val="tx2"/>
                </a:solidFill>
              </a:rPr>
              <a:t>32,064 Mbps</a:t>
            </a:r>
            <a:endParaRPr lang="pt-BR" sz="2800">
              <a:solidFill>
                <a:schemeClr val="tx2"/>
              </a:solidFill>
            </a:endParaRPr>
          </a:p>
        </p:txBody>
      </p:sp>
      <p:sp>
        <p:nvSpPr>
          <p:cNvPr id="31761" name="Oval 17"/>
          <p:cNvSpPr>
            <a:spLocks noChangeArrowheads="1"/>
          </p:cNvSpPr>
          <p:nvPr/>
        </p:nvSpPr>
        <p:spPr bwMode="auto">
          <a:xfrm>
            <a:off x="838200" y="2538413"/>
            <a:ext cx="1676400" cy="5334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1762" name="Text Box 18"/>
          <p:cNvSpPr txBox="1">
            <a:spLocks noChangeArrowheads="1"/>
          </p:cNvSpPr>
          <p:nvPr/>
        </p:nvSpPr>
        <p:spPr bwMode="auto">
          <a:xfrm>
            <a:off x="977900" y="2606675"/>
            <a:ext cx="15240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pt-BR" sz="2000">
                <a:solidFill>
                  <a:schemeClr val="tx2"/>
                </a:solidFill>
              </a:rPr>
              <a:t>97,728 Mbps</a:t>
            </a:r>
            <a:endParaRPr lang="pt-BR" sz="2800">
              <a:solidFill>
                <a:schemeClr val="tx2"/>
              </a:solidFill>
            </a:endParaRPr>
          </a:p>
        </p:txBody>
      </p:sp>
      <p:sp>
        <p:nvSpPr>
          <p:cNvPr id="31763" name="Oval 19"/>
          <p:cNvSpPr>
            <a:spLocks noChangeArrowheads="1"/>
          </p:cNvSpPr>
          <p:nvPr/>
        </p:nvSpPr>
        <p:spPr bwMode="auto">
          <a:xfrm>
            <a:off x="838200" y="1471613"/>
            <a:ext cx="1676400" cy="5334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1764" name="Text Box 20"/>
          <p:cNvSpPr txBox="1">
            <a:spLocks noChangeArrowheads="1"/>
          </p:cNvSpPr>
          <p:nvPr/>
        </p:nvSpPr>
        <p:spPr bwMode="auto">
          <a:xfrm>
            <a:off x="977900" y="1539875"/>
            <a:ext cx="13970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pt-BR" sz="2000">
                <a:solidFill>
                  <a:schemeClr val="tx2"/>
                </a:solidFill>
              </a:rPr>
              <a:t>397,2 Mbps</a:t>
            </a:r>
            <a:endParaRPr lang="pt-BR" sz="2800">
              <a:solidFill>
                <a:schemeClr val="tx2"/>
              </a:solidFill>
            </a:endParaRPr>
          </a:p>
        </p:txBody>
      </p:sp>
      <p:sp>
        <p:nvSpPr>
          <p:cNvPr id="31765" name="Oval 21"/>
          <p:cNvSpPr>
            <a:spLocks noChangeArrowheads="1"/>
          </p:cNvSpPr>
          <p:nvPr/>
        </p:nvSpPr>
        <p:spPr bwMode="auto">
          <a:xfrm>
            <a:off x="3238500" y="3071813"/>
            <a:ext cx="1676400" cy="5334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1766" name="Text Box 22"/>
          <p:cNvSpPr txBox="1">
            <a:spLocks noChangeArrowheads="1"/>
          </p:cNvSpPr>
          <p:nvPr/>
        </p:nvSpPr>
        <p:spPr bwMode="auto">
          <a:xfrm>
            <a:off x="3378200" y="3140075"/>
            <a:ext cx="15240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pt-BR" sz="2000">
                <a:solidFill>
                  <a:schemeClr val="tx2"/>
                </a:solidFill>
              </a:rPr>
              <a:t>44,736 Mbps</a:t>
            </a:r>
            <a:endParaRPr lang="pt-BR" sz="2800">
              <a:solidFill>
                <a:schemeClr val="tx2"/>
              </a:solidFill>
            </a:endParaRPr>
          </a:p>
        </p:txBody>
      </p:sp>
      <p:sp>
        <p:nvSpPr>
          <p:cNvPr id="31767" name="Oval 23"/>
          <p:cNvSpPr>
            <a:spLocks noChangeArrowheads="1"/>
          </p:cNvSpPr>
          <p:nvPr/>
        </p:nvSpPr>
        <p:spPr bwMode="auto">
          <a:xfrm>
            <a:off x="3238500" y="1700213"/>
            <a:ext cx="1676400" cy="5334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1768" name="Text Box 24"/>
          <p:cNvSpPr txBox="1">
            <a:spLocks noChangeArrowheads="1"/>
          </p:cNvSpPr>
          <p:nvPr/>
        </p:nvSpPr>
        <p:spPr bwMode="auto">
          <a:xfrm>
            <a:off x="3251200" y="1768475"/>
            <a:ext cx="16510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pt-BR" sz="2000">
                <a:solidFill>
                  <a:schemeClr val="tx2"/>
                </a:solidFill>
              </a:rPr>
              <a:t>274,176 Mbps</a:t>
            </a:r>
            <a:endParaRPr lang="pt-BR" sz="2800">
              <a:solidFill>
                <a:schemeClr val="tx2"/>
              </a:solidFill>
            </a:endParaRPr>
          </a:p>
        </p:txBody>
      </p:sp>
      <p:sp>
        <p:nvSpPr>
          <p:cNvPr id="31769" name="Text Box 25"/>
          <p:cNvSpPr txBox="1">
            <a:spLocks noChangeArrowheads="1"/>
          </p:cNvSpPr>
          <p:nvPr/>
        </p:nvSpPr>
        <p:spPr bwMode="auto">
          <a:xfrm>
            <a:off x="3581400" y="5281613"/>
            <a:ext cx="387350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pt-BR" sz="1600">
                <a:solidFill>
                  <a:srgbClr val="FF3300"/>
                </a:solidFill>
              </a:rPr>
              <a:t>x4</a:t>
            </a:r>
            <a:endParaRPr lang="pt-BR" sz="1600">
              <a:solidFill>
                <a:schemeClr val="accent2"/>
              </a:solidFill>
            </a:endParaRPr>
          </a:p>
        </p:txBody>
      </p:sp>
      <p:sp>
        <p:nvSpPr>
          <p:cNvPr id="31770" name="Text Box 26"/>
          <p:cNvSpPr txBox="1">
            <a:spLocks noChangeArrowheads="1"/>
          </p:cNvSpPr>
          <p:nvPr/>
        </p:nvSpPr>
        <p:spPr bwMode="auto">
          <a:xfrm>
            <a:off x="1752600" y="5281613"/>
            <a:ext cx="387350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pt-BR" sz="1600">
                <a:solidFill>
                  <a:srgbClr val="FF3300"/>
                </a:solidFill>
              </a:rPr>
              <a:t>x4</a:t>
            </a:r>
            <a:endParaRPr lang="pt-BR" sz="1600">
              <a:solidFill>
                <a:schemeClr val="accent2"/>
              </a:solidFill>
            </a:endParaRPr>
          </a:p>
        </p:txBody>
      </p:sp>
      <p:sp>
        <p:nvSpPr>
          <p:cNvPr id="31771" name="Text Box 27"/>
          <p:cNvSpPr txBox="1">
            <a:spLocks noChangeArrowheads="1"/>
          </p:cNvSpPr>
          <p:nvPr/>
        </p:nvSpPr>
        <p:spPr bwMode="auto">
          <a:xfrm>
            <a:off x="1752600" y="4214813"/>
            <a:ext cx="387350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pt-BR" sz="1600">
                <a:solidFill>
                  <a:srgbClr val="FF3300"/>
                </a:solidFill>
              </a:rPr>
              <a:t>x5</a:t>
            </a:r>
            <a:endParaRPr lang="pt-BR" sz="1600">
              <a:solidFill>
                <a:schemeClr val="accent2"/>
              </a:solidFill>
            </a:endParaRPr>
          </a:p>
        </p:txBody>
      </p:sp>
      <p:sp>
        <p:nvSpPr>
          <p:cNvPr id="31772" name="Text Box 28"/>
          <p:cNvSpPr txBox="1">
            <a:spLocks noChangeArrowheads="1"/>
          </p:cNvSpPr>
          <p:nvPr/>
        </p:nvSpPr>
        <p:spPr bwMode="auto">
          <a:xfrm>
            <a:off x="1752600" y="3148013"/>
            <a:ext cx="387350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pt-BR" sz="1600">
                <a:solidFill>
                  <a:srgbClr val="FF3300"/>
                </a:solidFill>
              </a:rPr>
              <a:t>x3</a:t>
            </a:r>
            <a:endParaRPr lang="pt-BR" sz="1600">
              <a:solidFill>
                <a:schemeClr val="accent2"/>
              </a:solidFill>
            </a:endParaRPr>
          </a:p>
        </p:txBody>
      </p:sp>
      <p:sp>
        <p:nvSpPr>
          <p:cNvPr id="31773" name="Text Box 29"/>
          <p:cNvSpPr txBox="1">
            <a:spLocks noChangeArrowheads="1"/>
          </p:cNvSpPr>
          <p:nvPr/>
        </p:nvSpPr>
        <p:spPr bwMode="auto">
          <a:xfrm>
            <a:off x="1752600" y="2081213"/>
            <a:ext cx="387350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pt-BR" sz="1600">
                <a:solidFill>
                  <a:srgbClr val="FF3300"/>
                </a:solidFill>
              </a:rPr>
              <a:t>x4</a:t>
            </a:r>
            <a:endParaRPr lang="pt-BR" sz="1600">
              <a:solidFill>
                <a:schemeClr val="accent2"/>
              </a:solidFill>
            </a:endParaRPr>
          </a:p>
        </p:txBody>
      </p:sp>
      <p:sp>
        <p:nvSpPr>
          <p:cNvPr id="31774" name="Text Box 30"/>
          <p:cNvSpPr txBox="1">
            <a:spLocks noChangeArrowheads="1"/>
          </p:cNvSpPr>
          <p:nvPr/>
        </p:nvSpPr>
        <p:spPr bwMode="auto">
          <a:xfrm>
            <a:off x="4114800" y="2462213"/>
            <a:ext cx="387350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pt-BR" sz="1600">
                <a:solidFill>
                  <a:srgbClr val="FF3300"/>
                </a:solidFill>
              </a:rPr>
              <a:t>x6</a:t>
            </a:r>
            <a:endParaRPr lang="pt-BR" sz="1600">
              <a:solidFill>
                <a:schemeClr val="accent2"/>
              </a:solidFill>
            </a:endParaRPr>
          </a:p>
        </p:txBody>
      </p:sp>
      <p:sp>
        <p:nvSpPr>
          <p:cNvPr id="31775" name="Text Box 31"/>
          <p:cNvSpPr txBox="1">
            <a:spLocks noChangeArrowheads="1"/>
          </p:cNvSpPr>
          <p:nvPr/>
        </p:nvSpPr>
        <p:spPr bwMode="auto">
          <a:xfrm>
            <a:off x="4114800" y="3910013"/>
            <a:ext cx="387350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pt-BR" sz="1600">
                <a:solidFill>
                  <a:srgbClr val="FF3300"/>
                </a:solidFill>
              </a:rPr>
              <a:t>x7</a:t>
            </a:r>
            <a:endParaRPr lang="pt-BR" sz="1600">
              <a:solidFill>
                <a:schemeClr val="accent2"/>
              </a:solidFill>
            </a:endParaRPr>
          </a:p>
        </p:txBody>
      </p:sp>
      <p:sp>
        <p:nvSpPr>
          <p:cNvPr id="31776" name="Text Box 32"/>
          <p:cNvSpPr txBox="1">
            <a:spLocks noChangeArrowheads="1"/>
          </p:cNvSpPr>
          <p:nvPr/>
        </p:nvSpPr>
        <p:spPr bwMode="auto">
          <a:xfrm>
            <a:off x="3886200" y="5738813"/>
            <a:ext cx="66675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pt-BR" sz="1800">
                <a:solidFill>
                  <a:schemeClr val="bg2"/>
                </a:solidFill>
              </a:rPr>
              <a:t>DS-1</a:t>
            </a:r>
            <a:endParaRPr lang="pt-BR" sz="2000">
              <a:solidFill>
                <a:schemeClr val="bg2"/>
              </a:solidFill>
            </a:endParaRPr>
          </a:p>
        </p:txBody>
      </p:sp>
      <p:sp>
        <p:nvSpPr>
          <p:cNvPr id="31777" name="Text Box 33"/>
          <p:cNvSpPr txBox="1">
            <a:spLocks noChangeArrowheads="1"/>
          </p:cNvSpPr>
          <p:nvPr/>
        </p:nvSpPr>
        <p:spPr bwMode="auto">
          <a:xfrm>
            <a:off x="4876800" y="4748213"/>
            <a:ext cx="66675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pt-BR" sz="1800">
                <a:solidFill>
                  <a:schemeClr val="bg2"/>
                </a:solidFill>
              </a:rPr>
              <a:t>DS-2</a:t>
            </a:r>
            <a:endParaRPr lang="pt-BR" sz="2000">
              <a:solidFill>
                <a:schemeClr val="bg2"/>
              </a:solidFill>
            </a:endParaRPr>
          </a:p>
        </p:txBody>
      </p:sp>
      <p:sp>
        <p:nvSpPr>
          <p:cNvPr id="31778" name="Text Box 34"/>
          <p:cNvSpPr txBox="1">
            <a:spLocks noChangeArrowheads="1"/>
          </p:cNvSpPr>
          <p:nvPr/>
        </p:nvSpPr>
        <p:spPr bwMode="auto">
          <a:xfrm>
            <a:off x="4876800" y="3148013"/>
            <a:ext cx="66675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pt-BR" sz="1800">
                <a:solidFill>
                  <a:schemeClr val="bg2"/>
                </a:solidFill>
              </a:rPr>
              <a:t>DS-3</a:t>
            </a:r>
            <a:endParaRPr lang="pt-BR" sz="2000">
              <a:solidFill>
                <a:schemeClr val="bg2"/>
              </a:solidFill>
            </a:endParaRPr>
          </a:p>
        </p:txBody>
      </p:sp>
      <p:sp>
        <p:nvSpPr>
          <p:cNvPr id="31779" name="Text Box 35"/>
          <p:cNvSpPr txBox="1">
            <a:spLocks noChangeArrowheads="1"/>
          </p:cNvSpPr>
          <p:nvPr/>
        </p:nvSpPr>
        <p:spPr bwMode="auto">
          <a:xfrm>
            <a:off x="669925" y="5281613"/>
            <a:ext cx="7620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pt-BR" sz="2000">
                <a:solidFill>
                  <a:srgbClr val="009900"/>
                </a:solidFill>
              </a:rPr>
              <a:t>Japão</a:t>
            </a:r>
            <a:endParaRPr lang="pt-BR" sz="2000">
              <a:solidFill>
                <a:schemeClr val="hlink"/>
              </a:solidFill>
            </a:endParaRPr>
          </a:p>
        </p:txBody>
      </p:sp>
      <p:sp>
        <p:nvSpPr>
          <p:cNvPr id="31780" name="Text Box 36"/>
          <p:cNvSpPr txBox="1">
            <a:spLocks noChangeArrowheads="1"/>
          </p:cNvSpPr>
          <p:nvPr/>
        </p:nvSpPr>
        <p:spPr bwMode="auto">
          <a:xfrm>
            <a:off x="4254500" y="5129213"/>
            <a:ext cx="1079500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pt-BR" sz="2000">
                <a:solidFill>
                  <a:srgbClr val="009900"/>
                </a:solidFill>
              </a:rPr>
              <a:t>América</a:t>
            </a:r>
          </a:p>
          <a:p>
            <a:r>
              <a:rPr lang="pt-BR" sz="2000">
                <a:solidFill>
                  <a:srgbClr val="009900"/>
                </a:solidFill>
              </a:rPr>
              <a:t>do Norte</a:t>
            </a:r>
            <a:endParaRPr lang="pt-BR" sz="2000">
              <a:solidFill>
                <a:schemeClr val="hlink"/>
              </a:solidFill>
            </a:endParaRPr>
          </a:p>
        </p:txBody>
      </p:sp>
      <p:grpSp>
        <p:nvGrpSpPr>
          <p:cNvPr id="31781" name="Group 37"/>
          <p:cNvGrpSpPr>
            <a:grpSpLocks/>
          </p:cNvGrpSpPr>
          <p:nvPr/>
        </p:nvGrpSpPr>
        <p:grpSpPr bwMode="auto">
          <a:xfrm>
            <a:off x="6353175" y="5357813"/>
            <a:ext cx="1676400" cy="533400"/>
            <a:chOff x="1296" y="3792"/>
            <a:chExt cx="1056" cy="336"/>
          </a:xfrm>
        </p:grpSpPr>
        <p:sp>
          <p:nvSpPr>
            <p:cNvPr id="31799" name="Oval 38"/>
            <p:cNvSpPr>
              <a:spLocks noChangeArrowheads="1"/>
            </p:cNvSpPr>
            <p:nvPr/>
          </p:nvSpPr>
          <p:spPr bwMode="auto">
            <a:xfrm>
              <a:off x="1296" y="3792"/>
              <a:ext cx="1056" cy="33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1800" name="Text Box 39"/>
            <p:cNvSpPr txBox="1">
              <a:spLocks noChangeArrowheads="1"/>
            </p:cNvSpPr>
            <p:nvPr/>
          </p:nvSpPr>
          <p:spPr bwMode="auto">
            <a:xfrm>
              <a:off x="1384" y="3835"/>
              <a:ext cx="880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pt-BR" sz="2000">
                  <a:solidFill>
                    <a:schemeClr val="tx2"/>
                  </a:solidFill>
                </a:rPr>
                <a:t>2,048 Mbps</a:t>
              </a:r>
              <a:endParaRPr lang="pt-BR" sz="2800">
                <a:solidFill>
                  <a:schemeClr val="tx2"/>
                </a:solidFill>
              </a:endParaRPr>
            </a:p>
          </p:txBody>
        </p:sp>
      </p:grpSp>
      <p:grpSp>
        <p:nvGrpSpPr>
          <p:cNvPr id="31782" name="Group 40"/>
          <p:cNvGrpSpPr>
            <a:grpSpLocks/>
          </p:cNvGrpSpPr>
          <p:nvPr/>
        </p:nvGrpSpPr>
        <p:grpSpPr bwMode="auto">
          <a:xfrm>
            <a:off x="6353175" y="4367213"/>
            <a:ext cx="1676400" cy="533400"/>
            <a:chOff x="1296" y="3792"/>
            <a:chExt cx="1056" cy="336"/>
          </a:xfrm>
        </p:grpSpPr>
        <p:sp>
          <p:nvSpPr>
            <p:cNvPr id="31797" name="Oval 41"/>
            <p:cNvSpPr>
              <a:spLocks noChangeArrowheads="1"/>
            </p:cNvSpPr>
            <p:nvPr/>
          </p:nvSpPr>
          <p:spPr bwMode="auto">
            <a:xfrm>
              <a:off x="1296" y="3792"/>
              <a:ext cx="1056" cy="33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1798" name="Text Box 42"/>
            <p:cNvSpPr txBox="1">
              <a:spLocks noChangeArrowheads="1"/>
            </p:cNvSpPr>
            <p:nvPr/>
          </p:nvSpPr>
          <p:spPr bwMode="auto">
            <a:xfrm>
              <a:off x="1384" y="3835"/>
              <a:ext cx="880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pt-BR" sz="2000">
                  <a:solidFill>
                    <a:schemeClr val="tx2"/>
                  </a:solidFill>
                </a:rPr>
                <a:t>8,448 Mbps</a:t>
              </a:r>
              <a:endParaRPr lang="pt-BR" sz="2800">
                <a:solidFill>
                  <a:schemeClr val="tx2"/>
                </a:solidFill>
              </a:endParaRPr>
            </a:p>
          </p:txBody>
        </p:sp>
      </p:grpSp>
      <p:grpSp>
        <p:nvGrpSpPr>
          <p:cNvPr id="31783" name="Group 43"/>
          <p:cNvGrpSpPr>
            <a:grpSpLocks/>
          </p:cNvGrpSpPr>
          <p:nvPr/>
        </p:nvGrpSpPr>
        <p:grpSpPr bwMode="auto">
          <a:xfrm>
            <a:off x="6353175" y="3376613"/>
            <a:ext cx="1676400" cy="533400"/>
            <a:chOff x="1296" y="3792"/>
            <a:chExt cx="1056" cy="336"/>
          </a:xfrm>
        </p:grpSpPr>
        <p:sp>
          <p:nvSpPr>
            <p:cNvPr id="31795" name="Oval 44"/>
            <p:cNvSpPr>
              <a:spLocks noChangeArrowheads="1"/>
            </p:cNvSpPr>
            <p:nvPr/>
          </p:nvSpPr>
          <p:spPr bwMode="auto">
            <a:xfrm>
              <a:off x="1296" y="3792"/>
              <a:ext cx="1056" cy="33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1796" name="Text Box 45"/>
            <p:cNvSpPr txBox="1">
              <a:spLocks noChangeArrowheads="1"/>
            </p:cNvSpPr>
            <p:nvPr/>
          </p:nvSpPr>
          <p:spPr bwMode="auto">
            <a:xfrm>
              <a:off x="1384" y="3835"/>
              <a:ext cx="960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pt-BR" sz="2000">
                  <a:solidFill>
                    <a:schemeClr val="tx2"/>
                  </a:solidFill>
                </a:rPr>
                <a:t>34,364 Mbps</a:t>
              </a:r>
              <a:endParaRPr lang="pt-BR" sz="2800">
                <a:solidFill>
                  <a:schemeClr val="tx2"/>
                </a:solidFill>
              </a:endParaRPr>
            </a:p>
          </p:txBody>
        </p:sp>
      </p:grpSp>
      <p:grpSp>
        <p:nvGrpSpPr>
          <p:cNvPr id="31784" name="Group 46"/>
          <p:cNvGrpSpPr>
            <a:grpSpLocks/>
          </p:cNvGrpSpPr>
          <p:nvPr/>
        </p:nvGrpSpPr>
        <p:grpSpPr bwMode="auto">
          <a:xfrm>
            <a:off x="6353175" y="2309813"/>
            <a:ext cx="1676400" cy="533400"/>
            <a:chOff x="4020" y="1680"/>
            <a:chExt cx="1056" cy="336"/>
          </a:xfrm>
        </p:grpSpPr>
        <p:sp>
          <p:nvSpPr>
            <p:cNvPr id="31793" name="Oval 47"/>
            <p:cNvSpPr>
              <a:spLocks noChangeArrowheads="1"/>
            </p:cNvSpPr>
            <p:nvPr/>
          </p:nvSpPr>
          <p:spPr bwMode="auto">
            <a:xfrm>
              <a:off x="4020" y="1680"/>
              <a:ext cx="1056" cy="33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1794" name="Text Box 48"/>
            <p:cNvSpPr txBox="1">
              <a:spLocks noChangeArrowheads="1"/>
            </p:cNvSpPr>
            <p:nvPr/>
          </p:nvSpPr>
          <p:spPr bwMode="auto">
            <a:xfrm>
              <a:off x="4028" y="1723"/>
              <a:ext cx="1040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pt-BR" sz="2000">
                  <a:solidFill>
                    <a:schemeClr val="tx2"/>
                  </a:solidFill>
                </a:rPr>
                <a:t>139,264 Mbps</a:t>
              </a:r>
              <a:endParaRPr lang="pt-BR" sz="2800">
                <a:solidFill>
                  <a:schemeClr val="tx2"/>
                </a:solidFill>
              </a:endParaRPr>
            </a:p>
          </p:txBody>
        </p:sp>
      </p:grpSp>
      <p:sp>
        <p:nvSpPr>
          <p:cNvPr id="31785" name="Text Box 49"/>
          <p:cNvSpPr txBox="1">
            <a:spLocks noChangeArrowheads="1"/>
          </p:cNvSpPr>
          <p:nvPr/>
        </p:nvSpPr>
        <p:spPr bwMode="auto">
          <a:xfrm>
            <a:off x="6732588" y="5891213"/>
            <a:ext cx="91757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pt-BR" sz="2000">
                <a:solidFill>
                  <a:srgbClr val="009900"/>
                </a:solidFill>
              </a:rPr>
              <a:t>Europa</a:t>
            </a:r>
            <a:endParaRPr lang="pt-BR" sz="2000">
              <a:solidFill>
                <a:schemeClr val="hlink"/>
              </a:solidFill>
            </a:endParaRPr>
          </a:p>
        </p:txBody>
      </p:sp>
      <p:sp>
        <p:nvSpPr>
          <p:cNvPr id="31786" name="Text Box 50"/>
          <p:cNvSpPr txBox="1">
            <a:spLocks noChangeArrowheads="1"/>
          </p:cNvSpPr>
          <p:nvPr/>
        </p:nvSpPr>
        <p:spPr bwMode="auto">
          <a:xfrm>
            <a:off x="7239000" y="4976813"/>
            <a:ext cx="387350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pt-BR" sz="1600">
                <a:solidFill>
                  <a:srgbClr val="FF3300"/>
                </a:solidFill>
              </a:rPr>
              <a:t>x4</a:t>
            </a:r>
            <a:endParaRPr lang="pt-BR" sz="1600">
              <a:solidFill>
                <a:schemeClr val="accent2"/>
              </a:solidFill>
            </a:endParaRPr>
          </a:p>
        </p:txBody>
      </p:sp>
      <p:sp>
        <p:nvSpPr>
          <p:cNvPr id="31787" name="Text Box 51"/>
          <p:cNvSpPr txBox="1">
            <a:spLocks noChangeArrowheads="1"/>
          </p:cNvSpPr>
          <p:nvPr/>
        </p:nvSpPr>
        <p:spPr bwMode="auto">
          <a:xfrm>
            <a:off x="7239000" y="3986213"/>
            <a:ext cx="387350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pt-BR" sz="1600">
                <a:solidFill>
                  <a:srgbClr val="FF3300"/>
                </a:solidFill>
              </a:rPr>
              <a:t>x4</a:t>
            </a:r>
            <a:endParaRPr lang="pt-BR" sz="1600">
              <a:solidFill>
                <a:schemeClr val="accent2"/>
              </a:solidFill>
            </a:endParaRPr>
          </a:p>
        </p:txBody>
      </p:sp>
      <p:sp>
        <p:nvSpPr>
          <p:cNvPr id="31788" name="Text Box 52"/>
          <p:cNvSpPr txBox="1">
            <a:spLocks noChangeArrowheads="1"/>
          </p:cNvSpPr>
          <p:nvPr/>
        </p:nvSpPr>
        <p:spPr bwMode="auto">
          <a:xfrm>
            <a:off x="7239000" y="2919413"/>
            <a:ext cx="387350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pt-BR" sz="1600">
                <a:solidFill>
                  <a:srgbClr val="FF3300"/>
                </a:solidFill>
              </a:rPr>
              <a:t>x4</a:t>
            </a:r>
            <a:endParaRPr lang="pt-BR" sz="1600">
              <a:solidFill>
                <a:schemeClr val="accent2"/>
              </a:solidFill>
            </a:endParaRPr>
          </a:p>
        </p:txBody>
      </p:sp>
      <p:sp>
        <p:nvSpPr>
          <p:cNvPr id="31789" name="Text Box 53"/>
          <p:cNvSpPr txBox="1">
            <a:spLocks noChangeArrowheads="1"/>
          </p:cNvSpPr>
          <p:nvPr/>
        </p:nvSpPr>
        <p:spPr bwMode="auto">
          <a:xfrm>
            <a:off x="8001000" y="5434013"/>
            <a:ext cx="51435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pt-BR" sz="1800">
                <a:solidFill>
                  <a:schemeClr val="bg2"/>
                </a:solidFill>
              </a:rPr>
              <a:t>E-1</a:t>
            </a:r>
            <a:endParaRPr lang="pt-BR" sz="2000">
              <a:solidFill>
                <a:schemeClr val="bg2"/>
              </a:solidFill>
            </a:endParaRPr>
          </a:p>
        </p:txBody>
      </p:sp>
      <p:sp>
        <p:nvSpPr>
          <p:cNvPr id="31790" name="Text Box 54"/>
          <p:cNvSpPr txBox="1">
            <a:spLocks noChangeArrowheads="1"/>
          </p:cNvSpPr>
          <p:nvPr/>
        </p:nvSpPr>
        <p:spPr bwMode="auto">
          <a:xfrm>
            <a:off x="8001000" y="4443413"/>
            <a:ext cx="51435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pt-BR" sz="1800">
                <a:solidFill>
                  <a:schemeClr val="bg2"/>
                </a:solidFill>
              </a:rPr>
              <a:t>E-2</a:t>
            </a:r>
            <a:endParaRPr lang="pt-BR" sz="2000">
              <a:solidFill>
                <a:schemeClr val="bg2"/>
              </a:solidFill>
            </a:endParaRPr>
          </a:p>
        </p:txBody>
      </p:sp>
      <p:sp>
        <p:nvSpPr>
          <p:cNvPr id="31791" name="Text Box 55"/>
          <p:cNvSpPr txBox="1">
            <a:spLocks noChangeArrowheads="1"/>
          </p:cNvSpPr>
          <p:nvPr/>
        </p:nvSpPr>
        <p:spPr bwMode="auto">
          <a:xfrm>
            <a:off x="8001000" y="3452813"/>
            <a:ext cx="51435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pt-BR" sz="1800">
                <a:solidFill>
                  <a:schemeClr val="bg2"/>
                </a:solidFill>
              </a:rPr>
              <a:t>E-3</a:t>
            </a:r>
            <a:endParaRPr lang="pt-BR" sz="2000">
              <a:solidFill>
                <a:schemeClr val="bg2"/>
              </a:solidFill>
            </a:endParaRPr>
          </a:p>
        </p:txBody>
      </p:sp>
      <p:sp>
        <p:nvSpPr>
          <p:cNvPr id="31792" name="Text Box 56"/>
          <p:cNvSpPr txBox="1">
            <a:spLocks noChangeArrowheads="1"/>
          </p:cNvSpPr>
          <p:nvPr/>
        </p:nvSpPr>
        <p:spPr bwMode="auto">
          <a:xfrm>
            <a:off x="8001000" y="2386013"/>
            <a:ext cx="51435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pt-BR" sz="1800">
                <a:solidFill>
                  <a:schemeClr val="bg2"/>
                </a:solidFill>
              </a:rPr>
              <a:t>E-4</a:t>
            </a:r>
            <a:endParaRPr lang="pt-BR" sz="200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85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1: Introdução</a:t>
            </a:r>
            <a:endParaRPr lang="en-US" dirty="0" smtClean="0">
              <a:latin typeface="Times New Roman" pitchFamily="18" charset="0"/>
            </a:endParaRPr>
          </a:p>
        </p:txBody>
      </p:sp>
      <p:sp>
        <p:nvSpPr>
          <p:cNvPr id="32771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523E9E7-3B91-4ECB-800B-ACB86BFDD674}" type="slidenum">
              <a:rPr lang="en-US" smtClean="0"/>
              <a:pPr/>
              <a:t>63</a:t>
            </a:fld>
            <a:endParaRPr lang="en-US" smtClean="0"/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SONET/SDH</a:t>
            </a:r>
          </a:p>
        </p:txBody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mtClean="0"/>
              <a:t>Synchronous Optical NETwork</a:t>
            </a:r>
          </a:p>
          <a:p>
            <a:pPr lvl="1"/>
            <a:r>
              <a:rPr lang="pt-BR" smtClean="0"/>
              <a:t>Desenvolvido pela Bellcore</a:t>
            </a:r>
          </a:p>
          <a:p>
            <a:r>
              <a:rPr lang="pt-BR" smtClean="0"/>
              <a:t>Synchronous Digital Hierarchy</a:t>
            </a:r>
          </a:p>
          <a:p>
            <a:pPr lvl="1"/>
            <a:r>
              <a:rPr lang="pt-BR" smtClean="0"/>
              <a:t>Padronizado pelo ITU-T</a:t>
            </a:r>
          </a:p>
          <a:p>
            <a:r>
              <a:rPr lang="pt-BR" smtClean="0"/>
              <a:t>Objetivos</a:t>
            </a:r>
          </a:p>
          <a:p>
            <a:pPr lvl="1"/>
            <a:r>
              <a:rPr lang="pt-BR" sz="2000" smtClean="0"/>
              <a:t>Prover um padrão para transmissão</a:t>
            </a:r>
          </a:p>
          <a:p>
            <a:pPr lvl="1"/>
            <a:r>
              <a:rPr lang="pt-BR" sz="2000" smtClean="0"/>
              <a:t>Unificar os sistemas dos EUA, Europa e Japão</a:t>
            </a:r>
          </a:p>
          <a:p>
            <a:pPr lvl="1"/>
            <a:r>
              <a:rPr lang="pt-BR" sz="2000" smtClean="0"/>
              <a:t>Multiplexar diversos canais digitais</a:t>
            </a:r>
          </a:p>
          <a:p>
            <a:pPr lvl="1"/>
            <a:r>
              <a:rPr lang="pt-BR" sz="2000" smtClean="0"/>
              <a:t>Prover suporte para Operação, administração e Manutenção (OAM)</a:t>
            </a:r>
          </a:p>
          <a:p>
            <a:pPr lvl="1"/>
            <a:endParaRPr lang="pt-BR" sz="2000" smtClean="0"/>
          </a:p>
        </p:txBody>
      </p:sp>
    </p:spTree>
    <p:extLst>
      <p:ext uri="{BB962C8B-B14F-4D97-AF65-F5344CB8AC3E}">
        <p14:creationId xmlns:p14="http://schemas.microsoft.com/office/powerpoint/2010/main" val="206620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1: Introdução</a:t>
            </a:r>
            <a:endParaRPr lang="en-US" dirty="0" smtClean="0">
              <a:latin typeface="Times New Roman" pitchFamily="18" charset="0"/>
            </a:endParaRPr>
          </a:p>
        </p:txBody>
      </p:sp>
      <p:sp>
        <p:nvSpPr>
          <p:cNvPr id="33795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81B3963-82E8-4D38-AD80-0E082F700B12}" type="slidenum">
              <a:rPr lang="en-US" smtClean="0"/>
              <a:pPr/>
              <a:t>64</a:t>
            </a:fld>
            <a:endParaRPr lang="en-US" smtClean="0"/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SONET</a:t>
            </a:r>
            <a:endParaRPr lang="pt-BR" sz="1800" smtClean="0"/>
          </a:p>
        </p:txBody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00200"/>
            <a:ext cx="7772400" cy="4114800"/>
          </a:xfrm>
        </p:spPr>
        <p:txBody>
          <a:bodyPr/>
          <a:lstStyle/>
          <a:p>
            <a:r>
              <a:rPr lang="pt-BR" smtClean="0"/>
              <a:t>Caminho Típico</a:t>
            </a:r>
          </a:p>
          <a:p>
            <a:endParaRPr lang="pt-BR" smtClean="0"/>
          </a:p>
          <a:p>
            <a:endParaRPr lang="pt-BR" smtClean="0"/>
          </a:p>
          <a:p>
            <a:endParaRPr lang="pt-BR" smtClean="0"/>
          </a:p>
          <a:p>
            <a:pPr lvl="1"/>
            <a:endParaRPr lang="pt-BR" smtClean="0"/>
          </a:p>
          <a:p>
            <a:r>
              <a:rPr lang="pt-BR" smtClean="0"/>
              <a:t>O Quadro básico é um bloco de 810 bytes </a:t>
            </a:r>
          </a:p>
        </p:txBody>
      </p:sp>
      <p:sp>
        <p:nvSpPr>
          <p:cNvPr id="33798" name="Rectangle 4"/>
          <p:cNvSpPr>
            <a:spLocks noChangeArrowheads="1"/>
          </p:cNvSpPr>
          <p:nvPr/>
        </p:nvSpPr>
        <p:spPr bwMode="auto">
          <a:xfrm>
            <a:off x="609600" y="5562600"/>
            <a:ext cx="7259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3"/>
            <a:r>
              <a:rPr lang="pt-BR"/>
              <a:t>810*8*8000  </a:t>
            </a:r>
            <a:r>
              <a:rPr lang="pt-BR">
                <a:solidFill>
                  <a:srgbClr val="FF3300"/>
                </a:solidFill>
                <a:sym typeface="Monotype Sorts" pitchFamily="2" charset="2"/>
              </a:rPr>
              <a:t>= TAXA TOTAL =  51,84 Mbps</a:t>
            </a:r>
            <a:endParaRPr lang="pt-BR">
              <a:solidFill>
                <a:schemeClr val="accent2"/>
              </a:solidFill>
              <a:sym typeface="Monotype Sorts" pitchFamily="2" charset="2"/>
            </a:endParaRPr>
          </a:p>
        </p:txBody>
      </p:sp>
      <p:pic>
        <p:nvPicPr>
          <p:cNvPr id="3379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2120900"/>
            <a:ext cx="6019800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0340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1: Introdução</a:t>
            </a:r>
            <a:endParaRPr lang="en-US" dirty="0" smtClean="0">
              <a:latin typeface="Times New Roman" pitchFamily="18" charset="0"/>
            </a:endParaRPr>
          </a:p>
        </p:txBody>
      </p:sp>
      <p:sp>
        <p:nvSpPr>
          <p:cNvPr id="34819" name="Espaço Reservado para Número de Slid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6AF3658-9543-46A8-BC0D-98E59B255ABE}" type="slidenum">
              <a:rPr lang="en-US" smtClean="0"/>
              <a:pPr/>
              <a:t>65</a:t>
            </a:fld>
            <a:endParaRPr lang="en-US" smtClean="0"/>
          </a:p>
        </p:txBody>
      </p:sp>
      <p:sp>
        <p:nvSpPr>
          <p:cNvPr id="34820" name="Rectangle 2"/>
          <p:cNvSpPr>
            <a:spLocks noChangeArrowheads="1"/>
          </p:cNvSpPr>
          <p:nvPr/>
        </p:nvSpPr>
        <p:spPr bwMode="auto">
          <a:xfrm>
            <a:off x="3276600" y="1828800"/>
            <a:ext cx="2743200" cy="28194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4821" name="Line 3"/>
          <p:cNvSpPr>
            <a:spLocks noChangeShapeType="1"/>
          </p:cNvSpPr>
          <p:nvPr/>
        </p:nvSpPr>
        <p:spPr bwMode="auto">
          <a:xfrm>
            <a:off x="4572000" y="2209800"/>
            <a:ext cx="0" cy="2971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4822" name="Line 4"/>
          <p:cNvSpPr>
            <a:spLocks noChangeShapeType="1"/>
          </p:cNvSpPr>
          <p:nvPr/>
        </p:nvSpPr>
        <p:spPr bwMode="auto">
          <a:xfrm>
            <a:off x="4572000" y="5257800"/>
            <a:ext cx="18288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4823" name="Line 5"/>
          <p:cNvSpPr>
            <a:spLocks noChangeShapeType="1"/>
          </p:cNvSpPr>
          <p:nvPr/>
        </p:nvSpPr>
        <p:spPr bwMode="auto">
          <a:xfrm flipV="1">
            <a:off x="2895600" y="5257800"/>
            <a:ext cx="1676400" cy="990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482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Hierarquia digital síncrona</a:t>
            </a:r>
          </a:p>
        </p:txBody>
      </p:sp>
      <p:grpSp>
        <p:nvGrpSpPr>
          <p:cNvPr id="34825" name="Group 7"/>
          <p:cNvGrpSpPr>
            <a:grpSpLocks/>
          </p:cNvGrpSpPr>
          <p:nvPr/>
        </p:nvGrpSpPr>
        <p:grpSpPr bwMode="auto">
          <a:xfrm>
            <a:off x="2057400" y="6019800"/>
            <a:ext cx="1676400" cy="533400"/>
            <a:chOff x="1296" y="3792"/>
            <a:chExt cx="1056" cy="336"/>
          </a:xfrm>
        </p:grpSpPr>
        <p:sp>
          <p:nvSpPr>
            <p:cNvPr id="34848" name="Oval 8"/>
            <p:cNvSpPr>
              <a:spLocks noChangeArrowheads="1"/>
            </p:cNvSpPr>
            <p:nvPr/>
          </p:nvSpPr>
          <p:spPr bwMode="auto">
            <a:xfrm>
              <a:off x="1296" y="3792"/>
              <a:ext cx="1056" cy="33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4849" name="Text Box 9"/>
            <p:cNvSpPr txBox="1">
              <a:spLocks noChangeArrowheads="1"/>
            </p:cNvSpPr>
            <p:nvPr/>
          </p:nvSpPr>
          <p:spPr bwMode="auto">
            <a:xfrm>
              <a:off x="1384" y="3835"/>
              <a:ext cx="880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pt-BR" sz="2000">
                  <a:solidFill>
                    <a:schemeClr val="tx2"/>
                  </a:solidFill>
                </a:rPr>
                <a:t>1,544 Mbps</a:t>
              </a:r>
              <a:endParaRPr lang="pt-BR" sz="2800">
                <a:solidFill>
                  <a:schemeClr val="tx2"/>
                </a:solidFill>
              </a:endParaRPr>
            </a:p>
          </p:txBody>
        </p:sp>
      </p:grpSp>
      <p:sp>
        <p:nvSpPr>
          <p:cNvPr id="34826" name="Text Box 10"/>
          <p:cNvSpPr txBox="1">
            <a:spLocks noChangeArrowheads="1"/>
          </p:cNvSpPr>
          <p:nvPr/>
        </p:nvSpPr>
        <p:spPr bwMode="auto">
          <a:xfrm>
            <a:off x="3886200" y="6096000"/>
            <a:ext cx="66675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pt-BR" sz="1800">
                <a:solidFill>
                  <a:schemeClr val="bg2"/>
                </a:solidFill>
              </a:rPr>
              <a:t>DS-1</a:t>
            </a:r>
            <a:endParaRPr lang="pt-BR" sz="2000">
              <a:solidFill>
                <a:schemeClr val="bg2"/>
              </a:solidFill>
            </a:endParaRPr>
          </a:p>
        </p:txBody>
      </p:sp>
      <p:grpSp>
        <p:nvGrpSpPr>
          <p:cNvPr id="34827" name="Group 11"/>
          <p:cNvGrpSpPr>
            <a:grpSpLocks/>
          </p:cNvGrpSpPr>
          <p:nvPr/>
        </p:nvGrpSpPr>
        <p:grpSpPr bwMode="auto">
          <a:xfrm>
            <a:off x="5562600" y="5715000"/>
            <a:ext cx="1676400" cy="533400"/>
            <a:chOff x="1296" y="3792"/>
            <a:chExt cx="1056" cy="336"/>
          </a:xfrm>
        </p:grpSpPr>
        <p:sp>
          <p:nvSpPr>
            <p:cNvPr id="34846" name="Oval 12"/>
            <p:cNvSpPr>
              <a:spLocks noChangeArrowheads="1"/>
            </p:cNvSpPr>
            <p:nvPr/>
          </p:nvSpPr>
          <p:spPr bwMode="auto">
            <a:xfrm>
              <a:off x="1296" y="3792"/>
              <a:ext cx="1056" cy="33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4847" name="Text Box 13"/>
            <p:cNvSpPr txBox="1">
              <a:spLocks noChangeArrowheads="1"/>
            </p:cNvSpPr>
            <p:nvPr/>
          </p:nvSpPr>
          <p:spPr bwMode="auto">
            <a:xfrm>
              <a:off x="1384" y="3835"/>
              <a:ext cx="880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pt-BR" sz="2000">
                  <a:solidFill>
                    <a:schemeClr val="tx2"/>
                  </a:solidFill>
                </a:rPr>
                <a:t>2,048 Mbps</a:t>
              </a:r>
              <a:endParaRPr lang="pt-BR" sz="2800">
                <a:solidFill>
                  <a:schemeClr val="tx2"/>
                </a:solidFill>
              </a:endParaRPr>
            </a:p>
          </p:txBody>
        </p:sp>
      </p:grpSp>
      <p:sp>
        <p:nvSpPr>
          <p:cNvPr id="34828" name="Text Box 14"/>
          <p:cNvSpPr txBox="1">
            <a:spLocks noChangeArrowheads="1"/>
          </p:cNvSpPr>
          <p:nvPr/>
        </p:nvSpPr>
        <p:spPr bwMode="auto">
          <a:xfrm>
            <a:off x="7210425" y="5791200"/>
            <a:ext cx="51435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pt-BR" sz="1800">
                <a:solidFill>
                  <a:schemeClr val="bg2"/>
                </a:solidFill>
              </a:rPr>
              <a:t>E-1</a:t>
            </a:r>
            <a:endParaRPr lang="pt-BR" sz="2000">
              <a:solidFill>
                <a:schemeClr val="bg2"/>
              </a:solidFill>
            </a:endParaRPr>
          </a:p>
        </p:txBody>
      </p:sp>
      <p:grpSp>
        <p:nvGrpSpPr>
          <p:cNvPr id="34829" name="Group 15"/>
          <p:cNvGrpSpPr>
            <a:grpSpLocks/>
          </p:cNvGrpSpPr>
          <p:nvPr/>
        </p:nvGrpSpPr>
        <p:grpSpPr bwMode="auto">
          <a:xfrm>
            <a:off x="3733800" y="4991100"/>
            <a:ext cx="1676400" cy="533400"/>
            <a:chOff x="2040" y="3144"/>
            <a:chExt cx="1056" cy="336"/>
          </a:xfrm>
        </p:grpSpPr>
        <p:sp>
          <p:nvSpPr>
            <p:cNvPr id="34844" name="Oval 16"/>
            <p:cNvSpPr>
              <a:spLocks noChangeArrowheads="1"/>
            </p:cNvSpPr>
            <p:nvPr/>
          </p:nvSpPr>
          <p:spPr bwMode="auto">
            <a:xfrm>
              <a:off x="2040" y="3144"/>
              <a:ext cx="1056" cy="33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4845" name="Text Box 17"/>
            <p:cNvSpPr txBox="1">
              <a:spLocks noChangeArrowheads="1"/>
            </p:cNvSpPr>
            <p:nvPr/>
          </p:nvSpPr>
          <p:spPr bwMode="auto">
            <a:xfrm>
              <a:off x="2128" y="3187"/>
              <a:ext cx="880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pt-BR" sz="2000">
                  <a:solidFill>
                    <a:schemeClr val="tx2"/>
                  </a:solidFill>
                </a:rPr>
                <a:t>6,312 Mbps</a:t>
              </a:r>
              <a:endParaRPr lang="pt-BR" sz="2800">
                <a:solidFill>
                  <a:schemeClr val="tx2"/>
                </a:solidFill>
              </a:endParaRPr>
            </a:p>
          </p:txBody>
        </p:sp>
      </p:grpSp>
      <p:sp>
        <p:nvSpPr>
          <p:cNvPr id="34830" name="Text Box 18"/>
          <p:cNvSpPr txBox="1">
            <a:spLocks noChangeArrowheads="1"/>
          </p:cNvSpPr>
          <p:nvPr/>
        </p:nvSpPr>
        <p:spPr bwMode="auto">
          <a:xfrm>
            <a:off x="3803650" y="5638800"/>
            <a:ext cx="387350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pt-BR" sz="1600">
                <a:solidFill>
                  <a:srgbClr val="FF3300"/>
                </a:solidFill>
              </a:rPr>
              <a:t>x4</a:t>
            </a:r>
            <a:endParaRPr lang="pt-BR" sz="1600">
              <a:solidFill>
                <a:schemeClr val="accent2"/>
              </a:solidFill>
            </a:endParaRPr>
          </a:p>
        </p:txBody>
      </p:sp>
      <p:sp>
        <p:nvSpPr>
          <p:cNvPr id="34831" name="Text Box 19"/>
          <p:cNvSpPr txBox="1">
            <a:spLocks noChangeArrowheads="1"/>
          </p:cNvSpPr>
          <p:nvPr/>
        </p:nvSpPr>
        <p:spPr bwMode="auto">
          <a:xfrm>
            <a:off x="5562600" y="5334000"/>
            <a:ext cx="387350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pt-BR" sz="1600">
                <a:solidFill>
                  <a:srgbClr val="FF3300"/>
                </a:solidFill>
              </a:rPr>
              <a:t>x3</a:t>
            </a:r>
            <a:endParaRPr lang="pt-BR" sz="1600">
              <a:solidFill>
                <a:schemeClr val="accent2"/>
              </a:solidFill>
            </a:endParaRPr>
          </a:p>
        </p:txBody>
      </p:sp>
      <p:grpSp>
        <p:nvGrpSpPr>
          <p:cNvPr id="34832" name="Group 20"/>
          <p:cNvGrpSpPr>
            <a:grpSpLocks/>
          </p:cNvGrpSpPr>
          <p:nvPr/>
        </p:nvGrpSpPr>
        <p:grpSpPr bwMode="auto">
          <a:xfrm>
            <a:off x="3733800" y="3962400"/>
            <a:ext cx="1676400" cy="533400"/>
            <a:chOff x="2040" y="3144"/>
            <a:chExt cx="1056" cy="336"/>
          </a:xfrm>
        </p:grpSpPr>
        <p:sp>
          <p:nvSpPr>
            <p:cNvPr id="34842" name="Oval 21"/>
            <p:cNvSpPr>
              <a:spLocks noChangeArrowheads="1"/>
            </p:cNvSpPr>
            <p:nvPr/>
          </p:nvSpPr>
          <p:spPr bwMode="auto">
            <a:xfrm>
              <a:off x="2040" y="3144"/>
              <a:ext cx="1056" cy="33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4843" name="Text Box 22"/>
            <p:cNvSpPr txBox="1">
              <a:spLocks noChangeArrowheads="1"/>
            </p:cNvSpPr>
            <p:nvPr/>
          </p:nvSpPr>
          <p:spPr bwMode="auto">
            <a:xfrm>
              <a:off x="2128" y="3187"/>
              <a:ext cx="880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pt-BR" sz="2000">
                  <a:solidFill>
                    <a:schemeClr val="tx2"/>
                  </a:solidFill>
                </a:rPr>
                <a:t>51,84 Mbps</a:t>
              </a:r>
              <a:endParaRPr lang="pt-BR" sz="2800">
                <a:solidFill>
                  <a:schemeClr val="tx2"/>
                </a:solidFill>
              </a:endParaRPr>
            </a:p>
          </p:txBody>
        </p:sp>
      </p:grpSp>
      <p:grpSp>
        <p:nvGrpSpPr>
          <p:cNvPr id="34833" name="Group 23"/>
          <p:cNvGrpSpPr>
            <a:grpSpLocks/>
          </p:cNvGrpSpPr>
          <p:nvPr/>
        </p:nvGrpSpPr>
        <p:grpSpPr bwMode="auto">
          <a:xfrm>
            <a:off x="3733800" y="2933700"/>
            <a:ext cx="1676400" cy="533400"/>
            <a:chOff x="2040" y="3144"/>
            <a:chExt cx="1056" cy="336"/>
          </a:xfrm>
        </p:grpSpPr>
        <p:sp>
          <p:nvSpPr>
            <p:cNvPr id="34840" name="Oval 24"/>
            <p:cNvSpPr>
              <a:spLocks noChangeArrowheads="1"/>
            </p:cNvSpPr>
            <p:nvPr/>
          </p:nvSpPr>
          <p:spPr bwMode="auto">
            <a:xfrm>
              <a:off x="2040" y="3144"/>
              <a:ext cx="1056" cy="33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4841" name="Text Box 25"/>
            <p:cNvSpPr txBox="1">
              <a:spLocks noChangeArrowheads="1"/>
            </p:cNvSpPr>
            <p:nvPr/>
          </p:nvSpPr>
          <p:spPr bwMode="auto">
            <a:xfrm>
              <a:off x="2128" y="3187"/>
              <a:ext cx="960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pt-BR" sz="2000">
                  <a:solidFill>
                    <a:schemeClr val="tx2"/>
                  </a:solidFill>
                </a:rPr>
                <a:t>155,52 Mbps</a:t>
              </a:r>
              <a:endParaRPr lang="pt-BR" sz="2800">
                <a:solidFill>
                  <a:schemeClr val="tx2"/>
                </a:solidFill>
              </a:endParaRPr>
            </a:p>
          </p:txBody>
        </p:sp>
      </p:grpSp>
      <p:sp>
        <p:nvSpPr>
          <p:cNvPr id="34834" name="Oval 26"/>
          <p:cNvSpPr>
            <a:spLocks noChangeArrowheads="1"/>
          </p:cNvSpPr>
          <p:nvPr/>
        </p:nvSpPr>
        <p:spPr bwMode="auto">
          <a:xfrm>
            <a:off x="3625850" y="1905000"/>
            <a:ext cx="2041525" cy="5334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4835" name="Text Box 27"/>
          <p:cNvSpPr txBox="1">
            <a:spLocks noChangeArrowheads="1"/>
          </p:cNvSpPr>
          <p:nvPr/>
        </p:nvSpPr>
        <p:spPr bwMode="auto">
          <a:xfrm>
            <a:off x="3600450" y="1973263"/>
            <a:ext cx="196215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pt-BR" sz="2000">
                <a:solidFill>
                  <a:schemeClr val="tx2"/>
                </a:solidFill>
              </a:rPr>
              <a:t>155,52 Mbps x N</a:t>
            </a:r>
            <a:endParaRPr lang="pt-BR" sz="2800">
              <a:solidFill>
                <a:schemeClr val="tx2"/>
              </a:solidFill>
            </a:endParaRPr>
          </a:p>
        </p:txBody>
      </p:sp>
      <p:sp>
        <p:nvSpPr>
          <p:cNvPr id="34836" name="Text Box 28"/>
          <p:cNvSpPr txBox="1">
            <a:spLocks noChangeArrowheads="1"/>
          </p:cNvSpPr>
          <p:nvPr/>
        </p:nvSpPr>
        <p:spPr bwMode="auto">
          <a:xfrm>
            <a:off x="4572000" y="4648200"/>
            <a:ext cx="387350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pt-BR" sz="1600">
                <a:solidFill>
                  <a:srgbClr val="FF3300"/>
                </a:solidFill>
              </a:rPr>
              <a:t>x7</a:t>
            </a:r>
            <a:endParaRPr lang="pt-BR" sz="1600">
              <a:solidFill>
                <a:schemeClr val="accent2"/>
              </a:solidFill>
            </a:endParaRPr>
          </a:p>
        </p:txBody>
      </p:sp>
      <p:sp>
        <p:nvSpPr>
          <p:cNvPr id="34837" name="Text Box 29"/>
          <p:cNvSpPr txBox="1">
            <a:spLocks noChangeArrowheads="1"/>
          </p:cNvSpPr>
          <p:nvPr/>
        </p:nvSpPr>
        <p:spPr bwMode="auto">
          <a:xfrm>
            <a:off x="4648200" y="3581400"/>
            <a:ext cx="387350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pt-BR" sz="1600">
                <a:solidFill>
                  <a:schemeClr val="accent2"/>
                </a:solidFill>
              </a:rPr>
              <a:t>x3</a:t>
            </a:r>
          </a:p>
        </p:txBody>
      </p:sp>
      <p:sp>
        <p:nvSpPr>
          <p:cNvPr id="34838" name="Text Box 30"/>
          <p:cNvSpPr txBox="1">
            <a:spLocks noChangeArrowheads="1"/>
          </p:cNvSpPr>
          <p:nvPr/>
        </p:nvSpPr>
        <p:spPr bwMode="auto">
          <a:xfrm>
            <a:off x="4648200" y="2482850"/>
            <a:ext cx="431800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pt-BR" sz="1600">
                <a:solidFill>
                  <a:schemeClr val="accent2"/>
                </a:solidFill>
              </a:rPr>
              <a:t>xN</a:t>
            </a:r>
          </a:p>
        </p:txBody>
      </p:sp>
      <p:sp>
        <p:nvSpPr>
          <p:cNvPr id="34839" name="Text Box 31"/>
          <p:cNvSpPr txBox="1">
            <a:spLocks noChangeArrowheads="1"/>
          </p:cNvSpPr>
          <p:nvPr/>
        </p:nvSpPr>
        <p:spPr bwMode="auto">
          <a:xfrm>
            <a:off x="6308725" y="2174875"/>
            <a:ext cx="1368425" cy="11874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pt-BR">
                <a:solidFill>
                  <a:srgbClr val="FF3300"/>
                </a:solidFill>
              </a:rPr>
              <a:t>Interface</a:t>
            </a:r>
          </a:p>
          <a:p>
            <a:r>
              <a:rPr lang="pt-BR">
                <a:solidFill>
                  <a:srgbClr val="FF3300"/>
                </a:solidFill>
              </a:rPr>
              <a:t>Universal</a:t>
            </a:r>
          </a:p>
          <a:p>
            <a:r>
              <a:rPr lang="pt-BR">
                <a:solidFill>
                  <a:srgbClr val="FF3300"/>
                </a:solidFill>
              </a:rPr>
              <a:t>Óptica</a:t>
            </a:r>
            <a:endParaRPr lang="pt-BR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05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1: Introdução</a:t>
            </a:r>
            <a:endParaRPr lang="en-US" dirty="0" smtClean="0">
              <a:latin typeface="Times New Roman" pitchFamily="18" charset="0"/>
            </a:endParaRPr>
          </a:p>
        </p:txBody>
      </p:sp>
      <p:sp>
        <p:nvSpPr>
          <p:cNvPr id="35843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6FA0A67-BC26-463D-A15F-EF5565E07508}" type="slidenum">
              <a:rPr lang="en-US" smtClean="0"/>
              <a:pPr/>
              <a:t>66</a:t>
            </a:fld>
            <a:endParaRPr lang="en-US" smtClean="0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Quadro SONET Básico</a:t>
            </a:r>
          </a:p>
        </p:txBody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524000"/>
            <a:ext cx="7772400" cy="4114800"/>
          </a:xfrm>
        </p:spPr>
        <p:txBody>
          <a:bodyPr/>
          <a:lstStyle/>
          <a:p>
            <a:pPr lvl="1"/>
            <a:r>
              <a:rPr lang="pt-BR" smtClean="0"/>
              <a:t>Todo: 90 colunas</a:t>
            </a:r>
          </a:p>
          <a:p>
            <a:pPr lvl="1"/>
            <a:r>
              <a:rPr lang="pt-BR" smtClean="0"/>
              <a:t>SPE </a:t>
            </a:r>
            <a:r>
              <a:rPr lang="pt-BR" i="1" smtClean="0"/>
              <a:t>(Synchronous Payload Envelope):</a:t>
            </a:r>
          </a:p>
          <a:p>
            <a:pPr lvl="2"/>
            <a:r>
              <a:rPr lang="pt-BR" smtClean="0"/>
              <a:t> 87 colunas</a:t>
            </a:r>
          </a:p>
          <a:p>
            <a:pPr lvl="1"/>
            <a:r>
              <a:rPr lang="pt-BR" smtClean="0"/>
              <a:t>Usuário: 86 colunas</a:t>
            </a:r>
          </a:p>
        </p:txBody>
      </p:sp>
      <p:pic>
        <p:nvPicPr>
          <p:cNvPr id="3584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3317875"/>
            <a:ext cx="6096000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399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1: Introdução</a:t>
            </a:r>
            <a:endParaRPr lang="en-US" dirty="0" smtClean="0">
              <a:latin typeface="Times New Roman" pitchFamily="18" charset="0"/>
            </a:endParaRPr>
          </a:p>
        </p:txBody>
      </p:sp>
      <p:sp>
        <p:nvSpPr>
          <p:cNvPr id="36867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5A69B65-2FE8-45E6-8FD2-C62ED26F4CFC}" type="slidenum">
              <a:rPr lang="en-US" smtClean="0"/>
              <a:pPr/>
              <a:t>67</a:t>
            </a:fld>
            <a:endParaRPr lang="en-US" smtClean="0"/>
          </a:p>
        </p:txBody>
      </p:sp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DWDM</a:t>
            </a:r>
          </a:p>
        </p:txBody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1676400"/>
            <a:ext cx="8178800" cy="41719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t-BR" sz="2400" i="1" smtClean="0"/>
              <a:t>Dense Wavelength Division Multiplexing</a:t>
            </a:r>
          </a:p>
          <a:p>
            <a:pPr>
              <a:lnSpc>
                <a:spcPct val="80000"/>
              </a:lnSpc>
            </a:pPr>
            <a:r>
              <a:rPr lang="pt-BR" sz="2400" smtClean="0"/>
              <a:t>As fibras estão sendo usadas a 2,4 Gbps (STM-16) ou, no máximo, 10 Gbps (STM-64).</a:t>
            </a:r>
          </a:p>
          <a:p>
            <a:pPr>
              <a:lnSpc>
                <a:spcPct val="80000"/>
              </a:lnSpc>
            </a:pPr>
            <a:r>
              <a:rPr lang="pt-BR" sz="2400" smtClean="0"/>
              <a:t>Isto representa apenas cerca de 1% da capacidade das mesmas.</a:t>
            </a:r>
          </a:p>
          <a:p>
            <a:pPr>
              <a:lnSpc>
                <a:spcPct val="80000"/>
              </a:lnSpc>
            </a:pPr>
            <a:r>
              <a:rPr lang="pt-BR" sz="2400" smtClean="0"/>
              <a:t>Atualmente há sistemas que colocam até 16 canais de 2,4 Gbps numa única fibra, resultando em 40 Gbps.</a:t>
            </a:r>
          </a:p>
          <a:p>
            <a:pPr>
              <a:lnSpc>
                <a:spcPct val="80000"/>
              </a:lnSpc>
            </a:pPr>
            <a:r>
              <a:rPr lang="pt-BR" sz="2400" smtClean="0"/>
              <a:t>Estão em desenvolvimento sistemas com 40 canais, resultando em 100 Gbps.</a:t>
            </a:r>
          </a:p>
          <a:p>
            <a:pPr>
              <a:lnSpc>
                <a:spcPct val="80000"/>
              </a:lnSpc>
            </a:pPr>
            <a:endParaRPr lang="pt-BR" smtClean="0"/>
          </a:p>
          <a:p>
            <a:pPr>
              <a:lnSpc>
                <a:spcPct val="80000"/>
              </a:lnSpc>
            </a:pPr>
            <a:r>
              <a:rPr lang="pt-BR" smtClean="0">
                <a:solidFill>
                  <a:srgbClr val="FF3300"/>
                </a:solidFill>
              </a:rPr>
              <a:t>Há também o CWDM (Coarse WDM)</a:t>
            </a:r>
          </a:p>
        </p:txBody>
      </p:sp>
    </p:spTree>
    <p:extLst>
      <p:ext uri="{BB962C8B-B14F-4D97-AF65-F5344CB8AC3E}">
        <p14:creationId xmlns:p14="http://schemas.microsoft.com/office/powerpoint/2010/main" val="29414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1: Introdução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37891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12F2E7A-E00F-4F45-AFFF-B2F06D3398D8}" type="slidenum">
              <a:rPr lang="en-US" smtClean="0"/>
              <a:pPr/>
              <a:t>68</a:t>
            </a:fld>
            <a:endParaRPr lang="en-US" smtClean="0"/>
          </a:p>
        </p:txBody>
      </p:sp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Exemplo numérico</a:t>
            </a:r>
          </a:p>
        </p:txBody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t-BR" smtClean="0">
                <a:solidFill>
                  <a:srgbClr val="FF0000"/>
                </a:solidFill>
              </a:rPr>
              <a:t>Quanto tempo leva para enviar um arquivo de 640kbits de um host A para um host B através de uma rede de comutação de circuitos?</a:t>
            </a:r>
          </a:p>
          <a:p>
            <a:pPr lvl="1">
              <a:lnSpc>
                <a:spcPct val="90000"/>
              </a:lnSpc>
            </a:pPr>
            <a:r>
              <a:rPr lang="pt-BR" smtClean="0"/>
              <a:t>Todos os enlaces são de 2,048 </a:t>
            </a:r>
            <a:r>
              <a:rPr lang="pt-BR" smtClean="0">
                <a:solidFill>
                  <a:srgbClr val="FF0000"/>
                </a:solidFill>
              </a:rPr>
              <a:t>(1,536) </a:t>
            </a:r>
            <a:r>
              <a:rPr lang="pt-BR" smtClean="0"/>
              <a:t>Mbps</a:t>
            </a:r>
          </a:p>
          <a:p>
            <a:pPr lvl="1">
              <a:lnSpc>
                <a:spcPct val="90000"/>
              </a:lnSpc>
            </a:pPr>
            <a:r>
              <a:rPr lang="pt-BR" smtClean="0"/>
              <a:t>Cada enlace usa TDM com 32 </a:t>
            </a:r>
            <a:r>
              <a:rPr lang="pt-BR" smtClean="0">
                <a:solidFill>
                  <a:srgbClr val="FF0000"/>
                </a:solidFill>
              </a:rPr>
              <a:t>(24) </a:t>
            </a:r>
            <a:r>
              <a:rPr lang="pt-BR" i="1" smtClean="0"/>
              <a:t>slots</a:t>
            </a:r>
            <a:r>
              <a:rPr lang="pt-BR" smtClean="0"/>
              <a:t> (compartimentos)</a:t>
            </a:r>
          </a:p>
          <a:p>
            <a:pPr lvl="1">
              <a:lnSpc>
                <a:spcPct val="90000"/>
              </a:lnSpc>
            </a:pPr>
            <a:r>
              <a:rPr lang="pt-BR" smtClean="0"/>
              <a:t>500 mseg para estabelecer um circuito fim-a-fim</a:t>
            </a:r>
          </a:p>
          <a:p>
            <a:pPr lvl="1">
              <a:lnSpc>
                <a:spcPct val="90000"/>
              </a:lnSpc>
            </a:pPr>
            <a:endParaRPr lang="pt-BR" smtClean="0"/>
          </a:p>
          <a:p>
            <a:pPr>
              <a:lnSpc>
                <a:spcPct val="90000"/>
              </a:lnSpc>
              <a:buFont typeface="ZapfDingbats" pitchFamily="82" charset="0"/>
              <a:buNone/>
            </a:pPr>
            <a:r>
              <a:rPr lang="pt-BR" smtClean="0">
                <a:solidFill>
                  <a:schemeClr val="accent2"/>
                </a:solidFill>
              </a:rPr>
              <a:t>Vamos calcular!</a:t>
            </a:r>
          </a:p>
        </p:txBody>
      </p:sp>
    </p:spTree>
    <p:extLst>
      <p:ext uri="{BB962C8B-B14F-4D97-AF65-F5344CB8AC3E}">
        <p14:creationId xmlns:p14="http://schemas.microsoft.com/office/powerpoint/2010/main" val="38624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1: Introdução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38915" name="Espaço Reservado para Número de Slid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B1C68F9-8151-451A-A6D9-BA43CBF3265F}" type="slidenum">
              <a:rPr lang="en-US" smtClean="0"/>
              <a:pPr/>
              <a:t>69</a:t>
            </a:fld>
            <a:endParaRPr lang="en-US" smtClean="0"/>
          </a:p>
        </p:txBody>
      </p:sp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smtClean="0"/>
              <a:t>Núcleo da Rede: Comutação de Pacotes</a:t>
            </a:r>
            <a:endParaRPr lang="pt-BR" smtClean="0"/>
          </a:p>
        </p:txBody>
      </p:sp>
      <p:sp>
        <p:nvSpPr>
          <p:cNvPr id="3891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92100" y="1371600"/>
            <a:ext cx="4343400" cy="3276600"/>
          </a:xfrm>
        </p:spPr>
        <p:txBody>
          <a:bodyPr/>
          <a:lstStyle/>
          <a:p>
            <a:pPr>
              <a:buFont typeface="ZapfDingbats" pitchFamily="82" charset="0"/>
              <a:buNone/>
            </a:pPr>
            <a:r>
              <a:rPr lang="pt-BR" sz="2400" smtClean="0">
                <a:solidFill>
                  <a:srgbClr val="FF0000"/>
                </a:solidFill>
              </a:rPr>
              <a:t>Cada fluxo de dados fim a fim é dividido em </a:t>
            </a:r>
            <a:r>
              <a:rPr lang="pt-BR" sz="2400" i="1" smtClean="0">
                <a:solidFill>
                  <a:srgbClr val="FF0000"/>
                </a:solidFill>
              </a:rPr>
              <a:t>pacotes</a:t>
            </a:r>
            <a:endParaRPr lang="pt-BR" sz="2000" smtClean="0"/>
          </a:p>
          <a:p>
            <a:r>
              <a:rPr lang="pt-BR" sz="2400" smtClean="0"/>
              <a:t>pacotes dos usuários A, B </a:t>
            </a:r>
            <a:r>
              <a:rPr lang="pt-BR" sz="2400" i="1" smtClean="0"/>
              <a:t>compartilham</a:t>
            </a:r>
            <a:r>
              <a:rPr lang="pt-BR" sz="2400" smtClean="0"/>
              <a:t> os recursos da rede</a:t>
            </a:r>
            <a:endParaRPr lang="pt-BR" sz="2000" smtClean="0"/>
          </a:p>
          <a:p>
            <a:r>
              <a:rPr lang="pt-BR" sz="2400" smtClean="0"/>
              <a:t>cada pacote usa toda a banda do canal </a:t>
            </a:r>
          </a:p>
          <a:p>
            <a:r>
              <a:rPr lang="pt-BR" sz="2400" smtClean="0"/>
              <a:t>recursos são usados </a:t>
            </a:r>
            <a:r>
              <a:rPr lang="pt-BR" sz="2400" i="1" smtClean="0"/>
              <a:t>quando necessário</a:t>
            </a:r>
            <a:r>
              <a:rPr lang="pt-BR" sz="2400" smtClean="0"/>
              <a:t>, </a:t>
            </a:r>
          </a:p>
          <a:p>
            <a:endParaRPr lang="pt-BR" sz="2400" smtClean="0"/>
          </a:p>
          <a:p>
            <a:endParaRPr lang="pt-BR" sz="2000" smtClean="0"/>
          </a:p>
        </p:txBody>
      </p:sp>
      <p:sp>
        <p:nvSpPr>
          <p:cNvPr id="38918" name="Rectangle 4"/>
          <p:cNvSpPr>
            <a:spLocks noChangeArrowheads="1"/>
          </p:cNvSpPr>
          <p:nvPr/>
        </p:nvSpPr>
        <p:spPr bwMode="auto">
          <a:xfrm>
            <a:off x="4621213" y="1052513"/>
            <a:ext cx="4344987" cy="529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0"/>
              <a:buNone/>
            </a:pPr>
            <a:r>
              <a:rPr lang="pt-BR">
                <a:solidFill>
                  <a:srgbClr val="FF0000"/>
                </a:solidFill>
                <a:latin typeface="Comic Sans MS" pitchFamily="66" charset="0"/>
              </a:rPr>
              <a:t>Disputa por recursos:</a:t>
            </a:r>
            <a:r>
              <a:rPr lang="en-US" sz="2000">
                <a:latin typeface="Comic Sans MS" pitchFamily="66" charset="0"/>
              </a:rPr>
              <a:t> 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0"/>
              <a:buChar char="r"/>
            </a:pPr>
            <a:r>
              <a:rPr lang="pt-BR">
                <a:latin typeface="Comic Sans MS" pitchFamily="66" charset="0"/>
              </a:rPr>
              <a:t>a demanda total pelos recursos pode superar a quantidade disponível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0"/>
              <a:buChar char="r"/>
            </a:pPr>
            <a:r>
              <a:rPr lang="pt-BR">
                <a:latin typeface="Comic Sans MS" pitchFamily="66" charset="0"/>
              </a:rPr>
              <a:t>congestionamento: pacotes são enfileirados, esperam para usar o enlace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0"/>
              <a:buChar char="r"/>
            </a:pPr>
            <a:r>
              <a:rPr lang="pt-BR">
                <a:latin typeface="Comic Sans MS" pitchFamily="66" charset="0"/>
              </a:rPr>
              <a:t>armazena e reenvia </a:t>
            </a:r>
            <a:r>
              <a:rPr lang="pt-BR" i="1">
                <a:latin typeface="Comic Sans MS" pitchFamily="66" charset="0"/>
              </a:rPr>
              <a:t>(store and forward):</a:t>
            </a:r>
            <a:r>
              <a:rPr lang="pt-BR">
                <a:latin typeface="Comic Sans MS" pitchFamily="66" charset="0"/>
              </a:rPr>
              <a:t> pacotes se deslocam uma etapa por vez</a:t>
            </a:r>
            <a:endParaRPr lang="pt-BR" sz="2000">
              <a:latin typeface="Comic Sans MS" pitchFamily="66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0"/>
              <a:buChar char="m"/>
            </a:pPr>
            <a:r>
              <a:rPr lang="pt-BR">
                <a:latin typeface="Comic Sans MS" pitchFamily="66" charset="0"/>
              </a:rPr>
              <a:t>transmite num enlace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0"/>
              <a:buChar char="m"/>
            </a:pPr>
            <a:r>
              <a:rPr lang="pt-BR">
                <a:latin typeface="Comic Sans MS" pitchFamily="66" charset="0"/>
              </a:rPr>
              <a:t>espera a vez no próximo</a:t>
            </a:r>
            <a:endParaRPr lang="pt-BR" sz="2000">
              <a:latin typeface="Comic Sans MS" pitchFamily="66" charset="0"/>
            </a:endParaRPr>
          </a:p>
        </p:txBody>
      </p:sp>
      <p:grpSp>
        <p:nvGrpSpPr>
          <p:cNvPr id="38919" name="Group 5"/>
          <p:cNvGrpSpPr>
            <a:grpSpLocks/>
          </p:cNvGrpSpPr>
          <p:nvPr/>
        </p:nvGrpSpPr>
        <p:grpSpPr bwMode="auto">
          <a:xfrm>
            <a:off x="292100" y="5100638"/>
            <a:ext cx="4038600" cy="1455737"/>
            <a:chOff x="336" y="3213"/>
            <a:chExt cx="2544" cy="917"/>
          </a:xfrm>
        </p:grpSpPr>
        <p:sp>
          <p:nvSpPr>
            <p:cNvPr id="38920" name="Rectangle 6"/>
            <p:cNvSpPr>
              <a:spLocks noChangeArrowheads="1"/>
            </p:cNvSpPr>
            <p:nvPr/>
          </p:nvSpPr>
          <p:spPr bwMode="auto">
            <a:xfrm>
              <a:off x="336" y="3314"/>
              <a:ext cx="2544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0"/>
                <a:buNone/>
              </a:pPr>
              <a:r>
                <a:rPr lang="en-US" sz="2000">
                  <a:latin typeface="Comic Sans MS" pitchFamily="66" charset="0"/>
                </a:rPr>
                <a:t>Divisão da banda em “pedaços”</a:t>
              </a:r>
            </a:p>
            <a:p>
              <a:pPr marL="342900" indent="-342900" algn="ctr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0"/>
                <a:buNone/>
              </a:pPr>
              <a:r>
                <a:rPr lang="en-US" sz="2000">
                  <a:latin typeface="Comic Sans MS" pitchFamily="66" charset="0"/>
                </a:rPr>
                <a:t>Alocação dedicada</a:t>
              </a:r>
            </a:p>
            <a:p>
              <a:pPr marL="342900" indent="-342900" algn="ctr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0"/>
                <a:buNone/>
              </a:pPr>
              <a:r>
                <a:rPr lang="en-US" sz="2000">
                  <a:latin typeface="Comic Sans MS" pitchFamily="66" charset="0"/>
                </a:rPr>
                <a:t>Reserva de recursos</a:t>
              </a:r>
            </a:p>
          </p:txBody>
        </p:sp>
        <p:grpSp>
          <p:nvGrpSpPr>
            <p:cNvPr id="38921" name="Group 7"/>
            <p:cNvGrpSpPr>
              <a:grpSpLocks/>
            </p:cNvGrpSpPr>
            <p:nvPr/>
          </p:nvGrpSpPr>
          <p:grpSpPr bwMode="auto">
            <a:xfrm>
              <a:off x="1098" y="3213"/>
              <a:ext cx="966" cy="904"/>
              <a:chOff x="768" y="2784"/>
              <a:chExt cx="1488" cy="1392"/>
            </a:xfrm>
          </p:grpSpPr>
          <p:sp>
            <p:nvSpPr>
              <p:cNvPr id="38922" name="Oval 8"/>
              <p:cNvSpPr>
                <a:spLocks noChangeArrowheads="1"/>
              </p:cNvSpPr>
              <p:nvPr/>
            </p:nvSpPr>
            <p:spPr bwMode="auto">
              <a:xfrm>
                <a:off x="768" y="2784"/>
                <a:ext cx="1488" cy="1392"/>
              </a:xfrm>
              <a:prstGeom prst="ellips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8923" name="Line 9"/>
              <p:cNvSpPr>
                <a:spLocks noChangeShapeType="1"/>
              </p:cNvSpPr>
              <p:nvPr/>
            </p:nvSpPr>
            <p:spPr bwMode="auto">
              <a:xfrm>
                <a:off x="1056" y="2928"/>
                <a:ext cx="960" cy="1056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5791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9" descr="cisc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23610" y="3937445"/>
            <a:ext cx="2395538" cy="191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Aparelhos internet interessantes</a:t>
            </a:r>
          </a:p>
        </p:txBody>
      </p:sp>
      <p:sp>
        <p:nvSpPr>
          <p:cNvPr id="1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1: </a:t>
            </a:r>
            <a:r>
              <a:rPr lang="en-US" dirty="0" err="1"/>
              <a:t>Introdução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36867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8C0E695-8976-4536-8832-DE276DF67D8C}" type="slidenum">
              <a:rPr lang="en-US" smtClean="0"/>
              <a:pPr/>
              <a:t>7</a:t>
            </a:fld>
            <a:endParaRPr lang="en-US" smtClean="0"/>
          </a:p>
        </p:txBody>
      </p:sp>
      <p:pic>
        <p:nvPicPr>
          <p:cNvPr id="36869" name="Picture 3" descr="toast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29300" y="368300"/>
            <a:ext cx="1931988" cy="227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4" descr="whispe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66813" y="1501775"/>
            <a:ext cx="1895475" cy="156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3" name="Text Box 7"/>
          <p:cNvSpPr txBox="1">
            <a:spLocks noChangeArrowheads="1"/>
          </p:cNvSpPr>
          <p:nvPr/>
        </p:nvSpPr>
        <p:spPr bwMode="auto">
          <a:xfrm>
            <a:off x="1279525" y="2908300"/>
            <a:ext cx="21621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Arial" charset="0"/>
              </a:rPr>
              <a:t>Porta retratos IP</a:t>
            </a:r>
          </a:p>
          <a:p>
            <a:r>
              <a:rPr lang="en-US" sz="1600">
                <a:latin typeface="Arial" charset="0"/>
              </a:rPr>
              <a:t>http://www.ceiva.com/</a:t>
            </a:r>
          </a:p>
        </p:txBody>
      </p:sp>
      <p:sp>
        <p:nvSpPr>
          <p:cNvPr id="36874" name="Text Box 8"/>
          <p:cNvSpPr txBox="1">
            <a:spLocks noChangeArrowheads="1"/>
          </p:cNvSpPr>
          <p:nvPr/>
        </p:nvSpPr>
        <p:spPr bwMode="auto">
          <a:xfrm>
            <a:off x="4540250" y="2578100"/>
            <a:ext cx="46037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Arial" charset="0"/>
              </a:rPr>
              <a:t>Tostadeira habilitada para a Web + </a:t>
            </a:r>
          </a:p>
          <a:p>
            <a:r>
              <a:rPr lang="en-US" sz="1600">
                <a:latin typeface="Arial" charset="0"/>
              </a:rPr>
              <a:t>Previsão do tempo</a:t>
            </a:r>
          </a:p>
          <a:p>
            <a:r>
              <a:rPr lang="en-US" sz="1600">
                <a:latin typeface="Arial" charset="0"/>
              </a:rPr>
              <a:t>http://news.bbc.co.uk/1/low/sci/tech/1264205.stm</a:t>
            </a:r>
          </a:p>
        </p:txBody>
      </p:sp>
      <p:sp>
        <p:nvSpPr>
          <p:cNvPr id="36878" name="Text Box 12"/>
          <p:cNvSpPr txBox="1">
            <a:spLocks noChangeArrowheads="1"/>
          </p:cNvSpPr>
          <p:nvPr/>
        </p:nvSpPr>
        <p:spPr bwMode="auto">
          <a:xfrm>
            <a:off x="6260195" y="5583682"/>
            <a:ext cx="20185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pt-BR" sz="1800" dirty="0" smtClean="0">
                <a:latin typeface="Arial" charset="0"/>
              </a:rPr>
              <a:t>Telefones Internet</a:t>
            </a:r>
            <a:endParaRPr lang="pt-BR" sz="1800" dirty="0">
              <a:latin typeface="Arial" charset="0"/>
            </a:endParaRPr>
          </a:p>
        </p:txBody>
      </p:sp>
      <p:sp>
        <p:nvSpPr>
          <p:cNvPr id="31746" name="AutoShape 2" descr="Kindle DX: Amazon's 9.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31748" name="Picture 4" descr="http://ecx.images-amazon.com/images/I/41SSLjX9hiL._SS400_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35192" y="3740727"/>
            <a:ext cx="2389909" cy="2389909"/>
          </a:xfrm>
          <a:prstGeom prst="rect">
            <a:avLst/>
          </a:prstGeom>
          <a:noFill/>
        </p:spPr>
      </p:pic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3986356" y="6134966"/>
            <a:ext cx="109356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Arial" charset="0"/>
              </a:rPr>
              <a:t>Kindle DX</a:t>
            </a:r>
            <a:endParaRPr lang="en-US" sz="1600" dirty="0">
              <a:latin typeface="Arial" charset="0"/>
            </a:endParaRPr>
          </a:p>
        </p:txBody>
      </p:sp>
      <p:graphicFrame>
        <p:nvGraphicFramePr>
          <p:cNvPr id="16" name="Object 14"/>
          <p:cNvGraphicFramePr>
            <a:graphicFrameLocks noChangeAspect="1"/>
          </p:cNvGraphicFramePr>
          <p:nvPr/>
        </p:nvGraphicFramePr>
        <p:xfrm>
          <a:off x="919163" y="3581400"/>
          <a:ext cx="803275" cy="216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58" r:id="rId8" imgW="1434415" imgH="3873016" progId="">
                  <p:embed/>
                </p:oleObj>
              </mc:Choice>
              <mc:Fallback>
                <p:oleObj r:id="rId8" imgW="1434415" imgH="387301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9163" y="3581400"/>
                        <a:ext cx="803275" cy="216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981075" y="5789613"/>
            <a:ext cx="107273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600" dirty="0" err="1" smtClean="0"/>
              <a:t>Geladeira</a:t>
            </a:r>
            <a:endParaRPr lang="en-US" sz="1600" dirty="0" smtClean="0"/>
          </a:p>
          <a:p>
            <a:r>
              <a:rPr lang="en-US" sz="1600" dirty="0" smtClean="0"/>
              <a:t>Internet </a:t>
            </a:r>
            <a:endParaRPr lang="en-US" sz="1600" dirty="0"/>
          </a:p>
          <a:p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1: Introdução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3080" name="Espaço Reservado para Número de Slid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9086FD9-4B4D-4702-B01B-F2F44CAB4C87}" type="slidenum">
              <a:rPr lang="en-US" smtClean="0"/>
              <a:pPr/>
              <a:t>70</a:t>
            </a:fld>
            <a:endParaRPr lang="en-US" smtClean="0"/>
          </a:p>
        </p:txBody>
      </p:sp>
      <p:sp>
        <p:nvSpPr>
          <p:cNvPr id="30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smtClean="0"/>
              <a:t>Comutação de Pacotes: Multiplexação Estatística</a:t>
            </a:r>
          </a:p>
        </p:txBody>
      </p:sp>
      <p:sp>
        <p:nvSpPr>
          <p:cNvPr id="308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44538" y="4929188"/>
            <a:ext cx="7696200" cy="1779587"/>
          </a:xfrm>
        </p:spPr>
        <p:txBody>
          <a:bodyPr/>
          <a:lstStyle/>
          <a:p>
            <a:pPr>
              <a:buFont typeface="ZapfDingbats" pitchFamily="82" charset="0"/>
              <a:buNone/>
            </a:pPr>
            <a:r>
              <a:rPr lang="pt-BR" sz="2000" smtClean="0"/>
              <a:t>A seqüência de pacotes A &amp; B não possui um padrão constante </a:t>
            </a:r>
            <a:r>
              <a:rPr lang="pt-BR" sz="2000" smtClean="0">
                <a:sym typeface="Monotype Sorts" pitchFamily="2" charset="2"/>
              </a:rPr>
              <a:t> </a:t>
            </a:r>
            <a:r>
              <a:rPr lang="pt-BR" sz="2000" b="1" i="1" smtClean="0">
                <a:solidFill>
                  <a:srgbClr val="FF0000"/>
                </a:solidFill>
                <a:sym typeface="Monotype Sorts" pitchFamily="2" charset="2"/>
              </a:rPr>
              <a:t>multiplexação estatística</a:t>
            </a:r>
            <a:endParaRPr lang="pt-BR" sz="2000" smtClean="0"/>
          </a:p>
          <a:p>
            <a:pPr>
              <a:buFont typeface="ZapfDingbats" pitchFamily="82" charset="0"/>
              <a:buNone/>
            </a:pPr>
            <a:r>
              <a:rPr lang="pt-BR" sz="2000" smtClean="0">
                <a:sym typeface="Monotype Sorts" pitchFamily="2" charset="2"/>
              </a:rPr>
              <a:t>Em TDM cada hospedeiro utiliza o mesmo compartimento (</a:t>
            </a:r>
            <a:r>
              <a:rPr lang="pt-BR" sz="2000" i="1" smtClean="0">
                <a:sym typeface="Monotype Sorts" pitchFamily="2" charset="2"/>
              </a:rPr>
              <a:t>slot</a:t>
            </a:r>
            <a:r>
              <a:rPr lang="pt-BR" sz="2000" smtClean="0">
                <a:sym typeface="Monotype Sorts" pitchFamily="2" charset="2"/>
              </a:rPr>
              <a:t>) em cada um dos quadros TDM</a:t>
            </a:r>
            <a:r>
              <a:rPr lang="en-US" sz="2000" smtClean="0">
                <a:sym typeface="Monotype Sorts" pitchFamily="2" charset="2"/>
              </a:rPr>
              <a:t>.</a:t>
            </a:r>
            <a:endParaRPr lang="pt-BR" sz="2000" smtClean="0">
              <a:sym typeface="Monotype Sorts" pitchFamily="2" charset="2"/>
            </a:endParaRPr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1203325" y="2470150"/>
          <a:ext cx="64611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92" name="Clip" r:id="rId4" imgW="1305000" imgH="1085760" progId="MS_ClipArt_Gallery.2">
                  <p:embed/>
                </p:oleObj>
              </mc:Choice>
              <mc:Fallback>
                <p:oleObj name="Clip" r:id="rId4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3325" y="2470150"/>
                        <a:ext cx="646113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3" name="Line 5"/>
          <p:cNvSpPr>
            <a:spLocks noChangeShapeType="1"/>
          </p:cNvSpPr>
          <p:nvPr/>
        </p:nvSpPr>
        <p:spPr bwMode="auto">
          <a:xfrm>
            <a:off x="3538538" y="2303463"/>
            <a:ext cx="0" cy="228600"/>
          </a:xfrm>
          <a:prstGeom prst="line">
            <a:avLst/>
          </a:prstGeom>
          <a:noFill/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084" name="Oval 6"/>
          <p:cNvSpPr>
            <a:spLocks noChangeArrowheads="1"/>
          </p:cNvSpPr>
          <p:nvPr/>
        </p:nvSpPr>
        <p:spPr bwMode="auto">
          <a:xfrm>
            <a:off x="2320925" y="2333625"/>
            <a:ext cx="1198563" cy="369888"/>
          </a:xfrm>
          <a:prstGeom prst="ellipse">
            <a:avLst/>
          </a:prstGeom>
          <a:solidFill>
            <a:schemeClr val="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085" name="Rectangle 7"/>
          <p:cNvSpPr>
            <a:spLocks noChangeArrowheads="1"/>
          </p:cNvSpPr>
          <p:nvPr/>
        </p:nvSpPr>
        <p:spPr bwMode="auto">
          <a:xfrm>
            <a:off x="2320925" y="2265363"/>
            <a:ext cx="1198563" cy="263525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BR"/>
          </a:p>
        </p:txBody>
      </p:sp>
      <p:sp>
        <p:nvSpPr>
          <p:cNvPr id="3086" name="Oval 8"/>
          <p:cNvSpPr>
            <a:spLocks noChangeArrowheads="1"/>
          </p:cNvSpPr>
          <p:nvPr/>
        </p:nvSpPr>
        <p:spPr bwMode="auto">
          <a:xfrm>
            <a:off x="2330450" y="2036763"/>
            <a:ext cx="1198563" cy="430212"/>
          </a:xfrm>
          <a:prstGeom prst="ellipse">
            <a:avLst/>
          </a:prstGeom>
          <a:solidFill>
            <a:schemeClr val="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3087" name="Group 9"/>
          <p:cNvGrpSpPr>
            <a:grpSpLocks/>
          </p:cNvGrpSpPr>
          <p:nvPr/>
        </p:nvGrpSpPr>
        <p:grpSpPr bwMode="auto">
          <a:xfrm>
            <a:off x="2676525" y="2066925"/>
            <a:ext cx="498475" cy="119063"/>
            <a:chOff x="2208" y="2184"/>
            <a:chExt cx="176" cy="69"/>
          </a:xfrm>
        </p:grpSpPr>
        <p:grpSp>
          <p:nvGrpSpPr>
            <p:cNvPr id="3157" name="Group 10"/>
            <p:cNvGrpSpPr>
              <a:grpSpLocks/>
            </p:cNvGrpSpPr>
            <p:nvPr/>
          </p:nvGrpSpPr>
          <p:grpSpPr bwMode="auto">
            <a:xfrm>
              <a:off x="2208" y="2185"/>
              <a:ext cx="176" cy="68"/>
              <a:chOff x="2848" y="848"/>
              <a:chExt cx="140" cy="98"/>
            </a:xfrm>
          </p:grpSpPr>
          <p:sp>
            <p:nvSpPr>
              <p:cNvPr id="3162" name="Line 1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163" name="Line 1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164" name="Line 1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3158" name="Group 14"/>
            <p:cNvGrpSpPr>
              <a:grpSpLocks/>
            </p:cNvGrpSpPr>
            <p:nvPr/>
          </p:nvGrpSpPr>
          <p:grpSpPr bwMode="auto">
            <a:xfrm flipV="1">
              <a:off x="2208" y="2184"/>
              <a:ext cx="176" cy="68"/>
              <a:chOff x="2848" y="848"/>
              <a:chExt cx="140" cy="98"/>
            </a:xfrm>
          </p:grpSpPr>
          <p:sp>
            <p:nvSpPr>
              <p:cNvPr id="3159" name="Line 1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160" name="Line 1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161" name="Line 1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</p:grpSp>
      <p:sp>
        <p:nvSpPr>
          <p:cNvPr id="3088" name="Oval 18"/>
          <p:cNvSpPr>
            <a:spLocks noChangeArrowheads="1"/>
          </p:cNvSpPr>
          <p:nvPr/>
        </p:nvSpPr>
        <p:spPr bwMode="auto">
          <a:xfrm>
            <a:off x="5416550" y="2352675"/>
            <a:ext cx="1198563" cy="369888"/>
          </a:xfrm>
          <a:prstGeom prst="ellipse">
            <a:avLst/>
          </a:prstGeom>
          <a:solidFill>
            <a:schemeClr val="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089" name="Line 19"/>
          <p:cNvSpPr>
            <a:spLocks noChangeShapeType="1"/>
          </p:cNvSpPr>
          <p:nvPr/>
        </p:nvSpPr>
        <p:spPr bwMode="auto">
          <a:xfrm>
            <a:off x="5426075" y="2332038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090" name="Rectangle 20"/>
          <p:cNvSpPr>
            <a:spLocks noChangeArrowheads="1"/>
          </p:cNvSpPr>
          <p:nvPr/>
        </p:nvSpPr>
        <p:spPr bwMode="auto">
          <a:xfrm>
            <a:off x="5426075" y="2293938"/>
            <a:ext cx="1198563" cy="263525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BR"/>
          </a:p>
        </p:txBody>
      </p:sp>
      <p:sp>
        <p:nvSpPr>
          <p:cNvPr id="3091" name="Oval 21"/>
          <p:cNvSpPr>
            <a:spLocks noChangeArrowheads="1"/>
          </p:cNvSpPr>
          <p:nvPr/>
        </p:nvSpPr>
        <p:spPr bwMode="auto">
          <a:xfrm>
            <a:off x="5435600" y="2065338"/>
            <a:ext cx="1198563" cy="430212"/>
          </a:xfrm>
          <a:prstGeom prst="ellipse">
            <a:avLst/>
          </a:prstGeom>
          <a:solidFill>
            <a:schemeClr val="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aphicFrame>
        <p:nvGraphicFramePr>
          <p:cNvPr id="3075" name="Object 22"/>
          <p:cNvGraphicFramePr>
            <a:graphicFrameLocks noChangeAspect="1"/>
          </p:cNvGraphicFramePr>
          <p:nvPr/>
        </p:nvGraphicFramePr>
        <p:xfrm>
          <a:off x="7004050" y="1546225"/>
          <a:ext cx="64611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93" name="Clip" r:id="rId6" imgW="1305000" imgH="1085760" progId="MS_ClipArt_Gallery.2">
                  <p:embed/>
                </p:oleObj>
              </mc:Choice>
              <mc:Fallback>
                <p:oleObj name="Clip" r:id="rId6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4050" y="1546225"/>
                        <a:ext cx="646113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23"/>
          <p:cNvGraphicFramePr>
            <a:graphicFrameLocks noChangeAspect="1"/>
          </p:cNvGraphicFramePr>
          <p:nvPr/>
        </p:nvGraphicFramePr>
        <p:xfrm>
          <a:off x="965200" y="1565275"/>
          <a:ext cx="64611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94" name="Clip" r:id="rId7" imgW="1305000" imgH="1085760" progId="MS_ClipArt_Gallery.2">
                  <p:embed/>
                </p:oleObj>
              </mc:Choice>
              <mc:Fallback>
                <p:oleObj name="Clip" r:id="rId7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5200" y="1565275"/>
                        <a:ext cx="646113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92" name="Line 24"/>
          <p:cNvSpPr>
            <a:spLocks noChangeShapeType="1"/>
          </p:cNvSpPr>
          <p:nvPr/>
        </p:nvSpPr>
        <p:spPr bwMode="auto">
          <a:xfrm>
            <a:off x="1590675" y="1971675"/>
            <a:ext cx="5048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093" name="Line 25"/>
          <p:cNvSpPr>
            <a:spLocks noChangeShapeType="1"/>
          </p:cNvSpPr>
          <p:nvPr/>
        </p:nvSpPr>
        <p:spPr bwMode="auto">
          <a:xfrm flipV="1">
            <a:off x="1895475" y="2957513"/>
            <a:ext cx="195263" cy="4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094" name="Line 26"/>
          <p:cNvSpPr>
            <a:spLocks noChangeShapeType="1"/>
          </p:cNvSpPr>
          <p:nvPr/>
        </p:nvSpPr>
        <p:spPr bwMode="auto">
          <a:xfrm>
            <a:off x="3514725" y="2390775"/>
            <a:ext cx="1933575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095" name="Line 27"/>
          <p:cNvSpPr>
            <a:spLocks noChangeShapeType="1"/>
          </p:cNvSpPr>
          <p:nvPr/>
        </p:nvSpPr>
        <p:spPr bwMode="auto">
          <a:xfrm flipV="1">
            <a:off x="5619750" y="2724150"/>
            <a:ext cx="142875" cy="6572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096" name="Line 28"/>
          <p:cNvSpPr>
            <a:spLocks noChangeShapeType="1"/>
          </p:cNvSpPr>
          <p:nvPr/>
        </p:nvSpPr>
        <p:spPr bwMode="auto">
          <a:xfrm flipV="1">
            <a:off x="6591300" y="1952625"/>
            <a:ext cx="504825" cy="266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097" name="Line 29"/>
          <p:cNvSpPr>
            <a:spLocks noChangeShapeType="1"/>
          </p:cNvSpPr>
          <p:nvPr/>
        </p:nvSpPr>
        <p:spPr bwMode="auto">
          <a:xfrm flipH="1">
            <a:off x="2095500" y="1962150"/>
            <a:ext cx="0" cy="10001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098" name="Line 30"/>
          <p:cNvSpPr>
            <a:spLocks noChangeShapeType="1"/>
          </p:cNvSpPr>
          <p:nvPr/>
        </p:nvSpPr>
        <p:spPr bwMode="auto">
          <a:xfrm>
            <a:off x="2105025" y="2395538"/>
            <a:ext cx="2000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099" name="Rectangle 31"/>
          <p:cNvSpPr>
            <a:spLocks noChangeArrowheads="1"/>
          </p:cNvSpPr>
          <p:nvPr/>
        </p:nvSpPr>
        <p:spPr bwMode="auto">
          <a:xfrm>
            <a:off x="3548063" y="2185988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100" name="Rectangle 32"/>
          <p:cNvSpPr>
            <a:spLocks noChangeArrowheads="1"/>
          </p:cNvSpPr>
          <p:nvPr/>
        </p:nvSpPr>
        <p:spPr bwMode="auto">
          <a:xfrm>
            <a:off x="3709988" y="2185988"/>
            <a:ext cx="147637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101" name="Rectangle 33"/>
          <p:cNvSpPr>
            <a:spLocks noChangeArrowheads="1"/>
          </p:cNvSpPr>
          <p:nvPr/>
        </p:nvSpPr>
        <p:spPr bwMode="auto">
          <a:xfrm>
            <a:off x="3871913" y="2185988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102" name="Rectangle 34"/>
          <p:cNvSpPr>
            <a:spLocks noChangeArrowheads="1"/>
          </p:cNvSpPr>
          <p:nvPr/>
        </p:nvSpPr>
        <p:spPr bwMode="auto">
          <a:xfrm>
            <a:off x="4033838" y="2185988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103" name="Rectangle 35"/>
          <p:cNvSpPr>
            <a:spLocks noChangeArrowheads="1"/>
          </p:cNvSpPr>
          <p:nvPr/>
        </p:nvSpPr>
        <p:spPr bwMode="auto">
          <a:xfrm>
            <a:off x="4195763" y="2185988"/>
            <a:ext cx="147637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104" name="Rectangle 36"/>
          <p:cNvSpPr>
            <a:spLocks noChangeArrowheads="1"/>
          </p:cNvSpPr>
          <p:nvPr/>
        </p:nvSpPr>
        <p:spPr bwMode="auto">
          <a:xfrm>
            <a:off x="4567238" y="2185988"/>
            <a:ext cx="147637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105" name="Rectangle 37"/>
          <p:cNvSpPr>
            <a:spLocks noChangeArrowheads="1"/>
          </p:cNvSpPr>
          <p:nvPr/>
        </p:nvSpPr>
        <p:spPr bwMode="auto">
          <a:xfrm>
            <a:off x="5005388" y="2181225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3106" name="Group 38"/>
          <p:cNvGrpSpPr>
            <a:grpSpLocks/>
          </p:cNvGrpSpPr>
          <p:nvPr/>
        </p:nvGrpSpPr>
        <p:grpSpPr bwMode="auto">
          <a:xfrm>
            <a:off x="2857500" y="2262188"/>
            <a:ext cx="633413" cy="200025"/>
            <a:chOff x="1800" y="1425"/>
            <a:chExt cx="399" cy="126"/>
          </a:xfrm>
        </p:grpSpPr>
        <p:sp>
          <p:nvSpPr>
            <p:cNvPr id="3153" name="Rectangle 39"/>
            <p:cNvSpPr>
              <a:spLocks noChangeArrowheads="1"/>
            </p:cNvSpPr>
            <p:nvPr/>
          </p:nvSpPr>
          <p:spPr bwMode="auto">
            <a:xfrm>
              <a:off x="1800" y="1425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154" name="Rectangle 40"/>
            <p:cNvSpPr>
              <a:spLocks noChangeArrowheads="1"/>
            </p:cNvSpPr>
            <p:nvPr/>
          </p:nvSpPr>
          <p:spPr bwMode="auto">
            <a:xfrm>
              <a:off x="1902" y="1425"/>
              <a:ext cx="93" cy="12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155" name="Rectangle 41"/>
            <p:cNvSpPr>
              <a:spLocks noChangeArrowheads="1"/>
            </p:cNvSpPr>
            <p:nvPr/>
          </p:nvSpPr>
          <p:spPr bwMode="auto">
            <a:xfrm>
              <a:off x="2004" y="1425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156" name="Rectangle 42"/>
            <p:cNvSpPr>
              <a:spLocks noChangeArrowheads="1"/>
            </p:cNvSpPr>
            <p:nvPr/>
          </p:nvSpPr>
          <p:spPr bwMode="auto">
            <a:xfrm>
              <a:off x="2106" y="1425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3107" name="Rectangle 43"/>
          <p:cNvSpPr>
            <a:spLocks noChangeArrowheads="1"/>
          </p:cNvSpPr>
          <p:nvPr/>
        </p:nvSpPr>
        <p:spPr bwMode="auto">
          <a:xfrm>
            <a:off x="2128838" y="2162175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108" name="Rectangle 44"/>
          <p:cNvSpPr>
            <a:spLocks noChangeArrowheads="1"/>
          </p:cNvSpPr>
          <p:nvPr/>
        </p:nvSpPr>
        <p:spPr bwMode="auto">
          <a:xfrm>
            <a:off x="1909763" y="2733675"/>
            <a:ext cx="147637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109" name="Line 45"/>
          <p:cNvSpPr>
            <a:spLocks noChangeShapeType="1"/>
          </p:cNvSpPr>
          <p:nvPr/>
        </p:nvSpPr>
        <p:spPr bwMode="auto">
          <a:xfrm>
            <a:off x="2305050" y="2266950"/>
            <a:ext cx="242888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110" name="Line 46"/>
          <p:cNvSpPr>
            <a:spLocks noChangeShapeType="1"/>
          </p:cNvSpPr>
          <p:nvPr/>
        </p:nvSpPr>
        <p:spPr bwMode="auto">
          <a:xfrm flipV="1">
            <a:off x="1971675" y="2543175"/>
            <a:ext cx="0" cy="176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111" name="Line 47"/>
          <p:cNvSpPr>
            <a:spLocks noChangeShapeType="1"/>
          </p:cNvSpPr>
          <p:nvPr/>
        </p:nvSpPr>
        <p:spPr bwMode="auto">
          <a:xfrm>
            <a:off x="3929063" y="2076450"/>
            <a:ext cx="10620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112" name="Text Box 48"/>
          <p:cNvSpPr txBox="1">
            <a:spLocks noChangeArrowheads="1"/>
          </p:cNvSpPr>
          <p:nvPr/>
        </p:nvSpPr>
        <p:spPr bwMode="auto">
          <a:xfrm>
            <a:off x="612775" y="1589088"/>
            <a:ext cx="40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1"/>
                </a:solidFill>
                <a:latin typeface="Comic Sans MS" pitchFamily="66" charset="0"/>
              </a:rPr>
              <a:t>A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3113" name="Text Box 49"/>
          <p:cNvSpPr txBox="1">
            <a:spLocks noChangeArrowheads="1"/>
          </p:cNvSpPr>
          <p:nvPr/>
        </p:nvSpPr>
        <p:spPr bwMode="auto">
          <a:xfrm>
            <a:off x="889000" y="2608263"/>
            <a:ext cx="376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Comic Sans MS" pitchFamily="66" charset="0"/>
              </a:rPr>
              <a:t>B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3114" name="Text Box 50"/>
          <p:cNvSpPr txBox="1">
            <a:spLocks noChangeArrowheads="1"/>
          </p:cNvSpPr>
          <p:nvPr/>
        </p:nvSpPr>
        <p:spPr bwMode="auto">
          <a:xfrm>
            <a:off x="6604000" y="1465263"/>
            <a:ext cx="368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omic Sans MS" pitchFamily="66" charset="0"/>
              </a:rPr>
              <a:t>C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3115" name="Text Box 51"/>
          <p:cNvSpPr txBox="1">
            <a:spLocks noChangeArrowheads="1"/>
          </p:cNvSpPr>
          <p:nvPr/>
        </p:nvSpPr>
        <p:spPr bwMode="auto">
          <a:xfrm>
            <a:off x="1612900" y="1312863"/>
            <a:ext cx="13382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Ethernet </a:t>
            </a:r>
          </a:p>
          <a:p>
            <a:r>
              <a:rPr lang="en-US" sz="2000">
                <a:latin typeface="Comic Sans MS" pitchFamily="66" charset="0"/>
              </a:rPr>
              <a:t>10 Mbps</a:t>
            </a:r>
          </a:p>
        </p:txBody>
      </p:sp>
      <p:sp>
        <p:nvSpPr>
          <p:cNvPr id="3116" name="Text Box 52"/>
          <p:cNvSpPr txBox="1">
            <a:spLocks noChangeArrowheads="1"/>
          </p:cNvSpPr>
          <p:nvPr/>
        </p:nvSpPr>
        <p:spPr bwMode="auto">
          <a:xfrm>
            <a:off x="3756025" y="2427288"/>
            <a:ext cx="1050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2 Mbps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3117" name="Text Box 53"/>
          <p:cNvSpPr txBox="1">
            <a:spLocks noChangeArrowheads="1"/>
          </p:cNvSpPr>
          <p:nvPr/>
        </p:nvSpPr>
        <p:spPr bwMode="auto">
          <a:xfrm>
            <a:off x="6022975" y="3046413"/>
            <a:ext cx="1206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34 Mbps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3118" name="Rectangle 54"/>
          <p:cNvSpPr>
            <a:spLocks noChangeArrowheads="1"/>
          </p:cNvSpPr>
          <p:nvPr/>
        </p:nvSpPr>
        <p:spPr bwMode="auto">
          <a:xfrm>
            <a:off x="5467350" y="2205038"/>
            <a:ext cx="147638" cy="200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119" name="Rectangle 55"/>
          <p:cNvSpPr>
            <a:spLocks noChangeArrowheads="1"/>
          </p:cNvSpPr>
          <p:nvPr/>
        </p:nvSpPr>
        <p:spPr bwMode="auto">
          <a:xfrm>
            <a:off x="5629275" y="2205038"/>
            <a:ext cx="147638" cy="200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120" name="Rectangle 56"/>
          <p:cNvSpPr>
            <a:spLocks noChangeArrowheads="1"/>
          </p:cNvSpPr>
          <p:nvPr/>
        </p:nvSpPr>
        <p:spPr bwMode="auto">
          <a:xfrm>
            <a:off x="5791200" y="2205038"/>
            <a:ext cx="147638" cy="200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3121" name="Group 57"/>
          <p:cNvGrpSpPr>
            <a:grpSpLocks/>
          </p:cNvGrpSpPr>
          <p:nvPr/>
        </p:nvGrpSpPr>
        <p:grpSpPr bwMode="auto">
          <a:xfrm rot="-1962567">
            <a:off x="5715000" y="2424113"/>
            <a:ext cx="633413" cy="200025"/>
            <a:chOff x="4176" y="2211"/>
            <a:chExt cx="399" cy="126"/>
          </a:xfrm>
        </p:grpSpPr>
        <p:sp>
          <p:nvSpPr>
            <p:cNvPr id="3149" name="Rectangle 58"/>
            <p:cNvSpPr>
              <a:spLocks noChangeArrowheads="1"/>
            </p:cNvSpPr>
            <p:nvPr/>
          </p:nvSpPr>
          <p:spPr bwMode="auto">
            <a:xfrm>
              <a:off x="4176" y="2211"/>
              <a:ext cx="93" cy="12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150" name="Rectangle 59"/>
            <p:cNvSpPr>
              <a:spLocks noChangeArrowheads="1"/>
            </p:cNvSpPr>
            <p:nvPr/>
          </p:nvSpPr>
          <p:spPr bwMode="auto">
            <a:xfrm>
              <a:off x="4278" y="2211"/>
              <a:ext cx="93" cy="12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151" name="Rectangle 60"/>
            <p:cNvSpPr>
              <a:spLocks noChangeArrowheads="1"/>
            </p:cNvSpPr>
            <p:nvPr/>
          </p:nvSpPr>
          <p:spPr bwMode="auto">
            <a:xfrm>
              <a:off x="4380" y="2211"/>
              <a:ext cx="93" cy="12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152" name="Rectangle 61"/>
            <p:cNvSpPr>
              <a:spLocks noChangeArrowheads="1"/>
            </p:cNvSpPr>
            <p:nvPr/>
          </p:nvSpPr>
          <p:spPr bwMode="auto">
            <a:xfrm>
              <a:off x="4482" y="2211"/>
              <a:ext cx="93" cy="12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3122" name="Group 62"/>
          <p:cNvGrpSpPr>
            <a:grpSpLocks/>
          </p:cNvGrpSpPr>
          <p:nvPr/>
        </p:nvGrpSpPr>
        <p:grpSpPr bwMode="auto">
          <a:xfrm>
            <a:off x="3679825" y="3341688"/>
            <a:ext cx="3117850" cy="1471612"/>
            <a:chOff x="1646" y="2009"/>
            <a:chExt cx="1964" cy="927"/>
          </a:xfrm>
        </p:grpSpPr>
        <p:graphicFrame>
          <p:nvGraphicFramePr>
            <p:cNvPr id="3077" name="Object 63"/>
            <p:cNvGraphicFramePr>
              <a:graphicFrameLocks noChangeAspect="1"/>
            </p:cNvGraphicFramePr>
            <p:nvPr/>
          </p:nvGraphicFramePr>
          <p:xfrm>
            <a:off x="2960" y="2600"/>
            <a:ext cx="407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695" name="Clip" r:id="rId8" imgW="1305000" imgH="1085760" progId="MS_ClipArt_Gallery.2">
                    <p:embed/>
                  </p:oleObj>
                </mc:Choice>
                <mc:Fallback>
                  <p:oleObj name="Clip" r:id="rId8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60" y="2600"/>
                          <a:ext cx="407" cy="33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126" name="Group 64"/>
            <p:cNvGrpSpPr>
              <a:grpSpLocks/>
            </p:cNvGrpSpPr>
            <p:nvPr/>
          </p:nvGrpSpPr>
          <p:grpSpPr bwMode="auto">
            <a:xfrm>
              <a:off x="2428" y="2009"/>
              <a:ext cx="761" cy="420"/>
              <a:chOff x="1462" y="1283"/>
              <a:chExt cx="761" cy="420"/>
            </a:xfrm>
          </p:grpSpPr>
          <p:sp>
            <p:nvSpPr>
              <p:cNvPr id="3136" name="Oval 65"/>
              <p:cNvSpPr>
                <a:spLocks noChangeArrowheads="1"/>
              </p:cNvSpPr>
              <p:nvPr/>
            </p:nvSpPr>
            <p:spPr bwMode="auto">
              <a:xfrm>
                <a:off x="1462" y="1470"/>
                <a:ext cx="755" cy="233"/>
              </a:xfrm>
              <a:prstGeom prst="ellipse">
                <a:avLst/>
              </a:prstGeom>
              <a:solidFill>
                <a:schemeClr val="hlink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137" name="Line 66"/>
              <p:cNvSpPr>
                <a:spLocks noChangeShapeType="1"/>
              </p:cNvSpPr>
              <p:nvPr/>
            </p:nvSpPr>
            <p:spPr bwMode="auto">
              <a:xfrm>
                <a:off x="1462" y="1451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138" name="Rectangle 67"/>
              <p:cNvSpPr>
                <a:spLocks noChangeArrowheads="1"/>
              </p:cNvSpPr>
              <p:nvPr/>
            </p:nvSpPr>
            <p:spPr bwMode="auto">
              <a:xfrm>
                <a:off x="1462" y="1427"/>
                <a:ext cx="755" cy="166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pt-BR"/>
              </a:p>
            </p:txBody>
          </p:sp>
          <p:sp>
            <p:nvSpPr>
              <p:cNvPr id="3139" name="Oval 68"/>
              <p:cNvSpPr>
                <a:spLocks noChangeArrowheads="1"/>
              </p:cNvSpPr>
              <p:nvPr/>
            </p:nvSpPr>
            <p:spPr bwMode="auto">
              <a:xfrm>
                <a:off x="1468" y="1283"/>
                <a:ext cx="755" cy="271"/>
              </a:xfrm>
              <a:prstGeom prst="ellipse">
                <a:avLst/>
              </a:prstGeom>
              <a:solidFill>
                <a:schemeClr val="hlink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grpSp>
            <p:nvGrpSpPr>
              <p:cNvPr id="3140" name="Group 69"/>
              <p:cNvGrpSpPr>
                <a:grpSpLocks/>
              </p:cNvGrpSpPr>
              <p:nvPr/>
            </p:nvGrpSpPr>
            <p:grpSpPr bwMode="auto">
              <a:xfrm>
                <a:off x="1686" y="1302"/>
                <a:ext cx="314" cy="75"/>
                <a:chOff x="2208" y="2184"/>
                <a:chExt cx="176" cy="69"/>
              </a:xfrm>
            </p:grpSpPr>
            <p:grpSp>
              <p:nvGrpSpPr>
                <p:cNvPr id="3141" name="Group 70"/>
                <p:cNvGrpSpPr>
                  <a:grpSpLocks/>
                </p:cNvGrpSpPr>
                <p:nvPr/>
              </p:nvGrpSpPr>
              <p:grpSpPr bwMode="auto">
                <a:xfrm>
                  <a:off x="2208" y="2185"/>
                  <a:ext cx="176" cy="68"/>
                  <a:chOff x="2848" y="848"/>
                  <a:chExt cx="140" cy="98"/>
                </a:xfrm>
              </p:grpSpPr>
              <p:sp>
                <p:nvSpPr>
                  <p:cNvPr id="3146" name="Line 7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  <p:sp>
                <p:nvSpPr>
                  <p:cNvPr id="3147" name="Line 72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  <p:sp>
                <p:nvSpPr>
                  <p:cNvPr id="3148" name="Line 73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3142" name="Group 74"/>
                <p:cNvGrpSpPr>
                  <a:grpSpLocks/>
                </p:cNvGrpSpPr>
                <p:nvPr/>
              </p:nvGrpSpPr>
              <p:grpSpPr bwMode="auto">
                <a:xfrm flipV="1">
                  <a:off x="2208" y="2184"/>
                  <a:ext cx="176" cy="68"/>
                  <a:chOff x="2848" y="848"/>
                  <a:chExt cx="140" cy="98"/>
                </a:xfrm>
              </p:grpSpPr>
              <p:sp>
                <p:nvSpPr>
                  <p:cNvPr id="3143" name="Line 7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  <p:sp>
                <p:nvSpPr>
                  <p:cNvPr id="3144" name="Line 76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  <p:sp>
                <p:nvSpPr>
                  <p:cNvPr id="3145" name="Line 77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</p:grpSp>
          </p:grpSp>
        </p:grpSp>
        <p:graphicFrame>
          <p:nvGraphicFramePr>
            <p:cNvPr id="3078" name="Object 78"/>
            <p:cNvGraphicFramePr>
              <a:graphicFrameLocks noChangeAspect="1"/>
            </p:cNvGraphicFramePr>
            <p:nvPr/>
          </p:nvGraphicFramePr>
          <p:xfrm>
            <a:off x="1874" y="2546"/>
            <a:ext cx="407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696" name="Clip" r:id="rId9" imgW="1305000" imgH="1085760" progId="MS_ClipArt_Gallery.2">
                    <p:embed/>
                  </p:oleObj>
                </mc:Choice>
                <mc:Fallback>
                  <p:oleObj name="Clip" r:id="rId9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74" y="2546"/>
                          <a:ext cx="407" cy="33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27" name="Line 79"/>
            <p:cNvSpPr>
              <a:spLocks noChangeShapeType="1"/>
            </p:cNvSpPr>
            <p:nvPr/>
          </p:nvSpPr>
          <p:spPr bwMode="auto">
            <a:xfrm flipV="1">
              <a:off x="2214" y="2370"/>
              <a:ext cx="294" cy="2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128" name="Line 80"/>
            <p:cNvSpPr>
              <a:spLocks noChangeShapeType="1"/>
            </p:cNvSpPr>
            <p:nvPr/>
          </p:nvSpPr>
          <p:spPr bwMode="auto">
            <a:xfrm flipH="1" flipV="1">
              <a:off x="2964" y="2406"/>
              <a:ext cx="21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129" name="Text Box 81"/>
            <p:cNvSpPr txBox="1">
              <a:spLocks noChangeArrowheads="1"/>
            </p:cNvSpPr>
            <p:nvPr/>
          </p:nvSpPr>
          <p:spPr bwMode="auto">
            <a:xfrm>
              <a:off x="1646" y="2549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omic Sans MS" pitchFamily="66" charset="0"/>
                </a:rPr>
                <a:t>D</a:t>
              </a:r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130" name="Text Box 82"/>
            <p:cNvSpPr txBox="1">
              <a:spLocks noChangeArrowheads="1"/>
            </p:cNvSpPr>
            <p:nvPr/>
          </p:nvSpPr>
          <p:spPr bwMode="auto">
            <a:xfrm>
              <a:off x="3374" y="2591"/>
              <a:ext cx="2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omic Sans MS" pitchFamily="66" charset="0"/>
                </a:rPr>
                <a:t>E</a:t>
              </a:r>
              <a:endParaRPr lang="en-US">
                <a:solidFill>
                  <a:schemeClr val="accent1"/>
                </a:solidFill>
              </a:endParaRPr>
            </a:p>
          </p:txBody>
        </p:sp>
        <p:grpSp>
          <p:nvGrpSpPr>
            <p:cNvPr id="3131" name="Group 83"/>
            <p:cNvGrpSpPr>
              <a:grpSpLocks/>
            </p:cNvGrpSpPr>
            <p:nvPr/>
          </p:nvGrpSpPr>
          <p:grpSpPr bwMode="auto">
            <a:xfrm rot="-2018696">
              <a:off x="2736" y="2139"/>
              <a:ext cx="399" cy="126"/>
              <a:chOff x="4176" y="2211"/>
              <a:chExt cx="399" cy="126"/>
            </a:xfrm>
          </p:grpSpPr>
          <p:sp>
            <p:nvSpPr>
              <p:cNvPr id="3132" name="Rectangle 84"/>
              <p:cNvSpPr>
                <a:spLocks noChangeArrowheads="1"/>
              </p:cNvSpPr>
              <p:nvPr/>
            </p:nvSpPr>
            <p:spPr bwMode="auto">
              <a:xfrm>
                <a:off x="4176" y="2211"/>
                <a:ext cx="93" cy="12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133" name="Rectangle 85"/>
              <p:cNvSpPr>
                <a:spLocks noChangeArrowheads="1"/>
              </p:cNvSpPr>
              <p:nvPr/>
            </p:nvSpPr>
            <p:spPr bwMode="auto">
              <a:xfrm>
                <a:off x="4278" y="2211"/>
                <a:ext cx="93" cy="12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134" name="Rectangle 86"/>
              <p:cNvSpPr>
                <a:spLocks noChangeArrowheads="1"/>
              </p:cNvSpPr>
              <p:nvPr/>
            </p:nvSpPr>
            <p:spPr bwMode="auto">
              <a:xfrm>
                <a:off x="4380" y="2211"/>
                <a:ext cx="93" cy="12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135" name="Rectangle 87"/>
              <p:cNvSpPr>
                <a:spLocks noChangeArrowheads="1"/>
              </p:cNvSpPr>
              <p:nvPr/>
            </p:nvSpPr>
            <p:spPr bwMode="auto">
              <a:xfrm>
                <a:off x="4482" y="2211"/>
                <a:ext cx="93" cy="12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</p:grpSp>
      <p:sp>
        <p:nvSpPr>
          <p:cNvPr id="3123" name="Text Box 88"/>
          <p:cNvSpPr txBox="1">
            <a:spLocks noChangeArrowheads="1"/>
          </p:cNvSpPr>
          <p:nvPr/>
        </p:nvSpPr>
        <p:spPr bwMode="auto">
          <a:xfrm>
            <a:off x="3241675" y="1636713"/>
            <a:ext cx="3146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multiplexação estatística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3124" name="Text Box 89"/>
          <p:cNvSpPr txBox="1">
            <a:spLocks noChangeArrowheads="1"/>
          </p:cNvSpPr>
          <p:nvPr/>
        </p:nvSpPr>
        <p:spPr bwMode="auto">
          <a:xfrm>
            <a:off x="1970088" y="2984500"/>
            <a:ext cx="2100262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>
                <a:latin typeface="Comic Sans MS" pitchFamily="66" charset="0"/>
              </a:rPr>
              <a:t>fila de pacotes</a:t>
            </a:r>
          </a:p>
          <a:p>
            <a:pPr algn="ctr"/>
            <a:r>
              <a:rPr lang="en-US" sz="1800">
                <a:latin typeface="Comic Sans MS" pitchFamily="66" charset="0"/>
              </a:rPr>
              <a:t>esperando a vez </a:t>
            </a:r>
          </a:p>
          <a:p>
            <a:pPr algn="ctr"/>
            <a:r>
              <a:rPr lang="en-US" sz="1800">
                <a:latin typeface="Comic Sans MS" pitchFamily="66" charset="0"/>
              </a:rPr>
              <a:t>no enlace de saída</a:t>
            </a:r>
            <a:endParaRPr lang="en-US" sz="1800">
              <a:solidFill>
                <a:schemeClr val="accent1"/>
              </a:solidFill>
            </a:endParaRPr>
          </a:p>
        </p:txBody>
      </p:sp>
      <p:sp>
        <p:nvSpPr>
          <p:cNvPr id="3125" name="Line 90"/>
          <p:cNvSpPr>
            <a:spLocks noChangeShapeType="1"/>
          </p:cNvSpPr>
          <p:nvPr/>
        </p:nvSpPr>
        <p:spPr bwMode="auto">
          <a:xfrm flipV="1">
            <a:off x="2890838" y="2514600"/>
            <a:ext cx="166687" cy="523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000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1: Introdução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4101" name="Espaço Reservado para Número de Slid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00460C0-9CED-4E97-9F1E-C85B1085CEDB}" type="slidenum">
              <a:rPr lang="en-US" smtClean="0"/>
              <a:pPr/>
              <a:t>71</a:t>
            </a:fld>
            <a:endParaRPr lang="en-US" smtClean="0"/>
          </a:p>
        </p:txBody>
      </p:sp>
      <p:sp>
        <p:nvSpPr>
          <p:cNvPr id="410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193088" cy="1143000"/>
          </a:xfrm>
        </p:spPr>
        <p:txBody>
          <a:bodyPr/>
          <a:lstStyle/>
          <a:p>
            <a:r>
              <a:rPr lang="pt-BR" sz="3600" smtClean="0"/>
              <a:t>Comutação de Pacotes: armazena-e-reenvia</a:t>
            </a:r>
          </a:p>
        </p:txBody>
      </p:sp>
      <p:sp>
        <p:nvSpPr>
          <p:cNvPr id="41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41325" y="2317750"/>
            <a:ext cx="4659313" cy="39306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sz="2400" smtClean="0"/>
              <a:t>Leva L/R segundos para transmitir um pacote de L bits em um canal de R bps</a:t>
            </a:r>
          </a:p>
          <a:p>
            <a:pPr>
              <a:lnSpc>
                <a:spcPct val="90000"/>
              </a:lnSpc>
            </a:pPr>
            <a:r>
              <a:rPr lang="pt-BR" sz="2400" smtClean="0"/>
              <a:t>Todo o pacote deve chegar ao roteador antes que possa ser transmitido no próximo canal: </a:t>
            </a:r>
            <a:r>
              <a:rPr lang="pt-BR" sz="2400" i="1" smtClean="0">
                <a:solidFill>
                  <a:srgbClr val="FF0000"/>
                </a:solidFill>
              </a:rPr>
              <a:t>armazena e reenvia</a:t>
            </a:r>
          </a:p>
          <a:p>
            <a:pPr>
              <a:lnSpc>
                <a:spcPct val="90000"/>
              </a:lnSpc>
            </a:pPr>
            <a:r>
              <a:rPr lang="pt-BR" sz="2400" smtClean="0"/>
              <a:t>atraso = 3L/R (assumindo que o atraso de propagação seja desprezível!)</a:t>
            </a:r>
            <a:endParaRPr lang="pt-BR" sz="2400" i="1" smtClean="0">
              <a:solidFill>
                <a:srgbClr val="FF0000"/>
              </a:solidFill>
            </a:endParaRPr>
          </a:p>
        </p:txBody>
      </p:sp>
      <p:sp>
        <p:nvSpPr>
          <p:cNvPr id="410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470525" y="2317750"/>
            <a:ext cx="2835275" cy="3930650"/>
          </a:xfrm>
        </p:spPr>
        <p:txBody>
          <a:bodyPr/>
          <a:lstStyle/>
          <a:p>
            <a:pPr>
              <a:lnSpc>
                <a:spcPct val="90000"/>
              </a:lnSpc>
              <a:buFont typeface="ZapfDingbats" pitchFamily="82" charset="0"/>
              <a:buNone/>
            </a:pPr>
            <a:r>
              <a:rPr lang="pt-BR" sz="2400" u="sng" dirty="0" smtClean="0">
                <a:solidFill>
                  <a:srgbClr val="FF0000"/>
                </a:solidFill>
              </a:rPr>
              <a:t>Exemplo:</a:t>
            </a:r>
            <a:endParaRPr lang="pt-BR" sz="2400" dirty="0" smtClean="0"/>
          </a:p>
          <a:p>
            <a:pPr>
              <a:lnSpc>
                <a:spcPct val="90000"/>
              </a:lnSpc>
            </a:pPr>
            <a:r>
              <a:rPr lang="pt-BR" sz="2400" dirty="0" smtClean="0"/>
              <a:t>L = 7,5 </a:t>
            </a:r>
            <a:r>
              <a:rPr lang="pt-BR" sz="2400" dirty="0" err="1" smtClean="0"/>
              <a:t>Mbits</a:t>
            </a:r>
            <a:endParaRPr lang="pt-BR" sz="2400" dirty="0" smtClean="0"/>
          </a:p>
          <a:p>
            <a:pPr>
              <a:lnSpc>
                <a:spcPct val="90000"/>
              </a:lnSpc>
            </a:pPr>
            <a:r>
              <a:rPr lang="pt-BR" sz="2400" dirty="0" smtClean="0"/>
              <a:t>R = 1,5 Mbps</a:t>
            </a:r>
          </a:p>
          <a:p>
            <a:pPr>
              <a:lnSpc>
                <a:spcPct val="90000"/>
              </a:lnSpc>
            </a:pPr>
            <a:r>
              <a:rPr lang="pt-BR" sz="2400" dirty="0"/>
              <a:t>a</a:t>
            </a:r>
            <a:r>
              <a:rPr lang="pt-BR" sz="2400" dirty="0" smtClean="0"/>
              <a:t>traso em cada etapa </a:t>
            </a:r>
            <a:r>
              <a:rPr lang="pt-BR" sz="2400" dirty="0"/>
              <a:t>= </a:t>
            </a:r>
            <a:r>
              <a:rPr lang="pt-BR" sz="2400" dirty="0" smtClean="0"/>
              <a:t>5 </a:t>
            </a:r>
            <a:r>
              <a:rPr lang="pt-BR" sz="2400" dirty="0" err="1" smtClean="0"/>
              <a:t>seg</a:t>
            </a:r>
            <a:endParaRPr lang="pt-BR" sz="2400" dirty="0" smtClean="0"/>
          </a:p>
          <a:p>
            <a:pPr>
              <a:lnSpc>
                <a:spcPct val="90000"/>
              </a:lnSpc>
            </a:pPr>
            <a:r>
              <a:rPr lang="pt-BR" sz="2400" dirty="0" smtClean="0"/>
              <a:t>atraso fim-a-fim = </a:t>
            </a:r>
            <a:r>
              <a:rPr lang="pt-BR" sz="2400" dirty="0"/>
              <a:t>15 </a:t>
            </a:r>
            <a:r>
              <a:rPr lang="pt-BR" sz="2400" dirty="0" err="1"/>
              <a:t>seg</a:t>
            </a:r>
            <a:endParaRPr lang="pt-BR" sz="2400" dirty="0"/>
          </a:p>
          <a:p>
            <a:pPr>
              <a:lnSpc>
                <a:spcPct val="90000"/>
              </a:lnSpc>
            </a:pPr>
            <a:endParaRPr lang="pt-BR" sz="2400" dirty="0"/>
          </a:p>
        </p:txBody>
      </p:sp>
      <p:sp>
        <p:nvSpPr>
          <p:cNvPr id="4105" name="Line 5"/>
          <p:cNvSpPr>
            <a:spLocks noChangeShapeType="1"/>
          </p:cNvSpPr>
          <p:nvPr/>
        </p:nvSpPr>
        <p:spPr bwMode="auto">
          <a:xfrm>
            <a:off x="2643188" y="1846263"/>
            <a:ext cx="3095625" cy="79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aphicFrame>
        <p:nvGraphicFramePr>
          <p:cNvPr id="4098" name="Object 6"/>
          <p:cNvGraphicFramePr>
            <a:graphicFrameLocks noChangeAspect="1"/>
          </p:cNvGraphicFramePr>
          <p:nvPr/>
        </p:nvGraphicFramePr>
        <p:xfrm>
          <a:off x="2044700" y="1484313"/>
          <a:ext cx="64611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86" name="Clip" r:id="rId4" imgW="1305000" imgH="1085760" progId="MS_ClipArt_Gallery.2">
                  <p:embed/>
                </p:oleObj>
              </mc:Choice>
              <mc:Fallback>
                <p:oleObj name="Clip" r:id="rId4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4700" y="1484313"/>
                        <a:ext cx="646113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7"/>
          <p:cNvGraphicFramePr>
            <a:graphicFrameLocks noChangeAspect="1"/>
          </p:cNvGraphicFramePr>
          <p:nvPr/>
        </p:nvGraphicFramePr>
        <p:xfrm>
          <a:off x="5662613" y="1527175"/>
          <a:ext cx="646112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87" name="Clip" r:id="rId6" imgW="1305000" imgH="1085760" progId="MS_ClipArt_Gallery.2">
                  <p:embed/>
                </p:oleObj>
              </mc:Choice>
              <mc:Fallback>
                <p:oleObj name="Clip" r:id="rId6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2613" y="1527175"/>
                        <a:ext cx="646112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106" name="Group 8"/>
          <p:cNvGrpSpPr>
            <a:grpSpLocks/>
          </p:cNvGrpSpPr>
          <p:nvPr/>
        </p:nvGrpSpPr>
        <p:grpSpPr bwMode="auto">
          <a:xfrm>
            <a:off x="3406775" y="1677988"/>
            <a:ext cx="568325" cy="284162"/>
            <a:chOff x="3824" y="1838"/>
            <a:chExt cx="358" cy="179"/>
          </a:xfrm>
        </p:grpSpPr>
        <p:sp>
          <p:nvSpPr>
            <p:cNvPr id="4125" name="Oval 9"/>
            <p:cNvSpPr>
              <a:spLocks noChangeArrowheads="1"/>
            </p:cNvSpPr>
            <p:nvPr/>
          </p:nvSpPr>
          <p:spPr bwMode="auto">
            <a:xfrm>
              <a:off x="3827" y="1918"/>
              <a:ext cx="355" cy="99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26" name="Line 10"/>
            <p:cNvSpPr>
              <a:spLocks noChangeShapeType="1"/>
            </p:cNvSpPr>
            <p:nvPr/>
          </p:nvSpPr>
          <p:spPr bwMode="auto">
            <a:xfrm>
              <a:off x="3827" y="1910"/>
              <a:ext cx="0" cy="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27" name="Line 11"/>
            <p:cNvSpPr>
              <a:spLocks noChangeShapeType="1"/>
            </p:cNvSpPr>
            <p:nvPr/>
          </p:nvSpPr>
          <p:spPr bwMode="auto">
            <a:xfrm>
              <a:off x="4182" y="1910"/>
              <a:ext cx="0" cy="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28" name="Rectangle 12"/>
            <p:cNvSpPr>
              <a:spLocks noChangeArrowheads="1"/>
            </p:cNvSpPr>
            <p:nvPr/>
          </p:nvSpPr>
          <p:spPr bwMode="auto">
            <a:xfrm>
              <a:off x="3827" y="1910"/>
              <a:ext cx="352" cy="60"/>
            </a:xfrm>
            <a:prstGeom prst="rect">
              <a:avLst/>
            </a:prstGeom>
            <a:solidFill>
              <a:srgbClr val="FFFF00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pt-BR"/>
            </a:p>
          </p:txBody>
        </p:sp>
        <p:sp>
          <p:nvSpPr>
            <p:cNvPr id="4129" name="Oval 13"/>
            <p:cNvSpPr>
              <a:spLocks noChangeArrowheads="1"/>
            </p:cNvSpPr>
            <p:nvPr/>
          </p:nvSpPr>
          <p:spPr bwMode="auto">
            <a:xfrm>
              <a:off x="3824" y="1838"/>
              <a:ext cx="355" cy="116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pt-BR">
                <a:solidFill>
                  <a:srgbClr val="FFFF00"/>
                </a:solidFill>
              </a:endParaRPr>
            </a:p>
          </p:txBody>
        </p:sp>
        <p:grpSp>
          <p:nvGrpSpPr>
            <p:cNvPr id="4130" name="Group 14"/>
            <p:cNvGrpSpPr>
              <a:grpSpLocks/>
            </p:cNvGrpSpPr>
            <p:nvPr/>
          </p:nvGrpSpPr>
          <p:grpSpPr bwMode="auto">
            <a:xfrm>
              <a:off x="3910" y="1864"/>
              <a:ext cx="176" cy="67"/>
              <a:chOff x="2848" y="848"/>
              <a:chExt cx="140" cy="98"/>
            </a:xfrm>
          </p:grpSpPr>
          <p:sp>
            <p:nvSpPr>
              <p:cNvPr id="4135" name="Line 1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136" name="Line 1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137" name="Line 1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4131" name="Group 18"/>
            <p:cNvGrpSpPr>
              <a:grpSpLocks/>
            </p:cNvGrpSpPr>
            <p:nvPr/>
          </p:nvGrpSpPr>
          <p:grpSpPr bwMode="auto">
            <a:xfrm flipV="1">
              <a:off x="3910" y="1863"/>
              <a:ext cx="176" cy="67"/>
              <a:chOff x="2848" y="848"/>
              <a:chExt cx="140" cy="98"/>
            </a:xfrm>
          </p:grpSpPr>
          <p:sp>
            <p:nvSpPr>
              <p:cNvPr id="4132" name="Line 1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133" name="Line 2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134" name="Line 2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</p:grpSp>
      <p:grpSp>
        <p:nvGrpSpPr>
          <p:cNvPr id="4107" name="Group 22"/>
          <p:cNvGrpSpPr>
            <a:grpSpLocks/>
          </p:cNvGrpSpPr>
          <p:nvPr/>
        </p:nvGrpSpPr>
        <p:grpSpPr bwMode="auto">
          <a:xfrm>
            <a:off x="4532313" y="1676400"/>
            <a:ext cx="568325" cy="284163"/>
            <a:chOff x="3824" y="1838"/>
            <a:chExt cx="358" cy="179"/>
          </a:xfrm>
        </p:grpSpPr>
        <p:sp>
          <p:nvSpPr>
            <p:cNvPr id="4112" name="Oval 23"/>
            <p:cNvSpPr>
              <a:spLocks noChangeArrowheads="1"/>
            </p:cNvSpPr>
            <p:nvPr/>
          </p:nvSpPr>
          <p:spPr bwMode="auto">
            <a:xfrm>
              <a:off x="3827" y="1918"/>
              <a:ext cx="355" cy="99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13" name="Line 24"/>
            <p:cNvSpPr>
              <a:spLocks noChangeShapeType="1"/>
            </p:cNvSpPr>
            <p:nvPr/>
          </p:nvSpPr>
          <p:spPr bwMode="auto">
            <a:xfrm>
              <a:off x="3827" y="1910"/>
              <a:ext cx="0" cy="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14" name="Line 25"/>
            <p:cNvSpPr>
              <a:spLocks noChangeShapeType="1"/>
            </p:cNvSpPr>
            <p:nvPr/>
          </p:nvSpPr>
          <p:spPr bwMode="auto">
            <a:xfrm>
              <a:off x="4182" y="1910"/>
              <a:ext cx="0" cy="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15" name="Rectangle 26"/>
            <p:cNvSpPr>
              <a:spLocks noChangeArrowheads="1"/>
            </p:cNvSpPr>
            <p:nvPr/>
          </p:nvSpPr>
          <p:spPr bwMode="auto">
            <a:xfrm>
              <a:off x="3827" y="1910"/>
              <a:ext cx="352" cy="60"/>
            </a:xfrm>
            <a:prstGeom prst="rect">
              <a:avLst/>
            </a:prstGeom>
            <a:solidFill>
              <a:srgbClr val="FFFF00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pt-BR"/>
            </a:p>
          </p:txBody>
        </p:sp>
        <p:sp>
          <p:nvSpPr>
            <p:cNvPr id="4116" name="Oval 27"/>
            <p:cNvSpPr>
              <a:spLocks noChangeArrowheads="1"/>
            </p:cNvSpPr>
            <p:nvPr/>
          </p:nvSpPr>
          <p:spPr bwMode="auto">
            <a:xfrm>
              <a:off x="3824" y="1838"/>
              <a:ext cx="355" cy="116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pt-BR">
                <a:solidFill>
                  <a:srgbClr val="FFFF00"/>
                </a:solidFill>
              </a:endParaRPr>
            </a:p>
          </p:txBody>
        </p:sp>
        <p:grpSp>
          <p:nvGrpSpPr>
            <p:cNvPr id="4117" name="Group 28"/>
            <p:cNvGrpSpPr>
              <a:grpSpLocks/>
            </p:cNvGrpSpPr>
            <p:nvPr/>
          </p:nvGrpSpPr>
          <p:grpSpPr bwMode="auto">
            <a:xfrm>
              <a:off x="3910" y="1864"/>
              <a:ext cx="176" cy="67"/>
              <a:chOff x="2848" y="848"/>
              <a:chExt cx="140" cy="98"/>
            </a:xfrm>
          </p:grpSpPr>
          <p:sp>
            <p:nvSpPr>
              <p:cNvPr id="4122" name="Line 2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123" name="Line 3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124" name="Line 3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4118" name="Group 32"/>
            <p:cNvGrpSpPr>
              <a:grpSpLocks/>
            </p:cNvGrpSpPr>
            <p:nvPr/>
          </p:nvGrpSpPr>
          <p:grpSpPr bwMode="auto">
            <a:xfrm flipV="1">
              <a:off x="3910" y="1863"/>
              <a:ext cx="176" cy="67"/>
              <a:chOff x="2848" y="848"/>
              <a:chExt cx="140" cy="98"/>
            </a:xfrm>
          </p:grpSpPr>
          <p:sp>
            <p:nvSpPr>
              <p:cNvPr id="4119" name="Line 3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120" name="Line 3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121" name="Line 3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</p:grpSp>
      <p:sp>
        <p:nvSpPr>
          <p:cNvPr id="4108" name="Text Box 36"/>
          <p:cNvSpPr txBox="1">
            <a:spLocks noChangeArrowheads="1"/>
          </p:cNvSpPr>
          <p:nvPr/>
        </p:nvSpPr>
        <p:spPr bwMode="auto">
          <a:xfrm>
            <a:off x="2849563" y="1820863"/>
            <a:ext cx="3444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R</a:t>
            </a:r>
            <a:endParaRPr lang="en-US"/>
          </a:p>
        </p:txBody>
      </p:sp>
      <p:sp>
        <p:nvSpPr>
          <p:cNvPr id="4109" name="Text Box 37"/>
          <p:cNvSpPr txBox="1">
            <a:spLocks noChangeArrowheads="1"/>
          </p:cNvSpPr>
          <p:nvPr/>
        </p:nvSpPr>
        <p:spPr bwMode="auto">
          <a:xfrm>
            <a:off x="4022725" y="1804988"/>
            <a:ext cx="3444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R</a:t>
            </a:r>
            <a:endParaRPr lang="en-US"/>
          </a:p>
        </p:txBody>
      </p:sp>
      <p:sp>
        <p:nvSpPr>
          <p:cNvPr id="4110" name="Text Box 38"/>
          <p:cNvSpPr txBox="1">
            <a:spLocks noChangeArrowheads="1"/>
          </p:cNvSpPr>
          <p:nvPr/>
        </p:nvSpPr>
        <p:spPr bwMode="auto">
          <a:xfrm>
            <a:off x="5202238" y="1811338"/>
            <a:ext cx="3444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R</a:t>
            </a:r>
            <a:endParaRPr lang="en-US"/>
          </a:p>
        </p:txBody>
      </p:sp>
      <p:sp>
        <p:nvSpPr>
          <p:cNvPr id="4111" name="Rectangle 39"/>
          <p:cNvSpPr>
            <a:spLocks noChangeArrowheads="1"/>
          </p:cNvSpPr>
          <p:nvPr/>
        </p:nvSpPr>
        <p:spPr bwMode="auto">
          <a:xfrm>
            <a:off x="2476500" y="1497013"/>
            <a:ext cx="485775" cy="2936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Comic Sans MS" pitchFamily="66" charset="0"/>
              </a:rPr>
              <a:t>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55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1: Introdução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39939" name="Espaço Reservado para Número de Slid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0984AF2-E2B1-4D92-9A8D-C9F8C255855A}" type="slidenum">
              <a:rPr lang="en-US" smtClean="0"/>
              <a:pPr/>
              <a:t>72</a:t>
            </a:fld>
            <a:endParaRPr lang="en-US" smtClean="0"/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01000" cy="1143000"/>
          </a:xfrm>
        </p:spPr>
        <p:txBody>
          <a:bodyPr/>
          <a:lstStyle/>
          <a:p>
            <a:r>
              <a:rPr lang="pt-BR" sz="3200" smtClean="0"/>
              <a:t>Comutação de pacotes versus comutação de circuitos</a:t>
            </a:r>
            <a:endParaRPr lang="pt-BR" smtClean="0"/>
          </a:p>
        </p:txBody>
      </p:sp>
      <p:sp>
        <p:nvSpPr>
          <p:cNvPr id="3994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2155825"/>
            <a:ext cx="3810000" cy="4648200"/>
          </a:xfrm>
        </p:spPr>
        <p:txBody>
          <a:bodyPr/>
          <a:lstStyle/>
          <a:p>
            <a:r>
              <a:rPr lang="pt-BR" sz="2400" smtClean="0"/>
              <a:t>Enlace de 1 Mbit</a:t>
            </a:r>
          </a:p>
          <a:p>
            <a:r>
              <a:rPr lang="pt-BR" sz="2400" smtClean="0"/>
              <a:t>cada usuário: </a:t>
            </a:r>
          </a:p>
          <a:p>
            <a:pPr lvl="1"/>
            <a:r>
              <a:rPr lang="pt-BR" sz="2000" smtClean="0"/>
              <a:t>100kbps quando “ativo”</a:t>
            </a:r>
          </a:p>
          <a:p>
            <a:pPr lvl="1"/>
            <a:r>
              <a:rPr lang="pt-BR" sz="2000" smtClean="0"/>
              <a:t>ativo 10% do tempo</a:t>
            </a:r>
          </a:p>
          <a:p>
            <a:r>
              <a:rPr lang="pt-BR" sz="2400" smtClean="0"/>
              <a:t>comutação por circuitos: </a:t>
            </a:r>
          </a:p>
          <a:p>
            <a:pPr lvl="1"/>
            <a:r>
              <a:rPr lang="pt-BR" sz="2000" smtClean="0"/>
              <a:t>10 usuários</a:t>
            </a:r>
          </a:p>
          <a:p>
            <a:r>
              <a:rPr lang="pt-BR" sz="2400" smtClean="0"/>
              <a:t>comutação por pacotes: </a:t>
            </a:r>
          </a:p>
          <a:p>
            <a:pPr lvl="1"/>
            <a:r>
              <a:rPr lang="pt-BR" sz="2000" smtClean="0"/>
              <a:t>com 35 usuários, probabilidade &gt; 10 ativos menor que 0,004</a:t>
            </a:r>
          </a:p>
        </p:txBody>
      </p:sp>
      <p:sp>
        <p:nvSpPr>
          <p:cNvPr id="3994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90550" y="1390650"/>
            <a:ext cx="7620000" cy="609600"/>
          </a:xfrm>
        </p:spPr>
        <p:txBody>
          <a:bodyPr/>
          <a:lstStyle/>
          <a:p>
            <a:pPr>
              <a:buFont typeface="ZapfDingbats" pitchFamily="82" charset="0"/>
              <a:buNone/>
            </a:pPr>
            <a:r>
              <a:rPr lang="pt-BR" sz="2400" smtClean="0">
                <a:solidFill>
                  <a:srgbClr val="FF0000"/>
                </a:solidFill>
              </a:rPr>
              <a:t>A comutação de pacotes permite que mais usuários usem a rede!</a:t>
            </a:r>
          </a:p>
        </p:txBody>
      </p:sp>
      <p:sp>
        <p:nvSpPr>
          <p:cNvPr id="171013" name="Rectangle 5"/>
          <p:cNvSpPr>
            <a:spLocks noChangeArrowheads="1"/>
          </p:cNvSpPr>
          <p:nvPr/>
        </p:nvSpPr>
        <p:spPr bwMode="auto">
          <a:xfrm>
            <a:off x="4629150" y="3028950"/>
            <a:ext cx="304800" cy="304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171014" name="Rectangle 6"/>
          <p:cNvSpPr>
            <a:spLocks noChangeArrowheads="1"/>
          </p:cNvSpPr>
          <p:nvPr/>
        </p:nvSpPr>
        <p:spPr bwMode="auto">
          <a:xfrm>
            <a:off x="4629150" y="4629150"/>
            <a:ext cx="304800" cy="304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39945" name="Line 7"/>
          <p:cNvSpPr>
            <a:spLocks noChangeShapeType="1"/>
          </p:cNvSpPr>
          <p:nvPr/>
        </p:nvSpPr>
        <p:spPr bwMode="auto">
          <a:xfrm>
            <a:off x="4933950" y="3333750"/>
            <a:ext cx="838200" cy="457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9946" name="Line 8"/>
          <p:cNvSpPr>
            <a:spLocks noChangeShapeType="1"/>
          </p:cNvSpPr>
          <p:nvPr/>
        </p:nvSpPr>
        <p:spPr bwMode="auto">
          <a:xfrm>
            <a:off x="5772150" y="3790950"/>
            <a:ext cx="203835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9947" name="Line 9"/>
          <p:cNvSpPr>
            <a:spLocks noChangeShapeType="1"/>
          </p:cNvSpPr>
          <p:nvPr/>
        </p:nvSpPr>
        <p:spPr bwMode="auto">
          <a:xfrm>
            <a:off x="5772150" y="3943350"/>
            <a:ext cx="203835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9948" name="Line 10"/>
          <p:cNvSpPr>
            <a:spLocks noChangeShapeType="1"/>
          </p:cNvSpPr>
          <p:nvPr/>
        </p:nvSpPr>
        <p:spPr bwMode="auto">
          <a:xfrm flipV="1">
            <a:off x="5010150" y="3943350"/>
            <a:ext cx="762000" cy="6096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9949" name="Text Box 11"/>
          <p:cNvSpPr txBox="1">
            <a:spLocks noChangeArrowheads="1"/>
          </p:cNvSpPr>
          <p:nvPr/>
        </p:nvSpPr>
        <p:spPr bwMode="auto">
          <a:xfrm>
            <a:off x="3897313" y="3627438"/>
            <a:ext cx="1677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Comic Sans MS" pitchFamily="66" charset="0"/>
              </a:rPr>
              <a:t>N usuários</a:t>
            </a:r>
            <a:endParaRPr lang="en-US"/>
          </a:p>
        </p:txBody>
      </p:sp>
      <p:sp>
        <p:nvSpPr>
          <p:cNvPr id="39950" name="Text Box 12"/>
          <p:cNvSpPr txBox="1">
            <a:spLocks noChangeArrowheads="1"/>
          </p:cNvSpPr>
          <p:nvPr/>
        </p:nvSpPr>
        <p:spPr bwMode="auto">
          <a:xfrm>
            <a:off x="7096125" y="4075113"/>
            <a:ext cx="15351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mic Sans MS" pitchFamily="66" charset="0"/>
              </a:rPr>
              <a:t>Enlace de</a:t>
            </a:r>
          </a:p>
          <a:p>
            <a:r>
              <a:rPr lang="en-US">
                <a:latin typeface="Comic Sans MS" pitchFamily="66" charset="0"/>
              </a:rPr>
              <a:t>1 Mbps</a:t>
            </a:r>
          </a:p>
        </p:txBody>
      </p:sp>
      <p:grpSp>
        <p:nvGrpSpPr>
          <p:cNvPr id="39951" name="Group 13"/>
          <p:cNvGrpSpPr>
            <a:grpSpLocks/>
          </p:cNvGrpSpPr>
          <p:nvPr/>
        </p:nvGrpSpPr>
        <p:grpSpPr bwMode="auto">
          <a:xfrm>
            <a:off x="5864225" y="3503613"/>
            <a:ext cx="1208088" cy="666750"/>
            <a:chOff x="4072" y="1331"/>
            <a:chExt cx="761" cy="420"/>
          </a:xfrm>
        </p:grpSpPr>
        <p:sp>
          <p:nvSpPr>
            <p:cNvPr id="39953" name="Oval 14"/>
            <p:cNvSpPr>
              <a:spLocks noChangeArrowheads="1"/>
            </p:cNvSpPr>
            <p:nvPr/>
          </p:nvSpPr>
          <p:spPr bwMode="auto">
            <a:xfrm>
              <a:off x="4072" y="1518"/>
              <a:ext cx="755" cy="233"/>
            </a:xfrm>
            <a:prstGeom prst="ellipse">
              <a:avLst/>
            </a:prstGeom>
            <a:solidFill>
              <a:schemeClr val="hlink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9954" name="Rectangle 15"/>
            <p:cNvSpPr>
              <a:spLocks noChangeArrowheads="1"/>
            </p:cNvSpPr>
            <p:nvPr/>
          </p:nvSpPr>
          <p:spPr bwMode="auto">
            <a:xfrm>
              <a:off x="4072" y="1475"/>
              <a:ext cx="755" cy="166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pt-BR"/>
            </a:p>
          </p:txBody>
        </p:sp>
        <p:sp>
          <p:nvSpPr>
            <p:cNvPr id="39955" name="Oval 16"/>
            <p:cNvSpPr>
              <a:spLocks noChangeArrowheads="1"/>
            </p:cNvSpPr>
            <p:nvPr/>
          </p:nvSpPr>
          <p:spPr bwMode="auto">
            <a:xfrm>
              <a:off x="4078" y="1331"/>
              <a:ext cx="755" cy="271"/>
            </a:xfrm>
            <a:prstGeom prst="ellipse">
              <a:avLst/>
            </a:prstGeom>
            <a:solidFill>
              <a:schemeClr val="hlink"/>
            </a:solidFill>
            <a:ln w="635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39956" name="Group 17"/>
            <p:cNvGrpSpPr>
              <a:grpSpLocks/>
            </p:cNvGrpSpPr>
            <p:nvPr/>
          </p:nvGrpSpPr>
          <p:grpSpPr bwMode="auto">
            <a:xfrm>
              <a:off x="4302" y="1410"/>
              <a:ext cx="314" cy="75"/>
              <a:chOff x="2208" y="2184"/>
              <a:chExt cx="176" cy="69"/>
            </a:xfrm>
          </p:grpSpPr>
          <p:grpSp>
            <p:nvGrpSpPr>
              <p:cNvPr id="39957" name="Group 18"/>
              <p:cNvGrpSpPr>
                <a:grpSpLocks/>
              </p:cNvGrpSpPr>
              <p:nvPr/>
            </p:nvGrpSpPr>
            <p:grpSpPr bwMode="auto">
              <a:xfrm>
                <a:off x="2208" y="2185"/>
                <a:ext cx="176" cy="68"/>
                <a:chOff x="2848" y="848"/>
                <a:chExt cx="140" cy="98"/>
              </a:xfrm>
            </p:grpSpPr>
            <p:sp>
              <p:nvSpPr>
                <p:cNvPr id="39962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9963" name="Line 2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9964" name="Line 2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grpSp>
            <p:nvGrpSpPr>
              <p:cNvPr id="39958" name="Group 22"/>
              <p:cNvGrpSpPr>
                <a:grpSpLocks/>
              </p:cNvGrpSpPr>
              <p:nvPr/>
            </p:nvGrpSpPr>
            <p:grpSpPr bwMode="auto">
              <a:xfrm flipV="1">
                <a:off x="2208" y="2184"/>
                <a:ext cx="176" cy="68"/>
                <a:chOff x="2848" y="848"/>
                <a:chExt cx="140" cy="98"/>
              </a:xfrm>
            </p:grpSpPr>
            <p:sp>
              <p:nvSpPr>
                <p:cNvPr id="39959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9960" name="Line 2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9961" name="Line 2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</p:grpSp>
      </p:grpSp>
      <p:sp>
        <p:nvSpPr>
          <p:cNvPr id="39952" name="Line 26"/>
          <p:cNvSpPr>
            <a:spLocks noChangeShapeType="1"/>
          </p:cNvSpPr>
          <p:nvPr/>
        </p:nvSpPr>
        <p:spPr bwMode="auto">
          <a:xfrm>
            <a:off x="7077075" y="3857625"/>
            <a:ext cx="17145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271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1: Introdução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40963" name="Espaço Reservado para Número de Slid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F655DCA-D458-425E-9140-1CA641B62781}" type="slidenum">
              <a:rPr lang="en-US" smtClean="0"/>
              <a:pPr/>
              <a:t>73</a:t>
            </a:fld>
            <a:endParaRPr lang="en-US" smtClean="0"/>
          </a:p>
        </p:txBody>
      </p:sp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01000" cy="1143000"/>
          </a:xfrm>
        </p:spPr>
        <p:txBody>
          <a:bodyPr/>
          <a:lstStyle/>
          <a:p>
            <a:r>
              <a:rPr lang="pt-BR" sz="3200" smtClean="0"/>
              <a:t>Comutação de pacotes versus comutação de circuitos</a:t>
            </a:r>
          </a:p>
        </p:txBody>
      </p:sp>
      <p:sp>
        <p:nvSpPr>
          <p:cNvPr id="4096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841500"/>
            <a:ext cx="800100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sz="2400" smtClean="0"/>
              <a:t>Ótima para dados em surtos</a:t>
            </a:r>
          </a:p>
          <a:p>
            <a:pPr lvl="1">
              <a:lnSpc>
                <a:spcPct val="90000"/>
              </a:lnSpc>
            </a:pPr>
            <a:r>
              <a:rPr lang="pt-BR" smtClean="0"/>
              <a:t>compartilhamento dos recursos</a:t>
            </a:r>
          </a:p>
          <a:p>
            <a:pPr lvl="1">
              <a:lnSpc>
                <a:spcPct val="90000"/>
              </a:lnSpc>
            </a:pPr>
            <a:r>
              <a:rPr lang="pt-BR" smtClean="0"/>
              <a:t>não necessita estabelecimento de conexão</a:t>
            </a:r>
            <a:endParaRPr lang="pt-BR" sz="2000" smtClean="0"/>
          </a:p>
          <a:p>
            <a:pPr>
              <a:lnSpc>
                <a:spcPct val="90000"/>
              </a:lnSpc>
            </a:pPr>
            <a:r>
              <a:rPr lang="pt-BR" sz="2400" smtClean="0">
                <a:solidFill>
                  <a:srgbClr val="FF0000"/>
                </a:solidFill>
              </a:rPr>
              <a:t>Congestionamento excessivo:</a:t>
            </a:r>
            <a:r>
              <a:rPr lang="pt-BR" sz="2400" smtClean="0"/>
              <a:t> atraso e perda de pacotes</a:t>
            </a:r>
          </a:p>
          <a:p>
            <a:pPr lvl="1">
              <a:lnSpc>
                <a:spcPct val="90000"/>
              </a:lnSpc>
            </a:pPr>
            <a:r>
              <a:rPr lang="pt-BR" smtClean="0"/>
              <a:t>necessita de protocolos para transferência confiável de dados, controle de congestionamento</a:t>
            </a:r>
            <a:endParaRPr lang="pt-BR" sz="2000" smtClean="0"/>
          </a:p>
          <a:p>
            <a:pPr>
              <a:lnSpc>
                <a:spcPct val="90000"/>
              </a:lnSpc>
            </a:pPr>
            <a:r>
              <a:rPr lang="pt-BR" sz="2400" smtClean="0">
                <a:solidFill>
                  <a:srgbClr val="FF0000"/>
                </a:solidFill>
              </a:rPr>
              <a:t>P: Como fornecer um comportamento do tipo circuito?</a:t>
            </a:r>
            <a:endParaRPr lang="pt-BR" sz="2400" smtClean="0"/>
          </a:p>
          <a:p>
            <a:pPr lvl="1">
              <a:lnSpc>
                <a:spcPct val="90000"/>
              </a:lnSpc>
            </a:pPr>
            <a:r>
              <a:rPr lang="pt-BR" smtClean="0"/>
              <a:t>São necessárias garantias de banda para aplicações de áudio e vídeo </a:t>
            </a:r>
          </a:p>
          <a:p>
            <a:pPr lvl="1">
              <a:lnSpc>
                <a:spcPct val="90000"/>
              </a:lnSpc>
            </a:pPr>
            <a:r>
              <a:rPr lang="pt-BR" smtClean="0"/>
              <a:t>ainda é um problema não resolvido (cap. 7)</a:t>
            </a:r>
          </a:p>
        </p:txBody>
      </p:sp>
      <p:sp>
        <p:nvSpPr>
          <p:cNvPr id="4096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" y="1389063"/>
            <a:ext cx="7620000" cy="609600"/>
          </a:xfrm>
        </p:spPr>
        <p:txBody>
          <a:bodyPr/>
          <a:lstStyle/>
          <a:p>
            <a:pPr>
              <a:buFont typeface="ZapfDingbats" pitchFamily="82" charset="0"/>
              <a:buNone/>
            </a:pPr>
            <a:r>
              <a:rPr lang="pt-BR" sz="2400" dirty="0" smtClean="0">
                <a:solidFill>
                  <a:srgbClr val="FF0000"/>
                </a:solidFill>
              </a:rPr>
              <a:t>A comutação de pacotes ganha de lavada?</a:t>
            </a:r>
            <a:endParaRPr lang="pt-BR" sz="2400" dirty="0" smtClean="0"/>
          </a:p>
        </p:txBody>
      </p:sp>
    </p:spTree>
    <p:extLst>
      <p:ext uri="{BB962C8B-B14F-4D97-AF65-F5344CB8AC3E}">
        <p14:creationId xmlns:p14="http://schemas.microsoft.com/office/powerpoint/2010/main" val="35026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1: Introdução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41987" name="Espaço Reservado para Número de Slid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D8CF675-C22A-4A60-BDFF-027E3B250DED}" type="slidenum">
              <a:rPr lang="en-US" smtClean="0"/>
              <a:pPr/>
              <a:t>74</a:t>
            </a:fld>
            <a:endParaRPr lang="en-US" smtClean="0"/>
          </a:p>
        </p:txBody>
      </p:sp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Comutação de pacotes: Segmentação de mensagens</a:t>
            </a:r>
            <a:endParaRPr lang="en-US" sz="3600" smtClean="0"/>
          </a:p>
        </p:txBody>
      </p:sp>
      <p:sp>
        <p:nvSpPr>
          <p:cNvPr id="4198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97400" y="1470025"/>
            <a:ext cx="4352925" cy="762000"/>
          </a:xfrm>
        </p:spPr>
        <p:txBody>
          <a:bodyPr/>
          <a:lstStyle/>
          <a:p>
            <a:pPr>
              <a:lnSpc>
                <a:spcPct val="90000"/>
              </a:lnSpc>
              <a:buFont typeface="ZapfDingbats" pitchFamily="82" charset="0"/>
              <a:buNone/>
            </a:pPr>
            <a:r>
              <a:rPr lang="en-US" sz="2400" smtClean="0"/>
              <a:t>Quebre agora a mensagem em 5.000 pacotes</a:t>
            </a:r>
          </a:p>
        </p:txBody>
      </p:sp>
      <p:sp>
        <p:nvSpPr>
          <p:cNvPr id="41990" name="Rectangle 4"/>
          <p:cNvSpPr>
            <a:spLocks noChangeArrowheads="1"/>
          </p:cNvSpPr>
          <p:nvPr/>
        </p:nvSpPr>
        <p:spPr bwMode="auto">
          <a:xfrm>
            <a:off x="4791075" y="5351463"/>
            <a:ext cx="37147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0"/>
              <a:buChar char="r"/>
            </a:pPr>
            <a:endParaRPr lang="pt-BR">
              <a:latin typeface="Comic Sans MS" pitchFamily="66" charset="0"/>
            </a:endParaRPr>
          </a:p>
        </p:txBody>
      </p:sp>
      <p:sp>
        <p:nvSpPr>
          <p:cNvPr id="41991" name="Rectangle 5"/>
          <p:cNvSpPr>
            <a:spLocks noChangeArrowheads="1"/>
          </p:cNvSpPr>
          <p:nvPr/>
        </p:nvSpPr>
        <p:spPr bwMode="auto">
          <a:xfrm>
            <a:off x="4694238" y="2370138"/>
            <a:ext cx="39655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0"/>
              <a:buChar char="r"/>
            </a:pPr>
            <a:r>
              <a:rPr lang="en-US">
                <a:latin typeface="Comic Sans MS" pitchFamily="66" charset="0"/>
              </a:rPr>
              <a:t>Cada pacote com 1.500 bits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0"/>
              <a:buChar char="r"/>
            </a:pPr>
            <a:r>
              <a:rPr lang="en-US">
                <a:latin typeface="Comic Sans MS" pitchFamily="66" charset="0"/>
              </a:rPr>
              <a:t>1 mseg para transmitir um pacote em um canal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0"/>
              <a:buChar char="r"/>
            </a:pPr>
            <a:r>
              <a:rPr lang="en-US">
                <a:solidFill>
                  <a:srgbClr val="FF0000"/>
                </a:solidFill>
                <a:latin typeface="Comic Sans MS" pitchFamily="66" charset="0"/>
              </a:rPr>
              <a:t>Paralelismo</a:t>
            </a:r>
            <a:r>
              <a:rPr lang="en-US" i="1">
                <a:solidFill>
                  <a:srgbClr val="FF0000"/>
                </a:solidFill>
                <a:latin typeface="Comic Sans MS" pitchFamily="66" charset="0"/>
              </a:rPr>
              <a:t> (pipelining):</a:t>
            </a:r>
            <a:r>
              <a:rPr lang="en-US">
                <a:latin typeface="Comic Sans MS" pitchFamily="66" charset="0"/>
              </a:rPr>
              <a:t> cada canal funciona em paralelo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0"/>
              <a:buChar char="r"/>
            </a:pPr>
            <a:r>
              <a:rPr lang="en-US">
                <a:latin typeface="Comic Sans MS" pitchFamily="66" charset="0"/>
              </a:rPr>
              <a:t>Atraso reduzido de 15 seg para 5,002 seg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0"/>
              <a:buChar char="r"/>
            </a:pPr>
            <a:endParaRPr lang="en-US">
              <a:latin typeface="Comic Sans MS" pitchFamily="66" charset="0"/>
            </a:endParaRPr>
          </a:p>
        </p:txBody>
      </p:sp>
      <p:pic>
        <p:nvPicPr>
          <p:cNvPr id="41992" name="Picture 6" descr="mess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4250" y="1536700"/>
            <a:ext cx="3433763" cy="449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1649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1: Introdução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43011" name="Espaço Reservado para Número de Slid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8ACE98D-516E-4B8A-B043-7B30B43733B5}" type="slidenum">
              <a:rPr lang="en-US" smtClean="0"/>
              <a:pPr/>
              <a:t>75</a:t>
            </a:fld>
            <a:endParaRPr lang="en-US" smtClean="0"/>
          </a:p>
        </p:txBody>
      </p:sp>
      <p:sp>
        <p:nvSpPr>
          <p:cNvPr id="430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smtClean="0"/>
              <a:t>Redes de comutação de pacotes: repasse </a:t>
            </a:r>
            <a:r>
              <a:rPr lang="pt-BR" sz="3200" i="1" smtClean="0"/>
              <a:t>(forwarding)</a:t>
            </a:r>
            <a:endParaRPr lang="pt-BR" smtClean="0"/>
          </a:p>
        </p:txBody>
      </p:sp>
      <p:sp>
        <p:nvSpPr>
          <p:cNvPr id="4301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444625"/>
            <a:ext cx="8001000" cy="49053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sz="2400" i="1" u="sng" smtClean="0">
                <a:solidFill>
                  <a:srgbClr val="FF0000"/>
                </a:solidFill>
              </a:rPr>
              <a:t>Objetivo:</a:t>
            </a:r>
            <a:r>
              <a:rPr lang="pt-BR" sz="2400" smtClean="0"/>
              <a:t> mover pacotes entre roteadores da origem até o destino</a:t>
            </a:r>
          </a:p>
          <a:p>
            <a:pPr lvl="1">
              <a:lnSpc>
                <a:spcPct val="90000"/>
              </a:lnSpc>
            </a:pPr>
            <a:r>
              <a:rPr lang="pt-BR" sz="2000" smtClean="0"/>
              <a:t>serão estudados diversos algoritmos de escolha de caminhos (capítulo 4)</a:t>
            </a:r>
          </a:p>
          <a:p>
            <a:pPr>
              <a:lnSpc>
                <a:spcPct val="90000"/>
              </a:lnSpc>
            </a:pPr>
            <a:r>
              <a:rPr lang="pt-BR" sz="2400" smtClean="0">
                <a:solidFill>
                  <a:srgbClr val="FF0000"/>
                </a:solidFill>
              </a:rPr>
              <a:t>redes datagrama:</a:t>
            </a:r>
            <a:r>
              <a:rPr lang="pt-BR" sz="2400" smtClean="0"/>
              <a:t> </a:t>
            </a:r>
          </a:p>
          <a:p>
            <a:pPr lvl="1">
              <a:lnSpc>
                <a:spcPct val="90000"/>
              </a:lnSpc>
            </a:pPr>
            <a:r>
              <a:rPr lang="pt-BR" sz="2000" i="1" smtClean="0"/>
              <a:t>o endereço do destino</a:t>
            </a:r>
            <a:r>
              <a:rPr lang="pt-BR" sz="2000" smtClean="0"/>
              <a:t> determina a próxima etapa</a:t>
            </a:r>
          </a:p>
          <a:p>
            <a:pPr lvl="1">
              <a:lnSpc>
                <a:spcPct val="90000"/>
              </a:lnSpc>
            </a:pPr>
            <a:r>
              <a:rPr lang="pt-BR" sz="2000" smtClean="0"/>
              <a:t>rotas podem mudar durante a sessão</a:t>
            </a:r>
          </a:p>
          <a:p>
            <a:pPr lvl="1">
              <a:lnSpc>
                <a:spcPct val="90000"/>
              </a:lnSpc>
            </a:pPr>
            <a:r>
              <a:rPr lang="pt-BR" sz="2000" smtClean="0"/>
              <a:t>analogia: dirigir, pedindo informações </a:t>
            </a:r>
          </a:p>
          <a:p>
            <a:pPr>
              <a:lnSpc>
                <a:spcPct val="90000"/>
              </a:lnSpc>
            </a:pPr>
            <a:r>
              <a:rPr lang="pt-BR" sz="2400" smtClean="0">
                <a:solidFill>
                  <a:srgbClr val="FF0000"/>
                </a:solidFill>
              </a:rPr>
              <a:t>redes de circuitos virtuais:</a:t>
            </a:r>
            <a:r>
              <a:rPr lang="pt-BR" sz="2400" smtClean="0"/>
              <a:t> </a:t>
            </a:r>
          </a:p>
          <a:p>
            <a:pPr lvl="1">
              <a:lnSpc>
                <a:spcPct val="90000"/>
              </a:lnSpc>
            </a:pPr>
            <a:r>
              <a:rPr lang="pt-BR" sz="2000" smtClean="0"/>
              <a:t>cada pacote contém uma marca (id. do circuito virtual), marca determina próxima etapa</a:t>
            </a:r>
          </a:p>
          <a:p>
            <a:pPr lvl="1">
              <a:lnSpc>
                <a:spcPct val="90000"/>
              </a:lnSpc>
            </a:pPr>
            <a:r>
              <a:rPr lang="pt-BR" sz="2000" smtClean="0"/>
              <a:t>caminho fixo determinado no </a:t>
            </a:r>
            <a:r>
              <a:rPr lang="pt-BR" sz="2000" i="1" smtClean="0"/>
              <a:t>estabelecimento da chamada</a:t>
            </a:r>
            <a:r>
              <a:rPr lang="pt-BR" sz="2000" smtClean="0"/>
              <a:t>, permanece fixo durante a chamada</a:t>
            </a:r>
          </a:p>
          <a:p>
            <a:pPr lvl="1">
              <a:lnSpc>
                <a:spcPct val="90000"/>
              </a:lnSpc>
            </a:pPr>
            <a:r>
              <a:rPr lang="pt-BR" sz="2000" smtClean="0">
                <a:solidFill>
                  <a:srgbClr val="FF0000"/>
                </a:solidFill>
              </a:rPr>
              <a:t>os roteadores mantêm estados para cada chamada</a:t>
            </a:r>
          </a:p>
        </p:txBody>
      </p:sp>
    </p:spTree>
    <p:extLst>
      <p:ext uri="{BB962C8B-B14F-4D97-AF65-F5344CB8AC3E}">
        <p14:creationId xmlns:p14="http://schemas.microsoft.com/office/powerpoint/2010/main" val="83177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1: Introdução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44035" name="Espaço Reservado para Número de Slid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9E3677D-313D-410D-BBE9-6B6404C82280}" type="slidenum">
              <a:rPr lang="en-US" smtClean="0"/>
              <a:pPr/>
              <a:t>76</a:t>
            </a:fld>
            <a:endParaRPr lang="en-US" smtClean="0"/>
          </a:p>
        </p:txBody>
      </p:sp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Comutação de Circuitos</a:t>
            </a:r>
            <a:endParaRPr lang="pt-BR" sz="3200" smtClean="0"/>
          </a:p>
        </p:txBody>
      </p:sp>
      <p:pic>
        <p:nvPicPr>
          <p:cNvPr id="4403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752600"/>
            <a:ext cx="7391400" cy="419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945905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1: Introdução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45059" name="Espaço Reservado para Número de Slid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AF5F8B7-8EC4-4AF9-84EF-24BC4B0F6D64}" type="slidenum">
              <a:rPr lang="en-US" smtClean="0"/>
              <a:pPr/>
              <a:t>77</a:t>
            </a:fld>
            <a:endParaRPr lang="en-US" smtClean="0"/>
          </a:p>
        </p:txBody>
      </p:sp>
      <p:sp>
        <p:nvSpPr>
          <p:cNvPr id="450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Datagramas</a:t>
            </a:r>
            <a:endParaRPr lang="pt-BR" sz="3200" smtClean="0"/>
          </a:p>
        </p:txBody>
      </p:sp>
      <p:pic>
        <p:nvPicPr>
          <p:cNvPr id="4506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752600"/>
            <a:ext cx="7391400" cy="419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030377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1: Introdução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46083" name="Espaço Reservado para Número de Slid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2AECD57-76B0-41BD-8DC2-27EE7B382AA4}" type="slidenum">
              <a:rPr lang="en-US" smtClean="0"/>
              <a:pPr/>
              <a:t>78</a:t>
            </a:fld>
            <a:endParaRPr lang="en-US" smtClean="0"/>
          </a:p>
        </p:txBody>
      </p:sp>
      <p:sp>
        <p:nvSpPr>
          <p:cNvPr id="460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Circuitos Virtuais</a:t>
            </a:r>
            <a:endParaRPr lang="pt-BR" sz="3200" smtClean="0"/>
          </a:p>
        </p:txBody>
      </p:sp>
      <p:pic>
        <p:nvPicPr>
          <p:cNvPr id="4608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752600"/>
            <a:ext cx="7391400" cy="419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609402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1: Introdução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47107" name="Espaço Reservado para Número de Slid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EC6F5B0-143A-4EAA-83DB-99878DA72B7C}" type="slidenum">
              <a:rPr lang="en-US" smtClean="0"/>
              <a:pPr/>
              <a:t>79</a:t>
            </a:fld>
            <a:endParaRPr lang="en-US" smtClean="0"/>
          </a:p>
        </p:txBody>
      </p:sp>
      <p:pic>
        <p:nvPicPr>
          <p:cNvPr id="4710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457200"/>
            <a:ext cx="6324600" cy="505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9" name="Text Box 3"/>
          <p:cNvSpPr txBox="1">
            <a:spLocks noChangeArrowheads="1"/>
          </p:cNvSpPr>
          <p:nvPr/>
        </p:nvSpPr>
        <p:spPr bwMode="auto">
          <a:xfrm>
            <a:off x="2033588" y="5424488"/>
            <a:ext cx="14255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2000" b="1"/>
              <a:t>Comutação</a:t>
            </a:r>
          </a:p>
          <a:p>
            <a:pPr algn="ctr"/>
            <a:r>
              <a:rPr lang="pt-BR" sz="2000" b="1"/>
              <a:t>de</a:t>
            </a:r>
          </a:p>
          <a:p>
            <a:pPr algn="ctr"/>
            <a:r>
              <a:rPr lang="pt-BR" sz="2000" b="1"/>
              <a:t>Circuitos</a:t>
            </a:r>
            <a:endParaRPr lang="pt-BR"/>
          </a:p>
        </p:txBody>
      </p:sp>
      <p:sp>
        <p:nvSpPr>
          <p:cNvPr id="47110" name="Text Box 4"/>
          <p:cNvSpPr txBox="1">
            <a:spLocks noChangeArrowheads="1"/>
          </p:cNvSpPr>
          <p:nvPr/>
        </p:nvSpPr>
        <p:spPr bwMode="auto">
          <a:xfrm>
            <a:off x="4267200" y="5410200"/>
            <a:ext cx="14255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2000" b="1"/>
              <a:t>Comutação</a:t>
            </a:r>
          </a:p>
          <a:p>
            <a:pPr algn="ctr"/>
            <a:r>
              <a:rPr lang="pt-BR" sz="2000" b="1"/>
              <a:t>de</a:t>
            </a:r>
          </a:p>
          <a:p>
            <a:pPr algn="ctr"/>
            <a:r>
              <a:rPr lang="pt-BR" sz="2000" b="1"/>
              <a:t>Mensagens</a:t>
            </a:r>
            <a:endParaRPr lang="pt-BR"/>
          </a:p>
        </p:txBody>
      </p:sp>
      <p:sp>
        <p:nvSpPr>
          <p:cNvPr id="47111" name="Text Box 5"/>
          <p:cNvSpPr txBox="1">
            <a:spLocks noChangeArrowheads="1"/>
          </p:cNvSpPr>
          <p:nvPr/>
        </p:nvSpPr>
        <p:spPr bwMode="auto">
          <a:xfrm>
            <a:off x="6346825" y="5410200"/>
            <a:ext cx="14255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2000" b="1"/>
              <a:t>Comutação</a:t>
            </a:r>
          </a:p>
          <a:p>
            <a:pPr algn="ctr"/>
            <a:r>
              <a:rPr lang="pt-BR" sz="2000" b="1"/>
              <a:t>de</a:t>
            </a:r>
          </a:p>
          <a:p>
            <a:pPr algn="ctr"/>
            <a:r>
              <a:rPr lang="pt-BR" sz="2000" b="1"/>
              <a:t>Pacotes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710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1: Introdução</a:t>
            </a:r>
            <a:endParaRPr lang="en-US" smtClean="0">
              <a:latin typeface="Times New Roman" pitchFamily="18" charset="0"/>
            </a:endParaRPr>
          </a:p>
        </p:txBody>
      </p:sp>
      <p:sp>
        <p:nvSpPr>
          <p:cNvPr id="2052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1-</a:t>
            </a:r>
            <a:fld id="{7008A468-F54E-4616-9CEF-FE89B16EEA61}" type="slidenum">
              <a:rPr lang="en-US" smtClean="0"/>
              <a:pPr/>
              <a:t>8</a:t>
            </a:fld>
            <a:endParaRPr lang="en-US" smtClean="0"/>
          </a:p>
        </p:txBody>
      </p:sp>
      <p:pic>
        <p:nvPicPr>
          <p:cNvPr id="2053" name="Picture 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9850" y="3722688"/>
            <a:ext cx="1409700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Aplicações Populares</a:t>
            </a:r>
          </a:p>
        </p:txBody>
      </p:sp>
      <p:sp>
        <p:nvSpPr>
          <p:cNvPr id="20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30000"/>
              </a:lnSpc>
            </a:pPr>
            <a:r>
              <a:rPr lang="pt-BR" sz="2400" smtClean="0"/>
              <a:t>Navegação</a:t>
            </a:r>
          </a:p>
          <a:p>
            <a:pPr>
              <a:lnSpc>
                <a:spcPct val="130000"/>
              </a:lnSpc>
            </a:pPr>
            <a:r>
              <a:rPr lang="pt-BR" sz="2400" smtClean="0"/>
              <a:t>Correio</a:t>
            </a:r>
          </a:p>
          <a:p>
            <a:pPr>
              <a:lnSpc>
                <a:spcPct val="130000"/>
              </a:lnSpc>
            </a:pPr>
            <a:r>
              <a:rPr lang="pt-BR" sz="2400" smtClean="0"/>
              <a:t>Mensagens Instantâneas</a:t>
            </a:r>
          </a:p>
          <a:p>
            <a:pPr>
              <a:lnSpc>
                <a:spcPct val="130000"/>
              </a:lnSpc>
            </a:pPr>
            <a:r>
              <a:rPr lang="pt-BR" sz="2400" smtClean="0"/>
              <a:t>Compartilhamento de Arquivos</a:t>
            </a:r>
          </a:p>
          <a:p>
            <a:pPr>
              <a:lnSpc>
                <a:spcPct val="130000"/>
              </a:lnSpc>
            </a:pPr>
            <a:r>
              <a:rPr lang="pt-BR" sz="2400" smtClean="0"/>
              <a:t>Jogos em rede</a:t>
            </a:r>
          </a:p>
          <a:p>
            <a:pPr>
              <a:lnSpc>
                <a:spcPct val="130000"/>
              </a:lnSpc>
            </a:pPr>
            <a:r>
              <a:rPr lang="pt-BR" sz="2400" smtClean="0"/>
              <a:t>Voz e Vídeo</a:t>
            </a:r>
          </a:p>
          <a:p>
            <a:pPr>
              <a:lnSpc>
                <a:spcPct val="130000"/>
              </a:lnSpc>
            </a:pPr>
            <a:r>
              <a:rPr lang="pt-BR" sz="2400" smtClean="0"/>
              <a:t>Blogs</a:t>
            </a:r>
          </a:p>
          <a:p>
            <a:pPr>
              <a:lnSpc>
                <a:spcPct val="130000"/>
              </a:lnSpc>
            </a:pPr>
            <a:r>
              <a:rPr lang="pt-BR" sz="2400" smtClean="0"/>
              <a:t>Trabalho Cooperativo</a:t>
            </a:r>
          </a:p>
        </p:txBody>
      </p:sp>
      <p:grpSp>
        <p:nvGrpSpPr>
          <p:cNvPr id="2056" name="Group 6"/>
          <p:cNvGrpSpPr>
            <a:grpSpLocks/>
          </p:cNvGrpSpPr>
          <p:nvPr/>
        </p:nvGrpSpPr>
        <p:grpSpPr bwMode="auto">
          <a:xfrm>
            <a:off x="5080000" y="2733675"/>
            <a:ext cx="2098675" cy="469900"/>
            <a:chOff x="3027" y="2973"/>
            <a:chExt cx="1322" cy="296"/>
          </a:xfrm>
        </p:grpSpPr>
        <p:pic>
          <p:nvPicPr>
            <p:cNvPr id="2072" name="Picture 7" descr="pt-br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027" y="3035"/>
              <a:ext cx="673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3" name="Picture 8" descr="s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705" y="2973"/>
              <a:ext cx="644" cy="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057" name="Picture 9" descr="ICQ.com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86663" y="2708275"/>
            <a:ext cx="137160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0" descr="fxtb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98763" y="1744663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1" descr="Internet Explorer 7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116513" y="1446213"/>
            <a:ext cx="523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2" descr="200503241259_db_h1_i1_1_0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024563" y="1530350"/>
            <a:ext cx="153352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13" descr="Opera Software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654425" y="1282700"/>
            <a:ext cx="1295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62" name="Group 17"/>
          <p:cNvGrpSpPr>
            <a:grpSpLocks/>
          </p:cNvGrpSpPr>
          <p:nvPr/>
        </p:nvGrpSpPr>
        <p:grpSpPr bwMode="auto">
          <a:xfrm>
            <a:off x="3108325" y="4475163"/>
            <a:ext cx="3690938" cy="590550"/>
            <a:chOff x="1958" y="3314"/>
            <a:chExt cx="2686" cy="432"/>
          </a:xfrm>
        </p:grpSpPr>
        <p:pic>
          <p:nvPicPr>
            <p:cNvPr id="2070" name="Picture 5" descr="Skype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1958" y="3314"/>
              <a:ext cx="840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1" name="Picture 14" descr="YouTube">
              <a:hlinkClick r:id="rId17"/>
            </p:cNvPr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3120" y="3413"/>
              <a:ext cx="152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305675" y="3494088"/>
            <a:ext cx="1584325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" name="Picture 18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6996113" y="4352925"/>
            <a:ext cx="1922462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5" name="Picture 19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4567238" y="3181350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6" name="Picture 20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4567238" y="3181350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3546475" y="3792538"/>
          <a:ext cx="1403350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Imagem de bitmap" r:id="rId22" imgW="1552792" imgH="657317" progId="PBrush">
                  <p:embed/>
                </p:oleObj>
              </mc:Choice>
              <mc:Fallback>
                <p:oleObj name="Imagem de bitmap" r:id="rId22" imgW="1552792" imgH="657317" progId="PBrush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6475" y="3792538"/>
                        <a:ext cx="1403350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67" name="Picture 23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4068763" y="2287588"/>
            <a:ext cx="14954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8" name="Picture 24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6513513" y="3300413"/>
            <a:ext cx="4572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9" name="Picture 26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4343400" y="5608638"/>
            <a:ext cx="949325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1: Introdução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48131" name="Espaço Reservado para Número de Slid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06485-0B88-4D23-A919-EED7A9A6CA3E}" type="slidenum">
              <a:rPr lang="en-US" smtClean="0"/>
              <a:pPr/>
              <a:t>80</a:t>
            </a:fld>
            <a:endParaRPr lang="en-US" smtClean="0"/>
          </a:p>
        </p:txBody>
      </p:sp>
      <p:sp>
        <p:nvSpPr>
          <p:cNvPr id="48132" name="Rectangle 2"/>
          <p:cNvSpPr>
            <a:spLocks noGrp="1" noChangeArrowheads="1"/>
          </p:cNvSpPr>
          <p:nvPr>
            <p:ph type="title"/>
          </p:nvPr>
        </p:nvSpPr>
        <p:spPr>
          <a:xfrm>
            <a:off x="558800" y="0"/>
            <a:ext cx="7772400" cy="992188"/>
          </a:xfrm>
        </p:spPr>
        <p:txBody>
          <a:bodyPr/>
          <a:lstStyle/>
          <a:p>
            <a:r>
              <a:rPr lang="pt-BR" smtClean="0"/>
              <a:t>Taxonomia de Redes</a:t>
            </a:r>
          </a:p>
        </p:txBody>
      </p:sp>
      <p:sp>
        <p:nvSpPr>
          <p:cNvPr id="48133" name="Rectangle 3"/>
          <p:cNvSpPr>
            <a:spLocks noChangeArrowheads="1"/>
          </p:cNvSpPr>
          <p:nvPr/>
        </p:nvSpPr>
        <p:spPr bwMode="auto">
          <a:xfrm>
            <a:off x="3235325" y="1190625"/>
            <a:ext cx="2360613" cy="758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t-BR" sz="2000">
                <a:latin typeface="Comic Sans MS" pitchFamily="66" charset="0"/>
              </a:rPr>
              <a:t>Redes de</a:t>
            </a:r>
          </a:p>
          <a:p>
            <a:pPr algn="ctr"/>
            <a:r>
              <a:rPr lang="pt-BR" sz="2000">
                <a:latin typeface="Comic Sans MS" pitchFamily="66" charset="0"/>
              </a:rPr>
              <a:t>Telecomunicações</a:t>
            </a:r>
          </a:p>
        </p:txBody>
      </p:sp>
      <p:grpSp>
        <p:nvGrpSpPr>
          <p:cNvPr id="48134" name="Group 4"/>
          <p:cNvGrpSpPr>
            <a:grpSpLocks/>
          </p:cNvGrpSpPr>
          <p:nvPr/>
        </p:nvGrpSpPr>
        <p:grpSpPr bwMode="auto">
          <a:xfrm>
            <a:off x="692150" y="2520950"/>
            <a:ext cx="3433763" cy="1957388"/>
            <a:chOff x="446" y="1472"/>
            <a:chExt cx="2163" cy="1233"/>
          </a:xfrm>
        </p:grpSpPr>
        <p:sp>
          <p:nvSpPr>
            <p:cNvPr id="48152" name="Rectangle 5"/>
            <p:cNvSpPr>
              <a:spLocks noChangeArrowheads="1"/>
            </p:cNvSpPr>
            <p:nvPr/>
          </p:nvSpPr>
          <p:spPr bwMode="auto">
            <a:xfrm>
              <a:off x="860" y="1472"/>
              <a:ext cx="1487" cy="47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2000">
                  <a:latin typeface="Comic Sans MS" pitchFamily="66" charset="0"/>
                </a:rPr>
                <a:t>Redes de comuta-</a:t>
              </a:r>
            </a:p>
            <a:p>
              <a:pPr algn="ctr"/>
              <a:r>
                <a:rPr lang="pt-BR" sz="2000">
                  <a:latin typeface="Comic Sans MS" pitchFamily="66" charset="0"/>
                </a:rPr>
                <a:t>ção de circuitos</a:t>
              </a:r>
            </a:p>
          </p:txBody>
        </p:sp>
        <p:sp>
          <p:nvSpPr>
            <p:cNvPr id="48153" name="Rectangle 6"/>
            <p:cNvSpPr>
              <a:spLocks noChangeArrowheads="1"/>
            </p:cNvSpPr>
            <p:nvPr/>
          </p:nvSpPr>
          <p:spPr bwMode="auto">
            <a:xfrm>
              <a:off x="446" y="2290"/>
              <a:ext cx="803" cy="39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2000">
                  <a:latin typeface="Comic Sans MS" pitchFamily="66" charset="0"/>
                </a:rPr>
                <a:t>FDM</a:t>
              </a:r>
            </a:p>
          </p:txBody>
        </p:sp>
        <p:sp>
          <p:nvSpPr>
            <p:cNvPr id="48154" name="Rectangle 7"/>
            <p:cNvSpPr>
              <a:spLocks noChangeArrowheads="1"/>
            </p:cNvSpPr>
            <p:nvPr/>
          </p:nvSpPr>
          <p:spPr bwMode="auto">
            <a:xfrm>
              <a:off x="1806" y="2306"/>
              <a:ext cx="803" cy="39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2000">
                  <a:latin typeface="Comic Sans MS" pitchFamily="66" charset="0"/>
                </a:rPr>
                <a:t>TDM</a:t>
              </a:r>
            </a:p>
          </p:txBody>
        </p:sp>
        <p:grpSp>
          <p:nvGrpSpPr>
            <p:cNvPr id="48155" name="Group 8"/>
            <p:cNvGrpSpPr>
              <a:grpSpLocks/>
            </p:cNvGrpSpPr>
            <p:nvPr/>
          </p:nvGrpSpPr>
          <p:grpSpPr bwMode="auto">
            <a:xfrm>
              <a:off x="1009" y="1954"/>
              <a:ext cx="1184" cy="361"/>
              <a:chOff x="1009" y="1954"/>
              <a:chExt cx="1184" cy="361"/>
            </a:xfrm>
          </p:grpSpPr>
          <p:grpSp>
            <p:nvGrpSpPr>
              <p:cNvPr id="48156" name="Group 9"/>
              <p:cNvGrpSpPr>
                <a:grpSpLocks/>
              </p:cNvGrpSpPr>
              <p:nvPr/>
            </p:nvGrpSpPr>
            <p:grpSpPr bwMode="auto">
              <a:xfrm>
                <a:off x="1009" y="2114"/>
                <a:ext cx="1184" cy="201"/>
                <a:chOff x="1009" y="2114"/>
                <a:chExt cx="1184" cy="201"/>
              </a:xfrm>
            </p:grpSpPr>
            <p:sp>
              <p:nvSpPr>
                <p:cNvPr id="48158" name="Line 10"/>
                <p:cNvSpPr>
                  <a:spLocks noChangeShapeType="1"/>
                </p:cNvSpPr>
                <p:nvPr/>
              </p:nvSpPr>
              <p:spPr bwMode="auto">
                <a:xfrm>
                  <a:off x="1009" y="2118"/>
                  <a:ext cx="117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48159" name="Line 11"/>
                <p:cNvSpPr>
                  <a:spLocks noChangeShapeType="1"/>
                </p:cNvSpPr>
                <p:nvPr/>
              </p:nvSpPr>
              <p:spPr bwMode="auto">
                <a:xfrm>
                  <a:off x="2193" y="2129"/>
                  <a:ext cx="0" cy="18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48160" name="Line 12"/>
                <p:cNvSpPr>
                  <a:spLocks noChangeShapeType="1"/>
                </p:cNvSpPr>
                <p:nvPr/>
              </p:nvSpPr>
              <p:spPr bwMode="auto">
                <a:xfrm>
                  <a:off x="1010" y="2114"/>
                  <a:ext cx="0" cy="18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sp>
            <p:nvSpPr>
              <p:cNvPr id="48157" name="Line 13"/>
              <p:cNvSpPr>
                <a:spLocks noChangeShapeType="1"/>
              </p:cNvSpPr>
              <p:nvPr/>
            </p:nvSpPr>
            <p:spPr bwMode="auto">
              <a:xfrm>
                <a:off x="1588" y="1954"/>
                <a:ext cx="0" cy="1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</p:grpSp>
      <p:grpSp>
        <p:nvGrpSpPr>
          <p:cNvPr id="48135" name="Group 14"/>
          <p:cNvGrpSpPr>
            <a:grpSpLocks/>
          </p:cNvGrpSpPr>
          <p:nvPr/>
        </p:nvGrpSpPr>
        <p:grpSpPr bwMode="auto">
          <a:xfrm>
            <a:off x="5076825" y="2516188"/>
            <a:ext cx="3679825" cy="1981200"/>
            <a:chOff x="3012" y="1468"/>
            <a:chExt cx="2318" cy="1248"/>
          </a:xfrm>
        </p:grpSpPr>
        <p:sp>
          <p:nvSpPr>
            <p:cNvPr id="48143" name="Rectangle 15"/>
            <p:cNvSpPr>
              <a:spLocks noChangeArrowheads="1"/>
            </p:cNvSpPr>
            <p:nvPr/>
          </p:nvSpPr>
          <p:spPr bwMode="auto">
            <a:xfrm>
              <a:off x="3383" y="1468"/>
              <a:ext cx="1487" cy="47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2000">
                  <a:latin typeface="Comic Sans MS" pitchFamily="66" charset="0"/>
                </a:rPr>
                <a:t>Redes de comuta-</a:t>
              </a:r>
            </a:p>
            <a:p>
              <a:pPr algn="ctr"/>
              <a:r>
                <a:rPr lang="pt-BR" sz="2000">
                  <a:latin typeface="Comic Sans MS" pitchFamily="66" charset="0"/>
                </a:rPr>
                <a:t>ção de pacotes</a:t>
              </a:r>
            </a:p>
          </p:txBody>
        </p:sp>
        <p:sp>
          <p:nvSpPr>
            <p:cNvPr id="48144" name="Rectangle 16"/>
            <p:cNvSpPr>
              <a:spLocks noChangeArrowheads="1"/>
            </p:cNvSpPr>
            <p:nvPr/>
          </p:nvSpPr>
          <p:spPr bwMode="auto">
            <a:xfrm>
              <a:off x="3012" y="2317"/>
              <a:ext cx="1005" cy="39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2000">
                  <a:latin typeface="Comic Sans MS" pitchFamily="66" charset="0"/>
                </a:rPr>
                <a:t>Redes</a:t>
              </a:r>
            </a:p>
            <a:p>
              <a:pPr algn="ctr"/>
              <a:r>
                <a:rPr lang="pt-BR" sz="2000">
                  <a:latin typeface="Comic Sans MS" pitchFamily="66" charset="0"/>
                </a:rPr>
                <a:t>de CVs</a:t>
              </a:r>
            </a:p>
          </p:txBody>
        </p:sp>
        <p:sp>
          <p:nvSpPr>
            <p:cNvPr id="48145" name="Rectangle 17"/>
            <p:cNvSpPr>
              <a:spLocks noChangeArrowheads="1"/>
            </p:cNvSpPr>
            <p:nvPr/>
          </p:nvSpPr>
          <p:spPr bwMode="auto">
            <a:xfrm>
              <a:off x="4325" y="2312"/>
              <a:ext cx="1005" cy="39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2000">
                  <a:latin typeface="Comic Sans MS" pitchFamily="66" charset="0"/>
                </a:rPr>
                <a:t>Redes de</a:t>
              </a:r>
            </a:p>
            <a:p>
              <a:pPr algn="ctr"/>
              <a:r>
                <a:rPr lang="pt-BR" sz="2000">
                  <a:latin typeface="Comic Sans MS" pitchFamily="66" charset="0"/>
                </a:rPr>
                <a:t>datagramas</a:t>
              </a:r>
            </a:p>
          </p:txBody>
        </p:sp>
        <p:grpSp>
          <p:nvGrpSpPr>
            <p:cNvPr id="48146" name="Group 18"/>
            <p:cNvGrpSpPr>
              <a:grpSpLocks/>
            </p:cNvGrpSpPr>
            <p:nvPr/>
          </p:nvGrpSpPr>
          <p:grpSpPr bwMode="auto">
            <a:xfrm>
              <a:off x="3574" y="1955"/>
              <a:ext cx="1184" cy="361"/>
              <a:chOff x="1009" y="1954"/>
              <a:chExt cx="1184" cy="361"/>
            </a:xfrm>
          </p:grpSpPr>
          <p:grpSp>
            <p:nvGrpSpPr>
              <p:cNvPr id="48147" name="Group 19"/>
              <p:cNvGrpSpPr>
                <a:grpSpLocks/>
              </p:cNvGrpSpPr>
              <p:nvPr/>
            </p:nvGrpSpPr>
            <p:grpSpPr bwMode="auto">
              <a:xfrm>
                <a:off x="1009" y="2114"/>
                <a:ext cx="1184" cy="201"/>
                <a:chOff x="1009" y="2114"/>
                <a:chExt cx="1184" cy="201"/>
              </a:xfrm>
            </p:grpSpPr>
            <p:sp>
              <p:nvSpPr>
                <p:cNvPr id="48149" name="Line 20"/>
                <p:cNvSpPr>
                  <a:spLocks noChangeShapeType="1"/>
                </p:cNvSpPr>
                <p:nvPr/>
              </p:nvSpPr>
              <p:spPr bwMode="auto">
                <a:xfrm>
                  <a:off x="1009" y="2118"/>
                  <a:ext cx="117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48150" name="Line 21"/>
                <p:cNvSpPr>
                  <a:spLocks noChangeShapeType="1"/>
                </p:cNvSpPr>
                <p:nvPr/>
              </p:nvSpPr>
              <p:spPr bwMode="auto">
                <a:xfrm>
                  <a:off x="2193" y="2129"/>
                  <a:ext cx="0" cy="18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48151" name="Line 22"/>
                <p:cNvSpPr>
                  <a:spLocks noChangeShapeType="1"/>
                </p:cNvSpPr>
                <p:nvPr/>
              </p:nvSpPr>
              <p:spPr bwMode="auto">
                <a:xfrm>
                  <a:off x="1010" y="2114"/>
                  <a:ext cx="0" cy="18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sp>
            <p:nvSpPr>
              <p:cNvPr id="48148" name="Line 23"/>
              <p:cNvSpPr>
                <a:spLocks noChangeShapeType="1"/>
              </p:cNvSpPr>
              <p:nvPr/>
            </p:nvSpPr>
            <p:spPr bwMode="auto">
              <a:xfrm>
                <a:off x="1588" y="1954"/>
                <a:ext cx="0" cy="1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</p:grpSp>
      <p:grpSp>
        <p:nvGrpSpPr>
          <p:cNvPr id="48136" name="Group 24"/>
          <p:cNvGrpSpPr>
            <a:grpSpLocks/>
          </p:cNvGrpSpPr>
          <p:nvPr/>
        </p:nvGrpSpPr>
        <p:grpSpPr bwMode="auto">
          <a:xfrm>
            <a:off x="2589213" y="1947863"/>
            <a:ext cx="3816350" cy="573087"/>
            <a:chOff x="1009" y="1954"/>
            <a:chExt cx="1184" cy="361"/>
          </a:xfrm>
        </p:grpSpPr>
        <p:grpSp>
          <p:nvGrpSpPr>
            <p:cNvPr id="48138" name="Group 25"/>
            <p:cNvGrpSpPr>
              <a:grpSpLocks/>
            </p:cNvGrpSpPr>
            <p:nvPr/>
          </p:nvGrpSpPr>
          <p:grpSpPr bwMode="auto">
            <a:xfrm>
              <a:off x="1009" y="2114"/>
              <a:ext cx="1184" cy="201"/>
              <a:chOff x="1009" y="2114"/>
              <a:chExt cx="1184" cy="201"/>
            </a:xfrm>
          </p:grpSpPr>
          <p:sp>
            <p:nvSpPr>
              <p:cNvPr id="48140" name="Line 26"/>
              <p:cNvSpPr>
                <a:spLocks noChangeShapeType="1"/>
              </p:cNvSpPr>
              <p:nvPr/>
            </p:nvSpPr>
            <p:spPr bwMode="auto">
              <a:xfrm>
                <a:off x="1009" y="2118"/>
                <a:ext cx="117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8141" name="Line 27"/>
              <p:cNvSpPr>
                <a:spLocks noChangeShapeType="1"/>
              </p:cNvSpPr>
              <p:nvPr/>
            </p:nvSpPr>
            <p:spPr bwMode="auto">
              <a:xfrm>
                <a:off x="2193" y="2129"/>
                <a:ext cx="0" cy="18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8142" name="Line 28"/>
              <p:cNvSpPr>
                <a:spLocks noChangeShapeType="1"/>
              </p:cNvSpPr>
              <p:nvPr/>
            </p:nvSpPr>
            <p:spPr bwMode="auto">
              <a:xfrm>
                <a:off x="1010" y="2114"/>
                <a:ext cx="0" cy="18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48139" name="Line 29"/>
            <p:cNvSpPr>
              <a:spLocks noChangeShapeType="1"/>
            </p:cNvSpPr>
            <p:nvPr/>
          </p:nvSpPr>
          <p:spPr bwMode="auto">
            <a:xfrm>
              <a:off x="1588" y="1954"/>
              <a:ext cx="0" cy="1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48137" name="Text Box 30"/>
          <p:cNvSpPr txBox="1">
            <a:spLocks noChangeArrowheads="1"/>
          </p:cNvSpPr>
          <p:nvPr/>
        </p:nvSpPr>
        <p:spPr bwMode="auto">
          <a:xfrm>
            <a:off x="935038" y="4997450"/>
            <a:ext cx="75088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000">
                <a:latin typeface="Comic Sans MS" pitchFamily="66" charset="0"/>
              </a:rPr>
              <a:t> </a:t>
            </a:r>
            <a:r>
              <a:rPr lang="pt-BR" sz="2000">
                <a:latin typeface="Comic Sans MS" pitchFamily="66" charset="0"/>
              </a:rPr>
              <a:t>Uma rede Datagrama é não orientada para conexão. </a:t>
            </a:r>
          </a:p>
          <a:p>
            <a:pPr>
              <a:buFontTx/>
              <a:buChar char="•"/>
            </a:pPr>
            <a:r>
              <a:rPr lang="pt-BR" sz="2000">
                <a:latin typeface="Comic Sans MS" pitchFamily="66" charset="0"/>
              </a:rPr>
              <a:t>A Internet provê tanto serviços orientados a conexão (TCP) </a:t>
            </a:r>
          </a:p>
          <a:p>
            <a:r>
              <a:rPr lang="pt-BR" sz="2000">
                <a:latin typeface="Comic Sans MS" pitchFamily="66" charset="0"/>
              </a:rPr>
              <a:t>quanto não-orientados a conexão (UDP) para as aplicações.</a:t>
            </a:r>
          </a:p>
        </p:txBody>
      </p:sp>
    </p:spTree>
    <p:extLst>
      <p:ext uri="{BB962C8B-B14F-4D97-AF65-F5344CB8AC3E}">
        <p14:creationId xmlns:p14="http://schemas.microsoft.com/office/powerpoint/2010/main" val="33818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1: Introdução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50179" name="Espaço Reservado para Número de Slid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360DEFE-BCAB-460D-8CB8-E4B9A379433C}" type="slidenum">
              <a:rPr lang="en-US" smtClean="0"/>
              <a:pPr/>
              <a:t>81</a:t>
            </a:fld>
            <a:endParaRPr lang="en-US" smtClean="0"/>
          </a:p>
        </p:txBody>
      </p:sp>
      <p:sp>
        <p:nvSpPr>
          <p:cNvPr id="5018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52425" y="1428750"/>
            <a:ext cx="8440738" cy="4648200"/>
          </a:xfrm>
        </p:spPr>
        <p:txBody>
          <a:bodyPr/>
          <a:lstStyle/>
          <a:p>
            <a:r>
              <a:rPr lang="pt-BR" sz="2400" smtClean="0"/>
              <a:t>quase hierárquica</a:t>
            </a:r>
          </a:p>
          <a:p>
            <a:r>
              <a:rPr lang="pt-BR" sz="2400" smtClean="0">
                <a:solidFill>
                  <a:srgbClr val="FF0000"/>
                </a:solidFill>
              </a:rPr>
              <a:t>No centro: ISPs de “nível-1” </a:t>
            </a:r>
            <a:r>
              <a:rPr lang="pt-BR" sz="2400" smtClean="0"/>
              <a:t>(ex., Sprint, MCI, AT&amp;T, Level3, Qwest, Cable &amp; Wireless), cobertura nacional/internacional</a:t>
            </a:r>
          </a:p>
          <a:p>
            <a:pPr lvl="1"/>
            <a:r>
              <a:rPr lang="pt-BR" smtClean="0"/>
              <a:t>trata os demais como iguais</a:t>
            </a:r>
          </a:p>
        </p:txBody>
      </p:sp>
      <p:sp>
        <p:nvSpPr>
          <p:cNvPr id="50181" name="Oval 3"/>
          <p:cNvSpPr>
            <a:spLocks noChangeArrowheads="1"/>
          </p:cNvSpPr>
          <p:nvPr/>
        </p:nvSpPr>
        <p:spPr bwMode="auto">
          <a:xfrm>
            <a:off x="2432050" y="4883150"/>
            <a:ext cx="1863725" cy="7905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ISP Nível 1</a:t>
            </a:r>
            <a:endParaRPr lang="en-US"/>
          </a:p>
        </p:txBody>
      </p:sp>
      <p:sp>
        <p:nvSpPr>
          <p:cNvPr id="50182" name="Oval 4"/>
          <p:cNvSpPr>
            <a:spLocks noChangeArrowheads="1"/>
          </p:cNvSpPr>
          <p:nvPr/>
        </p:nvSpPr>
        <p:spPr bwMode="auto">
          <a:xfrm>
            <a:off x="3530600" y="3679825"/>
            <a:ext cx="1863725" cy="7905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ISP Nível 1</a:t>
            </a:r>
            <a:endParaRPr lang="en-US"/>
          </a:p>
        </p:txBody>
      </p:sp>
      <p:sp>
        <p:nvSpPr>
          <p:cNvPr id="50183" name="Oval 5"/>
          <p:cNvSpPr>
            <a:spLocks noChangeArrowheads="1"/>
          </p:cNvSpPr>
          <p:nvPr/>
        </p:nvSpPr>
        <p:spPr bwMode="auto">
          <a:xfrm>
            <a:off x="4800600" y="4845050"/>
            <a:ext cx="1863725" cy="7905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ISP Nível 1</a:t>
            </a:r>
            <a:endParaRPr lang="en-US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720725" y="3781425"/>
            <a:ext cx="4533900" cy="1739900"/>
            <a:chOff x="454" y="2122"/>
            <a:chExt cx="2856" cy="1096"/>
          </a:xfrm>
        </p:grpSpPr>
        <p:sp>
          <p:nvSpPr>
            <p:cNvPr id="50195" name="Oval 7"/>
            <p:cNvSpPr>
              <a:spLocks noChangeArrowheads="1"/>
            </p:cNvSpPr>
            <p:nvPr/>
          </p:nvSpPr>
          <p:spPr bwMode="auto">
            <a:xfrm>
              <a:off x="3226" y="2796"/>
              <a:ext cx="84" cy="9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0196" name="Oval 8"/>
            <p:cNvSpPr>
              <a:spLocks noChangeArrowheads="1"/>
            </p:cNvSpPr>
            <p:nvPr/>
          </p:nvSpPr>
          <p:spPr bwMode="auto">
            <a:xfrm>
              <a:off x="2942" y="2500"/>
              <a:ext cx="84" cy="9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0197" name="Oval 9"/>
            <p:cNvSpPr>
              <a:spLocks noChangeArrowheads="1"/>
            </p:cNvSpPr>
            <p:nvPr/>
          </p:nvSpPr>
          <p:spPr bwMode="auto">
            <a:xfrm>
              <a:off x="2650" y="2516"/>
              <a:ext cx="84" cy="9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0198" name="Oval 10"/>
            <p:cNvSpPr>
              <a:spLocks noChangeArrowheads="1"/>
            </p:cNvSpPr>
            <p:nvPr/>
          </p:nvSpPr>
          <p:spPr bwMode="auto">
            <a:xfrm>
              <a:off x="2354" y="2804"/>
              <a:ext cx="84" cy="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0199" name="Oval 11"/>
            <p:cNvSpPr>
              <a:spLocks noChangeArrowheads="1"/>
            </p:cNvSpPr>
            <p:nvPr/>
          </p:nvSpPr>
          <p:spPr bwMode="auto">
            <a:xfrm>
              <a:off x="2666" y="3004"/>
              <a:ext cx="84" cy="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0200" name="Oval 12"/>
            <p:cNvSpPr>
              <a:spLocks noChangeArrowheads="1"/>
            </p:cNvSpPr>
            <p:nvPr/>
          </p:nvSpPr>
          <p:spPr bwMode="auto">
            <a:xfrm>
              <a:off x="2990" y="2996"/>
              <a:ext cx="84" cy="9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0201" name="Line 13"/>
            <p:cNvSpPr>
              <a:spLocks noChangeShapeType="1"/>
            </p:cNvSpPr>
            <p:nvPr/>
          </p:nvSpPr>
          <p:spPr bwMode="auto">
            <a:xfrm flipV="1">
              <a:off x="2752" y="3040"/>
              <a:ext cx="240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0202" name="Line 14"/>
            <p:cNvSpPr>
              <a:spLocks noChangeShapeType="1"/>
            </p:cNvSpPr>
            <p:nvPr/>
          </p:nvSpPr>
          <p:spPr bwMode="auto">
            <a:xfrm>
              <a:off x="3010" y="2572"/>
              <a:ext cx="232" cy="2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0203" name="Line 15"/>
            <p:cNvSpPr>
              <a:spLocks noChangeShapeType="1"/>
            </p:cNvSpPr>
            <p:nvPr/>
          </p:nvSpPr>
          <p:spPr bwMode="auto">
            <a:xfrm flipV="1">
              <a:off x="2416" y="2592"/>
              <a:ext cx="248" cy="2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0204" name="Text Box 16"/>
            <p:cNvSpPr txBox="1">
              <a:spLocks noChangeArrowheads="1"/>
            </p:cNvSpPr>
            <p:nvPr/>
          </p:nvSpPr>
          <p:spPr bwMode="auto">
            <a:xfrm>
              <a:off x="454" y="2122"/>
              <a:ext cx="987" cy="1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>
                  <a:latin typeface="Comic Sans MS" pitchFamily="66" charset="0"/>
                </a:rPr>
                <a:t>Provedores</a:t>
              </a:r>
            </a:p>
            <a:p>
              <a:r>
                <a:rPr lang="en-US" sz="1800" i="1">
                  <a:latin typeface="Comic Sans MS" pitchFamily="66" charset="0"/>
                </a:rPr>
                <a:t>de Nível-1</a:t>
              </a:r>
              <a:r>
                <a:rPr lang="en-US" sz="1800">
                  <a:latin typeface="Comic Sans MS" pitchFamily="66" charset="0"/>
                </a:rPr>
                <a:t> se interligam (peer) de forma privada</a:t>
              </a:r>
            </a:p>
          </p:txBody>
        </p:sp>
        <p:sp>
          <p:nvSpPr>
            <p:cNvPr id="50205" name="Line 17"/>
            <p:cNvSpPr>
              <a:spLocks noChangeShapeType="1"/>
            </p:cNvSpPr>
            <p:nvPr/>
          </p:nvSpPr>
          <p:spPr bwMode="auto">
            <a:xfrm>
              <a:off x="992" y="2224"/>
              <a:ext cx="1472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3876675" y="3286125"/>
            <a:ext cx="5267325" cy="1739900"/>
            <a:chOff x="2442" y="1810"/>
            <a:chExt cx="3318" cy="1096"/>
          </a:xfrm>
        </p:grpSpPr>
        <p:grpSp>
          <p:nvGrpSpPr>
            <p:cNvPr id="50187" name="Group 19"/>
            <p:cNvGrpSpPr>
              <a:grpSpLocks/>
            </p:cNvGrpSpPr>
            <p:nvPr/>
          </p:nvGrpSpPr>
          <p:grpSpPr bwMode="auto">
            <a:xfrm>
              <a:off x="3572" y="2372"/>
              <a:ext cx="453" cy="250"/>
              <a:chOff x="3740" y="1244"/>
              <a:chExt cx="453" cy="250"/>
            </a:xfrm>
          </p:grpSpPr>
          <p:sp>
            <p:nvSpPr>
              <p:cNvPr id="50193" name="Rectangle 20"/>
              <p:cNvSpPr>
                <a:spLocks noChangeArrowheads="1"/>
              </p:cNvSpPr>
              <p:nvPr/>
            </p:nvSpPr>
            <p:spPr bwMode="auto">
              <a:xfrm>
                <a:off x="3755" y="1248"/>
                <a:ext cx="438" cy="19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0194" name="Text Box 21"/>
              <p:cNvSpPr txBox="1">
                <a:spLocks noChangeArrowheads="1"/>
              </p:cNvSpPr>
              <p:nvPr/>
            </p:nvSpPr>
            <p:spPr bwMode="auto">
              <a:xfrm>
                <a:off x="3740" y="1244"/>
                <a:ext cx="44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solidFill>
                      <a:schemeClr val="bg1"/>
                    </a:solidFill>
                    <a:latin typeface="Comic Sans MS" pitchFamily="66" charset="0"/>
                  </a:rPr>
                  <a:t>NAP</a:t>
                </a:r>
                <a:endParaRPr lang="en-US" sz="2000"/>
              </a:p>
            </p:txBody>
          </p:sp>
        </p:grpSp>
        <p:sp>
          <p:nvSpPr>
            <p:cNvPr id="50188" name="Line 22"/>
            <p:cNvSpPr>
              <a:spLocks noChangeShapeType="1"/>
            </p:cNvSpPr>
            <p:nvPr/>
          </p:nvSpPr>
          <p:spPr bwMode="auto">
            <a:xfrm flipH="1">
              <a:off x="3290" y="2540"/>
              <a:ext cx="316" cy="26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0189" name="Line 23"/>
            <p:cNvSpPr>
              <a:spLocks noChangeShapeType="1"/>
            </p:cNvSpPr>
            <p:nvPr/>
          </p:nvSpPr>
          <p:spPr bwMode="auto">
            <a:xfrm flipH="1">
              <a:off x="3018" y="2488"/>
              <a:ext cx="568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0190" name="Line 24"/>
            <p:cNvSpPr>
              <a:spLocks noChangeShapeType="1"/>
            </p:cNvSpPr>
            <p:nvPr/>
          </p:nvSpPr>
          <p:spPr bwMode="auto">
            <a:xfrm flipH="1">
              <a:off x="2442" y="2524"/>
              <a:ext cx="1144" cy="3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0191" name="Text Box 25"/>
            <p:cNvSpPr txBox="1">
              <a:spLocks noChangeArrowheads="1"/>
            </p:cNvSpPr>
            <p:nvPr/>
          </p:nvSpPr>
          <p:spPr bwMode="auto">
            <a:xfrm>
              <a:off x="4371" y="1810"/>
              <a:ext cx="1389" cy="1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>
                  <a:latin typeface="Comic Sans MS" pitchFamily="66" charset="0"/>
                </a:rPr>
                <a:t>Provedores de Nível-1 também se interligam em pontos de acesso de rede (NAPs) públicos</a:t>
              </a:r>
            </a:p>
          </p:txBody>
        </p:sp>
        <p:sp>
          <p:nvSpPr>
            <p:cNvPr id="50192" name="Line 26"/>
            <p:cNvSpPr>
              <a:spLocks noChangeShapeType="1"/>
            </p:cNvSpPr>
            <p:nvPr/>
          </p:nvSpPr>
          <p:spPr bwMode="auto">
            <a:xfrm flipH="1">
              <a:off x="4008" y="1952"/>
              <a:ext cx="400" cy="3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50186" name="Rectangle 27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pt-BR" sz="3200" smtClean="0"/>
              <a:t>Estrutura da Internet: rede de redes</a:t>
            </a:r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4280482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1: Introdução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064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ISP de Nível 1: Level3</a:t>
            </a:r>
          </a:p>
        </p:txBody>
      </p:sp>
      <p:pic>
        <p:nvPicPr>
          <p:cNvPr id="106500" name="Picture 3" descr="ir_full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46100" y="1600200"/>
            <a:ext cx="7747000" cy="4648200"/>
          </a:xfrm>
          <a:noFill/>
        </p:spPr>
      </p:pic>
      <p:sp>
        <p:nvSpPr>
          <p:cNvPr id="106501" name="Text Box 4"/>
          <p:cNvSpPr txBox="1">
            <a:spLocks noChangeArrowheads="1"/>
          </p:cNvSpPr>
          <p:nvPr/>
        </p:nvSpPr>
        <p:spPr bwMode="auto">
          <a:xfrm>
            <a:off x="3289300" y="6391275"/>
            <a:ext cx="16287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600">
                <a:latin typeface="Comic Sans MS" pitchFamily="66" charset="0"/>
              </a:rPr>
              <a:t>www.level3.com</a:t>
            </a:r>
          </a:p>
        </p:txBody>
      </p:sp>
      <p:sp>
        <p:nvSpPr>
          <p:cNvPr id="106502" name="Espaço Reservado para Número de Slid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DDB34F-898A-4620-9F08-5A4CF15D1C43}" type="slidenum">
              <a:rPr lang="en-US" smtClean="0"/>
              <a:pPr/>
              <a:t>82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9525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1: Introdução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52227" name="Espaço Reservado para Número de Slid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01BE24D-FF3F-4A9F-AD09-709E54A91053}" type="slidenum">
              <a:rPr lang="en-US" smtClean="0"/>
              <a:pPr/>
              <a:t>83</a:t>
            </a:fld>
            <a:endParaRPr lang="en-US" smtClean="0"/>
          </a:p>
        </p:txBody>
      </p:sp>
      <p:sp>
        <p:nvSpPr>
          <p:cNvPr id="22835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52425" y="1428750"/>
            <a:ext cx="8553450" cy="91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sz="2400" smtClean="0">
                <a:solidFill>
                  <a:srgbClr val="FF0000"/>
                </a:solidFill>
              </a:rPr>
              <a:t>ISPs de “Nível-2” ISPs: ISPs menores (freqüentemente regionais)</a:t>
            </a:r>
          </a:p>
          <a:p>
            <a:pPr lvl="1">
              <a:lnSpc>
                <a:spcPct val="90000"/>
              </a:lnSpc>
            </a:pPr>
            <a:r>
              <a:rPr lang="pt-BR" sz="2000" smtClean="0"/>
              <a:t>Conexão a um ou mais ISPs de Nível-1, possivelmente a outros ISPs de Nível-2</a:t>
            </a:r>
          </a:p>
          <a:p>
            <a:pPr>
              <a:lnSpc>
                <a:spcPct val="90000"/>
              </a:lnSpc>
            </a:pPr>
            <a:endParaRPr lang="pt-BR" sz="2400" smtClean="0">
              <a:solidFill>
                <a:srgbClr val="FF0000"/>
              </a:solidFill>
            </a:endParaRPr>
          </a:p>
          <a:p>
            <a:pPr lvl="1">
              <a:lnSpc>
                <a:spcPct val="90000"/>
              </a:lnSpc>
              <a:buFont typeface="ZapfDingbats" pitchFamily="82" charset="0"/>
              <a:buNone/>
            </a:pPr>
            <a:endParaRPr lang="pt-BR" sz="1800" smtClean="0"/>
          </a:p>
        </p:txBody>
      </p:sp>
      <p:sp>
        <p:nvSpPr>
          <p:cNvPr id="52229" name="Oval 3"/>
          <p:cNvSpPr>
            <a:spLocks noChangeArrowheads="1"/>
          </p:cNvSpPr>
          <p:nvPr/>
        </p:nvSpPr>
        <p:spPr bwMode="auto">
          <a:xfrm>
            <a:off x="2432050" y="4883150"/>
            <a:ext cx="1863725" cy="7905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ISP Nível 1</a:t>
            </a:r>
          </a:p>
        </p:txBody>
      </p:sp>
      <p:sp>
        <p:nvSpPr>
          <p:cNvPr id="52230" name="Oval 4"/>
          <p:cNvSpPr>
            <a:spLocks noChangeArrowheads="1"/>
          </p:cNvSpPr>
          <p:nvPr/>
        </p:nvSpPr>
        <p:spPr bwMode="auto">
          <a:xfrm>
            <a:off x="3530600" y="3679825"/>
            <a:ext cx="1863725" cy="7905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ISP Nível 1</a:t>
            </a:r>
          </a:p>
        </p:txBody>
      </p:sp>
      <p:sp>
        <p:nvSpPr>
          <p:cNvPr id="52231" name="Oval 5"/>
          <p:cNvSpPr>
            <a:spLocks noChangeArrowheads="1"/>
          </p:cNvSpPr>
          <p:nvPr/>
        </p:nvSpPr>
        <p:spPr bwMode="auto">
          <a:xfrm>
            <a:off x="4800600" y="4845050"/>
            <a:ext cx="1863725" cy="7905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ISP Nível 1</a:t>
            </a:r>
          </a:p>
        </p:txBody>
      </p:sp>
      <p:sp>
        <p:nvSpPr>
          <p:cNvPr id="52232" name="Oval 6"/>
          <p:cNvSpPr>
            <a:spLocks noChangeArrowheads="1"/>
          </p:cNvSpPr>
          <p:nvPr/>
        </p:nvSpPr>
        <p:spPr bwMode="auto">
          <a:xfrm>
            <a:off x="5121275" y="4851400"/>
            <a:ext cx="133350" cy="1428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2233" name="Oval 7"/>
          <p:cNvSpPr>
            <a:spLocks noChangeArrowheads="1"/>
          </p:cNvSpPr>
          <p:nvPr/>
        </p:nvSpPr>
        <p:spPr bwMode="auto">
          <a:xfrm>
            <a:off x="4670425" y="4381500"/>
            <a:ext cx="133350" cy="1428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2234" name="Oval 8"/>
          <p:cNvSpPr>
            <a:spLocks noChangeArrowheads="1"/>
          </p:cNvSpPr>
          <p:nvPr/>
        </p:nvSpPr>
        <p:spPr bwMode="auto">
          <a:xfrm>
            <a:off x="4206875" y="4406900"/>
            <a:ext cx="133350" cy="1428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2235" name="Oval 9"/>
          <p:cNvSpPr>
            <a:spLocks noChangeArrowheads="1"/>
          </p:cNvSpPr>
          <p:nvPr/>
        </p:nvSpPr>
        <p:spPr bwMode="auto">
          <a:xfrm>
            <a:off x="3736975" y="4864100"/>
            <a:ext cx="133350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2236" name="Oval 10"/>
          <p:cNvSpPr>
            <a:spLocks noChangeArrowheads="1"/>
          </p:cNvSpPr>
          <p:nvPr/>
        </p:nvSpPr>
        <p:spPr bwMode="auto">
          <a:xfrm>
            <a:off x="4232275" y="5181600"/>
            <a:ext cx="133350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2237" name="Oval 11"/>
          <p:cNvSpPr>
            <a:spLocks noChangeArrowheads="1"/>
          </p:cNvSpPr>
          <p:nvPr/>
        </p:nvSpPr>
        <p:spPr bwMode="auto">
          <a:xfrm>
            <a:off x="4746625" y="5168900"/>
            <a:ext cx="133350" cy="1428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2238" name="Line 12"/>
          <p:cNvSpPr>
            <a:spLocks noChangeShapeType="1"/>
          </p:cNvSpPr>
          <p:nvPr/>
        </p:nvSpPr>
        <p:spPr bwMode="auto">
          <a:xfrm flipV="1">
            <a:off x="4368800" y="5238750"/>
            <a:ext cx="38100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52239" name="Line 13"/>
          <p:cNvSpPr>
            <a:spLocks noChangeShapeType="1"/>
          </p:cNvSpPr>
          <p:nvPr/>
        </p:nvSpPr>
        <p:spPr bwMode="auto">
          <a:xfrm>
            <a:off x="4778375" y="4495800"/>
            <a:ext cx="368300" cy="368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52240" name="Line 14"/>
          <p:cNvSpPr>
            <a:spLocks noChangeShapeType="1"/>
          </p:cNvSpPr>
          <p:nvPr/>
        </p:nvSpPr>
        <p:spPr bwMode="auto">
          <a:xfrm flipV="1">
            <a:off x="3835400" y="4527550"/>
            <a:ext cx="393700" cy="355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grpSp>
        <p:nvGrpSpPr>
          <p:cNvPr id="52241" name="Group 15"/>
          <p:cNvGrpSpPr>
            <a:grpSpLocks/>
          </p:cNvGrpSpPr>
          <p:nvPr/>
        </p:nvGrpSpPr>
        <p:grpSpPr bwMode="auto">
          <a:xfrm>
            <a:off x="5670550" y="4178300"/>
            <a:ext cx="719138" cy="396875"/>
            <a:chOff x="3740" y="1244"/>
            <a:chExt cx="453" cy="250"/>
          </a:xfrm>
        </p:grpSpPr>
        <p:sp>
          <p:nvSpPr>
            <p:cNvPr id="52283" name="Rectangle 16"/>
            <p:cNvSpPr>
              <a:spLocks noChangeArrowheads="1"/>
            </p:cNvSpPr>
            <p:nvPr/>
          </p:nvSpPr>
          <p:spPr bwMode="auto">
            <a:xfrm>
              <a:off x="3755" y="1248"/>
              <a:ext cx="438" cy="19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2284" name="Text Box 17"/>
            <p:cNvSpPr txBox="1">
              <a:spLocks noChangeArrowheads="1"/>
            </p:cNvSpPr>
            <p:nvPr/>
          </p:nvSpPr>
          <p:spPr bwMode="auto">
            <a:xfrm>
              <a:off x="3740" y="1244"/>
              <a:ext cx="4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bg1"/>
                  </a:solidFill>
                  <a:latin typeface="Comic Sans MS" pitchFamily="66" charset="0"/>
                </a:rPr>
                <a:t>NAP</a:t>
              </a:r>
              <a:endParaRPr lang="en-US" sz="2000"/>
            </a:p>
          </p:txBody>
        </p:sp>
      </p:grpSp>
      <p:sp>
        <p:nvSpPr>
          <p:cNvPr id="52242" name="Line 18"/>
          <p:cNvSpPr>
            <a:spLocks noChangeShapeType="1"/>
          </p:cNvSpPr>
          <p:nvPr/>
        </p:nvSpPr>
        <p:spPr bwMode="auto">
          <a:xfrm flipH="1">
            <a:off x="5222875" y="4445000"/>
            <a:ext cx="501650" cy="425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52243" name="Line 19"/>
          <p:cNvSpPr>
            <a:spLocks noChangeShapeType="1"/>
          </p:cNvSpPr>
          <p:nvPr/>
        </p:nvSpPr>
        <p:spPr bwMode="auto">
          <a:xfrm flipH="1">
            <a:off x="4791075" y="4362450"/>
            <a:ext cx="901700" cy="114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52244" name="Line 20"/>
          <p:cNvSpPr>
            <a:spLocks noChangeShapeType="1"/>
          </p:cNvSpPr>
          <p:nvPr/>
        </p:nvSpPr>
        <p:spPr bwMode="auto">
          <a:xfrm flipH="1">
            <a:off x="3876675" y="4419600"/>
            <a:ext cx="1816100" cy="482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1946275" y="3286125"/>
            <a:ext cx="6219825" cy="2838450"/>
            <a:chOff x="1226" y="2070"/>
            <a:chExt cx="3918" cy="1788"/>
          </a:xfrm>
        </p:grpSpPr>
        <p:grpSp>
          <p:nvGrpSpPr>
            <p:cNvPr id="52260" name="Group 22"/>
            <p:cNvGrpSpPr>
              <a:grpSpLocks/>
            </p:cNvGrpSpPr>
            <p:nvPr/>
          </p:nvGrpSpPr>
          <p:grpSpPr bwMode="auto">
            <a:xfrm>
              <a:off x="3042" y="2102"/>
              <a:ext cx="1054" cy="372"/>
              <a:chOff x="3042" y="2102"/>
              <a:chExt cx="1054" cy="372"/>
            </a:xfrm>
          </p:grpSpPr>
          <p:sp>
            <p:nvSpPr>
              <p:cNvPr id="52280" name="Oval 23"/>
              <p:cNvSpPr>
                <a:spLocks noChangeArrowheads="1"/>
              </p:cNvSpPr>
              <p:nvPr/>
            </p:nvSpPr>
            <p:spPr bwMode="auto">
              <a:xfrm>
                <a:off x="3042" y="2102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2281" name="Text Box 24"/>
              <p:cNvSpPr txBox="1">
                <a:spLocks noChangeArrowheads="1"/>
              </p:cNvSpPr>
              <p:nvPr/>
            </p:nvSpPr>
            <p:spPr bwMode="auto">
              <a:xfrm>
                <a:off x="3182" y="2176"/>
                <a:ext cx="88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latin typeface="Comic Sans MS" pitchFamily="66" charset="0"/>
                  </a:rPr>
                  <a:t>ISP Nível 2</a:t>
                </a:r>
              </a:p>
            </p:txBody>
          </p:sp>
          <p:sp>
            <p:nvSpPr>
              <p:cNvPr id="52282" name="Oval 25"/>
              <p:cNvSpPr>
                <a:spLocks noChangeArrowheads="1"/>
              </p:cNvSpPr>
              <p:nvPr/>
            </p:nvSpPr>
            <p:spPr bwMode="auto">
              <a:xfrm>
                <a:off x="3184" y="2340"/>
                <a:ext cx="84" cy="90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52261" name="Group 26"/>
            <p:cNvGrpSpPr>
              <a:grpSpLocks/>
            </p:cNvGrpSpPr>
            <p:nvPr/>
          </p:nvGrpSpPr>
          <p:grpSpPr bwMode="auto">
            <a:xfrm>
              <a:off x="1610" y="2070"/>
              <a:ext cx="1054" cy="372"/>
              <a:chOff x="698" y="2190"/>
              <a:chExt cx="1054" cy="372"/>
            </a:xfrm>
          </p:grpSpPr>
          <p:sp>
            <p:nvSpPr>
              <p:cNvPr id="52277" name="Oval 27"/>
              <p:cNvSpPr>
                <a:spLocks noChangeArrowheads="1"/>
              </p:cNvSpPr>
              <p:nvPr/>
            </p:nvSpPr>
            <p:spPr bwMode="auto">
              <a:xfrm>
                <a:off x="698" y="2190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2278" name="Text Box 28"/>
              <p:cNvSpPr txBox="1">
                <a:spLocks noChangeArrowheads="1"/>
              </p:cNvSpPr>
              <p:nvPr/>
            </p:nvSpPr>
            <p:spPr bwMode="auto">
              <a:xfrm>
                <a:off x="838" y="2264"/>
                <a:ext cx="88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latin typeface="Comic Sans MS" pitchFamily="66" charset="0"/>
                  </a:rPr>
                  <a:t>ISP Nível 2</a:t>
                </a:r>
                <a:endParaRPr lang="en-US"/>
              </a:p>
            </p:txBody>
          </p:sp>
          <p:sp>
            <p:nvSpPr>
              <p:cNvPr id="52279" name="Oval 29"/>
              <p:cNvSpPr>
                <a:spLocks noChangeArrowheads="1"/>
              </p:cNvSpPr>
              <p:nvPr/>
            </p:nvSpPr>
            <p:spPr bwMode="auto">
              <a:xfrm>
                <a:off x="1464" y="2460"/>
                <a:ext cx="84" cy="90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52262" name="Group 30"/>
            <p:cNvGrpSpPr>
              <a:grpSpLocks/>
            </p:cNvGrpSpPr>
            <p:nvPr/>
          </p:nvGrpSpPr>
          <p:grpSpPr bwMode="auto">
            <a:xfrm>
              <a:off x="1226" y="3476"/>
              <a:ext cx="1054" cy="374"/>
              <a:chOff x="442" y="3748"/>
              <a:chExt cx="1054" cy="374"/>
            </a:xfrm>
          </p:grpSpPr>
          <p:sp>
            <p:nvSpPr>
              <p:cNvPr id="52274" name="Oval 31"/>
              <p:cNvSpPr>
                <a:spLocks noChangeArrowheads="1"/>
              </p:cNvSpPr>
              <p:nvPr/>
            </p:nvSpPr>
            <p:spPr bwMode="auto">
              <a:xfrm>
                <a:off x="442" y="3750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2275" name="Text Box 32"/>
              <p:cNvSpPr txBox="1">
                <a:spLocks noChangeArrowheads="1"/>
              </p:cNvSpPr>
              <p:nvPr/>
            </p:nvSpPr>
            <p:spPr bwMode="auto">
              <a:xfrm>
                <a:off x="582" y="3824"/>
                <a:ext cx="88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latin typeface="Comic Sans MS" pitchFamily="66" charset="0"/>
                  </a:rPr>
                  <a:t>ISP Nível 2</a:t>
                </a:r>
              </a:p>
            </p:txBody>
          </p:sp>
          <p:sp>
            <p:nvSpPr>
              <p:cNvPr id="52276" name="Oval 33"/>
              <p:cNvSpPr>
                <a:spLocks noChangeArrowheads="1"/>
              </p:cNvSpPr>
              <p:nvPr/>
            </p:nvSpPr>
            <p:spPr bwMode="auto">
              <a:xfrm>
                <a:off x="904" y="3748"/>
                <a:ext cx="84" cy="9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52263" name="Group 34"/>
            <p:cNvGrpSpPr>
              <a:grpSpLocks/>
            </p:cNvGrpSpPr>
            <p:nvPr/>
          </p:nvGrpSpPr>
          <p:grpSpPr bwMode="auto">
            <a:xfrm>
              <a:off x="2674" y="3486"/>
              <a:ext cx="1054" cy="372"/>
              <a:chOff x="2698" y="3710"/>
              <a:chExt cx="1054" cy="372"/>
            </a:xfrm>
          </p:grpSpPr>
          <p:sp>
            <p:nvSpPr>
              <p:cNvPr id="52271" name="Oval 35"/>
              <p:cNvSpPr>
                <a:spLocks noChangeArrowheads="1"/>
              </p:cNvSpPr>
              <p:nvPr/>
            </p:nvSpPr>
            <p:spPr bwMode="auto">
              <a:xfrm>
                <a:off x="2698" y="3710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2272" name="Text Box 36"/>
              <p:cNvSpPr txBox="1">
                <a:spLocks noChangeArrowheads="1"/>
              </p:cNvSpPr>
              <p:nvPr/>
            </p:nvSpPr>
            <p:spPr bwMode="auto">
              <a:xfrm>
                <a:off x="2838" y="3784"/>
                <a:ext cx="88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latin typeface="Comic Sans MS" pitchFamily="66" charset="0"/>
                  </a:rPr>
                  <a:t>ISP Nível 2</a:t>
                </a:r>
              </a:p>
            </p:txBody>
          </p:sp>
          <p:sp>
            <p:nvSpPr>
              <p:cNvPr id="52273" name="Oval 37"/>
              <p:cNvSpPr>
                <a:spLocks noChangeArrowheads="1"/>
              </p:cNvSpPr>
              <p:nvPr/>
            </p:nvSpPr>
            <p:spPr bwMode="auto">
              <a:xfrm>
                <a:off x="3408" y="3716"/>
                <a:ext cx="84" cy="9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52264" name="Group 38"/>
            <p:cNvGrpSpPr>
              <a:grpSpLocks/>
            </p:cNvGrpSpPr>
            <p:nvPr/>
          </p:nvGrpSpPr>
          <p:grpSpPr bwMode="auto">
            <a:xfrm>
              <a:off x="4090" y="3182"/>
              <a:ext cx="1054" cy="372"/>
              <a:chOff x="4090" y="3182"/>
              <a:chExt cx="1054" cy="372"/>
            </a:xfrm>
          </p:grpSpPr>
          <p:sp>
            <p:nvSpPr>
              <p:cNvPr id="52268" name="Oval 39"/>
              <p:cNvSpPr>
                <a:spLocks noChangeArrowheads="1"/>
              </p:cNvSpPr>
              <p:nvPr/>
            </p:nvSpPr>
            <p:spPr bwMode="auto">
              <a:xfrm>
                <a:off x="4090" y="3182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2269" name="Text Box 40"/>
              <p:cNvSpPr txBox="1">
                <a:spLocks noChangeArrowheads="1"/>
              </p:cNvSpPr>
              <p:nvPr/>
            </p:nvSpPr>
            <p:spPr bwMode="auto">
              <a:xfrm>
                <a:off x="4230" y="3256"/>
                <a:ext cx="88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latin typeface="Comic Sans MS" pitchFamily="66" charset="0"/>
                  </a:rPr>
                  <a:t>ISP Nível 2</a:t>
                </a:r>
              </a:p>
            </p:txBody>
          </p:sp>
          <p:sp>
            <p:nvSpPr>
              <p:cNvPr id="52270" name="Oval 41"/>
              <p:cNvSpPr>
                <a:spLocks noChangeArrowheads="1"/>
              </p:cNvSpPr>
              <p:nvPr/>
            </p:nvSpPr>
            <p:spPr bwMode="auto">
              <a:xfrm>
                <a:off x="4144" y="3308"/>
                <a:ext cx="84" cy="9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52265" name="Oval 42"/>
            <p:cNvSpPr>
              <a:spLocks noChangeArrowheads="1"/>
            </p:cNvSpPr>
            <p:nvPr/>
          </p:nvSpPr>
          <p:spPr bwMode="auto">
            <a:xfrm>
              <a:off x="1712" y="2328"/>
              <a:ext cx="96" cy="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2266" name="Line 43"/>
            <p:cNvSpPr>
              <a:spLocks noChangeShapeType="1"/>
            </p:cNvSpPr>
            <p:nvPr/>
          </p:nvSpPr>
          <p:spPr bwMode="auto">
            <a:xfrm>
              <a:off x="1768" y="2400"/>
              <a:ext cx="200" cy="6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2267" name="Oval 44"/>
            <p:cNvSpPr>
              <a:spLocks noChangeArrowheads="1"/>
            </p:cNvSpPr>
            <p:nvPr/>
          </p:nvSpPr>
          <p:spPr bwMode="auto">
            <a:xfrm>
              <a:off x="1928" y="3044"/>
              <a:ext cx="96" cy="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9" name="Group 45"/>
          <p:cNvGrpSpPr>
            <a:grpSpLocks/>
          </p:cNvGrpSpPr>
          <p:nvPr/>
        </p:nvGrpSpPr>
        <p:grpSpPr bwMode="auto">
          <a:xfrm>
            <a:off x="177800" y="3406775"/>
            <a:ext cx="3562350" cy="2838450"/>
            <a:chOff x="112" y="2146"/>
            <a:chExt cx="2244" cy="1788"/>
          </a:xfrm>
        </p:grpSpPr>
        <p:sp>
          <p:nvSpPr>
            <p:cNvPr id="52257" name="Text Box 46"/>
            <p:cNvSpPr txBox="1">
              <a:spLocks noChangeArrowheads="1"/>
            </p:cNvSpPr>
            <p:nvPr/>
          </p:nvSpPr>
          <p:spPr bwMode="auto">
            <a:xfrm>
              <a:off x="112" y="2146"/>
              <a:ext cx="1292" cy="1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>
                  <a:latin typeface="Comic Sans MS" pitchFamily="66" charset="0"/>
                </a:rPr>
                <a:t>ISP de Nível-2 paga ao ISP de Nível-1 pela conectividade ao resto da Internet</a:t>
              </a:r>
            </a:p>
            <a:p>
              <a:pPr>
                <a:buClr>
                  <a:schemeClr val="accent2"/>
                </a:buClr>
                <a:buSzPct val="85000"/>
                <a:buFont typeface="Wingdings" pitchFamily="2" charset="2"/>
                <a:buChar char="q"/>
              </a:pPr>
              <a:r>
                <a:rPr lang="en-US" sz="1800">
                  <a:latin typeface="Comic Sans MS" pitchFamily="66" charset="0"/>
                </a:rPr>
                <a:t>ISP de Nível-2 é cliente do provedor de</a:t>
              </a:r>
            </a:p>
            <a:p>
              <a:pPr>
                <a:buClr>
                  <a:schemeClr val="accent2"/>
                </a:buClr>
                <a:buSzPct val="85000"/>
                <a:buFont typeface="Wingdings" pitchFamily="2" charset="2"/>
                <a:buNone/>
              </a:pPr>
              <a:r>
                <a:rPr lang="en-US" sz="1800">
                  <a:latin typeface="Comic Sans MS" pitchFamily="66" charset="0"/>
                </a:rPr>
                <a:t>Nível 1</a:t>
              </a:r>
            </a:p>
          </p:txBody>
        </p:sp>
        <p:sp>
          <p:nvSpPr>
            <p:cNvPr id="52258" name="Line 47"/>
            <p:cNvSpPr>
              <a:spLocks noChangeShapeType="1"/>
            </p:cNvSpPr>
            <p:nvPr/>
          </p:nvSpPr>
          <p:spPr bwMode="auto">
            <a:xfrm flipV="1">
              <a:off x="1344" y="2392"/>
              <a:ext cx="1012" cy="3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2259" name="Line 48"/>
            <p:cNvSpPr>
              <a:spLocks noChangeShapeType="1"/>
            </p:cNvSpPr>
            <p:nvPr/>
          </p:nvSpPr>
          <p:spPr bwMode="auto">
            <a:xfrm flipV="1">
              <a:off x="1352" y="2412"/>
              <a:ext cx="360" cy="3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0" name="Group 49"/>
          <p:cNvGrpSpPr>
            <a:grpSpLocks/>
          </p:cNvGrpSpPr>
          <p:nvPr/>
        </p:nvGrpSpPr>
        <p:grpSpPr bwMode="auto">
          <a:xfrm>
            <a:off x="6007100" y="3019425"/>
            <a:ext cx="3035300" cy="2136775"/>
            <a:chOff x="3784" y="1902"/>
            <a:chExt cx="1912" cy="1346"/>
          </a:xfrm>
        </p:grpSpPr>
        <p:sp>
          <p:nvSpPr>
            <p:cNvPr id="52249" name="Oval 50"/>
            <p:cNvSpPr>
              <a:spLocks noChangeArrowheads="1"/>
            </p:cNvSpPr>
            <p:nvPr/>
          </p:nvSpPr>
          <p:spPr bwMode="auto">
            <a:xfrm>
              <a:off x="3992" y="2320"/>
              <a:ext cx="96" cy="10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2250" name="Text Box 51"/>
            <p:cNvSpPr txBox="1">
              <a:spLocks noChangeArrowheads="1"/>
            </p:cNvSpPr>
            <p:nvPr/>
          </p:nvSpPr>
          <p:spPr bwMode="auto">
            <a:xfrm>
              <a:off x="4564" y="1902"/>
              <a:ext cx="1132" cy="1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>
                  <a:latin typeface="Comic Sans MS" pitchFamily="66" charset="0"/>
                </a:rPr>
                <a:t>ISPs de Nível-2 também se interligam privadamente e também ao NAP</a:t>
              </a:r>
            </a:p>
            <a:p>
              <a:endParaRPr lang="en-US" sz="1800">
                <a:latin typeface="Comic Sans MS" pitchFamily="66" charset="0"/>
              </a:endParaRPr>
            </a:p>
          </p:txBody>
        </p:sp>
        <p:sp>
          <p:nvSpPr>
            <p:cNvPr id="52251" name="Oval 52"/>
            <p:cNvSpPr>
              <a:spLocks noChangeArrowheads="1"/>
            </p:cNvSpPr>
            <p:nvPr/>
          </p:nvSpPr>
          <p:spPr bwMode="auto">
            <a:xfrm>
              <a:off x="4600" y="3144"/>
              <a:ext cx="96" cy="10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2252" name="Line 53"/>
            <p:cNvSpPr>
              <a:spLocks noChangeShapeType="1"/>
            </p:cNvSpPr>
            <p:nvPr/>
          </p:nvSpPr>
          <p:spPr bwMode="auto">
            <a:xfrm>
              <a:off x="4064" y="2408"/>
              <a:ext cx="552" cy="7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2253" name="Oval 54"/>
            <p:cNvSpPr>
              <a:spLocks noChangeArrowheads="1"/>
            </p:cNvSpPr>
            <p:nvPr/>
          </p:nvSpPr>
          <p:spPr bwMode="auto">
            <a:xfrm>
              <a:off x="3784" y="2392"/>
              <a:ext cx="96" cy="10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2254" name="Line 55"/>
            <p:cNvSpPr>
              <a:spLocks noChangeShapeType="1"/>
            </p:cNvSpPr>
            <p:nvPr/>
          </p:nvSpPr>
          <p:spPr bwMode="auto">
            <a:xfrm>
              <a:off x="3832" y="2488"/>
              <a:ext cx="0" cy="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2255" name="Line 56"/>
            <p:cNvSpPr>
              <a:spLocks noChangeShapeType="1"/>
            </p:cNvSpPr>
            <p:nvPr/>
          </p:nvSpPr>
          <p:spPr bwMode="auto">
            <a:xfrm flipH="1">
              <a:off x="4388" y="2000"/>
              <a:ext cx="260" cy="8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2256" name="Line 57"/>
            <p:cNvSpPr>
              <a:spLocks noChangeShapeType="1"/>
            </p:cNvSpPr>
            <p:nvPr/>
          </p:nvSpPr>
          <p:spPr bwMode="auto">
            <a:xfrm flipH="1">
              <a:off x="3880" y="2012"/>
              <a:ext cx="760" cy="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52248" name="Rectangle 58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pt-BR" sz="3200" smtClean="0"/>
              <a:t>Estrutura da Internet: rede de redes</a:t>
            </a:r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33239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8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83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54" grpId="0" build="p" autoUpdateAnimBg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1: Introdução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53251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3716DAA-CE8A-4B6F-9426-33D7BC862B23}" type="slidenum">
              <a:rPr lang="en-US" smtClean="0"/>
              <a:pPr/>
              <a:t>84</a:t>
            </a:fld>
            <a:endParaRPr lang="en-US" smtClean="0"/>
          </a:p>
        </p:txBody>
      </p:sp>
      <p:sp>
        <p:nvSpPr>
          <p:cNvPr id="532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Provedor de </a:t>
            </a:r>
            <a:r>
              <a:rPr lang="pt-BR" i="1" smtClean="0"/>
              <a:t>Backbone</a:t>
            </a:r>
            <a:r>
              <a:rPr lang="pt-BR" smtClean="0"/>
              <a:t> Nacional</a:t>
            </a:r>
          </a:p>
        </p:txBody>
      </p:sp>
      <p:sp>
        <p:nvSpPr>
          <p:cNvPr id="53253" name="Text Box 3"/>
          <p:cNvSpPr txBox="1">
            <a:spLocks noChangeArrowheads="1"/>
          </p:cNvSpPr>
          <p:nvPr/>
        </p:nvSpPr>
        <p:spPr bwMode="auto">
          <a:xfrm>
            <a:off x="536575" y="1493838"/>
            <a:ext cx="2000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mic Sans MS" pitchFamily="66" charset="0"/>
              </a:rPr>
              <a:t>ex. Embratel</a:t>
            </a:r>
            <a:endParaRPr lang="en-US"/>
          </a:p>
        </p:txBody>
      </p:sp>
      <p:sp>
        <p:nvSpPr>
          <p:cNvPr id="53254" name="Text Box 4"/>
          <p:cNvSpPr txBox="1">
            <a:spLocks noChangeArrowheads="1"/>
          </p:cNvSpPr>
          <p:nvPr/>
        </p:nvSpPr>
        <p:spPr bwMode="auto">
          <a:xfrm>
            <a:off x="531813" y="6202363"/>
            <a:ext cx="2936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http://www.embratel.net.br</a:t>
            </a:r>
            <a:endParaRPr lang="pt-BR"/>
          </a:p>
        </p:txBody>
      </p:sp>
      <p:sp>
        <p:nvSpPr>
          <p:cNvPr id="53255" name="AutoShape 5" descr="mapa_pronto_1"/>
          <p:cNvSpPr>
            <a:spLocks noChangeAspect="1" noChangeArrowheads="1"/>
          </p:cNvSpPr>
          <p:nvPr/>
        </p:nvSpPr>
        <p:spPr bwMode="auto">
          <a:xfrm>
            <a:off x="1423988" y="1892300"/>
            <a:ext cx="6297612" cy="307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pic>
        <p:nvPicPr>
          <p:cNvPr id="53256" name="Picture 6" descr="MG_40_10_20_mapa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22313" y="2149475"/>
            <a:ext cx="7886700" cy="3846513"/>
          </a:xfrm>
          <a:noFill/>
        </p:spPr>
      </p:pic>
    </p:spTree>
    <p:extLst>
      <p:ext uri="{BB962C8B-B14F-4D97-AF65-F5344CB8AC3E}">
        <p14:creationId xmlns:p14="http://schemas.microsoft.com/office/powerpoint/2010/main" val="249919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1: Introdução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54275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0857766-0ECD-4555-89EC-62908C59820D}" type="slidenum">
              <a:rPr lang="en-US" smtClean="0"/>
              <a:pPr/>
              <a:t>85</a:t>
            </a:fld>
            <a:endParaRPr lang="en-US" smtClean="0"/>
          </a:p>
        </p:txBody>
      </p:sp>
      <p:sp>
        <p:nvSpPr>
          <p:cNvPr id="542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Conexões Internacionais</a:t>
            </a:r>
          </a:p>
        </p:txBody>
      </p:sp>
      <p:pic>
        <p:nvPicPr>
          <p:cNvPr id="54277" name="Picture 5" descr="MG_40_10_20_mapa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419225" y="1658938"/>
            <a:ext cx="6262688" cy="4613275"/>
          </a:xfrm>
          <a:noFill/>
        </p:spPr>
      </p:pic>
    </p:spTree>
    <p:extLst>
      <p:ext uri="{BB962C8B-B14F-4D97-AF65-F5344CB8AC3E}">
        <p14:creationId xmlns:p14="http://schemas.microsoft.com/office/powerpoint/2010/main" val="206440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1: Introdução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55299" name="Espaço Reservado para Número de Slid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66D4A89-412E-480A-8CA5-5D62C6ED46E2}" type="slidenum">
              <a:rPr lang="en-US" smtClean="0"/>
              <a:pPr/>
              <a:t>86</a:t>
            </a:fld>
            <a:endParaRPr lang="en-US" smtClean="0"/>
          </a:p>
        </p:txBody>
      </p:sp>
      <p:sp>
        <p:nvSpPr>
          <p:cNvPr id="23040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52425" y="1428750"/>
            <a:ext cx="8440738" cy="914400"/>
          </a:xfrm>
        </p:spPr>
        <p:txBody>
          <a:bodyPr/>
          <a:lstStyle/>
          <a:p>
            <a:r>
              <a:rPr lang="pt-BR" sz="2400" smtClean="0">
                <a:solidFill>
                  <a:srgbClr val="FF0000"/>
                </a:solidFill>
              </a:rPr>
              <a:t>ISPs de “Nível-3” e ISPs locais</a:t>
            </a:r>
          </a:p>
          <a:p>
            <a:pPr lvl="1"/>
            <a:r>
              <a:rPr lang="pt-BR" sz="2000" smtClean="0"/>
              <a:t>rede de última milha (“acesso”) (próximo aos sistemas finais)</a:t>
            </a:r>
          </a:p>
          <a:p>
            <a:pPr>
              <a:buFont typeface="ZapfDingbats" pitchFamily="82" charset="0"/>
              <a:buNone/>
            </a:pPr>
            <a:endParaRPr lang="pt-BR" sz="2400" smtClean="0">
              <a:solidFill>
                <a:srgbClr val="FF0000"/>
              </a:solidFill>
            </a:endParaRPr>
          </a:p>
          <a:p>
            <a:pPr lvl="1">
              <a:buFont typeface="ZapfDingbats" pitchFamily="82" charset="0"/>
              <a:buNone/>
            </a:pPr>
            <a:endParaRPr lang="pt-BR" sz="2000" smtClean="0"/>
          </a:p>
        </p:txBody>
      </p:sp>
      <p:sp>
        <p:nvSpPr>
          <p:cNvPr id="55301" name="Oval 3"/>
          <p:cNvSpPr>
            <a:spLocks noChangeArrowheads="1"/>
          </p:cNvSpPr>
          <p:nvPr/>
        </p:nvSpPr>
        <p:spPr bwMode="auto">
          <a:xfrm>
            <a:off x="2432050" y="4883150"/>
            <a:ext cx="1863725" cy="7905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ISP Nível 1</a:t>
            </a:r>
          </a:p>
        </p:txBody>
      </p:sp>
      <p:sp>
        <p:nvSpPr>
          <p:cNvPr id="55302" name="Oval 4"/>
          <p:cNvSpPr>
            <a:spLocks noChangeArrowheads="1"/>
          </p:cNvSpPr>
          <p:nvPr/>
        </p:nvSpPr>
        <p:spPr bwMode="auto">
          <a:xfrm>
            <a:off x="3530600" y="3679825"/>
            <a:ext cx="1863725" cy="7905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ISP Nível 1</a:t>
            </a:r>
          </a:p>
        </p:txBody>
      </p:sp>
      <p:sp>
        <p:nvSpPr>
          <p:cNvPr id="55303" name="Oval 5"/>
          <p:cNvSpPr>
            <a:spLocks noChangeArrowheads="1"/>
          </p:cNvSpPr>
          <p:nvPr/>
        </p:nvSpPr>
        <p:spPr bwMode="auto">
          <a:xfrm>
            <a:off x="4800600" y="4845050"/>
            <a:ext cx="1863725" cy="7905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ISP Nível 1</a:t>
            </a:r>
          </a:p>
        </p:txBody>
      </p:sp>
      <p:sp>
        <p:nvSpPr>
          <p:cNvPr id="55304" name="Oval 6"/>
          <p:cNvSpPr>
            <a:spLocks noChangeArrowheads="1"/>
          </p:cNvSpPr>
          <p:nvPr/>
        </p:nvSpPr>
        <p:spPr bwMode="auto">
          <a:xfrm>
            <a:off x="5121275" y="4851400"/>
            <a:ext cx="133350" cy="1428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5305" name="Oval 7"/>
          <p:cNvSpPr>
            <a:spLocks noChangeArrowheads="1"/>
          </p:cNvSpPr>
          <p:nvPr/>
        </p:nvSpPr>
        <p:spPr bwMode="auto">
          <a:xfrm>
            <a:off x="4670425" y="4381500"/>
            <a:ext cx="133350" cy="1428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5306" name="Oval 8"/>
          <p:cNvSpPr>
            <a:spLocks noChangeArrowheads="1"/>
          </p:cNvSpPr>
          <p:nvPr/>
        </p:nvSpPr>
        <p:spPr bwMode="auto">
          <a:xfrm>
            <a:off x="4206875" y="4406900"/>
            <a:ext cx="133350" cy="1428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5307" name="Oval 9"/>
          <p:cNvSpPr>
            <a:spLocks noChangeArrowheads="1"/>
          </p:cNvSpPr>
          <p:nvPr/>
        </p:nvSpPr>
        <p:spPr bwMode="auto">
          <a:xfrm>
            <a:off x="3736975" y="4864100"/>
            <a:ext cx="133350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5308" name="Oval 10"/>
          <p:cNvSpPr>
            <a:spLocks noChangeArrowheads="1"/>
          </p:cNvSpPr>
          <p:nvPr/>
        </p:nvSpPr>
        <p:spPr bwMode="auto">
          <a:xfrm>
            <a:off x="4232275" y="5181600"/>
            <a:ext cx="133350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5309" name="Oval 11"/>
          <p:cNvSpPr>
            <a:spLocks noChangeArrowheads="1"/>
          </p:cNvSpPr>
          <p:nvPr/>
        </p:nvSpPr>
        <p:spPr bwMode="auto">
          <a:xfrm>
            <a:off x="4746625" y="5168900"/>
            <a:ext cx="133350" cy="1428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5310" name="Line 12"/>
          <p:cNvSpPr>
            <a:spLocks noChangeShapeType="1"/>
          </p:cNvSpPr>
          <p:nvPr/>
        </p:nvSpPr>
        <p:spPr bwMode="auto">
          <a:xfrm flipV="1">
            <a:off x="4368800" y="5238750"/>
            <a:ext cx="38100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55311" name="Line 13"/>
          <p:cNvSpPr>
            <a:spLocks noChangeShapeType="1"/>
          </p:cNvSpPr>
          <p:nvPr/>
        </p:nvSpPr>
        <p:spPr bwMode="auto">
          <a:xfrm>
            <a:off x="4778375" y="4495800"/>
            <a:ext cx="368300" cy="368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55312" name="Line 14"/>
          <p:cNvSpPr>
            <a:spLocks noChangeShapeType="1"/>
          </p:cNvSpPr>
          <p:nvPr/>
        </p:nvSpPr>
        <p:spPr bwMode="auto">
          <a:xfrm flipV="1">
            <a:off x="3835400" y="4527550"/>
            <a:ext cx="393700" cy="355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grpSp>
        <p:nvGrpSpPr>
          <p:cNvPr id="55313" name="Group 15"/>
          <p:cNvGrpSpPr>
            <a:grpSpLocks/>
          </p:cNvGrpSpPr>
          <p:nvPr/>
        </p:nvGrpSpPr>
        <p:grpSpPr bwMode="auto">
          <a:xfrm>
            <a:off x="5670550" y="4178300"/>
            <a:ext cx="719138" cy="396875"/>
            <a:chOff x="3740" y="1244"/>
            <a:chExt cx="453" cy="250"/>
          </a:xfrm>
        </p:grpSpPr>
        <p:sp>
          <p:nvSpPr>
            <p:cNvPr id="55381" name="Rectangle 16"/>
            <p:cNvSpPr>
              <a:spLocks noChangeArrowheads="1"/>
            </p:cNvSpPr>
            <p:nvPr/>
          </p:nvSpPr>
          <p:spPr bwMode="auto">
            <a:xfrm>
              <a:off x="3755" y="1248"/>
              <a:ext cx="438" cy="19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5382" name="Text Box 17"/>
            <p:cNvSpPr txBox="1">
              <a:spLocks noChangeArrowheads="1"/>
            </p:cNvSpPr>
            <p:nvPr/>
          </p:nvSpPr>
          <p:spPr bwMode="auto">
            <a:xfrm>
              <a:off x="3740" y="1244"/>
              <a:ext cx="4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bg1"/>
                  </a:solidFill>
                  <a:latin typeface="Comic Sans MS" pitchFamily="66" charset="0"/>
                </a:rPr>
                <a:t>NAP</a:t>
              </a:r>
              <a:endParaRPr lang="en-US" sz="2000"/>
            </a:p>
          </p:txBody>
        </p:sp>
      </p:grpSp>
      <p:sp>
        <p:nvSpPr>
          <p:cNvPr id="55314" name="Line 18"/>
          <p:cNvSpPr>
            <a:spLocks noChangeShapeType="1"/>
          </p:cNvSpPr>
          <p:nvPr/>
        </p:nvSpPr>
        <p:spPr bwMode="auto">
          <a:xfrm flipH="1">
            <a:off x="5222875" y="4445000"/>
            <a:ext cx="501650" cy="425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55315" name="Line 19"/>
          <p:cNvSpPr>
            <a:spLocks noChangeShapeType="1"/>
          </p:cNvSpPr>
          <p:nvPr/>
        </p:nvSpPr>
        <p:spPr bwMode="auto">
          <a:xfrm flipH="1">
            <a:off x="4791075" y="4362450"/>
            <a:ext cx="901700" cy="114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55316" name="Line 20"/>
          <p:cNvSpPr>
            <a:spLocks noChangeShapeType="1"/>
          </p:cNvSpPr>
          <p:nvPr/>
        </p:nvSpPr>
        <p:spPr bwMode="auto">
          <a:xfrm flipH="1">
            <a:off x="3876675" y="4419600"/>
            <a:ext cx="1816100" cy="482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grpSp>
        <p:nvGrpSpPr>
          <p:cNvPr id="55317" name="Group 21"/>
          <p:cNvGrpSpPr>
            <a:grpSpLocks/>
          </p:cNvGrpSpPr>
          <p:nvPr/>
        </p:nvGrpSpPr>
        <p:grpSpPr bwMode="auto">
          <a:xfrm>
            <a:off x="1946275" y="3286125"/>
            <a:ext cx="6219825" cy="2838450"/>
            <a:chOff x="1226" y="2070"/>
            <a:chExt cx="3918" cy="1788"/>
          </a:xfrm>
        </p:grpSpPr>
        <p:grpSp>
          <p:nvGrpSpPr>
            <p:cNvPr id="55358" name="Group 22"/>
            <p:cNvGrpSpPr>
              <a:grpSpLocks/>
            </p:cNvGrpSpPr>
            <p:nvPr/>
          </p:nvGrpSpPr>
          <p:grpSpPr bwMode="auto">
            <a:xfrm>
              <a:off x="3042" y="2102"/>
              <a:ext cx="1054" cy="372"/>
              <a:chOff x="3042" y="2102"/>
              <a:chExt cx="1054" cy="372"/>
            </a:xfrm>
          </p:grpSpPr>
          <p:sp>
            <p:nvSpPr>
              <p:cNvPr id="55378" name="Oval 23"/>
              <p:cNvSpPr>
                <a:spLocks noChangeArrowheads="1"/>
              </p:cNvSpPr>
              <p:nvPr/>
            </p:nvSpPr>
            <p:spPr bwMode="auto">
              <a:xfrm>
                <a:off x="3042" y="2102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5379" name="Text Box 24"/>
              <p:cNvSpPr txBox="1">
                <a:spLocks noChangeArrowheads="1"/>
              </p:cNvSpPr>
              <p:nvPr/>
            </p:nvSpPr>
            <p:spPr bwMode="auto">
              <a:xfrm>
                <a:off x="3182" y="2176"/>
                <a:ext cx="88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latin typeface="Comic Sans MS" pitchFamily="66" charset="0"/>
                  </a:rPr>
                  <a:t>ISP Nível 2</a:t>
                </a:r>
              </a:p>
            </p:txBody>
          </p:sp>
          <p:sp>
            <p:nvSpPr>
              <p:cNvPr id="55380" name="Oval 25"/>
              <p:cNvSpPr>
                <a:spLocks noChangeArrowheads="1"/>
              </p:cNvSpPr>
              <p:nvPr/>
            </p:nvSpPr>
            <p:spPr bwMode="auto">
              <a:xfrm>
                <a:off x="3184" y="2340"/>
                <a:ext cx="84" cy="90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55359" name="Group 26"/>
            <p:cNvGrpSpPr>
              <a:grpSpLocks/>
            </p:cNvGrpSpPr>
            <p:nvPr/>
          </p:nvGrpSpPr>
          <p:grpSpPr bwMode="auto">
            <a:xfrm>
              <a:off x="1610" y="2070"/>
              <a:ext cx="1054" cy="372"/>
              <a:chOff x="698" y="2190"/>
              <a:chExt cx="1054" cy="372"/>
            </a:xfrm>
          </p:grpSpPr>
          <p:sp>
            <p:nvSpPr>
              <p:cNvPr id="55375" name="Oval 27"/>
              <p:cNvSpPr>
                <a:spLocks noChangeArrowheads="1"/>
              </p:cNvSpPr>
              <p:nvPr/>
            </p:nvSpPr>
            <p:spPr bwMode="auto">
              <a:xfrm>
                <a:off x="698" y="2190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5376" name="Text Box 28"/>
              <p:cNvSpPr txBox="1">
                <a:spLocks noChangeArrowheads="1"/>
              </p:cNvSpPr>
              <p:nvPr/>
            </p:nvSpPr>
            <p:spPr bwMode="auto">
              <a:xfrm>
                <a:off x="838" y="2264"/>
                <a:ext cx="88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latin typeface="Comic Sans MS" pitchFamily="66" charset="0"/>
                  </a:rPr>
                  <a:t>ISP Nível 2</a:t>
                </a:r>
              </a:p>
            </p:txBody>
          </p:sp>
          <p:sp>
            <p:nvSpPr>
              <p:cNvPr id="55377" name="Oval 29"/>
              <p:cNvSpPr>
                <a:spLocks noChangeArrowheads="1"/>
              </p:cNvSpPr>
              <p:nvPr/>
            </p:nvSpPr>
            <p:spPr bwMode="auto">
              <a:xfrm>
                <a:off x="1464" y="2460"/>
                <a:ext cx="84" cy="90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55360" name="Group 30"/>
            <p:cNvGrpSpPr>
              <a:grpSpLocks/>
            </p:cNvGrpSpPr>
            <p:nvPr/>
          </p:nvGrpSpPr>
          <p:grpSpPr bwMode="auto">
            <a:xfrm>
              <a:off x="1226" y="3476"/>
              <a:ext cx="1054" cy="374"/>
              <a:chOff x="442" y="3748"/>
              <a:chExt cx="1054" cy="374"/>
            </a:xfrm>
          </p:grpSpPr>
          <p:sp>
            <p:nvSpPr>
              <p:cNvPr id="55372" name="Oval 31"/>
              <p:cNvSpPr>
                <a:spLocks noChangeArrowheads="1"/>
              </p:cNvSpPr>
              <p:nvPr/>
            </p:nvSpPr>
            <p:spPr bwMode="auto">
              <a:xfrm>
                <a:off x="442" y="3750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5373" name="Text Box 32"/>
              <p:cNvSpPr txBox="1">
                <a:spLocks noChangeArrowheads="1"/>
              </p:cNvSpPr>
              <p:nvPr/>
            </p:nvSpPr>
            <p:spPr bwMode="auto">
              <a:xfrm>
                <a:off x="582" y="3824"/>
                <a:ext cx="88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latin typeface="Comic Sans MS" pitchFamily="66" charset="0"/>
                  </a:rPr>
                  <a:t>ISP Nível 2</a:t>
                </a:r>
              </a:p>
            </p:txBody>
          </p:sp>
          <p:sp>
            <p:nvSpPr>
              <p:cNvPr id="55374" name="Oval 33"/>
              <p:cNvSpPr>
                <a:spLocks noChangeArrowheads="1"/>
              </p:cNvSpPr>
              <p:nvPr/>
            </p:nvSpPr>
            <p:spPr bwMode="auto">
              <a:xfrm>
                <a:off x="904" y="3748"/>
                <a:ext cx="84" cy="9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55361" name="Group 34"/>
            <p:cNvGrpSpPr>
              <a:grpSpLocks/>
            </p:cNvGrpSpPr>
            <p:nvPr/>
          </p:nvGrpSpPr>
          <p:grpSpPr bwMode="auto">
            <a:xfrm>
              <a:off x="2674" y="3486"/>
              <a:ext cx="1054" cy="372"/>
              <a:chOff x="2698" y="3710"/>
              <a:chExt cx="1054" cy="372"/>
            </a:xfrm>
          </p:grpSpPr>
          <p:sp>
            <p:nvSpPr>
              <p:cNvPr id="55369" name="Oval 35"/>
              <p:cNvSpPr>
                <a:spLocks noChangeArrowheads="1"/>
              </p:cNvSpPr>
              <p:nvPr/>
            </p:nvSpPr>
            <p:spPr bwMode="auto">
              <a:xfrm>
                <a:off x="2698" y="3710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5370" name="Text Box 36"/>
              <p:cNvSpPr txBox="1">
                <a:spLocks noChangeArrowheads="1"/>
              </p:cNvSpPr>
              <p:nvPr/>
            </p:nvSpPr>
            <p:spPr bwMode="auto">
              <a:xfrm>
                <a:off x="2838" y="3784"/>
                <a:ext cx="88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latin typeface="Comic Sans MS" pitchFamily="66" charset="0"/>
                  </a:rPr>
                  <a:t>ISP Nível 2</a:t>
                </a:r>
              </a:p>
            </p:txBody>
          </p:sp>
          <p:sp>
            <p:nvSpPr>
              <p:cNvPr id="55371" name="Oval 37"/>
              <p:cNvSpPr>
                <a:spLocks noChangeArrowheads="1"/>
              </p:cNvSpPr>
              <p:nvPr/>
            </p:nvSpPr>
            <p:spPr bwMode="auto">
              <a:xfrm>
                <a:off x="3408" y="3716"/>
                <a:ext cx="84" cy="9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55362" name="Group 38"/>
            <p:cNvGrpSpPr>
              <a:grpSpLocks/>
            </p:cNvGrpSpPr>
            <p:nvPr/>
          </p:nvGrpSpPr>
          <p:grpSpPr bwMode="auto">
            <a:xfrm>
              <a:off x="4090" y="3182"/>
              <a:ext cx="1054" cy="372"/>
              <a:chOff x="4090" y="3182"/>
              <a:chExt cx="1054" cy="372"/>
            </a:xfrm>
          </p:grpSpPr>
          <p:sp>
            <p:nvSpPr>
              <p:cNvPr id="55366" name="Oval 39"/>
              <p:cNvSpPr>
                <a:spLocks noChangeArrowheads="1"/>
              </p:cNvSpPr>
              <p:nvPr/>
            </p:nvSpPr>
            <p:spPr bwMode="auto">
              <a:xfrm>
                <a:off x="4090" y="3182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5367" name="Text Box 40"/>
              <p:cNvSpPr txBox="1">
                <a:spLocks noChangeArrowheads="1"/>
              </p:cNvSpPr>
              <p:nvPr/>
            </p:nvSpPr>
            <p:spPr bwMode="auto">
              <a:xfrm>
                <a:off x="4230" y="3256"/>
                <a:ext cx="88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latin typeface="Comic Sans MS" pitchFamily="66" charset="0"/>
                  </a:rPr>
                  <a:t>ISP Nível 2</a:t>
                </a:r>
              </a:p>
            </p:txBody>
          </p:sp>
          <p:sp>
            <p:nvSpPr>
              <p:cNvPr id="55368" name="Oval 41"/>
              <p:cNvSpPr>
                <a:spLocks noChangeArrowheads="1"/>
              </p:cNvSpPr>
              <p:nvPr/>
            </p:nvSpPr>
            <p:spPr bwMode="auto">
              <a:xfrm>
                <a:off x="4144" y="3308"/>
                <a:ext cx="84" cy="9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55363" name="Oval 42"/>
            <p:cNvSpPr>
              <a:spLocks noChangeArrowheads="1"/>
            </p:cNvSpPr>
            <p:nvPr/>
          </p:nvSpPr>
          <p:spPr bwMode="auto">
            <a:xfrm>
              <a:off x="1712" y="2328"/>
              <a:ext cx="96" cy="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5364" name="Line 43"/>
            <p:cNvSpPr>
              <a:spLocks noChangeShapeType="1"/>
            </p:cNvSpPr>
            <p:nvPr/>
          </p:nvSpPr>
          <p:spPr bwMode="auto">
            <a:xfrm>
              <a:off x="1768" y="2400"/>
              <a:ext cx="200" cy="6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5365" name="Oval 44"/>
            <p:cNvSpPr>
              <a:spLocks noChangeArrowheads="1"/>
            </p:cNvSpPr>
            <p:nvPr/>
          </p:nvSpPr>
          <p:spPr bwMode="auto">
            <a:xfrm>
              <a:off x="1928" y="3044"/>
              <a:ext cx="96" cy="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55318" name="Oval 45"/>
          <p:cNvSpPr>
            <a:spLocks noChangeArrowheads="1"/>
          </p:cNvSpPr>
          <p:nvPr/>
        </p:nvSpPr>
        <p:spPr bwMode="auto">
          <a:xfrm>
            <a:off x="6337300" y="3683000"/>
            <a:ext cx="152400" cy="1651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5319" name="Oval 46"/>
          <p:cNvSpPr>
            <a:spLocks noChangeArrowheads="1"/>
          </p:cNvSpPr>
          <p:nvPr/>
        </p:nvSpPr>
        <p:spPr bwMode="auto">
          <a:xfrm>
            <a:off x="7302500" y="4991100"/>
            <a:ext cx="152400" cy="1651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5320" name="Line 47"/>
          <p:cNvSpPr>
            <a:spLocks noChangeShapeType="1"/>
          </p:cNvSpPr>
          <p:nvPr/>
        </p:nvSpPr>
        <p:spPr bwMode="auto">
          <a:xfrm>
            <a:off x="6451600" y="3822700"/>
            <a:ext cx="876300" cy="1155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55321" name="Oval 48"/>
          <p:cNvSpPr>
            <a:spLocks noChangeArrowheads="1"/>
          </p:cNvSpPr>
          <p:nvPr/>
        </p:nvSpPr>
        <p:spPr bwMode="auto">
          <a:xfrm>
            <a:off x="6007100" y="3797300"/>
            <a:ext cx="152400" cy="1651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5322" name="Line 49"/>
          <p:cNvSpPr>
            <a:spLocks noChangeShapeType="1"/>
          </p:cNvSpPr>
          <p:nvPr/>
        </p:nvSpPr>
        <p:spPr bwMode="auto">
          <a:xfrm>
            <a:off x="6083300" y="3949700"/>
            <a:ext cx="0" cy="24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grpSp>
        <p:nvGrpSpPr>
          <p:cNvPr id="9" name="Group 50"/>
          <p:cNvGrpSpPr>
            <a:grpSpLocks/>
          </p:cNvGrpSpPr>
          <p:nvPr/>
        </p:nvGrpSpPr>
        <p:grpSpPr bwMode="auto">
          <a:xfrm>
            <a:off x="1539875" y="2473325"/>
            <a:ext cx="6823075" cy="4162425"/>
            <a:chOff x="970" y="1558"/>
            <a:chExt cx="4298" cy="2622"/>
          </a:xfrm>
        </p:grpSpPr>
        <p:grpSp>
          <p:nvGrpSpPr>
            <p:cNvPr id="55331" name="Group 51"/>
            <p:cNvGrpSpPr>
              <a:grpSpLocks/>
            </p:cNvGrpSpPr>
            <p:nvPr/>
          </p:nvGrpSpPr>
          <p:grpSpPr bwMode="auto">
            <a:xfrm>
              <a:off x="3322" y="1686"/>
              <a:ext cx="666" cy="438"/>
              <a:chOff x="4314" y="1086"/>
              <a:chExt cx="666" cy="438"/>
            </a:xfrm>
          </p:grpSpPr>
          <p:sp>
            <p:nvSpPr>
              <p:cNvPr id="55356" name="Oval 52"/>
              <p:cNvSpPr>
                <a:spLocks noChangeArrowheads="1"/>
              </p:cNvSpPr>
              <p:nvPr/>
            </p:nvSpPr>
            <p:spPr bwMode="auto">
              <a:xfrm>
                <a:off x="4314" y="1086"/>
                <a:ext cx="666" cy="43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5357" name="Text Box 53"/>
              <p:cNvSpPr txBox="1">
                <a:spLocks noChangeArrowheads="1"/>
              </p:cNvSpPr>
              <p:nvPr/>
            </p:nvSpPr>
            <p:spPr bwMode="auto">
              <a:xfrm>
                <a:off x="4384" y="1106"/>
                <a:ext cx="418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>
                    <a:latin typeface="Comic Sans MS" pitchFamily="66" charset="0"/>
                  </a:rPr>
                  <a:t>ISP </a:t>
                </a:r>
              </a:p>
              <a:p>
                <a:pPr algn="ctr"/>
                <a:r>
                  <a:rPr lang="en-US" sz="1800">
                    <a:latin typeface="Comic Sans MS" pitchFamily="66" charset="0"/>
                  </a:rPr>
                  <a:t>local</a:t>
                </a:r>
              </a:p>
            </p:txBody>
          </p:sp>
        </p:grpSp>
        <p:grpSp>
          <p:nvGrpSpPr>
            <p:cNvPr id="55332" name="Group 54"/>
            <p:cNvGrpSpPr>
              <a:grpSpLocks/>
            </p:cNvGrpSpPr>
            <p:nvPr/>
          </p:nvGrpSpPr>
          <p:grpSpPr bwMode="auto">
            <a:xfrm>
              <a:off x="2714" y="1782"/>
              <a:ext cx="666" cy="438"/>
              <a:chOff x="4314" y="1086"/>
              <a:chExt cx="666" cy="438"/>
            </a:xfrm>
          </p:grpSpPr>
          <p:sp>
            <p:nvSpPr>
              <p:cNvPr id="55354" name="Oval 55"/>
              <p:cNvSpPr>
                <a:spLocks noChangeArrowheads="1"/>
              </p:cNvSpPr>
              <p:nvPr/>
            </p:nvSpPr>
            <p:spPr bwMode="auto">
              <a:xfrm>
                <a:off x="4314" y="1086"/>
                <a:ext cx="666" cy="43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5355" name="Text Box 56"/>
              <p:cNvSpPr txBox="1">
                <a:spLocks noChangeArrowheads="1"/>
              </p:cNvSpPr>
              <p:nvPr/>
            </p:nvSpPr>
            <p:spPr bwMode="auto">
              <a:xfrm>
                <a:off x="4419" y="1106"/>
                <a:ext cx="418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>
                    <a:latin typeface="Comic Sans MS" pitchFamily="66" charset="0"/>
                  </a:rPr>
                  <a:t>ISP </a:t>
                </a:r>
              </a:p>
              <a:p>
                <a:pPr algn="ctr"/>
                <a:r>
                  <a:rPr lang="en-US" sz="1800">
                    <a:latin typeface="Comic Sans MS" pitchFamily="66" charset="0"/>
                  </a:rPr>
                  <a:t>local</a:t>
                </a:r>
              </a:p>
            </p:txBody>
          </p:sp>
        </p:grpSp>
        <p:grpSp>
          <p:nvGrpSpPr>
            <p:cNvPr id="55333" name="Group 57"/>
            <p:cNvGrpSpPr>
              <a:grpSpLocks/>
            </p:cNvGrpSpPr>
            <p:nvPr/>
          </p:nvGrpSpPr>
          <p:grpSpPr bwMode="auto">
            <a:xfrm>
              <a:off x="3794" y="1774"/>
              <a:ext cx="666" cy="438"/>
              <a:chOff x="4314" y="1086"/>
              <a:chExt cx="666" cy="438"/>
            </a:xfrm>
          </p:grpSpPr>
          <p:sp>
            <p:nvSpPr>
              <p:cNvPr id="55352" name="Oval 58"/>
              <p:cNvSpPr>
                <a:spLocks noChangeArrowheads="1"/>
              </p:cNvSpPr>
              <p:nvPr/>
            </p:nvSpPr>
            <p:spPr bwMode="auto">
              <a:xfrm>
                <a:off x="4314" y="1086"/>
                <a:ext cx="666" cy="43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5353" name="Text Box 59"/>
              <p:cNvSpPr txBox="1">
                <a:spLocks noChangeArrowheads="1"/>
              </p:cNvSpPr>
              <p:nvPr/>
            </p:nvSpPr>
            <p:spPr bwMode="auto">
              <a:xfrm>
                <a:off x="4384" y="1106"/>
                <a:ext cx="418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>
                    <a:latin typeface="Comic Sans MS" pitchFamily="66" charset="0"/>
                  </a:rPr>
                  <a:t>ISP </a:t>
                </a:r>
              </a:p>
              <a:p>
                <a:pPr algn="ctr"/>
                <a:r>
                  <a:rPr lang="en-US" sz="1800">
                    <a:latin typeface="Comic Sans MS" pitchFamily="66" charset="0"/>
                  </a:rPr>
                  <a:t>local</a:t>
                </a:r>
              </a:p>
            </p:txBody>
          </p:sp>
        </p:grpSp>
        <p:grpSp>
          <p:nvGrpSpPr>
            <p:cNvPr id="55334" name="Group 60"/>
            <p:cNvGrpSpPr>
              <a:grpSpLocks/>
            </p:cNvGrpSpPr>
            <p:nvPr/>
          </p:nvGrpSpPr>
          <p:grpSpPr bwMode="auto">
            <a:xfrm>
              <a:off x="970" y="3702"/>
              <a:ext cx="666" cy="438"/>
              <a:chOff x="4314" y="1086"/>
              <a:chExt cx="666" cy="438"/>
            </a:xfrm>
          </p:grpSpPr>
          <p:sp>
            <p:nvSpPr>
              <p:cNvPr id="55350" name="Oval 61"/>
              <p:cNvSpPr>
                <a:spLocks noChangeArrowheads="1"/>
              </p:cNvSpPr>
              <p:nvPr/>
            </p:nvSpPr>
            <p:spPr bwMode="auto">
              <a:xfrm>
                <a:off x="4314" y="1086"/>
                <a:ext cx="666" cy="43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5351" name="Text Box 62"/>
              <p:cNvSpPr txBox="1">
                <a:spLocks noChangeArrowheads="1"/>
              </p:cNvSpPr>
              <p:nvPr/>
            </p:nvSpPr>
            <p:spPr bwMode="auto">
              <a:xfrm>
                <a:off x="4384" y="1106"/>
                <a:ext cx="418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>
                    <a:latin typeface="Comic Sans MS" pitchFamily="66" charset="0"/>
                  </a:rPr>
                  <a:t>ISP </a:t>
                </a:r>
              </a:p>
              <a:p>
                <a:pPr algn="ctr"/>
                <a:r>
                  <a:rPr lang="en-US" sz="1800">
                    <a:latin typeface="Comic Sans MS" pitchFamily="66" charset="0"/>
                  </a:rPr>
                  <a:t>local</a:t>
                </a:r>
              </a:p>
            </p:txBody>
          </p:sp>
        </p:grpSp>
        <p:grpSp>
          <p:nvGrpSpPr>
            <p:cNvPr id="55335" name="Group 63"/>
            <p:cNvGrpSpPr>
              <a:grpSpLocks/>
            </p:cNvGrpSpPr>
            <p:nvPr/>
          </p:nvGrpSpPr>
          <p:grpSpPr bwMode="auto">
            <a:xfrm>
              <a:off x="1186" y="1558"/>
              <a:ext cx="666" cy="654"/>
              <a:chOff x="4314" y="1086"/>
              <a:chExt cx="666" cy="654"/>
            </a:xfrm>
          </p:grpSpPr>
          <p:sp>
            <p:nvSpPr>
              <p:cNvPr id="55348" name="Oval 64"/>
              <p:cNvSpPr>
                <a:spLocks noChangeArrowheads="1"/>
              </p:cNvSpPr>
              <p:nvPr/>
            </p:nvSpPr>
            <p:spPr bwMode="auto">
              <a:xfrm>
                <a:off x="4314" y="1086"/>
                <a:ext cx="666" cy="43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5349" name="Text Box 65"/>
              <p:cNvSpPr txBox="1">
                <a:spLocks noChangeArrowheads="1"/>
              </p:cNvSpPr>
              <p:nvPr/>
            </p:nvSpPr>
            <p:spPr bwMode="auto">
              <a:xfrm>
                <a:off x="4384" y="1106"/>
                <a:ext cx="418" cy="6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>
                    <a:latin typeface="Comic Sans MS" pitchFamily="66" charset="0"/>
                  </a:rPr>
                  <a:t>ISP </a:t>
                </a:r>
              </a:p>
              <a:p>
                <a:pPr algn="ctr"/>
                <a:r>
                  <a:rPr lang="en-US" sz="1800">
                    <a:latin typeface="Comic Sans MS" pitchFamily="66" charset="0"/>
                  </a:rPr>
                  <a:t>local</a:t>
                </a:r>
              </a:p>
              <a:p>
                <a:pPr algn="ctr"/>
                <a:endParaRPr lang="en-US"/>
              </a:p>
            </p:txBody>
          </p:sp>
        </p:grpSp>
        <p:grpSp>
          <p:nvGrpSpPr>
            <p:cNvPr id="55336" name="Group 66"/>
            <p:cNvGrpSpPr>
              <a:grpSpLocks/>
            </p:cNvGrpSpPr>
            <p:nvPr/>
          </p:nvGrpSpPr>
          <p:grpSpPr bwMode="auto">
            <a:xfrm>
              <a:off x="1716" y="1710"/>
              <a:ext cx="680" cy="438"/>
              <a:chOff x="4300" y="1086"/>
              <a:chExt cx="680" cy="438"/>
            </a:xfrm>
          </p:grpSpPr>
          <p:sp>
            <p:nvSpPr>
              <p:cNvPr id="55346" name="Oval 67"/>
              <p:cNvSpPr>
                <a:spLocks noChangeArrowheads="1"/>
              </p:cNvSpPr>
              <p:nvPr/>
            </p:nvSpPr>
            <p:spPr bwMode="auto">
              <a:xfrm>
                <a:off x="4314" y="1086"/>
                <a:ext cx="666" cy="43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5347" name="Text Box 68"/>
              <p:cNvSpPr txBox="1">
                <a:spLocks noChangeArrowheads="1"/>
              </p:cNvSpPr>
              <p:nvPr/>
            </p:nvSpPr>
            <p:spPr bwMode="auto">
              <a:xfrm>
                <a:off x="4300" y="1106"/>
                <a:ext cx="590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>
                    <a:latin typeface="Comic Sans MS" pitchFamily="66" charset="0"/>
                  </a:rPr>
                  <a:t>ISP</a:t>
                </a:r>
              </a:p>
              <a:p>
                <a:pPr algn="ctr"/>
                <a:r>
                  <a:rPr lang="en-US" sz="1800">
                    <a:latin typeface="Comic Sans MS" pitchFamily="66" charset="0"/>
                  </a:rPr>
                  <a:t>Nível 3</a:t>
                </a:r>
                <a:endParaRPr lang="en-US"/>
              </a:p>
            </p:txBody>
          </p:sp>
        </p:grpSp>
        <p:grpSp>
          <p:nvGrpSpPr>
            <p:cNvPr id="55337" name="Group 69"/>
            <p:cNvGrpSpPr>
              <a:grpSpLocks/>
            </p:cNvGrpSpPr>
            <p:nvPr/>
          </p:nvGrpSpPr>
          <p:grpSpPr bwMode="auto">
            <a:xfrm>
              <a:off x="1826" y="3742"/>
              <a:ext cx="666" cy="438"/>
              <a:chOff x="4314" y="1086"/>
              <a:chExt cx="666" cy="438"/>
            </a:xfrm>
          </p:grpSpPr>
          <p:sp>
            <p:nvSpPr>
              <p:cNvPr id="55344" name="Oval 70"/>
              <p:cNvSpPr>
                <a:spLocks noChangeArrowheads="1"/>
              </p:cNvSpPr>
              <p:nvPr/>
            </p:nvSpPr>
            <p:spPr bwMode="auto">
              <a:xfrm>
                <a:off x="4314" y="1086"/>
                <a:ext cx="666" cy="43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5345" name="Text Box 71"/>
              <p:cNvSpPr txBox="1">
                <a:spLocks noChangeArrowheads="1"/>
              </p:cNvSpPr>
              <p:nvPr/>
            </p:nvSpPr>
            <p:spPr bwMode="auto">
              <a:xfrm>
                <a:off x="4384" y="1106"/>
                <a:ext cx="418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>
                    <a:latin typeface="Comic Sans MS" pitchFamily="66" charset="0"/>
                  </a:rPr>
                  <a:t>ISP </a:t>
                </a:r>
              </a:p>
              <a:p>
                <a:pPr algn="ctr"/>
                <a:r>
                  <a:rPr lang="en-US" sz="1800">
                    <a:latin typeface="Comic Sans MS" pitchFamily="66" charset="0"/>
                  </a:rPr>
                  <a:t>local</a:t>
                </a:r>
              </a:p>
            </p:txBody>
          </p:sp>
        </p:grpSp>
        <p:grpSp>
          <p:nvGrpSpPr>
            <p:cNvPr id="55338" name="Group 72"/>
            <p:cNvGrpSpPr>
              <a:grpSpLocks/>
            </p:cNvGrpSpPr>
            <p:nvPr/>
          </p:nvGrpSpPr>
          <p:grpSpPr bwMode="auto">
            <a:xfrm>
              <a:off x="2898" y="3742"/>
              <a:ext cx="666" cy="438"/>
              <a:chOff x="4314" y="1086"/>
              <a:chExt cx="666" cy="438"/>
            </a:xfrm>
          </p:grpSpPr>
          <p:sp>
            <p:nvSpPr>
              <p:cNvPr id="55342" name="Oval 73"/>
              <p:cNvSpPr>
                <a:spLocks noChangeArrowheads="1"/>
              </p:cNvSpPr>
              <p:nvPr/>
            </p:nvSpPr>
            <p:spPr bwMode="auto">
              <a:xfrm>
                <a:off x="4314" y="1086"/>
                <a:ext cx="666" cy="43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5343" name="Text Box 74"/>
              <p:cNvSpPr txBox="1">
                <a:spLocks noChangeArrowheads="1"/>
              </p:cNvSpPr>
              <p:nvPr/>
            </p:nvSpPr>
            <p:spPr bwMode="auto">
              <a:xfrm>
                <a:off x="4384" y="1106"/>
                <a:ext cx="418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>
                    <a:latin typeface="Comic Sans MS" pitchFamily="66" charset="0"/>
                  </a:rPr>
                  <a:t>ISP </a:t>
                </a:r>
              </a:p>
              <a:p>
                <a:pPr algn="ctr"/>
                <a:r>
                  <a:rPr lang="en-US" sz="1800">
                    <a:latin typeface="Comic Sans MS" pitchFamily="66" charset="0"/>
                  </a:rPr>
                  <a:t>local</a:t>
                </a:r>
              </a:p>
            </p:txBody>
          </p:sp>
        </p:grpSp>
        <p:grpSp>
          <p:nvGrpSpPr>
            <p:cNvPr id="55339" name="Group 75"/>
            <p:cNvGrpSpPr>
              <a:grpSpLocks/>
            </p:cNvGrpSpPr>
            <p:nvPr/>
          </p:nvGrpSpPr>
          <p:grpSpPr bwMode="auto">
            <a:xfrm>
              <a:off x="4602" y="3454"/>
              <a:ext cx="666" cy="438"/>
              <a:chOff x="4314" y="1086"/>
              <a:chExt cx="666" cy="438"/>
            </a:xfrm>
          </p:grpSpPr>
          <p:sp>
            <p:nvSpPr>
              <p:cNvPr id="55340" name="Oval 76"/>
              <p:cNvSpPr>
                <a:spLocks noChangeArrowheads="1"/>
              </p:cNvSpPr>
              <p:nvPr/>
            </p:nvSpPr>
            <p:spPr bwMode="auto">
              <a:xfrm>
                <a:off x="4314" y="1086"/>
                <a:ext cx="666" cy="43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5341" name="Text Box 77"/>
              <p:cNvSpPr txBox="1">
                <a:spLocks noChangeArrowheads="1"/>
              </p:cNvSpPr>
              <p:nvPr/>
            </p:nvSpPr>
            <p:spPr bwMode="auto">
              <a:xfrm>
                <a:off x="4384" y="1106"/>
                <a:ext cx="418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>
                    <a:latin typeface="Comic Sans MS" pitchFamily="66" charset="0"/>
                  </a:rPr>
                  <a:t>ISP </a:t>
                </a:r>
              </a:p>
              <a:p>
                <a:pPr algn="ctr"/>
                <a:r>
                  <a:rPr lang="en-US" sz="1800">
                    <a:latin typeface="Comic Sans MS" pitchFamily="66" charset="0"/>
                  </a:rPr>
                  <a:t>local</a:t>
                </a:r>
              </a:p>
            </p:txBody>
          </p:sp>
        </p:grpSp>
      </p:grpSp>
      <p:grpSp>
        <p:nvGrpSpPr>
          <p:cNvPr id="19" name="Group 78"/>
          <p:cNvGrpSpPr>
            <a:grpSpLocks/>
          </p:cNvGrpSpPr>
          <p:nvPr/>
        </p:nvGrpSpPr>
        <p:grpSpPr bwMode="auto">
          <a:xfrm>
            <a:off x="184150" y="3175000"/>
            <a:ext cx="2825750" cy="2819400"/>
            <a:chOff x="116" y="2000"/>
            <a:chExt cx="1780" cy="1776"/>
          </a:xfrm>
        </p:grpSpPr>
        <p:sp>
          <p:nvSpPr>
            <p:cNvPr id="55326" name="Text Box 79"/>
            <p:cNvSpPr txBox="1">
              <a:spLocks noChangeArrowheads="1"/>
            </p:cNvSpPr>
            <p:nvPr/>
          </p:nvSpPr>
          <p:spPr bwMode="auto">
            <a:xfrm>
              <a:off x="116" y="2094"/>
              <a:ext cx="1132" cy="16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>
                  <a:latin typeface="Comic Sans MS" pitchFamily="66" charset="0"/>
                </a:rPr>
                <a:t>ISPs locais e Nível-3 são </a:t>
              </a:r>
              <a:r>
                <a:rPr lang="en-US" sz="1800" i="1">
                  <a:latin typeface="Comic Sans MS" pitchFamily="66" charset="0"/>
                </a:rPr>
                <a:t>clientes</a:t>
              </a:r>
              <a:r>
                <a:rPr lang="en-US" sz="1800">
                  <a:latin typeface="Comic Sans MS" pitchFamily="66" charset="0"/>
                </a:rPr>
                <a:t> de ISPs superiores conectando-os ao resto da Internet</a:t>
              </a:r>
            </a:p>
            <a:p>
              <a:endParaRPr lang="en-US" sz="1800">
                <a:latin typeface="Comic Sans MS" pitchFamily="66" charset="0"/>
              </a:endParaRPr>
            </a:p>
          </p:txBody>
        </p:sp>
        <p:sp>
          <p:nvSpPr>
            <p:cNvPr id="55327" name="Line 80"/>
            <p:cNvSpPr>
              <a:spLocks noChangeShapeType="1"/>
            </p:cNvSpPr>
            <p:nvPr/>
          </p:nvSpPr>
          <p:spPr bwMode="auto">
            <a:xfrm flipV="1">
              <a:off x="1072" y="2008"/>
              <a:ext cx="344" cy="7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5328" name="Line 81"/>
            <p:cNvSpPr>
              <a:spLocks noChangeShapeType="1"/>
            </p:cNvSpPr>
            <p:nvPr/>
          </p:nvSpPr>
          <p:spPr bwMode="auto">
            <a:xfrm flipV="1">
              <a:off x="1088" y="2000"/>
              <a:ext cx="664" cy="7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5329" name="Line 82"/>
            <p:cNvSpPr>
              <a:spLocks noChangeShapeType="1"/>
            </p:cNvSpPr>
            <p:nvPr/>
          </p:nvSpPr>
          <p:spPr bwMode="auto">
            <a:xfrm>
              <a:off x="1073" y="2744"/>
              <a:ext cx="95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5330" name="Line 83"/>
            <p:cNvSpPr>
              <a:spLocks noChangeShapeType="1"/>
            </p:cNvSpPr>
            <p:nvPr/>
          </p:nvSpPr>
          <p:spPr bwMode="auto">
            <a:xfrm>
              <a:off x="1074" y="2739"/>
              <a:ext cx="822" cy="10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55325" name="Rectangle 8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pt-BR" sz="3200" smtClean="0"/>
              <a:t>Estrutura da Internet: rede de redes</a:t>
            </a:r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369408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0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04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402" grpId="0" build="p" autoUpdateAnimBg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1: Introdução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5125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C9E7FB0-3B63-4EF2-AF6F-A0042FCA2001}" type="slidenum">
              <a:rPr lang="en-US" smtClean="0"/>
              <a:pPr/>
              <a:t>87</a:t>
            </a:fld>
            <a:endParaRPr lang="en-US" smtClean="0"/>
          </a:p>
        </p:txBody>
      </p:sp>
      <p:sp>
        <p:nvSpPr>
          <p:cNvPr id="5126" name="Rectangle 80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pt-BR" sz="3200" smtClean="0"/>
              <a:t>Estrutura da Internet: rede de redes</a:t>
            </a:r>
            <a:endParaRPr lang="pt-BR" smtClean="0"/>
          </a:p>
        </p:txBody>
      </p:sp>
      <p:sp>
        <p:nvSpPr>
          <p:cNvPr id="5127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mtClean="0">
                <a:solidFill>
                  <a:srgbClr val="FF0000"/>
                </a:solidFill>
              </a:rPr>
              <a:t>um pacote passa através de diversas redes!</a:t>
            </a:r>
            <a:endParaRPr lang="pt-BR" smtClean="0"/>
          </a:p>
          <a:p>
            <a:pPr>
              <a:buFont typeface="ZapfDingbats" pitchFamily="82" charset="0"/>
              <a:buNone/>
            </a:pPr>
            <a:endParaRPr lang="pt-BR" smtClean="0">
              <a:solidFill>
                <a:srgbClr val="FF0000"/>
              </a:solidFill>
            </a:endParaRPr>
          </a:p>
          <a:p>
            <a:pPr lvl="1">
              <a:buFont typeface="ZapfDingbats" pitchFamily="82" charset="0"/>
              <a:buNone/>
            </a:pPr>
            <a:endParaRPr lang="pt-BR" smtClean="0"/>
          </a:p>
        </p:txBody>
      </p:sp>
      <p:sp>
        <p:nvSpPr>
          <p:cNvPr id="5128" name="Oval 3"/>
          <p:cNvSpPr>
            <a:spLocks noChangeArrowheads="1"/>
          </p:cNvSpPr>
          <p:nvPr/>
        </p:nvSpPr>
        <p:spPr bwMode="auto">
          <a:xfrm>
            <a:off x="2432050" y="4883150"/>
            <a:ext cx="1863725" cy="7905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ISP Nível 1</a:t>
            </a:r>
          </a:p>
        </p:txBody>
      </p:sp>
      <p:sp>
        <p:nvSpPr>
          <p:cNvPr id="5129" name="Oval 4"/>
          <p:cNvSpPr>
            <a:spLocks noChangeArrowheads="1"/>
          </p:cNvSpPr>
          <p:nvPr/>
        </p:nvSpPr>
        <p:spPr bwMode="auto">
          <a:xfrm>
            <a:off x="3530600" y="3679825"/>
            <a:ext cx="1863725" cy="7905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ISP Nível 1</a:t>
            </a:r>
          </a:p>
        </p:txBody>
      </p:sp>
      <p:sp>
        <p:nvSpPr>
          <p:cNvPr id="5130" name="Oval 5"/>
          <p:cNvSpPr>
            <a:spLocks noChangeArrowheads="1"/>
          </p:cNvSpPr>
          <p:nvPr/>
        </p:nvSpPr>
        <p:spPr bwMode="auto">
          <a:xfrm>
            <a:off x="4800600" y="4845050"/>
            <a:ext cx="1863725" cy="7905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ISP Nível 1</a:t>
            </a:r>
          </a:p>
        </p:txBody>
      </p:sp>
      <p:sp>
        <p:nvSpPr>
          <p:cNvPr id="5131" name="Oval 6"/>
          <p:cNvSpPr>
            <a:spLocks noChangeArrowheads="1"/>
          </p:cNvSpPr>
          <p:nvPr/>
        </p:nvSpPr>
        <p:spPr bwMode="auto">
          <a:xfrm>
            <a:off x="5121275" y="4851400"/>
            <a:ext cx="133350" cy="1428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132" name="Oval 7"/>
          <p:cNvSpPr>
            <a:spLocks noChangeArrowheads="1"/>
          </p:cNvSpPr>
          <p:nvPr/>
        </p:nvSpPr>
        <p:spPr bwMode="auto">
          <a:xfrm>
            <a:off x="4670425" y="4381500"/>
            <a:ext cx="133350" cy="1428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133" name="Oval 8"/>
          <p:cNvSpPr>
            <a:spLocks noChangeArrowheads="1"/>
          </p:cNvSpPr>
          <p:nvPr/>
        </p:nvSpPr>
        <p:spPr bwMode="auto">
          <a:xfrm>
            <a:off x="4206875" y="4406900"/>
            <a:ext cx="133350" cy="1428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134" name="Oval 9"/>
          <p:cNvSpPr>
            <a:spLocks noChangeArrowheads="1"/>
          </p:cNvSpPr>
          <p:nvPr/>
        </p:nvSpPr>
        <p:spPr bwMode="auto">
          <a:xfrm>
            <a:off x="3736975" y="4864100"/>
            <a:ext cx="133350" cy="1428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135" name="Oval 10"/>
          <p:cNvSpPr>
            <a:spLocks noChangeArrowheads="1"/>
          </p:cNvSpPr>
          <p:nvPr/>
        </p:nvSpPr>
        <p:spPr bwMode="auto">
          <a:xfrm>
            <a:off x="4232275" y="5181600"/>
            <a:ext cx="133350" cy="1428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136" name="Oval 11"/>
          <p:cNvSpPr>
            <a:spLocks noChangeArrowheads="1"/>
          </p:cNvSpPr>
          <p:nvPr/>
        </p:nvSpPr>
        <p:spPr bwMode="auto">
          <a:xfrm>
            <a:off x="4746625" y="5168900"/>
            <a:ext cx="133350" cy="1428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137" name="Line 12"/>
          <p:cNvSpPr>
            <a:spLocks noChangeShapeType="1"/>
          </p:cNvSpPr>
          <p:nvPr/>
        </p:nvSpPr>
        <p:spPr bwMode="auto">
          <a:xfrm flipV="1">
            <a:off x="4368800" y="5238750"/>
            <a:ext cx="38100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5138" name="Line 13"/>
          <p:cNvSpPr>
            <a:spLocks noChangeShapeType="1"/>
          </p:cNvSpPr>
          <p:nvPr/>
        </p:nvSpPr>
        <p:spPr bwMode="auto">
          <a:xfrm>
            <a:off x="4778375" y="4495800"/>
            <a:ext cx="368300" cy="368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5139" name="Line 14"/>
          <p:cNvSpPr>
            <a:spLocks noChangeShapeType="1"/>
          </p:cNvSpPr>
          <p:nvPr/>
        </p:nvSpPr>
        <p:spPr bwMode="auto">
          <a:xfrm flipV="1">
            <a:off x="3835400" y="4527550"/>
            <a:ext cx="393700" cy="355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grpSp>
        <p:nvGrpSpPr>
          <p:cNvPr id="5140" name="Group 15"/>
          <p:cNvGrpSpPr>
            <a:grpSpLocks/>
          </p:cNvGrpSpPr>
          <p:nvPr/>
        </p:nvGrpSpPr>
        <p:grpSpPr bwMode="auto">
          <a:xfrm>
            <a:off x="5670550" y="4178300"/>
            <a:ext cx="719138" cy="396875"/>
            <a:chOff x="3740" y="1244"/>
            <a:chExt cx="453" cy="250"/>
          </a:xfrm>
        </p:grpSpPr>
        <p:sp>
          <p:nvSpPr>
            <p:cNvPr id="5201" name="Rectangle 16"/>
            <p:cNvSpPr>
              <a:spLocks noChangeArrowheads="1"/>
            </p:cNvSpPr>
            <p:nvPr/>
          </p:nvSpPr>
          <p:spPr bwMode="auto">
            <a:xfrm>
              <a:off x="3755" y="1248"/>
              <a:ext cx="438" cy="198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202" name="Text Box 17"/>
            <p:cNvSpPr txBox="1">
              <a:spLocks noChangeArrowheads="1"/>
            </p:cNvSpPr>
            <p:nvPr/>
          </p:nvSpPr>
          <p:spPr bwMode="auto">
            <a:xfrm>
              <a:off x="3740" y="1244"/>
              <a:ext cx="444" cy="250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bg1"/>
                  </a:solidFill>
                  <a:latin typeface="Comic Sans MS" pitchFamily="66" charset="0"/>
                </a:rPr>
                <a:t>NAP</a:t>
              </a:r>
              <a:endParaRPr lang="en-US" sz="2000"/>
            </a:p>
          </p:txBody>
        </p:sp>
      </p:grpSp>
      <p:sp>
        <p:nvSpPr>
          <p:cNvPr id="5141" name="Line 18"/>
          <p:cNvSpPr>
            <a:spLocks noChangeShapeType="1"/>
          </p:cNvSpPr>
          <p:nvPr/>
        </p:nvSpPr>
        <p:spPr bwMode="auto">
          <a:xfrm flipH="1">
            <a:off x="5222875" y="4445000"/>
            <a:ext cx="501650" cy="425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5142" name="Line 19"/>
          <p:cNvSpPr>
            <a:spLocks noChangeShapeType="1"/>
          </p:cNvSpPr>
          <p:nvPr/>
        </p:nvSpPr>
        <p:spPr bwMode="auto">
          <a:xfrm flipH="1">
            <a:off x="4791075" y="4362450"/>
            <a:ext cx="901700" cy="114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5143" name="Line 20"/>
          <p:cNvSpPr>
            <a:spLocks noChangeShapeType="1"/>
          </p:cNvSpPr>
          <p:nvPr/>
        </p:nvSpPr>
        <p:spPr bwMode="auto">
          <a:xfrm flipH="1">
            <a:off x="3876675" y="4419600"/>
            <a:ext cx="1816100" cy="482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grpSp>
        <p:nvGrpSpPr>
          <p:cNvPr id="5144" name="Group 21"/>
          <p:cNvGrpSpPr>
            <a:grpSpLocks/>
          </p:cNvGrpSpPr>
          <p:nvPr/>
        </p:nvGrpSpPr>
        <p:grpSpPr bwMode="auto">
          <a:xfrm>
            <a:off x="1946275" y="3286125"/>
            <a:ext cx="6219825" cy="2838450"/>
            <a:chOff x="1226" y="2070"/>
            <a:chExt cx="3918" cy="1788"/>
          </a:xfrm>
        </p:grpSpPr>
        <p:grpSp>
          <p:nvGrpSpPr>
            <p:cNvPr id="5178" name="Group 22"/>
            <p:cNvGrpSpPr>
              <a:grpSpLocks/>
            </p:cNvGrpSpPr>
            <p:nvPr/>
          </p:nvGrpSpPr>
          <p:grpSpPr bwMode="auto">
            <a:xfrm>
              <a:off x="3042" y="2102"/>
              <a:ext cx="1054" cy="372"/>
              <a:chOff x="3042" y="2102"/>
              <a:chExt cx="1054" cy="372"/>
            </a:xfrm>
          </p:grpSpPr>
          <p:sp>
            <p:nvSpPr>
              <p:cNvPr id="5198" name="Oval 23"/>
              <p:cNvSpPr>
                <a:spLocks noChangeArrowheads="1"/>
              </p:cNvSpPr>
              <p:nvPr/>
            </p:nvSpPr>
            <p:spPr bwMode="auto">
              <a:xfrm>
                <a:off x="3042" y="2102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199" name="Text Box 24"/>
              <p:cNvSpPr txBox="1">
                <a:spLocks noChangeArrowheads="1"/>
              </p:cNvSpPr>
              <p:nvPr/>
            </p:nvSpPr>
            <p:spPr bwMode="auto">
              <a:xfrm>
                <a:off x="3182" y="2176"/>
                <a:ext cx="88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chemeClr val="folHlink"/>
                    </a:solidFill>
                    <a:latin typeface="Comic Sans MS" pitchFamily="66" charset="0"/>
                  </a:rPr>
                  <a:t>ISP Nível 2</a:t>
                </a:r>
              </a:p>
            </p:txBody>
          </p:sp>
          <p:sp>
            <p:nvSpPr>
              <p:cNvPr id="5200" name="Oval 25"/>
              <p:cNvSpPr>
                <a:spLocks noChangeArrowheads="1"/>
              </p:cNvSpPr>
              <p:nvPr/>
            </p:nvSpPr>
            <p:spPr bwMode="auto">
              <a:xfrm>
                <a:off x="3184" y="2340"/>
                <a:ext cx="84" cy="9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5179" name="Group 26"/>
            <p:cNvGrpSpPr>
              <a:grpSpLocks/>
            </p:cNvGrpSpPr>
            <p:nvPr/>
          </p:nvGrpSpPr>
          <p:grpSpPr bwMode="auto">
            <a:xfrm>
              <a:off x="1610" y="2070"/>
              <a:ext cx="1054" cy="372"/>
              <a:chOff x="698" y="2190"/>
              <a:chExt cx="1054" cy="372"/>
            </a:xfrm>
          </p:grpSpPr>
          <p:sp>
            <p:nvSpPr>
              <p:cNvPr id="5195" name="Oval 27"/>
              <p:cNvSpPr>
                <a:spLocks noChangeArrowheads="1"/>
              </p:cNvSpPr>
              <p:nvPr/>
            </p:nvSpPr>
            <p:spPr bwMode="auto">
              <a:xfrm>
                <a:off x="698" y="2190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196" name="Text Box 28"/>
              <p:cNvSpPr txBox="1">
                <a:spLocks noChangeArrowheads="1"/>
              </p:cNvSpPr>
              <p:nvPr/>
            </p:nvSpPr>
            <p:spPr bwMode="auto">
              <a:xfrm>
                <a:off x="838" y="2264"/>
                <a:ext cx="88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chemeClr val="folHlink"/>
                    </a:solidFill>
                    <a:latin typeface="Comic Sans MS" pitchFamily="66" charset="0"/>
                  </a:rPr>
                  <a:t>ISP Nível 2</a:t>
                </a:r>
              </a:p>
            </p:txBody>
          </p:sp>
          <p:sp>
            <p:nvSpPr>
              <p:cNvPr id="5197" name="Oval 29"/>
              <p:cNvSpPr>
                <a:spLocks noChangeArrowheads="1"/>
              </p:cNvSpPr>
              <p:nvPr/>
            </p:nvSpPr>
            <p:spPr bwMode="auto">
              <a:xfrm>
                <a:off x="1464" y="2460"/>
                <a:ext cx="84" cy="9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5180" name="Group 30"/>
            <p:cNvGrpSpPr>
              <a:grpSpLocks/>
            </p:cNvGrpSpPr>
            <p:nvPr/>
          </p:nvGrpSpPr>
          <p:grpSpPr bwMode="auto">
            <a:xfrm>
              <a:off x="1226" y="3476"/>
              <a:ext cx="1054" cy="374"/>
              <a:chOff x="442" y="3748"/>
              <a:chExt cx="1054" cy="374"/>
            </a:xfrm>
          </p:grpSpPr>
          <p:sp>
            <p:nvSpPr>
              <p:cNvPr id="5192" name="Oval 31"/>
              <p:cNvSpPr>
                <a:spLocks noChangeArrowheads="1"/>
              </p:cNvSpPr>
              <p:nvPr/>
            </p:nvSpPr>
            <p:spPr bwMode="auto">
              <a:xfrm>
                <a:off x="442" y="3750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193" name="Text Box 32"/>
              <p:cNvSpPr txBox="1">
                <a:spLocks noChangeArrowheads="1"/>
              </p:cNvSpPr>
              <p:nvPr/>
            </p:nvSpPr>
            <p:spPr bwMode="auto">
              <a:xfrm>
                <a:off x="582" y="3824"/>
                <a:ext cx="88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chemeClr val="folHlink"/>
                    </a:solidFill>
                    <a:latin typeface="Comic Sans MS" pitchFamily="66" charset="0"/>
                  </a:rPr>
                  <a:t>ISP Nível 2</a:t>
                </a:r>
              </a:p>
            </p:txBody>
          </p:sp>
          <p:sp>
            <p:nvSpPr>
              <p:cNvPr id="5194" name="Oval 33"/>
              <p:cNvSpPr>
                <a:spLocks noChangeArrowheads="1"/>
              </p:cNvSpPr>
              <p:nvPr/>
            </p:nvSpPr>
            <p:spPr bwMode="auto">
              <a:xfrm>
                <a:off x="904" y="3748"/>
                <a:ext cx="84" cy="9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5181" name="Group 34"/>
            <p:cNvGrpSpPr>
              <a:grpSpLocks/>
            </p:cNvGrpSpPr>
            <p:nvPr/>
          </p:nvGrpSpPr>
          <p:grpSpPr bwMode="auto">
            <a:xfrm>
              <a:off x="2674" y="3486"/>
              <a:ext cx="1054" cy="372"/>
              <a:chOff x="2698" y="3710"/>
              <a:chExt cx="1054" cy="372"/>
            </a:xfrm>
          </p:grpSpPr>
          <p:sp>
            <p:nvSpPr>
              <p:cNvPr id="5189" name="Oval 35"/>
              <p:cNvSpPr>
                <a:spLocks noChangeArrowheads="1"/>
              </p:cNvSpPr>
              <p:nvPr/>
            </p:nvSpPr>
            <p:spPr bwMode="auto">
              <a:xfrm>
                <a:off x="2698" y="3710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190" name="Text Box 36"/>
              <p:cNvSpPr txBox="1">
                <a:spLocks noChangeArrowheads="1"/>
              </p:cNvSpPr>
              <p:nvPr/>
            </p:nvSpPr>
            <p:spPr bwMode="auto">
              <a:xfrm>
                <a:off x="2838" y="3784"/>
                <a:ext cx="88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chemeClr val="folHlink"/>
                    </a:solidFill>
                    <a:latin typeface="Comic Sans MS" pitchFamily="66" charset="0"/>
                  </a:rPr>
                  <a:t>ISP Nível 2</a:t>
                </a:r>
              </a:p>
            </p:txBody>
          </p:sp>
          <p:sp>
            <p:nvSpPr>
              <p:cNvPr id="5191" name="Oval 37"/>
              <p:cNvSpPr>
                <a:spLocks noChangeArrowheads="1"/>
              </p:cNvSpPr>
              <p:nvPr/>
            </p:nvSpPr>
            <p:spPr bwMode="auto">
              <a:xfrm>
                <a:off x="3408" y="3716"/>
                <a:ext cx="84" cy="9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5182" name="Group 38"/>
            <p:cNvGrpSpPr>
              <a:grpSpLocks/>
            </p:cNvGrpSpPr>
            <p:nvPr/>
          </p:nvGrpSpPr>
          <p:grpSpPr bwMode="auto">
            <a:xfrm>
              <a:off x="4090" y="3182"/>
              <a:ext cx="1054" cy="372"/>
              <a:chOff x="4090" y="3182"/>
              <a:chExt cx="1054" cy="372"/>
            </a:xfrm>
          </p:grpSpPr>
          <p:sp>
            <p:nvSpPr>
              <p:cNvPr id="5186" name="Oval 39"/>
              <p:cNvSpPr>
                <a:spLocks noChangeArrowheads="1"/>
              </p:cNvSpPr>
              <p:nvPr/>
            </p:nvSpPr>
            <p:spPr bwMode="auto">
              <a:xfrm>
                <a:off x="4090" y="3182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187" name="Text Box 40"/>
              <p:cNvSpPr txBox="1">
                <a:spLocks noChangeArrowheads="1"/>
              </p:cNvSpPr>
              <p:nvPr/>
            </p:nvSpPr>
            <p:spPr bwMode="auto">
              <a:xfrm>
                <a:off x="4230" y="3256"/>
                <a:ext cx="88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chemeClr val="folHlink"/>
                    </a:solidFill>
                    <a:latin typeface="Comic Sans MS" pitchFamily="66" charset="0"/>
                  </a:rPr>
                  <a:t>ISP Nível 2</a:t>
                </a:r>
              </a:p>
            </p:txBody>
          </p:sp>
          <p:sp>
            <p:nvSpPr>
              <p:cNvPr id="5188" name="Oval 41"/>
              <p:cNvSpPr>
                <a:spLocks noChangeArrowheads="1"/>
              </p:cNvSpPr>
              <p:nvPr/>
            </p:nvSpPr>
            <p:spPr bwMode="auto">
              <a:xfrm>
                <a:off x="4144" y="3308"/>
                <a:ext cx="84" cy="9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5183" name="Oval 42"/>
            <p:cNvSpPr>
              <a:spLocks noChangeArrowheads="1"/>
            </p:cNvSpPr>
            <p:nvPr/>
          </p:nvSpPr>
          <p:spPr bwMode="auto">
            <a:xfrm>
              <a:off x="1712" y="2328"/>
              <a:ext cx="96" cy="88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184" name="Line 43"/>
            <p:cNvSpPr>
              <a:spLocks noChangeShapeType="1"/>
            </p:cNvSpPr>
            <p:nvPr/>
          </p:nvSpPr>
          <p:spPr bwMode="auto">
            <a:xfrm>
              <a:off x="1768" y="2400"/>
              <a:ext cx="200" cy="6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185" name="Oval 44"/>
            <p:cNvSpPr>
              <a:spLocks noChangeArrowheads="1"/>
            </p:cNvSpPr>
            <p:nvPr/>
          </p:nvSpPr>
          <p:spPr bwMode="auto">
            <a:xfrm>
              <a:off x="1928" y="3044"/>
              <a:ext cx="96" cy="88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5145" name="Oval 45"/>
          <p:cNvSpPr>
            <a:spLocks noChangeArrowheads="1"/>
          </p:cNvSpPr>
          <p:nvPr/>
        </p:nvSpPr>
        <p:spPr bwMode="auto">
          <a:xfrm>
            <a:off x="6337300" y="3683000"/>
            <a:ext cx="152400" cy="1651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146" name="Oval 46"/>
          <p:cNvSpPr>
            <a:spLocks noChangeArrowheads="1"/>
          </p:cNvSpPr>
          <p:nvPr/>
        </p:nvSpPr>
        <p:spPr bwMode="auto">
          <a:xfrm>
            <a:off x="7302500" y="4991100"/>
            <a:ext cx="152400" cy="1651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147" name="Line 47"/>
          <p:cNvSpPr>
            <a:spLocks noChangeShapeType="1"/>
          </p:cNvSpPr>
          <p:nvPr/>
        </p:nvSpPr>
        <p:spPr bwMode="auto">
          <a:xfrm>
            <a:off x="6451600" y="3822700"/>
            <a:ext cx="876300" cy="1155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5148" name="Oval 48"/>
          <p:cNvSpPr>
            <a:spLocks noChangeArrowheads="1"/>
          </p:cNvSpPr>
          <p:nvPr/>
        </p:nvSpPr>
        <p:spPr bwMode="auto">
          <a:xfrm>
            <a:off x="6007100" y="3797300"/>
            <a:ext cx="152400" cy="1651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149" name="Line 49"/>
          <p:cNvSpPr>
            <a:spLocks noChangeShapeType="1"/>
          </p:cNvSpPr>
          <p:nvPr/>
        </p:nvSpPr>
        <p:spPr bwMode="auto">
          <a:xfrm>
            <a:off x="6083300" y="3949700"/>
            <a:ext cx="0" cy="24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grpSp>
        <p:nvGrpSpPr>
          <p:cNvPr id="5150" name="Group 50"/>
          <p:cNvGrpSpPr>
            <a:grpSpLocks/>
          </p:cNvGrpSpPr>
          <p:nvPr/>
        </p:nvGrpSpPr>
        <p:grpSpPr bwMode="auto">
          <a:xfrm>
            <a:off x="5273675" y="2676525"/>
            <a:ext cx="1057275" cy="695325"/>
            <a:chOff x="4314" y="1086"/>
            <a:chExt cx="666" cy="438"/>
          </a:xfrm>
        </p:grpSpPr>
        <p:sp>
          <p:nvSpPr>
            <p:cNvPr id="5176" name="Oval 51"/>
            <p:cNvSpPr>
              <a:spLocks noChangeArrowheads="1"/>
            </p:cNvSpPr>
            <p:nvPr/>
          </p:nvSpPr>
          <p:spPr bwMode="auto">
            <a:xfrm>
              <a:off x="4314" y="1086"/>
              <a:ext cx="666" cy="4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177" name="Text Box 52"/>
            <p:cNvSpPr txBox="1">
              <a:spLocks noChangeArrowheads="1"/>
            </p:cNvSpPr>
            <p:nvPr/>
          </p:nvSpPr>
          <p:spPr bwMode="auto">
            <a:xfrm>
              <a:off x="4384" y="1106"/>
              <a:ext cx="41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ISP </a:t>
              </a:r>
            </a:p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local</a:t>
              </a:r>
            </a:p>
          </p:txBody>
        </p:sp>
      </p:grpSp>
      <p:grpSp>
        <p:nvGrpSpPr>
          <p:cNvPr id="5151" name="Group 53"/>
          <p:cNvGrpSpPr>
            <a:grpSpLocks/>
          </p:cNvGrpSpPr>
          <p:nvPr/>
        </p:nvGrpSpPr>
        <p:grpSpPr bwMode="auto">
          <a:xfrm>
            <a:off x="4308475" y="2828925"/>
            <a:ext cx="1057275" cy="695325"/>
            <a:chOff x="4314" y="1086"/>
            <a:chExt cx="666" cy="438"/>
          </a:xfrm>
        </p:grpSpPr>
        <p:sp>
          <p:nvSpPr>
            <p:cNvPr id="5174" name="Oval 54"/>
            <p:cNvSpPr>
              <a:spLocks noChangeArrowheads="1"/>
            </p:cNvSpPr>
            <p:nvPr/>
          </p:nvSpPr>
          <p:spPr bwMode="auto">
            <a:xfrm>
              <a:off x="4314" y="1086"/>
              <a:ext cx="666" cy="4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175" name="Text Box 55"/>
            <p:cNvSpPr txBox="1">
              <a:spLocks noChangeArrowheads="1"/>
            </p:cNvSpPr>
            <p:nvPr/>
          </p:nvSpPr>
          <p:spPr bwMode="auto">
            <a:xfrm>
              <a:off x="4384" y="1106"/>
              <a:ext cx="41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ISP </a:t>
              </a:r>
            </a:p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local</a:t>
              </a:r>
            </a:p>
          </p:txBody>
        </p:sp>
      </p:grpSp>
      <p:grpSp>
        <p:nvGrpSpPr>
          <p:cNvPr id="5152" name="Group 56"/>
          <p:cNvGrpSpPr>
            <a:grpSpLocks/>
          </p:cNvGrpSpPr>
          <p:nvPr/>
        </p:nvGrpSpPr>
        <p:grpSpPr bwMode="auto">
          <a:xfrm>
            <a:off x="6022975" y="2816225"/>
            <a:ext cx="1057275" cy="695325"/>
            <a:chOff x="4314" y="1086"/>
            <a:chExt cx="666" cy="438"/>
          </a:xfrm>
        </p:grpSpPr>
        <p:sp>
          <p:nvSpPr>
            <p:cNvPr id="5172" name="Oval 57"/>
            <p:cNvSpPr>
              <a:spLocks noChangeArrowheads="1"/>
            </p:cNvSpPr>
            <p:nvPr/>
          </p:nvSpPr>
          <p:spPr bwMode="auto">
            <a:xfrm>
              <a:off x="4314" y="1086"/>
              <a:ext cx="666" cy="4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173" name="Text Box 58"/>
            <p:cNvSpPr txBox="1">
              <a:spLocks noChangeArrowheads="1"/>
            </p:cNvSpPr>
            <p:nvPr/>
          </p:nvSpPr>
          <p:spPr bwMode="auto">
            <a:xfrm>
              <a:off x="4384" y="1106"/>
              <a:ext cx="41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ISP </a:t>
              </a:r>
            </a:p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local</a:t>
              </a:r>
            </a:p>
          </p:txBody>
        </p:sp>
      </p:grpSp>
      <p:grpSp>
        <p:nvGrpSpPr>
          <p:cNvPr id="5153" name="Group 59"/>
          <p:cNvGrpSpPr>
            <a:grpSpLocks/>
          </p:cNvGrpSpPr>
          <p:nvPr/>
        </p:nvGrpSpPr>
        <p:grpSpPr bwMode="auto">
          <a:xfrm>
            <a:off x="1539875" y="5876925"/>
            <a:ext cx="1057275" cy="695325"/>
            <a:chOff x="4314" y="1086"/>
            <a:chExt cx="666" cy="438"/>
          </a:xfrm>
        </p:grpSpPr>
        <p:sp>
          <p:nvSpPr>
            <p:cNvPr id="5170" name="Oval 60"/>
            <p:cNvSpPr>
              <a:spLocks noChangeArrowheads="1"/>
            </p:cNvSpPr>
            <p:nvPr/>
          </p:nvSpPr>
          <p:spPr bwMode="auto">
            <a:xfrm>
              <a:off x="4314" y="1086"/>
              <a:ext cx="666" cy="4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171" name="Text Box 61"/>
            <p:cNvSpPr txBox="1">
              <a:spLocks noChangeArrowheads="1"/>
            </p:cNvSpPr>
            <p:nvPr/>
          </p:nvSpPr>
          <p:spPr bwMode="auto">
            <a:xfrm>
              <a:off x="4384" y="1106"/>
              <a:ext cx="41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ISP </a:t>
              </a:r>
            </a:p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local</a:t>
              </a:r>
            </a:p>
          </p:txBody>
        </p:sp>
      </p:grpSp>
      <p:grpSp>
        <p:nvGrpSpPr>
          <p:cNvPr id="5154" name="Group 62"/>
          <p:cNvGrpSpPr>
            <a:grpSpLocks/>
          </p:cNvGrpSpPr>
          <p:nvPr/>
        </p:nvGrpSpPr>
        <p:grpSpPr bwMode="auto">
          <a:xfrm>
            <a:off x="1882775" y="2473325"/>
            <a:ext cx="1057275" cy="695325"/>
            <a:chOff x="4314" y="1086"/>
            <a:chExt cx="666" cy="438"/>
          </a:xfrm>
        </p:grpSpPr>
        <p:sp>
          <p:nvSpPr>
            <p:cNvPr id="5168" name="Oval 63"/>
            <p:cNvSpPr>
              <a:spLocks noChangeArrowheads="1"/>
            </p:cNvSpPr>
            <p:nvPr/>
          </p:nvSpPr>
          <p:spPr bwMode="auto">
            <a:xfrm>
              <a:off x="4314" y="1086"/>
              <a:ext cx="666" cy="4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169" name="Text Box 64"/>
            <p:cNvSpPr txBox="1">
              <a:spLocks noChangeArrowheads="1"/>
            </p:cNvSpPr>
            <p:nvPr/>
          </p:nvSpPr>
          <p:spPr bwMode="auto">
            <a:xfrm>
              <a:off x="4384" y="1106"/>
              <a:ext cx="41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ISP </a:t>
              </a:r>
            </a:p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local</a:t>
              </a:r>
            </a:p>
          </p:txBody>
        </p:sp>
      </p:grpSp>
      <p:grpSp>
        <p:nvGrpSpPr>
          <p:cNvPr id="5155" name="Group 65"/>
          <p:cNvGrpSpPr>
            <a:grpSpLocks/>
          </p:cNvGrpSpPr>
          <p:nvPr/>
        </p:nvGrpSpPr>
        <p:grpSpPr bwMode="auto">
          <a:xfrm>
            <a:off x="2724150" y="2714625"/>
            <a:ext cx="1079500" cy="695325"/>
            <a:chOff x="4300" y="1086"/>
            <a:chExt cx="680" cy="438"/>
          </a:xfrm>
        </p:grpSpPr>
        <p:sp>
          <p:nvSpPr>
            <p:cNvPr id="5166" name="Oval 66"/>
            <p:cNvSpPr>
              <a:spLocks noChangeArrowheads="1"/>
            </p:cNvSpPr>
            <p:nvPr/>
          </p:nvSpPr>
          <p:spPr bwMode="auto">
            <a:xfrm>
              <a:off x="4314" y="1086"/>
              <a:ext cx="666" cy="4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167" name="Text Box 67"/>
            <p:cNvSpPr txBox="1">
              <a:spLocks noChangeArrowheads="1"/>
            </p:cNvSpPr>
            <p:nvPr/>
          </p:nvSpPr>
          <p:spPr bwMode="auto">
            <a:xfrm>
              <a:off x="4300" y="1106"/>
              <a:ext cx="59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ISP</a:t>
              </a:r>
            </a:p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Nível 3</a:t>
              </a:r>
            </a:p>
          </p:txBody>
        </p:sp>
      </p:grpSp>
      <p:grpSp>
        <p:nvGrpSpPr>
          <p:cNvPr id="5156" name="Group 68"/>
          <p:cNvGrpSpPr>
            <a:grpSpLocks/>
          </p:cNvGrpSpPr>
          <p:nvPr/>
        </p:nvGrpSpPr>
        <p:grpSpPr bwMode="auto">
          <a:xfrm>
            <a:off x="2898775" y="5940425"/>
            <a:ext cx="1057275" cy="695325"/>
            <a:chOff x="4314" y="1086"/>
            <a:chExt cx="666" cy="438"/>
          </a:xfrm>
        </p:grpSpPr>
        <p:sp>
          <p:nvSpPr>
            <p:cNvPr id="5164" name="Oval 69"/>
            <p:cNvSpPr>
              <a:spLocks noChangeArrowheads="1"/>
            </p:cNvSpPr>
            <p:nvPr/>
          </p:nvSpPr>
          <p:spPr bwMode="auto">
            <a:xfrm>
              <a:off x="4314" y="1086"/>
              <a:ext cx="666" cy="4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165" name="Text Box 70"/>
            <p:cNvSpPr txBox="1">
              <a:spLocks noChangeArrowheads="1"/>
            </p:cNvSpPr>
            <p:nvPr/>
          </p:nvSpPr>
          <p:spPr bwMode="auto">
            <a:xfrm>
              <a:off x="4384" y="1106"/>
              <a:ext cx="41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ISP </a:t>
              </a:r>
            </a:p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local</a:t>
              </a:r>
            </a:p>
          </p:txBody>
        </p:sp>
      </p:grpSp>
      <p:grpSp>
        <p:nvGrpSpPr>
          <p:cNvPr id="5157" name="Group 71"/>
          <p:cNvGrpSpPr>
            <a:grpSpLocks/>
          </p:cNvGrpSpPr>
          <p:nvPr/>
        </p:nvGrpSpPr>
        <p:grpSpPr bwMode="auto">
          <a:xfrm>
            <a:off x="4600575" y="5940425"/>
            <a:ext cx="1057275" cy="695325"/>
            <a:chOff x="4314" y="1086"/>
            <a:chExt cx="666" cy="438"/>
          </a:xfrm>
        </p:grpSpPr>
        <p:sp>
          <p:nvSpPr>
            <p:cNvPr id="5162" name="Oval 72"/>
            <p:cNvSpPr>
              <a:spLocks noChangeArrowheads="1"/>
            </p:cNvSpPr>
            <p:nvPr/>
          </p:nvSpPr>
          <p:spPr bwMode="auto">
            <a:xfrm>
              <a:off x="4314" y="1086"/>
              <a:ext cx="666" cy="4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163" name="Text Box 73"/>
            <p:cNvSpPr txBox="1">
              <a:spLocks noChangeArrowheads="1"/>
            </p:cNvSpPr>
            <p:nvPr/>
          </p:nvSpPr>
          <p:spPr bwMode="auto">
            <a:xfrm>
              <a:off x="4384" y="1106"/>
              <a:ext cx="41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ISP </a:t>
              </a:r>
            </a:p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local</a:t>
              </a:r>
            </a:p>
          </p:txBody>
        </p:sp>
      </p:grpSp>
      <p:grpSp>
        <p:nvGrpSpPr>
          <p:cNvPr id="5158" name="Group 74"/>
          <p:cNvGrpSpPr>
            <a:grpSpLocks/>
          </p:cNvGrpSpPr>
          <p:nvPr/>
        </p:nvGrpSpPr>
        <p:grpSpPr bwMode="auto">
          <a:xfrm>
            <a:off x="7305675" y="5483225"/>
            <a:ext cx="1057275" cy="695325"/>
            <a:chOff x="4314" y="1086"/>
            <a:chExt cx="666" cy="438"/>
          </a:xfrm>
        </p:grpSpPr>
        <p:sp>
          <p:nvSpPr>
            <p:cNvPr id="5160" name="Oval 75"/>
            <p:cNvSpPr>
              <a:spLocks noChangeArrowheads="1"/>
            </p:cNvSpPr>
            <p:nvPr/>
          </p:nvSpPr>
          <p:spPr bwMode="auto">
            <a:xfrm>
              <a:off x="4314" y="1086"/>
              <a:ext cx="666" cy="4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161" name="Text Box 76"/>
            <p:cNvSpPr txBox="1">
              <a:spLocks noChangeArrowheads="1"/>
            </p:cNvSpPr>
            <p:nvPr/>
          </p:nvSpPr>
          <p:spPr bwMode="auto">
            <a:xfrm>
              <a:off x="4384" y="1106"/>
              <a:ext cx="41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ISP </a:t>
              </a:r>
            </a:p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local</a:t>
              </a:r>
            </a:p>
          </p:txBody>
        </p:sp>
      </p:grpSp>
      <p:graphicFrame>
        <p:nvGraphicFramePr>
          <p:cNvPr id="5122" name="Object 77"/>
          <p:cNvGraphicFramePr>
            <a:graphicFrameLocks noChangeAspect="1"/>
          </p:cNvGraphicFramePr>
          <p:nvPr/>
        </p:nvGraphicFramePr>
        <p:xfrm>
          <a:off x="1512888" y="2197100"/>
          <a:ext cx="417512" cy="31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10" name="Clip" r:id="rId4" imgW="1305000" imgH="1085760" progId="MS_ClipArt_Gallery.2">
                  <p:embed/>
                </p:oleObj>
              </mc:Choice>
              <mc:Fallback>
                <p:oleObj name="Clip" r:id="rId4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2888" y="2197100"/>
                        <a:ext cx="417512" cy="319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78"/>
          <p:cNvGraphicFramePr>
            <a:graphicFrameLocks noChangeAspect="1"/>
          </p:cNvGraphicFramePr>
          <p:nvPr/>
        </p:nvGraphicFramePr>
        <p:xfrm>
          <a:off x="8486775" y="6007100"/>
          <a:ext cx="417513" cy="31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11" name="Clip" r:id="rId6" imgW="1305000" imgH="1085760" progId="MS_ClipArt_Gallery.2">
                  <p:embed/>
                </p:oleObj>
              </mc:Choice>
              <mc:Fallback>
                <p:oleObj name="Clip" r:id="rId6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86775" y="6007100"/>
                        <a:ext cx="417513" cy="319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2527" name="Freeform 79"/>
          <p:cNvSpPr>
            <a:spLocks/>
          </p:cNvSpPr>
          <p:nvPr/>
        </p:nvSpPr>
        <p:spPr bwMode="auto">
          <a:xfrm>
            <a:off x="1879600" y="2476500"/>
            <a:ext cx="6654800" cy="3619500"/>
          </a:xfrm>
          <a:custGeom>
            <a:avLst/>
            <a:gdLst>
              <a:gd name="T0" fmla="*/ 0 w 4192"/>
              <a:gd name="T1" fmla="*/ 0 h 2280"/>
              <a:gd name="T2" fmla="*/ 2147483647 w 4192"/>
              <a:gd name="T3" fmla="*/ 2147483647 h 2280"/>
              <a:gd name="T4" fmla="*/ 2147483647 w 4192"/>
              <a:gd name="T5" fmla="*/ 2147483647 h 2280"/>
              <a:gd name="T6" fmla="*/ 2147483647 w 4192"/>
              <a:gd name="T7" fmla="*/ 2147483647 h 2280"/>
              <a:gd name="T8" fmla="*/ 2147483647 w 4192"/>
              <a:gd name="T9" fmla="*/ 2147483647 h 2280"/>
              <a:gd name="T10" fmla="*/ 2147483647 w 4192"/>
              <a:gd name="T11" fmla="*/ 2147483647 h 2280"/>
              <a:gd name="T12" fmla="*/ 2147483647 w 4192"/>
              <a:gd name="T13" fmla="*/ 2147483647 h 2280"/>
              <a:gd name="T14" fmla="*/ 2147483647 w 4192"/>
              <a:gd name="T15" fmla="*/ 2147483647 h 2280"/>
              <a:gd name="T16" fmla="*/ 2147483647 w 4192"/>
              <a:gd name="T17" fmla="*/ 2147483647 h 2280"/>
              <a:gd name="T18" fmla="*/ 2147483647 w 4192"/>
              <a:gd name="T19" fmla="*/ 2147483647 h 228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192"/>
              <a:gd name="T31" fmla="*/ 0 h 2280"/>
              <a:gd name="T32" fmla="*/ 4192 w 4192"/>
              <a:gd name="T33" fmla="*/ 2280 h 228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192" h="2280">
                <a:moveTo>
                  <a:pt x="0" y="0"/>
                </a:moveTo>
                <a:lnTo>
                  <a:pt x="568" y="264"/>
                </a:lnTo>
                <a:lnTo>
                  <a:pt x="920" y="592"/>
                </a:lnTo>
                <a:lnTo>
                  <a:pt x="1232" y="840"/>
                </a:lnTo>
                <a:lnTo>
                  <a:pt x="1792" y="1248"/>
                </a:lnTo>
                <a:lnTo>
                  <a:pt x="2096" y="1560"/>
                </a:lnTo>
                <a:lnTo>
                  <a:pt x="3008" y="1800"/>
                </a:lnTo>
                <a:lnTo>
                  <a:pt x="3632" y="1912"/>
                </a:lnTo>
                <a:lnTo>
                  <a:pt x="4040" y="2240"/>
                </a:lnTo>
                <a:lnTo>
                  <a:pt x="4192" y="2280"/>
                </a:lnTo>
              </a:path>
            </a:pathLst>
          </a:cu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5342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2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527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1: Introdução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Roteiro do Capítulo 1</a:t>
            </a:r>
          </a:p>
        </p:txBody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>
              <a:buFont typeface="ZapfDingbats" pitchFamily="82" charset="0"/>
              <a:buNone/>
            </a:pPr>
            <a:r>
              <a:rPr lang="pt-BR" sz="2400" dirty="0" smtClean="0"/>
              <a:t>1.1 O Que </a:t>
            </a:r>
            <a:r>
              <a:rPr lang="pt-BR" sz="2400" i="1" dirty="0" smtClean="0"/>
              <a:t>é</a:t>
            </a:r>
            <a:r>
              <a:rPr lang="pt-BR" sz="2400" dirty="0" smtClean="0"/>
              <a:t> a Internet?</a:t>
            </a:r>
          </a:p>
          <a:p>
            <a:pPr marL="533400" indent="-533400">
              <a:buFont typeface="ZapfDingbats" pitchFamily="82" charset="0"/>
              <a:buNone/>
            </a:pPr>
            <a:r>
              <a:rPr lang="pt-BR" sz="2400" dirty="0" smtClean="0"/>
              <a:t>1.2 A Borda (Periferia) da Internet</a:t>
            </a:r>
          </a:p>
          <a:p>
            <a:pPr marL="533400" indent="-533400">
              <a:buFont typeface="ZapfDingbats" pitchFamily="82" charset="0"/>
              <a:buNone/>
            </a:pPr>
            <a:r>
              <a:rPr lang="pt-BR" sz="2400" dirty="0" smtClean="0"/>
              <a:t>1.3 O Núcleo da Rede</a:t>
            </a:r>
          </a:p>
          <a:p>
            <a:pPr marL="533400" indent="-533400">
              <a:buFont typeface="ZapfDingbats" pitchFamily="82" charset="0"/>
              <a:buNone/>
            </a:pPr>
            <a:r>
              <a:rPr lang="pt-BR" sz="2400" dirty="0" smtClean="0">
                <a:solidFill>
                  <a:srgbClr val="C00000"/>
                </a:solidFill>
              </a:rPr>
              <a:t>1.4 Atraso, perda e vazão em redes de comutação de pacotes</a:t>
            </a:r>
          </a:p>
          <a:p>
            <a:pPr marL="533400" indent="-533400">
              <a:buFont typeface="ZapfDingbats" pitchFamily="82" charset="0"/>
              <a:buNone/>
            </a:pPr>
            <a:r>
              <a:rPr lang="pt-BR" sz="2400" dirty="0" smtClean="0"/>
              <a:t>1.5 Camadas de protocolos e seus modelos de serviços</a:t>
            </a:r>
          </a:p>
          <a:p>
            <a:pPr marL="533400" indent="-533400">
              <a:buFont typeface="ZapfDingbats" pitchFamily="82" charset="0"/>
              <a:buNone/>
            </a:pPr>
            <a:r>
              <a:rPr lang="pt-BR" sz="2400" dirty="0" smtClean="0"/>
              <a:t>1.6 Redes sob ameaça</a:t>
            </a:r>
          </a:p>
          <a:p>
            <a:pPr marL="533400" indent="-533400">
              <a:buFont typeface="ZapfDingbats" pitchFamily="82" charset="0"/>
              <a:buNone/>
            </a:pPr>
            <a:r>
              <a:rPr lang="pt-BR" sz="2400" dirty="0" smtClean="0"/>
              <a:t>1.7 História das redes de computadores e da Internet</a:t>
            </a:r>
          </a:p>
        </p:txBody>
      </p:sp>
      <p:sp>
        <p:nvSpPr>
          <p:cNvPr id="54277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5CA228E-D66C-44FC-8DC2-2E0456165C08}" type="slidenum">
              <a:rPr lang="en-US" smtClean="0"/>
              <a:pPr/>
              <a:t>88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2824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1: Introdução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029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2BC43C-D07D-40BD-9D6B-F181459FC99F}" type="slidenum">
              <a:rPr lang="en-US" smtClean="0"/>
              <a:pPr>
                <a:defRPr/>
              </a:pPr>
              <a:t>89</a:t>
            </a:fld>
            <a:endParaRPr lang="en-US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xfrm>
            <a:off x="476250" y="266700"/>
            <a:ext cx="7772400" cy="1143000"/>
          </a:xfrm>
        </p:spPr>
        <p:txBody>
          <a:bodyPr/>
          <a:lstStyle/>
          <a:p>
            <a:r>
              <a:rPr lang="pt-BR" sz="3600" smtClean="0"/>
              <a:t>Como ocorrem as perdas e atrasos?</a:t>
            </a:r>
            <a:endParaRPr lang="pt-BR" smtClean="0"/>
          </a:p>
        </p:txBody>
      </p:sp>
      <p:sp>
        <p:nvSpPr>
          <p:cNvPr id="10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9875" y="1371600"/>
            <a:ext cx="8445500" cy="2114550"/>
          </a:xfrm>
        </p:spPr>
        <p:txBody>
          <a:bodyPr/>
          <a:lstStyle/>
          <a:p>
            <a:pPr>
              <a:buFont typeface="ZapfDingbats" pitchFamily="82" charset="0"/>
              <a:buNone/>
            </a:pPr>
            <a:r>
              <a:rPr lang="pt-BR" smtClean="0"/>
              <a:t>pacotes enfileiram nos buffers do roteador</a:t>
            </a:r>
            <a:endParaRPr lang="pt-BR" sz="2400" smtClean="0"/>
          </a:p>
          <a:p>
            <a:r>
              <a:rPr lang="pt-BR" sz="2400" smtClean="0">
                <a:solidFill>
                  <a:srgbClr val="FF0000"/>
                </a:solidFill>
              </a:rPr>
              <a:t>taxa de chegada de pacotes ao enlace excede a capacidade do link de saída.</a:t>
            </a:r>
          </a:p>
          <a:p>
            <a:r>
              <a:rPr lang="pt-BR" sz="2400" smtClean="0"/>
              <a:t>pacotes enfileram, esperam pela vez</a:t>
            </a: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1298575" y="4953000"/>
          <a:ext cx="64611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34" name="Clip" r:id="rId4" imgW="1305000" imgH="1085760" progId="">
                  <p:embed/>
                </p:oleObj>
              </mc:Choice>
              <mc:Fallback>
                <p:oleObj name="Clip" r:id="rId4" imgW="1305000" imgH="10857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8575" y="4953000"/>
                        <a:ext cx="646113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Oval 5"/>
          <p:cNvSpPr>
            <a:spLocks noChangeArrowheads="1"/>
          </p:cNvSpPr>
          <p:nvPr/>
        </p:nvSpPr>
        <p:spPr bwMode="auto">
          <a:xfrm>
            <a:off x="2339975" y="4711700"/>
            <a:ext cx="1198563" cy="369888"/>
          </a:xfrm>
          <a:prstGeom prst="ellipse">
            <a:avLst/>
          </a:prstGeom>
          <a:solidFill>
            <a:schemeClr val="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pt-BR"/>
          </a:p>
        </p:txBody>
      </p:sp>
      <p:sp>
        <p:nvSpPr>
          <p:cNvPr id="1033" name="Rectangle 6"/>
          <p:cNvSpPr>
            <a:spLocks noChangeArrowheads="1"/>
          </p:cNvSpPr>
          <p:nvPr/>
        </p:nvSpPr>
        <p:spPr bwMode="auto">
          <a:xfrm>
            <a:off x="2339975" y="4643438"/>
            <a:ext cx="1198563" cy="263525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pt-BR"/>
          </a:p>
        </p:txBody>
      </p:sp>
      <p:sp>
        <p:nvSpPr>
          <p:cNvPr id="1034" name="Oval 7"/>
          <p:cNvSpPr>
            <a:spLocks noChangeArrowheads="1"/>
          </p:cNvSpPr>
          <p:nvPr/>
        </p:nvSpPr>
        <p:spPr bwMode="auto">
          <a:xfrm>
            <a:off x="2349500" y="4414838"/>
            <a:ext cx="1198563" cy="430212"/>
          </a:xfrm>
          <a:prstGeom prst="ellipse">
            <a:avLst/>
          </a:prstGeom>
          <a:solidFill>
            <a:schemeClr val="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pt-BR"/>
          </a:p>
        </p:txBody>
      </p:sp>
      <p:grpSp>
        <p:nvGrpSpPr>
          <p:cNvPr id="1035" name="Group 8"/>
          <p:cNvGrpSpPr>
            <a:grpSpLocks/>
          </p:cNvGrpSpPr>
          <p:nvPr/>
        </p:nvGrpSpPr>
        <p:grpSpPr bwMode="auto">
          <a:xfrm>
            <a:off x="2695575" y="4445000"/>
            <a:ext cx="498475" cy="119063"/>
            <a:chOff x="2208" y="2184"/>
            <a:chExt cx="176" cy="69"/>
          </a:xfrm>
        </p:grpSpPr>
        <p:grpSp>
          <p:nvGrpSpPr>
            <p:cNvPr id="1077" name="Group 9"/>
            <p:cNvGrpSpPr>
              <a:grpSpLocks/>
            </p:cNvGrpSpPr>
            <p:nvPr/>
          </p:nvGrpSpPr>
          <p:grpSpPr bwMode="auto">
            <a:xfrm>
              <a:off x="2208" y="2185"/>
              <a:ext cx="176" cy="68"/>
              <a:chOff x="2848" y="848"/>
              <a:chExt cx="140" cy="98"/>
            </a:xfrm>
          </p:grpSpPr>
          <p:sp>
            <p:nvSpPr>
              <p:cNvPr id="1082" name="Line 1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83" name="Line 1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84" name="Line 1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1078" name="Group 13"/>
            <p:cNvGrpSpPr>
              <a:grpSpLocks/>
            </p:cNvGrpSpPr>
            <p:nvPr/>
          </p:nvGrpSpPr>
          <p:grpSpPr bwMode="auto">
            <a:xfrm flipV="1">
              <a:off x="2208" y="2184"/>
              <a:ext cx="176" cy="68"/>
              <a:chOff x="2848" y="848"/>
              <a:chExt cx="140" cy="98"/>
            </a:xfrm>
          </p:grpSpPr>
          <p:sp>
            <p:nvSpPr>
              <p:cNvPr id="1079" name="Line 1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80" name="Line 1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81" name="Line 1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</p:grpSp>
      <p:sp>
        <p:nvSpPr>
          <p:cNvPr id="1036" name="Oval 17"/>
          <p:cNvSpPr>
            <a:spLocks noChangeArrowheads="1"/>
          </p:cNvSpPr>
          <p:nvPr/>
        </p:nvSpPr>
        <p:spPr bwMode="auto">
          <a:xfrm>
            <a:off x="5435600" y="4730750"/>
            <a:ext cx="1198563" cy="369888"/>
          </a:xfrm>
          <a:prstGeom prst="ellipse">
            <a:avLst/>
          </a:prstGeom>
          <a:solidFill>
            <a:schemeClr val="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pt-BR"/>
          </a:p>
        </p:txBody>
      </p:sp>
      <p:sp>
        <p:nvSpPr>
          <p:cNvPr id="1037" name="Line 18"/>
          <p:cNvSpPr>
            <a:spLocks noChangeShapeType="1"/>
          </p:cNvSpPr>
          <p:nvPr/>
        </p:nvSpPr>
        <p:spPr bwMode="auto">
          <a:xfrm>
            <a:off x="5445125" y="4710113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038" name="Rectangle 19"/>
          <p:cNvSpPr>
            <a:spLocks noChangeArrowheads="1"/>
          </p:cNvSpPr>
          <p:nvPr/>
        </p:nvSpPr>
        <p:spPr bwMode="auto">
          <a:xfrm>
            <a:off x="5445125" y="4672013"/>
            <a:ext cx="1198563" cy="263525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pt-BR"/>
          </a:p>
        </p:txBody>
      </p:sp>
      <p:sp>
        <p:nvSpPr>
          <p:cNvPr id="1039" name="Oval 20"/>
          <p:cNvSpPr>
            <a:spLocks noChangeArrowheads="1"/>
          </p:cNvSpPr>
          <p:nvPr/>
        </p:nvSpPr>
        <p:spPr bwMode="auto">
          <a:xfrm>
            <a:off x="5454650" y="4443413"/>
            <a:ext cx="1198563" cy="430212"/>
          </a:xfrm>
          <a:prstGeom prst="ellipse">
            <a:avLst/>
          </a:prstGeom>
          <a:solidFill>
            <a:schemeClr val="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pt-BR"/>
          </a:p>
        </p:txBody>
      </p:sp>
      <p:graphicFrame>
        <p:nvGraphicFramePr>
          <p:cNvPr id="1027" name="Object 21"/>
          <p:cNvGraphicFramePr>
            <a:graphicFrameLocks noChangeAspect="1"/>
          </p:cNvGraphicFramePr>
          <p:nvPr/>
        </p:nvGraphicFramePr>
        <p:xfrm>
          <a:off x="984250" y="3943350"/>
          <a:ext cx="64611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35" name="Clip" r:id="rId6" imgW="1305000" imgH="1085760" progId="">
                  <p:embed/>
                </p:oleObj>
              </mc:Choice>
              <mc:Fallback>
                <p:oleObj name="Clip" r:id="rId6" imgW="1305000" imgH="10857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4250" y="3943350"/>
                        <a:ext cx="646113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0" name="Line 22"/>
          <p:cNvSpPr>
            <a:spLocks noChangeShapeType="1"/>
          </p:cNvSpPr>
          <p:nvPr/>
        </p:nvSpPr>
        <p:spPr bwMode="auto">
          <a:xfrm>
            <a:off x="1609725" y="4349750"/>
            <a:ext cx="5048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041" name="Line 23"/>
          <p:cNvSpPr>
            <a:spLocks noChangeShapeType="1"/>
          </p:cNvSpPr>
          <p:nvPr/>
        </p:nvSpPr>
        <p:spPr bwMode="auto">
          <a:xfrm flipV="1">
            <a:off x="1914525" y="5335588"/>
            <a:ext cx="195263" cy="4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042" name="Line 24"/>
          <p:cNvSpPr>
            <a:spLocks noChangeShapeType="1"/>
          </p:cNvSpPr>
          <p:nvPr/>
        </p:nvSpPr>
        <p:spPr bwMode="auto">
          <a:xfrm>
            <a:off x="3533775" y="4768850"/>
            <a:ext cx="1933575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043" name="Line 25"/>
          <p:cNvSpPr>
            <a:spLocks noChangeShapeType="1"/>
          </p:cNvSpPr>
          <p:nvPr/>
        </p:nvSpPr>
        <p:spPr bwMode="auto">
          <a:xfrm flipH="1">
            <a:off x="2114550" y="4340225"/>
            <a:ext cx="0" cy="10001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044" name="Line 26"/>
          <p:cNvSpPr>
            <a:spLocks noChangeShapeType="1"/>
          </p:cNvSpPr>
          <p:nvPr/>
        </p:nvSpPr>
        <p:spPr bwMode="auto">
          <a:xfrm>
            <a:off x="2124075" y="4773613"/>
            <a:ext cx="2000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045" name="Rectangle 27"/>
          <p:cNvSpPr>
            <a:spLocks noChangeArrowheads="1"/>
          </p:cNvSpPr>
          <p:nvPr/>
        </p:nvSpPr>
        <p:spPr bwMode="auto">
          <a:xfrm>
            <a:off x="3200400" y="4640263"/>
            <a:ext cx="147638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pt-BR"/>
          </a:p>
        </p:txBody>
      </p:sp>
      <p:sp>
        <p:nvSpPr>
          <p:cNvPr id="1046" name="Rectangle 28"/>
          <p:cNvSpPr>
            <a:spLocks noChangeArrowheads="1"/>
          </p:cNvSpPr>
          <p:nvPr/>
        </p:nvSpPr>
        <p:spPr bwMode="auto">
          <a:xfrm>
            <a:off x="3362325" y="4640263"/>
            <a:ext cx="147638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pt-BR"/>
          </a:p>
        </p:txBody>
      </p:sp>
      <p:sp>
        <p:nvSpPr>
          <p:cNvPr id="1047" name="Rectangle 29"/>
          <p:cNvSpPr>
            <a:spLocks noChangeArrowheads="1"/>
          </p:cNvSpPr>
          <p:nvPr/>
        </p:nvSpPr>
        <p:spPr bwMode="auto">
          <a:xfrm>
            <a:off x="2147888" y="4540250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pt-BR"/>
          </a:p>
        </p:txBody>
      </p:sp>
      <p:sp>
        <p:nvSpPr>
          <p:cNvPr id="1048" name="Line 30"/>
          <p:cNvSpPr>
            <a:spLocks noChangeShapeType="1"/>
          </p:cNvSpPr>
          <p:nvPr/>
        </p:nvSpPr>
        <p:spPr bwMode="auto">
          <a:xfrm>
            <a:off x="2324100" y="4645025"/>
            <a:ext cx="242888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049" name="Line 31"/>
          <p:cNvSpPr>
            <a:spLocks noChangeShapeType="1"/>
          </p:cNvSpPr>
          <p:nvPr/>
        </p:nvSpPr>
        <p:spPr bwMode="auto">
          <a:xfrm flipV="1">
            <a:off x="1990725" y="4921250"/>
            <a:ext cx="0" cy="176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050" name="Text Box 32"/>
          <p:cNvSpPr txBox="1">
            <a:spLocks noChangeArrowheads="1"/>
          </p:cNvSpPr>
          <p:nvPr/>
        </p:nvSpPr>
        <p:spPr bwMode="auto">
          <a:xfrm>
            <a:off x="631825" y="3967163"/>
            <a:ext cx="40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chemeClr val="accent1"/>
                </a:solidFill>
                <a:latin typeface="Comic Sans MS" pitchFamily="66" charset="0"/>
              </a:rPr>
              <a:t>A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1051" name="Text Box 33"/>
          <p:cNvSpPr txBox="1">
            <a:spLocks noChangeArrowheads="1"/>
          </p:cNvSpPr>
          <p:nvPr/>
        </p:nvSpPr>
        <p:spPr bwMode="auto">
          <a:xfrm>
            <a:off x="908050" y="4986338"/>
            <a:ext cx="376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chemeClr val="accent2"/>
                </a:solidFill>
                <a:latin typeface="Comic Sans MS" pitchFamily="66" charset="0"/>
              </a:rPr>
              <a:t>B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1052" name="Rectangle 34"/>
          <p:cNvSpPr>
            <a:spLocks noChangeArrowheads="1"/>
          </p:cNvSpPr>
          <p:nvPr/>
        </p:nvSpPr>
        <p:spPr bwMode="auto">
          <a:xfrm>
            <a:off x="3490913" y="4578350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pt-BR"/>
          </a:p>
        </p:txBody>
      </p:sp>
      <p:grpSp>
        <p:nvGrpSpPr>
          <p:cNvPr id="5" name="Group 35"/>
          <p:cNvGrpSpPr>
            <a:grpSpLocks/>
          </p:cNvGrpSpPr>
          <p:nvPr/>
        </p:nvGrpSpPr>
        <p:grpSpPr bwMode="auto">
          <a:xfrm>
            <a:off x="3586163" y="3114675"/>
            <a:ext cx="4067175" cy="1454150"/>
            <a:chOff x="2259" y="2090"/>
            <a:chExt cx="2562" cy="916"/>
          </a:xfrm>
        </p:grpSpPr>
        <p:sp>
          <p:nvSpPr>
            <p:cNvPr id="1075" name="Text Box 36"/>
            <p:cNvSpPr txBox="1">
              <a:spLocks noChangeArrowheads="1"/>
            </p:cNvSpPr>
            <p:nvPr/>
          </p:nvSpPr>
          <p:spPr bwMode="auto">
            <a:xfrm>
              <a:off x="2602" y="2090"/>
              <a:ext cx="221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>
                  <a:latin typeface="Comic Sans MS" pitchFamily="66" charset="0"/>
                </a:rPr>
                <a:t>pacote em transmissão </a:t>
              </a:r>
              <a:r>
                <a:rPr lang="en-US" sz="1800">
                  <a:solidFill>
                    <a:srgbClr val="FF0000"/>
                  </a:solidFill>
                  <a:latin typeface="Comic Sans MS" pitchFamily="66" charset="0"/>
                </a:rPr>
                <a:t>(atraso)</a:t>
              </a:r>
            </a:p>
          </p:txBody>
        </p:sp>
        <p:sp>
          <p:nvSpPr>
            <p:cNvPr id="1076" name="Line 37"/>
            <p:cNvSpPr>
              <a:spLocks noChangeShapeType="1"/>
            </p:cNvSpPr>
            <p:nvPr/>
          </p:nvSpPr>
          <p:spPr bwMode="auto">
            <a:xfrm rot="10800000" flipV="1">
              <a:off x="2259" y="2294"/>
              <a:ext cx="1059" cy="7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6" name="Group 38"/>
          <p:cNvGrpSpPr>
            <a:grpSpLocks/>
          </p:cNvGrpSpPr>
          <p:nvPr/>
        </p:nvGrpSpPr>
        <p:grpSpPr bwMode="auto">
          <a:xfrm>
            <a:off x="3338513" y="4899025"/>
            <a:ext cx="4622800" cy="804863"/>
            <a:chOff x="2103" y="3214"/>
            <a:chExt cx="2912" cy="507"/>
          </a:xfrm>
        </p:grpSpPr>
        <p:sp>
          <p:nvSpPr>
            <p:cNvPr id="1073" name="Text Box 39"/>
            <p:cNvSpPr txBox="1">
              <a:spLocks noChangeArrowheads="1"/>
            </p:cNvSpPr>
            <p:nvPr/>
          </p:nvSpPr>
          <p:spPr bwMode="auto">
            <a:xfrm>
              <a:off x="2530" y="3490"/>
              <a:ext cx="248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>
                  <a:latin typeface="Comic Sans MS" pitchFamily="66" charset="0"/>
                </a:rPr>
                <a:t>enfileiramento de pacotes </a:t>
              </a:r>
              <a:r>
                <a:rPr lang="en-US" sz="1800">
                  <a:solidFill>
                    <a:srgbClr val="FF0000"/>
                  </a:solidFill>
                  <a:latin typeface="Comic Sans MS" pitchFamily="66" charset="0"/>
                </a:rPr>
                <a:t> (atraso)</a:t>
              </a:r>
              <a:endParaRPr lang="en-US" sz="1800"/>
            </a:p>
          </p:txBody>
        </p:sp>
        <p:sp>
          <p:nvSpPr>
            <p:cNvPr id="1074" name="Line 40"/>
            <p:cNvSpPr>
              <a:spLocks noChangeShapeType="1"/>
            </p:cNvSpPr>
            <p:nvPr/>
          </p:nvSpPr>
          <p:spPr bwMode="auto">
            <a:xfrm rot="10800000">
              <a:off x="2103" y="3214"/>
              <a:ext cx="471" cy="4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1055" name="Group 41"/>
          <p:cNvGrpSpPr>
            <a:grpSpLocks/>
          </p:cNvGrpSpPr>
          <p:nvPr/>
        </p:nvGrpSpPr>
        <p:grpSpPr bwMode="auto">
          <a:xfrm>
            <a:off x="5781675" y="4502150"/>
            <a:ext cx="498475" cy="119063"/>
            <a:chOff x="2208" y="2184"/>
            <a:chExt cx="176" cy="69"/>
          </a:xfrm>
        </p:grpSpPr>
        <p:grpSp>
          <p:nvGrpSpPr>
            <p:cNvPr id="1065" name="Group 42"/>
            <p:cNvGrpSpPr>
              <a:grpSpLocks/>
            </p:cNvGrpSpPr>
            <p:nvPr/>
          </p:nvGrpSpPr>
          <p:grpSpPr bwMode="auto">
            <a:xfrm>
              <a:off x="2208" y="2185"/>
              <a:ext cx="176" cy="68"/>
              <a:chOff x="2848" y="848"/>
              <a:chExt cx="140" cy="98"/>
            </a:xfrm>
          </p:grpSpPr>
          <p:sp>
            <p:nvSpPr>
              <p:cNvPr id="1070" name="Line 4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71" name="Line 4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72" name="Line 4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1066" name="Group 46"/>
            <p:cNvGrpSpPr>
              <a:grpSpLocks/>
            </p:cNvGrpSpPr>
            <p:nvPr/>
          </p:nvGrpSpPr>
          <p:grpSpPr bwMode="auto">
            <a:xfrm flipV="1">
              <a:off x="2208" y="2184"/>
              <a:ext cx="176" cy="68"/>
              <a:chOff x="2848" y="848"/>
              <a:chExt cx="140" cy="98"/>
            </a:xfrm>
          </p:grpSpPr>
          <p:sp>
            <p:nvSpPr>
              <p:cNvPr id="1067" name="Line 4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68" name="Line 4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69" name="Line 4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</p:grpSp>
      <p:sp>
        <p:nvSpPr>
          <p:cNvPr id="1056" name="Rectangle 50"/>
          <p:cNvSpPr>
            <a:spLocks noChangeArrowheads="1"/>
          </p:cNvSpPr>
          <p:nvPr/>
        </p:nvSpPr>
        <p:spPr bwMode="auto">
          <a:xfrm>
            <a:off x="1673225" y="4068763"/>
            <a:ext cx="147638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pt-BR"/>
          </a:p>
        </p:txBody>
      </p:sp>
      <p:sp>
        <p:nvSpPr>
          <p:cNvPr id="1057" name="Line 51"/>
          <p:cNvSpPr>
            <a:spLocks noChangeShapeType="1"/>
          </p:cNvSpPr>
          <p:nvPr/>
        </p:nvSpPr>
        <p:spPr bwMode="auto">
          <a:xfrm>
            <a:off x="1803400" y="4175125"/>
            <a:ext cx="242888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058" name="Rectangle 52"/>
          <p:cNvSpPr>
            <a:spLocks noChangeArrowheads="1"/>
          </p:cNvSpPr>
          <p:nvPr/>
        </p:nvSpPr>
        <p:spPr bwMode="auto">
          <a:xfrm>
            <a:off x="1944688" y="5099050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pt-BR"/>
          </a:p>
        </p:txBody>
      </p:sp>
      <p:sp>
        <p:nvSpPr>
          <p:cNvPr id="1059" name="Rectangle 53"/>
          <p:cNvSpPr>
            <a:spLocks noChangeArrowheads="1"/>
          </p:cNvSpPr>
          <p:nvPr/>
        </p:nvSpPr>
        <p:spPr bwMode="auto">
          <a:xfrm>
            <a:off x="3060700" y="4640263"/>
            <a:ext cx="147638" cy="2000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pt-BR"/>
          </a:p>
        </p:txBody>
      </p:sp>
      <p:sp>
        <p:nvSpPr>
          <p:cNvPr id="1060" name="Rectangle 54"/>
          <p:cNvSpPr>
            <a:spLocks noChangeArrowheads="1"/>
          </p:cNvSpPr>
          <p:nvPr/>
        </p:nvSpPr>
        <p:spPr bwMode="auto">
          <a:xfrm>
            <a:off x="2921000" y="4640263"/>
            <a:ext cx="147638" cy="2000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pt-BR"/>
          </a:p>
        </p:txBody>
      </p:sp>
      <p:sp>
        <p:nvSpPr>
          <p:cNvPr id="1061" name="Rectangle 55"/>
          <p:cNvSpPr>
            <a:spLocks noChangeArrowheads="1"/>
          </p:cNvSpPr>
          <p:nvPr/>
        </p:nvSpPr>
        <p:spPr bwMode="auto">
          <a:xfrm>
            <a:off x="2781300" y="4640263"/>
            <a:ext cx="147638" cy="2000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pt-BR"/>
          </a:p>
        </p:txBody>
      </p:sp>
      <p:grpSp>
        <p:nvGrpSpPr>
          <p:cNvPr id="10" name="Group 56"/>
          <p:cNvGrpSpPr>
            <a:grpSpLocks/>
          </p:cNvGrpSpPr>
          <p:nvPr/>
        </p:nvGrpSpPr>
        <p:grpSpPr bwMode="auto">
          <a:xfrm>
            <a:off x="2517775" y="4860925"/>
            <a:ext cx="5784850" cy="1511300"/>
            <a:chOff x="1586" y="3190"/>
            <a:chExt cx="3644" cy="952"/>
          </a:xfrm>
        </p:grpSpPr>
        <p:sp>
          <p:nvSpPr>
            <p:cNvPr id="1063" name="Line 57"/>
            <p:cNvSpPr>
              <a:spLocks noChangeShapeType="1"/>
            </p:cNvSpPr>
            <p:nvPr/>
          </p:nvSpPr>
          <p:spPr bwMode="auto">
            <a:xfrm rot="10800000" flipH="1">
              <a:off x="1798" y="3190"/>
              <a:ext cx="105" cy="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64" name="Text Box 58"/>
            <p:cNvSpPr txBox="1">
              <a:spLocks noChangeArrowheads="1"/>
            </p:cNvSpPr>
            <p:nvPr/>
          </p:nvSpPr>
          <p:spPr bwMode="auto">
            <a:xfrm>
              <a:off x="1586" y="3738"/>
              <a:ext cx="364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 i="1">
                  <a:latin typeface="Comic Sans MS" pitchFamily="66" charset="0"/>
                </a:rPr>
                <a:t>buffers</a:t>
              </a:r>
              <a:r>
                <a:rPr lang="en-US" sz="1800">
                  <a:latin typeface="Comic Sans MS" pitchFamily="66" charset="0"/>
                </a:rPr>
                <a:t> livres (disponíveis): pacotes que chegam são </a:t>
              </a:r>
            </a:p>
            <a:p>
              <a:pPr eaLnBrk="0" hangingPunct="0"/>
              <a:r>
                <a:rPr lang="en-US" sz="1800">
                  <a:latin typeface="Comic Sans MS" pitchFamily="66" charset="0"/>
                </a:rPr>
                <a:t>descartados (</a:t>
              </a:r>
              <a:r>
                <a:rPr lang="en-US" sz="1800">
                  <a:solidFill>
                    <a:srgbClr val="FF0000"/>
                  </a:solidFill>
                  <a:latin typeface="Comic Sans MS" pitchFamily="66" charset="0"/>
                </a:rPr>
                <a:t>perda</a:t>
              </a:r>
              <a:r>
                <a:rPr lang="en-US" sz="1800">
                  <a:latin typeface="Comic Sans MS" pitchFamily="66" charset="0"/>
                </a:rPr>
                <a:t>) se não houver </a:t>
              </a:r>
              <a:r>
                <a:rPr lang="en-US" sz="1800" i="1">
                  <a:latin typeface="Comic Sans MS" pitchFamily="66" charset="0"/>
                </a:rPr>
                <a:t>buffers</a:t>
              </a:r>
              <a:r>
                <a:rPr lang="en-US" sz="1800">
                  <a:latin typeface="Comic Sans MS" pitchFamily="66" charset="0"/>
                </a:rPr>
                <a:t> livres</a:t>
              </a:r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227639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1: Introdução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7891" name="Espaço Reservado para Número de Slid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4F91375-5F7B-4614-B3BC-D23C963E9E4A}" type="slidenum">
              <a:rPr lang="en-US" smtClean="0"/>
              <a:pPr/>
              <a:t>9</a:t>
            </a:fld>
            <a:endParaRPr lang="en-US" smtClean="0"/>
          </a:p>
        </p:txBody>
      </p:sp>
      <p:pic>
        <p:nvPicPr>
          <p:cNvPr id="37892" name="Picture 2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1: Introdução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053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34400-F58A-4246-8C6A-8A7DEBF44B84}" type="slidenum">
              <a:rPr lang="en-US" smtClean="0"/>
              <a:pPr>
                <a:defRPr/>
              </a:pPr>
              <a:t>90</a:t>
            </a:fld>
            <a:endParaRPr lang="en-US" smtClean="0"/>
          </a:p>
        </p:txBody>
      </p:sp>
      <p:sp>
        <p:nvSpPr>
          <p:cNvPr id="2054" name="Rectangle 2"/>
          <p:cNvSpPr>
            <a:spLocks noGrp="1" noChangeArrowheads="1"/>
          </p:cNvSpPr>
          <p:nvPr>
            <p:ph type="title"/>
          </p:nvPr>
        </p:nvSpPr>
        <p:spPr>
          <a:xfrm>
            <a:off x="476250" y="266700"/>
            <a:ext cx="7772400" cy="1143000"/>
          </a:xfrm>
        </p:spPr>
        <p:txBody>
          <a:bodyPr/>
          <a:lstStyle/>
          <a:p>
            <a:r>
              <a:rPr lang="pt-BR" sz="3600" smtClean="0"/>
              <a:t>Quatro fontes de atraso dos pacotes</a:t>
            </a:r>
            <a:endParaRPr lang="pt-BR" smtClean="0"/>
          </a:p>
        </p:txBody>
      </p:sp>
      <p:sp>
        <p:nvSpPr>
          <p:cNvPr id="20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23875" y="1371600"/>
            <a:ext cx="4016375" cy="1771650"/>
          </a:xfrm>
        </p:spPr>
        <p:txBody>
          <a:bodyPr/>
          <a:lstStyle/>
          <a:p>
            <a:pPr>
              <a:buFont typeface="ZapfDingbats" pitchFamily="82" charset="0"/>
              <a:buNone/>
            </a:pPr>
            <a:endParaRPr lang="pt-BR" sz="2400" dirty="0" smtClean="0"/>
          </a:p>
          <a:p>
            <a:r>
              <a:rPr lang="pt-BR" sz="2400" dirty="0" smtClean="0">
                <a:solidFill>
                  <a:srgbClr val="FF0000"/>
                </a:solidFill>
              </a:rPr>
              <a:t>1. processamento do nó:</a:t>
            </a:r>
          </a:p>
          <a:p>
            <a:pPr lvl="1"/>
            <a:r>
              <a:rPr lang="pt-BR" sz="2000" dirty="0" smtClean="0"/>
              <a:t>verificação de bits errados</a:t>
            </a:r>
          </a:p>
          <a:p>
            <a:pPr lvl="1"/>
            <a:r>
              <a:rPr lang="pt-BR" sz="2000" dirty="0" smtClean="0"/>
              <a:t>identificação do enlace de saída</a:t>
            </a:r>
          </a:p>
          <a:p>
            <a:pPr lvl="1"/>
            <a:r>
              <a:rPr lang="pt-BR" sz="2000" dirty="0"/>
              <a:t>t</a:t>
            </a:r>
            <a:r>
              <a:rPr lang="pt-BR" sz="2000" dirty="0" smtClean="0"/>
              <a:t>ipicamente &lt; </a:t>
            </a:r>
            <a:r>
              <a:rPr lang="pt-BR" sz="2000" dirty="0" err="1" smtClean="0"/>
              <a:t>mseg</a:t>
            </a:r>
            <a:endParaRPr lang="pt-BR" sz="2000" dirty="0" smtClean="0"/>
          </a:p>
        </p:txBody>
      </p:sp>
      <p:sp>
        <p:nvSpPr>
          <p:cNvPr id="205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05313" y="1323975"/>
            <a:ext cx="4738687" cy="2914650"/>
          </a:xfrm>
        </p:spPr>
        <p:txBody>
          <a:bodyPr/>
          <a:lstStyle/>
          <a:p>
            <a:pPr>
              <a:buFont typeface="ZapfDingbats" pitchFamily="82" charset="0"/>
              <a:buNone/>
            </a:pPr>
            <a:endParaRPr lang="pt-BR" sz="2400" dirty="0" smtClean="0"/>
          </a:p>
          <a:p>
            <a:r>
              <a:rPr lang="pt-BR" sz="2400" dirty="0" smtClean="0">
                <a:solidFill>
                  <a:srgbClr val="FF0000"/>
                </a:solidFill>
              </a:rPr>
              <a:t>2. enfileiramento</a:t>
            </a:r>
          </a:p>
          <a:p>
            <a:pPr lvl="1"/>
            <a:r>
              <a:rPr lang="pt-BR" sz="2000" dirty="0" smtClean="0"/>
              <a:t>tempo de espera no enlace de saída até a transmissão</a:t>
            </a:r>
          </a:p>
          <a:p>
            <a:pPr lvl="1"/>
            <a:r>
              <a:rPr lang="pt-BR" sz="2000" dirty="0" smtClean="0"/>
              <a:t>depende do nível de congestionamento do roteador</a:t>
            </a:r>
          </a:p>
        </p:txBody>
      </p:sp>
      <p:grpSp>
        <p:nvGrpSpPr>
          <p:cNvPr id="2057" name="Group 5"/>
          <p:cNvGrpSpPr>
            <a:grpSpLocks/>
          </p:cNvGrpSpPr>
          <p:nvPr/>
        </p:nvGrpSpPr>
        <p:grpSpPr bwMode="auto">
          <a:xfrm>
            <a:off x="631825" y="4111049"/>
            <a:ext cx="6021388" cy="2432050"/>
            <a:chOff x="494" y="2702"/>
            <a:chExt cx="3793" cy="1532"/>
          </a:xfrm>
        </p:grpSpPr>
        <p:graphicFrame>
          <p:nvGraphicFramePr>
            <p:cNvPr id="2050" name="Object 6"/>
            <p:cNvGraphicFramePr>
              <a:graphicFrameLocks noChangeAspect="1"/>
            </p:cNvGraphicFramePr>
            <p:nvPr/>
          </p:nvGraphicFramePr>
          <p:xfrm>
            <a:off x="914" y="3452"/>
            <a:ext cx="407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6758" name="Clip" r:id="rId4" imgW="1305000" imgH="1085760" progId="">
                    <p:embed/>
                  </p:oleObj>
                </mc:Choice>
                <mc:Fallback>
                  <p:oleObj name="Clip" r:id="rId4" imgW="1305000" imgH="10857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4" y="3452"/>
                          <a:ext cx="407" cy="33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58" name="Oval 7"/>
            <p:cNvSpPr>
              <a:spLocks noChangeArrowheads="1"/>
            </p:cNvSpPr>
            <p:nvPr/>
          </p:nvSpPr>
          <p:spPr bwMode="auto">
            <a:xfrm>
              <a:off x="1570" y="3300"/>
              <a:ext cx="755" cy="233"/>
            </a:xfrm>
            <a:prstGeom prst="ellipse">
              <a:avLst/>
            </a:prstGeom>
            <a:solidFill>
              <a:schemeClr val="hlink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pt-BR"/>
            </a:p>
          </p:txBody>
        </p:sp>
        <p:sp>
          <p:nvSpPr>
            <p:cNvPr id="2059" name="Rectangle 8"/>
            <p:cNvSpPr>
              <a:spLocks noChangeArrowheads="1"/>
            </p:cNvSpPr>
            <p:nvPr/>
          </p:nvSpPr>
          <p:spPr bwMode="auto">
            <a:xfrm>
              <a:off x="1570" y="3257"/>
              <a:ext cx="755" cy="166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pt-BR"/>
            </a:p>
          </p:txBody>
        </p:sp>
        <p:sp>
          <p:nvSpPr>
            <p:cNvPr id="2060" name="Oval 9"/>
            <p:cNvSpPr>
              <a:spLocks noChangeArrowheads="1"/>
            </p:cNvSpPr>
            <p:nvPr/>
          </p:nvSpPr>
          <p:spPr bwMode="auto">
            <a:xfrm>
              <a:off x="1576" y="3113"/>
              <a:ext cx="755" cy="271"/>
            </a:xfrm>
            <a:prstGeom prst="ellipse">
              <a:avLst/>
            </a:prstGeom>
            <a:solidFill>
              <a:schemeClr val="hlink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pt-BR"/>
            </a:p>
          </p:txBody>
        </p:sp>
        <p:grpSp>
          <p:nvGrpSpPr>
            <p:cNvPr id="2061" name="Group 10"/>
            <p:cNvGrpSpPr>
              <a:grpSpLocks/>
            </p:cNvGrpSpPr>
            <p:nvPr/>
          </p:nvGrpSpPr>
          <p:grpSpPr bwMode="auto">
            <a:xfrm>
              <a:off x="1794" y="3132"/>
              <a:ext cx="314" cy="75"/>
              <a:chOff x="2208" y="2184"/>
              <a:chExt cx="176" cy="69"/>
            </a:xfrm>
          </p:grpSpPr>
          <p:grpSp>
            <p:nvGrpSpPr>
              <p:cNvPr id="2099" name="Group 11"/>
              <p:cNvGrpSpPr>
                <a:grpSpLocks/>
              </p:cNvGrpSpPr>
              <p:nvPr/>
            </p:nvGrpSpPr>
            <p:grpSpPr bwMode="auto">
              <a:xfrm>
                <a:off x="2208" y="2185"/>
                <a:ext cx="176" cy="68"/>
                <a:chOff x="2848" y="848"/>
                <a:chExt cx="140" cy="98"/>
              </a:xfrm>
            </p:grpSpPr>
            <p:sp>
              <p:nvSpPr>
                <p:cNvPr id="2104" name="Line 1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105" name="Line 1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106" name="Line 1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grpSp>
            <p:nvGrpSpPr>
              <p:cNvPr id="2100" name="Group 15"/>
              <p:cNvGrpSpPr>
                <a:grpSpLocks/>
              </p:cNvGrpSpPr>
              <p:nvPr/>
            </p:nvGrpSpPr>
            <p:grpSpPr bwMode="auto">
              <a:xfrm flipV="1">
                <a:off x="2208" y="2184"/>
                <a:ext cx="176" cy="68"/>
                <a:chOff x="2848" y="848"/>
                <a:chExt cx="140" cy="98"/>
              </a:xfrm>
            </p:grpSpPr>
            <p:sp>
              <p:nvSpPr>
                <p:cNvPr id="2101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102" name="Line 1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103" name="Line 1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</p:grpSp>
        <p:sp>
          <p:nvSpPr>
            <p:cNvPr id="2062" name="Oval 19"/>
            <p:cNvSpPr>
              <a:spLocks noChangeArrowheads="1"/>
            </p:cNvSpPr>
            <p:nvPr/>
          </p:nvSpPr>
          <p:spPr bwMode="auto">
            <a:xfrm>
              <a:off x="3520" y="3312"/>
              <a:ext cx="755" cy="233"/>
            </a:xfrm>
            <a:prstGeom prst="ellipse">
              <a:avLst/>
            </a:prstGeom>
            <a:solidFill>
              <a:schemeClr val="hlink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pt-BR"/>
            </a:p>
          </p:txBody>
        </p:sp>
        <p:sp>
          <p:nvSpPr>
            <p:cNvPr id="2063" name="Line 20"/>
            <p:cNvSpPr>
              <a:spLocks noChangeShapeType="1"/>
            </p:cNvSpPr>
            <p:nvPr/>
          </p:nvSpPr>
          <p:spPr bwMode="auto">
            <a:xfrm>
              <a:off x="3526" y="3299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64" name="Rectangle 21"/>
            <p:cNvSpPr>
              <a:spLocks noChangeArrowheads="1"/>
            </p:cNvSpPr>
            <p:nvPr/>
          </p:nvSpPr>
          <p:spPr bwMode="auto">
            <a:xfrm>
              <a:off x="3526" y="3275"/>
              <a:ext cx="755" cy="166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pt-BR"/>
            </a:p>
          </p:txBody>
        </p:sp>
        <p:sp>
          <p:nvSpPr>
            <p:cNvPr id="2065" name="Oval 22"/>
            <p:cNvSpPr>
              <a:spLocks noChangeArrowheads="1"/>
            </p:cNvSpPr>
            <p:nvPr/>
          </p:nvSpPr>
          <p:spPr bwMode="auto">
            <a:xfrm>
              <a:off x="3532" y="3131"/>
              <a:ext cx="755" cy="271"/>
            </a:xfrm>
            <a:prstGeom prst="ellipse">
              <a:avLst/>
            </a:prstGeom>
            <a:solidFill>
              <a:schemeClr val="hlink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pt-BR"/>
            </a:p>
          </p:txBody>
        </p:sp>
        <p:graphicFrame>
          <p:nvGraphicFramePr>
            <p:cNvPr id="2051" name="Object 23"/>
            <p:cNvGraphicFramePr>
              <a:graphicFrameLocks noChangeAspect="1"/>
            </p:cNvGraphicFramePr>
            <p:nvPr/>
          </p:nvGraphicFramePr>
          <p:xfrm>
            <a:off x="716" y="2816"/>
            <a:ext cx="407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6759" name="Clip" r:id="rId6" imgW="1305000" imgH="1085760" progId="">
                    <p:embed/>
                  </p:oleObj>
                </mc:Choice>
                <mc:Fallback>
                  <p:oleObj name="Clip" r:id="rId6" imgW="1305000" imgH="10857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6" y="2816"/>
                          <a:ext cx="407" cy="33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66" name="Line 24"/>
            <p:cNvSpPr>
              <a:spLocks noChangeShapeType="1"/>
            </p:cNvSpPr>
            <p:nvPr/>
          </p:nvSpPr>
          <p:spPr bwMode="auto">
            <a:xfrm>
              <a:off x="1110" y="3072"/>
              <a:ext cx="31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67" name="Line 25"/>
            <p:cNvSpPr>
              <a:spLocks noChangeShapeType="1"/>
            </p:cNvSpPr>
            <p:nvPr/>
          </p:nvSpPr>
          <p:spPr bwMode="auto">
            <a:xfrm flipV="1">
              <a:off x="1302" y="3693"/>
              <a:ext cx="123" cy="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68" name="Line 26"/>
            <p:cNvSpPr>
              <a:spLocks noChangeShapeType="1"/>
            </p:cNvSpPr>
            <p:nvPr/>
          </p:nvSpPr>
          <p:spPr bwMode="auto">
            <a:xfrm>
              <a:off x="2322" y="3336"/>
              <a:ext cx="1218" cy="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69" name="Line 27"/>
            <p:cNvSpPr>
              <a:spLocks noChangeShapeType="1"/>
            </p:cNvSpPr>
            <p:nvPr/>
          </p:nvSpPr>
          <p:spPr bwMode="auto">
            <a:xfrm flipH="1">
              <a:off x="1428" y="3066"/>
              <a:ext cx="0" cy="6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70" name="Line 28"/>
            <p:cNvSpPr>
              <a:spLocks noChangeShapeType="1"/>
            </p:cNvSpPr>
            <p:nvPr/>
          </p:nvSpPr>
          <p:spPr bwMode="auto">
            <a:xfrm>
              <a:off x="1434" y="3339"/>
              <a:ext cx="12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71" name="Rectangle 29"/>
            <p:cNvSpPr>
              <a:spLocks noChangeArrowheads="1"/>
            </p:cNvSpPr>
            <p:nvPr/>
          </p:nvSpPr>
          <p:spPr bwMode="auto">
            <a:xfrm>
              <a:off x="2901" y="3210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pt-BR"/>
            </a:p>
          </p:txBody>
        </p:sp>
        <p:sp>
          <p:nvSpPr>
            <p:cNvPr id="2072" name="Rectangle 30"/>
            <p:cNvSpPr>
              <a:spLocks noChangeArrowheads="1"/>
            </p:cNvSpPr>
            <p:nvPr/>
          </p:nvSpPr>
          <p:spPr bwMode="auto">
            <a:xfrm>
              <a:off x="2112" y="3255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pt-BR"/>
            </a:p>
          </p:txBody>
        </p:sp>
        <p:sp>
          <p:nvSpPr>
            <p:cNvPr id="2073" name="Rectangle 31"/>
            <p:cNvSpPr>
              <a:spLocks noChangeArrowheads="1"/>
            </p:cNvSpPr>
            <p:nvPr/>
          </p:nvSpPr>
          <p:spPr bwMode="auto">
            <a:xfrm>
              <a:off x="2214" y="3255"/>
              <a:ext cx="93" cy="12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pt-BR"/>
            </a:p>
          </p:txBody>
        </p:sp>
        <p:sp>
          <p:nvSpPr>
            <p:cNvPr id="2074" name="Rectangle 32"/>
            <p:cNvSpPr>
              <a:spLocks noChangeArrowheads="1"/>
            </p:cNvSpPr>
            <p:nvPr/>
          </p:nvSpPr>
          <p:spPr bwMode="auto">
            <a:xfrm>
              <a:off x="1449" y="3192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pt-BR"/>
            </a:p>
          </p:txBody>
        </p:sp>
        <p:sp>
          <p:nvSpPr>
            <p:cNvPr id="2075" name="Line 33"/>
            <p:cNvSpPr>
              <a:spLocks noChangeShapeType="1"/>
            </p:cNvSpPr>
            <p:nvPr/>
          </p:nvSpPr>
          <p:spPr bwMode="auto">
            <a:xfrm>
              <a:off x="1560" y="3258"/>
              <a:ext cx="153" cy="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76" name="Line 34"/>
            <p:cNvSpPr>
              <a:spLocks noChangeShapeType="1"/>
            </p:cNvSpPr>
            <p:nvPr/>
          </p:nvSpPr>
          <p:spPr bwMode="auto">
            <a:xfrm flipV="1">
              <a:off x="1350" y="3432"/>
              <a:ext cx="0" cy="1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77" name="Line 35"/>
            <p:cNvSpPr>
              <a:spLocks noChangeShapeType="1"/>
            </p:cNvSpPr>
            <p:nvPr/>
          </p:nvSpPr>
          <p:spPr bwMode="auto">
            <a:xfrm flipV="1">
              <a:off x="3387" y="3084"/>
              <a:ext cx="23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78" name="Text Box 36"/>
            <p:cNvSpPr txBox="1">
              <a:spLocks noChangeArrowheads="1"/>
            </p:cNvSpPr>
            <p:nvPr/>
          </p:nvSpPr>
          <p:spPr bwMode="auto">
            <a:xfrm>
              <a:off x="494" y="2831"/>
              <a:ext cx="25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solidFill>
                    <a:schemeClr val="accent1"/>
                  </a:solidFill>
                  <a:latin typeface="Comic Sans MS" pitchFamily="66" charset="0"/>
                </a:rPr>
                <a:t>A</a:t>
              </a:r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2079" name="Text Box 37"/>
            <p:cNvSpPr txBox="1">
              <a:spLocks noChangeArrowheads="1"/>
            </p:cNvSpPr>
            <p:nvPr/>
          </p:nvSpPr>
          <p:spPr bwMode="auto">
            <a:xfrm>
              <a:off x="668" y="3473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solidFill>
                    <a:schemeClr val="accent2"/>
                  </a:solidFill>
                  <a:latin typeface="Comic Sans MS" pitchFamily="66" charset="0"/>
                </a:rPr>
                <a:t>B</a:t>
              </a:r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2080" name="Rectangle 38"/>
            <p:cNvSpPr>
              <a:spLocks noChangeArrowheads="1"/>
            </p:cNvSpPr>
            <p:nvPr/>
          </p:nvSpPr>
          <p:spPr bwMode="auto">
            <a:xfrm>
              <a:off x="2295" y="3216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pt-BR"/>
            </a:p>
          </p:txBody>
        </p:sp>
        <p:sp>
          <p:nvSpPr>
            <p:cNvPr id="2081" name="Text Box 39"/>
            <p:cNvSpPr txBox="1">
              <a:spLocks noChangeArrowheads="1"/>
            </p:cNvSpPr>
            <p:nvPr/>
          </p:nvSpPr>
          <p:spPr bwMode="auto">
            <a:xfrm>
              <a:off x="2540" y="2966"/>
              <a:ext cx="86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>
                  <a:solidFill>
                    <a:srgbClr val="FF0000"/>
                  </a:solidFill>
                  <a:latin typeface="Comic Sans MS" pitchFamily="66" charset="0"/>
                </a:rPr>
                <a:t>propagação</a:t>
              </a:r>
              <a:endParaRPr lang="en-US" sz="1800"/>
            </a:p>
          </p:txBody>
        </p:sp>
        <p:sp>
          <p:nvSpPr>
            <p:cNvPr id="2082" name="Line 40"/>
            <p:cNvSpPr>
              <a:spLocks noChangeShapeType="1"/>
            </p:cNvSpPr>
            <p:nvPr/>
          </p:nvSpPr>
          <p:spPr bwMode="auto">
            <a:xfrm rot="10800000">
              <a:off x="2385" y="3084"/>
              <a:ext cx="20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83" name="Text Box 41"/>
            <p:cNvSpPr txBox="1">
              <a:spLocks noChangeArrowheads="1"/>
            </p:cNvSpPr>
            <p:nvPr/>
          </p:nvSpPr>
          <p:spPr bwMode="auto">
            <a:xfrm>
              <a:off x="1346" y="2702"/>
              <a:ext cx="91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>
                  <a:solidFill>
                    <a:srgbClr val="FF0000"/>
                  </a:solidFill>
                  <a:latin typeface="Comic Sans MS" pitchFamily="66" charset="0"/>
                </a:rPr>
                <a:t>transmissão</a:t>
              </a:r>
              <a:endParaRPr lang="en-US" sz="1800"/>
            </a:p>
          </p:txBody>
        </p:sp>
        <p:sp>
          <p:nvSpPr>
            <p:cNvPr id="2084" name="Line 42"/>
            <p:cNvSpPr>
              <a:spLocks noChangeShapeType="1"/>
            </p:cNvSpPr>
            <p:nvPr/>
          </p:nvSpPr>
          <p:spPr bwMode="auto">
            <a:xfrm rot="10800000" flipH="1" flipV="1">
              <a:off x="2022" y="2874"/>
              <a:ext cx="333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85" name="Text Box 43"/>
            <p:cNvSpPr txBox="1">
              <a:spLocks noChangeArrowheads="1"/>
            </p:cNvSpPr>
            <p:nvPr/>
          </p:nvSpPr>
          <p:spPr bwMode="auto">
            <a:xfrm>
              <a:off x="1278" y="3668"/>
              <a:ext cx="1115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800">
                  <a:solidFill>
                    <a:srgbClr val="FF0000"/>
                  </a:solidFill>
                  <a:latin typeface="Comic Sans MS" pitchFamily="66" charset="0"/>
                </a:rPr>
                <a:t>processamento</a:t>
              </a:r>
            </a:p>
            <a:p>
              <a:pPr algn="ctr" eaLnBrk="0" hangingPunct="0"/>
              <a:r>
                <a:rPr lang="en-US" sz="1800">
                  <a:solidFill>
                    <a:srgbClr val="FF0000"/>
                  </a:solidFill>
                  <a:latin typeface="Comic Sans MS" pitchFamily="66" charset="0"/>
                </a:rPr>
                <a:t>do nó (nodal)</a:t>
              </a:r>
              <a:endParaRPr lang="en-US" sz="1800"/>
            </a:p>
          </p:txBody>
        </p:sp>
        <p:sp>
          <p:nvSpPr>
            <p:cNvPr id="2086" name="Line 44"/>
            <p:cNvSpPr>
              <a:spLocks noChangeShapeType="1"/>
            </p:cNvSpPr>
            <p:nvPr/>
          </p:nvSpPr>
          <p:spPr bwMode="auto">
            <a:xfrm rot="10800000">
              <a:off x="1587" y="3696"/>
              <a:ext cx="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87" name="Line 45"/>
            <p:cNvSpPr>
              <a:spLocks noChangeShapeType="1"/>
            </p:cNvSpPr>
            <p:nvPr/>
          </p:nvSpPr>
          <p:spPr bwMode="auto">
            <a:xfrm rot="10800000" flipV="1">
              <a:off x="2097" y="3546"/>
              <a:ext cx="24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88" name="Text Box 46"/>
            <p:cNvSpPr txBox="1">
              <a:spLocks noChangeArrowheads="1"/>
            </p:cNvSpPr>
            <p:nvPr/>
          </p:nvSpPr>
          <p:spPr bwMode="auto">
            <a:xfrm>
              <a:off x="2354" y="3830"/>
              <a:ext cx="1137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800">
                  <a:solidFill>
                    <a:srgbClr val="FF0000"/>
                  </a:solidFill>
                  <a:latin typeface="Comic Sans MS" pitchFamily="66" charset="0"/>
                </a:rPr>
                <a:t>enfileiramento </a:t>
              </a:r>
            </a:p>
            <a:p>
              <a:pPr algn="ctr" eaLnBrk="0" hangingPunct="0"/>
              <a:r>
                <a:rPr lang="en-US" sz="1800">
                  <a:solidFill>
                    <a:srgbClr val="FF0000"/>
                  </a:solidFill>
                  <a:latin typeface="Comic Sans MS" pitchFamily="66" charset="0"/>
                </a:rPr>
                <a:t>(fila)</a:t>
              </a:r>
              <a:endParaRPr lang="en-US" sz="1800"/>
            </a:p>
          </p:txBody>
        </p:sp>
        <p:sp>
          <p:nvSpPr>
            <p:cNvPr id="2089" name="Line 47"/>
            <p:cNvSpPr>
              <a:spLocks noChangeShapeType="1"/>
            </p:cNvSpPr>
            <p:nvPr/>
          </p:nvSpPr>
          <p:spPr bwMode="auto">
            <a:xfrm rot="10800000">
              <a:off x="2199" y="3546"/>
              <a:ext cx="375" cy="3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2090" name="Group 48"/>
            <p:cNvGrpSpPr>
              <a:grpSpLocks/>
            </p:cNvGrpSpPr>
            <p:nvPr/>
          </p:nvGrpSpPr>
          <p:grpSpPr bwMode="auto">
            <a:xfrm>
              <a:off x="3738" y="3168"/>
              <a:ext cx="314" cy="75"/>
              <a:chOff x="2208" y="2184"/>
              <a:chExt cx="176" cy="69"/>
            </a:xfrm>
          </p:grpSpPr>
          <p:grpSp>
            <p:nvGrpSpPr>
              <p:cNvPr id="2091" name="Group 49"/>
              <p:cNvGrpSpPr>
                <a:grpSpLocks/>
              </p:cNvGrpSpPr>
              <p:nvPr/>
            </p:nvGrpSpPr>
            <p:grpSpPr bwMode="auto">
              <a:xfrm>
                <a:off x="2208" y="2185"/>
                <a:ext cx="176" cy="68"/>
                <a:chOff x="2848" y="848"/>
                <a:chExt cx="140" cy="98"/>
              </a:xfrm>
            </p:grpSpPr>
            <p:sp>
              <p:nvSpPr>
                <p:cNvPr id="2096" name="Line 50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097" name="Line 51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098" name="Line 52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grpSp>
            <p:nvGrpSpPr>
              <p:cNvPr id="2092" name="Group 53"/>
              <p:cNvGrpSpPr>
                <a:grpSpLocks/>
              </p:cNvGrpSpPr>
              <p:nvPr/>
            </p:nvGrpSpPr>
            <p:grpSpPr bwMode="auto">
              <a:xfrm flipV="1">
                <a:off x="2208" y="2184"/>
                <a:ext cx="176" cy="68"/>
                <a:chOff x="2848" y="848"/>
                <a:chExt cx="140" cy="98"/>
              </a:xfrm>
            </p:grpSpPr>
            <p:sp>
              <p:nvSpPr>
                <p:cNvPr id="2093" name="Line 54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094" name="Line 55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095" name="Line 56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06893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1: Introdução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07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1D5662-457E-4B99-92C0-D2DE509967F3}" type="slidenum">
              <a:rPr lang="en-US" smtClean="0"/>
              <a:pPr>
                <a:defRPr/>
              </a:pPr>
              <a:t>91</a:t>
            </a:fld>
            <a:endParaRPr lang="en-US" smtClean="0"/>
          </a:p>
        </p:txBody>
      </p:sp>
      <p:sp>
        <p:nvSpPr>
          <p:cNvPr id="3078" name="Rectangle 2"/>
          <p:cNvSpPr>
            <a:spLocks noGrp="1" noChangeArrowheads="1"/>
          </p:cNvSpPr>
          <p:nvPr>
            <p:ph type="title"/>
          </p:nvPr>
        </p:nvSpPr>
        <p:spPr>
          <a:xfrm>
            <a:off x="476250" y="266700"/>
            <a:ext cx="7772400" cy="1143000"/>
          </a:xfrm>
        </p:spPr>
        <p:txBody>
          <a:bodyPr/>
          <a:lstStyle/>
          <a:p>
            <a:r>
              <a:rPr lang="pt-BR" sz="3600" smtClean="0"/>
              <a:t>Atraso em redes comutadas por pacotes</a:t>
            </a:r>
          </a:p>
        </p:txBody>
      </p:sp>
      <p:sp>
        <p:nvSpPr>
          <p:cNvPr id="30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23875" y="1371600"/>
            <a:ext cx="3968750" cy="2505075"/>
          </a:xfrm>
        </p:spPr>
        <p:txBody>
          <a:bodyPr/>
          <a:lstStyle/>
          <a:p>
            <a:pPr>
              <a:buFont typeface="ZapfDingbats" pitchFamily="82" charset="0"/>
              <a:buNone/>
            </a:pPr>
            <a:r>
              <a:rPr lang="pt-BR" sz="2400" smtClean="0">
                <a:solidFill>
                  <a:srgbClr val="FF0000"/>
                </a:solidFill>
              </a:rPr>
              <a:t>3. Atraso de transmissão:</a:t>
            </a:r>
            <a:endParaRPr lang="pt-BR" sz="2400" smtClean="0"/>
          </a:p>
          <a:p>
            <a:r>
              <a:rPr lang="pt-BR" sz="2400" smtClean="0"/>
              <a:t>R=largura de banda do enlace (bps)</a:t>
            </a:r>
          </a:p>
          <a:p>
            <a:r>
              <a:rPr lang="pt-BR" sz="2400" smtClean="0"/>
              <a:t>L=compr. do pacote (bits)</a:t>
            </a:r>
          </a:p>
          <a:p>
            <a:r>
              <a:rPr lang="pt-BR" sz="2400" smtClean="0"/>
              <a:t>tempo para enviar os bits no enlace = L/R</a:t>
            </a:r>
          </a:p>
        </p:txBody>
      </p:sp>
      <p:sp>
        <p:nvSpPr>
          <p:cNvPr id="308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76750" y="1362075"/>
            <a:ext cx="4492625" cy="2914650"/>
          </a:xfrm>
        </p:spPr>
        <p:txBody>
          <a:bodyPr/>
          <a:lstStyle/>
          <a:p>
            <a:pPr>
              <a:buFont typeface="ZapfDingbats" pitchFamily="82" charset="0"/>
              <a:buNone/>
            </a:pPr>
            <a:r>
              <a:rPr lang="pt-BR" sz="2400" smtClean="0">
                <a:solidFill>
                  <a:srgbClr val="FF0000"/>
                </a:solidFill>
              </a:rPr>
              <a:t>4. Atraso de propagação:</a:t>
            </a:r>
          </a:p>
          <a:p>
            <a:r>
              <a:rPr lang="pt-BR" sz="2400" smtClean="0"/>
              <a:t>d = compr. do enlace</a:t>
            </a:r>
          </a:p>
          <a:p>
            <a:r>
              <a:rPr lang="pt-BR" sz="2400" smtClean="0"/>
              <a:t>s = velocidade de propagação no meio (~2x10</a:t>
            </a:r>
            <a:r>
              <a:rPr lang="pt-BR" sz="2400" baseline="30000" smtClean="0"/>
              <a:t>8</a:t>
            </a:r>
            <a:r>
              <a:rPr lang="pt-BR" sz="2400" smtClean="0"/>
              <a:t> m/seg)</a:t>
            </a:r>
          </a:p>
          <a:p>
            <a:r>
              <a:rPr lang="pt-BR" sz="2400" smtClean="0"/>
              <a:t>atraso de propagação = d/s</a:t>
            </a:r>
          </a:p>
        </p:txBody>
      </p:sp>
      <p:grpSp>
        <p:nvGrpSpPr>
          <p:cNvPr id="3081" name="Group 5"/>
          <p:cNvGrpSpPr>
            <a:grpSpLocks/>
          </p:cNvGrpSpPr>
          <p:nvPr/>
        </p:nvGrpSpPr>
        <p:grpSpPr bwMode="auto">
          <a:xfrm>
            <a:off x="4754563" y="3835400"/>
            <a:ext cx="3878262" cy="885825"/>
            <a:chOff x="2771" y="2388"/>
            <a:chExt cx="2443" cy="558"/>
          </a:xfrm>
        </p:grpSpPr>
        <p:sp>
          <p:nvSpPr>
            <p:cNvPr id="3132" name="Rectangle 6"/>
            <p:cNvSpPr>
              <a:spLocks noChangeArrowheads="1"/>
            </p:cNvSpPr>
            <p:nvPr/>
          </p:nvSpPr>
          <p:spPr bwMode="auto">
            <a:xfrm>
              <a:off x="2820" y="2388"/>
              <a:ext cx="2394" cy="5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0"/>
                <a:buNone/>
              </a:pPr>
              <a:r>
                <a:rPr lang="en-US">
                  <a:solidFill>
                    <a:srgbClr val="FF0000"/>
                  </a:solidFill>
                  <a:latin typeface="Comic Sans MS" pitchFamily="66" charset="0"/>
                </a:rPr>
                <a:t>Nota: </a:t>
              </a:r>
              <a:r>
                <a:rPr lang="en-US">
                  <a:latin typeface="Comic Sans MS" pitchFamily="66" charset="0"/>
                </a:rPr>
                <a:t>s e R são valores </a:t>
              </a:r>
              <a:r>
                <a:rPr lang="en-US" i="1">
                  <a:latin typeface="Comic Sans MS" pitchFamily="66" charset="0"/>
                </a:rPr>
                <a:t>muito </a:t>
              </a:r>
              <a:r>
                <a:rPr lang="en-US">
                  <a:latin typeface="Comic Sans MS" pitchFamily="66" charset="0"/>
                </a:rPr>
                <a:t>diferentes!</a:t>
              </a:r>
            </a:p>
          </p:txBody>
        </p:sp>
        <p:sp>
          <p:nvSpPr>
            <p:cNvPr id="3133" name="Rectangle 7"/>
            <p:cNvSpPr>
              <a:spLocks noChangeArrowheads="1"/>
            </p:cNvSpPr>
            <p:nvPr/>
          </p:nvSpPr>
          <p:spPr bwMode="auto">
            <a:xfrm>
              <a:off x="2771" y="2394"/>
              <a:ext cx="2316" cy="552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pt-BR"/>
            </a:p>
          </p:txBody>
        </p:sp>
      </p:grpSp>
      <p:grpSp>
        <p:nvGrpSpPr>
          <p:cNvPr id="3082" name="Group 8"/>
          <p:cNvGrpSpPr>
            <a:grpSpLocks/>
          </p:cNvGrpSpPr>
          <p:nvPr/>
        </p:nvGrpSpPr>
        <p:grpSpPr bwMode="auto">
          <a:xfrm>
            <a:off x="631825" y="4410075"/>
            <a:ext cx="6021388" cy="2174875"/>
            <a:chOff x="494" y="2702"/>
            <a:chExt cx="3793" cy="1370"/>
          </a:xfrm>
        </p:grpSpPr>
        <p:graphicFrame>
          <p:nvGraphicFramePr>
            <p:cNvPr id="3074" name="Object 9"/>
            <p:cNvGraphicFramePr>
              <a:graphicFrameLocks noChangeAspect="1"/>
            </p:cNvGraphicFramePr>
            <p:nvPr/>
          </p:nvGraphicFramePr>
          <p:xfrm>
            <a:off x="914" y="3452"/>
            <a:ext cx="407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7782" name="Clip" r:id="rId4" imgW="1305000" imgH="1085760" progId="">
                    <p:embed/>
                  </p:oleObj>
                </mc:Choice>
                <mc:Fallback>
                  <p:oleObj name="Clip" r:id="rId4" imgW="1305000" imgH="10857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4" y="3452"/>
                          <a:ext cx="407" cy="33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83" name="Oval 10"/>
            <p:cNvSpPr>
              <a:spLocks noChangeArrowheads="1"/>
            </p:cNvSpPr>
            <p:nvPr/>
          </p:nvSpPr>
          <p:spPr bwMode="auto">
            <a:xfrm>
              <a:off x="1570" y="3300"/>
              <a:ext cx="755" cy="233"/>
            </a:xfrm>
            <a:prstGeom prst="ellipse">
              <a:avLst/>
            </a:prstGeom>
            <a:solidFill>
              <a:schemeClr val="hlink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pt-BR"/>
            </a:p>
          </p:txBody>
        </p:sp>
        <p:sp>
          <p:nvSpPr>
            <p:cNvPr id="3084" name="Rectangle 11"/>
            <p:cNvSpPr>
              <a:spLocks noChangeArrowheads="1"/>
            </p:cNvSpPr>
            <p:nvPr/>
          </p:nvSpPr>
          <p:spPr bwMode="auto">
            <a:xfrm>
              <a:off x="1570" y="3257"/>
              <a:ext cx="755" cy="166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pt-BR"/>
            </a:p>
          </p:txBody>
        </p:sp>
        <p:sp>
          <p:nvSpPr>
            <p:cNvPr id="3085" name="Oval 12"/>
            <p:cNvSpPr>
              <a:spLocks noChangeArrowheads="1"/>
            </p:cNvSpPr>
            <p:nvPr/>
          </p:nvSpPr>
          <p:spPr bwMode="auto">
            <a:xfrm>
              <a:off x="1576" y="3113"/>
              <a:ext cx="755" cy="271"/>
            </a:xfrm>
            <a:prstGeom prst="ellipse">
              <a:avLst/>
            </a:prstGeom>
            <a:solidFill>
              <a:schemeClr val="hlink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pt-BR"/>
            </a:p>
          </p:txBody>
        </p:sp>
        <p:grpSp>
          <p:nvGrpSpPr>
            <p:cNvPr id="3086" name="Group 13"/>
            <p:cNvGrpSpPr>
              <a:grpSpLocks/>
            </p:cNvGrpSpPr>
            <p:nvPr/>
          </p:nvGrpSpPr>
          <p:grpSpPr bwMode="auto">
            <a:xfrm>
              <a:off x="1794" y="3132"/>
              <a:ext cx="314" cy="75"/>
              <a:chOff x="2208" y="2184"/>
              <a:chExt cx="176" cy="69"/>
            </a:xfrm>
          </p:grpSpPr>
          <p:grpSp>
            <p:nvGrpSpPr>
              <p:cNvPr id="3124" name="Group 14"/>
              <p:cNvGrpSpPr>
                <a:grpSpLocks/>
              </p:cNvGrpSpPr>
              <p:nvPr/>
            </p:nvGrpSpPr>
            <p:grpSpPr bwMode="auto">
              <a:xfrm>
                <a:off x="2208" y="2185"/>
                <a:ext cx="176" cy="68"/>
                <a:chOff x="2848" y="848"/>
                <a:chExt cx="140" cy="98"/>
              </a:xfrm>
            </p:grpSpPr>
            <p:sp>
              <p:nvSpPr>
                <p:cNvPr id="3129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130" name="Line 1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131" name="Line 1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grpSp>
            <p:nvGrpSpPr>
              <p:cNvPr id="3125" name="Group 18"/>
              <p:cNvGrpSpPr>
                <a:grpSpLocks/>
              </p:cNvGrpSpPr>
              <p:nvPr/>
            </p:nvGrpSpPr>
            <p:grpSpPr bwMode="auto">
              <a:xfrm flipV="1">
                <a:off x="2208" y="2184"/>
                <a:ext cx="176" cy="68"/>
                <a:chOff x="2848" y="848"/>
                <a:chExt cx="140" cy="98"/>
              </a:xfrm>
            </p:grpSpPr>
            <p:sp>
              <p:nvSpPr>
                <p:cNvPr id="3126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127" name="Line 2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128" name="Line 2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</p:grpSp>
        <p:sp>
          <p:nvSpPr>
            <p:cNvPr id="3087" name="Oval 22"/>
            <p:cNvSpPr>
              <a:spLocks noChangeArrowheads="1"/>
            </p:cNvSpPr>
            <p:nvPr/>
          </p:nvSpPr>
          <p:spPr bwMode="auto">
            <a:xfrm>
              <a:off x="3520" y="3312"/>
              <a:ext cx="755" cy="233"/>
            </a:xfrm>
            <a:prstGeom prst="ellipse">
              <a:avLst/>
            </a:prstGeom>
            <a:solidFill>
              <a:schemeClr val="hlink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pt-BR"/>
            </a:p>
          </p:txBody>
        </p:sp>
        <p:sp>
          <p:nvSpPr>
            <p:cNvPr id="3088" name="Line 23"/>
            <p:cNvSpPr>
              <a:spLocks noChangeShapeType="1"/>
            </p:cNvSpPr>
            <p:nvPr/>
          </p:nvSpPr>
          <p:spPr bwMode="auto">
            <a:xfrm>
              <a:off x="3526" y="3299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89" name="Rectangle 24"/>
            <p:cNvSpPr>
              <a:spLocks noChangeArrowheads="1"/>
            </p:cNvSpPr>
            <p:nvPr/>
          </p:nvSpPr>
          <p:spPr bwMode="auto">
            <a:xfrm>
              <a:off x="3526" y="3275"/>
              <a:ext cx="755" cy="166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pt-BR"/>
            </a:p>
          </p:txBody>
        </p:sp>
        <p:sp>
          <p:nvSpPr>
            <p:cNvPr id="3090" name="Oval 25"/>
            <p:cNvSpPr>
              <a:spLocks noChangeArrowheads="1"/>
            </p:cNvSpPr>
            <p:nvPr/>
          </p:nvSpPr>
          <p:spPr bwMode="auto">
            <a:xfrm>
              <a:off x="3532" y="3131"/>
              <a:ext cx="755" cy="271"/>
            </a:xfrm>
            <a:prstGeom prst="ellipse">
              <a:avLst/>
            </a:prstGeom>
            <a:solidFill>
              <a:schemeClr val="hlink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pt-BR"/>
            </a:p>
          </p:txBody>
        </p:sp>
        <p:graphicFrame>
          <p:nvGraphicFramePr>
            <p:cNvPr id="3075" name="Object 26"/>
            <p:cNvGraphicFramePr>
              <a:graphicFrameLocks noChangeAspect="1"/>
            </p:cNvGraphicFramePr>
            <p:nvPr/>
          </p:nvGraphicFramePr>
          <p:xfrm>
            <a:off x="716" y="2816"/>
            <a:ext cx="407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7783" name="Clip" r:id="rId6" imgW="1305000" imgH="1085760" progId="">
                    <p:embed/>
                  </p:oleObj>
                </mc:Choice>
                <mc:Fallback>
                  <p:oleObj name="Clip" r:id="rId6" imgW="1305000" imgH="10857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6" y="2816"/>
                          <a:ext cx="407" cy="33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91" name="Line 27"/>
            <p:cNvSpPr>
              <a:spLocks noChangeShapeType="1"/>
            </p:cNvSpPr>
            <p:nvPr/>
          </p:nvSpPr>
          <p:spPr bwMode="auto">
            <a:xfrm>
              <a:off x="1110" y="3072"/>
              <a:ext cx="31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92" name="Line 28"/>
            <p:cNvSpPr>
              <a:spLocks noChangeShapeType="1"/>
            </p:cNvSpPr>
            <p:nvPr/>
          </p:nvSpPr>
          <p:spPr bwMode="auto">
            <a:xfrm flipV="1">
              <a:off x="1302" y="3693"/>
              <a:ext cx="123" cy="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93" name="Line 29"/>
            <p:cNvSpPr>
              <a:spLocks noChangeShapeType="1"/>
            </p:cNvSpPr>
            <p:nvPr/>
          </p:nvSpPr>
          <p:spPr bwMode="auto">
            <a:xfrm>
              <a:off x="2322" y="3336"/>
              <a:ext cx="1218" cy="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94" name="Line 30"/>
            <p:cNvSpPr>
              <a:spLocks noChangeShapeType="1"/>
            </p:cNvSpPr>
            <p:nvPr/>
          </p:nvSpPr>
          <p:spPr bwMode="auto">
            <a:xfrm flipH="1">
              <a:off x="1428" y="3066"/>
              <a:ext cx="0" cy="6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95" name="Line 31"/>
            <p:cNvSpPr>
              <a:spLocks noChangeShapeType="1"/>
            </p:cNvSpPr>
            <p:nvPr/>
          </p:nvSpPr>
          <p:spPr bwMode="auto">
            <a:xfrm>
              <a:off x="1434" y="3339"/>
              <a:ext cx="12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96" name="Rectangle 32"/>
            <p:cNvSpPr>
              <a:spLocks noChangeArrowheads="1"/>
            </p:cNvSpPr>
            <p:nvPr/>
          </p:nvSpPr>
          <p:spPr bwMode="auto">
            <a:xfrm>
              <a:off x="2901" y="3210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pt-BR"/>
            </a:p>
          </p:txBody>
        </p:sp>
        <p:sp>
          <p:nvSpPr>
            <p:cNvPr id="3097" name="Rectangle 33"/>
            <p:cNvSpPr>
              <a:spLocks noChangeArrowheads="1"/>
            </p:cNvSpPr>
            <p:nvPr/>
          </p:nvSpPr>
          <p:spPr bwMode="auto">
            <a:xfrm>
              <a:off x="2112" y="3255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pt-BR"/>
            </a:p>
          </p:txBody>
        </p:sp>
        <p:sp>
          <p:nvSpPr>
            <p:cNvPr id="3098" name="Rectangle 34"/>
            <p:cNvSpPr>
              <a:spLocks noChangeArrowheads="1"/>
            </p:cNvSpPr>
            <p:nvPr/>
          </p:nvSpPr>
          <p:spPr bwMode="auto">
            <a:xfrm>
              <a:off x="2214" y="3255"/>
              <a:ext cx="93" cy="12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pt-BR"/>
            </a:p>
          </p:txBody>
        </p:sp>
        <p:sp>
          <p:nvSpPr>
            <p:cNvPr id="3099" name="Rectangle 35"/>
            <p:cNvSpPr>
              <a:spLocks noChangeArrowheads="1"/>
            </p:cNvSpPr>
            <p:nvPr/>
          </p:nvSpPr>
          <p:spPr bwMode="auto">
            <a:xfrm>
              <a:off x="1449" y="3192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pt-BR"/>
            </a:p>
          </p:txBody>
        </p:sp>
        <p:sp>
          <p:nvSpPr>
            <p:cNvPr id="3100" name="Line 36"/>
            <p:cNvSpPr>
              <a:spLocks noChangeShapeType="1"/>
            </p:cNvSpPr>
            <p:nvPr/>
          </p:nvSpPr>
          <p:spPr bwMode="auto">
            <a:xfrm>
              <a:off x="1560" y="3258"/>
              <a:ext cx="153" cy="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101" name="Line 37"/>
            <p:cNvSpPr>
              <a:spLocks noChangeShapeType="1"/>
            </p:cNvSpPr>
            <p:nvPr/>
          </p:nvSpPr>
          <p:spPr bwMode="auto">
            <a:xfrm flipV="1">
              <a:off x="1350" y="3432"/>
              <a:ext cx="0" cy="1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102" name="Line 38"/>
            <p:cNvSpPr>
              <a:spLocks noChangeShapeType="1"/>
            </p:cNvSpPr>
            <p:nvPr/>
          </p:nvSpPr>
          <p:spPr bwMode="auto">
            <a:xfrm flipV="1">
              <a:off x="3387" y="3084"/>
              <a:ext cx="23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103" name="Text Box 39"/>
            <p:cNvSpPr txBox="1">
              <a:spLocks noChangeArrowheads="1"/>
            </p:cNvSpPr>
            <p:nvPr/>
          </p:nvSpPr>
          <p:spPr bwMode="auto">
            <a:xfrm>
              <a:off x="494" y="2831"/>
              <a:ext cx="25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solidFill>
                    <a:schemeClr val="accent1"/>
                  </a:solidFill>
                  <a:latin typeface="Comic Sans MS" pitchFamily="66" charset="0"/>
                </a:rPr>
                <a:t>A</a:t>
              </a:r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104" name="Text Box 40"/>
            <p:cNvSpPr txBox="1">
              <a:spLocks noChangeArrowheads="1"/>
            </p:cNvSpPr>
            <p:nvPr/>
          </p:nvSpPr>
          <p:spPr bwMode="auto">
            <a:xfrm>
              <a:off x="668" y="3473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solidFill>
                    <a:schemeClr val="accent2"/>
                  </a:solidFill>
                  <a:latin typeface="Comic Sans MS" pitchFamily="66" charset="0"/>
                </a:rPr>
                <a:t>B</a:t>
              </a:r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105" name="Rectangle 41"/>
            <p:cNvSpPr>
              <a:spLocks noChangeArrowheads="1"/>
            </p:cNvSpPr>
            <p:nvPr/>
          </p:nvSpPr>
          <p:spPr bwMode="auto">
            <a:xfrm>
              <a:off x="2295" y="3216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pt-BR"/>
            </a:p>
          </p:txBody>
        </p:sp>
        <p:sp>
          <p:nvSpPr>
            <p:cNvPr id="3106" name="Text Box 42"/>
            <p:cNvSpPr txBox="1">
              <a:spLocks noChangeArrowheads="1"/>
            </p:cNvSpPr>
            <p:nvPr/>
          </p:nvSpPr>
          <p:spPr bwMode="auto">
            <a:xfrm>
              <a:off x="2540" y="2966"/>
              <a:ext cx="86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>
                  <a:solidFill>
                    <a:srgbClr val="FF0000"/>
                  </a:solidFill>
                  <a:latin typeface="Comic Sans MS" pitchFamily="66" charset="0"/>
                </a:rPr>
                <a:t>propagação</a:t>
              </a:r>
              <a:endParaRPr lang="en-US" sz="1800"/>
            </a:p>
          </p:txBody>
        </p:sp>
        <p:sp>
          <p:nvSpPr>
            <p:cNvPr id="3107" name="Line 43"/>
            <p:cNvSpPr>
              <a:spLocks noChangeShapeType="1"/>
            </p:cNvSpPr>
            <p:nvPr/>
          </p:nvSpPr>
          <p:spPr bwMode="auto">
            <a:xfrm rot="10800000">
              <a:off x="2385" y="3084"/>
              <a:ext cx="20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108" name="Text Box 44"/>
            <p:cNvSpPr txBox="1">
              <a:spLocks noChangeArrowheads="1"/>
            </p:cNvSpPr>
            <p:nvPr/>
          </p:nvSpPr>
          <p:spPr bwMode="auto">
            <a:xfrm>
              <a:off x="1346" y="2702"/>
              <a:ext cx="91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>
                  <a:solidFill>
                    <a:srgbClr val="FF0000"/>
                  </a:solidFill>
                  <a:latin typeface="Comic Sans MS" pitchFamily="66" charset="0"/>
                </a:rPr>
                <a:t>transmissão</a:t>
              </a:r>
              <a:endParaRPr lang="en-US" sz="1800"/>
            </a:p>
          </p:txBody>
        </p:sp>
        <p:sp>
          <p:nvSpPr>
            <p:cNvPr id="3109" name="Line 45"/>
            <p:cNvSpPr>
              <a:spLocks noChangeShapeType="1"/>
            </p:cNvSpPr>
            <p:nvPr/>
          </p:nvSpPr>
          <p:spPr bwMode="auto">
            <a:xfrm rot="10800000" flipH="1" flipV="1">
              <a:off x="2022" y="2874"/>
              <a:ext cx="333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110" name="Text Box 46"/>
            <p:cNvSpPr txBox="1">
              <a:spLocks noChangeArrowheads="1"/>
            </p:cNvSpPr>
            <p:nvPr/>
          </p:nvSpPr>
          <p:spPr bwMode="auto">
            <a:xfrm>
              <a:off x="1278" y="3668"/>
              <a:ext cx="1115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800">
                  <a:solidFill>
                    <a:srgbClr val="FF0000"/>
                  </a:solidFill>
                  <a:latin typeface="Comic Sans MS" pitchFamily="66" charset="0"/>
                </a:rPr>
                <a:t>processamento</a:t>
              </a:r>
            </a:p>
            <a:p>
              <a:pPr algn="ctr" eaLnBrk="0" hangingPunct="0"/>
              <a:r>
                <a:rPr lang="en-US" sz="1800">
                  <a:solidFill>
                    <a:srgbClr val="FF0000"/>
                  </a:solidFill>
                  <a:latin typeface="Comic Sans MS" pitchFamily="66" charset="0"/>
                </a:rPr>
                <a:t>no nó</a:t>
              </a:r>
              <a:endParaRPr lang="en-US" sz="1800"/>
            </a:p>
          </p:txBody>
        </p:sp>
        <p:sp>
          <p:nvSpPr>
            <p:cNvPr id="3111" name="Line 47"/>
            <p:cNvSpPr>
              <a:spLocks noChangeShapeType="1"/>
            </p:cNvSpPr>
            <p:nvPr/>
          </p:nvSpPr>
          <p:spPr bwMode="auto">
            <a:xfrm rot="10800000">
              <a:off x="1587" y="3696"/>
              <a:ext cx="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112" name="Line 48"/>
            <p:cNvSpPr>
              <a:spLocks noChangeShapeType="1"/>
            </p:cNvSpPr>
            <p:nvPr/>
          </p:nvSpPr>
          <p:spPr bwMode="auto">
            <a:xfrm rot="10800000" flipV="1">
              <a:off x="2097" y="3546"/>
              <a:ext cx="24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113" name="Text Box 49"/>
            <p:cNvSpPr txBox="1">
              <a:spLocks noChangeArrowheads="1"/>
            </p:cNvSpPr>
            <p:nvPr/>
          </p:nvSpPr>
          <p:spPr bwMode="auto">
            <a:xfrm>
              <a:off x="2354" y="3830"/>
              <a:ext cx="109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>
                  <a:solidFill>
                    <a:srgbClr val="FF0000"/>
                  </a:solidFill>
                  <a:latin typeface="Comic Sans MS" pitchFamily="66" charset="0"/>
                </a:rPr>
                <a:t>enfileiramento</a:t>
              </a:r>
              <a:endParaRPr lang="en-US" sz="1800"/>
            </a:p>
          </p:txBody>
        </p:sp>
        <p:sp>
          <p:nvSpPr>
            <p:cNvPr id="3114" name="Line 50"/>
            <p:cNvSpPr>
              <a:spLocks noChangeShapeType="1"/>
            </p:cNvSpPr>
            <p:nvPr/>
          </p:nvSpPr>
          <p:spPr bwMode="auto">
            <a:xfrm rot="10800000">
              <a:off x="2199" y="3546"/>
              <a:ext cx="375" cy="3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3115" name="Group 51"/>
            <p:cNvGrpSpPr>
              <a:grpSpLocks/>
            </p:cNvGrpSpPr>
            <p:nvPr/>
          </p:nvGrpSpPr>
          <p:grpSpPr bwMode="auto">
            <a:xfrm>
              <a:off x="3738" y="3168"/>
              <a:ext cx="314" cy="75"/>
              <a:chOff x="2208" y="2184"/>
              <a:chExt cx="176" cy="69"/>
            </a:xfrm>
          </p:grpSpPr>
          <p:grpSp>
            <p:nvGrpSpPr>
              <p:cNvPr id="3116" name="Group 52"/>
              <p:cNvGrpSpPr>
                <a:grpSpLocks/>
              </p:cNvGrpSpPr>
              <p:nvPr/>
            </p:nvGrpSpPr>
            <p:grpSpPr bwMode="auto">
              <a:xfrm>
                <a:off x="2208" y="2185"/>
                <a:ext cx="176" cy="68"/>
                <a:chOff x="2848" y="848"/>
                <a:chExt cx="140" cy="98"/>
              </a:xfrm>
            </p:grpSpPr>
            <p:sp>
              <p:nvSpPr>
                <p:cNvPr id="3121" name="Line 5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122" name="Line 5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123" name="Line 5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grpSp>
            <p:nvGrpSpPr>
              <p:cNvPr id="3117" name="Group 56"/>
              <p:cNvGrpSpPr>
                <a:grpSpLocks/>
              </p:cNvGrpSpPr>
              <p:nvPr/>
            </p:nvGrpSpPr>
            <p:grpSpPr bwMode="auto">
              <a:xfrm flipV="1">
                <a:off x="2208" y="2184"/>
                <a:ext cx="176" cy="68"/>
                <a:chOff x="2848" y="848"/>
                <a:chExt cx="140" cy="98"/>
              </a:xfrm>
            </p:grpSpPr>
            <p:sp>
              <p:nvSpPr>
                <p:cNvPr id="3118" name="Line 5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119" name="Line 5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120" name="Line 5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59721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1: Introdução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9699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108F75-3927-4C38-BA2B-781150AF6EEA}" type="slidenum">
              <a:rPr lang="en-US" smtClean="0"/>
              <a:pPr>
                <a:defRPr/>
              </a:pPr>
              <a:t>92</a:t>
            </a:fld>
            <a:endParaRPr lang="en-US" smtClean="0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522288" y="0"/>
            <a:ext cx="7772400" cy="1143000"/>
          </a:xfrm>
        </p:spPr>
        <p:txBody>
          <a:bodyPr/>
          <a:lstStyle/>
          <a:p>
            <a:r>
              <a:rPr lang="pt-BR" smtClean="0"/>
              <a:t>Analogia com uma Caravana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79400" y="2679700"/>
            <a:ext cx="4216400" cy="3317875"/>
          </a:xfrm>
        </p:spPr>
        <p:txBody>
          <a:bodyPr/>
          <a:lstStyle/>
          <a:p>
            <a:r>
              <a:rPr lang="pt-BR" sz="2000" smtClean="0"/>
              <a:t>Os carros se “propagam” a </a:t>
            </a:r>
            <a:br>
              <a:rPr lang="pt-BR" sz="2000" smtClean="0"/>
            </a:br>
            <a:r>
              <a:rPr lang="pt-BR" sz="2000" smtClean="0"/>
              <a:t>100 km/h</a:t>
            </a:r>
          </a:p>
          <a:p>
            <a:r>
              <a:rPr lang="pt-BR" sz="2000" smtClean="0"/>
              <a:t>O pedágio leva 12 seg para atender um carro (tempo de transmissão)</a:t>
            </a:r>
          </a:p>
          <a:p>
            <a:r>
              <a:rPr lang="pt-BR" sz="2000" smtClean="0">
                <a:solidFill>
                  <a:schemeClr val="accent2"/>
                </a:solidFill>
              </a:rPr>
              <a:t>carro~bit; caravana ~ pacote</a:t>
            </a:r>
            <a:endParaRPr lang="pt-BR" sz="2000" smtClean="0"/>
          </a:p>
          <a:p>
            <a:r>
              <a:rPr lang="pt-BR" sz="2000" smtClean="0">
                <a:solidFill>
                  <a:srgbClr val="FF0000"/>
                </a:solidFill>
              </a:rPr>
              <a:t>P: Quanto tempo leva até que a caravana esteja enfileirada antes do segundo pedágio?</a:t>
            </a:r>
          </a:p>
        </p:txBody>
      </p:sp>
      <p:sp>
        <p:nvSpPr>
          <p:cNvPr id="2970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40275" y="2632075"/>
            <a:ext cx="4162425" cy="3365500"/>
          </a:xfrm>
        </p:spPr>
        <p:txBody>
          <a:bodyPr/>
          <a:lstStyle/>
          <a:p>
            <a:r>
              <a:rPr lang="pt-BR" sz="2000" smtClean="0"/>
              <a:t>Tempo para “atravessar” toda a caravana através do pedágio para a estrada = 12*10 = 120 seg</a:t>
            </a:r>
          </a:p>
          <a:p>
            <a:r>
              <a:rPr lang="pt-BR" sz="2000" smtClean="0"/>
              <a:t>Tempo para que o último carro se propaga do primeiro para o segundo pedágio: 100km/(100km/h)= 1 h</a:t>
            </a:r>
          </a:p>
          <a:p>
            <a:r>
              <a:rPr lang="pt-BR" sz="2000" smtClean="0">
                <a:solidFill>
                  <a:srgbClr val="FF0000"/>
                </a:solidFill>
              </a:rPr>
              <a:t>R: 62 minutos</a:t>
            </a:r>
            <a:endParaRPr lang="pt-BR" sz="2000" smtClean="0"/>
          </a:p>
        </p:txBody>
      </p:sp>
      <p:grpSp>
        <p:nvGrpSpPr>
          <p:cNvPr id="29703" name="Grupo 51"/>
          <p:cNvGrpSpPr>
            <a:grpSpLocks/>
          </p:cNvGrpSpPr>
          <p:nvPr/>
        </p:nvGrpSpPr>
        <p:grpSpPr bwMode="auto">
          <a:xfrm>
            <a:off x="309563" y="1150938"/>
            <a:ext cx="8291512" cy="1370012"/>
            <a:chOff x="310221" y="1150938"/>
            <a:chExt cx="8291082" cy="1370012"/>
          </a:xfrm>
        </p:grpSpPr>
        <p:sp>
          <p:nvSpPr>
            <p:cNvPr id="29704" name="Text Box 30"/>
            <p:cNvSpPr txBox="1">
              <a:spLocks noChangeArrowheads="1"/>
            </p:cNvSpPr>
            <p:nvPr/>
          </p:nvSpPr>
          <p:spPr bwMode="auto">
            <a:xfrm>
              <a:off x="776288" y="1819275"/>
              <a:ext cx="1812925" cy="70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>
                  <a:latin typeface="Comic Sans MS" pitchFamily="66" charset="0"/>
                </a:rPr>
                <a:t>Caravana</a:t>
              </a:r>
            </a:p>
            <a:p>
              <a:pPr algn="ctr" eaLnBrk="0" hangingPunct="0"/>
              <a:r>
                <a:rPr lang="en-US" sz="2000">
                  <a:latin typeface="Comic Sans MS" pitchFamily="66" charset="0"/>
                </a:rPr>
                <a:t>de dez carros</a:t>
              </a:r>
              <a:endParaRPr lang="en-US" sz="2000"/>
            </a:p>
          </p:txBody>
        </p:sp>
        <p:grpSp>
          <p:nvGrpSpPr>
            <p:cNvPr id="29705" name="Grupo 50"/>
            <p:cNvGrpSpPr>
              <a:grpSpLocks/>
            </p:cNvGrpSpPr>
            <p:nvPr/>
          </p:nvGrpSpPr>
          <p:grpSpPr bwMode="auto">
            <a:xfrm>
              <a:off x="310221" y="1150938"/>
              <a:ext cx="8291082" cy="1176337"/>
              <a:chOff x="149801" y="1150938"/>
              <a:chExt cx="8291082" cy="1176337"/>
            </a:xfrm>
          </p:grpSpPr>
          <p:sp>
            <p:nvSpPr>
              <p:cNvPr id="29706" name="Text Box 7"/>
              <p:cNvSpPr txBox="1">
                <a:spLocks noChangeArrowheads="1"/>
              </p:cNvSpPr>
              <p:nvPr/>
            </p:nvSpPr>
            <p:spPr bwMode="auto">
              <a:xfrm>
                <a:off x="5483225" y="1930400"/>
                <a:ext cx="1079500" cy="396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000">
                    <a:latin typeface="Comic Sans MS" pitchFamily="66" charset="0"/>
                  </a:rPr>
                  <a:t>pedágio</a:t>
                </a:r>
              </a:p>
            </p:txBody>
          </p:sp>
          <p:sp>
            <p:nvSpPr>
              <p:cNvPr id="29707" name="Text Box 10"/>
              <p:cNvSpPr txBox="1">
                <a:spLocks noChangeArrowheads="1"/>
              </p:cNvSpPr>
              <p:nvPr/>
            </p:nvSpPr>
            <p:spPr bwMode="auto">
              <a:xfrm>
                <a:off x="2630488" y="1930400"/>
                <a:ext cx="1079500" cy="396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000">
                    <a:latin typeface="Comic Sans MS" pitchFamily="66" charset="0"/>
                  </a:rPr>
                  <a:t>pedágio</a:t>
                </a:r>
              </a:p>
            </p:txBody>
          </p:sp>
          <p:sp>
            <p:nvSpPr>
              <p:cNvPr id="29708" name="AutoShape 29"/>
              <p:cNvSpPr>
                <a:spLocks/>
              </p:cNvSpPr>
              <p:nvPr/>
            </p:nvSpPr>
            <p:spPr bwMode="auto">
              <a:xfrm rot="-5400000">
                <a:off x="1605756" y="488157"/>
                <a:ext cx="79375" cy="2767012"/>
              </a:xfrm>
              <a:prstGeom prst="leftBrace">
                <a:avLst>
                  <a:gd name="adj1" fmla="val 290500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pt-BR"/>
              </a:p>
            </p:txBody>
          </p:sp>
          <p:sp>
            <p:nvSpPr>
              <p:cNvPr id="29709" name="Text Box 33"/>
              <p:cNvSpPr txBox="1">
                <a:spLocks noChangeArrowheads="1"/>
              </p:cNvSpPr>
              <p:nvPr/>
            </p:nvSpPr>
            <p:spPr bwMode="auto">
              <a:xfrm>
                <a:off x="3992563" y="1349375"/>
                <a:ext cx="1079500" cy="396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sz="2000">
                    <a:latin typeface="Comic Sans MS" pitchFamily="66" charset="0"/>
                  </a:rPr>
                  <a:t>100 km</a:t>
                </a:r>
              </a:p>
            </p:txBody>
          </p:sp>
          <p:sp>
            <p:nvSpPr>
              <p:cNvPr id="29710" name="Line 34"/>
              <p:cNvSpPr>
                <a:spLocks noChangeShapeType="1"/>
              </p:cNvSpPr>
              <p:nvPr/>
            </p:nvSpPr>
            <p:spPr bwMode="auto">
              <a:xfrm flipH="1">
                <a:off x="6229208" y="1549400"/>
                <a:ext cx="9271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9711" name="Text Box 35"/>
              <p:cNvSpPr txBox="1">
                <a:spLocks noChangeArrowheads="1"/>
              </p:cNvSpPr>
              <p:nvPr/>
            </p:nvSpPr>
            <p:spPr bwMode="auto">
              <a:xfrm>
                <a:off x="7083571" y="1349375"/>
                <a:ext cx="1079500" cy="396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sz="2000">
                    <a:latin typeface="Comic Sans MS" pitchFamily="66" charset="0"/>
                  </a:rPr>
                  <a:t>100 km</a:t>
                </a:r>
              </a:p>
            </p:txBody>
          </p:sp>
          <p:sp>
            <p:nvSpPr>
              <p:cNvPr id="29712" name="Line 36"/>
              <p:cNvSpPr>
                <a:spLocks noChangeShapeType="1"/>
              </p:cNvSpPr>
              <p:nvPr/>
            </p:nvSpPr>
            <p:spPr bwMode="auto">
              <a:xfrm>
                <a:off x="8163071" y="1549400"/>
                <a:ext cx="2778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9713" name="Oval 56"/>
              <p:cNvSpPr>
                <a:spLocks noChangeArrowheads="1"/>
              </p:cNvSpPr>
              <p:nvPr/>
            </p:nvSpPr>
            <p:spPr bwMode="auto">
              <a:xfrm>
                <a:off x="932439" y="1549400"/>
                <a:ext cx="74612" cy="7461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pt-BR"/>
              </a:p>
            </p:txBody>
          </p:sp>
          <p:sp>
            <p:nvSpPr>
              <p:cNvPr id="29714" name="Oval 57"/>
              <p:cNvSpPr>
                <a:spLocks noChangeArrowheads="1"/>
              </p:cNvSpPr>
              <p:nvPr/>
            </p:nvSpPr>
            <p:spPr bwMode="auto">
              <a:xfrm>
                <a:off x="1084839" y="1549400"/>
                <a:ext cx="74612" cy="7461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pt-BR"/>
              </a:p>
            </p:txBody>
          </p:sp>
          <p:sp>
            <p:nvSpPr>
              <p:cNvPr id="29715" name="Oval 58"/>
              <p:cNvSpPr>
                <a:spLocks noChangeArrowheads="1"/>
              </p:cNvSpPr>
              <p:nvPr/>
            </p:nvSpPr>
            <p:spPr bwMode="auto">
              <a:xfrm>
                <a:off x="1308676" y="1549400"/>
                <a:ext cx="74612" cy="7461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pt-BR"/>
              </a:p>
            </p:txBody>
          </p:sp>
          <p:pic>
            <p:nvPicPr>
              <p:cNvPr id="29716" name="Picture 59" descr="MCj03985170000[1]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flipH="1">
                <a:off x="1416626" y="1460500"/>
                <a:ext cx="749300" cy="2190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717" name="Picture 60" descr="MCj03985170000[1]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flipH="1">
                <a:off x="149801" y="1455738"/>
                <a:ext cx="749300" cy="2190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29718" name="Group 61"/>
              <p:cNvGrpSpPr>
                <a:grpSpLocks/>
              </p:cNvGrpSpPr>
              <p:nvPr/>
            </p:nvGrpSpPr>
            <p:grpSpPr bwMode="auto">
              <a:xfrm>
                <a:off x="2735839" y="1150938"/>
                <a:ext cx="458787" cy="777875"/>
                <a:chOff x="2365" y="1352"/>
                <a:chExt cx="1022" cy="1616"/>
              </a:xfrm>
            </p:grpSpPr>
            <p:pic>
              <p:nvPicPr>
                <p:cNvPr id="29725" name="Picture 62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2373" y="1352"/>
                  <a:ext cx="1014" cy="16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9726" name="Rectangle 63"/>
                <p:cNvSpPr>
                  <a:spLocks noChangeArrowheads="1"/>
                </p:cNvSpPr>
                <p:nvPr/>
              </p:nvSpPr>
              <p:spPr bwMode="auto">
                <a:xfrm>
                  <a:off x="2365" y="2129"/>
                  <a:ext cx="367" cy="21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pt-BR"/>
                </a:p>
              </p:txBody>
            </p:sp>
          </p:grpSp>
          <p:pic>
            <p:nvPicPr>
              <p:cNvPr id="29719" name="Picture 64" descr="MCj03985170000[1]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flipH="1">
                <a:off x="2180214" y="1481138"/>
                <a:ext cx="749300" cy="2190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29720" name="Group 65"/>
              <p:cNvGrpSpPr>
                <a:grpSpLocks/>
              </p:cNvGrpSpPr>
              <p:nvPr/>
            </p:nvGrpSpPr>
            <p:grpSpPr bwMode="auto">
              <a:xfrm>
                <a:off x="5762336" y="1179513"/>
                <a:ext cx="458787" cy="777875"/>
                <a:chOff x="2365" y="1352"/>
                <a:chExt cx="1022" cy="1616"/>
              </a:xfrm>
            </p:grpSpPr>
            <p:pic>
              <p:nvPicPr>
                <p:cNvPr id="29723" name="Picture 66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2373" y="1352"/>
                  <a:ext cx="1014" cy="16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9724" name="Rectangle 67"/>
                <p:cNvSpPr>
                  <a:spLocks noChangeArrowheads="1"/>
                </p:cNvSpPr>
                <p:nvPr/>
              </p:nvSpPr>
              <p:spPr bwMode="auto">
                <a:xfrm>
                  <a:off x="2365" y="2129"/>
                  <a:ext cx="367" cy="21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pt-BR"/>
                </a:p>
              </p:txBody>
            </p:sp>
          </p:grpSp>
          <p:sp>
            <p:nvSpPr>
              <p:cNvPr id="29721" name="Line 31"/>
              <p:cNvSpPr>
                <a:spLocks noChangeShapeType="1"/>
              </p:cNvSpPr>
              <p:nvPr/>
            </p:nvSpPr>
            <p:spPr bwMode="auto">
              <a:xfrm flipH="1">
                <a:off x="3168650" y="1549400"/>
                <a:ext cx="82391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9722" name="Line 32"/>
              <p:cNvSpPr>
                <a:spLocks noChangeShapeType="1"/>
              </p:cNvSpPr>
              <p:nvPr/>
            </p:nvSpPr>
            <p:spPr bwMode="auto">
              <a:xfrm>
                <a:off x="5072063" y="1549400"/>
                <a:ext cx="86677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0307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1: Introdução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0723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C68E61-CDD9-4EE7-B48B-180DA7730A59}" type="slidenum">
              <a:rPr lang="en-US" smtClean="0"/>
              <a:pPr>
                <a:defRPr/>
              </a:pPr>
              <a:t>93</a:t>
            </a:fld>
            <a:endParaRPr lang="en-US" smtClean="0"/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>
          <a:xfrm>
            <a:off x="522288" y="0"/>
            <a:ext cx="7772400" cy="1143000"/>
          </a:xfrm>
        </p:spPr>
        <p:txBody>
          <a:bodyPr/>
          <a:lstStyle/>
          <a:p>
            <a:r>
              <a:rPr lang="pt-BR" smtClean="0"/>
              <a:t>Analogia com uma caravana (mais)</a:t>
            </a:r>
          </a:p>
        </p:txBody>
      </p:sp>
      <p:sp>
        <p:nvSpPr>
          <p:cNvPr id="3072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01638" y="2930525"/>
            <a:ext cx="3941762" cy="3317875"/>
          </a:xfrm>
        </p:spPr>
        <p:txBody>
          <a:bodyPr/>
          <a:lstStyle/>
          <a:p>
            <a:r>
              <a:rPr lang="pt-BR" sz="2000" smtClean="0"/>
              <a:t>Os carros agora se “propagam” a 1000 km/h</a:t>
            </a:r>
          </a:p>
          <a:p>
            <a:r>
              <a:rPr lang="pt-BR" sz="2000" smtClean="0"/>
              <a:t>Os pedágios agora levam em torno de 1 min para atender um carro</a:t>
            </a:r>
            <a:endParaRPr lang="pt-BR" sz="2000" smtClean="0">
              <a:solidFill>
                <a:schemeClr val="accent2"/>
              </a:solidFill>
            </a:endParaRPr>
          </a:p>
          <a:p>
            <a:r>
              <a:rPr lang="pt-BR" sz="2000" smtClean="0">
                <a:solidFill>
                  <a:srgbClr val="FF0000"/>
                </a:solidFill>
              </a:rPr>
              <a:t>P:</a:t>
            </a:r>
            <a:r>
              <a:rPr lang="pt-BR" sz="2000" smtClean="0">
                <a:solidFill>
                  <a:schemeClr val="accent2"/>
                </a:solidFill>
              </a:rPr>
              <a:t> </a:t>
            </a:r>
            <a:r>
              <a:rPr lang="pt-BR" sz="2000" smtClean="0">
                <a:solidFill>
                  <a:srgbClr val="FF0000"/>
                </a:solidFill>
              </a:rPr>
              <a:t>Os carros chegarão ao segundo pedágio antes que todos os carros tenham sido atendidos no primeiro pedágio?</a:t>
            </a:r>
            <a:endParaRPr lang="pt-BR" sz="2000" smtClean="0">
              <a:solidFill>
                <a:schemeClr val="accent2"/>
              </a:solidFill>
            </a:endParaRPr>
          </a:p>
          <a:p>
            <a:pPr>
              <a:buFont typeface="ZapfDingbats" pitchFamily="82" charset="0"/>
              <a:buNone/>
            </a:pPr>
            <a:endParaRPr lang="pt-BR" sz="2000" smtClean="0">
              <a:solidFill>
                <a:schemeClr val="accent2"/>
              </a:solidFill>
            </a:endParaRPr>
          </a:p>
        </p:txBody>
      </p:sp>
      <p:sp>
        <p:nvSpPr>
          <p:cNvPr id="3072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2632075"/>
            <a:ext cx="4368800" cy="3365500"/>
          </a:xfrm>
        </p:spPr>
        <p:txBody>
          <a:bodyPr/>
          <a:lstStyle/>
          <a:p>
            <a:r>
              <a:rPr lang="pt-BR" sz="2000" smtClean="0">
                <a:solidFill>
                  <a:srgbClr val="FF0000"/>
                </a:solidFill>
              </a:rPr>
              <a:t>Sim!</a:t>
            </a:r>
            <a:r>
              <a:rPr lang="pt-BR" sz="2000" smtClean="0"/>
              <a:t> Após 7 min, o 1o. Carro chega ao 2o. Pedágio e ainda há 3 carros no 1o. pedágio.</a:t>
            </a:r>
          </a:p>
          <a:p>
            <a:r>
              <a:rPr lang="pt-BR" sz="2000" smtClean="0">
                <a:solidFill>
                  <a:schemeClr val="accent2"/>
                </a:solidFill>
              </a:rPr>
              <a:t>O 1o. bit do pacote pode chegar ao 2o. Roteador antes que o pacote tenha sido totalmente transmitido no 1o. roteador! </a:t>
            </a:r>
          </a:p>
          <a:p>
            <a:pPr lvl="1"/>
            <a:r>
              <a:rPr lang="pt-BR" sz="1800" smtClean="0">
                <a:solidFill>
                  <a:schemeClr val="accent2"/>
                </a:solidFill>
              </a:rPr>
              <a:t>Veja o applet Ethernet no site da AWL</a:t>
            </a:r>
            <a:endParaRPr lang="pt-BR" sz="1800" smtClean="0"/>
          </a:p>
        </p:txBody>
      </p:sp>
      <p:grpSp>
        <p:nvGrpSpPr>
          <p:cNvPr id="30727" name="Grupo 38"/>
          <p:cNvGrpSpPr>
            <a:grpSpLocks/>
          </p:cNvGrpSpPr>
          <p:nvPr/>
        </p:nvGrpSpPr>
        <p:grpSpPr bwMode="auto">
          <a:xfrm>
            <a:off x="309563" y="1150938"/>
            <a:ext cx="8291512" cy="1370012"/>
            <a:chOff x="310221" y="1150938"/>
            <a:chExt cx="8291082" cy="1370012"/>
          </a:xfrm>
        </p:grpSpPr>
        <p:sp>
          <p:nvSpPr>
            <p:cNvPr id="30728" name="Text Box 30"/>
            <p:cNvSpPr txBox="1">
              <a:spLocks noChangeArrowheads="1"/>
            </p:cNvSpPr>
            <p:nvPr/>
          </p:nvSpPr>
          <p:spPr bwMode="auto">
            <a:xfrm>
              <a:off x="776288" y="1819275"/>
              <a:ext cx="1812925" cy="70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>
                  <a:latin typeface="Comic Sans MS" pitchFamily="66" charset="0"/>
                </a:rPr>
                <a:t>Caravana</a:t>
              </a:r>
            </a:p>
            <a:p>
              <a:pPr algn="ctr" eaLnBrk="0" hangingPunct="0"/>
              <a:r>
                <a:rPr lang="en-US" sz="2000">
                  <a:latin typeface="Comic Sans MS" pitchFamily="66" charset="0"/>
                </a:rPr>
                <a:t>de dez carros</a:t>
              </a:r>
              <a:endParaRPr lang="en-US" sz="2000"/>
            </a:p>
          </p:txBody>
        </p:sp>
        <p:grpSp>
          <p:nvGrpSpPr>
            <p:cNvPr id="30729" name="Grupo 50"/>
            <p:cNvGrpSpPr>
              <a:grpSpLocks/>
            </p:cNvGrpSpPr>
            <p:nvPr/>
          </p:nvGrpSpPr>
          <p:grpSpPr bwMode="auto">
            <a:xfrm>
              <a:off x="310221" y="1150938"/>
              <a:ext cx="8291082" cy="1176337"/>
              <a:chOff x="149801" y="1150938"/>
              <a:chExt cx="8291082" cy="1176337"/>
            </a:xfrm>
          </p:grpSpPr>
          <p:sp>
            <p:nvSpPr>
              <p:cNvPr id="30730" name="Text Box 7"/>
              <p:cNvSpPr txBox="1">
                <a:spLocks noChangeArrowheads="1"/>
              </p:cNvSpPr>
              <p:nvPr/>
            </p:nvSpPr>
            <p:spPr bwMode="auto">
              <a:xfrm>
                <a:off x="5483225" y="1930400"/>
                <a:ext cx="1079500" cy="396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000">
                    <a:latin typeface="Comic Sans MS" pitchFamily="66" charset="0"/>
                  </a:rPr>
                  <a:t>pedágio</a:t>
                </a:r>
              </a:p>
            </p:txBody>
          </p:sp>
          <p:sp>
            <p:nvSpPr>
              <p:cNvPr id="30731" name="Text Box 10"/>
              <p:cNvSpPr txBox="1">
                <a:spLocks noChangeArrowheads="1"/>
              </p:cNvSpPr>
              <p:nvPr/>
            </p:nvSpPr>
            <p:spPr bwMode="auto">
              <a:xfrm>
                <a:off x="2630488" y="1930400"/>
                <a:ext cx="1079500" cy="396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000">
                    <a:latin typeface="Comic Sans MS" pitchFamily="66" charset="0"/>
                  </a:rPr>
                  <a:t>pedágio</a:t>
                </a:r>
              </a:p>
            </p:txBody>
          </p:sp>
          <p:sp>
            <p:nvSpPr>
              <p:cNvPr id="30732" name="AutoShape 29"/>
              <p:cNvSpPr>
                <a:spLocks/>
              </p:cNvSpPr>
              <p:nvPr/>
            </p:nvSpPr>
            <p:spPr bwMode="auto">
              <a:xfrm rot="-5400000">
                <a:off x="1605756" y="488157"/>
                <a:ext cx="79375" cy="2767012"/>
              </a:xfrm>
              <a:prstGeom prst="leftBrace">
                <a:avLst>
                  <a:gd name="adj1" fmla="val 290500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pt-BR"/>
              </a:p>
            </p:txBody>
          </p:sp>
          <p:sp>
            <p:nvSpPr>
              <p:cNvPr id="30733" name="Text Box 33"/>
              <p:cNvSpPr txBox="1">
                <a:spLocks noChangeArrowheads="1"/>
              </p:cNvSpPr>
              <p:nvPr/>
            </p:nvSpPr>
            <p:spPr bwMode="auto">
              <a:xfrm>
                <a:off x="3992563" y="1349375"/>
                <a:ext cx="1079500" cy="396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sz="2000">
                    <a:latin typeface="Comic Sans MS" pitchFamily="66" charset="0"/>
                  </a:rPr>
                  <a:t>100 km</a:t>
                </a:r>
              </a:p>
            </p:txBody>
          </p:sp>
          <p:sp>
            <p:nvSpPr>
              <p:cNvPr id="30734" name="Line 34"/>
              <p:cNvSpPr>
                <a:spLocks noChangeShapeType="1"/>
              </p:cNvSpPr>
              <p:nvPr/>
            </p:nvSpPr>
            <p:spPr bwMode="auto">
              <a:xfrm flipH="1">
                <a:off x="6229208" y="1549400"/>
                <a:ext cx="9271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0735" name="Text Box 35"/>
              <p:cNvSpPr txBox="1">
                <a:spLocks noChangeArrowheads="1"/>
              </p:cNvSpPr>
              <p:nvPr/>
            </p:nvSpPr>
            <p:spPr bwMode="auto">
              <a:xfrm>
                <a:off x="7083571" y="1349375"/>
                <a:ext cx="1079500" cy="396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sz="2000">
                    <a:latin typeface="Comic Sans MS" pitchFamily="66" charset="0"/>
                  </a:rPr>
                  <a:t>100 km</a:t>
                </a:r>
              </a:p>
            </p:txBody>
          </p:sp>
          <p:sp>
            <p:nvSpPr>
              <p:cNvPr id="30736" name="Line 36"/>
              <p:cNvSpPr>
                <a:spLocks noChangeShapeType="1"/>
              </p:cNvSpPr>
              <p:nvPr/>
            </p:nvSpPr>
            <p:spPr bwMode="auto">
              <a:xfrm>
                <a:off x="8163071" y="1549400"/>
                <a:ext cx="2778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0737" name="Oval 56"/>
              <p:cNvSpPr>
                <a:spLocks noChangeArrowheads="1"/>
              </p:cNvSpPr>
              <p:nvPr/>
            </p:nvSpPr>
            <p:spPr bwMode="auto">
              <a:xfrm>
                <a:off x="932439" y="1549400"/>
                <a:ext cx="74612" cy="7461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pt-BR"/>
              </a:p>
            </p:txBody>
          </p:sp>
          <p:sp>
            <p:nvSpPr>
              <p:cNvPr id="30738" name="Oval 57"/>
              <p:cNvSpPr>
                <a:spLocks noChangeArrowheads="1"/>
              </p:cNvSpPr>
              <p:nvPr/>
            </p:nvSpPr>
            <p:spPr bwMode="auto">
              <a:xfrm>
                <a:off x="1084839" y="1549400"/>
                <a:ext cx="74612" cy="7461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pt-BR"/>
              </a:p>
            </p:txBody>
          </p:sp>
          <p:sp>
            <p:nvSpPr>
              <p:cNvPr id="30739" name="Oval 58"/>
              <p:cNvSpPr>
                <a:spLocks noChangeArrowheads="1"/>
              </p:cNvSpPr>
              <p:nvPr/>
            </p:nvSpPr>
            <p:spPr bwMode="auto">
              <a:xfrm>
                <a:off x="1308676" y="1549400"/>
                <a:ext cx="74612" cy="7461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pt-BR"/>
              </a:p>
            </p:txBody>
          </p:sp>
          <p:pic>
            <p:nvPicPr>
              <p:cNvPr id="30740" name="Picture 59" descr="MCj03985170000[1]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flipH="1">
                <a:off x="1416626" y="1460500"/>
                <a:ext cx="749300" cy="2190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741" name="Picture 60" descr="MCj03985170000[1]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flipH="1">
                <a:off x="149801" y="1455738"/>
                <a:ext cx="749300" cy="2190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30742" name="Group 61"/>
              <p:cNvGrpSpPr>
                <a:grpSpLocks/>
              </p:cNvGrpSpPr>
              <p:nvPr/>
            </p:nvGrpSpPr>
            <p:grpSpPr bwMode="auto">
              <a:xfrm>
                <a:off x="2735839" y="1150938"/>
                <a:ext cx="458787" cy="777875"/>
                <a:chOff x="2365" y="1352"/>
                <a:chExt cx="1022" cy="1616"/>
              </a:xfrm>
            </p:grpSpPr>
            <p:pic>
              <p:nvPicPr>
                <p:cNvPr id="30749" name="Picture 62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2373" y="1352"/>
                  <a:ext cx="1014" cy="16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0750" name="Rectangle 63"/>
                <p:cNvSpPr>
                  <a:spLocks noChangeArrowheads="1"/>
                </p:cNvSpPr>
                <p:nvPr/>
              </p:nvSpPr>
              <p:spPr bwMode="auto">
                <a:xfrm>
                  <a:off x="2365" y="2129"/>
                  <a:ext cx="367" cy="21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pt-BR"/>
                </a:p>
              </p:txBody>
            </p:sp>
          </p:grpSp>
          <p:pic>
            <p:nvPicPr>
              <p:cNvPr id="30743" name="Picture 64" descr="MCj03985170000[1]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flipH="1">
                <a:off x="2180214" y="1481138"/>
                <a:ext cx="749300" cy="2190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30744" name="Group 65"/>
              <p:cNvGrpSpPr>
                <a:grpSpLocks/>
              </p:cNvGrpSpPr>
              <p:nvPr/>
            </p:nvGrpSpPr>
            <p:grpSpPr bwMode="auto">
              <a:xfrm>
                <a:off x="5762336" y="1179513"/>
                <a:ext cx="458787" cy="777875"/>
                <a:chOff x="2365" y="1352"/>
                <a:chExt cx="1022" cy="1616"/>
              </a:xfrm>
            </p:grpSpPr>
            <p:pic>
              <p:nvPicPr>
                <p:cNvPr id="30747" name="Picture 66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2373" y="1352"/>
                  <a:ext cx="1014" cy="16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0748" name="Rectangle 67"/>
                <p:cNvSpPr>
                  <a:spLocks noChangeArrowheads="1"/>
                </p:cNvSpPr>
                <p:nvPr/>
              </p:nvSpPr>
              <p:spPr bwMode="auto">
                <a:xfrm>
                  <a:off x="2365" y="2129"/>
                  <a:ext cx="367" cy="21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pt-BR"/>
                </a:p>
              </p:txBody>
            </p:sp>
          </p:grpSp>
          <p:sp>
            <p:nvSpPr>
              <p:cNvPr id="30745" name="Line 31"/>
              <p:cNvSpPr>
                <a:spLocks noChangeShapeType="1"/>
              </p:cNvSpPr>
              <p:nvPr/>
            </p:nvSpPr>
            <p:spPr bwMode="auto">
              <a:xfrm flipH="1">
                <a:off x="3168650" y="1549400"/>
                <a:ext cx="82391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0746" name="Line 32"/>
              <p:cNvSpPr>
                <a:spLocks noChangeShapeType="1"/>
              </p:cNvSpPr>
              <p:nvPr/>
            </p:nvSpPr>
            <p:spPr bwMode="auto">
              <a:xfrm>
                <a:off x="5072063" y="1549400"/>
                <a:ext cx="86677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9378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1: Introdução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4100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CE56CA-37AC-47CD-9DB6-730086AFA6F2}" type="slidenum">
              <a:rPr lang="en-US" smtClean="0"/>
              <a:pPr>
                <a:defRPr/>
              </a:pPr>
              <a:t>94</a:t>
            </a:fld>
            <a:endParaRPr lang="en-US" smtClean="0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Atraso por nó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547938"/>
            <a:ext cx="7772400" cy="3700462"/>
          </a:xfrm>
        </p:spPr>
        <p:txBody>
          <a:bodyPr/>
          <a:lstStyle/>
          <a:p>
            <a:r>
              <a:rPr lang="pt-BR" sz="2400" smtClean="0"/>
              <a:t>d</a:t>
            </a:r>
            <a:r>
              <a:rPr lang="pt-BR" sz="2400" baseline="-25000" smtClean="0"/>
              <a:t>proc</a:t>
            </a:r>
            <a:r>
              <a:rPr lang="pt-BR" sz="2400" smtClean="0"/>
              <a:t> = atraso de processamento</a:t>
            </a:r>
          </a:p>
          <a:p>
            <a:pPr lvl="1"/>
            <a:r>
              <a:rPr lang="pt-BR" sz="2000" smtClean="0"/>
              <a:t>tipicamente de poucos microsegs ou menos</a:t>
            </a:r>
          </a:p>
          <a:p>
            <a:r>
              <a:rPr lang="pt-BR" sz="2400" smtClean="0"/>
              <a:t>d</a:t>
            </a:r>
            <a:r>
              <a:rPr lang="pt-BR" sz="2400" baseline="-25000" smtClean="0"/>
              <a:t>fila</a:t>
            </a:r>
            <a:r>
              <a:rPr lang="pt-BR" sz="2400" smtClean="0"/>
              <a:t> = atraso de enfileiramento</a:t>
            </a:r>
          </a:p>
          <a:p>
            <a:pPr lvl="1"/>
            <a:r>
              <a:rPr lang="pt-BR" sz="2000" smtClean="0"/>
              <a:t>depende do congestionamento</a:t>
            </a:r>
          </a:p>
          <a:p>
            <a:r>
              <a:rPr lang="pt-BR" sz="2400" smtClean="0"/>
              <a:t>d</a:t>
            </a:r>
            <a:r>
              <a:rPr lang="pt-BR" sz="2400" baseline="-25000" smtClean="0"/>
              <a:t>trans</a:t>
            </a:r>
            <a:r>
              <a:rPr lang="pt-BR" sz="2400" smtClean="0"/>
              <a:t> = atraso de transmissão</a:t>
            </a:r>
          </a:p>
          <a:p>
            <a:pPr lvl="1"/>
            <a:r>
              <a:rPr lang="pt-BR" sz="2000" smtClean="0"/>
              <a:t>= L/R, significativo para canais de baixa velocidade</a:t>
            </a:r>
          </a:p>
          <a:p>
            <a:r>
              <a:rPr lang="pt-BR" sz="2400" smtClean="0"/>
              <a:t>d</a:t>
            </a:r>
            <a:r>
              <a:rPr lang="pt-BR" sz="2400" baseline="-25000" smtClean="0"/>
              <a:t>prop</a:t>
            </a:r>
            <a:r>
              <a:rPr lang="pt-BR" sz="2400" smtClean="0"/>
              <a:t> = atraso de propagação</a:t>
            </a:r>
          </a:p>
          <a:p>
            <a:pPr lvl="1"/>
            <a:r>
              <a:rPr lang="pt-BR" sz="2000" smtClean="0"/>
              <a:t>poucos microsegs a centenas de msegs</a:t>
            </a:r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2139950" y="1371600"/>
          <a:ext cx="4808538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796" name="Equation" r:id="rId4" imgW="1815840" imgH="241200" progId="Equation.3">
                  <p:embed/>
                </p:oleObj>
              </mc:Choice>
              <mc:Fallback>
                <p:oleObj name="Equation" r:id="rId4" imgW="18158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9950" y="1371600"/>
                        <a:ext cx="4808538" cy="635000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6219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1: Introdução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174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E53F55-CD93-46B1-BD90-9BE3B4FCBBC5}" type="slidenum">
              <a:rPr lang="en-US" smtClean="0"/>
              <a:pPr>
                <a:defRPr/>
              </a:pPr>
              <a:t>95</a:t>
            </a:fld>
            <a:endParaRPr lang="en-US" smtClean="0"/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smtClean="0"/>
              <a:t>Atraso de enfileiramento</a:t>
            </a:r>
            <a:endParaRPr lang="pt-BR" smtClean="0"/>
          </a:p>
        </p:txBody>
      </p:sp>
      <p:sp>
        <p:nvSpPr>
          <p:cNvPr id="31749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pt-BR" sz="2000" dirty="0" smtClean="0"/>
              <a:t>R=largura de banda do enlace (</a:t>
            </a:r>
            <a:r>
              <a:rPr lang="pt-BR" sz="2000" dirty="0" err="1" smtClean="0"/>
              <a:t>bps</a:t>
            </a:r>
            <a:r>
              <a:rPr lang="pt-BR" sz="2000" dirty="0" smtClean="0"/>
              <a:t>)</a:t>
            </a:r>
          </a:p>
          <a:p>
            <a:r>
              <a:rPr lang="pt-BR" sz="2000" dirty="0" smtClean="0"/>
              <a:t>L=compr. do pacote (bits)</a:t>
            </a:r>
          </a:p>
          <a:p>
            <a:r>
              <a:rPr lang="pt-BR" sz="2000" dirty="0" smtClean="0"/>
              <a:t>a=taxa média de chegada de pacotes</a:t>
            </a:r>
          </a:p>
        </p:txBody>
      </p:sp>
      <p:sp>
        <p:nvSpPr>
          <p:cNvPr id="31750" name="Rectangle 5"/>
          <p:cNvSpPr>
            <a:spLocks noChangeArrowheads="1"/>
          </p:cNvSpPr>
          <p:nvPr/>
        </p:nvSpPr>
        <p:spPr bwMode="auto">
          <a:xfrm>
            <a:off x="495300" y="3987800"/>
            <a:ext cx="4500563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0"/>
              <a:buNone/>
            </a:pPr>
            <a:r>
              <a:rPr lang="en-US">
                <a:solidFill>
                  <a:srgbClr val="FF0000"/>
                </a:solidFill>
                <a:latin typeface="Comic Sans MS" pitchFamily="66" charset="0"/>
              </a:rPr>
              <a:t>intensidade de tráfego = La/R</a:t>
            </a:r>
          </a:p>
        </p:txBody>
      </p:sp>
      <p:sp>
        <p:nvSpPr>
          <p:cNvPr id="31751" name="Rectangle 6"/>
          <p:cNvSpPr>
            <a:spLocks noChangeArrowheads="1"/>
          </p:cNvSpPr>
          <p:nvPr/>
        </p:nvSpPr>
        <p:spPr bwMode="auto">
          <a:xfrm>
            <a:off x="571500" y="4448175"/>
            <a:ext cx="5185064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0"/>
              <a:buChar char="r"/>
            </a:pPr>
            <a:r>
              <a:rPr lang="en-US" sz="2000" dirty="0">
                <a:latin typeface="Comic Sans MS" pitchFamily="66" charset="0"/>
              </a:rPr>
              <a:t>La/R ~ 0: </a:t>
            </a:r>
            <a:r>
              <a:rPr lang="pt-BR" sz="2000" dirty="0">
                <a:latin typeface="Comic Sans MS" pitchFamily="66" charset="0"/>
              </a:rPr>
              <a:t>pequeno atraso de enfileiramento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0"/>
              <a:buChar char="r"/>
            </a:pPr>
            <a:r>
              <a:rPr lang="pt-BR" sz="2000" dirty="0">
                <a:latin typeface="Comic Sans MS" pitchFamily="66" charset="0"/>
              </a:rPr>
              <a:t>La/R -&gt; 1: grande atraso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0"/>
              <a:buChar char="r"/>
            </a:pPr>
            <a:r>
              <a:rPr lang="pt-BR" sz="2000" dirty="0">
                <a:latin typeface="Comic Sans MS" pitchFamily="66" charset="0"/>
              </a:rPr>
              <a:t>La/R &gt; 1: chega mais “trabalho” do que a capacidade de atendimento, atraso médio infinito!</a:t>
            </a:r>
            <a:endParaRPr lang="pt-BR" dirty="0">
              <a:latin typeface="Comic Sans MS" pitchFamily="66" charset="0"/>
            </a:endParaRPr>
          </a:p>
        </p:txBody>
      </p:sp>
      <p:pic>
        <p:nvPicPr>
          <p:cNvPr id="31752" name="Picture 7" descr="f011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466054" y="1350963"/>
            <a:ext cx="2481862" cy="2265073"/>
          </a:xfrm>
        </p:spPr>
      </p:pic>
      <p:pic>
        <p:nvPicPr>
          <p:cNvPr id="9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463" y="4810846"/>
            <a:ext cx="1546225" cy="123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800" y="4072658"/>
            <a:ext cx="1481138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7554913" y="4017096"/>
            <a:ext cx="10541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800"/>
              <a:t>La/R ~ 0</a:t>
            </a:r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7885113" y="5985596"/>
            <a:ext cx="11303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800"/>
              <a:t>La/R -&gt; 1</a:t>
            </a:r>
          </a:p>
        </p:txBody>
      </p:sp>
    </p:spTree>
    <p:extLst>
      <p:ext uri="{BB962C8B-B14F-4D97-AF65-F5344CB8AC3E}">
        <p14:creationId xmlns:p14="http://schemas.microsoft.com/office/powerpoint/2010/main" val="352898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1: Introdução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12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145F82-E4D9-4769-9106-309C85447907}" type="slidenum">
              <a:rPr lang="en-US" smtClean="0"/>
              <a:pPr>
                <a:defRPr/>
              </a:pPr>
              <a:t>96</a:t>
            </a:fld>
            <a:endParaRPr lang="en-US" smtClean="0"/>
          </a:p>
        </p:txBody>
      </p:sp>
      <p:sp>
        <p:nvSpPr>
          <p:cNvPr id="51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smtClean="0"/>
              <a:t>Atrasos e rotas “reais” da Internet</a:t>
            </a:r>
          </a:p>
        </p:txBody>
      </p:sp>
      <p:sp>
        <p:nvSpPr>
          <p:cNvPr id="51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772400" cy="3098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sz="2000" smtClean="0"/>
              <a:t>Como são os atrasos e as perdas reais da Internet?</a:t>
            </a:r>
          </a:p>
          <a:p>
            <a:pPr>
              <a:lnSpc>
                <a:spcPct val="90000"/>
              </a:lnSpc>
            </a:pPr>
            <a:r>
              <a:rPr lang="pt-BR" sz="2000" u="sng" smtClean="0">
                <a:solidFill>
                  <a:srgbClr val="FF0000"/>
                </a:solidFill>
              </a:rPr>
              <a:t>Programa</a:t>
            </a:r>
            <a:r>
              <a:rPr lang="pt-BR" sz="2000" b="1" u="sng" smtClean="0">
                <a:solidFill>
                  <a:srgbClr val="FF0000"/>
                </a:solidFill>
                <a:latin typeface="Courier" pitchFamily="49" charset="0"/>
              </a:rPr>
              <a:t> Traceroute</a:t>
            </a:r>
            <a:r>
              <a:rPr lang="pt-BR" sz="2000" u="sng" smtClean="0">
                <a:solidFill>
                  <a:srgbClr val="FF0000"/>
                </a:solidFill>
              </a:rPr>
              <a:t> :</a:t>
            </a:r>
            <a:r>
              <a:rPr lang="pt-BR" sz="2000" smtClean="0"/>
              <a:t> fornece medições de atraso da fonte até os diversos roteadores ao longo do caminho fim-a-fim até o destino. Para cada </a:t>
            </a:r>
            <a:r>
              <a:rPr lang="pt-BR" sz="2000" i="1" smtClean="0"/>
              <a:t>i</a:t>
            </a:r>
            <a:r>
              <a:rPr lang="pt-BR" sz="2000" smtClean="0"/>
              <a:t>:</a:t>
            </a:r>
          </a:p>
          <a:p>
            <a:pPr lvl="1">
              <a:lnSpc>
                <a:spcPct val="90000"/>
              </a:lnSpc>
            </a:pPr>
            <a:r>
              <a:rPr lang="pt-BR" sz="1800" smtClean="0"/>
              <a:t>Envia três pacotes que alcançarão o roteador </a:t>
            </a:r>
            <a:r>
              <a:rPr lang="pt-BR" sz="1800" i="1" smtClean="0"/>
              <a:t>i</a:t>
            </a:r>
            <a:r>
              <a:rPr lang="pt-BR" sz="1800" smtClean="0"/>
              <a:t> no caminho até o destino.</a:t>
            </a:r>
          </a:p>
          <a:p>
            <a:pPr lvl="1">
              <a:lnSpc>
                <a:spcPct val="90000"/>
              </a:lnSpc>
            </a:pPr>
            <a:r>
              <a:rPr lang="pt-BR" sz="1800" smtClean="0"/>
              <a:t>O roteador </a:t>
            </a:r>
            <a:r>
              <a:rPr lang="pt-BR" sz="1800" i="1" smtClean="0"/>
              <a:t>i</a:t>
            </a:r>
            <a:r>
              <a:rPr lang="pt-BR" sz="1800" smtClean="0"/>
              <a:t> devolverá os pacotes ao transmissor</a:t>
            </a:r>
          </a:p>
          <a:p>
            <a:pPr lvl="1">
              <a:lnSpc>
                <a:spcPct val="90000"/>
              </a:lnSpc>
            </a:pPr>
            <a:r>
              <a:rPr lang="pt-BR" sz="1800" smtClean="0"/>
              <a:t>O transmissor calcula o intervalo de tempo decorrido entre a transmissão e a chegada da resposta.</a:t>
            </a:r>
            <a:endParaRPr lang="pt-BR" sz="2000" smtClean="0"/>
          </a:p>
        </p:txBody>
      </p:sp>
      <p:graphicFrame>
        <p:nvGraphicFramePr>
          <p:cNvPr id="5122" name="Object 4"/>
          <p:cNvGraphicFramePr>
            <a:graphicFrameLocks noChangeAspect="1"/>
          </p:cNvGraphicFramePr>
          <p:nvPr/>
        </p:nvGraphicFramePr>
        <p:xfrm>
          <a:off x="984250" y="5078413"/>
          <a:ext cx="415925" cy="31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30" name="Clip" r:id="rId4" imgW="1305000" imgH="1085760" progId="">
                  <p:embed/>
                </p:oleObj>
              </mc:Choice>
              <mc:Fallback>
                <p:oleObj name="Clip" r:id="rId4" imgW="1305000" imgH="10857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4250" y="5078413"/>
                        <a:ext cx="415925" cy="319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8" name="Line 5"/>
          <p:cNvSpPr>
            <a:spLocks noChangeShapeType="1"/>
          </p:cNvSpPr>
          <p:nvPr/>
        </p:nvSpPr>
        <p:spPr bwMode="auto">
          <a:xfrm>
            <a:off x="1285875" y="5319713"/>
            <a:ext cx="288925" cy="265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129" name="Line 6"/>
          <p:cNvSpPr>
            <a:spLocks noChangeShapeType="1"/>
          </p:cNvSpPr>
          <p:nvPr/>
        </p:nvSpPr>
        <p:spPr bwMode="auto">
          <a:xfrm flipV="1">
            <a:off x="2079625" y="5370513"/>
            <a:ext cx="458788" cy="2079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130" name="Line 7"/>
          <p:cNvSpPr>
            <a:spLocks noChangeShapeType="1"/>
          </p:cNvSpPr>
          <p:nvPr/>
        </p:nvSpPr>
        <p:spPr bwMode="auto">
          <a:xfrm>
            <a:off x="3014663" y="5354638"/>
            <a:ext cx="485775" cy="2079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131" name="Line 8"/>
          <p:cNvSpPr>
            <a:spLocks noChangeShapeType="1"/>
          </p:cNvSpPr>
          <p:nvPr/>
        </p:nvSpPr>
        <p:spPr bwMode="auto">
          <a:xfrm flipH="1">
            <a:off x="2776538" y="5086350"/>
            <a:ext cx="34925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132" name="Line 9"/>
          <p:cNvSpPr>
            <a:spLocks noChangeShapeType="1"/>
          </p:cNvSpPr>
          <p:nvPr/>
        </p:nvSpPr>
        <p:spPr bwMode="auto">
          <a:xfrm flipH="1">
            <a:off x="3990975" y="5414963"/>
            <a:ext cx="620713" cy="1444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5133" name="Group 10"/>
          <p:cNvGrpSpPr>
            <a:grpSpLocks/>
          </p:cNvGrpSpPr>
          <p:nvPr/>
        </p:nvGrpSpPr>
        <p:grpSpPr bwMode="auto">
          <a:xfrm>
            <a:off x="1560513" y="5467350"/>
            <a:ext cx="501650" cy="233363"/>
            <a:chOff x="3600" y="219"/>
            <a:chExt cx="360" cy="175"/>
          </a:xfrm>
        </p:grpSpPr>
        <p:sp>
          <p:nvSpPr>
            <p:cNvPr id="5202" name="Oval 11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pt-BR"/>
            </a:p>
          </p:txBody>
        </p:sp>
        <p:sp>
          <p:nvSpPr>
            <p:cNvPr id="5203" name="Line 12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204" name="Line 13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205" name="Rectangle 14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pt-BR"/>
            </a:p>
          </p:txBody>
        </p:sp>
        <p:sp>
          <p:nvSpPr>
            <p:cNvPr id="5206" name="Oval 15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pt-BR"/>
            </a:p>
          </p:txBody>
        </p:sp>
        <p:grpSp>
          <p:nvGrpSpPr>
            <p:cNvPr id="5207" name="Group 16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5212" name="Line 1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213" name="Line 1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214" name="Line 1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5208" name="Group 20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5209" name="Line 2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210" name="Line 2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211" name="Line 2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</p:grpSp>
      <p:grpSp>
        <p:nvGrpSpPr>
          <p:cNvPr id="5134" name="Group 24"/>
          <p:cNvGrpSpPr>
            <a:grpSpLocks/>
          </p:cNvGrpSpPr>
          <p:nvPr/>
        </p:nvGrpSpPr>
        <p:grpSpPr bwMode="auto">
          <a:xfrm>
            <a:off x="2513013" y="5238750"/>
            <a:ext cx="501650" cy="233363"/>
            <a:chOff x="3600" y="219"/>
            <a:chExt cx="360" cy="175"/>
          </a:xfrm>
        </p:grpSpPr>
        <p:sp>
          <p:nvSpPr>
            <p:cNvPr id="5189" name="Oval 25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pt-BR"/>
            </a:p>
          </p:txBody>
        </p:sp>
        <p:sp>
          <p:nvSpPr>
            <p:cNvPr id="5190" name="Line 26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191" name="Line 27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192" name="Rectangle 28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pt-BR"/>
            </a:p>
          </p:txBody>
        </p:sp>
        <p:sp>
          <p:nvSpPr>
            <p:cNvPr id="5193" name="Oval 29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pt-BR"/>
            </a:p>
          </p:txBody>
        </p:sp>
        <p:grpSp>
          <p:nvGrpSpPr>
            <p:cNvPr id="5194" name="Group 30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5199" name="Line 3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200" name="Line 3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201" name="Line 3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5195" name="Group 34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5196" name="Line 3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197" name="Line 3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198" name="Line 3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</p:grpSp>
      <p:grpSp>
        <p:nvGrpSpPr>
          <p:cNvPr id="5135" name="Group 38"/>
          <p:cNvGrpSpPr>
            <a:grpSpLocks/>
          </p:cNvGrpSpPr>
          <p:nvPr/>
        </p:nvGrpSpPr>
        <p:grpSpPr bwMode="auto">
          <a:xfrm>
            <a:off x="3500438" y="5446713"/>
            <a:ext cx="500062" cy="233362"/>
            <a:chOff x="3600" y="219"/>
            <a:chExt cx="360" cy="175"/>
          </a:xfrm>
        </p:grpSpPr>
        <p:sp>
          <p:nvSpPr>
            <p:cNvPr id="5176" name="Oval 39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pt-BR"/>
            </a:p>
          </p:txBody>
        </p:sp>
        <p:sp>
          <p:nvSpPr>
            <p:cNvPr id="5177" name="Line 40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178" name="Line 41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179" name="Rectangle 42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pt-BR"/>
            </a:p>
          </p:txBody>
        </p:sp>
        <p:sp>
          <p:nvSpPr>
            <p:cNvPr id="5180" name="Oval 43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pt-BR"/>
            </a:p>
          </p:txBody>
        </p:sp>
        <p:grpSp>
          <p:nvGrpSpPr>
            <p:cNvPr id="5181" name="Group 44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5186" name="Line 4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187" name="Line 4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188" name="Line 4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5182" name="Group 48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5183" name="Line 4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184" name="Line 5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185" name="Line 5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</p:grpSp>
      <p:sp>
        <p:nvSpPr>
          <p:cNvPr id="5136" name="Line 52"/>
          <p:cNvSpPr>
            <a:spLocks noChangeShapeType="1"/>
          </p:cNvSpPr>
          <p:nvPr/>
        </p:nvSpPr>
        <p:spPr bwMode="auto">
          <a:xfrm>
            <a:off x="5110163" y="5380038"/>
            <a:ext cx="485775" cy="2079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137" name="Line 53"/>
          <p:cNvSpPr>
            <a:spLocks noChangeShapeType="1"/>
          </p:cNvSpPr>
          <p:nvPr/>
        </p:nvSpPr>
        <p:spPr bwMode="auto">
          <a:xfrm flipH="1">
            <a:off x="6048375" y="5326063"/>
            <a:ext cx="557213" cy="2778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5138" name="Group 54"/>
          <p:cNvGrpSpPr>
            <a:grpSpLocks/>
          </p:cNvGrpSpPr>
          <p:nvPr/>
        </p:nvGrpSpPr>
        <p:grpSpPr bwMode="auto">
          <a:xfrm>
            <a:off x="4608513" y="5264150"/>
            <a:ext cx="501650" cy="233363"/>
            <a:chOff x="3600" y="219"/>
            <a:chExt cx="360" cy="175"/>
          </a:xfrm>
        </p:grpSpPr>
        <p:sp>
          <p:nvSpPr>
            <p:cNvPr id="5163" name="Oval 55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pt-BR"/>
            </a:p>
          </p:txBody>
        </p:sp>
        <p:sp>
          <p:nvSpPr>
            <p:cNvPr id="5164" name="Line 56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165" name="Line 57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166" name="Rectangle 58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pt-BR"/>
            </a:p>
          </p:txBody>
        </p:sp>
        <p:sp>
          <p:nvSpPr>
            <p:cNvPr id="5167" name="Oval 59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pt-BR"/>
            </a:p>
          </p:txBody>
        </p:sp>
        <p:grpSp>
          <p:nvGrpSpPr>
            <p:cNvPr id="5168" name="Group 60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5173" name="Line 6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174" name="Line 6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175" name="Line 6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5169" name="Group 64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5170" name="Line 6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171" name="Line 6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172" name="Line 6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</p:grpSp>
      <p:grpSp>
        <p:nvGrpSpPr>
          <p:cNvPr id="5139" name="Group 68"/>
          <p:cNvGrpSpPr>
            <a:grpSpLocks/>
          </p:cNvGrpSpPr>
          <p:nvPr/>
        </p:nvGrpSpPr>
        <p:grpSpPr bwMode="auto">
          <a:xfrm>
            <a:off x="5595938" y="5472113"/>
            <a:ext cx="500062" cy="233362"/>
            <a:chOff x="3600" y="219"/>
            <a:chExt cx="360" cy="175"/>
          </a:xfrm>
        </p:grpSpPr>
        <p:sp>
          <p:nvSpPr>
            <p:cNvPr id="5150" name="Oval 69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pt-BR"/>
            </a:p>
          </p:txBody>
        </p:sp>
        <p:sp>
          <p:nvSpPr>
            <p:cNvPr id="5151" name="Line 70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152" name="Line 71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153" name="Rectangle 72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pt-BR"/>
            </a:p>
          </p:txBody>
        </p:sp>
        <p:sp>
          <p:nvSpPr>
            <p:cNvPr id="5154" name="Oval 73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pt-BR"/>
            </a:p>
          </p:txBody>
        </p:sp>
        <p:grpSp>
          <p:nvGrpSpPr>
            <p:cNvPr id="5155" name="Group 74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5160" name="Line 7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161" name="Line 7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162" name="Line 7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5156" name="Group 78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5157" name="Line 7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158" name="Line 8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159" name="Line 8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</p:grpSp>
      <p:graphicFrame>
        <p:nvGraphicFramePr>
          <p:cNvPr id="5123" name="Object 82"/>
          <p:cNvGraphicFramePr>
            <a:graphicFrameLocks noChangeAspect="1"/>
          </p:cNvGraphicFramePr>
          <p:nvPr/>
        </p:nvGraphicFramePr>
        <p:xfrm>
          <a:off x="6597650" y="5180013"/>
          <a:ext cx="415925" cy="31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31" name="Clip" r:id="rId6" imgW="1305000" imgH="1085760" progId="">
                  <p:embed/>
                </p:oleObj>
              </mc:Choice>
              <mc:Fallback>
                <p:oleObj name="Clip" r:id="rId6" imgW="1305000" imgH="10857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7650" y="5180013"/>
                        <a:ext cx="415925" cy="319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40" name="Line 83"/>
          <p:cNvSpPr>
            <a:spLocks noChangeShapeType="1"/>
          </p:cNvSpPr>
          <p:nvPr/>
        </p:nvSpPr>
        <p:spPr bwMode="auto">
          <a:xfrm>
            <a:off x="2744788" y="5486400"/>
            <a:ext cx="228600" cy="311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141" name="Line 84"/>
          <p:cNvSpPr>
            <a:spLocks noChangeShapeType="1"/>
          </p:cNvSpPr>
          <p:nvPr/>
        </p:nvSpPr>
        <p:spPr bwMode="auto">
          <a:xfrm>
            <a:off x="4668838" y="5073650"/>
            <a:ext cx="228600" cy="311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142" name="Line 85"/>
          <p:cNvSpPr>
            <a:spLocks noChangeShapeType="1"/>
          </p:cNvSpPr>
          <p:nvPr/>
        </p:nvSpPr>
        <p:spPr bwMode="auto">
          <a:xfrm flipH="1">
            <a:off x="3386138" y="5676900"/>
            <a:ext cx="34925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143" name="Line 86"/>
          <p:cNvSpPr>
            <a:spLocks noChangeShapeType="1"/>
          </p:cNvSpPr>
          <p:nvPr/>
        </p:nvSpPr>
        <p:spPr bwMode="auto">
          <a:xfrm>
            <a:off x="3741738" y="5181600"/>
            <a:ext cx="6350" cy="260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50967" name="Freeform 87"/>
          <p:cNvSpPr>
            <a:spLocks/>
          </p:cNvSpPr>
          <p:nvPr/>
        </p:nvSpPr>
        <p:spPr bwMode="auto">
          <a:xfrm>
            <a:off x="1289050" y="5295900"/>
            <a:ext cx="419100" cy="419100"/>
          </a:xfrm>
          <a:custGeom>
            <a:avLst/>
            <a:gdLst>
              <a:gd name="T0" fmla="*/ 2147483647 w 264"/>
              <a:gd name="T1" fmla="*/ 0 h 264"/>
              <a:gd name="T2" fmla="*/ 2147483647 w 264"/>
              <a:gd name="T3" fmla="*/ 2147483647 h 264"/>
              <a:gd name="T4" fmla="*/ 0 w 264"/>
              <a:gd name="T5" fmla="*/ 2147483647 h 264"/>
              <a:gd name="T6" fmla="*/ 0 60000 65536"/>
              <a:gd name="T7" fmla="*/ 0 60000 65536"/>
              <a:gd name="T8" fmla="*/ 0 60000 65536"/>
              <a:gd name="T9" fmla="*/ 0 w 264"/>
              <a:gd name="T10" fmla="*/ 0 h 264"/>
              <a:gd name="T11" fmla="*/ 264 w 264"/>
              <a:gd name="T12" fmla="*/ 264 h 2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4" h="264">
                <a:moveTo>
                  <a:pt x="60" y="0"/>
                </a:moveTo>
                <a:cubicBezTo>
                  <a:pt x="86" y="31"/>
                  <a:pt x="264" y="176"/>
                  <a:pt x="228" y="220"/>
                </a:cubicBezTo>
                <a:cubicBezTo>
                  <a:pt x="192" y="264"/>
                  <a:pt x="60" y="109"/>
                  <a:pt x="0" y="88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250968" name="Text Box 88"/>
          <p:cNvSpPr txBox="1">
            <a:spLocks noChangeArrowheads="1"/>
          </p:cNvSpPr>
          <p:nvPr/>
        </p:nvSpPr>
        <p:spPr bwMode="auto">
          <a:xfrm>
            <a:off x="1387475" y="5038725"/>
            <a:ext cx="11160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solidFill>
                  <a:srgbClr val="FF0000"/>
                </a:solidFill>
                <a:latin typeface="Comic Sans MS" pitchFamily="66" charset="0"/>
              </a:rPr>
              <a:t>3 probes</a:t>
            </a:r>
          </a:p>
        </p:txBody>
      </p:sp>
      <p:sp>
        <p:nvSpPr>
          <p:cNvPr id="250969" name="Freeform 89"/>
          <p:cNvSpPr>
            <a:spLocks/>
          </p:cNvSpPr>
          <p:nvPr/>
        </p:nvSpPr>
        <p:spPr bwMode="auto">
          <a:xfrm>
            <a:off x="1282700" y="5219700"/>
            <a:ext cx="1346200" cy="474663"/>
          </a:xfrm>
          <a:custGeom>
            <a:avLst/>
            <a:gdLst>
              <a:gd name="T0" fmla="*/ 2147483647 w 848"/>
              <a:gd name="T1" fmla="*/ 2147483647 h 299"/>
              <a:gd name="T2" fmla="*/ 2147483647 w 848"/>
              <a:gd name="T3" fmla="*/ 2147483647 h 299"/>
              <a:gd name="T4" fmla="*/ 2147483647 w 848"/>
              <a:gd name="T5" fmla="*/ 2147483647 h 299"/>
              <a:gd name="T6" fmla="*/ 2147483647 w 848"/>
              <a:gd name="T7" fmla="*/ 2147483647 h 299"/>
              <a:gd name="T8" fmla="*/ 0 w 848"/>
              <a:gd name="T9" fmla="*/ 2147483647 h 29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48"/>
              <a:gd name="T16" fmla="*/ 0 h 299"/>
              <a:gd name="T17" fmla="*/ 848 w 848"/>
              <a:gd name="T18" fmla="*/ 299 h 29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48" h="299">
                <a:moveTo>
                  <a:pt x="76" y="76"/>
                </a:moveTo>
                <a:cubicBezTo>
                  <a:pt x="137" y="57"/>
                  <a:pt x="200" y="216"/>
                  <a:pt x="324" y="216"/>
                </a:cubicBezTo>
                <a:cubicBezTo>
                  <a:pt x="448" y="216"/>
                  <a:pt x="792" y="0"/>
                  <a:pt x="820" y="76"/>
                </a:cubicBezTo>
                <a:cubicBezTo>
                  <a:pt x="848" y="152"/>
                  <a:pt x="469" y="245"/>
                  <a:pt x="340" y="296"/>
                </a:cubicBezTo>
                <a:cubicBezTo>
                  <a:pt x="203" y="299"/>
                  <a:pt x="62" y="78"/>
                  <a:pt x="0" y="96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250970" name="Text Box 90"/>
          <p:cNvSpPr txBox="1">
            <a:spLocks noChangeArrowheads="1"/>
          </p:cNvSpPr>
          <p:nvPr/>
        </p:nvSpPr>
        <p:spPr bwMode="auto">
          <a:xfrm>
            <a:off x="1958975" y="5527675"/>
            <a:ext cx="11160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solidFill>
                  <a:srgbClr val="FF0000"/>
                </a:solidFill>
                <a:latin typeface="Comic Sans MS" pitchFamily="66" charset="0"/>
              </a:rPr>
              <a:t>3 probes</a:t>
            </a:r>
          </a:p>
        </p:txBody>
      </p:sp>
      <p:sp>
        <p:nvSpPr>
          <p:cNvPr id="250971" name="Freeform 91"/>
          <p:cNvSpPr>
            <a:spLocks/>
          </p:cNvSpPr>
          <p:nvPr/>
        </p:nvSpPr>
        <p:spPr bwMode="auto">
          <a:xfrm>
            <a:off x="1276350" y="5273675"/>
            <a:ext cx="2247900" cy="403225"/>
          </a:xfrm>
          <a:custGeom>
            <a:avLst/>
            <a:gdLst>
              <a:gd name="T0" fmla="*/ 2147483647 w 1416"/>
              <a:gd name="T1" fmla="*/ 2147483647 h 254"/>
              <a:gd name="T2" fmla="*/ 2147483647 w 1416"/>
              <a:gd name="T3" fmla="*/ 2147483647 h 254"/>
              <a:gd name="T4" fmla="*/ 2147483647 w 1416"/>
              <a:gd name="T5" fmla="*/ 2147483647 h 254"/>
              <a:gd name="T6" fmla="*/ 2147483647 w 1416"/>
              <a:gd name="T7" fmla="*/ 2147483647 h 254"/>
              <a:gd name="T8" fmla="*/ 2147483647 w 1416"/>
              <a:gd name="T9" fmla="*/ 2147483647 h 254"/>
              <a:gd name="T10" fmla="*/ 2147483647 w 1416"/>
              <a:gd name="T11" fmla="*/ 2147483647 h 254"/>
              <a:gd name="T12" fmla="*/ 0 w 1416"/>
              <a:gd name="T13" fmla="*/ 2147483647 h 25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16"/>
              <a:gd name="T22" fmla="*/ 0 h 254"/>
              <a:gd name="T23" fmla="*/ 1416 w 1416"/>
              <a:gd name="T24" fmla="*/ 254 h 25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16" h="254">
                <a:moveTo>
                  <a:pt x="76" y="30"/>
                </a:moveTo>
                <a:cubicBezTo>
                  <a:pt x="137" y="11"/>
                  <a:pt x="200" y="170"/>
                  <a:pt x="324" y="170"/>
                </a:cubicBezTo>
                <a:cubicBezTo>
                  <a:pt x="461" y="165"/>
                  <a:pt x="717" y="0"/>
                  <a:pt x="896" y="2"/>
                </a:cubicBezTo>
                <a:cubicBezTo>
                  <a:pt x="1075" y="4"/>
                  <a:pt x="1416" y="122"/>
                  <a:pt x="1400" y="182"/>
                </a:cubicBezTo>
                <a:cubicBezTo>
                  <a:pt x="1384" y="242"/>
                  <a:pt x="1073" y="63"/>
                  <a:pt x="896" y="74"/>
                </a:cubicBezTo>
                <a:cubicBezTo>
                  <a:pt x="719" y="85"/>
                  <a:pt x="489" y="254"/>
                  <a:pt x="340" y="250"/>
                </a:cubicBezTo>
                <a:cubicBezTo>
                  <a:pt x="191" y="246"/>
                  <a:pt x="62" y="32"/>
                  <a:pt x="0" y="50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250972" name="Text Box 92"/>
          <p:cNvSpPr txBox="1">
            <a:spLocks noChangeArrowheads="1"/>
          </p:cNvSpPr>
          <p:nvPr/>
        </p:nvSpPr>
        <p:spPr bwMode="auto">
          <a:xfrm>
            <a:off x="3025775" y="5013325"/>
            <a:ext cx="11160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solidFill>
                  <a:srgbClr val="FF0000"/>
                </a:solidFill>
                <a:latin typeface="Comic Sans MS" pitchFamily="66" charset="0"/>
              </a:rPr>
              <a:t>3 probes</a:t>
            </a:r>
          </a:p>
        </p:txBody>
      </p:sp>
    </p:spTree>
    <p:extLst>
      <p:ext uri="{BB962C8B-B14F-4D97-AF65-F5344CB8AC3E}">
        <p14:creationId xmlns:p14="http://schemas.microsoft.com/office/powerpoint/2010/main" val="2352737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967" grpId="0" animBg="1"/>
      <p:bldP spid="250968" grpId="0"/>
      <p:bldP spid="250969" grpId="0" animBg="1"/>
      <p:bldP spid="250970" grpId="0"/>
      <p:bldP spid="250971" grpId="0" animBg="1"/>
      <p:bldP spid="250972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1: Introdução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2771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A2A1CF-1EEB-48E7-8858-44DC6971A59C}" type="slidenum">
              <a:rPr lang="en-US" smtClean="0"/>
              <a:pPr>
                <a:defRPr/>
              </a:pPr>
              <a:t>97</a:t>
            </a:fld>
            <a:endParaRPr lang="en-US" smtClean="0"/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smtClean="0"/>
              <a:t>Atrasos e rotas “reais”</a:t>
            </a:r>
          </a:p>
        </p:txBody>
      </p:sp>
      <p:sp>
        <p:nvSpPr>
          <p:cNvPr id="32773" name="Text Box 3"/>
          <p:cNvSpPr txBox="1">
            <a:spLocks noChangeArrowheads="1"/>
          </p:cNvSpPr>
          <p:nvPr/>
        </p:nvSpPr>
        <p:spPr bwMode="auto">
          <a:xfrm>
            <a:off x="733425" y="2522538"/>
            <a:ext cx="8229600" cy="389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0" hangingPunct="0">
              <a:lnSpc>
                <a:spcPct val="80000"/>
              </a:lnSpc>
            </a:pPr>
            <a:r>
              <a:rPr lang="en-US" sz="1600">
                <a:latin typeface="Arial" charset="0"/>
              </a:rPr>
              <a:t>1  cs-gw (128.119.240.254)  1 ms  1 ms  2 ms</a:t>
            </a:r>
          </a:p>
          <a:p>
            <a:pPr marL="457200" indent="-457200" eaLnBrk="0" hangingPunct="0">
              <a:lnSpc>
                <a:spcPct val="80000"/>
              </a:lnSpc>
            </a:pPr>
            <a:r>
              <a:rPr lang="en-US" sz="1600">
                <a:latin typeface="Arial" charset="0"/>
              </a:rPr>
              <a:t>2  border1-rt-fa5-1-0.gw.umass.edu (128.119.3.145)  1 ms  1 ms  2 ms</a:t>
            </a:r>
          </a:p>
          <a:p>
            <a:pPr marL="457200" indent="-457200" eaLnBrk="0" hangingPunct="0">
              <a:lnSpc>
                <a:spcPct val="80000"/>
              </a:lnSpc>
            </a:pPr>
            <a:r>
              <a:rPr lang="en-US" sz="1600">
                <a:latin typeface="Arial" charset="0"/>
              </a:rPr>
              <a:t>3  cht-vbns.gw.umass.edu (128.119.3.130)  6 ms 5 ms 5 ms</a:t>
            </a:r>
          </a:p>
          <a:p>
            <a:pPr marL="457200" indent="-457200" eaLnBrk="0" hangingPunct="0">
              <a:lnSpc>
                <a:spcPct val="80000"/>
              </a:lnSpc>
            </a:pPr>
            <a:r>
              <a:rPr lang="en-US" sz="1600">
                <a:latin typeface="Arial" charset="0"/>
              </a:rPr>
              <a:t>4  jn1-at1-0-0-19.wor.vbns.net (204.147.132.129)  16 ms 11 ms 13 ms </a:t>
            </a:r>
          </a:p>
          <a:p>
            <a:pPr marL="457200" indent="-457200" eaLnBrk="0" hangingPunct="0">
              <a:lnSpc>
                <a:spcPct val="80000"/>
              </a:lnSpc>
            </a:pPr>
            <a:r>
              <a:rPr lang="en-US" sz="1600">
                <a:latin typeface="Arial" charset="0"/>
              </a:rPr>
              <a:t>5  jn1-so7-0-0-0.wae.vbns.net (204.147.136.136)  21 ms 18 ms 18 ms </a:t>
            </a:r>
          </a:p>
          <a:p>
            <a:pPr marL="457200" indent="-457200" eaLnBrk="0" hangingPunct="0">
              <a:lnSpc>
                <a:spcPct val="80000"/>
              </a:lnSpc>
            </a:pPr>
            <a:r>
              <a:rPr lang="en-US" sz="1600">
                <a:latin typeface="Arial" charset="0"/>
              </a:rPr>
              <a:t>6  abilene-vbns.abilene.ucaid.edu (198.32.11.9)  22 ms  18 ms  22 ms</a:t>
            </a:r>
          </a:p>
          <a:p>
            <a:pPr marL="457200" indent="-457200" eaLnBrk="0" hangingPunct="0">
              <a:lnSpc>
                <a:spcPct val="80000"/>
              </a:lnSpc>
            </a:pPr>
            <a:r>
              <a:rPr lang="en-US" sz="1600">
                <a:latin typeface="Arial" charset="0"/>
              </a:rPr>
              <a:t>7  nycm-wash.abilene.ucaid.edu (198.32.8.46)  22 ms  22 ms  22 ms</a:t>
            </a:r>
          </a:p>
          <a:p>
            <a:pPr marL="457200" indent="-457200" eaLnBrk="0" hangingPunct="0">
              <a:lnSpc>
                <a:spcPct val="80000"/>
              </a:lnSpc>
            </a:pPr>
            <a:r>
              <a:rPr lang="en-US" sz="1600">
                <a:latin typeface="Arial" charset="0"/>
              </a:rPr>
              <a:t>8  62.40.103.253 (62.40.103.253)  104 ms 109 ms 106 ms</a:t>
            </a:r>
          </a:p>
          <a:p>
            <a:pPr marL="457200" indent="-457200" eaLnBrk="0" hangingPunct="0">
              <a:lnSpc>
                <a:spcPct val="80000"/>
              </a:lnSpc>
            </a:pPr>
            <a:r>
              <a:rPr lang="en-US" sz="1600">
                <a:latin typeface="Arial" charset="0"/>
              </a:rPr>
              <a:t>9  de2-1.de1.de.geant.net (62.40.96.129)  109 ms 102 ms 104 ms</a:t>
            </a:r>
          </a:p>
          <a:p>
            <a:pPr marL="457200" indent="-457200" eaLnBrk="0" hangingPunct="0">
              <a:lnSpc>
                <a:spcPct val="80000"/>
              </a:lnSpc>
            </a:pPr>
            <a:r>
              <a:rPr lang="en-US" sz="1600">
                <a:latin typeface="Arial" charset="0"/>
              </a:rPr>
              <a:t>10  de.fr1.fr.geant.net (62.40.96.50)  113 ms 121 ms 114 ms</a:t>
            </a:r>
          </a:p>
          <a:p>
            <a:pPr marL="457200" indent="-457200" eaLnBrk="0" hangingPunct="0">
              <a:lnSpc>
                <a:spcPct val="80000"/>
              </a:lnSpc>
            </a:pPr>
            <a:r>
              <a:rPr lang="en-US" sz="1600">
                <a:latin typeface="Arial" charset="0"/>
              </a:rPr>
              <a:t>11  renater-gw.fr1.fr.geant.net (62.40.103.54)  112 ms  114 ms  112 ms</a:t>
            </a:r>
          </a:p>
          <a:p>
            <a:pPr marL="457200" indent="-457200" eaLnBrk="0" hangingPunct="0">
              <a:lnSpc>
                <a:spcPct val="80000"/>
              </a:lnSpc>
            </a:pPr>
            <a:r>
              <a:rPr lang="en-US" sz="1600">
                <a:latin typeface="Arial" charset="0"/>
              </a:rPr>
              <a:t>12  nio-n2.cssi.renater.fr (193.51.206.13)  111 ms  114 ms  116 ms</a:t>
            </a:r>
          </a:p>
          <a:p>
            <a:pPr marL="457200" indent="-457200" eaLnBrk="0" hangingPunct="0">
              <a:lnSpc>
                <a:spcPct val="80000"/>
              </a:lnSpc>
            </a:pPr>
            <a:r>
              <a:rPr lang="en-US" sz="1600">
                <a:latin typeface="Arial" charset="0"/>
              </a:rPr>
              <a:t>13  nice.cssi.renater.fr (195.220.98.102)  123 ms  125 ms  124 ms</a:t>
            </a:r>
          </a:p>
          <a:p>
            <a:pPr marL="457200" indent="-457200" eaLnBrk="0" hangingPunct="0">
              <a:lnSpc>
                <a:spcPct val="80000"/>
              </a:lnSpc>
            </a:pPr>
            <a:r>
              <a:rPr lang="en-US" sz="1600">
                <a:latin typeface="Arial" charset="0"/>
              </a:rPr>
              <a:t>14  r3t2-nice.cssi.renater.fr (195.220.98.110)  126 ms  126 ms  124 ms</a:t>
            </a:r>
          </a:p>
          <a:p>
            <a:pPr marL="457200" indent="-457200" eaLnBrk="0" hangingPunct="0">
              <a:lnSpc>
                <a:spcPct val="80000"/>
              </a:lnSpc>
            </a:pPr>
            <a:r>
              <a:rPr lang="en-US" sz="1600">
                <a:latin typeface="Arial" charset="0"/>
              </a:rPr>
              <a:t>15  eurecom-valbonne.r3t2.ft.net (193.48.50.54)  135 ms  128 ms  133 ms</a:t>
            </a:r>
          </a:p>
          <a:p>
            <a:pPr marL="457200" indent="-457200" eaLnBrk="0" hangingPunct="0">
              <a:lnSpc>
                <a:spcPct val="80000"/>
              </a:lnSpc>
            </a:pPr>
            <a:r>
              <a:rPr lang="en-US" sz="1600">
                <a:latin typeface="Arial" charset="0"/>
              </a:rPr>
              <a:t>16  194.214.211.25 (194.214.211.25)  126 ms  128 ms  126 ms</a:t>
            </a:r>
          </a:p>
          <a:p>
            <a:pPr marL="457200" indent="-457200" eaLnBrk="0" hangingPunct="0">
              <a:lnSpc>
                <a:spcPct val="80000"/>
              </a:lnSpc>
            </a:pPr>
            <a:r>
              <a:rPr lang="en-US" sz="1600">
                <a:latin typeface="Arial" charset="0"/>
              </a:rPr>
              <a:t>17  * * *</a:t>
            </a:r>
          </a:p>
          <a:p>
            <a:pPr marL="457200" indent="-457200" eaLnBrk="0" hangingPunct="0">
              <a:lnSpc>
                <a:spcPct val="80000"/>
              </a:lnSpc>
            </a:pPr>
            <a:r>
              <a:rPr lang="en-US" sz="1600">
                <a:latin typeface="Arial" charset="0"/>
              </a:rPr>
              <a:t>18  * * *</a:t>
            </a:r>
          </a:p>
          <a:p>
            <a:pPr marL="457200" indent="-457200" eaLnBrk="0" hangingPunct="0">
              <a:lnSpc>
                <a:spcPct val="80000"/>
              </a:lnSpc>
            </a:pPr>
            <a:r>
              <a:rPr lang="en-US" sz="1600">
                <a:latin typeface="Arial" charset="0"/>
              </a:rPr>
              <a:t>19  fantasia.eurecom.fr (193.55.113.142)  132 ms  128 ms  136</a:t>
            </a:r>
            <a:r>
              <a:rPr lang="en-US"/>
              <a:t> </a:t>
            </a:r>
            <a:r>
              <a:rPr lang="en-US" sz="1600"/>
              <a:t>ms</a:t>
            </a:r>
          </a:p>
        </p:txBody>
      </p:sp>
      <p:sp>
        <p:nvSpPr>
          <p:cNvPr id="32774" name="Text Box 4"/>
          <p:cNvSpPr txBox="1">
            <a:spLocks noChangeArrowheads="1"/>
          </p:cNvSpPr>
          <p:nvPr/>
        </p:nvSpPr>
        <p:spPr bwMode="auto">
          <a:xfrm>
            <a:off x="312738" y="1220788"/>
            <a:ext cx="8559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pt-BR">
                <a:solidFill>
                  <a:srgbClr val="FF0000"/>
                </a:solidFill>
                <a:latin typeface="Comic Sans MS" pitchFamily="66" charset="0"/>
              </a:rPr>
              <a:t>traceroute:</a:t>
            </a:r>
            <a:r>
              <a:rPr lang="pt-BR">
                <a:latin typeface="Comic Sans MS" pitchFamily="66" charset="0"/>
              </a:rPr>
              <a:t> gaia.cs.umass.edu para www.eurocom.fr</a:t>
            </a:r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4706938" y="1801813"/>
            <a:ext cx="4565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800">
                <a:solidFill>
                  <a:srgbClr val="FF0000"/>
                </a:solidFill>
                <a:latin typeface="Comic Sans MS" pitchFamily="66" charset="0"/>
              </a:rPr>
              <a:t>Três medições de atraso de </a:t>
            </a:r>
          </a:p>
          <a:p>
            <a:pPr eaLnBrk="0" hangingPunct="0"/>
            <a:r>
              <a:rPr lang="en-US" sz="1800">
                <a:solidFill>
                  <a:srgbClr val="FF0000"/>
                </a:solidFill>
                <a:latin typeface="Comic Sans MS" pitchFamily="66" charset="0"/>
              </a:rPr>
              <a:t>gaia.cs.umass.edu p/cs-gw.cs.umass.edu </a:t>
            </a:r>
          </a:p>
        </p:txBody>
      </p:sp>
      <p:sp>
        <p:nvSpPr>
          <p:cNvPr id="32776" name="Line 8"/>
          <p:cNvSpPr>
            <a:spLocks noChangeShapeType="1"/>
          </p:cNvSpPr>
          <p:nvPr/>
        </p:nvSpPr>
        <p:spPr bwMode="auto">
          <a:xfrm flipV="1">
            <a:off x="3600450" y="2093913"/>
            <a:ext cx="671513" cy="4127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2777" name="Line 9"/>
          <p:cNvSpPr>
            <a:spLocks noChangeShapeType="1"/>
          </p:cNvSpPr>
          <p:nvPr/>
        </p:nvSpPr>
        <p:spPr bwMode="auto">
          <a:xfrm flipV="1">
            <a:off x="4140200" y="2082800"/>
            <a:ext cx="139700" cy="40481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2778" name="Line 10"/>
          <p:cNvSpPr>
            <a:spLocks noChangeShapeType="1"/>
          </p:cNvSpPr>
          <p:nvPr/>
        </p:nvSpPr>
        <p:spPr bwMode="auto">
          <a:xfrm flipH="1" flipV="1">
            <a:off x="4275138" y="2092325"/>
            <a:ext cx="366712" cy="3905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2779" name="Line 11"/>
          <p:cNvSpPr>
            <a:spLocks noChangeShapeType="1"/>
          </p:cNvSpPr>
          <p:nvPr/>
        </p:nvSpPr>
        <p:spPr bwMode="auto">
          <a:xfrm flipV="1">
            <a:off x="4267200" y="2098675"/>
            <a:ext cx="377825" cy="31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2780" name="Freeform 14"/>
          <p:cNvSpPr>
            <a:spLocks/>
          </p:cNvSpPr>
          <p:nvPr/>
        </p:nvSpPr>
        <p:spPr bwMode="auto">
          <a:xfrm>
            <a:off x="6092825" y="3811588"/>
            <a:ext cx="1012825" cy="246062"/>
          </a:xfrm>
          <a:custGeom>
            <a:avLst/>
            <a:gdLst>
              <a:gd name="T0" fmla="*/ 2147483647 w 638"/>
              <a:gd name="T1" fmla="*/ 0 h 155"/>
              <a:gd name="T2" fmla="*/ 2147483647 w 638"/>
              <a:gd name="T3" fmla="*/ 2147483647 h 155"/>
              <a:gd name="T4" fmla="*/ 2147483647 w 638"/>
              <a:gd name="T5" fmla="*/ 2147483647 h 155"/>
              <a:gd name="T6" fmla="*/ 2147483647 w 638"/>
              <a:gd name="T7" fmla="*/ 2147483647 h 155"/>
              <a:gd name="T8" fmla="*/ 0 w 638"/>
              <a:gd name="T9" fmla="*/ 2147483647 h 1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8"/>
              <a:gd name="T16" fmla="*/ 0 h 155"/>
              <a:gd name="T17" fmla="*/ 638 w 638"/>
              <a:gd name="T18" fmla="*/ 155 h 1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8" h="155">
                <a:moveTo>
                  <a:pt x="593" y="0"/>
                </a:moveTo>
                <a:cubicBezTo>
                  <a:pt x="607" y="9"/>
                  <a:pt x="621" y="18"/>
                  <a:pt x="623" y="38"/>
                </a:cubicBezTo>
                <a:cubicBezTo>
                  <a:pt x="625" y="58"/>
                  <a:pt x="638" y="104"/>
                  <a:pt x="608" y="123"/>
                </a:cubicBezTo>
                <a:cubicBezTo>
                  <a:pt x="578" y="142"/>
                  <a:pt x="547" y="153"/>
                  <a:pt x="446" y="154"/>
                </a:cubicBezTo>
                <a:cubicBezTo>
                  <a:pt x="345" y="155"/>
                  <a:pt x="72" y="133"/>
                  <a:pt x="0" y="130"/>
                </a:cubicBez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2781" name="Text Box 15"/>
          <p:cNvSpPr txBox="1">
            <a:spLocks noChangeArrowheads="1"/>
          </p:cNvSpPr>
          <p:nvPr/>
        </p:nvSpPr>
        <p:spPr bwMode="auto">
          <a:xfrm>
            <a:off x="7137400" y="3597275"/>
            <a:ext cx="14065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link</a:t>
            </a:r>
            <a:r>
              <a:rPr lang="en-US" sz="2000"/>
              <a:t> </a:t>
            </a:r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trans-</a:t>
            </a:r>
          </a:p>
          <a:p>
            <a:pPr eaLnBrk="0" hangingPunct="0"/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oceânico</a:t>
            </a:r>
          </a:p>
        </p:txBody>
      </p:sp>
      <p:sp>
        <p:nvSpPr>
          <p:cNvPr id="32782" name="Line 6"/>
          <p:cNvSpPr>
            <a:spLocks noChangeShapeType="1"/>
          </p:cNvSpPr>
          <p:nvPr/>
        </p:nvSpPr>
        <p:spPr bwMode="auto">
          <a:xfrm>
            <a:off x="1611313" y="5762625"/>
            <a:ext cx="1231900" cy="8413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2783" name="Text Box 12"/>
          <p:cNvSpPr txBox="1">
            <a:spLocks noChangeArrowheads="1"/>
          </p:cNvSpPr>
          <p:nvPr/>
        </p:nvSpPr>
        <p:spPr bwMode="auto">
          <a:xfrm>
            <a:off x="2908300" y="5692775"/>
            <a:ext cx="6286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800">
                <a:solidFill>
                  <a:srgbClr val="FF0000"/>
                </a:solidFill>
                <a:latin typeface="Comic Sans MS" pitchFamily="66" charset="0"/>
              </a:rPr>
              <a:t>* sem resposta (pacote perdido, roteador não responde)</a:t>
            </a:r>
          </a:p>
        </p:txBody>
      </p:sp>
    </p:spTree>
    <p:extLst>
      <p:ext uri="{BB962C8B-B14F-4D97-AF65-F5344CB8AC3E}">
        <p14:creationId xmlns:p14="http://schemas.microsoft.com/office/powerpoint/2010/main" val="235565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65"/>
          <p:cNvSpPr txBox="1">
            <a:spLocks noChangeArrowheads="1"/>
          </p:cNvSpPr>
          <p:nvPr/>
        </p:nvSpPr>
        <p:spPr bwMode="auto">
          <a:xfrm>
            <a:off x="2706688" y="4125913"/>
            <a:ext cx="19494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>
                <a:solidFill>
                  <a:srgbClr val="FF0000"/>
                </a:solidFill>
                <a:latin typeface="Comic Sans MS" pitchFamily="66" charset="0"/>
              </a:rPr>
              <a:t>buffer </a:t>
            </a:r>
          </a:p>
          <a:p>
            <a:pPr algn="ctr" eaLnBrk="0" hangingPunct="0"/>
            <a:r>
              <a:rPr lang="en-US" sz="1800">
                <a:solidFill>
                  <a:srgbClr val="FF0000"/>
                </a:solidFill>
                <a:latin typeface="Comic Sans MS" pitchFamily="66" charset="0"/>
              </a:rPr>
              <a:t>(área de espera)</a:t>
            </a:r>
            <a:endParaRPr lang="en-US" sz="1800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1: Introdução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6150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EA112-3F91-4AE6-9DC7-BFEB35C2A7CF}" type="slidenum">
              <a:rPr lang="en-US" smtClean="0"/>
              <a:pPr>
                <a:defRPr/>
              </a:pPr>
              <a:t>98</a:t>
            </a:fld>
            <a:endParaRPr lang="en-US" smtClean="0"/>
          </a:p>
        </p:txBody>
      </p:sp>
      <p:sp>
        <p:nvSpPr>
          <p:cNvPr id="61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Perda de pacotes</a:t>
            </a:r>
          </a:p>
        </p:txBody>
      </p:sp>
      <p:sp>
        <p:nvSpPr>
          <p:cNvPr id="61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2425" y="1343025"/>
            <a:ext cx="8310563" cy="2689225"/>
          </a:xfrm>
        </p:spPr>
        <p:txBody>
          <a:bodyPr/>
          <a:lstStyle/>
          <a:p>
            <a:r>
              <a:rPr lang="pt-BR" sz="2400" smtClean="0"/>
              <a:t>fila (buffer) anterior a um canal possui capacidade finita</a:t>
            </a:r>
          </a:p>
          <a:p>
            <a:r>
              <a:rPr lang="pt-BR" sz="2400" smtClean="0"/>
              <a:t>quando um pacote chega numa fila cheia, o pacote é descartado (perdido)</a:t>
            </a:r>
          </a:p>
          <a:p>
            <a:r>
              <a:rPr lang="pt-BR" sz="2400" smtClean="0"/>
              <a:t>o pacote perdido pode ser retransmitido pelo nó anterior, pelo sistema origem, ou não ser retransmitido</a:t>
            </a:r>
          </a:p>
        </p:txBody>
      </p:sp>
      <p:graphicFrame>
        <p:nvGraphicFramePr>
          <p:cNvPr id="6146" name="Object 10"/>
          <p:cNvGraphicFramePr>
            <a:graphicFrameLocks noChangeAspect="1"/>
          </p:cNvGraphicFramePr>
          <p:nvPr/>
        </p:nvGraphicFramePr>
        <p:xfrm>
          <a:off x="2051050" y="5449888"/>
          <a:ext cx="64611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54" name="Clip" r:id="rId4" imgW="1305000" imgH="1085760" progId="">
                  <p:embed/>
                </p:oleObj>
              </mc:Choice>
              <mc:Fallback>
                <p:oleObj name="Clip" r:id="rId4" imgW="1305000" imgH="10857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050" y="5449888"/>
                        <a:ext cx="646113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3" name="Oval 6"/>
          <p:cNvSpPr>
            <a:spLocks noChangeArrowheads="1"/>
          </p:cNvSpPr>
          <p:nvPr/>
        </p:nvSpPr>
        <p:spPr bwMode="auto">
          <a:xfrm>
            <a:off x="3092450" y="5208588"/>
            <a:ext cx="1198563" cy="369887"/>
          </a:xfrm>
          <a:prstGeom prst="ellipse">
            <a:avLst/>
          </a:prstGeom>
          <a:solidFill>
            <a:schemeClr val="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pt-BR"/>
          </a:p>
        </p:txBody>
      </p:sp>
      <p:sp>
        <p:nvSpPr>
          <p:cNvPr id="6154" name="Rectangle 7"/>
          <p:cNvSpPr>
            <a:spLocks noChangeArrowheads="1"/>
          </p:cNvSpPr>
          <p:nvPr/>
        </p:nvSpPr>
        <p:spPr bwMode="auto">
          <a:xfrm>
            <a:off x="3092450" y="5140325"/>
            <a:ext cx="1198563" cy="263525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pt-BR"/>
          </a:p>
        </p:txBody>
      </p:sp>
      <p:sp>
        <p:nvSpPr>
          <p:cNvPr id="6155" name="Oval 8"/>
          <p:cNvSpPr>
            <a:spLocks noChangeArrowheads="1"/>
          </p:cNvSpPr>
          <p:nvPr/>
        </p:nvSpPr>
        <p:spPr bwMode="auto">
          <a:xfrm>
            <a:off x="3101975" y="4911725"/>
            <a:ext cx="1198563" cy="430213"/>
          </a:xfrm>
          <a:prstGeom prst="ellipse">
            <a:avLst/>
          </a:prstGeom>
          <a:solidFill>
            <a:schemeClr val="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pt-BR"/>
          </a:p>
        </p:txBody>
      </p:sp>
      <p:grpSp>
        <p:nvGrpSpPr>
          <p:cNvPr id="6156" name="Grupo 122"/>
          <p:cNvGrpSpPr>
            <a:grpSpLocks/>
          </p:cNvGrpSpPr>
          <p:nvPr/>
        </p:nvGrpSpPr>
        <p:grpSpPr bwMode="auto">
          <a:xfrm>
            <a:off x="3459163" y="4973638"/>
            <a:ext cx="498475" cy="88900"/>
            <a:chOff x="7396596" y="4931508"/>
            <a:chExt cx="498475" cy="89306"/>
          </a:xfrm>
        </p:grpSpPr>
        <p:grpSp>
          <p:nvGrpSpPr>
            <p:cNvPr id="6181" name="Group 10"/>
            <p:cNvGrpSpPr>
              <a:grpSpLocks/>
            </p:cNvGrpSpPr>
            <p:nvPr/>
          </p:nvGrpSpPr>
          <p:grpSpPr bwMode="auto">
            <a:xfrm>
              <a:off x="7396596" y="4931508"/>
              <a:ext cx="498475" cy="84552"/>
              <a:chOff x="2848" y="848"/>
              <a:chExt cx="140" cy="98"/>
            </a:xfrm>
          </p:grpSpPr>
          <p:sp>
            <p:nvSpPr>
              <p:cNvPr id="6186" name="Line 1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187" name="Line 1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188" name="Line 1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6182" name="Group 14"/>
            <p:cNvGrpSpPr>
              <a:grpSpLocks/>
            </p:cNvGrpSpPr>
            <p:nvPr/>
          </p:nvGrpSpPr>
          <p:grpSpPr bwMode="auto">
            <a:xfrm flipV="1">
              <a:off x="7396596" y="4936262"/>
              <a:ext cx="498475" cy="84552"/>
              <a:chOff x="2848" y="848"/>
              <a:chExt cx="140" cy="98"/>
            </a:xfrm>
          </p:grpSpPr>
          <p:sp>
            <p:nvSpPr>
              <p:cNvPr id="6183" name="Line 1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184" name="Line 1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185" name="Line 1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</p:grpSp>
      <p:graphicFrame>
        <p:nvGraphicFramePr>
          <p:cNvPr id="6147" name="Object 11"/>
          <p:cNvGraphicFramePr>
            <a:graphicFrameLocks noChangeAspect="1"/>
          </p:cNvGraphicFramePr>
          <p:nvPr/>
        </p:nvGraphicFramePr>
        <p:xfrm>
          <a:off x="1736725" y="4440238"/>
          <a:ext cx="64611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55" name="Clip" r:id="rId6" imgW="1305000" imgH="1085760" progId="">
                  <p:embed/>
                </p:oleObj>
              </mc:Choice>
              <mc:Fallback>
                <p:oleObj name="Clip" r:id="rId6" imgW="1305000" imgH="10857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6725" y="4440238"/>
                        <a:ext cx="646113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7" name="Line 23"/>
          <p:cNvSpPr>
            <a:spLocks noChangeShapeType="1"/>
          </p:cNvSpPr>
          <p:nvPr/>
        </p:nvSpPr>
        <p:spPr bwMode="auto">
          <a:xfrm>
            <a:off x="2362200" y="4846638"/>
            <a:ext cx="5048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6158" name="Line 24"/>
          <p:cNvSpPr>
            <a:spLocks noChangeShapeType="1"/>
          </p:cNvSpPr>
          <p:nvPr/>
        </p:nvSpPr>
        <p:spPr bwMode="auto">
          <a:xfrm flipV="1">
            <a:off x="2667000" y="5832475"/>
            <a:ext cx="195263" cy="47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6159" name="Line 25"/>
          <p:cNvSpPr>
            <a:spLocks noChangeShapeType="1"/>
          </p:cNvSpPr>
          <p:nvPr/>
        </p:nvSpPr>
        <p:spPr bwMode="auto">
          <a:xfrm>
            <a:off x="4286250" y="5265738"/>
            <a:ext cx="1933575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6160" name="Line 26"/>
          <p:cNvSpPr>
            <a:spLocks noChangeShapeType="1"/>
          </p:cNvSpPr>
          <p:nvPr/>
        </p:nvSpPr>
        <p:spPr bwMode="auto">
          <a:xfrm flipH="1">
            <a:off x="2867025" y="4837113"/>
            <a:ext cx="0" cy="10001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6161" name="Line 27"/>
          <p:cNvSpPr>
            <a:spLocks noChangeShapeType="1"/>
          </p:cNvSpPr>
          <p:nvPr/>
        </p:nvSpPr>
        <p:spPr bwMode="auto">
          <a:xfrm>
            <a:off x="2876550" y="5270500"/>
            <a:ext cx="2000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6162" name="Rectangle 28"/>
          <p:cNvSpPr>
            <a:spLocks noChangeArrowheads="1"/>
          </p:cNvSpPr>
          <p:nvPr/>
        </p:nvSpPr>
        <p:spPr bwMode="auto">
          <a:xfrm>
            <a:off x="5205413" y="5065713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pt-BR"/>
          </a:p>
        </p:txBody>
      </p:sp>
      <p:sp>
        <p:nvSpPr>
          <p:cNvPr id="6163" name="Rectangle 29"/>
          <p:cNvSpPr>
            <a:spLocks noChangeArrowheads="1"/>
          </p:cNvSpPr>
          <p:nvPr/>
        </p:nvSpPr>
        <p:spPr bwMode="auto">
          <a:xfrm>
            <a:off x="3952875" y="5137150"/>
            <a:ext cx="147638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pt-BR"/>
          </a:p>
        </p:txBody>
      </p:sp>
      <p:sp>
        <p:nvSpPr>
          <p:cNvPr id="6164" name="Rectangle 30"/>
          <p:cNvSpPr>
            <a:spLocks noChangeArrowheads="1"/>
          </p:cNvSpPr>
          <p:nvPr/>
        </p:nvSpPr>
        <p:spPr bwMode="auto">
          <a:xfrm>
            <a:off x="4114800" y="5137150"/>
            <a:ext cx="147638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pt-BR"/>
          </a:p>
        </p:txBody>
      </p:sp>
      <p:sp>
        <p:nvSpPr>
          <p:cNvPr id="6165" name="Rectangle 31"/>
          <p:cNvSpPr>
            <a:spLocks noChangeArrowheads="1"/>
          </p:cNvSpPr>
          <p:nvPr/>
        </p:nvSpPr>
        <p:spPr bwMode="auto">
          <a:xfrm>
            <a:off x="2805113" y="5311775"/>
            <a:ext cx="147637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pt-BR"/>
          </a:p>
        </p:txBody>
      </p:sp>
      <p:sp>
        <p:nvSpPr>
          <p:cNvPr id="6166" name="Freeform 32"/>
          <p:cNvSpPr>
            <a:spLocks/>
          </p:cNvSpPr>
          <p:nvPr/>
        </p:nvSpPr>
        <p:spPr bwMode="auto">
          <a:xfrm>
            <a:off x="2903538" y="5191125"/>
            <a:ext cx="228600" cy="103188"/>
          </a:xfrm>
          <a:custGeom>
            <a:avLst/>
            <a:gdLst>
              <a:gd name="T0" fmla="*/ 0 w 111"/>
              <a:gd name="T1" fmla="*/ 2147483647 h 67"/>
              <a:gd name="T2" fmla="*/ 0 w 111"/>
              <a:gd name="T3" fmla="*/ 0 h 67"/>
              <a:gd name="T4" fmla="*/ 2147483647 w 111"/>
              <a:gd name="T5" fmla="*/ 2147483647 h 67"/>
              <a:gd name="T6" fmla="*/ 0 60000 65536"/>
              <a:gd name="T7" fmla="*/ 0 60000 65536"/>
              <a:gd name="T8" fmla="*/ 0 60000 65536"/>
              <a:gd name="T9" fmla="*/ 0 w 111"/>
              <a:gd name="T10" fmla="*/ 0 h 67"/>
              <a:gd name="T11" fmla="*/ 111 w 111"/>
              <a:gd name="T12" fmla="*/ 67 h 6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1" h="67">
                <a:moveTo>
                  <a:pt x="0" y="67"/>
                </a:moveTo>
                <a:lnTo>
                  <a:pt x="0" y="0"/>
                </a:lnTo>
                <a:lnTo>
                  <a:pt x="111" y="1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6167" name="Line 33"/>
          <p:cNvSpPr>
            <a:spLocks noChangeShapeType="1"/>
          </p:cNvSpPr>
          <p:nvPr/>
        </p:nvSpPr>
        <p:spPr bwMode="auto">
          <a:xfrm flipV="1">
            <a:off x="2809875" y="5554663"/>
            <a:ext cx="0" cy="1762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6168" name="Text Box 35"/>
          <p:cNvSpPr txBox="1">
            <a:spLocks noChangeArrowheads="1"/>
          </p:cNvSpPr>
          <p:nvPr/>
        </p:nvSpPr>
        <p:spPr bwMode="auto">
          <a:xfrm>
            <a:off x="1384300" y="4464050"/>
            <a:ext cx="40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chemeClr val="accent1"/>
                </a:solidFill>
                <a:latin typeface="Comic Sans MS" pitchFamily="66" charset="0"/>
              </a:rPr>
              <a:t>A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6169" name="Text Box 36"/>
          <p:cNvSpPr txBox="1">
            <a:spLocks noChangeArrowheads="1"/>
          </p:cNvSpPr>
          <p:nvPr/>
        </p:nvSpPr>
        <p:spPr bwMode="auto">
          <a:xfrm>
            <a:off x="1660525" y="5483225"/>
            <a:ext cx="376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chemeClr val="accent2"/>
                </a:solidFill>
                <a:latin typeface="Comic Sans MS" pitchFamily="66" charset="0"/>
              </a:rPr>
              <a:t>B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6170" name="Text Box 40"/>
          <p:cNvSpPr txBox="1">
            <a:spLocks noChangeArrowheads="1"/>
          </p:cNvSpPr>
          <p:nvPr/>
        </p:nvSpPr>
        <p:spPr bwMode="auto">
          <a:xfrm>
            <a:off x="4765675" y="4306888"/>
            <a:ext cx="26257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solidFill>
                  <a:srgbClr val="FF0000"/>
                </a:solidFill>
                <a:latin typeface="Comic Sans MS" pitchFamily="66" charset="0"/>
              </a:rPr>
              <a:t>pacote em transmissão</a:t>
            </a:r>
            <a:endParaRPr lang="en-US" sz="1800"/>
          </a:p>
        </p:txBody>
      </p:sp>
      <p:sp>
        <p:nvSpPr>
          <p:cNvPr id="6171" name="Line 41"/>
          <p:cNvSpPr>
            <a:spLocks noChangeShapeType="1"/>
          </p:cNvSpPr>
          <p:nvPr/>
        </p:nvSpPr>
        <p:spPr bwMode="auto">
          <a:xfrm rot="10800000" flipV="1">
            <a:off x="4283075" y="4598988"/>
            <a:ext cx="727075" cy="57785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6172" name="Rectangle 56"/>
          <p:cNvSpPr>
            <a:spLocks noChangeArrowheads="1"/>
          </p:cNvSpPr>
          <p:nvPr/>
        </p:nvSpPr>
        <p:spPr bwMode="auto">
          <a:xfrm>
            <a:off x="3789363" y="5135563"/>
            <a:ext cx="147637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pt-BR"/>
          </a:p>
        </p:txBody>
      </p:sp>
      <p:sp>
        <p:nvSpPr>
          <p:cNvPr id="6173" name="Rectangle 57"/>
          <p:cNvSpPr>
            <a:spLocks noChangeArrowheads="1"/>
          </p:cNvSpPr>
          <p:nvPr/>
        </p:nvSpPr>
        <p:spPr bwMode="auto">
          <a:xfrm>
            <a:off x="3627438" y="5135563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pt-BR"/>
          </a:p>
        </p:txBody>
      </p:sp>
      <p:sp>
        <p:nvSpPr>
          <p:cNvPr id="6174" name="Rectangle 58"/>
          <p:cNvSpPr>
            <a:spLocks noChangeArrowheads="1"/>
          </p:cNvSpPr>
          <p:nvPr/>
        </p:nvSpPr>
        <p:spPr bwMode="auto">
          <a:xfrm>
            <a:off x="3462338" y="5135563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pt-BR"/>
          </a:p>
        </p:txBody>
      </p:sp>
      <p:sp>
        <p:nvSpPr>
          <p:cNvPr id="6175" name="Rectangle 59"/>
          <p:cNvSpPr>
            <a:spLocks noChangeArrowheads="1"/>
          </p:cNvSpPr>
          <p:nvPr/>
        </p:nvSpPr>
        <p:spPr bwMode="auto">
          <a:xfrm>
            <a:off x="3298825" y="5135563"/>
            <a:ext cx="147638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pt-BR"/>
          </a:p>
        </p:txBody>
      </p:sp>
      <p:sp>
        <p:nvSpPr>
          <p:cNvPr id="6176" name="Rectangle 61"/>
          <p:cNvSpPr>
            <a:spLocks noChangeArrowheads="1"/>
          </p:cNvSpPr>
          <p:nvPr/>
        </p:nvSpPr>
        <p:spPr bwMode="auto">
          <a:xfrm>
            <a:off x="3133725" y="5137150"/>
            <a:ext cx="147638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pt-BR"/>
          </a:p>
        </p:txBody>
      </p:sp>
      <p:sp>
        <p:nvSpPr>
          <p:cNvPr id="6177" name="Rectangle 62"/>
          <p:cNvSpPr>
            <a:spLocks noChangeArrowheads="1"/>
          </p:cNvSpPr>
          <p:nvPr/>
        </p:nvSpPr>
        <p:spPr bwMode="auto">
          <a:xfrm>
            <a:off x="3105150" y="5113338"/>
            <a:ext cx="1171575" cy="242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pt-BR"/>
          </a:p>
        </p:txBody>
      </p:sp>
      <p:sp>
        <p:nvSpPr>
          <p:cNvPr id="6178" name="Line 63"/>
          <p:cNvSpPr>
            <a:spLocks noChangeShapeType="1"/>
          </p:cNvSpPr>
          <p:nvPr/>
        </p:nvSpPr>
        <p:spPr bwMode="auto">
          <a:xfrm rot="10800000">
            <a:off x="3008313" y="5551488"/>
            <a:ext cx="771525" cy="39687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6179" name="Text Box 64"/>
          <p:cNvSpPr txBox="1">
            <a:spLocks noChangeArrowheads="1"/>
          </p:cNvSpPr>
          <p:nvPr/>
        </p:nvSpPr>
        <p:spPr bwMode="auto">
          <a:xfrm>
            <a:off x="3708400" y="5764213"/>
            <a:ext cx="332581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800">
                <a:solidFill>
                  <a:srgbClr val="FF0000"/>
                </a:solidFill>
                <a:latin typeface="Comic Sans MS" pitchFamily="66" charset="0"/>
              </a:rPr>
              <a:t>pacote que encontra o buffer cheio é descartado/perdido</a:t>
            </a:r>
            <a:endParaRPr lang="en-US" sz="1800" i="1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180" name="Line 66"/>
          <p:cNvSpPr>
            <a:spLocks noChangeShapeType="1"/>
          </p:cNvSpPr>
          <p:nvPr/>
        </p:nvSpPr>
        <p:spPr bwMode="auto">
          <a:xfrm>
            <a:off x="3238500" y="4722813"/>
            <a:ext cx="0" cy="33337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018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1: Introdução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7172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19C8C8-B570-4639-B09B-9B4C8B268B2D}" type="slidenum">
              <a:rPr lang="en-US" smtClean="0"/>
              <a:pPr>
                <a:defRPr/>
              </a:pPr>
              <a:t>99</a:t>
            </a:fld>
            <a:endParaRPr lang="en-US" smtClean="0"/>
          </a:p>
        </p:txBody>
      </p:sp>
      <p:sp>
        <p:nvSpPr>
          <p:cNvPr id="7173" name="Line 321"/>
          <p:cNvSpPr>
            <a:spLocks noChangeShapeType="1"/>
          </p:cNvSpPr>
          <p:nvPr/>
        </p:nvSpPr>
        <p:spPr bwMode="auto">
          <a:xfrm>
            <a:off x="1441450" y="4530725"/>
            <a:ext cx="63166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71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Vazão (</a:t>
            </a:r>
            <a:r>
              <a:rPr lang="pt-BR" i="1" smtClean="0"/>
              <a:t>Throughput</a:t>
            </a:r>
            <a:r>
              <a:rPr lang="pt-BR" smtClean="0"/>
              <a:t>)</a:t>
            </a:r>
          </a:p>
        </p:txBody>
      </p:sp>
      <p:sp>
        <p:nvSpPr>
          <p:cNvPr id="71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9113" y="1447800"/>
            <a:ext cx="7772400" cy="4648200"/>
          </a:xfrm>
        </p:spPr>
        <p:txBody>
          <a:bodyPr/>
          <a:lstStyle/>
          <a:p>
            <a:r>
              <a:rPr lang="pt-BR" i="1" smtClean="0">
                <a:solidFill>
                  <a:srgbClr val="FF3300"/>
                </a:solidFill>
              </a:rPr>
              <a:t>vazão:</a:t>
            </a:r>
            <a:r>
              <a:rPr lang="pt-BR" smtClean="0"/>
              <a:t> taxa (bits/unidade de tempo) na qual os bits são transferidos entre o transmissor e o receptor</a:t>
            </a:r>
          </a:p>
          <a:p>
            <a:pPr lvl="1"/>
            <a:r>
              <a:rPr lang="pt-BR" i="1" smtClean="0">
                <a:solidFill>
                  <a:srgbClr val="FF3300"/>
                </a:solidFill>
              </a:rPr>
              <a:t>instantânea</a:t>
            </a:r>
            <a:r>
              <a:rPr lang="pt-BR" i="1" smtClean="0"/>
              <a:t>:</a:t>
            </a:r>
            <a:r>
              <a:rPr lang="pt-BR" smtClean="0"/>
              <a:t> taxa num certo instante de tempo</a:t>
            </a:r>
          </a:p>
          <a:p>
            <a:pPr lvl="1"/>
            <a:r>
              <a:rPr lang="pt-BR" i="1" smtClean="0">
                <a:solidFill>
                  <a:srgbClr val="FF3300"/>
                </a:solidFill>
              </a:rPr>
              <a:t>média:</a:t>
            </a:r>
            <a:r>
              <a:rPr lang="pt-BR" smtClean="0"/>
              <a:t> taxa num período de tempo mais longo</a:t>
            </a:r>
          </a:p>
        </p:txBody>
      </p:sp>
      <p:grpSp>
        <p:nvGrpSpPr>
          <p:cNvPr id="7176" name="Group 246"/>
          <p:cNvGrpSpPr>
            <a:grpSpLocks/>
          </p:cNvGrpSpPr>
          <p:nvPr/>
        </p:nvGrpSpPr>
        <p:grpSpPr bwMode="auto">
          <a:xfrm>
            <a:off x="3806825" y="4394200"/>
            <a:ext cx="1055688" cy="360363"/>
            <a:chOff x="3600" y="219"/>
            <a:chExt cx="360" cy="175"/>
          </a:xfrm>
        </p:grpSpPr>
        <p:sp>
          <p:nvSpPr>
            <p:cNvPr id="7211" name="Oval 247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pt-BR"/>
            </a:p>
          </p:txBody>
        </p:sp>
        <p:sp>
          <p:nvSpPr>
            <p:cNvPr id="7212" name="Line 248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7213" name="Line 249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7214" name="Rectangle 250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pt-BR"/>
            </a:p>
          </p:txBody>
        </p:sp>
        <p:sp>
          <p:nvSpPr>
            <p:cNvPr id="7215" name="Oval 251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pt-BR"/>
            </a:p>
          </p:txBody>
        </p:sp>
        <p:grpSp>
          <p:nvGrpSpPr>
            <p:cNvPr id="7216" name="Group 252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7221" name="Line 25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222" name="Line 25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223" name="Line 25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7217" name="Group 256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7218" name="Line 25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219" name="Line 25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220" name="Line 25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</p:grpSp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7721600" y="4062413"/>
          <a:ext cx="785813" cy="65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68" name="Clip" r:id="rId3" imgW="1305000" imgH="1085760" progId="">
                  <p:embed/>
                </p:oleObj>
              </mc:Choice>
              <mc:Fallback>
                <p:oleObj name="Clip" r:id="rId3" imgW="1305000" imgH="10857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21600" y="4062413"/>
                        <a:ext cx="785813" cy="655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177" name="Group 300"/>
          <p:cNvGrpSpPr>
            <a:grpSpLocks/>
          </p:cNvGrpSpPr>
          <p:nvPr/>
        </p:nvGrpSpPr>
        <p:grpSpPr bwMode="auto">
          <a:xfrm>
            <a:off x="942975" y="3981450"/>
            <a:ext cx="374650" cy="838200"/>
            <a:chOff x="4180" y="783"/>
            <a:chExt cx="150" cy="307"/>
          </a:xfrm>
        </p:grpSpPr>
        <p:sp>
          <p:nvSpPr>
            <p:cNvPr id="7203" name="AutoShape 301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pt-BR"/>
            </a:p>
          </p:txBody>
        </p:sp>
        <p:sp>
          <p:nvSpPr>
            <p:cNvPr id="7204" name="Rectangle 302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pt-BR"/>
            </a:p>
          </p:txBody>
        </p:sp>
        <p:sp>
          <p:nvSpPr>
            <p:cNvPr id="7205" name="Rectangle 303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pt-BR"/>
            </a:p>
          </p:txBody>
        </p:sp>
        <p:sp>
          <p:nvSpPr>
            <p:cNvPr id="7206" name="AutoShape 304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pt-BR"/>
            </a:p>
          </p:txBody>
        </p:sp>
        <p:sp>
          <p:nvSpPr>
            <p:cNvPr id="7207" name="Line 305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7208" name="Line 306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7209" name="Rectangle 307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pt-BR"/>
            </a:p>
          </p:txBody>
        </p:sp>
        <p:sp>
          <p:nvSpPr>
            <p:cNvPr id="7210" name="Rectangle 308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pt-BR"/>
            </a:p>
          </p:txBody>
        </p:sp>
      </p:grpSp>
      <p:sp>
        <p:nvSpPr>
          <p:cNvPr id="7178" name="Text Box 325"/>
          <p:cNvSpPr txBox="1">
            <a:spLocks noChangeArrowheads="1"/>
          </p:cNvSpPr>
          <p:nvPr/>
        </p:nvSpPr>
        <p:spPr bwMode="auto">
          <a:xfrm>
            <a:off x="175437" y="5043488"/>
            <a:ext cx="226215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dirty="0" err="1" smtClean="0">
                <a:latin typeface="Comic Sans MS" pitchFamily="66" charset="0"/>
              </a:rPr>
              <a:t>servidor</a:t>
            </a:r>
            <a:r>
              <a:rPr lang="en-US" sz="2000" dirty="0">
                <a:latin typeface="Comic Sans MS" pitchFamily="66" charset="0"/>
              </a:rPr>
              <a:t>, </a:t>
            </a:r>
            <a:r>
              <a:rPr lang="en-US" sz="2000" dirty="0" smtClean="0">
                <a:latin typeface="Comic Sans MS" pitchFamily="66" charset="0"/>
              </a:rPr>
              <a:t>com</a:t>
            </a:r>
          </a:p>
          <a:p>
            <a:pPr algn="ctr" eaLnBrk="0" hangingPunct="0"/>
            <a:r>
              <a:rPr lang="en-US" sz="2000" dirty="0" err="1" smtClean="0">
                <a:latin typeface="Comic Sans MS" pitchFamily="66" charset="0"/>
              </a:rPr>
              <a:t>arquivo</a:t>
            </a:r>
            <a:r>
              <a:rPr lang="en-US" sz="2000" dirty="0" smtClean="0">
                <a:latin typeface="Comic Sans MS" pitchFamily="66" charset="0"/>
              </a:rPr>
              <a:t> de </a:t>
            </a:r>
            <a:r>
              <a:rPr lang="en-US" sz="2000" dirty="0">
                <a:latin typeface="Comic Sans MS" pitchFamily="66" charset="0"/>
              </a:rPr>
              <a:t>F bits </a:t>
            </a:r>
          </a:p>
          <a:p>
            <a:pPr algn="ctr" eaLnBrk="0" hangingPunct="0"/>
            <a:r>
              <a:rPr lang="en-US" sz="2000" dirty="0" err="1" smtClean="0">
                <a:latin typeface="Comic Sans MS" pitchFamily="66" charset="0"/>
              </a:rPr>
              <a:t>para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enviar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ao</a:t>
            </a:r>
            <a:r>
              <a:rPr lang="en-US" sz="2000" dirty="0" smtClean="0">
                <a:latin typeface="Comic Sans MS" pitchFamily="66" charset="0"/>
              </a:rPr>
              <a:t> </a:t>
            </a:r>
          </a:p>
          <a:p>
            <a:pPr algn="ctr" eaLnBrk="0" hangingPunct="0"/>
            <a:r>
              <a:rPr lang="en-US" sz="2000" dirty="0" err="1" smtClean="0">
                <a:latin typeface="Comic Sans MS" pitchFamily="66" charset="0"/>
              </a:rPr>
              <a:t>cliente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7179" name="AutoShape 327"/>
          <p:cNvSpPr>
            <a:spLocks noChangeArrowheads="1"/>
          </p:cNvSpPr>
          <p:nvPr/>
        </p:nvSpPr>
        <p:spPr bwMode="auto">
          <a:xfrm>
            <a:off x="419100" y="3641725"/>
            <a:ext cx="449263" cy="581025"/>
          </a:xfrm>
          <a:prstGeom prst="can">
            <a:avLst>
              <a:gd name="adj" fmla="val 2614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pt-BR"/>
          </a:p>
        </p:txBody>
      </p:sp>
      <p:sp>
        <p:nvSpPr>
          <p:cNvPr id="7180" name="Text Box 328"/>
          <p:cNvSpPr txBox="1">
            <a:spLocks noChangeArrowheads="1"/>
          </p:cNvSpPr>
          <p:nvPr/>
        </p:nvSpPr>
        <p:spPr bwMode="auto">
          <a:xfrm>
            <a:off x="2572139" y="4973638"/>
            <a:ext cx="185659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dirty="0" err="1" smtClean="0">
                <a:latin typeface="Comic Sans MS" pitchFamily="66" charset="0"/>
              </a:rPr>
              <a:t>capacidade</a:t>
            </a:r>
            <a:r>
              <a:rPr lang="en-US" sz="2000" dirty="0" smtClean="0">
                <a:latin typeface="Comic Sans MS" pitchFamily="66" charset="0"/>
              </a:rPr>
              <a:t> do</a:t>
            </a:r>
          </a:p>
          <a:p>
            <a:pPr algn="ctr" eaLnBrk="0" hangingPunct="0"/>
            <a:r>
              <a:rPr lang="en-US" sz="2000" dirty="0" smtClean="0">
                <a:latin typeface="Comic Sans MS" pitchFamily="66" charset="0"/>
              </a:rPr>
              <a:t>enlace</a:t>
            </a:r>
            <a:endParaRPr lang="en-US" sz="2000" dirty="0">
              <a:latin typeface="Comic Sans MS" pitchFamily="66" charset="0"/>
            </a:endParaRPr>
          </a:p>
          <a:p>
            <a:pPr algn="ctr" eaLnBrk="0" hangingPunct="0"/>
            <a:r>
              <a:rPr lang="en-US" sz="2000" dirty="0">
                <a:latin typeface="Comic Sans MS" pitchFamily="66" charset="0"/>
              </a:rPr>
              <a:t> R</a:t>
            </a:r>
            <a:r>
              <a:rPr lang="en-US" sz="2800" baseline="-25000" dirty="0">
                <a:latin typeface="Comic Sans MS" pitchFamily="66" charset="0"/>
              </a:rPr>
              <a:t>s</a:t>
            </a:r>
            <a:r>
              <a:rPr lang="en-US" sz="2000" baseline="-25000" dirty="0">
                <a:latin typeface="Comic Sans MS" pitchFamily="66" charset="0"/>
              </a:rPr>
              <a:t> </a:t>
            </a:r>
            <a:r>
              <a:rPr lang="en-US" sz="2000" dirty="0" smtClean="0">
                <a:latin typeface="Comic Sans MS" pitchFamily="66" charset="0"/>
              </a:rPr>
              <a:t>bits/</a:t>
            </a:r>
            <a:r>
              <a:rPr lang="en-US" sz="2000" dirty="0" err="1" smtClean="0">
                <a:latin typeface="Comic Sans MS" pitchFamily="66" charset="0"/>
              </a:rPr>
              <a:t>seg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7181" name="Text Box 329"/>
          <p:cNvSpPr txBox="1">
            <a:spLocks noChangeArrowheads="1"/>
          </p:cNvSpPr>
          <p:nvPr/>
        </p:nvSpPr>
        <p:spPr bwMode="auto">
          <a:xfrm>
            <a:off x="5440751" y="4970463"/>
            <a:ext cx="185659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dirty="0" err="1" smtClean="0">
                <a:latin typeface="Comic Sans MS" pitchFamily="66" charset="0"/>
              </a:rPr>
              <a:t>capacidade</a:t>
            </a:r>
            <a:r>
              <a:rPr lang="en-US" sz="2000" dirty="0" smtClean="0">
                <a:latin typeface="Comic Sans MS" pitchFamily="66" charset="0"/>
              </a:rPr>
              <a:t> do</a:t>
            </a:r>
          </a:p>
          <a:p>
            <a:pPr algn="ctr" eaLnBrk="0" hangingPunct="0"/>
            <a:r>
              <a:rPr lang="en-US" sz="2000" dirty="0" smtClean="0">
                <a:latin typeface="Comic Sans MS" pitchFamily="66" charset="0"/>
              </a:rPr>
              <a:t>enlace</a:t>
            </a:r>
            <a:endParaRPr lang="en-US" sz="2000" dirty="0">
              <a:latin typeface="Comic Sans MS" pitchFamily="66" charset="0"/>
            </a:endParaRPr>
          </a:p>
          <a:p>
            <a:pPr algn="ctr" eaLnBrk="0" hangingPunct="0"/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R</a:t>
            </a:r>
            <a:r>
              <a:rPr lang="en-US" sz="2800" baseline="-25000" dirty="0" err="1">
                <a:latin typeface="Comic Sans MS" pitchFamily="66" charset="0"/>
              </a:rPr>
              <a:t>c</a:t>
            </a:r>
            <a:r>
              <a:rPr lang="en-US" sz="2000" baseline="-25000" dirty="0">
                <a:latin typeface="Comic Sans MS" pitchFamily="66" charset="0"/>
              </a:rPr>
              <a:t> </a:t>
            </a:r>
            <a:r>
              <a:rPr lang="en-US" sz="2000" dirty="0" smtClean="0">
                <a:latin typeface="Comic Sans MS" pitchFamily="66" charset="0"/>
              </a:rPr>
              <a:t>bits/</a:t>
            </a:r>
            <a:r>
              <a:rPr lang="en-US" sz="2000" dirty="0" err="1" smtClean="0">
                <a:latin typeface="Comic Sans MS" pitchFamily="66" charset="0"/>
              </a:rPr>
              <a:t>seg</a:t>
            </a:r>
            <a:endParaRPr lang="en-US" sz="2000" dirty="0">
              <a:latin typeface="Comic Sans MS" pitchFamily="66" charset="0"/>
            </a:endParaRPr>
          </a:p>
        </p:txBody>
      </p:sp>
      <p:grpSp>
        <p:nvGrpSpPr>
          <p:cNvPr id="6" name="Group 338"/>
          <p:cNvGrpSpPr>
            <a:grpSpLocks/>
          </p:cNvGrpSpPr>
          <p:nvPr/>
        </p:nvGrpSpPr>
        <p:grpSpPr bwMode="auto">
          <a:xfrm>
            <a:off x="1404938" y="4371976"/>
            <a:ext cx="3490913" cy="1957388"/>
            <a:chOff x="913" y="2726"/>
            <a:chExt cx="2199" cy="1233"/>
          </a:xfrm>
        </p:grpSpPr>
        <p:grpSp>
          <p:nvGrpSpPr>
            <p:cNvPr id="7197" name="Group 335"/>
            <p:cNvGrpSpPr>
              <a:grpSpLocks/>
            </p:cNvGrpSpPr>
            <p:nvPr/>
          </p:nvGrpSpPr>
          <p:grpSpPr bwMode="auto">
            <a:xfrm>
              <a:off x="913" y="2726"/>
              <a:ext cx="1463" cy="247"/>
              <a:chOff x="2249" y="3430"/>
              <a:chExt cx="1389" cy="256"/>
            </a:xfrm>
          </p:grpSpPr>
          <p:sp>
            <p:nvSpPr>
              <p:cNvPr id="255309" name="Oval 333"/>
              <p:cNvSpPr>
                <a:spLocks noChangeArrowheads="1"/>
              </p:cNvSpPr>
              <p:nvPr/>
            </p:nvSpPr>
            <p:spPr bwMode="auto">
              <a:xfrm>
                <a:off x="3569" y="3433"/>
                <a:ext cx="69" cy="253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pt-BR">
                  <a:cs typeface="+mn-cs"/>
                </a:endParaRPr>
              </a:p>
            </p:txBody>
          </p:sp>
          <p:sp>
            <p:nvSpPr>
              <p:cNvPr id="255308" name="Rectangle 332"/>
              <p:cNvSpPr>
                <a:spLocks noChangeArrowheads="1"/>
              </p:cNvSpPr>
              <p:nvPr/>
            </p:nvSpPr>
            <p:spPr bwMode="auto">
              <a:xfrm>
                <a:off x="2275" y="3433"/>
                <a:ext cx="1326" cy="253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pt-BR">
                  <a:cs typeface="+mn-cs"/>
                </a:endParaRPr>
              </a:p>
            </p:txBody>
          </p:sp>
          <p:sp>
            <p:nvSpPr>
              <p:cNvPr id="7201" name="Oval 331"/>
              <p:cNvSpPr>
                <a:spLocks noChangeArrowheads="1"/>
              </p:cNvSpPr>
              <p:nvPr/>
            </p:nvSpPr>
            <p:spPr bwMode="auto">
              <a:xfrm>
                <a:off x="2249" y="3430"/>
                <a:ext cx="69" cy="253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pt-BR"/>
              </a:p>
            </p:txBody>
          </p:sp>
          <p:sp>
            <p:nvSpPr>
              <p:cNvPr id="255310" name="Rectangle 334"/>
              <p:cNvSpPr>
                <a:spLocks noChangeArrowheads="1"/>
              </p:cNvSpPr>
              <p:nvPr/>
            </p:nvSpPr>
            <p:spPr bwMode="auto">
              <a:xfrm>
                <a:off x="3562" y="3438"/>
                <a:ext cx="44" cy="246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pt-BR">
                  <a:cs typeface="+mn-cs"/>
                </a:endParaRPr>
              </a:p>
            </p:txBody>
          </p:sp>
        </p:grpSp>
        <p:sp>
          <p:nvSpPr>
            <p:cNvPr id="7198" name="Text Box 336"/>
            <p:cNvSpPr txBox="1">
              <a:spLocks noChangeArrowheads="1"/>
            </p:cNvSpPr>
            <p:nvPr/>
          </p:nvSpPr>
          <p:spPr bwMode="auto">
            <a:xfrm>
              <a:off x="1343" y="3125"/>
              <a:ext cx="1769" cy="83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pt-BR" sz="2000" dirty="0">
                  <a:latin typeface="Comic Sans MS" pitchFamily="66" charset="0"/>
                </a:rPr>
                <a:t>cano que pode transportar fluído à taxa de</a:t>
              </a:r>
            </a:p>
            <a:p>
              <a:pPr algn="ctr" eaLnBrk="0" hangingPunct="0"/>
              <a:r>
                <a:rPr lang="pt-BR" sz="2000" dirty="0">
                  <a:latin typeface="Comic Sans MS" pitchFamily="66" charset="0"/>
                </a:rPr>
                <a:t> </a:t>
              </a:r>
              <a:r>
                <a:rPr lang="pt-BR" sz="2000" dirty="0" err="1">
                  <a:latin typeface="Comic Sans MS" pitchFamily="66" charset="0"/>
                </a:rPr>
                <a:t>R</a:t>
              </a:r>
              <a:r>
                <a:rPr lang="pt-BR" sz="2800" baseline="-25000" dirty="0" err="1">
                  <a:latin typeface="Comic Sans MS" pitchFamily="66" charset="0"/>
                </a:rPr>
                <a:t>s</a:t>
              </a:r>
              <a:r>
                <a:rPr lang="pt-BR" sz="2000" baseline="-25000" dirty="0">
                  <a:latin typeface="Comic Sans MS" pitchFamily="66" charset="0"/>
                </a:rPr>
                <a:t> </a:t>
              </a:r>
              <a:r>
                <a:rPr lang="pt-BR" sz="2000" dirty="0">
                  <a:latin typeface="Comic Sans MS" pitchFamily="66" charset="0"/>
                </a:rPr>
                <a:t>bits/</a:t>
              </a:r>
              <a:r>
                <a:rPr lang="pt-BR" sz="2000" dirty="0" err="1">
                  <a:latin typeface="Comic Sans MS" pitchFamily="66" charset="0"/>
                </a:rPr>
                <a:t>seg</a:t>
              </a:r>
              <a:endParaRPr lang="pt-BR" sz="2000" dirty="0">
                <a:latin typeface="Comic Sans MS" pitchFamily="66" charset="0"/>
              </a:endParaRPr>
            </a:p>
          </p:txBody>
        </p:sp>
      </p:grpSp>
      <p:sp>
        <p:nvSpPr>
          <p:cNvPr id="7183" name="Line 337"/>
          <p:cNvSpPr>
            <a:spLocks noChangeShapeType="1"/>
          </p:cNvSpPr>
          <p:nvPr/>
        </p:nvSpPr>
        <p:spPr bwMode="auto">
          <a:xfrm flipH="1" flipV="1">
            <a:off x="2801938" y="4614863"/>
            <a:ext cx="477837" cy="450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7184" name="Line 347"/>
          <p:cNvSpPr>
            <a:spLocks noChangeShapeType="1"/>
          </p:cNvSpPr>
          <p:nvPr/>
        </p:nvSpPr>
        <p:spPr bwMode="auto">
          <a:xfrm flipH="1" flipV="1">
            <a:off x="5834063" y="4557713"/>
            <a:ext cx="479425" cy="522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7185" name="AutoShape 349"/>
          <p:cNvSpPr>
            <a:spLocks noChangeArrowheads="1"/>
          </p:cNvSpPr>
          <p:nvPr/>
        </p:nvSpPr>
        <p:spPr bwMode="auto">
          <a:xfrm flipV="1">
            <a:off x="508000" y="4064000"/>
            <a:ext cx="974725" cy="7207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7186" name="AutoShape 350"/>
          <p:cNvSpPr>
            <a:spLocks noChangeArrowheads="1"/>
          </p:cNvSpPr>
          <p:nvPr/>
        </p:nvSpPr>
        <p:spPr bwMode="auto">
          <a:xfrm>
            <a:off x="7286625" y="4325938"/>
            <a:ext cx="889000" cy="485775"/>
          </a:xfrm>
          <a:prstGeom prst="rightArrow">
            <a:avLst>
              <a:gd name="adj1" fmla="val 50000"/>
              <a:gd name="adj2" fmla="val 4575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pt-BR"/>
          </a:p>
        </p:txBody>
      </p:sp>
      <p:grpSp>
        <p:nvGrpSpPr>
          <p:cNvPr id="8" name="Group 348"/>
          <p:cNvGrpSpPr>
            <a:grpSpLocks/>
          </p:cNvGrpSpPr>
          <p:nvPr/>
        </p:nvGrpSpPr>
        <p:grpSpPr bwMode="auto">
          <a:xfrm>
            <a:off x="4910139" y="4248151"/>
            <a:ext cx="3008313" cy="2046288"/>
            <a:chOff x="3093" y="2676"/>
            <a:chExt cx="1895" cy="1289"/>
          </a:xfrm>
        </p:grpSpPr>
        <p:grpSp>
          <p:nvGrpSpPr>
            <p:cNvPr id="7191" name="Group 341"/>
            <p:cNvGrpSpPr>
              <a:grpSpLocks/>
            </p:cNvGrpSpPr>
            <p:nvPr/>
          </p:nvGrpSpPr>
          <p:grpSpPr bwMode="auto">
            <a:xfrm>
              <a:off x="3093" y="2676"/>
              <a:ext cx="1765" cy="366"/>
              <a:chOff x="2249" y="3430"/>
              <a:chExt cx="1389" cy="256"/>
            </a:xfrm>
          </p:grpSpPr>
          <p:sp>
            <p:nvSpPr>
              <p:cNvPr id="255318" name="Oval 342"/>
              <p:cNvSpPr>
                <a:spLocks noChangeArrowheads="1"/>
              </p:cNvSpPr>
              <p:nvPr/>
            </p:nvSpPr>
            <p:spPr bwMode="auto">
              <a:xfrm>
                <a:off x="3569" y="3433"/>
                <a:ext cx="69" cy="253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pt-BR">
                  <a:cs typeface="+mn-cs"/>
                </a:endParaRPr>
              </a:p>
            </p:txBody>
          </p:sp>
          <p:sp>
            <p:nvSpPr>
              <p:cNvPr id="255319" name="Rectangle 343"/>
              <p:cNvSpPr>
                <a:spLocks noChangeArrowheads="1"/>
              </p:cNvSpPr>
              <p:nvPr/>
            </p:nvSpPr>
            <p:spPr bwMode="auto">
              <a:xfrm>
                <a:off x="2275" y="3433"/>
                <a:ext cx="1326" cy="253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pt-BR">
                  <a:cs typeface="+mn-cs"/>
                </a:endParaRPr>
              </a:p>
            </p:txBody>
          </p:sp>
          <p:sp>
            <p:nvSpPr>
              <p:cNvPr id="7195" name="Oval 344"/>
              <p:cNvSpPr>
                <a:spLocks noChangeArrowheads="1"/>
              </p:cNvSpPr>
              <p:nvPr/>
            </p:nvSpPr>
            <p:spPr bwMode="auto">
              <a:xfrm>
                <a:off x="2249" y="3430"/>
                <a:ext cx="69" cy="253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pt-BR"/>
              </a:p>
            </p:txBody>
          </p:sp>
          <p:sp>
            <p:nvSpPr>
              <p:cNvPr id="255321" name="Rectangle 345"/>
              <p:cNvSpPr>
                <a:spLocks noChangeArrowheads="1"/>
              </p:cNvSpPr>
              <p:nvPr/>
            </p:nvSpPr>
            <p:spPr bwMode="auto">
              <a:xfrm>
                <a:off x="3562" y="3438"/>
                <a:ext cx="44" cy="246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pt-BR">
                  <a:cs typeface="+mn-cs"/>
                </a:endParaRPr>
              </a:p>
            </p:txBody>
          </p:sp>
        </p:grpSp>
        <p:sp>
          <p:nvSpPr>
            <p:cNvPr id="7192" name="Text Box 346"/>
            <p:cNvSpPr txBox="1">
              <a:spLocks noChangeArrowheads="1"/>
            </p:cNvSpPr>
            <p:nvPr/>
          </p:nvSpPr>
          <p:spPr bwMode="auto">
            <a:xfrm>
              <a:off x="3128" y="3131"/>
              <a:ext cx="1860" cy="83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pt-BR" sz="2000" dirty="0">
                  <a:latin typeface="Comic Sans MS" pitchFamily="66" charset="0"/>
                </a:rPr>
                <a:t> cano que pode transportar fluído à taxa de</a:t>
              </a:r>
            </a:p>
            <a:p>
              <a:pPr algn="ctr" eaLnBrk="0" hangingPunct="0"/>
              <a:r>
                <a:rPr lang="pt-BR" sz="2000" dirty="0">
                  <a:latin typeface="Comic Sans MS" pitchFamily="66" charset="0"/>
                </a:rPr>
                <a:t> </a:t>
              </a:r>
              <a:r>
                <a:rPr lang="pt-BR" sz="2000" dirty="0" err="1">
                  <a:latin typeface="Comic Sans MS" pitchFamily="66" charset="0"/>
                </a:rPr>
                <a:t>R</a:t>
              </a:r>
              <a:r>
                <a:rPr lang="pt-BR" sz="2800" baseline="-25000" dirty="0" err="1">
                  <a:latin typeface="Comic Sans MS" pitchFamily="66" charset="0"/>
                </a:rPr>
                <a:t>c</a:t>
              </a:r>
              <a:r>
                <a:rPr lang="pt-BR" sz="2000" baseline="-25000" dirty="0">
                  <a:latin typeface="Comic Sans MS" pitchFamily="66" charset="0"/>
                </a:rPr>
                <a:t> </a:t>
              </a:r>
              <a:r>
                <a:rPr lang="pt-BR" sz="2000" dirty="0">
                  <a:latin typeface="Comic Sans MS" pitchFamily="66" charset="0"/>
                </a:rPr>
                <a:t>bits/</a:t>
              </a:r>
              <a:r>
                <a:rPr lang="pt-BR" sz="2000" dirty="0" err="1">
                  <a:latin typeface="Comic Sans MS" pitchFamily="66" charset="0"/>
                </a:rPr>
                <a:t>seg</a:t>
              </a:r>
              <a:endParaRPr lang="pt-BR" sz="2000" dirty="0">
                <a:latin typeface="Comic Sans MS" pitchFamily="66" charset="0"/>
              </a:endParaRPr>
            </a:p>
          </p:txBody>
        </p:sp>
      </p:grpSp>
      <p:sp>
        <p:nvSpPr>
          <p:cNvPr id="7188" name="AutoShape 351"/>
          <p:cNvSpPr>
            <a:spLocks noChangeArrowheads="1"/>
          </p:cNvSpPr>
          <p:nvPr/>
        </p:nvSpPr>
        <p:spPr bwMode="auto">
          <a:xfrm>
            <a:off x="3708400" y="4319588"/>
            <a:ext cx="1484313" cy="485775"/>
          </a:xfrm>
          <a:prstGeom prst="rightArrow">
            <a:avLst>
              <a:gd name="adj1" fmla="val 50000"/>
              <a:gd name="adj2" fmla="val 7638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pt-BR"/>
          </a:p>
        </p:txBody>
      </p:sp>
      <p:sp>
        <p:nvSpPr>
          <p:cNvPr id="7189" name="Line 352"/>
          <p:cNvSpPr>
            <a:spLocks noChangeShapeType="1"/>
          </p:cNvSpPr>
          <p:nvPr/>
        </p:nvSpPr>
        <p:spPr bwMode="auto">
          <a:xfrm>
            <a:off x="1030288" y="4876800"/>
            <a:ext cx="0" cy="217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55329" name="Text Box 353"/>
          <p:cNvSpPr txBox="1">
            <a:spLocks noChangeArrowheads="1"/>
          </p:cNvSpPr>
          <p:nvPr/>
        </p:nvSpPr>
        <p:spPr bwMode="auto">
          <a:xfrm>
            <a:off x="0" y="5129293"/>
            <a:ext cx="2319338" cy="1323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pt-BR" sz="2000" dirty="0">
                <a:latin typeface="Comic Sans MS" pitchFamily="66" charset="0"/>
              </a:rPr>
              <a:t>servidor envia bits  (fluído) no cano</a:t>
            </a:r>
          </a:p>
          <a:p>
            <a:pPr algn="ctr" eaLnBrk="0" hangingPunct="0"/>
            <a:endParaRPr lang="pt-BR" sz="2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923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5329" grpId="0" animBg="1"/>
    </p:bldLst>
  </p:timing>
</p:sld>
</file>

<file path=ppt/theme/theme1.xml><?xml version="1.0" encoding="utf-8"?>
<a:theme xmlns:a="http://schemas.openxmlformats.org/drawingml/2006/main" name="Estrutura padrão">
  <a:themeElements>
    <a:clrScheme name="Estrutura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8683</TotalTime>
  <Words>7071</Words>
  <Application>Microsoft Office PowerPoint</Application>
  <PresentationFormat>Apresentação na tela (4:3)</PresentationFormat>
  <Paragraphs>1745</Paragraphs>
  <Slides>130</Slides>
  <Notes>114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5</vt:i4>
      </vt:variant>
      <vt:variant>
        <vt:lpstr>Títulos de slides</vt:lpstr>
      </vt:variant>
      <vt:variant>
        <vt:i4>130</vt:i4>
      </vt:variant>
    </vt:vector>
  </HeadingPairs>
  <TitlesOfParts>
    <vt:vector size="136" baseType="lpstr">
      <vt:lpstr>Estrutura padrão</vt:lpstr>
      <vt:lpstr>Imagem de bitmap</vt:lpstr>
      <vt:lpstr>Clip</vt:lpstr>
      <vt:lpstr>Visio</vt:lpstr>
      <vt:lpstr>Equation</vt:lpstr>
      <vt:lpstr>ClipArt</vt:lpstr>
      <vt:lpstr>Redes de Computadores e a Internet</vt:lpstr>
      <vt:lpstr>Livro-Texto:</vt:lpstr>
      <vt:lpstr>Conteúdo</vt:lpstr>
      <vt:lpstr>Capítulo I: Introdução</vt:lpstr>
      <vt:lpstr>Roteiro do Capítulo 1</vt:lpstr>
      <vt:lpstr>O que é a Internet: visão dos componentes</vt:lpstr>
      <vt:lpstr>Aparelhos internet interessantes</vt:lpstr>
      <vt:lpstr>Aplicações Populares</vt:lpstr>
      <vt:lpstr>Apresentação do PowerPoint</vt:lpstr>
      <vt:lpstr>O que é a Internet: visão dos componentes</vt:lpstr>
      <vt:lpstr>O que é a Internet: visão dos serviços</vt:lpstr>
      <vt:lpstr>O que é um protocolo?</vt:lpstr>
      <vt:lpstr>O que é um protocolo?</vt:lpstr>
      <vt:lpstr>Roteiro do Capítulo 1</vt:lpstr>
      <vt:lpstr>Uma olhada mais de perto na estrutura da rede:</vt:lpstr>
      <vt:lpstr>A borda da rede:</vt:lpstr>
      <vt:lpstr>Redes de acesso</vt:lpstr>
      <vt:lpstr>O quão rápido é rápido?</vt:lpstr>
      <vt:lpstr>Acesso discado</vt:lpstr>
      <vt:lpstr>Decomposição de um sinal binário em  suas harmônicas.</vt:lpstr>
      <vt:lpstr>Modems</vt:lpstr>
      <vt:lpstr>Modulação</vt:lpstr>
      <vt:lpstr>Modulação</vt:lpstr>
      <vt:lpstr>Modems</vt:lpstr>
      <vt:lpstr>DSL (Digital Subscriber Line)</vt:lpstr>
      <vt:lpstr>ADSL: Espectro de freqüências</vt:lpstr>
      <vt:lpstr>DSL – Linha Digital de Assinante</vt:lpstr>
      <vt:lpstr>Acesso residencial: modens a cabo</vt:lpstr>
      <vt:lpstr>Acesso residencial: modens a cabo</vt:lpstr>
      <vt:lpstr>Arquitetura de redes a cabo: Visão Geral</vt:lpstr>
      <vt:lpstr>Arquitetura de redes a cabo: Visão Geral</vt:lpstr>
      <vt:lpstr>Arquitetura de redes a cabo: Visão Geral</vt:lpstr>
      <vt:lpstr>Arquitetura de redes a cabo: Visão Geral</vt:lpstr>
      <vt:lpstr>Padrões DOCSIS</vt:lpstr>
      <vt:lpstr>FTTH (Fiber to the Home)</vt:lpstr>
      <vt:lpstr>Acesso Ethernet</vt:lpstr>
      <vt:lpstr>Redes de acesso sem fio (wireless)</vt:lpstr>
      <vt:lpstr>Redes domésticas</vt:lpstr>
      <vt:lpstr>Apresentação do PowerPoint</vt:lpstr>
      <vt:lpstr>WiMAX</vt:lpstr>
      <vt:lpstr>Meios Físicos</vt:lpstr>
      <vt:lpstr>Meios físicos: cabo coaxial, fibra</vt:lpstr>
      <vt:lpstr>Apresentação do PowerPoint</vt:lpstr>
      <vt:lpstr>Eletronet</vt:lpstr>
      <vt:lpstr>Meios físicos: rádio</vt:lpstr>
      <vt:lpstr>Apresentação do PowerPoint</vt:lpstr>
      <vt:lpstr>Meios Físicos: Satélites de Baixa Órbita - Iridium</vt:lpstr>
      <vt:lpstr>Fogueira espacial</vt:lpstr>
      <vt:lpstr>Meios físicos: Fios elétricos</vt:lpstr>
      <vt:lpstr>Lei da Largura de Banda de Edholm</vt:lpstr>
      <vt:lpstr>O Paradoxo da Melhor Rede</vt:lpstr>
      <vt:lpstr>Roteiro do Capítulo 1</vt:lpstr>
      <vt:lpstr>O Núcleo da Rede</vt:lpstr>
      <vt:lpstr>Núcleo da Rede: Comutação de Circuitos</vt:lpstr>
      <vt:lpstr>Núcleo da Rede: Comutação de Circuitos</vt:lpstr>
      <vt:lpstr>Apresentação do PowerPoint</vt:lpstr>
      <vt:lpstr>Núcleo da Rede: Comutação de Circuitos</vt:lpstr>
      <vt:lpstr>Alocação de Faixas de Freqüência no Brasil (www.anatel.gov.br)</vt:lpstr>
      <vt:lpstr>Comutação de Circuitos: FDM e TDM</vt:lpstr>
      <vt:lpstr>A Portadora T1</vt:lpstr>
      <vt:lpstr>Multiplexação de Canais T1</vt:lpstr>
      <vt:lpstr>Hierarquias Digitais Plesiócronas (PDH)</vt:lpstr>
      <vt:lpstr>SONET/SDH</vt:lpstr>
      <vt:lpstr>SONET</vt:lpstr>
      <vt:lpstr>Hierarquia digital síncrona</vt:lpstr>
      <vt:lpstr>Quadro SONET Básico</vt:lpstr>
      <vt:lpstr>DWDM</vt:lpstr>
      <vt:lpstr>Exemplo numérico</vt:lpstr>
      <vt:lpstr>Núcleo da Rede: Comutação de Pacotes</vt:lpstr>
      <vt:lpstr>Comutação de Pacotes: Multiplexação Estatística</vt:lpstr>
      <vt:lpstr>Comutação de Pacotes: armazena-e-reenvia</vt:lpstr>
      <vt:lpstr>Comutação de pacotes versus comutação de circuitos</vt:lpstr>
      <vt:lpstr>Comutação de pacotes versus comutação de circuitos</vt:lpstr>
      <vt:lpstr>Comutação de pacotes: Segmentação de mensagens</vt:lpstr>
      <vt:lpstr>Redes de comutação de pacotes: repasse (forwarding)</vt:lpstr>
      <vt:lpstr>Comutação de Circuitos</vt:lpstr>
      <vt:lpstr>Datagramas</vt:lpstr>
      <vt:lpstr>Circuitos Virtuais</vt:lpstr>
      <vt:lpstr>Apresentação do PowerPoint</vt:lpstr>
      <vt:lpstr>Taxonomia de Redes</vt:lpstr>
      <vt:lpstr>Estrutura da Internet: rede de redes</vt:lpstr>
      <vt:lpstr>ISP de Nível 1: Level3</vt:lpstr>
      <vt:lpstr>Estrutura da Internet: rede de redes</vt:lpstr>
      <vt:lpstr>Provedor de Backbone Nacional</vt:lpstr>
      <vt:lpstr>Conexões Internacionais</vt:lpstr>
      <vt:lpstr>Estrutura da Internet: rede de redes</vt:lpstr>
      <vt:lpstr>Estrutura da Internet: rede de redes</vt:lpstr>
      <vt:lpstr>Roteiro do Capítulo 1</vt:lpstr>
      <vt:lpstr>Como ocorrem as perdas e atrasos?</vt:lpstr>
      <vt:lpstr>Quatro fontes de atraso dos pacotes</vt:lpstr>
      <vt:lpstr>Atraso em redes comutadas por pacotes</vt:lpstr>
      <vt:lpstr>Analogia com uma Caravana</vt:lpstr>
      <vt:lpstr>Analogia com uma caravana (mais)</vt:lpstr>
      <vt:lpstr>Atraso por nó</vt:lpstr>
      <vt:lpstr>Atraso de enfileiramento</vt:lpstr>
      <vt:lpstr>Atrasos e rotas “reais” da Internet</vt:lpstr>
      <vt:lpstr>Atrasos e rotas “reais”</vt:lpstr>
      <vt:lpstr>Perda de pacotes</vt:lpstr>
      <vt:lpstr>Vazão (Throughput)</vt:lpstr>
      <vt:lpstr>Vazão (mais)</vt:lpstr>
      <vt:lpstr>Vazão: cenário da Internet</vt:lpstr>
      <vt:lpstr>Roteiro do Capítulo 1</vt:lpstr>
      <vt:lpstr>“Camadas” de Protocolos</vt:lpstr>
      <vt:lpstr>Organização de uma viagem aérea</vt:lpstr>
      <vt:lpstr>Funcionalidade de uma linha aérea em camadas</vt:lpstr>
      <vt:lpstr>Por que dividir em camadas?</vt:lpstr>
      <vt:lpstr>Pilha de protocolos Internet</vt:lpstr>
      <vt:lpstr>Modelo de referência ISO/OSI</vt:lpstr>
      <vt:lpstr>Encapsulamento</vt:lpstr>
      <vt:lpstr>Roteiro do Capítulo 1</vt:lpstr>
      <vt:lpstr>Segurança de Redes</vt:lpstr>
      <vt:lpstr>Os vilões podem colocar malware no seu hospedeiro através da Internet</vt:lpstr>
      <vt:lpstr>Os vilões podem colocar malware no seu hospedeiro através da Internet</vt:lpstr>
      <vt:lpstr>Ataque a servidores e à infra-estrutura da rede</vt:lpstr>
      <vt:lpstr>Os vilões podem analisar pacotes</vt:lpstr>
      <vt:lpstr>Os vilões podem se passar por alguém de sua confiança</vt:lpstr>
      <vt:lpstr>Os vilões podem alterar ou excluir mensagens</vt:lpstr>
      <vt:lpstr>Segurança de Rede</vt:lpstr>
      <vt:lpstr>Roteiro do Capítulo 1</vt:lpstr>
      <vt:lpstr>História da Internet</vt:lpstr>
      <vt:lpstr>História da Internet</vt:lpstr>
      <vt:lpstr>História da Internet</vt:lpstr>
      <vt:lpstr>História da Internet</vt:lpstr>
      <vt:lpstr>História da Internet</vt:lpstr>
      <vt:lpstr>História da Internet</vt:lpstr>
      <vt:lpstr>Evolução do Número de Hosts</vt:lpstr>
      <vt:lpstr>Evolução do Número de Hosts</vt:lpstr>
      <vt:lpstr>Internet/BR</vt:lpstr>
      <vt:lpstr>Internet/BR</vt:lpstr>
      <vt:lpstr>Introdução: Resumo</vt:lpstr>
    </vt:vector>
  </TitlesOfParts>
  <Company>University of Massachusetts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Parte  I: Introdução</dc:title>
  <dc:creator>Don Towsley (tradução: Suruagy)</dc:creator>
  <cp:lastModifiedBy>suruagy</cp:lastModifiedBy>
  <cp:revision>183</cp:revision>
  <dcterms:created xsi:type="dcterms:W3CDTF">1999-10-08T19:08:27Z</dcterms:created>
  <dcterms:modified xsi:type="dcterms:W3CDTF">2013-04-15T14:16:34Z</dcterms:modified>
</cp:coreProperties>
</file>