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5" r:id="rId2"/>
    <p:sldId id="429" r:id="rId3"/>
    <p:sldId id="399" r:id="rId4"/>
    <p:sldId id="403" r:id="rId5"/>
    <p:sldId id="409" r:id="rId6"/>
    <p:sldId id="411" r:id="rId7"/>
    <p:sldId id="413" r:id="rId8"/>
    <p:sldId id="416" r:id="rId9"/>
    <p:sldId id="417" r:id="rId10"/>
    <p:sldId id="421" r:id="rId11"/>
    <p:sldId id="459" r:id="rId12"/>
    <p:sldId id="423" r:id="rId13"/>
    <p:sldId id="428" r:id="rId14"/>
    <p:sldId id="460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enwop" initials="g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900"/>
    <a:srgbClr val="FFCC99"/>
    <a:srgbClr val="0000CC"/>
    <a:srgbClr val="006600"/>
    <a:srgbClr val="FF3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70" autoAdjust="0"/>
    <p:restoredTop sz="87257" autoAdjust="0"/>
  </p:normalViewPr>
  <p:slideViewPr>
    <p:cSldViewPr snapToGrid="0">
      <p:cViewPr varScale="1">
        <p:scale>
          <a:sx n="99" d="100"/>
          <a:sy n="99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7-04T12:32:28.036" idx="6">
    <p:pos x="3432" y="1228"/>
    <p:text>Potential for an example.</p:text>
  </p:cm>
  <p:cm authorId="0" dt="2007-07-04T12:32:36.971" idx="7">
    <p:pos x="2686" y="3344"/>
    <p:text>Potential for an example.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7-04T12:33:58.662" idx="9">
    <p:pos x="2868" y="1422"/>
    <p:text>Potential for an example.</p:text>
  </p:cm>
  <p:cm authorId="0" dt="2007-07-04T12:34:44.228" idx="10">
    <p:pos x="3209" y="2257"/>
    <p:text>Would be interesting to go into further detail but isn't really the focus of the study.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7-04T12:36:28.750" idx="13">
    <p:pos x="3309" y="1270"/>
    <p:text>Potential for example.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7-04T12:47:31.528" idx="17">
    <p:pos x="5184" y="1881"/>
    <p:text>Potential example of both of these cases.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7-04T12:47:31.528" idx="28">
    <p:pos x="5184" y="1881"/>
    <p:text>Potential example of both of these cases.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68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768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45256-6B24-49DE-95F3-D8CAB55741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7550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68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27681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A6C64D-B44A-4840-8D85-FFC868027F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C64D-B44A-4840-8D85-FFC868027F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Multi-dimensional analysis</a:t>
            </a:r>
          </a:p>
          <a:p>
            <a:pPr lvl="1"/>
            <a:r>
              <a:rPr lang="en-GB" dirty="0" smtClean="0"/>
              <a:t>modularity sustenance</a:t>
            </a:r>
          </a:p>
          <a:p>
            <a:pPr lvl="1"/>
            <a:r>
              <a:rPr lang="en-GB" dirty="0" smtClean="0"/>
              <a:t>ripple effects</a:t>
            </a:r>
          </a:p>
          <a:p>
            <a:pPr lvl="1"/>
            <a:r>
              <a:rPr lang="en-GB" dirty="0" smtClean="0"/>
              <a:t>satisfaction of basic design principles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C64D-B44A-4840-8D85-FFC868027F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Demonstrates</a:t>
            </a:r>
            <a:r>
              <a:rPr lang="en-GB" baseline="0" dirty="0" smtClean="0"/>
              <a:t> richness of crosscutting and non-crosscutting concerns.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Highlight criteria establish when selecting </a:t>
            </a:r>
            <a:r>
              <a:rPr lang="en-GB" dirty="0" err="1" smtClean="0"/>
              <a:t>HealthWatcher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Established a weighted list of desirable criteria.</a:t>
            </a:r>
          </a:p>
          <a:p>
            <a:pPr lvl="1"/>
            <a:r>
              <a:rPr lang="en-GB" dirty="0" smtClean="0"/>
              <a:t>AO and OO implementation.</a:t>
            </a:r>
          </a:p>
          <a:p>
            <a:pPr lvl="1"/>
            <a:r>
              <a:rPr lang="en-GB" dirty="0" smtClean="0"/>
              <a:t>Paradigm neutral.</a:t>
            </a:r>
          </a:p>
          <a:p>
            <a:pPr lvl="1"/>
            <a:r>
              <a:rPr lang="en-GB" dirty="0" smtClean="0"/>
              <a:t>System generality.</a:t>
            </a:r>
          </a:p>
          <a:p>
            <a:pPr lvl="1"/>
            <a:r>
              <a:rPr lang="en-GB" dirty="0" smtClean="0"/>
              <a:t>Real and non-trivial.</a:t>
            </a:r>
          </a:p>
          <a:p>
            <a:pPr lvl="1"/>
            <a:r>
              <a:rPr lang="en-GB" dirty="0" smtClean="0"/>
              <a:t>Heterogeneous types of concern interactions.</a:t>
            </a:r>
          </a:p>
          <a:p>
            <a:pPr lvl="1"/>
            <a:r>
              <a:rPr lang="en-GB" dirty="0" smtClean="0"/>
              <a:t>Wide variety of crosscutting and non-crosscutting concerns.</a:t>
            </a:r>
          </a:p>
          <a:p>
            <a:pPr lvl="1"/>
            <a:r>
              <a:rPr lang="en-GB" dirty="0" smtClean="0"/>
              <a:t>Elegance of the AO and non-AO decompositions.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C64D-B44A-4840-8D85-FFC868027F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Artificial</a:t>
            </a:r>
            <a:r>
              <a:rPr lang="en-GB" baseline="0" dirty="0" smtClean="0"/>
              <a:t> method signatures in order to expose contextual information for the exception handlers.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C64D-B44A-4840-8D85-FFC868027F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6C64D-B44A-4840-8D85-FFC868027F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0" y="6381750"/>
            <a:ext cx="6248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8458200" y="6381750"/>
            <a:ext cx="685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276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81075"/>
            <a:ext cx="9144000" cy="215900"/>
          </a:xfrm>
          <a:prstGeom prst="rect">
            <a:avLst/>
          </a:prstGeom>
          <a:solidFill>
            <a:srgbClr val="F58220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32" name="Picture 8" descr="uni_logo_gray"/>
          <p:cNvPicPr preferRelativeResize="0"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0"/>
            <a:ext cx="2771775" cy="1722438"/>
          </a:xfrm>
          <a:prstGeom prst="rect">
            <a:avLst/>
          </a:prstGeom>
          <a:noFill/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416675"/>
            <a:ext cx="633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A3A5A8"/>
                </a:solidFill>
                <a:latin typeface="Trebuchet MS" pitchFamily="34" charset="0"/>
              </a:rPr>
              <a:t>     Computing Department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0" y="6381750"/>
            <a:ext cx="6096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8305800" y="6381750"/>
            <a:ext cx="838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27763" y="6086475"/>
            <a:ext cx="20161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602182" y="63896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FA02-F864-485A-B6BB-45B5592C99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greenwood@lancaster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omments" Target="../comments/commen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omments" Target="../comments/commen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.greenwood@lancaster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hyperlink" Target="http://www.comp.lancs.ac.uk/~greenwop/ecoop0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omments" Target="../comments/comment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19338"/>
            <a:ext cx="8569325" cy="1470025"/>
          </a:xfrm>
        </p:spPr>
        <p:txBody>
          <a:bodyPr/>
          <a:lstStyle/>
          <a:p>
            <a:pPr algn="ctr"/>
            <a:r>
              <a:rPr lang="en-GB" sz="3600" b="1" dirty="0" smtClean="0"/>
              <a:t>On the Impact of Aspectual Decompositions on Design Stability: An Empirical Study</a:t>
            </a:r>
            <a:endParaRPr lang="en-US" sz="3600" b="1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481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Phil Greenwood</a:t>
            </a:r>
          </a:p>
          <a:p>
            <a:pPr>
              <a:lnSpc>
                <a:spcPct val="90000"/>
              </a:lnSpc>
            </a:pPr>
            <a:r>
              <a:rPr lang="en-GB" sz="1600" dirty="0" smtClean="0">
                <a:hlinkClick r:id="rId3"/>
              </a:rPr>
              <a:t>p.greenwood@lancaster.ac.uk</a:t>
            </a:r>
            <a:endParaRPr lang="en-GB" sz="1600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266825" y="4724400"/>
            <a:ext cx="6400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2055" y="5330541"/>
            <a:ext cx="8136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Co-authors: Thiago Bartolomei, Eduardo </a:t>
            </a:r>
            <a:r>
              <a:rPr lang="en-GB" dirty="0" err="1" smtClean="0"/>
              <a:t>Figueiredo</a:t>
            </a:r>
            <a:r>
              <a:rPr lang="en-GB" dirty="0" smtClean="0"/>
              <a:t>, Marcos </a:t>
            </a:r>
            <a:r>
              <a:rPr lang="en-GB" dirty="0" err="1" smtClean="0"/>
              <a:t>Dosea</a:t>
            </a:r>
            <a:r>
              <a:rPr lang="en-GB" dirty="0" smtClean="0"/>
              <a:t>, Alessandro Garcia, Nelio Cacho, Claudio </a:t>
            </a:r>
            <a:r>
              <a:rPr lang="en-GB" dirty="0" err="1" smtClean="0"/>
              <a:t>Sant’Anna</a:t>
            </a:r>
            <a:r>
              <a:rPr lang="en-GB" dirty="0" smtClean="0"/>
              <a:t>, Sergio </a:t>
            </a:r>
            <a:r>
              <a:rPr lang="en-GB" dirty="0" err="1" smtClean="0"/>
              <a:t>Soares</a:t>
            </a:r>
            <a:r>
              <a:rPr lang="en-GB" dirty="0" smtClean="0"/>
              <a:t>, Paulo Borba, </a:t>
            </a:r>
            <a:r>
              <a:rPr lang="en-GB" dirty="0" err="1" smtClean="0"/>
              <a:t>Uira</a:t>
            </a:r>
            <a:r>
              <a:rPr lang="en-GB" dirty="0" smtClean="0"/>
              <a:t> Kulesza and </a:t>
            </a:r>
            <a:r>
              <a:rPr lang="en-GB" dirty="0" err="1" smtClean="0"/>
              <a:t>Awais</a:t>
            </a:r>
            <a:r>
              <a:rPr lang="en-GB" dirty="0" smtClean="0"/>
              <a:t> Rashid.  </a:t>
            </a:r>
            <a:endParaRPr lang="en-GB" dirty="0"/>
          </a:p>
        </p:txBody>
      </p:sp>
      <p:pic>
        <p:nvPicPr>
          <p:cNvPr id="7" name="Picture 7" descr="AOSD-Europe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3532"/>
            <a:ext cx="2472907" cy="1103162"/>
          </a:xfrm>
          <a:prstGeom prst="rect">
            <a:avLst/>
          </a:prstGeom>
          <a:noFill/>
        </p:spPr>
      </p:pic>
    </p:spTree>
  </p:cSld>
  <p:clrMapOvr>
    <a:masterClrMapping/>
  </p:clrMapOvr>
  <p:transition advTm="144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251284"/>
            <a:ext cx="8884118" cy="5043638"/>
          </a:xfrm>
        </p:spPr>
        <p:txBody>
          <a:bodyPr/>
          <a:lstStyle/>
          <a:p>
            <a:r>
              <a:rPr lang="en-GB" sz="2400" dirty="0" smtClean="0"/>
              <a:t>OO  changes tend to require more invasive changes.</a:t>
            </a:r>
          </a:p>
          <a:p>
            <a:pPr lvl="1"/>
            <a:r>
              <a:rPr lang="en-GB" sz="2000" dirty="0" smtClean="0"/>
              <a:t>Increased tangling reduces the scope.</a:t>
            </a:r>
          </a:p>
          <a:p>
            <a:pPr lvl="1"/>
            <a:r>
              <a:rPr lang="en-GB" sz="2000" dirty="0" smtClean="0"/>
              <a:t>Affect more operations and lines of code.</a:t>
            </a:r>
          </a:p>
          <a:p>
            <a:r>
              <a:rPr lang="en-GB" sz="2400" dirty="0" smtClean="0"/>
              <a:t>OO performs better or comparable to AO in some circumstances.</a:t>
            </a:r>
          </a:p>
          <a:p>
            <a:pPr lvl="1"/>
            <a:r>
              <a:rPr lang="en-GB" sz="2000" dirty="0" smtClean="0"/>
              <a:t>Interesting as the AO versions have the same core layers</a:t>
            </a:r>
            <a:r>
              <a:rPr lang="en-GB" sz="1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OO Requires Invasive Changes but Reduces Scope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8" name="Group 11"/>
          <p:cNvGrpSpPr/>
          <p:nvPr/>
        </p:nvGrpSpPr>
        <p:grpSpPr>
          <a:xfrm>
            <a:off x="517810" y="3542097"/>
            <a:ext cx="8405273" cy="2711103"/>
            <a:chOff x="517810" y="3263805"/>
            <a:chExt cx="8405273" cy="271110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7810" y="3627071"/>
              <a:ext cx="3150381" cy="23456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20" name="Straight Arrow Connector 19"/>
            <p:cNvCxnSpPr>
              <a:endCxn id="19" idx="0"/>
            </p:cNvCxnSpPr>
            <p:nvPr/>
          </p:nvCxnSpPr>
          <p:spPr>
            <a:xfrm rot="10800000" flipV="1">
              <a:off x="2093002" y="3263805"/>
              <a:ext cx="1988111" cy="3632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6000" y="3627708"/>
              <a:ext cx="5017083" cy="234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22" name="Straight Arrow Connector 21"/>
            <p:cNvCxnSpPr>
              <a:endCxn id="21" idx="0"/>
            </p:cNvCxnSpPr>
            <p:nvPr/>
          </p:nvCxnSpPr>
          <p:spPr>
            <a:xfrm>
              <a:off x="4389120" y="3273430"/>
              <a:ext cx="2025422" cy="35427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174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251284"/>
            <a:ext cx="8884118" cy="5043638"/>
          </a:xfrm>
        </p:spPr>
        <p:txBody>
          <a:bodyPr/>
          <a:lstStyle/>
          <a:p>
            <a:r>
              <a:rPr lang="en-GB" sz="2400" dirty="0" smtClean="0"/>
              <a:t>AO changes tend to require more new components to be added.</a:t>
            </a:r>
          </a:p>
          <a:p>
            <a:pPr lvl="1"/>
            <a:r>
              <a:rPr lang="en-GB" sz="1800" dirty="0" smtClean="0"/>
              <a:t>Absorbs invasive changes via inter-type declarations.</a:t>
            </a:r>
          </a:p>
          <a:p>
            <a:r>
              <a:rPr lang="en-GB" sz="2400" dirty="0" smtClean="0"/>
              <a:t>What is more desirable – modification or addition?</a:t>
            </a:r>
          </a:p>
          <a:p>
            <a:pPr lvl="1"/>
            <a:r>
              <a:rPr lang="en-GB" sz="1800" dirty="0" smtClean="0"/>
              <a:t>Open-Closed principle.</a:t>
            </a:r>
          </a:p>
          <a:p>
            <a:r>
              <a:rPr lang="en-GB" sz="2400" dirty="0" smtClean="0"/>
              <a:t>Pointcut fragility is a significant factor of these ripple-effects</a:t>
            </a:r>
          </a:p>
          <a:p>
            <a:pPr lvl="1"/>
            <a:r>
              <a:rPr lang="en-GB" sz="1800" dirty="0" smtClean="0"/>
              <a:t>Solution: more expressive and semantic-based pointcuts.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 Preserves the Open-Closed Principle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5" name="Group 16"/>
          <p:cNvGrpSpPr/>
          <p:nvPr/>
        </p:nvGrpSpPr>
        <p:grpSpPr>
          <a:xfrm>
            <a:off x="515737" y="3888606"/>
            <a:ext cx="8628263" cy="2372394"/>
            <a:chOff x="515737" y="2130646"/>
            <a:chExt cx="8628263" cy="2372394"/>
          </a:xfrm>
        </p:grpSpPr>
        <p:cxnSp>
          <p:nvCxnSpPr>
            <p:cNvPr id="7" name="Straight Arrow Connector 6"/>
            <p:cNvCxnSpPr>
              <a:endCxn id="8" idx="0"/>
            </p:cNvCxnSpPr>
            <p:nvPr/>
          </p:nvCxnSpPr>
          <p:spPr>
            <a:xfrm>
              <a:off x="4774131" y="2130646"/>
              <a:ext cx="2028802" cy="14396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1866" y="3570271"/>
              <a:ext cx="4682134" cy="9327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737" y="2559618"/>
              <a:ext cx="4682134" cy="9327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cxnSp>
          <p:nvCxnSpPr>
            <p:cNvPr id="6" name="Straight Arrow Connector 5"/>
            <p:cNvCxnSpPr>
              <a:endCxn id="9" idx="0"/>
            </p:cNvCxnSpPr>
            <p:nvPr/>
          </p:nvCxnSpPr>
          <p:spPr>
            <a:xfrm rot="10800000" flipV="1">
              <a:off x="2856804" y="2130646"/>
              <a:ext cx="1926952" cy="4289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174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vs. Wide Ripple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OO ripple effects tend to go wider.</a:t>
            </a:r>
          </a:p>
          <a:p>
            <a:pPr lvl="1"/>
            <a:r>
              <a:rPr lang="en-GB" dirty="0" smtClean="0"/>
              <a:t>They affect related classes more extensively.</a:t>
            </a:r>
          </a:p>
          <a:p>
            <a:r>
              <a:rPr lang="en-GB" dirty="0" smtClean="0"/>
              <a:t>AO ripple effects tend to go deeper.</a:t>
            </a:r>
          </a:p>
          <a:p>
            <a:pPr lvl="1"/>
            <a:r>
              <a:rPr lang="en-GB" dirty="0" smtClean="0"/>
              <a:t>They affect more (seemingly) unrelated aspects.</a:t>
            </a:r>
          </a:p>
          <a:p>
            <a:r>
              <a:rPr lang="en-GB" dirty="0" smtClean="0"/>
              <a:t>Which is more desirable?</a:t>
            </a:r>
          </a:p>
          <a:p>
            <a:pPr lvl="1"/>
            <a:r>
              <a:rPr lang="en-GB" dirty="0" smtClean="0"/>
              <a:t>Wider ripple effects more obvious.</a:t>
            </a:r>
          </a:p>
          <a:p>
            <a:pPr lvl="1"/>
            <a:r>
              <a:rPr lang="en-GB" dirty="0" smtClean="0"/>
              <a:t>Modularity metrics would suggest otherwise...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Key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Concerns </a:t>
            </a:r>
            <a:r>
              <a:rPr lang="en-GB" sz="2400" dirty="0" err="1" smtClean="0"/>
              <a:t>aspectised</a:t>
            </a:r>
            <a:r>
              <a:rPr lang="en-GB" sz="2400" dirty="0" smtClean="0"/>
              <a:t> upfront show superior stability.</a:t>
            </a:r>
          </a:p>
          <a:p>
            <a:r>
              <a:rPr lang="en-GB" sz="2400" dirty="0" smtClean="0"/>
              <a:t>AO solutions requires less intrusive changes.</a:t>
            </a:r>
          </a:p>
          <a:p>
            <a:r>
              <a:rPr lang="en-GB" sz="2400" dirty="0" smtClean="0"/>
              <a:t>AO solutions satisfy more closely the Open-Closed principle.</a:t>
            </a:r>
          </a:p>
          <a:p>
            <a:r>
              <a:rPr lang="en-GB" sz="2400" dirty="0" smtClean="0"/>
              <a:t>Both AO and OO solutions show good stability in high-level design structures.</a:t>
            </a:r>
          </a:p>
          <a:p>
            <a:r>
              <a:rPr lang="en-GB" sz="2400" dirty="0" smtClean="0"/>
              <a:t>AO modifications tend to propagate to unrelated components.</a:t>
            </a:r>
          </a:p>
          <a:p>
            <a:r>
              <a:rPr lang="en-GB" sz="2400" dirty="0" smtClean="0"/>
              <a:t>AO design degeneration occurred when </a:t>
            </a:r>
            <a:r>
              <a:rPr lang="en-GB" sz="2400" dirty="0" err="1" smtClean="0"/>
              <a:t>aspectising</a:t>
            </a:r>
            <a:r>
              <a:rPr lang="en-GB" sz="2400" dirty="0" smtClean="0"/>
              <a:t> exception handling.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ransition advTm="6729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19338"/>
            <a:ext cx="8569325" cy="1470025"/>
          </a:xfrm>
        </p:spPr>
        <p:txBody>
          <a:bodyPr/>
          <a:lstStyle/>
          <a:p>
            <a:pPr algn="ctr"/>
            <a:r>
              <a:rPr lang="en-GB" sz="3600" b="1" dirty="0" smtClean="0"/>
              <a:t>On the Impact of Aspectual Decompositions on Design Stability: An Empirical Study</a:t>
            </a:r>
            <a:endParaRPr lang="en-US" sz="3600" b="1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481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Phil Greenwood</a:t>
            </a:r>
          </a:p>
          <a:p>
            <a:pPr>
              <a:lnSpc>
                <a:spcPct val="90000"/>
              </a:lnSpc>
            </a:pPr>
            <a:r>
              <a:rPr lang="en-GB" sz="1600" dirty="0" smtClean="0">
                <a:hlinkClick r:id="rId3"/>
              </a:rPr>
              <a:t>p.greenwood@lancaster.ac.uk</a:t>
            </a:r>
            <a:endParaRPr lang="en-GB" sz="1600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266825" y="4724401"/>
            <a:ext cx="6400800" cy="24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2055" y="5479626"/>
            <a:ext cx="8136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Co-authors: Thiago Bartolomei, Eduardo </a:t>
            </a:r>
            <a:r>
              <a:rPr lang="en-GB" dirty="0" err="1" smtClean="0"/>
              <a:t>Figueiredo</a:t>
            </a:r>
            <a:r>
              <a:rPr lang="en-GB" dirty="0" smtClean="0"/>
              <a:t>, Marcos </a:t>
            </a:r>
            <a:r>
              <a:rPr lang="en-GB" dirty="0" err="1" smtClean="0"/>
              <a:t>Dosea</a:t>
            </a:r>
            <a:r>
              <a:rPr lang="en-GB" dirty="0" smtClean="0"/>
              <a:t>, Alessandro Garcia, Nelio Cacho, Claudio </a:t>
            </a:r>
            <a:r>
              <a:rPr lang="en-GB" dirty="0" err="1" smtClean="0"/>
              <a:t>Sant’Anna</a:t>
            </a:r>
            <a:r>
              <a:rPr lang="en-GB" dirty="0" smtClean="0"/>
              <a:t>, Sergio </a:t>
            </a:r>
            <a:r>
              <a:rPr lang="en-GB" dirty="0" err="1" smtClean="0"/>
              <a:t>Soares</a:t>
            </a:r>
            <a:r>
              <a:rPr lang="en-GB" dirty="0" smtClean="0"/>
              <a:t>, Paulo Borba, </a:t>
            </a:r>
            <a:r>
              <a:rPr lang="en-GB" dirty="0" err="1" smtClean="0"/>
              <a:t>Uira</a:t>
            </a:r>
            <a:r>
              <a:rPr lang="en-GB" dirty="0" smtClean="0"/>
              <a:t> Kulesza and </a:t>
            </a:r>
            <a:r>
              <a:rPr lang="en-GB" dirty="0" err="1" smtClean="0"/>
              <a:t>Awais</a:t>
            </a:r>
            <a:r>
              <a:rPr lang="en-GB" dirty="0" smtClean="0"/>
              <a:t> Rashid.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4538" y="5005138"/>
            <a:ext cx="720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Study Resources: </a:t>
            </a:r>
            <a:r>
              <a:rPr lang="en-GB" dirty="0" smtClean="0">
                <a:hlinkClick r:id="rId4"/>
              </a:rPr>
              <a:t>http://www.comp.lancs.ac.uk/~greenwop/ecoop07/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9" name="Picture 7" descr="AOSD-Europe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75" y="1193532"/>
            <a:ext cx="2472907" cy="1103162"/>
          </a:xfrm>
          <a:prstGeom prst="rect">
            <a:avLst/>
          </a:prstGeom>
          <a:noFill/>
        </p:spPr>
      </p:pic>
    </p:spTree>
  </p:cSld>
  <p:clrMapOvr>
    <a:masterClrMapping/>
  </p:clrMapOvr>
  <p:transition advTm="1444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&amp;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7" y="1652154"/>
            <a:ext cx="8505451" cy="3989388"/>
          </a:xfrm>
        </p:spPr>
        <p:txBody>
          <a:bodyPr/>
          <a:lstStyle/>
          <a:p>
            <a:r>
              <a:rPr lang="en-GB" sz="2400" dirty="0" smtClean="0"/>
              <a:t>Proponents of AO argue that improved changeability is achieved through new composition mechanisms.</a:t>
            </a:r>
          </a:p>
          <a:p>
            <a:r>
              <a:rPr lang="en-GB" sz="2400" dirty="0" smtClean="0"/>
              <a:t>Stability is often dependent on the decomposition mechanism.</a:t>
            </a:r>
          </a:p>
          <a:p>
            <a:pPr lvl="1"/>
            <a:r>
              <a:rPr lang="en-GB" sz="2200" dirty="0" smtClean="0"/>
              <a:t>OO and multiple inheritance</a:t>
            </a:r>
            <a:r>
              <a:rPr lang="en-GB" sz="2000" dirty="0" smtClean="0"/>
              <a:t>.</a:t>
            </a:r>
          </a:p>
          <a:p>
            <a:r>
              <a:rPr lang="en-GB" sz="2400" dirty="0" smtClean="0"/>
              <a:t>No studies on the ability of AO to promote stability.</a:t>
            </a:r>
          </a:p>
          <a:p>
            <a:pPr lvl="1"/>
            <a:r>
              <a:rPr lang="en-GB" sz="2200" dirty="0" smtClean="0"/>
              <a:t>Other studies focused on upfront modularisation of concerns.</a:t>
            </a:r>
          </a:p>
          <a:p>
            <a:pPr lvl="1"/>
            <a:r>
              <a:rPr lang="en-GB" sz="2200" dirty="0" smtClean="0"/>
              <a:t>No empirical knowledge on the affects on ripple-effects.</a:t>
            </a:r>
          </a:p>
          <a:p>
            <a:pPr lvl="1"/>
            <a:r>
              <a:rPr lang="en-GB" sz="2200" dirty="0" smtClean="0"/>
              <a:t>Multi-dimensional analysis.</a:t>
            </a:r>
          </a:p>
          <a:p>
            <a:pPr lvl="1">
              <a:buNone/>
            </a:pPr>
            <a:endParaRPr lang="en-GB" sz="2000" dirty="0" smtClean="0"/>
          </a:p>
          <a:p>
            <a:pPr>
              <a:buNone/>
            </a:pPr>
            <a:endParaRPr lang="en-GB" sz="24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 advTm="17954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Selected the Health Watcher System.</a:t>
            </a:r>
          </a:p>
          <a:p>
            <a:pPr lvl="1"/>
            <a:r>
              <a:rPr lang="en-GB" sz="2200" dirty="0" smtClean="0"/>
              <a:t>Web-based information system.</a:t>
            </a:r>
          </a:p>
          <a:p>
            <a:pPr lvl="1"/>
            <a:r>
              <a:rPr lang="en-GB" sz="2200" dirty="0" smtClean="0"/>
              <a:t>+5000 lines of code, +100 modules.</a:t>
            </a:r>
          </a:p>
          <a:p>
            <a:pPr lvl="1"/>
            <a:r>
              <a:rPr lang="en-GB" sz="2200" dirty="0" smtClean="0"/>
              <a:t>Designed with modularity and changeability in mind.</a:t>
            </a:r>
            <a:endParaRPr lang="en-GB" sz="2000" dirty="0"/>
          </a:p>
          <a:p>
            <a:r>
              <a:rPr lang="en-GB" sz="2400" dirty="0" smtClean="0"/>
              <a:t>Implementation of change scenarios (x9)</a:t>
            </a:r>
          </a:p>
          <a:p>
            <a:pPr lvl="1"/>
            <a:r>
              <a:rPr lang="en-GB" sz="2200" dirty="0" smtClean="0"/>
              <a:t>Perfective, corrective, refactoring, additive.</a:t>
            </a:r>
          </a:p>
          <a:p>
            <a:r>
              <a:rPr lang="en-GB" sz="2400" dirty="0" smtClean="0"/>
              <a:t>Assessment Process</a:t>
            </a:r>
          </a:p>
          <a:p>
            <a:pPr lvl="1"/>
            <a:r>
              <a:rPr lang="en-GB" sz="2200" dirty="0" smtClean="0"/>
              <a:t>Analyse change of modularity metrics.</a:t>
            </a:r>
          </a:p>
          <a:p>
            <a:pPr lvl="1"/>
            <a:r>
              <a:rPr lang="en-GB" sz="2200" dirty="0" smtClean="0"/>
              <a:t>Change impact and stability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ransition advTm="12299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Modularity Stability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4558" y="3374590"/>
            <a:ext cx="141287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</a:pPr>
            <a:r>
              <a:rPr lang="pt-BR" sz="1600">
                <a:latin typeface="Tahoma" pitchFamily="34" charset="0"/>
              </a:rPr>
              <a:t>Size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4558" y="3806390"/>
            <a:ext cx="1412875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</a:pPr>
            <a:r>
              <a:rPr lang="pt-BR" sz="1600">
                <a:latin typeface="Tahoma" pitchFamily="34" charset="0"/>
              </a:rPr>
              <a:t>Coupling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4558" y="4268352"/>
            <a:ext cx="1411287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</a:pPr>
            <a:r>
              <a:rPr lang="pt-BR" sz="1600">
                <a:latin typeface="Tahoma" pitchFamily="34" charset="0"/>
              </a:rPr>
              <a:t>Cohesion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4558" y="2663390"/>
            <a:ext cx="1412875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40000"/>
              </a:spcAft>
            </a:pPr>
            <a:r>
              <a:rPr lang="pt-BR" sz="1600">
                <a:latin typeface="Tahoma" pitchFamily="34" charset="0"/>
              </a:rPr>
              <a:t>Separation of Concerns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50758" y="2206190"/>
            <a:ext cx="160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40000"/>
              </a:spcAft>
            </a:pPr>
            <a:r>
              <a:rPr lang="pt-BR" b="1">
                <a:latin typeface="Tahoma" pitchFamily="34" charset="0"/>
              </a:rPr>
              <a:t>Attributes   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22433" y="2992288"/>
            <a:ext cx="762000" cy="293688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>
                <a:latin typeface="Tahoma" pitchFamily="34" charset="0"/>
              </a:rPr>
              <a:t>LOC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22433" y="3314551"/>
            <a:ext cx="762000" cy="293687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>
                <a:latin typeface="Tahoma" pitchFamily="34" charset="0"/>
              </a:rPr>
              <a:t>NOA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22433" y="3957347"/>
            <a:ext cx="762000" cy="276999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 dirty="0" smtClean="0">
                <a:latin typeface="Tahoma" pitchFamily="34" charset="0"/>
              </a:rPr>
              <a:t>VS</a:t>
            </a:r>
            <a:endParaRPr lang="pt-BR" sz="1200" dirty="0">
              <a:latin typeface="Tahom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22433" y="4358840"/>
            <a:ext cx="762000" cy="293687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>
                <a:latin typeface="Tahoma" pitchFamily="34" charset="0"/>
              </a:rPr>
              <a:t>CBC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822433" y="5208152"/>
            <a:ext cx="762000" cy="293688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>
                <a:latin typeface="Tahoma" pitchFamily="34" charset="0"/>
              </a:rPr>
              <a:t>LCOO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22433" y="1967197"/>
            <a:ext cx="762000" cy="2936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 b="1">
                <a:latin typeface="Tahoma" pitchFamily="34" charset="0"/>
              </a:rPr>
              <a:t>CDC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822433" y="2292634"/>
            <a:ext cx="762000" cy="293688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 b="1">
                <a:latin typeface="Tahoma" pitchFamily="34" charset="0"/>
              </a:rPr>
              <a:t>CDO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822433" y="2614897"/>
            <a:ext cx="762000" cy="2936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 b="1">
                <a:latin typeface="Tahoma" pitchFamily="34" charset="0"/>
              </a:rPr>
              <a:t>CDLOC</a:t>
            </a:r>
          </a:p>
        </p:txBody>
      </p:sp>
      <p:cxnSp>
        <p:nvCxnSpPr>
          <p:cNvPr id="17" name="AutoShape 17"/>
          <p:cNvCxnSpPr>
            <a:cxnSpLocks noChangeShapeType="1"/>
            <a:stCxn id="4" idx="3"/>
            <a:endCxn id="9" idx="1"/>
          </p:cNvCxnSpPr>
          <p:nvPr/>
        </p:nvCxnSpPr>
        <p:spPr bwMode="auto">
          <a:xfrm flipV="1">
            <a:off x="2187433" y="3139132"/>
            <a:ext cx="635000" cy="4132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8"/>
          <p:cNvCxnSpPr>
            <a:cxnSpLocks noChangeShapeType="1"/>
            <a:stCxn id="4" idx="3"/>
            <a:endCxn id="10" idx="1"/>
          </p:cNvCxnSpPr>
          <p:nvPr/>
        </p:nvCxnSpPr>
        <p:spPr bwMode="auto">
          <a:xfrm flipV="1">
            <a:off x="2187433" y="3461395"/>
            <a:ext cx="635000" cy="90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9"/>
          <p:cNvCxnSpPr>
            <a:cxnSpLocks noChangeShapeType="1"/>
            <a:stCxn id="4" idx="3"/>
            <a:endCxn id="11" idx="1"/>
          </p:cNvCxnSpPr>
          <p:nvPr/>
        </p:nvCxnSpPr>
        <p:spPr bwMode="auto">
          <a:xfrm>
            <a:off x="2187433" y="3552390"/>
            <a:ext cx="635000" cy="5434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20"/>
          <p:cNvCxnSpPr>
            <a:cxnSpLocks noChangeShapeType="1"/>
            <a:stCxn id="5" idx="3"/>
            <a:endCxn id="12" idx="1"/>
          </p:cNvCxnSpPr>
          <p:nvPr/>
        </p:nvCxnSpPr>
        <p:spPr bwMode="auto">
          <a:xfrm>
            <a:off x="2196958" y="3984190"/>
            <a:ext cx="615950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" name="AutoShape 21"/>
          <p:cNvCxnSpPr>
            <a:cxnSpLocks noChangeShapeType="1"/>
            <a:stCxn id="6" idx="3"/>
            <a:endCxn id="13" idx="1"/>
          </p:cNvCxnSpPr>
          <p:nvPr/>
        </p:nvCxnSpPr>
        <p:spPr bwMode="auto">
          <a:xfrm>
            <a:off x="2195370" y="4446152"/>
            <a:ext cx="617538" cy="909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" name="AutoShape 22"/>
          <p:cNvCxnSpPr>
            <a:cxnSpLocks noChangeShapeType="1"/>
            <a:stCxn id="7" idx="3"/>
            <a:endCxn id="14" idx="1"/>
          </p:cNvCxnSpPr>
          <p:nvPr/>
        </p:nvCxnSpPr>
        <p:spPr bwMode="auto">
          <a:xfrm flipV="1">
            <a:off x="2187433" y="2114041"/>
            <a:ext cx="635000" cy="84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AutoShape 23"/>
          <p:cNvCxnSpPr>
            <a:cxnSpLocks noChangeShapeType="1"/>
            <a:stCxn id="7" idx="3"/>
            <a:endCxn id="15" idx="1"/>
          </p:cNvCxnSpPr>
          <p:nvPr/>
        </p:nvCxnSpPr>
        <p:spPr bwMode="auto">
          <a:xfrm flipV="1">
            <a:off x="2187433" y="2439478"/>
            <a:ext cx="635000" cy="523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" name="AutoShape 24"/>
          <p:cNvCxnSpPr>
            <a:cxnSpLocks noChangeShapeType="1"/>
            <a:stCxn id="7" idx="3"/>
            <a:endCxn id="16" idx="1"/>
          </p:cNvCxnSpPr>
          <p:nvPr/>
        </p:nvCxnSpPr>
        <p:spPr bwMode="auto">
          <a:xfrm flipV="1">
            <a:off x="2187433" y="2761741"/>
            <a:ext cx="635000" cy="201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658920" y="1562384"/>
            <a:ext cx="123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40000"/>
              </a:spcAft>
            </a:pPr>
            <a:r>
              <a:rPr lang="pt-BR" b="1">
                <a:latin typeface="Tahoma" pitchFamily="34" charset="0"/>
              </a:rPr>
              <a:t>Metrics</a:t>
            </a:r>
            <a:r>
              <a:rPr lang="pt-BR">
                <a:latin typeface="Tahoma" pitchFamily="34" charset="0"/>
              </a:rPr>
              <a:t>  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822433" y="4687452"/>
            <a:ext cx="762000" cy="293688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>
                <a:latin typeface="Tahoma" pitchFamily="34" charset="0"/>
              </a:rPr>
              <a:t>NoC</a:t>
            </a:r>
          </a:p>
        </p:txBody>
      </p:sp>
      <p:cxnSp>
        <p:nvCxnSpPr>
          <p:cNvPr id="27" name="AutoShape 27"/>
          <p:cNvCxnSpPr>
            <a:cxnSpLocks noChangeShapeType="1"/>
            <a:stCxn id="5" idx="3"/>
            <a:endCxn id="26" idx="1"/>
          </p:cNvCxnSpPr>
          <p:nvPr/>
        </p:nvCxnSpPr>
        <p:spPr bwMode="auto">
          <a:xfrm>
            <a:off x="2196958" y="3984190"/>
            <a:ext cx="615950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613008" y="1933859"/>
            <a:ext cx="4323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</a:rPr>
              <a:t>Concern </a:t>
            </a:r>
            <a:r>
              <a:rPr lang="pt-BR" sz="1600" b="1" dirty="0" smtClean="0">
                <a:latin typeface="Verdana" pitchFamily="34" charset="0"/>
              </a:rPr>
              <a:t>Diffusion </a:t>
            </a:r>
            <a:r>
              <a:rPr lang="pt-BR" sz="1600" b="1" dirty="0">
                <a:latin typeface="Verdana" pitchFamily="34" charset="0"/>
              </a:rPr>
              <a:t>over Components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611420" y="2267234"/>
            <a:ext cx="41569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</a:rPr>
              <a:t>Concern </a:t>
            </a:r>
            <a:r>
              <a:rPr lang="pt-BR" sz="1600" b="1" dirty="0" smtClean="0">
                <a:latin typeface="Verdana" pitchFamily="34" charset="0"/>
              </a:rPr>
              <a:t>Diffusion </a:t>
            </a:r>
            <a:r>
              <a:rPr lang="pt-BR" sz="1600" b="1" dirty="0">
                <a:latin typeface="Verdana" pitchFamily="34" charset="0"/>
              </a:rPr>
              <a:t>over Operations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611420" y="2576797"/>
            <a:ext cx="3344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</a:rPr>
              <a:t>Concern </a:t>
            </a:r>
            <a:r>
              <a:rPr lang="pt-BR" sz="1600" b="1" dirty="0" smtClean="0">
                <a:latin typeface="Verdana" pitchFamily="34" charset="0"/>
              </a:rPr>
              <a:t>Diffusion </a:t>
            </a:r>
            <a:r>
              <a:rPr lang="pt-BR" sz="1600" b="1" dirty="0">
                <a:latin typeface="Verdana" pitchFamily="34" charset="0"/>
              </a:rPr>
              <a:t>over LOC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611420" y="2971651"/>
            <a:ext cx="1572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latin typeface="Verdana" pitchFamily="34" charset="0"/>
              </a:rPr>
              <a:t>Lines of Code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609833" y="3279626"/>
            <a:ext cx="257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latin typeface="Verdana" pitchFamily="34" charset="0"/>
              </a:rPr>
              <a:t>Number of Attributes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3611420" y="3916072"/>
            <a:ext cx="18165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smtClean="0">
                <a:latin typeface="Verdana" pitchFamily="34" charset="0"/>
              </a:rPr>
              <a:t>Vocabulary Size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611420" y="4339790"/>
            <a:ext cx="3900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</a:rPr>
              <a:t>Coupling between </a:t>
            </a:r>
            <a:r>
              <a:rPr lang="pt-BR" sz="1600" b="1" dirty="0" smtClean="0">
                <a:latin typeface="Verdana" pitchFamily="34" charset="0"/>
              </a:rPr>
              <a:t>Components</a:t>
            </a:r>
            <a:endParaRPr lang="pt-BR" sz="1600" b="1" dirty="0">
              <a:latin typeface="Verdana" pitchFamily="34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611420" y="4644590"/>
            <a:ext cx="2420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latin typeface="Verdana" pitchFamily="34" charset="0"/>
              </a:rPr>
              <a:t>Number of Children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611420" y="5177990"/>
            <a:ext cx="3757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</a:rPr>
              <a:t>Lack of Cohesion in Operations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2818969" y="3642157"/>
            <a:ext cx="762000" cy="276999"/>
          </a:xfrm>
          <a:prstGeom prst="rect">
            <a:avLst/>
          </a:prstGeom>
          <a:solidFill>
            <a:srgbClr val="53B8EB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200" dirty="0" smtClean="0">
                <a:latin typeface="Tahoma" pitchFamily="34" charset="0"/>
              </a:rPr>
              <a:t>WOC</a:t>
            </a:r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auto">
          <a:xfrm>
            <a:off x="3607956" y="3600882"/>
            <a:ext cx="40006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smtClean="0">
                <a:latin typeface="Verdana" pitchFamily="34" charset="0"/>
              </a:rPr>
              <a:t>Weighted Operations per Component</a:t>
            </a:r>
            <a:endParaRPr lang="pt-BR" sz="1600" dirty="0">
              <a:latin typeface="Verdana" pitchFamily="34" charset="0"/>
            </a:endParaRPr>
          </a:p>
        </p:txBody>
      </p:sp>
      <p:cxnSp>
        <p:nvCxnSpPr>
          <p:cNvPr id="75" name="AutoShape 18"/>
          <p:cNvCxnSpPr>
            <a:cxnSpLocks noChangeShapeType="1"/>
            <a:stCxn id="4" idx="3"/>
            <a:endCxn id="73" idx="1"/>
          </p:cNvCxnSpPr>
          <p:nvPr/>
        </p:nvCxnSpPr>
        <p:spPr bwMode="auto">
          <a:xfrm>
            <a:off x="2187433" y="3552390"/>
            <a:ext cx="631536" cy="2282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advTm="502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61258" y="1637522"/>
            <a:ext cx="5212950" cy="3989388"/>
          </a:xfrm>
        </p:spPr>
        <p:txBody>
          <a:bodyPr/>
          <a:lstStyle/>
          <a:p>
            <a:r>
              <a:rPr lang="en-GB" sz="2400" dirty="0" smtClean="0"/>
              <a:t>Better coupling and cohesion in AO.</a:t>
            </a:r>
          </a:p>
          <a:p>
            <a:r>
              <a:rPr lang="en-GB" sz="2400" dirty="0" smtClean="0"/>
              <a:t>Need to avoid unnecessary changes to the base code.</a:t>
            </a:r>
          </a:p>
          <a:p>
            <a:r>
              <a:rPr lang="en-GB" sz="2400" dirty="0" smtClean="0"/>
              <a:t>Apply AO software artefacts in a disciplined manner.</a:t>
            </a: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000" y="3672000"/>
            <a:ext cx="3614400" cy="23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81078" t="38827" r="1351" b="38472"/>
          <a:stretch>
            <a:fillRect/>
          </a:stretch>
        </p:blipFill>
        <p:spPr bwMode="auto">
          <a:xfrm>
            <a:off x="3832583" y="4596385"/>
            <a:ext cx="1527464" cy="14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/>
          <p:cNvPicPr>
            <a:picLocks noGrp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000" y="1220400"/>
            <a:ext cx="3614400" cy="23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6520642" y="4021282"/>
            <a:ext cx="405245" cy="17768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782770" y="1853184"/>
            <a:ext cx="422702" cy="39510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630941" y="3169920"/>
            <a:ext cx="5221676" cy="3183016"/>
            <a:chOff x="1630941" y="3169920"/>
            <a:chExt cx="5221676" cy="318301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0941" y="3316865"/>
              <a:ext cx="5221676" cy="30360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47" name="Straight Arrow Connector 46"/>
            <p:cNvCxnSpPr>
              <a:endCxn id="1030" idx="0"/>
            </p:cNvCxnSpPr>
            <p:nvPr/>
          </p:nvCxnSpPr>
          <p:spPr>
            <a:xfrm>
              <a:off x="3328416" y="3169920"/>
              <a:ext cx="913363" cy="1469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AOP stabilise coupling and cohesion?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75196" y="942672"/>
            <a:ext cx="7561116" cy="5464847"/>
            <a:chOff x="1275196" y="942672"/>
            <a:chExt cx="7561116" cy="546484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75196" y="4642574"/>
              <a:ext cx="6753429" cy="17649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58" name="Straight Arrow Connector 57"/>
            <p:cNvCxnSpPr>
              <a:endCxn id="4" idx="1"/>
            </p:cNvCxnSpPr>
            <p:nvPr/>
          </p:nvCxnSpPr>
          <p:spPr>
            <a:xfrm rot="5400000" flipH="1" flipV="1">
              <a:off x="2872708" y="2877552"/>
              <a:ext cx="1430829" cy="5194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7828" y="942672"/>
              <a:ext cx="4988484" cy="2958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55" name="Straight Arrow Connector 54"/>
            <p:cNvCxnSpPr>
              <a:endCxn id="6" idx="0"/>
            </p:cNvCxnSpPr>
            <p:nvPr/>
          </p:nvCxnSpPr>
          <p:spPr>
            <a:xfrm>
              <a:off x="3316224" y="3840480"/>
              <a:ext cx="1335687" cy="8020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57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959" y="1600200"/>
            <a:ext cx="5200137" cy="3989388"/>
          </a:xfrm>
        </p:spPr>
        <p:txBody>
          <a:bodyPr/>
          <a:lstStyle/>
          <a:p>
            <a:r>
              <a:rPr lang="en-GB" sz="2400" dirty="0" smtClean="0"/>
              <a:t>Improved </a:t>
            </a:r>
            <a:r>
              <a:rPr lang="en-GB" sz="2400" dirty="0" smtClean="0"/>
              <a:t>encapsulation reduces scope.</a:t>
            </a:r>
          </a:p>
          <a:p>
            <a:r>
              <a:rPr lang="en-GB" sz="2400" dirty="0" smtClean="0"/>
              <a:t>Pointcuts absorb some changes.</a:t>
            </a:r>
            <a:endParaRPr lang="en-GB" sz="2400" dirty="0"/>
          </a:p>
          <a:p>
            <a:r>
              <a:rPr lang="en-GB" sz="2400" dirty="0" smtClean="0"/>
              <a:t>Poor separation of concerns magnified in OO.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84" y="1219200"/>
            <a:ext cx="3615485" cy="23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6757200" y="11165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Concurrency</a:t>
            </a:r>
            <a:endParaRPr lang="en-GB" dirty="0"/>
          </a:p>
        </p:txBody>
      </p:sp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000" y="3671570"/>
            <a:ext cx="3614400" cy="23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6368242" y="1463040"/>
            <a:ext cx="434894" cy="45118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263455" y="3877056"/>
            <a:ext cx="434894" cy="193660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 Improves Stability in Crosscutting Concerns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/>
          <a:srcRect l="81078" t="38827" r="1351" b="38472"/>
          <a:stretch>
            <a:fillRect/>
          </a:stretch>
        </p:blipFill>
        <p:spPr bwMode="auto">
          <a:xfrm>
            <a:off x="3834000" y="4597200"/>
            <a:ext cx="1527464" cy="14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6756175" y="36175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Concurrency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4976261" y="1475365"/>
            <a:ext cx="3561242" cy="3054361"/>
            <a:chOff x="4976261" y="1475365"/>
            <a:chExt cx="3561242" cy="3054361"/>
          </a:xfrm>
        </p:grpSpPr>
        <p:cxnSp>
          <p:nvCxnSpPr>
            <p:cNvPr id="11" name="Straight Arrow Connector 10"/>
            <p:cNvCxnSpPr>
              <a:endCxn id="2057" idx="1"/>
            </p:cNvCxnSpPr>
            <p:nvPr/>
          </p:nvCxnSpPr>
          <p:spPr>
            <a:xfrm>
              <a:off x="4976261" y="2666198"/>
              <a:ext cx="671487" cy="3363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47748" y="1475365"/>
              <a:ext cx="2889755" cy="30543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</p:grpSp>
      <p:grpSp>
        <p:nvGrpSpPr>
          <p:cNvPr id="48" name="Group 47"/>
          <p:cNvGrpSpPr/>
          <p:nvPr/>
        </p:nvGrpSpPr>
        <p:grpSpPr>
          <a:xfrm>
            <a:off x="4957011" y="1268990"/>
            <a:ext cx="3570100" cy="3534462"/>
            <a:chOff x="4957011" y="1268990"/>
            <a:chExt cx="3570100" cy="353446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37356" y="1268990"/>
              <a:ext cx="2889755" cy="35344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21" name="Straight Arrow Connector 20"/>
            <p:cNvCxnSpPr>
              <a:endCxn id="2058" idx="1"/>
            </p:cNvCxnSpPr>
            <p:nvPr/>
          </p:nvCxnSpPr>
          <p:spPr>
            <a:xfrm>
              <a:off x="4957011" y="2646947"/>
              <a:ext cx="680345" cy="3892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847108" y="2762450"/>
            <a:ext cx="5278583" cy="3990376"/>
            <a:chOff x="2847108" y="2762450"/>
            <a:chExt cx="5278583" cy="3990376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7108" y="3656058"/>
              <a:ext cx="5278583" cy="3096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28" name="Straight Arrow Connector 27"/>
            <p:cNvCxnSpPr>
              <a:endCxn id="2059" idx="0"/>
            </p:cNvCxnSpPr>
            <p:nvPr/>
          </p:nvCxnSpPr>
          <p:spPr>
            <a:xfrm rot="16200000" flipH="1">
              <a:off x="4731588" y="2901245"/>
              <a:ext cx="893607" cy="61601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321792" y="2772076"/>
            <a:ext cx="5962405" cy="4023578"/>
            <a:chOff x="2321792" y="2772076"/>
            <a:chExt cx="5962405" cy="402357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21792" y="3402936"/>
              <a:ext cx="5962405" cy="33927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13" name="Straight Arrow Connector 12"/>
            <p:cNvCxnSpPr>
              <a:endCxn id="4" idx="0"/>
            </p:cNvCxnSpPr>
            <p:nvPr/>
          </p:nvCxnSpPr>
          <p:spPr>
            <a:xfrm rot="16200000" flipH="1">
              <a:off x="4776071" y="2876012"/>
              <a:ext cx="630860" cy="4229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10491" y="1666154"/>
            <a:ext cx="7678991" cy="5087936"/>
            <a:chOff x="810491" y="1666154"/>
            <a:chExt cx="7678991" cy="50879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0491" y="1666154"/>
              <a:ext cx="3734234" cy="17519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cxnSp>
          <p:nvCxnSpPr>
            <p:cNvPr id="24" name="Straight Arrow Connector 23"/>
            <p:cNvCxnSpPr>
              <a:stCxn id="7" idx="3"/>
            </p:cNvCxnSpPr>
            <p:nvPr/>
          </p:nvCxnSpPr>
          <p:spPr>
            <a:xfrm>
              <a:off x="4546472" y="5154666"/>
              <a:ext cx="3923760" cy="911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27" idx="3"/>
            </p:cNvCxnSpPr>
            <p:nvPr/>
          </p:nvCxnSpPr>
          <p:spPr>
            <a:xfrm>
              <a:off x="4544725" y="2542147"/>
              <a:ext cx="3944757" cy="15293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3"/>
            </p:cNvCxnSpPr>
            <p:nvPr/>
          </p:nvCxnSpPr>
          <p:spPr>
            <a:xfrm flipV="1">
              <a:off x="4546472" y="4745255"/>
              <a:ext cx="3894884" cy="4094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15397" y="3555242"/>
              <a:ext cx="3731075" cy="31988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</p:grpSp>
    </p:spTree>
    <p:custDataLst>
      <p:tags r:id="rId1"/>
    </p:custDataLst>
  </p:cSld>
  <p:clrMapOvr>
    <a:masterClrMapping/>
  </p:clrMapOvr>
  <p:transition advTm="233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91" y="1600200"/>
            <a:ext cx="5141166" cy="3989388"/>
          </a:xfrm>
        </p:spPr>
        <p:txBody>
          <a:bodyPr/>
          <a:lstStyle/>
          <a:p>
            <a:r>
              <a:rPr lang="en-GB" sz="2400" dirty="0" smtClean="0"/>
              <a:t>Slightly improved stability in OO.</a:t>
            </a:r>
          </a:p>
          <a:p>
            <a:r>
              <a:rPr lang="en-GB" sz="2400" dirty="0" smtClean="0"/>
              <a:t>OO decompositions sustain stability.</a:t>
            </a:r>
          </a:p>
          <a:p>
            <a:r>
              <a:rPr lang="en-GB" sz="2400" dirty="0" smtClean="0"/>
              <a:t>Introduction and modification of pointcuts cause instability.</a:t>
            </a:r>
          </a:p>
          <a:p>
            <a:pPr lvl="1">
              <a:buNone/>
            </a:pPr>
            <a:endParaRPr lang="en-GB" sz="2000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 Has A Negative Impact on Non-Crosscutting Concerns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81078" t="38827" r="1351" b="38472"/>
          <a:stretch>
            <a:fillRect/>
          </a:stretch>
        </p:blipFill>
        <p:spPr bwMode="auto">
          <a:xfrm>
            <a:off x="3834000" y="4597200"/>
            <a:ext cx="1527464" cy="14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000" y="1220400"/>
            <a:ext cx="3614400" cy="23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000" y="3672000"/>
            <a:ext cx="3614400" cy="220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58978" y="1050949"/>
            <a:ext cx="6813460" cy="5145355"/>
            <a:chOff x="58978" y="1050949"/>
            <a:chExt cx="6813460" cy="5145355"/>
          </a:xfrm>
        </p:grpSpPr>
        <p:cxnSp>
          <p:nvCxnSpPr>
            <p:cNvPr id="8" name="Straight Arrow Connector 7"/>
            <p:cNvCxnSpPr>
              <a:stCxn id="3075" idx="3"/>
            </p:cNvCxnSpPr>
            <p:nvPr/>
          </p:nvCxnSpPr>
          <p:spPr>
            <a:xfrm>
              <a:off x="5321295" y="2262837"/>
              <a:ext cx="1551143" cy="20685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3074" idx="3"/>
            </p:cNvCxnSpPr>
            <p:nvPr/>
          </p:nvCxnSpPr>
          <p:spPr>
            <a:xfrm>
              <a:off x="3312494" y="4913747"/>
              <a:ext cx="3511818" cy="2261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68802" y="3631190"/>
              <a:ext cx="1243692" cy="2565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978" y="1050949"/>
              <a:ext cx="5262317" cy="2423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</p:pic>
      </p:grpSp>
      <p:sp>
        <p:nvSpPr>
          <p:cNvPr id="15" name="Rectangle 14"/>
          <p:cNvSpPr/>
          <p:nvPr/>
        </p:nvSpPr>
        <p:spPr>
          <a:xfrm>
            <a:off x="6646412" y="2281188"/>
            <a:ext cx="434894" cy="34014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178400" y="1087659"/>
            <a:ext cx="68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78850" y="3559751"/>
            <a:ext cx="68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View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17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Modularisation Outcomes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7418" cy="3989388"/>
          </a:xfrm>
        </p:spPr>
        <p:txBody>
          <a:bodyPr/>
          <a:lstStyle/>
          <a:p>
            <a:r>
              <a:rPr lang="en-GB" dirty="0" smtClean="0"/>
              <a:t>Concerns encapsulated upfront tend to have superior modularity stability.</a:t>
            </a:r>
          </a:p>
          <a:p>
            <a:pPr lvl="1"/>
            <a:r>
              <a:rPr lang="en-GB" dirty="0" smtClean="0"/>
              <a:t>AO designs tend to have better stability when a change targets a crosscutting concern.</a:t>
            </a:r>
          </a:p>
          <a:p>
            <a:r>
              <a:rPr lang="en-GB" dirty="0" smtClean="0"/>
              <a:t>AO designs can affect non-crosscutting concerns.</a:t>
            </a:r>
          </a:p>
          <a:p>
            <a:r>
              <a:rPr lang="en-GB" dirty="0" smtClean="0"/>
              <a:t>Double-edged sword of pointcuts.</a:t>
            </a:r>
          </a:p>
          <a:p>
            <a:r>
              <a:rPr lang="en-GB" dirty="0" smtClean="0"/>
              <a:t>More results in the paper.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ransition advTm="1030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Useful to know the impact of a change to reflect on design tradeoffs.</a:t>
            </a:r>
          </a:p>
          <a:p>
            <a:pPr lvl="1"/>
            <a:r>
              <a:rPr lang="en-GB" sz="2000" dirty="0" smtClean="0"/>
              <a:t>Quantitatively assess propagation effects.</a:t>
            </a:r>
          </a:p>
          <a:p>
            <a:r>
              <a:rPr lang="en-GB" sz="2400" dirty="0" smtClean="0"/>
              <a:t>Modularity metrics do not indicate the types of changes made.</a:t>
            </a:r>
          </a:p>
          <a:p>
            <a:pPr lvl="1"/>
            <a:r>
              <a:rPr lang="en-GB" sz="2000" dirty="0" smtClean="0"/>
              <a:t>Number of components added/removed/modified.</a:t>
            </a:r>
          </a:p>
          <a:p>
            <a:pPr lvl="1"/>
            <a:r>
              <a:rPr lang="en-GB" sz="2000" dirty="0" smtClean="0"/>
              <a:t>Number of operations added/removed/modified.</a:t>
            </a:r>
          </a:p>
          <a:p>
            <a:pPr lvl="1"/>
            <a:r>
              <a:rPr lang="en-GB" sz="2000" dirty="0" smtClean="0"/>
              <a:t>Number of LOC, pointcuts, etc.</a:t>
            </a:r>
          </a:p>
          <a:p>
            <a:r>
              <a:rPr lang="en-GB" sz="2400" dirty="0" smtClean="0"/>
              <a:t>Can infer design principles.</a:t>
            </a:r>
          </a:p>
          <a:p>
            <a:pPr lvl="1"/>
            <a:r>
              <a:rPr lang="en-GB" sz="2000" dirty="0" smtClean="0"/>
              <a:t>Open-closed principle.</a:t>
            </a:r>
          </a:p>
          <a:p>
            <a:pPr lvl="1"/>
            <a:r>
              <a:rPr lang="en-GB" sz="2000" dirty="0" smtClean="0"/>
              <a:t>Ripple effects.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97FA02-F864-485A-B6BB-45B5592C99D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ransition advTm="10168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0.9|54.7|4.7|37.4|6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4|16.7|1.9|15.5|1.1|9.5|0.5|13.7|0.6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|7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9.6|27.3|0.9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9.6|27.3|0.9|25.1"/>
</p:tagLst>
</file>

<file path=ppt/theme/theme1.xml><?xml version="1.0" encoding="utf-8"?>
<a:theme xmlns:a="http://schemas.openxmlformats.org/drawingml/2006/main" name="infolab">
  <a:themeElements>
    <a:clrScheme name="AMPL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MPLE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MPL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L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L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L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L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PL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PL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infolab</Template>
  <TotalTime>4917</TotalTime>
  <Words>798</Words>
  <Application>Microsoft Office PowerPoint</Application>
  <PresentationFormat>On-screen Show (4:3)</PresentationFormat>
  <Paragraphs>151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infolab</vt:lpstr>
      <vt:lpstr>On the Impact of Aspectual Decompositions on Design Stability: An Empirical Study</vt:lpstr>
      <vt:lpstr>Motivation &amp; Aims</vt:lpstr>
      <vt:lpstr>Experiment Design</vt:lpstr>
      <vt:lpstr>Modularity Stability</vt:lpstr>
      <vt:lpstr>Does AOP stabilise coupling and cohesion?</vt:lpstr>
      <vt:lpstr>AO Improves Stability in Crosscutting Concerns</vt:lpstr>
      <vt:lpstr>AO Has A Negative Impact on Non-Crosscutting Concerns</vt:lpstr>
      <vt:lpstr>Modularisation Outcomes</vt:lpstr>
      <vt:lpstr>Change Impact</vt:lpstr>
      <vt:lpstr>OO Requires Invasive Changes but Reduces Scope</vt:lpstr>
      <vt:lpstr>AO Preserves the Open-Closed Principle</vt:lpstr>
      <vt:lpstr>Deep vs. Wide Ripple Effects</vt:lpstr>
      <vt:lpstr>Summary of Key Findings</vt:lpstr>
      <vt:lpstr>On the Impact of Aspectual Decompositions on Design Stability: An Empirical Study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Design of a Testbed for AOSD</dc:title>
  <dc:creator>greenwop</dc:creator>
  <cp:lastModifiedBy>greenwop</cp:lastModifiedBy>
  <cp:revision>470</cp:revision>
  <dcterms:created xsi:type="dcterms:W3CDTF">2007-06-27T09:14:15Z</dcterms:created>
  <dcterms:modified xsi:type="dcterms:W3CDTF">2007-07-26T11:46:04Z</dcterms:modified>
</cp:coreProperties>
</file>