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notesSlides/notesSlide8.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handoutMasterIdLst>
    <p:handoutMasterId r:id="rId49"/>
  </p:handoutMasterIdLst>
  <p:sldIdLst>
    <p:sldId id="394" r:id="rId2"/>
    <p:sldId id="461" r:id="rId3"/>
    <p:sldId id="456" r:id="rId4"/>
    <p:sldId id="457" r:id="rId5"/>
    <p:sldId id="459" r:id="rId6"/>
    <p:sldId id="485" r:id="rId7"/>
    <p:sldId id="460" r:id="rId8"/>
    <p:sldId id="483" r:id="rId9"/>
    <p:sldId id="465" r:id="rId10"/>
    <p:sldId id="466" r:id="rId11"/>
    <p:sldId id="467" r:id="rId12"/>
    <p:sldId id="486" r:id="rId13"/>
    <p:sldId id="489" r:id="rId14"/>
    <p:sldId id="487" r:id="rId15"/>
    <p:sldId id="491" r:id="rId16"/>
    <p:sldId id="488" r:id="rId17"/>
    <p:sldId id="490" r:id="rId18"/>
    <p:sldId id="464" r:id="rId19"/>
    <p:sldId id="496" r:id="rId20"/>
    <p:sldId id="474" r:id="rId21"/>
    <p:sldId id="476" r:id="rId22"/>
    <p:sldId id="500" r:id="rId23"/>
    <p:sldId id="502" r:id="rId24"/>
    <p:sldId id="506" r:id="rId25"/>
    <p:sldId id="504" r:id="rId26"/>
    <p:sldId id="503" r:id="rId27"/>
    <p:sldId id="509" r:id="rId28"/>
    <p:sldId id="510" r:id="rId29"/>
    <p:sldId id="479" r:id="rId30"/>
    <p:sldId id="513" r:id="rId31"/>
    <p:sldId id="480" r:id="rId32"/>
    <p:sldId id="481" r:id="rId33"/>
    <p:sldId id="458" r:id="rId34"/>
    <p:sldId id="462" r:id="rId35"/>
    <p:sldId id="463" r:id="rId36"/>
    <p:sldId id="492" r:id="rId37"/>
    <p:sldId id="493" r:id="rId38"/>
    <p:sldId id="494" r:id="rId39"/>
    <p:sldId id="495" r:id="rId40"/>
    <p:sldId id="499" r:id="rId41"/>
    <p:sldId id="507" r:id="rId42"/>
    <p:sldId id="508" r:id="rId43"/>
    <p:sldId id="511" r:id="rId44"/>
    <p:sldId id="512" r:id="rId45"/>
    <p:sldId id="473" r:id="rId46"/>
    <p:sldId id="501" r:id="rId47"/>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FFCC99"/>
    <a:srgbClr val="0000CC"/>
    <a:srgbClr val="006600"/>
    <a:srgbClr val="FF3300"/>
    <a:srgbClr val="FFCC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vertBarState="minimized">
    <p:restoredLeft sz="15620"/>
    <p:restoredTop sz="96088" autoAdjust="0"/>
  </p:normalViewPr>
  <p:slideViewPr>
    <p:cSldViewPr>
      <p:cViewPr varScale="1">
        <p:scale>
          <a:sx n="115" d="100"/>
          <a:sy n="115" d="100"/>
        </p:scale>
        <p:origin x="-108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9330" name="Rectangle 2"/>
          <p:cNvSpPr>
            <a:spLocks noGrp="1" noChangeArrowheads="1"/>
          </p:cNvSpPr>
          <p:nvPr>
            <p:ph type="hdr" sz="quarter"/>
          </p:nvPr>
        </p:nvSpPr>
        <p:spPr bwMode="auto">
          <a:xfrm>
            <a:off x="0" y="0"/>
            <a:ext cx="3170238" cy="4810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99331" name="Rectangle 3"/>
          <p:cNvSpPr>
            <a:spLocks noGrp="1" noChangeArrowheads="1"/>
          </p:cNvSpPr>
          <p:nvPr>
            <p:ph type="dt" sz="quarter" idx="1"/>
          </p:nvPr>
        </p:nvSpPr>
        <p:spPr bwMode="auto">
          <a:xfrm>
            <a:off x="4143375" y="0"/>
            <a:ext cx="3170238" cy="4810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99332" name="Rectangle 4"/>
          <p:cNvSpPr>
            <a:spLocks noGrp="1" noChangeArrowheads="1"/>
          </p:cNvSpPr>
          <p:nvPr>
            <p:ph type="ftr" sz="quarter" idx="2"/>
          </p:nvPr>
        </p:nvSpPr>
        <p:spPr bwMode="auto">
          <a:xfrm>
            <a:off x="0" y="9118600"/>
            <a:ext cx="3170238" cy="4810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99333" name="Rectangle 5"/>
          <p:cNvSpPr>
            <a:spLocks noGrp="1" noChangeArrowheads="1"/>
          </p:cNvSpPr>
          <p:nvPr>
            <p:ph type="sldNum" sz="quarter" idx="3"/>
          </p:nvPr>
        </p:nvSpPr>
        <p:spPr bwMode="auto">
          <a:xfrm>
            <a:off x="4143375" y="9118600"/>
            <a:ext cx="3170238" cy="4810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C745256-6B24-49DE-95F3-D8CAB5574181}"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0" y="0"/>
            <a:ext cx="3170238" cy="4810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53251" name="Rectangle 3"/>
          <p:cNvSpPr>
            <a:spLocks noGrp="1" noChangeArrowheads="1"/>
          </p:cNvSpPr>
          <p:nvPr>
            <p:ph type="dt" idx="1"/>
          </p:nvPr>
        </p:nvSpPr>
        <p:spPr bwMode="auto">
          <a:xfrm>
            <a:off x="4143375" y="0"/>
            <a:ext cx="3170238" cy="4810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53252"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p:spPr>
      </p:sp>
      <p:sp>
        <p:nvSpPr>
          <p:cNvPr id="53253"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3254" name="Rectangle 6"/>
          <p:cNvSpPr>
            <a:spLocks noGrp="1" noChangeArrowheads="1"/>
          </p:cNvSpPr>
          <p:nvPr>
            <p:ph type="ftr" sz="quarter" idx="4"/>
          </p:nvPr>
        </p:nvSpPr>
        <p:spPr bwMode="auto">
          <a:xfrm>
            <a:off x="0" y="9118600"/>
            <a:ext cx="3170238" cy="4810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53255" name="Rectangle 7"/>
          <p:cNvSpPr>
            <a:spLocks noGrp="1" noChangeArrowheads="1"/>
          </p:cNvSpPr>
          <p:nvPr>
            <p:ph type="sldNum" sz="quarter" idx="5"/>
          </p:nvPr>
        </p:nvSpPr>
        <p:spPr bwMode="auto">
          <a:xfrm>
            <a:off x="4143375" y="9118600"/>
            <a:ext cx="3170238" cy="4810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2A6C64D-B44A-4840-8D85-FFC868027F12}"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395715CB-DCBF-44AB-9488-153F1DE9F38C}" type="slidenum">
              <a:rPr lang="en-US"/>
              <a:pPr/>
              <a:t>9</a:t>
            </a:fld>
            <a:endParaRPr lang="en-US"/>
          </a:p>
        </p:txBody>
      </p:sp>
      <p:sp>
        <p:nvSpPr>
          <p:cNvPr id="269314" name="Slide Image Placeholder 1"/>
          <p:cNvSpPr>
            <a:spLocks noGrp="1" noRot="1" noChangeAspect="1" noTextEdit="1"/>
          </p:cNvSpPr>
          <p:nvPr>
            <p:ph type="sldImg"/>
          </p:nvPr>
        </p:nvSpPr>
        <p:spPr>
          <a:ln/>
        </p:spPr>
      </p:sp>
      <p:sp>
        <p:nvSpPr>
          <p:cNvPr id="269315" name="Notes Placeholder 2"/>
          <p:cNvSpPr>
            <a:spLocks noGrp="1"/>
          </p:cNvSpPr>
          <p:nvPr>
            <p:ph type="body" idx="1"/>
          </p:nvPr>
        </p:nvSpPr>
        <p:spPr/>
        <p:txBody>
          <a:bodyPr lIns="96661" tIns="48331" rIns="96661" bIns="48331"/>
          <a:lstStyle/>
          <a:p>
            <a:pPr>
              <a:spcBef>
                <a:spcPct val="0"/>
              </a:spcBef>
            </a:pPr>
            <a:endParaRPr lang="en-GB"/>
          </a:p>
        </p:txBody>
      </p:sp>
      <p:sp>
        <p:nvSpPr>
          <p:cNvPr id="269316" name="Slide Number Placeholder 3"/>
          <p:cNvSpPr txBox="1">
            <a:spLocks noGrp="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defTabSz="966788"/>
            <a:fld id="{4257C2A3-4DDC-4BA7-9C60-96797C0CAC8C}" type="slidenum">
              <a:rPr lang="en-GB" sz="1300"/>
              <a:pPr algn="r" defTabSz="966788"/>
              <a:t>9</a:t>
            </a:fld>
            <a:endParaRPr lang="en-GB" sz="13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D8601BC1-1D2B-4CA7-9163-05AE77B15C3C}" type="slidenum">
              <a:rPr lang="en-US"/>
              <a:pPr/>
              <a:t>12</a:t>
            </a:fld>
            <a:endParaRPr lang="en-US"/>
          </a:p>
        </p:txBody>
      </p:sp>
      <p:sp>
        <p:nvSpPr>
          <p:cNvPr id="296962" name="Slide Image Placeholder 1"/>
          <p:cNvSpPr>
            <a:spLocks noGrp="1" noRot="1" noChangeAspect="1" noTextEdit="1"/>
          </p:cNvSpPr>
          <p:nvPr>
            <p:ph type="sldImg"/>
          </p:nvPr>
        </p:nvSpPr>
        <p:spPr>
          <a:ln/>
        </p:spPr>
      </p:sp>
      <p:sp>
        <p:nvSpPr>
          <p:cNvPr id="296963" name="Notes Placeholder 2"/>
          <p:cNvSpPr>
            <a:spLocks noGrp="1"/>
          </p:cNvSpPr>
          <p:nvPr>
            <p:ph type="body" idx="1"/>
          </p:nvPr>
        </p:nvSpPr>
        <p:spPr/>
        <p:txBody>
          <a:bodyPr lIns="96661" tIns="48331" rIns="96661" bIns="48331"/>
          <a:lstStyle/>
          <a:p>
            <a:pPr>
              <a:spcBef>
                <a:spcPct val="0"/>
              </a:spcBef>
            </a:pPr>
            <a:r>
              <a:rPr lang="en-GB"/>
              <a:t>You may want to skip this slide, but if someone wants to see the structure or discuss characteristics of the Health Watcher system then this may help.</a:t>
            </a:r>
          </a:p>
        </p:txBody>
      </p:sp>
      <p:sp>
        <p:nvSpPr>
          <p:cNvPr id="296964" name="Slide Number Placeholder 3"/>
          <p:cNvSpPr txBox="1">
            <a:spLocks noGrp="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defTabSz="966788"/>
            <a:fld id="{B36D70C2-16EB-416E-8A0B-C21F5C085675}" type="slidenum">
              <a:rPr lang="en-GB" sz="1300"/>
              <a:pPr algn="r" defTabSz="966788"/>
              <a:t>12</a:t>
            </a:fld>
            <a:endParaRPr lang="en-GB" sz="13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E3C7A2CA-12AA-47AE-A9E4-EC84258C4DBC}" type="slidenum">
              <a:rPr lang="en-US"/>
              <a:pPr/>
              <a:t>13</a:t>
            </a:fld>
            <a:endParaRPr lang="en-US"/>
          </a:p>
        </p:txBody>
      </p:sp>
      <p:sp>
        <p:nvSpPr>
          <p:cNvPr id="301058" name="Slide Image Placeholder 1"/>
          <p:cNvSpPr>
            <a:spLocks noGrp="1" noRot="1" noChangeAspect="1" noTextEdit="1"/>
          </p:cNvSpPr>
          <p:nvPr>
            <p:ph type="sldImg"/>
          </p:nvPr>
        </p:nvSpPr>
        <p:spPr>
          <a:ln/>
        </p:spPr>
      </p:sp>
      <p:sp>
        <p:nvSpPr>
          <p:cNvPr id="301059" name="Notes Placeholder 2"/>
          <p:cNvSpPr>
            <a:spLocks noGrp="1"/>
          </p:cNvSpPr>
          <p:nvPr>
            <p:ph type="body" idx="1"/>
          </p:nvPr>
        </p:nvSpPr>
        <p:spPr/>
        <p:txBody>
          <a:bodyPr lIns="96661" tIns="48331" rIns="96661" bIns="48331"/>
          <a:lstStyle/>
          <a:p>
            <a:pPr>
              <a:spcBef>
                <a:spcPct val="0"/>
              </a:spcBef>
            </a:pPr>
            <a:r>
              <a:rPr lang="en-GB"/>
              <a:t>Mention the variety of approaches that are to/have been applied to the testbed. </a:t>
            </a:r>
          </a:p>
          <a:p>
            <a:pPr>
              <a:spcBef>
                <a:spcPct val="0"/>
              </a:spcBef>
            </a:pPr>
            <a:endParaRPr lang="en-GB"/>
          </a:p>
          <a:p>
            <a:pPr>
              <a:spcBef>
                <a:spcPct val="0"/>
              </a:spcBef>
            </a:pPr>
            <a:r>
              <a:rPr lang="en-GB"/>
              <a:t>One of the difficulties that can arise is assessing the various approaches, each have different processes and different terminology for the same concepts. This is especially evident for the requirements phase. Mention the work done by Americo and the way he has established a framework that maps distinct approaches to a common definition and so allows a range of approaches to be compared.</a:t>
            </a:r>
          </a:p>
          <a:p>
            <a:pPr>
              <a:spcBef>
                <a:spcPct val="0"/>
              </a:spcBef>
            </a:pPr>
            <a:endParaRPr lang="en-GB"/>
          </a:p>
          <a:p>
            <a:pPr>
              <a:spcBef>
                <a:spcPct val="0"/>
              </a:spcBef>
            </a:pPr>
            <a:r>
              <a:rPr lang="en-GB"/>
              <a:t>The other phases generally don’t suffer from these problems as they generally have the same notions: component, operations etc.</a:t>
            </a:r>
          </a:p>
          <a:p>
            <a:pPr>
              <a:spcBef>
                <a:spcPct val="0"/>
              </a:spcBef>
            </a:pPr>
            <a:endParaRPr lang="en-GB"/>
          </a:p>
          <a:p>
            <a:pPr>
              <a:spcBef>
                <a:spcPct val="0"/>
              </a:spcBef>
            </a:pPr>
            <a:r>
              <a:rPr lang="en-GB"/>
              <a:t>Highlight that this is a community resource and it is vital for contributions have to be made.</a:t>
            </a:r>
          </a:p>
        </p:txBody>
      </p:sp>
      <p:sp>
        <p:nvSpPr>
          <p:cNvPr id="301060" name="Slide Number Placeholder 3"/>
          <p:cNvSpPr txBox="1">
            <a:spLocks noGrp="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defTabSz="966788"/>
            <a:fld id="{F272D176-CAFA-4402-9941-9B8F7640E317}" type="slidenum">
              <a:rPr lang="en-GB" sz="1300"/>
              <a:pPr algn="r" defTabSz="966788"/>
              <a:t>13</a:t>
            </a:fld>
            <a:endParaRPr lang="en-GB" sz="13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646F1374-C451-4D2D-8089-A5C510322920}" type="slidenum">
              <a:rPr lang="en-US"/>
              <a:pPr/>
              <a:t>18</a:t>
            </a:fld>
            <a:endParaRPr lang="en-US"/>
          </a:p>
        </p:txBody>
      </p:sp>
      <p:sp>
        <p:nvSpPr>
          <p:cNvPr id="267266" name="Slide Image Placeholder 1"/>
          <p:cNvSpPr>
            <a:spLocks noGrp="1" noRot="1" noChangeAspect="1" noTextEdit="1"/>
          </p:cNvSpPr>
          <p:nvPr>
            <p:ph type="sldImg"/>
          </p:nvPr>
        </p:nvSpPr>
        <p:spPr>
          <a:ln/>
        </p:spPr>
      </p:sp>
      <p:sp>
        <p:nvSpPr>
          <p:cNvPr id="267267" name="Notes Placeholder 2"/>
          <p:cNvSpPr>
            <a:spLocks noGrp="1"/>
          </p:cNvSpPr>
          <p:nvPr>
            <p:ph type="body" idx="1"/>
          </p:nvPr>
        </p:nvSpPr>
        <p:spPr/>
        <p:txBody>
          <a:bodyPr lIns="96661" tIns="48331" rIns="96661" bIns="48331"/>
          <a:lstStyle/>
          <a:p>
            <a:pPr>
              <a:spcBef>
                <a:spcPct val="0"/>
              </a:spcBef>
            </a:pPr>
            <a:r>
              <a:rPr lang="en-GB"/>
              <a:t>Briefly mention the four key elements of the testbed:</a:t>
            </a:r>
          </a:p>
          <a:p>
            <a:pPr>
              <a:spcBef>
                <a:spcPct val="0"/>
              </a:spcBef>
            </a:pPr>
            <a:endParaRPr lang="en-GB"/>
          </a:p>
          <a:p>
            <a:pPr>
              <a:spcBef>
                <a:spcPct val="0"/>
              </a:spcBef>
            </a:pPr>
            <a:r>
              <a:rPr lang="en-GB"/>
              <a:t>Applications</a:t>
            </a:r>
          </a:p>
          <a:p>
            <a:pPr>
              <a:spcBef>
                <a:spcPct val="0"/>
              </a:spcBef>
            </a:pPr>
            <a:r>
              <a:rPr lang="en-GB"/>
              <a:t>AO and non-AO approaches applied to the applications</a:t>
            </a:r>
          </a:p>
          <a:p>
            <a:pPr>
              <a:spcBef>
                <a:spcPct val="0"/>
              </a:spcBef>
            </a:pPr>
            <a:r>
              <a:rPr lang="en-GB"/>
              <a:t>Suite of metrics applied to the artefacts created from the approaches applied to the applications</a:t>
            </a:r>
          </a:p>
          <a:p>
            <a:pPr>
              <a:spcBef>
                <a:spcPct val="0"/>
              </a:spcBef>
            </a:pPr>
            <a:r>
              <a:rPr lang="en-GB"/>
              <a:t>A set of metrics results that are generated by the suite of metrics that can be used to analyse and compare the approaches applied.</a:t>
            </a:r>
          </a:p>
        </p:txBody>
      </p:sp>
      <p:sp>
        <p:nvSpPr>
          <p:cNvPr id="267268" name="Slide Number Placeholder 3"/>
          <p:cNvSpPr txBox="1">
            <a:spLocks noGrp="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defTabSz="966788"/>
            <a:fld id="{3BA99DE2-BEBA-4464-8022-D706E62A046D}" type="slidenum">
              <a:rPr lang="en-GB" sz="1300"/>
              <a:pPr algn="r" defTabSz="966788"/>
              <a:t>18</a:t>
            </a:fld>
            <a:endParaRPr lang="en-GB" sz="13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5DE2EE56-A88A-4E6F-8F32-86E08CB56788}" type="slidenum">
              <a:rPr lang="en-US"/>
              <a:pPr/>
              <a:t>21</a:t>
            </a:fld>
            <a:endParaRPr lang="en-US"/>
          </a:p>
        </p:txBody>
      </p:sp>
      <p:sp>
        <p:nvSpPr>
          <p:cNvPr id="284674" name="Slide Image Placeholder 1"/>
          <p:cNvSpPr>
            <a:spLocks noGrp="1" noRot="1" noChangeAspect="1" noTextEdit="1"/>
          </p:cNvSpPr>
          <p:nvPr>
            <p:ph type="sldImg"/>
          </p:nvPr>
        </p:nvSpPr>
        <p:spPr>
          <a:ln/>
        </p:spPr>
      </p:sp>
      <p:sp>
        <p:nvSpPr>
          <p:cNvPr id="284675" name="Notes Placeholder 2"/>
          <p:cNvSpPr>
            <a:spLocks noGrp="1"/>
          </p:cNvSpPr>
          <p:nvPr>
            <p:ph type="body" idx="1"/>
          </p:nvPr>
        </p:nvSpPr>
        <p:spPr/>
        <p:txBody>
          <a:bodyPr lIns="96661" tIns="48331" rIns="96661" bIns="48331"/>
          <a:lstStyle/>
          <a:p>
            <a:r>
              <a:rPr lang="en-GB"/>
              <a:t>From the stability study...</a:t>
            </a:r>
          </a:p>
        </p:txBody>
      </p:sp>
      <p:sp>
        <p:nvSpPr>
          <p:cNvPr id="284676" name="Slide Number Placeholder 3"/>
          <p:cNvSpPr txBox="1">
            <a:spLocks noGrp="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defTabSz="966788"/>
            <a:fld id="{E7DA0049-23D4-445E-AFBA-51C2929B3378}" type="slidenum">
              <a:rPr lang="en-GB" sz="1300"/>
              <a:pPr algn="r" defTabSz="966788"/>
              <a:t>21</a:t>
            </a:fld>
            <a:endParaRPr lang="en-GB" sz="13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AC11684E-1242-4396-A671-7F6494457C07}" type="slidenum">
              <a:rPr lang="en-US"/>
              <a:pPr/>
              <a:t>22</a:t>
            </a:fld>
            <a:endParaRPr lang="en-US"/>
          </a:p>
        </p:txBody>
      </p:sp>
      <p:sp>
        <p:nvSpPr>
          <p:cNvPr id="315394" name="Slide Image Placeholder 1"/>
          <p:cNvSpPr>
            <a:spLocks noGrp="1" noRot="1" noChangeAspect="1" noTextEdit="1"/>
          </p:cNvSpPr>
          <p:nvPr>
            <p:ph type="sldImg"/>
          </p:nvPr>
        </p:nvSpPr>
        <p:spPr>
          <a:ln/>
        </p:spPr>
      </p:sp>
      <p:sp>
        <p:nvSpPr>
          <p:cNvPr id="315395" name="Notes Placeholder 2"/>
          <p:cNvSpPr>
            <a:spLocks noGrp="1"/>
          </p:cNvSpPr>
          <p:nvPr>
            <p:ph type="body" idx="1"/>
          </p:nvPr>
        </p:nvSpPr>
        <p:spPr/>
        <p:txBody>
          <a:bodyPr lIns="96661" tIns="48331" rIns="96661" bIns="48331"/>
          <a:lstStyle/>
          <a:p>
            <a:pPr>
              <a:spcBef>
                <a:spcPct val="0"/>
              </a:spcBef>
            </a:pPr>
            <a:r>
              <a:rPr lang="en-GB"/>
              <a:t>Briefly mention the four key elements of the testbed:</a:t>
            </a:r>
          </a:p>
          <a:p>
            <a:pPr>
              <a:spcBef>
                <a:spcPct val="0"/>
              </a:spcBef>
            </a:pPr>
            <a:endParaRPr lang="en-GB"/>
          </a:p>
          <a:p>
            <a:pPr>
              <a:spcBef>
                <a:spcPct val="0"/>
              </a:spcBef>
            </a:pPr>
            <a:r>
              <a:rPr lang="en-GB"/>
              <a:t>Applications</a:t>
            </a:r>
          </a:p>
          <a:p>
            <a:pPr>
              <a:spcBef>
                <a:spcPct val="0"/>
              </a:spcBef>
            </a:pPr>
            <a:r>
              <a:rPr lang="en-GB"/>
              <a:t>AO and non-AO approaches applied to the applications</a:t>
            </a:r>
          </a:p>
          <a:p>
            <a:pPr>
              <a:spcBef>
                <a:spcPct val="0"/>
              </a:spcBef>
            </a:pPr>
            <a:r>
              <a:rPr lang="en-GB"/>
              <a:t>Suite of metrics applied to the artefacts created from the approaches applied to the applications</a:t>
            </a:r>
          </a:p>
          <a:p>
            <a:pPr>
              <a:spcBef>
                <a:spcPct val="0"/>
              </a:spcBef>
            </a:pPr>
            <a:r>
              <a:rPr lang="en-GB"/>
              <a:t>A set of metrics results that are generated by the suite of metrics that can be used to analyse and compare the approaches applied.</a:t>
            </a:r>
          </a:p>
        </p:txBody>
      </p:sp>
      <p:sp>
        <p:nvSpPr>
          <p:cNvPr id="315396" name="Slide Number Placeholder 3"/>
          <p:cNvSpPr txBox="1">
            <a:spLocks noGrp="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defTabSz="966788"/>
            <a:fld id="{3AECB3DB-38F4-469A-AA89-2A40AB2F3FC4}" type="slidenum">
              <a:rPr lang="en-GB" sz="1300"/>
              <a:pPr algn="r" defTabSz="966788"/>
              <a:t>22</a:t>
            </a:fld>
            <a:endParaRPr lang="en-GB" sz="13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6D0AB4F6-2E03-4097-B5EC-77FB4916D14C}" type="slidenum">
              <a:rPr lang="en-US"/>
              <a:pPr/>
              <a:t>38</a:t>
            </a:fld>
            <a:endParaRPr lang="en-US"/>
          </a:p>
        </p:txBody>
      </p:sp>
      <p:sp>
        <p:nvSpPr>
          <p:cNvPr id="307202" name="Slide Image Placeholder 1"/>
          <p:cNvSpPr>
            <a:spLocks noGrp="1" noRot="1" noChangeAspect="1" noTextEdit="1"/>
          </p:cNvSpPr>
          <p:nvPr>
            <p:ph type="sldImg"/>
          </p:nvPr>
        </p:nvSpPr>
        <p:spPr>
          <a:ln/>
        </p:spPr>
      </p:sp>
      <p:sp>
        <p:nvSpPr>
          <p:cNvPr id="307203" name="Notes Placeholder 2"/>
          <p:cNvSpPr>
            <a:spLocks noGrp="1"/>
          </p:cNvSpPr>
          <p:nvPr>
            <p:ph type="body" idx="1"/>
          </p:nvPr>
        </p:nvSpPr>
        <p:spPr/>
        <p:txBody>
          <a:bodyPr lIns="96661" tIns="48331" rIns="96661" bIns="48331"/>
          <a:lstStyle/>
          <a:p>
            <a:pPr>
              <a:spcBef>
                <a:spcPct val="0"/>
              </a:spcBef>
            </a:pPr>
            <a:endParaRPr lang="en-GB"/>
          </a:p>
        </p:txBody>
      </p:sp>
      <p:sp>
        <p:nvSpPr>
          <p:cNvPr id="307204" name="Slide Number Placeholder 3"/>
          <p:cNvSpPr txBox="1">
            <a:spLocks noGrp="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defTabSz="966788"/>
            <a:fld id="{ABC99203-BACE-4399-9D66-0A128CE035B5}" type="slidenum">
              <a:rPr lang="en-GB" sz="1300"/>
              <a:pPr algn="r" defTabSz="966788"/>
              <a:t>38</a:t>
            </a:fld>
            <a:endParaRPr lang="en-GB" sz="13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BDB88746-D941-477F-8FC0-40DF75E29205}" type="slidenum">
              <a:rPr lang="en-US"/>
              <a:pPr/>
              <a:t>45</a:t>
            </a:fld>
            <a:endParaRPr lang="en-US"/>
          </a:p>
        </p:txBody>
      </p:sp>
      <p:sp>
        <p:nvSpPr>
          <p:cNvPr id="279554" name="Slide Image Placeholder 1"/>
          <p:cNvSpPr>
            <a:spLocks noGrp="1" noRot="1" noChangeAspect="1" noTextEdit="1"/>
          </p:cNvSpPr>
          <p:nvPr>
            <p:ph type="sldImg"/>
          </p:nvPr>
        </p:nvSpPr>
        <p:spPr>
          <a:ln/>
        </p:spPr>
      </p:sp>
      <p:sp>
        <p:nvSpPr>
          <p:cNvPr id="279555" name="Notes Placeholder 2"/>
          <p:cNvSpPr>
            <a:spLocks noGrp="1"/>
          </p:cNvSpPr>
          <p:nvPr>
            <p:ph type="body" idx="1"/>
          </p:nvPr>
        </p:nvSpPr>
        <p:spPr/>
        <p:txBody>
          <a:bodyPr lIns="96661" tIns="48331" rIns="96661" bIns="48331"/>
          <a:lstStyle/>
          <a:p>
            <a:pPr>
              <a:spcBef>
                <a:spcPct val="0"/>
              </a:spcBef>
            </a:pPr>
            <a:r>
              <a:rPr lang="en-GB"/>
              <a:t>Briefly mention the four key elements of the testbed:</a:t>
            </a:r>
          </a:p>
          <a:p>
            <a:pPr>
              <a:spcBef>
                <a:spcPct val="0"/>
              </a:spcBef>
            </a:pPr>
            <a:endParaRPr lang="en-GB"/>
          </a:p>
          <a:p>
            <a:pPr>
              <a:spcBef>
                <a:spcPct val="0"/>
              </a:spcBef>
            </a:pPr>
            <a:r>
              <a:rPr lang="en-GB"/>
              <a:t>Applications</a:t>
            </a:r>
          </a:p>
          <a:p>
            <a:pPr>
              <a:spcBef>
                <a:spcPct val="0"/>
              </a:spcBef>
            </a:pPr>
            <a:r>
              <a:rPr lang="en-GB"/>
              <a:t>AO and non-AO approaches applied to the applications</a:t>
            </a:r>
          </a:p>
          <a:p>
            <a:pPr>
              <a:spcBef>
                <a:spcPct val="0"/>
              </a:spcBef>
            </a:pPr>
            <a:r>
              <a:rPr lang="en-GB"/>
              <a:t>Suite of metrics applied to the artefacts created from the approaches applied to the applications</a:t>
            </a:r>
          </a:p>
          <a:p>
            <a:pPr>
              <a:spcBef>
                <a:spcPct val="0"/>
              </a:spcBef>
            </a:pPr>
            <a:r>
              <a:rPr lang="en-GB"/>
              <a:t>A set of metrics results that are generated by the suite of metrics that can be used to analyse and compare the approaches applied.</a:t>
            </a:r>
          </a:p>
        </p:txBody>
      </p:sp>
      <p:sp>
        <p:nvSpPr>
          <p:cNvPr id="279556" name="Slide Number Placeholder 3"/>
          <p:cNvSpPr txBox="1">
            <a:spLocks noGrp="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defTabSz="966788"/>
            <a:fld id="{C65A8419-D979-4068-A001-D53234767D6E}" type="slidenum">
              <a:rPr lang="en-GB" sz="1300"/>
              <a:pPr algn="r" defTabSz="966788"/>
              <a:t>45</a:t>
            </a:fld>
            <a:endParaRPr lang="en-GB" sz="13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AA2819DF-AE95-4BCE-8C4B-F1E3F73CF0D0}" type="slidenum">
              <a:rPr lang="en-US"/>
              <a:pPr/>
              <a:t>46</a:t>
            </a:fld>
            <a:endParaRPr lang="en-US"/>
          </a:p>
        </p:txBody>
      </p:sp>
      <p:sp>
        <p:nvSpPr>
          <p:cNvPr id="317442" name="Slide Image Placeholder 1"/>
          <p:cNvSpPr>
            <a:spLocks noGrp="1" noRot="1" noChangeAspect="1" noTextEdit="1"/>
          </p:cNvSpPr>
          <p:nvPr>
            <p:ph type="sldImg"/>
          </p:nvPr>
        </p:nvSpPr>
        <p:spPr>
          <a:ln/>
        </p:spPr>
      </p:sp>
      <p:sp>
        <p:nvSpPr>
          <p:cNvPr id="317443" name="Notes Placeholder 2"/>
          <p:cNvSpPr>
            <a:spLocks noGrp="1"/>
          </p:cNvSpPr>
          <p:nvPr>
            <p:ph type="body" idx="1"/>
          </p:nvPr>
        </p:nvSpPr>
        <p:spPr/>
        <p:txBody>
          <a:bodyPr lIns="96661" tIns="48331" rIns="96661" bIns="48331"/>
          <a:lstStyle/>
          <a:p>
            <a:r>
              <a:rPr lang="en-GB"/>
              <a:t>From Americo’s study....</a:t>
            </a:r>
          </a:p>
        </p:txBody>
      </p:sp>
      <p:sp>
        <p:nvSpPr>
          <p:cNvPr id="317444" name="Slide Number Placeholder 3"/>
          <p:cNvSpPr txBox="1">
            <a:spLocks noGrp="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defTabSz="966788"/>
            <a:fld id="{1551E741-F6B7-44F1-AD3D-AFC297DFCDCC}" type="slidenum">
              <a:rPr lang="en-GB" sz="1300"/>
              <a:pPr algn="r" defTabSz="966788"/>
              <a:t>46</a:t>
            </a:fld>
            <a:endParaRPr lang="en-GB" sz="130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794" name="Rectangle 2"/>
          <p:cNvSpPr>
            <a:spLocks noGrp="1" noChangeArrowheads="1"/>
          </p:cNvSpPr>
          <p:nvPr>
            <p:ph type="ctrTitle"/>
          </p:nvPr>
        </p:nvSpPr>
        <p:spPr>
          <a:xfrm>
            <a:off x="685800" y="2130425"/>
            <a:ext cx="7772400" cy="1470025"/>
          </a:xfrm>
        </p:spPr>
        <p:txBody>
          <a:bodyPr/>
          <a:lstStyle>
            <a:lvl1pPr>
              <a:defRPr/>
            </a:lvl1pPr>
          </a:lstStyle>
          <a:p>
            <a:r>
              <a:rPr lang="en-US" smtClean="0"/>
              <a:t>Click to edit Master title style</a:t>
            </a:r>
            <a:endParaRPr lang="en-US"/>
          </a:p>
        </p:txBody>
      </p:sp>
      <p:sp>
        <p:nvSpPr>
          <p:cNvPr id="33795"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smtClean="0"/>
              <a:t>Click to edit Master subtitle style</a:t>
            </a:r>
            <a:endParaRPr lang="en-US"/>
          </a:p>
        </p:txBody>
      </p:sp>
      <p:sp>
        <p:nvSpPr>
          <p:cNvPr id="33796" name="Rectangle 4"/>
          <p:cNvSpPr>
            <a:spLocks noChangeArrowheads="1"/>
          </p:cNvSpPr>
          <p:nvPr/>
        </p:nvSpPr>
        <p:spPr bwMode="auto">
          <a:xfrm>
            <a:off x="0" y="1103313"/>
            <a:ext cx="9144000" cy="215900"/>
          </a:xfrm>
          <a:prstGeom prst="rect">
            <a:avLst/>
          </a:prstGeom>
          <a:solidFill>
            <a:srgbClr val="F58220">
              <a:alpha val="73000"/>
            </a:srgbClr>
          </a:solidFill>
          <a:ln w="9525">
            <a:noFill/>
            <a:miter lim="800000"/>
            <a:headEnd/>
            <a:tailEnd/>
          </a:ln>
          <a:effectLst/>
        </p:spPr>
        <p:txBody>
          <a:bodyPr wrap="none" anchor="ctr"/>
          <a:lstStyle/>
          <a:p>
            <a:endParaRPr lang="en-GB"/>
          </a:p>
        </p:txBody>
      </p:sp>
      <p:pic>
        <p:nvPicPr>
          <p:cNvPr id="33797" name="Picture 5" descr="uni_logo_gray"/>
          <p:cNvPicPr preferRelativeResize="0">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6156325" y="122238"/>
            <a:ext cx="2771775" cy="1722437"/>
          </a:xfrm>
          <a:prstGeom prst="rect">
            <a:avLst/>
          </a:prstGeom>
          <a:noFill/>
        </p:spPr>
      </p:pic>
      <p:sp>
        <p:nvSpPr>
          <p:cNvPr id="33799" name="Text Box 7"/>
          <p:cNvSpPr txBox="1">
            <a:spLocks noChangeArrowheads="1"/>
          </p:cNvSpPr>
          <p:nvPr/>
        </p:nvSpPr>
        <p:spPr bwMode="auto">
          <a:xfrm>
            <a:off x="0" y="5876925"/>
            <a:ext cx="6335713" cy="396875"/>
          </a:xfrm>
          <a:prstGeom prst="rect">
            <a:avLst/>
          </a:prstGeom>
          <a:noFill/>
          <a:ln w="9525">
            <a:noFill/>
            <a:miter lim="800000"/>
            <a:headEnd/>
            <a:tailEnd/>
          </a:ln>
          <a:effectLst/>
        </p:spPr>
        <p:txBody>
          <a:bodyPr>
            <a:spAutoFit/>
          </a:bodyPr>
          <a:lstStyle/>
          <a:p>
            <a:pPr>
              <a:spcBef>
                <a:spcPct val="50000"/>
              </a:spcBef>
            </a:pPr>
            <a:r>
              <a:rPr lang="en-US" sz="2000">
                <a:solidFill>
                  <a:srgbClr val="A3A5A8"/>
                </a:solidFill>
                <a:latin typeface="Trebuchet MS" pitchFamily="34" charset="0"/>
              </a:rPr>
              <a:t>     Computing Department</a:t>
            </a:r>
          </a:p>
        </p:txBody>
      </p:sp>
      <p:sp>
        <p:nvSpPr>
          <p:cNvPr id="33800" name="Line 8"/>
          <p:cNvSpPr>
            <a:spLocks noChangeShapeType="1"/>
          </p:cNvSpPr>
          <p:nvPr/>
        </p:nvSpPr>
        <p:spPr bwMode="auto">
          <a:xfrm flipH="1">
            <a:off x="0" y="6381750"/>
            <a:ext cx="6248400" cy="0"/>
          </a:xfrm>
          <a:prstGeom prst="line">
            <a:avLst/>
          </a:prstGeom>
          <a:noFill/>
          <a:ln w="31750">
            <a:solidFill>
              <a:schemeClr val="tx1"/>
            </a:solidFill>
            <a:round/>
            <a:headEnd/>
            <a:tailEnd/>
          </a:ln>
          <a:effectLst/>
        </p:spPr>
        <p:txBody>
          <a:bodyPr/>
          <a:lstStyle/>
          <a:p>
            <a:endParaRPr lang="en-GB"/>
          </a:p>
        </p:txBody>
      </p:sp>
      <p:sp>
        <p:nvSpPr>
          <p:cNvPr id="33801" name="Line 9"/>
          <p:cNvSpPr>
            <a:spLocks noChangeShapeType="1"/>
          </p:cNvSpPr>
          <p:nvPr/>
        </p:nvSpPr>
        <p:spPr bwMode="auto">
          <a:xfrm>
            <a:off x="8458200" y="6381750"/>
            <a:ext cx="685800" cy="0"/>
          </a:xfrm>
          <a:prstGeom prst="line">
            <a:avLst/>
          </a:prstGeom>
          <a:noFill/>
          <a:ln w="31750">
            <a:solidFill>
              <a:schemeClr val="tx1"/>
            </a:solidFill>
            <a:round/>
            <a:headEnd/>
            <a:tailEnd/>
          </a:ln>
          <a:effectLst/>
        </p:spPr>
        <p:txBody>
          <a:bodyPr/>
          <a:lstStyle/>
          <a:p>
            <a:endParaRPr lang="en-GB"/>
          </a:p>
        </p:txBody>
      </p:sp>
      <p:pic>
        <p:nvPicPr>
          <p:cNvPr id="33806" name="Picture 14"/>
          <p:cNvPicPr>
            <a:picLocks noChangeAspect="1" noChangeArrowheads="1"/>
          </p:cNvPicPr>
          <p:nvPr userDrawn="1"/>
        </p:nvPicPr>
        <p:blipFill>
          <a:blip r:embed="rId3"/>
          <a:srcRect/>
          <a:stretch>
            <a:fillRect/>
          </a:stretch>
        </p:blipFill>
        <p:spPr bwMode="auto">
          <a:xfrm>
            <a:off x="6732588" y="6086475"/>
            <a:ext cx="2016125" cy="65563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3149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3149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9893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9893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5627688" cy="6334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a:t>
            </a:r>
          </a:p>
        </p:txBody>
      </p:sp>
      <p:sp>
        <p:nvSpPr>
          <p:cNvPr id="1027" name="Rectangle 3"/>
          <p:cNvSpPr>
            <a:spLocks noGrp="1" noChangeArrowheads="1"/>
          </p:cNvSpPr>
          <p:nvPr>
            <p:ph type="body" idx="1"/>
          </p:nvPr>
        </p:nvSpPr>
        <p:spPr bwMode="auto">
          <a:xfrm>
            <a:off x="457200" y="1600200"/>
            <a:ext cx="8229600" cy="39893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1031" name="Rectangle 7"/>
          <p:cNvSpPr>
            <a:spLocks noChangeArrowheads="1"/>
          </p:cNvSpPr>
          <p:nvPr/>
        </p:nvSpPr>
        <p:spPr bwMode="auto">
          <a:xfrm>
            <a:off x="0" y="981075"/>
            <a:ext cx="9144000" cy="215900"/>
          </a:xfrm>
          <a:prstGeom prst="rect">
            <a:avLst/>
          </a:prstGeom>
          <a:solidFill>
            <a:srgbClr val="F58220">
              <a:alpha val="73000"/>
            </a:srgbClr>
          </a:solidFill>
          <a:ln w="9525">
            <a:noFill/>
            <a:miter lim="800000"/>
            <a:headEnd/>
            <a:tailEnd/>
          </a:ln>
          <a:effectLst/>
        </p:spPr>
        <p:txBody>
          <a:bodyPr wrap="none" anchor="ctr"/>
          <a:lstStyle/>
          <a:p>
            <a:endParaRPr lang="en-GB"/>
          </a:p>
        </p:txBody>
      </p:sp>
      <p:pic>
        <p:nvPicPr>
          <p:cNvPr id="1032" name="Picture 8" descr="uni_logo_gray"/>
          <p:cNvPicPr preferRelativeResize="0">
            <a:picLocks noChangeAspect="1" noChangeArrowheads="1"/>
          </p:cNvPicPr>
          <p:nvPr/>
        </p:nvPicPr>
        <p:blipFill>
          <a:blip r:embed="rId13">
            <a:clrChange>
              <a:clrFrom>
                <a:srgbClr val="FFFFFF"/>
              </a:clrFrom>
              <a:clrTo>
                <a:srgbClr val="FFFFFF">
                  <a:alpha val="0"/>
                </a:srgbClr>
              </a:clrTo>
            </a:clrChange>
          </a:blip>
          <a:srcRect/>
          <a:stretch>
            <a:fillRect/>
          </a:stretch>
        </p:blipFill>
        <p:spPr bwMode="auto">
          <a:xfrm>
            <a:off x="6156325" y="0"/>
            <a:ext cx="2771775" cy="1722438"/>
          </a:xfrm>
          <a:prstGeom prst="rect">
            <a:avLst/>
          </a:prstGeom>
          <a:noFill/>
        </p:spPr>
      </p:pic>
      <p:sp>
        <p:nvSpPr>
          <p:cNvPr id="1034" name="Text Box 10"/>
          <p:cNvSpPr txBox="1">
            <a:spLocks noChangeArrowheads="1"/>
          </p:cNvSpPr>
          <p:nvPr/>
        </p:nvSpPr>
        <p:spPr bwMode="auto">
          <a:xfrm>
            <a:off x="0" y="6416675"/>
            <a:ext cx="6335713" cy="396875"/>
          </a:xfrm>
          <a:prstGeom prst="rect">
            <a:avLst/>
          </a:prstGeom>
          <a:noFill/>
          <a:ln w="9525">
            <a:noFill/>
            <a:miter lim="800000"/>
            <a:headEnd/>
            <a:tailEnd/>
          </a:ln>
          <a:effectLst/>
        </p:spPr>
        <p:txBody>
          <a:bodyPr>
            <a:spAutoFit/>
          </a:bodyPr>
          <a:lstStyle/>
          <a:p>
            <a:pPr>
              <a:spcBef>
                <a:spcPct val="50000"/>
              </a:spcBef>
            </a:pPr>
            <a:r>
              <a:rPr lang="en-US" sz="2000">
                <a:solidFill>
                  <a:srgbClr val="A3A5A8"/>
                </a:solidFill>
                <a:latin typeface="Trebuchet MS" pitchFamily="34" charset="0"/>
              </a:rPr>
              <a:t>     Computing Department</a:t>
            </a:r>
          </a:p>
        </p:txBody>
      </p:sp>
      <p:sp>
        <p:nvSpPr>
          <p:cNvPr id="1035" name="Line 11"/>
          <p:cNvSpPr>
            <a:spLocks noChangeShapeType="1"/>
          </p:cNvSpPr>
          <p:nvPr/>
        </p:nvSpPr>
        <p:spPr bwMode="auto">
          <a:xfrm flipH="1">
            <a:off x="0" y="6381750"/>
            <a:ext cx="6096000" cy="0"/>
          </a:xfrm>
          <a:prstGeom prst="line">
            <a:avLst/>
          </a:prstGeom>
          <a:noFill/>
          <a:ln w="31750">
            <a:solidFill>
              <a:schemeClr val="tx1"/>
            </a:solidFill>
            <a:round/>
            <a:headEnd/>
            <a:tailEnd/>
          </a:ln>
          <a:effectLst/>
        </p:spPr>
        <p:txBody>
          <a:bodyPr/>
          <a:lstStyle/>
          <a:p>
            <a:endParaRPr lang="en-GB"/>
          </a:p>
        </p:txBody>
      </p:sp>
      <p:sp>
        <p:nvSpPr>
          <p:cNvPr id="1036" name="Line 12"/>
          <p:cNvSpPr>
            <a:spLocks noChangeShapeType="1"/>
          </p:cNvSpPr>
          <p:nvPr/>
        </p:nvSpPr>
        <p:spPr bwMode="auto">
          <a:xfrm>
            <a:off x="8305800" y="6381750"/>
            <a:ext cx="838200" cy="0"/>
          </a:xfrm>
          <a:prstGeom prst="line">
            <a:avLst/>
          </a:prstGeom>
          <a:noFill/>
          <a:ln w="31750">
            <a:solidFill>
              <a:schemeClr val="tx1"/>
            </a:solidFill>
            <a:round/>
            <a:headEnd/>
            <a:tailEnd/>
          </a:ln>
          <a:effectLst/>
        </p:spPr>
        <p:txBody>
          <a:bodyPr/>
          <a:lstStyle/>
          <a:p>
            <a:endParaRPr lang="en-GB"/>
          </a:p>
        </p:txBody>
      </p:sp>
      <p:pic>
        <p:nvPicPr>
          <p:cNvPr id="1038" name="Picture 14"/>
          <p:cNvPicPr>
            <a:picLocks noChangeAspect="1" noChangeArrowheads="1"/>
          </p:cNvPicPr>
          <p:nvPr/>
        </p:nvPicPr>
        <p:blipFill>
          <a:blip r:embed="rId14"/>
          <a:srcRect/>
          <a:stretch>
            <a:fillRect/>
          </a:stretch>
        </p:blipFill>
        <p:spPr bwMode="auto">
          <a:xfrm>
            <a:off x="6227763" y="6086475"/>
            <a:ext cx="2016125" cy="655638"/>
          </a:xfrm>
          <a:prstGeom prst="rect">
            <a:avLst/>
          </a:prstGeom>
          <a:noFill/>
          <a:ln w="9525">
            <a:noFill/>
            <a:miter lim="800000"/>
            <a:headEnd/>
            <a:tailEnd/>
          </a:ln>
          <a:effectLst/>
        </p:spPr>
      </p:pic>
      <p:sp>
        <p:nvSpPr>
          <p:cNvPr id="10" name="Slide Number Placeholder 9"/>
          <p:cNvSpPr>
            <a:spLocks noGrp="1"/>
          </p:cNvSpPr>
          <p:nvPr>
            <p:ph type="sldNum" sz="quarter" idx="4"/>
          </p:nvPr>
        </p:nvSpPr>
        <p:spPr>
          <a:xfrm>
            <a:off x="3714744" y="6421461"/>
            <a:ext cx="2133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9B5EDD7-9618-463A-B702-4B23AE69C49B}"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1" fontAlgn="base" hangingPunct="1">
        <a:spcBef>
          <a:spcPct val="0"/>
        </a:spcBef>
        <a:spcAft>
          <a:spcPct val="0"/>
        </a:spcAft>
        <a:defRPr sz="3200">
          <a:solidFill>
            <a:schemeClr val="tx2"/>
          </a:solidFill>
          <a:latin typeface="+mj-lt"/>
          <a:ea typeface="+mj-ea"/>
          <a:cs typeface="+mj-cs"/>
        </a:defRPr>
      </a:lvl1pPr>
      <a:lvl2pPr algn="l" rtl="0" eaLnBrk="1" fontAlgn="base" hangingPunct="1">
        <a:spcBef>
          <a:spcPct val="0"/>
        </a:spcBef>
        <a:spcAft>
          <a:spcPct val="0"/>
        </a:spcAft>
        <a:defRPr sz="3200">
          <a:solidFill>
            <a:schemeClr val="tx2"/>
          </a:solidFill>
          <a:latin typeface="Arial" charset="0"/>
          <a:cs typeface="Arial" charset="0"/>
        </a:defRPr>
      </a:lvl2pPr>
      <a:lvl3pPr algn="l" rtl="0" eaLnBrk="1" fontAlgn="base" hangingPunct="1">
        <a:spcBef>
          <a:spcPct val="0"/>
        </a:spcBef>
        <a:spcAft>
          <a:spcPct val="0"/>
        </a:spcAft>
        <a:defRPr sz="3200">
          <a:solidFill>
            <a:schemeClr val="tx2"/>
          </a:solidFill>
          <a:latin typeface="Arial" charset="0"/>
          <a:cs typeface="Arial" charset="0"/>
        </a:defRPr>
      </a:lvl3pPr>
      <a:lvl4pPr algn="l" rtl="0" eaLnBrk="1" fontAlgn="base" hangingPunct="1">
        <a:spcBef>
          <a:spcPct val="0"/>
        </a:spcBef>
        <a:spcAft>
          <a:spcPct val="0"/>
        </a:spcAft>
        <a:defRPr sz="3200">
          <a:solidFill>
            <a:schemeClr val="tx2"/>
          </a:solidFill>
          <a:latin typeface="Arial" charset="0"/>
          <a:cs typeface="Arial" charset="0"/>
        </a:defRPr>
      </a:lvl4pPr>
      <a:lvl5pPr algn="l" rtl="0" eaLnBrk="1" fontAlgn="base" hangingPunct="1">
        <a:spcBef>
          <a:spcPct val="0"/>
        </a:spcBef>
        <a:spcAft>
          <a:spcPct val="0"/>
        </a:spcAft>
        <a:defRPr sz="3200">
          <a:solidFill>
            <a:schemeClr val="tx2"/>
          </a:solidFill>
          <a:latin typeface="Arial" charset="0"/>
          <a:cs typeface="Arial" charset="0"/>
        </a:defRPr>
      </a:lvl5pPr>
      <a:lvl6pPr marL="457200" algn="l" rtl="0" eaLnBrk="1" fontAlgn="base" hangingPunct="1">
        <a:spcBef>
          <a:spcPct val="0"/>
        </a:spcBef>
        <a:spcAft>
          <a:spcPct val="0"/>
        </a:spcAft>
        <a:defRPr sz="3200">
          <a:solidFill>
            <a:schemeClr val="tx2"/>
          </a:solidFill>
          <a:latin typeface="Arial" charset="0"/>
          <a:cs typeface="Arial" charset="0"/>
        </a:defRPr>
      </a:lvl6pPr>
      <a:lvl7pPr marL="914400" algn="l" rtl="0" eaLnBrk="1" fontAlgn="base" hangingPunct="1">
        <a:spcBef>
          <a:spcPct val="0"/>
        </a:spcBef>
        <a:spcAft>
          <a:spcPct val="0"/>
        </a:spcAft>
        <a:defRPr sz="3200">
          <a:solidFill>
            <a:schemeClr val="tx2"/>
          </a:solidFill>
          <a:latin typeface="Arial" charset="0"/>
          <a:cs typeface="Arial" charset="0"/>
        </a:defRPr>
      </a:lvl7pPr>
      <a:lvl8pPr marL="1371600" algn="l" rtl="0" eaLnBrk="1" fontAlgn="base" hangingPunct="1">
        <a:spcBef>
          <a:spcPct val="0"/>
        </a:spcBef>
        <a:spcAft>
          <a:spcPct val="0"/>
        </a:spcAft>
        <a:defRPr sz="3200">
          <a:solidFill>
            <a:schemeClr val="tx2"/>
          </a:solidFill>
          <a:latin typeface="Arial" charset="0"/>
          <a:cs typeface="Arial" charset="0"/>
        </a:defRPr>
      </a:lvl8pPr>
      <a:lvl9pPr marL="1828800" algn="l" rtl="0" eaLnBrk="1" fontAlgn="base" hangingPunct="1">
        <a:spcBef>
          <a:spcPct val="0"/>
        </a:spcBef>
        <a:spcAft>
          <a:spcPct val="0"/>
        </a:spcAft>
        <a:defRPr sz="32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28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2.upe.br/arquivos/ManualProfAdj2006.pdf" TargetMode="External"/><Relationship Id="rId13" Type="http://schemas.openxmlformats.org/officeDocument/2006/relationships/image" Target="../media/image10.jpeg"/><Relationship Id="rId18" Type="http://schemas.openxmlformats.org/officeDocument/2006/relationships/image" Target="../media/image14.png"/><Relationship Id="rId3" Type="http://schemas.openxmlformats.org/officeDocument/2006/relationships/image" Target="../media/image4.png"/><Relationship Id="rId21" Type="http://schemas.openxmlformats.org/officeDocument/2006/relationships/hyperlink" Target="http://www.unimi.it/" TargetMode="External"/><Relationship Id="rId7" Type="http://schemas.openxmlformats.org/officeDocument/2006/relationships/image" Target="../media/image6.png"/><Relationship Id="rId12" Type="http://schemas.openxmlformats.org/officeDocument/2006/relationships/image" Target="../media/image9.png"/><Relationship Id="rId17" Type="http://schemas.openxmlformats.org/officeDocument/2006/relationships/image" Target="../media/image13.jpeg"/><Relationship Id="rId2" Type="http://schemas.openxmlformats.org/officeDocument/2006/relationships/image" Target="../media/image3.jpeg"/><Relationship Id="rId16" Type="http://schemas.openxmlformats.org/officeDocument/2006/relationships/image" Target="../media/image12.png"/><Relationship Id="rId20" Type="http://schemas.openxmlformats.org/officeDocument/2006/relationships/image" Target="../media/image16.png"/><Relationship Id="rId1" Type="http://schemas.openxmlformats.org/officeDocument/2006/relationships/slideLayout" Target="../slideLayouts/slideLayout1.xml"/><Relationship Id="rId6" Type="http://schemas.openxmlformats.org/officeDocument/2006/relationships/hyperlink" Target="http://www.ufpe.br/" TargetMode="External"/><Relationship Id="rId11" Type="http://schemas.openxmlformats.org/officeDocument/2006/relationships/image" Target="../media/image8.jpeg"/><Relationship Id="rId5" Type="http://schemas.openxmlformats.org/officeDocument/2006/relationships/image" Target="../media/image5.png"/><Relationship Id="rId15" Type="http://schemas.openxmlformats.org/officeDocument/2006/relationships/hyperlink" Target="http://welcome.colostate.edu/" TargetMode="External"/><Relationship Id="rId10" Type="http://schemas.openxmlformats.org/officeDocument/2006/relationships/hyperlink" Target="http://www.aosd-europe.net/" TargetMode="External"/><Relationship Id="rId19" Type="http://schemas.openxmlformats.org/officeDocument/2006/relationships/image" Target="../media/image15.jpeg"/><Relationship Id="rId4" Type="http://schemas.openxmlformats.org/officeDocument/2006/relationships/hyperlink" Target="http://www.uwaterloo.ca/" TargetMode="External"/><Relationship Id="rId9" Type="http://schemas.openxmlformats.org/officeDocument/2006/relationships/image" Target="../media/image7.jpeg"/><Relationship Id="rId14" Type="http://schemas.openxmlformats.org/officeDocument/2006/relationships/image" Target="../media/image11.png"/><Relationship Id="rId22" Type="http://schemas.openxmlformats.org/officeDocument/2006/relationships/image" Target="../media/image17.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comp.lancs.ac.uk/~greenwop/ecoop07/"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w2.upe.br/arquivos/ManualProfAdj2006.pdf" TargetMode="External"/><Relationship Id="rId13" Type="http://schemas.openxmlformats.org/officeDocument/2006/relationships/image" Target="../media/image10.jpeg"/><Relationship Id="rId18" Type="http://schemas.openxmlformats.org/officeDocument/2006/relationships/image" Target="../media/image14.png"/><Relationship Id="rId3" Type="http://schemas.openxmlformats.org/officeDocument/2006/relationships/image" Target="../media/image4.png"/><Relationship Id="rId21" Type="http://schemas.openxmlformats.org/officeDocument/2006/relationships/hyperlink" Target="http://www.unimi.it/" TargetMode="External"/><Relationship Id="rId7" Type="http://schemas.openxmlformats.org/officeDocument/2006/relationships/image" Target="../media/image6.png"/><Relationship Id="rId12" Type="http://schemas.openxmlformats.org/officeDocument/2006/relationships/image" Target="../media/image9.png"/><Relationship Id="rId17" Type="http://schemas.openxmlformats.org/officeDocument/2006/relationships/image" Target="../media/image13.jpeg"/><Relationship Id="rId2" Type="http://schemas.openxmlformats.org/officeDocument/2006/relationships/image" Target="../media/image3.jpeg"/><Relationship Id="rId16" Type="http://schemas.openxmlformats.org/officeDocument/2006/relationships/image" Target="../media/image12.png"/><Relationship Id="rId20" Type="http://schemas.openxmlformats.org/officeDocument/2006/relationships/image" Target="../media/image16.png"/><Relationship Id="rId1" Type="http://schemas.openxmlformats.org/officeDocument/2006/relationships/slideLayout" Target="../slideLayouts/slideLayout1.xml"/><Relationship Id="rId6" Type="http://schemas.openxmlformats.org/officeDocument/2006/relationships/hyperlink" Target="http://www.ufpe.br/" TargetMode="External"/><Relationship Id="rId11" Type="http://schemas.openxmlformats.org/officeDocument/2006/relationships/image" Target="../media/image8.jpeg"/><Relationship Id="rId5" Type="http://schemas.openxmlformats.org/officeDocument/2006/relationships/image" Target="../media/image5.png"/><Relationship Id="rId15" Type="http://schemas.openxmlformats.org/officeDocument/2006/relationships/hyperlink" Target="http://welcome.colostate.edu/" TargetMode="External"/><Relationship Id="rId10" Type="http://schemas.openxmlformats.org/officeDocument/2006/relationships/hyperlink" Target="http://www.aosd-europe.net/" TargetMode="External"/><Relationship Id="rId19" Type="http://schemas.openxmlformats.org/officeDocument/2006/relationships/image" Target="../media/image15.jpeg"/><Relationship Id="rId4" Type="http://schemas.openxmlformats.org/officeDocument/2006/relationships/hyperlink" Target="http://www.uwaterloo.ca/" TargetMode="External"/><Relationship Id="rId9" Type="http://schemas.openxmlformats.org/officeDocument/2006/relationships/image" Target="../media/image7.jpeg"/><Relationship Id="rId14" Type="http://schemas.openxmlformats.org/officeDocument/2006/relationships/image" Target="../media/image11.png"/><Relationship Id="rId22" Type="http://schemas.openxmlformats.org/officeDocument/2006/relationships/image" Target="../media/image17.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ctrTitle"/>
          </p:nvPr>
        </p:nvSpPr>
        <p:spPr>
          <a:xfrm>
            <a:off x="179388" y="2319338"/>
            <a:ext cx="8569325" cy="1470025"/>
          </a:xfrm>
        </p:spPr>
        <p:txBody>
          <a:bodyPr/>
          <a:lstStyle/>
          <a:p>
            <a:pPr algn="ctr"/>
            <a:r>
              <a:rPr lang="en-GB" sz="4800" b="1"/>
              <a:t>On the Design of a Testbed for AOSD</a:t>
            </a:r>
            <a:endParaRPr lang="en-US" sz="4800" b="1"/>
          </a:p>
        </p:txBody>
      </p:sp>
      <p:sp>
        <p:nvSpPr>
          <p:cNvPr id="188419" name="Rectangle 3"/>
          <p:cNvSpPr>
            <a:spLocks noGrp="1" noChangeArrowheads="1"/>
          </p:cNvSpPr>
          <p:nvPr>
            <p:ph type="subTitle" idx="1"/>
          </p:nvPr>
        </p:nvSpPr>
        <p:spPr>
          <a:xfrm>
            <a:off x="1371600" y="4221163"/>
            <a:ext cx="6400800" cy="481012"/>
          </a:xfrm>
        </p:spPr>
        <p:txBody>
          <a:bodyPr/>
          <a:lstStyle/>
          <a:p>
            <a:pPr>
              <a:lnSpc>
                <a:spcPct val="90000"/>
              </a:lnSpc>
            </a:pPr>
            <a:r>
              <a:rPr lang="en-GB"/>
              <a:t>Alessandro Garcia</a:t>
            </a:r>
            <a:endParaRPr lang="en-US"/>
          </a:p>
        </p:txBody>
      </p:sp>
      <p:sp>
        <p:nvSpPr>
          <p:cNvPr id="188420" name="Rectangle 4"/>
          <p:cNvSpPr>
            <a:spLocks noChangeArrowheads="1"/>
          </p:cNvSpPr>
          <p:nvPr/>
        </p:nvSpPr>
        <p:spPr bwMode="auto">
          <a:xfrm>
            <a:off x="1266825" y="4724400"/>
            <a:ext cx="6400800" cy="481013"/>
          </a:xfrm>
          <a:prstGeom prst="rect">
            <a:avLst/>
          </a:prstGeom>
          <a:noFill/>
          <a:ln w="9525">
            <a:noFill/>
            <a:miter lim="800000"/>
            <a:headEnd/>
            <a:tailEnd/>
          </a:ln>
          <a:effectLst/>
        </p:spPr>
        <p:txBody>
          <a:bodyPr/>
          <a:lstStyle/>
          <a:p>
            <a:pPr algn="ctr">
              <a:lnSpc>
                <a:spcPct val="90000"/>
              </a:lnSpc>
              <a:spcBef>
                <a:spcPct val="20000"/>
              </a:spcBef>
            </a:pPr>
            <a:r>
              <a:rPr lang="en-GB" sz="2400" i="1"/>
              <a:t>May 2007</a:t>
            </a:r>
            <a:endParaRPr lang="en-US" sz="2400" i="1"/>
          </a:p>
        </p:txBody>
      </p:sp>
      <p:grpSp>
        <p:nvGrpSpPr>
          <p:cNvPr id="188443" name="Group 27"/>
          <p:cNvGrpSpPr>
            <a:grpSpLocks/>
          </p:cNvGrpSpPr>
          <p:nvPr/>
        </p:nvGrpSpPr>
        <p:grpSpPr bwMode="auto">
          <a:xfrm>
            <a:off x="34925" y="53975"/>
            <a:ext cx="5635625" cy="998538"/>
            <a:chOff x="22" y="34"/>
            <a:chExt cx="3550" cy="629"/>
          </a:xfrm>
        </p:grpSpPr>
        <p:pic>
          <p:nvPicPr>
            <p:cNvPr id="188435" name="Picture 19" descr="puc"/>
            <p:cNvPicPr>
              <a:picLocks noChangeAspect="1" noChangeArrowheads="1"/>
            </p:cNvPicPr>
            <p:nvPr/>
          </p:nvPicPr>
          <p:blipFill>
            <a:blip r:embed="rId2"/>
            <a:srcRect/>
            <a:stretch>
              <a:fillRect/>
            </a:stretch>
          </p:blipFill>
          <p:spPr bwMode="auto">
            <a:xfrm>
              <a:off x="3233" y="51"/>
              <a:ext cx="339" cy="566"/>
            </a:xfrm>
            <a:prstGeom prst="rect">
              <a:avLst/>
            </a:prstGeom>
            <a:noFill/>
          </p:spPr>
        </p:pic>
        <p:pic>
          <p:nvPicPr>
            <p:cNvPr id="188436" name="Picture 20" descr="University Web Page - Corner Logo"/>
            <p:cNvPicPr>
              <a:picLocks noChangeAspect="1" noChangeArrowheads="1"/>
            </p:cNvPicPr>
            <p:nvPr/>
          </p:nvPicPr>
          <p:blipFill>
            <a:blip r:embed="rId3"/>
            <a:srcRect/>
            <a:stretch>
              <a:fillRect/>
            </a:stretch>
          </p:blipFill>
          <p:spPr bwMode="auto">
            <a:xfrm>
              <a:off x="22" y="106"/>
              <a:ext cx="958" cy="542"/>
            </a:xfrm>
            <a:prstGeom prst="rect">
              <a:avLst/>
            </a:prstGeom>
            <a:noFill/>
          </p:spPr>
        </p:pic>
        <p:pic>
          <p:nvPicPr>
            <p:cNvPr id="188437" name="Picture 21" descr="Link to the University of Waterloo home page">
              <a:hlinkClick r:id="rId4"/>
            </p:cNvPr>
            <p:cNvPicPr>
              <a:picLocks noChangeAspect="1" noChangeArrowheads="1"/>
            </p:cNvPicPr>
            <p:nvPr/>
          </p:nvPicPr>
          <p:blipFill>
            <a:blip r:embed="rId5"/>
            <a:srcRect/>
            <a:stretch>
              <a:fillRect/>
            </a:stretch>
          </p:blipFill>
          <p:spPr bwMode="auto">
            <a:xfrm>
              <a:off x="2402" y="172"/>
              <a:ext cx="675" cy="450"/>
            </a:xfrm>
            <a:prstGeom prst="rect">
              <a:avLst/>
            </a:prstGeom>
            <a:noFill/>
          </p:spPr>
        </p:pic>
        <p:pic>
          <p:nvPicPr>
            <p:cNvPr id="188438" name="Picture 22" descr="img_logo_ufpe">
              <a:hlinkClick r:id="rId6"/>
            </p:cNvPr>
            <p:cNvPicPr>
              <a:picLocks noChangeAspect="1" noChangeArrowheads="1"/>
            </p:cNvPicPr>
            <p:nvPr/>
          </p:nvPicPr>
          <p:blipFill>
            <a:blip r:embed="rId7"/>
            <a:srcRect/>
            <a:stretch>
              <a:fillRect/>
            </a:stretch>
          </p:blipFill>
          <p:spPr bwMode="auto">
            <a:xfrm>
              <a:off x="1774" y="34"/>
              <a:ext cx="542" cy="583"/>
            </a:xfrm>
            <a:prstGeom prst="rect">
              <a:avLst/>
            </a:prstGeom>
            <a:noFill/>
          </p:spPr>
        </p:pic>
        <p:pic>
          <p:nvPicPr>
            <p:cNvPr id="188439" name="Picture 23" descr="Concurso">
              <a:hlinkClick r:id="rId8"/>
            </p:cNvPr>
            <p:cNvPicPr>
              <a:picLocks noChangeAspect="1" noChangeArrowheads="1"/>
            </p:cNvPicPr>
            <p:nvPr/>
          </p:nvPicPr>
          <p:blipFill>
            <a:blip r:embed="rId9"/>
            <a:srcRect/>
            <a:stretch>
              <a:fillRect/>
            </a:stretch>
          </p:blipFill>
          <p:spPr bwMode="auto">
            <a:xfrm>
              <a:off x="1155" y="63"/>
              <a:ext cx="450" cy="600"/>
            </a:xfrm>
            <a:prstGeom prst="rect">
              <a:avLst/>
            </a:prstGeom>
            <a:noFill/>
          </p:spPr>
        </p:pic>
      </p:grpSp>
      <p:grpSp>
        <p:nvGrpSpPr>
          <p:cNvPr id="188444" name="Group 28"/>
          <p:cNvGrpSpPr>
            <a:grpSpLocks/>
          </p:cNvGrpSpPr>
          <p:nvPr/>
        </p:nvGrpSpPr>
        <p:grpSpPr bwMode="auto">
          <a:xfrm>
            <a:off x="34925" y="1466850"/>
            <a:ext cx="11398250" cy="5251450"/>
            <a:chOff x="68" y="924"/>
            <a:chExt cx="7180" cy="3308"/>
          </a:xfrm>
        </p:grpSpPr>
        <p:pic>
          <p:nvPicPr>
            <p:cNvPr id="188442" name="Picture 26" descr="AOSD Europe: Platinum Sponsor">
              <a:hlinkClick r:id="rId10"/>
            </p:cNvPr>
            <p:cNvPicPr>
              <a:picLocks noChangeAspect="1" noChangeArrowheads="1"/>
            </p:cNvPicPr>
            <p:nvPr/>
          </p:nvPicPr>
          <p:blipFill>
            <a:blip r:embed="rId11"/>
            <a:srcRect/>
            <a:stretch>
              <a:fillRect/>
            </a:stretch>
          </p:blipFill>
          <p:spPr bwMode="auto">
            <a:xfrm>
              <a:off x="68" y="924"/>
              <a:ext cx="997" cy="510"/>
            </a:xfrm>
            <a:prstGeom prst="rect">
              <a:avLst/>
            </a:prstGeom>
            <a:noFill/>
          </p:spPr>
        </p:pic>
        <p:grpSp>
          <p:nvGrpSpPr>
            <p:cNvPr id="188422" name="Group 6"/>
            <p:cNvGrpSpPr>
              <a:grpSpLocks/>
            </p:cNvGrpSpPr>
            <p:nvPr/>
          </p:nvGrpSpPr>
          <p:grpSpPr bwMode="auto">
            <a:xfrm>
              <a:off x="4961" y="1842"/>
              <a:ext cx="1597" cy="732"/>
              <a:chOff x="4212" y="696"/>
              <a:chExt cx="1597" cy="732"/>
            </a:xfrm>
          </p:grpSpPr>
          <p:pic>
            <p:nvPicPr>
              <p:cNvPr id="188423" name="Picture 7" descr="el_logo_e"/>
              <p:cNvPicPr>
                <a:picLocks noChangeAspect="1" noChangeArrowheads="1"/>
              </p:cNvPicPr>
              <p:nvPr/>
            </p:nvPicPr>
            <p:blipFill>
              <a:blip r:embed="rId12"/>
              <a:srcRect/>
              <a:stretch>
                <a:fillRect/>
              </a:stretch>
            </p:blipFill>
            <p:spPr bwMode="auto">
              <a:xfrm>
                <a:off x="4212" y="696"/>
                <a:ext cx="1597" cy="732"/>
              </a:xfrm>
              <a:prstGeom prst="rect">
                <a:avLst/>
              </a:prstGeom>
              <a:noFill/>
            </p:spPr>
          </p:pic>
          <p:sp>
            <p:nvSpPr>
              <p:cNvPr id="188424" name="Rectangle 8"/>
              <p:cNvSpPr>
                <a:spLocks noChangeArrowheads="1"/>
              </p:cNvSpPr>
              <p:nvPr/>
            </p:nvSpPr>
            <p:spPr bwMode="auto">
              <a:xfrm>
                <a:off x="4764" y="1080"/>
                <a:ext cx="996" cy="336"/>
              </a:xfrm>
              <a:prstGeom prst="rect">
                <a:avLst/>
              </a:prstGeom>
              <a:solidFill>
                <a:schemeClr val="bg1"/>
              </a:solidFill>
              <a:ln w="9525">
                <a:noFill/>
                <a:miter lim="800000"/>
                <a:headEnd/>
                <a:tailEnd/>
              </a:ln>
              <a:effectLst/>
            </p:spPr>
            <p:txBody>
              <a:bodyPr wrap="none" anchor="ctr"/>
              <a:lstStyle/>
              <a:p>
                <a:endParaRPr lang="en-GB"/>
              </a:p>
            </p:txBody>
          </p:sp>
        </p:grpSp>
        <p:pic>
          <p:nvPicPr>
            <p:cNvPr id="188425" name="Picture 9" descr="marcaUFRN"/>
            <p:cNvPicPr>
              <a:picLocks noChangeAspect="1" noChangeArrowheads="1"/>
            </p:cNvPicPr>
            <p:nvPr/>
          </p:nvPicPr>
          <p:blipFill>
            <a:blip r:embed="rId13"/>
            <a:srcRect/>
            <a:stretch>
              <a:fillRect/>
            </a:stretch>
          </p:blipFill>
          <p:spPr bwMode="auto">
            <a:xfrm>
              <a:off x="4921" y="1162"/>
              <a:ext cx="723" cy="262"/>
            </a:xfrm>
            <a:prstGeom prst="rect">
              <a:avLst/>
            </a:prstGeom>
            <a:noFill/>
          </p:spPr>
        </p:pic>
        <p:pic>
          <p:nvPicPr>
            <p:cNvPr id="188426" name="Picture 10" descr="fct/unl"/>
            <p:cNvPicPr>
              <a:picLocks noChangeAspect="1" noChangeArrowheads="1"/>
            </p:cNvPicPr>
            <p:nvPr/>
          </p:nvPicPr>
          <p:blipFill>
            <a:blip r:embed="rId14"/>
            <a:srcRect/>
            <a:stretch>
              <a:fillRect/>
            </a:stretch>
          </p:blipFill>
          <p:spPr bwMode="auto">
            <a:xfrm>
              <a:off x="4967" y="3249"/>
              <a:ext cx="2082" cy="324"/>
            </a:xfrm>
            <a:prstGeom prst="rect">
              <a:avLst/>
            </a:prstGeom>
            <a:noFill/>
          </p:spPr>
        </p:pic>
        <p:sp>
          <p:nvSpPr>
            <p:cNvPr id="188427" name="Rectangle 11"/>
            <p:cNvSpPr>
              <a:spLocks noChangeArrowheads="1"/>
            </p:cNvSpPr>
            <p:nvPr/>
          </p:nvSpPr>
          <p:spPr bwMode="auto">
            <a:xfrm>
              <a:off x="5760" y="3203"/>
              <a:ext cx="1488" cy="516"/>
            </a:xfrm>
            <a:prstGeom prst="rect">
              <a:avLst/>
            </a:prstGeom>
            <a:solidFill>
              <a:schemeClr val="bg1"/>
            </a:solidFill>
            <a:ln w="9525">
              <a:noFill/>
              <a:miter lim="800000"/>
              <a:headEnd/>
              <a:tailEnd/>
            </a:ln>
            <a:effectLst/>
          </p:spPr>
          <p:txBody>
            <a:bodyPr wrap="none" anchor="ctr"/>
            <a:lstStyle/>
            <a:p>
              <a:endParaRPr lang="en-GB"/>
            </a:p>
          </p:txBody>
        </p:sp>
        <p:pic>
          <p:nvPicPr>
            <p:cNvPr id="188428" name="Picture 12" descr="Colorado State University Home Page">
              <a:hlinkClick r:id="rId15"/>
            </p:cNvPr>
            <p:cNvPicPr>
              <a:picLocks noChangeAspect="1" noChangeArrowheads="1"/>
            </p:cNvPicPr>
            <p:nvPr/>
          </p:nvPicPr>
          <p:blipFill>
            <a:blip r:embed="rId16"/>
            <a:srcRect/>
            <a:stretch>
              <a:fillRect/>
            </a:stretch>
          </p:blipFill>
          <p:spPr bwMode="auto">
            <a:xfrm>
              <a:off x="113" y="3203"/>
              <a:ext cx="798" cy="456"/>
            </a:xfrm>
            <a:prstGeom prst="rect">
              <a:avLst/>
            </a:prstGeom>
            <a:noFill/>
          </p:spPr>
        </p:pic>
        <p:pic>
          <p:nvPicPr>
            <p:cNvPr id="188429" name="Picture 13" descr="Universidade Federal da Bahia"/>
            <p:cNvPicPr>
              <a:picLocks noChangeAspect="1" noChangeArrowheads="1"/>
            </p:cNvPicPr>
            <p:nvPr/>
          </p:nvPicPr>
          <p:blipFill>
            <a:blip r:embed="rId17"/>
            <a:srcRect/>
            <a:stretch>
              <a:fillRect/>
            </a:stretch>
          </p:blipFill>
          <p:spPr bwMode="auto">
            <a:xfrm>
              <a:off x="158" y="2115"/>
              <a:ext cx="452" cy="563"/>
            </a:xfrm>
            <a:prstGeom prst="rect">
              <a:avLst/>
            </a:prstGeom>
            <a:noFill/>
          </p:spPr>
        </p:pic>
        <p:pic>
          <p:nvPicPr>
            <p:cNvPr id="188430" name="Picture 14" descr="inria"/>
            <p:cNvPicPr>
              <a:picLocks noChangeAspect="1" noChangeArrowheads="1"/>
            </p:cNvPicPr>
            <p:nvPr/>
          </p:nvPicPr>
          <p:blipFill>
            <a:blip r:embed="rId18"/>
            <a:srcRect/>
            <a:stretch>
              <a:fillRect/>
            </a:stretch>
          </p:blipFill>
          <p:spPr bwMode="auto">
            <a:xfrm>
              <a:off x="113" y="2840"/>
              <a:ext cx="840" cy="216"/>
            </a:xfrm>
            <a:prstGeom prst="rect">
              <a:avLst/>
            </a:prstGeom>
            <a:noFill/>
          </p:spPr>
        </p:pic>
        <p:pic>
          <p:nvPicPr>
            <p:cNvPr id="188431" name="Picture 15" descr="umaLogo"/>
            <p:cNvPicPr>
              <a:picLocks noChangeAspect="1" noChangeArrowheads="1"/>
            </p:cNvPicPr>
            <p:nvPr/>
          </p:nvPicPr>
          <p:blipFill>
            <a:blip r:embed="rId19" cstate="print"/>
            <a:srcRect/>
            <a:stretch>
              <a:fillRect/>
            </a:stretch>
          </p:blipFill>
          <p:spPr bwMode="auto">
            <a:xfrm>
              <a:off x="4977" y="2459"/>
              <a:ext cx="670" cy="654"/>
            </a:xfrm>
            <a:prstGeom prst="rect">
              <a:avLst/>
            </a:prstGeom>
            <a:noFill/>
          </p:spPr>
        </p:pic>
        <p:pic>
          <p:nvPicPr>
            <p:cNvPr id="188434" name="Picture 18"/>
            <p:cNvPicPr>
              <a:picLocks noChangeAspect="1" noChangeArrowheads="1"/>
            </p:cNvPicPr>
            <p:nvPr/>
          </p:nvPicPr>
          <p:blipFill>
            <a:blip r:embed="rId20"/>
            <a:srcRect/>
            <a:stretch>
              <a:fillRect/>
            </a:stretch>
          </p:blipFill>
          <p:spPr bwMode="auto">
            <a:xfrm>
              <a:off x="2064" y="3690"/>
              <a:ext cx="557" cy="542"/>
            </a:xfrm>
            <a:prstGeom prst="rect">
              <a:avLst/>
            </a:prstGeom>
            <a:noFill/>
          </p:spPr>
        </p:pic>
        <p:pic>
          <p:nvPicPr>
            <p:cNvPr id="188441" name="Picture 25" descr="banminerva">
              <a:hlinkClick r:id="rId21"/>
            </p:cNvPr>
            <p:cNvPicPr>
              <a:picLocks noChangeAspect="1" noChangeArrowheads="1"/>
            </p:cNvPicPr>
            <p:nvPr/>
          </p:nvPicPr>
          <p:blipFill>
            <a:blip r:embed="rId22"/>
            <a:srcRect/>
            <a:stretch>
              <a:fillRect/>
            </a:stretch>
          </p:blipFill>
          <p:spPr bwMode="auto">
            <a:xfrm>
              <a:off x="2820" y="3817"/>
              <a:ext cx="1194" cy="384"/>
            </a:xfrm>
            <a:prstGeom prst="rect">
              <a:avLst/>
            </a:prstGeom>
            <a:noFill/>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88443"/>
                                        </p:tgtEl>
                                        <p:attrNameLst>
                                          <p:attrName>style.visibility</p:attrName>
                                        </p:attrNameLst>
                                      </p:cBhvr>
                                      <p:to>
                                        <p:strVal val="visible"/>
                                      </p:to>
                                    </p:set>
                                    <p:animEffect transition="in" filter="diamond(in)">
                                      <p:cBhvr>
                                        <p:cTn id="7" dur="2000"/>
                                        <p:tgtEl>
                                          <p:spTgt spid="18844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188444"/>
                                        </p:tgtEl>
                                        <p:attrNameLst>
                                          <p:attrName>style.visibility</p:attrName>
                                        </p:attrNameLst>
                                      </p:cBhvr>
                                      <p:to>
                                        <p:strVal val="visible"/>
                                      </p:to>
                                    </p:set>
                                    <p:animEffect transition="in" filter="diamond(in)">
                                      <p:cBhvr>
                                        <p:cTn id="12" dur="2000"/>
                                        <p:tgtEl>
                                          <p:spTgt spid="1884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Title 1"/>
          <p:cNvSpPr>
            <a:spLocks noGrp="1"/>
          </p:cNvSpPr>
          <p:nvPr>
            <p:ph type="title" idx="4294967295"/>
          </p:nvPr>
        </p:nvSpPr>
        <p:spPr/>
        <p:txBody>
          <a:bodyPr/>
          <a:lstStyle/>
          <a:p>
            <a:r>
              <a:rPr lang="en-GB"/>
              <a:t>Selection Criteria</a:t>
            </a:r>
          </a:p>
        </p:txBody>
      </p:sp>
      <p:sp>
        <p:nvSpPr>
          <p:cNvPr id="270339" name="Content Placeholder 2"/>
          <p:cNvSpPr>
            <a:spLocks noGrp="1"/>
          </p:cNvSpPr>
          <p:nvPr>
            <p:ph idx="4294967295"/>
          </p:nvPr>
        </p:nvSpPr>
        <p:spPr>
          <a:xfrm>
            <a:off x="34925" y="1311275"/>
            <a:ext cx="8640763" cy="3989388"/>
          </a:xfrm>
        </p:spPr>
        <p:txBody>
          <a:bodyPr/>
          <a:lstStyle/>
          <a:p>
            <a:r>
              <a:rPr lang="en-GB" sz="2400"/>
              <a:t>Examples</a:t>
            </a:r>
          </a:p>
          <a:p>
            <a:pPr lvl="1"/>
            <a:r>
              <a:rPr lang="en-GB" sz="2000"/>
              <a:t>availability of AO and non-AO implementations </a:t>
            </a:r>
            <a:r>
              <a:rPr lang="en-GB" sz="2000" i="1"/>
              <a:t>(important)</a:t>
            </a:r>
            <a:endParaRPr lang="en-GB" sz="2000"/>
          </a:p>
          <a:p>
            <a:pPr lvl="1"/>
            <a:r>
              <a:rPr lang="en-GB" sz="2000"/>
              <a:t>availability of documentation </a:t>
            </a:r>
            <a:r>
              <a:rPr lang="en-GB" sz="2000" i="1"/>
              <a:t>(least important)</a:t>
            </a:r>
            <a:endParaRPr lang="en-GB" sz="2000"/>
          </a:p>
          <a:p>
            <a:pPr lvl="1"/>
            <a:r>
              <a:rPr lang="en-GB" sz="2000"/>
              <a:t>system generality </a:t>
            </a:r>
            <a:r>
              <a:rPr lang="en-GB" sz="2000" i="1"/>
              <a:t>(important)</a:t>
            </a:r>
            <a:endParaRPr lang="en-GB" sz="2000"/>
          </a:p>
          <a:p>
            <a:pPr lvl="1"/>
            <a:r>
              <a:rPr lang="en-GB" sz="2000"/>
              <a:t>heterogeneous types of concern interactions </a:t>
            </a:r>
            <a:r>
              <a:rPr lang="en-GB" sz="2000" i="1"/>
              <a:t>(most important)</a:t>
            </a:r>
            <a:endParaRPr lang="en-GB" sz="2000"/>
          </a:p>
          <a:p>
            <a:pPr lvl="1"/>
            <a:r>
              <a:rPr lang="en-GB" sz="2000"/>
              <a:t>aspects emerging in different phases </a:t>
            </a:r>
            <a:r>
              <a:rPr lang="en-GB" sz="2000" i="1"/>
              <a:t>(least important)</a:t>
            </a:r>
            <a:endParaRPr lang="en-GB" sz="2000"/>
          </a:p>
          <a:p>
            <a:pPr lvl="1"/>
            <a:r>
              <a:rPr lang="en-GB" sz="2000"/>
              <a:t>previous acceptance by the research community </a:t>
            </a:r>
            <a:r>
              <a:rPr lang="en-GB" sz="2000" i="1"/>
              <a:t>(most important)</a:t>
            </a:r>
          </a:p>
          <a:p>
            <a:pPr lvl="1"/>
            <a:r>
              <a:rPr lang="en-GB" sz="2000"/>
              <a:t>paradigm neutral (</a:t>
            </a:r>
            <a:r>
              <a:rPr lang="en-GB" sz="2000" i="1"/>
              <a:t>most important)</a:t>
            </a:r>
            <a:endParaRPr lang="en-GB" sz="2000"/>
          </a:p>
          <a:p>
            <a:pPr lvl="1"/>
            <a:r>
              <a:rPr lang="en-GB" sz="2000"/>
              <a:t>a variety of crosscutting and non-crosscutting concerns </a:t>
            </a:r>
            <a:r>
              <a:rPr lang="en-GB" sz="2000" i="1"/>
              <a:t>(important)</a:t>
            </a:r>
            <a:endParaRPr lang="en-GB" sz="2000"/>
          </a:p>
          <a:p>
            <a:pPr lvl="2"/>
            <a:r>
              <a:rPr lang="en-GB" sz="2000"/>
              <a:t>e.g. widely-scoped vs. more localized ones</a:t>
            </a:r>
          </a:p>
          <a:p>
            <a:pPr lvl="2"/>
            <a:r>
              <a:rPr lang="en-GB" sz="2000"/>
              <a:t>e.g. those requiring different uses of AO mechanisms</a:t>
            </a:r>
          </a:p>
          <a:p>
            <a:pPr lvl="1"/>
            <a:r>
              <a:rPr lang="en-GB" sz="2000"/>
              <a:t>elegance of the AO and non-AO decompositions (</a:t>
            </a:r>
            <a:r>
              <a:rPr lang="en-GB" sz="2000" i="1"/>
              <a:t>important</a:t>
            </a:r>
            <a:r>
              <a:rPr lang="en-GB" sz="2000"/>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5" name="Rectangle 5"/>
          <p:cNvSpPr>
            <a:spLocks noChangeArrowheads="1"/>
          </p:cNvSpPr>
          <p:nvPr/>
        </p:nvSpPr>
        <p:spPr bwMode="auto">
          <a:xfrm>
            <a:off x="0" y="6021388"/>
            <a:ext cx="9144000" cy="936625"/>
          </a:xfrm>
          <a:prstGeom prst="rect">
            <a:avLst/>
          </a:prstGeom>
          <a:solidFill>
            <a:schemeClr val="bg1"/>
          </a:solidFill>
          <a:ln w="9525">
            <a:noFill/>
            <a:miter lim="800000"/>
            <a:headEnd/>
            <a:tailEnd/>
          </a:ln>
          <a:effectLst/>
        </p:spPr>
        <p:txBody>
          <a:bodyPr wrap="none" anchor="ctr"/>
          <a:lstStyle/>
          <a:p>
            <a:endParaRPr lang="en-GB"/>
          </a:p>
        </p:txBody>
      </p:sp>
      <p:sp>
        <p:nvSpPr>
          <p:cNvPr id="271362" name="Title 1"/>
          <p:cNvSpPr>
            <a:spLocks noGrp="1"/>
          </p:cNvSpPr>
          <p:nvPr>
            <p:ph type="title" idx="4294967295"/>
          </p:nvPr>
        </p:nvSpPr>
        <p:spPr>
          <a:xfrm>
            <a:off x="457200" y="274638"/>
            <a:ext cx="5843588" cy="633412"/>
          </a:xfrm>
        </p:spPr>
        <p:txBody>
          <a:bodyPr/>
          <a:lstStyle/>
          <a:p>
            <a:r>
              <a:rPr lang="en-GB"/>
              <a:t>Health Watcher (HW) System</a:t>
            </a:r>
            <a:r>
              <a:rPr lang="en-GB" baseline="30000"/>
              <a:t>1</a:t>
            </a:r>
          </a:p>
        </p:txBody>
      </p:sp>
      <p:sp>
        <p:nvSpPr>
          <p:cNvPr id="271363" name="Content Placeholder 2"/>
          <p:cNvSpPr>
            <a:spLocks noGrp="1"/>
          </p:cNvSpPr>
          <p:nvPr>
            <p:ph idx="4294967295"/>
          </p:nvPr>
        </p:nvSpPr>
        <p:spPr>
          <a:xfrm>
            <a:off x="250825" y="1600200"/>
            <a:ext cx="8642350" cy="3989388"/>
          </a:xfrm>
        </p:spPr>
        <p:txBody>
          <a:bodyPr/>
          <a:lstStyle/>
          <a:p>
            <a:pPr>
              <a:spcBef>
                <a:spcPct val="0"/>
              </a:spcBef>
            </a:pPr>
            <a:r>
              <a:rPr lang="en-GB" sz="2000"/>
              <a:t>Java version was developed by a company in Brazil</a:t>
            </a:r>
          </a:p>
          <a:p>
            <a:pPr>
              <a:lnSpc>
                <a:spcPct val="90000"/>
              </a:lnSpc>
            </a:pPr>
            <a:r>
              <a:rPr lang="en-GB" sz="2000"/>
              <a:t>Several desirable properties</a:t>
            </a:r>
          </a:p>
          <a:p>
            <a:pPr lvl="1">
              <a:lnSpc>
                <a:spcPct val="90000"/>
              </a:lnSpc>
            </a:pPr>
            <a:r>
              <a:rPr lang="en-GB" sz="1800"/>
              <a:t>real-life system</a:t>
            </a:r>
          </a:p>
          <a:p>
            <a:pPr lvl="1">
              <a:lnSpc>
                <a:spcPct val="90000"/>
              </a:lnSpc>
            </a:pPr>
            <a:r>
              <a:rPr lang="en-GB" sz="1800"/>
              <a:t>non-trivial</a:t>
            </a:r>
          </a:p>
          <a:p>
            <a:pPr lvl="1">
              <a:lnSpc>
                <a:spcPct val="90000"/>
              </a:lnSpc>
            </a:pPr>
            <a:r>
              <a:rPr lang="en-GB" sz="1800"/>
              <a:t>Java and AspectJ implementations available</a:t>
            </a:r>
          </a:p>
          <a:p>
            <a:pPr lvl="2">
              <a:lnSpc>
                <a:spcPct val="90000"/>
              </a:lnSpc>
            </a:pPr>
            <a:r>
              <a:rPr lang="en-GB" sz="1800"/>
              <a:t>elegant OO and AO designs</a:t>
            </a:r>
          </a:p>
          <a:p>
            <a:pPr lvl="1">
              <a:lnSpc>
                <a:spcPct val="90000"/>
              </a:lnSpc>
            </a:pPr>
            <a:r>
              <a:rPr lang="en-GB" sz="1800"/>
              <a:t>some requirements, architecture and design documentation available</a:t>
            </a:r>
          </a:p>
          <a:p>
            <a:pPr lvl="1">
              <a:lnSpc>
                <a:spcPct val="90000"/>
              </a:lnSpc>
            </a:pPr>
            <a:r>
              <a:rPr lang="en-GB" sz="1800"/>
              <a:t>designed with modularity, reusability, maintainability and stability in mind</a:t>
            </a:r>
          </a:p>
          <a:p>
            <a:pPr lvl="1">
              <a:lnSpc>
                <a:spcPct val="90000"/>
              </a:lnSpc>
            </a:pPr>
            <a:r>
              <a:rPr lang="en-GB" sz="1800"/>
              <a:t>used in a reasonable number of studies that report well-accepted non-AO and AO design decompositions:</a:t>
            </a:r>
          </a:p>
          <a:p>
            <a:pPr lvl="2">
              <a:lnSpc>
                <a:spcPct val="90000"/>
              </a:lnSpc>
            </a:pPr>
            <a:r>
              <a:rPr lang="en-GB" sz="1800"/>
              <a:t>OOPSLA.02, FSE.06, S:P&amp;E 2006, ICSM.06, </a:t>
            </a:r>
            <a:r>
              <a:rPr lang="en-GB" sz="1800" u="sng"/>
              <a:t>EWSA.06, EA.06, ESEM.07</a:t>
            </a:r>
            <a:r>
              <a:rPr lang="en-GB" sz="1800"/>
              <a:t>, etc…</a:t>
            </a:r>
          </a:p>
          <a:p>
            <a:pPr>
              <a:lnSpc>
                <a:spcPct val="90000"/>
              </a:lnSpc>
            </a:pPr>
            <a:r>
              <a:rPr lang="en-GB" sz="2000"/>
              <a:t>Important that multiple applications are used in the testbed to allow broad conclusions to be made</a:t>
            </a:r>
          </a:p>
          <a:p>
            <a:pPr>
              <a:buFontTx/>
              <a:buNone/>
            </a:pPr>
            <a:endParaRPr lang="en-GB"/>
          </a:p>
        </p:txBody>
      </p:sp>
      <p:sp>
        <p:nvSpPr>
          <p:cNvPr id="271364" name="TextBox 3"/>
          <p:cNvSpPr txBox="1">
            <a:spLocks noChangeArrowheads="1"/>
          </p:cNvSpPr>
          <p:nvPr/>
        </p:nvSpPr>
        <p:spPr bwMode="auto">
          <a:xfrm>
            <a:off x="900113" y="6092825"/>
            <a:ext cx="7304087" cy="641350"/>
          </a:xfrm>
          <a:prstGeom prst="rect">
            <a:avLst/>
          </a:prstGeom>
          <a:noFill/>
          <a:ln w="9525">
            <a:noFill/>
            <a:miter lim="800000"/>
            <a:headEnd/>
            <a:tailEnd/>
          </a:ln>
        </p:spPr>
        <p:txBody>
          <a:bodyPr>
            <a:spAutoFit/>
          </a:bodyPr>
          <a:lstStyle/>
          <a:p>
            <a:r>
              <a:rPr lang="en-GB" baseline="30000"/>
              <a:t>1</a:t>
            </a:r>
            <a:r>
              <a:rPr lang="en-GB"/>
              <a:t>Soares et al. </a:t>
            </a:r>
            <a:r>
              <a:rPr lang="en-GB" b="1" i="1"/>
              <a:t>Implementing Distribution and Persistence Aspects with AspectJ</a:t>
            </a:r>
            <a:r>
              <a:rPr lang="en-GB"/>
              <a:t>. OOPSLA 2002</a:t>
            </a:r>
          </a:p>
        </p:txBody>
      </p:sp>
      <p:sp>
        <p:nvSpPr>
          <p:cNvPr id="271366" name="Oval 6"/>
          <p:cNvSpPr>
            <a:spLocks noChangeArrowheads="1"/>
          </p:cNvSpPr>
          <p:nvPr/>
        </p:nvSpPr>
        <p:spPr bwMode="auto">
          <a:xfrm>
            <a:off x="323850" y="6165850"/>
            <a:ext cx="433388" cy="431800"/>
          </a:xfrm>
          <a:prstGeom prst="ellipse">
            <a:avLst/>
          </a:prstGeom>
          <a:solidFill>
            <a:srgbClr val="FFFFCC"/>
          </a:solidFill>
          <a:ln w="9525">
            <a:solidFill>
              <a:schemeClr val="tx2"/>
            </a:solidFill>
            <a:miter lim="800000"/>
            <a:headEnd/>
            <a:tailEnd/>
          </a:ln>
          <a:effectLst/>
        </p:spPr>
        <p:txBody>
          <a:bodyPr wrap="none" anchor="ctr"/>
          <a:lstStyle/>
          <a:p>
            <a:pPr algn="ctr"/>
            <a:r>
              <a:rPr lang="en-US" sz="2800" b="1">
                <a:solidFill>
                  <a:schemeClr val="bg1"/>
                </a:solidFill>
                <a:effectLst>
                  <a:outerShdw blurRad="38100" dist="38100" dir="2700000" algn="tl">
                    <a:srgbClr val="000000"/>
                  </a:outerShdw>
                </a:effectLst>
                <a:latin typeface="Tahoma" pitchFamily="34" charset="0"/>
                <a:sym typeface="Wingdings" pitchFamily="2" charset="2"/>
              </a:rPr>
              <a:t></a:t>
            </a:r>
            <a:endParaRPr lang="pt-BR" sz="2800" b="1">
              <a:solidFill>
                <a:schemeClr val="bg1"/>
              </a:solidFill>
              <a:effectLst>
                <a:outerShdw blurRad="38100" dist="38100" dir="2700000" algn="tl">
                  <a:srgbClr val="000000"/>
                </a:outerShdw>
              </a:effectLst>
              <a:latin typeface="Tahoma"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2"/>
          <p:cNvSpPr>
            <a:spLocks noGrp="1" noChangeArrowheads="1"/>
          </p:cNvSpPr>
          <p:nvPr>
            <p:ph type="title" idx="4294967295"/>
          </p:nvPr>
        </p:nvSpPr>
        <p:spPr/>
        <p:txBody>
          <a:bodyPr/>
          <a:lstStyle/>
          <a:p>
            <a:r>
              <a:rPr lang="en-GB"/>
              <a:t>Health Watcher Architecture</a:t>
            </a:r>
          </a:p>
        </p:txBody>
      </p:sp>
      <p:pic>
        <p:nvPicPr>
          <p:cNvPr id="295939" name="Picture 4" descr="OO_Slice"/>
          <p:cNvPicPr>
            <a:picLocks noChangeAspect="1" noChangeArrowheads="1"/>
          </p:cNvPicPr>
          <p:nvPr/>
        </p:nvPicPr>
        <p:blipFill>
          <a:blip r:embed="rId3"/>
          <a:srcRect t="2754" b="15347"/>
          <a:stretch>
            <a:fillRect/>
          </a:stretch>
        </p:blipFill>
        <p:spPr bwMode="auto">
          <a:xfrm>
            <a:off x="468313" y="1484313"/>
            <a:ext cx="7740650" cy="47545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4" name="Title 1"/>
          <p:cNvSpPr>
            <a:spLocks noGrp="1"/>
          </p:cNvSpPr>
          <p:nvPr>
            <p:ph type="title" idx="4294967295"/>
          </p:nvPr>
        </p:nvSpPr>
        <p:spPr>
          <a:xfrm>
            <a:off x="323850" y="274638"/>
            <a:ext cx="5627688" cy="633412"/>
          </a:xfrm>
        </p:spPr>
        <p:txBody>
          <a:bodyPr/>
          <a:lstStyle/>
          <a:p>
            <a:r>
              <a:rPr lang="en-GB"/>
              <a:t>Artefacts Repository</a:t>
            </a:r>
          </a:p>
        </p:txBody>
      </p:sp>
      <p:sp>
        <p:nvSpPr>
          <p:cNvPr id="300035" name="Content Placeholder 2"/>
          <p:cNvSpPr>
            <a:spLocks noGrp="1"/>
          </p:cNvSpPr>
          <p:nvPr>
            <p:ph idx="4294967295"/>
          </p:nvPr>
        </p:nvSpPr>
        <p:spPr>
          <a:xfrm>
            <a:off x="250825" y="1484313"/>
            <a:ext cx="8785225" cy="4525962"/>
          </a:xfrm>
        </p:spPr>
        <p:txBody>
          <a:bodyPr/>
          <a:lstStyle/>
          <a:p>
            <a:r>
              <a:rPr lang="en-GB" sz="2000"/>
              <a:t>Initially a limited number of approaches have been applied</a:t>
            </a:r>
          </a:p>
          <a:p>
            <a:pPr lvl="1"/>
            <a:r>
              <a:rPr lang="en-GB" sz="1800"/>
              <a:t>Requirements (e.g. Use-Cases, V-Graph, AOV-Graph, AORE, AORA)</a:t>
            </a:r>
          </a:p>
          <a:p>
            <a:pPr lvl="1"/>
            <a:r>
              <a:rPr lang="en-GB" sz="1800"/>
              <a:t>Architecture (e.g. UML, ACME, AO ADL, AspectualACME, AOGA)</a:t>
            </a:r>
          </a:p>
          <a:p>
            <a:pPr lvl="1"/>
            <a:r>
              <a:rPr lang="en-GB" sz="1800"/>
              <a:t>Design (UML, Theme/UML, aSideML)</a:t>
            </a:r>
          </a:p>
          <a:p>
            <a:pPr lvl="1"/>
            <a:r>
              <a:rPr lang="en-GB" sz="1800"/>
              <a:t>Implementation (Java, AspectJ, CaesarJ, AWED, JBoss)</a:t>
            </a:r>
          </a:p>
          <a:p>
            <a:endParaRPr lang="en-GB" sz="2000"/>
          </a:p>
          <a:p>
            <a:r>
              <a:rPr lang="en-GB" sz="2000"/>
              <a:t>Contributors reported:</a:t>
            </a:r>
          </a:p>
          <a:p>
            <a:pPr lvl="1"/>
            <a:r>
              <a:rPr lang="en-GB" sz="1800"/>
              <a:t>strengths and weaknesses of the HW system</a:t>
            </a:r>
          </a:p>
          <a:p>
            <a:pPr lvl="1"/>
            <a:r>
              <a:rPr lang="en-GB" sz="1800"/>
              <a:t>issues to be benchmarked</a:t>
            </a:r>
          </a:p>
          <a:p>
            <a:endParaRPr lang="en-GB" sz="2000"/>
          </a:p>
          <a:p>
            <a:pPr lvl="1"/>
            <a:endParaRPr lang="en-GB" sz="180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Rectangle 2"/>
          <p:cNvSpPr>
            <a:spLocks noGrp="1" noChangeArrowheads="1"/>
          </p:cNvSpPr>
          <p:nvPr>
            <p:ph type="title"/>
          </p:nvPr>
        </p:nvSpPr>
        <p:spPr/>
        <p:txBody>
          <a:bodyPr/>
          <a:lstStyle/>
          <a:p>
            <a:r>
              <a:rPr lang="en-GB"/>
              <a:t>What issues to benchmark?</a:t>
            </a:r>
          </a:p>
        </p:txBody>
      </p:sp>
      <p:sp>
        <p:nvSpPr>
          <p:cNvPr id="297987" name="Rectangle 3"/>
          <p:cNvSpPr>
            <a:spLocks noGrp="1" noChangeArrowheads="1"/>
          </p:cNvSpPr>
          <p:nvPr>
            <p:ph type="body" idx="1"/>
          </p:nvPr>
        </p:nvSpPr>
        <p:spPr>
          <a:xfrm>
            <a:off x="250825" y="1412875"/>
            <a:ext cx="8893175" cy="4824413"/>
          </a:xfrm>
        </p:spPr>
        <p:txBody>
          <a:bodyPr/>
          <a:lstStyle/>
          <a:p>
            <a:r>
              <a:rPr lang="en-GB" sz="1800"/>
              <a:t>Questionnaires sent to a representative set of SE institutions </a:t>
            </a:r>
          </a:p>
          <a:p>
            <a:pPr lvl="1"/>
            <a:r>
              <a:rPr lang="en-GB" sz="1600"/>
              <a:t>understand which areas the existing AO techniques…</a:t>
            </a:r>
          </a:p>
          <a:p>
            <a:pPr lvl="2"/>
            <a:r>
              <a:rPr lang="en-GB" sz="1600"/>
              <a:t>… were mature enough</a:t>
            </a:r>
          </a:p>
          <a:p>
            <a:pPr lvl="3"/>
            <a:r>
              <a:rPr lang="en-GB" sz="1400"/>
              <a:t>phases: requirements engineering, detailed design and implementation </a:t>
            </a:r>
          </a:p>
          <a:p>
            <a:pPr lvl="3"/>
            <a:r>
              <a:rPr lang="en-GB" sz="1400"/>
              <a:t>e.g. “pointcut languages”</a:t>
            </a:r>
          </a:p>
          <a:p>
            <a:pPr lvl="2"/>
            <a:r>
              <a:rPr lang="en-GB" sz="1600"/>
              <a:t>… in evolution stage (e.g. aspect interaction)    </a:t>
            </a:r>
          </a:p>
          <a:p>
            <a:pPr lvl="2"/>
            <a:r>
              <a:rPr lang="en-GB" sz="1600"/>
              <a:t>… target quality attributes (e.g. enhanced maintainability and reusability)</a:t>
            </a:r>
          </a:p>
          <a:p>
            <a:endParaRPr lang="en-GB" sz="1800"/>
          </a:p>
          <a:p>
            <a:r>
              <a:rPr lang="en-GB" sz="1800"/>
              <a:t>Investigation of typical “ilities” in previous empirical studies involving modularization techniques (e.g. OO, AO, etc…):</a:t>
            </a:r>
          </a:p>
          <a:p>
            <a:pPr lvl="1"/>
            <a:r>
              <a:rPr lang="en-GB" sz="1600"/>
              <a:t>modularity, maintainability and reusability</a:t>
            </a:r>
          </a:p>
          <a:p>
            <a:pPr lvl="2"/>
            <a:r>
              <a:rPr lang="en-GB" sz="1600"/>
              <a:t>e.g. software stability</a:t>
            </a:r>
          </a:p>
          <a:p>
            <a:pPr lvl="1"/>
            <a:r>
              <a:rPr lang="en-GB" sz="1600"/>
              <a:t>reliability</a:t>
            </a:r>
          </a:p>
          <a:p>
            <a:pPr lvl="2"/>
            <a:r>
              <a:rPr lang="en-GB" sz="1600"/>
              <a:t>e.g. error proneness</a:t>
            </a:r>
          </a:p>
          <a:p>
            <a:pPr lvl="1"/>
            <a:r>
              <a:rPr lang="en-GB" sz="1600"/>
              <a:t>specification effort and outcome quality</a:t>
            </a:r>
          </a:p>
          <a:p>
            <a:pPr lvl="2"/>
            <a:r>
              <a:rPr lang="en-GB" sz="1600"/>
              <a:t>e.g. time spent, recall, and precision</a:t>
            </a:r>
          </a:p>
          <a:p>
            <a:pPr lvl="1"/>
            <a:endParaRPr lang="en-GB" sz="1600"/>
          </a:p>
          <a:p>
            <a:endParaRPr lang="en-GB" sz="1800"/>
          </a:p>
          <a:p>
            <a:endParaRPr lang="en-GB" sz="1800"/>
          </a:p>
          <a:p>
            <a:endParaRPr lang="en-GB" sz="1800"/>
          </a:p>
          <a:p>
            <a:endParaRPr lang="en-GB" sz="1800"/>
          </a:p>
          <a:p>
            <a:endParaRPr lang="en-GB" sz="1800"/>
          </a:p>
          <a:p>
            <a:endParaRPr lang="en-GB" sz="1800"/>
          </a:p>
        </p:txBody>
      </p:sp>
      <p:grpSp>
        <p:nvGrpSpPr>
          <p:cNvPr id="297990" name="Group 6"/>
          <p:cNvGrpSpPr>
            <a:grpSpLocks/>
          </p:cNvGrpSpPr>
          <p:nvPr/>
        </p:nvGrpSpPr>
        <p:grpSpPr bwMode="auto">
          <a:xfrm>
            <a:off x="611188" y="2349500"/>
            <a:ext cx="6985000" cy="2649538"/>
            <a:chOff x="385" y="1480"/>
            <a:chExt cx="4400" cy="1669"/>
          </a:xfrm>
        </p:grpSpPr>
        <p:sp>
          <p:nvSpPr>
            <p:cNvPr id="297988" name="Rectangle 4"/>
            <p:cNvSpPr>
              <a:spLocks noChangeArrowheads="1"/>
            </p:cNvSpPr>
            <p:nvPr/>
          </p:nvSpPr>
          <p:spPr bwMode="auto">
            <a:xfrm>
              <a:off x="385" y="2766"/>
              <a:ext cx="3311" cy="383"/>
            </a:xfrm>
            <a:prstGeom prst="rect">
              <a:avLst/>
            </a:prstGeom>
            <a:noFill/>
            <a:ln w="9525">
              <a:solidFill>
                <a:schemeClr val="tx1"/>
              </a:solidFill>
              <a:miter lim="800000"/>
              <a:headEnd/>
              <a:tailEnd/>
            </a:ln>
            <a:effectLst/>
          </p:spPr>
          <p:txBody>
            <a:bodyPr wrap="none" anchor="ctr"/>
            <a:lstStyle/>
            <a:p>
              <a:endParaRPr lang="en-GB"/>
            </a:p>
          </p:txBody>
        </p:sp>
        <p:sp>
          <p:nvSpPr>
            <p:cNvPr id="297989" name="Rectangle 5"/>
            <p:cNvSpPr>
              <a:spLocks noChangeArrowheads="1"/>
            </p:cNvSpPr>
            <p:nvPr/>
          </p:nvSpPr>
          <p:spPr bwMode="auto">
            <a:xfrm>
              <a:off x="3947" y="1480"/>
              <a:ext cx="838" cy="181"/>
            </a:xfrm>
            <a:prstGeom prst="rect">
              <a:avLst/>
            </a:prstGeom>
            <a:noFill/>
            <a:ln w="9525">
              <a:solidFill>
                <a:schemeClr val="tx1"/>
              </a:solidFill>
              <a:miter lim="800000"/>
              <a:headEnd/>
              <a:tailEnd/>
            </a:ln>
            <a:effectLst/>
          </p:spPr>
          <p:txBody>
            <a:bodyPr wrap="none" anchor="ctr"/>
            <a:lstStyle/>
            <a:p>
              <a:endParaRPr lang="en-GB"/>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297990"/>
                                        </p:tgtEl>
                                        <p:attrNameLst>
                                          <p:attrName>style.visibility</p:attrName>
                                        </p:attrNameLst>
                                      </p:cBhvr>
                                      <p:to>
                                        <p:strVal val="visible"/>
                                      </p:to>
                                    </p:set>
                                    <p:animEffect transition="in" filter="diamond(in)">
                                      <p:cBhvr>
                                        <p:cTn id="7" dur="2000"/>
                                        <p:tgtEl>
                                          <p:spTgt spid="2979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Rectangle 2"/>
          <p:cNvSpPr>
            <a:spLocks noGrp="1" noChangeArrowheads="1"/>
          </p:cNvSpPr>
          <p:nvPr>
            <p:ph type="title"/>
          </p:nvPr>
        </p:nvSpPr>
        <p:spPr/>
        <p:txBody>
          <a:bodyPr/>
          <a:lstStyle/>
          <a:p>
            <a:r>
              <a:rPr lang="en-GB"/>
              <a:t>What issues to benchmark?</a:t>
            </a:r>
          </a:p>
        </p:txBody>
      </p:sp>
      <p:sp>
        <p:nvSpPr>
          <p:cNvPr id="303107" name="Rectangle 3"/>
          <p:cNvSpPr>
            <a:spLocks noGrp="1" noChangeArrowheads="1"/>
          </p:cNvSpPr>
          <p:nvPr>
            <p:ph type="body" idx="1"/>
          </p:nvPr>
        </p:nvSpPr>
        <p:spPr/>
        <p:txBody>
          <a:bodyPr/>
          <a:lstStyle/>
          <a:p>
            <a:r>
              <a:rPr lang="en-GB" sz="2000"/>
              <a:t>Impact of AO mechanisms on particular SE activities or phases</a:t>
            </a:r>
          </a:p>
          <a:p>
            <a:pPr lvl="1"/>
            <a:r>
              <a:rPr lang="en-GB" sz="1800"/>
              <a:t>phases are often assessed in isolation</a:t>
            </a:r>
          </a:p>
          <a:p>
            <a:pPr lvl="1"/>
            <a:r>
              <a:rPr lang="en-GB" sz="1800"/>
              <a:t>desirable to determine the affects of one phase on subsequent phases</a:t>
            </a:r>
          </a:p>
          <a:p>
            <a:pPr lvl="2"/>
            <a:r>
              <a:rPr lang="en-GB" sz="1800"/>
              <a:t>E.g. how changes in my AO program impacts the stability of the architecture decomposition (compared with OO program changes)?</a:t>
            </a:r>
          </a:p>
          <a:p>
            <a:pPr lvl="1"/>
            <a:endParaRPr lang="en-GB" sz="1800"/>
          </a:p>
          <a:p>
            <a:r>
              <a:rPr lang="en-GB" sz="2000"/>
              <a:t>Which motivating comparison?</a:t>
            </a:r>
          </a:p>
          <a:p>
            <a:pPr lvl="1"/>
            <a:r>
              <a:rPr lang="en-GB" sz="1800"/>
              <a:t>OO vs. AO? </a:t>
            </a:r>
          </a:p>
          <a:p>
            <a:pPr lvl="1">
              <a:buFontTx/>
              <a:buNone/>
            </a:pPr>
            <a:r>
              <a:rPr lang="en-GB" sz="1800" b="1"/>
              <a:t>or</a:t>
            </a:r>
          </a:p>
          <a:p>
            <a:pPr lvl="1"/>
            <a:r>
              <a:rPr lang="en-GB" sz="1800"/>
              <a:t>Multiple AO techniques</a:t>
            </a:r>
          </a:p>
          <a:p>
            <a:endParaRPr lang="en-GB"/>
          </a:p>
        </p:txBody>
      </p:sp>
      <p:sp>
        <p:nvSpPr>
          <p:cNvPr id="303108" name="Rectangle 4"/>
          <p:cNvSpPr>
            <a:spLocks noChangeArrowheads="1"/>
          </p:cNvSpPr>
          <p:nvPr/>
        </p:nvSpPr>
        <p:spPr bwMode="auto">
          <a:xfrm>
            <a:off x="1258888" y="3933825"/>
            <a:ext cx="1368425" cy="358775"/>
          </a:xfrm>
          <a:prstGeom prst="rect">
            <a:avLst/>
          </a:prstGeom>
          <a:noFill/>
          <a:ln w="9525">
            <a:solidFill>
              <a:schemeClr val="tx1"/>
            </a:solidFill>
            <a:miter lim="800000"/>
            <a:headEnd/>
            <a:tailEnd/>
          </a:ln>
          <a:effectLst/>
        </p:spPr>
        <p:txBody>
          <a:bodyPr wrap="none" anchor="ctr"/>
          <a:lstStyle/>
          <a:p>
            <a:endParaRPr lang="en-GB"/>
          </a:p>
        </p:txBody>
      </p:sp>
      <p:sp>
        <p:nvSpPr>
          <p:cNvPr id="303109" name="Rectangle 5"/>
          <p:cNvSpPr>
            <a:spLocks noChangeArrowheads="1"/>
          </p:cNvSpPr>
          <p:nvPr/>
        </p:nvSpPr>
        <p:spPr bwMode="auto">
          <a:xfrm>
            <a:off x="1331913" y="2638425"/>
            <a:ext cx="7416800" cy="646113"/>
          </a:xfrm>
          <a:prstGeom prst="rect">
            <a:avLst/>
          </a:prstGeom>
          <a:noFill/>
          <a:ln w="9525">
            <a:solidFill>
              <a:schemeClr val="tx1"/>
            </a:solidFill>
            <a:miter lim="800000"/>
            <a:headEnd/>
            <a:tailEnd/>
          </a:ln>
          <a:effectLst/>
        </p:spPr>
        <p:txBody>
          <a:bodyPr wrap="none" anchor="ctr"/>
          <a:lstStyle/>
          <a:p>
            <a:endParaRPr lang="en-GB"/>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Rectangle 2"/>
          <p:cNvSpPr>
            <a:spLocks noGrp="1" noChangeArrowheads="1"/>
          </p:cNvSpPr>
          <p:nvPr>
            <p:ph type="title"/>
          </p:nvPr>
        </p:nvSpPr>
        <p:spPr/>
        <p:txBody>
          <a:bodyPr/>
          <a:lstStyle/>
          <a:p>
            <a:r>
              <a:rPr lang="en-GB"/>
              <a:t>Enhancing HW System… </a:t>
            </a:r>
          </a:p>
        </p:txBody>
      </p:sp>
      <p:sp>
        <p:nvSpPr>
          <p:cNvPr id="299011" name="Rectangle 3"/>
          <p:cNvSpPr>
            <a:spLocks noGrp="1" noChangeArrowheads="1"/>
          </p:cNvSpPr>
          <p:nvPr>
            <p:ph type="body" idx="1"/>
          </p:nvPr>
        </p:nvSpPr>
        <p:spPr>
          <a:xfrm>
            <a:off x="250825" y="1527175"/>
            <a:ext cx="8686800" cy="4565650"/>
          </a:xfrm>
        </p:spPr>
        <p:txBody>
          <a:bodyPr/>
          <a:lstStyle/>
          <a:p>
            <a:r>
              <a:rPr lang="en-GB" sz="2400"/>
              <a:t>… to include changes and produce releases</a:t>
            </a:r>
          </a:p>
          <a:p>
            <a:pPr lvl="1"/>
            <a:r>
              <a:rPr lang="en-GB" sz="2000"/>
              <a:t>both widely-scoped and localized changes</a:t>
            </a:r>
          </a:p>
          <a:p>
            <a:pPr lvl="1"/>
            <a:r>
              <a:rPr lang="en-GB" sz="2000"/>
              <a:t>changes to both CCCs and non-CCCs</a:t>
            </a:r>
          </a:p>
          <a:p>
            <a:pPr lvl="1"/>
            <a:r>
              <a:rPr lang="en-GB" sz="2000"/>
              <a:t>different categories: perfective changes and refactorings, corrective changes, evolutionary changes, etc… </a:t>
            </a:r>
          </a:p>
          <a:p>
            <a:r>
              <a:rPr lang="en-GB" sz="2400"/>
              <a:t>… to address the identified weaknesses w.r.t. </a:t>
            </a:r>
          </a:p>
          <a:p>
            <a:pPr lvl="1"/>
            <a:r>
              <a:rPr lang="en-GB" sz="2000"/>
              <a:t>our original criteria</a:t>
            </a:r>
          </a:p>
          <a:p>
            <a:pPr lvl="2"/>
            <a:r>
              <a:rPr lang="en-GB" sz="2000"/>
              <a:t>e.g. include localized CCCs, such as design patterns</a:t>
            </a:r>
          </a:p>
          <a:p>
            <a:pPr lvl="1"/>
            <a:r>
              <a:rPr lang="en-GB" sz="2000"/>
              <a:t>feedback received from the contributors</a:t>
            </a:r>
          </a:p>
          <a:p>
            <a:pPr lvl="2"/>
            <a:r>
              <a:rPr lang="en-GB" sz="2000"/>
              <a:t>e.g. need for improving the categories of aspect interactions</a:t>
            </a:r>
          </a:p>
          <a:p>
            <a:r>
              <a:rPr lang="en-GB" sz="2400"/>
              <a:t>… based on the history of HW changes in the deployed Java system  </a:t>
            </a:r>
          </a:p>
          <a:p>
            <a:pPr lvl="1"/>
            <a:endParaRPr lang="en-GB" sz="2000"/>
          </a:p>
          <a:p>
            <a:endParaRPr lang="en-GB" sz="240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Rectangle 2"/>
          <p:cNvSpPr>
            <a:spLocks noGrp="1" noChangeArrowheads="1"/>
          </p:cNvSpPr>
          <p:nvPr>
            <p:ph type="title"/>
          </p:nvPr>
        </p:nvSpPr>
        <p:spPr/>
        <p:txBody>
          <a:bodyPr/>
          <a:lstStyle/>
          <a:p>
            <a:r>
              <a:rPr lang="en-GB"/>
              <a:t>Stability Indicators</a:t>
            </a:r>
          </a:p>
        </p:txBody>
      </p:sp>
      <p:sp>
        <p:nvSpPr>
          <p:cNvPr id="302083" name="Rectangle 3"/>
          <p:cNvSpPr>
            <a:spLocks noGrp="1" noChangeArrowheads="1"/>
          </p:cNvSpPr>
          <p:nvPr>
            <p:ph type="body" idx="1"/>
          </p:nvPr>
        </p:nvSpPr>
        <p:spPr>
          <a:xfrm>
            <a:off x="179388" y="1412875"/>
            <a:ext cx="8785225" cy="4565650"/>
          </a:xfrm>
        </p:spPr>
        <p:txBody>
          <a:bodyPr/>
          <a:lstStyle/>
          <a:p>
            <a:pPr>
              <a:lnSpc>
                <a:spcPct val="90000"/>
              </a:lnSpc>
            </a:pPr>
            <a:r>
              <a:rPr lang="en-GB"/>
              <a:t>Generality</a:t>
            </a:r>
          </a:p>
          <a:p>
            <a:pPr lvl="1">
              <a:lnSpc>
                <a:spcPct val="90000"/>
              </a:lnSpc>
            </a:pPr>
            <a:r>
              <a:rPr lang="en-GB"/>
              <a:t>indicators not tied to one specific artefact/technique type</a:t>
            </a:r>
            <a:endParaRPr lang="en-GB" sz="3200"/>
          </a:p>
          <a:p>
            <a:pPr>
              <a:lnSpc>
                <a:spcPct val="90000"/>
              </a:lnSpc>
            </a:pPr>
            <a:r>
              <a:rPr lang="en-GB"/>
              <a:t>Traceability in the assessment process</a:t>
            </a:r>
          </a:p>
          <a:p>
            <a:pPr lvl="1">
              <a:lnSpc>
                <a:spcPct val="90000"/>
              </a:lnSpc>
            </a:pPr>
            <a:r>
              <a:rPr lang="en-GB" sz="2800"/>
              <a:t>support assessment of effects of one phase on subsequent phases</a:t>
            </a:r>
          </a:p>
          <a:p>
            <a:pPr lvl="1">
              <a:lnSpc>
                <a:spcPct val="90000"/>
              </a:lnSpc>
            </a:pPr>
            <a:r>
              <a:rPr lang="en-GB" sz="2800"/>
              <a:t>SE-wide properties</a:t>
            </a:r>
          </a:p>
          <a:p>
            <a:pPr lvl="2">
              <a:lnSpc>
                <a:spcPct val="90000"/>
              </a:lnSpc>
            </a:pPr>
            <a:r>
              <a:rPr lang="en-GB" sz="2800"/>
              <a:t>modularity: cohesion, coupling, SoC, interface simplicity, etc…</a:t>
            </a:r>
          </a:p>
          <a:p>
            <a:pPr lvl="2">
              <a:lnSpc>
                <a:spcPct val="90000"/>
              </a:lnSpc>
            </a:pPr>
            <a:r>
              <a:rPr lang="en-GB" sz="2800"/>
              <a:t>change impact and stability</a:t>
            </a:r>
          </a:p>
          <a:p>
            <a:pPr lvl="3">
              <a:lnSpc>
                <a:spcPct val="90000"/>
              </a:lnSpc>
            </a:pPr>
            <a:r>
              <a:rPr lang="pt-BR" sz="2400"/>
              <a:t>concern interaction</a:t>
            </a:r>
            <a:endParaRPr lang="en-GB" sz="240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6" name="Rectangle 6"/>
          <p:cNvSpPr>
            <a:spLocks noChangeArrowheads="1"/>
          </p:cNvSpPr>
          <p:nvPr/>
        </p:nvSpPr>
        <p:spPr bwMode="auto">
          <a:xfrm>
            <a:off x="0" y="6021388"/>
            <a:ext cx="9144000" cy="936625"/>
          </a:xfrm>
          <a:prstGeom prst="rect">
            <a:avLst/>
          </a:prstGeom>
          <a:solidFill>
            <a:schemeClr val="bg1"/>
          </a:solidFill>
          <a:ln w="9525">
            <a:noFill/>
            <a:miter lim="800000"/>
            <a:headEnd/>
            <a:tailEnd/>
          </a:ln>
          <a:effectLst/>
        </p:spPr>
        <p:txBody>
          <a:bodyPr wrap="none" anchor="ctr"/>
          <a:lstStyle/>
          <a:p>
            <a:endParaRPr lang="en-GB"/>
          </a:p>
        </p:txBody>
      </p:sp>
      <p:sp>
        <p:nvSpPr>
          <p:cNvPr id="266242" name="Title 1"/>
          <p:cNvSpPr>
            <a:spLocks noGrp="1"/>
          </p:cNvSpPr>
          <p:nvPr>
            <p:ph type="title" idx="4294967295"/>
          </p:nvPr>
        </p:nvSpPr>
        <p:spPr/>
        <p:txBody>
          <a:bodyPr/>
          <a:lstStyle/>
          <a:p>
            <a:r>
              <a:rPr lang="en-GB"/>
              <a:t>Testbed Elements</a:t>
            </a:r>
          </a:p>
        </p:txBody>
      </p:sp>
      <p:pic>
        <p:nvPicPr>
          <p:cNvPr id="266243" name="Picture 3" descr="testbed_elements.png"/>
          <p:cNvPicPr>
            <a:picLocks noChangeAspect="1"/>
          </p:cNvPicPr>
          <p:nvPr/>
        </p:nvPicPr>
        <p:blipFill>
          <a:blip r:embed="rId3"/>
          <a:srcRect/>
          <a:stretch>
            <a:fillRect/>
          </a:stretch>
        </p:blipFill>
        <p:spPr bwMode="auto">
          <a:xfrm>
            <a:off x="395288" y="1547813"/>
            <a:ext cx="8099425" cy="4506912"/>
          </a:xfrm>
          <a:prstGeom prst="rect">
            <a:avLst/>
          </a:prstGeom>
          <a:noFill/>
          <a:ln w="9525">
            <a:noFill/>
            <a:miter lim="800000"/>
            <a:headEnd/>
            <a:tailEnd/>
          </a:ln>
        </p:spPr>
      </p:pic>
      <p:sp>
        <p:nvSpPr>
          <p:cNvPr id="266244" name="Rectangle 4"/>
          <p:cNvSpPr>
            <a:spLocks noChangeArrowheads="1"/>
          </p:cNvSpPr>
          <p:nvPr/>
        </p:nvSpPr>
        <p:spPr bwMode="auto">
          <a:xfrm>
            <a:off x="285750" y="6156325"/>
            <a:ext cx="2527300" cy="368300"/>
          </a:xfrm>
          <a:prstGeom prst="rect">
            <a:avLst/>
          </a:prstGeom>
          <a:solidFill>
            <a:srgbClr val="FFFFCC"/>
          </a:solidFill>
          <a:ln w="9525">
            <a:solidFill>
              <a:schemeClr val="tx1"/>
            </a:solidFill>
            <a:miter lim="800000"/>
            <a:headEnd/>
            <a:tailEnd/>
          </a:ln>
          <a:effectLst/>
        </p:spPr>
        <p:txBody>
          <a:bodyPr wrap="none" anchor="ctr"/>
          <a:lstStyle/>
          <a:p>
            <a:pPr algn="ctr"/>
            <a:r>
              <a:rPr lang="en-GB"/>
              <a:t>Design Stability Study</a:t>
            </a:r>
            <a:endParaRPr lang="en-US"/>
          </a:p>
        </p:txBody>
      </p:sp>
      <p:sp>
        <p:nvSpPr>
          <p:cNvPr id="266245" name="Text Box 5"/>
          <p:cNvSpPr txBox="1">
            <a:spLocks noChangeArrowheads="1"/>
          </p:cNvSpPr>
          <p:nvPr/>
        </p:nvSpPr>
        <p:spPr bwMode="auto">
          <a:xfrm>
            <a:off x="2949575" y="6142038"/>
            <a:ext cx="4070350" cy="366712"/>
          </a:xfrm>
          <a:prstGeom prst="rect">
            <a:avLst/>
          </a:prstGeom>
          <a:noFill/>
          <a:ln w="9525">
            <a:noFill/>
            <a:miter lim="800000"/>
            <a:headEnd/>
            <a:tailEnd/>
          </a:ln>
          <a:effectLst/>
        </p:spPr>
        <p:txBody>
          <a:bodyPr wrap="none">
            <a:spAutoFit/>
          </a:bodyPr>
          <a:lstStyle/>
          <a:p>
            <a:r>
              <a:rPr lang="en-GB"/>
              <a:t>Consequence: more mature elements </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0" name="Rectangle 2"/>
          <p:cNvSpPr>
            <a:spLocks noGrp="1" noChangeArrowheads="1"/>
          </p:cNvSpPr>
          <p:nvPr>
            <p:ph type="title"/>
          </p:nvPr>
        </p:nvSpPr>
        <p:spPr/>
        <p:txBody>
          <a:bodyPr/>
          <a:lstStyle/>
          <a:p>
            <a:r>
              <a:rPr lang="en-GB"/>
              <a:t>Outline</a:t>
            </a:r>
          </a:p>
        </p:txBody>
      </p:sp>
      <p:sp>
        <p:nvSpPr>
          <p:cNvPr id="309251" name="Rectangle 3"/>
          <p:cNvSpPr>
            <a:spLocks noGrp="1" noChangeArrowheads="1"/>
          </p:cNvSpPr>
          <p:nvPr>
            <p:ph type="body" idx="1"/>
          </p:nvPr>
        </p:nvSpPr>
        <p:spPr>
          <a:xfrm>
            <a:off x="323850" y="1527175"/>
            <a:ext cx="8229600" cy="3630613"/>
          </a:xfrm>
        </p:spPr>
        <p:txBody>
          <a:bodyPr/>
          <a:lstStyle/>
          <a:p>
            <a:r>
              <a:rPr lang="en-GB">
                <a:solidFill>
                  <a:schemeClr val="bg2"/>
                </a:solidFill>
              </a:rPr>
              <a:t>Testbed design: the first benchmark</a:t>
            </a:r>
          </a:p>
          <a:p>
            <a:r>
              <a:rPr lang="en-GB">
                <a:solidFill>
                  <a:schemeClr val="bg2"/>
                </a:solidFill>
              </a:rPr>
              <a:t>Testbed elements</a:t>
            </a:r>
          </a:p>
          <a:p>
            <a:r>
              <a:rPr lang="en-GB"/>
              <a:t>Testbed instantiation</a:t>
            </a:r>
          </a:p>
          <a:p>
            <a:pPr lvl="1"/>
            <a:r>
              <a:rPr lang="en-GB"/>
              <a:t>study on architecture and implementation stability</a:t>
            </a:r>
            <a:r>
              <a:rPr lang="en-GB" baseline="30000"/>
              <a:t>1</a:t>
            </a:r>
            <a:endParaRPr lang="en-GB"/>
          </a:p>
          <a:p>
            <a:pPr lvl="2"/>
            <a:r>
              <a:rPr lang="en-GB"/>
              <a:t>Java vs. AspectJ vs. CaesarJ</a:t>
            </a:r>
          </a:p>
          <a:p>
            <a:pPr lvl="1"/>
            <a:r>
              <a:rPr lang="en-GB"/>
              <a:t>study on AO requirements engineering</a:t>
            </a:r>
            <a:r>
              <a:rPr lang="en-GB" baseline="30000"/>
              <a:t>2</a:t>
            </a:r>
            <a:endParaRPr lang="en-GB"/>
          </a:p>
          <a:p>
            <a:pPr>
              <a:buFontTx/>
              <a:buNone/>
            </a:pPr>
            <a:endParaRPr lang="en-GB"/>
          </a:p>
          <a:p>
            <a:endParaRPr lang="en-GB"/>
          </a:p>
        </p:txBody>
      </p:sp>
      <p:sp>
        <p:nvSpPr>
          <p:cNvPr id="309252" name="Rectangle 4"/>
          <p:cNvSpPr>
            <a:spLocks noChangeArrowheads="1"/>
          </p:cNvSpPr>
          <p:nvPr/>
        </p:nvSpPr>
        <p:spPr bwMode="auto">
          <a:xfrm>
            <a:off x="323850" y="2565400"/>
            <a:ext cx="8208963" cy="1943100"/>
          </a:xfrm>
          <a:prstGeom prst="rect">
            <a:avLst/>
          </a:prstGeom>
          <a:noFill/>
          <a:ln w="9525">
            <a:solidFill>
              <a:schemeClr val="tx1"/>
            </a:solidFill>
            <a:miter lim="800000"/>
            <a:headEnd/>
            <a:tailEnd/>
          </a:ln>
          <a:effectLst/>
        </p:spPr>
        <p:txBody>
          <a:bodyPr wrap="none" anchor="ctr"/>
          <a:lstStyle/>
          <a:p>
            <a:endParaRPr lang="en-GB"/>
          </a:p>
        </p:txBody>
      </p:sp>
      <p:sp>
        <p:nvSpPr>
          <p:cNvPr id="309253" name="Rectangle 5"/>
          <p:cNvSpPr>
            <a:spLocks noChangeArrowheads="1"/>
          </p:cNvSpPr>
          <p:nvPr/>
        </p:nvSpPr>
        <p:spPr bwMode="auto">
          <a:xfrm>
            <a:off x="395288" y="6119813"/>
            <a:ext cx="647700" cy="765175"/>
          </a:xfrm>
          <a:prstGeom prst="rect">
            <a:avLst/>
          </a:prstGeom>
          <a:solidFill>
            <a:schemeClr val="bg1"/>
          </a:solidFill>
          <a:ln w="9525">
            <a:noFill/>
            <a:miter lim="800000"/>
            <a:headEnd/>
            <a:tailEnd/>
          </a:ln>
          <a:effectLst/>
        </p:spPr>
        <p:txBody>
          <a:bodyPr wrap="none" anchor="ctr"/>
          <a:lstStyle/>
          <a:p>
            <a:endParaRPr lang="en-GB"/>
          </a:p>
        </p:txBody>
      </p:sp>
      <p:sp>
        <p:nvSpPr>
          <p:cNvPr id="309254" name="TextBox 3"/>
          <p:cNvSpPr txBox="1">
            <a:spLocks noChangeArrowheads="1"/>
          </p:cNvSpPr>
          <p:nvPr/>
        </p:nvSpPr>
        <p:spPr bwMode="auto">
          <a:xfrm>
            <a:off x="684213" y="6038850"/>
            <a:ext cx="7920037" cy="730250"/>
          </a:xfrm>
          <a:prstGeom prst="rect">
            <a:avLst/>
          </a:prstGeom>
          <a:solidFill>
            <a:schemeClr val="bg1"/>
          </a:solidFill>
          <a:ln w="9525">
            <a:noFill/>
            <a:miter lim="800000"/>
            <a:headEnd/>
            <a:tailEnd/>
          </a:ln>
        </p:spPr>
        <p:txBody>
          <a:bodyPr>
            <a:spAutoFit/>
          </a:bodyPr>
          <a:lstStyle/>
          <a:p>
            <a:r>
              <a:rPr lang="en-GB" sz="1400" baseline="30000"/>
              <a:t>2</a:t>
            </a:r>
            <a:r>
              <a:rPr lang="en-GB" sz="1400"/>
              <a:t>A. Sampaio et al. </a:t>
            </a:r>
            <a:r>
              <a:rPr lang="en-GB" sz="1400" b="1" i="1"/>
              <a:t>A Comparative Study of Aspect-Oriented Requirements Engineering Approaches</a:t>
            </a:r>
            <a:r>
              <a:rPr lang="en-GB" sz="1400"/>
              <a:t>. Proc. of the 1</a:t>
            </a:r>
            <a:r>
              <a:rPr lang="en-GB" sz="1400" baseline="30000"/>
              <a:t>st</a:t>
            </a:r>
            <a:r>
              <a:rPr lang="en-GB" sz="1400"/>
              <a:t> International Symposium on Empirical Software Engineering and Measurement (</a:t>
            </a:r>
            <a:r>
              <a:rPr lang="en-GB" sz="1400" b="1" u="sng"/>
              <a:t>ESEM.07</a:t>
            </a:r>
            <a:r>
              <a:rPr lang="en-GB" sz="1400"/>
              <a:t>), September 2007. (to appear)</a:t>
            </a:r>
            <a:endParaRPr lang="en-GB" sz="1400" baseline="30000"/>
          </a:p>
        </p:txBody>
      </p:sp>
      <p:sp>
        <p:nvSpPr>
          <p:cNvPr id="309255" name="Oval 7"/>
          <p:cNvSpPr>
            <a:spLocks noChangeArrowheads="1"/>
          </p:cNvSpPr>
          <p:nvPr/>
        </p:nvSpPr>
        <p:spPr bwMode="auto">
          <a:xfrm>
            <a:off x="179388" y="6192838"/>
            <a:ext cx="433387" cy="431800"/>
          </a:xfrm>
          <a:prstGeom prst="ellipse">
            <a:avLst/>
          </a:prstGeom>
          <a:solidFill>
            <a:srgbClr val="FFFFCC"/>
          </a:solidFill>
          <a:ln w="9525">
            <a:solidFill>
              <a:schemeClr val="tx2"/>
            </a:solidFill>
            <a:miter lim="800000"/>
            <a:headEnd/>
            <a:tailEnd/>
          </a:ln>
          <a:effectLst/>
        </p:spPr>
        <p:txBody>
          <a:bodyPr wrap="none" anchor="ctr"/>
          <a:lstStyle/>
          <a:p>
            <a:pPr algn="ctr"/>
            <a:r>
              <a:rPr lang="en-US" sz="2800" b="1">
                <a:solidFill>
                  <a:schemeClr val="bg1"/>
                </a:solidFill>
                <a:effectLst>
                  <a:outerShdw blurRad="38100" dist="38100" dir="2700000" algn="tl">
                    <a:srgbClr val="000000"/>
                  </a:outerShdw>
                </a:effectLst>
                <a:latin typeface="Tahoma" pitchFamily="34" charset="0"/>
                <a:sym typeface="Wingdings" pitchFamily="2" charset="2"/>
              </a:rPr>
              <a:t></a:t>
            </a:r>
            <a:endParaRPr lang="pt-BR" sz="2800" b="1">
              <a:solidFill>
                <a:schemeClr val="bg1"/>
              </a:solidFill>
              <a:effectLst>
                <a:outerShdw blurRad="38100" dist="38100" dir="2700000" algn="tl">
                  <a:srgbClr val="000000"/>
                </a:outerShdw>
              </a:effectLst>
              <a:latin typeface="Tahoma" pitchFamily="34" charset="0"/>
            </a:endParaRPr>
          </a:p>
        </p:txBody>
      </p:sp>
      <p:sp>
        <p:nvSpPr>
          <p:cNvPr id="309256" name="Rectangle 8"/>
          <p:cNvSpPr>
            <a:spLocks noChangeArrowheads="1"/>
          </p:cNvSpPr>
          <p:nvPr/>
        </p:nvSpPr>
        <p:spPr bwMode="auto">
          <a:xfrm>
            <a:off x="657225" y="5219700"/>
            <a:ext cx="8235950" cy="730250"/>
          </a:xfrm>
          <a:prstGeom prst="rect">
            <a:avLst/>
          </a:prstGeom>
          <a:noFill/>
          <a:ln w="9525">
            <a:noFill/>
            <a:miter lim="800000"/>
            <a:headEnd/>
            <a:tailEnd/>
          </a:ln>
          <a:effectLst/>
        </p:spPr>
        <p:txBody>
          <a:bodyPr anchor="ctr">
            <a:spAutoFit/>
          </a:bodyPr>
          <a:lstStyle/>
          <a:p>
            <a:pPr eaLnBrk="0" hangingPunct="0"/>
            <a:r>
              <a:rPr lang="en-GB" sz="1400" baseline="30000"/>
              <a:t>1</a:t>
            </a:r>
            <a:r>
              <a:rPr lang="en-GB" sz="1400"/>
              <a:t>P. Greenwood et al. </a:t>
            </a:r>
            <a:r>
              <a:rPr lang="en-GB" sz="1400" b="1" i="1"/>
              <a:t>On the Impact of Aspectual Decompositions on Design Stability: An Empirical Study</a:t>
            </a:r>
            <a:r>
              <a:rPr lang="en-GB" sz="1400"/>
              <a:t>. Proceedings of the 21st European Conference on Object-Oriented Programming (</a:t>
            </a:r>
            <a:r>
              <a:rPr lang="en-GB" sz="1400" b="1" u="sng"/>
              <a:t>ECOOP.07</a:t>
            </a:r>
            <a:r>
              <a:rPr lang="en-GB" sz="1400"/>
              <a:t>), July 2007, Germany. (to appear)</a:t>
            </a:r>
          </a:p>
        </p:txBody>
      </p:sp>
      <p:sp>
        <p:nvSpPr>
          <p:cNvPr id="309257" name="Oval 9"/>
          <p:cNvSpPr>
            <a:spLocks noChangeArrowheads="1"/>
          </p:cNvSpPr>
          <p:nvPr/>
        </p:nvSpPr>
        <p:spPr bwMode="auto">
          <a:xfrm>
            <a:off x="179388" y="5289550"/>
            <a:ext cx="404812" cy="423863"/>
          </a:xfrm>
          <a:prstGeom prst="ellipse">
            <a:avLst/>
          </a:prstGeom>
          <a:solidFill>
            <a:srgbClr val="FFFFCC"/>
          </a:solidFill>
          <a:ln w="9525">
            <a:solidFill>
              <a:schemeClr val="tx2"/>
            </a:solidFill>
            <a:miter lim="800000"/>
            <a:headEnd/>
            <a:tailEnd/>
          </a:ln>
          <a:effectLst/>
        </p:spPr>
        <p:txBody>
          <a:bodyPr wrap="none" anchor="ctr"/>
          <a:lstStyle/>
          <a:p>
            <a:pPr algn="ctr"/>
            <a:r>
              <a:rPr lang="en-US" sz="2800" b="1">
                <a:solidFill>
                  <a:schemeClr val="bg1"/>
                </a:solidFill>
                <a:effectLst>
                  <a:outerShdw blurRad="38100" dist="38100" dir="2700000" algn="tl">
                    <a:srgbClr val="000000"/>
                  </a:outerShdw>
                </a:effectLst>
                <a:latin typeface="Tahoma" pitchFamily="34" charset="0"/>
                <a:sym typeface="Wingdings" pitchFamily="2" charset="2"/>
              </a:rPr>
              <a:t></a:t>
            </a:r>
            <a:endParaRPr lang="pt-BR" sz="2800" b="1">
              <a:solidFill>
                <a:schemeClr val="bg1"/>
              </a:solidFill>
              <a:effectLst>
                <a:outerShdw blurRad="38100" dist="38100" dir="2700000" algn="tl">
                  <a:srgbClr val="000000"/>
                </a:outerShdw>
              </a:effectLst>
              <a:latin typeface="Tahom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2"/>
          <p:cNvSpPr>
            <a:spLocks noGrp="1" noChangeArrowheads="1"/>
          </p:cNvSpPr>
          <p:nvPr>
            <p:ph type="title"/>
          </p:nvPr>
        </p:nvSpPr>
        <p:spPr/>
        <p:txBody>
          <a:bodyPr/>
          <a:lstStyle/>
          <a:p>
            <a:r>
              <a:rPr lang="en-GB"/>
              <a:t>Key Researchers</a:t>
            </a:r>
          </a:p>
        </p:txBody>
      </p:sp>
      <p:sp>
        <p:nvSpPr>
          <p:cNvPr id="263171" name="Rectangle 3"/>
          <p:cNvSpPr>
            <a:spLocks noGrp="1" noChangeArrowheads="1"/>
          </p:cNvSpPr>
          <p:nvPr>
            <p:ph type="body" idx="1"/>
          </p:nvPr>
        </p:nvSpPr>
        <p:spPr>
          <a:xfrm>
            <a:off x="323850" y="1341438"/>
            <a:ext cx="8496300" cy="4967287"/>
          </a:xfrm>
        </p:spPr>
        <p:txBody>
          <a:bodyPr/>
          <a:lstStyle/>
          <a:p>
            <a:pPr>
              <a:lnSpc>
                <a:spcPct val="80000"/>
              </a:lnSpc>
            </a:pPr>
            <a:r>
              <a:rPr lang="en-GB" sz="2000"/>
              <a:t>Lancaster – </a:t>
            </a:r>
            <a:r>
              <a:rPr lang="en-GB" sz="2000" b="1"/>
              <a:t>UK</a:t>
            </a:r>
          </a:p>
          <a:p>
            <a:pPr lvl="1">
              <a:lnSpc>
                <a:spcPct val="80000"/>
              </a:lnSpc>
            </a:pPr>
            <a:r>
              <a:rPr lang="en-GB" sz="1800" u="sng"/>
              <a:t>Phil Greenwood</a:t>
            </a:r>
            <a:r>
              <a:rPr lang="en-GB" sz="100"/>
              <a:t> </a:t>
            </a:r>
            <a:r>
              <a:rPr lang="en-GB" sz="1800" baseline="30000">
                <a:sym typeface="Symbol" pitchFamily="18" charset="2"/>
              </a:rPr>
              <a:t></a:t>
            </a:r>
            <a:r>
              <a:rPr lang="en-GB" sz="1800"/>
              <a:t>, Alessandro Garcia</a:t>
            </a:r>
          </a:p>
          <a:p>
            <a:pPr lvl="1">
              <a:lnSpc>
                <a:spcPct val="80000"/>
              </a:lnSpc>
            </a:pPr>
            <a:r>
              <a:rPr lang="en-GB" sz="1800"/>
              <a:t>Eduardo Figueiredo, Nelio Cacho, Claudio Sant’Anna, Americo Sampaio, Awais Rashid</a:t>
            </a:r>
          </a:p>
          <a:p>
            <a:pPr>
              <a:lnSpc>
                <a:spcPct val="80000"/>
              </a:lnSpc>
            </a:pPr>
            <a:r>
              <a:rPr lang="en-GB" sz="2000"/>
              <a:t>Recife – </a:t>
            </a:r>
            <a:r>
              <a:rPr lang="en-GB" sz="2000" b="1"/>
              <a:t>Brazil</a:t>
            </a:r>
          </a:p>
          <a:p>
            <a:pPr lvl="1">
              <a:lnSpc>
                <a:spcPct val="80000"/>
              </a:lnSpc>
            </a:pPr>
            <a:r>
              <a:rPr lang="en-GB" sz="1800"/>
              <a:t>Sergio Soares, Marcos Dosea, Paulo Borba</a:t>
            </a:r>
          </a:p>
          <a:p>
            <a:pPr>
              <a:lnSpc>
                <a:spcPct val="80000"/>
              </a:lnSpc>
            </a:pPr>
            <a:r>
              <a:rPr lang="en-GB" sz="2000"/>
              <a:t>Kiel – </a:t>
            </a:r>
            <a:r>
              <a:rPr lang="en-GB" sz="2000" b="1"/>
              <a:t>Germany</a:t>
            </a:r>
            <a:r>
              <a:rPr lang="en-GB" sz="2000"/>
              <a:t> &amp; Waterloo – </a:t>
            </a:r>
            <a:r>
              <a:rPr lang="en-GB" sz="2000" b="1"/>
              <a:t>Canada</a:t>
            </a:r>
            <a:r>
              <a:rPr lang="en-GB" sz="2000"/>
              <a:t> </a:t>
            </a:r>
          </a:p>
          <a:p>
            <a:pPr lvl="1">
              <a:lnSpc>
                <a:spcPct val="80000"/>
              </a:lnSpc>
            </a:pPr>
            <a:r>
              <a:rPr lang="en-GB" sz="1800"/>
              <a:t>Thiago Bartolomei</a:t>
            </a:r>
          </a:p>
          <a:p>
            <a:pPr>
              <a:lnSpc>
                <a:spcPct val="80000"/>
              </a:lnSpc>
            </a:pPr>
            <a:endParaRPr lang="en-GB" sz="2000"/>
          </a:p>
          <a:p>
            <a:pPr>
              <a:lnSpc>
                <a:spcPct val="80000"/>
              </a:lnSpc>
            </a:pPr>
            <a:r>
              <a:rPr lang="en-GB" sz="2000"/>
              <a:t>Lisbon – </a:t>
            </a:r>
            <a:r>
              <a:rPr lang="en-GB" sz="2000" b="1"/>
              <a:t>Portugal</a:t>
            </a:r>
          </a:p>
          <a:p>
            <a:pPr lvl="1">
              <a:lnSpc>
                <a:spcPct val="80000"/>
              </a:lnSpc>
            </a:pPr>
            <a:r>
              <a:rPr lang="en-GB" sz="1800"/>
              <a:t>Joao Araujo, Ana Moreira, Isabel Brito, Ricardo Argenton</a:t>
            </a:r>
          </a:p>
          <a:p>
            <a:pPr>
              <a:lnSpc>
                <a:spcPct val="80000"/>
              </a:lnSpc>
            </a:pPr>
            <a:r>
              <a:rPr lang="en-GB" sz="2000"/>
              <a:t>Malaga – </a:t>
            </a:r>
            <a:r>
              <a:rPr lang="en-GB" sz="2000" b="1"/>
              <a:t>Spain</a:t>
            </a:r>
          </a:p>
          <a:p>
            <a:pPr lvl="1">
              <a:lnSpc>
                <a:spcPct val="80000"/>
              </a:lnSpc>
            </a:pPr>
            <a:r>
              <a:rPr lang="en-GB" sz="1800"/>
              <a:t>Monica Pinto, Lidia Fuentes</a:t>
            </a:r>
          </a:p>
          <a:p>
            <a:pPr>
              <a:lnSpc>
                <a:spcPct val="80000"/>
              </a:lnSpc>
            </a:pPr>
            <a:r>
              <a:rPr lang="en-GB" sz="2000"/>
              <a:t>Salvador &amp; Natal – </a:t>
            </a:r>
            <a:r>
              <a:rPr lang="en-GB" sz="2000" b="1"/>
              <a:t>Brazil</a:t>
            </a:r>
            <a:r>
              <a:rPr lang="en-GB" sz="2000"/>
              <a:t> </a:t>
            </a:r>
          </a:p>
          <a:p>
            <a:pPr lvl="1">
              <a:lnSpc>
                <a:spcPct val="80000"/>
              </a:lnSpc>
            </a:pPr>
            <a:r>
              <a:rPr lang="en-GB" sz="1800"/>
              <a:t>Thais Batista, Christina Chavez, Lyrene Silva</a:t>
            </a:r>
          </a:p>
          <a:p>
            <a:pPr>
              <a:lnSpc>
                <a:spcPct val="80000"/>
              </a:lnSpc>
            </a:pPr>
            <a:r>
              <a:rPr lang="en-GB" sz="2000"/>
              <a:t>Other Contributors: Milan/</a:t>
            </a:r>
            <a:r>
              <a:rPr lang="en-GB" sz="2000" b="1"/>
              <a:t>Italy</a:t>
            </a:r>
            <a:r>
              <a:rPr lang="en-GB" sz="2000"/>
              <a:t>, Fraunhofer/</a:t>
            </a:r>
            <a:r>
              <a:rPr lang="en-GB" sz="2000" b="1"/>
              <a:t>Germany</a:t>
            </a:r>
            <a:r>
              <a:rPr lang="en-GB" sz="2000"/>
              <a:t>, Colorado/</a:t>
            </a:r>
            <a:r>
              <a:rPr lang="en-GB" sz="2000" b="1"/>
              <a:t>USA</a:t>
            </a:r>
            <a:r>
              <a:rPr lang="en-GB" sz="2000"/>
              <a:t>, Rio/</a:t>
            </a:r>
            <a:r>
              <a:rPr lang="en-GB" sz="2000" b="1"/>
              <a:t>Brazil</a:t>
            </a:r>
            <a:r>
              <a:rPr lang="en-GB" sz="2000"/>
              <a:t>, INRIA/</a:t>
            </a:r>
            <a:r>
              <a:rPr lang="en-GB" sz="2000" b="1"/>
              <a:t>France</a:t>
            </a:r>
            <a:r>
              <a:rPr lang="en-GB" sz="2000"/>
              <a:t>,</a:t>
            </a:r>
            <a:r>
              <a:rPr lang="en-GB" sz="2000" b="1"/>
              <a:t> </a:t>
            </a:r>
            <a:r>
              <a:rPr lang="en-GB" sz="2000"/>
              <a:t>Siemens/</a:t>
            </a:r>
            <a:r>
              <a:rPr lang="en-GB" sz="2000" b="1"/>
              <a:t>Germany</a:t>
            </a:r>
            <a:r>
              <a:rPr lang="en-GB" sz="2000"/>
              <a:t>…</a:t>
            </a:r>
          </a:p>
          <a:p>
            <a:pPr>
              <a:lnSpc>
                <a:spcPct val="80000"/>
              </a:lnSpc>
            </a:pPr>
            <a:endParaRPr lang="en-GB" sz="2000"/>
          </a:p>
          <a:p>
            <a:pPr>
              <a:lnSpc>
                <a:spcPct val="80000"/>
              </a:lnSpc>
            </a:pPr>
            <a:endParaRPr lang="en-GB" sz="2000"/>
          </a:p>
          <a:p>
            <a:pPr>
              <a:lnSpc>
                <a:spcPct val="80000"/>
              </a:lnSpc>
            </a:pPr>
            <a:endParaRPr lang="en-GB" sz="200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Title 1"/>
          <p:cNvSpPr>
            <a:spLocks noGrp="1"/>
          </p:cNvSpPr>
          <p:nvPr>
            <p:ph type="title" idx="4294967295"/>
          </p:nvPr>
        </p:nvSpPr>
        <p:spPr>
          <a:xfrm>
            <a:off x="323850" y="188913"/>
            <a:ext cx="5627688" cy="633412"/>
          </a:xfrm>
        </p:spPr>
        <p:txBody>
          <a:bodyPr/>
          <a:lstStyle/>
          <a:p>
            <a:r>
              <a:rPr lang="en-GB" sz="2800"/>
              <a:t>Instantiation of the Benchmark (Design Stability Study)</a:t>
            </a:r>
          </a:p>
        </p:txBody>
      </p:sp>
      <p:sp>
        <p:nvSpPr>
          <p:cNvPr id="280579" name="Content Placeholder 2"/>
          <p:cNvSpPr>
            <a:spLocks noGrp="1"/>
          </p:cNvSpPr>
          <p:nvPr>
            <p:ph idx="4294967295"/>
          </p:nvPr>
        </p:nvSpPr>
        <p:spPr>
          <a:xfrm>
            <a:off x="303213" y="1600200"/>
            <a:ext cx="8229600" cy="3989388"/>
          </a:xfrm>
        </p:spPr>
        <p:txBody>
          <a:bodyPr/>
          <a:lstStyle/>
          <a:p>
            <a:r>
              <a:rPr lang="en-GB" sz="2400"/>
              <a:t>Application of the selected metric suites to each of the artefacts generated</a:t>
            </a:r>
          </a:p>
          <a:p>
            <a:pPr lvl="1"/>
            <a:r>
              <a:rPr lang="en-GB" sz="2000"/>
              <a:t>Java, AspectJ, and CeasarJ programs</a:t>
            </a:r>
          </a:p>
          <a:p>
            <a:pPr lvl="1"/>
            <a:r>
              <a:rPr lang="en-GB" sz="2000"/>
              <a:t>Non-AO architecture (N-Tier architecture) vs. AO architecture</a:t>
            </a:r>
          </a:p>
          <a:p>
            <a:r>
              <a:rPr lang="en-GB" sz="2400"/>
              <a:t>Multi-dimensional analysis, including:</a:t>
            </a:r>
          </a:p>
          <a:p>
            <a:pPr lvl="1"/>
            <a:r>
              <a:rPr lang="en-GB" sz="1800"/>
              <a:t>modularity sustenance</a:t>
            </a:r>
          </a:p>
          <a:p>
            <a:pPr lvl="1"/>
            <a:r>
              <a:rPr lang="en-GB" sz="1800"/>
              <a:t>observance of architectural and design ripple effects</a:t>
            </a:r>
          </a:p>
          <a:p>
            <a:pPr lvl="1"/>
            <a:r>
              <a:rPr lang="en-GB" sz="1800"/>
              <a:t>which categories of aspects (and respective interfaces) have exhibited or not stability </a:t>
            </a:r>
          </a:p>
          <a:p>
            <a:pPr lvl="1"/>
            <a:r>
              <a:rPr lang="en-GB" sz="1800"/>
              <a:t>satisfaction of basic design principles through the releases </a:t>
            </a:r>
          </a:p>
          <a:p>
            <a:endParaRPr lang="en-GB"/>
          </a:p>
          <a:p>
            <a:endParaRPr lang="en-GB"/>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4" name="Rectangle 6"/>
          <p:cNvSpPr>
            <a:spLocks noChangeArrowheads="1"/>
          </p:cNvSpPr>
          <p:nvPr/>
        </p:nvSpPr>
        <p:spPr bwMode="auto">
          <a:xfrm>
            <a:off x="179388" y="6092825"/>
            <a:ext cx="504825" cy="765175"/>
          </a:xfrm>
          <a:prstGeom prst="rect">
            <a:avLst/>
          </a:prstGeom>
          <a:solidFill>
            <a:schemeClr val="bg1"/>
          </a:solidFill>
          <a:ln w="9525">
            <a:solidFill>
              <a:schemeClr val="bg1"/>
            </a:solidFill>
            <a:miter lim="800000"/>
            <a:headEnd/>
            <a:tailEnd/>
          </a:ln>
          <a:effectLst/>
        </p:spPr>
        <p:txBody>
          <a:bodyPr wrap="none" anchor="ctr"/>
          <a:lstStyle/>
          <a:p>
            <a:endParaRPr lang="en-GB"/>
          </a:p>
        </p:txBody>
      </p:sp>
      <p:sp>
        <p:nvSpPr>
          <p:cNvPr id="283650" name="Title 1"/>
          <p:cNvSpPr>
            <a:spLocks noGrp="1"/>
          </p:cNvSpPr>
          <p:nvPr>
            <p:ph type="title" idx="4294967295"/>
          </p:nvPr>
        </p:nvSpPr>
        <p:spPr>
          <a:xfrm>
            <a:off x="323850" y="188913"/>
            <a:ext cx="5627688" cy="633412"/>
          </a:xfrm>
        </p:spPr>
        <p:txBody>
          <a:bodyPr/>
          <a:lstStyle/>
          <a:p>
            <a:r>
              <a:rPr lang="en-GB" sz="2800"/>
              <a:t>Instantiation of the Benchmark (Design Stability Study)</a:t>
            </a:r>
          </a:p>
        </p:txBody>
      </p:sp>
      <p:sp>
        <p:nvSpPr>
          <p:cNvPr id="283651" name="Content Placeholder 2"/>
          <p:cNvSpPr>
            <a:spLocks noGrp="1"/>
          </p:cNvSpPr>
          <p:nvPr>
            <p:ph idx="4294967295"/>
          </p:nvPr>
        </p:nvSpPr>
        <p:spPr>
          <a:xfrm>
            <a:off x="179388" y="1484313"/>
            <a:ext cx="8640762" cy="4133850"/>
          </a:xfrm>
        </p:spPr>
        <p:txBody>
          <a:bodyPr/>
          <a:lstStyle/>
          <a:p>
            <a:r>
              <a:rPr lang="en-GB" sz="2400"/>
              <a:t>Outcomes overview</a:t>
            </a:r>
          </a:p>
          <a:p>
            <a:pPr lvl="1">
              <a:buFontTx/>
              <a:buNone/>
            </a:pPr>
            <a:r>
              <a:rPr lang="en-GB" sz="2000"/>
              <a:t>+ Concerns aspectized upfront tend to show superior modularity stability</a:t>
            </a:r>
          </a:p>
          <a:p>
            <a:pPr lvl="1">
              <a:buFontTx/>
              <a:buNone/>
            </a:pPr>
            <a:r>
              <a:rPr lang="en-GB" sz="2000"/>
              <a:t>+ AO solutions required less intrusive modification in modules</a:t>
            </a:r>
          </a:p>
          <a:p>
            <a:pPr lvl="1">
              <a:buFontTx/>
              <a:buNone/>
            </a:pPr>
            <a:r>
              <a:rPr lang="en-GB" sz="2000"/>
              <a:t>+ Aspectual decompositions have demonstrated superior satisfaction of the Open-Closed principle</a:t>
            </a:r>
          </a:p>
          <a:p>
            <a:pPr lvl="1">
              <a:buFontTx/>
              <a:buChar char="-"/>
            </a:pPr>
            <a:r>
              <a:rPr lang="en-GB" sz="2000"/>
              <a:t>Highlighted the “fragile pointcut” problem: ripple effects observed in interacting aspect interfaces</a:t>
            </a:r>
          </a:p>
          <a:p>
            <a:pPr lvl="1">
              <a:buFontTx/>
              <a:buChar char="-"/>
            </a:pPr>
            <a:r>
              <a:rPr lang="en-GB" sz="2000"/>
              <a:t>AO modifications tended to propagate to seemingly unrelated modules</a:t>
            </a:r>
          </a:p>
          <a:p>
            <a:pPr lvl="1">
              <a:buFontTx/>
              <a:buNone/>
            </a:pPr>
            <a:r>
              <a:rPr lang="en-GB" sz="2000"/>
              <a:t>+ Architectural ripple effects observed only in the OO solution: undesirable changes relative to exception handling in multiple layers</a:t>
            </a:r>
          </a:p>
          <a:p>
            <a:pPr>
              <a:buFontTx/>
              <a:buNone/>
            </a:pPr>
            <a:endParaRPr lang="en-US" sz="3200"/>
          </a:p>
        </p:txBody>
      </p:sp>
      <p:sp>
        <p:nvSpPr>
          <p:cNvPr id="283652" name="Rectangle 4"/>
          <p:cNvSpPr>
            <a:spLocks noChangeArrowheads="1"/>
          </p:cNvSpPr>
          <p:nvPr/>
        </p:nvSpPr>
        <p:spPr bwMode="auto">
          <a:xfrm>
            <a:off x="657225" y="6083300"/>
            <a:ext cx="8235950" cy="730250"/>
          </a:xfrm>
          <a:prstGeom prst="rect">
            <a:avLst/>
          </a:prstGeom>
          <a:solidFill>
            <a:schemeClr val="bg1"/>
          </a:solidFill>
          <a:ln w="9525">
            <a:noFill/>
            <a:miter lim="800000"/>
            <a:headEnd/>
            <a:tailEnd/>
          </a:ln>
          <a:effectLst/>
        </p:spPr>
        <p:txBody>
          <a:bodyPr anchor="ctr">
            <a:spAutoFit/>
          </a:bodyPr>
          <a:lstStyle/>
          <a:p>
            <a:pPr eaLnBrk="0" hangingPunct="0"/>
            <a:r>
              <a:rPr lang="en-GB" sz="1400" baseline="30000"/>
              <a:t>1</a:t>
            </a:r>
            <a:r>
              <a:rPr lang="en-GB" sz="1400"/>
              <a:t>P. Greenwood et al. </a:t>
            </a:r>
            <a:r>
              <a:rPr lang="en-GB" sz="1400" b="1" i="1"/>
              <a:t>On the Impact of Aspectual Decompositions on Design Stability: An Empirical Study</a:t>
            </a:r>
            <a:r>
              <a:rPr lang="en-GB" sz="1400"/>
              <a:t>. Proceedings of the 21st European Conference on Object-Oriented Programming (</a:t>
            </a:r>
            <a:r>
              <a:rPr lang="en-GB" sz="1400" b="1" u="sng"/>
              <a:t>ECOOP.07</a:t>
            </a:r>
            <a:r>
              <a:rPr lang="en-GB" sz="1400"/>
              <a:t>), July 2007, Germany. </a:t>
            </a:r>
          </a:p>
        </p:txBody>
      </p:sp>
      <p:sp>
        <p:nvSpPr>
          <p:cNvPr id="283653" name="Oval 5"/>
          <p:cNvSpPr>
            <a:spLocks noChangeArrowheads="1"/>
          </p:cNvSpPr>
          <p:nvPr/>
        </p:nvSpPr>
        <p:spPr bwMode="auto">
          <a:xfrm>
            <a:off x="179388" y="6153150"/>
            <a:ext cx="404812" cy="423863"/>
          </a:xfrm>
          <a:prstGeom prst="ellipse">
            <a:avLst/>
          </a:prstGeom>
          <a:solidFill>
            <a:srgbClr val="FFFFCC"/>
          </a:solidFill>
          <a:ln w="9525">
            <a:solidFill>
              <a:schemeClr val="tx2"/>
            </a:solidFill>
            <a:miter lim="800000"/>
            <a:headEnd/>
            <a:tailEnd/>
          </a:ln>
          <a:effectLst/>
        </p:spPr>
        <p:txBody>
          <a:bodyPr wrap="none" anchor="ctr"/>
          <a:lstStyle/>
          <a:p>
            <a:pPr algn="ctr"/>
            <a:r>
              <a:rPr lang="en-US" sz="2800" b="1">
                <a:solidFill>
                  <a:schemeClr val="bg1"/>
                </a:solidFill>
                <a:effectLst>
                  <a:outerShdw blurRad="38100" dist="38100" dir="2700000" algn="tl">
                    <a:srgbClr val="000000"/>
                  </a:outerShdw>
                </a:effectLst>
                <a:latin typeface="Tahoma" pitchFamily="34" charset="0"/>
                <a:sym typeface="Wingdings" pitchFamily="2" charset="2"/>
              </a:rPr>
              <a:t></a:t>
            </a:r>
            <a:endParaRPr lang="pt-BR" sz="2800" b="1">
              <a:solidFill>
                <a:schemeClr val="bg1"/>
              </a:solidFill>
              <a:effectLst>
                <a:outerShdw blurRad="38100" dist="38100" dir="2700000" algn="tl">
                  <a:srgbClr val="000000"/>
                </a:outerShdw>
              </a:effectLst>
              <a:latin typeface="Tahoma"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1" name="Title 1"/>
          <p:cNvSpPr>
            <a:spLocks noGrp="1"/>
          </p:cNvSpPr>
          <p:nvPr>
            <p:ph type="title" idx="4294967295"/>
          </p:nvPr>
        </p:nvSpPr>
        <p:spPr>
          <a:xfrm>
            <a:off x="323850" y="188913"/>
            <a:ext cx="5627688" cy="633412"/>
          </a:xfrm>
        </p:spPr>
        <p:txBody>
          <a:bodyPr/>
          <a:lstStyle/>
          <a:p>
            <a:r>
              <a:rPr lang="en-GB" sz="2800"/>
              <a:t>Instantiation of the Benchmark</a:t>
            </a:r>
            <a:br>
              <a:rPr lang="en-GB" sz="2800"/>
            </a:br>
            <a:r>
              <a:rPr lang="en-GB" sz="2800"/>
              <a:t>(AO Requirements Study)</a:t>
            </a:r>
          </a:p>
        </p:txBody>
      </p:sp>
      <p:pic>
        <p:nvPicPr>
          <p:cNvPr id="314372" name="Picture 3" descr="testbed_elements.png"/>
          <p:cNvPicPr>
            <a:picLocks noChangeAspect="1"/>
          </p:cNvPicPr>
          <p:nvPr/>
        </p:nvPicPr>
        <p:blipFill>
          <a:blip r:embed="rId3"/>
          <a:srcRect/>
          <a:stretch>
            <a:fillRect/>
          </a:stretch>
        </p:blipFill>
        <p:spPr bwMode="auto">
          <a:xfrm>
            <a:off x="323850" y="1443038"/>
            <a:ext cx="8099425" cy="4506912"/>
          </a:xfrm>
          <a:prstGeom prst="rect">
            <a:avLst/>
          </a:prstGeom>
          <a:noFill/>
          <a:ln w="9525">
            <a:noFill/>
            <a:miter lim="800000"/>
            <a:headEnd/>
            <a:tailEnd/>
          </a:ln>
        </p:spPr>
      </p:pic>
      <p:sp>
        <p:nvSpPr>
          <p:cNvPr id="314373" name="Rectangle 5"/>
          <p:cNvSpPr>
            <a:spLocks noChangeArrowheads="1"/>
          </p:cNvSpPr>
          <p:nvPr/>
        </p:nvSpPr>
        <p:spPr bwMode="auto">
          <a:xfrm>
            <a:off x="327025" y="3035300"/>
            <a:ext cx="1439863" cy="576263"/>
          </a:xfrm>
          <a:prstGeom prst="rect">
            <a:avLst/>
          </a:prstGeom>
          <a:noFill/>
          <a:ln w="28575">
            <a:solidFill>
              <a:schemeClr val="tx1"/>
            </a:solidFill>
            <a:miter lim="800000"/>
            <a:headEnd/>
            <a:tailEnd/>
          </a:ln>
          <a:effectLst/>
        </p:spPr>
        <p:txBody>
          <a:bodyPr wrap="none" anchor="ctr"/>
          <a:lstStyle/>
          <a:p>
            <a:endParaRPr lang="en-GB"/>
          </a:p>
        </p:txBody>
      </p:sp>
      <p:sp>
        <p:nvSpPr>
          <p:cNvPr id="314374" name="Rectangle 6"/>
          <p:cNvSpPr>
            <a:spLocks noChangeArrowheads="1"/>
          </p:cNvSpPr>
          <p:nvPr/>
        </p:nvSpPr>
        <p:spPr bwMode="auto">
          <a:xfrm>
            <a:off x="3422650" y="3036888"/>
            <a:ext cx="1439863" cy="503237"/>
          </a:xfrm>
          <a:prstGeom prst="rect">
            <a:avLst/>
          </a:prstGeom>
          <a:noFill/>
          <a:ln w="28575">
            <a:solidFill>
              <a:schemeClr val="tx1"/>
            </a:solidFill>
            <a:miter lim="800000"/>
            <a:headEnd/>
            <a:tailEnd/>
          </a:ln>
          <a:effectLst/>
        </p:spPr>
        <p:txBody>
          <a:bodyPr wrap="none" anchor="ctr"/>
          <a:lstStyle/>
          <a:p>
            <a:endParaRPr lang="en-GB"/>
          </a:p>
        </p:txBody>
      </p:sp>
      <p:sp>
        <p:nvSpPr>
          <p:cNvPr id="314375" name="Rectangle 7"/>
          <p:cNvSpPr>
            <a:spLocks noChangeArrowheads="1"/>
          </p:cNvSpPr>
          <p:nvPr/>
        </p:nvSpPr>
        <p:spPr bwMode="auto">
          <a:xfrm>
            <a:off x="3279775" y="1811338"/>
            <a:ext cx="1366838" cy="649287"/>
          </a:xfrm>
          <a:prstGeom prst="rect">
            <a:avLst/>
          </a:prstGeom>
          <a:noFill/>
          <a:ln w="28575">
            <a:solidFill>
              <a:schemeClr val="tx1"/>
            </a:solidFill>
            <a:miter lim="800000"/>
            <a:headEnd/>
            <a:tailEnd/>
          </a:ln>
          <a:effectLst/>
        </p:spPr>
        <p:txBody>
          <a:bodyPr wrap="none" anchor="ctr"/>
          <a:lstStyle/>
          <a:p>
            <a:endParaRPr lang="en-GB"/>
          </a:p>
        </p:txBody>
      </p:sp>
      <p:sp>
        <p:nvSpPr>
          <p:cNvPr id="314377" name="Rectangle 9"/>
          <p:cNvSpPr>
            <a:spLocks noChangeArrowheads="1"/>
          </p:cNvSpPr>
          <p:nvPr/>
        </p:nvSpPr>
        <p:spPr bwMode="auto">
          <a:xfrm>
            <a:off x="3208338" y="5053013"/>
            <a:ext cx="1150937" cy="792162"/>
          </a:xfrm>
          <a:prstGeom prst="rect">
            <a:avLst/>
          </a:prstGeom>
          <a:noFill/>
          <a:ln w="28575">
            <a:solidFill>
              <a:schemeClr val="tx1"/>
            </a:solidFill>
            <a:miter lim="800000"/>
            <a:headEnd/>
            <a:tailEnd/>
          </a:ln>
          <a:effectLst/>
        </p:spPr>
        <p:txBody>
          <a:bodyPr wrap="none" anchor="ctr"/>
          <a:lstStyle/>
          <a:p>
            <a:endParaRPr lang="en-GB"/>
          </a:p>
        </p:txBody>
      </p:sp>
      <p:sp>
        <p:nvSpPr>
          <p:cNvPr id="314381" name="Rectangle 13"/>
          <p:cNvSpPr>
            <a:spLocks noChangeArrowheads="1"/>
          </p:cNvSpPr>
          <p:nvPr/>
        </p:nvSpPr>
        <p:spPr bwMode="auto">
          <a:xfrm>
            <a:off x="6519863" y="3036888"/>
            <a:ext cx="1800225" cy="503237"/>
          </a:xfrm>
          <a:prstGeom prst="rect">
            <a:avLst/>
          </a:prstGeom>
          <a:noFill/>
          <a:ln w="28575">
            <a:solidFill>
              <a:schemeClr val="tx1"/>
            </a:solidFill>
            <a:miter lim="800000"/>
            <a:headEnd/>
            <a:tailEnd/>
          </a:ln>
          <a:effectLst/>
        </p:spPr>
        <p:txBody>
          <a:bodyPr wrap="none" anchor="ctr"/>
          <a:lstStyle/>
          <a:p>
            <a:endParaRPr lang="en-GB"/>
          </a:p>
        </p:txBody>
      </p:sp>
      <p:sp>
        <p:nvSpPr>
          <p:cNvPr id="314382" name="Rectangle 14"/>
          <p:cNvSpPr>
            <a:spLocks noChangeArrowheads="1"/>
          </p:cNvSpPr>
          <p:nvPr/>
        </p:nvSpPr>
        <p:spPr bwMode="auto">
          <a:xfrm>
            <a:off x="395288" y="6119813"/>
            <a:ext cx="647700" cy="765175"/>
          </a:xfrm>
          <a:prstGeom prst="rect">
            <a:avLst/>
          </a:prstGeom>
          <a:solidFill>
            <a:schemeClr val="bg1"/>
          </a:solidFill>
          <a:ln w="9525">
            <a:noFill/>
            <a:miter lim="800000"/>
            <a:headEnd/>
            <a:tailEnd/>
          </a:ln>
          <a:effectLst/>
        </p:spPr>
        <p:txBody>
          <a:bodyPr wrap="none" anchor="ctr"/>
          <a:lstStyle/>
          <a:p>
            <a:endParaRPr lang="en-GB"/>
          </a:p>
        </p:txBody>
      </p:sp>
      <p:sp>
        <p:nvSpPr>
          <p:cNvPr id="314383" name="TextBox 3"/>
          <p:cNvSpPr txBox="1">
            <a:spLocks noChangeArrowheads="1"/>
          </p:cNvSpPr>
          <p:nvPr/>
        </p:nvSpPr>
        <p:spPr bwMode="auto">
          <a:xfrm>
            <a:off x="684213" y="6038850"/>
            <a:ext cx="7920037" cy="730250"/>
          </a:xfrm>
          <a:prstGeom prst="rect">
            <a:avLst/>
          </a:prstGeom>
          <a:solidFill>
            <a:schemeClr val="bg1"/>
          </a:solidFill>
          <a:ln w="9525">
            <a:noFill/>
            <a:miter lim="800000"/>
            <a:headEnd/>
            <a:tailEnd/>
          </a:ln>
        </p:spPr>
        <p:txBody>
          <a:bodyPr>
            <a:spAutoFit/>
          </a:bodyPr>
          <a:lstStyle/>
          <a:p>
            <a:r>
              <a:rPr lang="en-GB" sz="1400" baseline="30000"/>
              <a:t>2</a:t>
            </a:r>
            <a:r>
              <a:rPr lang="en-GB" sz="1400"/>
              <a:t>A. Sampaio et al. </a:t>
            </a:r>
            <a:r>
              <a:rPr lang="en-GB" sz="1400" b="1" i="1"/>
              <a:t>A Comparative Study of Aspect-Oriented Requirements Engineering Approaches</a:t>
            </a:r>
            <a:r>
              <a:rPr lang="en-GB" sz="1400"/>
              <a:t>. Proc. of the 1</a:t>
            </a:r>
            <a:r>
              <a:rPr lang="en-GB" sz="1400" baseline="30000"/>
              <a:t>st</a:t>
            </a:r>
            <a:r>
              <a:rPr lang="en-GB" sz="1400"/>
              <a:t> International Symposium on Empirical Software Engineering and Measurement (</a:t>
            </a:r>
            <a:r>
              <a:rPr lang="en-GB" sz="1400" b="1" u="sng"/>
              <a:t>ESEM.07</a:t>
            </a:r>
            <a:r>
              <a:rPr lang="en-GB" sz="1400"/>
              <a:t>), September 2007. (to appear)</a:t>
            </a:r>
            <a:endParaRPr lang="en-GB" sz="1400" baseline="30000"/>
          </a:p>
        </p:txBody>
      </p:sp>
      <p:sp>
        <p:nvSpPr>
          <p:cNvPr id="314384" name="Oval 16"/>
          <p:cNvSpPr>
            <a:spLocks noChangeArrowheads="1"/>
          </p:cNvSpPr>
          <p:nvPr/>
        </p:nvSpPr>
        <p:spPr bwMode="auto">
          <a:xfrm>
            <a:off x="179388" y="6192838"/>
            <a:ext cx="433387" cy="431800"/>
          </a:xfrm>
          <a:prstGeom prst="ellipse">
            <a:avLst/>
          </a:prstGeom>
          <a:solidFill>
            <a:srgbClr val="FFFFCC"/>
          </a:solidFill>
          <a:ln w="9525">
            <a:solidFill>
              <a:schemeClr val="tx2"/>
            </a:solidFill>
            <a:miter lim="800000"/>
            <a:headEnd/>
            <a:tailEnd/>
          </a:ln>
          <a:effectLst/>
        </p:spPr>
        <p:txBody>
          <a:bodyPr wrap="none" anchor="ctr"/>
          <a:lstStyle/>
          <a:p>
            <a:pPr algn="ctr"/>
            <a:r>
              <a:rPr lang="en-US" sz="2800" b="1">
                <a:solidFill>
                  <a:schemeClr val="bg1"/>
                </a:solidFill>
                <a:effectLst>
                  <a:outerShdw blurRad="38100" dist="38100" dir="2700000" algn="tl">
                    <a:srgbClr val="000000"/>
                  </a:outerShdw>
                </a:effectLst>
                <a:latin typeface="Tahoma" pitchFamily="34" charset="0"/>
                <a:sym typeface="Wingdings" pitchFamily="2" charset="2"/>
              </a:rPr>
              <a:t></a:t>
            </a:r>
            <a:endParaRPr lang="pt-BR" sz="2800" b="1">
              <a:solidFill>
                <a:schemeClr val="bg1"/>
              </a:solidFill>
              <a:effectLst>
                <a:outerShdw blurRad="38100" dist="38100" dir="2700000" algn="tl">
                  <a:srgbClr val="000000"/>
                </a:outerShdw>
              </a:effectLst>
              <a:latin typeface="Tahoma"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66" name="Title 1"/>
          <p:cNvSpPr>
            <a:spLocks noGrp="1"/>
          </p:cNvSpPr>
          <p:nvPr>
            <p:ph type="title" idx="4294967295"/>
          </p:nvPr>
        </p:nvSpPr>
        <p:spPr>
          <a:xfrm>
            <a:off x="323850" y="188913"/>
            <a:ext cx="5627688" cy="633412"/>
          </a:xfrm>
        </p:spPr>
        <p:txBody>
          <a:bodyPr/>
          <a:lstStyle/>
          <a:p>
            <a:r>
              <a:rPr lang="en-GB" sz="2800"/>
              <a:t>Instantiation of the Benchmark</a:t>
            </a:r>
            <a:br>
              <a:rPr lang="en-GB" sz="2800"/>
            </a:br>
            <a:r>
              <a:rPr lang="en-GB" sz="2800"/>
              <a:t>(AO Requirements Study)</a:t>
            </a:r>
          </a:p>
        </p:txBody>
      </p:sp>
      <p:sp>
        <p:nvSpPr>
          <p:cNvPr id="318467" name="Content Placeholder 2"/>
          <p:cNvSpPr>
            <a:spLocks noGrp="1"/>
          </p:cNvSpPr>
          <p:nvPr>
            <p:ph idx="4294967295"/>
          </p:nvPr>
        </p:nvSpPr>
        <p:spPr>
          <a:xfrm>
            <a:off x="303213" y="1600200"/>
            <a:ext cx="8229600" cy="3989388"/>
          </a:xfrm>
        </p:spPr>
        <p:txBody>
          <a:bodyPr/>
          <a:lstStyle/>
          <a:p>
            <a:r>
              <a:rPr lang="en-GB" sz="2400"/>
              <a:t>comparison of four eminent AORE approaches</a:t>
            </a:r>
          </a:p>
          <a:p>
            <a:pPr lvl="1"/>
            <a:r>
              <a:rPr lang="en-GB" sz="2000"/>
              <a:t>time effectiveness (person-minutes)</a:t>
            </a:r>
          </a:p>
          <a:p>
            <a:pPr lvl="1"/>
            <a:r>
              <a:rPr lang="en-GB" sz="2000"/>
              <a:t>accuracy of their produced outcome</a:t>
            </a:r>
          </a:p>
          <a:p>
            <a:pPr lvl="2"/>
            <a:r>
              <a:rPr lang="en-GB" sz="2000"/>
              <a:t>precision and recall of the models produced </a:t>
            </a:r>
          </a:p>
          <a:p>
            <a:r>
              <a:rPr lang="en-GB" sz="2400"/>
              <a:t>example of research question:</a:t>
            </a:r>
          </a:p>
          <a:p>
            <a:pPr lvl="1"/>
            <a:r>
              <a:rPr lang="en-GB" sz="2000"/>
              <a:t>which activities are the main bottlenecks in terms of effort for each AORE approach?</a:t>
            </a:r>
          </a:p>
          <a:p>
            <a:r>
              <a:rPr lang="en-GB" sz="2400" b="1"/>
              <a:t>target</a:t>
            </a:r>
            <a:r>
              <a:rPr lang="en-GB" sz="2400"/>
              <a:t>: 1</a:t>
            </a:r>
            <a:r>
              <a:rPr lang="en-GB" sz="2400" baseline="30000"/>
              <a:t>st</a:t>
            </a:r>
            <a:r>
              <a:rPr lang="en-GB" sz="2400"/>
              <a:t> author interested in learning which tasks should be automated in the EA-Miner tool</a:t>
            </a:r>
          </a:p>
          <a:p>
            <a:r>
              <a:rPr lang="en-GB" sz="2400" b="1"/>
              <a:t>main outcome</a:t>
            </a:r>
            <a:r>
              <a:rPr lang="en-GB" sz="2400"/>
              <a:t>: composition specification and conflict analysis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2" name="Rectangle 2"/>
          <p:cNvSpPr>
            <a:spLocks noGrp="1" noChangeArrowheads="1"/>
          </p:cNvSpPr>
          <p:nvPr>
            <p:ph type="title"/>
          </p:nvPr>
        </p:nvSpPr>
        <p:spPr>
          <a:xfrm>
            <a:off x="900113" y="203200"/>
            <a:ext cx="5627687" cy="633413"/>
          </a:xfrm>
        </p:spPr>
        <p:txBody>
          <a:bodyPr/>
          <a:lstStyle/>
          <a:p>
            <a:r>
              <a:rPr lang="en-GB" sz="4000" b="1"/>
              <a:t>Timeline - Evolution</a:t>
            </a:r>
          </a:p>
        </p:txBody>
      </p:sp>
      <p:sp>
        <p:nvSpPr>
          <p:cNvPr id="322563" name="Line 3"/>
          <p:cNvSpPr>
            <a:spLocks noChangeShapeType="1"/>
          </p:cNvSpPr>
          <p:nvPr/>
        </p:nvSpPr>
        <p:spPr bwMode="auto">
          <a:xfrm>
            <a:off x="792163" y="3476625"/>
            <a:ext cx="10333037" cy="0"/>
          </a:xfrm>
          <a:prstGeom prst="line">
            <a:avLst/>
          </a:prstGeom>
          <a:noFill/>
          <a:ln w="28575">
            <a:solidFill>
              <a:srgbClr val="006600"/>
            </a:solidFill>
            <a:round/>
            <a:headEnd/>
            <a:tailEnd type="triangle" w="med" len="med"/>
          </a:ln>
          <a:effectLst/>
        </p:spPr>
        <p:txBody>
          <a:bodyPr/>
          <a:lstStyle/>
          <a:p>
            <a:endParaRPr lang="en-GB"/>
          </a:p>
        </p:txBody>
      </p:sp>
      <p:sp>
        <p:nvSpPr>
          <p:cNvPr id="322564" name="AutoShape 4"/>
          <p:cNvSpPr>
            <a:spLocks noChangeArrowheads="1"/>
          </p:cNvSpPr>
          <p:nvPr/>
        </p:nvSpPr>
        <p:spPr bwMode="auto">
          <a:xfrm rot="5400000">
            <a:off x="10977563" y="3371850"/>
            <a:ext cx="228600" cy="209550"/>
          </a:xfrm>
          <a:prstGeom prst="triangle">
            <a:avLst>
              <a:gd name="adj" fmla="val 50000"/>
            </a:avLst>
          </a:prstGeom>
          <a:solidFill>
            <a:srgbClr val="006600"/>
          </a:solidFill>
          <a:ln w="9525">
            <a:solidFill>
              <a:srgbClr val="006600"/>
            </a:solidFill>
            <a:miter lim="800000"/>
            <a:headEnd/>
            <a:tailEnd/>
          </a:ln>
          <a:effectLst/>
        </p:spPr>
        <p:txBody>
          <a:bodyPr wrap="none" anchor="ctr"/>
          <a:lstStyle/>
          <a:p>
            <a:endParaRPr lang="en-GB"/>
          </a:p>
        </p:txBody>
      </p:sp>
      <p:sp>
        <p:nvSpPr>
          <p:cNvPr id="322565" name="Oval 5"/>
          <p:cNvSpPr>
            <a:spLocks noChangeArrowheads="1"/>
          </p:cNvSpPr>
          <p:nvPr/>
        </p:nvSpPr>
        <p:spPr bwMode="auto">
          <a:xfrm>
            <a:off x="715963" y="3400425"/>
            <a:ext cx="152400" cy="152400"/>
          </a:xfrm>
          <a:prstGeom prst="ellipse">
            <a:avLst/>
          </a:prstGeom>
          <a:solidFill>
            <a:srgbClr val="006600"/>
          </a:solidFill>
          <a:ln w="9525">
            <a:solidFill>
              <a:srgbClr val="006600"/>
            </a:solidFill>
            <a:round/>
            <a:headEnd/>
            <a:tailEnd/>
          </a:ln>
          <a:effectLst/>
        </p:spPr>
        <p:txBody>
          <a:bodyPr wrap="none" anchor="ctr"/>
          <a:lstStyle/>
          <a:p>
            <a:endParaRPr lang="en-GB"/>
          </a:p>
        </p:txBody>
      </p:sp>
      <p:sp>
        <p:nvSpPr>
          <p:cNvPr id="322566" name="Text Box 6"/>
          <p:cNvSpPr txBox="1">
            <a:spLocks noChangeArrowheads="1"/>
          </p:cNvSpPr>
          <p:nvPr/>
        </p:nvSpPr>
        <p:spPr bwMode="auto">
          <a:xfrm>
            <a:off x="347663" y="2708275"/>
            <a:ext cx="717550" cy="641350"/>
          </a:xfrm>
          <a:prstGeom prst="rect">
            <a:avLst/>
          </a:prstGeom>
          <a:noFill/>
          <a:ln w="9525">
            <a:noFill/>
            <a:miter lim="800000"/>
            <a:headEnd/>
            <a:tailEnd/>
          </a:ln>
          <a:effectLst/>
        </p:spPr>
        <p:txBody>
          <a:bodyPr wrap="none">
            <a:spAutoFit/>
          </a:bodyPr>
          <a:lstStyle/>
          <a:p>
            <a:r>
              <a:rPr lang="pt-BR" b="1">
                <a:solidFill>
                  <a:srgbClr val="006600"/>
                </a:solidFill>
              </a:rPr>
              <a:t>June</a:t>
            </a:r>
          </a:p>
          <a:p>
            <a:r>
              <a:rPr lang="pt-BR" b="1">
                <a:solidFill>
                  <a:srgbClr val="006600"/>
                </a:solidFill>
              </a:rPr>
              <a:t>2006</a:t>
            </a:r>
          </a:p>
        </p:txBody>
      </p:sp>
      <p:sp>
        <p:nvSpPr>
          <p:cNvPr id="322567" name="Line 7"/>
          <p:cNvSpPr>
            <a:spLocks noChangeShapeType="1"/>
          </p:cNvSpPr>
          <p:nvPr/>
        </p:nvSpPr>
        <p:spPr bwMode="auto">
          <a:xfrm flipH="1">
            <a:off x="923925" y="3476625"/>
            <a:ext cx="20638" cy="2616200"/>
          </a:xfrm>
          <a:prstGeom prst="line">
            <a:avLst/>
          </a:prstGeom>
          <a:noFill/>
          <a:ln w="9525">
            <a:solidFill>
              <a:schemeClr val="tx1"/>
            </a:solidFill>
            <a:prstDash val="dash"/>
            <a:round/>
            <a:headEnd/>
            <a:tailEnd/>
          </a:ln>
          <a:effectLst/>
        </p:spPr>
        <p:txBody>
          <a:bodyPr/>
          <a:lstStyle/>
          <a:p>
            <a:endParaRPr lang="en-GB"/>
          </a:p>
        </p:txBody>
      </p:sp>
      <p:sp>
        <p:nvSpPr>
          <p:cNvPr id="322568" name="Text Box 8"/>
          <p:cNvSpPr txBox="1">
            <a:spLocks noChangeArrowheads="1"/>
          </p:cNvSpPr>
          <p:nvPr/>
        </p:nvSpPr>
        <p:spPr bwMode="auto">
          <a:xfrm>
            <a:off x="539750" y="5942013"/>
            <a:ext cx="2051050" cy="366712"/>
          </a:xfrm>
          <a:prstGeom prst="rect">
            <a:avLst/>
          </a:prstGeom>
          <a:noFill/>
          <a:ln w="9525">
            <a:noFill/>
            <a:miter lim="800000"/>
            <a:headEnd/>
            <a:tailEnd/>
          </a:ln>
          <a:effectLst/>
        </p:spPr>
        <p:txBody>
          <a:bodyPr wrap="none">
            <a:spAutoFit/>
          </a:bodyPr>
          <a:lstStyle/>
          <a:p>
            <a:pPr algn="ctr"/>
            <a:r>
              <a:rPr lang="pt-BR">
                <a:solidFill>
                  <a:schemeClr val="bg2"/>
                </a:solidFill>
              </a:rPr>
              <a:t>proposal accepted</a:t>
            </a:r>
          </a:p>
        </p:txBody>
      </p:sp>
      <p:sp>
        <p:nvSpPr>
          <p:cNvPr id="322569" name="Oval 9"/>
          <p:cNvSpPr>
            <a:spLocks noChangeArrowheads="1"/>
          </p:cNvSpPr>
          <p:nvPr/>
        </p:nvSpPr>
        <p:spPr bwMode="auto">
          <a:xfrm>
            <a:off x="2068513" y="3400425"/>
            <a:ext cx="152400" cy="152400"/>
          </a:xfrm>
          <a:prstGeom prst="ellipse">
            <a:avLst/>
          </a:prstGeom>
          <a:solidFill>
            <a:srgbClr val="006600"/>
          </a:solidFill>
          <a:ln w="9525">
            <a:solidFill>
              <a:srgbClr val="006600"/>
            </a:solidFill>
            <a:round/>
            <a:headEnd/>
            <a:tailEnd/>
          </a:ln>
          <a:effectLst/>
        </p:spPr>
        <p:txBody>
          <a:bodyPr wrap="none" anchor="ctr"/>
          <a:lstStyle/>
          <a:p>
            <a:endParaRPr lang="en-GB"/>
          </a:p>
        </p:txBody>
      </p:sp>
      <p:sp>
        <p:nvSpPr>
          <p:cNvPr id="322570" name="Oval 10"/>
          <p:cNvSpPr>
            <a:spLocks noChangeArrowheads="1"/>
          </p:cNvSpPr>
          <p:nvPr/>
        </p:nvSpPr>
        <p:spPr bwMode="auto">
          <a:xfrm>
            <a:off x="3300413" y="3400425"/>
            <a:ext cx="152400" cy="152400"/>
          </a:xfrm>
          <a:prstGeom prst="ellipse">
            <a:avLst/>
          </a:prstGeom>
          <a:solidFill>
            <a:srgbClr val="006600"/>
          </a:solidFill>
          <a:ln w="9525">
            <a:solidFill>
              <a:srgbClr val="006600"/>
            </a:solidFill>
            <a:round/>
            <a:headEnd/>
            <a:tailEnd/>
          </a:ln>
          <a:effectLst/>
        </p:spPr>
        <p:txBody>
          <a:bodyPr wrap="none" anchor="ctr"/>
          <a:lstStyle/>
          <a:p>
            <a:endParaRPr lang="en-GB"/>
          </a:p>
        </p:txBody>
      </p:sp>
      <p:sp>
        <p:nvSpPr>
          <p:cNvPr id="322571" name="Oval 11"/>
          <p:cNvSpPr>
            <a:spLocks noChangeArrowheads="1"/>
          </p:cNvSpPr>
          <p:nvPr/>
        </p:nvSpPr>
        <p:spPr bwMode="auto">
          <a:xfrm>
            <a:off x="4564063" y="3400425"/>
            <a:ext cx="152400" cy="152400"/>
          </a:xfrm>
          <a:prstGeom prst="ellipse">
            <a:avLst/>
          </a:prstGeom>
          <a:solidFill>
            <a:srgbClr val="006600"/>
          </a:solidFill>
          <a:ln w="9525">
            <a:solidFill>
              <a:srgbClr val="006600"/>
            </a:solidFill>
            <a:round/>
            <a:headEnd/>
            <a:tailEnd/>
          </a:ln>
          <a:effectLst/>
        </p:spPr>
        <p:txBody>
          <a:bodyPr wrap="none" anchor="ctr"/>
          <a:lstStyle/>
          <a:p>
            <a:endParaRPr lang="en-GB"/>
          </a:p>
        </p:txBody>
      </p:sp>
      <p:sp>
        <p:nvSpPr>
          <p:cNvPr id="322572" name="Oval 12"/>
          <p:cNvSpPr>
            <a:spLocks noChangeArrowheads="1"/>
          </p:cNvSpPr>
          <p:nvPr/>
        </p:nvSpPr>
        <p:spPr bwMode="auto">
          <a:xfrm>
            <a:off x="7732713" y="3400425"/>
            <a:ext cx="152400" cy="152400"/>
          </a:xfrm>
          <a:prstGeom prst="ellipse">
            <a:avLst/>
          </a:prstGeom>
          <a:solidFill>
            <a:srgbClr val="006600"/>
          </a:solidFill>
          <a:ln w="9525">
            <a:solidFill>
              <a:srgbClr val="006600"/>
            </a:solidFill>
            <a:round/>
            <a:headEnd/>
            <a:tailEnd/>
          </a:ln>
          <a:effectLst/>
        </p:spPr>
        <p:txBody>
          <a:bodyPr wrap="none" anchor="ctr"/>
          <a:lstStyle/>
          <a:p>
            <a:endParaRPr lang="en-GB"/>
          </a:p>
        </p:txBody>
      </p:sp>
      <p:sp>
        <p:nvSpPr>
          <p:cNvPr id="322573" name="Text Box 13"/>
          <p:cNvSpPr txBox="1">
            <a:spLocks noChangeArrowheads="1"/>
          </p:cNvSpPr>
          <p:nvPr/>
        </p:nvSpPr>
        <p:spPr bwMode="auto">
          <a:xfrm>
            <a:off x="1860550" y="2708275"/>
            <a:ext cx="692150" cy="641350"/>
          </a:xfrm>
          <a:prstGeom prst="rect">
            <a:avLst/>
          </a:prstGeom>
          <a:solidFill>
            <a:schemeClr val="bg1"/>
          </a:solidFill>
          <a:ln w="9525">
            <a:noFill/>
            <a:miter lim="800000"/>
            <a:headEnd/>
            <a:tailEnd/>
          </a:ln>
          <a:effectLst/>
        </p:spPr>
        <p:txBody>
          <a:bodyPr wrap="none">
            <a:spAutoFit/>
          </a:bodyPr>
          <a:lstStyle/>
          <a:p>
            <a:r>
              <a:rPr lang="pt-BR" b="1">
                <a:solidFill>
                  <a:srgbClr val="006600"/>
                </a:solidFill>
              </a:rPr>
              <a:t>July</a:t>
            </a:r>
          </a:p>
          <a:p>
            <a:r>
              <a:rPr lang="pt-BR" b="1">
                <a:solidFill>
                  <a:srgbClr val="006600"/>
                </a:solidFill>
              </a:rPr>
              <a:t>2006</a:t>
            </a:r>
          </a:p>
        </p:txBody>
      </p:sp>
      <p:sp>
        <p:nvSpPr>
          <p:cNvPr id="322574" name="Text Box 14"/>
          <p:cNvSpPr txBox="1">
            <a:spLocks noChangeArrowheads="1"/>
          </p:cNvSpPr>
          <p:nvPr/>
        </p:nvSpPr>
        <p:spPr bwMode="auto">
          <a:xfrm>
            <a:off x="2916238" y="2708275"/>
            <a:ext cx="979487" cy="641350"/>
          </a:xfrm>
          <a:prstGeom prst="rect">
            <a:avLst/>
          </a:prstGeom>
          <a:solidFill>
            <a:schemeClr val="bg1"/>
          </a:solidFill>
          <a:ln w="9525">
            <a:noFill/>
            <a:miter lim="800000"/>
            <a:headEnd/>
            <a:tailEnd/>
          </a:ln>
          <a:effectLst/>
        </p:spPr>
        <p:txBody>
          <a:bodyPr>
            <a:spAutoFit/>
          </a:bodyPr>
          <a:lstStyle/>
          <a:p>
            <a:pPr algn="ctr"/>
            <a:r>
              <a:rPr lang="pt-BR" b="1">
                <a:solidFill>
                  <a:srgbClr val="006600"/>
                </a:solidFill>
              </a:rPr>
              <a:t>August</a:t>
            </a:r>
          </a:p>
          <a:p>
            <a:pPr algn="ctr"/>
            <a:r>
              <a:rPr lang="pt-BR" b="1">
                <a:solidFill>
                  <a:srgbClr val="006600"/>
                </a:solidFill>
              </a:rPr>
              <a:t>2006</a:t>
            </a:r>
          </a:p>
        </p:txBody>
      </p:sp>
      <p:sp>
        <p:nvSpPr>
          <p:cNvPr id="322575" name="Text Box 15"/>
          <p:cNvSpPr txBox="1">
            <a:spLocks noChangeArrowheads="1"/>
          </p:cNvSpPr>
          <p:nvPr/>
        </p:nvSpPr>
        <p:spPr bwMode="auto">
          <a:xfrm>
            <a:off x="7170738" y="2708275"/>
            <a:ext cx="1289050" cy="641350"/>
          </a:xfrm>
          <a:prstGeom prst="rect">
            <a:avLst/>
          </a:prstGeom>
          <a:solidFill>
            <a:schemeClr val="bg1"/>
          </a:solidFill>
          <a:ln w="9525">
            <a:noFill/>
            <a:miter lim="800000"/>
            <a:headEnd/>
            <a:tailEnd/>
          </a:ln>
          <a:effectLst/>
        </p:spPr>
        <p:txBody>
          <a:bodyPr wrap="none">
            <a:spAutoFit/>
          </a:bodyPr>
          <a:lstStyle/>
          <a:p>
            <a:pPr algn="ctr"/>
            <a:r>
              <a:rPr lang="pt-BR" b="1">
                <a:solidFill>
                  <a:srgbClr val="006600"/>
                </a:solidFill>
              </a:rPr>
              <a:t>December</a:t>
            </a:r>
          </a:p>
          <a:p>
            <a:pPr algn="ctr"/>
            <a:r>
              <a:rPr lang="pt-BR" b="1">
                <a:solidFill>
                  <a:srgbClr val="006600"/>
                </a:solidFill>
              </a:rPr>
              <a:t>2006</a:t>
            </a:r>
          </a:p>
        </p:txBody>
      </p:sp>
      <p:sp>
        <p:nvSpPr>
          <p:cNvPr id="322576" name="Line 16"/>
          <p:cNvSpPr>
            <a:spLocks noChangeShapeType="1"/>
          </p:cNvSpPr>
          <p:nvPr/>
        </p:nvSpPr>
        <p:spPr bwMode="auto">
          <a:xfrm>
            <a:off x="2868613" y="3476625"/>
            <a:ext cx="0" cy="1295400"/>
          </a:xfrm>
          <a:prstGeom prst="line">
            <a:avLst/>
          </a:prstGeom>
          <a:noFill/>
          <a:ln w="9525">
            <a:solidFill>
              <a:schemeClr val="tx1"/>
            </a:solidFill>
            <a:prstDash val="dash"/>
            <a:round/>
            <a:headEnd/>
            <a:tailEnd/>
          </a:ln>
          <a:effectLst/>
        </p:spPr>
        <p:txBody>
          <a:bodyPr/>
          <a:lstStyle/>
          <a:p>
            <a:endParaRPr lang="en-GB"/>
          </a:p>
        </p:txBody>
      </p:sp>
      <p:sp>
        <p:nvSpPr>
          <p:cNvPr id="322577" name="Text Box 17"/>
          <p:cNvSpPr txBox="1">
            <a:spLocks noChangeArrowheads="1"/>
          </p:cNvSpPr>
          <p:nvPr/>
        </p:nvSpPr>
        <p:spPr bwMode="auto">
          <a:xfrm>
            <a:off x="2038350" y="5300663"/>
            <a:ext cx="1873250" cy="641350"/>
          </a:xfrm>
          <a:prstGeom prst="rect">
            <a:avLst/>
          </a:prstGeom>
          <a:noFill/>
          <a:ln w="9525">
            <a:noFill/>
            <a:miter lim="800000"/>
            <a:headEnd/>
            <a:tailEnd/>
          </a:ln>
          <a:effectLst/>
        </p:spPr>
        <p:txBody>
          <a:bodyPr wrap="none">
            <a:spAutoFit/>
          </a:bodyPr>
          <a:lstStyle/>
          <a:p>
            <a:pPr algn="ctr"/>
            <a:r>
              <a:rPr lang="pt-BR"/>
              <a:t>contributions of </a:t>
            </a:r>
            <a:br>
              <a:rPr lang="pt-BR"/>
            </a:br>
            <a:r>
              <a:rPr lang="pt-BR"/>
              <a:t>artefacts starts...</a:t>
            </a:r>
          </a:p>
        </p:txBody>
      </p:sp>
      <p:sp>
        <p:nvSpPr>
          <p:cNvPr id="322578" name="Line 18"/>
          <p:cNvSpPr>
            <a:spLocks noChangeShapeType="1"/>
          </p:cNvSpPr>
          <p:nvPr/>
        </p:nvSpPr>
        <p:spPr bwMode="auto">
          <a:xfrm>
            <a:off x="3228975" y="3500438"/>
            <a:ext cx="0" cy="914400"/>
          </a:xfrm>
          <a:prstGeom prst="line">
            <a:avLst/>
          </a:prstGeom>
          <a:noFill/>
          <a:ln w="9525">
            <a:solidFill>
              <a:schemeClr val="tx1"/>
            </a:solidFill>
            <a:prstDash val="dash"/>
            <a:round/>
            <a:headEnd/>
            <a:tailEnd/>
          </a:ln>
          <a:effectLst/>
        </p:spPr>
        <p:txBody>
          <a:bodyPr/>
          <a:lstStyle/>
          <a:p>
            <a:endParaRPr lang="en-GB"/>
          </a:p>
        </p:txBody>
      </p:sp>
      <p:sp>
        <p:nvSpPr>
          <p:cNvPr id="322579" name="Text Box 19"/>
          <p:cNvSpPr txBox="1">
            <a:spLocks noChangeArrowheads="1"/>
          </p:cNvSpPr>
          <p:nvPr/>
        </p:nvSpPr>
        <p:spPr bwMode="auto">
          <a:xfrm>
            <a:off x="2363788" y="4659313"/>
            <a:ext cx="2159000" cy="641350"/>
          </a:xfrm>
          <a:prstGeom prst="rect">
            <a:avLst/>
          </a:prstGeom>
          <a:solidFill>
            <a:schemeClr val="bg1"/>
          </a:solidFill>
          <a:ln w="9525">
            <a:noFill/>
            <a:miter lim="800000"/>
            <a:headEnd/>
            <a:tailEnd/>
          </a:ln>
          <a:effectLst/>
        </p:spPr>
        <p:txBody>
          <a:bodyPr>
            <a:spAutoFit/>
          </a:bodyPr>
          <a:lstStyle/>
          <a:p>
            <a:pPr algn="ctr"/>
            <a:r>
              <a:rPr lang="pt-BR"/>
              <a:t>choice of the</a:t>
            </a:r>
            <a:br>
              <a:rPr lang="pt-BR"/>
            </a:br>
            <a:r>
              <a:rPr lang="pt-BR"/>
              <a:t>benchmark goal</a:t>
            </a:r>
          </a:p>
        </p:txBody>
      </p:sp>
      <p:sp>
        <p:nvSpPr>
          <p:cNvPr id="322580" name="Line 20"/>
          <p:cNvSpPr>
            <a:spLocks noChangeShapeType="1"/>
          </p:cNvSpPr>
          <p:nvPr/>
        </p:nvSpPr>
        <p:spPr bwMode="auto">
          <a:xfrm>
            <a:off x="4021138" y="2103438"/>
            <a:ext cx="0" cy="1373187"/>
          </a:xfrm>
          <a:prstGeom prst="line">
            <a:avLst/>
          </a:prstGeom>
          <a:noFill/>
          <a:ln w="9525">
            <a:solidFill>
              <a:schemeClr val="tx1"/>
            </a:solidFill>
            <a:prstDash val="dash"/>
            <a:round/>
            <a:headEnd/>
            <a:tailEnd/>
          </a:ln>
          <a:effectLst/>
        </p:spPr>
        <p:txBody>
          <a:bodyPr/>
          <a:lstStyle/>
          <a:p>
            <a:endParaRPr lang="en-GB"/>
          </a:p>
        </p:txBody>
      </p:sp>
      <p:sp>
        <p:nvSpPr>
          <p:cNvPr id="322581" name="Text Box 21"/>
          <p:cNvSpPr txBox="1">
            <a:spLocks noChangeArrowheads="1"/>
          </p:cNvSpPr>
          <p:nvPr/>
        </p:nvSpPr>
        <p:spPr bwMode="auto">
          <a:xfrm>
            <a:off x="2916238" y="1341438"/>
            <a:ext cx="1885950" cy="641350"/>
          </a:xfrm>
          <a:prstGeom prst="rect">
            <a:avLst/>
          </a:prstGeom>
          <a:noFill/>
          <a:ln w="9525">
            <a:noFill/>
            <a:miter lim="800000"/>
            <a:headEnd/>
            <a:tailEnd/>
          </a:ln>
          <a:effectLst/>
        </p:spPr>
        <p:txBody>
          <a:bodyPr wrap="none">
            <a:spAutoFit/>
          </a:bodyPr>
          <a:lstStyle/>
          <a:p>
            <a:pPr algn="ctr"/>
            <a:r>
              <a:rPr lang="pt-BR" b="1"/>
              <a:t>1st</a:t>
            </a:r>
            <a:r>
              <a:rPr lang="pt-BR"/>
              <a:t> pilot stability </a:t>
            </a:r>
            <a:br>
              <a:rPr lang="pt-BR"/>
            </a:br>
            <a:r>
              <a:rPr lang="pt-BR"/>
              <a:t>study starts...</a:t>
            </a:r>
          </a:p>
        </p:txBody>
      </p:sp>
      <p:sp>
        <p:nvSpPr>
          <p:cNvPr id="322588" name="Text Box 28"/>
          <p:cNvSpPr txBox="1">
            <a:spLocks noChangeArrowheads="1"/>
          </p:cNvSpPr>
          <p:nvPr/>
        </p:nvSpPr>
        <p:spPr bwMode="auto">
          <a:xfrm>
            <a:off x="563563" y="4724400"/>
            <a:ext cx="1847850" cy="641350"/>
          </a:xfrm>
          <a:prstGeom prst="rect">
            <a:avLst/>
          </a:prstGeom>
          <a:solidFill>
            <a:schemeClr val="bg1"/>
          </a:solidFill>
          <a:ln w="9525">
            <a:noFill/>
            <a:miter lim="800000"/>
            <a:headEnd/>
            <a:tailEnd/>
          </a:ln>
          <a:effectLst/>
        </p:spPr>
        <p:txBody>
          <a:bodyPr wrap="none">
            <a:spAutoFit/>
          </a:bodyPr>
          <a:lstStyle/>
          <a:p>
            <a:pPr algn="ctr"/>
            <a:r>
              <a:rPr lang="pt-BR"/>
              <a:t>circulation of the</a:t>
            </a:r>
          </a:p>
          <a:p>
            <a:pPr algn="ctr"/>
            <a:r>
              <a:rPr lang="pt-BR"/>
              <a:t>questionnarie</a:t>
            </a:r>
          </a:p>
        </p:txBody>
      </p:sp>
      <p:sp>
        <p:nvSpPr>
          <p:cNvPr id="322589" name="Line 29"/>
          <p:cNvSpPr>
            <a:spLocks noChangeShapeType="1"/>
          </p:cNvSpPr>
          <p:nvPr/>
        </p:nvSpPr>
        <p:spPr bwMode="auto">
          <a:xfrm>
            <a:off x="1770063" y="3473450"/>
            <a:ext cx="0" cy="350838"/>
          </a:xfrm>
          <a:prstGeom prst="line">
            <a:avLst/>
          </a:prstGeom>
          <a:noFill/>
          <a:ln w="9525">
            <a:solidFill>
              <a:schemeClr val="tx1"/>
            </a:solidFill>
            <a:prstDash val="dash"/>
            <a:round/>
            <a:headEnd/>
            <a:tailEnd/>
          </a:ln>
          <a:effectLst/>
        </p:spPr>
        <p:txBody>
          <a:bodyPr/>
          <a:lstStyle/>
          <a:p>
            <a:endParaRPr lang="en-GB"/>
          </a:p>
        </p:txBody>
      </p:sp>
      <p:sp>
        <p:nvSpPr>
          <p:cNvPr id="322590" name="Line 30"/>
          <p:cNvSpPr>
            <a:spLocks noChangeShapeType="1"/>
          </p:cNvSpPr>
          <p:nvPr/>
        </p:nvSpPr>
        <p:spPr bwMode="auto">
          <a:xfrm>
            <a:off x="2436813" y="3476625"/>
            <a:ext cx="0" cy="1968500"/>
          </a:xfrm>
          <a:prstGeom prst="line">
            <a:avLst/>
          </a:prstGeom>
          <a:noFill/>
          <a:ln w="9525">
            <a:solidFill>
              <a:schemeClr val="tx1"/>
            </a:solidFill>
            <a:prstDash val="dash"/>
            <a:round/>
            <a:headEnd/>
            <a:tailEnd/>
          </a:ln>
          <a:effectLst/>
        </p:spPr>
        <p:txBody>
          <a:bodyPr/>
          <a:lstStyle/>
          <a:p>
            <a:endParaRPr lang="en-GB"/>
          </a:p>
        </p:txBody>
      </p:sp>
      <p:sp>
        <p:nvSpPr>
          <p:cNvPr id="322591" name="Text Box 31"/>
          <p:cNvSpPr txBox="1">
            <a:spLocks noChangeArrowheads="1"/>
          </p:cNvSpPr>
          <p:nvPr/>
        </p:nvSpPr>
        <p:spPr bwMode="auto">
          <a:xfrm>
            <a:off x="1244600" y="3795713"/>
            <a:ext cx="1911350" cy="641350"/>
          </a:xfrm>
          <a:prstGeom prst="rect">
            <a:avLst/>
          </a:prstGeom>
          <a:solidFill>
            <a:schemeClr val="bg1"/>
          </a:solidFill>
          <a:ln w="9525">
            <a:noFill/>
            <a:miter lim="800000"/>
            <a:headEnd/>
            <a:tailEnd/>
          </a:ln>
          <a:effectLst/>
        </p:spPr>
        <p:txBody>
          <a:bodyPr wrap="none">
            <a:spAutoFit/>
          </a:bodyPr>
          <a:lstStyle/>
          <a:p>
            <a:pPr algn="ctr"/>
            <a:r>
              <a:rPr lang="pt-BR"/>
              <a:t>1st benchmark </a:t>
            </a:r>
          </a:p>
          <a:p>
            <a:pPr algn="ctr"/>
            <a:r>
              <a:rPr lang="pt-BR"/>
              <a:t>definition starts...</a:t>
            </a:r>
          </a:p>
        </p:txBody>
      </p:sp>
      <p:sp>
        <p:nvSpPr>
          <p:cNvPr id="322592" name="Line 32"/>
          <p:cNvSpPr>
            <a:spLocks noChangeShapeType="1"/>
          </p:cNvSpPr>
          <p:nvPr/>
        </p:nvSpPr>
        <p:spPr bwMode="auto">
          <a:xfrm>
            <a:off x="1284288" y="3500438"/>
            <a:ext cx="0" cy="1223962"/>
          </a:xfrm>
          <a:prstGeom prst="line">
            <a:avLst/>
          </a:prstGeom>
          <a:noFill/>
          <a:ln w="9525">
            <a:solidFill>
              <a:schemeClr val="tx1"/>
            </a:solidFill>
            <a:prstDash val="dash"/>
            <a:round/>
            <a:headEnd/>
            <a:tailEnd/>
          </a:ln>
          <a:effectLst/>
        </p:spPr>
        <p:txBody>
          <a:bodyPr/>
          <a:lstStyle/>
          <a:p>
            <a:endParaRPr lang="en-GB"/>
          </a:p>
        </p:txBody>
      </p:sp>
      <p:sp>
        <p:nvSpPr>
          <p:cNvPr id="322593" name="Text Box 33"/>
          <p:cNvSpPr txBox="1">
            <a:spLocks noChangeArrowheads="1"/>
          </p:cNvSpPr>
          <p:nvPr/>
        </p:nvSpPr>
        <p:spPr bwMode="auto">
          <a:xfrm>
            <a:off x="3084513" y="3933825"/>
            <a:ext cx="1162050" cy="641350"/>
          </a:xfrm>
          <a:prstGeom prst="rect">
            <a:avLst/>
          </a:prstGeom>
          <a:solidFill>
            <a:schemeClr val="bg1"/>
          </a:solidFill>
          <a:ln w="9525">
            <a:noFill/>
            <a:miter lim="800000"/>
            <a:headEnd/>
            <a:tailEnd/>
          </a:ln>
          <a:effectLst/>
        </p:spPr>
        <p:txBody>
          <a:bodyPr wrap="none">
            <a:spAutoFit/>
          </a:bodyPr>
          <a:lstStyle/>
          <a:p>
            <a:pPr algn="ctr"/>
            <a:r>
              <a:rPr lang="pt-BR"/>
              <a:t>indicators</a:t>
            </a:r>
          </a:p>
          <a:p>
            <a:pPr algn="ctr"/>
            <a:r>
              <a:rPr lang="pt-BR"/>
              <a:t>definition</a:t>
            </a:r>
          </a:p>
        </p:txBody>
      </p:sp>
      <p:sp>
        <p:nvSpPr>
          <p:cNvPr id="322595" name="Text Box 35"/>
          <p:cNvSpPr txBox="1">
            <a:spLocks noChangeArrowheads="1"/>
          </p:cNvSpPr>
          <p:nvPr/>
        </p:nvSpPr>
        <p:spPr bwMode="auto">
          <a:xfrm rot="-5400000">
            <a:off x="-901700" y="1125538"/>
            <a:ext cx="2587625" cy="714375"/>
          </a:xfrm>
          <a:prstGeom prst="rect">
            <a:avLst/>
          </a:prstGeom>
          <a:solidFill>
            <a:schemeClr val="bg1"/>
          </a:solidFill>
          <a:ln w="9525">
            <a:noFill/>
            <a:miter lim="800000"/>
            <a:headEnd/>
            <a:tailEnd/>
          </a:ln>
          <a:effectLst/>
        </p:spPr>
        <p:txBody>
          <a:bodyPr>
            <a:spAutoFit/>
          </a:bodyPr>
          <a:lstStyle/>
          <a:p>
            <a:pPr>
              <a:lnSpc>
                <a:spcPct val="85000"/>
              </a:lnSpc>
            </a:pPr>
            <a:r>
              <a:rPr lang="en-GB" sz="2400" b="1">
                <a:solidFill>
                  <a:srgbClr val="006600"/>
                </a:solidFill>
              </a:rPr>
              <a:t>Benchmark instantiaions</a:t>
            </a:r>
          </a:p>
        </p:txBody>
      </p:sp>
      <p:sp>
        <p:nvSpPr>
          <p:cNvPr id="322596" name="Text Box 36"/>
          <p:cNvSpPr txBox="1">
            <a:spLocks noChangeArrowheads="1"/>
          </p:cNvSpPr>
          <p:nvPr/>
        </p:nvSpPr>
        <p:spPr bwMode="auto">
          <a:xfrm>
            <a:off x="3851275" y="2716213"/>
            <a:ext cx="1512888" cy="641350"/>
          </a:xfrm>
          <a:prstGeom prst="rect">
            <a:avLst/>
          </a:prstGeom>
          <a:noFill/>
          <a:ln w="9525">
            <a:noFill/>
            <a:miter lim="800000"/>
            <a:headEnd/>
            <a:tailEnd/>
          </a:ln>
          <a:effectLst/>
        </p:spPr>
        <p:txBody>
          <a:bodyPr>
            <a:spAutoFit/>
          </a:bodyPr>
          <a:lstStyle/>
          <a:p>
            <a:pPr algn="ctr"/>
            <a:r>
              <a:rPr lang="pt-BR" b="1">
                <a:solidFill>
                  <a:srgbClr val="006600"/>
                </a:solidFill>
              </a:rPr>
              <a:t>September</a:t>
            </a:r>
          </a:p>
          <a:p>
            <a:pPr algn="ctr"/>
            <a:r>
              <a:rPr lang="pt-BR" b="1">
                <a:solidFill>
                  <a:srgbClr val="006600"/>
                </a:solidFill>
              </a:rPr>
              <a:t>2006</a:t>
            </a:r>
          </a:p>
        </p:txBody>
      </p:sp>
      <p:sp>
        <p:nvSpPr>
          <p:cNvPr id="322597" name="Oval 37"/>
          <p:cNvSpPr>
            <a:spLocks noChangeArrowheads="1"/>
          </p:cNvSpPr>
          <p:nvPr/>
        </p:nvSpPr>
        <p:spPr bwMode="auto">
          <a:xfrm>
            <a:off x="5716588" y="3392488"/>
            <a:ext cx="152400" cy="152400"/>
          </a:xfrm>
          <a:prstGeom prst="ellipse">
            <a:avLst/>
          </a:prstGeom>
          <a:solidFill>
            <a:srgbClr val="006600"/>
          </a:solidFill>
          <a:ln w="9525">
            <a:solidFill>
              <a:srgbClr val="006600"/>
            </a:solidFill>
            <a:round/>
            <a:headEnd/>
            <a:tailEnd/>
          </a:ln>
          <a:effectLst/>
        </p:spPr>
        <p:txBody>
          <a:bodyPr wrap="none" anchor="ctr"/>
          <a:lstStyle/>
          <a:p>
            <a:endParaRPr lang="en-GB"/>
          </a:p>
        </p:txBody>
      </p:sp>
      <p:sp>
        <p:nvSpPr>
          <p:cNvPr id="322598" name="Text Box 38"/>
          <p:cNvSpPr txBox="1">
            <a:spLocks noChangeArrowheads="1"/>
          </p:cNvSpPr>
          <p:nvPr/>
        </p:nvSpPr>
        <p:spPr bwMode="auto">
          <a:xfrm>
            <a:off x="5076825" y="2716213"/>
            <a:ext cx="1512888" cy="641350"/>
          </a:xfrm>
          <a:prstGeom prst="rect">
            <a:avLst/>
          </a:prstGeom>
          <a:noFill/>
          <a:ln w="9525">
            <a:noFill/>
            <a:miter lim="800000"/>
            <a:headEnd/>
            <a:tailEnd/>
          </a:ln>
          <a:effectLst/>
        </p:spPr>
        <p:txBody>
          <a:bodyPr>
            <a:spAutoFit/>
          </a:bodyPr>
          <a:lstStyle/>
          <a:p>
            <a:pPr algn="ctr"/>
            <a:r>
              <a:rPr lang="pt-BR" b="1">
                <a:solidFill>
                  <a:srgbClr val="006600"/>
                </a:solidFill>
              </a:rPr>
              <a:t>October</a:t>
            </a:r>
          </a:p>
          <a:p>
            <a:pPr algn="ctr"/>
            <a:r>
              <a:rPr lang="pt-BR" b="1">
                <a:solidFill>
                  <a:srgbClr val="006600"/>
                </a:solidFill>
              </a:rPr>
              <a:t>2006</a:t>
            </a:r>
          </a:p>
        </p:txBody>
      </p:sp>
      <p:sp>
        <p:nvSpPr>
          <p:cNvPr id="322600" name="Text Box 40"/>
          <p:cNvSpPr txBox="1">
            <a:spLocks noChangeArrowheads="1"/>
          </p:cNvSpPr>
          <p:nvPr/>
        </p:nvSpPr>
        <p:spPr bwMode="auto">
          <a:xfrm>
            <a:off x="7281863" y="1492250"/>
            <a:ext cx="1898650" cy="641350"/>
          </a:xfrm>
          <a:prstGeom prst="rect">
            <a:avLst/>
          </a:prstGeom>
          <a:solidFill>
            <a:schemeClr val="bg1"/>
          </a:solidFill>
          <a:ln w="9525">
            <a:noFill/>
            <a:miter lim="800000"/>
            <a:headEnd/>
            <a:tailEnd/>
          </a:ln>
          <a:effectLst/>
        </p:spPr>
        <p:txBody>
          <a:bodyPr wrap="none">
            <a:spAutoFit/>
          </a:bodyPr>
          <a:lstStyle/>
          <a:p>
            <a:pPr algn="ctr"/>
            <a:r>
              <a:rPr lang="pt-BR"/>
              <a:t>conclusion of the</a:t>
            </a:r>
          </a:p>
          <a:p>
            <a:pPr algn="ctr"/>
            <a:r>
              <a:rPr lang="pt-BR" b="1"/>
              <a:t>1st</a:t>
            </a:r>
            <a:r>
              <a:rPr lang="pt-BR"/>
              <a:t> study</a:t>
            </a:r>
          </a:p>
        </p:txBody>
      </p:sp>
      <p:sp>
        <p:nvSpPr>
          <p:cNvPr id="322601" name="Line 41"/>
          <p:cNvSpPr>
            <a:spLocks noChangeShapeType="1"/>
          </p:cNvSpPr>
          <p:nvPr/>
        </p:nvSpPr>
        <p:spPr bwMode="auto">
          <a:xfrm>
            <a:off x="4643438" y="1700213"/>
            <a:ext cx="2665412" cy="0"/>
          </a:xfrm>
          <a:prstGeom prst="line">
            <a:avLst/>
          </a:prstGeom>
          <a:noFill/>
          <a:ln w="57150">
            <a:solidFill>
              <a:srgbClr val="006600"/>
            </a:solidFill>
            <a:prstDash val="sysDot"/>
            <a:round/>
            <a:headEnd type="triangle" w="med" len="med"/>
            <a:tailEnd type="triangle" w="med" len="med"/>
          </a:ln>
          <a:effectLst/>
        </p:spPr>
        <p:txBody>
          <a:bodyPr/>
          <a:lstStyle/>
          <a:p>
            <a:endParaRPr lang="en-GB"/>
          </a:p>
        </p:txBody>
      </p:sp>
      <p:grpSp>
        <p:nvGrpSpPr>
          <p:cNvPr id="322608" name="Group 48"/>
          <p:cNvGrpSpPr>
            <a:grpSpLocks/>
          </p:cNvGrpSpPr>
          <p:nvPr/>
        </p:nvGrpSpPr>
        <p:grpSpPr bwMode="auto">
          <a:xfrm>
            <a:off x="539750" y="3789363"/>
            <a:ext cx="3959225" cy="2146300"/>
            <a:chOff x="340" y="2387"/>
            <a:chExt cx="2494" cy="1352"/>
          </a:xfrm>
        </p:grpSpPr>
        <p:sp>
          <p:nvSpPr>
            <p:cNvPr id="322603" name="Text Box 43"/>
            <p:cNvSpPr txBox="1">
              <a:spLocks noChangeArrowheads="1"/>
            </p:cNvSpPr>
            <p:nvPr/>
          </p:nvSpPr>
          <p:spPr bwMode="auto">
            <a:xfrm>
              <a:off x="1269" y="3335"/>
              <a:ext cx="1180" cy="404"/>
            </a:xfrm>
            <a:prstGeom prst="rect">
              <a:avLst/>
            </a:prstGeom>
            <a:solidFill>
              <a:schemeClr val="bg1"/>
            </a:solidFill>
            <a:ln w="9525">
              <a:noFill/>
              <a:miter lim="800000"/>
              <a:headEnd/>
              <a:tailEnd/>
            </a:ln>
            <a:effectLst/>
          </p:spPr>
          <p:txBody>
            <a:bodyPr wrap="none">
              <a:spAutoFit/>
            </a:bodyPr>
            <a:lstStyle/>
            <a:p>
              <a:pPr algn="ctr"/>
              <a:r>
                <a:rPr lang="pt-BR">
                  <a:solidFill>
                    <a:schemeClr val="bg2"/>
                  </a:solidFill>
                </a:rPr>
                <a:t>contributions of </a:t>
              </a:r>
              <a:br>
                <a:rPr lang="pt-BR">
                  <a:solidFill>
                    <a:schemeClr val="bg2"/>
                  </a:solidFill>
                </a:rPr>
              </a:br>
              <a:r>
                <a:rPr lang="pt-BR">
                  <a:solidFill>
                    <a:schemeClr val="bg2"/>
                  </a:solidFill>
                </a:rPr>
                <a:t>artefacts starts...</a:t>
              </a:r>
            </a:p>
          </p:txBody>
        </p:sp>
        <p:sp>
          <p:nvSpPr>
            <p:cNvPr id="322604" name="Text Box 44"/>
            <p:cNvSpPr txBox="1">
              <a:spLocks noChangeArrowheads="1"/>
            </p:cNvSpPr>
            <p:nvPr/>
          </p:nvSpPr>
          <p:spPr bwMode="auto">
            <a:xfrm>
              <a:off x="1474" y="2931"/>
              <a:ext cx="1360" cy="404"/>
            </a:xfrm>
            <a:prstGeom prst="rect">
              <a:avLst/>
            </a:prstGeom>
            <a:solidFill>
              <a:schemeClr val="bg1"/>
            </a:solidFill>
            <a:ln w="9525">
              <a:noFill/>
              <a:miter lim="800000"/>
              <a:headEnd/>
              <a:tailEnd/>
            </a:ln>
            <a:effectLst/>
          </p:spPr>
          <p:txBody>
            <a:bodyPr>
              <a:spAutoFit/>
            </a:bodyPr>
            <a:lstStyle/>
            <a:p>
              <a:pPr algn="ctr"/>
              <a:r>
                <a:rPr lang="pt-BR">
                  <a:solidFill>
                    <a:schemeClr val="bg2"/>
                  </a:solidFill>
                </a:rPr>
                <a:t>choice of the</a:t>
              </a:r>
              <a:br>
                <a:rPr lang="pt-BR">
                  <a:solidFill>
                    <a:schemeClr val="bg2"/>
                  </a:solidFill>
                </a:rPr>
              </a:br>
              <a:r>
                <a:rPr lang="pt-BR">
                  <a:solidFill>
                    <a:schemeClr val="bg2"/>
                  </a:solidFill>
                </a:rPr>
                <a:t>benchmark goal</a:t>
              </a:r>
            </a:p>
          </p:txBody>
        </p:sp>
        <p:sp>
          <p:nvSpPr>
            <p:cNvPr id="322605" name="Text Box 45"/>
            <p:cNvSpPr txBox="1">
              <a:spLocks noChangeArrowheads="1"/>
            </p:cNvSpPr>
            <p:nvPr/>
          </p:nvSpPr>
          <p:spPr bwMode="auto">
            <a:xfrm>
              <a:off x="340" y="2972"/>
              <a:ext cx="1164" cy="404"/>
            </a:xfrm>
            <a:prstGeom prst="rect">
              <a:avLst/>
            </a:prstGeom>
            <a:solidFill>
              <a:schemeClr val="bg1"/>
            </a:solidFill>
            <a:ln w="9525">
              <a:noFill/>
              <a:miter lim="800000"/>
              <a:headEnd/>
              <a:tailEnd/>
            </a:ln>
            <a:effectLst/>
          </p:spPr>
          <p:txBody>
            <a:bodyPr wrap="none">
              <a:spAutoFit/>
            </a:bodyPr>
            <a:lstStyle/>
            <a:p>
              <a:pPr algn="ctr"/>
              <a:r>
                <a:rPr lang="pt-BR">
                  <a:solidFill>
                    <a:schemeClr val="bg2"/>
                  </a:solidFill>
                </a:rPr>
                <a:t>circulation of the</a:t>
              </a:r>
            </a:p>
            <a:p>
              <a:pPr algn="ctr"/>
              <a:r>
                <a:rPr lang="pt-BR">
                  <a:solidFill>
                    <a:schemeClr val="bg2"/>
                  </a:solidFill>
                </a:rPr>
                <a:t>questionnarie</a:t>
              </a:r>
            </a:p>
          </p:txBody>
        </p:sp>
        <p:sp>
          <p:nvSpPr>
            <p:cNvPr id="322606" name="Text Box 46"/>
            <p:cNvSpPr txBox="1">
              <a:spLocks noChangeArrowheads="1"/>
            </p:cNvSpPr>
            <p:nvPr/>
          </p:nvSpPr>
          <p:spPr bwMode="auto">
            <a:xfrm>
              <a:off x="769" y="2387"/>
              <a:ext cx="1204" cy="404"/>
            </a:xfrm>
            <a:prstGeom prst="rect">
              <a:avLst/>
            </a:prstGeom>
            <a:solidFill>
              <a:schemeClr val="bg1"/>
            </a:solidFill>
            <a:ln w="9525">
              <a:noFill/>
              <a:miter lim="800000"/>
              <a:headEnd/>
              <a:tailEnd/>
            </a:ln>
            <a:effectLst/>
          </p:spPr>
          <p:txBody>
            <a:bodyPr wrap="none">
              <a:spAutoFit/>
            </a:bodyPr>
            <a:lstStyle/>
            <a:p>
              <a:pPr algn="ctr"/>
              <a:r>
                <a:rPr lang="pt-BR">
                  <a:solidFill>
                    <a:schemeClr val="bg2"/>
                  </a:solidFill>
                </a:rPr>
                <a:t>1st benchmark </a:t>
              </a:r>
            </a:p>
            <a:p>
              <a:pPr algn="ctr"/>
              <a:r>
                <a:rPr lang="pt-BR">
                  <a:solidFill>
                    <a:schemeClr val="bg2"/>
                  </a:solidFill>
                </a:rPr>
                <a:t>definition starts...</a:t>
              </a:r>
            </a:p>
          </p:txBody>
        </p:sp>
        <p:sp>
          <p:nvSpPr>
            <p:cNvPr id="322607" name="Text Box 47"/>
            <p:cNvSpPr txBox="1">
              <a:spLocks noChangeArrowheads="1"/>
            </p:cNvSpPr>
            <p:nvPr/>
          </p:nvSpPr>
          <p:spPr bwMode="auto">
            <a:xfrm>
              <a:off x="1928" y="2474"/>
              <a:ext cx="732" cy="404"/>
            </a:xfrm>
            <a:prstGeom prst="rect">
              <a:avLst/>
            </a:prstGeom>
            <a:solidFill>
              <a:schemeClr val="bg1"/>
            </a:solidFill>
            <a:ln w="9525">
              <a:noFill/>
              <a:miter lim="800000"/>
              <a:headEnd/>
              <a:tailEnd/>
            </a:ln>
            <a:effectLst/>
          </p:spPr>
          <p:txBody>
            <a:bodyPr wrap="none">
              <a:spAutoFit/>
            </a:bodyPr>
            <a:lstStyle/>
            <a:p>
              <a:pPr algn="ctr"/>
              <a:r>
                <a:rPr lang="pt-BR">
                  <a:solidFill>
                    <a:schemeClr val="bg2"/>
                  </a:solidFill>
                </a:rPr>
                <a:t>indicators</a:t>
              </a:r>
            </a:p>
            <a:p>
              <a:pPr algn="ctr"/>
              <a:r>
                <a:rPr lang="pt-BR">
                  <a:solidFill>
                    <a:schemeClr val="bg2"/>
                  </a:solidFill>
                </a:rPr>
                <a:t>definition</a:t>
              </a:r>
            </a:p>
          </p:txBody>
        </p:sp>
      </p:grpSp>
      <p:sp>
        <p:nvSpPr>
          <p:cNvPr id="322594" name="Text Box 34"/>
          <p:cNvSpPr txBox="1">
            <a:spLocks noChangeArrowheads="1"/>
          </p:cNvSpPr>
          <p:nvPr/>
        </p:nvSpPr>
        <p:spPr bwMode="auto">
          <a:xfrm rot="-5400000">
            <a:off x="-1030288" y="4710113"/>
            <a:ext cx="2587625" cy="457200"/>
          </a:xfrm>
          <a:prstGeom prst="rect">
            <a:avLst/>
          </a:prstGeom>
          <a:noFill/>
          <a:ln w="9525">
            <a:noFill/>
            <a:miter lim="800000"/>
            <a:headEnd/>
            <a:tailEnd/>
          </a:ln>
          <a:effectLst/>
        </p:spPr>
        <p:txBody>
          <a:bodyPr>
            <a:spAutoFit/>
          </a:bodyPr>
          <a:lstStyle/>
          <a:p>
            <a:r>
              <a:rPr lang="en-GB" sz="2400" b="1">
                <a:solidFill>
                  <a:srgbClr val="006600"/>
                </a:solidFill>
              </a:rPr>
              <a:t>Testbed design</a:t>
            </a:r>
          </a:p>
        </p:txBody>
      </p:sp>
      <p:sp>
        <p:nvSpPr>
          <p:cNvPr id="322615" name="Rectangle 55"/>
          <p:cNvSpPr>
            <a:spLocks noChangeArrowheads="1"/>
          </p:cNvSpPr>
          <p:nvPr/>
        </p:nvSpPr>
        <p:spPr bwMode="auto">
          <a:xfrm>
            <a:off x="611188" y="5949950"/>
            <a:ext cx="8281987" cy="908050"/>
          </a:xfrm>
          <a:prstGeom prst="rect">
            <a:avLst/>
          </a:prstGeom>
          <a:solidFill>
            <a:schemeClr val="bg1"/>
          </a:solidFill>
          <a:ln w="9525">
            <a:solidFill>
              <a:schemeClr val="bg1"/>
            </a:solidFill>
            <a:miter lim="800000"/>
            <a:headEnd/>
            <a:tailEnd/>
          </a:ln>
          <a:effectLst/>
        </p:spPr>
        <p:txBody>
          <a:bodyPr wrap="none" anchor="ctr"/>
          <a:lstStyle/>
          <a:p>
            <a:endParaRPr lang="en-GB"/>
          </a:p>
        </p:txBody>
      </p:sp>
      <p:grpSp>
        <p:nvGrpSpPr>
          <p:cNvPr id="322618" name="Group 58"/>
          <p:cNvGrpSpPr>
            <a:grpSpLocks/>
          </p:cNvGrpSpPr>
          <p:nvPr/>
        </p:nvGrpSpPr>
        <p:grpSpPr bwMode="auto">
          <a:xfrm>
            <a:off x="1692275" y="1700213"/>
            <a:ext cx="5253038" cy="5329237"/>
            <a:chOff x="2381" y="1071"/>
            <a:chExt cx="3309" cy="3357"/>
          </a:xfrm>
        </p:grpSpPr>
        <p:sp>
          <p:nvSpPr>
            <p:cNvPr id="322611" name="Freeform 51"/>
            <p:cNvSpPr>
              <a:spLocks/>
            </p:cNvSpPr>
            <p:nvPr/>
          </p:nvSpPr>
          <p:spPr bwMode="auto">
            <a:xfrm>
              <a:off x="2835" y="1238"/>
              <a:ext cx="461" cy="1103"/>
            </a:xfrm>
            <a:custGeom>
              <a:avLst/>
              <a:gdLst/>
              <a:ahLst/>
              <a:cxnLst>
                <a:cxn ang="0">
                  <a:pos x="0" y="378"/>
                </a:cxn>
                <a:cxn ang="0">
                  <a:pos x="408" y="151"/>
                </a:cxn>
                <a:cxn ang="0">
                  <a:pos x="317" y="1285"/>
                </a:cxn>
              </a:cxnLst>
              <a:rect l="0" t="0" r="r" b="b"/>
              <a:pathLst>
                <a:path w="461" h="1285">
                  <a:moveTo>
                    <a:pt x="0" y="378"/>
                  </a:moveTo>
                  <a:cubicBezTo>
                    <a:pt x="177" y="189"/>
                    <a:pt x="355" y="0"/>
                    <a:pt x="408" y="151"/>
                  </a:cubicBezTo>
                  <a:cubicBezTo>
                    <a:pt x="461" y="302"/>
                    <a:pt x="389" y="793"/>
                    <a:pt x="317" y="1285"/>
                  </a:cubicBezTo>
                </a:path>
              </a:pathLst>
            </a:custGeom>
            <a:noFill/>
            <a:ln w="28575" cmpd="sng">
              <a:solidFill>
                <a:schemeClr val="hlink"/>
              </a:solidFill>
              <a:round/>
              <a:headEnd type="none" w="med" len="med"/>
              <a:tailEnd type="triangle" w="med" len="med"/>
            </a:ln>
            <a:effectLst/>
          </p:spPr>
          <p:txBody>
            <a:bodyPr/>
            <a:lstStyle/>
            <a:p>
              <a:endParaRPr lang="en-GB"/>
            </a:p>
          </p:txBody>
        </p:sp>
        <p:sp>
          <p:nvSpPr>
            <p:cNvPr id="322612" name="Freeform 52"/>
            <p:cNvSpPr>
              <a:spLocks/>
            </p:cNvSpPr>
            <p:nvPr/>
          </p:nvSpPr>
          <p:spPr bwMode="auto">
            <a:xfrm>
              <a:off x="4422" y="1071"/>
              <a:ext cx="681" cy="2268"/>
            </a:xfrm>
            <a:custGeom>
              <a:avLst/>
              <a:gdLst/>
              <a:ahLst/>
              <a:cxnLst>
                <a:cxn ang="0">
                  <a:pos x="0" y="378"/>
                </a:cxn>
                <a:cxn ang="0">
                  <a:pos x="408" y="151"/>
                </a:cxn>
                <a:cxn ang="0">
                  <a:pos x="317" y="1285"/>
                </a:cxn>
              </a:cxnLst>
              <a:rect l="0" t="0" r="r" b="b"/>
              <a:pathLst>
                <a:path w="461" h="1285">
                  <a:moveTo>
                    <a:pt x="0" y="378"/>
                  </a:moveTo>
                  <a:cubicBezTo>
                    <a:pt x="177" y="189"/>
                    <a:pt x="355" y="0"/>
                    <a:pt x="408" y="151"/>
                  </a:cubicBezTo>
                  <a:cubicBezTo>
                    <a:pt x="461" y="302"/>
                    <a:pt x="389" y="793"/>
                    <a:pt x="317" y="1285"/>
                  </a:cubicBezTo>
                </a:path>
              </a:pathLst>
            </a:custGeom>
            <a:noFill/>
            <a:ln w="28575" cmpd="sng">
              <a:solidFill>
                <a:schemeClr val="hlink"/>
              </a:solidFill>
              <a:round/>
              <a:headEnd type="none" w="med" len="med"/>
              <a:tailEnd type="triangle" w="med" len="med"/>
            </a:ln>
            <a:effectLst/>
          </p:spPr>
          <p:txBody>
            <a:bodyPr/>
            <a:lstStyle/>
            <a:p>
              <a:endParaRPr lang="en-GB"/>
            </a:p>
          </p:txBody>
        </p:sp>
        <p:sp>
          <p:nvSpPr>
            <p:cNvPr id="322614" name="Rectangle 54"/>
            <p:cNvSpPr>
              <a:spLocks noChangeArrowheads="1"/>
            </p:cNvSpPr>
            <p:nvPr/>
          </p:nvSpPr>
          <p:spPr bwMode="auto">
            <a:xfrm>
              <a:off x="2381" y="2341"/>
              <a:ext cx="3108" cy="1096"/>
            </a:xfrm>
            <a:prstGeom prst="rect">
              <a:avLst/>
            </a:prstGeom>
            <a:noFill/>
            <a:ln w="9525">
              <a:noFill/>
              <a:miter lim="800000"/>
              <a:headEnd/>
              <a:tailEnd/>
            </a:ln>
            <a:effectLst/>
          </p:spPr>
          <p:txBody>
            <a:bodyPr wrap="none">
              <a:spAutoFit/>
            </a:bodyPr>
            <a:lstStyle/>
            <a:p>
              <a:pPr lvl="1">
                <a:buFontTx/>
                <a:buChar char="–"/>
              </a:pPr>
              <a:r>
                <a:rPr lang="en-GB"/>
                <a:t> lack of architectural changes: added EH </a:t>
              </a:r>
            </a:p>
            <a:p>
              <a:pPr lvl="1">
                <a:buFontTx/>
                <a:buChar char="–"/>
              </a:pPr>
              <a:r>
                <a:rPr lang="en-GB"/>
                <a:t> fix bugs encountered</a:t>
              </a:r>
            </a:p>
            <a:p>
              <a:pPr lvl="1">
                <a:buFontTx/>
                <a:buChar char="–"/>
              </a:pPr>
              <a:r>
                <a:rPr lang="en-GB"/>
                <a:t> improvement of “alignments”</a:t>
              </a:r>
            </a:p>
            <a:p>
              <a:pPr lvl="1">
                <a:buFontTx/>
                <a:buChar char="–"/>
              </a:pPr>
              <a:r>
                <a:rPr lang="en-GB"/>
                <a:t> metrics redefinitions thanks to</a:t>
              </a:r>
            </a:p>
            <a:p>
              <a:pPr lvl="1"/>
              <a:r>
                <a:rPr lang="en-GB"/>
                <a:t>   CaesarJ mechanisms</a:t>
              </a:r>
            </a:p>
            <a:p>
              <a:pPr lvl="1"/>
              <a:endParaRPr lang="en-GB"/>
            </a:p>
          </p:txBody>
        </p:sp>
        <p:sp>
          <p:nvSpPr>
            <p:cNvPr id="322617" name="Rectangle 57"/>
            <p:cNvSpPr>
              <a:spLocks noChangeArrowheads="1"/>
            </p:cNvSpPr>
            <p:nvPr/>
          </p:nvSpPr>
          <p:spPr bwMode="auto">
            <a:xfrm>
              <a:off x="3198" y="3332"/>
              <a:ext cx="2492" cy="1096"/>
            </a:xfrm>
            <a:prstGeom prst="rect">
              <a:avLst/>
            </a:prstGeom>
            <a:noFill/>
            <a:ln w="9525">
              <a:noFill/>
              <a:miter lim="800000"/>
              <a:headEnd/>
              <a:tailEnd/>
            </a:ln>
            <a:effectLst/>
          </p:spPr>
          <p:txBody>
            <a:bodyPr wrap="none">
              <a:spAutoFit/>
            </a:bodyPr>
            <a:lstStyle/>
            <a:p>
              <a:pPr lvl="1">
                <a:buFontTx/>
                <a:buChar char="–"/>
              </a:pPr>
              <a:r>
                <a:rPr lang="en-GB"/>
                <a:t> more details in the architecture</a:t>
              </a:r>
            </a:p>
            <a:p>
              <a:pPr lvl="1"/>
              <a:r>
                <a:rPr lang="en-GB"/>
                <a:t>   documentation </a:t>
              </a:r>
            </a:p>
            <a:p>
              <a:pPr lvl="1">
                <a:buFontTx/>
                <a:buChar char="–"/>
              </a:pPr>
              <a:r>
                <a:rPr lang="en-GB"/>
                <a:t> refine architecture metrics</a:t>
              </a:r>
            </a:p>
            <a:p>
              <a:pPr lvl="1">
                <a:buFontTx/>
                <a:buChar char="–"/>
              </a:pPr>
              <a:r>
                <a:rPr lang="en-GB"/>
                <a:t> improved definition of</a:t>
              </a:r>
              <a:br>
                <a:rPr lang="en-GB"/>
              </a:br>
              <a:r>
                <a:rPr lang="en-GB"/>
                <a:t>   concern interaction metrics</a:t>
              </a:r>
            </a:p>
            <a:p>
              <a:pPr lvl="1"/>
              <a:endParaRPr lang="en-GB"/>
            </a:p>
          </p:txBody>
        </p:sp>
      </p:grpSp>
      <p:grpSp>
        <p:nvGrpSpPr>
          <p:cNvPr id="322630" name="Group 70"/>
          <p:cNvGrpSpPr>
            <a:grpSpLocks/>
          </p:cNvGrpSpPr>
          <p:nvPr/>
        </p:nvGrpSpPr>
        <p:grpSpPr bwMode="auto">
          <a:xfrm>
            <a:off x="5651500" y="2211388"/>
            <a:ext cx="3960813" cy="3089275"/>
            <a:chOff x="3560" y="1393"/>
            <a:chExt cx="2495" cy="1946"/>
          </a:xfrm>
        </p:grpSpPr>
        <p:sp>
          <p:nvSpPr>
            <p:cNvPr id="322623" name="Freeform 63"/>
            <p:cNvSpPr>
              <a:spLocks/>
            </p:cNvSpPr>
            <p:nvPr/>
          </p:nvSpPr>
          <p:spPr bwMode="auto">
            <a:xfrm>
              <a:off x="4014" y="1737"/>
              <a:ext cx="545" cy="831"/>
            </a:xfrm>
            <a:custGeom>
              <a:avLst/>
              <a:gdLst/>
              <a:ahLst/>
              <a:cxnLst>
                <a:cxn ang="0">
                  <a:pos x="0" y="378"/>
                </a:cxn>
                <a:cxn ang="0">
                  <a:pos x="408" y="151"/>
                </a:cxn>
                <a:cxn ang="0">
                  <a:pos x="317" y="1285"/>
                </a:cxn>
              </a:cxnLst>
              <a:rect l="0" t="0" r="r" b="b"/>
              <a:pathLst>
                <a:path w="461" h="1285">
                  <a:moveTo>
                    <a:pt x="0" y="378"/>
                  </a:moveTo>
                  <a:cubicBezTo>
                    <a:pt x="177" y="189"/>
                    <a:pt x="355" y="0"/>
                    <a:pt x="408" y="151"/>
                  </a:cubicBezTo>
                  <a:cubicBezTo>
                    <a:pt x="461" y="302"/>
                    <a:pt x="389" y="793"/>
                    <a:pt x="317" y="1285"/>
                  </a:cubicBezTo>
                </a:path>
              </a:pathLst>
            </a:custGeom>
            <a:noFill/>
            <a:ln w="28575" cmpd="sng">
              <a:solidFill>
                <a:schemeClr val="hlink"/>
              </a:solidFill>
              <a:round/>
              <a:headEnd type="none" w="med" len="med"/>
              <a:tailEnd type="triangle" w="med" len="med"/>
            </a:ln>
            <a:effectLst/>
          </p:spPr>
          <p:txBody>
            <a:bodyPr/>
            <a:lstStyle/>
            <a:p>
              <a:endParaRPr lang="en-GB"/>
            </a:p>
          </p:txBody>
        </p:sp>
        <p:grpSp>
          <p:nvGrpSpPr>
            <p:cNvPr id="322629" name="Group 69"/>
            <p:cNvGrpSpPr>
              <a:grpSpLocks/>
            </p:cNvGrpSpPr>
            <p:nvPr/>
          </p:nvGrpSpPr>
          <p:grpSpPr bwMode="auto">
            <a:xfrm>
              <a:off x="3560" y="1393"/>
              <a:ext cx="2495" cy="1946"/>
              <a:chOff x="3560" y="1393"/>
              <a:chExt cx="2495" cy="1946"/>
            </a:xfrm>
          </p:grpSpPr>
          <p:sp>
            <p:nvSpPr>
              <p:cNvPr id="322619" name="Line 59"/>
              <p:cNvSpPr>
                <a:spLocks noChangeShapeType="1"/>
              </p:cNvSpPr>
              <p:nvPr/>
            </p:nvSpPr>
            <p:spPr bwMode="auto">
              <a:xfrm flipV="1">
                <a:off x="4014" y="1797"/>
                <a:ext cx="0" cy="408"/>
              </a:xfrm>
              <a:prstGeom prst="line">
                <a:avLst/>
              </a:prstGeom>
              <a:noFill/>
              <a:ln w="9525">
                <a:solidFill>
                  <a:schemeClr val="tx1"/>
                </a:solidFill>
                <a:prstDash val="dash"/>
                <a:round/>
                <a:headEnd/>
                <a:tailEnd/>
              </a:ln>
              <a:effectLst/>
            </p:spPr>
            <p:txBody>
              <a:bodyPr/>
              <a:lstStyle/>
              <a:p>
                <a:endParaRPr lang="en-GB"/>
              </a:p>
            </p:txBody>
          </p:sp>
          <p:sp>
            <p:nvSpPr>
              <p:cNvPr id="322621" name="Text Box 61"/>
              <p:cNvSpPr txBox="1">
                <a:spLocks noChangeArrowheads="1"/>
              </p:cNvSpPr>
              <p:nvPr/>
            </p:nvSpPr>
            <p:spPr bwMode="auto">
              <a:xfrm>
                <a:off x="3833" y="1393"/>
                <a:ext cx="956" cy="404"/>
              </a:xfrm>
              <a:prstGeom prst="rect">
                <a:avLst/>
              </a:prstGeom>
              <a:noFill/>
              <a:ln w="9525">
                <a:noFill/>
                <a:miter lim="800000"/>
                <a:headEnd/>
                <a:tailEnd/>
              </a:ln>
              <a:effectLst/>
            </p:spPr>
            <p:txBody>
              <a:bodyPr wrap="none">
                <a:spAutoFit/>
              </a:bodyPr>
              <a:lstStyle/>
              <a:p>
                <a:r>
                  <a:rPr lang="en-GB"/>
                  <a:t>requirements</a:t>
                </a:r>
              </a:p>
              <a:p>
                <a:r>
                  <a:rPr lang="en-GB"/>
                  <a:t>study</a:t>
                </a:r>
              </a:p>
            </p:txBody>
          </p:sp>
          <p:sp>
            <p:nvSpPr>
              <p:cNvPr id="322625" name="Rectangle 65"/>
              <p:cNvSpPr>
                <a:spLocks noChangeArrowheads="1"/>
              </p:cNvSpPr>
              <p:nvPr/>
            </p:nvSpPr>
            <p:spPr bwMode="auto">
              <a:xfrm>
                <a:off x="3560" y="2589"/>
                <a:ext cx="2172" cy="750"/>
              </a:xfrm>
              <a:prstGeom prst="rect">
                <a:avLst/>
              </a:prstGeom>
              <a:noFill/>
              <a:ln w="9525">
                <a:noFill/>
                <a:miter lim="800000"/>
                <a:headEnd/>
                <a:tailEnd/>
              </a:ln>
              <a:effectLst/>
            </p:spPr>
            <p:txBody>
              <a:bodyPr wrap="none">
                <a:spAutoFit/>
              </a:bodyPr>
              <a:lstStyle/>
              <a:p>
                <a:pPr lvl="1">
                  <a:buFontTx/>
                  <a:buChar char="–"/>
                </a:pPr>
                <a:r>
                  <a:rPr lang="en-GB"/>
                  <a:t> common naming scheme </a:t>
                </a:r>
              </a:p>
              <a:p>
                <a:pPr lvl="1">
                  <a:buFontTx/>
                  <a:buChar char="–"/>
                </a:pPr>
                <a:r>
                  <a:rPr lang="en-GB"/>
                  <a:t> common activities</a:t>
                </a:r>
              </a:p>
              <a:p>
                <a:pPr lvl="1"/>
                <a:endParaRPr lang="en-GB"/>
              </a:p>
              <a:p>
                <a:pPr lvl="1"/>
                <a:endParaRPr lang="en-GB"/>
              </a:p>
            </p:txBody>
          </p:sp>
          <p:sp>
            <p:nvSpPr>
              <p:cNvPr id="322627" name="Line 67"/>
              <p:cNvSpPr>
                <a:spLocks noChangeShapeType="1"/>
              </p:cNvSpPr>
              <p:nvPr/>
            </p:nvSpPr>
            <p:spPr bwMode="auto">
              <a:xfrm>
                <a:off x="4740" y="1616"/>
                <a:ext cx="1315" cy="0"/>
              </a:xfrm>
              <a:prstGeom prst="line">
                <a:avLst/>
              </a:prstGeom>
              <a:noFill/>
              <a:ln w="57150">
                <a:solidFill>
                  <a:srgbClr val="006600"/>
                </a:solidFill>
                <a:prstDash val="sysDot"/>
                <a:round/>
                <a:headEnd type="triangle" w="med" len="med"/>
                <a:tailEnd type="triangle" w="med" len="med"/>
              </a:ln>
              <a:effectLst/>
            </p:spPr>
            <p:txBody>
              <a:bodyPr/>
              <a:lstStyle/>
              <a:p>
                <a:endParaRPr lang="en-GB"/>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322608"/>
                                        </p:tgtEl>
                                        <p:attrNameLst>
                                          <p:attrName>style.visibility</p:attrName>
                                        </p:attrNameLst>
                                      </p:cBhvr>
                                      <p:to>
                                        <p:strVal val="visible"/>
                                      </p:to>
                                    </p:set>
                                    <p:animEffect transition="in" filter="diamond(in)">
                                      <p:cBhvr>
                                        <p:cTn id="7" dur="1000"/>
                                        <p:tgtEl>
                                          <p:spTgt spid="322608"/>
                                        </p:tgtEl>
                                      </p:cBhvr>
                                    </p:animEffect>
                                  </p:childTnLst>
                                </p:cTn>
                              </p:par>
                            </p:childTnLst>
                          </p:cTn>
                        </p:par>
                      </p:childTnLst>
                    </p:cTn>
                  </p:par>
                  <p:par>
                    <p:cTn id="8" fill="hold">
                      <p:stCondLst>
                        <p:cond delay="indefinite"/>
                      </p:stCondLst>
                      <p:childTnLst>
                        <p:par>
                          <p:cTn id="9" fill="hold">
                            <p:stCondLst>
                              <p:cond delay="0"/>
                            </p:stCondLst>
                            <p:childTnLst>
                              <p:par>
                                <p:cTn id="10" presetID="35" presetClass="path" presetSubtype="0" accel="50000" decel="50000" fill="hold" grpId="0" nodeType="clickEffect">
                                  <p:stCondLst>
                                    <p:cond delay="0"/>
                                  </p:stCondLst>
                                  <p:childTnLst>
                                    <p:animMotion origin="layout" path="M 0 0  L -0.25 0  E" pathEditMode="relative" ptsTypes="">
                                      <p:cBhvr>
                                        <p:cTn id="11" dur="2000" fill="hold"/>
                                        <p:tgtEl>
                                          <p:spTgt spid="322563"/>
                                        </p:tgtEl>
                                        <p:attrNameLst>
                                          <p:attrName>ppt_x</p:attrName>
                                          <p:attrName>ppt_y</p:attrName>
                                        </p:attrNameLst>
                                      </p:cBhvr>
                                    </p:animMotion>
                                  </p:childTnLst>
                                </p:cTn>
                              </p:par>
                              <p:par>
                                <p:cTn id="12" presetID="35" presetClass="path" presetSubtype="0" accel="50000" decel="50000" fill="hold" grpId="0" nodeType="withEffect">
                                  <p:stCondLst>
                                    <p:cond delay="0"/>
                                  </p:stCondLst>
                                  <p:childTnLst>
                                    <p:animMotion origin="layout" path="M 0 0  L -0.25 0  E" pathEditMode="relative" ptsTypes="">
                                      <p:cBhvr>
                                        <p:cTn id="13" dur="2000" fill="hold"/>
                                        <p:tgtEl>
                                          <p:spTgt spid="322564"/>
                                        </p:tgtEl>
                                        <p:attrNameLst>
                                          <p:attrName>ppt_x</p:attrName>
                                          <p:attrName>ppt_y</p:attrName>
                                        </p:attrNameLst>
                                      </p:cBhvr>
                                    </p:animMotion>
                                  </p:childTnLst>
                                </p:cTn>
                              </p:par>
                              <p:par>
                                <p:cTn id="14" presetID="35" presetClass="path" presetSubtype="0" accel="50000" decel="50000" fill="hold" grpId="0" nodeType="withEffect">
                                  <p:stCondLst>
                                    <p:cond delay="0"/>
                                  </p:stCondLst>
                                  <p:childTnLst>
                                    <p:animMotion origin="layout" path="M 0 0  L -0.25 0  E" pathEditMode="relative" ptsTypes="">
                                      <p:cBhvr>
                                        <p:cTn id="15" dur="2000" fill="hold"/>
                                        <p:tgtEl>
                                          <p:spTgt spid="322565"/>
                                        </p:tgtEl>
                                        <p:attrNameLst>
                                          <p:attrName>ppt_x</p:attrName>
                                          <p:attrName>ppt_y</p:attrName>
                                        </p:attrNameLst>
                                      </p:cBhvr>
                                    </p:animMotion>
                                  </p:childTnLst>
                                </p:cTn>
                              </p:par>
                              <p:par>
                                <p:cTn id="16" presetID="35" presetClass="path" presetSubtype="0" accel="50000" decel="50000" fill="hold" grpId="0" nodeType="withEffect">
                                  <p:stCondLst>
                                    <p:cond delay="0"/>
                                  </p:stCondLst>
                                  <p:childTnLst>
                                    <p:animMotion origin="layout" path="M 0 0  L -0.25 0  E" pathEditMode="relative" ptsTypes="">
                                      <p:cBhvr>
                                        <p:cTn id="17" dur="2000" fill="hold"/>
                                        <p:tgtEl>
                                          <p:spTgt spid="322566"/>
                                        </p:tgtEl>
                                        <p:attrNameLst>
                                          <p:attrName>ppt_x</p:attrName>
                                          <p:attrName>ppt_y</p:attrName>
                                        </p:attrNameLst>
                                      </p:cBhvr>
                                    </p:animMotion>
                                  </p:childTnLst>
                                </p:cTn>
                              </p:par>
                              <p:par>
                                <p:cTn id="18" presetID="35" presetClass="path" presetSubtype="0" accel="50000" decel="50000" fill="hold" grpId="0" nodeType="withEffect">
                                  <p:stCondLst>
                                    <p:cond delay="0"/>
                                  </p:stCondLst>
                                  <p:childTnLst>
                                    <p:animMotion origin="layout" path="M 0 0  L -0.25 0  E" pathEditMode="relative" ptsTypes="">
                                      <p:cBhvr>
                                        <p:cTn id="19" dur="2000" fill="hold"/>
                                        <p:tgtEl>
                                          <p:spTgt spid="322567"/>
                                        </p:tgtEl>
                                        <p:attrNameLst>
                                          <p:attrName>ppt_x</p:attrName>
                                          <p:attrName>ppt_y</p:attrName>
                                        </p:attrNameLst>
                                      </p:cBhvr>
                                    </p:animMotion>
                                  </p:childTnLst>
                                </p:cTn>
                              </p:par>
                              <p:par>
                                <p:cTn id="20" presetID="35" presetClass="path" presetSubtype="0" accel="50000" decel="50000" fill="hold" grpId="0" nodeType="withEffect">
                                  <p:stCondLst>
                                    <p:cond delay="0"/>
                                  </p:stCondLst>
                                  <p:childTnLst>
                                    <p:animMotion origin="layout" path="M 0 0  L -0.25 0  E" pathEditMode="relative" ptsTypes="">
                                      <p:cBhvr>
                                        <p:cTn id="21" dur="2000" fill="hold"/>
                                        <p:tgtEl>
                                          <p:spTgt spid="322568"/>
                                        </p:tgtEl>
                                        <p:attrNameLst>
                                          <p:attrName>ppt_x</p:attrName>
                                          <p:attrName>ppt_y</p:attrName>
                                        </p:attrNameLst>
                                      </p:cBhvr>
                                    </p:animMotion>
                                  </p:childTnLst>
                                </p:cTn>
                              </p:par>
                              <p:par>
                                <p:cTn id="22" presetID="35" presetClass="path" presetSubtype="0" accel="50000" decel="50000" fill="hold" grpId="0" nodeType="withEffect">
                                  <p:stCondLst>
                                    <p:cond delay="0"/>
                                  </p:stCondLst>
                                  <p:childTnLst>
                                    <p:animMotion origin="layout" path="M 0 0  L -0.25 0  E" pathEditMode="relative" ptsTypes="">
                                      <p:cBhvr>
                                        <p:cTn id="23" dur="2000" fill="hold"/>
                                        <p:tgtEl>
                                          <p:spTgt spid="322569"/>
                                        </p:tgtEl>
                                        <p:attrNameLst>
                                          <p:attrName>ppt_x</p:attrName>
                                          <p:attrName>ppt_y</p:attrName>
                                        </p:attrNameLst>
                                      </p:cBhvr>
                                    </p:animMotion>
                                  </p:childTnLst>
                                </p:cTn>
                              </p:par>
                              <p:par>
                                <p:cTn id="24" presetID="35" presetClass="path" presetSubtype="0" accel="50000" decel="50000" fill="hold" grpId="0" nodeType="withEffect">
                                  <p:stCondLst>
                                    <p:cond delay="0"/>
                                  </p:stCondLst>
                                  <p:childTnLst>
                                    <p:animMotion origin="layout" path="M 0 0  L -0.25 0  E" pathEditMode="relative" ptsTypes="">
                                      <p:cBhvr>
                                        <p:cTn id="25" dur="2000" fill="hold"/>
                                        <p:tgtEl>
                                          <p:spTgt spid="322570"/>
                                        </p:tgtEl>
                                        <p:attrNameLst>
                                          <p:attrName>ppt_x</p:attrName>
                                          <p:attrName>ppt_y</p:attrName>
                                        </p:attrNameLst>
                                      </p:cBhvr>
                                    </p:animMotion>
                                  </p:childTnLst>
                                </p:cTn>
                              </p:par>
                              <p:par>
                                <p:cTn id="26" presetID="35" presetClass="path" presetSubtype="0" accel="50000" decel="50000" fill="hold" grpId="0" nodeType="withEffect">
                                  <p:stCondLst>
                                    <p:cond delay="0"/>
                                  </p:stCondLst>
                                  <p:childTnLst>
                                    <p:animMotion origin="layout" path="M 0 0  L -0.25 0  E" pathEditMode="relative" ptsTypes="">
                                      <p:cBhvr>
                                        <p:cTn id="27" dur="2000" fill="hold"/>
                                        <p:tgtEl>
                                          <p:spTgt spid="322571"/>
                                        </p:tgtEl>
                                        <p:attrNameLst>
                                          <p:attrName>ppt_x</p:attrName>
                                          <p:attrName>ppt_y</p:attrName>
                                        </p:attrNameLst>
                                      </p:cBhvr>
                                    </p:animMotion>
                                  </p:childTnLst>
                                </p:cTn>
                              </p:par>
                              <p:par>
                                <p:cTn id="28" presetID="35" presetClass="path" presetSubtype="0" accel="50000" decel="50000" fill="hold" grpId="0" nodeType="withEffect">
                                  <p:stCondLst>
                                    <p:cond delay="0"/>
                                  </p:stCondLst>
                                  <p:childTnLst>
                                    <p:animMotion origin="layout" path="M 0 0  L -0.25 0  E" pathEditMode="relative" ptsTypes="">
                                      <p:cBhvr>
                                        <p:cTn id="29" dur="2000" fill="hold"/>
                                        <p:tgtEl>
                                          <p:spTgt spid="322572"/>
                                        </p:tgtEl>
                                        <p:attrNameLst>
                                          <p:attrName>ppt_x</p:attrName>
                                          <p:attrName>ppt_y</p:attrName>
                                        </p:attrNameLst>
                                      </p:cBhvr>
                                    </p:animMotion>
                                  </p:childTnLst>
                                </p:cTn>
                              </p:par>
                              <p:par>
                                <p:cTn id="30" presetID="35" presetClass="path" presetSubtype="0" accel="50000" decel="50000" fill="hold" grpId="0" nodeType="withEffect">
                                  <p:stCondLst>
                                    <p:cond delay="0"/>
                                  </p:stCondLst>
                                  <p:childTnLst>
                                    <p:animMotion origin="layout" path="M 0 0  L -0.25 0  E" pathEditMode="relative" ptsTypes="">
                                      <p:cBhvr>
                                        <p:cTn id="31" dur="2000" fill="hold"/>
                                        <p:tgtEl>
                                          <p:spTgt spid="322573"/>
                                        </p:tgtEl>
                                        <p:attrNameLst>
                                          <p:attrName>ppt_x</p:attrName>
                                          <p:attrName>ppt_y</p:attrName>
                                        </p:attrNameLst>
                                      </p:cBhvr>
                                    </p:animMotion>
                                  </p:childTnLst>
                                </p:cTn>
                              </p:par>
                              <p:par>
                                <p:cTn id="32" presetID="35" presetClass="path" presetSubtype="0" accel="50000" decel="50000" fill="hold" grpId="0" nodeType="withEffect">
                                  <p:stCondLst>
                                    <p:cond delay="0"/>
                                  </p:stCondLst>
                                  <p:childTnLst>
                                    <p:animMotion origin="layout" path="M 0 0  L -0.25 0  E" pathEditMode="relative" ptsTypes="">
                                      <p:cBhvr>
                                        <p:cTn id="33" dur="2000" fill="hold"/>
                                        <p:tgtEl>
                                          <p:spTgt spid="322574"/>
                                        </p:tgtEl>
                                        <p:attrNameLst>
                                          <p:attrName>ppt_x</p:attrName>
                                          <p:attrName>ppt_y</p:attrName>
                                        </p:attrNameLst>
                                      </p:cBhvr>
                                    </p:animMotion>
                                  </p:childTnLst>
                                </p:cTn>
                              </p:par>
                              <p:par>
                                <p:cTn id="34" presetID="35" presetClass="path" presetSubtype="0" accel="50000" decel="50000" fill="hold" grpId="0" nodeType="withEffect">
                                  <p:stCondLst>
                                    <p:cond delay="0"/>
                                  </p:stCondLst>
                                  <p:childTnLst>
                                    <p:animMotion origin="layout" path="M 0 0  L -0.25 0  E" pathEditMode="relative" ptsTypes="">
                                      <p:cBhvr>
                                        <p:cTn id="35" dur="2000" fill="hold"/>
                                        <p:tgtEl>
                                          <p:spTgt spid="322575"/>
                                        </p:tgtEl>
                                        <p:attrNameLst>
                                          <p:attrName>ppt_x</p:attrName>
                                          <p:attrName>ppt_y</p:attrName>
                                        </p:attrNameLst>
                                      </p:cBhvr>
                                    </p:animMotion>
                                  </p:childTnLst>
                                </p:cTn>
                              </p:par>
                              <p:par>
                                <p:cTn id="36" presetID="35" presetClass="path" presetSubtype="0" accel="50000" decel="50000" fill="hold" grpId="0" nodeType="withEffect">
                                  <p:stCondLst>
                                    <p:cond delay="0"/>
                                  </p:stCondLst>
                                  <p:childTnLst>
                                    <p:animMotion origin="layout" path="M 0 0  L -0.25 0  E" pathEditMode="relative" ptsTypes="">
                                      <p:cBhvr>
                                        <p:cTn id="37" dur="2000" fill="hold"/>
                                        <p:tgtEl>
                                          <p:spTgt spid="322576"/>
                                        </p:tgtEl>
                                        <p:attrNameLst>
                                          <p:attrName>ppt_x</p:attrName>
                                          <p:attrName>ppt_y</p:attrName>
                                        </p:attrNameLst>
                                      </p:cBhvr>
                                    </p:animMotion>
                                  </p:childTnLst>
                                </p:cTn>
                              </p:par>
                              <p:par>
                                <p:cTn id="38" presetID="35" presetClass="path" presetSubtype="0" accel="50000" decel="50000" fill="hold" grpId="0" nodeType="withEffect">
                                  <p:stCondLst>
                                    <p:cond delay="0"/>
                                  </p:stCondLst>
                                  <p:childTnLst>
                                    <p:animMotion origin="layout" path="M 0 0  L -0.25 0  E" pathEditMode="relative" ptsTypes="">
                                      <p:cBhvr>
                                        <p:cTn id="39" dur="2000" fill="hold"/>
                                        <p:tgtEl>
                                          <p:spTgt spid="322577"/>
                                        </p:tgtEl>
                                        <p:attrNameLst>
                                          <p:attrName>ppt_x</p:attrName>
                                          <p:attrName>ppt_y</p:attrName>
                                        </p:attrNameLst>
                                      </p:cBhvr>
                                    </p:animMotion>
                                  </p:childTnLst>
                                </p:cTn>
                              </p:par>
                              <p:par>
                                <p:cTn id="40" presetID="35" presetClass="path" presetSubtype="0" accel="50000" decel="50000" fill="hold" grpId="0" nodeType="withEffect">
                                  <p:stCondLst>
                                    <p:cond delay="0"/>
                                  </p:stCondLst>
                                  <p:childTnLst>
                                    <p:animMotion origin="layout" path="M 0 0  L -0.25 0  E" pathEditMode="relative" ptsTypes="">
                                      <p:cBhvr>
                                        <p:cTn id="41" dur="2000" fill="hold"/>
                                        <p:tgtEl>
                                          <p:spTgt spid="322578"/>
                                        </p:tgtEl>
                                        <p:attrNameLst>
                                          <p:attrName>ppt_x</p:attrName>
                                          <p:attrName>ppt_y</p:attrName>
                                        </p:attrNameLst>
                                      </p:cBhvr>
                                    </p:animMotion>
                                  </p:childTnLst>
                                </p:cTn>
                              </p:par>
                              <p:par>
                                <p:cTn id="42" presetID="35" presetClass="path" presetSubtype="0" accel="50000" decel="50000" fill="hold" grpId="0" nodeType="withEffect">
                                  <p:stCondLst>
                                    <p:cond delay="0"/>
                                  </p:stCondLst>
                                  <p:childTnLst>
                                    <p:animMotion origin="layout" path="M 0 0  L -0.25 0  E" pathEditMode="relative" ptsTypes="">
                                      <p:cBhvr>
                                        <p:cTn id="43" dur="2000" fill="hold"/>
                                        <p:tgtEl>
                                          <p:spTgt spid="322579"/>
                                        </p:tgtEl>
                                        <p:attrNameLst>
                                          <p:attrName>ppt_x</p:attrName>
                                          <p:attrName>ppt_y</p:attrName>
                                        </p:attrNameLst>
                                      </p:cBhvr>
                                    </p:animMotion>
                                  </p:childTnLst>
                                </p:cTn>
                              </p:par>
                              <p:par>
                                <p:cTn id="44" presetID="35" presetClass="path" presetSubtype="0" accel="50000" decel="50000" fill="hold" grpId="0" nodeType="withEffect">
                                  <p:stCondLst>
                                    <p:cond delay="0"/>
                                  </p:stCondLst>
                                  <p:childTnLst>
                                    <p:animMotion origin="layout" path="M 0 0  L -0.25 0  E" pathEditMode="relative" ptsTypes="">
                                      <p:cBhvr>
                                        <p:cTn id="45" dur="2000" fill="hold"/>
                                        <p:tgtEl>
                                          <p:spTgt spid="322580"/>
                                        </p:tgtEl>
                                        <p:attrNameLst>
                                          <p:attrName>ppt_x</p:attrName>
                                          <p:attrName>ppt_y</p:attrName>
                                        </p:attrNameLst>
                                      </p:cBhvr>
                                    </p:animMotion>
                                  </p:childTnLst>
                                </p:cTn>
                              </p:par>
                              <p:par>
                                <p:cTn id="46" presetID="35" presetClass="path" presetSubtype="0" accel="50000" decel="50000" fill="hold" grpId="0" nodeType="withEffect">
                                  <p:stCondLst>
                                    <p:cond delay="0"/>
                                  </p:stCondLst>
                                  <p:childTnLst>
                                    <p:animMotion origin="layout" path="M 0 0  L -0.25 0  E" pathEditMode="relative" ptsTypes="">
                                      <p:cBhvr>
                                        <p:cTn id="47" dur="2000" fill="hold"/>
                                        <p:tgtEl>
                                          <p:spTgt spid="322581"/>
                                        </p:tgtEl>
                                        <p:attrNameLst>
                                          <p:attrName>ppt_x</p:attrName>
                                          <p:attrName>ppt_y</p:attrName>
                                        </p:attrNameLst>
                                      </p:cBhvr>
                                    </p:animMotion>
                                  </p:childTnLst>
                                </p:cTn>
                              </p:par>
                              <p:par>
                                <p:cTn id="48" presetID="35" presetClass="path" presetSubtype="0" accel="50000" decel="50000" fill="hold" grpId="0" nodeType="withEffect">
                                  <p:stCondLst>
                                    <p:cond delay="0"/>
                                  </p:stCondLst>
                                  <p:childTnLst>
                                    <p:animMotion origin="layout" path="M 0 0  L -0.25 0  E" pathEditMode="relative" ptsTypes="">
                                      <p:cBhvr>
                                        <p:cTn id="49" dur="2000" fill="hold"/>
                                        <p:tgtEl>
                                          <p:spTgt spid="322588"/>
                                        </p:tgtEl>
                                        <p:attrNameLst>
                                          <p:attrName>ppt_x</p:attrName>
                                          <p:attrName>ppt_y</p:attrName>
                                        </p:attrNameLst>
                                      </p:cBhvr>
                                    </p:animMotion>
                                  </p:childTnLst>
                                </p:cTn>
                              </p:par>
                              <p:par>
                                <p:cTn id="50" presetID="35" presetClass="path" presetSubtype="0" accel="50000" decel="50000" fill="hold" grpId="0" nodeType="withEffect">
                                  <p:stCondLst>
                                    <p:cond delay="0"/>
                                  </p:stCondLst>
                                  <p:childTnLst>
                                    <p:animMotion origin="layout" path="M 0 0  L -0.25 0  E" pathEditMode="relative" ptsTypes="">
                                      <p:cBhvr>
                                        <p:cTn id="51" dur="2000" fill="hold"/>
                                        <p:tgtEl>
                                          <p:spTgt spid="322589"/>
                                        </p:tgtEl>
                                        <p:attrNameLst>
                                          <p:attrName>ppt_x</p:attrName>
                                          <p:attrName>ppt_y</p:attrName>
                                        </p:attrNameLst>
                                      </p:cBhvr>
                                    </p:animMotion>
                                  </p:childTnLst>
                                </p:cTn>
                              </p:par>
                              <p:par>
                                <p:cTn id="52" presetID="35" presetClass="path" presetSubtype="0" accel="50000" decel="50000" fill="hold" grpId="0" nodeType="withEffect">
                                  <p:stCondLst>
                                    <p:cond delay="0"/>
                                  </p:stCondLst>
                                  <p:childTnLst>
                                    <p:animMotion origin="layout" path="M 0 0  L -0.25 0  E" pathEditMode="relative" ptsTypes="">
                                      <p:cBhvr>
                                        <p:cTn id="53" dur="2000" fill="hold"/>
                                        <p:tgtEl>
                                          <p:spTgt spid="322590"/>
                                        </p:tgtEl>
                                        <p:attrNameLst>
                                          <p:attrName>ppt_x</p:attrName>
                                          <p:attrName>ppt_y</p:attrName>
                                        </p:attrNameLst>
                                      </p:cBhvr>
                                    </p:animMotion>
                                  </p:childTnLst>
                                </p:cTn>
                              </p:par>
                              <p:par>
                                <p:cTn id="54" presetID="35" presetClass="path" presetSubtype="0" accel="50000" decel="50000" fill="hold" grpId="0" nodeType="withEffect">
                                  <p:stCondLst>
                                    <p:cond delay="0"/>
                                  </p:stCondLst>
                                  <p:childTnLst>
                                    <p:animMotion origin="layout" path="M 0 0  L -0.25 0  E" pathEditMode="relative" ptsTypes="">
                                      <p:cBhvr>
                                        <p:cTn id="55" dur="2000" fill="hold"/>
                                        <p:tgtEl>
                                          <p:spTgt spid="322591"/>
                                        </p:tgtEl>
                                        <p:attrNameLst>
                                          <p:attrName>ppt_x</p:attrName>
                                          <p:attrName>ppt_y</p:attrName>
                                        </p:attrNameLst>
                                      </p:cBhvr>
                                    </p:animMotion>
                                  </p:childTnLst>
                                </p:cTn>
                              </p:par>
                              <p:par>
                                <p:cTn id="56" presetID="35" presetClass="path" presetSubtype="0" accel="50000" decel="50000" fill="hold" grpId="0" nodeType="withEffect">
                                  <p:stCondLst>
                                    <p:cond delay="0"/>
                                  </p:stCondLst>
                                  <p:childTnLst>
                                    <p:animMotion origin="layout" path="M 0 0  L -0.25 0  E" pathEditMode="relative" ptsTypes="">
                                      <p:cBhvr>
                                        <p:cTn id="57" dur="2000" fill="hold"/>
                                        <p:tgtEl>
                                          <p:spTgt spid="322592"/>
                                        </p:tgtEl>
                                        <p:attrNameLst>
                                          <p:attrName>ppt_x</p:attrName>
                                          <p:attrName>ppt_y</p:attrName>
                                        </p:attrNameLst>
                                      </p:cBhvr>
                                    </p:animMotion>
                                  </p:childTnLst>
                                </p:cTn>
                              </p:par>
                              <p:par>
                                <p:cTn id="58" presetID="35" presetClass="path" presetSubtype="0" accel="50000" decel="50000" fill="hold" grpId="0" nodeType="withEffect">
                                  <p:stCondLst>
                                    <p:cond delay="0"/>
                                  </p:stCondLst>
                                  <p:childTnLst>
                                    <p:animMotion origin="layout" path="M 0 0  L -0.25 0  E" pathEditMode="relative" ptsTypes="">
                                      <p:cBhvr>
                                        <p:cTn id="59" dur="2000" fill="hold"/>
                                        <p:tgtEl>
                                          <p:spTgt spid="322593"/>
                                        </p:tgtEl>
                                        <p:attrNameLst>
                                          <p:attrName>ppt_x</p:attrName>
                                          <p:attrName>ppt_y</p:attrName>
                                        </p:attrNameLst>
                                      </p:cBhvr>
                                    </p:animMotion>
                                  </p:childTnLst>
                                </p:cTn>
                              </p:par>
                              <p:par>
                                <p:cTn id="60" presetID="35" presetClass="path" presetSubtype="0" accel="50000" decel="50000" fill="hold" grpId="0" nodeType="withEffect">
                                  <p:stCondLst>
                                    <p:cond delay="0"/>
                                  </p:stCondLst>
                                  <p:childTnLst>
                                    <p:animMotion origin="layout" path="M 0 0  L -0.25 0  E" pathEditMode="relative" ptsTypes="">
                                      <p:cBhvr>
                                        <p:cTn id="61" dur="2000" fill="hold"/>
                                        <p:tgtEl>
                                          <p:spTgt spid="322596"/>
                                        </p:tgtEl>
                                        <p:attrNameLst>
                                          <p:attrName>ppt_x</p:attrName>
                                          <p:attrName>ppt_y</p:attrName>
                                        </p:attrNameLst>
                                      </p:cBhvr>
                                    </p:animMotion>
                                  </p:childTnLst>
                                </p:cTn>
                              </p:par>
                              <p:par>
                                <p:cTn id="62" presetID="35" presetClass="path" presetSubtype="0" accel="50000" decel="50000" fill="hold" grpId="0" nodeType="withEffect">
                                  <p:stCondLst>
                                    <p:cond delay="0"/>
                                  </p:stCondLst>
                                  <p:childTnLst>
                                    <p:animMotion origin="layout" path="M 0 0  L -0.25 0  E" pathEditMode="relative" ptsTypes="">
                                      <p:cBhvr>
                                        <p:cTn id="63" dur="2000" fill="hold"/>
                                        <p:tgtEl>
                                          <p:spTgt spid="322597"/>
                                        </p:tgtEl>
                                        <p:attrNameLst>
                                          <p:attrName>ppt_x</p:attrName>
                                          <p:attrName>ppt_y</p:attrName>
                                        </p:attrNameLst>
                                      </p:cBhvr>
                                    </p:animMotion>
                                  </p:childTnLst>
                                </p:cTn>
                              </p:par>
                              <p:par>
                                <p:cTn id="64" presetID="35" presetClass="path" presetSubtype="0" accel="50000" decel="50000" fill="hold" grpId="0" nodeType="withEffect">
                                  <p:stCondLst>
                                    <p:cond delay="0"/>
                                  </p:stCondLst>
                                  <p:childTnLst>
                                    <p:animMotion origin="layout" path="M 0 0  L -0.25 0  E" pathEditMode="relative" ptsTypes="">
                                      <p:cBhvr>
                                        <p:cTn id="65" dur="2000" fill="hold"/>
                                        <p:tgtEl>
                                          <p:spTgt spid="322598"/>
                                        </p:tgtEl>
                                        <p:attrNameLst>
                                          <p:attrName>ppt_x</p:attrName>
                                          <p:attrName>ppt_y</p:attrName>
                                        </p:attrNameLst>
                                      </p:cBhvr>
                                    </p:animMotion>
                                  </p:childTnLst>
                                </p:cTn>
                              </p:par>
                              <p:par>
                                <p:cTn id="66" presetID="35" presetClass="path" presetSubtype="0" accel="50000" decel="50000" fill="hold" grpId="0" nodeType="withEffect">
                                  <p:stCondLst>
                                    <p:cond delay="0"/>
                                  </p:stCondLst>
                                  <p:childTnLst>
                                    <p:animMotion origin="layout" path="M 0 0  L -0.25 0  E" pathEditMode="relative" ptsTypes="">
                                      <p:cBhvr>
                                        <p:cTn id="67" dur="2000" fill="hold"/>
                                        <p:tgtEl>
                                          <p:spTgt spid="322600"/>
                                        </p:tgtEl>
                                        <p:attrNameLst>
                                          <p:attrName>ppt_x</p:attrName>
                                          <p:attrName>ppt_y</p:attrName>
                                        </p:attrNameLst>
                                      </p:cBhvr>
                                    </p:animMotion>
                                  </p:childTnLst>
                                </p:cTn>
                              </p:par>
                              <p:par>
                                <p:cTn id="68" presetID="35" presetClass="path" presetSubtype="0" accel="50000" decel="50000" fill="hold" grpId="0" nodeType="withEffect">
                                  <p:stCondLst>
                                    <p:cond delay="0"/>
                                  </p:stCondLst>
                                  <p:childTnLst>
                                    <p:animMotion origin="layout" path="M 0 0  L -0.25 0  E" pathEditMode="relative" ptsTypes="">
                                      <p:cBhvr>
                                        <p:cTn id="69" dur="2000" fill="hold"/>
                                        <p:tgtEl>
                                          <p:spTgt spid="322601"/>
                                        </p:tgtEl>
                                        <p:attrNameLst>
                                          <p:attrName>ppt_x</p:attrName>
                                          <p:attrName>ppt_y</p:attrName>
                                        </p:attrNameLst>
                                      </p:cBhvr>
                                    </p:animMotion>
                                  </p:childTnLst>
                                </p:cTn>
                              </p:par>
                              <p:par>
                                <p:cTn id="70" presetID="35" presetClass="path" presetSubtype="0" accel="50000" decel="50000" fill="hold" nodeType="withEffect">
                                  <p:stCondLst>
                                    <p:cond delay="0"/>
                                  </p:stCondLst>
                                  <p:childTnLst>
                                    <p:animMotion origin="layout" path="M 0 0  L -0.25 0  E" pathEditMode="relative" ptsTypes="">
                                      <p:cBhvr>
                                        <p:cTn id="71" dur="2000" fill="hold"/>
                                        <p:tgtEl>
                                          <p:spTgt spid="322608"/>
                                        </p:tgtEl>
                                        <p:attrNameLst>
                                          <p:attrName>ppt_x</p:attrName>
                                          <p:attrName>ppt_y</p:attrName>
                                        </p:attrNameLst>
                                      </p:cBhvr>
                                    </p:animMotion>
                                  </p:childTnLst>
                                </p:cTn>
                              </p:par>
                            </p:childTnLst>
                          </p:cTn>
                        </p:par>
                        <p:par>
                          <p:cTn id="72" fill="hold">
                            <p:stCondLst>
                              <p:cond delay="2000"/>
                            </p:stCondLst>
                            <p:childTnLst>
                              <p:par>
                                <p:cTn id="73" presetID="3" presetClass="entr" presetSubtype="10" fill="hold" nodeType="afterEffect">
                                  <p:stCondLst>
                                    <p:cond delay="0"/>
                                  </p:stCondLst>
                                  <p:childTnLst>
                                    <p:set>
                                      <p:cBhvr>
                                        <p:cTn id="74" dur="1" fill="hold">
                                          <p:stCondLst>
                                            <p:cond delay="0"/>
                                          </p:stCondLst>
                                        </p:cTn>
                                        <p:tgtEl>
                                          <p:spTgt spid="322618"/>
                                        </p:tgtEl>
                                        <p:attrNameLst>
                                          <p:attrName>style.visibility</p:attrName>
                                        </p:attrNameLst>
                                      </p:cBhvr>
                                      <p:to>
                                        <p:strVal val="visible"/>
                                      </p:to>
                                    </p:set>
                                    <p:animEffect transition="in" filter="blinds(horizontal)">
                                      <p:cBhvr>
                                        <p:cTn id="75" dur="1000"/>
                                        <p:tgtEl>
                                          <p:spTgt spid="322618"/>
                                        </p:tgtEl>
                                      </p:cBhvr>
                                    </p:animEffect>
                                  </p:childTnLst>
                                </p:cTn>
                              </p:par>
                            </p:childTnLst>
                          </p:cTn>
                        </p:par>
                      </p:childTnLst>
                    </p:cTn>
                  </p:par>
                  <p:par>
                    <p:cTn id="76" fill="hold">
                      <p:stCondLst>
                        <p:cond delay="indefinite"/>
                      </p:stCondLst>
                      <p:childTnLst>
                        <p:par>
                          <p:cTn id="77" fill="hold">
                            <p:stCondLst>
                              <p:cond delay="0"/>
                            </p:stCondLst>
                            <p:childTnLst>
                              <p:par>
                                <p:cTn id="78" presetID="3" presetClass="entr" presetSubtype="10" fill="hold" nodeType="clickEffect">
                                  <p:stCondLst>
                                    <p:cond delay="0"/>
                                  </p:stCondLst>
                                  <p:childTnLst>
                                    <p:set>
                                      <p:cBhvr>
                                        <p:cTn id="79" dur="1" fill="hold">
                                          <p:stCondLst>
                                            <p:cond delay="0"/>
                                          </p:stCondLst>
                                        </p:cTn>
                                        <p:tgtEl>
                                          <p:spTgt spid="322630"/>
                                        </p:tgtEl>
                                        <p:attrNameLst>
                                          <p:attrName>style.visibility</p:attrName>
                                        </p:attrNameLst>
                                      </p:cBhvr>
                                      <p:to>
                                        <p:strVal val="visible"/>
                                      </p:to>
                                    </p:set>
                                    <p:animEffect transition="in" filter="blinds(horizontal)">
                                      <p:cBhvr>
                                        <p:cTn id="80" dur="500"/>
                                        <p:tgtEl>
                                          <p:spTgt spid="3226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2563" grpId="0" animBg="1"/>
      <p:bldP spid="322564" grpId="0" animBg="1"/>
      <p:bldP spid="322565" grpId="0" animBg="1"/>
      <p:bldP spid="322566" grpId="0"/>
      <p:bldP spid="322567" grpId="0" animBg="1"/>
      <p:bldP spid="322568" grpId="0"/>
      <p:bldP spid="322569" grpId="0" animBg="1"/>
      <p:bldP spid="322570" grpId="0" animBg="1"/>
      <p:bldP spid="322571" grpId="0" animBg="1"/>
      <p:bldP spid="322572" grpId="0" animBg="1"/>
      <p:bldP spid="322573" grpId="0" animBg="1"/>
      <p:bldP spid="322574" grpId="0" animBg="1"/>
      <p:bldP spid="322575" grpId="0" animBg="1"/>
      <p:bldP spid="322576" grpId="0" animBg="1"/>
      <p:bldP spid="322577" grpId="0"/>
      <p:bldP spid="322578" grpId="0" animBg="1"/>
      <p:bldP spid="322579" grpId="0" animBg="1"/>
      <p:bldP spid="322580" grpId="0" animBg="1"/>
      <p:bldP spid="322581" grpId="0"/>
      <p:bldP spid="322588" grpId="0" animBg="1"/>
      <p:bldP spid="322589" grpId="0" animBg="1"/>
      <p:bldP spid="322590" grpId="0" animBg="1"/>
      <p:bldP spid="322591" grpId="0" animBg="1"/>
      <p:bldP spid="322592" grpId="0" animBg="1"/>
      <p:bldP spid="322593" grpId="0" animBg="1"/>
      <p:bldP spid="322596" grpId="0"/>
      <p:bldP spid="322597" grpId="0" animBg="1"/>
      <p:bldP spid="322598" grpId="0"/>
      <p:bldP spid="322600" grpId="0" animBg="1"/>
      <p:bldP spid="322601"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a:xfrm>
            <a:off x="323850" y="261938"/>
            <a:ext cx="7848600" cy="719137"/>
          </a:xfrm>
          <a:solidFill>
            <a:schemeClr val="bg1"/>
          </a:solidFill>
        </p:spPr>
        <p:txBody>
          <a:bodyPr/>
          <a:lstStyle/>
          <a:p>
            <a:r>
              <a:rPr lang="en-GB"/>
              <a:t>Evolution: feedback from the studies</a:t>
            </a:r>
          </a:p>
        </p:txBody>
      </p:sp>
      <p:sp>
        <p:nvSpPr>
          <p:cNvPr id="320515" name="Rectangle 3"/>
          <p:cNvSpPr>
            <a:spLocks noGrp="1" noChangeArrowheads="1"/>
          </p:cNvSpPr>
          <p:nvPr>
            <p:ph type="body" idx="1"/>
          </p:nvPr>
        </p:nvSpPr>
        <p:spPr>
          <a:xfrm>
            <a:off x="250825" y="1412875"/>
            <a:ext cx="8229600" cy="5040313"/>
          </a:xfrm>
        </p:spPr>
        <p:txBody>
          <a:bodyPr/>
          <a:lstStyle/>
          <a:p>
            <a:r>
              <a:rPr lang="en-GB" sz="2400"/>
              <a:t>new categories of crosscutting concerns</a:t>
            </a:r>
          </a:p>
          <a:p>
            <a:pPr lvl="1"/>
            <a:r>
              <a:rPr lang="en-GB" sz="2000"/>
              <a:t>implementation level</a:t>
            </a:r>
          </a:p>
          <a:p>
            <a:pPr lvl="2"/>
            <a:r>
              <a:rPr lang="en-GB" sz="2000"/>
              <a:t>checked exceptions: EH aspectization is more challenging</a:t>
            </a:r>
          </a:p>
          <a:p>
            <a:pPr lvl="3"/>
            <a:r>
              <a:rPr lang="en-GB" sz="1800"/>
              <a:t>use of exception-softening mechanism</a:t>
            </a:r>
          </a:p>
          <a:p>
            <a:pPr lvl="2"/>
            <a:r>
              <a:rPr lang="en-GB" sz="2000"/>
              <a:t>complex, context-sensitive exception handlers</a:t>
            </a:r>
          </a:p>
          <a:p>
            <a:pPr lvl="2"/>
            <a:r>
              <a:rPr lang="en-GB" sz="2000"/>
              <a:t>use of around advice</a:t>
            </a:r>
          </a:p>
          <a:p>
            <a:pPr lvl="1"/>
            <a:r>
              <a:rPr lang="en-GB" sz="2000"/>
              <a:t>detailed design level:</a:t>
            </a:r>
          </a:p>
          <a:p>
            <a:pPr lvl="2"/>
            <a:r>
              <a:rPr lang="en-GB" sz="2000"/>
              <a:t>use of design patterns</a:t>
            </a:r>
          </a:p>
          <a:p>
            <a:pPr lvl="3"/>
            <a:r>
              <a:rPr lang="en-GB" sz="1800"/>
              <a:t>plenty of different uses of AO mechanisms (role-based composition, multiple inheritance, etc…)</a:t>
            </a:r>
          </a:p>
          <a:p>
            <a:r>
              <a:rPr lang="en-GB" sz="2000"/>
              <a:t>Particular aspect interactions still not investigated</a:t>
            </a:r>
          </a:p>
          <a:p>
            <a:pPr lvl="1"/>
            <a:r>
              <a:rPr lang="en-GB" sz="1800"/>
              <a:t>more than two aspects sharing the same join point</a:t>
            </a:r>
          </a:p>
          <a:p>
            <a:pPr lvl="1"/>
            <a:r>
              <a:rPr lang="en-GB" sz="1800"/>
              <a:t>no presence of pointcuts picking out advice executions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490" name="Rectangle 2"/>
          <p:cNvSpPr>
            <a:spLocks noGrp="1" noChangeArrowheads="1"/>
          </p:cNvSpPr>
          <p:nvPr>
            <p:ph type="title"/>
          </p:nvPr>
        </p:nvSpPr>
        <p:spPr/>
        <p:txBody>
          <a:bodyPr/>
          <a:lstStyle/>
          <a:p>
            <a:r>
              <a:rPr lang="en-GB"/>
              <a:t>EA and the Testbed</a:t>
            </a:r>
          </a:p>
        </p:txBody>
      </p:sp>
      <p:sp>
        <p:nvSpPr>
          <p:cNvPr id="319491" name="Rectangle 3"/>
          <p:cNvSpPr>
            <a:spLocks noGrp="1" noChangeArrowheads="1"/>
          </p:cNvSpPr>
          <p:nvPr>
            <p:ph type="body" idx="1"/>
          </p:nvPr>
        </p:nvSpPr>
        <p:spPr>
          <a:xfrm>
            <a:off x="323850" y="1268413"/>
            <a:ext cx="8496300" cy="5040312"/>
          </a:xfrm>
        </p:spPr>
        <p:txBody>
          <a:bodyPr/>
          <a:lstStyle/>
          <a:p>
            <a:pPr>
              <a:lnSpc>
                <a:spcPct val="90000"/>
              </a:lnSpc>
            </a:pPr>
            <a:r>
              <a:rPr lang="en-GB"/>
              <a:t>Status:</a:t>
            </a:r>
          </a:p>
          <a:p>
            <a:pPr lvl="1">
              <a:lnSpc>
                <a:spcPct val="90000"/>
              </a:lnSpc>
            </a:pPr>
            <a:r>
              <a:rPr lang="en-GB"/>
              <a:t>repository of AO and non-AO artifacts </a:t>
            </a:r>
          </a:p>
          <a:p>
            <a:pPr lvl="1">
              <a:lnSpc>
                <a:spcPct val="90000"/>
              </a:lnSpc>
            </a:pPr>
            <a:r>
              <a:rPr lang="en-GB"/>
              <a:t>no changes have been applied</a:t>
            </a:r>
          </a:p>
          <a:p>
            <a:pPr>
              <a:lnSpc>
                <a:spcPct val="90000"/>
              </a:lnSpc>
            </a:pPr>
            <a:r>
              <a:rPr lang="en-GB"/>
              <a:t>Improvements are necessary, e.g.:</a:t>
            </a:r>
          </a:p>
          <a:p>
            <a:pPr lvl="1">
              <a:lnSpc>
                <a:spcPct val="90000"/>
              </a:lnSpc>
            </a:pPr>
            <a:r>
              <a:rPr lang="en-GB"/>
              <a:t>there is no detailed problem description</a:t>
            </a:r>
          </a:p>
          <a:p>
            <a:pPr lvl="2">
              <a:lnSpc>
                <a:spcPct val="90000"/>
              </a:lnSpc>
            </a:pPr>
            <a:r>
              <a:rPr lang="en-GB"/>
              <a:t>only use cases; requirements information is missing</a:t>
            </a:r>
          </a:p>
          <a:p>
            <a:pPr lvl="1">
              <a:lnSpc>
                <a:spcPct val="90000"/>
              </a:lnSpc>
            </a:pPr>
            <a:r>
              <a:rPr lang="en-GB"/>
              <a:t>most of the requirements-level aspects are directly mapped to architecture and implementation aspects</a:t>
            </a:r>
          </a:p>
          <a:p>
            <a:pPr lvl="1">
              <a:lnSpc>
                <a:spcPct val="90000"/>
              </a:lnSpc>
            </a:pPr>
            <a:r>
              <a:rPr lang="en-GB"/>
              <a:t>alignment of existing AO and non-AO artefacts needs to be improved</a:t>
            </a:r>
          </a:p>
          <a:p>
            <a:pPr lvl="1">
              <a:lnSpc>
                <a:spcPct val="90000"/>
              </a:lnSpc>
            </a:pPr>
            <a:r>
              <a:rPr lang="en-GB"/>
              <a:t>some architecture models are abstract, and some architectural views are missing</a:t>
            </a:r>
          </a:p>
          <a:p>
            <a:pPr lvl="3">
              <a:lnSpc>
                <a:spcPct val="90000"/>
              </a:lnSpc>
            </a:pPr>
            <a:endParaRPr lang="en-GB"/>
          </a:p>
          <a:p>
            <a:pPr lvl="3">
              <a:lnSpc>
                <a:spcPct val="90000"/>
              </a:lnSpc>
            </a:pPr>
            <a:endParaRPr lang="en-GB" b="1"/>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634" name="Rectangle 2"/>
          <p:cNvSpPr>
            <a:spLocks noGrp="1" noChangeArrowheads="1"/>
          </p:cNvSpPr>
          <p:nvPr>
            <p:ph type="title"/>
          </p:nvPr>
        </p:nvSpPr>
        <p:spPr/>
        <p:txBody>
          <a:bodyPr/>
          <a:lstStyle/>
          <a:p>
            <a:r>
              <a:rPr lang="en-GB"/>
              <a:t>EA and the Testbed</a:t>
            </a:r>
          </a:p>
        </p:txBody>
      </p:sp>
      <p:sp>
        <p:nvSpPr>
          <p:cNvPr id="325635" name="Rectangle 3"/>
          <p:cNvSpPr>
            <a:spLocks noGrp="1" noChangeArrowheads="1"/>
          </p:cNvSpPr>
          <p:nvPr>
            <p:ph type="body" idx="1"/>
          </p:nvPr>
        </p:nvSpPr>
        <p:spPr>
          <a:xfrm>
            <a:off x="250825" y="1484313"/>
            <a:ext cx="8497888" cy="4681537"/>
          </a:xfrm>
        </p:spPr>
        <p:txBody>
          <a:bodyPr/>
          <a:lstStyle/>
          <a:p>
            <a:pPr>
              <a:lnSpc>
                <a:spcPct val="90000"/>
              </a:lnSpc>
            </a:pPr>
            <a:r>
              <a:rPr lang="en-GB" sz="2000"/>
              <a:t>Elements of the testbed repository have shown to be useful even for unanticipated assessment contexts, e.g. </a:t>
            </a:r>
          </a:p>
          <a:p>
            <a:pPr lvl="1">
              <a:lnSpc>
                <a:spcPct val="90000"/>
              </a:lnSpc>
            </a:pPr>
            <a:r>
              <a:rPr lang="en-GB" sz="1800"/>
              <a:t>AO measurement (U. </a:t>
            </a:r>
            <a:r>
              <a:rPr lang="en-GB" sz="1800" b="1"/>
              <a:t>Waterloo</a:t>
            </a:r>
            <a:r>
              <a:rPr lang="en-GB" sz="1800"/>
              <a:t> – Thiago Bartolomei)</a:t>
            </a:r>
          </a:p>
          <a:p>
            <a:pPr lvl="1">
              <a:lnSpc>
                <a:spcPct val="90000"/>
              </a:lnSpc>
            </a:pPr>
            <a:r>
              <a:rPr lang="en-GB" sz="1800"/>
              <a:t>dynamic AO metrics (U. </a:t>
            </a:r>
            <a:r>
              <a:rPr lang="en-GB" sz="1800" b="1"/>
              <a:t>Milan</a:t>
            </a:r>
            <a:r>
              <a:rPr lang="en-GB" sz="1800"/>
              <a:t> – Walter Cazzola)</a:t>
            </a:r>
          </a:p>
          <a:p>
            <a:pPr lvl="1">
              <a:lnSpc>
                <a:spcPct val="90000"/>
              </a:lnSpc>
            </a:pPr>
            <a:r>
              <a:rPr lang="en-GB" sz="1800"/>
              <a:t>AO design heuristics (U. </a:t>
            </a:r>
            <a:r>
              <a:rPr lang="en-GB" sz="1800" b="1"/>
              <a:t>Lancaster</a:t>
            </a:r>
            <a:r>
              <a:rPr lang="en-GB" sz="1800"/>
              <a:t> – Figueiredo, Sant’Anna, Garcia)</a:t>
            </a:r>
          </a:p>
          <a:p>
            <a:pPr lvl="1">
              <a:lnSpc>
                <a:spcPct val="90000"/>
              </a:lnSpc>
            </a:pPr>
            <a:r>
              <a:rPr lang="en-GB" sz="1800"/>
              <a:t>architectural styles and aspects (U. </a:t>
            </a:r>
            <a:r>
              <a:rPr lang="en-GB" sz="1800" b="1"/>
              <a:t>Bologna</a:t>
            </a:r>
            <a:r>
              <a:rPr lang="en-GB" sz="1800"/>
              <a:t>, U. Lancaster, UFBA, UFRN)</a:t>
            </a:r>
          </a:p>
          <a:p>
            <a:pPr>
              <a:lnSpc>
                <a:spcPct val="90000"/>
              </a:lnSpc>
            </a:pPr>
            <a:endParaRPr lang="en-GB" sz="2000"/>
          </a:p>
          <a:p>
            <a:pPr>
              <a:lnSpc>
                <a:spcPct val="90000"/>
              </a:lnSpc>
            </a:pPr>
            <a:r>
              <a:rPr lang="en-GB" sz="2000"/>
              <a:t>Used and extended in several ways</a:t>
            </a:r>
          </a:p>
          <a:p>
            <a:pPr lvl="1">
              <a:lnSpc>
                <a:spcPct val="90000"/>
              </a:lnSpc>
            </a:pPr>
            <a:r>
              <a:rPr lang="en-GB" sz="1800"/>
              <a:t>Investigate the interplay of AO requirements composition mechanisms and several attributes</a:t>
            </a:r>
          </a:p>
          <a:p>
            <a:pPr lvl="2">
              <a:lnSpc>
                <a:spcPct val="90000"/>
              </a:lnSpc>
            </a:pPr>
            <a:r>
              <a:rPr lang="en-GB" sz="1800"/>
              <a:t>requirements description stability</a:t>
            </a:r>
          </a:p>
          <a:p>
            <a:pPr lvl="2">
              <a:lnSpc>
                <a:spcPct val="90000"/>
              </a:lnSpc>
            </a:pPr>
            <a:r>
              <a:rPr lang="en-GB" sz="1800"/>
              <a:t>traceability</a:t>
            </a:r>
          </a:p>
          <a:p>
            <a:pPr lvl="2">
              <a:lnSpc>
                <a:spcPct val="90000"/>
              </a:lnSpc>
            </a:pPr>
            <a:r>
              <a:rPr lang="en-GB" sz="1800"/>
              <a:t>change impact analysis</a:t>
            </a:r>
          </a:p>
          <a:p>
            <a:pPr lvl="2">
              <a:lnSpc>
                <a:spcPct val="90000"/>
              </a:lnSpc>
            </a:pPr>
            <a:r>
              <a:rPr lang="en-GB" sz="1800"/>
              <a:t>understandability</a:t>
            </a:r>
          </a:p>
          <a:p>
            <a:pPr lvl="2">
              <a:lnSpc>
                <a:spcPct val="90000"/>
              </a:lnSpc>
            </a:pPr>
            <a:r>
              <a:rPr lang="en-GB" sz="1800"/>
              <a:t>etc…</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8" name="Rectangle 2"/>
          <p:cNvSpPr>
            <a:spLocks noGrp="1" noChangeArrowheads="1"/>
          </p:cNvSpPr>
          <p:nvPr>
            <p:ph type="title"/>
          </p:nvPr>
        </p:nvSpPr>
        <p:spPr/>
        <p:txBody>
          <a:bodyPr/>
          <a:lstStyle/>
          <a:p>
            <a:r>
              <a:rPr lang="en-GB"/>
              <a:t>EA and the Testbed</a:t>
            </a:r>
          </a:p>
        </p:txBody>
      </p:sp>
      <p:sp>
        <p:nvSpPr>
          <p:cNvPr id="326659" name="Rectangle 3"/>
          <p:cNvSpPr>
            <a:spLocks noGrp="1" noChangeArrowheads="1"/>
          </p:cNvSpPr>
          <p:nvPr>
            <p:ph type="body" idx="1"/>
          </p:nvPr>
        </p:nvSpPr>
        <p:spPr>
          <a:xfrm>
            <a:off x="250825" y="1484313"/>
            <a:ext cx="8229600" cy="4537075"/>
          </a:xfrm>
        </p:spPr>
        <p:txBody>
          <a:bodyPr/>
          <a:lstStyle/>
          <a:p>
            <a:pPr>
              <a:lnSpc>
                <a:spcPct val="80000"/>
              </a:lnSpc>
            </a:pPr>
            <a:r>
              <a:rPr lang="en-GB"/>
              <a:t>Other lessons learned</a:t>
            </a:r>
          </a:p>
          <a:p>
            <a:pPr lvl="1">
              <a:lnSpc>
                <a:spcPct val="80000"/>
              </a:lnSpc>
            </a:pPr>
            <a:r>
              <a:rPr lang="en-GB" sz="2000"/>
              <a:t>it is very difficult to design a proper testbed without the effective participation of the technique experts</a:t>
            </a:r>
          </a:p>
          <a:p>
            <a:pPr lvl="2">
              <a:lnSpc>
                <a:spcPct val="80000"/>
              </a:lnSpc>
            </a:pPr>
            <a:r>
              <a:rPr lang="en-GB" sz="2000"/>
              <a:t>e.g. J. Araujo and A. Moreira (AORE technique)</a:t>
            </a:r>
          </a:p>
          <a:p>
            <a:pPr lvl="2">
              <a:lnSpc>
                <a:spcPct val="80000"/>
              </a:lnSpc>
            </a:pPr>
            <a:r>
              <a:rPr lang="en-GB" sz="2000"/>
              <a:t>e.g. T. Bartolomei from CaesarJ team</a:t>
            </a:r>
          </a:p>
          <a:p>
            <a:pPr lvl="1">
              <a:lnSpc>
                <a:spcPct val="80000"/>
              </a:lnSpc>
            </a:pPr>
            <a:r>
              <a:rPr lang="en-GB" sz="2000"/>
              <a:t>testbed is an effective collaboration/communication tool</a:t>
            </a:r>
          </a:p>
          <a:p>
            <a:pPr lvl="2">
              <a:lnSpc>
                <a:spcPct val="80000"/>
              </a:lnSpc>
            </a:pPr>
            <a:r>
              <a:rPr lang="en-GB" sz="2000"/>
              <a:t>enables developers/researchers of emerging EA techniques to communicate</a:t>
            </a:r>
          </a:p>
          <a:p>
            <a:pPr lvl="2">
              <a:lnSpc>
                <a:spcPct val="80000"/>
              </a:lnSpc>
            </a:pPr>
            <a:r>
              <a:rPr lang="en-GB" sz="2000"/>
              <a:t>a common set of artefacts</a:t>
            </a:r>
          </a:p>
          <a:p>
            <a:pPr lvl="2">
              <a:lnSpc>
                <a:spcPct val="80000"/>
              </a:lnSpc>
            </a:pPr>
            <a:r>
              <a:rPr lang="en-GB" sz="2000"/>
              <a:t>improved problem understanding</a:t>
            </a:r>
          </a:p>
          <a:p>
            <a:pPr lvl="2">
              <a:lnSpc>
                <a:spcPct val="80000"/>
              </a:lnSpc>
            </a:pPr>
            <a:r>
              <a:rPr lang="en-GB" sz="2000"/>
              <a:t>not targeted to one specific phase</a:t>
            </a:r>
          </a:p>
          <a:p>
            <a:pPr lvl="3">
              <a:lnSpc>
                <a:spcPct val="80000"/>
              </a:lnSpc>
            </a:pPr>
            <a:r>
              <a:rPr lang="en-GB" sz="1800"/>
              <a:t>developers gain an improved awareness of all development phases</a:t>
            </a:r>
          </a:p>
          <a:p>
            <a:pPr lvl="2">
              <a:lnSpc>
                <a:spcPct val="80000"/>
              </a:lnSpc>
            </a:pPr>
            <a:r>
              <a:rPr lang="en-GB" sz="2000"/>
              <a:t>enables focused discussions at EA workshops</a:t>
            </a:r>
          </a:p>
          <a:p>
            <a:pPr lvl="1">
              <a:lnSpc>
                <a:spcPct val="80000"/>
              </a:lnSpc>
            </a:pPr>
            <a:r>
              <a:rPr lang="en-GB"/>
              <a:t>we need more funding $$$ </a:t>
            </a:r>
            <a:r>
              <a:rPr lang="en-GB">
                <a:sym typeface="Wingdings" pitchFamily="2" charset="2"/>
              </a:rPr>
              <a:t></a:t>
            </a:r>
          </a:p>
          <a:p>
            <a:pPr lvl="2">
              <a:lnSpc>
                <a:spcPct val="80000"/>
              </a:lnSpc>
            </a:pPr>
            <a:endParaRPr lang="en-GB">
              <a:sym typeface="Wingdings" pitchFamily="2" charset="2"/>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Title 1"/>
          <p:cNvSpPr>
            <a:spLocks noGrp="1"/>
          </p:cNvSpPr>
          <p:nvPr>
            <p:ph type="title" idx="4294967295"/>
          </p:nvPr>
        </p:nvSpPr>
        <p:spPr>
          <a:xfrm>
            <a:off x="179388" y="260350"/>
            <a:ext cx="5627687" cy="633413"/>
          </a:xfrm>
        </p:spPr>
        <p:txBody>
          <a:bodyPr/>
          <a:lstStyle/>
          <a:p>
            <a:r>
              <a:rPr lang="en-GB"/>
              <a:t>Future Expansions</a:t>
            </a:r>
          </a:p>
        </p:txBody>
      </p:sp>
      <p:sp>
        <p:nvSpPr>
          <p:cNvPr id="288771" name="Content Placeholder 2"/>
          <p:cNvSpPr>
            <a:spLocks noGrp="1"/>
          </p:cNvSpPr>
          <p:nvPr>
            <p:ph idx="4294967295"/>
          </p:nvPr>
        </p:nvSpPr>
        <p:spPr>
          <a:xfrm>
            <a:off x="395288" y="1527175"/>
            <a:ext cx="8424862" cy="3989388"/>
          </a:xfrm>
        </p:spPr>
        <p:txBody>
          <a:bodyPr/>
          <a:lstStyle/>
          <a:p>
            <a:r>
              <a:rPr lang="en-GB" sz="2000"/>
              <a:t>Other benchmarks</a:t>
            </a:r>
          </a:p>
          <a:p>
            <a:pPr lvl="1"/>
            <a:r>
              <a:rPr lang="en-GB" sz="1800"/>
              <a:t>… for assessing stability in early aspects techniques</a:t>
            </a:r>
          </a:p>
          <a:p>
            <a:pPr lvl="1"/>
            <a:r>
              <a:rPr lang="en-GB" sz="1800"/>
              <a:t>… for error proneness </a:t>
            </a:r>
          </a:p>
          <a:p>
            <a:r>
              <a:rPr lang="en-GB" sz="2000"/>
              <a:t>Expand testbed elements</a:t>
            </a:r>
          </a:p>
          <a:p>
            <a:pPr lvl="1"/>
            <a:r>
              <a:rPr lang="en-GB" sz="1800"/>
              <a:t>New applications</a:t>
            </a:r>
          </a:p>
          <a:p>
            <a:pPr lvl="1"/>
            <a:r>
              <a:rPr lang="en-GB" sz="1800"/>
              <a:t>Apply more approaches</a:t>
            </a:r>
          </a:p>
          <a:p>
            <a:pPr lvl="1"/>
            <a:r>
              <a:rPr lang="en-GB" sz="1800"/>
              <a:t>Develop new metrics</a:t>
            </a:r>
          </a:p>
          <a:p>
            <a:pPr lvl="1"/>
            <a:endParaRPr lang="en-GB" sz="1800"/>
          </a:p>
          <a:p>
            <a:r>
              <a:rPr lang="en-GB" sz="2000"/>
              <a:t>Testbed repository is a semi-open resource by now</a:t>
            </a:r>
          </a:p>
          <a:p>
            <a:r>
              <a:rPr lang="en-GB" sz="2000"/>
              <a:t>The elements used and generated in the stability study is available at:</a:t>
            </a:r>
          </a:p>
          <a:p>
            <a:pPr lvl="1">
              <a:buFontTx/>
              <a:buNone/>
            </a:pPr>
            <a:r>
              <a:rPr lang="en-GB" sz="2000">
                <a:hlinkClick r:id="rId2"/>
              </a:rPr>
              <a:t>www.comp.lancs.ac.uk/~greenwop/ecoop07/</a:t>
            </a:r>
            <a:endParaRPr lang="en-GB" sz="2000"/>
          </a:p>
          <a:p>
            <a:pPr lvl="1">
              <a:buFontTx/>
              <a:buNone/>
            </a:pPr>
            <a:endParaRPr lang="en-GB" sz="1600"/>
          </a:p>
          <a:p>
            <a:pPr lvl="1"/>
            <a:endParaRPr lang="en-GB" sz="1800"/>
          </a:p>
          <a:p>
            <a:pPr lvl="1"/>
            <a:endParaRPr lang="en-GB" sz="1800"/>
          </a:p>
          <a:p>
            <a:endParaRPr lang="en-GB" sz="20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a:xfrm>
            <a:off x="206375" y="188913"/>
            <a:ext cx="7894638" cy="719137"/>
          </a:xfrm>
          <a:solidFill>
            <a:schemeClr val="bg1"/>
          </a:solidFill>
        </p:spPr>
        <p:txBody>
          <a:bodyPr/>
          <a:lstStyle/>
          <a:p>
            <a:r>
              <a:rPr lang="en-GB" b="1"/>
              <a:t>AOSD</a:t>
            </a:r>
            <a:r>
              <a:rPr lang="en-GB"/>
              <a:t>: from </a:t>
            </a:r>
            <a:r>
              <a:rPr lang="en-GB" b="1"/>
              <a:t>embryonic</a:t>
            </a:r>
            <a:r>
              <a:rPr lang="en-GB"/>
              <a:t> techniques…</a:t>
            </a:r>
          </a:p>
        </p:txBody>
      </p:sp>
      <p:sp>
        <p:nvSpPr>
          <p:cNvPr id="258051" name="Rectangle 3"/>
          <p:cNvSpPr>
            <a:spLocks noGrp="1" noChangeArrowheads="1"/>
          </p:cNvSpPr>
          <p:nvPr>
            <p:ph type="body" idx="1"/>
          </p:nvPr>
        </p:nvSpPr>
        <p:spPr>
          <a:xfrm>
            <a:off x="323850" y="1412875"/>
            <a:ext cx="8435975" cy="4895850"/>
          </a:xfrm>
        </p:spPr>
        <p:txBody>
          <a:bodyPr/>
          <a:lstStyle/>
          <a:p>
            <a:r>
              <a:rPr lang="en-GB"/>
              <a:t>… </a:t>
            </a:r>
            <a:r>
              <a:rPr lang="en-GB" sz="2400"/>
              <a:t>to integration and testing in </a:t>
            </a:r>
            <a:r>
              <a:rPr lang="en-GB" sz="2400" b="1"/>
              <a:t>real-world settings</a:t>
            </a:r>
          </a:p>
          <a:p>
            <a:r>
              <a:rPr lang="en-GB" sz="2400"/>
              <a:t>Growing need to assess AO methodologies</a:t>
            </a:r>
          </a:p>
          <a:p>
            <a:pPr lvl="1"/>
            <a:r>
              <a:rPr lang="en-GB" sz="2000"/>
              <a:t>AOSD is becoming a sufficiently established research community</a:t>
            </a:r>
          </a:p>
          <a:p>
            <a:r>
              <a:rPr lang="en-GB" sz="2400"/>
              <a:t>Need to compare AO approaches with other contemporary modularization approaches</a:t>
            </a:r>
          </a:p>
          <a:p>
            <a:r>
              <a:rPr lang="en-GB" sz="2400"/>
              <a:t>Creation of an experimental environment for end-to-end evaluation of AOSD techniques</a:t>
            </a:r>
          </a:p>
          <a:p>
            <a:pPr lvl="1"/>
            <a:r>
              <a:rPr lang="en-GB" sz="2000"/>
              <a:t>requirements</a:t>
            </a:r>
          </a:p>
          <a:p>
            <a:pPr lvl="1"/>
            <a:r>
              <a:rPr lang="en-GB" sz="2000"/>
              <a:t>architecture</a:t>
            </a:r>
          </a:p>
          <a:p>
            <a:pPr lvl="1"/>
            <a:r>
              <a:rPr lang="en-GB" sz="2000"/>
              <a:t>design</a:t>
            </a:r>
          </a:p>
          <a:p>
            <a:pPr lvl="1"/>
            <a:r>
              <a:rPr lang="en-GB" sz="2000"/>
              <a:t>implementation</a:t>
            </a:r>
          </a:p>
          <a:p>
            <a:pPr lvl="1"/>
            <a:r>
              <a:rPr lang="en-GB" sz="2000"/>
              <a:t>maintenance</a:t>
            </a:r>
          </a:p>
          <a:p>
            <a:endParaRPr lang="en-GB"/>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2"/>
          <p:cNvSpPr>
            <a:spLocks noGrp="1" noChangeArrowheads="1"/>
          </p:cNvSpPr>
          <p:nvPr>
            <p:ph type="ctrTitle"/>
          </p:nvPr>
        </p:nvSpPr>
        <p:spPr>
          <a:xfrm>
            <a:off x="179388" y="2319338"/>
            <a:ext cx="8569325" cy="1470025"/>
          </a:xfrm>
        </p:spPr>
        <p:txBody>
          <a:bodyPr/>
          <a:lstStyle/>
          <a:p>
            <a:pPr algn="ctr"/>
            <a:r>
              <a:rPr lang="en-GB" sz="4800" b="1"/>
              <a:t>On the Design of a Testbed for AOSD</a:t>
            </a:r>
            <a:endParaRPr lang="en-US" sz="4800" b="1"/>
          </a:p>
        </p:txBody>
      </p:sp>
      <p:sp>
        <p:nvSpPr>
          <p:cNvPr id="329731" name="Rectangle 3"/>
          <p:cNvSpPr>
            <a:spLocks noGrp="1" noChangeArrowheads="1"/>
          </p:cNvSpPr>
          <p:nvPr>
            <p:ph type="subTitle" idx="1"/>
          </p:nvPr>
        </p:nvSpPr>
        <p:spPr>
          <a:xfrm>
            <a:off x="1371600" y="4221163"/>
            <a:ext cx="6400800" cy="481012"/>
          </a:xfrm>
        </p:spPr>
        <p:txBody>
          <a:bodyPr/>
          <a:lstStyle/>
          <a:p>
            <a:pPr>
              <a:lnSpc>
                <a:spcPct val="90000"/>
              </a:lnSpc>
            </a:pPr>
            <a:r>
              <a:rPr lang="en-GB"/>
              <a:t>Alessandro Garcia</a:t>
            </a:r>
            <a:endParaRPr lang="en-US"/>
          </a:p>
        </p:txBody>
      </p:sp>
      <p:sp>
        <p:nvSpPr>
          <p:cNvPr id="329732" name="Rectangle 4"/>
          <p:cNvSpPr>
            <a:spLocks noChangeArrowheads="1"/>
          </p:cNvSpPr>
          <p:nvPr/>
        </p:nvSpPr>
        <p:spPr bwMode="auto">
          <a:xfrm>
            <a:off x="1266825" y="4724400"/>
            <a:ext cx="6400800" cy="481013"/>
          </a:xfrm>
          <a:prstGeom prst="rect">
            <a:avLst/>
          </a:prstGeom>
          <a:noFill/>
          <a:ln w="9525">
            <a:noFill/>
            <a:miter lim="800000"/>
            <a:headEnd/>
            <a:tailEnd/>
          </a:ln>
          <a:effectLst/>
        </p:spPr>
        <p:txBody>
          <a:bodyPr/>
          <a:lstStyle/>
          <a:p>
            <a:pPr algn="ctr">
              <a:lnSpc>
                <a:spcPct val="90000"/>
              </a:lnSpc>
              <a:spcBef>
                <a:spcPct val="20000"/>
              </a:spcBef>
            </a:pPr>
            <a:r>
              <a:rPr lang="en-GB" sz="2400" i="1"/>
              <a:t>May 2007</a:t>
            </a:r>
            <a:endParaRPr lang="en-US" sz="2400" i="1"/>
          </a:p>
        </p:txBody>
      </p:sp>
      <p:grpSp>
        <p:nvGrpSpPr>
          <p:cNvPr id="329733" name="Group 5"/>
          <p:cNvGrpSpPr>
            <a:grpSpLocks/>
          </p:cNvGrpSpPr>
          <p:nvPr/>
        </p:nvGrpSpPr>
        <p:grpSpPr bwMode="auto">
          <a:xfrm>
            <a:off x="34925" y="53975"/>
            <a:ext cx="5635625" cy="998538"/>
            <a:chOff x="22" y="34"/>
            <a:chExt cx="3550" cy="629"/>
          </a:xfrm>
        </p:grpSpPr>
        <p:pic>
          <p:nvPicPr>
            <p:cNvPr id="329734" name="Picture 6" descr="puc"/>
            <p:cNvPicPr>
              <a:picLocks noChangeAspect="1" noChangeArrowheads="1"/>
            </p:cNvPicPr>
            <p:nvPr/>
          </p:nvPicPr>
          <p:blipFill>
            <a:blip r:embed="rId2"/>
            <a:srcRect/>
            <a:stretch>
              <a:fillRect/>
            </a:stretch>
          </p:blipFill>
          <p:spPr bwMode="auto">
            <a:xfrm>
              <a:off x="3233" y="51"/>
              <a:ext cx="339" cy="566"/>
            </a:xfrm>
            <a:prstGeom prst="rect">
              <a:avLst/>
            </a:prstGeom>
            <a:noFill/>
          </p:spPr>
        </p:pic>
        <p:pic>
          <p:nvPicPr>
            <p:cNvPr id="329735" name="Picture 7" descr="University Web Page - Corner Logo"/>
            <p:cNvPicPr>
              <a:picLocks noChangeAspect="1" noChangeArrowheads="1"/>
            </p:cNvPicPr>
            <p:nvPr/>
          </p:nvPicPr>
          <p:blipFill>
            <a:blip r:embed="rId3"/>
            <a:srcRect/>
            <a:stretch>
              <a:fillRect/>
            </a:stretch>
          </p:blipFill>
          <p:spPr bwMode="auto">
            <a:xfrm>
              <a:off x="22" y="106"/>
              <a:ext cx="958" cy="542"/>
            </a:xfrm>
            <a:prstGeom prst="rect">
              <a:avLst/>
            </a:prstGeom>
            <a:noFill/>
          </p:spPr>
        </p:pic>
        <p:pic>
          <p:nvPicPr>
            <p:cNvPr id="329736" name="Picture 8" descr="Link to the University of Waterloo home page">
              <a:hlinkClick r:id="rId4"/>
            </p:cNvPr>
            <p:cNvPicPr>
              <a:picLocks noChangeAspect="1" noChangeArrowheads="1"/>
            </p:cNvPicPr>
            <p:nvPr/>
          </p:nvPicPr>
          <p:blipFill>
            <a:blip r:embed="rId5"/>
            <a:srcRect/>
            <a:stretch>
              <a:fillRect/>
            </a:stretch>
          </p:blipFill>
          <p:spPr bwMode="auto">
            <a:xfrm>
              <a:off x="2402" y="172"/>
              <a:ext cx="675" cy="450"/>
            </a:xfrm>
            <a:prstGeom prst="rect">
              <a:avLst/>
            </a:prstGeom>
            <a:noFill/>
          </p:spPr>
        </p:pic>
        <p:pic>
          <p:nvPicPr>
            <p:cNvPr id="329737" name="Picture 9" descr="img_logo_ufpe">
              <a:hlinkClick r:id="rId6"/>
            </p:cNvPr>
            <p:cNvPicPr>
              <a:picLocks noChangeAspect="1" noChangeArrowheads="1"/>
            </p:cNvPicPr>
            <p:nvPr/>
          </p:nvPicPr>
          <p:blipFill>
            <a:blip r:embed="rId7"/>
            <a:srcRect/>
            <a:stretch>
              <a:fillRect/>
            </a:stretch>
          </p:blipFill>
          <p:spPr bwMode="auto">
            <a:xfrm>
              <a:off x="1774" y="34"/>
              <a:ext cx="542" cy="583"/>
            </a:xfrm>
            <a:prstGeom prst="rect">
              <a:avLst/>
            </a:prstGeom>
            <a:noFill/>
          </p:spPr>
        </p:pic>
        <p:pic>
          <p:nvPicPr>
            <p:cNvPr id="329738" name="Picture 10" descr="Concurso">
              <a:hlinkClick r:id="rId8"/>
            </p:cNvPr>
            <p:cNvPicPr>
              <a:picLocks noChangeAspect="1" noChangeArrowheads="1"/>
            </p:cNvPicPr>
            <p:nvPr/>
          </p:nvPicPr>
          <p:blipFill>
            <a:blip r:embed="rId9"/>
            <a:srcRect/>
            <a:stretch>
              <a:fillRect/>
            </a:stretch>
          </p:blipFill>
          <p:spPr bwMode="auto">
            <a:xfrm>
              <a:off x="1155" y="63"/>
              <a:ext cx="450" cy="600"/>
            </a:xfrm>
            <a:prstGeom prst="rect">
              <a:avLst/>
            </a:prstGeom>
            <a:noFill/>
          </p:spPr>
        </p:pic>
      </p:grpSp>
      <p:grpSp>
        <p:nvGrpSpPr>
          <p:cNvPr id="329739" name="Group 11"/>
          <p:cNvGrpSpPr>
            <a:grpSpLocks/>
          </p:cNvGrpSpPr>
          <p:nvPr/>
        </p:nvGrpSpPr>
        <p:grpSpPr bwMode="auto">
          <a:xfrm>
            <a:off x="34925" y="1466850"/>
            <a:ext cx="11398250" cy="5251450"/>
            <a:chOff x="68" y="924"/>
            <a:chExt cx="7180" cy="3308"/>
          </a:xfrm>
        </p:grpSpPr>
        <p:pic>
          <p:nvPicPr>
            <p:cNvPr id="329740" name="Picture 12" descr="AOSD Europe: Platinum Sponsor">
              <a:hlinkClick r:id="rId10"/>
            </p:cNvPr>
            <p:cNvPicPr>
              <a:picLocks noChangeAspect="1" noChangeArrowheads="1"/>
            </p:cNvPicPr>
            <p:nvPr/>
          </p:nvPicPr>
          <p:blipFill>
            <a:blip r:embed="rId11"/>
            <a:srcRect/>
            <a:stretch>
              <a:fillRect/>
            </a:stretch>
          </p:blipFill>
          <p:spPr bwMode="auto">
            <a:xfrm>
              <a:off x="68" y="924"/>
              <a:ext cx="997" cy="510"/>
            </a:xfrm>
            <a:prstGeom prst="rect">
              <a:avLst/>
            </a:prstGeom>
            <a:noFill/>
          </p:spPr>
        </p:pic>
        <p:grpSp>
          <p:nvGrpSpPr>
            <p:cNvPr id="329741" name="Group 13"/>
            <p:cNvGrpSpPr>
              <a:grpSpLocks/>
            </p:cNvGrpSpPr>
            <p:nvPr/>
          </p:nvGrpSpPr>
          <p:grpSpPr bwMode="auto">
            <a:xfrm>
              <a:off x="4961" y="1842"/>
              <a:ext cx="1597" cy="732"/>
              <a:chOff x="4212" y="696"/>
              <a:chExt cx="1597" cy="732"/>
            </a:xfrm>
          </p:grpSpPr>
          <p:pic>
            <p:nvPicPr>
              <p:cNvPr id="329742" name="Picture 14" descr="el_logo_e"/>
              <p:cNvPicPr>
                <a:picLocks noChangeAspect="1" noChangeArrowheads="1"/>
              </p:cNvPicPr>
              <p:nvPr/>
            </p:nvPicPr>
            <p:blipFill>
              <a:blip r:embed="rId12"/>
              <a:srcRect/>
              <a:stretch>
                <a:fillRect/>
              </a:stretch>
            </p:blipFill>
            <p:spPr bwMode="auto">
              <a:xfrm>
                <a:off x="4212" y="696"/>
                <a:ext cx="1597" cy="732"/>
              </a:xfrm>
              <a:prstGeom prst="rect">
                <a:avLst/>
              </a:prstGeom>
              <a:noFill/>
            </p:spPr>
          </p:pic>
          <p:sp>
            <p:nvSpPr>
              <p:cNvPr id="329743" name="Rectangle 15"/>
              <p:cNvSpPr>
                <a:spLocks noChangeArrowheads="1"/>
              </p:cNvSpPr>
              <p:nvPr/>
            </p:nvSpPr>
            <p:spPr bwMode="auto">
              <a:xfrm>
                <a:off x="4764" y="1080"/>
                <a:ext cx="996" cy="336"/>
              </a:xfrm>
              <a:prstGeom prst="rect">
                <a:avLst/>
              </a:prstGeom>
              <a:solidFill>
                <a:schemeClr val="bg1"/>
              </a:solidFill>
              <a:ln w="9525">
                <a:noFill/>
                <a:miter lim="800000"/>
                <a:headEnd/>
                <a:tailEnd/>
              </a:ln>
              <a:effectLst/>
            </p:spPr>
            <p:txBody>
              <a:bodyPr wrap="none" anchor="ctr"/>
              <a:lstStyle/>
              <a:p>
                <a:endParaRPr lang="en-GB"/>
              </a:p>
            </p:txBody>
          </p:sp>
        </p:grpSp>
        <p:pic>
          <p:nvPicPr>
            <p:cNvPr id="329744" name="Picture 16" descr="marcaUFRN"/>
            <p:cNvPicPr>
              <a:picLocks noChangeAspect="1" noChangeArrowheads="1"/>
            </p:cNvPicPr>
            <p:nvPr/>
          </p:nvPicPr>
          <p:blipFill>
            <a:blip r:embed="rId13"/>
            <a:srcRect/>
            <a:stretch>
              <a:fillRect/>
            </a:stretch>
          </p:blipFill>
          <p:spPr bwMode="auto">
            <a:xfrm>
              <a:off x="4921" y="1162"/>
              <a:ext cx="723" cy="262"/>
            </a:xfrm>
            <a:prstGeom prst="rect">
              <a:avLst/>
            </a:prstGeom>
            <a:noFill/>
          </p:spPr>
        </p:pic>
        <p:pic>
          <p:nvPicPr>
            <p:cNvPr id="329745" name="Picture 17" descr="fct/unl"/>
            <p:cNvPicPr>
              <a:picLocks noChangeAspect="1" noChangeArrowheads="1"/>
            </p:cNvPicPr>
            <p:nvPr/>
          </p:nvPicPr>
          <p:blipFill>
            <a:blip r:embed="rId14"/>
            <a:srcRect/>
            <a:stretch>
              <a:fillRect/>
            </a:stretch>
          </p:blipFill>
          <p:spPr bwMode="auto">
            <a:xfrm>
              <a:off x="4967" y="3249"/>
              <a:ext cx="2082" cy="324"/>
            </a:xfrm>
            <a:prstGeom prst="rect">
              <a:avLst/>
            </a:prstGeom>
            <a:noFill/>
          </p:spPr>
        </p:pic>
        <p:sp>
          <p:nvSpPr>
            <p:cNvPr id="329746" name="Rectangle 18"/>
            <p:cNvSpPr>
              <a:spLocks noChangeArrowheads="1"/>
            </p:cNvSpPr>
            <p:nvPr/>
          </p:nvSpPr>
          <p:spPr bwMode="auto">
            <a:xfrm>
              <a:off x="5760" y="3203"/>
              <a:ext cx="1488" cy="516"/>
            </a:xfrm>
            <a:prstGeom prst="rect">
              <a:avLst/>
            </a:prstGeom>
            <a:solidFill>
              <a:schemeClr val="bg1"/>
            </a:solidFill>
            <a:ln w="9525">
              <a:noFill/>
              <a:miter lim="800000"/>
              <a:headEnd/>
              <a:tailEnd/>
            </a:ln>
            <a:effectLst/>
          </p:spPr>
          <p:txBody>
            <a:bodyPr wrap="none" anchor="ctr"/>
            <a:lstStyle/>
            <a:p>
              <a:endParaRPr lang="en-GB"/>
            </a:p>
          </p:txBody>
        </p:sp>
        <p:pic>
          <p:nvPicPr>
            <p:cNvPr id="329747" name="Picture 19" descr="Colorado State University Home Page">
              <a:hlinkClick r:id="rId15"/>
            </p:cNvPr>
            <p:cNvPicPr>
              <a:picLocks noChangeAspect="1" noChangeArrowheads="1"/>
            </p:cNvPicPr>
            <p:nvPr/>
          </p:nvPicPr>
          <p:blipFill>
            <a:blip r:embed="rId16"/>
            <a:srcRect/>
            <a:stretch>
              <a:fillRect/>
            </a:stretch>
          </p:blipFill>
          <p:spPr bwMode="auto">
            <a:xfrm>
              <a:off x="113" y="3203"/>
              <a:ext cx="798" cy="456"/>
            </a:xfrm>
            <a:prstGeom prst="rect">
              <a:avLst/>
            </a:prstGeom>
            <a:noFill/>
          </p:spPr>
        </p:pic>
        <p:pic>
          <p:nvPicPr>
            <p:cNvPr id="329748" name="Picture 20" descr="Universidade Federal da Bahia"/>
            <p:cNvPicPr>
              <a:picLocks noChangeAspect="1" noChangeArrowheads="1"/>
            </p:cNvPicPr>
            <p:nvPr/>
          </p:nvPicPr>
          <p:blipFill>
            <a:blip r:embed="rId17"/>
            <a:srcRect/>
            <a:stretch>
              <a:fillRect/>
            </a:stretch>
          </p:blipFill>
          <p:spPr bwMode="auto">
            <a:xfrm>
              <a:off x="158" y="2115"/>
              <a:ext cx="452" cy="563"/>
            </a:xfrm>
            <a:prstGeom prst="rect">
              <a:avLst/>
            </a:prstGeom>
            <a:noFill/>
          </p:spPr>
        </p:pic>
        <p:pic>
          <p:nvPicPr>
            <p:cNvPr id="329749" name="Picture 21" descr="inria"/>
            <p:cNvPicPr>
              <a:picLocks noChangeAspect="1" noChangeArrowheads="1"/>
            </p:cNvPicPr>
            <p:nvPr/>
          </p:nvPicPr>
          <p:blipFill>
            <a:blip r:embed="rId18"/>
            <a:srcRect/>
            <a:stretch>
              <a:fillRect/>
            </a:stretch>
          </p:blipFill>
          <p:spPr bwMode="auto">
            <a:xfrm>
              <a:off x="113" y="2840"/>
              <a:ext cx="840" cy="216"/>
            </a:xfrm>
            <a:prstGeom prst="rect">
              <a:avLst/>
            </a:prstGeom>
            <a:noFill/>
          </p:spPr>
        </p:pic>
        <p:pic>
          <p:nvPicPr>
            <p:cNvPr id="329750" name="Picture 22" descr="umaLogo"/>
            <p:cNvPicPr>
              <a:picLocks noChangeAspect="1" noChangeArrowheads="1"/>
            </p:cNvPicPr>
            <p:nvPr/>
          </p:nvPicPr>
          <p:blipFill>
            <a:blip r:embed="rId19" cstate="print"/>
            <a:srcRect/>
            <a:stretch>
              <a:fillRect/>
            </a:stretch>
          </p:blipFill>
          <p:spPr bwMode="auto">
            <a:xfrm>
              <a:off x="4977" y="2459"/>
              <a:ext cx="670" cy="654"/>
            </a:xfrm>
            <a:prstGeom prst="rect">
              <a:avLst/>
            </a:prstGeom>
            <a:noFill/>
          </p:spPr>
        </p:pic>
        <p:pic>
          <p:nvPicPr>
            <p:cNvPr id="329751" name="Picture 23"/>
            <p:cNvPicPr>
              <a:picLocks noChangeAspect="1" noChangeArrowheads="1"/>
            </p:cNvPicPr>
            <p:nvPr/>
          </p:nvPicPr>
          <p:blipFill>
            <a:blip r:embed="rId20"/>
            <a:srcRect/>
            <a:stretch>
              <a:fillRect/>
            </a:stretch>
          </p:blipFill>
          <p:spPr bwMode="auto">
            <a:xfrm>
              <a:off x="2064" y="3690"/>
              <a:ext cx="557" cy="542"/>
            </a:xfrm>
            <a:prstGeom prst="rect">
              <a:avLst/>
            </a:prstGeom>
            <a:noFill/>
          </p:spPr>
        </p:pic>
        <p:pic>
          <p:nvPicPr>
            <p:cNvPr id="329752" name="Picture 24" descr="banminerva">
              <a:hlinkClick r:id="rId21"/>
            </p:cNvPr>
            <p:cNvPicPr>
              <a:picLocks noChangeAspect="1" noChangeArrowheads="1"/>
            </p:cNvPicPr>
            <p:nvPr/>
          </p:nvPicPr>
          <p:blipFill>
            <a:blip r:embed="rId22"/>
            <a:srcRect/>
            <a:stretch>
              <a:fillRect/>
            </a:stretch>
          </p:blipFill>
          <p:spPr bwMode="auto">
            <a:xfrm>
              <a:off x="2820" y="3817"/>
              <a:ext cx="1194" cy="384"/>
            </a:xfrm>
            <a:prstGeom prst="rect">
              <a:avLst/>
            </a:prstGeom>
            <a:noFill/>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29733"/>
                                        </p:tgtEl>
                                        <p:attrNameLst>
                                          <p:attrName>style.visibility</p:attrName>
                                        </p:attrNameLst>
                                      </p:cBhvr>
                                      <p:to>
                                        <p:strVal val="visible"/>
                                      </p:to>
                                    </p:set>
                                    <p:animEffect transition="in" filter="diamond(in)">
                                      <p:cBhvr>
                                        <p:cTn id="7" dur="2000"/>
                                        <p:tgtEl>
                                          <p:spTgt spid="32973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29739"/>
                                        </p:tgtEl>
                                        <p:attrNameLst>
                                          <p:attrName>style.visibility</p:attrName>
                                        </p:attrNameLst>
                                      </p:cBhvr>
                                      <p:to>
                                        <p:strVal val="visible"/>
                                      </p:to>
                                    </p:set>
                                    <p:animEffect transition="in" filter="diamond(in)">
                                      <p:cBhvr>
                                        <p:cTn id="12" dur="2000"/>
                                        <p:tgtEl>
                                          <p:spTgt spid="3297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Title 1"/>
          <p:cNvSpPr>
            <a:spLocks noGrp="1"/>
          </p:cNvSpPr>
          <p:nvPr>
            <p:ph type="title" idx="4294967295"/>
          </p:nvPr>
        </p:nvSpPr>
        <p:spPr/>
        <p:txBody>
          <a:bodyPr/>
          <a:lstStyle/>
          <a:p>
            <a:r>
              <a:rPr lang="en-GB"/>
              <a:t>Contributing to the Testbed</a:t>
            </a:r>
          </a:p>
        </p:txBody>
      </p:sp>
      <p:sp>
        <p:nvSpPr>
          <p:cNvPr id="289795" name="Content Placeholder 2"/>
          <p:cNvSpPr>
            <a:spLocks noGrp="1"/>
          </p:cNvSpPr>
          <p:nvPr>
            <p:ph idx="4294967295"/>
          </p:nvPr>
        </p:nvSpPr>
        <p:spPr/>
        <p:txBody>
          <a:bodyPr/>
          <a:lstStyle/>
          <a:p>
            <a:r>
              <a:rPr lang="en-GB"/>
              <a:t>Aim is to become an extensive open resource.</a:t>
            </a:r>
          </a:p>
          <a:p>
            <a:r>
              <a:rPr lang="en-GB"/>
              <a:t>Only a limited number of approaches initially applied to the testbed.</a:t>
            </a:r>
          </a:p>
          <a:p>
            <a:r>
              <a:rPr lang="en-GB"/>
              <a:t>Requires further contributions form the SE community.</a:t>
            </a:r>
          </a:p>
          <a:p>
            <a:pPr lvl="1"/>
            <a:r>
              <a:rPr lang="en-GB"/>
              <a:t>Applications</a:t>
            </a:r>
          </a:p>
          <a:p>
            <a:pPr lvl="1"/>
            <a:r>
              <a:rPr lang="en-GB"/>
              <a:t>New approaches</a:t>
            </a:r>
          </a:p>
          <a:p>
            <a:pPr lvl="1"/>
            <a:r>
              <a:rPr lang="en-GB"/>
              <a:t>Metric suites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Title 1"/>
          <p:cNvSpPr>
            <a:spLocks noGrp="1"/>
          </p:cNvSpPr>
          <p:nvPr>
            <p:ph type="title" idx="4294967295"/>
          </p:nvPr>
        </p:nvSpPr>
        <p:spPr/>
        <p:txBody>
          <a:bodyPr/>
          <a:lstStyle/>
          <a:p>
            <a:r>
              <a:rPr lang="en-GB"/>
              <a:t>Summary</a:t>
            </a:r>
          </a:p>
        </p:txBody>
      </p:sp>
      <p:sp>
        <p:nvSpPr>
          <p:cNvPr id="290819" name="Content Placeholder 2"/>
          <p:cNvSpPr>
            <a:spLocks noGrp="1"/>
          </p:cNvSpPr>
          <p:nvPr>
            <p:ph idx="4294967295"/>
          </p:nvPr>
        </p:nvSpPr>
        <p:spPr/>
        <p:txBody>
          <a:bodyPr/>
          <a:lstStyle/>
          <a:p>
            <a:r>
              <a:rPr lang="en-US" sz="2000"/>
              <a:t>Provided an overview of the various elements that contribute to the testbed.</a:t>
            </a:r>
          </a:p>
          <a:p>
            <a:r>
              <a:rPr lang="en-US" sz="2000"/>
              <a:t>Illustrated how traceability can be achieved across development phases in terms of assessing approaches.</a:t>
            </a:r>
          </a:p>
          <a:p>
            <a:r>
              <a:rPr lang="en-US" sz="2000"/>
              <a:t>Given a concrete example of how the testbed can be instantiated which can also be achieved in other development phases.</a:t>
            </a:r>
          </a:p>
          <a:p>
            <a:r>
              <a:rPr lang="en-US" sz="2000"/>
              <a:t>Highlighted the benefits of using a common testbed for the community.</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2"/>
          <p:cNvSpPr>
            <a:spLocks noGrp="1" noChangeArrowheads="1"/>
          </p:cNvSpPr>
          <p:nvPr>
            <p:ph type="title"/>
          </p:nvPr>
        </p:nvSpPr>
        <p:spPr/>
        <p:txBody>
          <a:bodyPr/>
          <a:lstStyle/>
          <a:p>
            <a:r>
              <a:rPr lang="en-GB"/>
              <a:t>Other issues</a:t>
            </a:r>
          </a:p>
        </p:txBody>
      </p:sp>
      <p:sp>
        <p:nvSpPr>
          <p:cNvPr id="260099" name="Rectangle 3"/>
          <p:cNvSpPr>
            <a:spLocks noGrp="1" noChangeArrowheads="1"/>
          </p:cNvSpPr>
          <p:nvPr>
            <p:ph type="body" idx="1"/>
          </p:nvPr>
        </p:nvSpPr>
        <p:spPr/>
        <p:txBody>
          <a:bodyPr/>
          <a:lstStyle/>
          <a:p>
            <a:pPr>
              <a:lnSpc>
                <a:spcPct val="80000"/>
              </a:lnSpc>
            </a:pPr>
            <a:r>
              <a:rPr lang="en-GB" sz="1800"/>
              <a:t>Important that the testbed is an open resource.</a:t>
            </a:r>
          </a:p>
          <a:p>
            <a:pPr>
              <a:lnSpc>
                <a:spcPct val="80000"/>
              </a:lnSpc>
            </a:pPr>
            <a:r>
              <a:rPr lang="en-GB" sz="1800"/>
              <a:t>Necessary for users of the testbed to contribute results gathered.</a:t>
            </a:r>
            <a:endParaRPr lang="en-GB" sz="2400"/>
          </a:p>
          <a:p>
            <a:pPr>
              <a:lnSpc>
                <a:spcPct val="80000"/>
              </a:lnSpc>
            </a:pPr>
            <a:endParaRPr lang="en-GB" sz="2400"/>
          </a:p>
          <a:p>
            <a:pPr>
              <a:lnSpc>
                <a:spcPct val="80000"/>
              </a:lnSpc>
            </a:pPr>
            <a:r>
              <a:rPr lang="en-GB" sz="2400"/>
              <a:t>Repository of data</a:t>
            </a:r>
          </a:p>
          <a:p>
            <a:pPr>
              <a:lnSpc>
                <a:spcPct val="80000"/>
              </a:lnSpc>
            </a:pPr>
            <a:r>
              <a:rPr lang="en-GB" sz="2400"/>
              <a:t>Guidelines on how to select the benchmarks and indicators (and previous data)</a:t>
            </a:r>
          </a:p>
          <a:p>
            <a:pPr>
              <a:lnSpc>
                <a:spcPct val="80000"/>
              </a:lnSpc>
            </a:pPr>
            <a:r>
              <a:rPr lang="en-GB" sz="2400"/>
              <a:t>Validation of the benchmark (which issues should we consider)?</a:t>
            </a:r>
          </a:p>
          <a:p>
            <a:pPr>
              <a:lnSpc>
                <a:spcPct val="80000"/>
              </a:lnSpc>
            </a:pPr>
            <a:r>
              <a:rPr lang="en-GB" sz="2400"/>
              <a:t>Plethora of new composition mechanisms in AOSD</a:t>
            </a:r>
          </a:p>
          <a:p>
            <a:pPr lvl="1">
              <a:lnSpc>
                <a:spcPct val="80000"/>
              </a:lnSpc>
            </a:pPr>
            <a:r>
              <a:rPr lang="en-GB" sz="2000"/>
              <a:t>How much they should affect the benchmarks design?</a:t>
            </a:r>
          </a:p>
          <a:p>
            <a:pPr lvl="2">
              <a:lnSpc>
                <a:spcPct val="80000"/>
              </a:lnSpc>
            </a:pPr>
            <a:r>
              <a:rPr lang="en-GB" sz="2000"/>
              <a:t>E.g. CaesarJ has feature-oriented programming mechanisms that are most suited to PLs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Title 1"/>
          <p:cNvSpPr>
            <a:spLocks noGrp="1"/>
          </p:cNvSpPr>
          <p:nvPr>
            <p:ph type="title" idx="4294967295"/>
          </p:nvPr>
        </p:nvSpPr>
        <p:spPr/>
        <p:txBody>
          <a:bodyPr/>
          <a:lstStyle/>
          <a:p>
            <a:r>
              <a:rPr lang="en-GB"/>
              <a:t>Outline</a:t>
            </a:r>
          </a:p>
        </p:txBody>
      </p:sp>
      <p:sp>
        <p:nvSpPr>
          <p:cNvPr id="264195" name="Content Placeholder 2"/>
          <p:cNvSpPr>
            <a:spLocks noGrp="1"/>
          </p:cNvSpPr>
          <p:nvPr>
            <p:ph idx="4294967295"/>
          </p:nvPr>
        </p:nvSpPr>
        <p:spPr/>
        <p:txBody>
          <a:bodyPr/>
          <a:lstStyle/>
          <a:p>
            <a:r>
              <a:rPr lang="en-US" sz="1800"/>
              <a:t>Provide an overview of the testbed.</a:t>
            </a:r>
          </a:p>
          <a:p>
            <a:pPr lvl="1"/>
            <a:r>
              <a:rPr lang="en-US" sz="1600"/>
              <a:t>Aims</a:t>
            </a:r>
          </a:p>
          <a:p>
            <a:pPr lvl="1"/>
            <a:r>
              <a:rPr lang="en-US" sz="1600"/>
              <a:t>Elements</a:t>
            </a:r>
          </a:p>
          <a:p>
            <a:pPr lvl="1"/>
            <a:r>
              <a:rPr lang="en-US" sz="1600"/>
              <a:t>Design Decisions</a:t>
            </a:r>
          </a:p>
          <a:p>
            <a:r>
              <a:rPr lang="en-US" sz="1800"/>
              <a:t>Detail the targeted development phases.</a:t>
            </a:r>
          </a:p>
          <a:p>
            <a:pPr lvl="1"/>
            <a:r>
              <a:rPr lang="en-US" sz="1600"/>
              <a:t>Approaches</a:t>
            </a:r>
          </a:p>
          <a:p>
            <a:pPr lvl="1"/>
            <a:r>
              <a:rPr lang="en-US" sz="1600"/>
              <a:t>Metrics</a:t>
            </a:r>
          </a:p>
          <a:p>
            <a:r>
              <a:rPr lang="en-US" sz="1800"/>
              <a:t>Example instantiation of the testbed.</a:t>
            </a:r>
          </a:p>
          <a:p>
            <a:pPr lvl="1"/>
            <a:r>
              <a:rPr lang="en-US" sz="1600"/>
              <a:t>Stability case-study at the implementation phase.</a:t>
            </a:r>
          </a:p>
          <a:p>
            <a:r>
              <a:rPr lang="en-US" sz="1800"/>
              <a:t>Subset of results.</a:t>
            </a:r>
          </a:p>
          <a:p>
            <a:pPr lvl="1"/>
            <a:r>
              <a:rPr lang="en-US" sz="1600"/>
              <a:t>Comparison of AORE approaches.</a:t>
            </a:r>
          </a:p>
          <a:p>
            <a:pPr lvl="1"/>
            <a:r>
              <a:rPr lang="en-US" sz="1600"/>
              <a:t>Results of the stability case-study</a:t>
            </a:r>
          </a:p>
          <a:p>
            <a:r>
              <a:rPr lang="en-US" sz="1800"/>
              <a:t>Benefits and future work</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Title 1"/>
          <p:cNvSpPr>
            <a:spLocks noGrp="1"/>
          </p:cNvSpPr>
          <p:nvPr>
            <p:ph type="title" idx="4294967295"/>
          </p:nvPr>
        </p:nvSpPr>
        <p:spPr>
          <a:xfrm>
            <a:off x="107950" y="274638"/>
            <a:ext cx="5976938" cy="633412"/>
          </a:xfrm>
        </p:spPr>
        <p:txBody>
          <a:bodyPr/>
          <a:lstStyle/>
          <a:p>
            <a:r>
              <a:rPr lang="en-GB" sz="2800"/>
              <a:t>Testbed design: the first benchmark</a:t>
            </a:r>
          </a:p>
        </p:txBody>
      </p:sp>
      <p:sp>
        <p:nvSpPr>
          <p:cNvPr id="265219" name="Content Placeholder 2"/>
          <p:cNvSpPr>
            <a:spLocks noGrp="1"/>
          </p:cNvSpPr>
          <p:nvPr>
            <p:ph idx="4294967295"/>
          </p:nvPr>
        </p:nvSpPr>
        <p:spPr>
          <a:xfrm>
            <a:off x="323850" y="1341438"/>
            <a:ext cx="7354888" cy="4525962"/>
          </a:xfrm>
        </p:spPr>
        <p:txBody>
          <a:bodyPr/>
          <a:lstStyle/>
          <a:p>
            <a:r>
              <a:rPr lang="en-GB" sz="2000"/>
              <a:t>Answer key questions regard the effectiveness of AOSD through the development life-cycle.</a:t>
            </a:r>
          </a:p>
          <a:p>
            <a:r>
              <a:rPr lang="en-GB" sz="2000"/>
              <a:t>Provide a valuable resource to the software engineering community.</a:t>
            </a:r>
          </a:p>
          <a:p>
            <a:r>
              <a:rPr lang="en-GB" sz="2000"/>
              <a:t>A common testbed used to assess and compare AO and non-AO approaches.</a:t>
            </a:r>
          </a:p>
          <a:p>
            <a:r>
              <a:rPr lang="en-GB" sz="2000"/>
              <a:t>A communication vehicle for AO proponents. </a:t>
            </a:r>
          </a:p>
          <a:p>
            <a:endParaRPr lang="en-GB" sz="200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Rectangle 2"/>
          <p:cNvSpPr>
            <a:spLocks noGrp="1" noChangeArrowheads="1"/>
          </p:cNvSpPr>
          <p:nvPr>
            <p:ph type="title"/>
          </p:nvPr>
        </p:nvSpPr>
        <p:spPr/>
        <p:txBody>
          <a:bodyPr/>
          <a:lstStyle/>
          <a:p>
            <a:endParaRPr lang="en-GB"/>
          </a:p>
        </p:txBody>
      </p:sp>
      <p:sp>
        <p:nvSpPr>
          <p:cNvPr id="304131" name="Rectangle 3"/>
          <p:cNvSpPr>
            <a:spLocks noGrp="1" noChangeArrowheads="1"/>
          </p:cNvSpPr>
          <p:nvPr>
            <p:ph type="body" idx="1"/>
          </p:nvPr>
        </p:nvSpPr>
        <p:spPr/>
        <p:txBody>
          <a:bodyPr/>
          <a:lstStyle/>
          <a:p>
            <a:r>
              <a:rPr lang="pt-BR"/>
              <a:t>Possible focus of upcoming benchmarks</a:t>
            </a:r>
          </a:p>
          <a:p>
            <a:pPr lvl="1"/>
            <a:r>
              <a:rPr lang="pt-BR"/>
              <a:t>design stability</a:t>
            </a:r>
          </a:p>
          <a:p>
            <a:pPr lvl="1"/>
            <a:r>
              <a:rPr lang="pt-BR"/>
              <a:t>error proneness</a:t>
            </a:r>
          </a:p>
          <a:p>
            <a:pPr lvl="1"/>
            <a:r>
              <a:rPr lang="pt-BR"/>
              <a:t>impact of aspects in adjacent phases</a:t>
            </a:r>
          </a:p>
          <a:p>
            <a:pPr lvl="2"/>
            <a:r>
              <a:rPr lang="pt-BR"/>
              <a:t>e.g. requirements -&gt; architecture (traceability, quality of decisions made, etc...)  </a:t>
            </a:r>
            <a:endParaRPr lang="en-GB"/>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Title 1"/>
          <p:cNvSpPr>
            <a:spLocks noGrp="1"/>
          </p:cNvSpPr>
          <p:nvPr>
            <p:ph type="title" idx="4294967295"/>
          </p:nvPr>
        </p:nvSpPr>
        <p:spPr/>
        <p:txBody>
          <a:bodyPr/>
          <a:lstStyle/>
          <a:p>
            <a:r>
              <a:rPr lang="en-GB"/>
              <a:t>Achieving Traceability</a:t>
            </a:r>
          </a:p>
        </p:txBody>
      </p:sp>
      <p:sp>
        <p:nvSpPr>
          <p:cNvPr id="305155" name="Content Placeholder 2"/>
          <p:cNvSpPr>
            <a:spLocks noGrp="1"/>
          </p:cNvSpPr>
          <p:nvPr>
            <p:ph idx="4294967295"/>
          </p:nvPr>
        </p:nvSpPr>
        <p:spPr/>
        <p:txBody>
          <a:bodyPr/>
          <a:lstStyle/>
          <a:p>
            <a:r>
              <a:rPr lang="en-GB" sz="2400"/>
              <a:t>Phases are often assessed in isolation</a:t>
            </a:r>
          </a:p>
          <a:p>
            <a:r>
              <a:rPr lang="en-GB" sz="2400"/>
              <a:t>Desirable to determine the affects of one phase on subsequent phases</a:t>
            </a:r>
          </a:p>
          <a:p>
            <a:r>
              <a:rPr lang="en-GB" sz="2400"/>
              <a:t>Number of attributes are common across development phases</a:t>
            </a:r>
          </a:p>
          <a:p>
            <a:pPr lvl="1"/>
            <a:r>
              <a:rPr lang="en-GB" sz="2000"/>
              <a:t>Concern Interaction</a:t>
            </a:r>
          </a:p>
          <a:p>
            <a:pPr lvl="1"/>
            <a:r>
              <a:rPr lang="en-GB" sz="2000"/>
              <a:t>Modularity</a:t>
            </a:r>
          </a:p>
          <a:p>
            <a:pPr lvl="1"/>
            <a:r>
              <a:rPr lang="en-GB" sz="2000"/>
              <a:t>Stability</a:t>
            </a:r>
          </a:p>
          <a:p>
            <a:pPr lvl="1"/>
            <a:r>
              <a:rPr lang="en-GB" sz="2000"/>
              <a:t>Change Impact</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2"/>
          <p:cNvSpPr>
            <a:spLocks noChangeArrowheads="1"/>
          </p:cNvSpPr>
          <p:nvPr/>
        </p:nvSpPr>
        <p:spPr bwMode="auto">
          <a:xfrm>
            <a:off x="395288" y="6119813"/>
            <a:ext cx="647700" cy="765175"/>
          </a:xfrm>
          <a:prstGeom prst="rect">
            <a:avLst/>
          </a:prstGeom>
          <a:solidFill>
            <a:schemeClr val="bg1"/>
          </a:solidFill>
          <a:ln w="9525">
            <a:noFill/>
            <a:miter lim="800000"/>
            <a:headEnd/>
            <a:tailEnd/>
          </a:ln>
          <a:effectLst/>
        </p:spPr>
        <p:txBody>
          <a:bodyPr wrap="none" anchor="ctr"/>
          <a:lstStyle/>
          <a:p>
            <a:endParaRPr lang="en-GB"/>
          </a:p>
        </p:txBody>
      </p:sp>
      <p:sp>
        <p:nvSpPr>
          <p:cNvPr id="306179" name="Title 1"/>
          <p:cNvSpPr>
            <a:spLocks noGrp="1"/>
          </p:cNvSpPr>
          <p:nvPr>
            <p:ph type="title" idx="4294967295"/>
          </p:nvPr>
        </p:nvSpPr>
        <p:spPr/>
        <p:txBody>
          <a:bodyPr/>
          <a:lstStyle/>
          <a:p>
            <a:r>
              <a:rPr lang="en-GB"/>
              <a:t>Requirements Phase</a:t>
            </a:r>
          </a:p>
        </p:txBody>
      </p:sp>
      <p:sp>
        <p:nvSpPr>
          <p:cNvPr id="306180" name="Content Placeholder 2"/>
          <p:cNvSpPr>
            <a:spLocks noGrp="1"/>
          </p:cNvSpPr>
          <p:nvPr>
            <p:ph idx="4294967295"/>
          </p:nvPr>
        </p:nvSpPr>
        <p:spPr/>
        <p:txBody>
          <a:bodyPr/>
          <a:lstStyle/>
          <a:p>
            <a:r>
              <a:rPr lang="en-GB" sz="1800"/>
              <a:t>Number of approaches applied</a:t>
            </a:r>
          </a:p>
          <a:p>
            <a:pPr lvl="1"/>
            <a:r>
              <a:rPr lang="en-GB" sz="1600"/>
              <a:t>Viewpoint-based AORE</a:t>
            </a:r>
          </a:p>
          <a:p>
            <a:pPr lvl="1"/>
            <a:r>
              <a:rPr lang="en-GB" sz="1600"/>
              <a:t>AO Requirement Analysis (AORA)</a:t>
            </a:r>
          </a:p>
          <a:p>
            <a:pPr lvl="1"/>
            <a:r>
              <a:rPr lang="en-GB" sz="1600"/>
              <a:t>MDSOC</a:t>
            </a:r>
          </a:p>
          <a:p>
            <a:pPr lvl="1"/>
            <a:r>
              <a:rPr lang="en-GB" sz="1600"/>
              <a:t>AOV-Graph</a:t>
            </a:r>
          </a:p>
          <a:p>
            <a:r>
              <a:rPr lang="en-GB" sz="1800"/>
              <a:t>Difficult to compare varied approaches</a:t>
            </a:r>
          </a:p>
          <a:p>
            <a:r>
              <a:rPr lang="en-GB" sz="1800"/>
              <a:t>Testbed project initiated related work for comparing AORE appraoches</a:t>
            </a:r>
            <a:r>
              <a:rPr lang="en-GB" sz="1800" baseline="30000"/>
              <a:t>2</a:t>
            </a:r>
            <a:endParaRPr lang="en-GB" sz="1800"/>
          </a:p>
          <a:p>
            <a:pPr lvl="1"/>
            <a:r>
              <a:rPr lang="en-GB" sz="1600"/>
              <a:t>Provides common schemes for comparison</a:t>
            </a:r>
          </a:p>
          <a:p>
            <a:r>
              <a:rPr lang="en-GB" sz="1800"/>
              <a:t>Some commonalities exist for comparison</a:t>
            </a:r>
          </a:p>
          <a:p>
            <a:pPr lvl="1"/>
            <a:r>
              <a:rPr lang="en-GB" sz="1600"/>
              <a:t>Effort – time to produce documentation</a:t>
            </a:r>
          </a:p>
          <a:p>
            <a:pPr lvl="1"/>
            <a:r>
              <a:rPr lang="en-GB" sz="1600"/>
              <a:t>Modularity</a:t>
            </a:r>
          </a:p>
        </p:txBody>
      </p:sp>
      <p:sp>
        <p:nvSpPr>
          <p:cNvPr id="306181" name="TextBox 3"/>
          <p:cNvSpPr txBox="1">
            <a:spLocks noChangeArrowheads="1"/>
          </p:cNvSpPr>
          <p:nvPr/>
        </p:nvSpPr>
        <p:spPr bwMode="auto">
          <a:xfrm>
            <a:off x="684213" y="6038850"/>
            <a:ext cx="7704137" cy="730250"/>
          </a:xfrm>
          <a:prstGeom prst="rect">
            <a:avLst/>
          </a:prstGeom>
          <a:solidFill>
            <a:schemeClr val="bg1"/>
          </a:solidFill>
          <a:ln w="9525">
            <a:noFill/>
            <a:miter lim="800000"/>
            <a:headEnd/>
            <a:tailEnd/>
          </a:ln>
        </p:spPr>
        <p:txBody>
          <a:bodyPr>
            <a:spAutoFit/>
          </a:bodyPr>
          <a:lstStyle/>
          <a:p>
            <a:r>
              <a:rPr lang="en-GB" sz="1400" baseline="30000"/>
              <a:t>2</a:t>
            </a:r>
            <a:r>
              <a:rPr lang="en-GB" sz="1400"/>
              <a:t>A. Sampaio et al, “</a:t>
            </a:r>
            <a:r>
              <a:rPr lang="en-GB" sz="1400" b="1"/>
              <a:t>A Comparative Study of Aspect-Oriented Requirements Engineering Approaches</a:t>
            </a:r>
            <a:r>
              <a:rPr lang="en-GB" sz="1400"/>
              <a:t>”, Proc. of the 1</a:t>
            </a:r>
            <a:r>
              <a:rPr lang="en-GB" sz="1400" baseline="30000"/>
              <a:t>st</a:t>
            </a:r>
            <a:r>
              <a:rPr lang="en-GB" sz="1400"/>
              <a:t> International Symposium on Empirical Software Engineering and Measurement (ESEM), September 2007. (to appear)</a:t>
            </a:r>
            <a:endParaRPr lang="en-GB" sz="1400" baseline="30000"/>
          </a:p>
        </p:txBody>
      </p:sp>
      <p:sp>
        <p:nvSpPr>
          <p:cNvPr id="306182" name="Oval 6"/>
          <p:cNvSpPr>
            <a:spLocks noChangeArrowheads="1"/>
          </p:cNvSpPr>
          <p:nvPr/>
        </p:nvSpPr>
        <p:spPr bwMode="auto">
          <a:xfrm>
            <a:off x="179388" y="6192838"/>
            <a:ext cx="433387" cy="431800"/>
          </a:xfrm>
          <a:prstGeom prst="ellipse">
            <a:avLst/>
          </a:prstGeom>
          <a:solidFill>
            <a:srgbClr val="FFFFCC"/>
          </a:solidFill>
          <a:ln w="9525">
            <a:solidFill>
              <a:schemeClr val="tx2"/>
            </a:solidFill>
            <a:miter lim="800000"/>
            <a:headEnd/>
            <a:tailEnd/>
          </a:ln>
          <a:effectLst/>
        </p:spPr>
        <p:txBody>
          <a:bodyPr wrap="none" anchor="ctr"/>
          <a:lstStyle/>
          <a:p>
            <a:pPr algn="ctr"/>
            <a:r>
              <a:rPr lang="en-US" sz="2800" b="1">
                <a:solidFill>
                  <a:schemeClr val="bg1"/>
                </a:solidFill>
                <a:effectLst>
                  <a:outerShdw blurRad="38100" dist="38100" dir="2700000" algn="tl">
                    <a:srgbClr val="000000"/>
                  </a:outerShdw>
                </a:effectLst>
                <a:latin typeface="Tahoma" pitchFamily="34" charset="0"/>
                <a:sym typeface="Wingdings" pitchFamily="2" charset="2"/>
              </a:rPr>
              <a:t></a:t>
            </a:r>
            <a:endParaRPr lang="pt-BR" sz="2800" b="1">
              <a:solidFill>
                <a:schemeClr val="bg1"/>
              </a:solidFill>
              <a:effectLst>
                <a:outerShdw blurRad="38100" dist="38100" dir="2700000" algn="tl">
                  <a:srgbClr val="000000"/>
                </a:outerShdw>
              </a:effectLst>
              <a:latin typeface="Tahoma" pitchFamily="34"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Title 1"/>
          <p:cNvSpPr>
            <a:spLocks noGrp="1"/>
          </p:cNvSpPr>
          <p:nvPr>
            <p:ph type="title" idx="4294967295"/>
          </p:nvPr>
        </p:nvSpPr>
        <p:spPr/>
        <p:txBody>
          <a:bodyPr/>
          <a:lstStyle/>
          <a:p>
            <a:r>
              <a:rPr lang="en-GB"/>
              <a:t>Architecture Design Phase</a:t>
            </a:r>
          </a:p>
        </p:txBody>
      </p:sp>
      <p:sp>
        <p:nvSpPr>
          <p:cNvPr id="308227" name="Content Placeholder 2"/>
          <p:cNvSpPr>
            <a:spLocks noGrp="1"/>
          </p:cNvSpPr>
          <p:nvPr>
            <p:ph idx="4294967295"/>
          </p:nvPr>
        </p:nvSpPr>
        <p:spPr/>
        <p:txBody>
          <a:bodyPr/>
          <a:lstStyle/>
          <a:p>
            <a:r>
              <a:rPr lang="en-GB" sz="1600"/>
              <a:t>A variety of architecture approaches applied.</a:t>
            </a:r>
          </a:p>
          <a:p>
            <a:pPr lvl="1"/>
            <a:r>
              <a:rPr lang="en-GB" sz="1400"/>
              <a:t>ACME, AspectualACME, AO-ADL, Aspectual Template, AOSD-Europe Notation.</a:t>
            </a:r>
          </a:p>
          <a:p>
            <a:r>
              <a:rPr lang="en-GB" sz="1600"/>
              <a:t>A specific metric suite has been developed for assessing architecture design approaches.</a:t>
            </a:r>
          </a:p>
          <a:p>
            <a:pPr lvl="1"/>
            <a:r>
              <a:rPr lang="en-GB" sz="1400"/>
              <a:t>Coupling</a:t>
            </a:r>
          </a:p>
          <a:p>
            <a:pPr lvl="1"/>
            <a:r>
              <a:rPr lang="en-GB" sz="1400"/>
              <a:t>Cohesion</a:t>
            </a:r>
          </a:p>
          <a:p>
            <a:pPr lvl="1"/>
            <a:r>
              <a:rPr lang="en-GB" sz="1400"/>
              <a:t>Interface Complexity</a:t>
            </a:r>
          </a:p>
          <a:p>
            <a:pPr lvl="1"/>
            <a:r>
              <a:rPr lang="en-GB" sz="1400"/>
              <a:t>SoC</a:t>
            </a:r>
          </a:p>
          <a:p>
            <a:pPr lvl="1"/>
            <a:r>
              <a:rPr lang="en-GB" sz="1400"/>
              <a:t>Interactions</a:t>
            </a:r>
          </a:p>
          <a:p>
            <a:r>
              <a:rPr lang="en-GB" sz="1600"/>
              <a:t>Other general attributes to measured.</a:t>
            </a:r>
          </a:p>
          <a:p>
            <a:pPr lvl="1"/>
            <a:r>
              <a:rPr lang="en-GB" sz="1400"/>
              <a:t>Effort</a:t>
            </a:r>
          </a:p>
          <a:p>
            <a:pPr lvl="1"/>
            <a:r>
              <a:rPr lang="en-GB" sz="1400"/>
              <a:t>Stability</a:t>
            </a:r>
          </a:p>
          <a:p>
            <a:pPr lvl="1"/>
            <a:r>
              <a:rPr lang="en-GB" sz="1400"/>
              <a:t>Change impact</a:t>
            </a:r>
          </a:p>
          <a:p>
            <a:r>
              <a:rPr lang="en-GB" sz="1800"/>
              <a:t>These metrics allow correlation to the requirements phase.</a:t>
            </a:r>
          </a:p>
          <a:p>
            <a:pPr lvl="1"/>
            <a:endParaRPr lang="en-GB" sz="18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2"/>
          <p:cNvSpPr>
            <a:spLocks noGrp="1" noChangeArrowheads="1"/>
          </p:cNvSpPr>
          <p:nvPr>
            <p:ph type="title"/>
          </p:nvPr>
        </p:nvSpPr>
        <p:spPr>
          <a:xfrm>
            <a:off x="250825" y="260350"/>
            <a:ext cx="5627688" cy="633413"/>
          </a:xfrm>
        </p:spPr>
        <p:txBody>
          <a:bodyPr/>
          <a:lstStyle/>
          <a:p>
            <a:r>
              <a:rPr lang="en-GB" b="1"/>
              <a:t>Uncountable barriers </a:t>
            </a:r>
          </a:p>
        </p:txBody>
      </p:sp>
      <p:sp>
        <p:nvSpPr>
          <p:cNvPr id="259075" name="Rectangle 3"/>
          <p:cNvSpPr>
            <a:spLocks noGrp="1" noChangeArrowheads="1"/>
          </p:cNvSpPr>
          <p:nvPr>
            <p:ph type="body" idx="1"/>
          </p:nvPr>
        </p:nvSpPr>
        <p:spPr>
          <a:xfrm>
            <a:off x="323850" y="1557338"/>
            <a:ext cx="8640763" cy="4392612"/>
          </a:xfrm>
        </p:spPr>
        <p:txBody>
          <a:bodyPr/>
          <a:lstStyle/>
          <a:p>
            <a:pPr>
              <a:lnSpc>
                <a:spcPct val="90000"/>
              </a:lnSpc>
            </a:pPr>
            <a:r>
              <a:rPr lang="en-GB" sz="2400"/>
              <a:t>Available systems lack proper </a:t>
            </a:r>
            <a:r>
              <a:rPr lang="en-GB" sz="2400" b="1"/>
              <a:t>documentation</a:t>
            </a:r>
          </a:p>
          <a:p>
            <a:pPr>
              <a:lnSpc>
                <a:spcPct val="90000"/>
              </a:lnSpc>
            </a:pPr>
            <a:r>
              <a:rPr lang="en-GB" sz="2400"/>
              <a:t>Difficult to find multiple AO and non-AO implementations for the same system</a:t>
            </a:r>
          </a:p>
          <a:p>
            <a:pPr lvl="1">
              <a:lnSpc>
                <a:spcPct val="90000"/>
              </a:lnSpc>
            </a:pPr>
            <a:r>
              <a:rPr lang="en-GB" sz="2000"/>
              <a:t>even worst: guarantee that the non-AO and AO decompositions are good ones is a tricky activity</a:t>
            </a:r>
          </a:p>
          <a:p>
            <a:pPr>
              <a:lnSpc>
                <a:spcPct val="90000"/>
              </a:lnSpc>
            </a:pPr>
            <a:r>
              <a:rPr lang="en-GB" sz="2400"/>
              <a:t>PhD research studies: difficult to find or develop from scratch a plausible “benchmark”</a:t>
            </a:r>
          </a:p>
          <a:p>
            <a:pPr lvl="1">
              <a:lnSpc>
                <a:spcPct val="90000"/>
              </a:lnSpc>
            </a:pPr>
            <a:r>
              <a:rPr lang="en-GB" sz="2000"/>
              <a:t>many risks: </a:t>
            </a:r>
            <a:r>
              <a:rPr lang="en-GB" sz="2000" b="1"/>
              <a:t>time-consuming</a:t>
            </a:r>
            <a:r>
              <a:rPr lang="en-GB" sz="2000"/>
              <a:t> task, inherent </a:t>
            </a:r>
            <a:r>
              <a:rPr lang="en-GB" sz="2000" b="1"/>
              <a:t>bias</a:t>
            </a:r>
            <a:r>
              <a:rPr lang="en-GB" sz="2000"/>
              <a:t>, etc…</a:t>
            </a:r>
          </a:p>
          <a:p>
            <a:pPr lvl="1">
              <a:lnSpc>
                <a:spcPct val="90000"/>
              </a:lnSpc>
            </a:pPr>
            <a:r>
              <a:rPr lang="en-GB" sz="2000"/>
              <a:t>collaboration is the only alternative left</a:t>
            </a:r>
          </a:p>
          <a:p>
            <a:pPr>
              <a:lnSpc>
                <a:spcPct val="90000"/>
              </a:lnSpc>
            </a:pPr>
            <a:r>
              <a:rPr lang="en-GB" sz="2400"/>
              <a:t>Quantitative or qualitative </a:t>
            </a:r>
            <a:r>
              <a:rPr lang="en-GB" sz="2400" b="1"/>
              <a:t>indicators</a:t>
            </a:r>
            <a:r>
              <a:rPr lang="en-GB" sz="2400"/>
              <a:t> are often </a:t>
            </a:r>
            <a:r>
              <a:rPr lang="en-GB" sz="2400" b="1"/>
              <a:t>NOT</a:t>
            </a:r>
            <a:r>
              <a:rPr lang="en-GB" sz="2400"/>
              <a:t> ready for use </a:t>
            </a:r>
          </a:p>
          <a:p>
            <a:pPr>
              <a:lnSpc>
                <a:spcPct val="90000"/>
              </a:lnSpc>
            </a:pPr>
            <a:r>
              <a:rPr lang="en-GB" sz="2400" b="1"/>
              <a:t>Replication</a:t>
            </a:r>
            <a:r>
              <a:rPr lang="en-GB" sz="2400"/>
              <a:t> of studies becomes a pain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6" name="Title 1"/>
          <p:cNvSpPr>
            <a:spLocks noGrp="1"/>
          </p:cNvSpPr>
          <p:nvPr>
            <p:ph type="title" idx="4294967295"/>
          </p:nvPr>
        </p:nvSpPr>
        <p:spPr/>
        <p:txBody>
          <a:bodyPr/>
          <a:lstStyle/>
          <a:p>
            <a:r>
              <a:rPr lang="en-GB" sz="2800"/>
              <a:t>Instantiation of the Benchmark (Implementation Phase) (1)</a:t>
            </a:r>
          </a:p>
        </p:txBody>
      </p:sp>
      <p:sp>
        <p:nvSpPr>
          <p:cNvPr id="313347" name="Content Placeholder 2"/>
          <p:cNvSpPr>
            <a:spLocks noGrp="1"/>
          </p:cNvSpPr>
          <p:nvPr>
            <p:ph idx="4294967295"/>
          </p:nvPr>
        </p:nvSpPr>
        <p:spPr/>
        <p:txBody>
          <a:bodyPr/>
          <a:lstStyle/>
          <a:p>
            <a:r>
              <a:rPr lang="en-GB" sz="2400"/>
              <a:t>Aim was to compare/assess stability of AO and non-AO approaches.</a:t>
            </a:r>
          </a:p>
          <a:p>
            <a:r>
              <a:rPr lang="en-GB" sz="2400"/>
              <a:t>Involved selecting various elements provided by the testbed.</a:t>
            </a:r>
          </a:p>
          <a:p>
            <a:pPr lvl="1"/>
            <a:r>
              <a:rPr lang="en-GB" sz="2000"/>
              <a:t>Application, metric suites, etc.</a:t>
            </a:r>
          </a:p>
          <a:p>
            <a:r>
              <a:rPr lang="en-GB" sz="2400"/>
              <a:t>Apply new approaches to base artefacts (Java/AspectJ implementation) to create new artefacts.</a:t>
            </a:r>
          </a:p>
          <a:p>
            <a:pPr lvl="1"/>
            <a:r>
              <a:rPr lang="en-GB" sz="2000"/>
              <a:t>CaesarJ</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6" name="Rectangle 2"/>
          <p:cNvSpPr>
            <a:spLocks noGrp="1" noChangeArrowheads="1"/>
          </p:cNvSpPr>
          <p:nvPr>
            <p:ph type="title"/>
          </p:nvPr>
        </p:nvSpPr>
        <p:spPr/>
        <p:txBody>
          <a:bodyPr/>
          <a:lstStyle/>
          <a:p>
            <a:endParaRPr lang="en-GB"/>
          </a:p>
        </p:txBody>
      </p:sp>
      <p:sp>
        <p:nvSpPr>
          <p:cNvPr id="323587" name="Rectangle 3"/>
          <p:cNvSpPr>
            <a:spLocks noGrp="1" noChangeArrowheads="1"/>
          </p:cNvSpPr>
          <p:nvPr>
            <p:ph type="body" idx="1"/>
          </p:nvPr>
        </p:nvSpPr>
        <p:spPr/>
        <p:txBody>
          <a:bodyPr/>
          <a:lstStyle/>
          <a:p>
            <a:r>
              <a:rPr lang="en-GB"/>
              <a:t>Usar o timeline para dar exemplos</a:t>
            </a:r>
          </a:p>
          <a:p>
            <a:pPr lvl="1"/>
            <a:r>
              <a:rPr lang="en-GB"/>
              <a:t>Como os estudos retroalimentaram a definicao dos benchmarks</a:t>
            </a:r>
          </a:p>
          <a:p>
            <a:pPr lvl="2"/>
            <a:r>
              <a:rPr lang="en-GB"/>
              <a:t>Change scenarios (different HW releases)</a:t>
            </a:r>
          </a:p>
          <a:p>
            <a:pPr lvl="3"/>
            <a:r>
              <a:rPr lang="en-GB"/>
              <a:t>Can be reused for studies involving traceability, reuse, effectiveness of change impact analysis techniques, etc..</a:t>
            </a:r>
          </a:p>
          <a:p>
            <a:pPr lvl="2"/>
            <a:r>
              <a:rPr lang="en-GB"/>
              <a:t>indicators (concern interaction analysis)</a:t>
            </a:r>
          </a:p>
          <a:p>
            <a:pPr lvl="2"/>
            <a:r>
              <a:rPr lang="en-GB"/>
              <a:t>common naming scheme</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10" name="Rectangle 2"/>
          <p:cNvSpPr>
            <a:spLocks noGrp="1" noChangeArrowheads="1"/>
          </p:cNvSpPr>
          <p:nvPr>
            <p:ph type="title"/>
          </p:nvPr>
        </p:nvSpPr>
        <p:spPr/>
        <p:txBody>
          <a:bodyPr/>
          <a:lstStyle/>
          <a:p>
            <a:endParaRPr lang="en-GB"/>
          </a:p>
        </p:txBody>
      </p:sp>
      <p:sp>
        <p:nvSpPr>
          <p:cNvPr id="324611" name="Rectangle 3"/>
          <p:cNvSpPr>
            <a:spLocks noGrp="1" noChangeArrowheads="1"/>
          </p:cNvSpPr>
          <p:nvPr>
            <p:ph type="body" idx="1"/>
          </p:nvPr>
        </p:nvSpPr>
        <p:spPr/>
        <p:txBody>
          <a:bodyPr/>
          <a:lstStyle/>
          <a:p>
            <a:r>
              <a:rPr lang="en-GB" sz="1600"/>
              <a:t>Results gathered can influence future development of the testbed</a:t>
            </a:r>
          </a:p>
          <a:p>
            <a:r>
              <a:rPr lang="en-GB" sz="1600"/>
              <a:t>Metrics collected in the stability study highlighted deficiencies in some changes.</a:t>
            </a:r>
          </a:p>
          <a:p>
            <a:pPr lvl="1"/>
            <a:r>
              <a:rPr lang="en-GB" sz="1400"/>
              <a:t>Added additional changes to improve coverage.</a:t>
            </a:r>
          </a:p>
          <a:p>
            <a:r>
              <a:rPr lang="en-GB" sz="1600"/>
              <a:t>Development of new metrics.</a:t>
            </a:r>
          </a:p>
          <a:p>
            <a:pPr lvl="1"/>
            <a:r>
              <a:rPr lang="en-GB" sz="1400"/>
              <a:t>Modularity metrics unable to capture all variations in the code due to their level of granularity.</a:t>
            </a:r>
          </a:p>
          <a:p>
            <a:pPr lvl="1"/>
            <a:r>
              <a:rPr lang="en-GB" sz="1400"/>
              <a:t>Developed and applied change propagation metrics to be able to analyse all phenomenon</a:t>
            </a:r>
          </a:p>
          <a:p>
            <a:r>
              <a:rPr lang="en-GB" sz="1600"/>
              <a:t>to explicitly investigate the differences between AspectJ and CaesarJ.</a:t>
            </a:r>
          </a:p>
          <a:p>
            <a:endParaRPr lang="en-GB"/>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2" name="Title 1"/>
          <p:cNvSpPr>
            <a:spLocks noGrp="1"/>
          </p:cNvSpPr>
          <p:nvPr>
            <p:ph type="title" idx="4294967295"/>
          </p:nvPr>
        </p:nvSpPr>
        <p:spPr/>
        <p:txBody>
          <a:bodyPr/>
          <a:lstStyle/>
          <a:p>
            <a:r>
              <a:rPr lang="en-GB"/>
              <a:t>The Testbed as a Communication Tool</a:t>
            </a:r>
          </a:p>
        </p:txBody>
      </p:sp>
      <p:sp>
        <p:nvSpPr>
          <p:cNvPr id="327683" name="Content Placeholder 2"/>
          <p:cNvSpPr>
            <a:spLocks noGrp="1"/>
          </p:cNvSpPr>
          <p:nvPr>
            <p:ph idx="4294967295"/>
          </p:nvPr>
        </p:nvSpPr>
        <p:spPr/>
        <p:txBody>
          <a:bodyPr/>
          <a:lstStyle/>
          <a:p>
            <a:r>
              <a:rPr lang="en-GB" sz="2400"/>
              <a:t>Enables developers/researchers across phases to communicate.</a:t>
            </a:r>
          </a:p>
          <a:p>
            <a:pPr lvl="1"/>
            <a:r>
              <a:rPr lang="en-GB" sz="2000"/>
              <a:t>A common set of artefacts.</a:t>
            </a:r>
          </a:p>
          <a:p>
            <a:pPr lvl="1"/>
            <a:r>
              <a:rPr lang="en-GB" sz="2000"/>
              <a:t>Improved problem understanding.</a:t>
            </a:r>
          </a:p>
          <a:p>
            <a:pPr lvl="1"/>
            <a:r>
              <a:rPr lang="en-GB" sz="2000"/>
              <a:t>Not targeted to one specific phase.</a:t>
            </a:r>
          </a:p>
          <a:p>
            <a:r>
              <a:rPr lang="en-GB" sz="2400"/>
              <a:t>Developers gain an improved awareness of all development phases.</a:t>
            </a:r>
          </a:p>
          <a:p>
            <a:r>
              <a:rPr lang="en-GB" sz="2400"/>
              <a:t>Enables focused discussions at workshops etc.</a:t>
            </a:r>
          </a:p>
          <a:p>
            <a:endParaRPr lang="en-GB" sz="240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6" name="Rectangle 2"/>
          <p:cNvSpPr>
            <a:spLocks noGrp="1" noChangeArrowheads="1"/>
          </p:cNvSpPr>
          <p:nvPr>
            <p:ph type="title"/>
          </p:nvPr>
        </p:nvSpPr>
        <p:spPr/>
        <p:txBody>
          <a:bodyPr/>
          <a:lstStyle/>
          <a:p>
            <a:endParaRPr lang="en-GB"/>
          </a:p>
        </p:txBody>
      </p:sp>
      <p:sp>
        <p:nvSpPr>
          <p:cNvPr id="328707" name="Rectangle 3"/>
          <p:cNvSpPr>
            <a:spLocks noGrp="1" noChangeArrowheads="1"/>
          </p:cNvSpPr>
          <p:nvPr>
            <p:ph type="body" idx="1"/>
          </p:nvPr>
        </p:nvSpPr>
        <p:spPr/>
        <p:txBody>
          <a:bodyPr/>
          <a:lstStyle/>
          <a:p>
            <a:r>
              <a:rPr lang="en-GB"/>
              <a:t>Need to establish commonalities between approaches in order for comparisons to be made</a:t>
            </a:r>
          </a:p>
          <a:p>
            <a:pPr lvl="1"/>
            <a:r>
              <a:rPr lang="en-GB"/>
              <a:t>tasks</a:t>
            </a:r>
          </a:p>
          <a:p>
            <a:pPr lvl="2"/>
            <a:r>
              <a:rPr lang="en-GB"/>
              <a:t>e.g. concerns, concern interaction, change propagation, modularity </a:t>
            </a:r>
          </a:p>
          <a:p>
            <a:endParaRPr lang="en-GB"/>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42" name="Text Box 14"/>
          <p:cNvSpPr txBox="1">
            <a:spLocks noChangeArrowheads="1"/>
          </p:cNvSpPr>
          <p:nvPr/>
        </p:nvSpPr>
        <p:spPr bwMode="auto">
          <a:xfrm>
            <a:off x="1547813" y="5956300"/>
            <a:ext cx="2800350" cy="641350"/>
          </a:xfrm>
          <a:prstGeom prst="rect">
            <a:avLst/>
          </a:prstGeom>
          <a:solidFill>
            <a:schemeClr val="bg1"/>
          </a:solidFill>
          <a:ln w="9525">
            <a:noFill/>
            <a:miter lim="800000"/>
            <a:headEnd/>
            <a:tailEnd/>
          </a:ln>
          <a:effectLst/>
        </p:spPr>
        <p:txBody>
          <a:bodyPr wrap="none">
            <a:spAutoFit/>
          </a:bodyPr>
          <a:lstStyle/>
          <a:p>
            <a:r>
              <a:rPr lang="en-GB" i="1"/>
              <a:t>both architecture and</a:t>
            </a:r>
            <a:br>
              <a:rPr lang="en-GB" i="1"/>
            </a:br>
            <a:r>
              <a:rPr lang="en-GB" i="1"/>
              <a:t>implementation measures</a:t>
            </a:r>
          </a:p>
        </p:txBody>
      </p:sp>
      <p:sp>
        <p:nvSpPr>
          <p:cNvPr id="278530" name="Title 1"/>
          <p:cNvSpPr>
            <a:spLocks noGrp="1"/>
          </p:cNvSpPr>
          <p:nvPr>
            <p:ph type="title" idx="4294967295"/>
          </p:nvPr>
        </p:nvSpPr>
        <p:spPr>
          <a:xfrm>
            <a:off x="323850" y="188913"/>
            <a:ext cx="5627688" cy="633412"/>
          </a:xfrm>
        </p:spPr>
        <p:txBody>
          <a:bodyPr/>
          <a:lstStyle/>
          <a:p>
            <a:r>
              <a:rPr lang="en-GB" sz="2800"/>
              <a:t>Instantiation of the Benchmark</a:t>
            </a:r>
            <a:br>
              <a:rPr lang="en-GB" sz="2800"/>
            </a:br>
            <a:r>
              <a:rPr lang="en-GB" sz="2800"/>
              <a:t>(Design Stability Study)</a:t>
            </a:r>
          </a:p>
        </p:txBody>
      </p:sp>
      <p:pic>
        <p:nvPicPr>
          <p:cNvPr id="278531" name="Picture 3" descr="testbed_elements.png"/>
          <p:cNvPicPr>
            <a:picLocks noChangeAspect="1"/>
          </p:cNvPicPr>
          <p:nvPr/>
        </p:nvPicPr>
        <p:blipFill>
          <a:blip r:embed="rId3"/>
          <a:srcRect/>
          <a:stretch>
            <a:fillRect/>
          </a:stretch>
        </p:blipFill>
        <p:spPr bwMode="auto">
          <a:xfrm>
            <a:off x="896938" y="1547813"/>
            <a:ext cx="8099425" cy="4506912"/>
          </a:xfrm>
          <a:prstGeom prst="rect">
            <a:avLst/>
          </a:prstGeom>
          <a:noFill/>
          <a:ln w="9525">
            <a:noFill/>
            <a:miter lim="800000"/>
            <a:headEnd/>
            <a:tailEnd/>
          </a:ln>
        </p:spPr>
      </p:pic>
      <p:sp>
        <p:nvSpPr>
          <p:cNvPr id="278533" name="Rectangle 5"/>
          <p:cNvSpPr>
            <a:spLocks noChangeArrowheads="1"/>
          </p:cNvSpPr>
          <p:nvPr/>
        </p:nvSpPr>
        <p:spPr bwMode="auto">
          <a:xfrm>
            <a:off x="900113" y="3716338"/>
            <a:ext cx="1439862" cy="1584325"/>
          </a:xfrm>
          <a:prstGeom prst="rect">
            <a:avLst/>
          </a:prstGeom>
          <a:noFill/>
          <a:ln w="28575">
            <a:solidFill>
              <a:schemeClr val="tx1"/>
            </a:solidFill>
            <a:miter lim="800000"/>
            <a:headEnd/>
            <a:tailEnd/>
          </a:ln>
          <a:effectLst/>
        </p:spPr>
        <p:txBody>
          <a:bodyPr wrap="none" anchor="ctr"/>
          <a:lstStyle/>
          <a:p>
            <a:endParaRPr lang="en-GB"/>
          </a:p>
        </p:txBody>
      </p:sp>
      <p:sp>
        <p:nvSpPr>
          <p:cNvPr id="278534" name="Rectangle 6"/>
          <p:cNvSpPr>
            <a:spLocks noChangeArrowheads="1"/>
          </p:cNvSpPr>
          <p:nvPr/>
        </p:nvSpPr>
        <p:spPr bwMode="auto">
          <a:xfrm>
            <a:off x="3132138" y="4005263"/>
            <a:ext cx="2303462" cy="719137"/>
          </a:xfrm>
          <a:prstGeom prst="rect">
            <a:avLst/>
          </a:prstGeom>
          <a:noFill/>
          <a:ln w="28575">
            <a:solidFill>
              <a:schemeClr val="tx1"/>
            </a:solidFill>
            <a:miter lim="800000"/>
            <a:headEnd/>
            <a:tailEnd/>
          </a:ln>
          <a:effectLst/>
        </p:spPr>
        <p:txBody>
          <a:bodyPr wrap="none" anchor="ctr"/>
          <a:lstStyle/>
          <a:p>
            <a:endParaRPr lang="en-GB"/>
          </a:p>
        </p:txBody>
      </p:sp>
      <p:sp>
        <p:nvSpPr>
          <p:cNvPr id="278535" name="Rectangle 7"/>
          <p:cNvSpPr>
            <a:spLocks noChangeArrowheads="1"/>
          </p:cNvSpPr>
          <p:nvPr/>
        </p:nvSpPr>
        <p:spPr bwMode="auto">
          <a:xfrm>
            <a:off x="3852863" y="1916113"/>
            <a:ext cx="1366837" cy="649287"/>
          </a:xfrm>
          <a:prstGeom prst="rect">
            <a:avLst/>
          </a:prstGeom>
          <a:noFill/>
          <a:ln w="28575">
            <a:solidFill>
              <a:schemeClr val="tx1"/>
            </a:solidFill>
            <a:miter lim="800000"/>
            <a:headEnd/>
            <a:tailEnd/>
          </a:ln>
          <a:effectLst/>
        </p:spPr>
        <p:txBody>
          <a:bodyPr wrap="none" anchor="ctr"/>
          <a:lstStyle/>
          <a:p>
            <a:endParaRPr lang="en-GB"/>
          </a:p>
        </p:txBody>
      </p:sp>
      <p:sp>
        <p:nvSpPr>
          <p:cNvPr id="278536" name="Rectangle 8"/>
          <p:cNvSpPr>
            <a:spLocks noChangeArrowheads="1"/>
          </p:cNvSpPr>
          <p:nvPr/>
        </p:nvSpPr>
        <p:spPr bwMode="auto">
          <a:xfrm>
            <a:off x="5940425" y="4005263"/>
            <a:ext cx="2447925" cy="719137"/>
          </a:xfrm>
          <a:prstGeom prst="rect">
            <a:avLst/>
          </a:prstGeom>
          <a:noFill/>
          <a:ln w="28575">
            <a:solidFill>
              <a:schemeClr val="tx1"/>
            </a:solidFill>
            <a:miter lim="800000"/>
            <a:headEnd/>
            <a:tailEnd/>
          </a:ln>
          <a:effectLst/>
        </p:spPr>
        <p:txBody>
          <a:bodyPr wrap="none" anchor="ctr"/>
          <a:lstStyle/>
          <a:p>
            <a:endParaRPr lang="en-GB"/>
          </a:p>
        </p:txBody>
      </p:sp>
      <p:sp>
        <p:nvSpPr>
          <p:cNvPr id="278537" name="Rectangle 9"/>
          <p:cNvSpPr>
            <a:spLocks noChangeArrowheads="1"/>
          </p:cNvSpPr>
          <p:nvPr/>
        </p:nvSpPr>
        <p:spPr bwMode="auto">
          <a:xfrm>
            <a:off x="4716463" y="5157788"/>
            <a:ext cx="3095625" cy="792162"/>
          </a:xfrm>
          <a:prstGeom prst="rect">
            <a:avLst/>
          </a:prstGeom>
          <a:noFill/>
          <a:ln w="28575">
            <a:solidFill>
              <a:schemeClr val="tx1"/>
            </a:solidFill>
            <a:miter lim="800000"/>
            <a:headEnd/>
            <a:tailEnd/>
          </a:ln>
          <a:effectLst/>
        </p:spPr>
        <p:txBody>
          <a:bodyPr wrap="none" anchor="ctr"/>
          <a:lstStyle/>
          <a:p>
            <a:endParaRPr lang="en-GB"/>
          </a:p>
        </p:txBody>
      </p:sp>
      <p:sp>
        <p:nvSpPr>
          <p:cNvPr id="278539" name="Line 11"/>
          <p:cNvSpPr>
            <a:spLocks noChangeShapeType="1"/>
          </p:cNvSpPr>
          <p:nvPr/>
        </p:nvSpPr>
        <p:spPr bwMode="auto">
          <a:xfrm flipH="1">
            <a:off x="395288" y="4508500"/>
            <a:ext cx="720725" cy="0"/>
          </a:xfrm>
          <a:prstGeom prst="line">
            <a:avLst/>
          </a:prstGeom>
          <a:noFill/>
          <a:ln w="28575">
            <a:solidFill>
              <a:schemeClr val="tx1"/>
            </a:solidFill>
            <a:round/>
            <a:headEnd/>
            <a:tailEnd/>
          </a:ln>
          <a:effectLst/>
        </p:spPr>
        <p:txBody>
          <a:bodyPr/>
          <a:lstStyle/>
          <a:p>
            <a:endParaRPr lang="en-GB"/>
          </a:p>
        </p:txBody>
      </p:sp>
      <p:sp>
        <p:nvSpPr>
          <p:cNvPr id="278540" name="Line 12"/>
          <p:cNvSpPr>
            <a:spLocks noChangeShapeType="1"/>
          </p:cNvSpPr>
          <p:nvPr/>
        </p:nvSpPr>
        <p:spPr bwMode="auto">
          <a:xfrm>
            <a:off x="395288" y="4508500"/>
            <a:ext cx="0" cy="1584325"/>
          </a:xfrm>
          <a:prstGeom prst="line">
            <a:avLst/>
          </a:prstGeom>
          <a:noFill/>
          <a:ln w="28575">
            <a:solidFill>
              <a:schemeClr val="tx1"/>
            </a:solidFill>
            <a:round/>
            <a:headEnd/>
            <a:tailEnd/>
          </a:ln>
          <a:effectLst/>
        </p:spPr>
        <p:txBody>
          <a:bodyPr/>
          <a:lstStyle/>
          <a:p>
            <a:endParaRPr lang="en-GB"/>
          </a:p>
        </p:txBody>
      </p:sp>
      <p:sp>
        <p:nvSpPr>
          <p:cNvPr id="278541" name="Line 13"/>
          <p:cNvSpPr>
            <a:spLocks noChangeShapeType="1"/>
          </p:cNvSpPr>
          <p:nvPr/>
        </p:nvSpPr>
        <p:spPr bwMode="auto">
          <a:xfrm>
            <a:off x="395288" y="6092825"/>
            <a:ext cx="1152525" cy="0"/>
          </a:xfrm>
          <a:prstGeom prst="line">
            <a:avLst/>
          </a:prstGeom>
          <a:noFill/>
          <a:ln w="28575">
            <a:solidFill>
              <a:schemeClr val="tx1"/>
            </a:solidFill>
            <a:round/>
            <a:headEnd/>
            <a:tailEnd type="triangle" w="med" len="med"/>
          </a:ln>
          <a:effectLst/>
        </p:spPr>
        <p:txBody>
          <a:bodyPr/>
          <a:lstStyle/>
          <a:p>
            <a:endParaRPr lang="en-GB"/>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Title 1"/>
          <p:cNvSpPr>
            <a:spLocks noGrp="1"/>
          </p:cNvSpPr>
          <p:nvPr>
            <p:ph type="title" idx="4294967295"/>
          </p:nvPr>
        </p:nvSpPr>
        <p:spPr>
          <a:xfrm>
            <a:off x="250825" y="188913"/>
            <a:ext cx="5627688" cy="633412"/>
          </a:xfrm>
        </p:spPr>
        <p:txBody>
          <a:bodyPr/>
          <a:lstStyle/>
          <a:p>
            <a:r>
              <a:rPr lang="en-GB" sz="2800"/>
              <a:t>Instantiation of the Benchmark</a:t>
            </a:r>
            <a:br>
              <a:rPr lang="en-GB" sz="2800"/>
            </a:br>
            <a:r>
              <a:rPr lang="en-GB" sz="2800"/>
              <a:t>(AO Requirements Study)</a:t>
            </a:r>
          </a:p>
        </p:txBody>
      </p:sp>
      <p:sp>
        <p:nvSpPr>
          <p:cNvPr id="316419" name="Content Placeholder 2"/>
          <p:cNvSpPr>
            <a:spLocks noGrp="1"/>
          </p:cNvSpPr>
          <p:nvPr>
            <p:ph idx="4294967295"/>
          </p:nvPr>
        </p:nvSpPr>
        <p:spPr/>
        <p:txBody>
          <a:bodyPr/>
          <a:lstStyle/>
          <a:p>
            <a:r>
              <a:rPr lang="en-GB" sz="2400"/>
              <a:t>Outcomes Overview</a:t>
            </a:r>
            <a:endParaRPr lang="en-GB" sz="1800"/>
          </a:p>
          <a:p>
            <a:pPr lvl="1"/>
            <a:r>
              <a:rPr lang="en-GB"/>
              <a:t>composition is the corner stone of AORE</a:t>
            </a:r>
            <a:endParaRPr lang="en-GB" sz="1800"/>
          </a:p>
          <a:p>
            <a:pPr lvl="2"/>
            <a:r>
              <a:rPr lang="en-GB" sz="1800"/>
              <a:t>Composition specification is a time-consuming activity</a:t>
            </a:r>
            <a:endParaRPr lang="en-GB" sz="1800" b="1"/>
          </a:p>
          <a:p>
            <a:pPr lvl="3"/>
            <a:r>
              <a:rPr lang="en-GB" sz="1600"/>
              <a:t>improves change management and conflict analysis</a:t>
            </a:r>
          </a:p>
          <a:p>
            <a:pPr lvl="3"/>
            <a:r>
              <a:rPr lang="en-GB" sz="1600"/>
              <a:t>this trade-off requires further analysis</a:t>
            </a:r>
          </a:p>
          <a:p>
            <a:pPr lvl="2"/>
            <a:r>
              <a:rPr lang="en-GB" sz="1800"/>
              <a:t>Conflict analysis is also a significant task</a:t>
            </a:r>
          </a:p>
          <a:p>
            <a:pPr lvl="1"/>
            <a:r>
              <a:rPr lang="en-GB"/>
              <a:t>composition specification and conflict analysis</a:t>
            </a:r>
          </a:p>
          <a:p>
            <a:pPr lvl="1"/>
            <a:r>
              <a:rPr lang="en-GB" b="1"/>
              <a:t>future</a:t>
            </a:r>
            <a:r>
              <a:rPr lang="en-GB"/>
              <a:t>: comparison with non-AO RE approaches</a:t>
            </a:r>
          </a:p>
          <a:p>
            <a:pPr lvl="1"/>
            <a:endParaRPr lang="en-GB" sz="1800" b="1" i="1"/>
          </a:p>
          <a:p>
            <a:pPr lvl="1"/>
            <a:endParaRPr lang="en-GB" sz="1800"/>
          </a:p>
          <a:p>
            <a:endParaRPr lang="en-GB" sz="20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Rectangle 2"/>
          <p:cNvSpPr>
            <a:spLocks noGrp="1" noChangeArrowheads="1"/>
          </p:cNvSpPr>
          <p:nvPr>
            <p:ph type="title"/>
          </p:nvPr>
        </p:nvSpPr>
        <p:spPr/>
        <p:txBody>
          <a:bodyPr/>
          <a:lstStyle/>
          <a:p>
            <a:r>
              <a:rPr lang="en-GB" b="1"/>
              <a:t>A Testbed for AOSD</a:t>
            </a:r>
          </a:p>
        </p:txBody>
      </p:sp>
      <p:sp>
        <p:nvSpPr>
          <p:cNvPr id="261123" name="Rectangle 3"/>
          <p:cNvSpPr>
            <a:spLocks noGrp="1" noChangeArrowheads="1"/>
          </p:cNvSpPr>
          <p:nvPr>
            <p:ph type="body" idx="1"/>
          </p:nvPr>
        </p:nvSpPr>
        <p:spPr>
          <a:xfrm>
            <a:off x="179388" y="1485900"/>
            <a:ext cx="8713787" cy="4535488"/>
          </a:xfrm>
        </p:spPr>
        <p:txBody>
          <a:bodyPr/>
          <a:lstStyle/>
          <a:p>
            <a:r>
              <a:rPr lang="en-GB"/>
              <a:t>Towards more scientific and cohesive research</a:t>
            </a:r>
          </a:p>
          <a:p>
            <a:pPr lvl="1"/>
            <a:r>
              <a:rPr lang="en-GB"/>
              <a:t>serve as a communication and </a:t>
            </a:r>
            <a:r>
              <a:rPr lang="en-GB" b="1"/>
              <a:t>collaboration vehicle</a:t>
            </a:r>
          </a:p>
          <a:p>
            <a:pPr lvl="2"/>
            <a:r>
              <a:rPr lang="en-GB"/>
              <a:t>achieve widely-accepted exemplars, indicators, and data that can be reused and refined </a:t>
            </a:r>
          </a:p>
          <a:p>
            <a:pPr lvl="1"/>
            <a:r>
              <a:rPr lang="en-GB"/>
              <a:t>facilitate the identification of </a:t>
            </a:r>
            <a:r>
              <a:rPr lang="en-GB" b="1"/>
              <a:t>“unknown” problems</a:t>
            </a:r>
            <a:r>
              <a:rPr lang="en-GB"/>
              <a:t> </a:t>
            </a:r>
            <a:r>
              <a:rPr lang="en-GB" b="1"/>
              <a:t>and benefits</a:t>
            </a:r>
            <a:r>
              <a:rPr lang="en-GB"/>
              <a:t> inherent to AOSD</a:t>
            </a:r>
          </a:p>
          <a:p>
            <a:pPr lvl="2"/>
            <a:r>
              <a:rPr lang="en-GB"/>
              <a:t>effects throughout the lifecycle</a:t>
            </a:r>
          </a:p>
          <a:p>
            <a:pPr lvl="3"/>
            <a:r>
              <a:rPr lang="en-GB"/>
              <a:t>bottlenecks specific to certain SE phases and their transitions</a:t>
            </a:r>
          </a:p>
          <a:p>
            <a:pPr lvl="1"/>
            <a:r>
              <a:rPr lang="en-GB"/>
              <a:t>accelerate the </a:t>
            </a:r>
            <a:r>
              <a:rPr lang="en-GB" b="1"/>
              <a:t>progress</a:t>
            </a:r>
            <a:r>
              <a:rPr lang="en-GB"/>
              <a:t> in the area by offering context to pinpoint technique-specific problems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ChangeArrowheads="1"/>
          </p:cNvSpPr>
          <p:nvPr>
            <p:ph type="title"/>
          </p:nvPr>
        </p:nvSpPr>
        <p:spPr>
          <a:xfrm>
            <a:off x="322263" y="260350"/>
            <a:ext cx="7778750" cy="633413"/>
          </a:xfrm>
          <a:solidFill>
            <a:schemeClr val="bg1"/>
          </a:solidFill>
        </p:spPr>
        <p:txBody>
          <a:bodyPr/>
          <a:lstStyle/>
          <a:p>
            <a:r>
              <a:rPr lang="en-GB"/>
              <a:t>Testbeds vs. Software Engineering</a:t>
            </a:r>
          </a:p>
        </p:txBody>
      </p:sp>
      <p:sp>
        <p:nvSpPr>
          <p:cNvPr id="294915" name="Rectangle 3"/>
          <p:cNvSpPr>
            <a:spLocks noGrp="1" noChangeArrowheads="1"/>
          </p:cNvSpPr>
          <p:nvPr>
            <p:ph type="body" idx="1"/>
          </p:nvPr>
        </p:nvSpPr>
        <p:spPr>
          <a:xfrm>
            <a:off x="250825" y="1455738"/>
            <a:ext cx="8229600" cy="4421187"/>
          </a:xfrm>
        </p:spPr>
        <p:txBody>
          <a:bodyPr/>
          <a:lstStyle/>
          <a:p>
            <a:r>
              <a:rPr lang="en-GB" sz="2400"/>
              <a:t>Recent recognition of the pivotal role of benchmarking on the community cohesion and rapid progress</a:t>
            </a:r>
            <a:r>
              <a:rPr lang="en-GB" sz="2400" baseline="30000"/>
              <a:t>1</a:t>
            </a:r>
          </a:p>
          <a:p>
            <a:r>
              <a:rPr lang="en-GB" sz="2400"/>
              <a:t>Some fields have faced some progress on benchmarking</a:t>
            </a:r>
          </a:p>
          <a:p>
            <a:pPr lvl="1"/>
            <a:r>
              <a:rPr lang="en-GB" sz="2000"/>
              <a:t>e.g. reverse engineering, software refactoring, and program comprehension</a:t>
            </a:r>
          </a:p>
          <a:p>
            <a:r>
              <a:rPr lang="en-GB" sz="2400" b="1"/>
              <a:t>However…</a:t>
            </a:r>
          </a:p>
          <a:p>
            <a:pPr lvl="1"/>
            <a:r>
              <a:rPr lang="en-GB" sz="2000"/>
              <a:t>there is not much work on benchmarking modularization techniques</a:t>
            </a:r>
          </a:p>
          <a:p>
            <a:pPr lvl="1"/>
            <a:r>
              <a:rPr lang="en-GB" sz="2000"/>
              <a:t>reports about the process of designing, instantiating, and evolving benchmarks in software engineering is rare</a:t>
            </a:r>
          </a:p>
          <a:p>
            <a:pPr lvl="1"/>
            <a:endParaRPr lang="en-GB" sz="2000"/>
          </a:p>
          <a:p>
            <a:endParaRPr lang="en-GB" sz="2400"/>
          </a:p>
          <a:p>
            <a:endParaRPr lang="en-GB" sz="2400"/>
          </a:p>
        </p:txBody>
      </p:sp>
      <p:sp>
        <p:nvSpPr>
          <p:cNvPr id="294916" name="Rectangle 4"/>
          <p:cNvSpPr>
            <a:spLocks noChangeArrowheads="1"/>
          </p:cNvSpPr>
          <p:nvPr/>
        </p:nvSpPr>
        <p:spPr bwMode="auto">
          <a:xfrm>
            <a:off x="0" y="6021388"/>
            <a:ext cx="9144000" cy="936625"/>
          </a:xfrm>
          <a:prstGeom prst="rect">
            <a:avLst/>
          </a:prstGeom>
          <a:solidFill>
            <a:schemeClr val="bg1"/>
          </a:solidFill>
          <a:ln w="9525">
            <a:noFill/>
            <a:miter lim="800000"/>
            <a:headEnd/>
            <a:tailEnd/>
          </a:ln>
          <a:effectLst/>
        </p:spPr>
        <p:txBody>
          <a:bodyPr wrap="none" anchor="ctr"/>
          <a:lstStyle/>
          <a:p>
            <a:endParaRPr lang="en-GB"/>
          </a:p>
        </p:txBody>
      </p:sp>
      <p:sp>
        <p:nvSpPr>
          <p:cNvPr id="294917" name="TextBox 3"/>
          <p:cNvSpPr txBox="1">
            <a:spLocks noChangeArrowheads="1"/>
          </p:cNvSpPr>
          <p:nvPr/>
        </p:nvSpPr>
        <p:spPr bwMode="auto">
          <a:xfrm>
            <a:off x="827088" y="5949950"/>
            <a:ext cx="8064500" cy="825500"/>
          </a:xfrm>
          <a:prstGeom prst="rect">
            <a:avLst/>
          </a:prstGeom>
          <a:noFill/>
          <a:ln w="9525">
            <a:noFill/>
            <a:miter lim="800000"/>
            <a:headEnd/>
            <a:tailEnd/>
          </a:ln>
        </p:spPr>
        <p:txBody>
          <a:bodyPr>
            <a:spAutoFit/>
          </a:bodyPr>
          <a:lstStyle/>
          <a:p>
            <a:r>
              <a:rPr lang="en-GB" sz="1600" baseline="30000"/>
              <a:t>1</a:t>
            </a:r>
            <a:r>
              <a:rPr lang="en-GB" sz="1600"/>
              <a:t>S. Sim, S. Easterbrook, R. Holt. </a:t>
            </a:r>
            <a:r>
              <a:rPr lang="en-GB" sz="1600" b="1" i="1"/>
              <a:t>Using Benchmarking to Advance Research: A Challenge to Software Engineering</a:t>
            </a:r>
            <a:r>
              <a:rPr lang="en-GB" sz="1600"/>
              <a:t>. Proc. 25th Intl. Conf. on Software Engineering, Portland, Oregon, pp. 74-83, 3-10 May, 2003.</a:t>
            </a:r>
          </a:p>
        </p:txBody>
      </p:sp>
      <p:sp>
        <p:nvSpPr>
          <p:cNvPr id="294918" name="Oval 6"/>
          <p:cNvSpPr>
            <a:spLocks noChangeArrowheads="1"/>
          </p:cNvSpPr>
          <p:nvPr/>
        </p:nvSpPr>
        <p:spPr bwMode="auto">
          <a:xfrm>
            <a:off x="323850" y="6165850"/>
            <a:ext cx="433388" cy="431800"/>
          </a:xfrm>
          <a:prstGeom prst="ellipse">
            <a:avLst/>
          </a:prstGeom>
          <a:solidFill>
            <a:srgbClr val="FFFFCC"/>
          </a:solidFill>
          <a:ln w="9525">
            <a:solidFill>
              <a:schemeClr val="tx2"/>
            </a:solidFill>
            <a:miter lim="800000"/>
            <a:headEnd/>
            <a:tailEnd/>
          </a:ln>
          <a:effectLst/>
        </p:spPr>
        <p:txBody>
          <a:bodyPr wrap="none" anchor="ctr"/>
          <a:lstStyle/>
          <a:p>
            <a:pPr algn="ctr"/>
            <a:r>
              <a:rPr lang="en-US" sz="2800" b="1">
                <a:solidFill>
                  <a:schemeClr val="bg1"/>
                </a:solidFill>
                <a:effectLst>
                  <a:outerShdw blurRad="38100" dist="38100" dir="2700000" algn="tl">
                    <a:srgbClr val="000000"/>
                  </a:outerShdw>
                </a:effectLst>
                <a:latin typeface="Tahoma" pitchFamily="34" charset="0"/>
                <a:sym typeface="Wingdings" pitchFamily="2" charset="2"/>
              </a:rPr>
              <a:t></a:t>
            </a:r>
            <a:endParaRPr lang="pt-BR" sz="2800" b="1">
              <a:solidFill>
                <a:schemeClr val="bg1"/>
              </a:solidFill>
              <a:effectLst>
                <a:outerShdw blurRad="38100" dist="38100" dir="2700000" algn="tl">
                  <a:srgbClr val="000000"/>
                </a:outerShdw>
              </a:effectLst>
              <a:latin typeface="Tahoma"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2"/>
          <p:cNvSpPr>
            <a:spLocks noGrp="1" noChangeArrowheads="1"/>
          </p:cNvSpPr>
          <p:nvPr>
            <p:ph type="title"/>
          </p:nvPr>
        </p:nvSpPr>
        <p:spPr>
          <a:xfrm>
            <a:off x="1031875" y="203200"/>
            <a:ext cx="5627688" cy="633413"/>
          </a:xfrm>
        </p:spPr>
        <p:txBody>
          <a:bodyPr/>
          <a:lstStyle/>
          <a:p>
            <a:r>
              <a:rPr lang="en-GB" sz="4000" b="1"/>
              <a:t>Timeline</a:t>
            </a:r>
          </a:p>
        </p:txBody>
      </p:sp>
      <p:sp>
        <p:nvSpPr>
          <p:cNvPr id="262148" name="Line 4"/>
          <p:cNvSpPr>
            <a:spLocks noChangeShapeType="1"/>
          </p:cNvSpPr>
          <p:nvPr/>
        </p:nvSpPr>
        <p:spPr bwMode="auto">
          <a:xfrm>
            <a:off x="792163" y="3476625"/>
            <a:ext cx="8077200" cy="0"/>
          </a:xfrm>
          <a:prstGeom prst="line">
            <a:avLst/>
          </a:prstGeom>
          <a:noFill/>
          <a:ln w="28575">
            <a:solidFill>
              <a:srgbClr val="006600"/>
            </a:solidFill>
            <a:round/>
            <a:headEnd/>
            <a:tailEnd type="triangle" w="med" len="med"/>
          </a:ln>
          <a:effectLst/>
        </p:spPr>
        <p:txBody>
          <a:bodyPr/>
          <a:lstStyle/>
          <a:p>
            <a:endParaRPr lang="en-GB"/>
          </a:p>
        </p:txBody>
      </p:sp>
      <p:sp>
        <p:nvSpPr>
          <p:cNvPr id="262149" name="AutoShape 5"/>
          <p:cNvSpPr>
            <a:spLocks noChangeArrowheads="1"/>
          </p:cNvSpPr>
          <p:nvPr/>
        </p:nvSpPr>
        <p:spPr bwMode="auto">
          <a:xfrm rot="5400000">
            <a:off x="8745538" y="3371850"/>
            <a:ext cx="228600" cy="209550"/>
          </a:xfrm>
          <a:prstGeom prst="triangle">
            <a:avLst>
              <a:gd name="adj" fmla="val 50000"/>
            </a:avLst>
          </a:prstGeom>
          <a:solidFill>
            <a:srgbClr val="006600"/>
          </a:solidFill>
          <a:ln w="9525">
            <a:solidFill>
              <a:srgbClr val="006600"/>
            </a:solidFill>
            <a:miter lim="800000"/>
            <a:headEnd/>
            <a:tailEnd/>
          </a:ln>
          <a:effectLst/>
        </p:spPr>
        <p:txBody>
          <a:bodyPr wrap="none" anchor="ctr"/>
          <a:lstStyle/>
          <a:p>
            <a:endParaRPr lang="en-GB"/>
          </a:p>
        </p:txBody>
      </p:sp>
      <p:sp>
        <p:nvSpPr>
          <p:cNvPr id="262150" name="Oval 6"/>
          <p:cNvSpPr>
            <a:spLocks noChangeArrowheads="1"/>
          </p:cNvSpPr>
          <p:nvPr/>
        </p:nvSpPr>
        <p:spPr bwMode="auto">
          <a:xfrm>
            <a:off x="715963" y="3400425"/>
            <a:ext cx="152400" cy="152400"/>
          </a:xfrm>
          <a:prstGeom prst="ellipse">
            <a:avLst/>
          </a:prstGeom>
          <a:solidFill>
            <a:srgbClr val="006600"/>
          </a:solidFill>
          <a:ln w="9525">
            <a:solidFill>
              <a:srgbClr val="006600"/>
            </a:solidFill>
            <a:round/>
            <a:headEnd/>
            <a:tailEnd/>
          </a:ln>
          <a:effectLst/>
        </p:spPr>
        <p:txBody>
          <a:bodyPr wrap="none" anchor="ctr"/>
          <a:lstStyle/>
          <a:p>
            <a:endParaRPr lang="en-GB"/>
          </a:p>
        </p:txBody>
      </p:sp>
      <p:sp>
        <p:nvSpPr>
          <p:cNvPr id="262151" name="Text Box 7"/>
          <p:cNvSpPr txBox="1">
            <a:spLocks noChangeArrowheads="1"/>
          </p:cNvSpPr>
          <p:nvPr/>
        </p:nvSpPr>
        <p:spPr bwMode="auto">
          <a:xfrm>
            <a:off x="347663" y="2708275"/>
            <a:ext cx="717550" cy="641350"/>
          </a:xfrm>
          <a:prstGeom prst="rect">
            <a:avLst/>
          </a:prstGeom>
          <a:noFill/>
          <a:ln w="9525">
            <a:noFill/>
            <a:miter lim="800000"/>
            <a:headEnd/>
            <a:tailEnd/>
          </a:ln>
          <a:effectLst/>
        </p:spPr>
        <p:txBody>
          <a:bodyPr wrap="none">
            <a:spAutoFit/>
          </a:bodyPr>
          <a:lstStyle/>
          <a:p>
            <a:r>
              <a:rPr lang="pt-BR" b="1">
                <a:solidFill>
                  <a:srgbClr val="006600"/>
                </a:solidFill>
              </a:rPr>
              <a:t>June</a:t>
            </a:r>
          </a:p>
          <a:p>
            <a:r>
              <a:rPr lang="pt-BR" b="1">
                <a:solidFill>
                  <a:srgbClr val="006600"/>
                </a:solidFill>
              </a:rPr>
              <a:t>2006</a:t>
            </a:r>
          </a:p>
        </p:txBody>
      </p:sp>
      <p:sp>
        <p:nvSpPr>
          <p:cNvPr id="262152" name="Line 8"/>
          <p:cNvSpPr>
            <a:spLocks noChangeShapeType="1"/>
          </p:cNvSpPr>
          <p:nvPr/>
        </p:nvSpPr>
        <p:spPr bwMode="auto">
          <a:xfrm flipH="1">
            <a:off x="923925" y="3476625"/>
            <a:ext cx="20638" cy="2616200"/>
          </a:xfrm>
          <a:prstGeom prst="line">
            <a:avLst/>
          </a:prstGeom>
          <a:noFill/>
          <a:ln w="9525">
            <a:solidFill>
              <a:schemeClr val="tx1"/>
            </a:solidFill>
            <a:prstDash val="dash"/>
            <a:round/>
            <a:headEnd/>
            <a:tailEnd/>
          </a:ln>
          <a:effectLst/>
        </p:spPr>
        <p:txBody>
          <a:bodyPr/>
          <a:lstStyle/>
          <a:p>
            <a:endParaRPr lang="en-GB"/>
          </a:p>
        </p:txBody>
      </p:sp>
      <p:sp>
        <p:nvSpPr>
          <p:cNvPr id="262153" name="Text Box 9"/>
          <p:cNvSpPr txBox="1">
            <a:spLocks noChangeArrowheads="1"/>
          </p:cNvSpPr>
          <p:nvPr/>
        </p:nvSpPr>
        <p:spPr bwMode="auto">
          <a:xfrm>
            <a:off x="539750" y="5942013"/>
            <a:ext cx="2051050" cy="366712"/>
          </a:xfrm>
          <a:prstGeom prst="rect">
            <a:avLst/>
          </a:prstGeom>
          <a:noFill/>
          <a:ln w="9525">
            <a:noFill/>
            <a:miter lim="800000"/>
            <a:headEnd/>
            <a:tailEnd/>
          </a:ln>
          <a:effectLst/>
        </p:spPr>
        <p:txBody>
          <a:bodyPr wrap="none">
            <a:spAutoFit/>
          </a:bodyPr>
          <a:lstStyle/>
          <a:p>
            <a:pPr algn="ctr"/>
            <a:r>
              <a:rPr lang="pt-BR">
                <a:solidFill>
                  <a:schemeClr val="bg2"/>
                </a:solidFill>
              </a:rPr>
              <a:t>proposal accepted</a:t>
            </a:r>
          </a:p>
        </p:txBody>
      </p:sp>
      <p:sp>
        <p:nvSpPr>
          <p:cNvPr id="262154" name="Oval 10"/>
          <p:cNvSpPr>
            <a:spLocks noChangeArrowheads="1"/>
          </p:cNvSpPr>
          <p:nvPr/>
        </p:nvSpPr>
        <p:spPr bwMode="auto">
          <a:xfrm>
            <a:off x="2068513" y="3400425"/>
            <a:ext cx="152400" cy="152400"/>
          </a:xfrm>
          <a:prstGeom prst="ellipse">
            <a:avLst/>
          </a:prstGeom>
          <a:solidFill>
            <a:srgbClr val="006600"/>
          </a:solidFill>
          <a:ln w="9525">
            <a:solidFill>
              <a:srgbClr val="006600"/>
            </a:solidFill>
            <a:round/>
            <a:headEnd/>
            <a:tailEnd/>
          </a:ln>
          <a:effectLst/>
        </p:spPr>
        <p:txBody>
          <a:bodyPr wrap="none" anchor="ctr"/>
          <a:lstStyle/>
          <a:p>
            <a:endParaRPr lang="en-GB"/>
          </a:p>
        </p:txBody>
      </p:sp>
      <p:sp>
        <p:nvSpPr>
          <p:cNvPr id="262155" name="Oval 11"/>
          <p:cNvSpPr>
            <a:spLocks noChangeArrowheads="1"/>
          </p:cNvSpPr>
          <p:nvPr/>
        </p:nvSpPr>
        <p:spPr bwMode="auto">
          <a:xfrm>
            <a:off x="3300413" y="3400425"/>
            <a:ext cx="152400" cy="152400"/>
          </a:xfrm>
          <a:prstGeom prst="ellipse">
            <a:avLst/>
          </a:prstGeom>
          <a:solidFill>
            <a:srgbClr val="006600"/>
          </a:solidFill>
          <a:ln w="9525">
            <a:solidFill>
              <a:srgbClr val="006600"/>
            </a:solidFill>
            <a:round/>
            <a:headEnd/>
            <a:tailEnd/>
          </a:ln>
          <a:effectLst/>
        </p:spPr>
        <p:txBody>
          <a:bodyPr wrap="none" anchor="ctr"/>
          <a:lstStyle/>
          <a:p>
            <a:endParaRPr lang="en-GB"/>
          </a:p>
        </p:txBody>
      </p:sp>
      <p:sp>
        <p:nvSpPr>
          <p:cNvPr id="262156" name="Oval 12"/>
          <p:cNvSpPr>
            <a:spLocks noChangeArrowheads="1"/>
          </p:cNvSpPr>
          <p:nvPr/>
        </p:nvSpPr>
        <p:spPr bwMode="auto">
          <a:xfrm>
            <a:off x="4564063" y="3400425"/>
            <a:ext cx="152400" cy="152400"/>
          </a:xfrm>
          <a:prstGeom prst="ellipse">
            <a:avLst/>
          </a:prstGeom>
          <a:solidFill>
            <a:srgbClr val="006600"/>
          </a:solidFill>
          <a:ln w="9525">
            <a:solidFill>
              <a:srgbClr val="006600"/>
            </a:solidFill>
            <a:round/>
            <a:headEnd/>
            <a:tailEnd/>
          </a:ln>
          <a:effectLst/>
        </p:spPr>
        <p:txBody>
          <a:bodyPr wrap="none" anchor="ctr"/>
          <a:lstStyle/>
          <a:p>
            <a:endParaRPr lang="en-GB"/>
          </a:p>
        </p:txBody>
      </p:sp>
      <p:sp>
        <p:nvSpPr>
          <p:cNvPr id="262157" name="Oval 13"/>
          <p:cNvSpPr>
            <a:spLocks noChangeArrowheads="1"/>
          </p:cNvSpPr>
          <p:nvPr/>
        </p:nvSpPr>
        <p:spPr bwMode="auto">
          <a:xfrm>
            <a:off x="7732713" y="3400425"/>
            <a:ext cx="152400" cy="152400"/>
          </a:xfrm>
          <a:prstGeom prst="ellipse">
            <a:avLst/>
          </a:prstGeom>
          <a:solidFill>
            <a:srgbClr val="006600"/>
          </a:solidFill>
          <a:ln w="9525">
            <a:solidFill>
              <a:srgbClr val="006600"/>
            </a:solidFill>
            <a:round/>
            <a:headEnd/>
            <a:tailEnd/>
          </a:ln>
          <a:effectLst/>
        </p:spPr>
        <p:txBody>
          <a:bodyPr wrap="none" anchor="ctr"/>
          <a:lstStyle/>
          <a:p>
            <a:endParaRPr lang="en-GB"/>
          </a:p>
        </p:txBody>
      </p:sp>
      <p:sp>
        <p:nvSpPr>
          <p:cNvPr id="262159" name="Text Box 15"/>
          <p:cNvSpPr txBox="1">
            <a:spLocks noChangeArrowheads="1"/>
          </p:cNvSpPr>
          <p:nvPr/>
        </p:nvSpPr>
        <p:spPr bwMode="auto">
          <a:xfrm>
            <a:off x="1860550" y="2708275"/>
            <a:ext cx="692150" cy="641350"/>
          </a:xfrm>
          <a:prstGeom prst="rect">
            <a:avLst/>
          </a:prstGeom>
          <a:solidFill>
            <a:schemeClr val="bg1"/>
          </a:solidFill>
          <a:ln w="9525">
            <a:noFill/>
            <a:miter lim="800000"/>
            <a:headEnd/>
            <a:tailEnd/>
          </a:ln>
          <a:effectLst/>
        </p:spPr>
        <p:txBody>
          <a:bodyPr wrap="none">
            <a:spAutoFit/>
          </a:bodyPr>
          <a:lstStyle/>
          <a:p>
            <a:r>
              <a:rPr lang="pt-BR" b="1">
                <a:solidFill>
                  <a:srgbClr val="006600"/>
                </a:solidFill>
              </a:rPr>
              <a:t>July</a:t>
            </a:r>
          </a:p>
          <a:p>
            <a:r>
              <a:rPr lang="pt-BR" b="1">
                <a:solidFill>
                  <a:srgbClr val="006600"/>
                </a:solidFill>
              </a:rPr>
              <a:t>2006</a:t>
            </a:r>
          </a:p>
        </p:txBody>
      </p:sp>
      <p:sp>
        <p:nvSpPr>
          <p:cNvPr id="262161" name="Text Box 17"/>
          <p:cNvSpPr txBox="1">
            <a:spLocks noChangeArrowheads="1"/>
          </p:cNvSpPr>
          <p:nvPr/>
        </p:nvSpPr>
        <p:spPr bwMode="auto">
          <a:xfrm>
            <a:off x="2916238" y="2708275"/>
            <a:ext cx="979487" cy="641350"/>
          </a:xfrm>
          <a:prstGeom prst="rect">
            <a:avLst/>
          </a:prstGeom>
          <a:solidFill>
            <a:schemeClr val="bg1"/>
          </a:solidFill>
          <a:ln w="9525">
            <a:noFill/>
            <a:miter lim="800000"/>
            <a:headEnd/>
            <a:tailEnd/>
          </a:ln>
          <a:effectLst/>
        </p:spPr>
        <p:txBody>
          <a:bodyPr>
            <a:spAutoFit/>
          </a:bodyPr>
          <a:lstStyle/>
          <a:p>
            <a:pPr algn="ctr"/>
            <a:r>
              <a:rPr lang="pt-BR" b="1">
                <a:solidFill>
                  <a:srgbClr val="006600"/>
                </a:solidFill>
              </a:rPr>
              <a:t>August</a:t>
            </a:r>
          </a:p>
          <a:p>
            <a:pPr algn="ctr"/>
            <a:r>
              <a:rPr lang="pt-BR" b="1">
                <a:solidFill>
                  <a:srgbClr val="006600"/>
                </a:solidFill>
              </a:rPr>
              <a:t>2006</a:t>
            </a:r>
          </a:p>
        </p:txBody>
      </p:sp>
      <p:sp>
        <p:nvSpPr>
          <p:cNvPr id="262163" name="Text Box 19"/>
          <p:cNvSpPr txBox="1">
            <a:spLocks noChangeArrowheads="1"/>
          </p:cNvSpPr>
          <p:nvPr/>
        </p:nvSpPr>
        <p:spPr bwMode="auto">
          <a:xfrm>
            <a:off x="7170738" y="2708275"/>
            <a:ext cx="1289050" cy="641350"/>
          </a:xfrm>
          <a:prstGeom prst="rect">
            <a:avLst/>
          </a:prstGeom>
          <a:solidFill>
            <a:schemeClr val="bg1"/>
          </a:solidFill>
          <a:ln w="9525">
            <a:noFill/>
            <a:miter lim="800000"/>
            <a:headEnd/>
            <a:tailEnd/>
          </a:ln>
          <a:effectLst/>
        </p:spPr>
        <p:txBody>
          <a:bodyPr wrap="none">
            <a:spAutoFit/>
          </a:bodyPr>
          <a:lstStyle/>
          <a:p>
            <a:pPr algn="ctr"/>
            <a:r>
              <a:rPr lang="pt-BR" b="1">
                <a:solidFill>
                  <a:srgbClr val="006600"/>
                </a:solidFill>
              </a:rPr>
              <a:t>December</a:t>
            </a:r>
          </a:p>
          <a:p>
            <a:pPr algn="ctr"/>
            <a:r>
              <a:rPr lang="pt-BR" b="1">
                <a:solidFill>
                  <a:srgbClr val="006600"/>
                </a:solidFill>
              </a:rPr>
              <a:t>2006</a:t>
            </a:r>
          </a:p>
        </p:txBody>
      </p:sp>
      <p:sp>
        <p:nvSpPr>
          <p:cNvPr id="262164" name="Line 20"/>
          <p:cNvSpPr>
            <a:spLocks noChangeShapeType="1"/>
          </p:cNvSpPr>
          <p:nvPr/>
        </p:nvSpPr>
        <p:spPr bwMode="auto">
          <a:xfrm>
            <a:off x="2868613" y="3476625"/>
            <a:ext cx="0" cy="1295400"/>
          </a:xfrm>
          <a:prstGeom prst="line">
            <a:avLst/>
          </a:prstGeom>
          <a:noFill/>
          <a:ln w="9525">
            <a:solidFill>
              <a:schemeClr val="tx1"/>
            </a:solidFill>
            <a:prstDash val="dash"/>
            <a:round/>
            <a:headEnd/>
            <a:tailEnd/>
          </a:ln>
          <a:effectLst/>
        </p:spPr>
        <p:txBody>
          <a:bodyPr/>
          <a:lstStyle/>
          <a:p>
            <a:endParaRPr lang="en-GB"/>
          </a:p>
        </p:txBody>
      </p:sp>
      <p:sp>
        <p:nvSpPr>
          <p:cNvPr id="262167" name="Text Box 23"/>
          <p:cNvSpPr txBox="1">
            <a:spLocks noChangeArrowheads="1"/>
          </p:cNvSpPr>
          <p:nvPr/>
        </p:nvSpPr>
        <p:spPr bwMode="auto">
          <a:xfrm>
            <a:off x="2038350" y="5300663"/>
            <a:ext cx="1873250" cy="641350"/>
          </a:xfrm>
          <a:prstGeom prst="rect">
            <a:avLst/>
          </a:prstGeom>
          <a:noFill/>
          <a:ln w="9525">
            <a:noFill/>
            <a:miter lim="800000"/>
            <a:headEnd/>
            <a:tailEnd/>
          </a:ln>
          <a:effectLst/>
        </p:spPr>
        <p:txBody>
          <a:bodyPr wrap="none">
            <a:spAutoFit/>
          </a:bodyPr>
          <a:lstStyle/>
          <a:p>
            <a:pPr algn="ctr"/>
            <a:r>
              <a:rPr lang="pt-BR"/>
              <a:t>contributions of </a:t>
            </a:r>
            <a:br>
              <a:rPr lang="pt-BR"/>
            </a:br>
            <a:r>
              <a:rPr lang="pt-BR"/>
              <a:t>artefacts starts...</a:t>
            </a:r>
          </a:p>
        </p:txBody>
      </p:sp>
      <p:sp>
        <p:nvSpPr>
          <p:cNvPr id="262168" name="Line 24"/>
          <p:cNvSpPr>
            <a:spLocks noChangeShapeType="1"/>
          </p:cNvSpPr>
          <p:nvPr/>
        </p:nvSpPr>
        <p:spPr bwMode="auto">
          <a:xfrm>
            <a:off x="3228975" y="3500438"/>
            <a:ext cx="0" cy="914400"/>
          </a:xfrm>
          <a:prstGeom prst="line">
            <a:avLst/>
          </a:prstGeom>
          <a:noFill/>
          <a:ln w="9525">
            <a:solidFill>
              <a:schemeClr val="tx1"/>
            </a:solidFill>
            <a:prstDash val="dash"/>
            <a:round/>
            <a:headEnd/>
            <a:tailEnd/>
          </a:ln>
          <a:effectLst/>
        </p:spPr>
        <p:txBody>
          <a:bodyPr/>
          <a:lstStyle/>
          <a:p>
            <a:endParaRPr lang="en-GB"/>
          </a:p>
        </p:txBody>
      </p:sp>
      <p:sp>
        <p:nvSpPr>
          <p:cNvPr id="262169" name="Text Box 25"/>
          <p:cNvSpPr txBox="1">
            <a:spLocks noChangeArrowheads="1"/>
          </p:cNvSpPr>
          <p:nvPr/>
        </p:nvSpPr>
        <p:spPr bwMode="auto">
          <a:xfrm>
            <a:off x="2363788" y="4659313"/>
            <a:ext cx="2159000" cy="641350"/>
          </a:xfrm>
          <a:prstGeom prst="rect">
            <a:avLst/>
          </a:prstGeom>
          <a:solidFill>
            <a:schemeClr val="bg1"/>
          </a:solidFill>
          <a:ln w="9525">
            <a:noFill/>
            <a:miter lim="800000"/>
            <a:headEnd/>
            <a:tailEnd/>
          </a:ln>
          <a:effectLst/>
        </p:spPr>
        <p:txBody>
          <a:bodyPr>
            <a:spAutoFit/>
          </a:bodyPr>
          <a:lstStyle/>
          <a:p>
            <a:pPr algn="ctr"/>
            <a:r>
              <a:rPr lang="pt-BR"/>
              <a:t>choice of the</a:t>
            </a:r>
            <a:br>
              <a:rPr lang="pt-BR"/>
            </a:br>
            <a:r>
              <a:rPr lang="pt-BR"/>
              <a:t>benchmark goal</a:t>
            </a:r>
          </a:p>
        </p:txBody>
      </p:sp>
      <p:sp>
        <p:nvSpPr>
          <p:cNvPr id="262172" name="Line 28"/>
          <p:cNvSpPr>
            <a:spLocks noChangeShapeType="1"/>
          </p:cNvSpPr>
          <p:nvPr/>
        </p:nvSpPr>
        <p:spPr bwMode="auto">
          <a:xfrm>
            <a:off x="4021138" y="2103438"/>
            <a:ext cx="0" cy="1373187"/>
          </a:xfrm>
          <a:prstGeom prst="line">
            <a:avLst/>
          </a:prstGeom>
          <a:noFill/>
          <a:ln w="9525">
            <a:solidFill>
              <a:schemeClr val="tx1"/>
            </a:solidFill>
            <a:prstDash val="dash"/>
            <a:round/>
            <a:headEnd/>
            <a:tailEnd/>
          </a:ln>
          <a:effectLst/>
        </p:spPr>
        <p:txBody>
          <a:bodyPr/>
          <a:lstStyle/>
          <a:p>
            <a:endParaRPr lang="en-GB"/>
          </a:p>
        </p:txBody>
      </p:sp>
      <p:sp>
        <p:nvSpPr>
          <p:cNvPr id="262173" name="Text Box 29"/>
          <p:cNvSpPr txBox="1">
            <a:spLocks noChangeArrowheads="1"/>
          </p:cNvSpPr>
          <p:nvPr/>
        </p:nvSpPr>
        <p:spPr bwMode="auto">
          <a:xfrm>
            <a:off x="2806700" y="1341438"/>
            <a:ext cx="3244850" cy="641350"/>
          </a:xfrm>
          <a:prstGeom prst="rect">
            <a:avLst/>
          </a:prstGeom>
          <a:noFill/>
          <a:ln w="9525">
            <a:noFill/>
            <a:miter lim="800000"/>
            <a:headEnd/>
            <a:tailEnd/>
          </a:ln>
          <a:effectLst/>
        </p:spPr>
        <p:txBody>
          <a:bodyPr wrap="none">
            <a:spAutoFit/>
          </a:bodyPr>
          <a:lstStyle/>
          <a:p>
            <a:pPr algn="ctr"/>
            <a:r>
              <a:rPr lang="pt-BR"/>
              <a:t>preparation of the</a:t>
            </a:r>
          </a:p>
          <a:p>
            <a:pPr algn="ctr"/>
            <a:r>
              <a:rPr lang="pt-BR" b="1"/>
              <a:t>1st</a:t>
            </a:r>
            <a:r>
              <a:rPr lang="pt-BR"/>
              <a:t> pilot stability study starts...</a:t>
            </a:r>
          </a:p>
        </p:txBody>
      </p:sp>
      <p:sp>
        <p:nvSpPr>
          <p:cNvPr id="262174" name="Line 30"/>
          <p:cNvSpPr>
            <a:spLocks noChangeShapeType="1"/>
          </p:cNvSpPr>
          <p:nvPr/>
        </p:nvSpPr>
        <p:spPr bwMode="auto">
          <a:xfrm>
            <a:off x="6011863" y="3476625"/>
            <a:ext cx="0" cy="704850"/>
          </a:xfrm>
          <a:prstGeom prst="line">
            <a:avLst/>
          </a:prstGeom>
          <a:noFill/>
          <a:ln w="9525">
            <a:solidFill>
              <a:schemeClr val="tx1"/>
            </a:solidFill>
            <a:prstDash val="dash"/>
            <a:round/>
            <a:headEnd/>
            <a:tailEnd/>
          </a:ln>
          <a:effectLst/>
        </p:spPr>
        <p:txBody>
          <a:bodyPr/>
          <a:lstStyle/>
          <a:p>
            <a:endParaRPr lang="en-GB"/>
          </a:p>
        </p:txBody>
      </p:sp>
      <p:sp>
        <p:nvSpPr>
          <p:cNvPr id="262176" name="Line 32"/>
          <p:cNvSpPr>
            <a:spLocks noChangeShapeType="1"/>
          </p:cNvSpPr>
          <p:nvPr/>
        </p:nvSpPr>
        <p:spPr bwMode="auto">
          <a:xfrm>
            <a:off x="8459788" y="1800225"/>
            <a:ext cx="0" cy="1676400"/>
          </a:xfrm>
          <a:prstGeom prst="line">
            <a:avLst/>
          </a:prstGeom>
          <a:noFill/>
          <a:ln w="9525">
            <a:solidFill>
              <a:schemeClr val="tx1"/>
            </a:solidFill>
            <a:prstDash val="dash"/>
            <a:round/>
            <a:headEnd/>
            <a:tailEnd/>
          </a:ln>
          <a:effectLst/>
        </p:spPr>
        <p:txBody>
          <a:bodyPr/>
          <a:lstStyle/>
          <a:p>
            <a:endParaRPr lang="en-GB"/>
          </a:p>
        </p:txBody>
      </p:sp>
      <p:sp>
        <p:nvSpPr>
          <p:cNvPr id="262181" name="Text Box 37"/>
          <p:cNvSpPr txBox="1">
            <a:spLocks noChangeArrowheads="1"/>
          </p:cNvSpPr>
          <p:nvPr/>
        </p:nvSpPr>
        <p:spPr bwMode="auto">
          <a:xfrm>
            <a:off x="5011738" y="4149725"/>
            <a:ext cx="3994150" cy="1190625"/>
          </a:xfrm>
          <a:prstGeom prst="rect">
            <a:avLst/>
          </a:prstGeom>
          <a:solidFill>
            <a:schemeClr val="bg1"/>
          </a:solidFill>
          <a:ln w="9525">
            <a:noFill/>
            <a:miter lim="800000"/>
            <a:headEnd/>
            <a:tailEnd/>
          </a:ln>
          <a:effectLst/>
        </p:spPr>
        <p:txBody>
          <a:bodyPr wrap="none">
            <a:spAutoFit/>
          </a:bodyPr>
          <a:lstStyle/>
          <a:p>
            <a:r>
              <a:rPr lang="pt-BR"/>
              <a:t>new needs identified, e.g.:</a:t>
            </a:r>
            <a:br>
              <a:rPr lang="pt-BR"/>
            </a:br>
            <a:r>
              <a:rPr lang="pt-BR"/>
              <a:t>- concern interaction metrics</a:t>
            </a:r>
          </a:p>
          <a:p>
            <a:r>
              <a:rPr lang="pt-BR"/>
              <a:t>- redefinition of metrics to CaesarJ</a:t>
            </a:r>
          </a:p>
          <a:p>
            <a:r>
              <a:rPr lang="pt-BR"/>
              <a:t>- measurement reliability: tool support</a:t>
            </a:r>
          </a:p>
        </p:txBody>
      </p:sp>
      <p:sp>
        <p:nvSpPr>
          <p:cNvPr id="262182" name="Line 38"/>
          <p:cNvSpPr>
            <a:spLocks noChangeShapeType="1"/>
          </p:cNvSpPr>
          <p:nvPr/>
        </p:nvSpPr>
        <p:spPr bwMode="auto">
          <a:xfrm>
            <a:off x="6430963" y="2643188"/>
            <a:ext cx="0" cy="833437"/>
          </a:xfrm>
          <a:prstGeom prst="line">
            <a:avLst/>
          </a:prstGeom>
          <a:noFill/>
          <a:ln w="9525">
            <a:solidFill>
              <a:schemeClr val="tx1"/>
            </a:solidFill>
            <a:prstDash val="dash"/>
            <a:round/>
            <a:headEnd/>
            <a:tailEnd/>
          </a:ln>
          <a:effectLst/>
        </p:spPr>
        <p:txBody>
          <a:bodyPr/>
          <a:lstStyle/>
          <a:p>
            <a:endParaRPr lang="en-GB"/>
          </a:p>
        </p:txBody>
      </p:sp>
      <p:sp>
        <p:nvSpPr>
          <p:cNvPr id="262186" name="Line 42"/>
          <p:cNvSpPr>
            <a:spLocks noChangeShapeType="1"/>
          </p:cNvSpPr>
          <p:nvPr/>
        </p:nvSpPr>
        <p:spPr bwMode="auto">
          <a:xfrm>
            <a:off x="4427538" y="3476625"/>
            <a:ext cx="0" cy="2257425"/>
          </a:xfrm>
          <a:prstGeom prst="line">
            <a:avLst/>
          </a:prstGeom>
          <a:noFill/>
          <a:ln w="9525">
            <a:solidFill>
              <a:schemeClr val="tx1"/>
            </a:solidFill>
            <a:prstDash val="dash"/>
            <a:round/>
            <a:headEnd/>
            <a:tailEnd/>
          </a:ln>
          <a:effectLst/>
        </p:spPr>
        <p:txBody>
          <a:bodyPr/>
          <a:lstStyle/>
          <a:p>
            <a:endParaRPr lang="en-GB"/>
          </a:p>
        </p:txBody>
      </p:sp>
      <p:sp>
        <p:nvSpPr>
          <p:cNvPr id="262187" name="Text Box 43"/>
          <p:cNvSpPr txBox="1">
            <a:spLocks noChangeArrowheads="1"/>
          </p:cNvSpPr>
          <p:nvPr/>
        </p:nvSpPr>
        <p:spPr bwMode="auto">
          <a:xfrm>
            <a:off x="3851275" y="5749925"/>
            <a:ext cx="1974850" cy="558800"/>
          </a:xfrm>
          <a:prstGeom prst="rect">
            <a:avLst/>
          </a:prstGeom>
          <a:solidFill>
            <a:schemeClr val="bg1"/>
          </a:solidFill>
          <a:ln w="9525">
            <a:noFill/>
            <a:miter lim="800000"/>
            <a:headEnd/>
            <a:tailEnd/>
          </a:ln>
          <a:effectLst/>
        </p:spPr>
        <p:txBody>
          <a:bodyPr wrap="none">
            <a:spAutoFit/>
          </a:bodyPr>
          <a:lstStyle/>
          <a:p>
            <a:pPr algn="ctr">
              <a:lnSpc>
                <a:spcPct val="85000"/>
              </a:lnSpc>
            </a:pPr>
            <a:r>
              <a:rPr lang="pt-BR"/>
              <a:t>choice of the</a:t>
            </a:r>
          </a:p>
          <a:p>
            <a:pPr algn="ctr">
              <a:lnSpc>
                <a:spcPct val="85000"/>
              </a:lnSpc>
            </a:pPr>
            <a:r>
              <a:rPr lang="pt-BR"/>
              <a:t>change scenarios</a:t>
            </a:r>
          </a:p>
        </p:txBody>
      </p:sp>
      <p:sp>
        <p:nvSpPr>
          <p:cNvPr id="262189" name="Text Box 45"/>
          <p:cNvSpPr txBox="1">
            <a:spLocks noChangeArrowheads="1"/>
          </p:cNvSpPr>
          <p:nvPr/>
        </p:nvSpPr>
        <p:spPr bwMode="auto">
          <a:xfrm>
            <a:off x="563563" y="4724400"/>
            <a:ext cx="1847850" cy="641350"/>
          </a:xfrm>
          <a:prstGeom prst="rect">
            <a:avLst/>
          </a:prstGeom>
          <a:solidFill>
            <a:schemeClr val="bg1"/>
          </a:solidFill>
          <a:ln w="9525">
            <a:noFill/>
            <a:miter lim="800000"/>
            <a:headEnd/>
            <a:tailEnd/>
          </a:ln>
          <a:effectLst/>
        </p:spPr>
        <p:txBody>
          <a:bodyPr wrap="none">
            <a:spAutoFit/>
          </a:bodyPr>
          <a:lstStyle/>
          <a:p>
            <a:pPr algn="ctr"/>
            <a:r>
              <a:rPr lang="pt-BR"/>
              <a:t>circulation of the</a:t>
            </a:r>
          </a:p>
          <a:p>
            <a:pPr algn="ctr"/>
            <a:r>
              <a:rPr lang="pt-BR"/>
              <a:t>questionnarie</a:t>
            </a:r>
          </a:p>
        </p:txBody>
      </p:sp>
      <p:sp>
        <p:nvSpPr>
          <p:cNvPr id="262190" name="Line 46"/>
          <p:cNvSpPr>
            <a:spLocks noChangeShapeType="1"/>
          </p:cNvSpPr>
          <p:nvPr/>
        </p:nvSpPr>
        <p:spPr bwMode="auto">
          <a:xfrm>
            <a:off x="1770063" y="3473450"/>
            <a:ext cx="0" cy="350838"/>
          </a:xfrm>
          <a:prstGeom prst="line">
            <a:avLst/>
          </a:prstGeom>
          <a:noFill/>
          <a:ln w="9525">
            <a:solidFill>
              <a:schemeClr val="tx1"/>
            </a:solidFill>
            <a:prstDash val="dash"/>
            <a:round/>
            <a:headEnd/>
            <a:tailEnd/>
          </a:ln>
          <a:effectLst/>
        </p:spPr>
        <p:txBody>
          <a:bodyPr/>
          <a:lstStyle/>
          <a:p>
            <a:endParaRPr lang="en-GB"/>
          </a:p>
        </p:txBody>
      </p:sp>
      <p:sp>
        <p:nvSpPr>
          <p:cNvPr id="262166" name="Line 22"/>
          <p:cNvSpPr>
            <a:spLocks noChangeShapeType="1"/>
          </p:cNvSpPr>
          <p:nvPr/>
        </p:nvSpPr>
        <p:spPr bwMode="auto">
          <a:xfrm>
            <a:off x="2436813" y="3476625"/>
            <a:ext cx="0" cy="1968500"/>
          </a:xfrm>
          <a:prstGeom prst="line">
            <a:avLst/>
          </a:prstGeom>
          <a:noFill/>
          <a:ln w="9525">
            <a:solidFill>
              <a:schemeClr val="tx1"/>
            </a:solidFill>
            <a:prstDash val="dash"/>
            <a:round/>
            <a:headEnd/>
            <a:tailEnd/>
          </a:ln>
          <a:effectLst/>
        </p:spPr>
        <p:txBody>
          <a:bodyPr/>
          <a:lstStyle/>
          <a:p>
            <a:endParaRPr lang="en-GB"/>
          </a:p>
        </p:txBody>
      </p:sp>
      <p:sp>
        <p:nvSpPr>
          <p:cNvPr id="262160" name="Text Box 16"/>
          <p:cNvSpPr txBox="1">
            <a:spLocks noChangeArrowheads="1"/>
          </p:cNvSpPr>
          <p:nvPr/>
        </p:nvSpPr>
        <p:spPr bwMode="auto">
          <a:xfrm>
            <a:off x="1244600" y="3795713"/>
            <a:ext cx="1911350" cy="641350"/>
          </a:xfrm>
          <a:prstGeom prst="rect">
            <a:avLst/>
          </a:prstGeom>
          <a:solidFill>
            <a:schemeClr val="bg1"/>
          </a:solidFill>
          <a:ln w="9525">
            <a:noFill/>
            <a:miter lim="800000"/>
            <a:headEnd/>
            <a:tailEnd/>
          </a:ln>
          <a:effectLst/>
        </p:spPr>
        <p:txBody>
          <a:bodyPr wrap="none">
            <a:spAutoFit/>
          </a:bodyPr>
          <a:lstStyle/>
          <a:p>
            <a:pPr algn="ctr"/>
            <a:r>
              <a:rPr lang="pt-BR"/>
              <a:t>1st benchmark </a:t>
            </a:r>
          </a:p>
          <a:p>
            <a:pPr algn="ctr"/>
            <a:r>
              <a:rPr lang="pt-BR"/>
              <a:t>definition starts...</a:t>
            </a:r>
          </a:p>
        </p:txBody>
      </p:sp>
      <p:sp>
        <p:nvSpPr>
          <p:cNvPr id="262188" name="Line 44"/>
          <p:cNvSpPr>
            <a:spLocks noChangeShapeType="1"/>
          </p:cNvSpPr>
          <p:nvPr/>
        </p:nvSpPr>
        <p:spPr bwMode="auto">
          <a:xfrm>
            <a:off x="1284288" y="3500438"/>
            <a:ext cx="0" cy="1223962"/>
          </a:xfrm>
          <a:prstGeom prst="line">
            <a:avLst/>
          </a:prstGeom>
          <a:noFill/>
          <a:ln w="9525">
            <a:solidFill>
              <a:schemeClr val="tx1"/>
            </a:solidFill>
            <a:prstDash val="dash"/>
            <a:round/>
            <a:headEnd/>
            <a:tailEnd/>
          </a:ln>
          <a:effectLst/>
        </p:spPr>
        <p:txBody>
          <a:bodyPr/>
          <a:lstStyle/>
          <a:p>
            <a:endParaRPr lang="en-GB"/>
          </a:p>
        </p:txBody>
      </p:sp>
      <p:sp>
        <p:nvSpPr>
          <p:cNvPr id="262165" name="Text Box 21"/>
          <p:cNvSpPr txBox="1">
            <a:spLocks noChangeArrowheads="1"/>
          </p:cNvSpPr>
          <p:nvPr/>
        </p:nvSpPr>
        <p:spPr bwMode="auto">
          <a:xfrm>
            <a:off x="3084513" y="3933825"/>
            <a:ext cx="1162050" cy="641350"/>
          </a:xfrm>
          <a:prstGeom prst="rect">
            <a:avLst/>
          </a:prstGeom>
          <a:solidFill>
            <a:schemeClr val="bg1"/>
          </a:solidFill>
          <a:ln w="9525">
            <a:noFill/>
            <a:miter lim="800000"/>
            <a:headEnd/>
            <a:tailEnd/>
          </a:ln>
          <a:effectLst/>
        </p:spPr>
        <p:txBody>
          <a:bodyPr wrap="none">
            <a:spAutoFit/>
          </a:bodyPr>
          <a:lstStyle/>
          <a:p>
            <a:pPr algn="ctr"/>
            <a:r>
              <a:rPr lang="pt-BR"/>
              <a:t>indicators</a:t>
            </a:r>
          </a:p>
          <a:p>
            <a:pPr algn="ctr"/>
            <a:r>
              <a:rPr lang="pt-BR"/>
              <a:t>definition</a:t>
            </a:r>
          </a:p>
        </p:txBody>
      </p:sp>
      <p:sp>
        <p:nvSpPr>
          <p:cNvPr id="262192" name="Text Box 48"/>
          <p:cNvSpPr txBox="1">
            <a:spLocks noChangeArrowheads="1"/>
          </p:cNvSpPr>
          <p:nvPr/>
        </p:nvSpPr>
        <p:spPr bwMode="auto">
          <a:xfrm rot="-5400000">
            <a:off x="-1030288" y="4710113"/>
            <a:ext cx="2587625" cy="457200"/>
          </a:xfrm>
          <a:prstGeom prst="rect">
            <a:avLst/>
          </a:prstGeom>
          <a:noFill/>
          <a:ln w="9525">
            <a:noFill/>
            <a:miter lim="800000"/>
            <a:headEnd/>
            <a:tailEnd/>
          </a:ln>
          <a:effectLst/>
        </p:spPr>
        <p:txBody>
          <a:bodyPr>
            <a:spAutoFit/>
          </a:bodyPr>
          <a:lstStyle/>
          <a:p>
            <a:r>
              <a:rPr lang="en-GB" sz="2400" b="1">
                <a:solidFill>
                  <a:srgbClr val="006600"/>
                </a:solidFill>
              </a:rPr>
              <a:t>Testbed design</a:t>
            </a:r>
          </a:p>
        </p:txBody>
      </p:sp>
      <p:sp>
        <p:nvSpPr>
          <p:cNvPr id="262193" name="Text Box 49"/>
          <p:cNvSpPr txBox="1">
            <a:spLocks noChangeArrowheads="1"/>
          </p:cNvSpPr>
          <p:nvPr/>
        </p:nvSpPr>
        <p:spPr bwMode="auto">
          <a:xfrm rot="-5400000">
            <a:off x="-901700" y="1125538"/>
            <a:ext cx="2587625" cy="714375"/>
          </a:xfrm>
          <a:prstGeom prst="rect">
            <a:avLst/>
          </a:prstGeom>
          <a:solidFill>
            <a:schemeClr val="bg1"/>
          </a:solidFill>
          <a:ln w="9525">
            <a:noFill/>
            <a:miter lim="800000"/>
            <a:headEnd/>
            <a:tailEnd/>
          </a:ln>
          <a:effectLst/>
        </p:spPr>
        <p:txBody>
          <a:bodyPr>
            <a:spAutoFit/>
          </a:bodyPr>
          <a:lstStyle/>
          <a:p>
            <a:pPr>
              <a:lnSpc>
                <a:spcPct val="85000"/>
              </a:lnSpc>
            </a:pPr>
            <a:r>
              <a:rPr lang="en-GB" sz="2400" b="1">
                <a:solidFill>
                  <a:srgbClr val="006600"/>
                </a:solidFill>
              </a:rPr>
              <a:t>Benchmark instantiaions</a:t>
            </a:r>
          </a:p>
        </p:txBody>
      </p:sp>
      <p:sp>
        <p:nvSpPr>
          <p:cNvPr id="262194" name="Text Box 50"/>
          <p:cNvSpPr txBox="1">
            <a:spLocks noChangeArrowheads="1"/>
          </p:cNvSpPr>
          <p:nvPr/>
        </p:nvSpPr>
        <p:spPr bwMode="auto">
          <a:xfrm>
            <a:off x="3851275" y="2716213"/>
            <a:ext cx="1512888" cy="641350"/>
          </a:xfrm>
          <a:prstGeom prst="rect">
            <a:avLst/>
          </a:prstGeom>
          <a:noFill/>
          <a:ln w="9525">
            <a:noFill/>
            <a:miter lim="800000"/>
            <a:headEnd/>
            <a:tailEnd/>
          </a:ln>
          <a:effectLst/>
        </p:spPr>
        <p:txBody>
          <a:bodyPr>
            <a:spAutoFit/>
          </a:bodyPr>
          <a:lstStyle/>
          <a:p>
            <a:pPr algn="ctr"/>
            <a:r>
              <a:rPr lang="pt-BR" b="1">
                <a:solidFill>
                  <a:srgbClr val="006600"/>
                </a:solidFill>
              </a:rPr>
              <a:t>September</a:t>
            </a:r>
          </a:p>
          <a:p>
            <a:pPr algn="ctr"/>
            <a:r>
              <a:rPr lang="pt-BR" b="1">
                <a:solidFill>
                  <a:srgbClr val="006600"/>
                </a:solidFill>
              </a:rPr>
              <a:t>2006</a:t>
            </a:r>
          </a:p>
        </p:txBody>
      </p:sp>
      <p:sp>
        <p:nvSpPr>
          <p:cNvPr id="262195" name="Oval 51"/>
          <p:cNvSpPr>
            <a:spLocks noChangeArrowheads="1"/>
          </p:cNvSpPr>
          <p:nvPr/>
        </p:nvSpPr>
        <p:spPr bwMode="auto">
          <a:xfrm>
            <a:off x="5716588" y="3392488"/>
            <a:ext cx="152400" cy="152400"/>
          </a:xfrm>
          <a:prstGeom prst="ellipse">
            <a:avLst/>
          </a:prstGeom>
          <a:solidFill>
            <a:srgbClr val="006600"/>
          </a:solidFill>
          <a:ln w="9525">
            <a:solidFill>
              <a:srgbClr val="006600"/>
            </a:solidFill>
            <a:round/>
            <a:headEnd/>
            <a:tailEnd/>
          </a:ln>
          <a:effectLst/>
        </p:spPr>
        <p:txBody>
          <a:bodyPr wrap="none" anchor="ctr"/>
          <a:lstStyle/>
          <a:p>
            <a:endParaRPr lang="en-GB"/>
          </a:p>
        </p:txBody>
      </p:sp>
      <p:sp>
        <p:nvSpPr>
          <p:cNvPr id="262196" name="Text Box 52"/>
          <p:cNvSpPr txBox="1">
            <a:spLocks noChangeArrowheads="1"/>
          </p:cNvSpPr>
          <p:nvPr/>
        </p:nvSpPr>
        <p:spPr bwMode="auto">
          <a:xfrm>
            <a:off x="5076825" y="2716213"/>
            <a:ext cx="1512888" cy="641350"/>
          </a:xfrm>
          <a:prstGeom prst="rect">
            <a:avLst/>
          </a:prstGeom>
          <a:noFill/>
          <a:ln w="9525">
            <a:noFill/>
            <a:miter lim="800000"/>
            <a:headEnd/>
            <a:tailEnd/>
          </a:ln>
          <a:effectLst/>
        </p:spPr>
        <p:txBody>
          <a:bodyPr>
            <a:spAutoFit/>
          </a:bodyPr>
          <a:lstStyle/>
          <a:p>
            <a:pPr algn="ctr"/>
            <a:r>
              <a:rPr lang="pt-BR" b="1">
                <a:solidFill>
                  <a:srgbClr val="006600"/>
                </a:solidFill>
              </a:rPr>
              <a:t>October</a:t>
            </a:r>
          </a:p>
          <a:p>
            <a:pPr algn="ctr"/>
            <a:r>
              <a:rPr lang="pt-BR" b="1">
                <a:solidFill>
                  <a:srgbClr val="006600"/>
                </a:solidFill>
              </a:rPr>
              <a:t>2006</a:t>
            </a:r>
          </a:p>
        </p:txBody>
      </p:sp>
      <p:sp>
        <p:nvSpPr>
          <p:cNvPr id="262197" name="Text Box 53"/>
          <p:cNvSpPr txBox="1">
            <a:spLocks noChangeArrowheads="1"/>
          </p:cNvSpPr>
          <p:nvPr/>
        </p:nvSpPr>
        <p:spPr bwMode="auto">
          <a:xfrm>
            <a:off x="4210050" y="1989138"/>
            <a:ext cx="3816350" cy="641350"/>
          </a:xfrm>
          <a:prstGeom prst="rect">
            <a:avLst/>
          </a:prstGeom>
          <a:noFill/>
          <a:ln w="9525">
            <a:noFill/>
            <a:miter lim="800000"/>
            <a:headEnd/>
            <a:tailEnd/>
          </a:ln>
          <a:effectLst/>
        </p:spPr>
        <p:txBody>
          <a:bodyPr wrap="none">
            <a:spAutoFit/>
          </a:bodyPr>
          <a:lstStyle/>
          <a:p>
            <a:pPr algn="ctr"/>
            <a:r>
              <a:rPr lang="pt-BR"/>
              <a:t>preparation of the</a:t>
            </a:r>
          </a:p>
          <a:p>
            <a:pPr algn="ctr"/>
            <a:r>
              <a:rPr lang="pt-BR"/>
              <a:t>pilot AO requirements study starts...</a:t>
            </a:r>
          </a:p>
        </p:txBody>
      </p:sp>
      <p:sp>
        <p:nvSpPr>
          <p:cNvPr id="262175" name="Text Box 31"/>
          <p:cNvSpPr txBox="1">
            <a:spLocks noChangeArrowheads="1"/>
          </p:cNvSpPr>
          <p:nvPr/>
        </p:nvSpPr>
        <p:spPr bwMode="auto">
          <a:xfrm>
            <a:off x="7281863" y="1492250"/>
            <a:ext cx="1898650" cy="641350"/>
          </a:xfrm>
          <a:prstGeom prst="rect">
            <a:avLst/>
          </a:prstGeom>
          <a:solidFill>
            <a:schemeClr val="bg1"/>
          </a:solidFill>
          <a:ln w="9525">
            <a:noFill/>
            <a:miter lim="800000"/>
            <a:headEnd/>
            <a:tailEnd/>
          </a:ln>
          <a:effectLst/>
        </p:spPr>
        <p:txBody>
          <a:bodyPr wrap="none">
            <a:spAutoFit/>
          </a:bodyPr>
          <a:lstStyle/>
          <a:p>
            <a:pPr algn="ctr"/>
            <a:r>
              <a:rPr lang="pt-BR"/>
              <a:t>conclusion of the</a:t>
            </a:r>
          </a:p>
          <a:p>
            <a:pPr algn="ctr"/>
            <a:r>
              <a:rPr lang="pt-BR" b="1"/>
              <a:t>1st</a:t>
            </a:r>
            <a:r>
              <a:rPr lang="pt-BR"/>
              <a:t> study</a:t>
            </a:r>
          </a:p>
        </p:txBody>
      </p:sp>
      <p:sp>
        <p:nvSpPr>
          <p:cNvPr id="262198" name="Line 54"/>
          <p:cNvSpPr>
            <a:spLocks noChangeShapeType="1"/>
          </p:cNvSpPr>
          <p:nvPr/>
        </p:nvSpPr>
        <p:spPr bwMode="auto">
          <a:xfrm>
            <a:off x="5867400" y="1700213"/>
            <a:ext cx="1441450" cy="0"/>
          </a:xfrm>
          <a:prstGeom prst="line">
            <a:avLst/>
          </a:prstGeom>
          <a:noFill/>
          <a:ln w="57150">
            <a:solidFill>
              <a:srgbClr val="006600"/>
            </a:solidFill>
            <a:prstDash val="sysDot"/>
            <a:round/>
            <a:headEnd type="triangle" w="med" len="med"/>
            <a:tailEnd type="triangle" w="med" len="med"/>
          </a:ln>
          <a:effectLst/>
        </p:spPr>
        <p:txBody>
          <a:bodyPr/>
          <a:lstStyle/>
          <a:p>
            <a:endParaRPr lang="en-GB"/>
          </a:p>
        </p:txBody>
      </p:sp>
      <p:sp>
        <p:nvSpPr>
          <p:cNvPr id="262199" name="Line 55"/>
          <p:cNvSpPr>
            <a:spLocks noChangeShapeType="1"/>
          </p:cNvSpPr>
          <p:nvPr/>
        </p:nvSpPr>
        <p:spPr bwMode="auto">
          <a:xfrm>
            <a:off x="7956550" y="2420938"/>
            <a:ext cx="1441450" cy="0"/>
          </a:xfrm>
          <a:prstGeom prst="line">
            <a:avLst/>
          </a:prstGeom>
          <a:noFill/>
          <a:ln w="57150">
            <a:solidFill>
              <a:srgbClr val="006600"/>
            </a:solidFill>
            <a:prstDash val="sysDot"/>
            <a:round/>
            <a:headEnd type="triangle" w="med" len="med"/>
            <a:tailEnd type="triangle" w="med" len="med"/>
          </a:ln>
          <a:effectLst/>
        </p:spPr>
        <p:txBody>
          <a:bodyPr/>
          <a:lstStyle/>
          <a:p>
            <a:endParaRPr lang="en-GB"/>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Rectangle 2"/>
          <p:cNvSpPr>
            <a:spLocks noGrp="1" noChangeArrowheads="1"/>
          </p:cNvSpPr>
          <p:nvPr>
            <p:ph type="title"/>
          </p:nvPr>
        </p:nvSpPr>
        <p:spPr/>
        <p:txBody>
          <a:bodyPr/>
          <a:lstStyle/>
          <a:p>
            <a:r>
              <a:rPr lang="en-GB"/>
              <a:t>Outline</a:t>
            </a:r>
          </a:p>
        </p:txBody>
      </p:sp>
      <p:sp>
        <p:nvSpPr>
          <p:cNvPr id="292867" name="Rectangle 3"/>
          <p:cNvSpPr>
            <a:spLocks noGrp="1" noChangeArrowheads="1"/>
          </p:cNvSpPr>
          <p:nvPr>
            <p:ph type="body" idx="1"/>
          </p:nvPr>
        </p:nvSpPr>
        <p:spPr>
          <a:xfrm>
            <a:off x="323850" y="1527175"/>
            <a:ext cx="8229600" cy="3989388"/>
          </a:xfrm>
        </p:spPr>
        <p:txBody>
          <a:bodyPr/>
          <a:lstStyle/>
          <a:p>
            <a:r>
              <a:rPr lang="en-GB"/>
              <a:t>Testbed design: the first benchmark</a:t>
            </a:r>
          </a:p>
          <a:p>
            <a:r>
              <a:rPr lang="en-GB"/>
              <a:t>Testbed elements</a:t>
            </a:r>
          </a:p>
          <a:p>
            <a:r>
              <a:rPr lang="en-GB"/>
              <a:t>Testbed instantiation</a:t>
            </a:r>
          </a:p>
          <a:p>
            <a:r>
              <a:rPr lang="en-GB"/>
              <a:t>Testbed evolution  </a:t>
            </a:r>
          </a:p>
          <a:p>
            <a:r>
              <a:rPr lang="en-GB"/>
              <a:t>EA &amp; the Testbed </a:t>
            </a:r>
          </a:p>
          <a:p>
            <a:endParaRPr lang="en-GB"/>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Title 1"/>
          <p:cNvSpPr>
            <a:spLocks noGrp="1"/>
          </p:cNvSpPr>
          <p:nvPr>
            <p:ph type="title" idx="4294967295"/>
          </p:nvPr>
        </p:nvSpPr>
        <p:spPr>
          <a:xfrm>
            <a:off x="250825" y="260350"/>
            <a:ext cx="7850188" cy="633413"/>
          </a:xfrm>
          <a:solidFill>
            <a:schemeClr val="bg1"/>
          </a:solidFill>
        </p:spPr>
        <p:txBody>
          <a:bodyPr/>
          <a:lstStyle/>
          <a:p>
            <a:r>
              <a:rPr lang="en-GB"/>
              <a:t>Testbed design: the first benchmark</a:t>
            </a:r>
          </a:p>
        </p:txBody>
      </p:sp>
      <p:sp>
        <p:nvSpPr>
          <p:cNvPr id="268291" name="Content Placeholder 2"/>
          <p:cNvSpPr>
            <a:spLocks noGrp="1"/>
          </p:cNvSpPr>
          <p:nvPr>
            <p:ph idx="4294967295"/>
          </p:nvPr>
        </p:nvSpPr>
        <p:spPr>
          <a:xfrm>
            <a:off x="323850" y="1484313"/>
            <a:ext cx="8229600" cy="3989387"/>
          </a:xfrm>
        </p:spPr>
        <p:txBody>
          <a:bodyPr/>
          <a:lstStyle/>
          <a:p>
            <a:r>
              <a:rPr lang="en-GB" sz="2400"/>
              <a:t>a number of decisions… such as:</a:t>
            </a:r>
          </a:p>
          <a:p>
            <a:r>
              <a:rPr lang="en-GB" sz="2400"/>
              <a:t>application selection</a:t>
            </a:r>
          </a:p>
          <a:p>
            <a:pPr lvl="1"/>
            <a:r>
              <a:rPr lang="en-GB" sz="2000"/>
              <a:t>it should be a system likely to be universally used to different assessment purposes</a:t>
            </a:r>
          </a:p>
          <a:p>
            <a:pPr lvl="1"/>
            <a:r>
              <a:rPr lang="en-GB" sz="2000"/>
              <a:t>ten candidate applications were examined</a:t>
            </a:r>
          </a:p>
          <a:p>
            <a:pPr lvl="2"/>
            <a:r>
              <a:rPr lang="en-GB" sz="2000"/>
              <a:t>Tourist Guide System, Pet Store, J2ME Games, CVS Eclipse Plug-In, OpenORB middleware system, etc.</a:t>
            </a:r>
          </a:p>
          <a:p>
            <a:pPr lvl="1"/>
            <a:r>
              <a:rPr lang="en-GB" sz="2000"/>
              <a:t>each application was ranked according to weighted criteria</a:t>
            </a:r>
          </a:p>
          <a:p>
            <a:pPr lvl="1"/>
            <a:endParaRPr lang="en-GB"/>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nfolab">
  <a:themeElements>
    <a:clrScheme name="AMPLE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AMPLETemplat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MPLE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MPLE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MPLE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MPLE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MPLE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MPLE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MPLE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MPLE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MPLE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MPLE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MPLE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MPLE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infolab</Template>
  <TotalTime>0</TotalTime>
  <Words>3284</Words>
  <Application>Microsoft Office PowerPoint</Application>
  <PresentationFormat>On-screen Show (4:3)</PresentationFormat>
  <Paragraphs>524</Paragraphs>
  <Slides>46</Slides>
  <Notes>9</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infolab</vt:lpstr>
      <vt:lpstr>On the Design of a Testbed for AOSD</vt:lpstr>
      <vt:lpstr>Key Researchers</vt:lpstr>
      <vt:lpstr>AOSD: from embryonic techniques…</vt:lpstr>
      <vt:lpstr>Uncountable barriers </vt:lpstr>
      <vt:lpstr>A Testbed for AOSD</vt:lpstr>
      <vt:lpstr>Testbeds vs. Software Engineering</vt:lpstr>
      <vt:lpstr>Timeline</vt:lpstr>
      <vt:lpstr>Outline</vt:lpstr>
      <vt:lpstr>Testbed design: the first benchmark</vt:lpstr>
      <vt:lpstr>Selection Criteria</vt:lpstr>
      <vt:lpstr>Health Watcher (HW) System1</vt:lpstr>
      <vt:lpstr>Health Watcher Architecture</vt:lpstr>
      <vt:lpstr>Artefacts Repository</vt:lpstr>
      <vt:lpstr>What issues to benchmark?</vt:lpstr>
      <vt:lpstr>What issues to benchmark?</vt:lpstr>
      <vt:lpstr>Enhancing HW System… </vt:lpstr>
      <vt:lpstr>Stability Indicators</vt:lpstr>
      <vt:lpstr>Testbed Elements</vt:lpstr>
      <vt:lpstr>Outline</vt:lpstr>
      <vt:lpstr>Instantiation of the Benchmark (Design Stability Study)</vt:lpstr>
      <vt:lpstr>Instantiation of the Benchmark (Design Stability Study)</vt:lpstr>
      <vt:lpstr>Instantiation of the Benchmark (AO Requirements Study)</vt:lpstr>
      <vt:lpstr>Instantiation of the Benchmark (AO Requirements Study)</vt:lpstr>
      <vt:lpstr>Timeline - Evolution</vt:lpstr>
      <vt:lpstr>Evolution: feedback from the studies</vt:lpstr>
      <vt:lpstr>EA and the Testbed</vt:lpstr>
      <vt:lpstr>EA and the Testbed</vt:lpstr>
      <vt:lpstr>EA and the Testbed</vt:lpstr>
      <vt:lpstr>Future Expansions</vt:lpstr>
      <vt:lpstr>On the Design of a Testbed for AOSD</vt:lpstr>
      <vt:lpstr>Contributing to the Testbed</vt:lpstr>
      <vt:lpstr>Summary</vt:lpstr>
      <vt:lpstr>Other issues</vt:lpstr>
      <vt:lpstr>Outline</vt:lpstr>
      <vt:lpstr>Testbed design: the first benchmark</vt:lpstr>
      <vt:lpstr>Slide 36</vt:lpstr>
      <vt:lpstr>Achieving Traceability</vt:lpstr>
      <vt:lpstr>Requirements Phase</vt:lpstr>
      <vt:lpstr>Architecture Design Phase</vt:lpstr>
      <vt:lpstr>Instantiation of the Benchmark (Implementation Phase) (1)</vt:lpstr>
      <vt:lpstr>Slide 41</vt:lpstr>
      <vt:lpstr>Slide 42</vt:lpstr>
      <vt:lpstr>The Testbed as a Communication Tool</vt:lpstr>
      <vt:lpstr>Slide 44</vt:lpstr>
      <vt:lpstr>Instantiation of the Benchmark (Design Stability Study)</vt:lpstr>
      <vt:lpstr>Instantiation of the Benchmark (AO Requirements Study)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 the Design of a Testbed for AOSD</dc:title>
  <dc:creator>greenwop</dc:creator>
  <cp:lastModifiedBy>greenwop</cp:lastModifiedBy>
  <cp:revision>1</cp:revision>
  <dcterms:created xsi:type="dcterms:W3CDTF">2007-07-16T12:59:47Z</dcterms:created>
  <dcterms:modified xsi:type="dcterms:W3CDTF">2007-07-16T13:00:41Z</dcterms:modified>
</cp:coreProperties>
</file>