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7"/>
  </p:notesMasterIdLst>
  <p:sldIdLst>
    <p:sldId id="278" r:id="rId2"/>
    <p:sldId id="279"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9" r:id="rId21"/>
    <p:sldId id="300" r:id="rId22"/>
    <p:sldId id="301" r:id="rId23"/>
    <p:sldId id="302" r:id="rId24"/>
    <p:sldId id="303" r:id="rId25"/>
    <p:sldId id="304" r:id="rId26"/>
    <p:sldId id="305" r:id="rId27"/>
    <p:sldId id="267" r:id="rId28"/>
    <p:sldId id="268" r:id="rId29"/>
    <p:sldId id="269" r:id="rId30"/>
    <p:sldId id="270" r:id="rId31"/>
    <p:sldId id="271" r:id="rId32"/>
    <p:sldId id="272" r:id="rId33"/>
    <p:sldId id="273" r:id="rId34"/>
    <p:sldId id="274" r:id="rId35"/>
    <p:sldId id="275" r:id="rId36"/>
    <p:sldId id="276" r:id="rId37"/>
    <p:sldId id="277" r:id="rId38"/>
    <p:sldId id="256" r:id="rId39"/>
    <p:sldId id="257" r:id="rId40"/>
    <p:sldId id="258" r:id="rId41"/>
    <p:sldId id="259" r:id="rId42"/>
    <p:sldId id="260" r:id="rId43"/>
    <p:sldId id="261" r:id="rId44"/>
    <p:sldId id="262" r:id="rId45"/>
    <p:sldId id="263" r:id="rId46"/>
    <p:sldId id="264" r:id="rId47"/>
    <p:sldId id="265" r:id="rId48"/>
    <p:sldId id="266" r:id="rId49"/>
    <p:sldId id="322" r:id="rId50"/>
    <p:sldId id="323" r:id="rId51"/>
    <p:sldId id="324" r:id="rId52"/>
    <p:sldId id="325" r:id="rId53"/>
    <p:sldId id="326" r:id="rId54"/>
    <p:sldId id="327" r:id="rId55"/>
    <p:sldId id="328" r:id="rId56"/>
    <p:sldId id="329" r:id="rId57"/>
    <p:sldId id="330"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33" r:id="rId73"/>
    <p:sldId id="332" r:id="rId74"/>
    <p:sldId id="334" r:id="rId75"/>
    <p:sldId id="306" r:id="rId76"/>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81228" autoAdjust="0"/>
  </p:normalViewPr>
  <p:slideViewPr>
    <p:cSldViewPr>
      <p:cViewPr varScale="1">
        <p:scale>
          <a:sx n="60" d="100"/>
          <a:sy n="60" d="100"/>
        </p:scale>
        <p:origin x="-1428"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pt-B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6358074-AB5E-46D8-A3A4-0ABFE2F4BBC3}" type="datetimeFigureOut">
              <a:rPr lang="pt-BR"/>
              <a:pPr>
                <a:defRPr/>
              </a:pPr>
              <a:t>22/10/2008</a:t>
            </a:fld>
            <a:endParaRPr lang="pt-B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pt-B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pt-B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7EEE9C01-810C-40C1-822D-26A6DE191E8D}" type="slidenum">
              <a:rPr lang="pt-BR"/>
              <a:pPr>
                <a:defRPr/>
              </a:pPr>
              <a:t>‹#›</a:t>
            </a:fld>
            <a:endParaRPr 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Video_game_developer" TargetMode="External"/><Relationship Id="rId7" Type="http://schemas.openxmlformats.org/officeDocument/2006/relationships/hyperlink" Target="http://en.wikipedia.org/wiki/Reggie_Fils-Aime"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en.wikipedia.org/wiki/BBC" TargetMode="External"/><Relationship Id="rId5" Type="http://schemas.openxmlformats.org/officeDocument/2006/relationships/hyperlink" Target="http://en.wikipedia.org/wiki/Sic" TargetMode="External"/><Relationship Id="rId4" Type="http://schemas.openxmlformats.org/officeDocument/2006/relationships/hyperlink" Target="http://en.wikipedia.org/wiki/Wii"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en.wikipedia.org/wiki/Game_designer" TargetMode="External"/><Relationship Id="rId3" Type="http://schemas.openxmlformats.org/officeDocument/2006/relationships/hyperlink" Target="http://en.wikipedia.org/wiki/Nintendo_GameCube" TargetMode="External"/><Relationship Id="rId7" Type="http://schemas.openxmlformats.org/officeDocument/2006/relationships/hyperlink" Target="http://en.wikipedia.org/wiki/Game_engine" TargetMode="External"/><Relationship Id="rId12" Type="http://schemas.openxmlformats.org/officeDocument/2006/relationships/hyperlink" Target="http://en.wikipedia.org/wiki/Tokyo_Game_Show"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en.wikipedia.org/wiki/Wii" TargetMode="External"/><Relationship Id="rId11" Type="http://schemas.openxmlformats.org/officeDocument/2006/relationships/hyperlink" Target="http://en.wikipedia.org/wiki/Wii_Remote" TargetMode="External"/><Relationship Id="rId5" Type="http://schemas.openxmlformats.org/officeDocument/2006/relationships/hyperlink" Target="http://en.wikipedia.org/wiki/Nintendo_DS" TargetMode="External"/><Relationship Id="rId10" Type="http://schemas.openxmlformats.org/officeDocument/2006/relationships/hyperlink" Target="http://en.wikipedia.org/wiki/Satoru_Iwata" TargetMode="External"/><Relationship Id="rId4" Type="http://schemas.openxmlformats.org/officeDocument/2006/relationships/hyperlink" Target="http://en.wikipedia.org/wiki/Shigeru_Miyamoto" TargetMode="External"/><Relationship Id="rId9" Type="http://schemas.openxmlformats.org/officeDocument/2006/relationships/hyperlink" Target="http://en.wikipedia.org/wiki/E3_Media_and_Business_Summit"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en.wikipedia.org/wiki/NPD_Group" TargetMode="External"/><Relationship Id="rId13" Type="http://schemas.openxmlformats.org/officeDocument/2006/relationships/hyperlink" Target="http://en.wikipedia.org/wiki/Taiwan" TargetMode="External"/><Relationship Id="rId3" Type="http://schemas.openxmlformats.org/officeDocument/2006/relationships/hyperlink" Target="http://en.wikipedia.org/wiki/North_America" TargetMode="External"/><Relationship Id="rId7" Type="http://schemas.openxmlformats.org/officeDocument/2006/relationships/hyperlink" Target="http://en.wikipedia.org/wiki/Europe" TargetMode="External"/><Relationship Id="rId12" Type="http://schemas.openxmlformats.org/officeDocument/2006/relationships/hyperlink" Target="http://en.wikipedia.org/wiki/South_Korea"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en.wikipedia.org/wiki/Asia" TargetMode="External"/><Relationship Id="rId11" Type="http://schemas.openxmlformats.org/officeDocument/2006/relationships/hyperlink" Target="http://en.wikipedia.org/wiki/Financial_Times" TargetMode="External"/><Relationship Id="rId5" Type="http://schemas.openxmlformats.org/officeDocument/2006/relationships/hyperlink" Target="http://en.wikipedia.org/wiki/Australasia" TargetMode="External"/><Relationship Id="rId10" Type="http://schemas.openxmlformats.org/officeDocument/2006/relationships/hyperlink" Target="http://en.wikipedia.org/wiki/Wii" TargetMode="External"/><Relationship Id="rId4" Type="http://schemas.openxmlformats.org/officeDocument/2006/relationships/hyperlink" Target="http://en.wikipedia.org/wiki/South_America" TargetMode="External"/><Relationship Id="rId9" Type="http://schemas.openxmlformats.org/officeDocument/2006/relationships/hyperlink" Target="http://en.wikipedia.org/wiki/PlayStation_3" TargetMode="External"/><Relationship Id="rId14" Type="http://schemas.openxmlformats.org/officeDocument/2006/relationships/hyperlink" Target="http://en.wikipedia.org/wiki/Xbox_360"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en.wikipedia.org/wiki/United_States_dollar" TargetMode="External"/><Relationship Id="rId3" Type="http://schemas.openxmlformats.org/officeDocument/2006/relationships/hyperlink" Target="http://en.wikipedia.org/wiki/Video_clip" TargetMode="External"/><Relationship Id="rId7" Type="http://schemas.openxmlformats.org/officeDocument/2006/relationships/hyperlink" Target="http://en.wikipedia.org/wiki/Elizabeth_II_of_the_United_Kingdom"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en.wikipedia.org/wiki/The_People" TargetMode="External"/><Relationship Id="rId5" Type="http://schemas.openxmlformats.org/officeDocument/2006/relationships/hyperlink" Target="http://en.wikipedia.org/wiki/Wii" TargetMode="External"/><Relationship Id="rId4" Type="http://schemas.openxmlformats.org/officeDocument/2006/relationships/hyperlink" Target="http://en.wikipedia.org/wiki/Pensioner"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smtClean="0"/>
              <a:t>A grande inovação no console é seu controle revolucionário que capta os movimentos do jogador proporcionando uma grande interatividade entre o game e o jogador, um ótimo video game que tem tudo e mais um pouco para vencer a guerra de consoles desta geração.</a:t>
            </a:r>
            <a:endParaRPr lang="en-US" smtClean="0"/>
          </a:p>
          <a:p>
            <a:pPr eaLnBrk="1" hangingPunct="1">
              <a:spcBef>
                <a:spcPct val="0"/>
              </a:spcBef>
            </a:pPr>
            <a:endParaRPr lang="en-US" smtClean="0"/>
          </a:p>
          <a:p>
            <a:pPr eaLnBrk="1" hangingPunct="1">
              <a:spcBef>
                <a:spcPct val="0"/>
              </a:spcBef>
            </a:pPr>
            <a:r>
              <a:rPr lang="en-US" smtClean="0"/>
              <a:t>O componente diferencial do console é o Controle Wireless: o Wii Remote, pode ser usado como um apontador e pode detectar aceleração em três dimensões</a:t>
            </a:r>
          </a:p>
        </p:txBody>
      </p:sp>
      <p:sp>
        <p:nvSpPr>
          <p:cNvPr id="60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128F7B-742E-4AF2-8EEC-C3C30EE630DF}"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pt-BR" smtClean="0"/>
              <a:t>20 cm</a:t>
            </a:r>
          </a:p>
          <a:p>
            <a:pPr eaLnBrk="1" hangingPunct="1">
              <a:spcBef>
                <a:spcPct val="0"/>
              </a:spcBef>
              <a:buFontTx/>
              <a:buChar char="•"/>
            </a:pPr>
            <a:r>
              <a:rPr lang="pt-BR" smtClean="0"/>
              <a:t>10 LEDs infravermelhos, cinco em cada extremidade.</a:t>
            </a:r>
          </a:p>
          <a:p>
            <a:pPr eaLnBrk="1" hangingPunct="1">
              <a:spcBef>
                <a:spcPct val="0"/>
              </a:spcBef>
              <a:buFontTx/>
              <a:buChar char="•"/>
            </a:pPr>
            <a:r>
              <a:rPr lang="pt-BR" smtClean="0"/>
              <a:t>Recomenda-se posicionar em cima ou embaixo da tela, mas na prática precisa apenas estar na frente do jogador.</a:t>
            </a:r>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D08089-901C-495A-8F65-913E8BA380A6}" type="slidenum">
              <a:rPr lang="pt-BR" smtClean="0"/>
              <a:pPr fontAlgn="base">
                <a:spcBef>
                  <a:spcPct val="0"/>
                </a:spcBef>
                <a:spcAft>
                  <a:spcPct val="0"/>
                </a:spcAft>
                <a:defRPr/>
              </a:pPr>
              <a:t>39</a:t>
            </a:fld>
            <a:endParaRPr lang="pt-B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pt-BR" smtClean="0"/>
              <a:t>Não é necessário apontar diretamente o controle para a Sensor Bar, mas ela precisa estar dentro do seu ângulo de visão.</a:t>
            </a:r>
          </a:p>
          <a:p>
            <a:pPr eaLnBrk="1" hangingPunct="1">
              <a:spcBef>
                <a:spcPct val="0"/>
              </a:spcBef>
              <a:buFontTx/>
              <a:buChar char="•"/>
            </a:pPr>
            <a:r>
              <a:rPr lang="pt-BR" smtClean="0"/>
              <a:t>Quaisquer dois pontos que emitem luz IR podem ser usados para orientar o dispositivo. </a:t>
            </a:r>
            <a:r>
              <a:rPr lang="da-DK" i="1" smtClean="0"/>
              <a:t>wii candles for sensor bar: </a:t>
            </a:r>
            <a:r>
              <a:rPr lang="pt-BR" i="1" smtClean="0"/>
              <a:t>http://www.youtube.com/watch?v=9ZxwBrCAtUE&amp;feature=related</a:t>
            </a:r>
          </a:p>
          <a:p>
            <a:pPr eaLnBrk="1" hangingPunct="1">
              <a:spcBef>
                <a:spcPct val="0"/>
              </a:spcBef>
              <a:buFontTx/>
              <a:buChar char="•"/>
            </a:pPr>
            <a:endParaRPr lang="pt-BR" smtClean="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CF90C5-C64B-41C9-A758-B8A571C2486D}" type="slidenum">
              <a:rPr lang="pt-BR" smtClean="0"/>
              <a:pPr fontAlgn="base">
                <a:spcBef>
                  <a:spcPct val="0"/>
                </a:spcBef>
                <a:spcAft>
                  <a:spcPct val="0"/>
                </a:spcAft>
                <a:defRPr/>
              </a:pPr>
              <a:t>40</a:t>
            </a:fld>
            <a:endParaRPr lang="pt-B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pt-BR" smtClean="0"/>
              <a:t>m é uma distância fixa.</a:t>
            </a:r>
          </a:p>
          <a:p>
            <a:pPr eaLnBrk="1" hangingPunct="1">
              <a:spcBef>
                <a:spcPct val="0"/>
              </a:spcBef>
              <a:buFontTx/>
              <a:buChar char="•"/>
            </a:pPr>
            <a:r>
              <a:rPr lang="pt-BR" smtClean="0"/>
              <a:t>É usado quando o jogador faz os movimentos cima-baixo, esquerda-direita</a:t>
            </a:r>
          </a:p>
          <a:p>
            <a:pPr eaLnBrk="1" hangingPunct="1">
              <a:spcBef>
                <a:spcPct val="0"/>
              </a:spcBef>
              <a:buFontTx/>
              <a:buChar char="•"/>
            </a:pPr>
            <a:r>
              <a:rPr lang="pt-BR" smtClean="0"/>
              <a:t>Como pode calcular a distância, é usado também para navegação em profundidade (exemplo mais à frente)</a:t>
            </a:r>
          </a:p>
          <a:p>
            <a:pPr eaLnBrk="1" hangingPunct="1">
              <a:spcBef>
                <a:spcPct val="0"/>
              </a:spcBef>
            </a:pPr>
            <a:endParaRPr lang="pt-BR" smtClean="0"/>
          </a:p>
        </p:txBody>
      </p:sp>
      <p:sp>
        <p:nvSpPr>
          <p:cNvPr id="716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19FB04-5211-4098-A09A-2BD16037D8F8}" type="slidenum">
              <a:rPr lang="pt-BR" smtClean="0"/>
              <a:pPr fontAlgn="base">
                <a:spcBef>
                  <a:spcPct val="0"/>
                </a:spcBef>
                <a:spcAft>
                  <a:spcPct val="0"/>
                </a:spcAft>
                <a:defRPr/>
              </a:pPr>
              <a:t>41</a:t>
            </a:fld>
            <a:endParaRPr lang="pt-B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pt-BR" smtClean="0"/>
              <a:t>Custo estimado de R$ 2.50 para a Nintendo</a:t>
            </a:r>
          </a:p>
          <a:p>
            <a:pPr eaLnBrk="1" hangingPunct="1">
              <a:spcBef>
                <a:spcPct val="0"/>
              </a:spcBef>
              <a:buFontTx/>
              <a:buChar char="•"/>
            </a:pPr>
            <a:r>
              <a:rPr lang="pt-BR" smtClean="0"/>
              <a:t>Baixo consumo de energia</a:t>
            </a:r>
          </a:p>
        </p:txBody>
      </p:sp>
      <p:sp>
        <p:nvSpPr>
          <p:cNvPr id="727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A9062E-C80D-4FE2-8A5B-0FF1E556FB01}" type="slidenum">
              <a:rPr lang="pt-BR" smtClean="0"/>
              <a:pPr fontAlgn="base">
                <a:spcBef>
                  <a:spcPct val="0"/>
                </a:spcBef>
                <a:spcAft>
                  <a:spcPct val="0"/>
                </a:spcAft>
                <a:defRPr/>
              </a:pPr>
              <a:t>42</a:t>
            </a:fld>
            <a:endParaRPr lang="pt-B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pt-BR" smtClean="0"/>
              <a:t>MEMS = Micro Electro-Mechanical Systems</a:t>
            </a:r>
          </a:p>
          <a:p>
            <a:pPr eaLnBrk="1" hangingPunct="1">
              <a:spcBef>
                <a:spcPct val="0"/>
              </a:spcBef>
              <a:buFontTx/>
              <a:buChar char="•"/>
            </a:pPr>
            <a:endParaRPr lang="pt-BR" smtClean="0"/>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1D900F-591F-4AC3-B1B3-44890FED740C}" type="slidenum">
              <a:rPr lang="pt-BR" smtClean="0"/>
              <a:pPr fontAlgn="base">
                <a:spcBef>
                  <a:spcPct val="0"/>
                </a:spcBef>
                <a:spcAft>
                  <a:spcPct val="0"/>
                </a:spcAft>
                <a:defRPr/>
              </a:pPr>
              <a:t>43</a:t>
            </a:fld>
            <a:endParaRPr lang="pt-B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pt-BR" smtClean="0"/>
              <a:t>O controle é acusado de detecctar apenas balanços (waggling).</a:t>
            </a:r>
          </a:p>
          <a:p>
            <a:pPr eaLnBrk="1" hangingPunct="1">
              <a:spcBef>
                <a:spcPct val="0"/>
              </a:spcBef>
              <a:buFontTx/>
              <a:buChar char="•"/>
            </a:pPr>
            <a:r>
              <a:rPr lang="pt-BR" smtClean="0"/>
              <a:t>Em muitos casos é difícil distinguir a aceleração provocada pelo usuário da gravidade</a:t>
            </a:r>
          </a:p>
          <a:p>
            <a:pPr eaLnBrk="1" hangingPunct="1">
              <a:spcBef>
                <a:spcPct val="0"/>
              </a:spcBef>
              <a:buFontTx/>
              <a:buChar char="•"/>
            </a:pPr>
            <a:r>
              <a:rPr lang="pt-BR" smtClean="0"/>
              <a:t>O dispositivo também não consegue distinguir perfeitamente rotação e aceleração linear</a:t>
            </a:r>
          </a:p>
          <a:p>
            <a:pPr eaLnBrk="1" hangingPunct="1">
              <a:spcBef>
                <a:spcPct val="0"/>
              </a:spcBef>
              <a:buFontTx/>
              <a:buChar char="•"/>
            </a:pPr>
            <a:endParaRPr lang="pt-BR" smtClean="0"/>
          </a:p>
        </p:txBody>
      </p:sp>
      <p:sp>
        <p:nvSpPr>
          <p:cNvPr id="747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58AD67-1A22-4274-9B2E-FD145C365B9C}" type="slidenum">
              <a:rPr lang="pt-BR" smtClean="0"/>
              <a:pPr fontAlgn="base">
                <a:spcBef>
                  <a:spcPct val="0"/>
                </a:spcBef>
                <a:spcAft>
                  <a:spcPct val="0"/>
                </a:spcAft>
                <a:defRPr/>
              </a:pPr>
              <a:t>44</a:t>
            </a:fld>
            <a:endParaRPr lang="pt-B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pt-BR" smtClean="0"/>
              <a:t>Como resposta às críticas, a Nintendo criou o Wii Motion Plus para capturar mais precisamente movimentos complexos</a:t>
            </a:r>
          </a:p>
          <a:p>
            <a:pPr eaLnBrk="1" hangingPunct="1">
              <a:spcBef>
                <a:spcPct val="0"/>
              </a:spcBef>
              <a:buFontTx/>
              <a:buChar char="•"/>
            </a:pPr>
            <a:r>
              <a:rPr lang="pt-BR" smtClean="0"/>
              <a:t>Será lançado no Inverno de 2009</a:t>
            </a:r>
          </a:p>
          <a:p>
            <a:pPr eaLnBrk="1" hangingPunct="1">
              <a:spcBef>
                <a:spcPct val="0"/>
              </a:spcBef>
              <a:buFontTx/>
              <a:buChar char="•"/>
            </a:pPr>
            <a:r>
              <a:rPr lang="pt-BR" smtClean="0"/>
              <a:t>Alguns jogos são possíveis apenas com este dispositivo, como lutas com espadas, e outros são bastante melhorados, como Wii Sports</a:t>
            </a:r>
          </a:p>
          <a:p>
            <a:pPr eaLnBrk="1" hangingPunct="1">
              <a:spcBef>
                <a:spcPct val="0"/>
              </a:spcBef>
              <a:buFontTx/>
              <a:buChar char="•"/>
            </a:pPr>
            <a:r>
              <a:rPr lang="pt-BR" smtClean="0"/>
              <a:t>Acoplado ao Wii Remote</a:t>
            </a:r>
          </a:p>
          <a:p>
            <a:pPr eaLnBrk="1" hangingPunct="1">
              <a:spcBef>
                <a:spcPct val="0"/>
              </a:spcBef>
            </a:pPr>
            <a:endParaRPr lang="pt-BR"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D68EC2-D0DB-4EE6-B6C4-768AE22A6FA8}" type="slidenum">
              <a:rPr lang="pt-BR" smtClean="0"/>
              <a:pPr fontAlgn="base">
                <a:spcBef>
                  <a:spcPct val="0"/>
                </a:spcBef>
                <a:spcAft>
                  <a:spcPct val="0"/>
                </a:spcAft>
                <a:defRPr/>
              </a:pPr>
              <a:t>45</a:t>
            </a:fld>
            <a:endParaRPr lang="pt-B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As of June 2008, Nintendo has sold nearly 30 million Wii game consoles. This makes the Wii Remote one of the most common computer input devices in the world. It also happens to be one of the most sophisticated.</a:t>
            </a:r>
            <a:endParaRPr lang="pt-BR" smtClean="0"/>
          </a:p>
        </p:txBody>
      </p:sp>
      <p:sp>
        <p:nvSpPr>
          <p:cNvPr id="768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ACF9AD-3B1C-498D-A107-4FD6052A8F14}" type="slidenum">
              <a:rPr lang="pt-BR" smtClean="0"/>
              <a:pPr fontAlgn="base">
                <a:spcBef>
                  <a:spcPct val="0"/>
                </a:spcBef>
                <a:spcAft>
                  <a:spcPct val="0"/>
                </a:spcAft>
                <a:defRPr/>
              </a:pPr>
              <a:t>48</a:t>
            </a:fld>
            <a:endParaRPr lang="pt-B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a:solidFill>
              <a:srgbClr val="000000"/>
            </a:solidFill>
            <a:miter lim="800000"/>
            <a:headEnd/>
            <a:tailEnd/>
          </a:ln>
        </p:spPr>
      </p:sp>
      <p:sp>
        <p:nvSpPr>
          <p:cNvPr id="10445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pt-BR" b="1" smtClean="0"/>
              <a:t>Wii Menu</a:t>
            </a:r>
          </a:p>
          <a:p>
            <a:pPr eaLnBrk="1" hangingPunct="1"/>
            <a:r>
              <a:rPr lang="pt-BR" smtClean="0"/>
              <a:t>    Interface inicial o Wii.</a:t>
            </a:r>
          </a:p>
          <a:p>
            <a:pPr eaLnBrk="1" hangingPunct="1"/>
            <a:r>
              <a:rPr lang="pt-BR" smtClean="0"/>
              <a:t>    47 canais customizáveis e 1 fixo (Disc Channel)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p:spPr>
      </p:sp>
      <p:sp>
        <p:nvSpPr>
          <p:cNvPr id="1054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pt-BR" b="1" smtClean="0"/>
              <a:t>Disc Channel</a:t>
            </a:r>
          </a:p>
          <a:p>
            <a:pPr eaLnBrk="1" hangingPunct="1"/>
            <a:r>
              <a:rPr lang="pt-BR" smtClean="0"/>
              <a:t>    Wii ou GameCube.</a:t>
            </a:r>
          </a:p>
          <a:p>
            <a:pPr eaLnBrk="1" hangingPunct="1"/>
            <a:r>
              <a:rPr lang="pt-BR" smtClean="0"/>
              <a:t>    Atualizações do Wii são requeriadas antes de que se jogue alguns jogos</a:t>
            </a:r>
          </a:p>
          <a:p>
            <a:pPr eaLnBrk="1" hangingPunct="1"/>
            <a:r>
              <a:rPr lang="pt-BR" smtClean="0"/>
              <a:t>    Único canal que não pode ser movido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smtClean="0"/>
              <a:t>This means it is the first home console Nintendo has marketed outside of Japan without the company name featured in its trademark.</a:t>
            </a:r>
          </a:p>
          <a:p>
            <a:pPr eaLnBrk="1" hangingPunct="1">
              <a:spcBef>
                <a:spcPct val="0"/>
              </a:spcBef>
              <a:buFontTx/>
              <a:buChar char="•"/>
            </a:pPr>
            <a:endParaRPr lang="en-US" smtClean="0"/>
          </a:p>
          <a:p>
            <a:pPr marL="0" lvl="1" eaLnBrk="1" hangingPunct="1">
              <a:spcBef>
                <a:spcPct val="0"/>
              </a:spcBef>
              <a:buFontTx/>
              <a:buChar char="•"/>
            </a:pPr>
            <a:r>
              <a:rPr lang="en-US" smtClean="0"/>
              <a:t>“Wii sounds like 'we', which emphasizes that the console is for everyone. Wii can easily be remembered by people around the world, no matter what language they speak. No confusion. No need to abbreviate. Just Wii”</a:t>
            </a:r>
          </a:p>
          <a:p>
            <a:pPr eaLnBrk="1" hangingPunct="1">
              <a:spcBef>
                <a:spcPct val="0"/>
              </a:spcBef>
              <a:buFontTx/>
              <a:buChar char="•"/>
            </a:pPr>
            <a:endParaRPr lang="en-US" smtClean="0"/>
          </a:p>
          <a:p>
            <a:pPr eaLnBrk="1" hangingPunct="1">
              <a:spcBef>
                <a:spcPct val="0"/>
              </a:spcBef>
              <a:buFontTx/>
              <a:buChar char="•"/>
            </a:pPr>
            <a:r>
              <a:rPr lang="en-US" smtClean="0"/>
              <a:t>Nintendo's spelling of "Wii" with two lower-case "i" characters is meant to resemble two people standing side by side, representing players gathering together, as well as to represent the Wii Remote and Nunchuk.</a:t>
            </a:r>
            <a:endParaRPr lang="en-US" u="sng" baseline="30000" smtClean="0"/>
          </a:p>
          <a:p>
            <a:pPr eaLnBrk="1" hangingPunct="1">
              <a:spcBef>
                <a:spcPct val="0"/>
              </a:spcBef>
              <a:buFontTx/>
              <a:buChar char="•"/>
            </a:pPr>
            <a:endParaRPr lang="en-US" u="sng" baseline="30000" smtClean="0"/>
          </a:p>
          <a:p>
            <a:pPr eaLnBrk="1" hangingPunct="1">
              <a:spcBef>
                <a:spcPct val="0"/>
              </a:spcBef>
              <a:buFontTx/>
              <a:buChar char="•"/>
            </a:pPr>
            <a:r>
              <a:rPr lang="en-US" smtClean="0"/>
              <a:t>Despite Nintendo's justification for the name, some </a:t>
            </a:r>
            <a:r>
              <a:rPr lang="en-US" u="sng" smtClean="0">
                <a:hlinkClick r:id="rId3" tooltip="Video game developer"/>
              </a:rPr>
              <a:t>video game developers</a:t>
            </a:r>
            <a:r>
              <a:rPr lang="en-US" smtClean="0"/>
              <a:t> and members of the press reacted negatively towards the change. They preferred "Revolution" over "Wii"</a:t>
            </a:r>
            <a:r>
              <a:rPr lang="en-US" u="sng" baseline="30000" smtClean="0">
                <a:hlinkClick r:id="rId4"/>
              </a:rPr>
              <a:t>[18]</a:t>
            </a:r>
            <a:r>
              <a:rPr lang="en-US" smtClean="0"/>
              <a:t> and expressed fear "that the name would convey a continued sense of 'kidiness' [</a:t>
            </a:r>
            <a:r>
              <a:rPr lang="en-US" i="1" u="sng" smtClean="0">
                <a:hlinkClick r:id="rId5" tooltip="Sic"/>
              </a:rPr>
              <a:t>sic</a:t>
            </a:r>
            <a:r>
              <a:rPr lang="en-US" smtClean="0"/>
              <a:t>] to the console."</a:t>
            </a:r>
            <a:r>
              <a:rPr lang="en-US" u="sng" baseline="30000" smtClean="0">
                <a:hlinkClick r:id="rId4"/>
              </a:rPr>
              <a:t>[19]</a:t>
            </a:r>
            <a:r>
              <a:rPr lang="en-US" smtClean="0"/>
              <a:t> The </a:t>
            </a:r>
            <a:r>
              <a:rPr lang="en-US" u="sng" smtClean="0">
                <a:hlinkClick r:id="rId6" tooltip="BBC"/>
              </a:rPr>
              <a:t>BBC</a:t>
            </a:r>
            <a:r>
              <a:rPr lang="en-US" smtClean="0"/>
              <a:t> reported the day after the name was announced that "a long list of puerile jokes, based on the name," had appeared on the Internet.</a:t>
            </a:r>
            <a:r>
              <a:rPr lang="en-US" u="sng" baseline="30000" smtClean="0">
                <a:hlinkClick r:id="rId4"/>
              </a:rPr>
              <a:t>[20]</a:t>
            </a:r>
            <a:r>
              <a:rPr lang="en-US" smtClean="0"/>
              <a:t> Nintendo of America's president </a:t>
            </a:r>
            <a:r>
              <a:rPr lang="en-US" u="sng" smtClean="0">
                <a:hlinkClick r:id="rId7" tooltip="Reggie Fils-Aime"/>
              </a:rPr>
              <a:t>Reggie Fils-Aime</a:t>
            </a:r>
            <a:r>
              <a:rPr lang="en-US" smtClean="0"/>
              <a:t> acknowledged the initial reaction and further explained the change: Revolution as a name is not ideal; it's long, and in some cultures, it's hard to pronounce. So we wanted something that was short, to the point, easy to pronounce, and distinctive. That's how 'Wii,' as a console name, was created.</a:t>
            </a:r>
            <a:r>
              <a:rPr lang="en-US" u="sng" baseline="30000" smtClean="0">
                <a:hlinkClick r:id="rId4"/>
              </a:rPr>
              <a:t>[21]</a:t>
            </a:r>
            <a:endParaRPr lang="en-US" u="sng" baseline="30000" smtClean="0"/>
          </a:p>
          <a:p>
            <a:pPr eaLnBrk="1" hangingPunct="1">
              <a:spcBef>
                <a:spcPct val="0"/>
              </a:spcBef>
              <a:buFontTx/>
              <a:buChar char="•"/>
            </a:pPr>
            <a:endParaRPr lang="en-US" u="sng" baseline="30000" smtClean="0"/>
          </a:p>
        </p:txBody>
      </p:sp>
      <p:sp>
        <p:nvSpPr>
          <p:cNvPr id="61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4CB58C-292B-4DC0-A83D-7D11F2072348}" type="slidenum">
              <a:rPr lang="en-US" smtClean="0"/>
              <a:pPr fontAlgn="base">
                <a:spcBef>
                  <a:spcPct val="0"/>
                </a:spcBef>
                <a:spcAft>
                  <a:spcPct val="0"/>
                </a:spcAft>
                <a:defRPr/>
              </a:pPr>
              <a:t>22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p:spPr>
      </p:sp>
      <p:sp>
        <p:nvSpPr>
          <p:cNvPr id="1064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pt-BR" b="1" smtClean="0"/>
              <a:t>Mii Channel</a:t>
            </a:r>
          </a:p>
          <a:p>
            <a:pPr eaLnBrk="1" hangingPunct="1"/>
            <a:r>
              <a:rPr lang="pt-BR" smtClean="0"/>
              <a:t>    Criação de avatar (com características baseadas em bonecas japonesas)</a:t>
            </a:r>
          </a:p>
          <a:p>
            <a:pPr eaLnBrk="1" hangingPunct="1"/>
            <a:r>
              <a:rPr lang="pt-BR" smtClean="0"/>
              <a:t>    Serve como perfil, armazenando algumas informações do usuário</a:t>
            </a:r>
          </a:p>
          <a:p>
            <a:pPr eaLnBrk="1" hangingPunct="1"/>
            <a:r>
              <a:rPr lang="pt-BR" smtClean="0"/>
              <a:t>    Em alguns jogos o usuário pode usar seu mii para controlá-lo</a:t>
            </a:r>
          </a:p>
          <a:p>
            <a:pPr eaLnBrk="1" hangingPunct="1"/>
            <a:r>
              <a:rPr lang="pt-BR" smtClean="0"/>
              <a:t>    Miis podem se comunicar via WiiConnect24</a:t>
            </a:r>
          </a:p>
          <a:p>
            <a:pPr eaLnBrk="1" hangingPunct="1"/>
            <a:r>
              <a:rPr lang="pt-BR" smtClean="0"/>
              <a:t>    Podem se armazenados em Wii Remotes e serem levados para outros consoles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p:spPr>
      </p:sp>
      <p:sp>
        <p:nvSpPr>
          <p:cNvPr id="10752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pt-BR" b="1" smtClean="0"/>
              <a:t>Photo Channel</a:t>
            </a:r>
          </a:p>
          <a:p>
            <a:pPr eaLnBrk="1" hangingPunct="1"/>
            <a:r>
              <a:rPr lang="pt-BR" b="1" smtClean="0"/>
              <a:t>    </a:t>
            </a:r>
            <a:r>
              <a:rPr lang="pt-BR" smtClean="0"/>
              <a:t>Possui alguns tipos básico de mídia disponível: imagens (jpeg/jpg), videos (mov/avi), e música (mp3/aac). </a:t>
            </a:r>
          </a:p>
          <a:p>
            <a:pPr eaLnBrk="1" hangingPunct="1"/>
            <a:r>
              <a:rPr lang="pt-BR" smtClean="0"/>
              <a:t>    A forma de introdução das mídias são via SD Cards e e-mails</a:t>
            </a:r>
          </a:p>
          <a:p>
            <a:pPr eaLnBrk="1" hangingPunct="1"/>
            <a:r>
              <a:rPr lang="pt-BR" smtClean="0"/>
              <a:t>    A imagem pode ser editada, porém o conteúdo do SD Card não é sobreescrito, sendo então salvo no próprio Wii</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p:spPr>
      </p:sp>
      <p:sp>
        <p:nvSpPr>
          <p:cNvPr id="10854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pt-BR" b="1" smtClean="0"/>
              <a:t>Wii Shop Channel</a:t>
            </a:r>
          </a:p>
          <a:p>
            <a:pPr eaLnBrk="1" hangingPunct="1"/>
            <a:r>
              <a:rPr lang="pt-BR" smtClean="0"/>
              <a:t>    Permite download de jogos e outros softwares.</a:t>
            </a:r>
          </a:p>
          <a:p>
            <a:pPr eaLnBrk="1" hangingPunct="1"/>
            <a:r>
              <a:rPr lang="pt-BR" smtClean="0"/>
              <a:t>    Wii Points obtidos diretamente de lojas ou Visa, MasterCard online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p:spPr>
      </p:sp>
      <p:sp>
        <p:nvSpPr>
          <p:cNvPr id="10957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pt-BR" b="1" smtClean="0"/>
              <a:t>Virtual Console</a:t>
            </a:r>
          </a:p>
          <a:p>
            <a:pPr eaLnBrk="1" hangingPunct="1"/>
            <a:r>
              <a:rPr lang="pt-BR" smtClean="0"/>
              <a:t>    Permite usuários baixarem jogos clássicos de outros consoles</a:t>
            </a:r>
          </a:p>
          <a:p>
            <a:pPr eaLnBrk="1" hangingPunct="1"/>
            <a:r>
              <a:rPr lang="pt-BR" smtClean="0"/>
              <a:t>    Jogos podem ser armazenados nos SD Cards apenas como backup, portanto, não podem ser executados a partir deste. </a:t>
            </a:r>
          </a:p>
          <a:p>
            <a:pPr eaLnBrk="1" hangingPunct="1"/>
            <a:r>
              <a:rPr lang="pt-BR" smtClean="0"/>
              <a:t>    Porém, apesar de poderem ser armazenados nos SD Cards, os jogos não podem ser transferidos para outros consoles. Mas, caso você compre um jogo, este pode ser dados de presente para qualquer pessoa que esteja na lista de amigos Wii.</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pt-BR" b="1" smtClean="0"/>
              <a:t>Wii Channels</a:t>
            </a:r>
          </a:p>
          <a:p>
            <a:pPr eaLnBrk="1" hangingPunct="1"/>
            <a:r>
              <a:rPr lang="pt-BR" smtClean="0"/>
              <a:t>    Adiciona canais que não são jogos</a:t>
            </a:r>
          </a:p>
          <a:p>
            <a:pPr eaLnBrk="1" hangingPunct="1"/>
            <a:r>
              <a:rPr lang="pt-BR" smtClean="0"/>
              <a:t>    Oferece três canais grátis: "Every body votes channel", "Check Mii out channel" e "Nintendo channel"</a:t>
            </a:r>
          </a:p>
          <a:p>
            <a:pPr eaLnBrk="1" hangingPunct="1"/>
            <a:r>
              <a:rPr lang="pt-BR" smtClean="0"/>
              <a:t>    Browser baseado no Opera por 500 Wii points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pt-BR" b="1" smtClean="0"/>
              <a:t>Forecast Channel</a:t>
            </a:r>
          </a:p>
          <a:p>
            <a:pPr eaLnBrk="1" hangingPunct="1"/>
            <a:r>
              <a:rPr lang="pt-BR" b="1" smtClean="0"/>
              <a:t>    </a:t>
            </a:r>
            <a:r>
              <a:rPr lang="pt-BR" smtClean="0"/>
              <a:t>Permite a transmissão de notícias relativas ao tempo via internet</a:t>
            </a:r>
          </a:p>
          <a:p>
            <a:pPr eaLnBrk="1" hangingPunct="1"/>
            <a:r>
              <a:rPr lang="pt-BR" smtClean="0"/>
              <a:t>    Para escolher um lugar para saber suas características do tempo, o forecast channel oferece uma interface em que, no zoom mais distante, o globo é apresentado. Dessa forma, o usuário pode rodar o globo e escolher o local, aproximando-se com zoom</a:t>
            </a:r>
          </a:p>
          <a:p>
            <a:pPr eaLnBrk="1" hangingPunct="1"/>
            <a:r>
              <a:rPr lang="pt-BR" smtClean="0"/>
              <a:t>    Existe uma pequena variação do forecast channel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p:spPr>
      </p:sp>
      <p:sp>
        <p:nvSpPr>
          <p:cNvPr id="11264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pt-BR" b="1" smtClean="0"/>
              <a:t>News Channel</a:t>
            </a:r>
          </a:p>
          <a:p>
            <a:pPr eaLnBrk="1" hangingPunct="1"/>
            <a:r>
              <a:rPr lang="pt-BR" b="1" smtClean="0"/>
              <a:t>    </a:t>
            </a:r>
            <a:r>
              <a:rPr lang="pt-BR" smtClean="0"/>
              <a:t>Permite a transmissão de notícias relativas à eventos via internet</a:t>
            </a:r>
          </a:p>
          <a:p>
            <a:pPr eaLnBrk="1" hangingPunct="1"/>
            <a:r>
              <a:rPr lang="pt-BR" smtClean="0"/>
              <a:t>    Apresenta uma interface de interação semelhante ao forecast channel, em que o globo é apresentado, sendo assim, podendo escolher o local da notícia a ser exibida</a:t>
            </a:r>
          </a:p>
          <a:p>
            <a:pPr eaLnBrk="1" hangingPunct="1"/>
            <a:r>
              <a:rPr lang="pt-BR" smtClean="0"/>
              <a:t>    Existe uma pequena variação do forecast channel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smtClean="0"/>
              <a:t>BOLA 1 – Permitem, ajudam no desenvolvimento de aplicações homebrew (isso é, aplicações produzidas por desenvolvedores independentes cujo alvo são plataformas de hardware proprietarias que não são convencionalmente programaveis por usuários, ou que usam metodos de armazenamento proprietario).</a:t>
            </a:r>
          </a:p>
          <a:p>
            <a:pPr eaLnBrk="1" hangingPunct="1">
              <a:spcBef>
                <a:spcPct val="0"/>
              </a:spcBef>
            </a:pPr>
            <a:endParaRPr lang="pt-BR" smtClean="0"/>
          </a:p>
          <a:p>
            <a:pPr eaLnBrk="1" hangingPunct="1">
              <a:spcBef>
                <a:spcPct val="0"/>
              </a:spcBef>
            </a:pPr>
            <a:endParaRPr lang="pt-BR" smtClean="0"/>
          </a:p>
        </p:txBody>
      </p:sp>
      <p:sp>
        <p:nvSpPr>
          <p:cNvPr id="23556"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9A5D617A-29FE-451A-BE74-6D7AB6623C6A}" type="slidenum">
              <a:rPr lang="pt-BR" sz="1200">
                <a:latin typeface="+mn-lt"/>
                <a:cs typeface="+mn-cs"/>
              </a:rPr>
              <a:pPr algn="r">
                <a:defRPr/>
              </a:pPr>
              <a:t>58</a:t>
            </a:fld>
            <a:endParaRPr lang="pt-BR" sz="1200">
              <a:latin typeface="+mn-lt"/>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smtClean="0"/>
              <a:t>EASY HOMEBREW – pacote de instalação com todos os arquivos necessários para ter no SD card. Dai então pode-se rodar o twilght hack e o homebrew channel. Uma solucao rapida.</a:t>
            </a:r>
          </a:p>
          <a:p>
            <a:pPr eaLnBrk="1" hangingPunct="1">
              <a:spcBef>
                <a:spcPct val="0"/>
              </a:spcBef>
            </a:pPr>
            <a:r>
              <a:rPr lang="pt-BR" smtClean="0"/>
              <a:t>WIIBREW INSTALLER – similar ao easy, incluindo guias, tutoriais etc..</a:t>
            </a:r>
          </a:p>
          <a:p>
            <a:pPr eaLnBrk="1" hangingPunct="1">
              <a:spcBef>
                <a:spcPct val="0"/>
              </a:spcBef>
            </a:pPr>
            <a:r>
              <a:rPr lang="pt-BR" smtClean="0"/>
              <a:t>FILE EXTRACTOR – similar ao easy.</a:t>
            </a:r>
          </a:p>
          <a:p>
            <a:pPr eaLnBrk="1" hangingPunct="1">
              <a:spcBef>
                <a:spcPct val="0"/>
              </a:spcBef>
            </a:pPr>
            <a:r>
              <a:rPr lang="pt-BR" smtClean="0"/>
              <a:t>TWILIGHT HACK – arquivo para rodar a aplicação apartir do SD Card. Fazendo uso do jogo The Legend of Zelda: Twilight Princess. -&gt; Tem todo um passo a passo, que voce copia a sua aplicacao para o SD Card, apaga um jogo previamente salvo de Zelda, e ai coloca o cd e roda o jogo. Ai acontece o hack, e vc pode loadar sua aplicação.</a:t>
            </a:r>
          </a:p>
          <a:p>
            <a:pPr eaLnBrk="1" hangingPunct="1">
              <a:spcBef>
                <a:spcPct val="0"/>
              </a:spcBef>
            </a:pPr>
            <a:r>
              <a:rPr lang="pt-BR" smtClean="0"/>
              <a:t>HOMEBREW CHANNEL – é uma aplicacao homebrew, serve para dar load em outras aplicacoes sem precisar usar esse Twilight Hack. Uma vez instalado, é como um canal qualquer que pode ser acessado pelo Wii menu, e ai carregar aplicacoes nos formatos dol e elf, tanto do SD card, por USB ou via TCP.</a:t>
            </a:r>
          </a:p>
          <a:p>
            <a:pPr eaLnBrk="1" hangingPunct="1">
              <a:spcBef>
                <a:spcPct val="0"/>
              </a:spcBef>
            </a:pPr>
            <a:endParaRPr lang="pt-BR" smtClean="0"/>
          </a:p>
        </p:txBody>
      </p:sp>
      <p:sp>
        <p:nvSpPr>
          <p:cNvPr id="2458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24701B8C-262D-403B-BB88-65AD742C45CB}" type="slidenum">
              <a:rPr lang="pt-BR" sz="1200">
                <a:latin typeface="+mn-lt"/>
                <a:cs typeface="+mn-cs"/>
              </a:rPr>
              <a:pPr algn="r">
                <a:defRPr/>
              </a:pPr>
              <a:t>59</a:t>
            </a:fld>
            <a:endParaRPr lang="pt-BR" sz="1200">
              <a:latin typeface="+mn-lt"/>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smtClean="0"/>
              <a:t>Alguns dos tipos aplicações homebrew podem ser:</a:t>
            </a:r>
          </a:p>
          <a:p>
            <a:pPr eaLnBrk="1" hangingPunct="1">
              <a:spcBef>
                <a:spcPct val="0"/>
              </a:spcBef>
            </a:pPr>
            <a:r>
              <a:rPr lang="pt-BR" smtClean="0"/>
              <a:t>LOADERS – o Homebrew Channel é um exemplo</a:t>
            </a:r>
          </a:p>
          <a:p>
            <a:pPr eaLnBrk="1" hangingPunct="1">
              <a:spcBef>
                <a:spcPct val="0"/>
              </a:spcBef>
            </a:pPr>
            <a:r>
              <a:rPr lang="pt-BR" smtClean="0"/>
              <a:t>EMULADORES – Usados para emular jogos de outros consoles no Wii.</a:t>
            </a:r>
          </a:p>
          <a:p>
            <a:pPr eaLnBrk="1" hangingPunct="1">
              <a:spcBef>
                <a:spcPct val="0"/>
              </a:spcBef>
            </a:pPr>
            <a:r>
              <a:rPr lang="pt-BR" smtClean="0"/>
              <a:t>MEDIA – Media players para usar o wii como um tocador de musica, ou videos.</a:t>
            </a:r>
          </a:p>
          <a:p>
            <a:pPr eaLnBrk="1" hangingPunct="1">
              <a:spcBef>
                <a:spcPct val="0"/>
              </a:spcBef>
            </a:pPr>
            <a:r>
              <a:rPr lang="pt-BR" smtClean="0"/>
              <a:t>UTILIDADES – utilitarios para tarefas diversas pro Wii, tipo um gerenciador de arquivos para o SD Card, um sistema de backup para jogos salvos, ate msm um servidor ftp..</a:t>
            </a:r>
          </a:p>
          <a:p>
            <a:pPr eaLnBrk="1" hangingPunct="1">
              <a:spcBef>
                <a:spcPct val="0"/>
              </a:spcBef>
            </a:pPr>
            <a:endParaRPr lang="pt-BR" smtClean="0"/>
          </a:p>
          <a:p>
            <a:pPr eaLnBrk="1" hangingPunct="1">
              <a:spcBef>
                <a:spcPct val="0"/>
              </a:spcBef>
            </a:pPr>
            <a:r>
              <a:rPr lang="pt-BR" smtClean="0"/>
              <a:t>E tem muito mais..</a:t>
            </a:r>
          </a:p>
          <a:p>
            <a:pPr eaLnBrk="1" hangingPunct="1">
              <a:spcBef>
                <a:spcPct val="0"/>
              </a:spcBef>
            </a:pPr>
            <a:endParaRPr lang="pt-BR" smtClean="0"/>
          </a:p>
          <a:p>
            <a:pPr eaLnBrk="1" hangingPunct="1">
              <a:spcBef>
                <a:spcPct val="0"/>
              </a:spcBef>
            </a:pPr>
            <a:endParaRPr lang="pt-BR" smtClean="0"/>
          </a:p>
          <a:p>
            <a:pPr eaLnBrk="1" hangingPunct="1">
              <a:spcBef>
                <a:spcPct val="0"/>
              </a:spcBef>
            </a:pPr>
            <a:endParaRPr lang="pt-BR" smtClean="0"/>
          </a:p>
        </p:txBody>
      </p:sp>
      <p:sp>
        <p:nvSpPr>
          <p:cNvPr id="25604"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2C394FCA-04B5-492D-ADC6-8F9CC18A44E7}" type="slidenum">
              <a:rPr lang="pt-BR" sz="1200">
                <a:latin typeface="+mn-lt"/>
                <a:cs typeface="+mn-cs"/>
              </a:rPr>
              <a:pPr algn="r">
                <a:defRPr/>
              </a:pPr>
              <a:t>60</a:t>
            </a:fld>
            <a:endParaRPr lang="pt-BR" sz="1200">
              <a:latin typeface="+mn-lt"/>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2001: The console was conceived in 2001, as the </a:t>
            </a:r>
            <a:r>
              <a:rPr lang="en-US" smtClean="0">
                <a:hlinkClick r:id="rId3" tooltip="Nintendo GameCube"/>
              </a:rPr>
              <a:t>Nintendo GameCube</a:t>
            </a:r>
            <a:r>
              <a:rPr lang="en-US" smtClean="0"/>
              <a:t> was first seeing release. According to an interview with Nintendo's game designer </a:t>
            </a:r>
            <a:r>
              <a:rPr lang="en-US" smtClean="0">
                <a:hlinkClick r:id="rId4" tooltip="Shigeru Miyamoto"/>
              </a:rPr>
              <a:t>Shigeru Miyamoto</a:t>
            </a:r>
            <a:r>
              <a:rPr lang="en-US" smtClean="0"/>
              <a:t>, the concept involved focusing on a new form of player interaction.</a:t>
            </a:r>
          </a:p>
          <a:p>
            <a:pPr eaLnBrk="1" hangingPunct="1">
              <a:spcBef>
                <a:spcPct val="0"/>
              </a:spcBef>
            </a:pPr>
            <a:r>
              <a:rPr lang="en-US" smtClean="0"/>
              <a:t>*** The </a:t>
            </a:r>
            <a:r>
              <a:rPr lang="en-US" smtClean="0">
                <a:hlinkClick r:id="rId5" tooltip="Nintendo DS"/>
              </a:rPr>
              <a:t>Nintendo DS</a:t>
            </a:r>
            <a:r>
              <a:rPr lang="en-US" smtClean="0"/>
              <a:t> is stated to have influenced the Wii design. Designer Ken'ichiro Ashida noted, "We had the DS on our minds as we worked on the Wii. We thought about copying the DS's touch-panel interface and even came up with a prototype." The idea was eventually rejected, with the notion that the two gaming systems would be identical. Miyamoto also expressed that: "If the DS had flopped, we might have taken the Wii back to the drawing board."</a:t>
            </a:r>
            <a:r>
              <a:rPr lang="en-US" baseline="30000" smtClean="0">
                <a:hlinkClick r:id="rId6"/>
              </a:rPr>
              <a:t>[8]</a:t>
            </a:r>
            <a:r>
              <a:rPr lang="en-US" baseline="30000" smtClean="0"/>
              <a:t>***</a:t>
            </a:r>
            <a:endParaRPr lang="en-US" smtClean="0"/>
          </a:p>
          <a:p>
            <a:pPr eaLnBrk="1" hangingPunct="1">
              <a:spcBef>
                <a:spcPct val="0"/>
              </a:spcBef>
            </a:pPr>
            <a:r>
              <a:rPr lang="en-US" smtClean="0"/>
              <a:t>2003: </a:t>
            </a:r>
            <a:r>
              <a:rPr lang="en-US" smtClean="0">
                <a:hlinkClick r:id="rId7" tooltip="Game engine"/>
              </a:rPr>
              <a:t>engineers</a:t>
            </a:r>
            <a:r>
              <a:rPr lang="en-US" smtClean="0"/>
              <a:t> and </a:t>
            </a:r>
            <a:r>
              <a:rPr lang="en-US" smtClean="0">
                <a:hlinkClick r:id="rId8" tooltip="Game designer"/>
              </a:rPr>
              <a:t>designers</a:t>
            </a:r>
            <a:r>
              <a:rPr lang="en-US" smtClean="0"/>
              <a:t> were brought together to develop the concept further. </a:t>
            </a:r>
          </a:p>
          <a:p>
            <a:pPr eaLnBrk="1" hangingPunct="1">
              <a:spcBef>
                <a:spcPct val="0"/>
              </a:spcBef>
            </a:pPr>
            <a:r>
              <a:rPr lang="en-US" smtClean="0"/>
              <a:t>2005: the controller interface had taken form, but a public showing at that year's </a:t>
            </a:r>
            <a:r>
              <a:rPr lang="en-US" smtClean="0">
                <a:hlinkClick r:id="rId9" tooltip="E3 Media and Business Summit"/>
              </a:rPr>
              <a:t>E3</a:t>
            </a:r>
            <a:r>
              <a:rPr lang="en-US" smtClean="0"/>
              <a:t> was (remtiradas)withdrawn. Miyamoto stated that, "We had some troubleshooting to do. So, we decided not to reveal the controller and instead we displayed just the console."</a:t>
            </a:r>
            <a:r>
              <a:rPr lang="en-US" baseline="30000" smtClean="0">
                <a:hlinkClick r:id="rId6"/>
              </a:rPr>
              <a:t>[8]</a:t>
            </a:r>
            <a:r>
              <a:rPr lang="en-US" smtClean="0"/>
              <a:t> Nintendo president </a:t>
            </a:r>
            <a:r>
              <a:rPr lang="en-US" smtClean="0">
                <a:hlinkClick r:id="rId10" tooltip="Satoru Iwata"/>
              </a:rPr>
              <a:t>Satoru Iwata</a:t>
            </a:r>
            <a:r>
              <a:rPr lang="en-US" smtClean="0"/>
              <a:t> later unveiled and demonstrated the </a:t>
            </a:r>
            <a:r>
              <a:rPr lang="en-US" smtClean="0">
                <a:hlinkClick r:id="rId11" tooltip="Wii Remote"/>
              </a:rPr>
              <a:t>Wii Remote</a:t>
            </a:r>
            <a:r>
              <a:rPr lang="en-US" smtClean="0"/>
              <a:t> at the September </a:t>
            </a:r>
            <a:r>
              <a:rPr lang="en-US" smtClean="0">
                <a:hlinkClick r:id="rId12" tooltip="Tokyo Game Show"/>
              </a:rPr>
              <a:t>Tokyo Game Show</a:t>
            </a:r>
            <a:r>
              <a:rPr lang="en-US" smtClean="0"/>
              <a:t>.</a:t>
            </a:r>
            <a:r>
              <a:rPr lang="en-US" baseline="30000" smtClean="0">
                <a:hlinkClick r:id="rId6"/>
              </a:rPr>
              <a:t>[5]</a:t>
            </a:r>
            <a:endParaRPr lang="en-US" smtClean="0"/>
          </a:p>
          <a:p>
            <a:pPr eaLnBrk="1" hangingPunct="1">
              <a:spcBef>
                <a:spcPct val="0"/>
              </a:spcBef>
            </a:pPr>
            <a:endParaRPr lang="en-US" smtClean="0"/>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7D8F2D-C61E-4250-A5E8-5CABBB722F1A}" type="slidenum">
              <a:rPr lang="en-US" smtClean="0"/>
              <a:pPr fontAlgn="base">
                <a:spcBef>
                  <a:spcPct val="0"/>
                </a:spcBef>
                <a:spcAft>
                  <a:spcPct val="0"/>
                </a:spcAft>
                <a:defRPr/>
              </a:pPr>
              <a:t>23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smtClean="0"/>
              <a:t>DICAS – antes de comecar a desenvolver é interessante aprender sobre padrões e códigos essenciais para uma aplicação</a:t>
            </a:r>
          </a:p>
        </p:txBody>
      </p:sp>
      <p:sp>
        <p:nvSpPr>
          <p:cNvPr id="26628"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E5E3DBC5-4EE2-4870-B103-B63DBFF98D4A}" type="slidenum">
              <a:rPr lang="pt-BR" sz="1200">
                <a:latin typeface="+mn-lt"/>
                <a:cs typeface="+mn-cs"/>
              </a:rPr>
              <a:pPr algn="r">
                <a:defRPr/>
              </a:pPr>
              <a:t>61</a:t>
            </a:fld>
            <a:endParaRPr lang="pt-BR" sz="1200">
              <a:latin typeface="+mn-lt"/>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smtClean="0"/>
              <a:t>BOLA 1, 2 – E ai a principal ferramenta de desenvolvimento do wii é o devkitpro, que é um kit grande e complexo com suas subferramentas e pode ser dividido em algumas partes..</a:t>
            </a:r>
          </a:p>
        </p:txBody>
      </p:sp>
      <p:sp>
        <p:nvSpPr>
          <p:cNvPr id="27652"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7FFBBAF0-820D-45D9-BF46-15164D3DD0CE}" type="slidenum">
              <a:rPr lang="pt-BR" sz="1200">
                <a:latin typeface="+mn-lt"/>
                <a:cs typeface="+mn-cs"/>
              </a:rPr>
              <a:pPr algn="r">
                <a:defRPr/>
              </a:pPr>
              <a:t>62</a:t>
            </a:fld>
            <a:endParaRPr lang="pt-BR" sz="1200">
              <a:latin typeface="+mn-lt"/>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smtClean="0"/>
              <a:t>BOLA 1, 2 - Baseado no gnu compiler collection, inclui os compiladores de C (gcc), C++ (g++) um debbuger (gdb) e </a:t>
            </a:r>
          </a:p>
          <a:p>
            <a:pPr eaLnBrk="1" hangingPunct="1">
              <a:spcBef>
                <a:spcPct val="0"/>
              </a:spcBef>
            </a:pPr>
            <a:endParaRPr lang="pt-BR" b="1" smtClean="0"/>
          </a:p>
          <a:p>
            <a:pPr eaLnBrk="1" hangingPunct="1">
              <a:spcBef>
                <a:spcPct val="0"/>
              </a:spcBef>
            </a:pPr>
            <a:r>
              <a:rPr lang="pt-BR" smtClean="0"/>
              <a:t>BOLA 3 - </a:t>
            </a:r>
            <a:r>
              <a:rPr lang="pt-BR" b="1" smtClean="0"/>
              <a:t>algumas ferramentas utilitarias associadas com a arquitetura “powerpc-gekko”, que é a arquitetura do microprocessador IBM utilizado pela Nintendo tanto no Wii quanto no gamecube.</a:t>
            </a:r>
          </a:p>
          <a:p>
            <a:pPr eaLnBrk="1" hangingPunct="1">
              <a:spcBef>
                <a:spcPct val="0"/>
              </a:spcBef>
            </a:pPr>
            <a:endParaRPr lang="pt-BR" smtClean="0"/>
          </a:p>
          <a:p>
            <a:pPr eaLnBrk="1" hangingPunct="1">
              <a:spcBef>
                <a:spcPct val="0"/>
              </a:spcBef>
            </a:pPr>
            <a:r>
              <a:rPr lang="pt-BR" smtClean="0"/>
              <a:t>BOLA 4 – Inclui também várias bibliotecas padrões C, baseadas na newlib, </a:t>
            </a:r>
            <a:r>
              <a:rPr lang="pt-BR" b="1" smtClean="0"/>
              <a:t>que é uma biblioteca específica para sistemas embarcados.</a:t>
            </a:r>
          </a:p>
          <a:p>
            <a:pPr eaLnBrk="1" hangingPunct="1">
              <a:spcBef>
                <a:spcPct val="0"/>
              </a:spcBef>
            </a:pPr>
            <a:endParaRPr lang="pt-BR" smtClean="0"/>
          </a:p>
          <a:p>
            <a:pPr eaLnBrk="1" hangingPunct="1">
              <a:spcBef>
                <a:spcPct val="0"/>
              </a:spcBef>
            </a:pPr>
            <a:r>
              <a:rPr lang="pt-BR" smtClean="0"/>
              <a:t>BOLA 5 – </a:t>
            </a:r>
            <a:r>
              <a:rPr lang="pt-BR" b="1" smtClean="0"/>
              <a:t>Para usuários windows</a:t>
            </a:r>
            <a:r>
              <a:rPr lang="pt-BR" smtClean="0"/>
              <a:t>, vem com esse ambiênte MSYS, </a:t>
            </a:r>
            <a:r>
              <a:rPr lang="pt-BR" b="1" smtClean="0"/>
              <a:t>que é um conjunto de ferramentas tipo unix, parecido com um shell.</a:t>
            </a:r>
          </a:p>
          <a:p>
            <a:pPr eaLnBrk="1" hangingPunct="1">
              <a:spcBef>
                <a:spcPct val="0"/>
              </a:spcBef>
              <a:buFontTx/>
              <a:buChar char="-"/>
            </a:pPr>
            <a:endParaRPr lang="pt-BR" smtClean="0"/>
          </a:p>
          <a:p>
            <a:pPr eaLnBrk="1" hangingPunct="1">
              <a:spcBef>
                <a:spcPct val="0"/>
              </a:spcBef>
              <a:buFontTx/>
              <a:buChar char="-"/>
            </a:pPr>
            <a:endParaRPr lang="pt-BR" smtClean="0"/>
          </a:p>
        </p:txBody>
      </p:sp>
      <p:sp>
        <p:nvSpPr>
          <p:cNvPr id="28676"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499E4AE7-693D-4B2B-A627-4D9DBDAD3790}" type="slidenum">
              <a:rPr lang="pt-BR" sz="1200">
                <a:latin typeface="+mn-lt"/>
                <a:cs typeface="+mn-cs"/>
              </a:rPr>
              <a:pPr algn="r">
                <a:defRPr/>
              </a:pPr>
              <a:t>63</a:t>
            </a:fld>
            <a:endParaRPr lang="pt-BR" sz="1200">
              <a:latin typeface="+mn-lt"/>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smtClean="0"/>
              <a:t>BOLA 1 – Uma coleção de bibliotecas para gamecube e wii que </a:t>
            </a:r>
            <a:r>
              <a:rPr lang="pt-BR" b="1" smtClean="0"/>
              <a:t>inclui suporte a especificos susbsitemas de baixo nível.</a:t>
            </a:r>
          </a:p>
          <a:p>
            <a:pPr eaLnBrk="1" hangingPunct="1">
              <a:spcBef>
                <a:spcPct val="0"/>
              </a:spcBef>
            </a:pPr>
            <a:endParaRPr lang="pt-BR" smtClean="0"/>
          </a:p>
          <a:p>
            <a:pPr eaLnBrk="1" hangingPunct="1">
              <a:spcBef>
                <a:spcPct val="0"/>
              </a:spcBef>
            </a:pPr>
            <a:r>
              <a:rPr lang="pt-BR" b="1" smtClean="0"/>
              <a:t>EXI – Suporte a rotinas para os barramentos do sistema</a:t>
            </a:r>
          </a:p>
          <a:p>
            <a:pPr eaLnBrk="1" hangingPunct="1">
              <a:spcBef>
                <a:spcPct val="0"/>
              </a:spcBef>
            </a:pPr>
            <a:endParaRPr lang="pt-BR" smtClean="0"/>
          </a:p>
          <a:p>
            <a:pPr eaLnBrk="1" hangingPunct="1">
              <a:spcBef>
                <a:spcPct val="0"/>
              </a:spcBef>
            </a:pPr>
            <a:r>
              <a:rPr lang="pt-BR" b="1" smtClean="0"/>
              <a:t>IRQ – Referente às interrupções de hardware</a:t>
            </a:r>
          </a:p>
        </p:txBody>
      </p:sp>
      <p:sp>
        <p:nvSpPr>
          <p:cNvPr id="2970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18928CCB-ADB6-429B-8028-C6A9F8B1FEE5}" type="slidenum">
              <a:rPr lang="pt-BR" sz="1200">
                <a:latin typeface="+mn-lt"/>
                <a:cs typeface="+mn-cs"/>
              </a:rPr>
              <a:pPr algn="r">
                <a:defRPr/>
              </a:pPr>
              <a:t>64</a:t>
            </a:fld>
            <a:endParaRPr lang="pt-BR" sz="1200">
              <a:latin typeface="+mn-lt"/>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b="1" smtClean="0"/>
              <a:t>Algumas outras tambem incorporadas à libogc, que as vezes sao versoes customizadas de outras bibliotecas externas (pq tem muitas alem dessas mostradas</a:t>
            </a:r>
            <a:r>
              <a:rPr lang="pt-BR" smtClean="0"/>
              <a:t>)</a:t>
            </a:r>
          </a:p>
          <a:p>
            <a:pPr eaLnBrk="1" hangingPunct="1">
              <a:spcBef>
                <a:spcPct val="0"/>
              </a:spcBef>
            </a:pPr>
            <a:endParaRPr lang="pt-BR" smtClean="0"/>
          </a:p>
          <a:p>
            <a:pPr eaLnBrk="1" hangingPunct="1">
              <a:spcBef>
                <a:spcPct val="0"/>
              </a:spcBef>
            </a:pPr>
            <a:r>
              <a:rPr lang="pt-BR" smtClean="0"/>
              <a:t>LIBDI – </a:t>
            </a:r>
            <a:r>
              <a:rPr lang="pt-BR" b="1" smtClean="0"/>
              <a:t>Permite acesso ao drive de DVD</a:t>
            </a:r>
          </a:p>
          <a:p>
            <a:pPr eaLnBrk="1" hangingPunct="1">
              <a:spcBef>
                <a:spcPct val="0"/>
              </a:spcBef>
            </a:pPr>
            <a:r>
              <a:rPr lang="pt-BR" smtClean="0"/>
              <a:t>LIBDB – </a:t>
            </a:r>
            <a:r>
              <a:rPr lang="pt-BR" b="1" smtClean="0"/>
              <a:t>rotinas de suporte a debbug remoto</a:t>
            </a:r>
          </a:p>
          <a:p>
            <a:pPr eaLnBrk="1" hangingPunct="1">
              <a:spcBef>
                <a:spcPct val="0"/>
              </a:spcBef>
            </a:pPr>
            <a:r>
              <a:rPr lang="pt-BR" smtClean="0"/>
              <a:t>WIIUSE- </a:t>
            </a:r>
            <a:r>
              <a:rPr lang="pt-BR" b="1" smtClean="0"/>
              <a:t>API para o wiimote (disponível em windows e linux)</a:t>
            </a:r>
          </a:p>
          <a:p>
            <a:pPr eaLnBrk="1" hangingPunct="1">
              <a:spcBef>
                <a:spcPct val="0"/>
              </a:spcBef>
            </a:pPr>
            <a:r>
              <a:rPr lang="pt-BR" smtClean="0"/>
              <a:t>LIBMAD </a:t>
            </a:r>
            <a:r>
              <a:rPr lang="pt-BR" b="1" smtClean="0"/>
              <a:t>- da suporte a decodificação de audio MPEG</a:t>
            </a:r>
          </a:p>
          <a:p>
            <a:pPr eaLnBrk="1" hangingPunct="1">
              <a:spcBef>
                <a:spcPct val="0"/>
              </a:spcBef>
            </a:pPr>
            <a:r>
              <a:rPr lang="pt-BR" smtClean="0"/>
              <a:t>ZLIB </a:t>
            </a:r>
            <a:r>
              <a:rPr lang="pt-BR" b="1" smtClean="0"/>
              <a:t>– para rotinas de compressão</a:t>
            </a:r>
          </a:p>
          <a:p>
            <a:pPr eaLnBrk="1" hangingPunct="1">
              <a:spcBef>
                <a:spcPct val="0"/>
              </a:spcBef>
            </a:pPr>
            <a:endParaRPr lang="pt-BR" b="1" smtClean="0"/>
          </a:p>
          <a:p>
            <a:pPr eaLnBrk="1" hangingPunct="1">
              <a:spcBef>
                <a:spcPct val="0"/>
              </a:spcBef>
            </a:pPr>
            <a:endParaRPr lang="pt-BR" smtClean="0"/>
          </a:p>
        </p:txBody>
      </p:sp>
      <p:sp>
        <p:nvSpPr>
          <p:cNvPr id="30724"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56B977A7-653E-4ED8-93F1-0F906A1BEE2E}" type="slidenum">
              <a:rPr lang="pt-BR" sz="1200">
                <a:latin typeface="+mn-lt"/>
                <a:cs typeface="+mn-cs"/>
              </a:rPr>
              <a:pPr algn="r">
                <a:defRPr/>
              </a:pPr>
              <a:t>65</a:t>
            </a:fld>
            <a:endParaRPr lang="pt-BR" sz="1200">
              <a:latin typeface="+mn-lt"/>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smtClean="0"/>
              <a:t>DOLTOOL – de, e a partir, de arquivos executáveis .dol, e tambem é útil para examinar os conteudos desses arquivos.</a:t>
            </a:r>
          </a:p>
          <a:p>
            <a:pPr eaLnBrk="1" hangingPunct="1">
              <a:spcBef>
                <a:spcPct val="0"/>
              </a:spcBef>
            </a:pPr>
            <a:endParaRPr lang="pt-BR" smtClean="0"/>
          </a:p>
        </p:txBody>
      </p:sp>
      <p:sp>
        <p:nvSpPr>
          <p:cNvPr id="31748"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9C6E1AC3-900D-4E5F-9A56-7C518745FA2D}" type="slidenum">
              <a:rPr lang="pt-BR" sz="1200">
                <a:latin typeface="+mn-lt"/>
                <a:cs typeface="+mn-cs"/>
              </a:rPr>
              <a:pPr algn="r">
                <a:defRPr/>
              </a:pPr>
              <a:t>66</a:t>
            </a:fld>
            <a:endParaRPr lang="pt-BR" sz="1200">
              <a:latin typeface="+mn-lt"/>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smtClean="0"/>
              <a:t>Gostaria de falar de uma outra ferramenta, alem do devkitPro, que reflete bem as consequencias desse novo paradigma de interacao ai proposto pelo wii, porque ele promove um novo paradigma de desenvolvimento..</a:t>
            </a:r>
          </a:p>
          <a:p>
            <a:pPr eaLnBrk="1" hangingPunct="1">
              <a:spcBef>
                <a:spcPct val="0"/>
              </a:spcBef>
            </a:pPr>
            <a:r>
              <a:rPr lang="pt-BR" smtClean="0"/>
              <a:t>Essa Ferramenta eh o LiveMove, que nasceu de uma parceria da Nintendo com uma empresa de inteligencia artificial, a AiLive, e a ideia é manter o foco do desenvolvedor no trabalho criativo que uma aplicacao exige, e nao faze-lo perder horas entendendo codigos e como programar um troço possivelmente complicado..</a:t>
            </a:r>
          </a:p>
        </p:txBody>
      </p:sp>
      <p:sp>
        <p:nvSpPr>
          <p:cNvPr id="32772"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61793D70-444D-463C-B855-3F3AFD1635BC}" type="slidenum">
              <a:rPr lang="pt-BR" sz="1200">
                <a:latin typeface="+mn-lt"/>
                <a:cs typeface="+mn-cs"/>
              </a:rPr>
              <a:pPr algn="r">
                <a:defRPr/>
              </a:pPr>
              <a:t>67</a:t>
            </a:fld>
            <a:endParaRPr lang="pt-BR" sz="1200">
              <a:latin typeface="+mn-lt"/>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pt-BR" smtClean="0"/>
              <a:t>E ai essa versao inicial desse programa que eh o LiveMove, serve para basicamente isso que essa figurinha ilustra ai.. É como dar capacidade de aprendizagem ao wiimote e ao wii.. Vc pode gravar um conjunto acoes que sua aplicacao vai necessitar com ajuda desse motion recognizer, e dpois usar na aplicacao.. </a:t>
            </a: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DC8230E1-57C7-4499-9759-7150663A68BC}" type="slidenum">
              <a:rPr lang="pt-BR" sz="1200">
                <a:latin typeface="+mn-lt"/>
                <a:cs typeface="+mn-cs"/>
              </a:rPr>
              <a:pPr algn="r" fontAlgn="auto">
                <a:spcBef>
                  <a:spcPts val="0"/>
                </a:spcBef>
                <a:spcAft>
                  <a:spcPts val="0"/>
                </a:spcAft>
                <a:defRPr/>
              </a:pPr>
              <a:t>68</a:t>
            </a:fld>
            <a:endParaRPr lang="pt-BR" sz="1200">
              <a:latin typeface="+mn-lt"/>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pt-BR" smtClean="0"/>
              <a:t>Nesse videozinho mostra como é esse processo..</a:t>
            </a: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F77E6E5F-1324-47DA-B7E3-23A0AFFD2421}" type="slidenum">
              <a:rPr lang="pt-BR" sz="1200">
                <a:latin typeface="+mn-lt"/>
                <a:cs typeface="+mn-cs"/>
              </a:rPr>
              <a:pPr algn="r" fontAlgn="auto">
                <a:spcBef>
                  <a:spcPts val="0"/>
                </a:spcBef>
                <a:spcAft>
                  <a:spcPts val="0"/>
                </a:spcAft>
                <a:defRPr/>
              </a:pPr>
              <a:t>69</a:t>
            </a:fld>
            <a:endParaRPr lang="pt-BR" sz="1200">
              <a:latin typeface="+mn-lt"/>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smtClean="0"/>
              <a:t>Suporte completo ao WiiMotionPlus</a:t>
            </a:r>
          </a:p>
          <a:p>
            <a:pPr eaLnBrk="1" hangingPunct="1">
              <a:spcBef>
                <a:spcPct val="0"/>
              </a:spcBef>
            </a:pPr>
            <a:r>
              <a:rPr lang="pt-BR" smtClean="0"/>
              <a:t>1:1 rastreamento de posição e orientação</a:t>
            </a:r>
          </a:p>
          <a:p>
            <a:pPr eaLnBrk="1" hangingPunct="1">
              <a:spcBef>
                <a:spcPct val="0"/>
              </a:spcBef>
            </a:pPr>
            <a:r>
              <a:rPr lang="pt-BR" smtClean="0"/>
              <a:t>Snap-to-fit, que provê rastreamento de longo termo, ou seja, permite movimentos encadeados do jogador, que podem ser instantaneamente mapeados para as animações de dentro do jogo.</a:t>
            </a:r>
          </a:p>
          <a:p>
            <a:pPr eaLnBrk="1" hangingPunct="1">
              <a:spcBef>
                <a:spcPct val="0"/>
              </a:spcBef>
            </a:pPr>
            <a:r>
              <a:rPr lang="pt-BR" smtClean="0"/>
              <a:t>Uso mais facil, propiciado por uma GUI mais intuitiva e com maiores facilidades no processo de debbug.</a:t>
            </a:r>
          </a:p>
          <a:p>
            <a:pPr eaLnBrk="1" hangingPunct="1">
              <a:spcBef>
                <a:spcPct val="0"/>
              </a:spcBef>
            </a:pPr>
            <a:r>
              <a:rPr lang="pt-BR" smtClean="0"/>
              <a:t>Classificação de duas-mãos, movimentos coordenados</a:t>
            </a:r>
          </a:p>
          <a:p>
            <a:pPr eaLnBrk="1" hangingPunct="1">
              <a:spcBef>
                <a:spcPct val="0"/>
              </a:spcBef>
            </a:pPr>
            <a:r>
              <a:rPr lang="pt-BR" smtClean="0"/>
              <a:t>Classificação pode usar dados adicionais do MotionPlus para melhorar a performace.</a:t>
            </a:r>
          </a:p>
          <a:p>
            <a:pPr eaLnBrk="1" hangingPunct="1">
              <a:spcBef>
                <a:spcPct val="0"/>
              </a:spcBef>
            </a:pPr>
            <a:endParaRPr lang="pt-BR" smtClean="0"/>
          </a:p>
        </p:txBody>
      </p:sp>
      <p:sp>
        <p:nvSpPr>
          <p:cNvPr id="33796"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794A9045-A24D-4F2D-AE33-149E43A7E621}" type="slidenum">
              <a:rPr lang="pt-BR" sz="1200">
                <a:latin typeface="+mn-lt"/>
                <a:cs typeface="+mn-cs"/>
              </a:rPr>
              <a:pPr algn="r">
                <a:defRPr/>
              </a:pPr>
              <a:t>70</a:t>
            </a:fld>
            <a:endParaRPr lang="pt-BR" sz="1200">
              <a:latin typeface="+mn-lt"/>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55000" lnSpcReduction="20000"/>
          </a:bodyPr>
          <a:lstStyle/>
          <a:p>
            <a:pPr eaLnBrk="1" fontAlgn="auto" hangingPunct="1">
              <a:spcBef>
                <a:spcPts val="0"/>
              </a:spcBef>
              <a:spcAft>
                <a:spcPts val="0"/>
              </a:spcAft>
              <a:defRPr/>
            </a:pPr>
            <a:r>
              <a:rPr lang="en-US" dirty="0" smtClean="0"/>
              <a:t>On September 14, 2006, Nintendo announced release information for Japan, </a:t>
            </a:r>
            <a:r>
              <a:rPr lang="en-US" u="sng" dirty="0" smtClean="0">
                <a:hlinkClick r:id="rId3" tooltip="North America"/>
              </a:rPr>
              <a:t>North</a:t>
            </a:r>
            <a:r>
              <a:rPr lang="en-US" dirty="0" smtClean="0"/>
              <a:t> and </a:t>
            </a:r>
            <a:r>
              <a:rPr lang="en-US" u="sng" dirty="0" smtClean="0">
                <a:hlinkClick r:id="rId4" tooltip="South America"/>
              </a:rPr>
              <a:t>South America</a:t>
            </a:r>
            <a:r>
              <a:rPr lang="en-US" dirty="0" smtClean="0"/>
              <a:t>, </a:t>
            </a:r>
            <a:r>
              <a:rPr lang="en-US" u="sng" dirty="0" smtClean="0">
                <a:hlinkClick r:id="rId5" tooltip="Australasia"/>
              </a:rPr>
              <a:t>Australasia</a:t>
            </a:r>
            <a:r>
              <a:rPr lang="en-US" dirty="0" smtClean="0"/>
              <a:t> (Oceania), </a:t>
            </a:r>
            <a:r>
              <a:rPr lang="en-US" u="sng" dirty="0" smtClean="0">
                <a:hlinkClick r:id="rId6" tooltip="Asia"/>
              </a:rPr>
              <a:t>Asia</a:t>
            </a:r>
            <a:r>
              <a:rPr lang="en-US" dirty="0" smtClean="0"/>
              <a:t> and </a:t>
            </a:r>
            <a:r>
              <a:rPr lang="en-US" u="sng" dirty="0" smtClean="0">
                <a:hlinkClick r:id="rId7" tooltip="Europe"/>
              </a:rPr>
              <a:t>Europe</a:t>
            </a:r>
            <a:r>
              <a:rPr lang="en-US" dirty="0" smtClean="0"/>
              <a:t>, including dates, prices, and projected unit distribution numbers.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Since its launch, the monthly sales numbers of the console have been higher than its competitors across the globe.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According to the </a:t>
            </a:r>
            <a:r>
              <a:rPr lang="en-US" u="sng" dirty="0" smtClean="0">
                <a:hlinkClick r:id="rId8" tooltip="NPD Group"/>
              </a:rPr>
              <a:t>NPD Group</a:t>
            </a:r>
            <a:r>
              <a:rPr lang="en-US" dirty="0" smtClean="0"/>
              <a:t>, the </a:t>
            </a:r>
            <a:r>
              <a:rPr lang="en-US" dirty="0" err="1" smtClean="0"/>
              <a:t>Wii</a:t>
            </a:r>
            <a:r>
              <a:rPr lang="en-US" dirty="0" smtClean="0"/>
              <a:t> sold more units in the United States than the Xbox 360 and </a:t>
            </a:r>
            <a:r>
              <a:rPr lang="en-US" u="sng" dirty="0" smtClean="0">
                <a:hlinkClick r:id="rId9" tooltip="PlayStation 3"/>
              </a:rPr>
              <a:t>PlayStation 3</a:t>
            </a:r>
            <a:r>
              <a:rPr lang="en-US" dirty="0" smtClean="0"/>
              <a:t> combined in the first half of 2007.</a:t>
            </a:r>
            <a:r>
              <a:rPr lang="en-US" u="sng" baseline="30000" dirty="0" smtClean="0">
                <a:hlinkClick r:id="rId10"/>
              </a:rPr>
              <a:t>[34]</a:t>
            </a:r>
            <a:r>
              <a:rPr lang="en-US" dirty="0" smtClean="0"/>
              <a:t>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On September 12, 2007, it was reported by the </a:t>
            </a:r>
            <a:r>
              <a:rPr lang="en-US" i="1" u="sng" dirty="0" smtClean="0">
                <a:hlinkClick r:id="rId11" tooltip="Financial Times"/>
              </a:rPr>
              <a:t>Financial Times</a:t>
            </a:r>
            <a:r>
              <a:rPr lang="en-US" dirty="0" smtClean="0"/>
              <a:t> that the </a:t>
            </a:r>
            <a:r>
              <a:rPr lang="en-US" dirty="0" err="1" smtClean="0"/>
              <a:t>Wii</a:t>
            </a:r>
            <a:r>
              <a:rPr lang="en-US" dirty="0" smtClean="0"/>
              <a:t> had surpassed the Xbox 360, which was released one year previously, and had become the market leader in home console sales for the current generation</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The United Kingdom suffered a large shortage of console units as many high-street and online stores were unable to fulfill all pre-orders when it was released on December 8, 2006.</a:t>
            </a:r>
            <a:r>
              <a:rPr lang="en-US" u="sng" baseline="30000" dirty="0" smtClean="0">
                <a:hlinkClick r:id="rId10"/>
              </a:rPr>
              <a:t>[25]</a:t>
            </a:r>
            <a:r>
              <a:rPr lang="en-US" dirty="0" smtClean="0"/>
              <a:t> Some UK stores still had a shortage of consoles as of March 2007,</a:t>
            </a:r>
            <a:r>
              <a:rPr lang="en-US" u="sng" baseline="30000" dirty="0" smtClean="0">
                <a:hlinkClick r:id="rId10"/>
              </a:rPr>
              <a:t>[26]</a:t>
            </a:r>
            <a:r>
              <a:rPr lang="en-US" dirty="0" smtClean="0"/>
              <a:t> demand still outpaced supply in the United States as of June 2007,</a:t>
            </a:r>
            <a:r>
              <a:rPr lang="en-US" u="sng" baseline="30000" dirty="0" smtClean="0">
                <a:hlinkClick r:id="rId10"/>
              </a:rPr>
              <a:t>[27]</a:t>
            </a:r>
            <a:r>
              <a:rPr lang="en-US" dirty="0" smtClean="0"/>
              <a:t> and the console "selling out almost as quickly as it hits retail shelves" in Canada as of April 2008.</a:t>
            </a:r>
            <a:r>
              <a:rPr lang="en-US" u="sng" baseline="30000" dirty="0" smtClean="0">
                <a:hlinkClick r:id="rId10"/>
              </a:rPr>
              <a:t>[28][29]</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The </a:t>
            </a:r>
            <a:r>
              <a:rPr lang="en-US" dirty="0" err="1" smtClean="0"/>
              <a:t>Wii</a:t>
            </a:r>
            <a:r>
              <a:rPr lang="en-US" dirty="0" smtClean="0"/>
              <a:t> was launched in </a:t>
            </a:r>
            <a:r>
              <a:rPr lang="en-US" u="sng" dirty="0" smtClean="0">
                <a:hlinkClick r:id="rId12" tooltip="South Korea"/>
              </a:rPr>
              <a:t>South Korea</a:t>
            </a:r>
            <a:r>
              <a:rPr lang="en-US" dirty="0" smtClean="0"/>
              <a:t> on April 26, 2008, in </a:t>
            </a:r>
            <a:r>
              <a:rPr lang="en-US" u="sng" dirty="0" smtClean="0">
                <a:hlinkClick r:id="rId13" tooltip="Taiwan"/>
              </a:rPr>
              <a:t>Taiwan</a:t>
            </a:r>
            <a:r>
              <a:rPr lang="en-US" dirty="0" smtClean="0"/>
              <a:t> on July 12, 2008</a:t>
            </a:r>
            <a:r>
              <a:rPr lang="en-US" u="sng" baseline="30000" dirty="0" smtClean="0">
                <a:hlinkClick r:id="rId10"/>
              </a:rPr>
              <a:t>[30]</a:t>
            </a:r>
            <a:r>
              <a:rPr lang="en-US" dirty="0" smtClean="0"/>
              <a:t> and will be released in China sometime in 2008.</a:t>
            </a:r>
            <a:r>
              <a:rPr lang="en-US" u="sng" baseline="30000" dirty="0" smtClean="0">
                <a:hlinkClick r:id="rId10"/>
              </a:rPr>
              <a:t>[31][32][33]</a:t>
            </a:r>
            <a:endParaRPr lang="en-US" u="sng" baseline="30000"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This lead is even larger in the Japanese market, where it currently leads in total sales, having outsold both consoles by factors of 2:1</a:t>
            </a:r>
            <a:r>
              <a:rPr lang="en-US" u="sng" baseline="30000" dirty="0" smtClean="0">
                <a:hlinkClick r:id="rId10"/>
              </a:rPr>
              <a:t>[35]</a:t>
            </a:r>
            <a:r>
              <a:rPr lang="en-US" dirty="0" smtClean="0"/>
              <a:t> to 6:1</a:t>
            </a:r>
            <a:r>
              <a:rPr lang="en-US" u="sng" baseline="30000" dirty="0" smtClean="0">
                <a:hlinkClick r:id="rId10"/>
              </a:rPr>
              <a:t>[36]</a:t>
            </a:r>
            <a:r>
              <a:rPr lang="en-US" dirty="0" smtClean="0"/>
              <a:t> nearly every week from launch until November 2007.</a:t>
            </a:r>
            <a:r>
              <a:rPr lang="en-US" u="sng" baseline="30000" dirty="0" smtClean="0">
                <a:hlinkClick r:id="rId10"/>
              </a:rPr>
              <a:t>[37]</a:t>
            </a:r>
            <a:r>
              <a:rPr lang="en-US" dirty="0" smtClean="0"/>
              <a:t>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 Australia, the </a:t>
            </a:r>
            <a:r>
              <a:rPr lang="en-US" dirty="0" err="1" smtClean="0"/>
              <a:t>Wii</a:t>
            </a:r>
            <a:r>
              <a:rPr lang="en-US" dirty="0" smtClean="0"/>
              <a:t> exceeded the record set by the </a:t>
            </a:r>
            <a:r>
              <a:rPr lang="en-US" u="sng" dirty="0" smtClean="0">
                <a:hlinkClick r:id="rId14" tooltip="Xbox 360"/>
              </a:rPr>
              <a:t>Xbox 360</a:t>
            </a:r>
            <a:r>
              <a:rPr lang="en-US" dirty="0" smtClean="0"/>
              <a:t> to become the fastest selling games console in Australian history.</a:t>
            </a:r>
            <a:r>
              <a:rPr lang="en-US" u="sng" baseline="30000" dirty="0" smtClean="0">
                <a:hlinkClick r:id="rId10"/>
              </a:rPr>
              <a:t>[38]</a:t>
            </a:r>
            <a:endParaRPr lang="en-US" u="sng" baseline="30000" dirty="0" smtClean="0"/>
          </a:p>
          <a:p>
            <a:pPr eaLnBrk="1" fontAlgn="auto" hangingPunct="1">
              <a:spcBef>
                <a:spcPts val="0"/>
              </a:spcBef>
              <a:spcAft>
                <a:spcPts val="0"/>
              </a:spcAft>
              <a:defRPr/>
            </a:pPr>
            <a:endParaRPr lang="en-US" dirty="0"/>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23AFF0-58F7-43F9-B262-04922FF32C05}" type="slidenum">
              <a:rPr lang="en-US" smtClean="0"/>
              <a:pPr fontAlgn="base">
                <a:spcBef>
                  <a:spcPct val="0"/>
                </a:spcBef>
                <a:spcAft>
                  <a:spcPct val="0"/>
                </a:spcAft>
                <a:defRPr/>
              </a:pPr>
              <a:t>24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smtClean="0"/>
              <a:t>COMPATIBILIDADE – quando vc faz uma aplicacao eh interessante fazer um iconezinho .png e meta arquivos .xml para a aplicacao se tornar compativel com o homebrew channel.</a:t>
            </a:r>
          </a:p>
        </p:txBody>
      </p:sp>
      <p:sp>
        <p:nvSpPr>
          <p:cNvPr id="34820"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D797564D-013D-46AB-A4D0-A074FF411D35}" type="slidenum">
              <a:rPr lang="pt-BR" sz="1200">
                <a:latin typeface="+mn-lt"/>
                <a:cs typeface="+mn-cs"/>
              </a:rPr>
              <a:pPr algn="r">
                <a:defRPr/>
              </a:pPr>
              <a:t>71</a:t>
            </a:fld>
            <a:endParaRPr lang="pt-BR" sz="1200">
              <a:latin typeface="+mn-lt"/>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smtClean="0"/>
              <a:t>O Wii, lançado no final de 2006, introduziu jogos inovadores que fazem com que os jogadores saltem de um lado para o outro ao simular boxe, esqui e outros esportes.</a:t>
            </a:r>
          </a:p>
          <a:p>
            <a:pPr eaLnBrk="1" hangingPunct="1">
              <a:spcBef>
                <a:spcPct val="0"/>
              </a:spcBef>
            </a:pPr>
            <a:endParaRPr lang="pt-BR" smtClean="0"/>
          </a:p>
          <a:p>
            <a:pPr eaLnBrk="1" hangingPunct="1">
              <a:spcBef>
                <a:spcPct val="0"/>
              </a:spcBef>
            </a:pPr>
            <a:r>
              <a:rPr lang="en-US" smtClean="0"/>
              <a:t>"None of our risks has ever [been greater] than the Wii," said Miyamoto. "For 20 years, we've been playing with and even creating controllers that require you to hold it with two hands. We're just going to abandon that?"</a:t>
            </a:r>
          </a:p>
          <a:p>
            <a:pPr eaLnBrk="1" hangingPunct="1">
              <a:spcBef>
                <a:spcPct val="0"/>
              </a:spcBef>
            </a:pPr>
            <a:r>
              <a:rPr lang="en-US" b="1" smtClean="0"/>
              <a:t>It's All In The Console</a:t>
            </a:r>
            <a:endParaRPr lang="en-US" smtClean="0"/>
          </a:p>
          <a:p>
            <a:pPr eaLnBrk="1" hangingPunct="1">
              <a:spcBef>
                <a:spcPct val="0"/>
              </a:spcBef>
            </a:pPr>
            <a:r>
              <a:rPr lang="en-US" smtClean="0"/>
              <a:t>But the most impressive part of history of Wii is that it has the facility to provide the game players with various levels of playing experience. No joysticks are included, which are necessary to learn how to use before the player can fully appreciate the game.</a:t>
            </a:r>
          </a:p>
          <a:p>
            <a:pPr eaLnBrk="1" hangingPunct="1">
              <a:spcBef>
                <a:spcPct val="0"/>
              </a:spcBef>
            </a:pPr>
            <a:r>
              <a:rPr lang="en-US" smtClean="0"/>
              <a:t>Simple maneuvers of the hands are all that is required. You are certain to have fun with sword slashing, arm wrestling, mountain climbing, and even a simple game of fishing.</a:t>
            </a:r>
          </a:p>
          <a:p>
            <a:pPr eaLnBrk="1" hangingPunct="1">
              <a:spcBef>
                <a:spcPct val="0"/>
              </a:spcBef>
            </a:pPr>
            <a:r>
              <a:rPr lang="en-US" smtClean="0"/>
              <a:t>Nobody knows what is next to come to Wii. However, there is one thing for certain, and that is that it will continue to revolutionize the gaming world and, in fact, history.</a:t>
            </a:r>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2A71B6-7F1F-4166-AB9B-E4B5515CBB31}" type="slidenum">
              <a:rPr lang="en-US" smtClean="0"/>
              <a:pPr fontAlgn="base">
                <a:spcBef>
                  <a:spcPct val="0"/>
                </a:spcBef>
                <a:spcAft>
                  <a:spcPct val="0"/>
                </a:spcAft>
                <a:defRPr/>
              </a:pPr>
              <a:t>75</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Sony / microsoft : sistemas portáteis, consoles, gráficos…</a:t>
            </a:r>
          </a:p>
          <a:p>
            <a:pPr eaLnBrk="1" hangingPunct="1">
              <a:spcBef>
                <a:spcPct val="0"/>
              </a:spcBef>
            </a:pPr>
            <a:r>
              <a:rPr lang="en-US" smtClean="0"/>
              <a:t>Nintendo: quantas pessoas poderia trazer para os jogos, novas pessoas jogando</a:t>
            </a:r>
            <a:endParaRPr lang="en-US" i="1" smtClean="0"/>
          </a:p>
          <a:p>
            <a:pPr eaLnBrk="1" hangingPunct="1">
              <a:spcBef>
                <a:spcPct val="0"/>
              </a:spcBef>
            </a:pPr>
            <a:endParaRPr lang="en-US" smtClean="0"/>
          </a:p>
          <a:p>
            <a:pPr eaLnBrk="1" hangingPunct="1">
              <a:spcBef>
                <a:spcPct val="0"/>
              </a:spcBef>
            </a:pPr>
            <a:r>
              <a:rPr lang="en-US" smtClean="0"/>
              <a:t>The Wii remote became the key example of balance in that, he said, it demonstrates it's possible to meet the needs of both hardware and software innovation.</a:t>
            </a:r>
          </a:p>
        </p:txBody>
      </p:sp>
      <p:sp>
        <p:nvSpPr>
          <p:cNvPr id="64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6AD79D-2724-4F8B-B6F1-2B04D513D4AF}" type="slidenum">
              <a:rPr lang="en-US" smtClean="0"/>
              <a:pPr fontAlgn="base">
                <a:spcBef>
                  <a:spcPct val="0"/>
                </a:spcBef>
                <a:spcAft>
                  <a:spcPct val="0"/>
                </a:spcAft>
                <a:defRPr/>
              </a:pPr>
              <a:t>25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u="sng" smtClean="0">
                <a:hlinkClick r:id="rId3" tooltip="Video clip"/>
              </a:rPr>
              <a:t>video clip</a:t>
            </a:r>
            <a:r>
              <a:rPr lang="en-US" smtClean="0"/>
              <a:t> showing a varied assortment of people enjoying the Wii system, (urban apartment-dwellers, country ranchers, grandparents, and parents with their children)</a:t>
            </a:r>
          </a:p>
          <a:p>
            <a:pPr eaLnBrk="1" hangingPunct="1">
              <a:spcBef>
                <a:spcPct val="0"/>
              </a:spcBef>
            </a:pPr>
            <a:endParaRPr lang="en-US" smtClean="0"/>
          </a:p>
          <a:p>
            <a:pPr eaLnBrk="1" hangingPunct="1">
              <a:spcBef>
                <a:spcPct val="0"/>
              </a:spcBef>
            </a:pPr>
            <a:r>
              <a:rPr lang="en-US" smtClean="0"/>
              <a:t>Campaing successful: </a:t>
            </a:r>
            <a:r>
              <a:rPr lang="en-US" u="sng" smtClean="0">
                <a:hlinkClick r:id="rId4" tooltip="Pensioner"/>
              </a:rPr>
              <a:t>pensioners</a:t>
            </a:r>
            <a:r>
              <a:rPr lang="en-US" smtClean="0"/>
              <a:t> as old as 103 have been reported to be playing the Wii in the United Kingdom.</a:t>
            </a:r>
            <a:r>
              <a:rPr lang="en-US" u="sng" baseline="30000" smtClean="0">
                <a:hlinkClick r:id="rId5"/>
              </a:rPr>
              <a:t>[63]</a:t>
            </a:r>
            <a:r>
              <a:rPr lang="en-US" smtClean="0"/>
              <a:t> A report by the British newspaper </a:t>
            </a:r>
            <a:r>
              <a:rPr lang="en-US" i="1" u="sng" smtClean="0">
                <a:hlinkClick r:id="rId6" tooltip="The People"/>
              </a:rPr>
              <a:t>The People</a:t>
            </a:r>
            <a:r>
              <a:rPr lang="en-US" smtClean="0"/>
              <a:t> also stated that </a:t>
            </a:r>
            <a:r>
              <a:rPr lang="en-US" u="sng" smtClean="0">
                <a:hlinkClick r:id="rId7" tooltip="Elizabeth II of the United Kingdom"/>
              </a:rPr>
              <a:t>Queen Elizabeth II</a:t>
            </a:r>
            <a:r>
              <a:rPr lang="en-US" smtClean="0"/>
              <a:t> of Great Britain has played using the console.</a:t>
            </a:r>
            <a:r>
              <a:rPr lang="pt-BR" u="sng" baseline="30000" smtClean="0">
                <a:hlinkClick r:id="rId5"/>
              </a:rPr>
              <a:t>[64]</a:t>
            </a:r>
            <a:endParaRPr lang="pt-BR" u="sng" baseline="30000" smtClean="0"/>
          </a:p>
          <a:p>
            <a:pPr eaLnBrk="1" hangingPunct="1">
              <a:spcBef>
                <a:spcPct val="0"/>
              </a:spcBef>
            </a:pPr>
            <a:endParaRPr lang="pt-BR" u="sng" baseline="30000" smtClean="0"/>
          </a:p>
          <a:p>
            <a:pPr eaLnBrk="1" hangingPunct="1">
              <a:spcBef>
                <a:spcPct val="0"/>
              </a:spcBef>
            </a:pPr>
            <a:endParaRPr lang="en-US" smtClean="0"/>
          </a:p>
          <a:p>
            <a:pPr eaLnBrk="1" hangingPunct="1">
              <a:spcBef>
                <a:spcPct val="0"/>
              </a:spcBef>
            </a:pPr>
            <a:r>
              <a:rPr lang="en-US" smtClean="0"/>
              <a:t>These ads ran starting November 15, 2006 and had a total budget of over </a:t>
            </a:r>
            <a:r>
              <a:rPr lang="en-US" u="sng" smtClean="0">
                <a:hlinkClick r:id="rId8" tooltip="United States dollar"/>
              </a:rPr>
              <a:t>US$</a:t>
            </a:r>
            <a:r>
              <a:rPr lang="en-US" smtClean="0"/>
              <a:t>200 million throughout the year.</a:t>
            </a:r>
          </a:p>
          <a:p>
            <a:pPr eaLnBrk="1" hangingPunct="1">
              <a:spcBef>
                <a:spcPct val="0"/>
              </a:spcBef>
            </a:pPr>
            <a:endParaRPr lang="en-US" smtClean="0"/>
          </a:p>
          <a:p>
            <a:pPr eaLnBrk="1" hangingPunct="1">
              <a:spcBef>
                <a:spcPct val="0"/>
              </a:spcBef>
            </a:pPr>
            <a:endParaRPr lang="en-US" smtClean="0"/>
          </a:p>
        </p:txBody>
      </p:sp>
      <p:sp>
        <p:nvSpPr>
          <p:cNvPr id="65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4B9408-AE77-4893-AE24-D9EC57E115BF}" type="slidenum">
              <a:rPr lang="en-US" smtClean="0"/>
              <a:pPr fontAlgn="base">
                <a:spcBef>
                  <a:spcPct val="0"/>
                </a:spcBef>
                <a:spcAft>
                  <a:spcPct val="0"/>
                </a:spcAft>
                <a:defRPr/>
              </a:pPr>
              <a:t>26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93187"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smtClean="0"/>
              <a:t>Processador</a:t>
            </a:r>
          </a:p>
          <a:p>
            <a:pPr lvl="1" eaLnBrk="1" hangingPunct="1">
              <a:spcBef>
                <a:spcPct val="0"/>
              </a:spcBef>
            </a:pPr>
            <a:r>
              <a:rPr lang="pt-BR" smtClean="0"/>
              <a:t>Produzido pela IBM</a:t>
            </a:r>
          </a:p>
          <a:p>
            <a:pPr lvl="1" eaLnBrk="1" hangingPunct="1">
              <a:spcBef>
                <a:spcPct val="0"/>
              </a:spcBef>
            </a:pPr>
            <a:r>
              <a:rPr lang="pt-BR" smtClean="0"/>
              <a:t>Freqüência de 729 MHz (supostamente)</a:t>
            </a:r>
          </a:p>
          <a:p>
            <a:pPr eaLnBrk="1" hangingPunct="1">
              <a:spcBef>
                <a:spcPct val="0"/>
              </a:spcBef>
            </a:pPr>
            <a:r>
              <a:rPr lang="pt-BR" smtClean="0"/>
              <a:t>88 MB de memória principal</a:t>
            </a:r>
          </a:p>
          <a:p>
            <a:pPr eaLnBrk="1" hangingPunct="1">
              <a:spcBef>
                <a:spcPct val="0"/>
              </a:spcBef>
            </a:pPr>
            <a:r>
              <a:rPr lang="pt-BR" smtClean="0"/>
              <a:t>Conectividade</a:t>
            </a:r>
          </a:p>
          <a:p>
            <a:pPr lvl="1" eaLnBrk="1" hangingPunct="1">
              <a:spcBef>
                <a:spcPct val="0"/>
              </a:spcBef>
            </a:pPr>
            <a:r>
              <a:rPr lang="pt-BR" smtClean="0"/>
              <a:t>Wi-Fi</a:t>
            </a:r>
          </a:p>
          <a:p>
            <a:pPr lvl="1" eaLnBrk="1" hangingPunct="1">
              <a:spcBef>
                <a:spcPct val="0"/>
              </a:spcBef>
            </a:pPr>
            <a:r>
              <a:rPr lang="pt-BR" smtClean="0"/>
              <a:t>Bluetooth</a:t>
            </a:r>
          </a:p>
          <a:p>
            <a:pPr lvl="1" eaLnBrk="1" hangingPunct="1">
              <a:spcBef>
                <a:spcPct val="0"/>
              </a:spcBef>
            </a:pPr>
            <a:r>
              <a:rPr lang="pt-BR" smtClean="0"/>
              <a:t>Duas portas USB 2.0</a:t>
            </a:r>
          </a:p>
          <a:p>
            <a:pPr eaLnBrk="1" hangingPunct="1">
              <a:spcBef>
                <a:spcPct val="0"/>
              </a:spcBef>
            </a:pPr>
            <a:r>
              <a:rPr lang="pt-BR" smtClean="0"/>
              <a:t>Armazenamento</a:t>
            </a:r>
          </a:p>
          <a:p>
            <a:pPr lvl="1" eaLnBrk="1" hangingPunct="1">
              <a:spcBef>
                <a:spcPct val="0"/>
              </a:spcBef>
            </a:pPr>
            <a:r>
              <a:rPr lang="pt-BR" smtClean="0"/>
              <a:t>512 MB de Memória Flash Interna</a:t>
            </a:r>
          </a:p>
          <a:p>
            <a:pPr eaLnBrk="1" hangingPunct="1">
              <a:spcBef>
                <a:spcPct val="0"/>
              </a:spcBef>
            </a:pPr>
            <a:endParaRPr lang="pt-BR" smtClean="0"/>
          </a:p>
        </p:txBody>
      </p:sp>
      <p:sp>
        <p:nvSpPr>
          <p:cNvPr id="66564"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9C7C49-4034-4766-97C3-356303A6BD2D}" type="slidenum">
              <a:rPr lang="pt-BR" smtClean="0"/>
              <a:pPr fontAlgn="base">
                <a:spcBef>
                  <a:spcPct val="0"/>
                </a:spcBef>
                <a:spcAft>
                  <a:spcPct val="0"/>
                </a:spcAft>
                <a:defRPr/>
              </a:pPr>
              <a:t>27</a:t>
            </a:fld>
            <a:endParaRPr lang="pt-B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9421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smtClean="0"/>
              <a:t>O Nunchuk (o nome vem de nunchaku – das artes marciais) foi o primeiro acessório acoplado ao Wii Remote.</a:t>
            </a:r>
          </a:p>
          <a:p>
            <a:pPr eaLnBrk="1" hangingPunct="1">
              <a:spcBef>
                <a:spcPct val="0"/>
              </a:spcBef>
            </a:pPr>
            <a:r>
              <a:rPr lang="pt-BR" smtClean="0"/>
              <a:t>Ele se conecta ao WiiMote por um cabo.</a:t>
            </a:r>
          </a:p>
          <a:p>
            <a:pPr eaLnBrk="1" hangingPunct="1">
              <a:spcBef>
                <a:spcPct val="0"/>
              </a:spcBef>
            </a:pPr>
            <a:r>
              <a:rPr lang="pt-BR" smtClean="0"/>
              <a:t>	Possui sensor de movimento</a:t>
            </a:r>
          </a:p>
          <a:p>
            <a:pPr eaLnBrk="1" hangingPunct="1">
              <a:spcBef>
                <a:spcPct val="0"/>
              </a:spcBef>
            </a:pPr>
            <a:endParaRPr lang="pt-BR" smtClean="0"/>
          </a:p>
        </p:txBody>
      </p:sp>
      <p:sp>
        <p:nvSpPr>
          <p:cNvPr id="67588"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EE6C38-D0BB-4BAD-B83F-DC879C47D90F}" type="slidenum">
              <a:rPr lang="pt-BR" smtClean="0"/>
              <a:pPr fontAlgn="base">
                <a:spcBef>
                  <a:spcPct val="0"/>
                </a:spcBef>
                <a:spcAft>
                  <a:spcPct val="0"/>
                </a:spcAft>
                <a:defRPr/>
              </a:pPr>
              <a:t>32</a:t>
            </a:fld>
            <a:endParaRPr lang="pt-B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3" name="Espaço Reservado para Anotações 2"/>
          <p:cNvSpPr>
            <a:spLocks noGrp="1"/>
          </p:cNvSpPr>
          <p:nvPr>
            <p:ph type="body" idx="1"/>
          </p:nvPr>
        </p:nvSpPr>
        <p:spPr/>
        <p:txBody>
          <a:bodyPr/>
          <a:lstStyle/>
          <a:p>
            <a:pPr eaLnBrk="1" fontAlgn="auto" hangingPunct="1">
              <a:spcBef>
                <a:spcPts val="0"/>
              </a:spcBef>
              <a:spcAft>
                <a:spcPts val="0"/>
              </a:spcAft>
              <a:defRPr/>
            </a:pPr>
            <a:r>
              <a:rPr lang="pt-BR" dirty="0" smtClean="0"/>
              <a:t>1 – visão de cima</a:t>
            </a:r>
          </a:p>
          <a:p>
            <a:pPr eaLnBrk="1" fontAlgn="auto" hangingPunct="1">
              <a:spcBef>
                <a:spcPts val="0"/>
              </a:spcBef>
              <a:spcAft>
                <a:spcPts val="0"/>
              </a:spcAft>
              <a:defRPr/>
            </a:pPr>
            <a:r>
              <a:rPr lang="pt-BR" dirty="0" smtClean="0"/>
              <a:t>2 – placa mãe</a:t>
            </a:r>
          </a:p>
          <a:p>
            <a:pPr marL="228600" indent="-228600" eaLnBrk="1" fontAlgn="auto" hangingPunct="1">
              <a:spcBef>
                <a:spcPts val="0"/>
              </a:spcBef>
              <a:spcAft>
                <a:spcPts val="0"/>
              </a:spcAft>
              <a:defRPr/>
            </a:pPr>
            <a:r>
              <a:rPr lang="pt-BR" dirty="0" smtClean="0"/>
              <a:t>3 – Memória flash (</a:t>
            </a:r>
            <a:r>
              <a:rPr lang="pt-BR" dirty="0" err="1" smtClean="0"/>
              <a:t>sansung</a:t>
            </a:r>
            <a:r>
              <a:rPr lang="pt-BR" dirty="0" smtClean="0"/>
              <a:t> – 512 </a:t>
            </a:r>
            <a:r>
              <a:rPr lang="pt-BR" dirty="0" err="1" smtClean="0"/>
              <a:t>mb</a:t>
            </a:r>
            <a:r>
              <a:rPr lang="pt-BR" dirty="0" smtClean="0"/>
              <a:t>)</a:t>
            </a:r>
          </a:p>
          <a:p>
            <a:pPr marL="228600" indent="-228600" eaLnBrk="1" fontAlgn="auto" hangingPunct="1">
              <a:spcBef>
                <a:spcPts val="0"/>
              </a:spcBef>
              <a:spcAft>
                <a:spcPts val="0"/>
              </a:spcAft>
              <a:defRPr/>
            </a:pPr>
            <a:r>
              <a:rPr lang="pt-BR" dirty="0" smtClean="0"/>
              <a:t>4 - Portas USB</a:t>
            </a:r>
          </a:p>
          <a:p>
            <a:pPr marL="228600" indent="-228600" eaLnBrk="1" fontAlgn="auto" hangingPunct="1">
              <a:spcBef>
                <a:spcPts val="0"/>
              </a:spcBef>
              <a:spcAft>
                <a:spcPts val="0"/>
              </a:spcAft>
              <a:defRPr/>
            </a:pPr>
            <a:r>
              <a:rPr lang="pt-BR" dirty="0" smtClean="0"/>
              <a:t>5 – Processador (feito pela IBM – a esquerda) e processador de Vídeo (pela ATI – a direita)</a:t>
            </a:r>
          </a:p>
          <a:p>
            <a:pPr marL="228600" indent="-228600" eaLnBrk="1" fontAlgn="auto" hangingPunct="1">
              <a:spcBef>
                <a:spcPts val="0"/>
              </a:spcBef>
              <a:spcAft>
                <a:spcPts val="0"/>
              </a:spcAft>
              <a:defRPr/>
            </a:pPr>
            <a:r>
              <a:rPr lang="pt-BR" dirty="0" smtClean="0"/>
              <a:t>6 – Portas pra controles do game cube</a:t>
            </a:r>
            <a:endParaRPr lang="pt-BR" dirty="0"/>
          </a:p>
        </p:txBody>
      </p:sp>
      <p:sp>
        <p:nvSpPr>
          <p:cNvPr id="68612"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D22595-926F-49EA-98C2-EEE17B61DFD0}" type="slidenum">
              <a:rPr lang="pt-BR" smtClean="0"/>
              <a:pPr fontAlgn="base">
                <a:spcBef>
                  <a:spcPct val="0"/>
                </a:spcBef>
                <a:spcAft>
                  <a:spcPct val="0"/>
                </a:spcAft>
                <a:defRPr/>
              </a:pPr>
              <a:t>37</a:t>
            </a:fld>
            <a:endParaRPr lang="pt-B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904875" y="3648075"/>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904875" y="3648075"/>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7"/>
          <p:cNvSpPr>
            <a:spLocks noGrp="1"/>
          </p:cNvSpPr>
          <p:nvPr>
            <p:ph type="ctrTitle"/>
          </p:nvPr>
        </p:nvSpPr>
        <p:spPr>
          <a:xfrm>
            <a:off x="1219200" y="3886200"/>
            <a:ext cx="6858000" cy="990600"/>
          </a:xfrm>
        </p:spPr>
        <p:txBody>
          <a:bodyPr anchor="t"/>
          <a:lstStyle>
            <a:lvl1pPr algn="r">
              <a:defRPr sz="3200">
                <a:solidFill>
                  <a:schemeClr val="tx1"/>
                </a:solidFill>
              </a:defRPr>
            </a:lvl1pPr>
          </a:lstStyle>
          <a:p>
            <a:r>
              <a:rPr lang="en-US" smtClean="0"/>
              <a:t>Click to edit Master title style</a:t>
            </a:r>
            <a:endParaRPr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0" name="Date Placeholder 27"/>
          <p:cNvSpPr>
            <a:spLocks noGrp="1"/>
          </p:cNvSpPr>
          <p:nvPr>
            <p:ph type="dt" sz="half" idx="10"/>
          </p:nvPr>
        </p:nvSpPr>
        <p:spPr>
          <a:xfrm>
            <a:off x="6400800" y="6354763"/>
            <a:ext cx="2286000" cy="366712"/>
          </a:xfrm>
        </p:spPr>
        <p:txBody>
          <a:bodyPr/>
          <a:lstStyle>
            <a:lvl1pPr>
              <a:defRPr sz="1400"/>
            </a:lvl1pPr>
          </a:lstStyle>
          <a:p>
            <a:pPr>
              <a:defRPr/>
            </a:pPr>
            <a:fld id="{4FAD4E65-D8E8-44AA-9AAF-09583E2CC571}" type="datetimeFigureOut">
              <a:rPr lang="pt-BR"/>
              <a:pPr>
                <a:defRPr/>
              </a:pPr>
              <a:t>22/10/2008</a:t>
            </a:fld>
            <a:endParaRPr lang="pt-BR"/>
          </a:p>
        </p:txBody>
      </p:sp>
      <p:sp>
        <p:nvSpPr>
          <p:cNvPr id="11" name="Footer Placeholder 16"/>
          <p:cNvSpPr>
            <a:spLocks noGrp="1"/>
          </p:cNvSpPr>
          <p:nvPr>
            <p:ph type="ftr" sz="quarter" idx="11"/>
          </p:nvPr>
        </p:nvSpPr>
        <p:spPr>
          <a:xfrm>
            <a:off x="2898775" y="6354763"/>
            <a:ext cx="3475038" cy="366712"/>
          </a:xfrm>
        </p:spPr>
        <p:txBody>
          <a:bodyPr/>
          <a:lstStyle>
            <a:lvl1pPr>
              <a:defRPr/>
            </a:lvl1pPr>
          </a:lstStyle>
          <a:p>
            <a:pPr>
              <a:defRPr/>
            </a:pPr>
            <a:endParaRPr lang="pt-BR"/>
          </a:p>
        </p:txBody>
      </p:sp>
      <p:sp>
        <p:nvSpPr>
          <p:cNvPr id="12" name="Slide Number Placeholder 28"/>
          <p:cNvSpPr>
            <a:spLocks noGrp="1"/>
          </p:cNvSpPr>
          <p:nvPr>
            <p:ph type="sldNum" sz="quarter" idx="12"/>
          </p:nvPr>
        </p:nvSpPr>
        <p:spPr>
          <a:xfrm>
            <a:off x="1216025" y="6354763"/>
            <a:ext cx="1219200" cy="366712"/>
          </a:xfrm>
        </p:spPr>
        <p:txBody>
          <a:bodyPr/>
          <a:lstStyle>
            <a:lvl1pPr>
              <a:defRPr/>
            </a:lvl1pPr>
          </a:lstStyle>
          <a:p>
            <a:pPr>
              <a:defRPr/>
            </a:pPr>
            <a:fld id="{048FF5F3-D0C2-48A1-ADFA-3F6378EE2CC8}" type="slidenum">
              <a:rPr lang="pt-BR"/>
              <a:pPr>
                <a:defRPr/>
              </a:pPr>
              <a:t>‹#›</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7A43608-89FF-49C6-BE26-815FB6BD4728}" type="datetimeFigureOut">
              <a:rPr lang="pt-BR"/>
              <a:pPr>
                <a:defRPr/>
              </a:pPr>
              <a:t>22/10/2008</a:t>
            </a:fld>
            <a:endParaRPr lang="pt-BR"/>
          </a:p>
        </p:txBody>
      </p:sp>
      <p:sp>
        <p:nvSpPr>
          <p:cNvPr id="5" name="Footer Placeholder 2"/>
          <p:cNvSpPr>
            <a:spLocks noGrp="1"/>
          </p:cNvSpPr>
          <p:nvPr>
            <p:ph type="ftr" sz="quarter" idx="11"/>
          </p:nvPr>
        </p:nvSpPr>
        <p:spPr/>
        <p:txBody>
          <a:bodyPr/>
          <a:lstStyle>
            <a:lvl1pPr>
              <a:defRPr/>
            </a:lvl1pPr>
          </a:lstStyle>
          <a:p>
            <a:pPr>
              <a:defRPr/>
            </a:pPr>
            <a:endParaRPr lang="pt-BR"/>
          </a:p>
        </p:txBody>
      </p:sp>
      <p:sp>
        <p:nvSpPr>
          <p:cNvPr id="6" name="Slide Number Placeholder 22"/>
          <p:cNvSpPr>
            <a:spLocks noGrp="1"/>
          </p:cNvSpPr>
          <p:nvPr>
            <p:ph type="sldNum" sz="quarter" idx="12"/>
          </p:nvPr>
        </p:nvSpPr>
        <p:spPr/>
        <p:txBody>
          <a:bodyPr/>
          <a:lstStyle>
            <a:lvl1pPr>
              <a:defRPr/>
            </a:lvl1pPr>
          </a:lstStyle>
          <a:p>
            <a:pPr>
              <a:defRPr/>
            </a:pPr>
            <a:fld id="{60A45CAD-2B76-41EA-B349-C39D587453E7}" type="slidenum">
              <a:rPr lang="pt-BR"/>
              <a:pPr>
                <a:defRPr/>
              </a:pPr>
              <a:t>‹#›</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5" name="Isosceles Triangle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Straight Connector 5"/>
          <p:cNvSpPr>
            <a:spLocks noChangeShapeType="1"/>
          </p:cNvSpPr>
          <p:nvPr/>
        </p:nvSpPr>
        <p:spPr bwMode="auto">
          <a:xfrm rot="5400000">
            <a:off x="3630612" y="3201988"/>
            <a:ext cx="585152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1BF5E01-0FDF-4DB7-A2BE-C7CF92E29B0C}" type="datetimeFigureOut">
              <a:rPr lang="pt-BR"/>
              <a:pPr>
                <a:defRPr/>
              </a:pPr>
              <a:t>22/10/2008</a:t>
            </a:fld>
            <a:endParaRPr lang="pt-BR"/>
          </a:p>
        </p:txBody>
      </p:sp>
      <p:sp>
        <p:nvSpPr>
          <p:cNvPr id="8" name="Footer Placeholder 4"/>
          <p:cNvSpPr>
            <a:spLocks noGrp="1"/>
          </p:cNvSpPr>
          <p:nvPr>
            <p:ph type="ftr" sz="quarter" idx="11"/>
          </p:nvPr>
        </p:nvSpPr>
        <p:spPr/>
        <p:txBody>
          <a:bodyPr/>
          <a:lstStyle>
            <a:lvl1pPr>
              <a:defRPr/>
            </a:lvl1pPr>
          </a:lstStyle>
          <a:p>
            <a:pPr>
              <a:defRPr/>
            </a:pPr>
            <a:endParaRPr lang="pt-BR"/>
          </a:p>
        </p:txBody>
      </p:sp>
      <p:sp>
        <p:nvSpPr>
          <p:cNvPr id="9" name="Slide Number Placeholder 5"/>
          <p:cNvSpPr>
            <a:spLocks noGrp="1"/>
          </p:cNvSpPr>
          <p:nvPr>
            <p:ph type="sldNum" sz="quarter" idx="12"/>
          </p:nvPr>
        </p:nvSpPr>
        <p:spPr/>
        <p:txBody>
          <a:bodyPr/>
          <a:lstStyle>
            <a:lvl1pPr>
              <a:defRPr/>
            </a:lvl1pPr>
          </a:lstStyle>
          <a:p>
            <a:pPr>
              <a:defRPr/>
            </a:pPr>
            <a:fld id="{3525D0C2-C483-4246-9392-2F458048D2FE}" type="slidenum">
              <a:rPr lang="pt-BR"/>
              <a:pPr>
                <a:defRPr/>
              </a:pPr>
              <a:t>‹#›</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E190839C-55C4-467A-8E4F-FFA2B9C73E22}" type="datetimeFigureOut">
              <a:rPr lang="pt-BR"/>
              <a:pPr>
                <a:defRPr/>
              </a:pPr>
              <a:t>22/10/2008</a:t>
            </a:fld>
            <a:endParaRPr lang="pt-BR"/>
          </a:p>
        </p:txBody>
      </p:sp>
      <p:sp>
        <p:nvSpPr>
          <p:cNvPr id="3" name="Footer Placeholder 2"/>
          <p:cNvSpPr>
            <a:spLocks noGrp="1"/>
          </p:cNvSpPr>
          <p:nvPr>
            <p:ph type="ftr" sz="quarter" idx="11"/>
          </p:nvPr>
        </p:nvSpPr>
        <p:spPr/>
        <p:txBody>
          <a:bodyPr/>
          <a:lstStyle>
            <a:lvl1pPr>
              <a:defRPr/>
            </a:lvl1pPr>
          </a:lstStyle>
          <a:p>
            <a:pPr>
              <a:defRPr/>
            </a:pPr>
            <a:endParaRPr lang="pt-BR"/>
          </a:p>
        </p:txBody>
      </p:sp>
      <p:sp>
        <p:nvSpPr>
          <p:cNvPr id="4" name="Slide Number Placeholder 22"/>
          <p:cNvSpPr>
            <a:spLocks noGrp="1"/>
          </p:cNvSpPr>
          <p:nvPr>
            <p:ph type="sldNum" sz="quarter" idx="12"/>
          </p:nvPr>
        </p:nvSpPr>
        <p:spPr/>
        <p:txBody>
          <a:bodyPr/>
          <a:lstStyle>
            <a:lvl1pPr>
              <a:defRPr/>
            </a:lvl1pPr>
          </a:lstStyle>
          <a:p>
            <a:pPr>
              <a:defRPr/>
            </a:pPr>
            <a:fld id="{239B8BB7-3AF4-4E01-9481-9C4677AD6F24}" type="slidenum">
              <a:rPr lang="pt-BR"/>
              <a:pPr>
                <a:defRPr/>
              </a:pPr>
              <a:t>‹#›</a:t>
            </a:fld>
            <a:endParaRPr lang="pt-B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457200" y="1219200"/>
            <a:ext cx="822960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0D7E0A4-A23C-4722-A148-6CB35B54789C}" type="datetimeFigureOut">
              <a:rPr lang="pt-BR"/>
              <a:pPr>
                <a:defRPr/>
              </a:pPr>
              <a:t>22/10/2008</a:t>
            </a:fld>
            <a:endParaRPr lang="pt-BR"/>
          </a:p>
        </p:txBody>
      </p:sp>
      <p:sp>
        <p:nvSpPr>
          <p:cNvPr id="5" name="Footer Placeholder 2"/>
          <p:cNvSpPr>
            <a:spLocks noGrp="1"/>
          </p:cNvSpPr>
          <p:nvPr>
            <p:ph type="ftr" sz="quarter" idx="11"/>
          </p:nvPr>
        </p:nvSpPr>
        <p:spPr/>
        <p:txBody>
          <a:bodyPr/>
          <a:lstStyle>
            <a:lvl1pPr>
              <a:defRPr/>
            </a:lvl1pPr>
          </a:lstStyle>
          <a:p>
            <a:pPr>
              <a:defRPr/>
            </a:pPr>
            <a:endParaRPr lang="pt-BR"/>
          </a:p>
        </p:txBody>
      </p:sp>
      <p:sp>
        <p:nvSpPr>
          <p:cNvPr id="6" name="Slide Number Placeholder 22"/>
          <p:cNvSpPr>
            <a:spLocks noGrp="1"/>
          </p:cNvSpPr>
          <p:nvPr>
            <p:ph type="sldNum" sz="quarter" idx="12"/>
          </p:nvPr>
        </p:nvSpPr>
        <p:spPr/>
        <p:txBody>
          <a:bodyPr/>
          <a:lstStyle>
            <a:lvl1pPr>
              <a:defRPr/>
            </a:lvl1pPr>
          </a:lstStyle>
          <a:p>
            <a:pPr>
              <a:defRPr/>
            </a:pPr>
            <a:fld id="{C8E872E2-8F05-4459-A965-D41370248D84}" type="slidenum">
              <a:rPr lang="pt-BR"/>
              <a:pPr>
                <a:defRPr/>
              </a:pPr>
              <a:t>‹#›</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1219200" y="2971800"/>
            <a:ext cx="6858000" cy="1066800"/>
          </a:xfrm>
        </p:spPr>
        <p:txBody>
          <a:bodyPr anchor="t"/>
          <a:lstStyle>
            <a:lvl1pPr algn="r">
              <a:buNone/>
              <a:defRPr sz="3200" b="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a:xfrm>
            <a:off x="6400800" y="6354763"/>
            <a:ext cx="2286000" cy="366712"/>
          </a:xfrm>
        </p:spPr>
        <p:txBody>
          <a:bodyPr/>
          <a:lstStyle>
            <a:lvl1pPr>
              <a:defRPr/>
            </a:lvl1pPr>
          </a:lstStyle>
          <a:p>
            <a:pPr>
              <a:defRPr/>
            </a:pPr>
            <a:fld id="{7801F518-868F-44C6-8535-BD16FDAA7214}" type="datetimeFigureOut">
              <a:rPr lang="pt-BR"/>
              <a:pPr>
                <a:defRPr/>
              </a:pPr>
              <a:t>22/10/2008</a:t>
            </a:fld>
            <a:endParaRPr lang="pt-BR"/>
          </a:p>
        </p:txBody>
      </p:sp>
      <p:sp>
        <p:nvSpPr>
          <p:cNvPr id="7" name="Footer Placeholder 4"/>
          <p:cNvSpPr>
            <a:spLocks noGrp="1"/>
          </p:cNvSpPr>
          <p:nvPr>
            <p:ph type="ftr" sz="quarter" idx="11"/>
          </p:nvPr>
        </p:nvSpPr>
        <p:spPr>
          <a:xfrm>
            <a:off x="2898775" y="6354763"/>
            <a:ext cx="3475038" cy="366712"/>
          </a:xfrm>
        </p:spPr>
        <p:txBody>
          <a:bodyPr/>
          <a:lstStyle>
            <a:lvl1pPr>
              <a:defRPr/>
            </a:lvl1pPr>
          </a:lstStyle>
          <a:p>
            <a:pPr>
              <a:defRPr/>
            </a:pPr>
            <a:endParaRPr lang="pt-BR"/>
          </a:p>
        </p:txBody>
      </p:sp>
      <p:sp>
        <p:nvSpPr>
          <p:cNvPr id="8" name="Slide Number Placeholder 5"/>
          <p:cNvSpPr>
            <a:spLocks noGrp="1"/>
          </p:cNvSpPr>
          <p:nvPr>
            <p:ph type="sldNum" sz="quarter" idx="12"/>
          </p:nvPr>
        </p:nvSpPr>
        <p:spPr>
          <a:xfrm>
            <a:off x="1069975" y="6354763"/>
            <a:ext cx="1520825" cy="366712"/>
          </a:xfrm>
        </p:spPr>
        <p:txBody>
          <a:bodyPr/>
          <a:lstStyle>
            <a:lvl1pPr>
              <a:defRPr/>
            </a:lvl1pPr>
          </a:lstStyle>
          <a:p>
            <a:pPr>
              <a:defRPr/>
            </a:pPr>
            <a:fld id="{9DE48F6A-5F01-4182-946A-E397653AB1EC}" type="slidenum">
              <a:rPr lang="pt-BR"/>
              <a:pPr>
                <a:defRPr/>
              </a:pPr>
              <a:t>‹#›</a:t>
            </a:fld>
            <a:endParaRPr lang="pt-B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smtClean="0"/>
              <a:t>Click to edit Master title style</a:t>
            </a:r>
            <a:endParaRPr lang="en-US"/>
          </a:p>
        </p:txBody>
      </p:sp>
      <p:sp>
        <p:nvSpPr>
          <p:cNvPr id="9" name="Content Placeholder 8"/>
          <p:cNvSpPr>
            <a:spLocks noGrp="1"/>
          </p:cNvSpPr>
          <p:nvPr>
            <p:ph sz="quarter" idx="1"/>
          </p:nvPr>
        </p:nvSpPr>
        <p:spPr>
          <a:xfrm>
            <a:off x="457200" y="1219200"/>
            <a:ext cx="4041648"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632198" y="1216152"/>
            <a:ext cx="4041648"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4BB11B26-74B3-498E-9A96-530DC0E00334}" type="datetimeFigureOut">
              <a:rPr lang="pt-BR"/>
              <a:pPr>
                <a:defRPr/>
              </a:pPr>
              <a:t>22/10/2008</a:t>
            </a:fld>
            <a:endParaRPr lang="pt-BR"/>
          </a:p>
        </p:txBody>
      </p:sp>
      <p:sp>
        <p:nvSpPr>
          <p:cNvPr id="6" name="Footer Placeholder 2"/>
          <p:cNvSpPr>
            <a:spLocks noGrp="1"/>
          </p:cNvSpPr>
          <p:nvPr>
            <p:ph type="ftr" sz="quarter" idx="11"/>
          </p:nvPr>
        </p:nvSpPr>
        <p:spPr/>
        <p:txBody>
          <a:bodyPr/>
          <a:lstStyle>
            <a:lvl1pPr>
              <a:defRPr/>
            </a:lvl1pPr>
          </a:lstStyle>
          <a:p>
            <a:pPr>
              <a:defRPr/>
            </a:pPr>
            <a:endParaRPr lang="pt-BR"/>
          </a:p>
        </p:txBody>
      </p:sp>
      <p:sp>
        <p:nvSpPr>
          <p:cNvPr id="7" name="Slide Number Placeholder 22"/>
          <p:cNvSpPr>
            <a:spLocks noGrp="1"/>
          </p:cNvSpPr>
          <p:nvPr>
            <p:ph type="sldNum" sz="quarter" idx="12"/>
          </p:nvPr>
        </p:nvSpPr>
        <p:spPr/>
        <p:txBody>
          <a:bodyPr/>
          <a:lstStyle>
            <a:lvl1pPr>
              <a:defRPr/>
            </a:lvl1pPr>
          </a:lstStyle>
          <a:p>
            <a:pPr>
              <a:defRPr/>
            </a:pPr>
            <a:fld id="{9E7B7DA6-25C2-44F7-A295-2D2781060CD9}" type="slidenum">
              <a:rPr lang="pt-BR"/>
              <a:pPr>
                <a:defRPr/>
              </a:pPr>
              <a:t>‹#›</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quarter" idx="2"/>
          </p:nvPr>
        </p:nvSpPr>
        <p:spPr>
          <a:xfrm>
            <a:off x="457200" y="2133600"/>
            <a:ext cx="40386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648200" y="2133600"/>
            <a:ext cx="40386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06AB04C5-D651-45FB-9895-0734F71B53C1}" type="datetimeFigureOut">
              <a:rPr lang="pt-BR"/>
              <a:pPr>
                <a:defRPr/>
              </a:pPr>
              <a:t>22/10/2008</a:t>
            </a:fld>
            <a:endParaRPr lang="pt-BR"/>
          </a:p>
        </p:txBody>
      </p:sp>
      <p:sp>
        <p:nvSpPr>
          <p:cNvPr id="8" name="Footer Placeholder 2"/>
          <p:cNvSpPr>
            <a:spLocks noGrp="1"/>
          </p:cNvSpPr>
          <p:nvPr>
            <p:ph type="ftr" sz="quarter" idx="11"/>
          </p:nvPr>
        </p:nvSpPr>
        <p:spPr/>
        <p:txBody>
          <a:bodyPr/>
          <a:lstStyle>
            <a:lvl1pPr>
              <a:defRPr/>
            </a:lvl1pPr>
          </a:lstStyle>
          <a:p>
            <a:pPr>
              <a:defRPr/>
            </a:pPr>
            <a:endParaRPr lang="pt-BR"/>
          </a:p>
        </p:txBody>
      </p:sp>
      <p:sp>
        <p:nvSpPr>
          <p:cNvPr id="9" name="Slide Number Placeholder 22"/>
          <p:cNvSpPr>
            <a:spLocks noGrp="1"/>
          </p:cNvSpPr>
          <p:nvPr>
            <p:ph type="sldNum" sz="quarter" idx="12"/>
          </p:nvPr>
        </p:nvSpPr>
        <p:spPr/>
        <p:txBody>
          <a:bodyPr/>
          <a:lstStyle>
            <a:lvl1pPr>
              <a:defRPr/>
            </a:lvl1pPr>
          </a:lstStyle>
          <a:p>
            <a:pPr>
              <a:defRPr/>
            </a:pPr>
            <a:fld id="{9D2DB1A1-5078-4878-AE36-62F05B10DCFD}" type="slidenum">
              <a:rPr lang="pt-BR"/>
              <a:pPr>
                <a:defRPr/>
              </a:pPr>
              <a:t>‹#›</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457200" y="228600"/>
            <a:ext cx="8229600" cy="914400"/>
          </a:xfrm>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fld id="{3C12E0EE-43EA-4AEE-A7DB-4A5C6F0F6459}" type="datetimeFigureOut">
              <a:rPr lang="pt-BR"/>
              <a:pPr>
                <a:defRPr/>
              </a:pPr>
              <a:t>22/10/2008</a:t>
            </a:fld>
            <a:endParaRPr lang="pt-BR"/>
          </a:p>
        </p:txBody>
      </p:sp>
      <p:sp>
        <p:nvSpPr>
          <p:cNvPr id="5" name="Footer Placeholder 3"/>
          <p:cNvSpPr>
            <a:spLocks noGrp="1"/>
          </p:cNvSpPr>
          <p:nvPr>
            <p:ph type="ftr" sz="quarter" idx="11"/>
          </p:nvPr>
        </p:nvSpPr>
        <p:spPr/>
        <p:txBody>
          <a:bodyPr/>
          <a:lstStyle>
            <a:lvl1pPr>
              <a:defRPr/>
            </a:lvl1pPr>
          </a:lstStyle>
          <a:p>
            <a:pPr>
              <a:defRPr/>
            </a:pPr>
            <a:endParaRPr lang="pt-BR"/>
          </a:p>
        </p:txBody>
      </p:sp>
      <p:sp>
        <p:nvSpPr>
          <p:cNvPr id="6" name="Slide Number Placeholder 4"/>
          <p:cNvSpPr>
            <a:spLocks noGrp="1"/>
          </p:cNvSpPr>
          <p:nvPr>
            <p:ph type="sldNum" sz="quarter" idx="12"/>
          </p:nvPr>
        </p:nvSpPr>
        <p:spPr/>
        <p:txBody>
          <a:bodyPr/>
          <a:lstStyle>
            <a:lvl1pPr>
              <a:defRPr/>
            </a:lvl1pPr>
          </a:lstStyle>
          <a:p>
            <a:pPr>
              <a:defRPr/>
            </a:pPr>
            <a:fld id="{B9326A8F-2909-420D-A685-94F6BE71FB59}" type="slidenum">
              <a:rPr lang="pt-BR"/>
              <a:pPr>
                <a:defRPr/>
              </a:pPr>
              <a:t>‹#›</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traight Connector 1"/>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Date Placeholder 1"/>
          <p:cNvSpPr>
            <a:spLocks noGrp="1"/>
          </p:cNvSpPr>
          <p:nvPr>
            <p:ph type="dt" sz="half" idx="10"/>
          </p:nvPr>
        </p:nvSpPr>
        <p:spPr/>
        <p:txBody>
          <a:bodyPr/>
          <a:lstStyle>
            <a:lvl1pPr>
              <a:defRPr/>
            </a:lvl1pPr>
          </a:lstStyle>
          <a:p>
            <a:pPr>
              <a:defRPr/>
            </a:pPr>
            <a:fld id="{B94F3FE3-CA58-4FD2-8557-F04C63B1433A}" type="datetimeFigureOut">
              <a:rPr lang="pt-BR"/>
              <a:pPr>
                <a:defRPr/>
              </a:pPr>
              <a:t>22/10/2008</a:t>
            </a:fld>
            <a:endParaRPr lang="pt-BR"/>
          </a:p>
        </p:txBody>
      </p:sp>
      <p:sp>
        <p:nvSpPr>
          <p:cNvPr id="5" name="Footer Placeholder 2"/>
          <p:cNvSpPr>
            <a:spLocks noGrp="1"/>
          </p:cNvSpPr>
          <p:nvPr>
            <p:ph type="ftr" sz="quarter" idx="11"/>
          </p:nvPr>
        </p:nvSpPr>
        <p:spPr/>
        <p:txBody>
          <a:bodyPr/>
          <a:lstStyle>
            <a:lvl1pPr>
              <a:defRPr/>
            </a:lvl1pPr>
          </a:lstStyle>
          <a:p>
            <a:pPr>
              <a:defRPr/>
            </a:pPr>
            <a:endParaRPr lang="pt-BR"/>
          </a:p>
        </p:txBody>
      </p:sp>
      <p:sp>
        <p:nvSpPr>
          <p:cNvPr id="6" name="Slide Number Placeholder 3"/>
          <p:cNvSpPr>
            <a:spLocks noGrp="1"/>
          </p:cNvSpPr>
          <p:nvPr>
            <p:ph type="sldNum" sz="quarter" idx="12"/>
          </p:nvPr>
        </p:nvSpPr>
        <p:spPr/>
        <p:txBody>
          <a:bodyPr/>
          <a:lstStyle>
            <a:lvl1pPr>
              <a:defRPr/>
            </a:lvl1pPr>
          </a:lstStyle>
          <a:p>
            <a:pPr>
              <a:defRPr/>
            </a:pPr>
            <a:fld id="{4353863A-ECA3-4945-89DB-8974DAB5BBC4}" type="slidenum">
              <a:rPr lang="pt-BR"/>
              <a:pPr>
                <a:defRPr/>
              </a:pPr>
              <a:t>‹#›</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6" name="Straight Connector 5"/>
          <p:cNvSpPr>
            <a:spLocks noChangeShapeType="1"/>
          </p:cNvSpPr>
          <p:nvPr/>
        </p:nvSpPr>
        <p:spPr bwMode="auto">
          <a:xfrm rot="5400000">
            <a:off x="3160712" y="3324226"/>
            <a:ext cx="603567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7" name="Isosceles Triangle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en-US" smtClean="0"/>
              <a:t>Click to edit Master title style</a:t>
            </a:r>
            <a:endParaRPr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4"/>
          <p:cNvSpPr>
            <a:spLocks noGrp="1"/>
          </p:cNvSpPr>
          <p:nvPr>
            <p:ph type="dt" sz="half" idx="10"/>
          </p:nvPr>
        </p:nvSpPr>
        <p:spPr/>
        <p:txBody>
          <a:bodyPr/>
          <a:lstStyle>
            <a:lvl1pPr>
              <a:defRPr/>
            </a:lvl1pPr>
          </a:lstStyle>
          <a:p>
            <a:pPr>
              <a:defRPr/>
            </a:pPr>
            <a:fld id="{928578C9-7DCF-48AB-BBB5-E1804753C6D7}" type="datetimeFigureOut">
              <a:rPr lang="pt-BR"/>
              <a:pPr>
                <a:defRPr/>
              </a:pPr>
              <a:t>22/10/2008</a:t>
            </a:fld>
            <a:endParaRPr lang="pt-BR"/>
          </a:p>
        </p:txBody>
      </p:sp>
      <p:sp>
        <p:nvSpPr>
          <p:cNvPr id="9" name="Footer Placeholder 5"/>
          <p:cNvSpPr>
            <a:spLocks noGrp="1"/>
          </p:cNvSpPr>
          <p:nvPr>
            <p:ph type="ftr" sz="quarter" idx="11"/>
          </p:nvPr>
        </p:nvSpPr>
        <p:spPr/>
        <p:txBody>
          <a:bodyPr/>
          <a:lstStyle>
            <a:lvl1pPr>
              <a:defRPr/>
            </a:lvl1pPr>
          </a:lstStyle>
          <a:p>
            <a:pPr>
              <a:defRPr/>
            </a:pPr>
            <a:endParaRPr lang="pt-BR"/>
          </a:p>
        </p:txBody>
      </p:sp>
      <p:sp>
        <p:nvSpPr>
          <p:cNvPr id="10" name="Slide Number Placeholder 6"/>
          <p:cNvSpPr>
            <a:spLocks noGrp="1"/>
          </p:cNvSpPr>
          <p:nvPr>
            <p:ph type="sldNum" sz="quarter" idx="12"/>
          </p:nvPr>
        </p:nvSpPr>
        <p:spPr/>
        <p:txBody>
          <a:bodyPr/>
          <a:lstStyle>
            <a:lvl1pPr>
              <a:defRPr/>
            </a:lvl1pPr>
          </a:lstStyle>
          <a:p>
            <a:pPr>
              <a:defRPr/>
            </a:pPr>
            <a:fld id="{214ACC59-D085-4A25-80A1-6AABE01CCD80}" type="slidenum">
              <a:rPr lang="pt-BR"/>
              <a:pPr>
                <a:defRPr/>
              </a:pPr>
              <a:t>‹#›</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6" name="Isosceles Triangle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lstStyle>
          <a:p>
            <a:pPr>
              <a:defRPr/>
            </a:pPr>
            <a:fld id="{E75C69A5-A685-4C29-90CE-D29F8C24829E}" type="datetimeFigureOut">
              <a:rPr lang="pt-BR"/>
              <a:pPr>
                <a:defRPr/>
              </a:pPr>
              <a:t>22/10/2008</a:t>
            </a:fld>
            <a:endParaRPr lang="pt-BR"/>
          </a:p>
        </p:txBody>
      </p:sp>
      <p:sp>
        <p:nvSpPr>
          <p:cNvPr id="9" name="Footer Placeholder 5"/>
          <p:cNvSpPr>
            <a:spLocks noGrp="1"/>
          </p:cNvSpPr>
          <p:nvPr>
            <p:ph type="ftr" sz="quarter" idx="11"/>
          </p:nvPr>
        </p:nvSpPr>
        <p:spPr/>
        <p:txBody>
          <a:bodyPr/>
          <a:lstStyle>
            <a:lvl1pPr>
              <a:defRPr/>
            </a:lvl1pPr>
          </a:lstStyle>
          <a:p>
            <a:pPr>
              <a:defRPr/>
            </a:pPr>
            <a:endParaRPr lang="pt-BR"/>
          </a:p>
        </p:txBody>
      </p:sp>
      <p:sp>
        <p:nvSpPr>
          <p:cNvPr id="10" name="Slide Number Placeholder 6"/>
          <p:cNvSpPr>
            <a:spLocks noGrp="1"/>
          </p:cNvSpPr>
          <p:nvPr>
            <p:ph type="sldNum" sz="quarter" idx="12"/>
          </p:nvPr>
        </p:nvSpPr>
        <p:spPr/>
        <p:txBody>
          <a:bodyPr/>
          <a:lstStyle>
            <a:lvl1pPr>
              <a:defRPr/>
            </a:lvl1pPr>
          </a:lstStyle>
          <a:p>
            <a:pPr>
              <a:defRPr/>
            </a:pPr>
            <a:fld id="{A55697A6-0DAE-4135-8755-E31406C28FCD}" type="slidenum">
              <a:rPr lang="pt-BR"/>
              <a:pPr>
                <a:defRPr/>
              </a:pPr>
              <a:t>‹#›</a:t>
            </a:fld>
            <a:endParaRPr lang="pt-B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457200" y="152400"/>
            <a:ext cx="82296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457200" y="1219200"/>
            <a:ext cx="8229600" cy="4910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00800" y="6356350"/>
            <a:ext cx="2289175" cy="365125"/>
          </a:xfrm>
          <a:prstGeom prst="rect">
            <a:avLst/>
          </a:prstGeom>
        </p:spPr>
        <p:txBody>
          <a:bodyPr vert="horz"/>
          <a:lstStyle>
            <a:lvl1pPr algn="l" eaLnBrk="1" fontAlgn="auto" latinLnBrk="0" hangingPunct="1">
              <a:spcBef>
                <a:spcPts val="0"/>
              </a:spcBef>
              <a:spcAft>
                <a:spcPts val="0"/>
              </a:spcAft>
              <a:defRPr kumimoji="0" sz="1400">
                <a:solidFill>
                  <a:schemeClr val="tx2"/>
                </a:solidFill>
                <a:latin typeface="+mn-lt"/>
                <a:cs typeface="+mn-cs"/>
              </a:defRPr>
            </a:lvl1pPr>
          </a:lstStyle>
          <a:p>
            <a:pPr>
              <a:defRPr/>
            </a:pPr>
            <a:fld id="{4836C4AD-426F-485D-B428-7CEDA077FE7B}" type="datetimeFigureOut">
              <a:rPr lang="pt-BR"/>
              <a:pPr>
                <a:defRPr/>
              </a:pPr>
              <a:t>22/10/2008</a:t>
            </a:fld>
            <a:endParaRPr lang="pt-BR"/>
          </a:p>
        </p:txBody>
      </p:sp>
      <p:sp>
        <p:nvSpPr>
          <p:cNvPr id="3" name="Footer Placeholder 2"/>
          <p:cNvSpPr>
            <a:spLocks noGrp="1"/>
          </p:cNvSpPr>
          <p:nvPr>
            <p:ph type="ftr" sz="quarter" idx="3"/>
          </p:nvPr>
        </p:nvSpPr>
        <p:spPr>
          <a:xfrm>
            <a:off x="2898775" y="6356350"/>
            <a:ext cx="3505200" cy="365125"/>
          </a:xfrm>
          <a:prstGeom prst="rect">
            <a:avLst/>
          </a:prstGeom>
        </p:spPr>
        <p:txBody>
          <a:bodyPr vert="horz"/>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endParaRPr lang="pt-BR"/>
          </a:p>
        </p:txBody>
      </p:sp>
      <p:sp>
        <p:nvSpPr>
          <p:cNvPr id="23" name="Slide Number Placeholder 22"/>
          <p:cNvSpPr>
            <a:spLocks noGrp="1"/>
          </p:cNvSpPr>
          <p:nvPr>
            <p:ph type="sldNum" sz="quarter" idx="4"/>
          </p:nvPr>
        </p:nvSpPr>
        <p:spPr>
          <a:xfrm>
            <a:off x="612775" y="6356350"/>
            <a:ext cx="1981200" cy="365125"/>
          </a:xfrm>
          <a:prstGeom prst="rect">
            <a:avLst/>
          </a:prstGeom>
        </p:spPr>
        <p:txBody>
          <a:bodyPr vert="horz"/>
          <a:lstStyle>
            <a:lvl1pPr algn="l" eaLnBrk="1" fontAlgn="auto" latinLnBrk="0" hangingPunct="1">
              <a:spcBef>
                <a:spcPts val="0"/>
              </a:spcBef>
              <a:spcAft>
                <a:spcPts val="0"/>
              </a:spcAft>
              <a:defRPr kumimoji="0" sz="1400">
                <a:solidFill>
                  <a:schemeClr val="tx2"/>
                </a:solidFill>
                <a:latin typeface="+mn-lt"/>
                <a:cs typeface="+mn-cs"/>
              </a:defRPr>
            </a:lvl1pPr>
          </a:lstStyle>
          <a:p>
            <a:pPr>
              <a:defRPr/>
            </a:pPr>
            <a:fld id="{966E2868-E9D2-470D-8588-F87BBD6549C6}" type="slidenum">
              <a:rPr lang="pt-BR"/>
              <a:pPr>
                <a:defRPr/>
              </a:pPr>
              <a:t>‹#›</a:t>
            </a:fld>
            <a:endParaRPr lang="pt-B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 name="Isosceles Triangle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722" r:id="rId1"/>
    <p:sldLayoutId id="2147483717" r:id="rId2"/>
    <p:sldLayoutId id="2147483723" r:id="rId3"/>
    <p:sldLayoutId id="2147483718" r:id="rId4"/>
    <p:sldLayoutId id="2147483719" r:id="rId5"/>
    <p:sldLayoutId id="2147483724" r:id="rId6"/>
    <p:sldLayoutId id="2147483725" r:id="rId7"/>
    <p:sldLayoutId id="2147483726" r:id="rId8"/>
    <p:sldLayoutId id="2147483727" r:id="rId9"/>
    <p:sldLayoutId id="2147483720" r:id="rId10"/>
    <p:sldLayoutId id="2147483728" r:id="rId11"/>
    <p:sldLayoutId id="2147483721" r:id="rId12"/>
  </p:sldLayoutIdLst>
  <p:transition>
    <p:fade/>
  </p:transition>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itchFamily="18" charset="0"/>
        </a:defRPr>
      </a:lvl2pPr>
      <a:lvl3pPr algn="l" rtl="0" eaLnBrk="0" fontAlgn="base" hangingPunct="0">
        <a:spcBef>
          <a:spcPct val="0"/>
        </a:spcBef>
        <a:spcAft>
          <a:spcPct val="0"/>
        </a:spcAft>
        <a:defRPr sz="3200">
          <a:solidFill>
            <a:schemeClr val="tx2"/>
          </a:solidFill>
          <a:latin typeface="Bookman Old Style" pitchFamily="18" charset="0"/>
        </a:defRPr>
      </a:lvl3pPr>
      <a:lvl4pPr algn="l" rtl="0" eaLnBrk="0" fontAlgn="base" hangingPunct="0">
        <a:spcBef>
          <a:spcPct val="0"/>
        </a:spcBef>
        <a:spcAft>
          <a:spcPct val="0"/>
        </a:spcAft>
        <a:defRPr sz="3200">
          <a:solidFill>
            <a:schemeClr val="tx2"/>
          </a:solidFill>
          <a:latin typeface="Bookman Old Style" pitchFamily="18" charset="0"/>
        </a:defRPr>
      </a:lvl4pPr>
      <a:lvl5pPr algn="l" rtl="0" eaLnBrk="0" fontAlgn="base" hangingPunct="0">
        <a:spcBef>
          <a:spcPct val="0"/>
        </a:spcBef>
        <a:spcAft>
          <a:spcPct val="0"/>
        </a:spcAft>
        <a:defRPr sz="3200">
          <a:solidFill>
            <a:schemeClr val="tx2"/>
          </a:solidFill>
          <a:latin typeface="Bookman Old Style" pitchFamily="18"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p:titleStyle>
    <p:bodyStyle>
      <a:lvl1pPr marL="273050" indent="-273050" algn="l" rtl="0" eaLnBrk="0" fontAlgn="base" hangingPunct="0">
        <a:spcBef>
          <a:spcPts val="600"/>
        </a:spcBef>
        <a:spcAft>
          <a:spcPct val="0"/>
        </a:spcAft>
        <a:buClr>
          <a:schemeClr val="accent1"/>
        </a:buClr>
        <a:buSzPct val="76000"/>
        <a:buFont typeface="Wingdings 3" pitchFamily="18" charset="2"/>
        <a:buChar char=""/>
        <a:defRPr sz="2600" kern="1200">
          <a:solidFill>
            <a:schemeClr val="tx1"/>
          </a:solidFill>
          <a:latin typeface="+mn-lt"/>
          <a:ea typeface="+mn-ea"/>
          <a:cs typeface="+mn-cs"/>
        </a:defRPr>
      </a:lvl1pPr>
      <a:lvl2pPr marL="547688" indent="-273050" algn="l" rtl="0" eaLnBrk="0" fontAlgn="base" hangingPunct="0">
        <a:spcBef>
          <a:spcPts val="500"/>
        </a:spcBef>
        <a:spcAft>
          <a:spcPct val="0"/>
        </a:spcAft>
        <a:buClr>
          <a:schemeClr val="accent2"/>
        </a:buClr>
        <a:buSzPct val="76000"/>
        <a:buFont typeface="Wingdings 3" pitchFamily="18" charset="2"/>
        <a:buChar char=""/>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buFont typeface="Wingdings 3" pitchFamily="18" charset="2"/>
        <a:buChar char=""/>
        <a:defRPr sz="2000" kern="1200">
          <a:solidFill>
            <a:schemeClr val="tx1"/>
          </a:solidFill>
          <a:latin typeface="+mn-lt"/>
          <a:ea typeface="+mn-ea"/>
          <a:cs typeface="+mn-cs"/>
        </a:defRPr>
      </a:lvl3pPr>
      <a:lvl4pPr marL="1096963" indent="-228600" algn="l" rtl="0" eaLnBrk="0" fontAlgn="base" hangingPunct="0">
        <a:spcBef>
          <a:spcPts val="400"/>
        </a:spcBef>
        <a:spcAft>
          <a:spcPct val="0"/>
        </a:spcAft>
        <a:buClr>
          <a:srgbClr val="8BA2B4"/>
        </a:buClr>
        <a:buSzPct val="70000"/>
        <a:buFont typeface="Wingdings" pitchFamily="2" charset="2"/>
        <a:buChar char=""/>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5.xml"/><Relationship Id="rId16"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0p7uJp25Bl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money.cnn.com/magazines/fortune/storysupplement/wiiremote/wii_remote.sw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invensense.com/support/FLVPlayer_Progressive.swf?skinName=Halo_Skin_3&amp;streamName=../Library/InvenSense5_VP6_512K"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hyperlink" Target="http://www.youtube.com/watch?v=Jd3-eiid-Uw&amp;feature=user" TargetMode="External"/><Relationship Id="rId7" Type="http://schemas.openxmlformats.org/officeDocument/2006/relationships/hyperlink" Target="http://www.youtube.com/watch?v=0awjPUkBXOU&amp;feature=user"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hyperlink" Target="http://www.youtube.com/watch?v=5s5EvhHy7eQ&amp;eurl=http://www.hackaday.com/2007/12/09/wiimote-projector-whiteboard/" TargetMode="External"/><Relationship Id="rId4" Type="http://schemas.openxmlformats.org/officeDocument/2006/relationships/image" Target="../media/image91.jpeg"/></Relationships>
</file>

<file path=ppt/slides/_rels/slide49.xml.rels><?xml version="1.0" encoding="UTF-8" standalone="yes"?>
<Relationships xmlns="http://schemas.openxmlformats.org/package/2006/relationships"><Relationship Id="rId3" Type="http://schemas.openxmlformats.org/officeDocument/2006/relationships/hyperlink" Target="http://www.youtube.com/watch?v=h_tD6FCS6UY"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hyperlink" Target="http://br.youtube.com/watch?v=kSa7iuiXacM"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hyperlink" Target="http://br.youtube.com/watch?v=acND4sO3pJs"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www.youtube.com/watch?v=zqaPFAZS1K8"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www.youtube.com/watch?v=R4oquHWBpLY"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www.youtube.com/watch?v=XTzwpMyh4Xw"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p:txBody>
          <a:bodyPr/>
          <a:lstStyle/>
          <a:p>
            <a:pPr eaLnBrk="1" hangingPunct="1"/>
            <a:r>
              <a:rPr lang="en-US" smtClean="0"/>
              <a:t>Nintendo Wii</a:t>
            </a:r>
          </a:p>
        </p:txBody>
      </p:sp>
      <p:sp>
        <p:nvSpPr>
          <p:cNvPr id="3" name="Subtitle 2"/>
          <p:cNvSpPr>
            <a:spLocks noGrp="1"/>
          </p:cNvSpPr>
          <p:nvPr>
            <p:ph type="subTitle" idx="1"/>
          </p:nvPr>
        </p:nvSpPr>
        <p:spPr/>
        <p:txBody>
          <a:bodyPr>
            <a:normAutofit fontScale="85000" lnSpcReduction="20000"/>
          </a:bodyPr>
          <a:lstStyle/>
          <a:p>
            <a:pPr eaLnBrk="1" fontAlgn="auto" hangingPunct="1">
              <a:spcAft>
                <a:spcPts val="0"/>
              </a:spcAft>
              <a:buFont typeface="Wingdings 3"/>
              <a:buNone/>
              <a:defRPr/>
            </a:pPr>
            <a:r>
              <a:rPr lang="en-US" dirty="0" smtClean="0"/>
              <a:t>Bruno Andrade, </a:t>
            </a:r>
            <a:r>
              <a:rPr lang="en-US" dirty="0" err="1" smtClean="0"/>
              <a:t>Camila</a:t>
            </a:r>
            <a:r>
              <a:rPr lang="en-US" dirty="0" smtClean="0"/>
              <a:t> </a:t>
            </a:r>
            <a:r>
              <a:rPr lang="en-US" dirty="0" err="1" smtClean="0"/>
              <a:t>Sá</a:t>
            </a:r>
            <a:r>
              <a:rPr lang="en-US" dirty="0" smtClean="0"/>
              <a:t>, </a:t>
            </a:r>
            <a:r>
              <a:rPr lang="en-US" dirty="0" smtClean="0"/>
              <a:t>Eduardo Ferreira, Emanuel Ferreira, </a:t>
            </a:r>
            <a:r>
              <a:rPr lang="en-US" dirty="0" err="1" smtClean="0"/>
              <a:t>Guilherme</a:t>
            </a:r>
            <a:r>
              <a:rPr lang="en-US" dirty="0" smtClean="0"/>
              <a:t> </a:t>
            </a:r>
            <a:r>
              <a:rPr lang="en-US" dirty="0" err="1" smtClean="0"/>
              <a:t>Carvalho</a:t>
            </a:r>
            <a:r>
              <a:rPr lang="en-US" dirty="0" smtClean="0"/>
              <a:t> </a:t>
            </a:r>
            <a:r>
              <a:rPr lang="en-US" dirty="0" smtClean="0"/>
              <a:t>e </a:t>
            </a:r>
            <a:r>
              <a:rPr lang="en-US" dirty="0" err="1" smtClean="0"/>
              <a:t>Lailson</a:t>
            </a:r>
            <a:r>
              <a:rPr lang="en-US" dirty="0" smtClean="0"/>
              <a:t> </a:t>
            </a:r>
            <a:r>
              <a:rPr lang="en-US" dirty="0" err="1" smtClean="0"/>
              <a:t>Bandeira</a:t>
            </a:r>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pt-PT" smtClean="0"/>
              <a:t>História dos Videogames</a:t>
            </a:r>
            <a:endParaRPr lang="pt-BR" smtClean="0"/>
          </a:p>
        </p:txBody>
      </p:sp>
      <p:sp>
        <p:nvSpPr>
          <p:cNvPr id="18435" name="Content Placeholder 2"/>
          <p:cNvSpPr>
            <a:spLocks noGrp="1"/>
          </p:cNvSpPr>
          <p:nvPr>
            <p:ph sz="quarter" idx="1"/>
          </p:nvPr>
        </p:nvSpPr>
        <p:spPr>
          <a:xfrm>
            <a:off x="457200" y="1219200"/>
            <a:ext cx="8229600" cy="4937125"/>
          </a:xfrm>
        </p:spPr>
        <p:txBody>
          <a:bodyPr/>
          <a:lstStyle/>
          <a:p>
            <a:pPr eaLnBrk="1" hangingPunct="1"/>
            <a:r>
              <a:rPr lang="pt-PT" smtClean="0"/>
              <a:t>Terceira Geração:</a:t>
            </a:r>
          </a:p>
          <a:p>
            <a:pPr lvl="1" eaLnBrk="1" hangingPunct="1"/>
            <a:r>
              <a:rPr lang="pt-PT" smtClean="0"/>
              <a:t>Os pequenos começam a morrer</a:t>
            </a:r>
          </a:p>
          <a:p>
            <a:pPr lvl="1" eaLnBrk="1" hangingPunct="1"/>
            <a:r>
              <a:rPr lang="pt-PT" smtClean="0"/>
              <a:t>Começa a hegemonia da Sega/Nintendo</a:t>
            </a:r>
            <a:endParaRPr lang="pt-BR" smtClean="0"/>
          </a:p>
        </p:txBody>
      </p:sp>
      <p:pic>
        <p:nvPicPr>
          <p:cNvPr id="11" name="Picture 10" descr="MS.png"/>
          <p:cNvPicPr>
            <a:picLocks noChangeAspect="1"/>
          </p:cNvPicPr>
          <p:nvPr/>
        </p:nvPicPr>
        <p:blipFill>
          <a:blip r:embed="rId2"/>
          <a:srcRect/>
          <a:stretch>
            <a:fillRect/>
          </a:stretch>
        </p:blipFill>
        <p:spPr bwMode="auto">
          <a:xfrm>
            <a:off x="500063" y="3357563"/>
            <a:ext cx="3679825" cy="2681287"/>
          </a:xfrm>
          <a:prstGeom prst="rect">
            <a:avLst/>
          </a:prstGeom>
          <a:noFill/>
          <a:ln w="9525">
            <a:noFill/>
            <a:miter lim="800000"/>
            <a:headEnd/>
            <a:tailEnd/>
          </a:ln>
        </p:spPr>
      </p:pic>
      <p:pic>
        <p:nvPicPr>
          <p:cNvPr id="12" name="Picture 11" descr="NES.jpg"/>
          <p:cNvPicPr>
            <a:picLocks noChangeAspect="1"/>
          </p:cNvPicPr>
          <p:nvPr/>
        </p:nvPicPr>
        <p:blipFill>
          <a:blip r:embed="rId3"/>
          <a:srcRect/>
          <a:stretch>
            <a:fillRect/>
          </a:stretch>
        </p:blipFill>
        <p:spPr bwMode="auto">
          <a:xfrm>
            <a:off x="4500563" y="3357563"/>
            <a:ext cx="3962400" cy="2870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ex kidd.png"/>
          <p:cNvPicPr>
            <a:picLocks noChangeAspect="1"/>
          </p:cNvPicPr>
          <p:nvPr/>
        </p:nvPicPr>
        <p:blipFill>
          <a:blip r:embed="rId2"/>
          <a:srcRect/>
          <a:stretch>
            <a:fillRect/>
          </a:stretch>
        </p:blipFill>
        <p:spPr bwMode="auto">
          <a:xfrm>
            <a:off x="2416175" y="1811338"/>
            <a:ext cx="4311650" cy="3235325"/>
          </a:xfrm>
          <a:prstGeom prst="rect">
            <a:avLst/>
          </a:prstGeom>
          <a:noFill/>
          <a:ln w="9525">
            <a:noFill/>
            <a:miter lim="800000"/>
            <a:headEnd/>
            <a:tailEnd/>
          </a:ln>
        </p:spPr>
      </p:pic>
      <p:pic>
        <p:nvPicPr>
          <p:cNvPr id="5" name="Picture 4" descr="MS - Sonic.jpg"/>
          <p:cNvPicPr>
            <a:picLocks noChangeAspect="1"/>
          </p:cNvPicPr>
          <p:nvPr/>
        </p:nvPicPr>
        <p:blipFill>
          <a:blip r:embed="rId3"/>
          <a:srcRect/>
          <a:stretch>
            <a:fillRect/>
          </a:stretch>
        </p:blipFill>
        <p:spPr bwMode="auto">
          <a:xfrm>
            <a:off x="2633663" y="1928813"/>
            <a:ext cx="3876675" cy="3000375"/>
          </a:xfrm>
          <a:prstGeom prst="rect">
            <a:avLst/>
          </a:prstGeom>
          <a:noFill/>
          <a:ln w="9525">
            <a:noFill/>
            <a:miter lim="800000"/>
            <a:headEnd/>
            <a:tailEnd/>
          </a:ln>
        </p:spPr>
      </p:pic>
      <p:pic>
        <p:nvPicPr>
          <p:cNvPr id="6" name="Picture 5" descr="NES - ZELDA.jpg"/>
          <p:cNvPicPr>
            <a:picLocks noChangeAspect="1"/>
          </p:cNvPicPr>
          <p:nvPr/>
        </p:nvPicPr>
        <p:blipFill>
          <a:blip r:embed="rId4"/>
          <a:srcRect/>
          <a:stretch>
            <a:fillRect/>
          </a:stretch>
        </p:blipFill>
        <p:spPr bwMode="auto">
          <a:xfrm>
            <a:off x="2535238" y="1808163"/>
            <a:ext cx="4073525" cy="3241675"/>
          </a:xfrm>
          <a:prstGeom prst="rect">
            <a:avLst/>
          </a:prstGeom>
          <a:noFill/>
          <a:ln w="9525">
            <a:noFill/>
            <a:miter lim="800000"/>
            <a:headEnd/>
            <a:tailEnd/>
          </a:ln>
        </p:spPr>
      </p:pic>
      <p:pic>
        <p:nvPicPr>
          <p:cNvPr id="7" name="Picture 6" descr="NES - Mario.jpg"/>
          <p:cNvPicPr>
            <a:picLocks noChangeAspect="1"/>
          </p:cNvPicPr>
          <p:nvPr/>
        </p:nvPicPr>
        <p:blipFill>
          <a:blip r:embed="rId5"/>
          <a:srcRect/>
          <a:stretch>
            <a:fillRect/>
          </a:stretch>
        </p:blipFill>
        <p:spPr bwMode="auto">
          <a:xfrm>
            <a:off x="2571750" y="1628775"/>
            <a:ext cx="4000500" cy="360045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4"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nodeType="clickEffect">
                                  <p:stCondLst>
                                    <p:cond delay="0"/>
                                  </p:stCondLst>
                                  <p:childTnLst>
                                    <p:animEffect transition="out" filter="box(in)">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4"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xit" presetSubtype="16" fill="hold" nodeType="clickEffect">
                                  <p:stCondLst>
                                    <p:cond delay="0"/>
                                  </p:stCondLst>
                                  <p:childTnLst>
                                    <p:animEffect transition="out" filter="box(in)">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4" presetClass="entr" presetSubtype="16"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i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pt-PT" smtClean="0"/>
              <a:t>História dos Videogames</a:t>
            </a:r>
            <a:endParaRPr lang="pt-BR" smtClean="0"/>
          </a:p>
        </p:txBody>
      </p:sp>
      <p:sp>
        <p:nvSpPr>
          <p:cNvPr id="20483" name="Content Placeholder 2"/>
          <p:cNvSpPr>
            <a:spLocks noGrp="1"/>
          </p:cNvSpPr>
          <p:nvPr>
            <p:ph sz="quarter" idx="1"/>
          </p:nvPr>
        </p:nvSpPr>
        <p:spPr>
          <a:xfrm>
            <a:off x="457200" y="1219200"/>
            <a:ext cx="8229600" cy="4937125"/>
          </a:xfrm>
        </p:spPr>
        <p:txBody>
          <a:bodyPr/>
          <a:lstStyle/>
          <a:p>
            <a:pPr eaLnBrk="1" hangingPunct="1"/>
            <a:r>
              <a:rPr lang="pt-PT" smtClean="0"/>
              <a:t>Quarta geração:</a:t>
            </a:r>
          </a:p>
          <a:p>
            <a:pPr lvl="1" eaLnBrk="1" hangingPunct="1"/>
            <a:r>
              <a:rPr lang="pt-PT" smtClean="0"/>
              <a:t>Video games de 16 e 32 bits</a:t>
            </a:r>
          </a:p>
          <a:p>
            <a:pPr lvl="1" eaLnBrk="1" hangingPunct="1"/>
            <a:r>
              <a:rPr lang="pt-PT" smtClean="0"/>
              <a:t>Ênfase no processamento e gráficos</a:t>
            </a:r>
          </a:p>
          <a:p>
            <a:pPr lvl="1" eaLnBrk="1" hangingPunct="1"/>
            <a:endParaRPr lang="pt-BR" smtClean="0"/>
          </a:p>
        </p:txBody>
      </p:sp>
      <p:pic>
        <p:nvPicPr>
          <p:cNvPr id="4" name="Picture 3" descr="SNES.jpg"/>
          <p:cNvPicPr>
            <a:picLocks noChangeAspect="1"/>
          </p:cNvPicPr>
          <p:nvPr/>
        </p:nvPicPr>
        <p:blipFill>
          <a:blip r:embed="rId2"/>
          <a:srcRect/>
          <a:stretch>
            <a:fillRect/>
          </a:stretch>
        </p:blipFill>
        <p:spPr bwMode="auto">
          <a:xfrm>
            <a:off x="4643438" y="3143250"/>
            <a:ext cx="3889375" cy="3111500"/>
          </a:xfrm>
          <a:prstGeom prst="rect">
            <a:avLst/>
          </a:prstGeom>
          <a:noFill/>
          <a:ln w="9525">
            <a:noFill/>
            <a:miter lim="800000"/>
            <a:headEnd/>
            <a:tailEnd/>
          </a:ln>
        </p:spPr>
      </p:pic>
      <p:pic>
        <p:nvPicPr>
          <p:cNvPr id="5" name="Picture 4" descr="Mega Drive.jpg"/>
          <p:cNvPicPr>
            <a:picLocks noChangeAspect="1"/>
          </p:cNvPicPr>
          <p:nvPr/>
        </p:nvPicPr>
        <p:blipFill>
          <a:blip r:embed="rId3"/>
          <a:srcRect/>
          <a:stretch>
            <a:fillRect/>
          </a:stretch>
        </p:blipFill>
        <p:spPr bwMode="auto">
          <a:xfrm>
            <a:off x="714375" y="3286125"/>
            <a:ext cx="3786188" cy="2903538"/>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D Sonic.jpg"/>
          <p:cNvPicPr>
            <a:picLocks noChangeAspect="1"/>
          </p:cNvPicPr>
          <p:nvPr/>
        </p:nvPicPr>
        <p:blipFill>
          <a:blip r:embed="rId2"/>
          <a:srcRect/>
          <a:stretch>
            <a:fillRect/>
          </a:stretch>
        </p:blipFill>
        <p:spPr bwMode="auto">
          <a:xfrm>
            <a:off x="2535238" y="2020888"/>
            <a:ext cx="4073525" cy="2816225"/>
          </a:xfrm>
          <a:prstGeom prst="rect">
            <a:avLst/>
          </a:prstGeom>
          <a:noFill/>
          <a:ln w="9525">
            <a:noFill/>
            <a:miter lim="800000"/>
            <a:headEnd/>
            <a:tailEnd/>
          </a:ln>
        </p:spPr>
      </p:pic>
      <p:pic>
        <p:nvPicPr>
          <p:cNvPr id="5" name="Picture 4" descr="SNES Mario.jpg"/>
          <p:cNvPicPr>
            <a:picLocks noChangeAspect="1"/>
          </p:cNvPicPr>
          <p:nvPr/>
        </p:nvPicPr>
        <p:blipFill>
          <a:blip r:embed="rId3"/>
          <a:srcRect/>
          <a:stretch>
            <a:fillRect/>
          </a:stretch>
        </p:blipFill>
        <p:spPr bwMode="auto">
          <a:xfrm>
            <a:off x="2413000" y="1809750"/>
            <a:ext cx="4318000" cy="3238500"/>
          </a:xfrm>
          <a:prstGeom prst="rect">
            <a:avLst/>
          </a:prstGeom>
          <a:noFill/>
          <a:ln w="9525">
            <a:noFill/>
            <a:miter lim="800000"/>
            <a:headEnd/>
            <a:tailEnd/>
          </a:ln>
        </p:spPr>
      </p:pic>
      <p:pic>
        <p:nvPicPr>
          <p:cNvPr id="6" name="Picture 5" descr="MD Alex.jpg"/>
          <p:cNvPicPr>
            <a:picLocks noChangeAspect="1"/>
          </p:cNvPicPr>
          <p:nvPr/>
        </p:nvPicPr>
        <p:blipFill>
          <a:blip r:embed="rId4"/>
          <a:srcRect/>
          <a:stretch>
            <a:fillRect/>
          </a:stretch>
        </p:blipFill>
        <p:spPr bwMode="auto">
          <a:xfrm>
            <a:off x="2428875" y="2052638"/>
            <a:ext cx="4286250" cy="2752725"/>
          </a:xfrm>
          <a:prstGeom prst="rect">
            <a:avLst/>
          </a:prstGeom>
          <a:noFill/>
          <a:ln w="9525">
            <a:noFill/>
            <a:miter lim="800000"/>
            <a:headEnd/>
            <a:tailEnd/>
          </a:ln>
        </p:spPr>
      </p:pic>
      <p:pic>
        <p:nvPicPr>
          <p:cNvPr id="7" name="Picture 6" descr="SNES Zelda.jpg"/>
          <p:cNvPicPr>
            <a:picLocks noChangeAspect="1"/>
          </p:cNvPicPr>
          <p:nvPr/>
        </p:nvPicPr>
        <p:blipFill>
          <a:blip r:embed="rId5"/>
          <a:srcRect/>
          <a:stretch>
            <a:fillRect/>
          </a:stretch>
        </p:blipFill>
        <p:spPr bwMode="auto">
          <a:xfrm>
            <a:off x="2479675" y="1620838"/>
            <a:ext cx="4184650" cy="361632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4"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nodeType="clickEffect">
                                  <p:stCondLst>
                                    <p:cond delay="0"/>
                                  </p:stCondLst>
                                  <p:childTnLst>
                                    <p:animEffect transition="out" filter="box(in)">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4"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ox(i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xit" presetSubtype="16" fill="hold" nodeType="clickEffect">
                                  <p:stCondLst>
                                    <p:cond delay="0"/>
                                  </p:stCondLst>
                                  <p:childTnLst>
                                    <p:animEffect transition="out" filter="box(in)">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4" presetClass="entr" presetSubtype="16"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ox(i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pt-PT" smtClean="0"/>
              <a:t>História dos Videogames</a:t>
            </a:r>
            <a:endParaRPr lang="pt-BR" smtClean="0"/>
          </a:p>
        </p:txBody>
      </p:sp>
      <p:sp>
        <p:nvSpPr>
          <p:cNvPr id="22531" name="Content Placeholder 2"/>
          <p:cNvSpPr>
            <a:spLocks noGrp="1"/>
          </p:cNvSpPr>
          <p:nvPr>
            <p:ph sz="quarter" idx="1"/>
          </p:nvPr>
        </p:nvSpPr>
        <p:spPr>
          <a:xfrm>
            <a:off x="457200" y="1219200"/>
            <a:ext cx="8229600" cy="4937125"/>
          </a:xfrm>
        </p:spPr>
        <p:txBody>
          <a:bodyPr/>
          <a:lstStyle/>
          <a:p>
            <a:pPr eaLnBrk="1" hangingPunct="1"/>
            <a:r>
              <a:rPr lang="pt-PT" smtClean="0"/>
              <a:t>Quinta geração:</a:t>
            </a:r>
          </a:p>
          <a:p>
            <a:pPr lvl="1" eaLnBrk="1" hangingPunct="1"/>
            <a:r>
              <a:rPr lang="pt-PT" smtClean="0"/>
              <a:t>Video games de 32 e 64 bits</a:t>
            </a:r>
          </a:p>
          <a:p>
            <a:pPr lvl="1" eaLnBrk="1" hangingPunct="1"/>
            <a:r>
              <a:rPr lang="pt-PT" smtClean="0"/>
              <a:t>Mais jogos 3D</a:t>
            </a:r>
          </a:p>
          <a:p>
            <a:pPr lvl="1" eaLnBrk="1" hangingPunct="1"/>
            <a:endParaRPr lang="pt-BR" smtClean="0"/>
          </a:p>
        </p:txBody>
      </p:sp>
      <p:pic>
        <p:nvPicPr>
          <p:cNvPr id="5" name="Picture 4" descr="N64.png"/>
          <p:cNvPicPr>
            <a:picLocks noChangeAspect="1"/>
          </p:cNvPicPr>
          <p:nvPr/>
        </p:nvPicPr>
        <p:blipFill>
          <a:blip r:embed="rId2"/>
          <a:srcRect/>
          <a:stretch>
            <a:fillRect/>
          </a:stretch>
        </p:blipFill>
        <p:spPr bwMode="auto">
          <a:xfrm>
            <a:off x="4643438" y="2786063"/>
            <a:ext cx="4143375" cy="3248025"/>
          </a:xfrm>
          <a:prstGeom prst="rect">
            <a:avLst/>
          </a:prstGeom>
          <a:noFill/>
          <a:ln w="9525">
            <a:noFill/>
            <a:miter lim="800000"/>
            <a:headEnd/>
            <a:tailEnd/>
          </a:ln>
        </p:spPr>
      </p:pic>
      <p:pic>
        <p:nvPicPr>
          <p:cNvPr id="8" name="Picture 7" descr="playstation.jpg"/>
          <p:cNvPicPr>
            <a:picLocks noChangeAspect="1"/>
          </p:cNvPicPr>
          <p:nvPr/>
        </p:nvPicPr>
        <p:blipFill>
          <a:blip r:embed="rId3"/>
          <a:srcRect/>
          <a:stretch>
            <a:fillRect/>
          </a:stretch>
        </p:blipFill>
        <p:spPr bwMode="auto">
          <a:xfrm>
            <a:off x="785813" y="2786063"/>
            <a:ext cx="3286125" cy="345122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64 Mario.jpg"/>
          <p:cNvPicPr>
            <a:picLocks noChangeAspect="1"/>
          </p:cNvPicPr>
          <p:nvPr/>
        </p:nvPicPr>
        <p:blipFill>
          <a:blip r:embed="rId2"/>
          <a:srcRect/>
          <a:stretch>
            <a:fillRect/>
          </a:stretch>
        </p:blipFill>
        <p:spPr bwMode="auto">
          <a:xfrm>
            <a:off x="2003425" y="1485900"/>
            <a:ext cx="5137150" cy="3886200"/>
          </a:xfrm>
          <a:prstGeom prst="rect">
            <a:avLst/>
          </a:prstGeom>
          <a:noFill/>
          <a:ln w="9525">
            <a:noFill/>
            <a:miter lim="800000"/>
            <a:headEnd/>
            <a:tailEnd/>
          </a:ln>
        </p:spPr>
      </p:pic>
      <p:pic>
        <p:nvPicPr>
          <p:cNvPr id="6" name="Picture 5" descr="N64 Zelda.jpg"/>
          <p:cNvPicPr>
            <a:picLocks noChangeAspect="1"/>
          </p:cNvPicPr>
          <p:nvPr/>
        </p:nvPicPr>
        <p:blipFill>
          <a:blip r:embed="rId3"/>
          <a:srcRect/>
          <a:stretch>
            <a:fillRect/>
          </a:stretch>
        </p:blipFill>
        <p:spPr bwMode="auto">
          <a:xfrm>
            <a:off x="2112963" y="1606550"/>
            <a:ext cx="4918075" cy="3644900"/>
          </a:xfrm>
          <a:prstGeom prst="rect">
            <a:avLst/>
          </a:prstGeom>
          <a:noFill/>
          <a:ln w="9525">
            <a:noFill/>
            <a:miter lim="800000"/>
            <a:headEnd/>
            <a:tailEnd/>
          </a:ln>
        </p:spPr>
      </p:pic>
      <p:pic>
        <p:nvPicPr>
          <p:cNvPr id="7" name="Picture 6" descr="PS Final Fantasy.jpg"/>
          <p:cNvPicPr>
            <a:picLocks noChangeAspect="1"/>
          </p:cNvPicPr>
          <p:nvPr/>
        </p:nvPicPr>
        <p:blipFill>
          <a:blip r:embed="rId4"/>
          <a:srcRect/>
          <a:stretch>
            <a:fillRect/>
          </a:stretch>
        </p:blipFill>
        <p:spPr bwMode="auto">
          <a:xfrm>
            <a:off x="2201863" y="1533525"/>
            <a:ext cx="4740275" cy="3790950"/>
          </a:xfrm>
          <a:prstGeom prst="rect">
            <a:avLst/>
          </a:prstGeom>
          <a:noFill/>
          <a:ln w="9525">
            <a:noFill/>
            <a:miter lim="800000"/>
            <a:headEnd/>
            <a:tailEnd/>
          </a:ln>
        </p:spPr>
      </p:pic>
      <p:pic>
        <p:nvPicPr>
          <p:cNvPr id="8" name="Picture 7" descr="PS Metal Gear.jpg"/>
          <p:cNvPicPr>
            <a:picLocks noChangeAspect="1"/>
          </p:cNvPicPr>
          <p:nvPr/>
        </p:nvPicPr>
        <p:blipFill>
          <a:blip r:embed="rId5"/>
          <a:srcRect/>
          <a:stretch>
            <a:fillRect/>
          </a:stretch>
        </p:blipFill>
        <p:spPr bwMode="auto">
          <a:xfrm>
            <a:off x="2165350" y="1749425"/>
            <a:ext cx="4813300" cy="335915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4"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nodeType="clickEffect">
                                  <p:stCondLst>
                                    <p:cond delay="0"/>
                                  </p:stCondLst>
                                  <p:childTnLst>
                                    <p:animEffect transition="out" filter="box(in)">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4"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xit" presetSubtype="16" fill="hold" nodeType="clickEffect">
                                  <p:stCondLst>
                                    <p:cond delay="0"/>
                                  </p:stCondLst>
                                  <p:childTnLst>
                                    <p:animEffect transition="out" filter="box(in)">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4"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ox(in)">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pt-PT" smtClean="0"/>
              <a:t>História dos Videogames</a:t>
            </a:r>
            <a:endParaRPr lang="pt-BR" smtClean="0"/>
          </a:p>
        </p:txBody>
      </p:sp>
      <p:sp>
        <p:nvSpPr>
          <p:cNvPr id="24579" name="Content Placeholder 2"/>
          <p:cNvSpPr>
            <a:spLocks noGrp="1"/>
          </p:cNvSpPr>
          <p:nvPr>
            <p:ph sz="quarter" idx="1"/>
          </p:nvPr>
        </p:nvSpPr>
        <p:spPr>
          <a:xfrm>
            <a:off x="428625" y="1571625"/>
            <a:ext cx="8229600" cy="4525963"/>
          </a:xfrm>
        </p:spPr>
        <p:txBody>
          <a:bodyPr/>
          <a:lstStyle/>
          <a:p>
            <a:pPr eaLnBrk="1" hangingPunct="1"/>
            <a:r>
              <a:rPr lang="pt-PT" smtClean="0"/>
              <a:t>Sexta geração:</a:t>
            </a:r>
          </a:p>
          <a:p>
            <a:pPr lvl="1" eaLnBrk="1" hangingPunct="1"/>
            <a:r>
              <a:rPr lang="pt-PT" smtClean="0"/>
              <a:t>A era dos 128 bits</a:t>
            </a:r>
          </a:p>
          <a:p>
            <a:pPr lvl="1" eaLnBrk="1" hangingPunct="1"/>
            <a:r>
              <a:rPr lang="pt-PT" smtClean="0"/>
              <a:t>Melhoras no gráfico e nos processadores</a:t>
            </a:r>
          </a:p>
          <a:p>
            <a:pPr lvl="1" eaLnBrk="1" hangingPunct="1"/>
            <a:endParaRPr lang="pt-BR" smtClean="0"/>
          </a:p>
        </p:txBody>
      </p:sp>
      <p:pic>
        <p:nvPicPr>
          <p:cNvPr id="7" name="Picture 6" descr="NGC.jpg"/>
          <p:cNvPicPr>
            <a:picLocks noChangeAspect="1"/>
          </p:cNvPicPr>
          <p:nvPr/>
        </p:nvPicPr>
        <p:blipFill>
          <a:blip r:embed="rId2"/>
          <a:srcRect/>
          <a:stretch>
            <a:fillRect/>
          </a:stretch>
        </p:blipFill>
        <p:spPr bwMode="auto">
          <a:xfrm>
            <a:off x="4572000" y="3286125"/>
            <a:ext cx="3000375" cy="2949575"/>
          </a:xfrm>
          <a:prstGeom prst="rect">
            <a:avLst/>
          </a:prstGeom>
          <a:noFill/>
          <a:ln w="9525">
            <a:noFill/>
            <a:miter lim="800000"/>
            <a:headEnd/>
            <a:tailEnd/>
          </a:ln>
        </p:spPr>
      </p:pic>
      <p:pic>
        <p:nvPicPr>
          <p:cNvPr id="8" name="Picture 7" descr="PSP2.png"/>
          <p:cNvPicPr>
            <a:picLocks noChangeAspect="1"/>
          </p:cNvPicPr>
          <p:nvPr/>
        </p:nvPicPr>
        <p:blipFill>
          <a:blip r:embed="rId3"/>
          <a:srcRect/>
          <a:stretch>
            <a:fillRect/>
          </a:stretch>
        </p:blipFill>
        <p:spPr bwMode="auto">
          <a:xfrm>
            <a:off x="1428750" y="3286125"/>
            <a:ext cx="1827213" cy="3014663"/>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S2 Final Fantasy.jpg"/>
          <p:cNvPicPr>
            <a:picLocks noChangeAspect="1"/>
          </p:cNvPicPr>
          <p:nvPr/>
        </p:nvPicPr>
        <p:blipFill>
          <a:blip r:embed="rId2"/>
          <a:srcRect/>
          <a:stretch>
            <a:fillRect/>
          </a:stretch>
        </p:blipFill>
        <p:spPr bwMode="auto">
          <a:xfrm>
            <a:off x="2143125" y="1606550"/>
            <a:ext cx="4857750" cy="3644900"/>
          </a:xfrm>
          <a:prstGeom prst="rect">
            <a:avLst/>
          </a:prstGeom>
          <a:noFill/>
          <a:ln w="9525">
            <a:noFill/>
            <a:miter lim="800000"/>
            <a:headEnd/>
            <a:tailEnd/>
          </a:ln>
        </p:spPr>
      </p:pic>
      <p:pic>
        <p:nvPicPr>
          <p:cNvPr id="10" name="Picture 9" descr="PS2 Metal Gear.jpg"/>
          <p:cNvPicPr>
            <a:picLocks noChangeAspect="1"/>
          </p:cNvPicPr>
          <p:nvPr/>
        </p:nvPicPr>
        <p:blipFill>
          <a:blip r:embed="rId3"/>
          <a:srcRect/>
          <a:stretch>
            <a:fillRect/>
          </a:stretch>
        </p:blipFill>
        <p:spPr bwMode="auto">
          <a:xfrm>
            <a:off x="2286000" y="1641475"/>
            <a:ext cx="4572000" cy="3575050"/>
          </a:xfrm>
          <a:prstGeom prst="rect">
            <a:avLst/>
          </a:prstGeom>
          <a:noFill/>
          <a:ln w="9525">
            <a:noFill/>
            <a:miter lim="800000"/>
            <a:headEnd/>
            <a:tailEnd/>
          </a:ln>
        </p:spPr>
      </p:pic>
      <p:pic>
        <p:nvPicPr>
          <p:cNvPr id="8" name="Picture 7" descr="GC Zelda.jpg"/>
          <p:cNvPicPr>
            <a:picLocks noChangeAspect="1"/>
          </p:cNvPicPr>
          <p:nvPr/>
        </p:nvPicPr>
        <p:blipFill>
          <a:blip r:embed="rId4"/>
          <a:srcRect/>
          <a:stretch>
            <a:fillRect/>
          </a:stretch>
        </p:blipFill>
        <p:spPr bwMode="auto">
          <a:xfrm>
            <a:off x="1681163" y="1820863"/>
            <a:ext cx="5781675" cy="3216275"/>
          </a:xfrm>
          <a:prstGeom prst="rect">
            <a:avLst/>
          </a:prstGeom>
          <a:noFill/>
          <a:ln w="9525">
            <a:noFill/>
            <a:miter lim="800000"/>
            <a:headEnd/>
            <a:tailEnd/>
          </a:ln>
        </p:spPr>
      </p:pic>
      <p:pic>
        <p:nvPicPr>
          <p:cNvPr id="6" name="Picture 5" descr="NGC Mario.jpg"/>
          <p:cNvPicPr>
            <a:picLocks noChangeAspect="1"/>
          </p:cNvPicPr>
          <p:nvPr/>
        </p:nvPicPr>
        <p:blipFill>
          <a:blip r:embed="rId5"/>
          <a:srcRect/>
          <a:stretch>
            <a:fillRect/>
          </a:stretch>
        </p:blipFill>
        <p:spPr bwMode="auto">
          <a:xfrm>
            <a:off x="1797050" y="1347788"/>
            <a:ext cx="5549900" cy="416242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4"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ox(i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nodeType="clickEffect">
                                  <p:stCondLst>
                                    <p:cond delay="0"/>
                                  </p:stCondLst>
                                  <p:childTnLst>
                                    <p:animEffect transition="out" filter="box(in)">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4"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ox(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xit" presetSubtype="16" fill="hold" nodeType="clickEffect">
                                  <p:stCondLst>
                                    <p:cond delay="0"/>
                                  </p:stCondLst>
                                  <p:childTnLst>
                                    <p:animEffect transition="out" filter="box(in)">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4"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ox(i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pt-PT" smtClean="0"/>
              <a:t>História dos Videogames</a:t>
            </a:r>
            <a:endParaRPr lang="pt-BR" smtClean="0"/>
          </a:p>
        </p:txBody>
      </p:sp>
      <p:sp>
        <p:nvSpPr>
          <p:cNvPr id="26627" name="Content Placeholder 2"/>
          <p:cNvSpPr>
            <a:spLocks noGrp="1"/>
          </p:cNvSpPr>
          <p:nvPr>
            <p:ph sz="quarter" idx="1"/>
          </p:nvPr>
        </p:nvSpPr>
        <p:spPr>
          <a:xfrm>
            <a:off x="457200" y="1219200"/>
            <a:ext cx="8229600" cy="4937125"/>
          </a:xfrm>
        </p:spPr>
        <p:txBody>
          <a:bodyPr/>
          <a:lstStyle/>
          <a:p>
            <a:pPr eaLnBrk="1" hangingPunct="1"/>
            <a:r>
              <a:rPr lang="pt-PT" smtClean="0"/>
              <a:t>Sétima Geração:</a:t>
            </a:r>
          </a:p>
          <a:p>
            <a:pPr lvl="1" eaLnBrk="1" hangingPunct="1"/>
            <a:r>
              <a:rPr lang="pt-PT" smtClean="0"/>
              <a:t>Processadores poderosos</a:t>
            </a:r>
          </a:p>
          <a:p>
            <a:pPr lvl="1" eaLnBrk="1" hangingPunct="1"/>
            <a:r>
              <a:rPr lang="pt-PT" smtClean="0"/>
              <a:t>Grande capacidade de renderizar gráficos</a:t>
            </a:r>
            <a:endParaRPr lang="pt-BR" smtClean="0"/>
          </a:p>
        </p:txBody>
      </p:sp>
      <p:pic>
        <p:nvPicPr>
          <p:cNvPr id="4" name="Picture 3" descr="PS3.jpg"/>
          <p:cNvPicPr>
            <a:picLocks noChangeAspect="1"/>
          </p:cNvPicPr>
          <p:nvPr/>
        </p:nvPicPr>
        <p:blipFill>
          <a:blip r:embed="rId2"/>
          <a:srcRect/>
          <a:stretch>
            <a:fillRect/>
          </a:stretch>
        </p:blipFill>
        <p:spPr bwMode="auto">
          <a:xfrm>
            <a:off x="0" y="3857625"/>
            <a:ext cx="3503613" cy="2357438"/>
          </a:xfrm>
          <a:prstGeom prst="rect">
            <a:avLst/>
          </a:prstGeom>
          <a:noFill/>
          <a:ln w="9525">
            <a:noFill/>
            <a:miter lim="800000"/>
            <a:headEnd/>
            <a:tailEnd/>
          </a:ln>
        </p:spPr>
      </p:pic>
      <p:pic>
        <p:nvPicPr>
          <p:cNvPr id="5" name="Picture 4" descr="Wii.png"/>
          <p:cNvPicPr>
            <a:picLocks noChangeAspect="1"/>
          </p:cNvPicPr>
          <p:nvPr/>
        </p:nvPicPr>
        <p:blipFill>
          <a:blip r:embed="rId3"/>
          <a:srcRect/>
          <a:stretch>
            <a:fillRect/>
          </a:stretch>
        </p:blipFill>
        <p:spPr bwMode="auto">
          <a:xfrm>
            <a:off x="3571875" y="3786188"/>
            <a:ext cx="1935163" cy="2571750"/>
          </a:xfrm>
          <a:prstGeom prst="rect">
            <a:avLst/>
          </a:prstGeom>
          <a:noFill/>
          <a:ln w="9525">
            <a:noFill/>
            <a:miter lim="800000"/>
            <a:headEnd/>
            <a:tailEnd/>
          </a:ln>
        </p:spPr>
      </p:pic>
      <p:pic>
        <p:nvPicPr>
          <p:cNvPr id="6" name="Picture 5" descr="equis boquis.jpg"/>
          <p:cNvPicPr>
            <a:picLocks noChangeAspect="1"/>
          </p:cNvPicPr>
          <p:nvPr/>
        </p:nvPicPr>
        <p:blipFill>
          <a:blip r:embed="rId4"/>
          <a:srcRect/>
          <a:stretch>
            <a:fillRect/>
          </a:stretch>
        </p:blipFill>
        <p:spPr bwMode="auto">
          <a:xfrm>
            <a:off x="5786438" y="3000375"/>
            <a:ext cx="3244850" cy="3284538"/>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S3 Metal Gear.jpg"/>
          <p:cNvPicPr>
            <a:picLocks noGrp="1" noChangeAspect="1"/>
          </p:cNvPicPr>
          <p:nvPr>
            <p:ph sz="quarter" idx="1"/>
          </p:nvPr>
        </p:nvPicPr>
        <p:blipFill>
          <a:blip r:embed="rId2"/>
          <a:srcRect/>
          <a:stretch>
            <a:fillRect/>
          </a:stretch>
        </p:blipFill>
        <p:spPr>
          <a:xfrm>
            <a:off x="182563" y="960438"/>
            <a:ext cx="8778875" cy="4937125"/>
          </a:xfrm>
        </p:spPr>
      </p:pic>
      <p:pic>
        <p:nvPicPr>
          <p:cNvPr id="3" name="Picture 2" descr="equis boquis e o ralo.jpg"/>
          <p:cNvPicPr>
            <a:picLocks noChangeAspect="1"/>
          </p:cNvPicPr>
          <p:nvPr/>
        </p:nvPicPr>
        <p:blipFill>
          <a:blip r:embed="rId3"/>
          <a:srcRect/>
          <a:stretch>
            <a:fillRect/>
          </a:stretch>
        </p:blipFill>
        <p:spPr bwMode="auto">
          <a:xfrm>
            <a:off x="254000" y="1000125"/>
            <a:ext cx="8636000" cy="4857750"/>
          </a:xfrm>
          <a:prstGeom prst="rect">
            <a:avLst/>
          </a:prstGeom>
          <a:noFill/>
          <a:ln w="9525">
            <a:noFill/>
            <a:miter lim="800000"/>
            <a:headEnd/>
            <a:tailEnd/>
          </a:ln>
        </p:spPr>
      </p:pic>
      <p:pic>
        <p:nvPicPr>
          <p:cNvPr id="4" name="Picture 3" descr="Wii Mario.jpg"/>
          <p:cNvPicPr>
            <a:picLocks noChangeAspect="1"/>
          </p:cNvPicPr>
          <p:nvPr/>
        </p:nvPicPr>
        <p:blipFill>
          <a:blip r:embed="rId4"/>
          <a:srcRect/>
          <a:stretch>
            <a:fillRect/>
          </a:stretch>
        </p:blipFill>
        <p:spPr bwMode="auto">
          <a:xfrm>
            <a:off x="255588" y="1000125"/>
            <a:ext cx="8632825" cy="485775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nodeType="clickEffect">
                                  <p:stCondLst>
                                    <p:cond delay="0"/>
                                  </p:stCondLst>
                                  <p:childTnLst>
                                    <p:animEffect transition="out" filter="box(in)">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4"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t>Agenda</a:t>
            </a:r>
          </a:p>
        </p:txBody>
      </p:sp>
      <p:sp>
        <p:nvSpPr>
          <p:cNvPr id="10243" name="Content Placeholder 2"/>
          <p:cNvSpPr>
            <a:spLocks noGrp="1"/>
          </p:cNvSpPr>
          <p:nvPr>
            <p:ph sz="quarter" idx="1"/>
          </p:nvPr>
        </p:nvSpPr>
        <p:spPr>
          <a:xfrm>
            <a:off x="457200" y="1219200"/>
            <a:ext cx="8229600" cy="4937125"/>
          </a:xfrm>
        </p:spPr>
        <p:txBody>
          <a:bodyPr/>
          <a:lstStyle/>
          <a:p>
            <a:pPr eaLnBrk="1" hangingPunct="1"/>
            <a:r>
              <a:rPr lang="en-US" smtClean="0"/>
              <a:t>História dos Videogames</a:t>
            </a:r>
          </a:p>
          <a:p>
            <a:pPr eaLnBrk="1" hangingPunct="1"/>
            <a:endParaRPr lang="en-US" smtClean="0"/>
          </a:p>
          <a:p>
            <a:pPr eaLnBrk="1" hangingPunct="1"/>
            <a:r>
              <a:rPr lang="en-US" smtClean="0"/>
              <a:t>Introdução ao Wii</a:t>
            </a:r>
          </a:p>
          <a:p>
            <a:pPr eaLnBrk="1" hangingPunct="1"/>
            <a:endParaRPr lang="en-US" smtClean="0"/>
          </a:p>
          <a:p>
            <a:pPr eaLnBrk="1" hangingPunct="1"/>
            <a:r>
              <a:rPr lang="en-US" smtClean="0"/>
              <a:t>Hardware do Wii</a:t>
            </a:r>
          </a:p>
          <a:p>
            <a:pPr eaLnBrk="1" hangingPunct="1"/>
            <a:endParaRPr lang="en-US" smtClean="0"/>
          </a:p>
          <a:p>
            <a:pPr eaLnBrk="1" hangingPunct="1"/>
            <a:r>
              <a:rPr lang="en-US" smtClean="0"/>
              <a:t>Software do Wii</a:t>
            </a:r>
          </a:p>
          <a:p>
            <a:pPr eaLnBrk="1" hangingPunct="1"/>
            <a:endParaRPr lang="en-US" smtClean="0"/>
          </a:p>
          <a:p>
            <a:pPr eaLnBrk="1" hangingPunct="1"/>
            <a:r>
              <a:rPr lang="en-US" smtClean="0"/>
              <a:t>Conclusão</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smtClean="0"/>
              <a:t>As inspirações</a:t>
            </a:r>
          </a:p>
        </p:txBody>
      </p:sp>
      <p:sp>
        <p:nvSpPr>
          <p:cNvPr id="3" name="Content Placeholder 2"/>
          <p:cNvSpPr>
            <a:spLocks noGrp="1"/>
          </p:cNvSpPr>
          <p:nvPr>
            <p:ph sz="quarter" idx="1"/>
          </p:nvPr>
        </p:nvSpPr>
        <p:spPr>
          <a:xfrm>
            <a:off x="457200" y="1219200"/>
            <a:ext cx="8229600" cy="4937125"/>
          </a:xfrm>
        </p:spPr>
        <p:txBody>
          <a:bodyPr/>
          <a:lstStyle/>
          <a:p>
            <a:pPr eaLnBrk="1" hangingPunct="1"/>
            <a:r>
              <a:rPr lang="en-US" smtClean="0"/>
              <a:t>“…</a:t>
            </a:r>
            <a:r>
              <a:rPr lang="en-US" b="1" smtClean="0"/>
              <a:t>power</a:t>
            </a:r>
            <a:r>
              <a:rPr lang="en-US" smtClean="0"/>
              <a:t> isn't everything for a console. Too many powerful consoles can't coexist. It's like having only ferocious dinosaurs. They might fight and hasten their </a:t>
            </a:r>
            <a:r>
              <a:rPr lang="en-US" b="1" smtClean="0"/>
              <a:t>own extinction</a:t>
            </a:r>
            <a:r>
              <a:rPr lang="en-US" smtClean="0"/>
              <a:t>.”</a:t>
            </a:r>
          </a:p>
          <a:p>
            <a:pPr eaLnBrk="1" hangingPunct="1"/>
            <a:endParaRPr lang="en-US" smtClean="0"/>
          </a:p>
          <a:p>
            <a:pPr eaLnBrk="1" hangingPunct="1"/>
            <a:r>
              <a:rPr lang="en-US" smtClean="0"/>
              <a:t>“…</a:t>
            </a:r>
            <a:r>
              <a:rPr lang="en-US" b="1" smtClean="0"/>
              <a:t>creative</a:t>
            </a:r>
            <a:r>
              <a:rPr lang="en-US" smtClean="0"/>
              <a:t> vision is not one element of game design. It's the </a:t>
            </a:r>
            <a:r>
              <a:rPr lang="en-US" b="1" smtClean="0"/>
              <a:t>essence </a:t>
            </a:r>
            <a:r>
              <a:rPr lang="en-US" smtClean="0"/>
              <a:t>of game design."</a:t>
            </a:r>
          </a:p>
          <a:p>
            <a:pPr eaLnBrk="1" hangingPunct="1"/>
            <a:endParaRPr lang="en-US" smtClean="0"/>
          </a:p>
          <a:p>
            <a:pPr eaLnBrk="1" hangingPunct="1"/>
            <a:endParaRPr lang="en-US"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smtClean="0"/>
              <a:t>As grande idéia do Wii</a:t>
            </a:r>
          </a:p>
        </p:txBody>
      </p:sp>
      <p:sp>
        <p:nvSpPr>
          <p:cNvPr id="3" name="Content Placeholder 2"/>
          <p:cNvSpPr>
            <a:spLocks noGrp="1"/>
          </p:cNvSpPr>
          <p:nvPr>
            <p:ph sz="quarter" idx="1"/>
          </p:nvPr>
        </p:nvSpPr>
        <p:spPr>
          <a:xfrm>
            <a:off x="457200" y="1219200"/>
            <a:ext cx="8229600" cy="4937125"/>
          </a:xfrm>
        </p:spPr>
        <p:txBody>
          <a:bodyPr/>
          <a:lstStyle/>
          <a:p>
            <a:pPr eaLnBrk="1" hangingPunct="1"/>
            <a:r>
              <a:rPr lang="en-US" smtClean="0"/>
              <a:t>Controle Wireless: o Wii Remote</a:t>
            </a:r>
          </a:p>
          <a:p>
            <a:pPr eaLnBrk="1" hangingPunct="1"/>
            <a:endParaRPr lang="en-US" smtClean="0"/>
          </a:p>
        </p:txBody>
      </p:sp>
      <p:pic>
        <p:nvPicPr>
          <p:cNvPr id="1026" name="Picture 2"/>
          <p:cNvPicPr>
            <a:picLocks noChangeAspect="1" noChangeArrowheads="1"/>
          </p:cNvPicPr>
          <p:nvPr/>
        </p:nvPicPr>
        <p:blipFill>
          <a:blip r:embed="rId3"/>
          <a:srcRect/>
          <a:stretch>
            <a:fillRect/>
          </a:stretch>
        </p:blipFill>
        <p:spPr bwMode="auto">
          <a:xfrm>
            <a:off x="214313" y="3000375"/>
            <a:ext cx="8797925" cy="2519363"/>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80">
                                          <p:stCondLst>
                                            <p:cond delay="0"/>
                                          </p:stCondLst>
                                        </p:cTn>
                                        <p:tgtEl>
                                          <p:spTgt spid="1026"/>
                                        </p:tgtEl>
                                      </p:cBhvr>
                                    </p:animEffect>
                                    <p:anim calcmode="lin" valueType="num">
                                      <p:cBhvr>
                                        <p:cTn id="14"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9" dur="26">
                                          <p:stCondLst>
                                            <p:cond delay="650"/>
                                          </p:stCondLst>
                                        </p:cTn>
                                        <p:tgtEl>
                                          <p:spTgt spid="1026"/>
                                        </p:tgtEl>
                                      </p:cBhvr>
                                      <p:to x="100000" y="60000"/>
                                    </p:animScale>
                                    <p:animScale>
                                      <p:cBhvr>
                                        <p:cTn id="20" dur="166" decel="50000">
                                          <p:stCondLst>
                                            <p:cond delay="676"/>
                                          </p:stCondLst>
                                        </p:cTn>
                                        <p:tgtEl>
                                          <p:spTgt spid="1026"/>
                                        </p:tgtEl>
                                      </p:cBhvr>
                                      <p:to x="100000" y="100000"/>
                                    </p:animScale>
                                    <p:animScale>
                                      <p:cBhvr>
                                        <p:cTn id="21" dur="26">
                                          <p:stCondLst>
                                            <p:cond delay="1312"/>
                                          </p:stCondLst>
                                        </p:cTn>
                                        <p:tgtEl>
                                          <p:spTgt spid="1026"/>
                                        </p:tgtEl>
                                      </p:cBhvr>
                                      <p:to x="100000" y="80000"/>
                                    </p:animScale>
                                    <p:animScale>
                                      <p:cBhvr>
                                        <p:cTn id="22" dur="166" decel="50000">
                                          <p:stCondLst>
                                            <p:cond delay="1338"/>
                                          </p:stCondLst>
                                        </p:cTn>
                                        <p:tgtEl>
                                          <p:spTgt spid="1026"/>
                                        </p:tgtEl>
                                      </p:cBhvr>
                                      <p:to x="100000" y="100000"/>
                                    </p:animScale>
                                    <p:animScale>
                                      <p:cBhvr>
                                        <p:cTn id="23" dur="26">
                                          <p:stCondLst>
                                            <p:cond delay="1642"/>
                                          </p:stCondLst>
                                        </p:cTn>
                                        <p:tgtEl>
                                          <p:spTgt spid="1026"/>
                                        </p:tgtEl>
                                      </p:cBhvr>
                                      <p:to x="100000" y="90000"/>
                                    </p:animScale>
                                    <p:animScale>
                                      <p:cBhvr>
                                        <p:cTn id="24" dur="166" decel="50000">
                                          <p:stCondLst>
                                            <p:cond delay="1668"/>
                                          </p:stCondLst>
                                        </p:cTn>
                                        <p:tgtEl>
                                          <p:spTgt spid="1026"/>
                                        </p:tgtEl>
                                      </p:cBhvr>
                                      <p:to x="100000" y="100000"/>
                                    </p:animScale>
                                    <p:animScale>
                                      <p:cBhvr>
                                        <p:cTn id="25" dur="26">
                                          <p:stCondLst>
                                            <p:cond delay="1808"/>
                                          </p:stCondLst>
                                        </p:cTn>
                                        <p:tgtEl>
                                          <p:spTgt spid="1026"/>
                                        </p:tgtEl>
                                      </p:cBhvr>
                                      <p:to x="100000" y="95000"/>
                                    </p:animScale>
                                    <p:animScale>
                                      <p:cBhvr>
                                        <p:cTn id="26"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mtClean="0"/>
              <a:t>Propriedades Básicas</a:t>
            </a:r>
          </a:p>
        </p:txBody>
      </p:sp>
      <p:sp>
        <p:nvSpPr>
          <p:cNvPr id="3" name="Content Placeholder 2"/>
          <p:cNvSpPr>
            <a:spLocks noGrp="1"/>
          </p:cNvSpPr>
          <p:nvPr>
            <p:ph sz="quarter" idx="1"/>
          </p:nvPr>
        </p:nvSpPr>
        <p:spPr/>
        <p:txBody>
          <a:bodyPr>
            <a:normAutofit/>
          </a:bodyPr>
          <a:lstStyle/>
          <a:p>
            <a:pPr marL="274320" indent="-274320" eaLnBrk="1" fontAlgn="auto" hangingPunct="1">
              <a:spcAft>
                <a:spcPts val="0"/>
              </a:spcAft>
              <a:buFont typeface="Wingdings 3"/>
              <a:buChar char=""/>
              <a:defRPr/>
            </a:pPr>
            <a:r>
              <a:rPr lang="en-US" smtClean="0"/>
              <a:t>Quinto console da Nintendo</a:t>
            </a:r>
          </a:p>
          <a:p>
            <a:pPr marL="274320" indent="-274320" eaLnBrk="1" fontAlgn="auto" hangingPunct="1">
              <a:spcAft>
                <a:spcPts val="0"/>
              </a:spcAft>
              <a:buFont typeface="Wingdings 3"/>
              <a:buChar char=""/>
              <a:defRPr/>
            </a:pPr>
            <a:r>
              <a:rPr lang="en-US" smtClean="0"/>
              <a:t>Sucessor do Nintendo GameCube</a:t>
            </a:r>
          </a:p>
          <a:p>
            <a:pPr marL="274320" indent="-274320" eaLnBrk="1" fontAlgn="auto" hangingPunct="1">
              <a:spcAft>
                <a:spcPts val="0"/>
              </a:spcAft>
              <a:buFont typeface="Wingdings 3"/>
              <a:buChar char=""/>
              <a:defRPr/>
            </a:pPr>
            <a:r>
              <a:rPr lang="en-US" smtClean="0"/>
              <a:t>Faz parte da 7ª Geração</a:t>
            </a:r>
          </a:p>
          <a:p>
            <a:pPr marL="274320" indent="-274320" eaLnBrk="1" fontAlgn="auto" hangingPunct="1">
              <a:spcAft>
                <a:spcPts val="0"/>
              </a:spcAft>
              <a:buFont typeface="Wingdings 3"/>
              <a:buChar char=""/>
              <a:defRPr/>
            </a:pPr>
            <a:r>
              <a:rPr lang="en-US" smtClean="0"/>
              <a:t>Nome: </a:t>
            </a:r>
          </a:p>
          <a:p>
            <a:pPr marL="548640" lvl="1" indent="-274320" eaLnBrk="1" fontAlgn="auto" hangingPunct="1">
              <a:spcAft>
                <a:spcPts val="0"/>
              </a:spcAft>
              <a:buFont typeface="Wingdings 3"/>
              <a:buChar char=""/>
              <a:defRPr/>
            </a:pPr>
            <a:r>
              <a:rPr lang="en-US" b="1" smtClean="0"/>
              <a:t>Revolution</a:t>
            </a:r>
            <a:r>
              <a:rPr lang="en-US" smtClean="0"/>
              <a:t>  (04/2007)</a:t>
            </a:r>
          </a:p>
          <a:p>
            <a:pPr marL="548640" lvl="1" indent="-274320" eaLnBrk="1" fontAlgn="auto" hangingPunct="1">
              <a:spcAft>
                <a:spcPts val="0"/>
              </a:spcAft>
              <a:buFont typeface="Wingdings 3"/>
              <a:buChar char=""/>
              <a:defRPr/>
            </a:pPr>
            <a:r>
              <a:rPr lang="en-US" smtClean="0"/>
              <a:t>Wii, não </a:t>
            </a:r>
            <a:r>
              <a:rPr lang="en-US" strike="sngStrike" smtClean="0"/>
              <a:t>Nintendo Wii</a:t>
            </a:r>
          </a:p>
          <a:p>
            <a:pPr marL="548640" lvl="1" indent="-274320" eaLnBrk="1" fontAlgn="auto" hangingPunct="1">
              <a:spcAft>
                <a:spcPts val="0"/>
              </a:spcAft>
              <a:buFont typeface="Wingdings 3"/>
              <a:buChar char=""/>
              <a:defRPr/>
            </a:pPr>
            <a:r>
              <a:rPr lang="en-US" smtClean="0"/>
              <a:t>We </a:t>
            </a:r>
            <a:r>
              <a:rPr lang="en-US" smtClean="0">
                <a:sym typeface="Wingdings" pitchFamily="2" charset="2"/>
              </a:rPr>
              <a:t> console para todos</a:t>
            </a:r>
          </a:p>
          <a:p>
            <a:pPr marL="548640" lvl="1" indent="-274320" eaLnBrk="1" fontAlgn="auto" hangingPunct="1">
              <a:spcAft>
                <a:spcPts val="0"/>
              </a:spcAft>
              <a:buFont typeface="Wingdings 3"/>
              <a:buChar char=""/>
              <a:defRPr/>
            </a:pPr>
            <a:r>
              <a:rPr lang="en-US" smtClean="0">
                <a:sym typeface="Wingdings" pitchFamily="2" charset="2"/>
              </a:rPr>
              <a:t>Fácil de ser lembrado, sem confusão, sem abreviação</a:t>
            </a:r>
            <a:endParaRPr lang="en-US" strike="sngStrike"/>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8" descr="C:\Documents and Settings\Camila Sá\Desktop\drill\lampada.jpg"/>
          <p:cNvPicPr>
            <a:picLocks noChangeAspect="1" noChangeArrowheads="1"/>
          </p:cNvPicPr>
          <p:nvPr/>
        </p:nvPicPr>
        <p:blipFill>
          <a:blip r:embed="rId3">
            <a:clrChange>
              <a:clrFrom>
                <a:srgbClr val="F9F9F9"/>
              </a:clrFrom>
              <a:clrTo>
                <a:srgbClr val="F9F9F9">
                  <a:alpha val="0"/>
                </a:srgbClr>
              </a:clrTo>
            </a:clrChange>
          </a:blip>
          <a:srcRect/>
          <a:stretch>
            <a:fillRect/>
          </a:stretch>
        </p:blipFill>
        <p:spPr bwMode="auto">
          <a:xfrm>
            <a:off x="4857750" y="1096963"/>
            <a:ext cx="1143000" cy="1546225"/>
          </a:xfrm>
          <a:prstGeom prst="rect">
            <a:avLst/>
          </a:prstGeom>
          <a:noFill/>
          <a:ln w="9525">
            <a:noFill/>
            <a:miter lim="800000"/>
            <a:headEnd/>
            <a:tailEnd/>
          </a:ln>
        </p:spPr>
      </p:pic>
      <p:sp>
        <p:nvSpPr>
          <p:cNvPr id="31747" name="Title 1"/>
          <p:cNvSpPr>
            <a:spLocks noGrp="1"/>
          </p:cNvSpPr>
          <p:nvPr>
            <p:ph type="title"/>
          </p:nvPr>
        </p:nvSpPr>
        <p:spPr/>
        <p:txBody>
          <a:bodyPr/>
          <a:lstStyle/>
          <a:p>
            <a:pPr eaLnBrk="1" hangingPunct="1"/>
            <a:r>
              <a:rPr lang="en-US" smtClean="0"/>
              <a:t>O surgimento</a:t>
            </a:r>
          </a:p>
        </p:txBody>
      </p:sp>
      <p:sp>
        <p:nvSpPr>
          <p:cNvPr id="3" name="Content Placeholder 2"/>
          <p:cNvSpPr>
            <a:spLocks noGrp="1"/>
          </p:cNvSpPr>
          <p:nvPr>
            <p:ph sz="quarter" idx="1"/>
          </p:nvPr>
        </p:nvSpPr>
        <p:spPr>
          <a:xfrm>
            <a:off x="457200" y="1219200"/>
            <a:ext cx="8229600" cy="4937125"/>
          </a:xfrm>
        </p:spPr>
        <p:txBody>
          <a:bodyPr/>
          <a:lstStyle/>
          <a:p>
            <a:pPr eaLnBrk="1" hangingPunct="1"/>
            <a:r>
              <a:rPr lang="en-US" smtClean="0"/>
              <a:t>2001: Idéia concebida</a:t>
            </a:r>
          </a:p>
          <a:p>
            <a:pPr eaLnBrk="1" hangingPunct="1"/>
            <a:endParaRPr lang="en-US" smtClean="0"/>
          </a:p>
          <a:p>
            <a:pPr eaLnBrk="1" hangingPunct="1"/>
            <a:endParaRPr lang="en-US" smtClean="0"/>
          </a:p>
          <a:p>
            <a:pPr eaLnBrk="1" hangingPunct="1"/>
            <a:r>
              <a:rPr lang="en-US" smtClean="0"/>
              <a:t>2003: Desenvolvimento do conceito</a:t>
            </a:r>
          </a:p>
          <a:p>
            <a:pPr eaLnBrk="1" hangingPunct="1"/>
            <a:endParaRPr lang="en-US" smtClean="0"/>
          </a:p>
          <a:p>
            <a:pPr eaLnBrk="1" hangingPunct="1"/>
            <a:r>
              <a:rPr lang="en-US" smtClean="0"/>
              <a:t>2005: Console revelado na Conferência E3</a:t>
            </a:r>
          </a:p>
          <a:p>
            <a:pPr eaLnBrk="1" hangingPunct="1"/>
            <a:endParaRPr lang="en-US" smtClean="0"/>
          </a:p>
          <a:p>
            <a:pPr eaLnBrk="1" hangingPunct="1"/>
            <a:r>
              <a:rPr lang="en-US" smtClean="0"/>
              <a:t>2006: Protótipo do controle</a:t>
            </a:r>
          </a:p>
        </p:txBody>
      </p:sp>
      <p:pic>
        <p:nvPicPr>
          <p:cNvPr id="1027" name="Picture 3"/>
          <p:cNvPicPr>
            <a:picLocks noChangeAspect="1" noChangeArrowheads="1"/>
          </p:cNvPicPr>
          <p:nvPr/>
        </p:nvPicPr>
        <p:blipFill>
          <a:blip r:embed="rId4"/>
          <a:srcRect/>
          <a:stretch>
            <a:fillRect/>
          </a:stretch>
        </p:blipFill>
        <p:spPr bwMode="auto">
          <a:xfrm>
            <a:off x="5857875" y="4143375"/>
            <a:ext cx="1857375" cy="2071688"/>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p:cTn id="2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p:cTn id="31"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1027"/>
                                        </p:tgtEl>
                                        <p:attrNameLst>
                                          <p:attrName>style.visibility</p:attrName>
                                        </p:attrNameLst>
                                      </p:cBhvr>
                                      <p:to>
                                        <p:strVal val="visible"/>
                                      </p:to>
                                    </p:set>
                                    <p:anim calcmode="lin" valueType="num">
                                      <p:cBhvr>
                                        <p:cTn id="37" dur="500" fill="hold"/>
                                        <p:tgtEl>
                                          <p:spTgt spid="1027"/>
                                        </p:tgtEl>
                                        <p:attrNameLst>
                                          <p:attrName>ppt_w</p:attrName>
                                        </p:attrNameLst>
                                      </p:cBhvr>
                                      <p:tavLst>
                                        <p:tav tm="0">
                                          <p:val>
                                            <p:fltVal val="0"/>
                                          </p:val>
                                        </p:tav>
                                        <p:tav tm="100000">
                                          <p:val>
                                            <p:strVal val="#ppt_w"/>
                                          </p:val>
                                        </p:tav>
                                      </p:tavLst>
                                    </p:anim>
                                    <p:anim calcmode="lin" valueType="num">
                                      <p:cBhvr>
                                        <p:cTn id="38" dur="500" fill="hold"/>
                                        <p:tgtEl>
                                          <p:spTgt spid="10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smtClean="0"/>
              <a:t>O Lançamento</a:t>
            </a:r>
          </a:p>
        </p:txBody>
      </p:sp>
      <p:sp>
        <p:nvSpPr>
          <p:cNvPr id="3" name="Content Placeholder 2"/>
          <p:cNvSpPr>
            <a:spLocks noGrp="1"/>
          </p:cNvSpPr>
          <p:nvPr>
            <p:ph sz="quarter" idx="1"/>
          </p:nvPr>
        </p:nvSpPr>
        <p:spPr>
          <a:xfrm>
            <a:off x="457200" y="1219200"/>
            <a:ext cx="8229600" cy="4937125"/>
          </a:xfrm>
        </p:spPr>
        <p:txBody>
          <a:bodyPr/>
          <a:lstStyle/>
          <a:p>
            <a:pPr eaLnBrk="1" hangingPunct="1"/>
            <a:r>
              <a:rPr lang="en-US" smtClean="0"/>
              <a:t>19/09/2006: lançamento nos principais mercados</a:t>
            </a:r>
          </a:p>
          <a:p>
            <a:pPr eaLnBrk="1" hangingPunct="1"/>
            <a:r>
              <a:rPr lang="en-US" smtClean="0"/>
              <a:t>Esgotamento de Estoques</a:t>
            </a:r>
          </a:p>
          <a:p>
            <a:pPr eaLnBrk="1" hangingPunct="1"/>
            <a:r>
              <a:rPr lang="en-US" smtClean="0"/>
              <a:t>12/12/2007 A “Financial Times” declara o Wii o líder de vendas de consoles da 7ª geração</a:t>
            </a:r>
          </a:p>
          <a:p>
            <a:pPr eaLnBrk="1" hangingPunct="1"/>
            <a:r>
              <a:rPr lang="en-US" smtClean="0"/>
              <a:t>Em junho de 2008 já havia vendido, aproximadamente, 30 milhões de consoles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smtClean="0"/>
              <a:t>Público Alvo</a:t>
            </a:r>
          </a:p>
        </p:txBody>
      </p:sp>
      <p:sp>
        <p:nvSpPr>
          <p:cNvPr id="3" name="Content Placeholder 2"/>
          <p:cNvSpPr>
            <a:spLocks noGrp="1"/>
          </p:cNvSpPr>
          <p:nvPr>
            <p:ph sz="quarter" idx="1"/>
          </p:nvPr>
        </p:nvSpPr>
        <p:spPr>
          <a:xfrm>
            <a:off x="457200" y="1219200"/>
            <a:ext cx="8229600" cy="4937125"/>
          </a:xfrm>
        </p:spPr>
        <p:txBody>
          <a:bodyPr/>
          <a:lstStyle/>
          <a:p>
            <a:pPr eaLnBrk="1" hangingPunct="1"/>
            <a:r>
              <a:rPr lang="en-US" smtClean="0"/>
              <a:t>Mais amplo que os dos concorrentes</a:t>
            </a:r>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p:txBody>
      </p:sp>
      <p:sp>
        <p:nvSpPr>
          <p:cNvPr id="4" name="Rounded Rectangle 3"/>
          <p:cNvSpPr/>
          <p:nvPr/>
        </p:nvSpPr>
        <p:spPr>
          <a:xfrm>
            <a:off x="3643306" y="3643314"/>
            <a:ext cx="2714644" cy="571504"/>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n-US" sz="3200"/>
              <a:t>Portabilidade</a:t>
            </a:r>
          </a:p>
        </p:txBody>
      </p:sp>
      <p:sp>
        <p:nvSpPr>
          <p:cNvPr id="5" name="Rounded Rectangle 4"/>
          <p:cNvSpPr/>
          <p:nvPr/>
        </p:nvSpPr>
        <p:spPr>
          <a:xfrm>
            <a:off x="3643306" y="4572008"/>
            <a:ext cx="2714644" cy="571504"/>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n-US" sz="3200"/>
              <a:t>Consoles</a:t>
            </a:r>
          </a:p>
        </p:txBody>
      </p:sp>
      <p:sp>
        <p:nvSpPr>
          <p:cNvPr id="6" name="Rounded Rectangle 5"/>
          <p:cNvSpPr/>
          <p:nvPr/>
        </p:nvSpPr>
        <p:spPr>
          <a:xfrm>
            <a:off x="3643306" y="5429264"/>
            <a:ext cx="2714644" cy="571504"/>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n-US" sz="3200"/>
              <a:t>Gráficos</a:t>
            </a:r>
          </a:p>
        </p:txBody>
      </p:sp>
      <p:sp>
        <p:nvSpPr>
          <p:cNvPr id="7" name="Rounded Rectangle 6"/>
          <p:cNvSpPr/>
          <p:nvPr/>
        </p:nvSpPr>
        <p:spPr>
          <a:xfrm>
            <a:off x="3643306" y="2786058"/>
            <a:ext cx="2714644" cy="571504"/>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n-US" sz="3200"/>
              <a:t>Hardware</a:t>
            </a:r>
          </a:p>
        </p:txBody>
      </p:sp>
      <p:grpSp>
        <p:nvGrpSpPr>
          <p:cNvPr id="2" name="Group 13"/>
          <p:cNvGrpSpPr>
            <a:grpSpLocks/>
          </p:cNvGrpSpPr>
          <p:nvPr/>
        </p:nvGrpSpPr>
        <p:grpSpPr bwMode="auto">
          <a:xfrm>
            <a:off x="-71438" y="3143250"/>
            <a:ext cx="3643313" cy="2500313"/>
            <a:chOff x="5429256" y="2857496"/>
            <a:chExt cx="3643318" cy="2500330"/>
          </a:xfrm>
        </p:grpSpPr>
        <p:pic>
          <p:nvPicPr>
            <p:cNvPr id="33835" name="Picture 2"/>
            <p:cNvPicPr>
              <a:picLocks noChangeAspect="1" noChangeArrowheads="1"/>
            </p:cNvPicPr>
            <p:nvPr/>
          </p:nvPicPr>
          <p:blipFill>
            <a:blip r:embed="rId3"/>
            <a:srcRect r="80505" b="5000"/>
            <a:stretch>
              <a:fillRect/>
            </a:stretch>
          </p:blipFill>
          <p:spPr bwMode="auto">
            <a:xfrm>
              <a:off x="5786446" y="2857496"/>
              <a:ext cx="2717612" cy="928694"/>
            </a:xfrm>
            <a:prstGeom prst="rect">
              <a:avLst/>
            </a:prstGeom>
            <a:noFill/>
            <a:ln w="9525">
              <a:noFill/>
              <a:miter lim="800000"/>
              <a:headEnd/>
              <a:tailEnd/>
            </a:ln>
          </p:spPr>
        </p:pic>
        <p:pic>
          <p:nvPicPr>
            <p:cNvPr id="33836" name="Picture 4"/>
            <p:cNvPicPr>
              <a:picLocks noChangeAspect="1" noChangeArrowheads="1"/>
            </p:cNvPicPr>
            <p:nvPr/>
          </p:nvPicPr>
          <p:blipFill>
            <a:blip r:embed="rId4">
              <a:clrChange>
                <a:clrFrom>
                  <a:srgbClr val="FFFFFF"/>
                </a:clrFrom>
                <a:clrTo>
                  <a:srgbClr val="FFFFFF">
                    <a:alpha val="0"/>
                  </a:srgbClr>
                </a:clrTo>
              </a:clrChange>
            </a:blip>
            <a:srcRect t="29411" b="35294"/>
            <a:stretch>
              <a:fillRect/>
            </a:stretch>
          </p:blipFill>
          <p:spPr bwMode="auto">
            <a:xfrm>
              <a:off x="5429256" y="4500570"/>
              <a:ext cx="3643318" cy="857256"/>
            </a:xfrm>
            <a:prstGeom prst="rect">
              <a:avLst/>
            </a:prstGeom>
            <a:noFill/>
            <a:ln w="9525">
              <a:noFill/>
              <a:miter lim="800000"/>
              <a:headEnd/>
              <a:tailEnd/>
            </a:ln>
          </p:spPr>
        </p:pic>
      </p:grpSp>
      <p:grpSp>
        <p:nvGrpSpPr>
          <p:cNvPr id="8" name="Group 14"/>
          <p:cNvGrpSpPr>
            <a:grpSpLocks/>
          </p:cNvGrpSpPr>
          <p:nvPr/>
        </p:nvGrpSpPr>
        <p:grpSpPr bwMode="auto">
          <a:xfrm>
            <a:off x="6643688" y="1928813"/>
            <a:ext cx="2381250" cy="4810125"/>
            <a:chOff x="6643702" y="1928802"/>
            <a:chExt cx="2381240" cy="4810132"/>
          </a:xfrm>
        </p:grpSpPr>
        <p:pic>
          <p:nvPicPr>
            <p:cNvPr id="33833" name="Picture 3"/>
            <p:cNvPicPr>
              <a:picLocks noChangeAspect="1" noChangeArrowheads="1"/>
            </p:cNvPicPr>
            <p:nvPr/>
          </p:nvPicPr>
          <p:blipFill>
            <a:blip r:embed="rId5">
              <a:clrChange>
                <a:clrFrom>
                  <a:srgbClr val="000000"/>
                </a:clrFrom>
                <a:clrTo>
                  <a:srgbClr val="000000">
                    <a:alpha val="0"/>
                  </a:srgbClr>
                </a:clrTo>
              </a:clrChange>
            </a:blip>
            <a:srcRect/>
            <a:stretch>
              <a:fillRect/>
            </a:stretch>
          </p:blipFill>
          <p:spPr bwMode="auto">
            <a:xfrm>
              <a:off x="6929454" y="1928802"/>
              <a:ext cx="1928794" cy="2571725"/>
            </a:xfrm>
            <a:prstGeom prst="rect">
              <a:avLst/>
            </a:prstGeom>
            <a:noFill/>
            <a:ln w="9525">
              <a:noFill/>
              <a:miter lim="800000"/>
              <a:headEnd/>
              <a:tailEnd/>
            </a:ln>
          </p:spPr>
        </p:pic>
        <p:pic>
          <p:nvPicPr>
            <p:cNvPr id="33834" name="Picture 5"/>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6643702" y="4357694"/>
              <a:ext cx="2381240" cy="2381240"/>
            </a:xfrm>
            <a:prstGeom prst="rect">
              <a:avLst/>
            </a:prstGeom>
            <a:noFill/>
            <a:ln w="9525">
              <a:noFill/>
              <a:miter lim="800000"/>
              <a:headEnd/>
              <a:tailEnd/>
            </a:ln>
          </p:spPr>
        </p:pic>
      </p:grpSp>
      <p:pic>
        <p:nvPicPr>
          <p:cNvPr id="2054" name="Picture 6"/>
          <p:cNvPicPr>
            <a:picLocks noChangeAspect="1" noChangeArrowheads="1"/>
          </p:cNvPicPr>
          <p:nvPr/>
        </p:nvPicPr>
        <p:blipFill>
          <a:blip r:embed="rId7"/>
          <a:srcRect l="25481" t="28571" r="25481" b="50000"/>
          <a:stretch>
            <a:fillRect/>
          </a:stretch>
        </p:blipFill>
        <p:spPr bwMode="auto">
          <a:xfrm>
            <a:off x="214313" y="3714750"/>
            <a:ext cx="3214687" cy="946150"/>
          </a:xfrm>
          <a:prstGeom prst="rect">
            <a:avLst/>
          </a:prstGeom>
          <a:noFill/>
          <a:ln w="9525">
            <a:noFill/>
            <a:miter lim="800000"/>
            <a:headEnd/>
            <a:tailEnd/>
          </a:ln>
        </p:spPr>
      </p:pic>
      <p:sp>
        <p:nvSpPr>
          <p:cNvPr id="13" name="Rounded Rectangle 12"/>
          <p:cNvSpPr/>
          <p:nvPr/>
        </p:nvSpPr>
        <p:spPr>
          <a:xfrm>
            <a:off x="3643306" y="3929066"/>
            <a:ext cx="2714644" cy="571504"/>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n-US" sz="3200"/>
              <a:t>Novas Pessoas</a:t>
            </a:r>
          </a:p>
        </p:txBody>
      </p:sp>
      <p:grpSp>
        <p:nvGrpSpPr>
          <p:cNvPr id="9" name="Group 17"/>
          <p:cNvGrpSpPr>
            <a:grpSpLocks/>
          </p:cNvGrpSpPr>
          <p:nvPr/>
        </p:nvGrpSpPr>
        <p:grpSpPr bwMode="auto">
          <a:xfrm>
            <a:off x="6500813" y="2643188"/>
            <a:ext cx="2500312" cy="3459162"/>
            <a:chOff x="6500826" y="2643182"/>
            <a:chExt cx="2500298" cy="3459073"/>
          </a:xfrm>
        </p:grpSpPr>
        <p:pic>
          <p:nvPicPr>
            <p:cNvPr id="33831" name="Picture 7"/>
            <p:cNvPicPr>
              <a:picLocks noChangeAspect="1" noChangeArrowheads="1"/>
            </p:cNvPicPr>
            <p:nvPr/>
          </p:nvPicPr>
          <p:blipFill>
            <a:blip r:embed="rId8"/>
            <a:srcRect l="18750" t="66562" r="67188" b="21249"/>
            <a:stretch>
              <a:fillRect/>
            </a:stretch>
          </p:blipFill>
          <p:spPr bwMode="auto">
            <a:xfrm>
              <a:off x="6748111" y="2643182"/>
              <a:ext cx="2110169" cy="1143008"/>
            </a:xfrm>
            <a:prstGeom prst="rect">
              <a:avLst/>
            </a:prstGeom>
            <a:noFill/>
            <a:ln w="9525">
              <a:noFill/>
              <a:miter lim="800000"/>
              <a:headEnd/>
              <a:tailEnd/>
            </a:ln>
          </p:spPr>
        </p:pic>
        <p:pic>
          <p:nvPicPr>
            <p:cNvPr id="33832" name="Picture 8"/>
            <p:cNvPicPr>
              <a:picLocks noChangeAspect="1" noChangeArrowheads="1"/>
            </p:cNvPicPr>
            <p:nvPr/>
          </p:nvPicPr>
          <p:blipFill>
            <a:blip r:embed="rId9"/>
            <a:srcRect/>
            <a:stretch>
              <a:fillRect/>
            </a:stretch>
          </p:blipFill>
          <p:spPr bwMode="auto">
            <a:xfrm>
              <a:off x="6500826" y="3714752"/>
              <a:ext cx="2500298" cy="2387503"/>
            </a:xfrm>
            <a:prstGeom prst="rect">
              <a:avLst/>
            </a:prstGeom>
            <a:noFill/>
            <a:ln w="9525">
              <a:noFill/>
              <a:miter lim="800000"/>
              <a:headEnd/>
              <a:tailEnd/>
            </a:ln>
          </p:spPr>
        </p:pic>
      </p:grpSp>
      <p:pic>
        <p:nvPicPr>
          <p:cNvPr id="19" name="Picture 6" descr="C:\Users\Reynaldo\AppData\Local\Microsoft\Windows\Temporary Internet Files\Content.IE5\9UXPO3FO\MCj04348950000[1].png"/>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7929563" y="5429250"/>
            <a:ext cx="642937" cy="642938"/>
          </a:xfrm>
          <a:prstGeom prst="rect">
            <a:avLst/>
          </a:prstGeom>
          <a:noFill/>
          <a:ln w="9525">
            <a:noFill/>
            <a:miter lim="800000"/>
            <a:headEnd/>
            <a:tailEnd/>
          </a:ln>
        </p:spPr>
      </p:pic>
      <p:pic>
        <p:nvPicPr>
          <p:cNvPr id="20" name="Picture 11" descr="C:\Users\Reynaldo\AppData\Local\Microsoft\Windows\Temporary Internet Files\Content.IE5\9UXPO3FO\MCj04326230000[1].png"/>
          <p:cNvPicPr>
            <a:picLocks noChangeAspect="1" noChangeArrowheads="1"/>
          </p:cNvPicPr>
          <p:nvPr/>
        </p:nvPicPr>
        <p:blipFill>
          <a:blip r:embed="rId11"/>
          <a:srcRect/>
          <a:stretch>
            <a:fillRect/>
          </a:stretch>
        </p:blipFill>
        <p:spPr bwMode="auto">
          <a:xfrm>
            <a:off x="8572500" y="4000500"/>
            <a:ext cx="571500" cy="571500"/>
          </a:xfrm>
          <a:prstGeom prst="rect">
            <a:avLst/>
          </a:prstGeom>
          <a:noFill/>
          <a:ln w="9525">
            <a:noFill/>
            <a:miter lim="800000"/>
            <a:headEnd/>
            <a:tailEnd/>
          </a:ln>
        </p:spPr>
      </p:pic>
      <p:pic>
        <p:nvPicPr>
          <p:cNvPr id="21" name="Picture 13" descr="C:\Users\Reynaldo\AppData\Local\Microsoft\Windows\Temporary Internet Files\Content.IE5\9UXPO3FO\MCj04326220000[1].png"/>
          <p:cNvPicPr>
            <a:picLocks noChangeAspect="1" noChangeArrowheads="1"/>
          </p:cNvPicPr>
          <p:nvPr/>
        </p:nvPicPr>
        <p:blipFill>
          <a:blip r:embed="rId12"/>
          <a:srcRect/>
          <a:stretch>
            <a:fillRect/>
          </a:stretch>
        </p:blipFill>
        <p:spPr bwMode="auto">
          <a:xfrm>
            <a:off x="8572500" y="2428875"/>
            <a:ext cx="571500" cy="571500"/>
          </a:xfrm>
          <a:prstGeom prst="rect">
            <a:avLst/>
          </a:prstGeom>
          <a:noFill/>
          <a:ln w="9525">
            <a:noFill/>
            <a:miter lim="800000"/>
            <a:headEnd/>
            <a:tailEnd/>
          </a:ln>
        </p:spPr>
      </p:pic>
      <p:pic>
        <p:nvPicPr>
          <p:cNvPr id="22" name="Picture 15" descr="C:\Users\Reynaldo\AppData\Local\Microsoft\Windows\Temporary Internet Files\Content.IE5\GN81BPGK\MCj04326210000[1].png"/>
          <p:cNvPicPr>
            <a:picLocks noChangeAspect="1" noChangeArrowheads="1"/>
          </p:cNvPicPr>
          <p:nvPr/>
        </p:nvPicPr>
        <p:blipFill>
          <a:blip r:embed="rId13"/>
          <a:srcRect/>
          <a:stretch>
            <a:fillRect/>
          </a:stretch>
        </p:blipFill>
        <p:spPr bwMode="auto">
          <a:xfrm>
            <a:off x="6286500" y="2786063"/>
            <a:ext cx="571500" cy="571500"/>
          </a:xfrm>
          <a:prstGeom prst="rect">
            <a:avLst/>
          </a:prstGeom>
          <a:noFill/>
          <a:ln w="9525">
            <a:noFill/>
            <a:miter lim="800000"/>
            <a:headEnd/>
            <a:tailEnd/>
          </a:ln>
        </p:spPr>
      </p:pic>
      <p:pic>
        <p:nvPicPr>
          <p:cNvPr id="23" name="Picture 16" descr="C:\Users\Reynaldo\AppData\Local\Microsoft\Windows\Temporary Internet Files\Content.IE5\TGSIFC45\MCj04326260000[1].png"/>
          <p:cNvPicPr>
            <a:picLocks noChangeAspect="1" noChangeArrowheads="1"/>
          </p:cNvPicPr>
          <p:nvPr/>
        </p:nvPicPr>
        <p:blipFill>
          <a:blip r:embed="rId14"/>
          <a:srcRect/>
          <a:stretch>
            <a:fillRect/>
          </a:stretch>
        </p:blipFill>
        <p:spPr bwMode="auto">
          <a:xfrm>
            <a:off x="6429375" y="4781550"/>
            <a:ext cx="576263" cy="576263"/>
          </a:xfrm>
          <a:prstGeom prst="rect">
            <a:avLst/>
          </a:prstGeom>
          <a:noFill/>
          <a:ln w="9525">
            <a:noFill/>
            <a:miter lim="800000"/>
            <a:headEnd/>
            <a:tailEnd/>
          </a:ln>
        </p:spPr>
      </p:pic>
      <p:pic>
        <p:nvPicPr>
          <p:cNvPr id="24" name="Picture 13" descr="C:\Users\Reynaldo\AppData\Local\Microsoft\Windows\Temporary Internet Files\Content.IE5\9UXPO3FO\MCj04326220000[1].png"/>
          <p:cNvPicPr>
            <a:picLocks noChangeAspect="1" noChangeArrowheads="1"/>
          </p:cNvPicPr>
          <p:nvPr/>
        </p:nvPicPr>
        <p:blipFill>
          <a:blip r:embed="rId12"/>
          <a:srcRect/>
          <a:stretch>
            <a:fillRect/>
          </a:stretch>
        </p:blipFill>
        <p:spPr bwMode="auto">
          <a:xfrm>
            <a:off x="6429375" y="3357563"/>
            <a:ext cx="571500" cy="571500"/>
          </a:xfrm>
          <a:prstGeom prst="rect">
            <a:avLst/>
          </a:prstGeom>
          <a:noFill/>
          <a:ln w="9525">
            <a:noFill/>
            <a:miter lim="800000"/>
            <a:headEnd/>
            <a:tailEnd/>
          </a:ln>
        </p:spPr>
      </p:pic>
      <p:pic>
        <p:nvPicPr>
          <p:cNvPr id="25" name="Picture 15" descr="C:\Users\Reynaldo\AppData\Local\Microsoft\Windows\Temporary Internet Files\Content.IE5\GN81BPGK\MCj04326210000[1].png"/>
          <p:cNvPicPr>
            <a:picLocks noChangeAspect="1" noChangeArrowheads="1"/>
          </p:cNvPicPr>
          <p:nvPr/>
        </p:nvPicPr>
        <p:blipFill>
          <a:blip r:embed="rId13"/>
          <a:srcRect/>
          <a:stretch>
            <a:fillRect/>
          </a:stretch>
        </p:blipFill>
        <p:spPr bwMode="auto">
          <a:xfrm>
            <a:off x="6786563" y="5143500"/>
            <a:ext cx="571500" cy="571500"/>
          </a:xfrm>
          <a:prstGeom prst="rect">
            <a:avLst/>
          </a:prstGeom>
          <a:noFill/>
          <a:ln w="9525">
            <a:noFill/>
            <a:miter lim="800000"/>
            <a:headEnd/>
            <a:tailEnd/>
          </a:ln>
        </p:spPr>
      </p:pic>
      <p:pic>
        <p:nvPicPr>
          <p:cNvPr id="26" name="Picture 11" descr="C:\Users\Reynaldo\AppData\Local\Microsoft\Windows\Temporary Internet Files\Content.IE5\9UXPO3FO\MCj04326230000[1].png"/>
          <p:cNvPicPr>
            <a:picLocks noChangeAspect="1" noChangeArrowheads="1"/>
          </p:cNvPicPr>
          <p:nvPr/>
        </p:nvPicPr>
        <p:blipFill>
          <a:blip r:embed="rId11"/>
          <a:srcRect/>
          <a:stretch>
            <a:fillRect/>
          </a:stretch>
        </p:blipFill>
        <p:spPr bwMode="auto">
          <a:xfrm>
            <a:off x="6715125" y="2286000"/>
            <a:ext cx="571500" cy="571500"/>
          </a:xfrm>
          <a:prstGeom prst="rect">
            <a:avLst/>
          </a:prstGeom>
          <a:noFill/>
          <a:ln w="9525">
            <a:noFill/>
            <a:miter lim="800000"/>
            <a:headEnd/>
            <a:tailEnd/>
          </a:ln>
        </p:spPr>
      </p:pic>
      <p:pic>
        <p:nvPicPr>
          <p:cNvPr id="27" name="Picture 16" descr="C:\Users\Reynaldo\AppData\Local\Microsoft\Windows\Temporary Internet Files\Content.IE5\TGSIFC45\MCj04326260000[1].png"/>
          <p:cNvPicPr>
            <a:picLocks noChangeAspect="1" noChangeArrowheads="1"/>
          </p:cNvPicPr>
          <p:nvPr/>
        </p:nvPicPr>
        <p:blipFill>
          <a:blip r:embed="rId14"/>
          <a:srcRect/>
          <a:stretch>
            <a:fillRect/>
          </a:stretch>
        </p:blipFill>
        <p:spPr bwMode="auto">
          <a:xfrm>
            <a:off x="7143750" y="2286000"/>
            <a:ext cx="576263" cy="576263"/>
          </a:xfrm>
          <a:prstGeom prst="rect">
            <a:avLst/>
          </a:prstGeom>
          <a:noFill/>
          <a:ln w="9525">
            <a:noFill/>
            <a:miter lim="800000"/>
            <a:headEnd/>
            <a:tailEnd/>
          </a:ln>
        </p:spPr>
      </p:pic>
      <p:pic>
        <p:nvPicPr>
          <p:cNvPr id="28" name="Picture 6" descr="C:\Users\Reynaldo\AppData\Local\Microsoft\Windows\Temporary Internet Files\Content.IE5\9UXPO3FO\MCj04348950000[1].png"/>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7715250" y="2214563"/>
            <a:ext cx="642938" cy="642937"/>
          </a:xfrm>
          <a:prstGeom prst="rect">
            <a:avLst/>
          </a:prstGeom>
          <a:noFill/>
          <a:ln w="9525">
            <a:noFill/>
            <a:miter lim="800000"/>
            <a:headEnd/>
            <a:tailEnd/>
          </a:ln>
        </p:spPr>
      </p:pic>
      <p:pic>
        <p:nvPicPr>
          <p:cNvPr id="30" name="Picture 6" descr="C:\Users\Reynaldo\AppData\Local\Microsoft\Windows\Temporary Internet Files\Content.IE5\9UXPO3FO\MCj04348950000[1].png"/>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6357938" y="4000500"/>
            <a:ext cx="642937" cy="642938"/>
          </a:xfrm>
          <a:prstGeom prst="rect">
            <a:avLst/>
          </a:prstGeom>
          <a:noFill/>
          <a:ln w="9525">
            <a:noFill/>
            <a:miter lim="800000"/>
            <a:headEnd/>
            <a:tailEnd/>
          </a:ln>
        </p:spPr>
      </p:pic>
      <p:pic>
        <p:nvPicPr>
          <p:cNvPr id="31" name="Picture 13" descr="C:\Users\Reynaldo\AppData\Local\Microsoft\Windows\Temporary Internet Files\Content.IE5\9UXPO3FO\MCj04326220000[1].png"/>
          <p:cNvPicPr>
            <a:picLocks noChangeAspect="1" noChangeArrowheads="1"/>
          </p:cNvPicPr>
          <p:nvPr/>
        </p:nvPicPr>
        <p:blipFill>
          <a:blip r:embed="rId12"/>
          <a:srcRect/>
          <a:stretch>
            <a:fillRect/>
          </a:stretch>
        </p:blipFill>
        <p:spPr bwMode="auto">
          <a:xfrm>
            <a:off x="7358063" y="5357813"/>
            <a:ext cx="571500" cy="571500"/>
          </a:xfrm>
          <a:prstGeom prst="rect">
            <a:avLst/>
          </a:prstGeom>
          <a:noFill/>
          <a:ln w="9525">
            <a:noFill/>
            <a:miter lim="800000"/>
            <a:headEnd/>
            <a:tailEnd/>
          </a:ln>
        </p:spPr>
      </p:pic>
      <p:pic>
        <p:nvPicPr>
          <p:cNvPr id="32" name="Picture 15" descr="C:\Users\Reynaldo\AppData\Local\Microsoft\Windows\Temporary Internet Files\Content.IE5\GN81BPGK\MCj04326210000[1].png"/>
          <p:cNvPicPr>
            <a:picLocks noChangeAspect="1" noChangeArrowheads="1"/>
          </p:cNvPicPr>
          <p:nvPr/>
        </p:nvPicPr>
        <p:blipFill>
          <a:blip r:embed="rId15"/>
          <a:srcRect/>
          <a:stretch>
            <a:fillRect/>
          </a:stretch>
        </p:blipFill>
        <p:spPr bwMode="auto">
          <a:xfrm>
            <a:off x="8648700" y="4572000"/>
            <a:ext cx="495300" cy="495300"/>
          </a:xfrm>
          <a:prstGeom prst="rect">
            <a:avLst/>
          </a:prstGeom>
          <a:noFill/>
          <a:ln w="9525">
            <a:noFill/>
            <a:miter lim="800000"/>
            <a:headEnd/>
            <a:tailEnd/>
          </a:ln>
        </p:spPr>
      </p:pic>
      <p:pic>
        <p:nvPicPr>
          <p:cNvPr id="34" name="Picture 16" descr="C:\Users\Reynaldo\AppData\Local\Microsoft\Windows\Temporary Internet Files\Content.IE5\TGSIFC45\MCj04326260000[1].png"/>
          <p:cNvPicPr>
            <a:picLocks noChangeAspect="1" noChangeArrowheads="1"/>
          </p:cNvPicPr>
          <p:nvPr/>
        </p:nvPicPr>
        <p:blipFill>
          <a:blip r:embed="rId16"/>
          <a:srcRect/>
          <a:stretch>
            <a:fillRect/>
          </a:stretch>
        </p:blipFill>
        <p:spPr bwMode="auto">
          <a:xfrm>
            <a:off x="8501063" y="5214938"/>
            <a:ext cx="500062" cy="500062"/>
          </a:xfrm>
          <a:prstGeom prst="rect">
            <a:avLst/>
          </a:prstGeom>
          <a:noFill/>
          <a:ln w="9525">
            <a:noFill/>
            <a:miter lim="800000"/>
            <a:headEnd/>
            <a:tailEnd/>
          </a:ln>
        </p:spPr>
      </p:pic>
      <p:pic>
        <p:nvPicPr>
          <p:cNvPr id="35" name="Picture 15" descr="C:\Users\Reynaldo\AppData\Local\Microsoft\Windows\Temporary Internet Files\Content.IE5\GN81BPGK\MCj04326210000[1].png"/>
          <p:cNvPicPr>
            <a:picLocks noChangeAspect="1" noChangeArrowheads="1"/>
          </p:cNvPicPr>
          <p:nvPr/>
        </p:nvPicPr>
        <p:blipFill>
          <a:blip r:embed="rId15"/>
          <a:srcRect/>
          <a:stretch>
            <a:fillRect/>
          </a:stretch>
        </p:blipFill>
        <p:spPr bwMode="auto">
          <a:xfrm>
            <a:off x="8648700" y="3000375"/>
            <a:ext cx="495300" cy="495300"/>
          </a:xfrm>
          <a:prstGeom prst="rect">
            <a:avLst/>
          </a:prstGeom>
          <a:noFill/>
          <a:ln w="9525">
            <a:noFill/>
            <a:miter lim="800000"/>
            <a:headEnd/>
            <a:tailEnd/>
          </a:ln>
        </p:spPr>
      </p:pic>
      <p:pic>
        <p:nvPicPr>
          <p:cNvPr id="36" name="Picture 16" descr="C:\Users\Reynaldo\AppData\Local\Microsoft\Windows\Temporary Internet Files\Content.IE5\TGSIFC45\MCj04326260000[1].png"/>
          <p:cNvPicPr>
            <a:picLocks noChangeAspect="1" noChangeArrowheads="1"/>
          </p:cNvPicPr>
          <p:nvPr/>
        </p:nvPicPr>
        <p:blipFill>
          <a:blip r:embed="rId16"/>
          <a:srcRect/>
          <a:stretch>
            <a:fillRect/>
          </a:stretch>
        </p:blipFill>
        <p:spPr bwMode="auto">
          <a:xfrm>
            <a:off x="8643938" y="3500438"/>
            <a:ext cx="500062" cy="500062"/>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8" presetClass="entr" presetSubtype="0" accel="5000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7"/>
                                        </p:tgtEl>
                                        <p:attrNameLst>
                                          <p:attrName>ppt_y</p:attrName>
                                        </p:attrNameLst>
                                      </p:cBhvr>
                                      <p:tavLst>
                                        <p:tav tm="0">
                                          <p:val>
                                            <p:strVal val="#ppt_y"/>
                                          </p:val>
                                        </p:tav>
                                        <p:tav tm="100000">
                                          <p:val>
                                            <p:strVal val="#ppt_y"/>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8" presetClass="entr" presetSubtype="0" accel="5000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8" dur="1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29" dur="1000" fill="hold"/>
                                        <p:tgtEl>
                                          <p:spTgt spid="4"/>
                                        </p:tgtEl>
                                        <p:attrNameLst>
                                          <p:attrName>ppt_y</p:attrName>
                                        </p:attrNameLst>
                                      </p:cBhvr>
                                      <p:tavLst>
                                        <p:tav tm="0">
                                          <p:val>
                                            <p:strVal val="#ppt_y"/>
                                          </p:val>
                                        </p:tav>
                                        <p:tav tm="100000">
                                          <p:val>
                                            <p:strVal val="#ppt_y"/>
                                          </p:val>
                                        </p:tav>
                                      </p:tavLst>
                                    </p:anim>
                                    <p:animEffect transition="in" filter="fade">
                                      <p:cBhvr>
                                        <p:cTn id="30" dur="1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8" presetClass="entr" presetSubtype="0" accel="5000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6"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37" dur="1000" fill="hold"/>
                                        <p:tgtEl>
                                          <p:spTgt spid="5"/>
                                        </p:tgtEl>
                                        <p:attrNameLst>
                                          <p:attrName>ppt_y</p:attrName>
                                        </p:attrNameLst>
                                      </p:cBhvr>
                                      <p:tavLst>
                                        <p:tav tm="0">
                                          <p:val>
                                            <p:strVal val="#ppt_y"/>
                                          </p:val>
                                        </p:tav>
                                        <p:tav tm="100000">
                                          <p:val>
                                            <p:strVal val="#ppt_y"/>
                                          </p:val>
                                        </p:tav>
                                      </p:tavLst>
                                    </p:anim>
                                    <p:animEffect transition="in" filter="fade">
                                      <p:cBhvr>
                                        <p:cTn id="38" dur="10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48" presetClass="entr" presetSubtype="0" accel="5000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1000" fill="hold"/>
                                        <p:tgtEl>
                                          <p:spTgt spid="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4" dur="1000" fill="hold"/>
                                        <p:tgtEl>
                                          <p:spTgt spid="6"/>
                                        </p:tgtEl>
                                        <p:attrNameLst>
                                          <p:attrName>ppt_x</p:attrName>
                                        </p:attrNameLst>
                                      </p:cBhvr>
                                      <p:tavLst>
                                        <p:tav tm="0">
                                          <p:val>
                                            <p:fltVal val="-1"/>
                                          </p:val>
                                        </p:tav>
                                        <p:tav tm="50000">
                                          <p:val>
                                            <p:fltVal val="0.95"/>
                                          </p:val>
                                        </p:tav>
                                        <p:tav tm="100000">
                                          <p:val>
                                            <p:strVal val="#ppt_x"/>
                                          </p:val>
                                        </p:tav>
                                      </p:tavLst>
                                    </p:anim>
                                    <p:anim calcmode="lin" valueType="num">
                                      <p:cBhvr>
                                        <p:cTn id="45" dur="1000" fill="hold"/>
                                        <p:tgtEl>
                                          <p:spTgt spid="6"/>
                                        </p:tgtEl>
                                        <p:attrNameLst>
                                          <p:attrName>ppt_y</p:attrName>
                                        </p:attrNameLst>
                                      </p:cBhvr>
                                      <p:tavLst>
                                        <p:tav tm="0">
                                          <p:val>
                                            <p:strVal val="#ppt_y"/>
                                          </p:val>
                                        </p:tav>
                                        <p:tav tm="100000">
                                          <p:val>
                                            <p:strVal val="#ppt_y"/>
                                          </p:val>
                                        </p:tav>
                                      </p:tavLst>
                                    </p:anim>
                                    <p:animEffect transition="in" filter="fade">
                                      <p:cBhvr>
                                        <p:cTn id="46" dur="10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xit" presetSubtype="0" fill="hold" nodeType="clickEffect">
                                  <p:stCondLst>
                                    <p:cond delay="0"/>
                                  </p:stCondLst>
                                  <p:childTnLst>
                                    <p:animEffect transition="out" filter="fade">
                                      <p:cBhvr>
                                        <p:cTn id="56" dur="800" accel="100000">
                                          <p:stCondLst>
                                            <p:cond delay="200"/>
                                          </p:stCondLst>
                                        </p:cTn>
                                        <p:tgtEl>
                                          <p:spTgt spid="4"/>
                                        </p:tgtEl>
                                      </p:cBhvr>
                                    </p:animEffect>
                                    <p:anim calcmode="lin" valueType="num">
                                      <p:cBhvr>
                                        <p:cTn id="57" dur="800" accel="100000">
                                          <p:stCondLst>
                                            <p:cond delay="200"/>
                                          </p:stCondLst>
                                        </p:cTn>
                                        <p:tgtEl>
                                          <p:spTgt spid="4"/>
                                        </p:tgtEl>
                                        <p:attrNameLst>
                                          <p:attrName>style.rotation</p:attrName>
                                        </p:attrNameLst>
                                      </p:cBhvr>
                                      <p:tavLst>
                                        <p:tav tm="0">
                                          <p:val>
                                            <p:fltVal val="0"/>
                                          </p:val>
                                        </p:tav>
                                        <p:tav tm="100000">
                                          <p:val>
                                            <p:fltVal val="-90"/>
                                          </p:val>
                                        </p:tav>
                                      </p:tavLst>
                                    </p:anim>
                                    <p:anim calcmode="lin" valueType="num">
                                      <p:cBhvr>
                                        <p:cTn id="58" dur="200" decel="100000"/>
                                        <p:tgtEl>
                                          <p:spTgt spid="4"/>
                                        </p:tgtEl>
                                        <p:attrNameLst>
                                          <p:attrName>ppt_x</p:attrName>
                                        </p:attrNameLst>
                                      </p:cBhvr>
                                      <p:tavLst>
                                        <p:tav tm="0">
                                          <p:val>
                                            <p:strVal val="ppt_x"/>
                                          </p:val>
                                        </p:tav>
                                        <p:tav tm="100000">
                                          <p:val>
                                            <p:strVal val="ppt_x-0.05"/>
                                          </p:val>
                                        </p:tav>
                                      </p:tavLst>
                                    </p:anim>
                                    <p:anim calcmode="lin" valueType="num">
                                      <p:cBhvr>
                                        <p:cTn id="59" dur="200" decel="100000"/>
                                        <p:tgtEl>
                                          <p:spTgt spid="4"/>
                                        </p:tgtEl>
                                        <p:attrNameLst>
                                          <p:attrName>ppt_y</p:attrName>
                                        </p:attrNameLst>
                                      </p:cBhvr>
                                      <p:tavLst>
                                        <p:tav tm="0">
                                          <p:val>
                                            <p:strVal val="ppt_y"/>
                                          </p:val>
                                        </p:tav>
                                        <p:tav tm="100000">
                                          <p:val>
                                            <p:strVal val="ppt_y+0.1"/>
                                          </p:val>
                                        </p:tav>
                                      </p:tavLst>
                                    </p:anim>
                                    <p:anim calcmode="lin" valueType="num">
                                      <p:cBhvr>
                                        <p:cTn id="60" dur="800" accel="100000">
                                          <p:stCondLst>
                                            <p:cond delay="200"/>
                                          </p:stCondLst>
                                        </p:cTn>
                                        <p:tgtEl>
                                          <p:spTgt spid="4"/>
                                        </p:tgtEl>
                                        <p:attrNameLst>
                                          <p:attrName>ppt_x</p:attrName>
                                        </p:attrNameLst>
                                      </p:cBhvr>
                                      <p:tavLst>
                                        <p:tav tm="0">
                                          <p:val>
                                            <p:strVal val="ppt_x"/>
                                          </p:val>
                                        </p:tav>
                                        <p:tav tm="100000">
                                          <p:val>
                                            <p:strVal val="ppt_x+0.4+0.05"/>
                                          </p:val>
                                        </p:tav>
                                      </p:tavLst>
                                    </p:anim>
                                    <p:anim calcmode="lin" valueType="num">
                                      <p:cBhvr>
                                        <p:cTn id="61" dur="800" accel="100000">
                                          <p:stCondLst>
                                            <p:cond delay="200"/>
                                          </p:stCondLst>
                                        </p:cTn>
                                        <p:tgtEl>
                                          <p:spTgt spid="4"/>
                                        </p:tgtEl>
                                        <p:attrNameLst>
                                          <p:attrName>ppt_y</p:attrName>
                                        </p:attrNameLst>
                                      </p:cBhvr>
                                      <p:tavLst>
                                        <p:tav tm="0">
                                          <p:val>
                                            <p:strVal val="ppt_y"/>
                                          </p:val>
                                        </p:tav>
                                        <p:tav tm="100000">
                                          <p:val>
                                            <p:strVal val="ppt_y-0.4-0.1"/>
                                          </p:val>
                                        </p:tav>
                                      </p:tavLst>
                                    </p:anim>
                                    <p:set>
                                      <p:cBhvr>
                                        <p:cTn id="62" dur="1" fill="hold">
                                          <p:stCondLst>
                                            <p:cond delay="999"/>
                                          </p:stCondLst>
                                        </p:cTn>
                                        <p:tgtEl>
                                          <p:spTgt spid="4"/>
                                        </p:tgtEl>
                                        <p:attrNameLst>
                                          <p:attrName>style.visibility</p:attrName>
                                        </p:attrNameLst>
                                      </p:cBhvr>
                                      <p:to>
                                        <p:strVal val="hidden"/>
                                      </p:to>
                                    </p:set>
                                  </p:childTnLst>
                                </p:cTn>
                              </p:par>
                              <p:par>
                                <p:cTn id="63" presetID="30" presetClass="exit" presetSubtype="0" fill="hold" nodeType="withEffect">
                                  <p:stCondLst>
                                    <p:cond delay="0"/>
                                  </p:stCondLst>
                                  <p:childTnLst>
                                    <p:animEffect transition="out" filter="fade">
                                      <p:cBhvr>
                                        <p:cTn id="64" dur="800" accel="100000">
                                          <p:stCondLst>
                                            <p:cond delay="200"/>
                                          </p:stCondLst>
                                        </p:cTn>
                                        <p:tgtEl>
                                          <p:spTgt spid="5"/>
                                        </p:tgtEl>
                                      </p:cBhvr>
                                    </p:animEffect>
                                    <p:anim calcmode="lin" valueType="num">
                                      <p:cBhvr>
                                        <p:cTn id="65" dur="800" accel="100000">
                                          <p:stCondLst>
                                            <p:cond delay="200"/>
                                          </p:stCondLst>
                                        </p:cTn>
                                        <p:tgtEl>
                                          <p:spTgt spid="5"/>
                                        </p:tgtEl>
                                        <p:attrNameLst>
                                          <p:attrName>style.rotation</p:attrName>
                                        </p:attrNameLst>
                                      </p:cBhvr>
                                      <p:tavLst>
                                        <p:tav tm="0">
                                          <p:val>
                                            <p:fltVal val="0"/>
                                          </p:val>
                                        </p:tav>
                                        <p:tav tm="100000">
                                          <p:val>
                                            <p:fltVal val="-90"/>
                                          </p:val>
                                        </p:tav>
                                      </p:tavLst>
                                    </p:anim>
                                    <p:anim calcmode="lin" valueType="num">
                                      <p:cBhvr>
                                        <p:cTn id="66" dur="200" decel="100000"/>
                                        <p:tgtEl>
                                          <p:spTgt spid="5"/>
                                        </p:tgtEl>
                                        <p:attrNameLst>
                                          <p:attrName>ppt_x</p:attrName>
                                        </p:attrNameLst>
                                      </p:cBhvr>
                                      <p:tavLst>
                                        <p:tav tm="0">
                                          <p:val>
                                            <p:strVal val="ppt_x"/>
                                          </p:val>
                                        </p:tav>
                                        <p:tav tm="100000">
                                          <p:val>
                                            <p:strVal val="ppt_x-0.05"/>
                                          </p:val>
                                        </p:tav>
                                      </p:tavLst>
                                    </p:anim>
                                    <p:anim calcmode="lin" valueType="num">
                                      <p:cBhvr>
                                        <p:cTn id="67" dur="200" decel="100000"/>
                                        <p:tgtEl>
                                          <p:spTgt spid="5"/>
                                        </p:tgtEl>
                                        <p:attrNameLst>
                                          <p:attrName>ppt_y</p:attrName>
                                        </p:attrNameLst>
                                      </p:cBhvr>
                                      <p:tavLst>
                                        <p:tav tm="0">
                                          <p:val>
                                            <p:strVal val="ppt_y"/>
                                          </p:val>
                                        </p:tav>
                                        <p:tav tm="100000">
                                          <p:val>
                                            <p:strVal val="ppt_y+0.1"/>
                                          </p:val>
                                        </p:tav>
                                      </p:tavLst>
                                    </p:anim>
                                    <p:anim calcmode="lin" valueType="num">
                                      <p:cBhvr>
                                        <p:cTn id="68" dur="800" accel="100000">
                                          <p:stCondLst>
                                            <p:cond delay="200"/>
                                          </p:stCondLst>
                                        </p:cTn>
                                        <p:tgtEl>
                                          <p:spTgt spid="5"/>
                                        </p:tgtEl>
                                        <p:attrNameLst>
                                          <p:attrName>ppt_x</p:attrName>
                                        </p:attrNameLst>
                                      </p:cBhvr>
                                      <p:tavLst>
                                        <p:tav tm="0">
                                          <p:val>
                                            <p:strVal val="ppt_x"/>
                                          </p:val>
                                        </p:tav>
                                        <p:tav tm="100000">
                                          <p:val>
                                            <p:strVal val="ppt_x+0.4+0.05"/>
                                          </p:val>
                                        </p:tav>
                                      </p:tavLst>
                                    </p:anim>
                                    <p:anim calcmode="lin" valueType="num">
                                      <p:cBhvr>
                                        <p:cTn id="69" dur="800" accel="100000">
                                          <p:stCondLst>
                                            <p:cond delay="200"/>
                                          </p:stCondLst>
                                        </p:cTn>
                                        <p:tgtEl>
                                          <p:spTgt spid="5"/>
                                        </p:tgtEl>
                                        <p:attrNameLst>
                                          <p:attrName>ppt_y</p:attrName>
                                        </p:attrNameLst>
                                      </p:cBhvr>
                                      <p:tavLst>
                                        <p:tav tm="0">
                                          <p:val>
                                            <p:strVal val="ppt_y"/>
                                          </p:val>
                                        </p:tav>
                                        <p:tav tm="100000">
                                          <p:val>
                                            <p:strVal val="ppt_y-0.4-0.1"/>
                                          </p:val>
                                        </p:tav>
                                      </p:tavLst>
                                    </p:anim>
                                    <p:set>
                                      <p:cBhvr>
                                        <p:cTn id="70" dur="1" fill="hold">
                                          <p:stCondLst>
                                            <p:cond delay="999"/>
                                          </p:stCondLst>
                                        </p:cTn>
                                        <p:tgtEl>
                                          <p:spTgt spid="5"/>
                                        </p:tgtEl>
                                        <p:attrNameLst>
                                          <p:attrName>style.visibility</p:attrName>
                                        </p:attrNameLst>
                                      </p:cBhvr>
                                      <p:to>
                                        <p:strVal val="hidden"/>
                                      </p:to>
                                    </p:set>
                                  </p:childTnLst>
                                </p:cTn>
                              </p:par>
                              <p:par>
                                <p:cTn id="71" presetID="30" presetClass="exit" presetSubtype="0" fill="hold" nodeType="withEffect">
                                  <p:stCondLst>
                                    <p:cond delay="0"/>
                                  </p:stCondLst>
                                  <p:childTnLst>
                                    <p:animEffect transition="out" filter="fade">
                                      <p:cBhvr>
                                        <p:cTn id="72" dur="800" accel="100000">
                                          <p:stCondLst>
                                            <p:cond delay="200"/>
                                          </p:stCondLst>
                                        </p:cTn>
                                        <p:tgtEl>
                                          <p:spTgt spid="6"/>
                                        </p:tgtEl>
                                      </p:cBhvr>
                                    </p:animEffect>
                                    <p:anim calcmode="lin" valueType="num">
                                      <p:cBhvr>
                                        <p:cTn id="73" dur="800" accel="100000">
                                          <p:stCondLst>
                                            <p:cond delay="200"/>
                                          </p:stCondLst>
                                        </p:cTn>
                                        <p:tgtEl>
                                          <p:spTgt spid="6"/>
                                        </p:tgtEl>
                                        <p:attrNameLst>
                                          <p:attrName>style.rotation</p:attrName>
                                        </p:attrNameLst>
                                      </p:cBhvr>
                                      <p:tavLst>
                                        <p:tav tm="0">
                                          <p:val>
                                            <p:fltVal val="0"/>
                                          </p:val>
                                        </p:tav>
                                        <p:tav tm="100000">
                                          <p:val>
                                            <p:fltVal val="-90"/>
                                          </p:val>
                                        </p:tav>
                                      </p:tavLst>
                                    </p:anim>
                                    <p:anim calcmode="lin" valueType="num">
                                      <p:cBhvr>
                                        <p:cTn id="74" dur="200" decel="100000"/>
                                        <p:tgtEl>
                                          <p:spTgt spid="6"/>
                                        </p:tgtEl>
                                        <p:attrNameLst>
                                          <p:attrName>ppt_x</p:attrName>
                                        </p:attrNameLst>
                                      </p:cBhvr>
                                      <p:tavLst>
                                        <p:tav tm="0">
                                          <p:val>
                                            <p:strVal val="ppt_x"/>
                                          </p:val>
                                        </p:tav>
                                        <p:tav tm="100000">
                                          <p:val>
                                            <p:strVal val="ppt_x-0.05"/>
                                          </p:val>
                                        </p:tav>
                                      </p:tavLst>
                                    </p:anim>
                                    <p:anim calcmode="lin" valueType="num">
                                      <p:cBhvr>
                                        <p:cTn id="75" dur="200" decel="100000"/>
                                        <p:tgtEl>
                                          <p:spTgt spid="6"/>
                                        </p:tgtEl>
                                        <p:attrNameLst>
                                          <p:attrName>ppt_y</p:attrName>
                                        </p:attrNameLst>
                                      </p:cBhvr>
                                      <p:tavLst>
                                        <p:tav tm="0">
                                          <p:val>
                                            <p:strVal val="ppt_y"/>
                                          </p:val>
                                        </p:tav>
                                        <p:tav tm="100000">
                                          <p:val>
                                            <p:strVal val="ppt_y+0.1"/>
                                          </p:val>
                                        </p:tav>
                                      </p:tavLst>
                                    </p:anim>
                                    <p:anim calcmode="lin" valueType="num">
                                      <p:cBhvr>
                                        <p:cTn id="76" dur="800" accel="100000">
                                          <p:stCondLst>
                                            <p:cond delay="200"/>
                                          </p:stCondLst>
                                        </p:cTn>
                                        <p:tgtEl>
                                          <p:spTgt spid="6"/>
                                        </p:tgtEl>
                                        <p:attrNameLst>
                                          <p:attrName>ppt_x</p:attrName>
                                        </p:attrNameLst>
                                      </p:cBhvr>
                                      <p:tavLst>
                                        <p:tav tm="0">
                                          <p:val>
                                            <p:strVal val="ppt_x"/>
                                          </p:val>
                                        </p:tav>
                                        <p:tav tm="100000">
                                          <p:val>
                                            <p:strVal val="ppt_x+0.4+0.05"/>
                                          </p:val>
                                        </p:tav>
                                      </p:tavLst>
                                    </p:anim>
                                    <p:anim calcmode="lin" valueType="num">
                                      <p:cBhvr>
                                        <p:cTn id="77" dur="800" accel="100000">
                                          <p:stCondLst>
                                            <p:cond delay="200"/>
                                          </p:stCondLst>
                                        </p:cTn>
                                        <p:tgtEl>
                                          <p:spTgt spid="6"/>
                                        </p:tgtEl>
                                        <p:attrNameLst>
                                          <p:attrName>ppt_y</p:attrName>
                                        </p:attrNameLst>
                                      </p:cBhvr>
                                      <p:tavLst>
                                        <p:tav tm="0">
                                          <p:val>
                                            <p:strVal val="ppt_y"/>
                                          </p:val>
                                        </p:tav>
                                        <p:tav tm="100000">
                                          <p:val>
                                            <p:strVal val="ppt_y-0.4-0.1"/>
                                          </p:val>
                                        </p:tav>
                                      </p:tavLst>
                                    </p:anim>
                                    <p:set>
                                      <p:cBhvr>
                                        <p:cTn id="78" dur="1" fill="hold">
                                          <p:stCondLst>
                                            <p:cond delay="999"/>
                                          </p:stCondLst>
                                        </p:cTn>
                                        <p:tgtEl>
                                          <p:spTgt spid="6"/>
                                        </p:tgtEl>
                                        <p:attrNameLst>
                                          <p:attrName>style.visibility</p:attrName>
                                        </p:attrNameLst>
                                      </p:cBhvr>
                                      <p:to>
                                        <p:strVal val="hidden"/>
                                      </p:to>
                                    </p:set>
                                  </p:childTnLst>
                                </p:cTn>
                              </p:par>
                              <p:par>
                                <p:cTn id="79" presetID="30" presetClass="exit" presetSubtype="0" fill="hold" nodeType="withEffect">
                                  <p:stCondLst>
                                    <p:cond delay="0"/>
                                  </p:stCondLst>
                                  <p:childTnLst>
                                    <p:animEffect transition="out" filter="fade">
                                      <p:cBhvr>
                                        <p:cTn id="80" dur="800" accel="100000">
                                          <p:stCondLst>
                                            <p:cond delay="200"/>
                                          </p:stCondLst>
                                        </p:cTn>
                                        <p:tgtEl>
                                          <p:spTgt spid="7"/>
                                        </p:tgtEl>
                                      </p:cBhvr>
                                    </p:animEffect>
                                    <p:anim calcmode="lin" valueType="num">
                                      <p:cBhvr>
                                        <p:cTn id="81" dur="800" accel="100000">
                                          <p:stCondLst>
                                            <p:cond delay="200"/>
                                          </p:stCondLst>
                                        </p:cTn>
                                        <p:tgtEl>
                                          <p:spTgt spid="7"/>
                                        </p:tgtEl>
                                        <p:attrNameLst>
                                          <p:attrName>style.rotation</p:attrName>
                                        </p:attrNameLst>
                                      </p:cBhvr>
                                      <p:tavLst>
                                        <p:tav tm="0">
                                          <p:val>
                                            <p:fltVal val="0"/>
                                          </p:val>
                                        </p:tav>
                                        <p:tav tm="100000">
                                          <p:val>
                                            <p:fltVal val="-90"/>
                                          </p:val>
                                        </p:tav>
                                      </p:tavLst>
                                    </p:anim>
                                    <p:anim calcmode="lin" valueType="num">
                                      <p:cBhvr>
                                        <p:cTn id="82" dur="200" decel="100000"/>
                                        <p:tgtEl>
                                          <p:spTgt spid="7"/>
                                        </p:tgtEl>
                                        <p:attrNameLst>
                                          <p:attrName>ppt_x</p:attrName>
                                        </p:attrNameLst>
                                      </p:cBhvr>
                                      <p:tavLst>
                                        <p:tav tm="0">
                                          <p:val>
                                            <p:strVal val="ppt_x"/>
                                          </p:val>
                                        </p:tav>
                                        <p:tav tm="100000">
                                          <p:val>
                                            <p:strVal val="ppt_x-0.05"/>
                                          </p:val>
                                        </p:tav>
                                      </p:tavLst>
                                    </p:anim>
                                    <p:anim calcmode="lin" valueType="num">
                                      <p:cBhvr>
                                        <p:cTn id="83" dur="200" decel="100000"/>
                                        <p:tgtEl>
                                          <p:spTgt spid="7"/>
                                        </p:tgtEl>
                                        <p:attrNameLst>
                                          <p:attrName>ppt_y</p:attrName>
                                        </p:attrNameLst>
                                      </p:cBhvr>
                                      <p:tavLst>
                                        <p:tav tm="0">
                                          <p:val>
                                            <p:strVal val="ppt_y"/>
                                          </p:val>
                                        </p:tav>
                                        <p:tav tm="100000">
                                          <p:val>
                                            <p:strVal val="ppt_y+0.1"/>
                                          </p:val>
                                        </p:tav>
                                      </p:tavLst>
                                    </p:anim>
                                    <p:anim calcmode="lin" valueType="num">
                                      <p:cBhvr>
                                        <p:cTn id="84" dur="800" accel="100000">
                                          <p:stCondLst>
                                            <p:cond delay="200"/>
                                          </p:stCondLst>
                                        </p:cTn>
                                        <p:tgtEl>
                                          <p:spTgt spid="7"/>
                                        </p:tgtEl>
                                        <p:attrNameLst>
                                          <p:attrName>ppt_x</p:attrName>
                                        </p:attrNameLst>
                                      </p:cBhvr>
                                      <p:tavLst>
                                        <p:tav tm="0">
                                          <p:val>
                                            <p:strVal val="ppt_x"/>
                                          </p:val>
                                        </p:tav>
                                        <p:tav tm="100000">
                                          <p:val>
                                            <p:strVal val="ppt_x+0.4+0.05"/>
                                          </p:val>
                                        </p:tav>
                                      </p:tavLst>
                                    </p:anim>
                                    <p:anim calcmode="lin" valueType="num">
                                      <p:cBhvr>
                                        <p:cTn id="85" dur="800" accel="100000">
                                          <p:stCondLst>
                                            <p:cond delay="200"/>
                                          </p:stCondLst>
                                        </p:cTn>
                                        <p:tgtEl>
                                          <p:spTgt spid="7"/>
                                        </p:tgtEl>
                                        <p:attrNameLst>
                                          <p:attrName>ppt_y</p:attrName>
                                        </p:attrNameLst>
                                      </p:cBhvr>
                                      <p:tavLst>
                                        <p:tav tm="0">
                                          <p:val>
                                            <p:strVal val="ppt_y"/>
                                          </p:val>
                                        </p:tav>
                                        <p:tav tm="100000">
                                          <p:val>
                                            <p:strVal val="ppt_y-0.4-0.1"/>
                                          </p:val>
                                        </p:tav>
                                      </p:tavLst>
                                    </p:anim>
                                    <p:set>
                                      <p:cBhvr>
                                        <p:cTn id="86" dur="1" fill="hold">
                                          <p:stCondLst>
                                            <p:cond delay="999"/>
                                          </p:stCondLst>
                                        </p:cTn>
                                        <p:tgtEl>
                                          <p:spTgt spid="7"/>
                                        </p:tgtEl>
                                        <p:attrNameLst>
                                          <p:attrName>style.visibility</p:attrName>
                                        </p:attrNameLst>
                                      </p:cBhvr>
                                      <p:to>
                                        <p:strVal val="hidden"/>
                                      </p:to>
                                    </p:set>
                                  </p:childTnLst>
                                </p:cTn>
                              </p:par>
                              <p:par>
                                <p:cTn id="87" presetID="30" presetClass="exit" presetSubtype="0" fill="hold" nodeType="withEffect">
                                  <p:stCondLst>
                                    <p:cond delay="0"/>
                                  </p:stCondLst>
                                  <p:childTnLst>
                                    <p:animEffect transition="out" filter="fade">
                                      <p:cBhvr>
                                        <p:cTn id="88" dur="800" accel="100000">
                                          <p:stCondLst>
                                            <p:cond delay="200"/>
                                          </p:stCondLst>
                                        </p:cTn>
                                        <p:tgtEl>
                                          <p:spTgt spid="8"/>
                                        </p:tgtEl>
                                      </p:cBhvr>
                                    </p:animEffect>
                                    <p:anim calcmode="lin" valueType="num">
                                      <p:cBhvr>
                                        <p:cTn id="89" dur="800" accel="100000">
                                          <p:stCondLst>
                                            <p:cond delay="200"/>
                                          </p:stCondLst>
                                        </p:cTn>
                                        <p:tgtEl>
                                          <p:spTgt spid="8"/>
                                        </p:tgtEl>
                                        <p:attrNameLst>
                                          <p:attrName>style.rotation</p:attrName>
                                        </p:attrNameLst>
                                      </p:cBhvr>
                                      <p:tavLst>
                                        <p:tav tm="0">
                                          <p:val>
                                            <p:fltVal val="0"/>
                                          </p:val>
                                        </p:tav>
                                        <p:tav tm="100000">
                                          <p:val>
                                            <p:fltVal val="-90"/>
                                          </p:val>
                                        </p:tav>
                                      </p:tavLst>
                                    </p:anim>
                                    <p:anim calcmode="lin" valueType="num">
                                      <p:cBhvr>
                                        <p:cTn id="90" dur="200" decel="100000"/>
                                        <p:tgtEl>
                                          <p:spTgt spid="8"/>
                                        </p:tgtEl>
                                        <p:attrNameLst>
                                          <p:attrName>ppt_x</p:attrName>
                                        </p:attrNameLst>
                                      </p:cBhvr>
                                      <p:tavLst>
                                        <p:tav tm="0">
                                          <p:val>
                                            <p:strVal val="ppt_x"/>
                                          </p:val>
                                        </p:tav>
                                        <p:tav tm="100000">
                                          <p:val>
                                            <p:strVal val="ppt_x-0.05"/>
                                          </p:val>
                                        </p:tav>
                                      </p:tavLst>
                                    </p:anim>
                                    <p:anim calcmode="lin" valueType="num">
                                      <p:cBhvr>
                                        <p:cTn id="91" dur="200" decel="100000"/>
                                        <p:tgtEl>
                                          <p:spTgt spid="8"/>
                                        </p:tgtEl>
                                        <p:attrNameLst>
                                          <p:attrName>ppt_y</p:attrName>
                                        </p:attrNameLst>
                                      </p:cBhvr>
                                      <p:tavLst>
                                        <p:tav tm="0">
                                          <p:val>
                                            <p:strVal val="ppt_y"/>
                                          </p:val>
                                        </p:tav>
                                        <p:tav tm="100000">
                                          <p:val>
                                            <p:strVal val="ppt_y+0.1"/>
                                          </p:val>
                                        </p:tav>
                                      </p:tavLst>
                                    </p:anim>
                                    <p:anim calcmode="lin" valueType="num">
                                      <p:cBhvr>
                                        <p:cTn id="92" dur="800" accel="100000">
                                          <p:stCondLst>
                                            <p:cond delay="200"/>
                                          </p:stCondLst>
                                        </p:cTn>
                                        <p:tgtEl>
                                          <p:spTgt spid="8"/>
                                        </p:tgtEl>
                                        <p:attrNameLst>
                                          <p:attrName>ppt_x</p:attrName>
                                        </p:attrNameLst>
                                      </p:cBhvr>
                                      <p:tavLst>
                                        <p:tav tm="0">
                                          <p:val>
                                            <p:strVal val="ppt_x"/>
                                          </p:val>
                                        </p:tav>
                                        <p:tav tm="100000">
                                          <p:val>
                                            <p:strVal val="ppt_x+0.4+0.05"/>
                                          </p:val>
                                        </p:tav>
                                      </p:tavLst>
                                    </p:anim>
                                    <p:anim calcmode="lin" valueType="num">
                                      <p:cBhvr>
                                        <p:cTn id="93" dur="800" accel="100000">
                                          <p:stCondLst>
                                            <p:cond delay="200"/>
                                          </p:stCondLst>
                                        </p:cTn>
                                        <p:tgtEl>
                                          <p:spTgt spid="8"/>
                                        </p:tgtEl>
                                        <p:attrNameLst>
                                          <p:attrName>ppt_y</p:attrName>
                                        </p:attrNameLst>
                                      </p:cBhvr>
                                      <p:tavLst>
                                        <p:tav tm="0">
                                          <p:val>
                                            <p:strVal val="ppt_y"/>
                                          </p:val>
                                        </p:tav>
                                        <p:tav tm="100000">
                                          <p:val>
                                            <p:strVal val="ppt_y-0.4-0.1"/>
                                          </p:val>
                                        </p:tav>
                                      </p:tavLst>
                                    </p:anim>
                                    <p:set>
                                      <p:cBhvr>
                                        <p:cTn id="94" dur="1" fill="hold">
                                          <p:stCondLst>
                                            <p:cond delay="999"/>
                                          </p:stCondLst>
                                        </p:cTn>
                                        <p:tgtEl>
                                          <p:spTgt spid="8"/>
                                        </p:tgtEl>
                                        <p:attrNameLst>
                                          <p:attrName>style.visibility</p:attrName>
                                        </p:attrNameLst>
                                      </p:cBhvr>
                                      <p:to>
                                        <p:strVal val="hidden"/>
                                      </p:to>
                                    </p:set>
                                  </p:childTnLst>
                                </p:cTn>
                              </p:par>
                              <p:par>
                                <p:cTn id="95" presetID="30" presetClass="exit" presetSubtype="0" fill="hold" nodeType="withEffect">
                                  <p:stCondLst>
                                    <p:cond delay="0"/>
                                  </p:stCondLst>
                                  <p:childTnLst>
                                    <p:animEffect transition="out" filter="fade">
                                      <p:cBhvr>
                                        <p:cTn id="96" dur="800" accel="100000">
                                          <p:stCondLst>
                                            <p:cond delay="200"/>
                                          </p:stCondLst>
                                        </p:cTn>
                                        <p:tgtEl>
                                          <p:spTgt spid="2"/>
                                        </p:tgtEl>
                                      </p:cBhvr>
                                    </p:animEffect>
                                    <p:anim calcmode="lin" valueType="num">
                                      <p:cBhvr>
                                        <p:cTn id="97" dur="800" accel="100000">
                                          <p:stCondLst>
                                            <p:cond delay="200"/>
                                          </p:stCondLst>
                                        </p:cTn>
                                        <p:tgtEl>
                                          <p:spTgt spid="2"/>
                                        </p:tgtEl>
                                        <p:attrNameLst>
                                          <p:attrName>style.rotation</p:attrName>
                                        </p:attrNameLst>
                                      </p:cBhvr>
                                      <p:tavLst>
                                        <p:tav tm="0">
                                          <p:val>
                                            <p:fltVal val="0"/>
                                          </p:val>
                                        </p:tav>
                                        <p:tav tm="100000">
                                          <p:val>
                                            <p:fltVal val="-90"/>
                                          </p:val>
                                        </p:tav>
                                      </p:tavLst>
                                    </p:anim>
                                    <p:anim calcmode="lin" valueType="num">
                                      <p:cBhvr>
                                        <p:cTn id="98" dur="200" decel="100000"/>
                                        <p:tgtEl>
                                          <p:spTgt spid="2"/>
                                        </p:tgtEl>
                                        <p:attrNameLst>
                                          <p:attrName>ppt_x</p:attrName>
                                        </p:attrNameLst>
                                      </p:cBhvr>
                                      <p:tavLst>
                                        <p:tav tm="0">
                                          <p:val>
                                            <p:strVal val="ppt_x"/>
                                          </p:val>
                                        </p:tav>
                                        <p:tav tm="100000">
                                          <p:val>
                                            <p:strVal val="ppt_x-0.05"/>
                                          </p:val>
                                        </p:tav>
                                      </p:tavLst>
                                    </p:anim>
                                    <p:anim calcmode="lin" valueType="num">
                                      <p:cBhvr>
                                        <p:cTn id="99" dur="200" decel="100000"/>
                                        <p:tgtEl>
                                          <p:spTgt spid="2"/>
                                        </p:tgtEl>
                                        <p:attrNameLst>
                                          <p:attrName>ppt_y</p:attrName>
                                        </p:attrNameLst>
                                      </p:cBhvr>
                                      <p:tavLst>
                                        <p:tav tm="0">
                                          <p:val>
                                            <p:strVal val="ppt_y"/>
                                          </p:val>
                                        </p:tav>
                                        <p:tav tm="100000">
                                          <p:val>
                                            <p:strVal val="ppt_y+0.1"/>
                                          </p:val>
                                        </p:tav>
                                      </p:tavLst>
                                    </p:anim>
                                    <p:anim calcmode="lin" valueType="num">
                                      <p:cBhvr>
                                        <p:cTn id="100" dur="800" accel="100000">
                                          <p:stCondLst>
                                            <p:cond delay="200"/>
                                          </p:stCondLst>
                                        </p:cTn>
                                        <p:tgtEl>
                                          <p:spTgt spid="2"/>
                                        </p:tgtEl>
                                        <p:attrNameLst>
                                          <p:attrName>ppt_x</p:attrName>
                                        </p:attrNameLst>
                                      </p:cBhvr>
                                      <p:tavLst>
                                        <p:tav tm="0">
                                          <p:val>
                                            <p:strVal val="ppt_x"/>
                                          </p:val>
                                        </p:tav>
                                        <p:tav tm="100000">
                                          <p:val>
                                            <p:strVal val="ppt_x+0.4+0.05"/>
                                          </p:val>
                                        </p:tav>
                                      </p:tavLst>
                                    </p:anim>
                                    <p:anim calcmode="lin" valueType="num">
                                      <p:cBhvr>
                                        <p:cTn id="101" dur="800" accel="100000">
                                          <p:stCondLst>
                                            <p:cond delay="200"/>
                                          </p:stCondLst>
                                        </p:cTn>
                                        <p:tgtEl>
                                          <p:spTgt spid="2"/>
                                        </p:tgtEl>
                                        <p:attrNameLst>
                                          <p:attrName>ppt_y</p:attrName>
                                        </p:attrNameLst>
                                      </p:cBhvr>
                                      <p:tavLst>
                                        <p:tav tm="0">
                                          <p:val>
                                            <p:strVal val="ppt_y"/>
                                          </p:val>
                                        </p:tav>
                                        <p:tav tm="100000">
                                          <p:val>
                                            <p:strVal val="ppt_y-0.4-0.1"/>
                                          </p:val>
                                        </p:tav>
                                      </p:tavLst>
                                    </p:anim>
                                    <p:set>
                                      <p:cBhvr>
                                        <p:cTn id="102" dur="1" fill="hold">
                                          <p:stCondLst>
                                            <p:cond delay="999"/>
                                          </p:stCondLst>
                                        </p:cTn>
                                        <p:tgtEl>
                                          <p:spTgt spid="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3" presetClass="entr" presetSubtype="16" fill="hold" nodeType="clickEffect">
                                  <p:stCondLst>
                                    <p:cond delay="0"/>
                                  </p:stCondLst>
                                  <p:childTnLst>
                                    <p:set>
                                      <p:cBhvr>
                                        <p:cTn id="106" dur="1" fill="hold">
                                          <p:stCondLst>
                                            <p:cond delay="0"/>
                                          </p:stCondLst>
                                        </p:cTn>
                                        <p:tgtEl>
                                          <p:spTgt spid="2054"/>
                                        </p:tgtEl>
                                        <p:attrNameLst>
                                          <p:attrName>style.visibility</p:attrName>
                                        </p:attrNameLst>
                                      </p:cBhvr>
                                      <p:to>
                                        <p:strVal val="visible"/>
                                      </p:to>
                                    </p:set>
                                    <p:anim calcmode="lin" valueType="num">
                                      <p:cBhvr>
                                        <p:cTn id="107" dur="500" fill="hold"/>
                                        <p:tgtEl>
                                          <p:spTgt spid="2054"/>
                                        </p:tgtEl>
                                        <p:attrNameLst>
                                          <p:attrName>ppt_w</p:attrName>
                                        </p:attrNameLst>
                                      </p:cBhvr>
                                      <p:tavLst>
                                        <p:tav tm="0">
                                          <p:val>
                                            <p:fltVal val="0"/>
                                          </p:val>
                                        </p:tav>
                                        <p:tav tm="100000">
                                          <p:val>
                                            <p:strVal val="#ppt_w"/>
                                          </p:val>
                                        </p:tav>
                                      </p:tavLst>
                                    </p:anim>
                                    <p:anim calcmode="lin" valueType="num">
                                      <p:cBhvr>
                                        <p:cTn id="108" dur="500" fill="hold"/>
                                        <p:tgtEl>
                                          <p:spTgt spid="2054"/>
                                        </p:tgtEl>
                                        <p:attrNameLst>
                                          <p:attrName>ppt_h</p:attrName>
                                        </p:attrNameLst>
                                      </p:cBhvr>
                                      <p:tavLst>
                                        <p:tav tm="0">
                                          <p:val>
                                            <p:fltVal val="0"/>
                                          </p:val>
                                        </p:tav>
                                        <p:tav tm="100000">
                                          <p:val>
                                            <p:strVal val="#ppt_h"/>
                                          </p:val>
                                        </p:tav>
                                      </p:tavLst>
                                    </p:anim>
                                  </p:childTnLst>
                                </p:cTn>
                              </p:par>
                            </p:childTnLst>
                          </p:cTn>
                        </p:par>
                      </p:childTnLst>
                    </p:cTn>
                  </p:par>
                  <p:par>
                    <p:cTn id="109" fill="hold">
                      <p:stCondLst>
                        <p:cond delay="indefinite"/>
                      </p:stCondLst>
                      <p:childTnLst>
                        <p:par>
                          <p:cTn id="110" fill="hold">
                            <p:stCondLst>
                              <p:cond delay="0"/>
                            </p:stCondLst>
                            <p:childTnLst>
                              <p:par>
                                <p:cTn id="111" presetID="48" presetClass="entr" presetSubtype="0" accel="50000"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 calcmode="lin" valueType="num">
                                      <p:cBhvr>
                                        <p:cTn id="113" dur="1000" fill="hold"/>
                                        <p:tgtEl>
                                          <p:spTgt spid="1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14" dur="1000" fill="hold"/>
                                        <p:tgtEl>
                                          <p:spTgt spid="13"/>
                                        </p:tgtEl>
                                        <p:attrNameLst>
                                          <p:attrName>ppt_x</p:attrName>
                                        </p:attrNameLst>
                                      </p:cBhvr>
                                      <p:tavLst>
                                        <p:tav tm="0">
                                          <p:val>
                                            <p:fltVal val="-1"/>
                                          </p:val>
                                        </p:tav>
                                        <p:tav tm="50000">
                                          <p:val>
                                            <p:fltVal val="0.95"/>
                                          </p:val>
                                        </p:tav>
                                        <p:tav tm="100000">
                                          <p:val>
                                            <p:strVal val="#ppt_x"/>
                                          </p:val>
                                        </p:tav>
                                      </p:tavLst>
                                    </p:anim>
                                    <p:anim calcmode="lin" valueType="num">
                                      <p:cBhvr>
                                        <p:cTn id="115" dur="1000" fill="hold"/>
                                        <p:tgtEl>
                                          <p:spTgt spid="13"/>
                                        </p:tgtEl>
                                        <p:attrNameLst>
                                          <p:attrName>ppt_y</p:attrName>
                                        </p:attrNameLst>
                                      </p:cBhvr>
                                      <p:tavLst>
                                        <p:tav tm="0">
                                          <p:val>
                                            <p:strVal val="#ppt_y"/>
                                          </p:val>
                                        </p:tav>
                                        <p:tav tm="100000">
                                          <p:val>
                                            <p:strVal val="#ppt_y"/>
                                          </p:val>
                                        </p:tav>
                                      </p:tavLst>
                                    </p:anim>
                                    <p:animEffect transition="in" filter="fade">
                                      <p:cBhvr>
                                        <p:cTn id="116" dur="1000"/>
                                        <p:tgtEl>
                                          <p:spTgt spid="13"/>
                                        </p:tgtEl>
                                      </p:cBhvr>
                                    </p:animEffect>
                                  </p:childTnLst>
                                </p:cTn>
                              </p:par>
                            </p:childTnLst>
                          </p:cTn>
                        </p:par>
                      </p:childTnLst>
                    </p:cTn>
                  </p:par>
                  <p:par>
                    <p:cTn id="117" fill="hold">
                      <p:stCondLst>
                        <p:cond delay="indefinite"/>
                      </p:stCondLst>
                      <p:childTnLst>
                        <p:par>
                          <p:cTn id="118" fill="hold">
                            <p:stCondLst>
                              <p:cond delay="0"/>
                            </p:stCondLst>
                            <p:childTnLst>
                              <p:par>
                                <p:cTn id="119" presetID="23" presetClass="entr" presetSubtype="16" fill="hold" nodeType="clickEffect">
                                  <p:stCondLst>
                                    <p:cond delay="0"/>
                                  </p:stCondLst>
                                  <p:childTnLst>
                                    <p:set>
                                      <p:cBhvr>
                                        <p:cTn id="120" dur="1" fill="hold">
                                          <p:stCondLst>
                                            <p:cond delay="0"/>
                                          </p:stCondLst>
                                        </p:cTn>
                                        <p:tgtEl>
                                          <p:spTgt spid="9"/>
                                        </p:tgtEl>
                                        <p:attrNameLst>
                                          <p:attrName>style.visibility</p:attrName>
                                        </p:attrNameLst>
                                      </p:cBhvr>
                                      <p:to>
                                        <p:strVal val="visible"/>
                                      </p:to>
                                    </p:set>
                                    <p:anim calcmode="lin" valueType="num">
                                      <p:cBhvr>
                                        <p:cTn id="121" dur="500" fill="hold"/>
                                        <p:tgtEl>
                                          <p:spTgt spid="9"/>
                                        </p:tgtEl>
                                        <p:attrNameLst>
                                          <p:attrName>ppt_w</p:attrName>
                                        </p:attrNameLst>
                                      </p:cBhvr>
                                      <p:tavLst>
                                        <p:tav tm="0">
                                          <p:val>
                                            <p:fltVal val="0"/>
                                          </p:val>
                                        </p:tav>
                                        <p:tav tm="100000">
                                          <p:val>
                                            <p:strVal val="#ppt_w"/>
                                          </p:val>
                                        </p:tav>
                                      </p:tavLst>
                                    </p:anim>
                                    <p:anim calcmode="lin" valueType="num">
                                      <p:cBhvr>
                                        <p:cTn id="122"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23" fill="hold">
                      <p:stCondLst>
                        <p:cond delay="indefinite"/>
                      </p:stCondLst>
                      <p:childTnLst>
                        <p:par>
                          <p:cTn id="124" fill="hold">
                            <p:stCondLst>
                              <p:cond delay="0"/>
                            </p:stCondLst>
                            <p:childTnLst>
                              <p:par>
                                <p:cTn id="125" presetID="23" presetClass="entr" presetSubtype="16" fill="hold" nodeType="clickEffect">
                                  <p:stCondLst>
                                    <p:cond delay="0"/>
                                  </p:stCondLst>
                                  <p:childTnLst>
                                    <p:set>
                                      <p:cBhvr>
                                        <p:cTn id="126" dur="1" fill="hold">
                                          <p:stCondLst>
                                            <p:cond delay="0"/>
                                          </p:stCondLst>
                                        </p:cTn>
                                        <p:tgtEl>
                                          <p:spTgt spid="22"/>
                                        </p:tgtEl>
                                        <p:attrNameLst>
                                          <p:attrName>style.visibility</p:attrName>
                                        </p:attrNameLst>
                                      </p:cBhvr>
                                      <p:to>
                                        <p:strVal val="visible"/>
                                      </p:to>
                                    </p:set>
                                    <p:anim calcmode="lin" valueType="num">
                                      <p:cBhvr>
                                        <p:cTn id="127" dur="500" fill="hold"/>
                                        <p:tgtEl>
                                          <p:spTgt spid="22"/>
                                        </p:tgtEl>
                                        <p:attrNameLst>
                                          <p:attrName>ppt_w</p:attrName>
                                        </p:attrNameLst>
                                      </p:cBhvr>
                                      <p:tavLst>
                                        <p:tav tm="0">
                                          <p:val>
                                            <p:fltVal val="0"/>
                                          </p:val>
                                        </p:tav>
                                        <p:tav tm="100000">
                                          <p:val>
                                            <p:strVal val="#ppt_w"/>
                                          </p:val>
                                        </p:tav>
                                      </p:tavLst>
                                    </p:anim>
                                    <p:anim calcmode="lin" valueType="num">
                                      <p:cBhvr>
                                        <p:cTn id="12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129" fill="hold">
                      <p:stCondLst>
                        <p:cond delay="indefinite"/>
                      </p:stCondLst>
                      <p:childTnLst>
                        <p:par>
                          <p:cTn id="130" fill="hold">
                            <p:stCondLst>
                              <p:cond delay="0"/>
                            </p:stCondLst>
                            <p:childTnLst>
                              <p:par>
                                <p:cTn id="131" presetID="23" presetClass="entr" presetSubtype="16" fill="hold" nodeType="clickEffect">
                                  <p:stCondLst>
                                    <p:cond delay="0"/>
                                  </p:stCondLst>
                                  <p:childTnLst>
                                    <p:set>
                                      <p:cBhvr>
                                        <p:cTn id="132" dur="1" fill="hold">
                                          <p:stCondLst>
                                            <p:cond delay="0"/>
                                          </p:stCondLst>
                                        </p:cTn>
                                        <p:tgtEl>
                                          <p:spTgt spid="23"/>
                                        </p:tgtEl>
                                        <p:attrNameLst>
                                          <p:attrName>style.visibility</p:attrName>
                                        </p:attrNameLst>
                                      </p:cBhvr>
                                      <p:to>
                                        <p:strVal val="visible"/>
                                      </p:to>
                                    </p:set>
                                    <p:anim calcmode="lin" valueType="num">
                                      <p:cBhvr>
                                        <p:cTn id="133" dur="500" fill="hold"/>
                                        <p:tgtEl>
                                          <p:spTgt spid="23"/>
                                        </p:tgtEl>
                                        <p:attrNameLst>
                                          <p:attrName>ppt_w</p:attrName>
                                        </p:attrNameLst>
                                      </p:cBhvr>
                                      <p:tavLst>
                                        <p:tav tm="0">
                                          <p:val>
                                            <p:fltVal val="0"/>
                                          </p:val>
                                        </p:tav>
                                        <p:tav tm="100000">
                                          <p:val>
                                            <p:strVal val="#ppt_w"/>
                                          </p:val>
                                        </p:tav>
                                      </p:tavLst>
                                    </p:anim>
                                    <p:anim calcmode="lin" valueType="num">
                                      <p:cBhvr>
                                        <p:cTn id="134"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135" fill="hold">
                      <p:stCondLst>
                        <p:cond delay="indefinite"/>
                      </p:stCondLst>
                      <p:childTnLst>
                        <p:par>
                          <p:cTn id="136" fill="hold">
                            <p:stCondLst>
                              <p:cond delay="0"/>
                            </p:stCondLst>
                            <p:childTnLst>
                              <p:par>
                                <p:cTn id="137" presetID="23" presetClass="entr" presetSubtype="16" fill="hold" nodeType="clickEffect">
                                  <p:stCondLst>
                                    <p:cond delay="0"/>
                                  </p:stCondLst>
                                  <p:childTnLst>
                                    <p:set>
                                      <p:cBhvr>
                                        <p:cTn id="138" dur="1" fill="hold">
                                          <p:stCondLst>
                                            <p:cond delay="0"/>
                                          </p:stCondLst>
                                        </p:cTn>
                                        <p:tgtEl>
                                          <p:spTgt spid="19"/>
                                        </p:tgtEl>
                                        <p:attrNameLst>
                                          <p:attrName>style.visibility</p:attrName>
                                        </p:attrNameLst>
                                      </p:cBhvr>
                                      <p:to>
                                        <p:strVal val="visible"/>
                                      </p:to>
                                    </p:set>
                                    <p:anim calcmode="lin" valueType="num">
                                      <p:cBhvr>
                                        <p:cTn id="139" dur="500" fill="hold"/>
                                        <p:tgtEl>
                                          <p:spTgt spid="19"/>
                                        </p:tgtEl>
                                        <p:attrNameLst>
                                          <p:attrName>ppt_w</p:attrName>
                                        </p:attrNameLst>
                                      </p:cBhvr>
                                      <p:tavLst>
                                        <p:tav tm="0">
                                          <p:val>
                                            <p:fltVal val="0"/>
                                          </p:val>
                                        </p:tav>
                                        <p:tav tm="100000">
                                          <p:val>
                                            <p:strVal val="#ppt_w"/>
                                          </p:val>
                                        </p:tav>
                                      </p:tavLst>
                                    </p:anim>
                                    <p:anim calcmode="lin" valueType="num">
                                      <p:cBhvr>
                                        <p:cTn id="140"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41" fill="hold">
                      <p:stCondLst>
                        <p:cond delay="indefinite"/>
                      </p:stCondLst>
                      <p:childTnLst>
                        <p:par>
                          <p:cTn id="142" fill="hold">
                            <p:stCondLst>
                              <p:cond delay="0"/>
                            </p:stCondLst>
                            <p:childTnLst>
                              <p:par>
                                <p:cTn id="143" presetID="23" presetClass="entr" presetSubtype="16" fill="hold" nodeType="clickEffect">
                                  <p:stCondLst>
                                    <p:cond delay="0"/>
                                  </p:stCondLst>
                                  <p:childTnLst>
                                    <p:set>
                                      <p:cBhvr>
                                        <p:cTn id="144" dur="1" fill="hold">
                                          <p:stCondLst>
                                            <p:cond delay="0"/>
                                          </p:stCondLst>
                                        </p:cTn>
                                        <p:tgtEl>
                                          <p:spTgt spid="20"/>
                                        </p:tgtEl>
                                        <p:attrNameLst>
                                          <p:attrName>style.visibility</p:attrName>
                                        </p:attrNameLst>
                                      </p:cBhvr>
                                      <p:to>
                                        <p:strVal val="visible"/>
                                      </p:to>
                                    </p:set>
                                    <p:anim calcmode="lin" valueType="num">
                                      <p:cBhvr>
                                        <p:cTn id="145" dur="500" fill="hold"/>
                                        <p:tgtEl>
                                          <p:spTgt spid="20"/>
                                        </p:tgtEl>
                                        <p:attrNameLst>
                                          <p:attrName>ppt_w</p:attrName>
                                        </p:attrNameLst>
                                      </p:cBhvr>
                                      <p:tavLst>
                                        <p:tav tm="0">
                                          <p:val>
                                            <p:fltVal val="0"/>
                                          </p:val>
                                        </p:tav>
                                        <p:tav tm="100000">
                                          <p:val>
                                            <p:strVal val="#ppt_w"/>
                                          </p:val>
                                        </p:tav>
                                      </p:tavLst>
                                    </p:anim>
                                    <p:anim calcmode="lin" valueType="num">
                                      <p:cBhvr>
                                        <p:cTn id="146"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147" fill="hold">
                      <p:stCondLst>
                        <p:cond delay="indefinite"/>
                      </p:stCondLst>
                      <p:childTnLst>
                        <p:par>
                          <p:cTn id="148" fill="hold">
                            <p:stCondLst>
                              <p:cond delay="0"/>
                            </p:stCondLst>
                            <p:childTnLst>
                              <p:par>
                                <p:cTn id="149" presetID="23" presetClass="entr" presetSubtype="16" fill="hold" nodeType="clickEffect">
                                  <p:stCondLst>
                                    <p:cond delay="0"/>
                                  </p:stCondLst>
                                  <p:childTnLst>
                                    <p:set>
                                      <p:cBhvr>
                                        <p:cTn id="150" dur="1" fill="hold">
                                          <p:stCondLst>
                                            <p:cond delay="0"/>
                                          </p:stCondLst>
                                        </p:cTn>
                                        <p:tgtEl>
                                          <p:spTgt spid="21"/>
                                        </p:tgtEl>
                                        <p:attrNameLst>
                                          <p:attrName>style.visibility</p:attrName>
                                        </p:attrNameLst>
                                      </p:cBhvr>
                                      <p:to>
                                        <p:strVal val="visible"/>
                                      </p:to>
                                    </p:set>
                                    <p:anim calcmode="lin" valueType="num">
                                      <p:cBhvr>
                                        <p:cTn id="151" dur="500" fill="hold"/>
                                        <p:tgtEl>
                                          <p:spTgt spid="21"/>
                                        </p:tgtEl>
                                        <p:attrNameLst>
                                          <p:attrName>ppt_w</p:attrName>
                                        </p:attrNameLst>
                                      </p:cBhvr>
                                      <p:tavLst>
                                        <p:tav tm="0">
                                          <p:val>
                                            <p:fltVal val="0"/>
                                          </p:val>
                                        </p:tav>
                                        <p:tav tm="100000">
                                          <p:val>
                                            <p:strVal val="#ppt_w"/>
                                          </p:val>
                                        </p:tav>
                                      </p:tavLst>
                                    </p:anim>
                                    <p:anim calcmode="lin" valueType="num">
                                      <p:cBhvr>
                                        <p:cTn id="15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23" presetClass="entr" presetSubtype="16" fill="hold" nodeType="clickEffect">
                                  <p:stCondLst>
                                    <p:cond delay="0"/>
                                  </p:stCondLst>
                                  <p:childTnLst>
                                    <p:set>
                                      <p:cBhvr>
                                        <p:cTn id="156" dur="1" fill="hold">
                                          <p:stCondLst>
                                            <p:cond delay="0"/>
                                          </p:stCondLst>
                                        </p:cTn>
                                        <p:tgtEl>
                                          <p:spTgt spid="26"/>
                                        </p:tgtEl>
                                        <p:attrNameLst>
                                          <p:attrName>style.visibility</p:attrName>
                                        </p:attrNameLst>
                                      </p:cBhvr>
                                      <p:to>
                                        <p:strVal val="visible"/>
                                      </p:to>
                                    </p:set>
                                    <p:anim calcmode="lin" valueType="num">
                                      <p:cBhvr>
                                        <p:cTn id="157" dur="500" fill="hold"/>
                                        <p:tgtEl>
                                          <p:spTgt spid="26"/>
                                        </p:tgtEl>
                                        <p:attrNameLst>
                                          <p:attrName>ppt_w</p:attrName>
                                        </p:attrNameLst>
                                      </p:cBhvr>
                                      <p:tavLst>
                                        <p:tav tm="0">
                                          <p:val>
                                            <p:fltVal val="0"/>
                                          </p:val>
                                        </p:tav>
                                        <p:tav tm="100000">
                                          <p:val>
                                            <p:strVal val="#ppt_w"/>
                                          </p:val>
                                        </p:tav>
                                      </p:tavLst>
                                    </p:anim>
                                    <p:anim calcmode="lin" valueType="num">
                                      <p:cBhvr>
                                        <p:cTn id="158" dur="500" fill="hold"/>
                                        <p:tgtEl>
                                          <p:spTgt spid="26"/>
                                        </p:tgtEl>
                                        <p:attrNameLst>
                                          <p:attrName>ppt_h</p:attrName>
                                        </p:attrNameLst>
                                      </p:cBhvr>
                                      <p:tavLst>
                                        <p:tav tm="0">
                                          <p:val>
                                            <p:fltVal val="0"/>
                                          </p:val>
                                        </p:tav>
                                        <p:tav tm="100000">
                                          <p:val>
                                            <p:strVal val="#ppt_h"/>
                                          </p:val>
                                        </p:tav>
                                      </p:tavLst>
                                    </p:anim>
                                  </p:childTnLst>
                                </p:cTn>
                              </p:par>
                              <p:par>
                                <p:cTn id="159" presetID="23" presetClass="entr" presetSubtype="16" fill="hold" nodeType="withEffect">
                                  <p:stCondLst>
                                    <p:cond delay="0"/>
                                  </p:stCondLst>
                                  <p:childTnLst>
                                    <p:set>
                                      <p:cBhvr>
                                        <p:cTn id="160" dur="1" fill="hold">
                                          <p:stCondLst>
                                            <p:cond delay="0"/>
                                          </p:stCondLst>
                                        </p:cTn>
                                        <p:tgtEl>
                                          <p:spTgt spid="27"/>
                                        </p:tgtEl>
                                        <p:attrNameLst>
                                          <p:attrName>style.visibility</p:attrName>
                                        </p:attrNameLst>
                                      </p:cBhvr>
                                      <p:to>
                                        <p:strVal val="visible"/>
                                      </p:to>
                                    </p:set>
                                    <p:anim calcmode="lin" valueType="num">
                                      <p:cBhvr>
                                        <p:cTn id="161" dur="500" fill="hold"/>
                                        <p:tgtEl>
                                          <p:spTgt spid="27"/>
                                        </p:tgtEl>
                                        <p:attrNameLst>
                                          <p:attrName>ppt_w</p:attrName>
                                        </p:attrNameLst>
                                      </p:cBhvr>
                                      <p:tavLst>
                                        <p:tav tm="0">
                                          <p:val>
                                            <p:fltVal val="0"/>
                                          </p:val>
                                        </p:tav>
                                        <p:tav tm="100000">
                                          <p:val>
                                            <p:strVal val="#ppt_w"/>
                                          </p:val>
                                        </p:tav>
                                      </p:tavLst>
                                    </p:anim>
                                    <p:anim calcmode="lin" valueType="num">
                                      <p:cBhvr>
                                        <p:cTn id="162" dur="500" fill="hold"/>
                                        <p:tgtEl>
                                          <p:spTgt spid="27"/>
                                        </p:tgtEl>
                                        <p:attrNameLst>
                                          <p:attrName>ppt_h</p:attrName>
                                        </p:attrNameLst>
                                      </p:cBhvr>
                                      <p:tavLst>
                                        <p:tav tm="0">
                                          <p:val>
                                            <p:fltVal val="0"/>
                                          </p:val>
                                        </p:tav>
                                        <p:tav tm="100000">
                                          <p:val>
                                            <p:strVal val="#ppt_h"/>
                                          </p:val>
                                        </p:tav>
                                      </p:tavLst>
                                    </p:anim>
                                  </p:childTnLst>
                                </p:cTn>
                              </p:par>
                              <p:par>
                                <p:cTn id="163" presetID="23" presetClass="entr" presetSubtype="16" fill="hold" nodeType="withEffect">
                                  <p:stCondLst>
                                    <p:cond delay="0"/>
                                  </p:stCondLst>
                                  <p:childTnLst>
                                    <p:set>
                                      <p:cBhvr>
                                        <p:cTn id="164" dur="1" fill="hold">
                                          <p:stCondLst>
                                            <p:cond delay="0"/>
                                          </p:stCondLst>
                                        </p:cTn>
                                        <p:tgtEl>
                                          <p:spTgt spid="28"/>
                                        </p:tgtEl>
                                        <p:attrNameLst>
                                          <p:attrName>style.visibility</p:attrName>
                                        </p:attrNameLst>
                                      </p:cBhvr>
                                      <p:to>
                                        <p:strVal val="visible"/>
                                      </p:to>
                                    </p:set>
                                    <p:anim calcmode="lin" valueType="num">
                                      <p:cBhvr>
                                        <p:cTn id="165" dur="500" fill="hold"/>
                                        <p:tgtEl>
                                          <p:spTgt spid="28"/>
                                        </p:tgtEl>
                                        <p:attrNameLst>
                                          <p:attrName>ppt_w</p:attrName>
                                        </p:attrNameLst>
                                      </p:cBhvr>
                                      <p:tavLst>
                                        <p:tav tm="0">
                                          <p:val>
                                            <p:fltVal val="0"/>
                                          </p:val>
                                        </p:tav>
                                        <p:tav tm="100000">
                                          <p:val>
                                            <p:strVal val="#ppt_w"/>
                                          </p:val>
                                        </p:tav>
                                      </p:tavLst>
                                    </p:anim>
                                    <p:anim calcmode="lin" valueType="num">
                                      <p:cBhvr>
                                        <p:cTn id="166" dur="500" fill="hold"/>
                                        <p:tgtEl>
                                          <p:spTgt spid="28"/>
                                        </p:tgtEl>
                                        <p:attrNameLst>
                                          <p:attrName>ppt_h</p:attrName>
                                        </p:attrNameLst>
                                      </p:cBhvr>
                                      <p:tavLst>
                                        <p:tav tm="0">
                                          <p:val>
                                            <p:fltVal val="0"/>
                                          </p:val>
                                        </p:tav>
                                        <p:tav tm="100000">
                                          <p:val>
                                            <p:strVal val="#ppt_h"/>
                                          </p:val>
                                        </p:tav>
                                      </p:tavLst>
                                    </p:anim>
                                  </p:childTnLst>
                                </p:cTn>
                              </p:par>
                            </p:childTnLst>
                          </p:cTn>
                        </p:par>
                      </p:childTnLst>
                    </p:cTn>
                  </p:par>
                  <p:par>
                    <p:cTn id="167" fill="hold">
                      <p:stCondLst>
                        <p:cond delay="indefinite"/>
                      </p:stCondLst>
                      <p:childTnLst>
                        <p:par>
                          <p:cTn id="168" fill="hold">
                            <p:stCondLst>
                              <p:cond delay="0"/>
                            </p:stCondLst>
                            <p:childTnLst>
                              <p:par>
                                <p:cTn id="169" presetID="23" presetClass="entr" presetSubtype="16" fill="hold" nodeType="clickEffect">
                                  <p:stCondLst>
                                    <p:cond delay="0"/>
                                  </p:stCondLst>
                                  <p:childTnLst>
                                    <p:set>
                                      <p:cBhvr>
                                        <p:cTn id="170" dur="1" fill="hold">
                                          <p:stCondLst>
                                            <p:cond delay="0"/>
                                          </p:stCondLst>
                                        </p:cTn>
                                        <p:tgtEl>
                                          <p:spTgt spid="24"/>
                                        </p:tgtEl>
                                        <p:attrNameLst>
                                          <p:attrName>style.visibility</p:attrName>
                                        </p:attrNameLst>
                                      </p:cBhvr>
                                      <p:to>
                                        <p:strVal val="visible"/>
                                      </p:to>
                                    </p:set>
                                    <p:anim calcmode="lin" valueType="num">
                                      <p:cBhvr>
                                        <p:cTn id="171" dur="500" fill="hold"/>
                                        <p:tgtEl>
                                          <p:spTgt spid="24"/>
                                        </p:tgtEl>
                                        <p:attrNameLst>
                                          <p:attrName>ppt_w</p:attrName>
                                        </p:attrNameLst>
                                      </p:cBhvr>
                                      <p:tavLst>
                                        <p:tav tm="0">
                                          <p:val>
                                            <p:fltVal val="0"/>
                                          </p:val>
                                        </p:tav>
                                        <p:tav tm="100000">
                                          <p:val>
                                            <p:strVal val="#ppt_w"/>
                                          </p:val>
                                        </p:tav>
                                      </p:tavLst>
                                    </p:anim>
                                    <p:anim calcmode="lin" valueType="num">
                                      <p:cBhvr>
                                        <p:cTn id="172" dur="500" fill="hold"/>
                                        <p:tgtEl>
                                          <p:spTgt spid="24"/>
                                        </p:tgtEl>
                                        <p:attrNameLst>
                                          <p:attrName>ppt_h</p:attrName>
                                        </p:attrNameLst>
                                      </p:cBhvr>
                                      <p:tavLst>
                                        <p:tav tm="0">
                                          <p:val>
                                            <p:fltVal val="0"/>
                                          </p:val>
                                        </p:tav>
                                        <p:tav tm="100000">
                                          <p:val>
                                            <p:strVal val="#ppt_h"/>
                                          </p:val>
                                        </p:tav>
                                      </p:tavLst>
                                    </p:anim>
                                  </p:childTnLst>
                                </p:cTn>
                              </p:par>
                              <p:par>
                                <p:cTn id="173" presetID="23" presetClass="entr" presetSubtype="16" fill="hold" nodeType="withEffect">
                                  <p:stCondLst>
                                    <p:cond delay="0"/>
                                  </p:stCondLst>
                                  <p:childTnLst>
                                    <p:set>
                                      <p:cBhvr>
                                        <p:cTn id="174" dur="1" fill="hold">
                                          <p:stCondLst>
                                            <p:cond delay="0"/>
                                          </p:stCondLst>
                                        </p:cTn>
                                        <p:tgtEl>
                                          <p:spTgt spid="30"/>
                                        </p:tgtEl>
                                        <p:attrNameLst>
                                          <p:attrName>style.visibility</p:attrName>
                                        </p:attrNameLst>
                                      </p:cBhvr>
                                      <p:to>
                                        <p:strVal val="visible"/>
                                      </p:to>
                                    </p:set>
                                    <p:anim calcmode="lin" valueType="num">
                                      <p:cBhvr>
                                        <p:cTn id="175" dur="500" fill="hold"/>
                                        <p:tgtEl>
                                          <p:spTgt spid="30"/>
                                        </p:tgtEl>
                                        <p:attrNameLst>
                                          <p:attrName>ppt_w</p:attrName>
                                        </p:attrNameLst>
                                      </p:cBhvr>
                                      <p:tavLst>
                                        <p:tav tm="0">
                                          <p:val>
                                            <p:fltVal val="0"/>
                                          </p:val>
                                        </p:tav>
                                        <p:tav tm="100000">
                                          <p:val>
                                            <p:strVal val="#ppt_w"/>
                                          </p:val>
                                        </p:tav>
                                      </p:tavLst>
                                    </p:anim>
                                    <p:anim calcmode="lin" valueType="num">
                                      <p:cBhvr>
                                        <p:cTn id="176" dur="5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177" fill="hold">
                      <p:stCondLst>
                        <p:cond delay="indefinite"/>
                      </p:stCondLst>
                      <p:childTnLst>
                        <p:par>
                          <p:cTn id="178" fill="hold">
                            <p:stCondLst>
                              <p:cond delay="0"/>
                            </p:stCondLst>
                            <p:childTnLst>
                              <p:par>
                                <p:cTn id="179" presetID="23" presetClass="entr" presetSubtype="16" fill="hold" nodeType="clickEffect">
                                  <p:stCondLst>
                                    <p:cond delay="0"/>
                                  </p:stCondLst>
                                  <p:childTnLst>
                                    <p:set>
                                      <p:cBhvr>
                                        <p:cTn id="180" dur="1" fill="hold">
                                          <p:stCondLst>
                                            <p:cond delay="0"/>
                                          </p:stCondLst>
                                        </p:cTn>
                                        <p:tgtEl>
                                          <p:spTgt spid="31"/>
                                        </p:tgtEl>
                                        <p:attrNameLst>
                                          <p:attrName>style.visibility</p:attrName>
                                        </p:attrNameLst>
                                      </p:cBhvr>
                                      <p:to>
                                        <p:strVal val="visible"/>
                                      </p:to>
                                    </p:set>
                                    <p:anim calcmode="lin" valueType="num">
                                      <p:cBhvr>
                                        <p:cTn id="181" dur="500" fill="hold"/>
                                        <p:tgtEl>
                                          <p:spTgt spid="31"/>
                                        </p:tgtEl>
                                        <p:attrNameLst>
                                          <p:attrName>ppt_w</p:attrName>
                                        </p:attrNameLst>
                                      </p:cBhvr>
                                      <p:tavLst>
                                        <p:tav tm="0">
                                          <p:val>
                                            <p:fltVal val="0"/>
                                          </p:val>
                                        </p:tav>
                                        <p:tav tm="100000">
                                          <p:val>
                                            <p:strVal val="#ppt_w"/>
                                          </p:val>
                                        </p:tav>
                                      </p:tavLst>
                                    </p:anim>
                                    <p:anim calcmode="lin" valueType="num">
                                      <p:cBhvr>
                                        <p:cTn id="182" dur="500" fill="hold"/>
                                        <p:tgtEl>
                                          <p:spTgt spid="31"/>
                                        </p:tgtEl>
                                        <p:attrNameLst>
                                          <p:attrName>ppt_h</p:attrName>
                                        </p:attrNameLst>
                                      </p:cBhvr>
                                      <p:tavLst>
                                        <p:tav tm="0">
                                          <p:val>
                                            <p:fltVal val="0"/>
                                          </p:val>
                                        </p:tav>
                                        <p:tav tm="100000">
                                          <p:val>
                                            <p:strVal val="#ppt_h"/>
                                          </p:val>
                                        </p:tav>
                                      </p:tavLst>
                                    </p:anim>
                                  </p:childTnLst>
                                </p:cTn>
                              </p:par>
                              <p:par>
                                <p:cTn id="183" presetID="23" presetClass="entr" presetSubtype="16" fill="hold" nodeType="withEffect">
                                  <p:stCondLst>
                                    <p:cond delay="0"/>
                                  </p:stCondLst>
                                  <p:childTnLst>
                                    <p:set>
                                      <p:cBhvr>
                                        <p:cTn id="184" dur="1" fill="hold">
                                          <p:stCondLst>
                                            <p:cond delay="0"/>
                                          </p:stCondLst>
                                        </p:cTn>
                                        <p:tgtEl>
                                          <p:spTgt spid="25"/>
                                        </p:tgtEl>
                                        <p:attrNameLst>
                                          <p:attrName>style.visibility</p:attrName>
                                        </p:attrNameLst>
                                      </p:cBhvr>
                                      <p:to>
                                        <p:strVal val="visible"/>
                                      </p:to>
                                    </p:set>
                                    <p:anim calcmode="lin" valueType="num">
                                      <p:cBhvr>
                                        <p:cTn id="185" dur="500" fill="hold"/>
                                        <p:tgtEl>
                                          <p:spTgt spid="25"/>
                                        </p:tgtEl>
                                        <p:attrNameLst>
                                          <p:attrName>ppt_w</p:attrName>
                                        </p:attrNameLst>
                                      </p:cBhvr>
                                      <p:tavLst>
                                        <p:tav tm="0">
                                          <p:val>
                                            <p:fltVal val="0"/>
                                          </p:val>
                                        </p:tav>
                                        <p:tav tm="100000">
                                          <p:val>
                                            <p:strVal val="#ppt_w"/>
                                          </p:val>
                                        </p:tav>
                                      </p:tavLst>
                                    </p:anim>
                                    <p:anim calcmode="lin" valueType="num">
                                      <p:cBhvr>
                                        <p:cTn id="186"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187" fill="hold">
                      <p:stCondLst>
                        <p:cond delay="indefinite"/>
                      </p:stCondLst>
                      <p:childTnLst>
                        <p:par>
                          <p:cTn id="188" fill="hold">
                            <p:stCondLst>
                              <p:cond delay="0"/>
                            </p:stCondLst>
                            <p:childTnLst>
                              <p:par>
                                <p:cTn id="189" presetID="23" presetClass="entr" presetSubtype="16" fill="hold" nodeType="clickEffect">
                                  <p:stCondLst>
                                    <p:cond delay="0"/>
                                  </p:stCondLst>
                                  <p:childTnLst>
                                    <p:set>
                                      <p:cBhvr>
                                        <p:cTn id="190" dur="1" fill="hold">
                                          <p:stCondLst>
                                            <p:cond delay="0"/>
                                          </p:stCondLst>
                                        </p:cTn>
                                        <p:tgtEl>
                                          <p:spTgt spid="32"/>
                                        </p:tgtEl>
                                        <p:attrNameLst>
                                          <p:attrName>style.visibility</p:attrName>
                                        </p:attrNameLst>
                                      </p:cBhvr>
                                      <p:to>
                                        <p:strVal val="visible"/>
                                      </p:to>
                                    </p:set>
                                    <p:anim calcmode="lin" valueType="num">
                                      <p:cBhvr>
                                        <p:cTn id="191" dur="500" fill="hold"/>
                                        <p:tgtEl>
                                          <p:spTgt spid="32"/>
                                        </p:tgtEl>
                                        <p:attrNameLst>
                                          <p:attrName>ppt_w</p:attrName>
                                        </p:attrNameLst>
                                      </p:cBhvr>
                                      <p:tavLst>
                                        <p:tav tm="0">
                                          <p:val>
                                            <p:fltVal val="0"/>
                                          </p:val>
                                        </p:tav>
                                        <p:tav tm="100000">
                                          <p:val>
                                            <p:strVal val="#ppt_w"/>
                                          </p:val>
                                        </p:tav>
                                      </p:tavLst>
                                    </p:anim>
                                    <p:anim calcmode="lin" valueType="num">
                                      <p:cBhvr>
                                        <p:cTn id="192" dur="500" fill="hold"/>
                                        <p:tgtEl>
                                          <p:spTgt spid="32"/>
                                        </p:tgtEl>
                                        <p:attrNameLst>
                                          <p:attrName>ppt_h</p:attrName>
                                        </p:attrNameLst>
                                      </p:cBhvr>
                                      <p:tavLst>
                                        <p:tav tm="0">
                                          <p:val>
                                            <p:fltVal val="0"/>
                                          </p:val>
                                        </p:tav>
                                        <p:tav tm="100000">
                                          <p:val>
                                            <p:strVal val="#ppt_h"/>
                                          </p:val>
                                        </p:tav>
                                      </p:tavLst>
                                    </p:anim>
                                  </p:childTnLst>
                                </p:cTn>
                              </p:par>
                              <p:par>
                                <p:cTn id="193" presetID="23" presetClass="entr" presetSubtype="16" fill="hold" nodeType="withEffect">
                                  <p:stCondLst>
                                    <p:cond delay="0"/>
                                  </p:stCondLst>
                                  <p:childTnLst>
                                    <p:set>
                                      <p:cBhvr>
                                        <p:cTn id="194" dur="1" fill="hold">
                                          <p:stCondLst>
                                            <p:cond delay="0"/>
                                          </p:stCondLst>
                                        </p:cTn>
                                        <p:tgtEl>
                                          <p:spTgt spid="34"/>
                                        </p:tgtEl>
                                        <p:attrNameLst>
                                          <p:attrName>style.visibility</p:attrName>
                                        </p:attrNameLst>
                                      </p:cBhvr>
                                      <p:to>
                                        <p:strVal val="visible"/>
                                      </p:to>
                                    </p:set>
                                    <p:anim calcmode="lin" valueType="num">
                                      <p:cBhvr>
                                        <p:cTn id="195" dur="500" fill="hold"/>
                                        <p:tgtEl>
                                          <p:spTgt spid="34"/>
                                        </p:tgtEl>
                                        <p:attrNameLst>
                                          <p:attrName>ppt_w</p:attrName>
                                        </p:attrNameLst>
                                      </p:cBhvr>
                                      <p:tavLst>
                                        <p:tav tm="0">
                                          <p:val>
                                            <p:fltVal val="0"/>
                                          </p:val>
                                        </p:tav>
                                        <p:tav tm="100000">
                                          <p:val>
                                            <p:strVal val="#ppt_w"/>
                                          </p:val>
                                        </p:tav>
                                      </p:tavLst>
                                    </p:anim>
                                    <p:anim calcmode="lin" valueType="num">
                                      <p:cBhvr>
                                        <p:cTn id="196"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197" fill="hold">
                      <p:stCondLst>
                        <p:cond delay="indefinite"/>
                      </p:stCondLst>
                      <p:childTnLst>
                        <p:par>
                          <p:cTn id="198" fill="hold">
                            <p:stCondLst>
                              <p:cond delay="0"/>
                            </p:stCondLst>
                            <p:childTnLst>
                              <p:par>
                                <p:cTn id="199" presetID="23" presetClass="entr" presetSubtype="16" fill="hold" nodeType="clickEffect">
                                  <p:stCondLst>
                                    <p:cond delay="0"/>
                                  </p:stCondLst>
                                  <p:childTnLst>
                                    <p:set>
                                      <p:cBhvr>
                                        <p:cTn id="200" dur="1" fill="hold">
                                          <p:stCondLst>
                                            <p:cond delay="0"/>
                                          </p:stCondLst>
                                        </p:cTn>
                                        <p:tgtEl>
                                          <p:spTgt spid="35"/>
                                        </p:tgtEl>
                                        <p:attrNameLst>
                                          <p:attrName>style.visibility</p:attrName>
                                        </p:attrNameLst>
                                      </p:cBhvr>
                                      <p:to>
                                        <p:strVal val="visible"/>
                                      </p:to>
                                    </p:set>
                                    <p:anim calcmode="lin" valueType="num">
                                      <p:cBhvr>
                                        <p:cTn id="201" dur="500" fill="hold"/>
                                        <p:tgtEl>
                                          <p:spTgt spid="35"/>
                                        </p:tgtEl>
                                        <p:attrNameLst>
                                          <p:attrName>ppt_w</p:attrName>
                                        </p:attrNameLst>
                                      </p:cBhvr>
                                      <p:tavLst>
                                        <p:tav tm="0">
                                          <p:val>
                                            <p:fltVal val="0"/>
                                          </p:val>
                                        </p:tav>
                                        <p:tav tm="100000">
                                          <p:val>
                                            <p:strVal val="#ppt_w"/>
                                          </p:val>
                                        </p:tav>
                                      </p:tavLst>
                                    </p:anim>
                                    <p:anim calcmode="lin" valueType="num">
                                      <p:cBhvr>
                                        <p:cTn id="202" dur="500" fill="hold"/>
                                        <p:tgtEl>
                                          <p:spTgt spid="35"/>
                                        </p:tgtEl>
                                        <p:attrNameLst>
                                          <p:attrName>ppt_h</p:attrName>
                                        </p:attrNameLst>
                                      </p:cBhvr>
                                      <p:tavLst>
                                        <p:tav tm="0">
                                          <p:val>
                                            <p:fltVal val="0"/>
                                          </p:val>
                                        </p:tav>
                                        <p:tav tm="100000">
                                          <p:val>
                                            <p:strVal val="#ppt_h"/>
                                          </p:val>
                                        </p:tav>
                                      </p:tavLst>
                                    </p:anim>
                                  </p:childTnLst>
                                </p:cTn>
                              </p:par>
                              <p:par>
                                <p:cTn id="203" presetID="23" presetClass="entr" presetSubtype="16" fill="hold" nodeType="withEffect">
                                  <p:stCondLst>
                                    <p:cond delay="0"/>
                                  </p:stCondLst>
                                  <p:childTnLst>
                                    <p:set>
                                      <p:cBhvr>
                                        <p:cTn id="204" dur="1" fill="hold">
                                          <p:stCondLst>
                                            <p:cond delay="0"/>
                                          </p:stCondLst>
                                        </p:cTn>
                                        <p:tgtEl>
                                          <p:spTgt spid="36"/>
                                        </p:tgtEl>
                                        <p:attrNameLst>
                                          <p:attrName>style.visibility</p:attrName>
                                        </p:attrNameLst>
                                      </p:cBhvr>
                                      <p:to>
                                        <p:strVal val="visible"/>
                                      </p:to>
                                    </p:set>
                                    <p:anim calcmode="lin" valueType="num">
                                      <p:cBhvr>
                                        <p:cTn id="205" dur="500" fill="hold"/>
                                        <p:tgtEl>
                                          <p:spTgt spid="36"/>
                                        </p:tgtEl>
                                        <p:attrNameLst>
                                          <p:attrName>ppt_w</p:attrName>
                                        </p:attrNameLst>
                                      </p:cBhvr>
                                      <p:tavLst>
                                        <p:tav tm="0">
                                          <p:val>
                                            <p:fltVal val="0"/>
                                          </p:val>
                                        </p:tav>
                                        <p:tav tm="100000">
                                          <p:val>
                                            <p:strVal val="#ppt_w"/>
                                          </p:val>
                                        </p:tav>
                                      </p:tavLst>
                                    </p:anim>
                                    <p:anim calcmode="lin" valueType="num">
                                      <p:cBhvr>
                                        <p:cTn id="206" dur="500" fill="hold"/>
                                        <p:tgtEl>
                                          <p:spTgt spid="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smtClean="0"/>
              <a:t>Público Alvo</a:t>
            </a:r>
          </a:p>
        </p:txBody>
      </p:sp>
      <p:sp>
        <p:nvSpPr>
          <p:cNvPr id="34819" name="Content Placeholder 2"/>
          <p:cNvSpPr>
            <a:spLocks noGrp="1"/>
          </p:cNvSpPr>
          <p:nvPr>
            <p:ph sz="quarter" idx="1"/>
          </p:nvPr>
        </p:nvSpPr>
        <p:spPr>
          <a:xfrm>
            <a:off x="457200" y="1219200"/>
            <a:ext cx="8229600" cy="4937125"/>
          </a:xfrm>
        </p:spPr>
        <p:txBody>
          <a:bodyPr/>
          <a:lstStyle/>
          <a:p>
            <a:pPr eaLnBrk="1" hangingPunct="1"/>
            <a:r>
              <a:rPr lang="en-US" i="1" smtClean="0"/>
              <a:t>"Wii would like to play“</a:t>
            </a:r>
            <a:r>
              <a:rPr lang="en-US" smtClean="0"/>
              <a:t> </a:t>
            </a:r>
          </a:p>
          <a:p>
            <a:pPr eaLnBrk="1" hangingPunct="1"/>
            <a:r>
              <a:rPr lang="en-US" i="1" smtClean="0"/>
              <a:t>"Experience a new way to play</a:t>
            </a:r>
            <a:r>
              <a:rPr lang="en-US" smtClean="0"/>
              <a:t>" </a:t>
            </a:r>
          </a:p>
          <a:p>
            <a:pPr eaLnBrk="1" hangingPunct="1">
              <a:buFont typeface="Wingdings 3" pitchFamily="18" charset="2"/>
              <a:buNone/>
            </a:pPr>
            <a:r>
              <a:rPr lang="en-US" smtClean="0">
                <a:hlinkClick r:id="rId3"/>
              </a:rPr>
              <a:t>"Wii would like to play"</a:t>
            </a:r>
            <a:endParaRPr lang="en-US" smtClean="0"/>
          </a:p>
          <a:p>
            <a:pPr eaLnBrk="1" hangingPunct="1"/>
            <a:endParaRPr lang="en-US" smtClean="0"/>
          </a:p>
          <a:p>
            <a:pPr eaLnBrk="1" hangingPunct="1"/>
            <a:endParaRPr lang="en-US" smtClean="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Documents and Settings\efs\Desktop\Fotos Wii\wii_color_mockup.jpg"/>
          <p:cNvPicPr>
            <a:picLocks noChangeAspect="1" noChangeArrowheads="1"/>
          </p:cNvPicPr>
          <p:nvPr/>
        </p:nvPicPr>
        <p:blipFill>
          <a:blip r:embed="rId3"/>
          <a:srcRect/>
          <a:stretch>
            <a:fillRect/>
          </a:stretch>
        </p:blipFill>
        <p:spPr bwMode="auto">
          <a:xfrm>
            <a:off x="1500166" y="1746427"/>
            <a:ext cx="6143668" cy="43655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5843" name="Título 1"/>
          <p:cNvSpPr>
            <a:spLocks noGrp="1"/>
          </p:cNvSpPr>
          <p:nvPr>
            <p:ph type="title"/>
          </p:nvPr>
        </p:nvSpPr>
        <p:spPr/>
        <p:txBody>
          <a:bodyPr/>
          <a:lstStyle/>
          <a:p>
            <a:pPr eaLnBrk="1" hangingPunct="1"/>
            <a:r>
              <a:rPr lang="pt-BR" smtClean="0"/>
              <a:t>Wii Console</a:t>
            </a:r>
          </a:p>
        </p:txBody>
      </p:sp>
      <p:sp>
        <p:nvSpPr>
          <p:cNvPr id="8" name="Espaço Reservado para Conteúdo 7"/>
          <p:cNvSpPr>
            <a:spLocks noGrp="1"/>
          </p:cNvSpPr>
          <p:nvPr>
            <p:ph sz="quarter" idx="1"/>
          </p:nvPr>
        </p:nvSpPr>
        <p:spPr>
          <a:xfrm>
            <a:off x="457200" y="1219200"/>
            <a:ext cx="8229600" cy="4937125"/>
          </a:xfrm>
        </p:spPr>
        <p:txBody>
          <a:bodyPr/>
          <a:lstStyle/>
          <a:p>
            <a:pPr eaLnBrk="1" hangingPunct="1"/>
            <a:r>
              <a:rPr lang="pt-BR" smtClean="0"/>
              <a:t>Processador produzido pela IBM</a:t>
            </a:r>
          </a:p>
          <a:p>
            <a:pPr eaLnBrk="1" hangingPunct="1"/>
            <a:r>
              <a:rPr lang="pt-BR" smtClean="0"/>
              <a:t>Memória de 88 MB</a:t>
            </a:r>
          </a:p>
          <a:p>
            <a:pPr eaLnBrk="1" hangingPunct="1"/>
            <a:r>
              <a:rPr lang="pt-BR" smtClean="0"/>
              <a:t>Armazenamento de 512 MB</a:t>
            </a:r>
          </a:p>
          <a:p>
            <a:pPr eaLnBrk="1" hangingPunct="1"/>
            <a:r>
              <a:rPr lang="pt-BR" smtClean="0"/>
              <a:t>Conectividade</a:t>
            </a:r>
          </a:p>
          <a:p>
            <a:pPr lvl="1" eaLnBrk="1" hangingPunct="1"/>
            <a:r>
              <a:rPr lang="pt-BR" smtClean="0"/>
              <a:t>Bluetooth</a:t>
            </a:r>
          </a:p>
          <a:p>
            <a:pPr lvl="1" eaLnBrk="1" hangingPunct="1"/>
            <a:r>
              <a:rPr lang="pt-BR" smtClean="0"/>
              <a:t>Wi-Fi</a:t>
            </a:r>
          </a:p>
          <a:p>
            <a:pPr lvl="1" eaLnBrk="1" hangingPunct="1"/>
            <a:r>
              <a:rPr lang="pt-BR" smtClean="0"/>
              <a:t>USB</a:t>
            </a:r>
          </a:p>
          <a:p>
            <a:pPr eaLnBrk="1" hangingPunct="1"/>
            <a:endParaRPr lang="pt-BR" smtClean="0"/>
          </a:p>
          <a:p>
            <a:pPr algn="ctr" eaLnBrk="1" hangingPunct="1"/>
            <a:endParaRPr lang="pt-BR" smtClean="0"/>
          </a:p>
          <a:p>
            <a:pPr algn="ctr" eaLnBrk="1" hangingPunct="1"/>
            <a:endParaRPr lang="pt-BR" smtClean="0"/>
          </a:p>
          <a:p>
            <a:pPr algn="ctr" eaLnBrk="1" hangingPunct="1">
              <a:buFont typeface="Wingdings 3" pitchFamily="18" charset="2"/>
              <a:buNone/>
            </a:pPr>
            <a:endParaRPr lang="pt-BR" smtClean="0"/>
          </a:p>
          <a:p>
            <a:pPr eaLnBrk="1" hangingPunct="1"/>
            <a:endParaRPr lang="pt-BR"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1000"/>
                                        <p:tgtEl>
                                          <p:spTgt spid="9"/>
                                        </p:tgtEl>
                                        <p:attrNameLst>
                                          <p:attrName>ppt_w</p:attrName>
                                        </p:attrNameLst>
                                      </p:cBhvr>
                                      <p:tavLst>
                                        <p:tav tm="0">
                                          <p:val>
                                            <p:strVal val="ppt_w"/>
                                          </p:val>
                                        </p:tav>
                                        <p:tav tm="100000">
                                          <p:val>
                                            <p:fltVal val="0"/>
                                          </p:val>
                                        </p:tav>
                                      </p:tavLst>
                                    </p:anim>
                                    <p:anim calcmode="lin" valueType="num">
                                      <p:cBhvr>
                                        <p:cTn id="7" dur="1000"/>
                                        <p:tgtEl>
                                          <p:spTgt spid="9"/>
                                        </p:tgtEl>
                                        <p:attrNameLst>
                                          <p:attrName>ppt_h</p:attrName>
                                        </p:attrNameLst>
                                      </p:cBhvr>
                                      <p:tavLst>
                                        <p:tav tm="0">
                                          <p:val>
                                            <p:strVal val="ppt_h"/>
                                          </p:val>
                                        </p:tav>
                                        <p:tav tm="100000">
                                          <p:val>
                                            <p:fltVal val="0"/>
                                          </p:val>
                                        </p:tav>
                                      </p:tavLst>
                                    </p:anim>
                                    <p:animEffect transition="out" filter="fade">
                                      <p:cBhvr>
                                        <p:cTn id="8" dur="1000"/>
                                        <p:tgtEl>
                                          <p:spTgt spid="9"/>
                                        </p:tgtEl>
                                      </p:cBhvr>
                                    </p:animEffect>
                                    <p:set>
                                      <p:cBhvr>
                                        <p:cTn id="9" dur="1" fill="hold">
                                          <p:stCondLst>
                                            <p:cond delay="999"/>
                                          </p:stCondLst>
                                        </p:cTn>
                                        <p:tgtEl>
                                          <p:spTgt spid="9"/>
                                        </p:tgtEl>
                                        <p:attrNameLst>
                                          <p:attrName>style.visibility</p:attrName>
                                        </p:attrNameLst>
                                      </p:cBhvr>
                                      <p:to>
                                        <p:strVal val="hidden"/>
                                      </p:to>
                                    </p:set>
                                  </p:childTnLst>
                                </p:cTn>
                              </p:par>
                              <p:par>
                                <p:cTn id="10" presetID="53" presetClass="entr" presetSubtype="0" fill="hold"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4" dur="1000"/>
                                        <p:tgtEl>
                                          <p:spTgt spid="8">
                                            <p:txEl>
                                              <p:pRg st="0" end="0"/>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p:cTn id="17"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9" dur="1000"/>
                                        <p:tgtEl>
                                          <p:spTgt spid="8">
                                            <p:txEl>
                                              <p:pRg st="1" end="1"/>
                                            </p:txEl>
                                          </p:spTgt>
                                        </p:tgtEl>
                                      </p:cBhvr>
                                    </p:animEffect>
                                  </p:childTnLst>
                                </p:cTn>
                              </p:par>
                              <p:par>
                                <p:cTn id="20" presetID="53" presetClass="entr" presetSubtype="0" fill="hold" nodeType="with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 calcmode="lin" valueType="num">
                                      <p:cBhvr>
                                        <p:cTn id="22"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3" dur="10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4" dur="1000"/>
                                        <p:tgtEl>
                                          <p:spTgt spid="8">
                                            <p:txEl>
                                              <p:pRg st="2" end="2"/>
                                            </p:txEl>
                                          </p:spTgt>
                                        </p:tgtEl>
                                      </p:cBhvr>
                                    </p:animEffect>
                                  </p:childTnLst>
                                </p:cTn>
                              </p:par>
                              <p:par>
                                <p:cTn id="25" presetID="53"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 calcmode="lin" valueType="num">
                                      <p:cBhvr>
                                        <p:cTn id="27"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8" dur="10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29" dur="1000"/>
                                        <p:tgtEl>
                                          <p:spTgt spid="8">
                                            <p:txEl>
                                              <p:pRg st="3" end="3"/>
                                            </p:txEl>
                                          </p:spTgt>
                                        </p:tgtEl>
                                      </p:cBhvr>
                                    </p:animEffect>
                                  </p:childTnLst>
                                </p:cTn>
                              </p:par>
                              <p:par>
                                <p:cTn id="30" presetID="53" presetClass="entr" presetSubtype="0" fill="hold" nodeType="with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 calcmode="lin" valueType="num">
                                      <p:cBhvr>
                                        <p:cTn id="32" dur="1000" fill="hold"/>
                                        <p:tgtEl>
                                          <p:spTgt spid="8">
                                            <p:txEl>
                                              <p:pRg st="4" end="4"/>
                                            </p:txEl>
                                          </p:spTgt>
                                        </p:tgtEl>
                                        <p:attrNameLst>
                                          <p:attrName>ppt_w</p:attrName>
                                        </p:attrNameLst>
                                      </p:cBhvr>
                                      <p:tavLst>
                                        <p:tav tm="0">
                                          <p:val>
                                            <p:fltVal val="0"/>
                                          </p:val>
                                        </p:tav>
                                        <p:tav tm="100000">
                                          <p:val>
                                            <p:strVal val="#ppt_w"/>
                                          </p:val>
                                        </p:tav>
                                      </p:tavLst>
                                    </p:anim>
                                    <p:anim calcmode="lin" valueType="num">
                                      <p:cBhvr>
                                        <p:cTn id="33" dur="10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34" dur="1000"/>
                                        <p:tgtEl>
                                          <p:spTgt spid="8">
                                            <p:txEl>
                                              <p:pRg st="4" end="4"/>
                                            </p:txEl>
                                          </p:spTgt>
                                        </p:tgtEl>
                                      </p:cBhvr>
                                    </p:animEffect>
                                  </p:childTnLst>
                                </p:cTn>
                              </p:par>
                              <p:par>
                                <p:cTn id="35" presetID="53" presetClass="entr" presetSubtype="0" fill="hold" nodeType="with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p:cTn id="37" dur="1000" fill="hold"/>
                                        <p:tgtEl>
                                          <p:spTgt spid="8">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39" dur="1000"/>
                                        <p:tgtEl>
                                          <p:spTgt spid="8">
                                            <p:txEl>
                                              <p:pRg st="5" end="5"/>
                                            </p:txEl>
                                          </p:spTgt>
                                        </p:tgtEl>
                                      </p:cBhvr>
                                    </p:animEffect>
                                  </p:childTnLst>
                                </p:cTn>
                              </p:par>
                              <p:par>
                                <p:cTn id="40" presetID="53" presetClass="entr" presetSubtype="0" fill="hold" nodeType="with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 calcmode="lin" valueType="num">
                                      <p:cBhvr>
                                        <p:cTn id="42" dur="1000" fill="hold"/>
                                        <p:tgtEl>
                                          <p:spTgt spid="8">
                                            <p:txEl>
                                              <p:pRg st="6" end="6"/>
                                            </p:txEl>
                                          </p:spTgt>
                                        </p:tgtEl>
                                        <p:attrNameLst>
                                          <p:attrName>ppt_w</p:attrName>
                                        </p:attrNameLst>
                                      </p:cBhvr>
                                      <p:tavLst>
                                        <p:tav tm="0">
                                          <p:val>
                                            <p:fltVal val="0"/>
                                          </p:val>
                                        </p:tav>
                                        <p:tav tm="100000">
                                          <p:val>
                                            <p:strVal val="#ppt_w"/>
                                          </p:val>
                                        </p:tav>
                                      </p:tavLst>
                                    </p:anim>
                                    <p:anim calcmode="lin" valueType="num">
                                      <p:cBhvr>
                                        <p:cTn id="43" dur="1000" fill="hold"/>
                                        <p:tgtEl>
                                          <p:spTgt spid="8">
                                            <p:txEl>
                                              <p:pRg st="6" end="6"/>
                                            </p:txEl>
                                          </p:spTgt>
                                        </p:tgtEl>
                                        <p:attrNameLst>
                                          <p:attrName>ppt_h</p:attrName>
                                        </p:attrNameLst>
                                      </p:cBhvr>
                                      <p:tavLst>
                                        <p:tav tm="0">
                                          <p:val>
                                            <p:fltVal val="0"/>
                                          </p:val>
                                        </p:tav>
                                        <p:tav tm="100000">
                                          <p:val>
                                            <p:strVal val="#ppt_h"/>
                                          </p:val>
                                        </p:tav>
                                      </p:tavLst>
                                    </p:anim>
                                    <p:animEffect transition="in" filter="fade">
                                      <p:cBhvr>
                                        <p:cTn id="44" dur="1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srcRect/>
          <a:stretch>
            <a:fillRect/>
          </a:stretch>
        </p:blipFill>
        <p:spPr bwMode="auto">
          <a:xfrm>
            <a:off x="4000496" y="2143116"/>
            <a:ext cx="4286280" cy="37290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6867" name="Título 1"/>
          <p:cNvSpPr>
            <a:spLocks noGrp="1"/>
          </p:cNvSpPr>
          <p:nvPr>
            <p:ph type="title"/>
          </p:nvPr>
        </p:nvSpPr>
        <p:spPr/>
        <p:txBody>
          <a:bodyPr/>
          <a:lstStyle/>
          <a:p>
            <a:pPr eaLnBrk="1" hangingPunct="1"/>
            <a:r>
              <a:rPr lang="pt-BR" smtClean="0"/>
              <a:t>Wii Balance Board (Wii Fit)</a:t>
            </a:r>
          </a:p>
        </p:txBody>
      </p:sp>
      <p:sp>
        <p:nvSpPr>
          <p:cNvPr id="36868" name="Espaço Reservado para Conteúdo 4"/>
          <p:cNvSpPr>
            <a:spLocks noGrp="1"/>
          </p:cNvSpPr>
          <p:nvPr>
            <p:ph sz="quarter" idx="1"/>
          </p:nvPr>
        </p:nvSpPr>
        <p:spPr>
          <a:xfrm>
            <a:off x="457200" y="1219200"/>
            <a:ext cx="8229600" cy="4937125"/>
          </a:xfrm>
        </p:spPr>
        <p:txBody>
          <a:bodyPr/>
          <a:lstStyle/>
          <a:p>
            <a:pPr eaLnBrk="1" hangingPunct="1"/>
            <a:r>
              <a:rPr lang="pt-BR" smtClean="0"/>
              <a:t>Visa ajudar nas atividades Físicas</a:t>
            </a:r>
          </a:p>
          <a:p>
            <a:pPr eaLnBrk="1" hangingPunct="1"/>
            <a:endParaRPr lang="pt-BR" smtClean="0"/>
          </a:p>
          <a:p>
            <a:pPr eaLnBrk="1" hangingPunct="1"/>
            <a:r>
              <a:rPr lang="pt-BR" smtClean="0"/>
              <a:t>Suporta até 150 Kg</a:t>
            </a:r>
          </a:p>
          <a:p>
            <a:pPr eaLnBrk="1" hangingPunct="1"/>
            <a:endParaRPr lang="pt-BR" smtClean="0"/>
          </a:p>
          <a:p>
            <a:pPr eaLnBrk="1" hangingPunct="1"/>
            <a:r>
              <a:rPr lang="pt-BR" smtClean="0"/>
              <a:t>Wireless</a:t>
            </a:r>
          </a:p>
          <a:p>
            <a:pPr eaLnBrk="1" hangingPunct="1"/>
            <a:endParaRPr lang="pt-BR" smtClean="0"/>
          </a:p>
          <a:p>
            <a:pPr eaLnBrk="1" hangingPunct="1"/>
            <a:endParaRPr lang="pt-BR" smtClean="0"/>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Documents and Settings\efs\Desktop\Fotos Wii\Wii_Balance_Board_2.JPG"/>
          <p:cNvPicPr>
            <a:picLocks noChangeAspect="1" noChangeArrowheads="1"/>
          </p:cNvPicPr>
          <p:nvPr/>
        </p:nvPicPr>
        <p:blipFill>
          <a:blip r:embed="rId2" cstate="print"/>
          <a:srcRect/>
          <a:stretch>
            <a:fillRect/>
          </a:stretch>
        </p:blipFill>
        <p:spPr bwMode="auto">
          <a:xfrm>
            <a:off x="4143372" y="2071678"/>
            <a:ext cx="4591048" cy="34432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7891" name="Título 1"/>
          <p:cNvSpPr>
            <a:spLocks noGrp="1"/>
          </p:cNvSpPr>
          <p:nvPr>
            <p:ph type="title"/>
          </p:nvPr>
        </p:nvSpPr>
        <p:spPr/>
        <p:txBody>
          <a:bodyPr/>
          <a:lstStyle/>
          <a:p>
            <a:pPr eaLnBrk="1" hangingPunct="1"/>
            <a:r>
              <a:rPr lang="pt-BR" smtClean="0"/>
              <a:t>Wii Balance Board</a:t>
            </a:r>
          </a:p>
        </p:txBody>
      </p:sp>
      <p:sp>
        <p:nvSpPr>
          <p:cNvPr id="37892" name="Espaço Reservado para Conteúdo 2"/>
          <p:cNvSpPr>
            <a:spLocks noGrp="1"/>
          </p:cNvSpPr>
          <p:nvPr>
            <p:ph sz="quarter" idx="1"/>
          </p:nvPr>
        </p:nvSpPr>
        <p:spPr>
          <a:xfrm>
            <a:off x="457200" y="1219200"/>
            <a:ext cx="8229600" cy="4937125"/>
          </a:xfrm>
        </p:spPr>
        <p:txBody>
          <a:bodyPr/>
          <a:lstStyle/>
          <a:p>
            <a:pPr eaLnBrk="1" hangingPunct="1"/>
            <a:r>
              <a:rPr lang="pt-BR" smtClean="0"/>
              <a:t>Sensores nos pés da prancha</a:t>
            </a:r>
          </a:p>
          <a:p>
            <a:pPr eaLnBrk="1" hangingPunct="1"/>
            <a:endParaRPr lang="pt-BR" smtClean="0"/>
          </a:p>
          <a:p>
            <a:pPr eaLnBrk="1" hangingPunct="1"/>
            <a:r>
              <a:rPr lang="pt-BR" smtClean="0"/>
              <a:t>Algumas Superfícies </a:t>
            </a:r>
          </a:p>
          <a:p>
            <a:pPr eaLnBrk="1" hangingPunct="1">
              <a:buFont typeface="Wingdings 3" pitchFamily="18" charset="2"/>
              <a:buNone/>
            </a:pPr>
            <a:r>
              <a:rPr lang="pt-BR" smtClean="0"/>
              <a:t>	podem prejudicar</a:t>
            </a:r>
          </a:p>
          <a:p>
            <a:pPr eaLnBrk="1" hangingPunct="1">
              <a:buFont typeface="Wingdings 3" pitchFamily="18" charset="2"/>
              <a:buNone/>
            </a:pPr>
            <a:endParaRPr lang="pt-BR" smtClean="0"/>
          </a:p>
          <a:p>
            <a:pPr eaLnBrk="1" hangingPunct="1"/>
            <a:r>
              <a:rPr lang="pt-BR" smtClean="0"/>
              <a:t>Calcula o centro de</a:t>
            </a:r>
          </a:p>
          <a:p>
            <a:pPr eaLnBrk="1" hangingPunct="1">
              <a:buFont typeface="Wingdings 3" pitchFamily="18" charset="2"/>
              <a:buNone/>
            </a:pPr>
            <a:r>
              <a:rPr lang="pt-BR" smtClean="0"/>
              <a:t>	gravidade</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pt-PT" smtClean="0"/>
              <a:t>História dos Videogames</a:t>
            </a:r>
            <a:endParaRPr lang="pt-BR" smtClean="0"/>
          </a:p>
        </p:txBody>
      </p:sp>
      <p:sp>
        <p:nvSpPr>
          <p:cNvPr id="11267" name="Content Placeholder 2"/>
          <p:cNvSpPr>
            <a:spLocks noGrp="1"/>
          </p:cNvSpPr>
          <p:nvPr>
            <p:ph sz="quarter" idx="1"/>
          </p:nvPr>
        </p:nvSpPr>
        <p:spPr>
          <a:xfrm>
            <a:off x="457200" y="1219200"/>
            <a:ext cx="8229600" cy="4937125"/>
          </a:xfrm>
        </p:spPr>
        <p:txBody>
          <a:bodyPr/>
          <a:lstStyle/>
          <a:p>
            <a:pPr eaLnBrk="1" hangingPunct="1"/>
            <a:r>
              <a:rPr lang="pt-PT" smtClean="0"/>
              <a:t>O primeiro:</a:t>
            </a:r>
          </a:p>
          <a:p>
            <a:pPr lvl="1" eaLnBrk="1" hangingPunct="1"/>
            <a:r>
              <a:rPr lang="pt-PT" smtClean="0"/>
              <a:t>Magnavox Odissey</a:t>
            </a:r>
          </a:p>
          <a:p>
            <a:pPr lvl="2" eaLnBrk="1" hangingPunct="1"/>
            <a:r>
              <a:rPr lang="pt-PT" smtClean="0"/>
              <a:t>Controles analógicos </a:t>
            </a:r>
          </a:p>
          <a:p>
            <a:pPr lvl="2" eaLnBrk="1" hangingPunct="1"/>
            <a:r>
              <a:rPr lang="pt-PT" smtClean="0"/>
              <a:t>Jogos no console</a:t>
            </a:r>
          </a:p>
        </p:txBody>
      </p:sp>
      <p:pic>
        <p:nvPicPr>
          <p:cNvPr id="6" name="Picture 5" descr="Odysseye2m.png"/>
          <p:cNvPicPr>
            <a:picLocks noChangeAspect="1"/>
          </p:cNvPicPr>
          <p:nvPr/>
        </p:nvPicPr>
        <p:blipFill>
          <a:blip r:embed="rId2"/>
          <a:srcRect/>
          <a:stretch>
            <a:fillRect/>
          </a:stretch>
        </p:blipFill>
        <p:spPr bwMode="auto">
          <a:xfrm>
            <a:off x="2124075" y="3284538"/>
            <a:ext cx="4722813" cy="282257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ítulo 1"/>
          <p:cNvSpPr>
            <a:spLocks noGrp="1"/>
          </p:cNvSpPr>
          <p:nvPr>
            <p:ph type="title"/>
          </p:nvPr>
        </p:nvSpPr>
        <p:spPr/>
        <p:txBody>
          <a:bodyPr/>
          <a:lstStyle/>
          <a:p>
            <a:pPr eaLnBrk="1" hangingPunct="1"/>
            <a:r>
              <a:rPr lang="pt-BR" smtClean="0"/>
              <a:t>Wii Remote (Wiimote)</a:t>
            </a:r>
          </a:p>
        </p:txBody>
      </p:sp>
      <p:sp>
        <p:nvSpPr>
          <p:cNvPr id="3" name="Espaço Reservado para Conteúdo 2"/>
          <p:cNvSpPr>
            <a:spLocks noGrp="1"/>
          </p:cNvSpPr>
          <p:nvPr>
            <p:ph sz="quarter" idx="1"/>
          </p:nvPr>
        </p:nvSpPr>
        <p:spPr>
          <a:xfrm>
            <a:off x="457200" y="1219200"/>
            <a:ext cx="8229600" cy="4937125"/>
          </a:xfrm>
        </p:spPr>
        <p:txBody>
          <a:bodyPr/>
          <a:lstStyle/>
          <a:p>
            <a:pPr eaLnBrk="1" hangingPunct="1"/>
            <a:r>
              <a:rPr lang="pt-BR" smtClean="0"/>
              <a:t>Controle Principal do Wii</a:t>
            </a:r>
          </a:p>
          <a:p>
            <a:pPr eaLnBrk="1" hangingPunct="1"/>
            <a:endParaRPr lang="pt-BR" smtClean="0"/>
          </a:p>
          <a:p>
            <a:pPr eaLnBrk="1" hangingPunct="1"/>
            <a:r>
              <a:rPr lang="pt-BR" smtClean="0"/>
              <a:t>Captação de Movimento</a:t>
            </a:r>
          </a:p>
          <a:p>
            <a:pPr eaLnBrk="1" hangingPunct="1"/>
            <a:endParaRPr lang="pt-BR" smtClean="0"/>
          </a:p>
          <a:p>
            <a:pPr eaLnBrk="1" hangingPunct="1"/>
            <a:r>
              <a:rPr lang="pt-BR" smtClean="0"/>
              <a:t>Conexão Bluetooth (10 m)</a:t>
            </a:r>
          </a:p>
          <a:p>
            <a:pPr eaLnBrk="1" hangingPunct="1"/>
            <a:endParaRPr lang="pt-BR" smtClean="0"/>
          </a:p>
          <a:p>
            <a:pPr eaLnBrk="1" hangingPunct="1"/>
            <a:r>
              <a:rPr lang="pt-BR" smtClean="0"/>
              <a:t>Apontador</a:t>
            </a:r>
          </a:p>
          <a:p>
            <a:pPr eaLnBrk="1" hangingPunct="1"/>
            <a:endParaRPr lang="pt-BR" smtClean="0"/>
          </a:p>
          <a:p>
            <a:pPr eaLnBrk="1" hangingPunct="1"/>
            <a:r>
              <a:rPr lang="pt-BR" smtClean="0"/>
              <a:t>Alto-falante e Vibração </a:t>
            </a:r>
          </a:p>
          <a:p>
            <a:pPr eaLnBrk="1" hangingPunct="1"/>
            <a:endParaRPr lang="pt-BR" smtClean="0"/>
          </a:p>
          <a:p>
            <a:pPr eaLnBrk="1" hangingPunct="1"/>
            <a:endParaRPr lang="pt-BR" smtClean="0"/>
          </a:p>
          <a:p>
            <a:pPr eaLnBrk="1" hangingPunct="1"/>
            <a:endParaRPr lang="pt-BR" smtClean="0"/>
          </a:p>
          <a:p>
            <a:pPr eaLnBrk="1" hangingPunct="1"/>
            <a:endParaRPr lang="pt-BR" smtClean="0"/>
          </a:p>
        </p:txBody>
      </p:sp>
      <p:pic>
        <p:nvPicPr>
          <p:cNvPr id="4099" name="Picture 3"/>
          <p:cNvPicPr>
            <a:picLocks noChangeAspect="1" noChangeArrowheads="1"/>
          </p:cNvPicPr>
          <p:nvPr/>
        </p:nvPicPr>
        <p:blipFill>
          <a:blip r:embed="rId2"/>
          <a:srcRect/>
          <a:stretch>
            <a:fillRect/>
          </a:stretch>
        </p:blipFill>
        <p:spPr bwMode="auto">
          <a:xfrm>
            <a:off x="5143504" y="1785926"/>
            <a:ext cx="3278190" cy="40719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100" name="Picture 4" descr="C:\Documents and Settings\efs\Desktop\Fotos Wii\movimento_estroboscopico_mulher_nua_3.jpg"/>
          <p:cNvPicPr>
            <a:picLocks noChangeAspect="1" noChangeArrowheads="1"/>
          </p:cNvPicPr>
          <p:nvPr/>
        </p:nvPicPr>
        <p:blipFill>
          <a:blip r:embed="rId3"/>
          <a:srcRect/>
          <a:stretch>
            <a:fillRect/>
          </a:stretch>
        </p:blipFill>
        <p:spPr bwMode="auto">
          <a:xfrm>
            <a:off x="5072066" y="1571612"/>
            <a:ext cx="3316294" cy="44452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101" name="Picture 5" descr="C:\Documents and Settings\efs\Desktop\Fotos Wii\imagem.JPG"/>
          <p:cNvPicPr>
            <a:picLocks noChangeAspect="1" noChangeArrowheads="1"/>
          </p:cNvPicPr>
          <p:nvPr/>
        </p:nvPicPr>
        <p:blipFill>
          <a:blip r:embed="rId4"/>
          <a:srcRect/>
          <a:stretch>
            <a:fillRect/>
          </a:stretch>
        </p:blipFill>
        <p:spPr bwMode="auto">
          <a:xfrm>
            <a:off x="4786314" y="2357430"/>
            <a:ext cx="4127468" cy="26432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102" name="Picture 6" descr="C:\Documents and Settings\efs\Desktop\dedo_a_apontar.jpg"/>
          <p:cNvPicPr>
            <a:picLocks noChangeAspect="1" noChangeArrowheads="1"/>
          </p:cNvPicPr>
          <p:nvPr/>
        </p:nvPicPr>
        <p:blipFill>
          <a:blip r:embed="rId5"/>
          <a:srcRect/>
          <a:stretch>
            <a:fillRect/>
          </a:stretch>
        </p:blipFill>
        <p:spPr bwMode="auto">
          <a:xfrm>
            <a:off x="5000628" y="2285992"/>
            <a:ext cx="3810000"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4099"/>
                                        </p:tgtEl>
                                        <p:attrNameLst>
                                          <p:attrName>style.visibility</p:attrName>
                                        </p:attrNameLst>
                                      </p:cBhvr>
                                      <p:to>
                                        <p:strVal val="visible"/>
                                      </p:to>
                                    </p:set>
                                    <p:anim calcmode="lin" valueType="num">
                                      <p:cBhvr>
                                        <p:cTn id="12" dur="1000" fill="hold"/>
                                        <p:tgtEl>
                                          <p:spTgt spid="4099"/>
                                        </p:tgtEl>
                                        <p:attrNameLst>
                                          <p:attrName>ppt_w</p:attrName>
                                        </p:attrNameLst>
                                      </p:cBhvr>
                                      <p:tavLst>
                                        <p:tav tm="0">
                                          <p:val>
                                            <p:fltVal val="0"/>
                                          </p:val>
                                        </p:tav>
                                        <p:tav tm="100000">
                                          <p:val>
                                            <p:strVal val="#ppt_w"/>
                                          </p:val>
                                        </p:tav>
                                      </p:tavLst>
                                    </p:anim>
                                    <p:anim calcmode="lin" valueType="num">
                                      <p:cBhvr>
                                        <p:cTn id="13" dur="1000" fill="hold"/>
                                        <p:tgtEl>
                                          <p:spTgt spid="4099"/>
                                        </p:tgtEl>
                                        <p:attrNameLst>
                                          <p:attrName>ppt_h</p:attrName>
                                        </p:attrNameLst>
                                      </p:cBhvr>
                                      <p:tavLst>
                                        <p:tav tm="0">
                                          <p:val>
                                            <p:fltVal val="0"/>
                                          </p:val>
                                        </p:tav>
                                        <p:tav tm="100000">
                                          <p:val>
                                            <p:strVal val="#ppt_h"/>
                                          </p:val>
                                        </p:tav>
                                      </p:tavLst>
                                    </p:anim>
                                    <p:animEffect transition="in" filter="fade">
                                      <p:cBhvr>
                                        <p:cTn id="14" dur="1000"/>
                                        <p:tgtEl>
                                          <p:spTgt spid="409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3">
                                            <p:txEl>
                                              <p:pRg st="2" end="2"/>
                                            </p:txEl>
                                          </p:spTgt>
                                        </p:tgtEl>
                                      </p:cBhvr>
                                    </p:animEffect>
                                  </p:childTnLst>
                                </p:cTn>
                              </p:par>
                              <p:par>
                                <p:cTn id="22" presetID="53" presetClass="exit" presetSubtype="0" fill="hold" nodeType="withEffect">
                                  <p:stCondLst>
                                    <p:cond delay="0"/>
                                  </p:stCondLst>
                                  <p:childTnLst>
                                    <p:anim calcmode="lin" valueType="num">
                                      <p:cBhvr>
                                        <p:cTn id="23" dur="1000"/>
                                        <p:tgtEl>
                                          <p:spTgt spid="4099"/>
                                        </p:tgtEl>
                                        <p:attrNameLst>
                                          <p:attrName>ppt_w</p:attrName>
                                        </p:attrNameLst>
                                      </p:cBhvr>
                                      <p:tavLst>
                                        <p:tav tm="0">
                                          <p:val>
                                            <p:strVal val="ppt_w"/>
                                          </p:val>
                                        </p:tav>
                                        <p:tav tm="100000">
                                          <p:val>
                                            <p:fltVal val="0"/>
                                          </p:val>
                                        </p:tav>
                                      </p:tavLst>
                                    </p:anim>
                                    <p:anim calcmode="lin" valueType="num">
                                      <p:cBhvr>
                                        <p:cTn id="24" dur="1000"/>
                                        <p:tgtEl>
                                          <p:spTgt spid="4099"/>
                                        </p:tgtEl>
                                        <p:attrNameLst>
                                          <p:attrName>ppt_h</p:attrName>
                                        </p:attrNameLst>
                                      </p:cBhvr>
                                      <p:tavLst>
                                        <p:tav tm="0">
                                          <p:val>
                                            <p:strVal val="ppt_h"/>
                                          </p:val>
                                        </p:tav>
                                        <p:tav tm="100000">
                                          <p:val>
                                            <p:fltVal val="0"/>
                                          </p:val>
                                        </p:tav>
                                      </p:tavLst>
                                    </p:anim>
                                    <p:animEffect transition="out" filter="fade">
                                      <p:cBhvr>
                                        <p:cTn id="25" dur="1000"/>
                                        <p:tgtEl>
                                          <p:spTgt spid="4099"/>
                                        </p:tgtEl>
                                      </p:cBhvr>
                                    </p:animEffect>
                                    <p:set>
                                      <p:cBhvr>
                                        <p:cTn id="26" dur="1" fill="hold">
                                          <p:stCondLst>
                                            <p:cond delay="999"/>
                                          </p:stCondLst>
                                        </p:cTn>
                                        <p:tgtEl>
                                          <p:spTgt spid="4099"/>
                                        </p:tgtEl>
                                        <p:attrNameLst>
                                          <p:attrName>style.visibility</p:attrName>
                                        </p:attrNameLst>
                                      </p:cBhvr>
                                      <p:to>
                                        <p:strVal val="hidden"/>
                                      </p:to>
                                    </p:set>
                                  </p:childTnLst>
                                </p:cTn>
                              </p:par>
                              <p:par>
                                <p:cTn id="27" presetID="53" presetClass="entr" presetSubtype="0" fill="hold" nodeType="withEffect">
                                  <p:stCondLst>
                                    <p:cond delay="0"/>
                                  </p:stCondLst>
                                  <p:childTnLst>
                                    <p:set>
                                      <p:cBhvr>
                                        <p:cTn id="28" dur="1" fill="hold">
                                          <p:stCondLst>
                                            <p:cond delay="0"/>
                                          </p:stCondLst>
                                        </p:cTn>
                                        <p:tgtEl>
                                          <p:spTgt spid="4100"/>
                                        </p:tgtEl>
                                        <p:attrNameLst>
                                          <p:attrName>style.visibility</p:attrName>
                                        </p:attrNameLst>
                                      </p:cBhvr>
                                      <p:to>
                                        <p:strVal val="visible"/>
                                      </p:to>
                                    </p:set>
                                    <p:anim calcmode="lin" valueType="num">
                                      <p:cBhvr>
                                        <p:cTn id="29" dur="1000" fill="hold"/>
                                        <p:tgtEl>
                                          <p:spTgt spid="4100"/>
                                        </p:tgtEl>
                                        <p:attrNameLst>
                                          <p:attrName>ppt_w</p:attrName>
                                        </p:attrNameLst>
                                      </p:cBhvr>
                                      <p:tavLst>
                                        <p:tav tm="0">
                                          <p:val>
                                            <p:fltVal val="0"/>
                                          </p:val>
                                        </p:tav>
                                        <p:tav tm="100000">
                                          <p:val>
                                            <p:strVal val="#ppt_w"/>
                                          </p:val>
                                        </p:tav>
                                      </p:tavLst>
                                    </p:anim>
                                    <p:anim calcmode="lin" valueType="num">
                                      <p:cBhvr>
                                        <p:cTn id="30" dur="1000" fill="hold"/>
                                        <p:tgtEl>
                                          <p:spTgt spid="4100"/>
                                        </p:tgtEl>
                                        <p:attrNameLst>
                                          <p:attrName>ppt_h</p:attrName>
                                        </p:attrNameLst>
                                      </p:cBhvr>
                                      <p:tavLst>
                                        <p:tav tm="0">
                                          <p:val>
                                            <p:fltVal val="0"/>
                                          </p:val>
                                        </p:tav>
                                        <p:tav tm="100000">
                                          <p:val>
                                            <p:strVal val="#ppt_h"/>
                                          </p:val>
                                        </p:tav>
                                      </p:tavLst>
                                    </p:anim>
                                    <p:animEffect transition="in" filter="fade">
                                      <p:cBhvr>
                                        <p:cTn id="31" dur="1000"/>
                                        <p:tgtEl>
                                          <p:spTgt spid="410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p:cTn id="36"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8" dur="1000"/>
                                        <p:tgtEl>
                                          <p:spTgt spid="3">
                                            <p:txEl>
                                              <p:pRg st="4" end="4"/>
                                            </p:txEl>
                                          </p:spTgt>
                                        </p:tgtEl>
                                      </p:cBhvr>
                                    </p:animEffect>
                                  </p:childTnLst>
                                </p:cTn>
                              </p:par>
                              <p:par>
                                <p:cTn id="39" presetID="53" presetClass="entr" presetSubtype="0" fill="hold" nodeType="withEffect">
                                  <p:stCondLst>
                                    <p:cond delay="0"/>
                                  </p:stCondLst>
                                  <p:childTnLst>
                                    <p:set>
                                      <p:cBhvr>
                                        <p:cTn id="40" dur="1" fill="hold">
                                          <p:stCondLst>
                                            <p:cond delay="0"/>
                                          </p:stCondLst>
                                        </p:cTn>
                                        <p:tgtEl>
                                          <p:spTgt spid="4101"/>
                                        </p:tgtEl>
                                        <p:attrNameLst>
                                          <p:attrName>style.visibility</p:attrName>
                                        </p:attrNameLst>
                                      </p:cBhvr>
                                      <p:to>
                                        <p:strVal val="visible"/>
                                      </p:to>
                                    </p:set>
                                    <p:anim calcmode="lin" valueType="num">
                                      <p:cBhvr>
                                        <p:cTn id="41" dur="1000" fill="hold"/>
                                        <p:tgtEl>
                                          <p:spTgt spid="4101"/>
                                        </p:tgtEl>
                                        <p:attrNameLst>
                                          <p:attrName>ppt_w</p:attrName>
                                        </p:attrNameLst>
                                      </p:cBhvr>
                                      <p:tavLst>
                                        <p:tav tm="0">
                                          <p:val>
                                            <p:fltVal val="0"/>
                                          </p:val>
                                        </p:tav>
                                        <p:tav tm="100000">
                                          <p:val>
                                            <p:strVal val="#ppt_w"/>
                                          </p:val>
                                        </p:tav>
                                      </p:tavLst>
                                    </p:anim>
                                    <p:anim calcmode="lin" valueType="num">
                                      <p:cBhvr>
                                        <p:cTn id="42" dur="1000" fill="hold"/>
                                        <p:tgtEl>
                                          <p:spTgt spid="4101"/>
                                        </p:tgtEl>
                                        <p:attrNameLst>
                                          <p:attrName>ppt_h</p:attrName>
                                        </p:attrNameLst>
                                      </p:cBhvr>
                                      <p:tavLst>
                                        <p:tav tm="0">
                                          <p:val>
                                            <p:fltVal val="0"/>
                                          </p:val>
                                        </p:tav>
                                        <p:tav tm="100000">
                                          <p:val>
                                            <p:strVal val="#ppt_h"/>
                                          </p:val>
                                        </p:tav>
                                      </p:tavLst>
                                    </p:anim>
                                    <p:animEffect transition="in" filter="fade">
                                      <p:cBhvr>
                                        <p:cTn id="43" dur="1000"/>
                                        <p:tgtEl>
                                          <p:spTgt spid="4101"/>
                                        </p:tgtEl>
                                      </p:cBhvr>
                                    </p:animEffect>
                                  </p:childTnLst>
                                </p:cTn>
                              </p:par>
                              <p:par>
                                <p:cTn id="44" presetID="53" presetClass="exit" presetSubtype="0" fill="hold" nodeType="withEffect">
                                  <p:stCondLst>
                                    <p:cond delay="0"/>
                                  </p:stCondLst>
                                  <p:childTnLst>
                                    <p:anim calcmode="lin" valueType="num">
                                      <p:cBhvr>
                                        <p:cTn id="45" dur="1000"/>
                                        <p:tgtEl>
                                          <p:spTgt spid="4100"/>
                                        </p:tgtEl>
                                        <p:attrNameLst>
                                          <p:attrName>ppt_w</p:attrName>
                                        </p:attrNameLst>
                                      </p:cBhvr>
                                      <p:tavLst>
                                        <p:tav tm="0">
                                          <p:val>
                                            <p:strVal val="ppt_w"/>
                                          </p:val>
                                        </p:tav>
                                        <p:tav tm="100000">
                                          <p:val>
                                            <p:fltVal val="0"/>
                                          </p:val>
                                        </p:tav>
                                      </p:tavLst>
                                    </p:anim>
                                    <p:anim calcmode="lin" valueType="num">
                                      <p:cBhvr>
                                        <p:cTn id="46" dur="1000"/>
                                        <p:tgtEl>
                                          <p:spTgt spid="4100"/>
                                        </p:tgtEl>
                                        <p:attrNameLst>
                                          <p:attrName>ppt_h</p:attrName>
                                        </p:attrNameLst>
                                      </p:cBhvr>
                                      <p:tavLst>
                                        <p:tav tm="0">
                                          <p:val>
                                            <p:strVal val="ppt_h"/>
                                          </p:val>
                                        </p:tav>
                                        <p:tav tm="100000">
                                          <p:val>
                                            <p:fltVal val="0"/>
                                          </p:val>
                                        </p:tav>
                                      </p:tavLst>
                                    </p:anim>
                                    <p:animEffect transition="out" filter="fade">
                                      <p:cBhvr>
                                        <p:cTn id="47" dur="1000"/>
                                        <p:tgtEl>
                                          <p:spTgt spid="4100"/>
                                        </p:tgtEl>
                                      </p:cBhvr>
                                    </p:animEffect>
                                    <p:set>
                                      <p:cBhvr>
                                        <p:cTn id="48" dur="1" fill="hold">
                                          <p:stCondLst>
                                            <p:cond delay="999"/>
                                          </p:stCondLst>
                                        </p:cTn>
                                        <p:tgtEl>
                                          <p:spTgt spid="410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p:cTn id="5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4" dur="1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5" dur="1000"/>
                                        <p:tgtEl>
                                          <p:spTgt spid="3">
                                            <p:txEl>
                                              <p:pRg st="6" end="6"/>
                                            </p:txEl>
                                          </p:spTgt>
                                        </p:tgtEl>
                                      </p:cBhvr>
                                    </p:animEffect>
                                  </p:childTnLst>
                                </p:cTn>
                              </p:par>
                              <p:par>
                                <p:cTn id="56" presetID="53" presetClass="exit" presetSubtype="0" fill="hold" nodeType="withEffect">
                                  <p:stCondLst>
                                    <p:cond delay="0"/>
                                  </p:stCondLst>
                                  <p:childTnLst>
                                    <p:anim calcmode="lin" valueType="num">
                                      <p:cBhvr>
                                        <p:cTn id="57" dur="1000"/>
                                        <p:tgtEl>
                                          <p:spTgt spid="4101"/>
                                        </p:tgtEl>
                                        <p:attrNameLst>
                                          <p:attrName>ppt_w</p:attrName>
                                        </p:attrNameLst>
                                      </p:cBhvr>
                                      <p:tavLst>
                                        <p:tav tm="0">
                                          <p:val>
                                            <p:strVal val="ppt_w"/>
                                          </p:val>
                                        </p:tav>
                                        <p:tav tm="100000">
                                          <p:val>
                                            <p:fltVal val="0"/>
                                          </p:val>
                                        </p:tav>
                                      </p:tavLst>
                                    </p:anim>
                                    <p:anim calcmode="lin" valueType="num">
                                      <p:cBhvr>
                                        <p:cTn id="58" dur="1000"/>
                                        <p:tgtEl>
                                          <p:spTgt spid="4101"/>
                                        </p:tgtEl>
                                        <p:attrNameLst>
                                          <p:attrName>ppt_h</p:attrName>
                                        </p:attrNameLst>
                                      </p:cBhvr>
                                      <p:tavLst>
                                        <p:tav tm="0">
                                          <p:val>
                                            <p:strVal val="ppt_h"/>
                                          </p:val>
                                        </p:tav>
                                        <p:tav tm="100000">
                                          <p:val>
                                            <p:fltVal val="0"/>
                                          </p:val>
                                        </p:tav>
                                      </p:tavLst>
                                    </p:anim>
                                    <p:animEffect transition="out" filter="fade">
                                      <p:cBhvr>
                                        <p:cTn id="59" dur="1000"/>
                                        <p:tgtEl>
                                          <p:spTgt spid="4101"/>
                                        </p:tgtEl>
                                      </p:cBhvr>
                                    </p:animEffect>
                                    <p:set>
                                      <p:cBhvr>
                                        <p:cTn id="60" dur="1" fill="hold">
                                          <p:stCondLst>
                                            <p:cond delay="999"/>
                                          </p:stCondLst>
                                        </p:cTn>
                                        <p:tgtEl>
                                          <p:spTgt spid="4101"/>
                                        </p:tgtEl>
                                        <p:attrNameLst>
                                          <p:attrName>style.visibility</p:attrName>
                                        </p:attrNameLst>
                                      </p:cBhvr>
                                      <p:to>
                                        <p:strVal val="hidden"/>
                                      </p:to>
                                    </p:set>
                                  </p:childTnLst>
                                </p:cTn>
                              </p:par>
                              <p:par>
                                <p:cTn id="61" presetID="53" presetClass="entr" presetSubtype="0" fill="hold" nodeType="withEffect">
                                  <p:stCondLst>
                                    <p:cond delay="0"/>
                                  </p:stCondLst>
                                  <p:childTnLst>
                                    <p:set>
                                      <p:cBhvr>
                                        <p:cTn id="62" dur="1" fill="hold">
                                          <p:stCondLst>
                                            <p:cond delay="0"/>
                                          </p:stCondLst>
                                        </p:cTn>
                                        <p:tgtEl>
                                          <p:spTgt spid="4102"/>
                                        </p:tgtEl>
                                        <p:attrNameLst>
                                          <p:attrName>style.visibility</p:attrName>
                                        </p:attrNameLst>
                                      </p:cBhvr>
                                      <p:to>
                                        <p:strVal val="visible"/>
                                      </p:to>
                                    </p:set>
                                    <p:anim calcmode="lin" valueType="num">
                                      <p:cBhvr>
                                        <p:cTn id="63" dur="1000" fill="hold"/>
                                        <p:tgtEl>
                                          <p:spTgt spid="4102"/>
                                        </p:tgtEl>
                                        <p:attrNameLst>
                                          <p:attrName>ppt_w</p:attrName>
                                        </p:attrNameLst>
                                      </p:cBhvr>
                                      <p:tavLst>
                                        <p:tav tm="0">
                                          <p:val>
                                            <p:fltVal val="0"/>
                                          </p:val>
                                        </p:tav>
                                        <p:tav tm="100000">
                                          <p:val>
                                            <p:strVal val="#ppt_w"/>
                                          </p:val>
                                        </p:tav>
                                      </p:tavLst>
                                    </p:anim>
                                    <p:anim calcmode="lin" valueType="num">
                                      <p:cBhvr>
                                        <p:cTn id="64" dur="1000" fill="hold"/>
                                        <p:tgtEl>
                                          <p:spTgt spid="4102"/>
                                        </p:tgtEl>
                                        <p:attrNameLst>
                                          <p:attrName>ppt_h</p:attrName>
                                        </p:attrNameLst>
                                      </p:cBhvr>
                                      <p:tavLst>
                                        <p:tav tm="0">
                                          <p:val>
                                            <p:fltVal val="0"/>
                                          </p:val>
                                        </p:tav>
                                        <p:tav tm="100000">
                                          <p:val>
                                            <p:strVal val="#ppt_h"/>
                                          </p:val>
                                        </p:tav>
                                      </p:tavLst>
                                    </p:anim>
                                    <p:animEffect transition="in" filter="fade">
                                      <p:cBhvr>
                                        <p:cTn id="65" dur="1000"/>
                                        <p:tgtEl>
                                          <p:spTgt spid="410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nodeType="clickEffect">
                                  <p:stCondLst>
                                    <p:cond delay="0"/>
                                  </p:stCondLst>
                                  <p:childTnLst>
                                    <p:set>
                                      <p:cBhvr>
                                        <p:cTn id="69" dur="1" fill="hold">
                                          <p:stCondLst>
                                            <p:cond delay="0"/>
                                          </p:stCondLst>
                                        </p:cTn>
                                        <p:tgtEl>
                                          <p:spTgt spid="3">
                                            <p:txEl>
                                              <p:pRg st="8" end="8"/>
                                            </p:txEl>
                                          </p:spTgt>
                                        </p:tgtEl>
                                        <p:attrNameLst>
                                          <p:attrName>style.visibility</p:attrName>
                                        </p:attrNameLst>
                                      </p:cBhvr>
                                      <p:to>
                                        <p:strVal val="visible"/>
                                      </p:to>
                                    </p:set>
                                    <p:anim calcmode="lin" valueType="num">
                                      <p:cBhvr>
                                        <p:cTn id="70"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71"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72" dur="500"/>
                                        <p:tgtEl>
                                          <p:spTgt spid="3">
                                            <p:txEl>
                                              <p:pRg st="8" end="8"/>
                                            </p:txEl>
                                          </p:spTgt>
                                        </p:tgtEl>
                                      </p:cBhvr>
                                    </p:animEffect>
                                  </p:childTnLst>
                                </p:cTn>
                              </p:par>
                              <p:par>
                                <p:cTn id="73" presetID="53" presetClass="exit" presetSubtype="0" fill="hold" nodeType="withEffect">
                                  <p:stCondLst>
                                    <p:cond delay="0"/>
                                  </p:stCondLst>
                                  <p:childTnLst>
                                    <p:anim calcmode="lin" valueType="num">
                                      <p:cBhvr>
                                        <p:cTn id="74" dur="1000"/>
                                        <p:tgtEl>
                                          <p:spTgt spid="4102"/>
                                        </p:tgtEl>
                                        <p:attrNameLst>
                                          <p:attrName>ppt_w</p:attrName>
                                        </p:attrNameLst>
                                      </p:cBhvr>
                                      <p:tavLst>
                                        <p:tav tm="0">
                                          <p:val>
                                            <p:strVal val="ppt_w"/>
                                          </p:val>
                                        </p:tav>
                                        <p:tav tm="100000">
                                          <p:val>
                                            <p:fltVal val="0"/>
                                          </p:val>
                                        </p:tav>
                                      </p:tavLst>
                                    </p:anim>
                                    <p:anim calcmode="lin" valueType="num">
                                      <p:cBhvr>
                                        <p:cTn id="75" dur="1000"/>
                                        <p:tgtEl>
                                          <p:spTgt spid="4102"/>
                                        </p:tgtEl>
                                        <p:attrNameLst>
                                          <p:attrName>ppt_h</p:attrName>
                                        </p:attrNameLst>
                                      </p:cBhvr>
                                      <p:tavLst>
                                        <p:tav tm="0">
                                          <p:val>
                                            <p:strVal val="ppt_h"/>
                                          </p:val>
                                        </p:tav>
                                        <p:tav tm="100000">
                                          <p:val>
                                            <p:fltVal val="0"/>
                                          </p:val>
                                        </p:tav>
                                      </p:tavLst>
                                    </p:anim>
                                    <p:animEffect transition="out" filter="fade">
                                      <p:cBhvr>
                                        <p:cTn id="76" dur="1000"/>
                                        <p:tgtEl>
                                          <p:spTgt spid="4102"/>
                                        </p:tgtEl>
                                      </p:cBhvr>
                                    </p:animEffect>
                                    <p:set>
                                      <p:cBhvr>
                                        <p:cTn id="77" dur="1" fill="hold">
                                          <p:stCondLst>
                                            <p:cond delay="999"/>
                                          </p:stCondLst>
                                        </p:cTn>
                                        <p:tgtEl>
                                          <p:spTgt spid="4102"/>
                                        </p:tgtEl>
                                        <p:attrNameLst>
                                          <p:attrName>style.visibility</p:attrName>
                                        </p:attrNameLst>
                                      </p:cBhvr>
                                      <p:to>
                                        <p:strVal val="hidden"/>
                                      </p:to>
                                    </p:set>
                                  </p:childTnLst>
                                </p:cTn>
                              </p:par>
                              <p:par>
                                <p:cTn id="78" presetID="53" presetClass="entr" presetSubtype="0" fill="hold" nodeType="withEffect">
                                  <p:stCondLst>
                                    <p:cond delay="0"/>
                                  </p:stCondLst>
                                  <p:childTnLst>
                                    <p:set>
                                      <p:cBhvr>
                                        <p:cTn id="79" dur="1" fill="hold">
                                          <p:stCondLst>
                                            <p:cond delay="0"/>
                                          </p:stCondLst>
                                        </p:cTn>
                                        <p:tgtEl>
                                          <p:spTgt spid="4099"/>
                                        </p:tgtEl>
                                        <p:attrNameLst>
                                          <p:attrName>style.visibility</p:attrName>
                                        </p:attrNameLst>
                                      </p:cBhvr>
                                      <p:to>
                                        <p:strVal val="visible"/>
                                      </p:to>
                                    </p:set>
                                    <p:anim calcmode="lin" valueType="num">
                                      <p:cBhvr>
                                        <p:cTn id="80" dur="1000" fill="hold"/>
                                        <p:tgtEl>
                                          <p:spTgt spid="4099"/>
                                        </p:tgtEl>
                                        <p:attrNameLst>
                                          <p:attrName>ppt_w</p:attrName>
                                        </p:attrNameLst>
                                      </p:cBhvr>
                                      <p:tavLst>
                                        <p:tav tm="0">
                                          <p:val>
                                            <p:fltVal val="0"/>
                                          </p:val>
                                        </p:tav>
                                        <p:tav tm="100000">
                                          <p:val>
                                            <p:strVal val="#ppt_w"/>
                                          </p:val>
                                        </p:tav>
                                      </p:tavLst>
                                    </p:anim>
                                    <p:anim calcmode="lin" valueType="num">
                                      <p:cBhvr>
                                        <p:cTn id="81" dur="1000" fill="hold"/>
                                        <p:tgtEl>
                                          <p:spTgt spid="4099"/>
                                        </p:tgtEl>
                                        <p:attrNameLst>
                                          <p:attrName>ppt_h</p:attrName>
                                        </p:attrNameLst>
                                      </p:cBhvr>
                                      <p:tavLst>
                                        <p:tav tm="0">
                                          <p:val>
                                            <p:fltVal val="0"/>
                                          </p:val>
                                        </p:tav>
                                        <p:tav tm="100000">
                                          <p:val>
                                            <p:strVal val="#ppt_h"/>
                                          </p:val>
                                        </p:tav>
                                      </p:tavLst>
                                    </p:anim>
                                    <p:animEffect transition="in" filter="fade">
                                      <p:cBhvr>
                                        <p:cTn id="82" dur="1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ítulo 1"/>
          <p:cNvSpPr>
            <a:spLocks noGrp="1"/>
          </p:cNvSpPr>
          <p:nvPr>
            <p:ph type="title"/>
          </p:nvPr>
        </p:nvSpPr>
        <p:spPr/>
        <p:txBody>
          <a:bodyPr/>
          <a:lstStyle/>
          <a:p>
            <a:pPr eaLnBrk="1" hangingPunct="1"/>
            <a:r>
              <a:rPr lang="pt-BR" smtClean="0"/>
              <a:t>Acessórios</a:t>
            </a:r>
          </a:p>
        </p:txBody>
      </p:sp>
      <p:sp>
        <p:nvSpPr>
          <p:cNvPr id="39939" name="Espaço Reservado para Conteúdo 2"/>
          <p:cNvSpPr>
            <a:spLocks noGrp="1"/>
          </p:cNvSpPr>
          <p:nvPr>
            <p:ph sz="quarter" idx="1"/>
          </p:nvPr>
        </p:nvSpPr>
        <p:spPr>
          <a:xfrm>
            <a:off x="457200" y="1219200"/>
            <a:ext cx="8229600" cy="4937125"/>
          </a:xfrm>
        </p:spPr>
        <p:txBody>
          <a:bodyPr/>
          <a:lstStyle/>
          <a:p>
            <a:pPr eaLnBrk="1" hangingPunct="1"/>
            <a:endParaRPr lang="pt-BR" smtClean="0"/>
          </a:p>
          <a:p>
            <a:pPr eaLnBrk="1" hangingPunct="1"/>
            <a:r>
              <a:rPr lang="pt-BR" smtClean="0"/>
              <a:t>Se acoplam ao Wiimote</a:t>
            </a:r>
          </a:p>
          <a:p>
            <a:pPr eaLnBrk="1" hangingPunct="1"/>
            <a:endParaRPr lang="pt-BR" smtClean="0"/>
          </a:p>
          <a:p>
            <a:pPr eaLnBrk="1" hangingPunct="1"/>
            <a:r>
              <a:rPr lang="pt-BR" smtClean="0"/>
              <a:t>Alguns são puramente estéticos</a:t>
            </a:r>
          </a:p>
          <a:p>
            <a:pPr eaLnBrk="1" hangingPunct="1"/>
            <a:endParaRPr lang="pt-BR" smtClean="0"/>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ítulo 1"/>
          <p:cNvSpPr>
            <a:spLocks noGrp="1"/>
          </p:cNvSpPr>
          <p:nvPr>
            <p:ph type="title"/>
          </p:nvPr>
        </p:nvSpPr>
        <p:spPr/>
        <p:txBody>
          <a:bodyPr/>
          <a:lstStyle/>
          <a:p>
            <a:pPr eaLnBrk="1" hangingPunct="1"/>
            <a:r>
              <a:rPr lang="pt-BR" smtClean="0"/>
              <a:t>Nunchuk</a:t>
            </a:r>
          </a:p>
        </p:txBody>
      </p:sp>
      <p:pic>
        <p:nvPicPr>
          <p:cNvPr id="5122" name="Picture 2"/>
          <p:cNvPicPr>
            <a:picLocks noGrp="1" noChangeAspect="1" noChangeArrowheads="1"/>
          </p:cNvPicPr>
          <p:nvPr>
            <p:ph sz="quarter" idx="1"/>
          </p:nvPr>
        </p:nvPicPr>
        <p:blipFill>
          <a:blip r:embed="rId3"/>
          <a:srcRect/>
          <a:stretch>
            <a:fillRect/>
          </a:stretch>
        </p:blipFill>
        <p:spPr>
          <a:xfrm>
            <a:off x="5072066" y="1714488"/>
            <a:ext cx="2621384" cy="4104104"/>
          </a:xfrm>
          <a:ln w="190500" cap="sq">
            <a:solidFill>
              <a:srgbClr val="C8C6BD"/>
            </a:solidFill>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123" name="Picture 3"/>
          <p:cNvPicPr>
            <a:picLocks noChangeAspect="1" noChangeArrowheads="1"/>
          </p:cNvPicPr>
          <p:nvPr/>
        </p:nvPicPr>
        <p:blipFill>
          <a:blip r:embed="rId4"/>
          <a:srcRect/>
          <a:stretch>
            <a:fillRect/>
          </a:stretch>
        </p:blipFill>
        <p:spPr bwMode="auto">
          <a:xfrm>
            <a:off x="428596" y="1785926"/>
            <a:ext cx="3929090" cy="39290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ítulo 1"/>
          <p:cNvSpPr>
            <a:spLocks noGrp="1"/>
          </p:cNvSpPr>
          <p:nvPr>
            <p:ph type="title"/>
          </p:nvPr>
        </p:nvSpPr>
        <p:spPr/>
        <p:txBody>
          <a:bodyPr/>
          <a:lstStyle/>
          <a:p>
            <a:pPr eaLnBrk="1" hangingPunct="1"/>
            <a:r>
              <a:rPr lang="pt-BR" smtClean="0"/>
              <a:t>Controle Clássico</a:t>
            </a:r>
          </a:p>
        </p:txBody>
      </p:sp>
      <p:pic>
        <p:nvPicPr>
          <p:cNvPr id="6146" name="Picture 2"/>
          <p:cNvPicPr>
            <a:picLocks noChangeAspect="1" noChangeArrowheads="1"/>
          </p:cNvPicPr>
          <p:nvPr/>
        </p:nvPicPr>
        <p:blipFill>
          <a:blip r:embed="rId2" cstate="print"/>
          <a:srcRect/>
          <a:stretch>
            <a:fillRect/>
          </a:stretch>
        </p:blipFill>
        <p:spPr bwMode="auto">
          <a:xfrm>
            <a:off x="357158" y="2000240"/>
            <a:ext cx="4214842" cy="31611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147" name="Picture 3"/>
          <p:cNvPicPr>
            <a:picLocks noChangeAspect="1" noChangeArrowheads="1"/>
          </p:cNvPicPr>
          <p:nvPr/>
        </p:nvPicPr>
        <p:blipFill>
          <a:blip r:embed="rId3"/>
          <a:srcRect/>
          <a:stretch>
            <a:fillRect/>
          </a:stretch>
        </p:blipFill>
        <p:spPr bwMode="auto">
          <a:xfrm>
            <a:off x="4929190" y="2643182"/>
            <a:ext cx="3772303" cy="22860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ítulo 1"/>
          <p:cNvSpPr>
            <a:spLocks noGrp="1"/>
          </p:cNvSpPr>
          <p:nvPr>
            <p:ph type="title"/>
          </p:nvPr>
        </p:nvSpPr>
        <p:spPr/>
        <p:txBody>
          <a:bodyPr/>
          <a:lstStyle/>
          <a:p>
            <a:pPr eaLnBrk="1" hangingPunct="1"/>
            <a:r>
              <a:rPr lang="pt-BR" smtClean="0"/>
              <a:t>Wii Zapper</a:t>
            </a:r>
          </a:p>
        </p:txBody>
      </p:sp>
      <p:pic>
        <p:nvPicPr>
          <p:cNvPr id="7170" name="Picture 2" descr="C:\Documents and Settings\efs\Desktop\Fotos Wii\wii_zapper_3.jpg"/>
          <p:cNvPicPr>
            <a:picLocks noGrp="1" noChangeAspect="1" noChangeArrowheads="1"/>
          </p:cNvPicPr>
          <p:nvPr>
            <p:ph sz="quarter" idx="1"/>
          </p:nvPr>
        </p:nvPicPr>
        <p:blipFill>
          <a:blip r:embed="rId2"/>
          <a:srcRect/>
          <a:stretch>
            <a:fillRect/>
          </a:stretch>
        </p:blipFill>
        <p:spPr>
          <a:xfrm>
            <a:off x="214282" y="1714488"/>
            <a:ext cx="4735551" cy="3214710"/>
          </a:xfrm>
          <a:ln w="190500" cap="sq">
            <a:solidFill>
              <a:srgbClr val="C8C6BD"/>
            </a:solidFill>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173" name="Picture 5"/>
          <p:cNvPicPr>
            <a:picLocks noChangeAspect="1" noChangeArrowheads="1"/>
          </p:cNvPicPr>
          <p:nvPr/>
        </p:nvPicPr>
        <p:blipFill>
          <a:blip r:embed="rId3"/>
          <a:srcRect/>
          <a:stretch>
            <a:fillRect/>
          </a:stretch>
        </p:blipFill>
        <p:spPr bwMode="auto">
          <a:xfrm>
            <a:off x="5072066" y="3214686"/>
            <a:ext cx="3882586" cy="290989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ítulo 1"/>
          <p:cNvSpPr>
            <a:spLocks noGrp="1"/>
          </p:cNvSpPr>
          <p:nvPr>
            <p:ph type="title"/>
          </p:nvPr>
        </p:nvSpPr>
        <p:spPr/>
        <p:txBody>
          <a:bodyPr/>
          <a:lstStyle/>
          <a:p>
            <a:pPr eaLnBrk="1" hangingPunct="1"/>
            <a:r>
              <a:rPr lang="pt-BR" smtClean="0"/>
              <a:t>Wii Wheel</a:t>
            </a:r>
          </a:p>
        </p:txBody>
      </p:sp>
      <p:pic>
        <p:nvPicPr>
          <p:cNvPr id="44035" name="Picture 2" descr="C:\Documents and Settings\efs\Desktop\Fotos Wii\wii-wheel-handson.jpg"/>
          <p:cNvPicPr>
            <a:picLocks noGrp="1" noChangeAspect="1" noChangeArrowheads="1"/>
          </p:cNvPicPr>
          <p:nvPr>
            <p:ph sz="quarter" idx="1"/>
          </p:nvPr>
        </p:nvPicPr>
        <p:blipFill>
          <a:blip r:embed="rId2"/>
          <a:srcRect/>
          <a:stretch>
            <a:fillRect/>
          </a:stretch>
        </p:blipFill>
        <p:spPr>
          <a:xfrm>
            <a:off x="1857375" y="1785938"/>
            <a:ext cx="5378450" cy="4143375"/>
          </a:xfrm>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ítulo 1"/>
          <p:cNvSpPr>
            <a:spLocks noGrp="1"/>
          </p:cNvSpPr>
          <p:nvPr>
            <p:ph type="title"/>
          </p:nvPr>
        </p:nvSpPr>
        <p:spPr/>
        <p:txBody>
          <a:bodyPr/>
          <a:lstStyle/>
          <a:p>
            <a:pPr eaLnBrk="1" hangingPunct="1"/>
            <a:r>
              <a:rPr lang="pt-BR" smtClean="0"/>
              <a:t>Tacos e Raquetes</a:t>
            </a:r>
          </a:p>
        </p:txBody>
      </p:sp>
      <p:pic>
        <p:nvPicPr>
          <p:cNvPr id="45059" name="Picture 2" descr="C:\Documents and Settings\efs\Desktop\Fotos Wii\the-real-wii-sports-20070116084404071.jpg"/>
          <p:cNvPicPr>
            <a:picLocks noChangeAspect="1" noChangeArrowheads="1"/>
          </p:cNvPicPr>
          <p:nvPr/>
        </p:nvPicPr>
        <p:blipFill>
          <a:blip r:embed="rId2"/>
          <a:srcRect/>
          <a:stretch>
            <a:fillRect/>
          </a:stretch>
        </p:blipFill>
        <p:spPr bwMode="auto">
          <a:xfrm>
            <a:off x="1928813" y="1643063"/>
            <a:ext cx="5214937" cy="440213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ítulo 1"/>
          <p:cNvSpPr>
            <a:spLocks noGrp="1"/>
          </p:cNvSpPr>
          <p:nvPr>
            <p:ph type="title"/>
          </p:nvPr>
        </p:nvSpPr>
        <p:spPr/>
        <p:txBody>
          <a:bodyPr/>
          <a:lstStyle/>
          <a:p>
            <a:pPr eaLnBrk="1" hangingPunct="1"/>
            <a:r>
              <a:rPr lang="pt-BR" smtClean="0"/>
              <a:t>Por dentro do Wii</a:t>
            </a:r>
          </a:p>
        </p:txBody>
      </p:sp>
      <p:pic>
        <p:nvPicPr>
          <p:cNvPr id="2056" name="Picture 8" descr="C:\Documents and Settings\efs\Desktop\Nova pasta\wii_pordentro_014.jpg"/>
          <p:cNvPicPr>
            <a:picLocks noGrp="1" noChangeAspect="1" noChangeArrowheads="1"/>
          </p:cNvPicPr>
          <p:nvPr>
            <p:ph sz="quarter" idx="1"/>
          </p:nvPr>
        </p:nvPicPr>
        <p:blipFill>
          <a:blip r:embed="rId3"/>
          <a:srcRect/>
          <a:stretch>
            <a:fillRect/>
          </a:stretch>
        </p:blipFill>
        <p:spPr>
          <a:xfrm>
            <a:off x="1357290" y="1857364"/>
            <a:ext cx="6286544" cy="4204462"/>
          </a:xfrm>
          <a:ln w="190500" cap="sq">
            <a:solidFill>
              <a:srgbClr val="C8C6BD"/>
            </a:solidFill>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61" name="Picture 13" descr="C:\Documents and Settings\efs\Desktop\38731.jpg"/>
          <p:cNvPicPr>
            <a:picLocks noChangeAspect="1" noChangeArrowheads="1"/>
          </p:cNvPicPr>
          <p:nvPr/>
        </p:nvPicPr>
        <p:blipFill>
          <a:blip r:embed="rId4"/>
          <a:srcRect/>
          <a:stretch>
            <a:fillRect/>
          </a:stretch>
        </p:blipFill>
        <p:spPr bwMode="auto">
          <a:xfrm>
            <a:off x="2214546" y="2071678"/>
            <a:ext cx="5524496" cy="41433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64" name="Picture 16"/>
          <p:cNvPicPr>
            <a:picLocks noChangeAspect="1" noChangeArrowheads="1"/>
          </p:cNvPicPr>
          <p:nvPr/>
        </p:nvPicPr>
        <p:blipFill>
          <a:blip r:embed="rId5"/>
          <a:srcRect/>
          <a:stretch>
            <a:fillRect/>
          </a:stretch>
        </p:blipFill>
        <p:spPr bwMode="auto">
          <a:xfrm>
            <a:off x="1643042" y="1714488"/>
            <a:ext cx="5214921" cy="39111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60" name="Picture 12"/>
          <p:cNvPicPr>
            <a:picLocks noChangeAspect="1" noChangeArrowheads="1"/>
          </p:cNvPicPr>
          <p:nvPr/>
        </p:nvPicPr>
        <p:blipFill>
          <a:blip r:embed="rId6"/>
          <a:srcRect/>
          <a:stretch>
            <a:fillRect/>
          </a:stretch>
        </p:blipFill>
        <p:spPr bwMode="auto">
          <a:xfrm>
            <a:off x="1643042" y="1643050"/>
            <a:ext cx="5905499" cy="44291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62" name="Picture 14" descr="C:\Documents and Settings\efs\Desktop\Nova pasta\Inside-the-Wii-3.jpg"/>
          <p:cNvPicPr>
            <a:picLocks noChangeAspect="1" noChangeArrowheads="1"/>
          </p:cNvPicPr>
          <p:nvPr/>
        </p:nvPicPr>
        <p:blipFill>
          <a:blip r:embed="rId7"/>
          <a:srcRect/>
          <a:stretch>
            <a:fillRect/>
          </a:stretch>
        </p:blipFill>
        <p:spPr bwMode="auto">
          <a:xfrm>
            <a:off x="2000232" y="1857364"/>
            <a:ext cx="5651185" cy="42148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65" name="Picture 17"/>
          <p:cNvPicPr>
            <a:picLocks noChangeAspect="1" noChangeArrowheads="1"/>
          </p:cNvPicPr>
          <p:nvPr/>
        </p:nvPicPr>
        <p:blipFill>
          <a:blip r:embed="rId8"/>
          <a:srcRect/>
          <a:stretch>
            <a:fillRect/>
          </a:stretch>
        </p:blipFill>
        <p:spPr bwMode="auto">
          <a:xfrm>
            <a:off x="1571604" y="2071678"/>
            <a:ext cx="5214974" cy="39112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p:cTn id="7" dur="1000" fill="hold"/>
                                        <p:tgtEl>
                                          <p:spTgt spid="2056"/>
                                        </p:tgtEl>
                                        <p:attrNameLst>
                                          <p:attrName>ppt_w</p:attrName>
                                        </p:attrNameLst>
                                      </p:cBhvr>
                                      <p:tavLst>
                                        <p:tav tm="0">
                                          <p:val>
                                            <p:fltVal val="0"/>
                                          </p:val>
                                        </p:tav>
                                        <p:tav tm="100000">
                                          <p:val>
                                            <p:strVal val="#ppt_w"/>
                                          </p:val>
                                        </p:tav>
                                      </p:tavLst>
                                    </p:anim>
                                    <p:anim calcmode="lin" valueType="num">
                                      <p:cBhvr>
                                        <p:cTn id="8" dur="1000" fill="hold"/>
                                        <p:tgtEl>
                                          <p:spTgt spid="2056"/>
                                        </p:tgtEl>
                                        <p:attrNameLst>
                                          <p:attrName>ppt_h</p:attrName>
                                        </p:attrNameLst>
                                      </p:cBhvr>
                                      <p:tavLst>
                                        <p:tav tm="0">
                                          <p:val>
                                            <p:fltVal val="0"/>
                                          </p:val>
                                        </p:tav>
                                        <p:tav tm="100000">
                                          <p:val>
                                            <p:strVal val="#ppt_h"/>
                                          </p:val>
                                        </p:tav>
                                      </p:tavLst>
                                    </p:anim>
                                    <p:animEffect transition="in" filter="fade">
                                      <p:cBhvr>
                                        <p:cTn id="9" dur="1000"/>
                                        <p:tgtEl>
                                          <p:spTgt spid="205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061"/>
                                        </p:tgtEl>
                                        <p:attrNameLst>
                                          <p:attrName>style.visibility</p:attrName>
                                        </p:attrNameLst>
                                      </p:cBhvr>
                                      <p:to>
                                        <p:strVal val="visible"/>
                                      </p:to>
                                    </p:set>
                                    <p:anim calcmode="lin" valueType="num">
                                      <p:cBhvr>
                                        <p:cTn id="14" dur="1000" fill="hold"/>
                                        <p:tgtEl>
                                          <p:spTgt spid="2061"/>
                                        </p:tgtEl>
                                        <p:attrNameLst>
                                          <p:attrName>ppt_w</p:attrName>
                                        </p:attrNameLst>
                                      </p:cBhvr>
                                      <p:tavLst>
                                        <p:tav tm="0">
                                          <p:val>
                                            <p:fltVal val="0"/>
                                          </p:val>
                                        </p:tav>
                                        <p:tav tm="100000">
                                          <p:val>
                                            <p:strVal val="#ppt_w"/>
                                          </p:val>
                                        </p:tav>
                                      </p:tavLst>
                                    </p:anim>
                                    <p:anim calcmode="lin" valueType="num">
                                      <p:cBhvr>
                                        <p:cTn id="15" dur="1000" fill="hold"/>
                                        <p:tgtEl>
                                          <p:spTgt spid="2061"/>
                                        </p:tgtEl>
                                        <p:attrNameLst>
                                          <p:attrName>ppt_h</p:attrName>
                                        </p:attrNameLst>
                                      </p:cBhvr>
                                      <p:tavLst>
                                        <p:tav tm="0">
                                          <p:val>
                                            <p:fltVal val="0"/>
                                          </p:val>
                                        </p:tav>
                                        <p:tav tm="100000">
                                          <p:val>
                                            <p:strVal val="#ppt_h"/>
                                          </p:val>
                                        </p:tav>
                                      </p:tavLst>
                                    </p:anim>
                                    <p:animEffect transition="in" filter="fade">
                                      <p:cBhvr>
                                        <p:cTn id="16" dur="1000"/>
                                        <p:tgtEl>
                                          <p:spTgt spid="206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064"/>
                                        </p:tgtEl>
                                        <p:attrNameLst>
                                          <p:attrName>style.visibility</p:attrName>
                                        </p:attrNameLst>
                                      </p:cBhvr>
                                      <p:to>
                                        <p:strVal val="visible"/>
                                      </p:to>
                                    </p:set>
                                    <p:anim calcmode="lin" valueType="num">
                                      <p:cBhvr>
                                        <p:cTn id="21" dur="1000" fill="hold"/>
                                        <p:tgtEl>
                                          <p:spTgt spid="2064"/>
                                        </p:tgtEl>
                                        <p:attrNameLst>
                                          <p:attrName>ppt_w</p:attrName>
                                        </p:attrNameLst>
                                      </p:cBhvr>
                                      <p:tavLst>
                                        <p:tav tm="0">
                                          <p:val>
                                            <p:fltVal val="0"/>
                                          </p:val>
                                        </p:tav>
                                        <p:tav tm="100000">
                                          <p:val>
                                            <p:strVal val="#ppt_w"/>
                                          </p:val>
                                        </p:tav>
                                      </p:tavLst>
                                    </p:anim>
                                    <p:anim calcmode="lin" valueType="num">
                                      <p:cBhvr>
                                        <p:cTn id="22" dur="1000" fill="hold"/>
                                        <p:tgtEl>
                                          <p:spTgt spid="2064"/>
                                        </p:tgtEl>
                                        <p:attrNameLst>
                                          <p:attrName>ppt_h</p:attrName>
                                        </p:attrNameLst>
                                      </p:cBhvr>
                                      <p:tavLst>
                                        <p:tav tm="0">
                                          <p:val>
                                            <p:fltVal val="0"/>
                                          </p:val>
                                        </p:tav>
                                        <p:tav tm="100000">
                                          <p:val>
                                            <p:strVal val="#ppt_h"/>
                                          </p:val>
                                        </p:tav>
                                      </p:tavLst>
                                    </p:anim>
                                    <p:animEffect transition="in" filter="fade">
                                      <p:cBhvr>
                                        <p:cTn id="23" dur="1000"/>
                                        <p:tgtEl>
                                          <p:spTgt spid="206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2060"/>
                                        </p:tgtEl>
                                        <p:attrNameLst>
                                          <p:attrName>style.visibility</p:attrName>
                                        </p:attrNameLst>
                                      </p:cBhvr>
                                      <p:to>
                                        <p:strVal val="visible"/>
                                      </p:to>
                                    </p:set>
                                    <p:anim calcmode="lin" valueType="num">
                                      <p:cBhvr>
                                        <p:cTn id="28" dur="1000" fill="hold"/>
                                        <p:tgtEl>
                                          <p:spTgt spid="2060"/>
                                        </p:tgtEl>
                                        <p:attrNameLst>
                                          <p:attrName>ppt_w</p:attrName>
                                        </p:attrNameLst>
                                      </p:cBhvr>
                                      <p:tavLst>
                                        <p:tav tm="0">
                                          <p:val>
                                            <p:fltVal val="0"/>
                                          </p:val>
                                        </p:tav>
                                        <p:tav tm="100000">
                                          <p:val>
                                            <p:strVal val="#ppt_w"/>
                                          </p:val>
                                        </p:tav>
                                      </p:tavLst>
                                    </p:anim>
                                    <p:anim calcmode="lin" valueType="num">
                                      <p:cBhvr>
                                        <p:cTn id="29" dur="1000" fill="hold"/>
                                        <p:tgtEl>
                                          <p:spTgt spid="2060"/>
                                        </p:tgtEl>
                                        <p:attrNameLst>
                                          <p:attrName>ppt_h</p:attrName>
                                        </p:attrNameLst>
                                      </p:cBhvr>
                                      <p:tavLst>
                                        <p:tav tm="0">
                                          <p:val>
                                            <p:fltVal val="0"/>
                                          </p:val>
                                        </p:tav>
                                        <p:tav tm="100000">
                                          <p:val>
                                            <p:strVal val="#ppt_h"/>
                                          </p:val>
                                        </p:tav>
                                      </p:tavLst>
                                    </p:anim>
                                    <p:animEffect transition="in" filter="fade">
                                      <p:cBhvr>
                                        <p:cTn id="30" dur="1000"/>
                                        <p:tgtEl>
                                          <p:spTgt spid="206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2062"/>
                                        </p:tgtEl>
                                        <p:attrNameLst>
                                          <p:attrName>style.visibility</p:attrName>
                                        </p:attrNameLst>
                                      </p:cBhvr>
                                      <p:to>
                                        <p:strVal val="visible"/>
                                      </p:to>
                                    </p:set>
                                    <p:anim calcmode="lin" valueType="num">
                                      <p:cBhvr>
                                        <p:cTn id="35" dur="1000" fill="hold"/>
                                        <p:tgtEl>
                                          <p:spTgt spid="2062"/>
                                        </p:tgtEl>
                                        <p:attrNameLst>
                                          <p:attrName>ppt_w</p:attrName>
                                        </p:attrNameLst>
                                      </p:cBhvr>
                                      <p:tavLst>
                                        <p:tav tm="0">
                                          <p:val>
                                            <p:fltVal val="0"/>
                                          </p:val>
                                        </p:tav>
                                        <p:tav tm="100000">
                                          <p:val>
                                            <p:strVal val="#ppt_w"/>
                                          </p:val>
                                        </p:tav>
                                      </p:tavLst>
                                    </p:anim>
                                    <p:anim calcmode="lin" valueType="num">
                                      <p:cBhvr>
                                        <p:cTn id="36" dur="1000" fill="hold"/>
                                        <p:tgtEl>
                                          <p:spTgt spid="2062"/>
                                        </p:tgtEl>
                                        <p:attrNameLst>
                                          <p:attrName>ppt_h</p:attrName>
                                        </p:attrNameLst>
                                      </p:cBhvr>
                                      <p:tavLst>
                                        <p:tav tm="0">
                                          <p:val>
                                            <p:fltVal val="0"/>
                                          </p:val>
                                        </p:tav>
                                        <p:tav tm="100000">
                                          <p:val>
                                            <p:strVal val="#ppt_h"/>
                                          </p:val>
                                        </p:tav>
                                      </p:tavLst>
                                    </p:anim>
                                    <p:animEffect transition="in" filter="fade">
                                      <p:cBhvr>
                                        <p:cTn id="37" dur="1000"/>
                                        <p:tgtEl>
                                          <p:spTgt spid="206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2065"/>
                                        </p:tgtEl>
                                        <p:attrNameLst>
                                          <p:attrName>style.visibility</p:attrName>
                                        </p:attrNameLst>
                                      </p:cBhvr>
                                      <p:to>
                                        <p:strVal val="visible"/>
                                      </p:to>
                                    </p:set>
                                    <p:anim calcmode="lin" valueType="num">
                                      <p:cBhvr>
                                        <p:cTn id="42" dur="1000" fill="hold"/>
                                        <p:tgtEl>
                                          <p:spTgt spid="2065"/>
                                        </p:tgtEl>
                                        <p:attrNameLst>
                                          <p:attrName>ppt_w</p:attrName>
                                        </p:attrNameLst>
                                      </p:cBhvr>
                                      <p:tavLst>
                                        <p:tav tm="0">
                                          <p:val>
                                            <p:fltVal val="0"/>
                                          </p:val>
                                        </p:tav>
                                        <p:tav tm="100000">
                                          <p:val>
                                            <p:strVal val="#ppt_w"/>
                                          </p:val>
                                        </p:tav>
                                      </p:tavLst>
                                    </p:anim>
                                    <p:anim calcmode="lin" valueType="num">
                                      <p:cBhvr>
                                        <p:cTn id="43" dur="1000" fill="hold"/>
                                        <p:tgtEl>
                                          <p:spTgt spid="2065"/>
                                        </p:tgtEl>
                                        <p:attrNameLst>
                                          <p:attrName>ppt_h</p:attrName>
                                        </p:attrNameLst>
                                      </p:cBhvr>
                                      <p:tavLst>
                                        <p:tav tm="0">
                                          <p:val>
                                            <p:fltVal val="0"/>
                                          </p:val>
                                        </p:tav>
                                        <p:tav tm="100000">
                                          <p:val>
                                            <p:strVal val="#ppt_h"/>
                                          </p:val>
                                        </p:tav>
                                      </p:tavLst>
                                    </p:anim>
                                    <p:animEffect transition="in" filter="fade">
                                      <p:cBhvr>
                                        <p:cTn id="44" dur="1000"/>
                                        <p:tgtEl>
                                          <p:spTgt spid="2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3"/>
          <p:cNvSpPr>
            <a:spLocks noGrp="1"/>
          </p:cNvSpPr>
          <p:nvPr>
            <p:ph type="title"/>
          </p:nvPr>
        </p:nvSpPr>
        <p:spPr/>
        <p:txBody>
          <a:bodyPr/>
          <a:lstStyle/>
          <a:p>
            <a:pPr eaLnBrk="1" hangingPunct="1"/>
            <a:r>
              <a:rPr lang="pt-BR" smtClean="0"/>
              <a:t>Wii Remote por Dentro</a:t>
            </a:r>
          </a:p>
        </p:txBody>
      </p:sp>
      <p:pic>
        <p:nvPicPr>
          <p:cNvPr id="47107" name="Picture 4" descr="C:\Users\Lailson Bandeira\Desktop\Wii\a look inside magic wand.png">
            <a:hlinkClick r:id="rId2"/>
          </p:cNvPr>
          <p:cNvPicPr>
            <a:picLocks noChangeAspect="1" noChangeArrowheads="1"/>
          </p:cNvPicPr>
          <p:nvPr/>
        </p:nvPicPr>
        <p:blipFill>
          <a:blip r:embed="rId3"/>
          <a:srcRect/>
          <a:stretch>
            <a:fillRect/>
          </a:stretch>
        </p:blipFill>
        <p:spPr bwMode="auto">
          <a:xfrm>
            <a:off x="1425575" y="1425575"/>
            <a:ext cx="6292850" cy="47180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pt-BR" smtClean="0"/>
              <a:t>Wii Sensor Bar</a:t>
            </a:r>
          </a:p>
        </p:txBody>
      </p:sp>
      <p:sp>
        <p:nvSpPr>
          <p:cNvPr id="48131" name="Content Placeholder 2"/>
          <p:cNvSpPr>
            <a:spLocks noGrp="1"/>
          </p:cNvSpPr>
          <p:nvPr>
            <p:ph sz="quarter" idx="1"/>
          </p:nvPr>
        </p:nvSpPr>
        <p:spPr>
          <a:xfrm>
            <a:off x="457200" y="1219200"/>
            <a:ext cx="8229600" cy="4937125"/>
          </a:xfrm>
        </p:spPr>
        <p:txBody>
          <a:bodyPr/>
          <a:lstStyle/>
          <a:p>
            <a:pPr eaLnBrk="1" hangingPunct="1"/>
            <a:r>
              <a:rPr lang="pt-BR" smtClean="0"/>
              <a:t>Orienta o Wii Remote no espaço através de um conjunto de LEDs infra-vermelho</a:t>
            </a:r>
          </a:p>
          <a:p>
            <a:pPr eaLnBrk="1" hangingPunct="1"/>
            <a:endParaRPr lang="pt-BR" smtClean="0"/>
          </a:p>
          <a:p>
            <a:pPr eaLnBrk="1" hangingPunct="1"/>
            <a:endParaRPr lang="pt-BR" smtClean="0"/>
          </a:p>
          <a:p>
            <a:pPr eaLnBrk="1" hangingPunct="1"/>
            <a:endParaRPr lang="pt-BR" smtClean="0"/>
          </a:p>
          <a:p>
            <a:pPr eaLnBrk="1" hangingPunct="1"/>
            <a:r>
              <a:rPr lang="pt-BR" smtClean="0"/>
              <a:t>Permite que o controle seja usado como apontador em até 5m de distância</a:t>
            </a:r>
          </a:p>
        </p:txBody>
      </p:sp>
      <p:pic>
        <p:nvPicPr>
          <p:cNvPr id="48132" name="Picture 2"/>
          <p:cNvPicPr>
            <a:picLocks noChangeAspect="1" noChangeArrowheads="1"/>
          </p:cNvPicPr>
          <p:nvPr/>
        </p:nvPicPr>
        <p:blipFill>
          <a:blip r:embed="rId3"/>
          <a:srcRect/>
          <a:stretch>
            <a:fillRect/>
          </a:stretch>
        </p:blipFill>
        <p:spPr bwMode="auto">
          <a:xfrm>
            <a:off x="971550" y="2228850"/>
            <a:ext cx="7200900" cy="12461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pt-PT" smtClean="0"/>
              <a:t>História dos Videogames</a:t>
            </a:r>
            <a:endParaRPr lang="pt-BR" smtClean="0"/>
          </a:p>
        </p:txBody>
      </p:sp>
      <p:sp>
        <p:nvSpPr>
          <p:cNvPr id="12291" name="Content Placeholder 2"/>
          <p:cNvSpPr>
            <a:spLocks noGrp="1"/>
          </p:cNvSpPr>
          <p:nvPr>
            <p:ph sz="quarter" idx="1"/>
          </p:nvPr>
        </p:nvSpPr>
        <p:spPr>
          <a:xfrm>
            <a:off x="457200" y="1219200"/>
            <a:ext cx="8229600" cy="4937125"/>
          </a:xfrm>
        </p:spPr>
        <p:txBody>
          <a:bodyPr/>
          <a:lstStyle/>
          <a:p>
            <a:pPr eaLnBrk="1" hangingPunct="1"/>
            <a:r>
              <a:rPr lang="pt-PT" smtClean="0"/>
              <a:t>O primeiro jogo:</a:t>
            </a:r>
          </a:p>
          <a:p>
            <a:pPr lvl="1" eaLnBrk="1" hangingPunct="1"/>
            <a:r>
              <a:rPr lang="pt-PT" smtClean="0"/>
              <a:t>Pong</a:t>
            </a:r>
          </a:p>
          <a:p>
            <a:pPr lvl="2" eaLnBrk="1" hangingPunct="1"/>
            <a:r>
              <a:rPr lang="pt-PT" smtClean="0"/>
              <a:t>Popularizou os videos games</a:t>
            </a:r>
          </a:p>
          <a:p>
            <a:pPr lvl="2" eaLnBrk="1" hangingPunct="1"/>
            <a:r>
              <a:rPr lang="pt-PT" smtClean="0"/>
              <a:t> Jogabilidade simples</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pt-BR" smtClean="0"/>
              <a:t>Wii Sensor Bar</a:t>
            </a:r>
          </a:p>
        </p:txBody>
      </p:sp>
      <p:sp>
        <p:nvSpPr>
          <p:cNvPr id="49155" name="Content Placeholder 2"/>
          <p:cNvSpPr>
            <a:spLocks noGrp="1"/>
          </p:cNvSpPr>
          <p:nvPr>
            <p:ph sz="quarter" idx="1"/>
          </p:nvPr>
        </p:nvSpPr>
        <p:spPr>
          <a:xfrm>
            <a:off x="457200" y="1219200"/>
            <a:ext cx="8229600" cy="4937125"/>
          </a:xfrm>
        </p:spPr>
        <p:txBody>
          <a:bodyPr/>
          <a:lstStyle/>
          <a:p>
            <a:pPr eaLnBrk="1" hangingPunct="1"/>
            <a:r>
              <a:rPr lang="pt-BR" smtClean="0"/>
              <a:t>Os raios são captados pelo sensor ótico da PixArt™ localizado na frente do Wii Remote</a:t>
            </a:r>
          </a:p>
          <a:p>
            <a:pPr eaLnBrk="1" hangingPunct="1"/>
            <a:endParaRPr lang="pt-BR" smtClean="0"/>
          </a:p>
        </p:txBody>
      </p:sp>
      <p:pic>
        <p:nvPicPr>
          <p:cNvPr id="49156" name="Picture 3" descr="pixart_1_exp.png"/>
          <p:cNvPicPr>
            <a:picLocks noChangeAspect="1"/>
          </p:cNvPicPr>
          <p:nvPr/>
        </p:nvPicPr>
        <p:blipFill>
          <a:blip r:embed="rId3"/>
          <a:srcRect/>
          <a:stretch>
            <a:fillRect/>
          </a:stretch>
        </p:blipFill>
        <p:spPr bwMode="auto">
          <a:xfrm>
            <a:off x="4572000" y="2714625"/>
            <a:ext cx="2159000" cy="2159000"/>
          </a:xfrm>
          <a:prstGeom prst="rect">
            <a:avLst/>
          </a:prstGeom>
          <a:noFill/>
          <a:ln w="9525">
            <a:noFill/>
            <a:miter lim="800000"/>
            <a:headEnd/>
            <a:tailEnd/>
          </a:ln>
        </p:spPr>
      </p:pic>
      <p:pic>
        <p:nvPicPr>
          <p:cNvPr id="49157" name="Picture 4" descr="pixart_2_exp.png"/>
          <p:cNvPicPr>
            <a:picLocks noChangeAspect="1"/>
          </p:cNvPicPr>
          <p:nvPr/>
        </p:nvPicPr>
        <p:blipFill>
          <a:blip r:embed="rId4"/>
          <a:srcRect/>
          <a:stretch>
            <a:fillRect/>
          </a:stretch>
        </p:blipFill>
        <p:spPr bwMode="auto">
          <a:xfrm>
            <a:off x="1928813" y="2714625"/>
            <a:ext cx="2159000" cy="2159000"/>
          </a:xfrm>
          <a:prstGeom prst="rect">
            <a:avLst/>
          </a:prstGeom>
          <a:noFill/>
          <a:ln w="9525">
            <a:noFill/>
            <a:miter lim="800000"/>
            <a:headEnd/>
            <a:tailEnd/>
          </a:ln>
        </p:spPr>
      </p:pic>
      <p:sp>
        <p:nvSpPr>
          <p:cNvPr id="8" name="Content Placeholder 2"/>
          <p:cNvSpPr txBox="1">
            <a:spLocks/>
          </p:cNvSpPr>
          <p:nvPr/>
        </p:nvSpPr>
        <p:spPr>
          <a:xfrm>
            <a:off x="485775" y="5000625"/>
            <a:ext cx="8229600" cy="1143000"/>
          </a:xfrm>
          <a:prstGeom prst="rect">
            <a:avLst/>
          </a:prstGeom>
        </p:spPr>
        <p:txBody>
          <a:bodyPr>
            <a:normAutofit fontScale="85000" lnSpcReduction="10000"/>
          </a:bodyPr>
          <a:lstStyle/>
          <a:p>
            <a:pPr marL="342900" indent="-342900" fontAlgn="auto">
              <a:spcBef>
                <a:spcPct val="20000"/>
              </a:spcBef>
              <a:spcAft>
                <a:spcPts val="0"/>
              </a:spcAft>
              <a:buFont typeface="Arial" pitchFamily="34" charset="0"/>
              <a:buChar char="•"/>
              <a:defRPr/>
            </a:pPr>
            <a:r>
              <a:rPr lang="pt-BR" sz="3200" dirty="0">
                <a:latin typeface="+mn-lt"/>
                <a:cs typeface="+mn-cs"/>
              </a:rPr>
              <a:t>Sem este mecanismo, não há como determinar para onde o usuário está apontando</a:t>
            </a:r>
          </a:p>
          <a:p>
            <a:pPr marL="342900" indent="-342900" fontAlgn="auto">
              <a:spcBef>
                <a:spcPct val="20000"/>
              </a:spcBef>
              <a:spcAft>
                <a:spcPts val="0"/>
              </a:spcAft>
              <a:buFont typeface="Arial" pitchFamily="34" charset="0"/>
              <a:buChar char="•"/>
              <a:defRPr/>
            </a:pPr>
            <a:endParaRPr lang="pt-BR" sz="3200" dirty="0">
              <a:latin typeface="+mn-lt"/>
              <a:cs typeface="+mn-cs"/>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pt-BR" smtClean="0"/>
              <a:t>Wii Sensor Bar</a:t>
            </a:r>
          </a:p>
        </p:txBody>
      </p:sp>
      <p:sp>
        <p:nvSpPr>
          <p:cNvPr id="50179" name="Content Placeholder 2"/>
          <p:cNvSpPr>
            <a:spLocks noGrp="1"/>
          </p:cNvSpPr>
          <p:nvPr>
            <p:ph sz="quarter" idx="1"/>
          </p:nvPr>
        </p:nvSpPr>
        <p:spPr>
          <a:xfrm>
            <a:off x="457200" y="1219200"/>
            <a:ext cx="8229600" cy="4937125"/>
          </a:xfrm>
        </p:spPr>
        <p:txBody>
          <a:bodyPr/>
          <a:lstStyle/>
          <a:p>
            <a:pPr eaLnBrk="1" hangingPunct="1"/>
            <a:r>
              <a:rPr lang="pt-BR" smtClean="0"/>
              <a:t>Permite que o console calcule a distância do jogador através da triangulação da distância entre os pontos de luz</a:t>
            </a:r>
          </a:p>
        </p:txBody>
      </p:sp>
      <p:pic>
        <p:nvPicPr>
          <p:cNvPr id="50180" name="Picture 3" descr="\\LAILSON-MAC\lailsonbm\Desktop\Wii\sensor_bar_diagram.wmf"/>
          <p:cNvPicPr>
            <a:picLocks noChangeAspect="1" noChangeArrowheads="1"/>
          </p:cNvPicPr>
          <p:nvPr/>
        </p:nvPicPr>
        <p:blipFill>
          <a:blip r:embed="rId3"/>
          <a:srcRect/>
          <a:stretch>
            <a:fillRect/>
          </a:stretch>
        </p:blipFill>
        <p:spPr bwMode="auto">
          <a:xfrm>
            <a:off x="971550" y="3357563"/>
            <a:ext cx="7200900" cy="1035050"/>
          </a:xfrm>
          <a:prstGeom prst="rect">
            <a:avLst/>
          </a:prstGeom>
          <a:noFill/>
          <a:ln w="9525">
            <a:noFill/>
            <a:miter lim="800000"/>
            <a:headEnd/>
            <a:tailEnd/>
          </a:ln>
        </p:spPr>
      </p:pic>
      <p:sp>
        <p:nvSpPr>
          <p:cNvPr id="7" name="Content Placeholder 2"/>
          <p:cNvSpPr txBox="1">
            <a:spLocks/>
          </p:cNvSpPr>
          <p:nvPr/>
        </p:nvSpPr>
        <p:spPr>
          <a:xfrm>
            <a:off x="609600" y="4786313"/>
            <a:ext cx="8229600" cy="1492250"/>
          </a:xfrm>
          <a:prstGeom prst="rect">
            <a:avLst/>
          </a:prstGeom>
        </p:spPr>
        <p:txBody>
          <a:bodyPr>
            <a:normAutofit lnSpcReduction="10000"/>
          </a:bodyPr>
          <a:lstStyle/>
          <a:p>
            <a:pPr marL="342900" indent="-342900" fontAlgn="auto">
              <a:spcBef>
                <a:spcPct val="20000"/>
              </a:spcBef>
              <a:spcAft>
                <a:spcPts val="0"/>
              </a:spcAft>
              <a:buFont typeface="Arial" pitchFamily="34" charset="0"/>
              <a:buChar char="•"/>
              <a:defRPr/>
            </a:pPr>
            <a:r>
              <a:rPr lang="pt-BR" sz="3200" dirty="0">
                <a:latin typeface="+mn-lt"/>
                <a:cs typeface="+mn-cs"/>
              </a:rPr>
              <a:t>É possível calcular também a rotação em relação ao plano do chão, pelo ângulo relativo entre o </a:t>
            </a:r>
            <a:r>
              <a:rPr lang="pt-BR" sz="3200" dirty="0" err="1">
                <a:latin typeface="+mn-lt"/>
                <a:cs typeface="+mn-cs"/>
              </a:rPr>
              <a:t>conjunt</a:t>
            </a:r>
            <a:r>
              <a:rPr lang="pt-BR" sz="3200" dirty="0">
                <a:latin typeface="+mn-lt"/>
                <a:cs typeface="+mn-cs"/>
              </a:rPr>
              <a:t>o de </a:t>
            </a:r>
            <a:r>
              <a:rPr lang="pt-BR" sz="3200" dirty="0" err="1">
                <a:latin typeface="+mn-lt"/>
                <a:cs typeface="+mn-cs"/>
              </a:rPr>
              <a:t>LEDs</a:t>
            </a:r>
            <a:endParaRPr lang="pt-BR" sz="3200" dirty="0">
              <a:latin typeface="+mn-lt"/>
              <a:cs typeface="+mn-cs"/>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pt-BR" smtClean="0"/>
              <a:t>Acelerômetro</a:t>
            </a:r>
          </a:p>
        </p:txBody>
      </p:sp>
      <p:sp>
        <p:nvSpPr>
          <p:cNvPr id="51203" name="Content Placeholder 2"/>
          <p:cNvSpPr>
            <a:spLocks noGrp="1"/>
          </p:cNvSpPr>
          <p:nvPr>
            <p:ph sz="quarter" idx="1"/>
          </p:nvPr>
        </p:nvSpPr>
        <p:spPr>
          <a:xfrm>
            <a:off x="457200" y="1219200"/>
            <a:ext cx="8229600" cy="4937125"/>
          </a:xfrm>
        </p:spPr>
        <p:txBody>
          <a:bodyPr/>
          <a:lstStyle/>
          <a:p>
            <a:pPr eaLnBrk="1" hangingPunct="1"/>
            <a:r>
              <a:rPr lang="pt-BR" smtClean="0"/>
              <a:t>Embutido no Wii Remote está acelerômetro ADXL330, da Analog Devices, que mede aceleração nos eixos </a:t>
            </a:r>
            <a:r>
              <a:rPr lang="pt-BR" i="1" smtClean="0"/>
              <a:t>x</a:t>
            </a:r>
            <a:r>
              <a:rPr lang="pt-BR" smtClean="0"/>
              <a:t>, </a:t>
            </a:r>
            <a:r>
              <a:rPr lang="pt-BR" i="1" smtClean="0"/>
              <a:t>y</a:t>
            </a:r>
            <a:r>
              <a:rPr lang="pt-BR" smtClean="0"/>
              <a:t> e </a:t>
            </a:r>
            <a:r>
              <a:rPr lang="pt-BR" i="1" smtClean="0"/>
              <a:t>z</a:t>
            </a:r>
          </a:p>
        </p:txBody>
      </p:sp>
      <p:pic>
        <p:nvPicPr>
          <p:cNvPr id="51204" name="Picture 2"/>
          <p:cNvPicPr>
            <a:picLocks noChangeAspect="1" noChangeArrowheads="1"/>
          </p:cNvPicPr>
          <p:nvPr/>
        </p:nvPicPr>
        <p:blipFill>
          <a:blip r:embed="rId3"/>
          <a:srcRect/>
          <a:stretch>
            <a:fillRect/>
          </a:stretch>
        </p:blipFill>
        <p:spPr bwMode="auto">
          <a:xfrm>
            <a:off x="857250" y="3000375"/>
            <a:ext cx="3240088" cy="3240088"/>
          </a:xfrm>
          <a:prstGeom prst="rect">
            <a:avLst/>
          </a:prstGeom>
          <a:noFill/>
          <a:ln w="9525">
            <a:noFill/>
            <a:miter lim="800000"/>
            <a:headEnd/>
            <a:tailEnd/>
          </a:ln>
        </p:spPr>
      </p:pic>
      <p:pic>
        <p:nvPicPr>
          <p:cNvPr id="51205" name="Picture 3"/>
          <p:cNvPicPr>
            <a:picLocks noChangeAspect="1" noChangeArrowheads="1"/>
          </p:cNvPicPr>
          <p:nvPr/>
        </p:nvPicPr>
        <p:blipFill>
          <a:blip r:embed="rId4"/>
          <a:srcRect/>
          <a:stretch>
            <a:fillRect/>
          </a:stretch>
        </p:blipFill>
        <p:spPr bwMode="auto">
          <a:xfrm>
            <a:off x="4857750" y="2928938"/>
            <a:ext cx="3240088" cy="32400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pt-BR" smtClean="0"/>
              <a:t>Acelerômetro</a:t>
            </a:r>
          </a:p>
        </p:txBody>
      </p:sp>
      <p:sp>
        <p:nvSpPr>
          <p:cNvPr id="52227" name="Content Placeholder 2"/>
          <p:cNvSpPr>
            <a:spLocks noGrp="1"/>
          </p:cNvSpPr>
          <p:nvPr>
            <p:ph sz="quarter" idx="1"/>
          </p:nvPr>
        </p:nvSpPr>
        <p:spPr>
          <a:xfrm>
            <a:off x="457200" y="1219200"/>
            <a:ext cx="8229600" cy="4937125"/>
          </a:xfrm>
        </p:spPr>
        <p:txBody>
          <a:bodyPr/>
          <a:lstStyle/>
          <a:p>
            <a:pPr eaLnBrk="1" hangingPunct="1"/>
            <a:r>
              <a:rPr lang="pt-BR" smtClean="0"/>
              <a:t>Três acelerômetros unidimensionais posicionados perpendicularmente no chip</a:t>
            </a:r>
          </a:p>
          <a:p>
            <a:pPr eaLnBrk="1" hangingPunct="1"/>
            <a:r>
              <a:rPr lang="pt-BR" smtClean="0"/>
              <a:t>Tecnologia eletro-mecânica (MEMS) que mede a variação de capacitância entre duas placas</a:t>
            </a:r>
          </a:p>
        </p:txBody>
      </p:sp>
      <p:pic>
        <p:nvPicPr>
          <p:cNvPr id="52228" name="Picture 3"/>
          <p:cNvPicPr>
            <a:picLocks noChangeAspect="1" noChangeArrowheads="1"/>
          </p:cNvPicPr>
          <p:nvPr/>
        </p:nvPicPr>
        <p:blipFill>
          <a:blip r:embed="rId3"/>
          <a:srcRect/>
          <a:stretch>
            <a:fillRect/>
          </a:stretch>
        </p:blipFill>
        <p:spPr bwMode="auto">
          <a:xfrm>
            <a:off x="2190750" y="3929063"/>
            <a:ext cx="4762500" cy="23336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pt-BR" smtClean="0"/>
              <a:t>Críticas</a:t>
            </a:r>
          </a:p>
        </p:txBody>
      </p:sp>
      <p:sp>
        <p:nvSpPr>
          <p:cNvPr id="3" name="Content Placeholder 2"/>
          <p:cNvSpPr>
            <a:spLocks noGrp="1"/>
          </p:cNvSpPr>
          <p:nvPr>
            <p:ph sz="quarter" idx="1"/>
          </p:nvPr>
        </p:nvSpPr>
        <p:spPr>
          <a:xfrm>
            <a:off x="457200" y="1219200"/>
            <a:ext cx="8229600" cy="4937125"/>
          </a:xfrm>
        </p:spPr>
        <p:txBody>
          <a:bodyPr>
            <a:normAutofit/>
          </a:bodyPr>
          <a:lstStyle/>
          <a:p>
            <a:pPr marL="274320" indent="-274320" eaLnBrk="1" fontAlgn="auto" hangingPunct="1">
              <a:spcAft>
                <a:spcPts val="0"/>
              </a:spcAft>
              <a:buFont typeface="Wingdings 3"/>
              <a:buChar char=""/>
              <a:defRPr/>
            </a:pPr>
            <a:r>
              <a:rPr lang="pt-BR" dirty="0" smtClean="0"/>
              <a:t>As tecnologias por trás do </a:t>
            </a:r>
            <a:r>
              <a:rPr lang="pt-BR" dirty="0" err="1" smtClean="0"/>
              <a:t>Wii</a:t>
            </a:r>
            <a:r>
              <a:rPr lang="pt-BR" dirty="0"/>
              <a:t> </a:t>
            </a:r>
            <a:r>
              <a:rPr lang="pt-BR" dirty="0" smtClean="0"/>
              <a:t>não são exatamente novas</a:t>
            </a:r>
          </a:p>
          <a:p>
            <a:pPr marL="274320" indent="-274320" eaLnBrk="1" fontAlgn="auto" hangingPunct="1">
              <a:spcAft>
                <a:spcPts val="400"/>
              </a:spcAft>
              <a:buFont typeface="Wingdings 3"/>
              <a:buChar char=""/>
              <a:defRPr/>
            </a:pPr>
            <a:r>
              <a:rPr lang="pt-BR" dirty="0" smtClean="0"/>
              <a:t>Críticas ao mecanismo de detecção de movimento, falho e impreciso</a:t>
            </a:r>
          </a:p>
          <a:p>
            <a:pPr marL="720725" indent="11113" eaLnBrk="1" fontAlgn="auto" hangingPunct="1">
              <a:spcAft>
                <a:spcPts val="0"/>
              </a:spcAft>
              <a:buFont typeface="Wingdings 3"/>
              <a:buNone/>
              <a:defRPr/>
            </a:pPr>
            <a:r>
              <a:rPr lang="en-US" sz="2400" dirty="0" smtClean="0"/>
              <a:t>“[…] the unpredictable </a:t>
            </a:r>
            <a:r>
              <a:rPr lang="en-US" sz="2400" dirty="0" err="1" smtClean="0"/>
              <a:t>Wii</a:t>
            </a:r>
            <a:r>
              <a:rPr lang="en-US" sz="2400" dirty="0" smtClean="0"/>
              <a:t> Remote has led to a maddening dichotomy. Some games are too easy, while others are too hard -- for all the wrong reasons... Gamers […] have to settle for battling incomprehensible controls.”</a:t>
            </a:r>
          </a:p>
          <a:p>
            <a:pPr marL="720725" indent="11113" algn="r" eaLnBrk="1" fontAlgn="auto" hangingPunct="1">
              <a:spcAft>
                <a:spcPts val="0"/>
              </a:spcAft>
              <a:buFont typeface="Wingdings 3"/>
              <a:buNone/>
              <a:defRPr/>
            </a:pPr>
            <a:r>
              <a:rPr lang="pt-BR" sz="2000" b="1" dirty="0" err="1" smtClean="0"/>
              <a:t>Joystiq</a:t>
            </a:r>
            <a:r>
              <a:rPr lang="pt-BR" sz="2000" b="1" dirty="0"/>
              <a:t> </a:t>
            </a:r>
            <a:r>
              <a:rPr lang="pt-BR" sz="2000" b="1" dirty="0" err="1" smtClean="0"/>
              <a:t>Video</a:t>
            </a:r>
            <a:r>
              <a:rPr lang="pt-BR" sz="2000" b="1" dirty="0" smtClean="0"/>
              <a:t> </a:t>
            </a:r>
            <a:r>
              <a:rPr lang="pt-BR" sz="2000" b="1" dirty="0" err="1" smtClean="0"/>
              <a:t>Gaming</a:t>
            </a:r>
            <a:r>
              <a:rPr lang="pt-BR" sz="2000" b="1" dirty="0" smtClean="0"/>
              <a:t> </a:t>
            </a:r>
            <a:r>
              <a:rPr lang="pt-BR" sz="2000" b="1" dirty="0" err="1" smtClean="0"/>
              <a:t>Website</a:t>
            </a:r>
            <a:endParaRPr lang="en-US" sz="2000" dirty="0" smtClean="0"/>
          </a:p>
          <a:p>
            <a:pPr marL="274320" indent="-274320" eaLnBrk="1" fontAlgn="auto" hangingPunct="1">
              <a:spcAft>
                <a:spcPts val="0"/>
              </a:spcAft>
              <a:buFont typeface="Wingdings 3"/>
              <a:buChar char=""/>
              <a:defRPr/>
            </a:pPr>
            <a:endParaRPr lang="pt-BR" dirty="0" smtClean="0"/>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r>
              <a:rPr lang="pt-BR" smtClean="0"/>
              <a:t>Wii Motion Plus</a:t>
            </a:r>
          </a:p>
        </p:txBody>
      </p:sp>
      <p:sp>
        <p:nvSpPr>
          <p:cNvPr id="54275" name="Content Placeholder 2"/>
          <p:cNvSpPr>
            <a:spLocks noGrp="1"/>
          </p:cNvSpPr>
          <p:nvPr>
            <p:ph sz="quarter" idx="1"/>
          </p:nvPr>
        </p:nvSpPr>
        <p:spPr>
          <a:xfrm>
            <a:off x="457200" y="1219200"/>
            <a:ext cx="8229600" cy="4937125"/>
          </a:xfrm>
        </p:spPr>
        <p:txBody>
          <a:bodyPr/>
          <a:lstStyle/>
          <a:p>
            <a:pPr eaLnBrk="1" hangingPunct="1"/>
            <a:r>
              <a:rPr lang="pt-BR" smtClean="0"/>
              <a:t>Como resposta às críticas, a Nintendo anunciou na E3 de 2008 o Wii Motion Plus</a:t>
            </a:r>
          </a:p>
          <a:p>
            <a:pPr eaLnBrk="1" hangingPunct="1"/>
            <a:r>
              <a:rPr lang="pt-BR" smtClean="0"/>
              <a:t>Aumenta a precisão dos movimentos</a:t>
            </a:r>
          </a:p>
        </p:txBody>
      </p:sp>
      <p:pic>
        <p:nvPicPr>
          <p:cNvPr id="54276" name="Picture 3"/>
          <p:cNvPicPr>
            <a:picLocks noChangeAspect="1" noChangeArrowheads="1"/>
          </p:cNvPicPr>
          <p:nvPr/>
        </p:nvPicPr>
        <p:blipFill>
          <a:blip r:embed="rId3"/>
          <a:srcRect/>
          <a:stretch>
            <a:fillRect/>
          </a:stretch>
        </p:blipFill>
        <p:spPr bwMode="auto">
          <a:xfrm>
            <a:off x="4214813" y="3214688"/>
            <a:ext cx="4133850" cy="2954337"/>
          </a:xfrm>
          <a:prstGeom prst="rect">
            <a:avLst/>
          </a:prstGeom>
          <a:noFill/>
          <a:ln w="9525">
            <a:noFill/>
            <a:miter lim="800000"/>
            <a:headEnd/>
            <a:tailEnd/>
          </a:ln>
        </p:spPr>
      </p:pic>
      <p:sp>
        <p:nvSpPr>
          <p:cNvPr id="9" name="Content Placeholder 2"/>
          <p:cNvSpPr txBox="1">
            <a:spLocks/>
          </p:cNvSpPr>
          <p:nvPr/>
        </p:nvSpPr>
        <p:spPr>
          <a:xfrm>
            <a:off x="457200" y="3286125"/>
            <a:ext cx="3429000" cy="2811463"/>
          </a:xfrm>
          <a:prstGeom prst="rect">
            <a:avLst/>
          </a:prstGeom>
        </p:spPr>
        <p:txBody>
          <a:bodyPr>
            <a:normAutofit lnSpcReduction="10000"/>
          </a:bodyPr>
          <a:lstStyle/>
          <a:p>
            <a:pPr marL="342900" indent="-342900" fontAlgn="auto">
              <a:spcBef>
                <a:spcPct val="20000"/>
              </a:spcBef>
              <a:spcAft>
                <a:spcPts val="0"/>
              </a:spcAft>
              <a:buFont typeface="Arial" pitchFamily="34" charset="0"/>
              <a:buChar char="•"/>
              <a:defRPr/>
            </a:pPr>
            <a:r>
              <a:rPr lang="pt-BR" sz="3200" dirty="0">
                <a:latin typeface="+mn-lt"/>
                <a:cs typeface="+mn-cs"/>
              </a:rPr>
              <a:t>Possibilita que “as ações sejam </a:t>
            </a:r>
            <a:r>
              <a:rPr lang="pt-BR" sz="3200" dirty="0" err="1">
                <a:latin typeface="+mn-lt"/>
                <a:cs typeface="+mn-cs"/>
              </a:rPr>
              <a:t>renderizadas</a:t>
            </a:r>
            <a:r>
              <a:rPr lang="pt-BR" sz="3200" dirty="0">
                <a:latin typeface="+mn-lt"/>
                <a:cs typeface="+mn-cs"/>
              </a:rPr>
              <a:t> na tela em tempo real”</a:t>
            </a:r>
          </a:p>
          <a:p>
            <a:pPr marL="342900" indent="-342900" fontAlgn="auto">
              <a:spcBef>
                <a:spcPct val="20000"/>
              </a:spcBef>
              <a:spcAft>
                <a:spcPts val="0"/>
              </a:spcAft>
              <a:buFont typeface="Arial" pitchFamily="34" charset="0"/>
              <a:buChar char="•"/>
              <a:defRPr/>
            </a:pPr>
            <a:endParaRPr lang="pt-BR" sz="3200" dirty="0">
              <a:latin typeface="+mn-lt"/>
              <a:cs typeface="+mn-cs"/>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pt-BR" smtClean="0"/>
              <a:t>Wii Motion Plus</a:t>
            </a:r>
          </a:p>
        </p:txBody>
      </p:sp>
      <p:sp>
        <p:nvSpPr>
          <p:cNvPr id="55299" name="Content Placeholder 2"/>
          <p:cNvSpPr>
            <a:spLocks noGrp="1"/>
          </p:cNvSpPr>
          <p:nvPr>
            <p:ph sz="quarter" idx="1"/>
          </p:nvPr>
        </p:nvSpPr>
        <p:spPr>
          <a:xfrm>
            <a:off x="457200" y="1219200"/>
            <a:ext cx="8229600" cy="4937125"/>
          </a:xfrm>
        </p:spPr>
        <p:txBody>
          <a:bodyPr/>
          <a:lstStyle/>
          <a:p>
            <a:pPr eaLnBrk="1" hangingPunct="1"/>
            <a:r>
              <a:rPr lang="pt-BR" smtClean="0"/>
              <a:t>O Motion Plus abriga o giroscópio IDG-600, da IvenSense, que mede rotações nos eixos </a:t>
            </a:r>
            <a:r>
              <a:rPr lang="pt-BR" i="1" smtClean="0"/>
              <a:t>x</a:t>
            </a:r>
            <a:r>
              <a:rPr lang="pt-BR" smtClean="0"/>
              <a:t> e </a:t>
            </a:r>
            <a:r>
              <a:rPr lang="pt-BR" i="1" smtClean="0"/>
              <a:t>y</a:t>
            </a:r>
          </a:p>
        </p:txBody>
      </p:sp>
      <p:pic>
        <p:nvPicPr>
          <p:cNvPr id="55300" name="Picture 4"/>
          <p:cNvPicPr>
            <a:picLocks noChangeAspect="1" noChangeArrowheads="1"/>
          </p:cNvPicPr>
          <p:nvPr/>
        </p:nvPicPr>
        <p:blipFill>
          <a:blip r:embed="rId2"/>
          <a:srcRect/>
          <a:stretch>
            <a:fillRect/>
          </a:stretch>
        </p:blipFill>
        <p:spPr bwMode="auto">
          <a:xfrm>
            <a:off x="738188" y="2643188"/>
            <a:ext cx="5334000" cy="3476625"/>
          </a:xfrm>
          <a:prstGeom prst="rect">
            <a:avLst/>
          </a:prstGeom>
          <a:noFill/>
          <a:ln w="9525">
            <a:noFill/>
            <a:miter lim="800000"/>
            <a:headEnd/>
            <a:tailEnd/>
          </a:ln>
        </p:spPr>
      </p:pic>
      <p:pic>
        <p:nvPicPr>
          <p:cNvPr id="55301" name="Picture 7" descr="C:\Users\Lailson Bandeira\Desktop\Wii\Gyroscope_operation.gif"/>
          <p:cNvPicPr>
            <a:picLocks noChangeAspect="1" noChangeArrowheads="1" noCrop="1"/>
          </p:cNvPicPr>
          <p:nvPr/>
        </p:nvPicPr>
        <p:blipFill>
          <a:blip r:embed="rId3"/>
          <a:srcRect/>
          <a:stretch>
            <a:fillRect/>
          </a:stretch>
        </p:blipFill>
        <p:spPr bwMode="auto">
          <a:xfrm>
            <a:off x="5643563" y="3143250"/>
            <a:ext cx="2857500" cy="28575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pt-BR" smtClean="0"/>
              <a:t>Wii Motion Plus</a:t>
            </a:r>
          </a:p>
        </p:txBody>
      </p:sp>
      <p:sp>
        <p:nvSpPr>
          <p:cNvPr id="56323" name="Content Placeholder 2"/>
          <p:cNvSpPr>
            <a:spLocks noGrp="1"/>
          </p:cNvSpPr>
          <p:nvPr>
            <p:ph sz="quarter" idx="1"/>
          </p:nvPr>
        </p:nvSpPr>
        <p:spPr>
          <a:xfrm>
            <a:off x="457200" y="1219200"/>
            <a:ext cx="8229600" cy="4937125"/>
          </a:xfrm>
        </p:spPr>
        <p:txBody>
          <a:bodyPr/>
          <a:lstStyle/>
          <a:p>
            <a:pPr eaLnBrk="1" hangingPunct="1"/>
            <a:r>
              <a:rPr lang="pt-BR" smtClean="0"/>
              <a:t>O chip contém dois sensores de momento angular MEMS arranjados em um plano</a:t>
            </a:r>
          </a:p>
          <a:p>
            <a:pPr eaLnBrk="1" hangingPunct="1"/>
            <a:r>
              <a:rPr lang="pt-BR" smtClean="0"/>
              <a:t>“</a:t>
            </a:r>
            <a:r>
              <a:rPr lang="pt-BR" i="1" smtClean="0"/>
              <a:t>guaranteed-by-design vibration rejection</a:t>
            </a:r>
            <a:r>
              <a:rPr lang="pt-BR" smtClean="0"/>
              <a:t>”</a:t>
            </a:r>
          </a:p>
          <a:p>
            <a:pPr eaLnBrk="1" hangingPunct="1"/>
            <a:r>
              <a:rPr lang="pt-BR" smtClean="0"/>
              <a:t>Complementa o acelerômetro possibilitando distinguir com precisão rotações de acelerações lineares</a:t>
            </a:r>
          </a:p>
          <a:p>
            <a:pPr eaLnBrk="1" hangingPunct="1"/>
            <a:r>
              <a:rPr lang="pt-BR" smtClean="0">
                <a:hlinkClick r:id="rId2"/>
              </a:rPr>
              <a:t>Gyroscopes and Accelerometers Compared</a:t>
            </a:r>
            <a:endParaRPr lang="pt-BR" smtClean="0"/>
          </a:p>
          <a:p>
            <a:pPr eaLnBrk="1" hangingPunct="1">
              <a:buFont typeface="Wingdings 3" pitchFamily="18" charset="2"/>
              <a:buNone/>
            </a:pPr>
            <a:endParaRPr lang="pt-BR" smtClean="0"/>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pt-BR" smtClean="0"/>
              <a:t>Outras Aplicações</a:t>
            </a:r>
          </a:p>
        </p:txBody>
      </p:sp>
      <p:sp>
        <p:nvSpPr>
          <p:cNvPr id="57347" name="Content Placeholder 2"/>
          <p:cNvSpPr>
            <a:spLocks noGrp="1"/>
          </p:cNvSpPr>
          <p:nvPr>
            <p:ph sz="quarter" idx="1"/>
          </p:nvPr>
        </p:nvSpPr>
        <p:spPr>
          <a:xfrm>
            <a:off x="457200" y="1219200"/>
            <a:ext cx="8229600" cy="4937125"/>
          </a:xfrm>
        </p:spPr>
        <p:txBody>
          <a:bodyPr/>
          <a:lstStyle/>
          <a:p>
            <a:pPr eaLnBrk="1" hangingPunct="1"/>
            <a:r>
              <a:rPr lang="pt-BR" smtClean="0"/>
              <a:t>Prof. Johnny Chung Lee, da Universidade Carneige Mellon, desenvolve vários projetos que usam o Wii:</a:t>
            </a:r>
          </a:p>
          <a:p>
            <a:pPr eaLnBrk="1" hangingPunct="1"/>
            <a:endParaRPr lang="pt-BR" smtClean="0"/>
          </a:p>
        </p:txBody>
      </p:sp>
      <p:pic>
        <p:nvPicPr>
          <p:cNvPr id="57348" name="Picture 2" descr="C:\Users\Lailson Bandeira\Desktop\Wii\snapshot20081021224201.jpg">
            <a:hlinkClick r:id="rId3"/>
          </p:cNvPr>
          <p:cNvPicPr>
            <a:picLocks noChangeAspect="1" noChangeArrowheads="1"/>
          </p:cNvPicPr>
          <p:nvPr/>
        </p:nvPicPr>
        <p:blipFill>
          <a:blip r:embed="rId4"/>
          <a:srcRect/>
          <a:stretch>
            <a:fillRect/>
          </a:stretch>
        </p:blipFill>
        <p:spPr bwMode="auto">
          <a:xfrm>
            <a:off x="1071563" y="3489325"/>
            <a:ext cx="1919287" cy="1439863"/>
          </a:xfrm>
          <a:prstGeom prst="rect">
            <a:avLst/>
          </a:prstGeom>
          <a:noFill/>
          <a:ln w="9525">
            <a:noFill/>
            <a:miter lim="800000"/>
            <a:headEnd/>
            <a:tailEnd/>
          </a:ln>
        </p:spPr>
      </p:pic>
      <p:pic>
        <p:nvPicPr>
          <p:cNvPr id="57349" name="Picture 3" descr="C:\Users\Lailson Bandeira\Desktop\Wii\snapshot20081021224253.jpg">
            <a:hlinkClick r:id="rId5"/>
          </p:cNvPr>
          <p:cNvPicPr>
            <a:picLocks noChangeAspect="1" noChangeArrowheads="1"/>
          </p:cNvPicPr>
          <p:nvPr/>
        </p:nvPicPr>
        <p:blipFill>
          <a:blip r:embed="rId6"/>
          <a:srcRect/>
          <a:stretch>
            <a:fillRect/>
          </a:stretch>
        </p:blipFill>
        <p:spPr bwMode="auto">
          <a:xfrm>
            <a:off x="3678238" y="4632325"/>
            <a:ext cx="1920875" cy="1439863"/>
          </a:xfrm>
          <a:prstGeom prst="rect">
            <a:avLst/>
          </a:prstGeom>
          <a:noFill/>
          <a:ln w="9525">
            <a:noFill/>
            <a:miter lim="800000"/>
            <a:headEnd/>
            <a:tailEnd/>
          </a:ln>
        </p:spPr>
      </p:pic>
      <p:pic>
        <p:nvPicPr>
          <p:cNvPr id="57350" name="Picture 4" descr="C:\Users\Lailson Bandeira\Desktop\Wii\snapshot20081021224327.jpg">
            <a:hlinkClick r:id="rId7"/>
          </p:cNvPr>
          <p:cNvPicPr>
            <a:picLocks noChangeAspect="1" noChangeArrowheads="1"/>
          </p:cNvPicPr>
          <p:nvPr/>
        </p:nvPicPr>
        <p:blipFill>
          <a:blip r:embed="rId8"/>
          <a:srcRect/>
          <a:stretch>
            <a:fillRect/>
          </a:stretch>
        </p:blipFill>
        <p:spPr bwMode="auto">
          <a:xfrm>
            <a:off x="6286500" y="3489325"/>
            <a:ext cx="1919288" cy="1439863"/>
          </a:xfrm>
          <a:prstGeom prst="rect">
            <a:avLst/>
          </a:prstGeom>
          <a:noFill/>
          <a:ln w="9525">
            <a:noFill/>
            <a:miter lim="800000"/>
            <a:headEnd/>
            <a:tailEnd/>
          </a:ln>
        </p:spPr>
      </p:pic>
      <p:sp>
        <p:nvSpPr>
          <p:cNvPr id="57351" name="TextBox 6"/>
          <p:cNvSpPr txBox="1">
            <a:spLocks noChangeArrowheads="1"/>
          </p:cNvSpPr>
          <p:nvPr/>
        </p:nvSpPr>
        <p:spPr bwMode="auto">
          <a:xfrm>
            <a:off x="6357938" y="4989513"/>
            <a:ext cx="1714500" cy="646112"/>
          </a:xfrm>
          <a:prstGeom prst="rect">
            <a:avLst/>
          </a:prstGeom>
          <a:noFill/>
          <a:ln w="9525">
            <a:noFill/>
            <a:miter lim="800000"/>
            <a:headEnd/>
            <a:tailEnd/>
          </a:ln>
        </p:spPr>
        <p:txBody>
          <a:bodyPr>
            <a:spAutoFit/>
          </a:bodyPr>
          <a:lstStyle/>
          <a:p>
            <a:pPr marL="0" lvl="1" algn="ctr"/>
            <a:r>
              <a:rPr lang="en-US">
                <a:latin typeface="Gill Sans MT"/>
              </a:rPr>
              <a:t>Tracking Your Fingers</a:t>
            </a:r>
            <a:endParaRPr lang="pt-BR">
              <a:latin typeface="Gill Sans MT"/>
            </a:endParaRPr>
          </a:p>
        </p:txBody>
      </p:sp>
      <p:sp>
        <p:nvSpPr>
          <p:cNvPr id="57352" name="TextBox 7"/>
          <p:cNvSpPr txBox="1">
            <a:spLocks noChangeArrowheads="1"/>
          </p:cNvSpPr>
          <p:nvPr/>
        </p:nvSpPr>
        <p:spPr bwMode="auto">
          <a:xfrm>
            <a:off x="3786188" y="3632200"/>
            <a:ext cx="1714500" cy="923925"/>
          </a:xfrm>
          <a:prstGeom prst="rect">
            <a:avLst/>
          </a:prstGeom>
          <a:noFill/>
          <a:ln w="9525">
            <a:noFill/>
            <a:miter lim="800000"/>
            <a:headEnd/>
            <a:tailEnd/>
          </a:ln>
        </p:spPr>
        <p:txBody>
          <a:bodyPr>
            <a:spAutoFit/>
          </a:bodyPr>
          <a:lstStyle/>
          <a:p>
            <a:pPr marL="0" lvl="1" algn="ctr"/>
            <a:r>
              <a:rPr lang="en-US">
                <a:latin typeface="Gill Sans MT"/>
              </a:rPr>
              <a:t>Low-Cost Multi-point Interactive Whiteboards</a:t>
            </a:r>
          </a:p>
        </p:txBody>
      </p:sp>
      <p:sp>
        <p:nvSpPr>
          <p:cNvPr id="57353" name="TextBox 8"/>
          <p:cNvSpPr txBox="1">
            <a:spLocks noChangeArrowheads="1"/>
          </p:cNvSpPr>
          <p:nvPr/>
        </p:nvSpPr>
        <p:spPr bwMode="auto">
          <a:xfrm>
            <a:off x="1143000" y="4989513"/>
            <a:ext cx="1714500" cy="923925"/>
          </a:xfrm>
          <a:prstGeom prst="rect">
            <a:avLst/>
          </a:prstGeom>
          <a:noFill/>
          <a:ln w="9525">
            <a:noFill/>
            <a:miter lim="800000"/>
            <a:headEnd/>
            <a:tailEnd/>
          </a:ln>
        </p:spPr>
        <p:txBody>
          <a:bodyPr>
            <a:spAutoFit/>
          </a:bodyPr>
          <a:lstStyle/>
          <a:p>
            <a:pPr marL="0" lvl="1" algn="ctr"/>
            <a:r>
              <a:rPr lang="en-US">
                <a:latin typeface="Gill Sans MT"/>
              </a:rPr>
              <a:t>Head Tracking for Desktop VR Displays</a:t>
            </a:r>
            <a:endParaRPr lang="pt-BR">
              <a:latin typeface="Gill Sans MT"/>
            </a:endParaRP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p:cNvSpPr>
          <p:nvPr>
            <p:ph type="title"/>
          </p:nvPr>
        </p:nvSpPr>
        <p:spPr/>
        <p:txBody>
          <a:bodyPr/>
          <a:lstStyle/>
          <a:p>
            <a:pPr eaLnBrk="1" hangingPunct="1"/>
            <a:r>
              <a:rPr lang="pt-BR" smtClean="0"/>
              <a:t>Wii Menu</a:t>
            </a:r>
          </a:p>
        </p:txBody>
      </p:sp>
      <p:sp>
        <p:nvSpPr>
          <p:cNvPr id="58371" name="Rectangle 3"/>
          <p:cNvSpPr>
            <a:spLocks noGrp="1"/>
          </p:cNvSpPr>
          <p:nvPr>
            <p:ph type="body" idx="1"/>
          </p:nvPr>
        </p:nvSpPr>
        <p:spPr>
          <a:xfrm>
            <a:off x="457200" y="1219200"/>
            <a:ext cx="8229600" cy="4910138"/>
          </a:xfrm>
        </p:spPr>
        <p:txBody>
          <a:bodyPr/>
          <a:lstStyle/>
          <a:p>
            <a:pPr eaLnBrk="1" hangingPunct="1">
              <a:buFont typeface="Wingdings 3" pitchFamily="18" charset="2"/>
              <a:buNone/>
            </a:pPr>
            <a:endParaRPr lang="pt-BR" smtClean="0"/>
          </a:p>
        </p:txBody>
      </p:sp>
      <p:pic>
        <p:nvPicPr>
          <p:cNvPr id="58372" name="Picture 4" descr="Wiimen">
            <a:hlinkClick r:id="rId3"/>
          </p:cNvPr>
          <p:cNvPicPr>
            <a:picLocks noChangeAspect="1" noChangeArrowheads="1"/>
          </p:cNvPicPr>
          <p:nvPr/>
        </p:nvPicPr>
        <p:blipFill>
          <a:blip r:embed="rId4"/>
          <a:srcRect/>
          <a:stretch>
            <a:fillRect/>
          </a:stretch>
        </p:blipFill>
        <p:spPr bwMode="auto">
          <a:xfrm>
            <a:off x="468313" y="1196975"/>
            <a:ext cx="8207375" cy="48958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Pong.png"/>
          <p:cNvPicPr>
            <a:picLocks noChangeAspect="1"/>
          </p:cNvPicPr>
          <p:nvPr/>
        </p:nvPicPr>
        <p:blipFill>
          <a:blip r:embed="rId2"/>
          <a:srcRect/>
          <a:stretch>
            <a:fillRect/>
          </a:stretch>
        </p:blipFill>
        <p:spPr bwMode="auto">
          <a:xfrm>
            <a:off x="1177925" y="884238"/>
            <a:ext cx="6788150" cy="50895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title"/>
          </p:nvPr>
        </p:nvSpPr>
        <p:spPr/>
        <p:txBody>
          <a:bodyPr/>
          <a:lstStyle/>
          <a:p>
            <a:pPr eaLnBrk="1" hangingPunct="1"/>
            <a:r>
              <a:rPr lang="pt-BR" smtClean="0"/>
              <a:t>Disc Channel</a:t>
            </a:r>
          </a:p>
        </p:txBody>
      </p:sp>
      <p:sp>
        <p:nvSpPr>
          <p:cNvPr id="59395" name="Rectangle 3"/>
          <p:cNvSpPr>
            <a:spLocks noGrp="1"/>
          </p:cNvSpPr>
          <p:nvPr>
            <p:ph type="body" idx="1"/>
          </p:nvPr>
        </p:nvSpPr>
        <p:spPr>
          <a:xfrm>
            <a:off x="457200" y="1219200"/>
            <a:ext cx="8229600" cy="4910138"/>
          </a:xfrm>
        </p:spPr>
        <p:txBody>
          <a:bodyPr/>
          <a:lstStyle/>
          <a:p>
            <a:pPr eaLnBrk="1" hangingPunct="1"/>
            <a:r>
              <a:rPr lang="pt-BR" smtClean="0"/>
              <a:t>Wii ou GameCube</a:t>
            </a:r>
          </a:p>
          <a:p>
            <a:pPr eaLnBrk="1" hangingPunct="1"/>
            <a:r>
              <a:rPr lang="pt-BR" smtClean="0"/>
              <a:t>Atualizações</a:t>
            </a:r>
          </a:p>
          <a:p>
            <a:pPr eaLnBrk="1" hangingPunct="1"/>
            <a:r>
              <a:rPr lang="pt-BR" smtClean="0"/>
              <a:t>Fixo</a:t>
            </a:r>
          </a:p>
        </p:txBody>
      </p:sp>
      <p:pic>
        <p:nvPicPr>
          <p:cNvPr id="59396" name="Picture 4" descr="Disc_channel"/>
          <p:cNvPicPr preferRelativeResize="0">
            <a:picLocks noChangeArrowheads="1"/>
          </p:cNvPicPr>
          <p:nvPr/>
        </p:nvPicPr>
        <p:blipFill>
          <a:blip r:embed="rId3"/>
          <a:srcRect/>
          <a:stretch>
            <a:fillRect/>
          </a:stretch>
        </p:blipFill>
        <p:spPr bwMode="auto">
          <a:xfrm>
            <a:off x="2536825" y="4000500"/>
            <a:ext cx="4087813" cy="2209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p:cNvSpPr>
          <p:nvPr>
            <p:ph type="title"/>
          </p:nvPr>
        </p:nvSpPr>
        <p:spPr/>
        <p:txBody>
          <a:bodyPr/>
          <a:lstStyle/>
          <a:p>
            <a:pPr eaLnBrk="1" hangingPunct="1"/>
            <a:r>
              <a:rPr lang="pt-BR" smtClean="0"/>
              <a:t>Mii Channel</a:t>
            </a:r>
          </a:p>
        </p:txBody>
      </p:sp>
      <p:sp>
        <p:nvSpPr>
          <p:cNvPr id="60419" name="Rectangle 3"/>
          <p:cNvSpPr>
            <a:spLocks noGrp="1"/>
          </p:cNvSpPr>
          <p:nvPr>
            <p:ph type="body" idx="1"/>
          </p:nvPr>
        </p:nvSpPr>
        <p:spPr>
          <a:xfrm>
            <a:off x="457200" y="1219200"/>
            <a:ext cx="8229600" cy="4910138"/>
          </a:xfrm>
        </p:spPr>
        <p:txBody>
          <a:bodyPr/>
          <a:lstStyle/>
          <a:p>
            <a:pPr eaLnBrk="1" hangingPunct="1"/>
            <a:r>
              <a:rPr lang="pt-BR" smtClean="0"/>
              <a:t>Avatar</a:t>
            </a:r>
          </a:p>
          <a:p>
            <a:pPr eaLnBrk="1" hangingPunct="1"/>
            <a:r>
              <a:rPr lang="pt-BR" smtClean="0"/>
              <a:t>Perfil</a:t>
            </a:r>
          </a:p>
          <a:p>
            <a:pPr eaLnBrk="1" hangingPunct="1"/>
            <a:r>
              <a:rPr lang="pt-BR" smtClean="0"/>
              <a:t>Comunicação</a:t>
            </a:r>
          </a:p>
          <a:p>
            <a:pPr eaLnBrk="1" hangingPunct="1"/>
            <a:r>
              <a:rPr lang="pt-BR" smtClean="0"/>
              <a:t>Transportados para outros Wiis</a:t>
            </a:r>
          </a:p>
          <a:p>
            <a:pPr eaLnBrk="1" hangingPunct="1"/>
            <a:endParaRPr lang="pt-BR" smtClean="0"/>
          </a:p>
          <a:p>
            <a:pPr eaLnBrk="1" hangingPunct="1"/>
            <a:endParaRPr lang="pt-BR" smtClean="0"/>
          </a:p>
        </p:txBody>
      </p:sp>
      <p:pic>
        <p:nvPicPr>
          <p:cNvPr id="60420" name="Picture 4" descr="Mii_channel"/>
          <p:cNvPicPr>
            <a:picLocks noChangeAspect="1" noChangeArrowheads="1"/>
          </p:cNvPicPr>
          <p:nvPr/>
        </p:nvPicPr>
        <p:blipFill>
          <a:blip r:embed="rId3"/>
          <a:srcRect/>
          <a:stretch>
            <a:fillRect/>
          </a:stretch>
        </p:blipFill>
        <p:spPr bwMode="auto">
          <a:xfrm>
            <a:off x="2536825" y="4000500"/>
            <a:ext cx="4089400" cy="2209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p:nvPr>
        </p:nvSpPr>
        <p:spPr/>
        <p:txBody>
          <a:bodyPr/>
          <a:lstStyle/>
          <a:p>
            <a:pPr eaLnBrk="1" hangingPunct="1"/>
            <a:r>
              <a:rPr lang="pt-BR" smtClean="0"/>
              <a:t>Photo Channel</a:t>
            </a:r>
          </a:p>
        </p:txBody>
      </p:sp>
      <p:sp>
        <p:nvSpPr>
          <p:cNvPr id="61443" name="Rectangle 3"/>
          <p:cNvSpPr>
            <a:spLocks noGrp="1"/>
          </p:cNvSpPr>
          <p:nvPr>
            <p:ph type="body" idx="1"/>
          </p:nvPr>
        </p:nvSpPr>
        <p:spPr>
          <a:xfrm>
            <a:off x="457200" y="1219200"/>
            <a:ext cx="8229600" cy="4910138"/>
          </a:xfrm>
        </p:spPr>
        <p:txBody>
          <a:bodyPr/>
          <a:lstStyle/>
          <a:p>
            <a:pPr eaLnBrk="1" hangingPunct="1"/>
            <a:r>
              <a:rPr lang="pt-BR" smtClean="0"/>
              <a:t>Imagem, Video e Música</a:t>
            </a:r>
          </a:p>
          <a:p>
            <a:pPr eaLnBrk="1" hangingPunct="1"/>
            <a:r>
              <a:rPr lang="pt-BR" smtClean="0"/>
              <a:t>SD Card e e-mail</a:t>
            </a:r>
          </a:p>
          <a:p>
            <a:pPr eaLnBrk="1" hangingPunct="1"/>
            <a:r>
              <a:rPr lang="pt-BR" smtClean="0"/>
              <a:t>Edição</a:t>
            </a:r>
          </a:p>
          <a:p>
            <a:pPr eaLnBrk="1" hangingPunct="1"/>
            <a:r>
              <a:rPr lang="pt-BR" smtClean="0"/>
              <a:t>Slideshow</a:t>
            </a:r>
          </a:p>
          <a:p>
            <a:pPr eaLnBrk="1" hangingPunct="1">
              <a:buFont typeface="Wingdings 3" pitchFamily="18" charset="2"/>
              <a:buNone/>
            </a:pPr>
            <a:endParaRPr lang="pt-BR" smtClean="0"/>
          </a:p>
          <a:p>
            <a:pPr eaLnBrk="1" hangingPunct="1"/>
            <a:endParaRPr lang="pt-BR" smtClean="0"/>
          </a:p>
        </p:txBody>
      </p:sp>
      <p:pic>
        <p:nvPicPr>
          <p:cNvPr id="61444" name="Picture 4" descr="180px-Photo_channel"/>
          <p:cNvPicPr>
            <a:picLocks noChangeAspect="1" noChangeArrowheads="1"/>
          </p:cNvPicPr>
          <p:nvPr/>
        </p:nvPicPr>
        <p:blipFill>
          <a:blip r:embed="rId3"/>
          <a:srcRect/>
          <a:stretch>
            <a:fillRect/>
          </a:stretch>
        </p:blipFill>
        <p:spPr bwMode="auto">
          <a:xfrm>
            <a:off x="2536825" y="4000500"/>
            <a:ext cx="4098925" cy="22082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p:cNvSpPr>
          <p:nvPr>
            <p:ph type="title"/>
          </p:nvPr>
        </p:nvSpPr>
        <p:spPr/>
        <p:txBody>
          <a:bodyPr/>
          <a:lstStyle/>
          <a:p>
            <a:pPr eaLnBrk="1" hangingPunct="1"/>
            <a:r>
              <a:rPr lang="pt-BR" smtClean="0"/>
              <a:t>Shop Channel</a:t>
            </a:r>
          </a:p>
        </p:txBody>
      </p:sp>
      <p:sp>
        <p:nvSpPr>
          <p:cNvPr id="62467" name="Rectangle 3"/>
          <p:cNvSpPr>
            <a:spLocks noGrp="1"/>
          </p:cNvSpPr>
          <p:nvPr>
            <p:ph type="body" idx="1"/>
          </p:nvPr>
        </p:nvSpPr>
        <p:spPr>
          <a:xfrm>
            <a:off x="457200" y="1219200"/>
            <a:ext cx="8229600" cy="4910138"/>
          </a:xfrm>
        </p:spPr>
        <p:txBody>
          <a:bodyPr/>
          <a:lstStyle/>
          <a:p>
            <a:pPr eaLnBrk="1" hangingPunct="1"/>
            <a:r>
              <a:rPr lang="pt-BR" smtClean="0"/>
              <a:t>Download: jogos e outros softwares.</a:t>
            </a:r>
          </a:p>
          <a:p>
            <a:pPr eaLnBrk="1" hangingPunct="1"/>
            <a:r>
              <a:rPr lang="pt-BR" smtClean="0"/>
              <a:t>Wii Points</a:t>
            </a:r>
          </a:p>
          <a:p>
            <a:pPr eaLnBrk="1" hangingPunct="1"/>
            <a:r>
              <a:rPr lang="pt-BR" smtClean="0"/>
              <a:t>Três Seções</a:t>
            </a:r>
          </a:p>
          <a:p>
            <a:pPr lvl="1" eaLnBrk="1" hangingPunct="1"/>
            <a:r>
              <a:rPr lang="pt-BR" smtClean="0"/>
              <a:t>Virtual Console</a:t>
            </a:r>
          </a:p>
          <a:p>
            <a:pPr lvl="1" eaLnBrk="1" hangingPunct="1"/>
            <a:r>
              <a:rPr lang="pt-BR" smtClean="0"/>
              <a:t>WiiWare</a:t>
            </a:r>
          </a:p>
          <a:p>
            <a:pPr lvl="1" eaLnBrk="1" hangingPunct="1"/>
            <a:r>
              <a:rPr lang="pt-BR" smtClean="0"/>
              <a:t>Wii Channels</a:t>
            </a:r>
          </a:p>
          <a:p>
            <a:pPr eaLnBrk="1" hangingPunct="1"/>
            <a:endParaRPr lang="pt-BR" smtClean="0"/>
          </a:p>
        </p:txBody>
      </p:sp>
      <p:pic>
        <p:nvPicPr>
          <p:cNvPr id="62468" name="Picture 4" descr="WiiShopChannel"/>
          <p:cNvPicPr preferRelativeResize="0">
            <a:picLocks noChangeArrowheads="1"/>
          </p:cNvPicPr>
          <p:nvPr/>
        </p:nvPicPr>
        <p:blipFill>
          <a:blip r:embed="rId3"/>
          <a:srcRect/>
          <a:stretch>
            <a:fillRect/>
          </a:stretch>
        </p:blipFill>
        <p:spPr bwMode="auto">
          <a:xfrm>
            <a:off x="2536825" y="4138613"/>
            <a:ext cx="4087813" cy="2209800"/>
          </a:xfrm>
          <a:prstGeom prst="rect">
            <a:avLst/>
          </a:prstGeom>
          <a:noFill/>
          <a:ln w="9525">
            <a:noFill/>
            <a:miter lim="800000"/>
            <a:headEnd/>
            <a:tailEnd/>
          </a:ln>
        </p:spPr>
      </p:pic>
      <p:pic>
        <p:nvPicPr>
          <p:cNvPr id="128006" name="Picture 6" descr="DHRVLAPC4"/>
          <p:cNvPicPr>
            <a:picLocks noChangeAspect="1" noChangeArrowheads="1"/>
          </p:cNvPicPr>
          <p:nvPr/>
        </p:nvPicPr>
        <p:blipFill>
          <a:blip r:embed="rId4"/>
          <a:srcRect/>
          <a:stretch>
            <a:fillRect/>
          </a:stretch>
        </p:blipFill>
        <p:spPr bwMode="auto">
          <a:xfrm>
            <a:off x="3348038" y="1916113"/>
            <a:ext cx="2303462" cy="1452562"/>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006"/>
                                        </p:tgtEl>
                                        <p:attrNameLst>
                                          <p:attrName>style.visibility</p:attrName>
                                        </p:attrNameLst>
                                      </p:cBhvr>
                                      <p:to>
                                        <p:strVal val="visible"/>
                                      </p:to>
                                    </p:set>
                                    <p:animEffect transition="in" filter="fade">
                                      <p:cBhvr>
                                        <p:cTn id="7" dur="1000"/>
                                        <p:tgtEl>
                                          <p:spTgt spid="128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p:cNvSpPr>
          <p:nvPr>
            <p:ph type="title"/>
          </p:nvPr>
        </p:nvSpPr>
        <p:spPr/>
        <p:txBody>
          <a:bodyPr/>
          <a:lstStyle/>
          <a:p>
            <a:pPr eaLnBrk="1" hangingPunct="1"/>
            <a:r>
              <a:rPr lang="pt-BR" smtClean="0"/>
              <a:t>Shop Channel</a:t>
            </a:r>
          </a:p>
        </p:txBody>
      </p:sp>
      <p:sp>
        <p:nvSpPr>
          <p:cNvPr id="63491" name="Rectangle 3"/>
          <p:cNvSpPr>
            <a:spLocks noGrp="1"/>
          </p:cNvSpPr>
          <p:nvPr>
            <p:ph type="body" idx="1"/>
          </p:nvPr>
        </p:nvSpPr>
        <p:spPr>
          <a:xfrm>
            <a:off x="457200" y="1219200"/>
            <a:ext cx="8229600" cy="4910138"/>
          </a:xfrm>
        </p:spPr>
        <p:txBody>
          <a:bodyPr/>
          <a:lstStyle/>
          <a:p>
            <a:pPr eaLnBrk="1" hangingPunct="1"/>
            <a:r>
              <a:rPr lang="pt-BR" smtClean="0"/>
              <a:t>Virtual Console</a:t>
            </a:r>
          </a:p>
          <a:p>
            <a:pPr lvl="1" eaLnBrk="1" hangingPunct="1"/>
            <a:r>
              <a:rPr lang="pt-BR" smtClean="0"/>
              <a:t>Jogos e Softwares de outros consoles</a:t>
            </a:r>
          </a:p>
          <a:p>
            <a:pPr lvl="1" eaLnBrk="1" hangingPunct="1"/>
            <a:r>
              <a:rPr lang="pt-BR" smtClean="0"/>
              <a:t>SD Cards: backup</a:t>
            </a:r>
          </a:p>
          <a:p>
            <a:pPr lvl="1" eaLnBrk="1" hangingPunct="1"/>
            <a:r>
              <a:rPr lang="pt-BR" smtClean="0"/>
              <a:t>Jogo bloqueado</a:t>
            </a:r>
          </a:p>
          <a:p>
            <a:pPr lvl="1" eaLnBrk="1" hangingPunct="1"/>
            <a:r>
              <a:rPr lang="pt-BR" smtClean="0"/>
              <a:t>Presente: Wii Friend List</a:t>
            </a:r>
          </a:p>
          <a:p>
            <a:pPr lvl="1" eaLnBrk="1" hangingPunct="1"/>
            <a:endParaRPr lang="pt-BR" smtClean="0"/>
          </a:p>
          <a:p>
            <a:pPr eaLnBrk="1" hangingPunct="1"/>
            <a:r>
              <a:rPr lang="pt-BR" smtClean="0"/>
              <a:t>WiiWare</a:t>
            </a:r>
          </a:p>
          <a:p>
            <a:pPr lvl="1" eaLnBrk="1" hangingPunct="1"/>
            <a:r>
              <a:rPr lang="pt-BR" smtClean="0"/>
              <a:t>Jogos e Software feitos para o Wii</a:t>
            </a:r>
          </a:p>
          <a:p>
            <a:pPr lvl="1" eaLnBrk="1" hangingPunct="1"/>
            <a:r>
              <a:rPr lang="pt-BR" smtClean="0"/>
              <a:t>Similar ao Virtual Console</a:t>
            </a: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p:cNvSpPr>
          <p:nvPr>
            <p:ph type="title"/>
          </p:nvPr>
        </p:nvSpPr>
        <p:spPr/>
        <p:txBody>
          <a:bodyPr/>
          <a:lstStyle/>
          <a:p>
            <a:pPr eaLnBrk="1" hangingPunct="1"/>
            <a:r>
              <a:rPr lang="pt-BR" smtClean="0"/>
              <a:t>Shop Channel</a:t>
            </a:r>
          </a:p>
        </p:txBody>
      </p:sp>
      <p:sp>
        <p:nvSpPr>
          <p:cNvPr id="64515" name="Rectangle 3"/>
          <p:cNvSpPr>
            <a:spLocks noGrp="1"/>
          </p:cNvSpPr>
          <p:nvPr>
            <p:ph type="body" idx="1"/>
          </p:nvPr>
        </p:nvSpPr>
        <p:spPr>
          <a:xfrm>
            <a:off x="457200" y="1219200"/>
            <a:ext cx="8229600" cy="4910138"/>
          </a:xfrm>
        </p:spPr>
        <p:txBody>
          <a:bodyPr/>
          <a:lstStyle/>
          <a:p>
            <a:pPr eaLnBrk="1" hangingPunct="1"/>
            <a:r>
              <a:rPr lang="pt-BR" smtClean="0"/>
              <a:t>Wii Channels</a:t>
            </a:r>
          </a:p>
          <a:p>
            <a:pPr lvl="1" eaLnBrk="1" hangingPunct="1"/>
            <a:r>
              <a:rPr lang="pt-BR" smtClean="0"/>
              <a:t>Adiciona Canais não Jogos</a:t>
            </a:r>
          </a:p>
          <a:p>
            <a:pPr lvl="1" eaLnBrk="1" hangingPunct="1"/>
            <a:r>
              <a:rPr lang="pt-BR" smtClean="0"/>
              <a:t>Três Canais Grátis:</a:t>
            </a:r>
          </a:p>
          <a:p>
            <a:pPr lvl="2" eaLnBrk="1" hangingPunct="1"/>
            <a:r>
              <a:rPr lang="pt-BR" smtClean="0"/>
              <a:t>Every Body Votes Channel</a:t>
            </a:r>
          </a:p>
          <a:p>
            <a:pPr lvl="2" eaLnBrk="1" hangingPunct="1"/>
            <a:r>
              <a:rPr lang="pt-BR" smtClean="0"/>
              <a:t>Check Mii Out Channel</a:t>
            </a:r>
          </a:p>
          <a:p>
            <a:pPr lvl="2" eaLnBrk="1" hangingPunct="1"/>
            <a:r>
              <a:rPr lang="pt-BR" smtClean="0"/>
              <a:t>Nintendo Channel</a:t>
            </a:r>
          </a:p>
          <a:p>
            <a:pPr lvl="1" eaLnBrk="1" hangingPunct="1"/>
            <a:r>
              <a:rPr lang="pt-BR" smtClean="0"/>
              <a:t>Browser</a:t>
            </a: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p:nvPr>
        </p:nvSpPr>
        <p:spPr/>
        <p:txBody>
          <a:bodyPr/>
          <a:lstStyle/>
          <a:p>
            <a:pPr eaLnBrk="1" hangingPunct="1"/>
            <a:r>
              <a:rPr lang="pt-BR" smtClean="0"/>
              <a:t>Forecast Channel</a:t>
            </a:r>
          </a:p>
        </p:txBody>
      </p:sp>
      <p:sp>
        <p:nvSpPr>
          <p:cNvPr id="65539" name="Rectangle 3"/>
          <p:cNvSpPr>
            <a:spLocks noGrp="1"/>
          </p:cNvSpPr>
          <p:nvPr>
            <p:ph type="body" idx="1"/>
          </p:nvPr>
        </p:nvSpPr>
        <p:spPr>
          <a:xfrm>
            <a:off x="457200" y="1219200"/>
            <a:ext cx="8229600" cy="4910138"/>
          </a:xfrm>
        </p:spPr>
        <p:txBody>
          <a:bodyPr/>
          <a:lstStyle/>
          <a:p>
            <a:pPr eaLnBrk="1" hangingPunct="1"/>
            <a:r>
              <a:rPr lang="pt-BR" smtClean="0"/>
              <a:t>Notícias do tempo</a:t>
            </a:r>
          </a:p>
          <a:p>
            <a:pPr eaLnBrk="1" hangingPunct="1"/>
            <a:r>
              <a:rPr lang="pt-BR" smtClean="0"/>
              <a:t>Interface de interação</a:t>
            </a:r>
          </a:p>
          <a:p>
            <a:pPr eaLnBrk="1" hangingPunct="1">
              <a:buFont typeface="Wingdings 3" pitchFamily="18" charset="2"/>
              <a:buNone/>
            </a:pPr>
            <a:endParaRPr lang="pt-BR" smtClean="0"/>
          </a:p>
          <a:p>
            <a:pPr eaLnBrk="1" hangingPunct="1"/>
            <a:endParaRPr lang="pt-BR" smtClean="0"/>
          </a:p>
        </p:txBody>
      </p:sp>
      <p:pic>
        <p:nvPicPr>
          <p:cNvPr id="65540" name="Picture 5" descr="Into-the-wii-forecast-channel-20061219055952773"/>
          <p:cNvPicPr preferRelativeResize="0">
            <a:picLocks noChangeArrowheads="1"/>
          </p:cNvPicPr>
          <p:nvPr/>
        </p:nvPicPr>
        <p:blipFill>
          <a:blip r:embed="rId3"/>
          <a:srcRect/>
          <a:stretch>
            <a:fillRect/>
          </a:stretch>
        </p:blipFill>
        <p:spPr bwMode="auto">
          <a:xfrm>
            <a:off x="2536825" y="4000500"/>
            <a:ext cx="4087813" cy="2209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p:nvPr>
        </p:nvSpPr>
        <p:spPr/>
        <p:txBody>
          <a:bodyPr/>
          <a:lstStyle/>
          <a:p>
            <a:pPr eaLnBrk="1" hangingPunct="1"/>
            <a:r>
              <a:rPr lang="pt-BR" smtClean="0"/>
              <a:t>News Channel</a:t>
            </a:r>
          </a:p>
        </p:txBody>
      </p:sp>
      <p:sp>
        <p:nvSpPr>
          <p:cNvPr id="66563" name="Rectangle 3"/>
          <p:cNvSpPr>
            <a:spLocks noGrp="1"/>
          </p:cNvSpPr>
          <p:nvPr>
            <p:ph type="body" idx="1"/>
          </p:nvPr>
        </p:nvSpPr>
        <p:spPr>
          <a:xfrm>
            <a:off x="457200" y="1219200"/>
            <a:ext cx="8229600" cy="4910138"/>
          </a:xfrm>
        </p:spPr>
        <p:txBody>
          <a:bodyPr/>
          <a:lstStyle/>
          <a:p>
            <a:pPr eaLnBrk="1" hangingPunct="1"/>
            <a:r>
              <a:rPr lang="pt-BR" smtClean="0"/>
              <a:t>Notícias de eventos</a:t>
            </a:r>
          </a:p>
          <a:p>
            <a:pPr eaLnBrk="1" hangingPunct="1"/>
            <a:r>
              <a:rPr lang="pt-BR" smtClean="0"/>
              <a:t>Interface de interação: Semelhante ao Forecast Channel </a:t>
            </a:r>
          </a:p>
          <a:p>
            <a:pPr eaLnBrk="1" hangingPunct="1">
              <a:buFont typeface="Wingdings 3" pitchFamily="18" charset="2"/>
              <a:buNone/>
            </a:pPr>
            <a:endParaRPr lang="pt-BR" smtClean="0"/>
          </a:p>
          <a:p>
            <a:pPr eaLnBrk="1" hangingPunct="1"/>
            <a:endParaRPr lang="pt-BR" smtClean="0"/>
          </a:p>
        </p:txBody>
      </p:sp>
      <p:pic>
        <p:nvPicPr>
          <p:cNvPr id="66564" name="Picture 5" descr="News_Channel"/>
          <p:cNvPicPr preferRelativeResize="0">
            <a:picLocks noChangeArrowheads="1"/>
          </p:cNvPicPr>
          <p:nvPr/>
        </p:nvPicPr>
        <p:blipFill>
          <a:blip r:embed="rId3"/>
          <a:srcRect/>
          <a:stretch>
            <a:fillRect/>
          </a:stretch>
        </p:blipFill>
        <p:spPr bwMode="auto">
          <a:xfrm>
            <a:off x="2536825" y="4000500"/>
            <a:ext cx="4087813" cy="2209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eaLnBrk="1" hangingPunct="1">
              <a:defRPr/>
            </a:pPr>
            <a:r>
              <a:rPr lang="pt-BR" smtClean="0">
                <a:effectLst>
                  <a:outerShdw blurRad="38100" dist="38100" dir="2700000" algn="tl">
                    <a:srgbClr val="C0C0C0"/>
                  </a:outerShdw>
                </a:effectLst>
              </a:rPr>
              <a:t>Ferramentas de Desenvolvimento</a:t>
            </a:r>
          </a:p>
        </p:txBody>
      </p:sp>
      <p:sp>
        <p:nvSpPr>
          <p:cNvPr id="4" name="Content Placeholder 3"/>
          <p:cNvSpPr>
            <a:spLocks noGrp="1"/>
          </p:cNvSpPr>
          <p:nvPr>
            <p:ph sz="quarter" idx="1"/>
          </p:nvPr>
        </p:nvSpPr>
        <p:spPr>
          <a:xfrm>
            <a:off x="457200" y="1219200"/>
            <a:ext cx="8229600" cy="4937125"/>
          </a:xfrm>
        </p:spPr>
        <p:txBody>
          <a:bodyPr/>
          <a:lstStyle/>
          <a:p>
            <a:pPr marL="365125" indent="-282575" eaLnBrk="1" hangingPunct="1">
              <a:defRPr/>
            </a:pPr>
            <a:r>
              <a:rPr lang="pt-BR" dirty="0" smtClean="0"/>
              <a:t>Permitem o desenvolvimento de aplicações homebrew e jogos para o Wii.</a:t>
            </a:r>
          </a:p>
          <a:p>
            <a:pPr marL="365125" indent="-282575" eaLnBrk="1" hangingPunct="1">
              <a:defRPr/>
            </a:pPr>
            <a:endParaRPr lang="pt-BR" dirty="0" smtClean="0"/>
          </a:p>
          <a:p>
            <a:pPr marL="365125" indent="-282575" eaLnBrk="1" hangingPunct="1">
              <a:defRPr/>
            </a:pPr>
            <a:r>
              <a:rPr lang="pt-BR" dirty="0" smtClean="0"/>
              <a:t>Aplicações homebrew requerem configurações no Wii...</a:t>
            </a:r>
          </a:p>
          <a:p>
            <a:pPr eaLnBrk="1" hangingPunct="1">
              <a:defRPr/>
            </a:pPr>
            <a:endParaRPr lang="pt-BR" dirty="0"/>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pt-BR" smtClean="0">
                <a:effectLst>
                  <a:outerShdw blurRad="38100" dist="38100" dir="2700000" algn="tl">
                    <a:srgbClr val="C0C0C0"/>
                  </a:outerShdw>
                </a:effectLst>
              </a:rPr>
              <a:t>Configurações para Wii Homebrew</a:t>
            </a:r>
          </a:p>
        </p:txBody>
      </p:sp>
      <p:sp>
        <p:nvSpPr>
          <p:cNvPr id="9219" name="Content Placeholder 2"/>
          <p:cNvSpPr>
            <a:spLocks noGrp="1"/>
          </p:cNvSpPr>
          <p:nvPr>
            <p:ph idx="4294967295"/>
          </p:nvPr>
        </p:nvSpPr>
        <p:spPr/>
        <p:txBody>
          <a:bodyPr/>
          <a:lstStyle/>
          <a:p>
            <a:pPr marL="365125" indent="-282575" eaLnBrk="1" hangingPunct="1"/>
            <a:r>
              <a:rPr lang="pt-BR" smtClean="0"/>
              <a:t>Pacotes completos de Setup:</a:t>
            </a:r>
          </a:p>
          <a:p>
            <a:pPr marL="639763" lvl="1" indent="-236538" eaLnBrk="1" hangingPunct="1"/>
            <a:r>
              <a:rPr lang="pt-BR" smtClean="0"/>
              <a:t>Easy homebrew installer</a:t>
            </a:r>
          </a:p>
          <a:p>
            <a:pPr marL="639763" lvl="1" indent="-236538" eaLnBrk="1" hangingPunct="1"/>
            <a:r>
              <a:rPr lang="pt-BR" smtClean="0"/>
              <a:t>Wii Brew SD Installer</a:t>
            </a:r>
          </a:p>
          <a:p>
            <a:pPr marL="639763" lvl="1" indent="-236538" eaLnBrk="1" hangingPunct="1"/>
            <a:r>
              <a:rPr lang="pt-BR" smtClean="0"/>
              <a:t>Wii Homebrew File Extractor</a:t>
            </a:r>
          </a:p>
          <a:p>
            <a:pPr marL="365125" indent="-282575" eaLnBrk="1" hangingPunct="1"/>
            <a:r>
              <a:rPr lang="pt-BR" smtClean="0"/>
              <a:t>Instalação Manual:</a:t>
            </a:r>
          </a:p>
          <a:p>
            <a:pPr marL="639763" lvl="1" indent="-236538" eaLnBrk="1" hangingPunct="1"/>
            <a:r>
              <a:rPr lang="pt-BR" smtClean="0"/>
              <a:t>Twilight Hack</a:t>
            </a:r>
          </a:p>
          <a:p>
            <a:pPr marL="639763" lvl="1" indent="-236538" eaLnBrk="1" hangingPunct="1"/>
            <a:r>
              <a:rPr lang="pt-BR" smtClean="0"/>
              <a:t>Homebrew Channel</a:t>
            </a:r>
          </a:p>
          <a:p>
            <a:pPr marL="639763" lvl="1" indent="-236538" eaLnBrk="1" hangingPunct="1">
              <a:buFont typeface="Wingdings 3" pitchFamily="18" charset="2"/>
              <a:buNone/>
            </a:pPr>
            <a:endParaRPr lang="pt-BR"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p:cTn id="7" dur="500" fill="hold"/>
                                        <p:tgtEl>
                                          <p:spTgt spid="92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2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219">
                                            <p:txEl>
                                              <p:pRg st="0" end="0"/>
                                            </p:txEl>
                                          </p:spTgt>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p:cTn id="13" dur="500" fill="hold"/>
                                        <p:tgtEl>
                                          <p:spTgt spid="921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219">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9219">
                                            <p:txEl>
                                              <p:pRg st="1" end="1"/>
                                            </p:txEl>
                                          </p:spTgt>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p:cTn id="19" dur="500" fill="hold"/>
                                        <p:tgtEl>
                                          <p:spTgt spid="921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219">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9219">
                                            <p:txEl>
                                              <p:pRg st="2" end="2"/>
                                            </p:txEl>
                                          </p:spTgt>
                                        </p:tgtEl>
                                      </p:cBhvr>
                                    </p:animEffect>
                                  </p:childTnLst>
                                </p:cTn>
                              </p:par>
                            </p:childTnLst>
                          </p:cTn>
                        </p:par>
                        <p:par>
                          <p:cTn id="22" fill="hold">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 calcmode="lin" valueType="num">
                                      <p:cBhvr>
                                        <p:cTn id="25" dur="500" fill="hold"/>
                                        <p:tgtEl>
                                          <p:spTgt spid="921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219">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9219">
                                            <p:txEl>
                                              <p:pRg st="3" end="3"/>
                                            </p:txEl>
                                          </p:spTgt>
                                        </p:tgtEl>
                                      </p:cBhvr>
                                    </p:animEffect>
                                  </p:childTnLst>
                                </p:cTn>
                              </p:par>
                            </p:childTnLst>
                          </p:cTn>
                        </p:par>
                        <p:par>
                          <p:cTn id="28" fill="hold">
                            <p:stCondLst>
                              <p:cond delay="2000"/>
                            </p:stCondLst>
                            <p:childTnLst>
                              <p:par>
                                <p:cTn id="29" presetID="53" presetClass="entr" presetSubtype="0" fill="hold" grpId="0" nodeType="afterEffect">
                                  <p:stCondLst>
                                    <p:cond delay="0"/>
                                  </p:stCondLst>
                                  <p:childTnLst>
                                    <p:set>
                                      <p:cBhvr>
                                        <p:cTn id="30" dur="1" fill="hold">
                                          <p:stCondLst>
                                            <p:cond delay="0"/>
                                          </p:stCondLst>
                                        </p:cTn>
                                        <p:tgtEl>
                                          <p:spTgt spid="9219">
                                            <p:txEl>
                                              <p:pRg st="4" end="4"/>
                                            </p:txEl>
                                          </p:spTgt>
                                        </p:tgtEl>
                                        <p:attrNameLst>
                                          <p:attrName>style.visibility</p:attrName>
                                        </p:attrNameLst>
                                      </p:cBhvr>
                                      <p:to>
                                        <p:strVal val="visible"/>
                                      </p:to>
                                    </p:set>
                                    <p:anim calcmode="lin" valueType="num">
                                      <p:cBhvr>
                                        <p:cTn id="31" dur="500" fill="hold"/>
                                        <p:tgtEl>
                                          <p:spTgt spid="921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219">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9219">
                                            <p:txEl>
                                              <p:pRg st="4" end="4"/>
                                            </p:txEl>
                                          </p:spTgt>
                                        </p:tgtEl>
                                      </p:cBhvr>
                                    </p:animEffect>
                                  </p:childTnLst>
                                </p:cTn>
                              </p:par>
                            </p:childTnLst>
                          </p:cTn>
                        </p:par>
                        <p:par>
                          <p:cTn id="34" fill="hold">
                            <p:stCondLst>
                              <p:cond delay="2500"/>
                            </p:stCondLst>
                            <p:childTnLst>
                              <p:par>
                                <p:cTn id="35" presetID="53" presetClass="entr" presetSubtype="0" fill="hold" grpId="0" nodeType="afterEffect">
                                  <p:stCondLst>
                                    <p:cond delay="0"/>
                                  </p:stCondLst>
                                  <p:childTnLst>
                                    <p:set>
                                      <p:cBhvr>
                                        <p:cTn id="36" dur="1" fill="hold">
                                          <p:stCondLst>
                                            <p:cond delay="0"/>
                                          </p:stCondLst>
                                        </p:cTn>
                                        <p:tgtEl>
                                          <p:spTgt spid="9219">
                                            <p:txEl>
                                              <p:pRg st="5" end="5"/>
                                            </p:txEl>
                                          </p:spTgt>
                                        </p:tgtEl>
                                        <p:attrNameLst>
                                          <p:attrName>style.visibility</p:attrName>
                                        </p:attrNameLst>
                                      </p:cBhvr>
                                      <p:to>
                                        <p:strVal val="visible"/>
                                      </p:to>
                                    </p:set>
                                    <p:anim calcmode="lin" valueType="num">
                                      <p:cBhvr>
                                        <p:cTn id="37" dur="500" fill="hold"/>
                                        <p:tgtEl>
                                          <p:spTgt spid="921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219">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9219">
                                            <p:txEl>
                                              <p:pRg st="5" end="5"/>
                                            </p:txEl>
                                          </p:spTgt>
                                        </p:tgtEl>
                                      </p:cBhvr>
                                    </p:animEffect>
                                  </p:childTnLst>
                                </p:cTn>
                              </p:par>
                            </p:childTnLst>
                          </p:cTn>
                        </p:par>
                        <p:par>
                          <p:cTn id="40" fill="hold">
                            <p:stCondLst>
                              <p:cond delay="3000"/>
                            </p:stCondLst>
                            <p:childTnLst>
                              <p:par>
                                <p:cTn id="41" presetID="53" presetClass="entr" presetSubtype="0" fill="hold" grpId="0" nodeType="afterEffect">
                                  <p:stCondLst>
                                    <p:cond delay="0"/>
                                  </p:stCondLst>
                                  <p:childTnLst>
                                    <p:set>
                                      <p:cBhvr>
                                        <p:cTn id="42" dur="1" fill="hold">
                                          <p:stCondLst>
                                            <p:cond delay="0"/>
                                          </p:stCondLst>
                                        </p:cTn>
                                        <p:tgtEl>
                                          <p:spTgt spid="9219">
                                            <p:txEl>
                                              <p:pRg st="6" end="6"/>
                                            </p:txEl>
                                          </p:spTgt>
                                        </p:tgtEl>
                                        <p:attrNameLst>
                                          <p:attrName>style.visibility</p:attrName>
                                        </p:attrNameLst>
                                      </p:cBhvr>
                                      <p:to>
                                        <p:strVal val="visible"/>
                                      </p:to>
                                    </p:set>
                                    <p:anim calcmode="lin" valueType="num">
                                      <p:cBhvr>
                                        <p:cTn id="43" dur="500" fill="hold"/>
                                        <p:tgtEl>
                                          <p:spTgt spid="9219">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9219">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92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pt-PT" smtClean="0"/>
              <a:t>História dos Videogames</a:t>
            </a:r>
            <a:endParaRPr lang="pt-BR" smtClean="0"/>
          </a:p>
        </p:txBody>
      </p:sp>
      <p:sp>
        <p:nvSpPr>
          <p:cNvPr id="14339" name="Content Placeholder 2"/>
          <p:cNvSpPr>
            <a:spLocks noGrp="1"/>
          </p:cNvSpPr>
          <p:nvPr>
            <p:ph sz="quarter" idx="1"/>
          </p:nvPr>
        </p:nvSpPr>
        <p:spPr>
          <a:xfrm>
            <a:off x="457200" y="1219200"/>
            <a:ext cx="8229600" cy="4937125"/>
          </a:xfrm>
        </p:spPr>
        <p:txBody>
          <a:bodyPr/>
          <a:lstStyle/>
          <a:p>
            <a:pPr eaLnBrk="1" hangingPunct="1"/>
            <a:r>
              <a:rPr lang="pt-PT" smtClean="0"/>
              <a:t>Arcades: vídeo game operado por moedas</a:t>
            </a:r>
            <a:endParaRPr lang="pt-BR" smtClean="0"/>
          </a:p>
        </p:txBody>
      </p:sp>
      <p:pic>
        <p:nvPicPr>
          <p:cNvPr id="8" name="Picture 7" descr="arcade.jpg"/>
          <p:cNvPicPr>
            <a:picLocks noChangeAspect="1"/>
          </p:cNvPicPr>
          <p:nvPr/>
        </p:nvPicPr>
        <p:blipFill>
          <a:blip r:embed="rId2"/>
          <a:srcRect/>
          <a:stretch>
            <a:fillRect/>
          </a:stretch>
        </p:blipFill>
        <p:spPr bwMode="auto">
          <a:xfrm>
            <a:off x="2643188" y="2143125"/>
            <a:ext cx="3309937" cy="4125913"/>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pt-BR" smtClean="0">
                <a:effectLst>
                  <a:outerShdw blurRad="38100" dist="38100" dir="2700000" algn="tl">
                    <a:srgbClr val="C0C0C0"/>
                  </a:outerShdw>
                </a:effectLst>
              </a:rPr>
              <a:t>Aplicações Homebrew</a:t>
            </a:r>
          </a:p>
        </p:txBody>
      </p:sp>
      <p:sp>
        <p:nvSpPr>
          <p:cNvPr id="10243" name="Content Placeholder 2"/>
          <p:cNvSpPr>
            <a:spLocks noGrp="1"/>
          </p:cNvSpPr>
          <p:nvPr>
            <p:ph idx="4294967295"/>
          </p:nvPr>
        </p:nvSpPr>
        <p:spPr/>
        <p:txBody>
          <a:bodyPr/>
          <a:lstStyle/>
          <a:p>
            <a:pPr marL="365125" indent="-282575" eaLnBrk="1" hangingPunct="1"/>
            <a:r>
              <a:rPr lang="pt-BR" smtClean="0"/>
              <a:t>Varios tipos de aplicações:</a:t>
            </a:r>
          </a:p>
          <a:p>
            <a:pPr marL="639763" lvl="1" indent="-236538" eaLnBrk="1" hangingPunct="1"/>
            <a:r>
              <a:rPr lang="pt-BR" smtClean="0"/>
              <a:t>Loaders</a:t>
            </a:r>
          </a:p>
          <a:p>
            <a:pPr marL="639763" lvl="1" indent="-236538" eaLnBrk="1" hangingPunct="1"/>
            <a:r>
              <a:rPr lang="pt-BR" smtClean="0"/>
              <a:t>Emuladores</a:t>
            </a:r>
          </a:p>
          <a:p>
            <a:pPr marL="639763" lvl="1" indent="-236538" eaLnBrk="1" hangingPunct="1"/>
            <a:r>
              <a:rPr lang="pt-BR" smtClean="0"/>
              <a:t>Jogos</a:t>
            </a:r>
          </a:p>
          <a:p>
            <a:pPr marL="639763" lvl="1" indent="-236538" eaLnBrk="1" hangingPunct="1"/>
            <a:r>
              <a:rPr lang="pt-BR" smtClean="0"/>
              <a:t>Media</a:t>
            </a:r>
          </a:p>
          <a:p>
            <a:pPr marL="639763" lvl="1" indent="-236538" eaLnBrk="1" hangingPunct="1"/>
            <a:r>
              <a:rPr lang="pt-BR" smtClean="0"/>
              <a:t>Utilidades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p:cTn id="7" dur="500" fill="hold"/>
                                        <p:tgtEl>
                                          <p:spTgt spid="102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4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243">
                                            <p:txEl>
                                              <p:pRg st="0" end="0"/>
                                            </p:txEl>
                                          </p:spTgt>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p:cTn id="13" dur="500" fill="hold"/>
                                        <p:tgtEl>
                                          <p:spTgt spid="1024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24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0243">
                                            <p:txEl>
                                              <p:pRg st="1" end="1"/>
                                            </p:txEl>
                                          </p:spTgt>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p:cTn id="19" dur="500" fill="hold"/>
                                        <p:tgtEl>
                                          <p:spTgt spid="1024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24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0243">
                                            <p:txEl>
                                              <p:pRg st="2" end="2"/>
                                            </p:txEl>
                                          </p:spTgt>
                                        </p:tgtEl>
                                      </p:cBhvr>
                                    </p:animEffect>
                                  </p:childTnLst>
                                </p:cTn>
                              </p:par>
                            </p:childTnLst>
                          </p:cTn>
                        </p:par>
                        <p:par>
                          <p:cTn id="22" fill="hold">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10243">
                                            <p:txEl>
                                              <p:pRg st="3" end="3"/>
                                            </p:txEl>
                                          </p:spTgt>
                                        </p:tgtEl>
                                        <p:attrNameLst>
                                          <p:attrName>style.visibility</p:attrName>
                                        </p:attrNameLst>
                                      </p:cBhvr>
                                      <p:to>
                                        <p:strVal val="visible"/>
                                      </p:to>
                                    </p:set>
                                    <p:anim calcmode="lin" valueType="num">
                                      <p:cBhvr>
                                        <p:cTn id="25" dur="500" fill="hold"/>
                                        <p:tgtEl>
                                          <p:spTgt spid="1024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24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10243">
                                            <p:txEl>
                                              <p:pRg st="3" end="3"/>
                                            </p:txEl>
                                          </p:spTgt>
                                        </p:tgtEl>
                                      </p:cBhvr>
                                    </p:animEffect>
                                  </p:childTnLst>
                                </p:cTn>
                              </p:par>
                            </p:childTnLst>
                          </p:cTn>
                        </p:par>
                        <p:par>
                          <p:cTn id="28" fill="hold">
                            <p:stCondLst>
                              <p:cond delay="2000"/>
                            </p:stCondLst>
                            <p:childTnLst>
                              <p:par>
                                <p:cTn id="29" presetID="53" presetClass="entr" presetSubtype="0" fill="hold" grpId="0" nodeType="afterEffect">
                                  <p:stCondLst>
                                    <p:cond delay="0"/>
                                  </p:stCondLst>
                                  <p:childTnLst>
                                    <p:set>
                                      <p:cBhvr>
                                        <p:cTn id="30" dur="1" fill="hold">
                                          <p:stCondLst>
                                            <p:cond delay="0"/>
                                          </p:stCondLst>
                                        </p:cTn>
                                        <p:tgtEl>
                                          <p:spTgt spid="10243">
                                            <p:txEl>
                                              <p:pRg st="4" end="4"/>
                                            </p:txEl>
                                          </p:spTgt>
                                        </p:tgtEl>
                                        <p:attrNameLst>
                                          <p:attrName>style.visibility</p:attrName>
                                        </p:attrNameLst>
                                      </p:cBhvr>
                                      <p:to>
                                        <p:strVal val="visible"/>
                                      </p:to>
                                    </p:set>
                                    <p:anim calcmode="lin" valueType="num">
                                      <p:cBhvr>
                                        <p:cTn id="31" dur="500" fill="hold"/>
                                        <p:tgtEl>
                                          <p:spTgt spid="1024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24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10243">
                                            <p:txEl>
                                              <p:pRg st="4" end="4"/>
                                            </p:txEl>
                                          </p:spTgt>
                                        </p:tgtEl>
                                      </p:cBhvr>
                                    </p:animEffect>
                                  </p:childTnLst>
                                </p:cTn>
                              </p:par>
                            </p:childTnLst>
                          </p:cTn>
                        </p:par>
                        <p:par>
                          <p:cTn id="34" fill="hold">
                            <p:stCondLst>
                              <p:cond delay="2500"/>
                            </p:stCondLst>
                            <p:childTnLst>
                              <p:par>
                                <p:cTn id="35" presetID="53" presetClass="entr" presetSubtype="0" fill="hold" grpId="0" nodeType="afterEffect">
                                  <p:stCondLst>
                                    <p:cond delay="0"/>
                                  </p:stCondLst>
                                  <p:childTnLst>
                                    <p:set>
                                      <p:cBhvr>
                                        <p:cTn id="36" dur="1" fill="hold">
                                          <p:stCondLst>
                                            <p:cond delay="0"/>
                                          </p:stCondLst>
                                        </p:cTn>
                                        <p:tgtEl>
                                          <p:spTgt spid="10243">
                                            <p:txEl>
                                              <p:pRg st="5" end="5"/>
                                            </p:txEl>
                                          </p:spTgt>
                                        </p:tgtEl>
                                        <p:attrNameLst>
                                          <p:attrName>style.visibility</p:attrName>
                                        </p:attrNameLst>
                                      </p:cBhvr>
                                      <p:to>
                                        <p:strVal val="visible"/>
                                      </p:to>
                                    </p:set>
                                    <p:anim calcmode="lin" valueType="num">
                                      <p:cBhvr>
                                        <p:cTn id="37" dur="500" fill="hold"/>
                                        <p:tgtEl>
                                          <p:spTgt spid="1024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0243">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102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pt-BR" smtClean="0">
                <a:effectLst>
                  <a:outerShdw blurRad="38100" dist="38100" dir="2700000" algn="tl">
                    <a:srgbClr val="C0C0C0"/>
                  </a:outerShdw>
                </a:effectLst>
              </a:rPr>
              <a:t>Desenvolvendo aplicações</a:t>
            </a:r>
          </a:p>
        </p:txBody>
      </p:sp>
      <p:sp>
        <p:nvSpPr>
          <p:cNvPr id="11267" name="Content Placeholder 2"/>
          <p:cNvSpPr>
            <a:spLocks noGrp="1"/>
          </p:cNvSpPr>
          <p:nvPr>
            <p:ph idx="4294967295"/>
          </p:nvPr>
        </p:nvSpPr>
        <p:spPr/>
        <p:txBody>
          <a:bodyPr/>
          <a:lstStyle/>
          <a:p>
            <a:pPr marL="365125" indent="-282575" eaLnBrk="1" hangingPunct="1"/>
            <a:r>
              <a:rPr lang="pt-BR" smtClean="0"/>
              <a:t> Divertido e desafiante</a:t>
            </a:r>
          </a:p>
          <a:p>
            <a:pPr marL="365125" indent="-282575" eaLnBrk="1" hangingPunct="1"/>
            <a:endParaRPr lang="pt-BR" smtClean="0"/>
          </a:p>
          <a:p>
            <a:pPr marL="365125" indent="-282575" eaLnBrk="1" hangingPunct="1"/>
            <a:r>
              <a:rPr lang="pt-BR" smtClean="0"/>
              <a:t>Dicas para desenvolvedor</a:t>
            </a:r>
          </a:p>
          <a:p>
            <a:pPr marL="365125" indent="-282575" eaLnBrk="1" hangingPunct="1"/>
            <a:endParaRPr lang="pt-BR" smtClean="0"/>
          </a:p>
          <a:p>
            <a:pPr marL="365125" indent="-282575" eaLnBrk="1" hangingPunct="1"/>
            <a:r>
              <a:rPr lang="pt-BR" smtClean="0"/>
              <a:t>Algumas Ferramentas necessárias..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267">
                                            <p:txEl>
                                              <p:pRg st="0" end="0"/>
                                            </p:txEl>
                                          </p:spTgt>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1267">
                                            <p:txEl>
                                              <p:pRg st="2" end="2"/>
                                            </p:txEl>
                                          </p:spTgt>
                                        </p:tgtEl>
                                        <p:attrNameLst>
                                          <p:attrName>style.visibility</p:attrName>
                                        </p:attrNameLst>
                                      </p:cBhvr>
                                      <p:to>
                                        <p:strVal val="visible"/>
                                      </p:to>
                                    </p:set>
                                    <p:anim calcmode="lin" valueType="num">
                                      <p:cBhvr>
                                        <p:cTn id="13"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1267">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11267">
                                            <p:txEl>
                                              <p:pRg st="2" end="2"/>
                                            </p:txEl>
                                          </p:spTgt>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11267">
                                            <p:txEl>
                                              <p:pRg st="4" end="4"/>
                                            </p:txEl>
                                          </p:spTgt>
                                        </p:tgtEl>
                                        <p:attrNameLst>
                                          <p:attrName>style.visibility</p:attrName>
                                        </p:attrNameLst>
                                      </p:cBhvr>
                                      <p:to>
                                        <p:strVal val="visible"/>
                                      </p:to>
                                    </p:set>
                                    <p:anim calcmode="lin" valueType="num">
                                      <p:cBhvr>
                                        <p:cTn id="19" dur="500" fill="hold"/>
                                        <p:tgtEl>
                                          <p:spTgt spid="11267">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11267">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11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pt-BR" smtClean="0">
                <a:effectLst>
                  <a:outerShdw blurRad="38100" dist="38100" dir="2700000" algn="tl">
                    <a:srgbClr val="C0C0C0"/>
                  </a:outerShdw>
                </a:effectLst>
              </a:rPr>
              <a:t>DevkitPro</a:t>
            </a:r>
          </a:p>
        </p:txBody>
      </p:sp>
      <p:sp>
        <p:nvSpPr>
          <p:cNvPr id="12291" name="Content Placeholder 2"/>
          <p:cNvSpPr>
            <a:spLocks noGrp="1"/>
          </p:cNvSpPr>
          <p:nvPr>
            <p:ph idx="4294967295"/>
          </p:nvPr>
        </p:nvSpPr>
        <p:spPr/>
        <p:txBody>
          <a:bodyPr/>
          <a:lstStyle/>
          <a:p>
            <a:pPr marL="365125" indent="-282575" eaLnBrk="1" hangingPunct="1"/>
            <a:r>
              <a:rPr lang="pt-BR" smtClean="0"/>
              <a:t>Principal ferramenta de desenvolvimento do Wii é o DevkitPro.</a:t>
            </a:r>
          </a:p>
          <a:p>
            <a:pPr marL="365125" indent="-282575" eaLnBrk="1" hangingPunct="1"/>
            <a:endParaRPr lang="pt-BR" smtClean="0"/>
          </a:p>
          <a:p>
            <a:pPr marL="365125" indent="-282575" eaLnBrk="1" hangingPunct="1"/>
            <a:r>
              <a:rPr lang="pt-BR" smtClean="0"/>
              <a:t>DevkitPro é constituido basicamente por algumas partes...</a:t>
            </a:r>
          </a:p>
          <a:p>
            <a:pPr marL="365125" indent="-282575" eaLnBrk="1" hangingPunct="1"/>
            <a:endParaRPr lang="pt-BR" smtClean="0"/>
          </a:p>
          <a:p>
            <a:pPr marL="365125" indent="-282575" eaLnBrk="1" hangingPunct="1">
              <a:buFont typeface="Wingdings 3" pitchFamily="18" charset="2"/>
              <a:buNone/>
            </a:pPr>
            <a:endParaRPr lang="pt-BR"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500" fill="hold"/>
                                        <p:tgtEl>
                                          <p:spTgt spid="122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29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291">
                                            <p:txEl>
                                              <p:pRg st="0" end="0"/>
                                            </p:txEl>
                                          </p:spTgt>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2291">
                                            <p:txEl>
                                              <p:pRg st="2" end="2"/>
                                            </p:txEl>
                                          </p:spTgt>
                                        </p:tgtEl>
                                        <p:attrNameLst>
                                          <p:attrName>style.visibility</p:attrName>
                                        </p:attrNameLst>
                                      </p:cBhvr>
                                      <p:to>
                                        <p:strVal val="visible"/>
                                      </p:to>
                                    </p:set>
                                    <p:anim calcmode="lin" valueType="num">
                                      <p:cBhvr>
                                        <p:cTn id="13" dur="500" fill="hold"/>
                                        <p:tgtEl>
                                          <p:spTgt spid="12291">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2291">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12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pt-BR" smtClean="0">
                <a:effectLst>
                  <a:outerShdw blurRad="38100" dist="38100" dir="2700000" algn="tl">
                    <a:srgbClr val="C0C0C0"/>
                  </a:outerShdw>
                </a:effectLst>
              </a:rPr>
              <a:t>DevkitPro</a:t>
            </a:r>
          </a:p>
        </p:txBody>
      </p:sp>
      <p:sp>
        <p:nvSpPr>
          <p:cNvPr id="13315" name="Content Placeholder 2"/>
          <p:cNvSpPr>
            <a:spLocks noGrp="1"/>
          </p:cNvSpPr>
          <p:nvPr>
            <p:ph idx="4294967295"/>
          </p:nvPr>
        </p:nvSpPr>
        <p:spPr/>
        <p:txBody>
          <a:bodyPr/>
          <a:lstStyle/>
          <a:p>
            <a:pPr marL="365125" indent="-282575" eaLnBrk="1" hangingPunct="1"/>
            <a:r>
              <a:rPr lang="pt-BR" smtClean="0"/>
              <a:t>DevkitPPC</a:t>
            </a:r>
          </a:p>
          <a:p>
            <a:pPr marL="639763" lvl="1" indent="-236538" eaLnBrk="1" hangingPunct="1"/>
            <a:r>
              <a:rPr lang="pt-BR" smtClean="0"/>
              <a:t>Baseado no GNU Compiler Collection (GCC)</a:t>
            </a:r>
          </a:p>
          <a:p>
            <a:pPr marL="639763" lvl="1" indent="-236538" eaLnBrk="1" hangingPunct="1"/>
            <a:r>
              <a:rPr lang="pt-BR" smtClean="0"/>
              <a:t>Compiladores C (gcc), C++(g++), um debbuger (gbd)</a:t>
            </a:r>
          </a:p>
          <a:p>
            <a:pPr marL="639763" lvl="1" indent="-236538" eaLnBrk="1" hangingPunct="1"/>
            <a:r>
              <a:rPr lang="pt-BR" smtClean="0"/>
              <a:t>Ferramentas utilitárias</a:t>
            </a:r>
          </a:p>
          <a:p>
            <a:pPr marL="639763" lvl="1" indent="-236538" eaLnBrk="1" hangingPunct="1"/>
            <a:r>
              <a:rPr lang="pt-BR" smtClean="0"/>
              <a:t>Bibliotecas padrões C, baseadas na newlib</a:t>
            </a:r>
          </a:p>
          <a:p>
            <a:pPr marL="639763" lvl="1" indent="-236538" eaLnBrk="1" hangingPunct="1"/>
            <a:r>
              <a:rPr lang="pt-BR" smtClean="0"/>
              <a:t>Ambiênte MSYS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p:cTn id="7" dur="5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3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315">
                                            <p:txEl>
                                              <p:pRg st="0" end="0"/>
                                            </p:txEl>
                                          </p:spTgt>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p:cTn id="13" dur="500" fill="hold"/>
                                        <p:tgtEl>
                                          <p:spTgt spid="1331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3315">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3315">
                                            <p:txEl>
                                              <p:pRg st="1" end="1"/>
                                            </p:txEl>
                                          </p:spTgt>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p:cTn id="19" dur="500" fill="hold"/>
                                        <p:tgtEl>
                                          <p:spTgt spid="1331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3315">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3315">
                                            <p:txEl>
                                              <p:pRg st="2" end="2"/>
                                            </p:txEl>
                                          </p:spTgt>
                                        </p:tgtEl>
                                      </p:cBhvr>
                                    </p:animEffect>
                                  </p:childTnLst>
                                </p:cTn>
                              </p:par>
                            </p:childTnLst>
                          </p:cTn>
                        </p:par>
                        <p:par>
                          <p:cTn id="22" fill="hold">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p:cTn id="25" dur="500" fill="hold"/>
                                        <p:tgtEl>
                                          <p:spTgt spid="1331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3315">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13315">
                                            <p:txEl>
                                              <p:pRg st="3" end="3"/>
                                            </p:txEl>
                                          </p:spTgt>
                                        </p:tgtEl>
                                      </p:cBhvr>
                                    </p:animEffect>
                                  </p:childTnLst>
                                </p:cTn>
                              </p:par>
                            </p:childTnLst>
                          </p:cTn>
                        </p:par>
                        <p:par>
                          <p:cTn id="28" fill="hold">
                            <p:stCondLst>
                              <p:cond delay="2000"/>
                            </p:stCondLst>
                            <p:childTnLst>
                              <p:par>
                                <p:cTn id="29" presetID="53" presetClass="entr" presetSubtype="0" fill="hold" grpId="0" nodeType="afterEffect">
                                  <p:stCondLst>
                                    <p:cond delay="0"/>
                                  </p:stCondLst>
                                  <p:childTnLst>
                                    <p:set>
                                      <p:cBhvr>
                                        <p:cTn id="30" dur="1" fill="hold">
                                          <p:stCondLst>
                                            <p:cond delay="0"/>
                                          </p:stCondLst>
                                        </p:cTn>
                                        <p:tgtEl>
                                          <p:spTgt spid="13315">
                                            <p:txEl>
                                              <p:pRg st="4" end="4"/>
                                            </p:txEl>
                                          </p:spTgt>
                                        </p:tgtEl>
                                        <p:attrNameLst>
                                          <p:attrName>style.visibility</p:attrName>
                                        </p:attrNameLst>
                                      </p:cBhvr>
                                      <p:to>
                                        <p:strVal val="visible"/>
                                      </p:to>
                                    </p:set>
                                    <p:anim calcmode="lin" valueType="num">
                                      <p:cBhvr>
                                        <p:cTn id="31" dur="500" fill="hold"/>
                                        <p:tgtEl>
                                          <p:spTgt spid="1331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3315">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13315">
                                            <p:txEl>
                                              <p:pRg st="4" end="4"/>
                                            </p:txEl>
                                          </p:spTgt>
                                        </p:tgtEl>
                                      </p:cBhvr>
                                    </p:animEffect>
                                  </p:childTnLst>
                                </p:cTn>
                              </p:par>
                            </p:childTnLst>
                          </p:cTn>
                        </p:par>
                        <p:par>
                          <p:cTn id="34" fill="hold">
                            <p:stCondLst>
                              <p:cond delay="2500"/>
                            </p:stCondLst>
                            <p:childTnLst>
                              <p:par>
                                <p:cTn id="35" presetID="53" presetClass="entr" presetSubtype="0" fill="hold" grpId="0" nodeType="afterEffect">
                                  <p:stCondLst>
                                    <p:cond delay="0"/>
                                  </p:stCondLst>
                                  <p:childTnLst>
                                    <p:set>
                                      <p:cBhvr>
                                        <p:cTn id="36" dur="1" fill="hold">
                                          <p:stCondLst>
                                            <p:cond delay="0"/>
                                          </p:stCondLst>
                                        </p:cTn>
                                        <p:tgtEl>
                                          <p:spTgt spid="13315">
                                            <p:txEl>
                                              <p:pRg st="5" end="5"/>
                                            </p:txEl>
                                          </p:spTgt>
                                        </p:tgtEl>
                                        <p:attrNameLst>
                                          <p:attrName>style.visibility</p:attrName>
                                        </p:attrNameLst>
                                      </p:cBhvr>
                                      <p:to>
                                        <p:strVal val="visible"/>
                                      </p:to>
                                    </p:set>
                                    <p:anim calcmode="lin" valueType="num">
                                      <p:cBhvr>
                                        <p:cTn id="37" dur="500" fill="hold"/>
                                        <p:tgtEl>
                                          <p:spTgt spid="1331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3315">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133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pt-BR" smtClean="0">
                <a:effectLst>
                  <a:outerShdw blurRad="38100" dist="38100" dir="2700000" algn="tl">
                    <a:srgbClr val="C0C0C0"/>
                  </a:outerShdw>
                </a:effectLst>
              </a:rPr>
              <a:t>DevkitPro</a:t>
            </a:r>
          </a:p>
        </p:txBody>
      </p:sp>
      <p:sp>
        <p:nvSpPr>
          <p:cNvPr id="3" name="Content Placeholder 2"/>
          <p:cNvSpPr>
            <a:spLocks noGrp="1"/>
          </p:cNvSpPr>
          <p:nvPr>
            <p:ph idx="4294967295"/>
          </p:nvPr>
        </p:nvSpPr>
        <p:spPr/>
        <p:txBody>
          <a:bodyPr/>
          <a:lstStyle/>
          <a:p>
            <a:pPr marL="365125" indent="-282575" eaLnBrk="1" hangingPunct="1">
              <a:lnSpc>
                <a:spcPct val="80000"/>
              </a:lnSpc>
            </a:pPr>
            <a:r>
              <a:rPr lang="pt-BR" sz="2800" smtClean="0"/>
              <a:t>libogc</a:t>
            </a:r>
            <a:endParaRPr lang="pt-BR" sz="2200" smtClean="0"/>
          </a:p>
          <a:p>
            <a:pPr marL="639763" lvl="1" indent="-236538" eaLnBrk="1" hangingPunct="1">
              <a:lnSpc>
                <a:spcPct val="80000"/>
              </a:lnSpc>
            </a:pPr>
            <a:r>
              <a:rPr lang="pt-BR" sz="2100" smtClean="0"/>
              <a:t>ARAM</a:t>
            </a:r>
          </a:p>
          <a:p>
            <a:pPr marL="639763" lvl="1" indent="-236538" eaLnBrk="1" hangingPunct="1">
              <a:lnSpc>
                <a:spcPct val="80000"/>
              </a:lnSpc>
            </a:pPr>
            <a:r>
              <a:rPr lang="pt-BR" sz="2100" smtClean="0"/>
              <a:t>AUDIO</a:t>
            </a:r>
          </a:p>
          <a:p>
            <a:pPr marL="639763" lvl="1" indent="-236538" eaLnBrk="1" hangingPunct="1">
              <a:lnSpc>
                <a:spcPct val="80000"/>
              </a:lnSpc>
            </a:pPr>
            <a:r>
              <a:rPr lang="pt-BR" sz="2100" smtClean="0"/>
              <a:t>EXI</a:t>
            </a:r>
          </a:p>
          <a:p>
            <a:pPr marL="639763" lvl="1" indent="-236538" eaLnBrk="1" hangingPunct="1">
              <a:lnSpc>
                <a:spcPct val="80000"/>
              </a:lnSpc>
            </a:pPr>
            <a:r>
              <a:rPr lang="pt-BR" sz="2100" smtClean="0"/>
              <a:t>IRQ</a:t>
            </a:r>
          </a:p>
          <a:p>
            <a:pPr marL="639763" lvl="1" indent="-236538" eaLnBrk="1" hangingPunct="1">
              <a:lnSpc>
                <a:spcPct val="80000"/>
              </a:lnSpc>
            </a:pPr>
            <a:r>
              <a:rPr lang="pt-BR" sz="2100" smtClean="0"/>
              <a:t>DSP</a:t>
            </a:r>
          </a:p>
          <a:p>
            <a:pPr marL="639763" lvl="1" indent="-236538" eaLnBrk="1" hangingPunct="1">
              <a:lnSpc>
                <a:spcPct val="80000"/>
              </a:lnSpc>
            </a:pPr>
            <a:r>
              <a:rPr lang="pt-BR" sz="2100" smtClean="0"/>
              <a:t>GX</a:t>
            </a:r>
          </a:p>
          <a:p>
            <a:pPr marL="639763" lvl="1" indent="-236538" eaLnBrk="1" hangingPunct="1">
              <a:lnSpc>
                <a:spcPct val="80000"/>
              </a:lnSpc>
            </a:pPr>
            <a:r>
              <a:rPr lang="pt-BR" sz="2100" smtClean="0"/>
              <a:t>VIDEO</a:t>
            </a:r>
          </a:p>
          <a:p>
            <a:pPr marL="639763" lvl="1" indent="-236538" eaLnBrk="1" hangingPunct="1">
              <a:lnSpc>
                <a:spcPct val="80000"/>
              </a:lnSpc>
            </a:pPr>
            <a:r>
              <a:rPr lang="pt-BR" sz="2100" smtClean="0"/>
              <a:t>Cache</a:t>
            </a:r>
          </a:p>
          <a:p>
            <a:pPr marL="639763" lvl="1" indent="-236538" eaLnBrk="1" hangingPunct="1">
              <a:lnSpc>
                <a:spcPct val="80000"/>
              </a:lnSpc>
            </a:pPr>
            <a:r>
              <a:rPr lang="pt-BR" sz="2100" smtClean="0"/>
              <a:t>Memory Card</a:t>
            </a:r>
          </a:p>
          <a:p>
            <a:pPr marL="639763" lvl="1" indent="-236538" eaLnBrk="1" hangingPunct="1">
              <a:lnSpc>
                <a:spcPct val="80000"/>
              </a:lnSpc>
            </a:pPr>
            <a:r>
              <a:rPr lang="pt-BR" sz="2100" smtClean="0"/>
              <a:t>Console</a:t>
            </a:r>
          </a:p>
          <a:p>
            <a:pPr marL="639763" lvl="1" indent="-236538" eaLnBrk="1" hangingPunct="1">
              <a:lnSpc>
                <a:spcPct val="80000"/>
              </a:lnSpc>
            </a:pPr>
            <a:r>
              <a:rPr lang="pt-BR" sz="2100" smtClean="0"/>
              <a:t>Threads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par>
                                <p:cTn id="25" presetID="53"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3">
                                            <p:txEl>
                                              <p:pRg st="4" end="4"/>
                                            </p:txEl>
                                          </p:spTgt>
                                        </p:tgtEl>
                                      </p:cBhvr>
                                    </p:animEffect>
                                  </p:childTnLst>
                                </p:cTn>
                              </p:par>
                              <p:par>
                                <p:cTn id="30" presetID="53"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3">
                                            <p:txEl>
                                              <p:pRg st="5" end="5"/>
                                            </p:txEl>
                                          </p:spTgt>
                                        </p:tgtEl>
                                      </p:cBhvr>
                                    </p:animEffect>
                                  </p:childTnLst>
                                </p:cTn>
                              </p:par>
                              <p:par>
                                <p:cTn id="35" presetID="53"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p:cTn id="3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3">
                                            <p:txEl>
                                              <p:pRg st="6" end="6"/>
                                            </p:txEl>
                                          </p:spTgt>
                                        </p:tgtEl>
                                      </p:cBhvr>
                                    </p:animEffect>
                                  </p:childTnLst>
                                </p:cTn>
                              </p:par>
                              <p:par>
                                <p:cTn id="40" presetID="53"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p:cTn id="42"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3">
                                            <p:txEl>
                                              <p:pRg st="7" end="7"/>
                                            </p:txEl>
                                          </p:spTgt>
                                        </p:tgtEl>
                                      </p:cBhvr>
                                    </p:animEffect>
                                  </p:childTnLst>
                                </p:cTn>
                              </p:par>
                              <p:par>
                                <p:cTn id="45" presetID="53"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p:cTn id="47"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49" dur="500"/>
                                        <p:tgtEl>
                                          <p:spTgt spid="3">
                                            <p:txEl>
                                              <p:pRg st="8" end="8"/>
                                            </p:txEl>
                                          </p:spTgt>
                                        </p:tgtEl>
                                      </p:cBhvr>
                                    </p:animEffect>
                                  </p:childTnLst>
                                </p:cTn>
                              </p:par>
                              <p:par>
                                <p:cTn id="50" presetID="53" presetClass="entr" presetSubtype="0" fill="hold"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calcmode="lin" valueType="num">
                                      <p:cBhvr>
                                        <p:cTn id="52"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53"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54" dur="500"/>
                                        <p:tgtEl>
                                          <p:spTgt spid="3">
                                            <p:txEl>
                                              <p:pRg st="9" end="9"/>
                                            </p:txEl>
                                          </p:spTgt>
                                        </p:tgtEl>
                                      </p:cBhvr>
                                    </p:animEffect>
                                  </p:childTnLst>
                                </p:cTn>
                              </p:par>
                              <p:par>
                                <p:cTn id="55" presetID="53" presetClass="entr" presetSubtype="0" fill="hold"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p:cTn id="57"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58"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59" dur="500"/>
                                        <p:tgtEl>
                                          <p:spTgt spid="3">
                                            <p:txEl>
                                              <p:pRg st="10" end="10"/>
                                            </p:txEl>
                                          </p:spTgt>
                                        </p:tgtEl>
                                      </p:cBhvr>
                                    </p:animEffect>
                                  </p:childTnLst>
                                </p:cTn>
                              </p:par>
                              <p:par>
                                <p:cTn id="60" presetID="53" presetClass="entr" presetSubtype="0" fill="hold" nodeType="with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 calcmode="lin" valueType="num">
                                      <p:cBhvr>
                                        <p:cTn id="62"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63"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6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pt-BR" smtClean="0">
                <a:effectLst>
                  <a:outerShdw blurRad="38100" dist="38100" dir="2700000" algn="tl">
                    <a:srgbClr val="C0C0C0"/>
                  </a:outerShdw>
                </a:effectLst>
              </a:rPr>
              <a:t>DevkitPro</a:t>
            </a:r>
          </a:p>
        </p:txBody>
      </p:sp>
      <p:sp>
        <p:nvSpPr>
          <p:cNvPr id="15363" name="Content Placeholder 2"/>
          <p:cNvSpPr>
            <a:spLocks noGrp="1"/>
          </p:cNvSpPr>
          <p:nvPr>
            <p:ph idx="4294967295"/>
          </p:nvPr>
        </p:nvSpPr>
        <p:spPr/>
        <p:txBody>
          <a:bodyPr/>
          <a:lstStyle/>
          <a:p>
            <a:pPr marL="365125" indent="-282575" eaLnBrk="1" hangingPunct="1"/>
            <a:r>
              <a:rPr lang="pt-BR" smtClean="0"/>
              <a:t>libogc (bibliotecas adicionais)</a:t>
            </a:r>
          </a:p>
          <a:p>
            <a:pPr marL="639763" lvl="1" indent="-236538" eaLnBrk="1" hangingPunct="1"/>
            <a:r>
              <a:rPr lang="pt-BR" smtClean="0"/>
              <a:t>Libdi</a:t>
            </a:r>
          </a:p>
          <a:p>
            <a:pPr marL="639763" lvl="1" indent="-236538" eaLnBrk="1" hangingPunct="1"/>
            <a:r>
              <a:rPr lang="pt-BR" smtClean="0"/>
              <a:t>Libdb</a:t>
            </a:r>
          </a:p>
          <a:p>
            <a:pPr marL="639763" lvl="1" indent="-236538" eaLnBrk="1" hangingPunct="1"/>
            <a:r>
              <a:rPr lang="pt-BR" smtClean="0"/>
              <a:t>Wiiuse</a:t>
            </a:r>
          </a:p>
          <a:p>
            <a:pPr marL="639763" lvl="1" indent="-236538" eaLnBrk="1" hangingPunct="1"/>
            <a:r>
              <a:rPr lang="pt-BR" smtClean="0"/>
              <a:t>Libmad</a:t>
            </a:r>
          </a:p>
          <a:p>
            <a:pPr marL="639763" lvl="1" indent="-236538" eaLnBrk="1" hangingPunct="1"/>
            <a:r>
              <a:rPr lang="pt-BR" smtClean="0"/>
              <a:t>zlib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p:cTn id="7" dur="500" fill="hold"/>
                                        <p:tgtEl>
                                          <p:spTgt spid="153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36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363">
                                            <p:txEl>
                                              <p:pRg st="0" end="0"/>
                                            </p:txEl>
                                          </p:spTgt>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p:cTn id="13" dur="500" fill="hold"/>
                                        <p:tgtEl>
                                          <p:spTgt spid="1536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536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5363">
                                            <p:txEl>
                                              <p:pRg st="1" end="1"/>
                                            </p:txEl>
                                          </p:spTgt>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p:cTn id="19" dur="500" fill="hold"/>
                                        <p:tgtEl>
                                          <p:spTgt spid="1536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536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5363">
                                            <p:txEl>
                                              <p:pRg st="2" end="2"/>
                                            </p:txEl>
                                          </p:spTgt>
                                        </p:tgtEl>
                                      </p:cBhvr>
                                    </p:animEffect>
                                  </p:childTnLst>
                                </p:cTn>
                              </p:par>
                            </p:childTnLst>
                          </p:cTn>
                        </p:par>
                        <p:par>
                          <p:cTn id="22" fill="hold">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p:cTn id="25" dur="500" fill="hold"/>
                                        <p:tgtEl>
                                          <p:spTgt spid="1536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536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15363">
                                            <p:txEl>
                                              <p:pRg st="3" end="3"/>
                                            </p:txEl>
                                          </p:spTgt>
                                        </p:tgtEl>
                                      </p:cBhvr>
                                    </p:animEffect>
                                  </p:childTnLst>
                                </p:cTn>
                              </p:par>
                            </p:childTnLst>
                          </p:cTn>
                        </p:par>
                        <p:par>
                          <p:cTn id="28" fill="hold">
                            <p:stCondLst>
                              <p:cond delay="2000"/>
                            </p:stCondLst>
                            <p:childTnLst>
                              <p:par>
                                <p:cTn id="29" presetID="53" presetClass="entr" presetSubtype="0" fill="hold" grpId="0" nodeType="afterEffect">
                                  <p:stCondLst>
                                    <p:cond delay="0"/>
                                  </p:stCondLst>
                                  <p:childTnLst>
                                    <p:set>
                                      <p:cBhvr>
                                        <p:cTn id="30" dur="1" fill="hold">
                                          <p:stCondLst>
                                            <p:cond delay="0"/>
                                          </p:stCondLst>
                                        </p:cTn>
                                        <p:tgtEl>
                                          <p:spTgt spid="15363">
                                            <p:txEl>
                                              <p:pRg st="4" end="4"/>
                                            </p:txEl>
                                          </p:spTgt>
                                        </p:tgtEl>
                                        <p:attrNameLst>
                                          <p:attrName>style.visibility</p:attrName>
                                        </p:attrNameLst>
                                      </p:cBhvr>
                                      <p:to>
                                        <p:strVal val="visible"/>
                                      </p:to>
                                    </p:set>
                                    <p:anim calcmode="lin" valueType="num">
                                      <p:cBhvr>
                                        <p:cTn id="31" dur="500" fill="hold"/>
                                        <p:tgtEl>
                                          <p:spTgt spid="1536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536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15363">
                                            <p:txEl>
                                              <p:pRg st="4" end="4"/>
                                            </p:txEl>
                                          </p:spTgt>
                                        </p:tgtEl>
                                      </p:cBhvr>
                                    </p:animEffect>
                                  </p:childTnLst>
                                </p:cTn>
                              </p:par>
                            </p:childTnLst>
                          </p:cTn>
                        </p:par>
                        <p:par>
                          <p:cTn id="34" fill="hold">
                            <p:stCondLst>
                              <p:cond delay="2500"/>
                            </p:stCondLst>
                            <p:childTnLst>
                              <p:par>
                                <p:cTn id="35" presetID="53" presetClass="entr" presetSubtype="0" fill="hold" grpId="0" nodeType="afterEffect">
                                  <p:stCondLst>
                                    <p:cond delay="0"/>
                                  </p:stCondLst>
                                  <p:childTnLst>
                                    <p:set>
                                      <p:cBhvr>
                                        <p:cTn id="36" dur="1" fill="hold">
                                          <p:stCondLst>
                                            <p:cond delay="0"/>
                                          </p:stCondLst>
                                        </p:cTn>
                                        <p:tgtEl>
                                          <p:spTgt spid="15363">
                                            <p:txEl>
                                              <p:pRg st="5" end="5"/>
                                            </p:txEl>
                                          </p:spTgt>
                                        </p:tgtEl>
                                        <p:attrNameLst>
                                          <p:attrName>style.visibility</p:attrName>
                                        </p:attrNameLst>
                                      </p:cBhvr>
                                      <p:to>
                                        <p:strVal val="visible"/>
                                      </p:to>
                                    </p:set>
                                    <p:anim calcmode="lin" valueType="num">
                                      <p:cBhvr>
                                        <p:cTn id="37" dur="500" fill="hold"/>
                                        <p:tgtEl>
                                          <p:spTgt spid="1536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5363">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153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pt-BR" smtClean="0">
                <a:effectLst>
                  <a:outerShdw blurRad="38100" dist="38100" dir="2700000" algn="tl">
                    <a:srgbClr val="C0C0C0"/>
                  </a:outerShdw>
                </a:effectLst>
              </a:rPr>
              <a:t>DevkitPro</a:t>
            </a:r>
          </a:p>
        </p:txBody>
      </p:sp>
      <p:sp>
        <p:nvSpPr>
          <p:cNvPr id="16387" name="Content Placeholder 2"/>
          <p:cNvSpPr>
            <a:spLocks noGrp="1"/>
          </p:cNvSpPr>
          <p:nvPr>
            <p:ph idx="4294967295"/>
          </p:nvPr>
        </p:nvSpPr>
        <p:spPr/>
        <p:txBody>
          <a:bodyPr/>
          <a:lstStyle/>
          <a:p>
            <a:pPr marL="365125" indent="-282575" eaLnBrk="1" hangingPunct="1"/>
            <a:r>
              <a:rPr lang="pt-BR" smtClean="0"/>
              <a:t>Ferramentas</a:t>
            </a:r>
          </a:p>
          <a:p>
            <a:pPr marL="639763" lvl="1" indent="-236538" eaLnBrk="1" hangingPunct="1"/>
            <a:r>
              <a:rPr lang="pt-BR" smtClean="0"/>
              <a:t>Doltool – Ferramenta de conversão .dol</a:t>
            </a:r>
          </a:p>
          <a:p>
            <a:pPr marL="639763" lvl="1" indent="-236538" eaLnBrk="1" hangingPunct="1"/>
            <a:r>
              <a:rPr lang="pt-BR" smtClean="0"/>
              <a:t>Gcdspsuit – Um Assembler para chips gamecube DSP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p:cTn id="7" dur="500" fill="hold"/>
                                        <p:tgtEl>
                                          <p:spTgt spid="163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38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387">
                                            <p:txEl>
                                              <p:pRg st="0" end="0"/>
                                            </p:txEl>
                                          </p:spTgt>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p:cTn id="13" dur="500" fill="hold"/>
                                        <p:tgtEl>
                                          <p:spTgt spid="1638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387">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6387">
                                            <p:txEl>
                                              <p:pRg st="1" end="1"/>
                                            </p:txEl>
                                          </p:spTgt>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anim calcmode="lin" valueType="num">
                                      <p:cBhvr>
                                        <p:cTn id="19" dur="500" fill="hold"/>
                                        <p:tgtEl>
                                          <p:spTgt spid="1638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387">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63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pt-BR" smtClean="0">
                <a:effectLst>
                  <a:outerShdw blurRad="38100" dist="38100" dir="2700000" algn="tl">
                    <a:srgbClr val="C0C0C0"/>
                  </a:outerShdw>
                </a:effectLst>
              </a:rPr>
              <a:t>Outras ferramentas...</a:t>
            </a:r>
          </a:p>
        </p:txBody>
      </p:sp>
      <p:sp>
        <p:nvSpPr>
          <p:cNvPr id="17411" name="Content Placeholder 2"/>
          <p:cNvSpPr>
            <a:spLocks noGrp="1"/>
          </p:cNvSpPr>
          <p:nvPr>
            <p:ph idx="4294967295"/>
          </p:nvPr>
        </p:nvSpPr>
        <p:spPr/>
        <p:txBody>
          <a:bodyPr/>
          <a:lstStyle/>
          <a:p>
            <a:pPr marL="365125" indent="-282575" eaLnBrk="1" hangingPunct="1"/>
            <a:r>
              <a:rPr lang="pt-BR" smtClean="0"/>
              <a:t>Novo paradigma de interação</a:t>
            </a:r>
          </a:p>
          <a:p>
            <a:pPr marL="365125" indent="-282575" eaLnBrk="1" hangingPunct="1"/>
            <a:endParaRPr lang="pt-BR" smtClean="0"/>
          </a:p>
          <a:p>
            <a:pPr marL="365125" indent="-282575" eaLnBrk="1" hangingPunct="1"/>
            <a:r>
              <a:rPr lang="pt-BR" smtClean="0"/>
              <a:t>Novo paradigma de desenvolvimento</a:t>
            </a:r>
          </a:p>
          <a:p>
            <a:pPr marL="365125" indent="-282575" eaLnBrk="1" hangingPunct="1"/>
            <a:endParaRPr lang="pt-BR" smtClean="0"/>
          </a:p>
          <a:p>
            <a:pPr marL="365125" indent="-282575" eaLnBrk="1" hangingPunct="1"/>
            <a:r>
              <a:rPr lang="pt-BR" smtClean="0"/>
              <a:t>LiveMove...</a:t>
            </a:r>
          </a:p>
          <a:p>
            <a:pPr marL="365125" indent="-282575" eaLnBrk="1" hangingPunct="1">
              <a:buFont typeface="Wingdings 3" pitchFamily="18" charset="2"/>
              <a:buNone/>
            </a:pPr>
            <a:endParaRPr lang="pt-BR"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p:cTn id="7" dur="5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4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411">
                                            <p:txEl>
                                              <p:pRg st="0" end="0"/>
                                            </p:txEl>
                                          </p:spTgt>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anim calcmode="lin" valueType="num">
                                      <p:cBhvr>
                                        <p:cTn id="13" dur="500" fill="hold"/>
                                        <p:tgtEl>
                                          <p:spTgt spid="17411">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7411">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17411">
                                            <p:txEl>
                                              <p:pRg st="2" end="2"/>
                                            </p:txEl>
                                          </p:spTgt>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17411">
                                            <p:txEl>
                                              <p:pRg st="4" end="4"/>
                                            </p:txEl>
                                          </p:spTgt>
                                        </p:tgtEl>
                                        <p:attrNameLst>
                                          <p:attrName>style.visibility</p:attrName>
                                        </p:attrNameLst>
                                      </p:cBhvr>
                                      <p:to>
                                        <p:strVal val="visible"/>
                                      </p:to>
                                    </p:set>
                                    <p:anim calcmode="lin" valueType="num">
                                      <p:cBhvr>
                                        <p:cTn id="19" dur="500" fill="hold"/>
                                        <p:tgtEl>
                                          <p:spTgt spid="17411">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17411">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174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pt-BR" smtClean="0">
                <a:effectLst>
                  <a:outerShdw blurRad="38100" dist="38100" dir="2700000" algn="tl">
                    <a:srgbClr val="C0C0C0"/>
                  </a:outerShdw>
                </a:effectLst>
              </a:rPr>
              <a:t>LiveMove</a:t>
            </a:r>
          </a:p>
        </p:txBody>
      </p:sp>
      <p:pic>
        <p:nvPicPr>
          <p:cNvPr id="77827" name="Content Placeholder 3" descr="C:\Users\Administrador\Desktop\liveMoveDiagram.jpg"/>
          <p:cNvPicPr>
            <a:picLocks noGrp="1"/>
          </p:cNvPicPr>
          <p:nvPr>
            <p:ph idx="4294967295"/>
          </p:nvPr>
        </p:nvPicPr>
        <p:blipFill>
          <a:blip r:embed="rId3"/>
          <a:srcRect/>
          <a:stretch>
            <a:fillRect/>
          </a:stretch>
        </p:blipFill>
        <p:spPr>
          <a:xfrm>
            <a:off x="2714625" y="1571625"/>
            <a:ext cx="4968875" cy="4795838"/>
          </a:xfrm>
        </p:spPr>
      </p:pic>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pt-BR" smtClean="0">
                <a:effectLst>
                  <a:outerShdw blurRad="38100" dist="38100" dir="2700000" algn="tl">
                    <a:srgbClr val="C0C0C0"/>
                  </a:outerShdw>
                </a:effectLst>
              </a:rPr>
              <a:t>LiveMove</a:t>
            </a:r>
          </a:p>
        </p:txBody>
      </p:sp>
      <p:sp>
        <p:nvSpPr>
          <p:cNvPr id="78851" name="Content Placeholder 2"/>
          <p:cNvSpPr>
            <a:spLocks noGrp="1"/>
          </p:cNvSpPr>
          <p:nvPr>
            <p:ph idx="4294967295"/>
          </p:nvPr>
        </p:nvSpPr>
        <p:spPr/>
        <p:txBody>
          <a:bodyPr/>
          <a:lstStyle/>
          <a:p>
            <a:pPr marL="365125" indent="-282575" eaLnBrk="1" hangingPunct="1"/>
            <a:endParaRPr lang="pt-BR" smtClean="0"/>
          </a:p>
          <a:p>
            <a:pPr marL="365125" indent="-282575" eaLnBrk="1" hangingPunct="1"/>
            <a:endParaRPr lang="pt-BR" smtClean="0"/>
          </a:p>
          <a:p>
            <a:pPr marL="365125" indent="-282575" eaLnBrk="1" hangingPunct="1"/>
            <a:endParaRPr lang="pt-BR" smtClean="0"/>
          </a:p>
          <a:p>
            <a:pPr marL="365125" indent="-282575" eaLnBrk="1" hangingPunct="1"/>
            <a:r>
              <a:rPr lang="pt-BR" u="sng" smtClean="0">
                <a:hlinkClick r:id="rId3"/>
              </a:rPr>
              <a:t>http://br.youtube.com/watch?v=kSa7iuiXacM</a:t>
            </a:r>
            <a:endParaRPr lang="pt-BR" u="sng" smtClean="0"/>
          </a:p>
          <a:p>
            <a:pPr marL="365125" indent="-282575" eaLnBrk="1" hangingPunct="1"/>
            <a:endParaRPr lang="pt-BR" smtClean="0"/>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cade-asteroid.png"/>
          <p:cNvPicPr>
            <a:picLocks noChangeAspect="1"/>
          </p:cNvPicPr>
          <p:nvPr/>
        </p:nvPicPr>
        <p:blipFill>
          <a:blip r:embed="rId2"/>
          <a:srcRect/>
          <a:stretch>
            <a:fillRect/>
          </a:stretch>
        </p:blipFill>
        <p:spPr bwMode="auto">
          <a:xfrm>
            <a:off x="2178050" y="1631950"/>
            <a:ext cx="4787900" cy="3594100"/>
          </a:xfrm>
          <a:prstGeom prst="rect">
            <a:avLst/>
          </a:prstGeom>
          <a:noFill/>
          <a:ln w="9525">
            <a:noFill/>
            <a:miter lim="800000"/>
            <a:headEnd/>
            <a:tailEnd/>
          </a:ln>
        </p:spPr>
      </p:pic>
      <p:pic>
        <p:nvPicPr>
          <p:cNvPr id="5" name="Picture 4" descr="arcade frogger.png"/>
          <p:cNvPicPr>
            <a:picLocks noChangeAspect="1"/>
          </p:cNvPicPr>
          <p:nvPr/>
        </p:nvPicPr>
        <p:blipFill>
          <a:blip r:embed="rId3"/>
          <a:srcRect/>
          <a:stretch>
            <a:fillRect/>
          </a:stretch>
        </p:blipFill>
        <p:spPr bwMode="auto">
          <a:xfrm>
            <a:off x="2384425" y="1500188"/>
            <a:ext cx="4375150" cy="3857625"/>
          </a:xfrm>
          <a:prstGeom prst="rect">
            <a:avLst/>
          </a:prstGeom>
          <a:noFill/>
          <a:ln w="9525">
            <a:noFill/>
            <a:miter lim="800000"/>
            <a:headEnd/>
            <a:tailEnd/>
          </a:ln>
        </p:spPr>
      </p:pic>
      <p:pic>
        <p:nvPicPr>
          <p:cNvPr id="6" name="Picture 5" descr="arcade dk.png"/>
          <p:cNvPicPr>
            <a:picLocks noChangeAspect="1"/>
          </p:cNvPicPr>
          <p:nvPr/>
        </p:nvPicPr>
        <p:blipFill>
          <a:blip r:embed="rId4"/>
          <a:srcRect/>
          <a:stretch>
            <a:fillRect/>
          </a:stretch>
        </p:blipFill>
        <p:spPr bwMode="auto">
          <a:xfrm>
            <a:off x="2363788" y="1535113"/>
            <a:ext cx="4416425" cy="3787775"/>
          </a:xfrm>
          <a:prstGeom prst="rect">
            <a:avLst/>
          </a:prstGeom>
          <a:noFill/>
          <a:ln w="9525">
            <a:noFill/>
            <a:miter lim="800000"/>
            <a:headEnd/>
            <a:tailEnd/>
          </a:ln>
        </p:spPr>
      </p:pic>
      <p:pic>
        <p:nvPicPr>
          <p:cNvPr id="7" name="Picture 6" descr="arcade pacman.png"/>
          <p:cNvPicPr>
            <a:picLocks noChangeAspect="1"/>
          </p:cNvPicPr>
          <p:nvPr/>
        </p:nvPicPr>
        <p:blipFill>
          <a:blip r:embed="rId5"/>
          <a:srcRect/>
          <a:stretch>
            <a:fillRect/>
          </a:stretch>
        </p:blipFill>
        <p:spPr bwMode="auto">
          <a:xfrm>
            <a:off x="2251075" y="1538288"/>
            <a:ext cx="4641850" cy="378142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3"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4"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xit" presetSubtype="16" fill="hold" nodeType="clickEffect">
                                  <p:stCondLst>
                                    <p:cond delay="0"/>
                                  </p:stCondLst>
                                  <p:childTnLst>
                                    <p:animEffect transition="out" filter="box(in)">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3" presetClass="entr" presetSubtype="1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linds(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pt-BR" smtClean="0">
                <a:effectLst>
                  <a:outerShdw blurRad="38100" dist="38100" dir="2700000" algn="tl">
                    <a:srgbClr val="C0C0C0"/>
                  </a:outerShdw>
                </a:effectLst>
              </a:rPr>
              <a:t>LiveMove2</a:t>
            </a:r>
          </a:p>
        </p:txBody>
      </p:sp>
      <p:sp>
        <p:nvSpPr>
          <p:cNvPr id="79875" name="Content Placeholder 2"/>
          <p:cNvSpPr>
            <a:spLocks noGrp="1"/>
          </p:cNvSpPr>
          <p:nvPr>
            <p:ph idx="4294967295"/>
          </p:nvPr>
        </p:nvSpPr>
        <p:spPr/>
        <p:txBody>
          <a:bodyPr/>
          <a:lstStyle/>
          <a:p>
            <a:pPr marL="365125" indent="-282575" eaLnBrk="1" hangingPunct="1"/>
            <a:endParaRPr lang="pt-BR" smtClean="0"/>
          </a:p>
          <a:p>
            <a:pPr marL="365125" indent="-282575" eaLnBrk="1" hangingPunct="1"/>
            <a:endParaRPr lang="pt-BR" smtClean="0"/>
          </a:p>
          <a:p>
            <a:pPr marL="365125" indent="-282575" eaLnBrk="1" hangingPunct="1"/>
            <a:endParaRPr lang="pt-BR" smtClean="0"/>
          </a:p>
          <a:p>
            <a:pPr marL="365125" indent="-282575" eaLnBrk="1" hangingPunct="1"/>
            <a:r>
              <a:rPr lang="pt-BR" u="sng" smtClean="0">
                <a:hlinkClick r:id="rId3"/>
              </a:rPr>
              <a:t>http://br.youtube.com/watch?v=acND4sO3pJs</a:t>
            </a:r>
            <a:endParaRPr lang="pt-BR" smtClean="0"/>
          </a:p>
          <a:p>
            <a:pPr marL="365125" indent="-282575" eaLnBrk="1" hangingPunct="1"/>
            <a:endParaRPr lang="pt-BR" smtClean="0"/>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pt-BR" smtClean="0">
                <a:effectLst>
                  <a:outerShdw blurRad="38100" dist="38100" dir="2700000" algn="tl">
                    <a:srgbClr val="C0C0C0"/>
                  </a:outerShdw>
                </a:effectLst>
              </a:rPr>
              <a:t>A aplicação</a:t>
            </a:r>
          </a:p>
        </p:txBody>
      </p:sp>
      <p:sp>
        <p:nvSpPr>
          <p:cNvPr id="21507" name="Content Placeholder 2"/>
          <p:cNvSpPr>
            <a:spLocks noGrp="1"/>
          </p:cNvSpPr>
          <p:nvPr>
            <p:ph idx="4294967295"/>
          </p:nvPr>
        </p:nvSpPr>
        <p:spPr/>
        <p:txBody>
          <a:bodyPr/>
          <a:lstStyle/>
          <a:p>
            <a:pPr marL="365125" indent="-282575" eaLnBrk="1" hangingPunct="1"/>
            <a:r>
              <a:rPr lang="pt-BR" smtClean="0"/>
              <a:t>Uma vez pronta, pode ser disponibilizada</a:t>
            </a:r>
          </a:p>
          <a:p>
            <a:pPr marL="365125" indent="-282575" eaLnBrk="1" hangingPunct="1"/>
            <a:endParaRPr lang="pt-BR" smtClean="0"/>
          </a:p>
          <a:p>
            <a:pPr marL="365125" indent="-282575" eaLnBrk="1" hangingPunct="1"/>
            <a:r>
              <a:rPr lang="pt-BR" smtClean="0"/>
              <a:t>Compatibilidade com o Homebrew Channel</a:t>
            </a:r>
          </a:p>
          <a:p>
            <a:pPr marL="365125" indent="-282575" eaLnBrk="1" hangingPunct="1"/>
            <a:endParaRPr lang="pt-BR" smtClean="0"/>
          </a:p>
          <a:p>
            <a:pPr marL="365125" indent="-282575" eaLnBrk="1" hangingPunct="1"/>
            <a:r>
              <a:rPr lang="pt-BR" smtClean="0"/>
              <a:t>Hospedada na web, a aplicação pode ser acessada.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p:cTn id="7" dur="500" fill="hold"/>
                                        <p:tgtEl>
                                          <p:spTgt spid="215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50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1507">
                                            <p:txEl>
                                              <p:pRg st="0" end="0"/>
                                            </p:txEl>
                                          </p:spTgt>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21507">
                                            <p:txEl>
                                              <p:pRg st="2" end="2"/>
                                            </p:txEl>
                                          </p:spTgt>
                                        </p:tgtEl>
                                        <p:attrNameLst>
                                          <p:attrName>style.visibility</p:attrName>
                                        </p:attrNameLst>
                                      </p:cBhvr>
                                      <p:to>
                                        <p:strVal val="visible"/>
                                      </p:to>
                                    </p:set>
                                    <p:anim calcmode="lin" valueType="num">
                                      <p:cBhvr>
                                        <p:cTn id="13" dur="500" fill="hold"/>
                                        <p:tgtEl>
                                          <p:spTgt spid="21507">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21507">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21507">
                                            <p:txEl>
                                              <p:pRg st="2" end="2"/>
                                            </p:txEl>
                                          </p:spTgt>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21507">
                                            <p:txEl>
                                              <p:pRg st="4" end="4"/>
                                            </p:txEl>
                                          </p:spTgt>
                                        </p:tgtEl>
                                        <p:attrNameLst>
                                          <p:attrName>style.visibility</p:attrName>
                                        </p:attrNameLst>
                                      </p:cBhvr>
                                      <p:to>
                                        <p:strVal val="visible"/>
                                      </p:to>
                                    </p:set>
                                    <p:anim calcmode="lin" valueType="num">
                                      <p:cBhvr>
                                        <p:cTn id="19" dur="500" fill="hold"/>
                                        <p:tgtEl>
                                          <p:spTgt spid="21507">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21507">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215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p:cNvSpPr>
          <p:nvPr>
            <p:ph type="title"/>
          </p:nvPr>
        </p:nvSpPr>
        <p:spPr/>
        <p:txBody>
          <a:bodyPr/>
          <a:lstStyle/>
          <a:p>
            <a:pPr eaLnBrk="1" hangingPunct="1"/>
            <a:r>
              <a:rPr lang="pt-BR" smtClean="0"/>
              <a:t>Best-Sellers Wii</a:t>
            </a:r>
          </a:p>
        </p:txBody>
      </p:sp>
      <p:sp>
        <p:nvSpPr>
          <p:cNvPr id="81923" name="Rectangle 3"/>
          <p:cNvSpPr>
            <a:spLocks noGrp="1"/>
          </p:cNvSpPr>
          <p:nvPr>
            <p:ph type="body" idx="1"/>
          </p:nvPr>
        </p:nvSpPr>
        <p:spPr>
          <a:xfrm>
            <a:off x="457200" y="1219200"/>
            <a:ext cx="8229600" cy="4910138"/>
          </a:xfrm>
        </p:spPr>
        <p:txBody>
          <a:bodyPr/>
          <a:lstStyle/>
          <a:p>
            <a:pPr eaLnBrk="1" hangingPunct="1"/>
            <a:r>
              <a:rPr lang="pt-BR" smtClean="0"/>
              <a:t>Wii Sports:</a:t>
            </a:r>
          </a:p>
          <a:p>
            <a:pPr lvl="1" eaLnBrk="1" hangingPunct="1"/>
            <a:r>
              <a:rPr lang="pt-BR" smtClean="0"/>
              <a:t>26.331 milhões vendidos</a:t>
            </a:r>
          </a:p>
          <a:p>
            <a:pPr lvl="1" eaLnBrk="1" hangingPunct="1"/>
            <a:r>
              <a:rPr lang="pt-BR" smtClean="0">
                <a:hlinkClick r:id="rId2"/>
              </a:rPr>
              <a:t>http://www.youtube.com/watch?v=zqaPFAZS1K8</a:t>
            </a:r>
            <a:endParaRPr lang="pt-BR" smtClean="0"/>
          </a:p>
          <a:p>
            <a:pPr lvl="1" eaLnBrk="1" hangingPunct="1"/>
            <a:endParaRPr lang="pt-BR" smtClean="0"/>
          </a:p>
          <a:p>
            <a:pPr eaLnBrk="1" hangingPunct="1">
              <a:spcBef>
                <a:spcPct val="0"/>
              </a:spcBef>
              <a:buClrTx/>
              <a:buSzTx/>
              <a:buFontTx/>
              <a:buNone/>
            </a:pPr>
            <a:endParaRPr lang="pt-BR" smtClean="0"/>
          </a:p>
          <a:p>
            <a:pPr lvl="1" eaLnBrk="1" hangingPunct="1"/>
            <a:endParaRPr lang="pt-BR" smtClean="0"/>
          </a:p>
        </p:txBody>
      </p:sp>
      <p:pic>
        <p:nvPicPr>
          <p:cNvPr id="81924" name="Picture 4" descr="C:\Users\Administrador\Desktop\Wii_Sports_Europe.jpg"/>
          <p:cNvPicPr>
            <a:picLocks noChangeAspect="1" noChangeArrowheads="1"/>
          </p:cNvPicPr>
          <p:nvPr/>
        </p:nvPicPr>
        <p:blipFill>
          <a:blip r:embed="rId3"/>
          <a:srcRect/>
          <a:stretch>
            <a:fillRect/>
          </a:stretch>
        </p:blipFill>
        <p:spPr bwMode="auto">
          <a:xfrm>
            <a:off x="3475038" y="3068638"/>
            <a:ext cx="1858962" cy="26098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p:cNvSpPr>
          <p:nvPr>
            <p:ph type="title"/>
          </p:nvPr>
        </p:nvSpPr>
        <p:spPr/>
        <p:txBody>
          <a:bodyPr/>
          <a:lstStyle/>
          <a:p>
            <a:pPr eaLnBrk="1" hangingPunct="1"/>
            <a:r>
              <a:rPr lang="pt-BR" smtClean="0"/>
              <a:t>Best-Sellers Wii</a:t>
            </a:r>
          </a:p>
        </p:txBody>
      </p:sp>
      <p:sp>
        <p:nvSpPr>
          <p:cNvPr id="82947" name="Rectangle 3"/>
          <p:cNvSpPr>
            <a:spLocks noGrp="1"/>
          </p:cNvSpPr>
          <p:nvPr>
            <p:ph type="body" idx="1"/>
          </p:nvPr>
        </p:nvSpPr>
        <p:spPr>
          <a:xfrm>
            <a:off x="457200" y="1219200"/>
            <a:ext cx="8229600" cy="4910138"/>
          </a:xfrm>
        </p:spPr>
        <p:txBody>
          <a:bodyPr/>
          <a:lstStyle/>
          <a:p>
            <a:pPr eaLnBrk="1" hangingPunct="1"/>
            <a:r>
              <a:rPr lang="pt-BR" smtClean="0"/>
              <a:t>Mario Kart Wii</a:t>
            </a:r>
          </a:p>
          <a:p>
            <a:pPr lvl="1" eaLnBrk="1" hangingPunct="1"/>
            <a:r>
              <a:rPr lang="pt-BR" smtClean="0"/>
              <a:t>6.42 milhões vendidos</a:t>
            </a:r>
          </a:p>
          <a:p>
            <a:pPr lvl="1" eaLnBrk="1" hangingPunct="1"/>
            <a:r>
              <a:rPr lang="pt-BR" smtClean="0">
                <a:hlinkClick r:id="rId2"/>
              </a:rPr>
              <a:t>http://www.youtube.com/watch?v=R4oquHWBpLY</a:t>
            </a:r>
            <a:endParaRPr lang="pt-BR" smtClean="0"/>
          </a:p>
          <a:p>
            <a:pPr lvl="1" eaLnBrk="1" hangingPunct="1"/>
            <a:endParaRPr lang="pt-BR" smtClean="0"/>
          </a:p>
        </p:txBody>
      </p:sp>
      <p:pic>
        <p:nvPicPr>
          <p:cNvPr id="82948" name="Picture 6" descr="MKWiiBoxart"/>
          <p:cNvPicPr>
            <a:picLocks noChangeAspect="1" noChangeArrowheads="1"/>
          </p:cNvPicPr>
          <p:nvPr/>
        </p:nvPicPr>
        <p:blipFill>
          <a:blip r:embed="rId3"/>
          <a:srcRect/>
          <a:stretch>
            <a:fillRect/>
          </a:stretch>
        </p:blipFill>
        <p:spPr bwMode="auto">
          <a:xfrm>
            <a:off x="2627313" y="2636838"/>
            <a:ext cx="3213100" cy="34353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p:cNvSpPr>
          <p:nvPr>
            <p:ph type="title"/>
          </p:nvPr>
        </p:nvSpPr>
        <p:spPr/>
        <p:txBody>
          <a:bodyPr/>
          <a:lstStyle/>
          <a:p>
            <a:pPr eaLnBrk="1" hangingPunct="1"/>
            <a:r>
              <a:rPr lang="pt-BR" smtClean="0"/>
              <a:t>Best-Sellers Wii</a:t>
            </a:r>
          </a:p>
        </p:txBody>
      </p:sp>
      <p:sp>
        <p:nvSpPr>
          <p:cNvPr id="83971" name="Rectangle 3"/>
          <p:cNvSpPr>
            <a:spLocks noGrp="1"/>
          </p:cNvSpPr>
          <p:nvPr>
            <p:ph type="body" idx="1"/>
          </p:nvPr>
        </p:nvSpPr>
        <p:spPr>
          <a:xfrm>
            <a:off x="457200" y="1219200"/>
            <a:ext cx="8229600" cy="4910138"/>
          </a:xfrm>
        </p:spPr>
        <p:txBody>
          <a:bodyPr/>
          <a:lstStyle/>
          <a:p>
            <a:pPr eaLnBrk="1" hangingPunct="1"/>
            <a:r>
              <a:rPr lang="pt-BR" smtClean="0"/>
              <a:t>Wii Fit</a:t>
            </a:r>
          </a:p>
          <a:p>
            <a:pPr lvl="1" eaLnBrk="1" hangingPunct="1"/>
            <a:r>
              <a:rPr lang="pt-BR" smtClean="0"/>
              <a:t>5.27 milhões vendidos</a:t>
            </a:r>
          </a:p>
          <a:p>
            <a:pPr lvl="1" eaLnBrk="1" hangingPunct="1"/>
            <a:r>
              <a:rPr lang="pt-BR" smtClean="0">
                <a:hlinkClick r:id="rId2"/>
              </a:rPr>
              <a:t>http://www.youtube.com/watch?v=XTzwpMyh4Xw</a:t>
            </a:r>
            <a:endParaRPr lang="pt-BR" smtClean="0"/>
          </a:p>
          <a:p>
            <a:pPr lvl="1" eaLnBrk="1" hangingPunct="1"/>
            <a:endParaRPr lang="pt-BR" smtClean="0"/>
          </a:p>
        </p:txBody>
      </p:sp>
      <p:pic>
        <p:nvPicPr>
          <p:cNvPr id="83972" name="Picture 2" descr="C:\Users\Administrador\Desktop\250px-Wii_Fit_PAL_boxart.JPG"/>
          <p:cNvPicPr>
            <a:picLocks noChangeAspect="1" noChangeArrowheads="1"/>
          </p:cNvPicPr>
          <p:nvPr/>
        </p:nvPicPr>
        <p:blipFill>
          <a:blip r:embed="rId3"/>
          <a:srcRect/>
          <a:stretch>
            <a:fillRect/>
          </a:stretch>
        </p:blipFill>
        <p:spPr bwMode="auto">
          <a:xfrm>
            <a:off x="2835275" y="3284538"/>
            <a:ext cx="3143250" cy="20240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r>
              <a:rPr lang="en-US" smtClean="0"/>
              <a:t>Conclusão</a:t>
            </a:r>
          </a:p>
        </p:txBody>
      </p:sp>
      <p:sp>
        <p:nvSpPr>
          <p:cNvPr id="84995" name="Content Placeholder 2"/>
          <p:cNvSpPr>
            <a:spLocks noGrp="1"/>
          </p:cNvSpPr>
          <p:nvPr>
            <p:ph sz="quarter" idx="1"/>
          </p:nvPr>
        </p:nvSpPr>
        <p:spPr>
          <a:xfrm>
            <a:off x="457200" y="1219200"/>
            <a:ext cx="8229600" cy="4937125"/>
          </a:xfrm>
        </p:spPr>
        <p:txBody>
          <a:bodyPr/>
          <a:lstStyle/>
          <a:p>
            <a:pPr eaLnBrk="1" hangingPunct="1"/>
            <a:endParaRPr lang="en-US" smtClean="0"/>
          </a:p>
        </p:txBody>
      </p:sp>
      <p:sp>
        <p:nvSpPr>
          <p:cNvPr id="6" name="Rounded Rectangle 5"/>
          <p:cNvSpPr/>
          <p:nvPr/>
        </p:nvSpPr>
        <p:spPr>
          <a:xfrm>
            <a:off x="428596" y="1214422"/>
            <a:ext cx="6215074" cy="928694"/>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n-US" sz="2800"/>
              <a:t>Investimentos na Realidade Virtual</a:t>
            </a:r>
          </a:p>
        </p:txBody>
      </p:sp>
      <p:sp>
        <p:nvSpPr>
          <p:cNvPr id="7" name="Rounded Rectangle 6"/>
          <p:cNvSpPr/>
          <p:nvPr/>
        </p:nvSpPr>
        <p:spPr>
          <a:xfrm>
            <a:off x="928662" y="2357430"/>
            <a:ext cx="6143668" cy="928694"/>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n-US" sz="2800"/>
              <a:t>Encarou os Riscos</a:t>
            </a:r>
          </a:p>
        </p:txBody>
      </p:sp>
      <p:sp>
        <p:nvSpPr>
          <p:cNvPr id="8" name="Rounded Rectangle 7"/>
          <p:cNvSpPr/>
          <p:nvPr/>
        </p:nvSpPr>
        <p:spPr>
          <a:xfrm>
            <a:off x="1285852" y="3500438"/>
            <a:ext cx="6500858" cy="928694"/>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n-US" sz="2800"/>
              <a:t>Inovou a interação Video Game       Usuário</a:t>
            </a:r>
          </a:p>
        </p:txBody>
      </p:sp>
      <p:sp>
        <p:nvSpPr>
          <p:cNvPr id="9" name="Rounded Rectangle 8"/>
          <p:cNvSpPr/>
          <p:nvPr/>
        </p:nvSpPr>
        <p:spPr>
          <a:xfrm>
            <a:off x="1741422" y="4640274"/>
            <a:ext cx="6500858" cy="928694"/>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n-US" sz="2800"/>
              <a:t>Jogadores: diferentes níveis de experiência</a:t>
            </a:r>
          </a:p>
        </p:txBody>
      </p:sp>
      <p:sp>
        <p:nvSpPr>
          <p:cNvPr id="10" name="Rounded Rectangle 9"/>
          <p:cNvSpPr/>
          <p:nvPr/>
        </p:nvSpPr>
        <p:spPr>
          <a:xfrm>
            <a:off x="2285984" y="5929306"/>
            <a:ext cx="6500858" cy="928694"/>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n-US" sz="2800"/>
              <a:t>U$ 3,78 bilhões de Lucro em 2008</a:t>
            </a:r>
          </a:p>
        </p:txBody>
      </p:sp>
      <p:grpSp>
        <p:nvGrpSpPr>
          <p:cNvPr id="2" name="Group 10"/>
          <p:cNvGrpSpPr/>
          <p:nvPr/>
        </p:nvGrpSpPr>
        <p:grpSpPr>
          <a:xfrm>
            <a:off x="5857884" y="1928802"/>
            <a:ext cx="660298" cy="660298"/>
            <a:chOff x="5500514" y="742130"/>
            <a:chExt cx="660298" cy="660298"/>
          </a:xfrm>
          <a:scene3d>
            <a:camera prst="orthographicFront"/>
            <a:lightRig rig="flat" dir="t"/>
          </a:scene3d>
        </p:grpSpPr>
        <p:sp>
          <p:nvSpPr>
            <p:cNvPr id="12" name="Down Arrow 11"/>
            <p:cNvSpPr/>
            <p:nvPr/>
          </p:nvSpPr>
          <p:spPr>
            <a:xfrm>
              <a:off x="5500514" y="742130"/>
              <a:ext cx="660298" cy="660298"/>
            </a:xfrm>
            <a:prstGeom prst="downArrow">
              <a:avLst>
                <a:gd name="adj1" fmla="val 55000"/>
                <a:gd name="adj2" fmla="val 45000"/>
              </a:avLst>
            </a:prstGeom>
            <a:sp3d z="190500" extrusionH="12700" prstMaterial="plastic">
              <a:bevelT w="50800" h="50800"/>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sp>
        <p:sp>
          <p:nvSpPr>
            <p:cNvPr id="13" name="Down Arrow 4"/>
            <p:cNvSpPr/>
            <p:nvPr/>
          </p:nvSpPr>
          <p:spPr>
            <a:xfrm>
              <a:off x="5649081" y="742130"/>
              <a:ext cx="363164" cy="496874"/>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lIns="38100" tIns="38100" rIns="38100" bIns="38100" spcCol="1270" anchor="ctr"/>
            <a:lstStyle/>
            <a:p>
              <a:pPr algn="ctr" defTabSz="1333500" fontAlgn="auto">
                <a:lnSpc>
                  <a:spcPct val="90000"/>
                </a:lnSpc>
                <a:spcAft>
                  <a:spcPct val="35000"/>
                </a:spcAft>
                <a:defRPr/>
              </a:pPr>
              <a:endParaRPr lang="en-US" sz="3000"/>
            </a:p>
          </p:txBody>
        </p:sp>
      </p:grpSp>
      <p:grpSp>
        <p:nvGrpSpPr>
          <p:cNvPr id="3" name="Group 13"/>
          <p:cNvGrpSpPr/>
          <p:nvPr/>
        </p:nvGrpSpPr>
        <p:grpSpPr>
          <a:xfrm>
            <a:off x="6412032" y="3125892"/>
            <a:ext cx="660298" cy="660298"/>
            <a:chOff x="5500514" y="742130"/>
            <a:chExt cx="660298" cy="660298"/>
          </a:xfrm>
          <a:scene3d>
            <a:camera prst="orthographicFront"/>
            <a:lightRig rig="flat" dir="t"/>
          </a:scene3d>
        </p:grpSpPr>
        <p:sp>
          <p:nvSpPr>
            <p:cNvPr id="15" name="Down Arrow 14"/>
            <p:cNvSpPr/>
            <p:nvPr/>
          </p:nvSpPr>
          <p:spPr>
            <a:xfrm>
              <a:off x="5500514" y="742130"/>
              <a:ext cx="660298" cy="660298"/>
            </a:xfrm>
            <a:prstGeom prst="downArrow">
              <a:avLst>
                <a:gd name="adj1" fmla="val 55000"/>
                <a:gd name="adj2" fmla="val 45000"/>
              </a:avLst>
            </a:prstGeom>
            <a:sp3d z="190500" extrusionH="12700" prstMaterial="plastic">
              <a:bevelT w="50800" h="50800"/>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sp>
        <p:sp>
          <p:nvSpPr>
            <p:cNvPr id="16" name="Down Arrow 4"/>
            <p:cNvSpPr/>
            <p:nvPr/>
          </p:nvSpPr>
          <p:spPr>
            <a:xfrm>
              <a:off x="5649081" y="742130"/>
              <a:ext cx="363164" cy="496874"/>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lIns="38100" tIns="38100" rIns="38100" bIns="38100" spcCol="1270" anchor="ctr"/>
            <a:lstStyle/>
            <a:p>
              <a:pPr algn="ctr" defTabSz="1333500" fontAlgn="auto">
                <a:lnSpc>
                  <a:spcPct val="90000"/>
                </a:lnSpc>
                <a:spcAft>
                  <a:spcPct val="35000"/>
                </a:spcAft>
                <a:defRPr/>
              </a:pPr>
              <a:endParaRPr lang="en-US" sz="3000"/>
            </a:p>
          </p:txBody>
        </p:sp>
      </p:grpSp>
      <p:grpSp>
        <p:nvGrpSpPr>
          <p:cNvPr id="4" name="Group 16"/>
          <p:cNvGrpSpPr/>
          <p:nvPr/>
        </p:nvGrpSpPr>
        <p:grpSpPr>
          <a:xfrm>
            <a:off x="6929454" y="4197462"/>
            <a:ext cx="660298" cy="660298"/>
            <a:chOff x="5500514" y="742130"/>
            <a:chExt cx="660298" cy="660298"/>
          </a:xfrm>
          <a:scene3d>
            <a:camera prst="orthographicFront"/>
            <a:lightRig rig="flat" dir="t"/>
          </a:scene3d>
        </p:grpSpPr>
        <p:sp>
          <p:nvSpPr>
            <p:cNvPr id="18" name="Down Arrow 17"/>
            <p:cNvSpPr/>
            <p:nvPr/>
          </p:nvSpPr>
          <p:spPr>
            <a:xfrm>
              <a:off x="5500514" y="742130"/>
              <a:ext cx="660298" cy="660298"/>
            </a:xfrm>
            <a:prstGeom prst="downArrow">
              <a:avLst>
                <a:gd name="adj1" fmla="val 55000"/>
                <a:gd name="adj2" fmla="val 45000"/>
              </a:avLst>
            </a:prstGeom>
            <a:sp3d z="190500" extrusionH="12700" prstMaterial="plastic">
              <a:bevelT w="50800" h="50800"/>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sp>
        <p:sp>
          <p:nvSpPr>
            <p:cNvPr id="19" name="Down Arrow 4"/>
            <p:cNvSpPr/>
            <p:nvPr/>
          </p:nvSpPr>
          <p:spPr>
            <a:xfrm>
              <a:off x="5649081" y="742130"/>
              <a:ext cx="363164" cy="496874"/>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lIns="38100" tIns="38100" rIns="38100" bIns="38100" spcCol="1270" anchor="ctr"/>
            <a:lstStyle/>
            <a:p>
              <a:pPr algn="ctr" defTabSz="1333500" fontAlgn="auto">
                <a:lnSpc>
                  <a:spcPct val="90000"/>
                </a:lnSpc>
                <a:spcAft>
                  <a:spcPct val="35000"/>
                </a:spcAft>
                <a:defRPr/>
              </a:pPr>
              <a:endParaRPr lang="en-US" sz="3000"/>
            </a:p>
          </p:txBody>
        </p:sp>
      </p:grpSp>
      <p:grpSp>
        <p:nvGrpSpPr>
          <p:cNvPr id="5" name="Group 19"/>
          <p:cNvGrpSpPr/>
          <p:nvPr/>
        </p:nvGrpSpPr>
        <p:grpSpPr>
          <a:xfrm>
            <a:off x="7340726" y="5483346"/>
            <a:ext cx="660298" cy="660298"/>
            <a:chOff x="5500514" y="742130"/>
            <a:chExt cx="660298" cy="660298"/>
          </a:xfrm>
          <a:scene3d>
            <a:camera prst="orthographicFront"/>
            <a:lightRig rig="flat" dir="t"/>
          </a:scene3d>
        </p:grpSpPr>
        <p:sp>
          <p:nvSpPr>
            <p:cNvPr id="21" name="Down Arrow 20"/>
            <p:cNvSpPr/>
            <p:nvPr/>
          </p:nvSpPr>
          <p:spPr>
            <a:xfrm>
              <a:off x="5500514" y="742130"/>
              <a:ext cx="660298" cy="660298"/>
            </a:xfrm>
            <a:prstGeom prst="downArrow">
              <a:avLst>
                <a:gd name="adj1" fmla="val 55000"/>
                <a:gd name="adj2" fmla="val 45000"/>
              </a:avLst>
            </a:prstGeom>
            <a:sp3d z="190500" extrusionH="12700" prstMaterial="plastic">
              <a:bevelT w="50800" h="50800"/>
            </a:sp3d>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sp>
        <p:sp>
          <p:nvSpPr>
            <p:cNvPr id="22" name="Down Arrow 4"/>
            <p:cNvSpPr/>
            <p:nvPr/>
          </p:nvSpPr>
          <p:spPr>
            <a:xfrm>
              <a:off x="5649081" y="742130"/>
              <a:ext cx="363164" cy="496874"/>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lIns="38100" tIns="38100" rIns="38100" bIns="38100" spcCol="1270" anchor="ctr"/>
            <a:lstStyle/>
            <a:p>
              <a:pPr algn="ctr" defTabSz="1333500" fontAlgn="auto">
                <a:lnSpc>
                  <a:spcPct val="90000"/>
                </a:lnSpc>
                <a:spcAft>
                  <a:spcPct val="35000"/>
                </a:spcAft>
                <a:defRPr/>
              </a:pPr>
              <a:endParaRPr lang="en-US" sz="3000"/>
            </a:p>
          </p:txBody>
        </p:sp>
      </p:grpSp>
      <p:sp>
        <p:nvSpPr>
          <p:cNvPr id="23" name="Left-Right Arrow 22"/>
          <p:cNvSpPr/>
          <p:nvPr/>
        </p:nvSpPr>
        <p:spPr>
          <a:xfrm>
            <a:off x="6000750" y="3857625"/>
            <a:ext cx="428625" cy="214313"/>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ppt_w</p:attrName>
                                        </p:attrNameLst>
                                      </p:cBhvr>
                                      <p:tavLst>
                                        <p:tav tm="0">
                                          <p:val>
                                            <p:fltVal val="0"/>
                                          </p:val>
                                        </p:tav>
                                        <p:tav tm="100000">
                                          <p:val>
                                            <p:strVal val="#ppt_w"/>
                                          </p:val>
                                        </p:tav>
                                      </p:tavLst>
                                    </p:anim>
                                    <p:anim calcmode="lin" valueType="num">
                                      <p:cBhvr>
                                        <p:cTn id="5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pt-PT" smtClean="0"/>
              <a:t>História dos Videogames</a:t>
            </a:r>
            <a:endParaRPr lang="pt-BR" smtClean="0"/>
          </a:p>
        </p:txBody>
      </p:sp>
      <p:sp>
        <p:nvSpPr>
          <p:cNvPr id="16387" name="Content Placeholder 2"/>
          <p:cNvSpPr>
            <a:spLocks noGrp="1"/>
          </p:cNvSpPr>
          <p:nvPr>
            <p:ph sz="quarter" idx="1"/>
          </p:nvPr>
        </p:nvSpPr>
        <p:spPr>
          <a:xfrm>
            <a:off x="457200" y="1219200"/>
            <a:ext cx="8229600" cy="4937125"/>
          </a:xfrm>
        </p:spPr>
        <p:txBody>
          <a:bodyPr/>
          <a:lstStyle/>
          <a:p>
            <a:pPr eaLnBrk="1" hangingPunct="1"/>
            <a:r>
              <a:rPr lang="pt-PT" smtClean="0"/>
              <a:t>A segunda geração:</a:t>
            </a:r>
          </a:p>
          <a:p>
            <a:pPr lvl="1" eaLnBrk="1" hangingPunct="1"/>
            <a:r>
              <a:rPr lang="pt-PT" smtClean="0"/>
              <a:t>Começaram a aparecer controles com botões!</a:t>
            </a:r>
          </a:p>
          <a:p>
            <a:pPr lvl="1" eaLnBrk="1" hangingPunct="1"/>
            <a:r>
              <a:rPr lang="pt-PT" smtClean="0"/>
              <a:t>Jogos nos cartuchos</a:t>
            </a:r>
          </a:p>
          <a:p>
            <a:pPr lvl="1" eaLnBrk="1" hangingPunct="1"/>
            <a:r>
              <a:rPr lang="pt-PT" smtClean="0"/>
              <a:t>CPU no próprio videogame</a:t>
            </a:r>
            <a:endParaRPr lang="pt-BR" smtClean="0"/>
          </a:p>
        </p:txBody>
      </p:sp>
      <p:pic>
        <p:nvPicPr>
          <p:cNvPr id="6" name="Picture 5" descr="Atari2600a.JPG"/>
          <p:cNvPicPr>
            <a:picLocks noChangeAspect="1"/>
          </p:cNvPicPr>
          <p:nvPr/>
        </p:nvPicPr>
        <p:blipFill>
          <a:blip r:embed="rId2"/>
          <a:srcRect/>
          <a:stretch>
            <a:fillRect/>
          </a:stretch>
        </p:blipFill>
        <p:spPr bwMode="auto">
          <a:xfrm>
            <a:off x="1785938" y="3214688"/>
            <a:ext cx="5143500" cy="305435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2600_Pitfall.png"/>
          <p:cNvPicPr>
            <a:picLocks noChangeAspect="1"/>
          </p:cNvPicPr>
          <p:nvPr/>
        </p:nvPicPr>
        <p:blipFill>
          <a:blip r:embed="rId2"/>
          <a:srcRect/>
          <a:stretch>
            <a:fillRect/>
          </a:stretch>
        </p:blipFill>
        <p:spPr bwMode="auto">
          <a:xfrm>
            <a:off x="1535113" y="1284288"/>
            <a:ext cx="6073775" cy="4289425"/>
          </a:xfrm>
          <a:prstGeom prst="rect">
            <a:avLst/>
          </a:prstGeom>
          <a:noFill/>
          <a:ln w="9525">
            <a:noFill/>
            <a:miter lim="800000"/>
            <a:headEnd/>
            <a:tailEnd/>
          </a:ln>
        </p:spPr>
      </p:pic>
      <p:pic>
        <p:nvPicPr>
          <p:cNvPr id="5" name="Picture 4" descr="A2600_SpaceInvaders.png"/>
          <p:cNvPicPr>
            <a:picLocks noChangeAspect="1"/>
          </p:cNvPicPr>
          <p:nvPr/>
        </p:nvPicPr>
        <p:blipFill>
          <a:blip r:embed="rId3"/>
          <a:srcRect/>
          <a:stretch>
            <a:fillRect/>
          </a:stretch>
        </p:blipFill>
        <p:spPr bwMode="auto">
          <a:xfrm>
            <a:off x="2535238" y="1101725"/>
            <a:ext cx="4073525" cy="465455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par>
                                <p:cTn id="13" presetID="4" presetClass="exit" presetSubtype="16" fill="hold" nodeType="withEffect">
                                  <p:stCondLst>
                                    <p:cond delay="0"/>
                                  </p:stCondLst>
                                  <p:childTnLst>
                                    <p:animEffect transition="out" filter="box(in)">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495</TotalTime>
  <Words>4170</Words>
  <Application>Microsoft Office PowerPoint</Application>
  <PresentationFormat>On-screen Show (4:3)</PresentationFormat>
  <Paragraphs>528</Paragraphs>
  <Slides>75</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Arial</vt:lpstr>
      <vt:lpstr>Bookman Old Style</vt:lpstr>
      <vt:lpstr>Gill Sans MT</vt:lpstr>
      <vt:lpstr>Wingdings 3</vt:lpstr>
      <vt:lpstr>Wingdings</vt:lpstr>
      <vt:lpstr>Calibri</vt:lpstr>
      <vt:lpstr>Origin</vt:lpstr>
      <vt:lpstr>Nintendo Wii</vt:lpstr>
      <vt:lpstr>Agenda</vt:lpstr>
      <vt:lpstr>História dos Videogames</vt:lpstr>
      <vt:lpstr>História dos Videogames</vt:lpstr>
      <vt:lpstr>Slide 5</vt:lpstr>
      <vt:lpstr>História dos Videogames</vt:lpstr>
      <vt:lpstr>Slide 7</vt:lpstr>
      <vt:lpstr>História dos Videogames</vt:lpstr>
      <vt:lpstr>Slide 9</vt:lpstr>
      <vt:lpstr>História dos Videogames</vt:lpstr>
      <vt:lpstr>Slide 11</vt:lpstr>
      <vt:lpstr>História dos Videogames</vt:lpstr>
      <vt:lpstr>Slide 13</vt:lpstr>
      <vt:lpstr>História dos Videogames</vt:lpstr>
      <vt:lpstr>Slide 15</vt:lpstr>
      <vt:lpstr>História dos Videogames</vt:lpstr>
      <vt:lpstr>Slide 17</vt:lpstr>
      <vt:lpstr>História dos Videogames</vt:lpstr>
      <vt:lpstr>Slide 19</vt:lpstr>
      <vt:lpstr>As inspirações</vt:lpstr>
      <vt:lpstr>As grande idéia do Wii</vt:lpstr>
      <vt:lpstr>Propriedades Básicas</vt:lpstr>
      <vt:lpstr>O surgimento</vt:lpstr>
      <vt:lpstr>O Lançamento</vt:lpstr>
      <vt:lpstr>Público Alvo</vt:lpstr>
      <vt:lpstr>Público Alvo</vt:lpstr>
      <vt:lpstr>Wii Console</vt:lpstr>
      <vt:lpstr>Wii Balance Board (Wii Fit)</vt:lpstr>
      <vt:lpstr>Wii Balance Board</vt:lpstr>
      <vt:lpstr>Wii Remote (Wiimote)</vt:lpstr>
      <vt:lpstr>Acessórios</vt:lpstr>
      <vt:lpstr>Nunchuk</vt:lpstr>
      <vt:lpstr>Controle Clássico</vt:lpstr>
      <vt:lpstr>Wii Zapper</vt:lpstr>
      <vt:lpstr>Wii Wheel</vt:lpstr>
      <vt:lpstr>Tacos e Raquetes</vt:lpstr>
      <vt:lpstr>Por dentro do Wii</vt:lpstr>
      <vt:lpstr>Wii Remote por Dentro</vt:lpstr>
      <vt:lpstr>Wii Sensor Bar</vt:lpstr>
      <vt:lpstr>Wii Sensor Bar</vt:lpstr>
      <vt:lpstr>Wii Sensor Bar</vt:lpstr>
      <vt:lpstr>Acelerômetro</vt:lpstr>
      <vt:lpstr>Acelerômetro</vt:lpstr>
      <vt:lpstr>Críticas</vt:lpstr>
      <vt:lpstr>Wii Motion Plus</vt:lpstr>
      <vt:lpstr>Wii Motion Plus</vt:lpstr>
      <vt:lpstr>Wii Motion Plus</vt:lpstr>
      <vt:lpstr>Outras Aplicações</vt:lpstr>
      <vt:lpstr>Wii Menu</vt:lpstr>
      <vt:lpstr>Disc Channel</vt:lpstr>
      <vt:lpstr>Mii Channel</vt:lpstr>
      <vt:lpstr>Photo Channel</vt:lpstr>
      <vt:lpstr>Shop Channel</vt:lpstr>
      <vt:lpstr>Shop Channel</vt:lpstr>
      <vt:lpstr>Shop Channel</vt:lpstr>
      <vt:lpstr>Forecast Channel</vt:lpstr>
      <vt:lpstr>News Channel</vt:lpstr>
      <vt:lpstr>Ferramentas de Desenvolvimento</vt:lpstr>
      <vt:lpstr>Configurações para Wii Homebrew</vt:lpstr>
      <vt:lpstr>Aplicações Homebrew</vt:lpstr>
      <vt:lpstr>Desenvolvendo aplicações</vt:lpstr>
      <vt:lpstr>DevkitPro</vt:lpstr>
      <vt:lpstr>DevkitPro</vt:lpstr>
      <vt:lpstr>DevkitPro</vt:lpstr>
      <vt:lpstr>DevkitPro</vt:lpstr>
      <vt:lpstr>DevkitPro</vt:lpstr>
      <vt:lpstr>Outras ferramentas...</vt:lpstr>
      <vt:lpstr>LiveMove</vt:lpstr>
      <vt:lpstr>LiveMove</vt:lpstr>
      <vt:lpstr>LiveMove2</vt:lpstr>
      <vt:lpstr>A aplicação</vt:lpstr>
      <vt:lpstr>Best-Sellers Wii</vt:lpstr>
      <vt:lpstr>Best-Sellers Wii</vt:lpstr>
      <vt:lpstr>Best-Sellers Wii</vt:lpstr>
      <vt:lpstr>Conclusão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Wii Remote por Dentro</dc:title>
  <dc:creator>Lailson Bandeira</dc:creator>
  <cp:lastModifiedBy>Guilherme Carvalho</cp:lastModifiedBy>
  <cp:revision>67</cp:revision>
  <dcterms:created xsi:type="dcterms:W3CDTF">2008-10-21T22:23:44Z</dcterms:created>
  <dcterms:modified xsi:type="dcterms:W3CDTF">2008-10-22T18:39:51Z</dcterms:modified>
</cp:coreProperties>
</file>