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257" r:id="rId3"/>
    <p:sldId id="258" r:id="rId4"/>
    <p:sldId id="269" r:id="rId5"/>
    <p:sldId id="259" r:id="rId6"/>
    <p:sldId id="265" r:id="rId7"/>
    <p:sldId id="260" r:id="rId8"/>
    <p:sldId id="261" r:id="rId9"/>
    <p:sldId id="262" r:id="rId10"/>
    <p:sldId id="270" r:id="rId11"/>
    <p:sldId id="263" r:id="rId12"/>
    <p:sldId id="266" r:id="rId13"/>
    <p:sldId id="271" r:id="rId14"/>
    <p:sldId id="264" r:id="rId15"/>
    <p:sldId id="267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EB3D24-2F54-42FA-9EFD-3678CDC1F4B4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459F08-3976-4F66-B2D2-F632CFE79AE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4D4A3E-7BA1-49E4-879A-6D354D333D7C}" type="slidenum">
              <a:rPr lang="pt-BR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B5FE86-C6C8-4CD7-B73D-E1D69873CDA0}" type="slidenum">
              <a:rPr lang="pt-BR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92163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34C261-A70C-44A1-809B-BB8FE873F4FF}" type="slidenum">
              <a:rPr lang="pt-BR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54E2F6-6D31-4D12-BED8-E1EBDBD0A496}" type="slidenum">
              <a:rPr lang="pt-BR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5FEC8-D178-42F4-BC2B-3F9FD4E4D47B}" type="slidenum">
              <a:rPr lang="pt-BR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9B98F1-96BA-404D-A69D-8E1F1526719F}" type="slidenum">
              <a:rPr lang="pt-BR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http://www.jhu.edu/~signals/listen-new/listen-newindex.htm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A2955-C77F-4975-AEA8-A9A60F50E9BC}" type="slidenum">
              <a:rPr lang="pt-BR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2184C3D-95B0-498E-9426-40B4DDFFEC6C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898F7A0-0DF9-4E7D-9FFF-4513FA94B8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BE040-B9F5-4A31-9938-5739E9390C10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0E2CC-0139-4DF5-AF6A-61052AD72EA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662C9-B501-49DB-802A-245D523DCF1A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9CC1-C2B3-4B8A-9F31-0B16E5A10C6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91F84-86EC-4FC5-9B15-4C29A4E00010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9417E-0F9E-4368-B6DE-E606EA2CAD6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F09E281-9E90-4578-A505-C17C42CD46B4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5D5E0DC-C77F-445D-A1BC-9EE6B0AA22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E8712-DDB1-4242-B88B-D44CC8374004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C5F04-E4F1-4313-B6EF-0B323D07DD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8F80C-C65A-4177-BCC8-4A9324D789AA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DF589-834A-443F-AB88-B58361BEAF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ACFF2-6096-432D-AF10-8D861C1BE97C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0E775-9191-4A68-AA9E-29BFB83E5DD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6B437-6296-4AD2-B393-2B16E5B1A7C2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0A84E-FE8B-4524-8E05-4BD5593A433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D4D27-CA85-4581-866D-015B3577288C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40BF3-70F2-4788-AC2C-98C81EAB5B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-110" charset="0"/>
            </a:endParaRPr>
          </a:p>
        </p:txBody>
      </p:sp>
      <p:sp>
        <p:nvSpPr>
          <p:cNvPr id="6" name="Triângulo retângulo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-110" charset="0"/>
            </a:endParaRPr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onstantia" pitchFamily="-110" charset="0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onstantia" pitchFamily="-11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17FC2-7D9B-42F3-AA4D-A1B70B4AC504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5E9E38F-177C-474F-A53B-6FB3830C92A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onstantia" pitchFamily="-110" charset="0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onstantia" pitchFamily="-110" charset="0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-110" charset="0"/>
              </a:defRPr>
            </a:lvl1pPr>
          </a:lstStyle>
          <a:p>
            <a:fld id="{596D4E80-738B-4F1C-85DA-49025A861E84}" type="datetime1">
              <a:rPr lang="pt-BR"/>
              <a:pPr/>
              <a:t>26/11/2008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-110" charset="0"/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-110" charset="0"/>
              </a:defRPr>
            </a:lvl1pPr>
          </a:lstStyle>
          <a:p>
            <a:fld id="{CC9B1960-E54C-41C2-A0BA-23BB71EC8B1B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onstantia" pitchFamily="-110" charset="0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onstantia" pitchFamily="-110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-11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-110" charset="2"/>
        <a:buChar char=""/>
        <a:defRPr sz="26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110" charset="2"/>
        <a:buChar char="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-110" charset="2"/>
        <a:buChar char="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-110" charset="2"/>
        <a:buChar char="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-110" charset="2"/>
        <a:buChar char="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Frequency%20Modulation.fl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ocf.berkeley.edu/~arosko/waveapplet.html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Transmissão e Recepção de Sinais para Rádio e TV</a:t>
            </a:r>
            <a:endParaRPr lang="pt-BR" dirty="0"/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pt-BR" sz="1800" smtClean="0"/>
              <a:t>Anderson Gomes - ags</a:t>
            </a:r>
          </a:p>
          <a:p>
            <a:pPr marR="0" eaLnBrk="1" hangingPunct="1">
              <a:lnSpc>
                <a:spcPct val="80000"/>
              </a:lnSpc>
            </a:pPr>
            <a:r>
              <a:rPr lang="pt-BR" sz="1800" smtClean="0"/>
              <a:t>Breno Araújo do Vale - bav</a:t>
            </a:r>
          </a:p>
          <a:p>
            <a:pPr marR="0" eaLnBrk="1" hangingPunct="1">
              <a:lnSpc>
                <a:spcPct val="80000"/>
              </a:lnSpc>
            </a:pPr>
            <a:r>
              <a:rPr lang="pt-BR" sz="1800" smtClean="0"/>
              <a:t>Eduardo Franklin - ehcf</a:t>
            </a:r>
          </a:p>
          <a:p>
            <a:pPr marR="0" eaLnBrk="1" hangingPunct="1">
              <a:lnSpc>
                <a:spcPct val="80000"/>
              </a:lnSpc>
            </a:pPr>
            <a:r>
              <a:rPr lang="pt-BR" sz="1800" smtClean="0"/>
              <a:t>Paulo Fagner Tenório - pftbm</a:t>
            </a:r>
          </a:p>
          <a:p>
            <a:pPr marR="0" eaLnBrk="1" hangingPunct="1">
              <a:lnSpc>
                <a:spcPct val="80000"/>
              </a:lnSpc>
            </a:pPr>
            <a:r>
              <a:rPr lang="pt-BR" sz="1800" smtClean="0"/>
              <a:t>Rodolfo V C L de Andrade – rvcla</a:t>
            </a:r>
          </a:p>
          <a:p>
            <a:pPr marR="0" eaLnBrk="1" hangingPunct="1">
              <a:lnSpc>
                <a:spcPct val="80000"/>
              </a:lnSpc>
            </a:pPr>
            <a:r>
              <a:rPr lang="pt-BR" sz="1800" smtClean="0"/>
              <a:t>Tiago Lins Falcão - tlf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Distorções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Em suma, um sinal sem distorção é aquele que:</a:t>
            </a:r>
          </a:p>
          <a:p>
            <a:pPr lvl="1" eaLnBrk="1" hangingPunct="1"/>
            <a:r>
              <a:rPr lang="pt-BR" smtClean="0"/>
              <a:t>Apresenta amplitude constante ou razoavelmente constante</a:t>
            </a:r>
          </a:p>
          <a:p>
            <a:pPr lvl="1" eaLnBrk="1" hangingPunct="1"/>
            <a:r>
              <a:rPr lang="pt-BR" smtClean="0"/>
              <a:t>Atraso de fase constante ou razoavelmente constante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Equalização</a:t>
            </a:r>
          </a:p>
        </p:txBody>
      </p:sp>
      <p:sp>
        <p:nvSpPr>
          <p:cNvPr id="13315" name="Espaço Reservado para Conteúdo 6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389437"/>
          </a:xfrm>
        </p:spPr>
        <p:txBody>
          <a:bodyPr/>
          <a:lstStyle/>
          <a:p>
            <a:pPr eaLnBrk="1" hangingPunct="1"/>
            <a:r>
              <a:rPr lang="pt-BR" smtClean="0"/>
              <a:t>É o processo de eliminação de distorções em uma onda</a:t>
            </a:r>
          </a:p>
          <a:p>
            <a:pPr eaLnBrk="1" hangingPunct="1"/>
            <a:r>
              <a:rPr lang="pt-BR" smtClean="0"/>
              <a:t>Para tal, utiliza-se um filtro equalizador</a:t>
            </a:r>
          </a:p>
          <a:p>
            <a:pPr eaLnBrk="1" hangingPunct="1"/>
            <a:r>
              <a:rPr lang="pt-BR" smtClean="0"/>
              <a:t>Na prática, nem sempre é possível ELIMINAR ...</a:t>
            </a:r>
          </a:p>
          <a:p>
            <a:pPr eaLnBrk="1" hangingPunct="1"/>
            <a:r>
              <a:rPr lang="pt-BR" smtClean="0"/>
              <a:t>... mas, podem-se reduzir distorções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0375" y="457200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86375" y="457200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3" name="Conector de seta reta 12"/>
          <p:cNvCxnSpPr>
            <a:stCxn id="4" idx="3"/>
            <a:endCxn id="5" idx="1"/>
          </p:cNvCxnSpPr>
          <p:nvPr/>
        </p:nvCxnSpPr>
        <p:spPr>
          <a:xfrm>
            <a:off x="3914775" y="5029200"/>
            <a:ext cx="13716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1643063" y="5000625"/>
            <a:ext cx="13716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215063" y="5000625"/>
            <a:ext cx="13716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1428750" y="4572000"/>
            <a:ext cx="1487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Sinal de entrada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2500313" y="5643563"/>
            <a:ext cx="1944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Canal com distorção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929063" y="4000500"/>
            <a:ext cx="141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Sinal de Saída</a:t>
            </a:r>
          </a:p>
          <a:p>
            <a:r>
              <a:rPr lang="pt-BR" sz="1400"/>
              <a:t>(com distorção)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4857750" y="5643563"/>
            <a:ext cx="169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Filtro Equalizador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218238" y="4429125"/>
            <a:ext cx="141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Sinal de saída</a:t>
            </a:r>
          </a:p>
          <a:p>
            <a:r>
              <a:rPr lang="pt-BR" sz="1400"/>
              <a:t>(sem distorção)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Largura de Banda</a:t>
            </a:r>
          </a:p>
        </p:txBody>
      </p:sp>
      <p:sp>
        <p:nvSpPr>
          <p:cNvPr id="25603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Corresponde à largura da faixa de freqüências em que os sinais não são severamente distorcidos</a:t>
            </a:r>
          </a:p>
          <a:p>
            <a:pPr lvl="1" eaLnBrk="1" hangingPunct="1"/>
            <a:r>
              <a:rPr lang="pt-BR" smtClean="0"/>
              <a:t>Banda passante</a:t>
            </a:r>
          </a:p>
        </p:txBody>
      </p:sp>
      <p:pic>
        <p:nvPicPr>
          <p:cNvPr id="25604" name="Imagem 3" descr="largur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00438"/>
            <a:ext cx="4845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Largura de Banda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428875"/>
            <a:ext cx="2971800" cy="1866900"/>
          </a:xfrm>
          <a:noFill/>
        </p:spPr>
      </p:pic>
      <p:sp>
        <p:nvSpPr>
          <p:cNvPr id="26628" name="CaixaDeTexto 6"/>
          <p:cNvSpPr txBox="1">
            <a:spLocks noChangeArrowheads="1"/>
          </p:cNvSpPr>
          <p:nvPr/>
        </p:nvSpPr>
        <p:spPr bwMode="auto">
          <a:xfrm>
            <a:off x="214313" y="4357688"/>
            <a:ext cx="2998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Amplitude em função da freqüência</a:t>
            </a:r>
          </a:p>
        </p:txBody>
      </p:sp>
      <p:sp>
        <p:nvSpPr>
          <p:cNvPr id="26629" name="CaixaDeTexto 7"/>
          <p:cNvSpPr txBox="1">
            <a:spLocks noChangeArrowheads="1"/>
          </p:cNvSpPr>
          <p:nvPr/>
        </p:nvSpPr>
        <p:spPr bwMode="auto">
          <a:xfrm>
            <a:off x="4643438" y="435768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Atraso de fase em função da freqüência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428875"/>
            <a:ext cx="3000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Modulador e Demodulador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Modulador</a:t>
            </a:r>
          </a:p>
          <a:p>
            <a:pPr lvl="1" eaLnBrk="1" hangingPunct="1"/>
            <a:r>
              <a:rPr lang="pt-BR" smtClean="0"/>
              <a:t>Dispositivo que altera alguma propriedade de uma onda, gerando o que se conhece por sinal modulado</a:t>
            </a:r>
          </a:p>
          <a:p>
            <a:pPr lvl="1" eaLnBrk="1" hangingPunct="1"/>
            <a:r>
              <a:rPr lang="pt-BR" smtClean="0"/>
              <a:t>Essa propriedade pode ser amplitude, fase, freqüência, etc.</a:t>
            </a:r>
          </a:p>
          <a:p>
            <a:pPr lvl="1" eaLnBrk="1" hangingPunct="1"/>
            <a:r>
              <a:rPr lang="pt-BR" smtClean="0"/>
              <a:t>Exemplo: modulador AM, modulador FM, etc</a:t>
            </a:r>
          </a:p>
          <a:p>
            <a:pPr lvl="1" eaLnBrk="1" hangingPunct="1"/>
            <a:endParaRPr lang="pt-BR" smtClean="0"/>
          </a:p>
          <a:p>
            <a:pPr eaLnBrk="1" hangingPunct="1"/>
            <a:r>
              <a:rPr lang="pt-BR" smtClean="0"/>
              <a:t>Demodulador: </a:t>
            </a:r>
          </a:p>
          <a:p>
            <a:pPr lvl="1" eaLnBrk="1" hangingPunct="1"/>
            <a:r>
              <a:rPr lang="pt-BR" smtClean="0"/>
              <a:t>Dispositivo que recebe um sinal modulado e o recupera, fazendo operação inversa do modulador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Modulador e Demodulador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 prático</a:t>
            </a:r>
          </a:p>
          <a:p>
            <a:pPr eaLnBrk="1" hangingPunct="1"/>
            <a:endParaRPr lang="pt-BR" smtClean="0"/>
          </a:p>
        </p:txBody>
      </p:sp>
      <p:pic>
        <p:nvPicPr>
          <p:cNvPr id="28676" name="Picture 2" descr="C:\Users\Rodolfo\AppData\Local\Microsoft\Windows\Temporary Internet Files\Content.IE5\7W3JDMMN\MPj038283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643188"/>
            <a:ext cx="2057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CaixaDeTexto 4"/>
          <p:cNvSpPr txBox="1">
            <a:spLocks noChangeArrowheads="1"/>
          </p:cNvSpPr>
          <p:nvPr/>
        </p:nvSpPr>
        <p:spPr bwMode="auto">
          <a:xfrm>
            <a:off x="1643063" y="4357688"/>
            <a:ext cx="5648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Modem – Modulador e Demodulador ao mesmo tempo</a:t>
            </a:r>
          </a:p>
          <a:p>
            <a:r>
              <a:rPr lang="pt-BR">
                <a:latin typeface="Constantia" pitchFamily="-110" charset="0"/>
              </a:rPr>
              <a:t>       Modula dados a serem enviados pela Internet </a:t>
            </a:r>
          </a:p>
          <a:p>
            <a:r>
              <a:rPr lang="pt-BR">
                <a:latin typeface="Constantia" pitchFamily="-110" charset="0"/>
              </a:rPr>
              <a:t>                        Demodula os dados recebidos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Onda portadora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Para que a informação seja transmitida em rádio e TV, é necessário ter uma onda portadora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Essa onda é o meio de transporte da informação de áudio ou de vídeo, por exemplo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 freqüência dessa onda é aquela que se sintoniza no rádio, por exemplo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Filtros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pt-BR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São circuitos ou programas que fazem processamento de sinais.</a:t>
            </a:r>
          </a:p>
          <a:p>
            <a:pPr eaLnBrk="1" hangingPunct="1"/>
            <a:r>
              <a:rPr lang="pt-BR" smtClean="0"/>
              <a:t>Atenuar partes indesejadas dos sinais.</a:t>
            </a:r>
          </a:p>
          <a:p>
            <a:pPr eaLnBrk="1" hangingPunct="1"/>
            <a:r>
              <a:rPr lang="pt-BR" smtClean="0"/>
              <a:t>Realçar partes desejadas do sinal.</a:t>
            </a:r>
          </a:p>
          <a:p>
            <a:pPr eaLnBrk="1" hangingPunct="1"/>
            <a:r>
              <a:rPr lang="pt-BR" smtClean="0"/>
              <a:t>Utilizados em equalização, telecomunicações, processamento de imagens, etc. 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Classificando os Filtros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Quanto a tecnologia:</a:t>
            </a:r>
          </a:p>
          <a:p>
            <a:pPr lvl="1" eaLnBrk="1" hangingPunct="1"/>
            <a:r>
              <a:rPr lang="pt-BR" smtClean="0"/>
              <a:t>Analógicos:</a:t>
            </a:r>
          </a:p>
          <a:p>
            <a:pPr lvl="2" eaLnBrk="1" hangingPunct="1"/>
            <a:r>
              <a:rPr lang="pt-BR" smtClean="0"/>
              <a:t>Filtros analógicos passivos</a:t>
            </a:r>
          </a:p>
          <a:p>
            <a:pPr lvl="2" eaLnBrk="1" hangingPunct="1"/>
            <a:r>
              <a:rPr lang="pt-BR" smtClean="0"/>
              <a:t>Filtros analógicos ativos</a:t>
            </a:r>
          </a:p>
          <a:p>
            <a:pPr lvl="1" eaLnBrk="1" hangingPunct="1"/>
            <a:endParaRPr lang="pt-BR" smtClean="0"/>
          </a:p>
          <a:p>
            <a:pPr lvl="1" eaLnBrk="1" hangingPunct="1"/>
            <a:endParaRPr lang="pt-BR" smtClean="0"/>
          </a:p>
          <a:p>
            <a:pPr lvl="1" eaLnBrk="1" hangingPunct="1"/>
            <a:endParaRPr lang="pt-BR" smtClean="0"/>
          </a:p>
          <a:p>
            <a:pPr lvl="1" eaLnBrk="1" hangingPunct="1"/>
            <a:endParaRPr lang="pt-BR" smtClean="0"/>
          </a:p>
          <a:p>
            <a:pPr lvl="1" eaLnBrk="1" hangingPunct="1">
              <a:buFont typeface="Wingdings 2" pitchFamily="-110" charset="2"/>
              <a:buNone/>
            </a:pPr>
            <a:endParaRPr lang="pt-BR" smtClean="0"/>
          </a:p>
          <a:p>
            <a:pPr lvl="1" eaLnBrk="1" hangingPunct="1"/>
            <a:r>
              <a:rPr lang="pt-BR" smtClean="0"/>
              <a:t>Digitais</a:t>
            </a:r>
          </a:p>
        </p:txBody>
      </p:sp>
      <p:pic>
        <p:nvPicPr>
          <p:cNvPr id="32772" name="Picture 3" descr="800px-Hilofilter.a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733800"/>
            <a:ext cx="28956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Roteiro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Motivação</a:t>
            </a:r>
          </a:p>
          <a:p>
            <a:pPr eaLnBrk="1" hangingPunct="1"/>
            <a:r>
              <a:rPr lang="pt-BR" smtClean="0"/>
              <a:t>Conceitos Importantes</a:t>
            </a:r>
          </a:p>
          <a:p>
            <a:pPr eaLnBrk="1" hangingPunct="1"/>
            <a:r>
              <a:rPr lang="pt-BR" smtClean="0"/>
              <a:t>Filtros</a:t>
            </a:r>
          </a:p>
          <a:p>
            <a:pPr eaLnBrk="1" hangingPunct="1"/>
            <a:r>
              <a:rPr lang="pt-BR" smtClean="0"/>
              <a:t>Dolby</a:t>
            </a:r>
          </a:p>
          <a:p>
            <a:pPr eaLnBrk="1" hangingPunct="1"/>
            <a:r>
              <a:rPr lang="pt-BR" smtClean="0"/>
              <a:t>Modulações</a:t>
            </a:r>
          </a:p>
          <a:p>
            <a:pPr eaLnBrk="1" hangingPunct="1"/>
            <a:r>
              <a:rPr lang="pt-BR" smtClean="0"/>
              <a:t>Funcionamento de rádio</a:t>
            </a:r>
          </a:p>
          <a:p>
            <a:pPr eaLnBrk="1" hangingPunct="1"/>
            <a:r>
              <a:rPr lang="pt-BR" smtClean="0"/>
              <a:t>Funcionamento de TV (analógica e digital)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Classificando os Filtros</a:t>
            </a:r>
          </a:p>
        </p:txBody>
      </p:sp>
      <p:pic>
        <p:nvPicPr>
          <p:cNvPr id="33795" name="Content Placeholder 3" descr="567px-Sampled.signal.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3352800"/>
            <a:ext cx="7200900" cy="2757488"/>
          </a:xfrm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57200" y="1676400"/>
            <a:ext cx="8229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3200">
                <a:solidFill>
                  <a:srgbClr val="000000"/>
                </a:solidFill>
                <a:latin typeface="Calibri" pitchFamily="-110" charset="0"/>
              </a:rPr>
              <a:t>Quanto ao tempo: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solidFill>
                  <a:srgbClr val="000000"/>
                </a:solidFill>
                <a:latin typeface="Calibri" pitchFamily="-110" charset="0"/>
              </a:rPr>
              <a:t>Discreto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solidFill>
                  <a:srgbClr val="000000"/>
                </a:solidFill>
                <a:latin typeface="Calibri" pitchFamily="-110" charset="0"/>
              </a:rPr>
              <a:t>Contínuo</a:t>
            </a:r>
          </a:p>
          <a:p>
            <a:pPr marL="342900" indent="-342900"/>
            <a:endParaRPr lang="pt-BR">
              <a:latin typeface="Calibri" pitchFamily="-110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Classificando os Filtros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Quanto a operação realizada:</a:t>
            </a:r>
          </a:p>
          <a:p>
            <a:pPr lvl="1" eaLnBrk="1" hangingPunct="1"/>
            <a:r>
              <a:rPr lang="pt-BR" smtClean="0"/>
              <a:t>Linear</a:t>
            </a:r>
          </a:p>
          <a:p>
            <a:pPr lvl="1" eaLnBrk="1" hangingPunct="1"/>
            <a:r>
              <a:rPr lang="pt-BR" smtClean="0"/>
              <a:t>Não-Linear</a:t>
            </a:r>
          </a:p>
          <a:p>
            <a:pPr eaLnBrk="1" hangingPunct="1"/>
            <a:r>
              <a:rPr lang="pt-BR" smtClean="0"/>
              <a:t>Quanto a resposta a um impulso:</a:t>
            </a:r>
          </a:p>
          <a:p>
            <a:pPr lvl="1" eaLnBrk="1" hangingPunct="1"/>
            <a:r>
              <a:rPr lang="pt-BR" smtClean="0"/>
              <a:t>Finita</a:t>
            </a:r>
          </a:p>
          <a:p>
            <a:pPr lvl="1" eaLnBrk="1" hangingPunct="1"/>
            <a:r>
              <a:rPr lang="pt-BR" smtClean="0"/>
              <a:t>Infinita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Lineares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Passa-Baixas</a:t>
            </a:r>
          </a:p>
          <a:p>
            <a:pPr eaLnBrk="1" hangingPunct="1"/>
            <a:r>
              <a:rPr lang="pt-BR" smtClean="0"/>
              <a:t>Filtros Passa-Altas</a:t>
            </a:r>
          </a:p>
          <a:p>
            <a:pPr eaLnBrk="1" hangingPunct="1"/>
            <a:r>
              <a:rPr lang="pt-BR" smtClean="0"/>
              <a:t>Filtros Passa-Faixa</a:t>
            </a:r>
          </a:p>
          <a:p>
            <a:pPr eaLnBrk="1" hangingPunct="1"/>
            <a:r>
              <a:rPr lang="pt-BR" smtClean="0"/>
              <a:t>Filtros Rejeita-Faixa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Passa-Baixas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Componentes de baixa freqüência são inalterados.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Componentes de alta freqüência são atenuados.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Passa-Baixas</a:t>
            </a:r>
          </a:p>
        </p:txBody>
      </p:sp>
      <p:pic>
        <p:nvPicPr>
          <p:cNvPr id="37891" name="Content Placeholder 3" descr="750px-Electronic_linear_filters.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Passa-Baixas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Exemplos:</a:t>
            </a:r>
          </a:p>
          <a:p>
            <a:pPr lvl="1" eaLnBrk="1" hangingPunct="1"/>
            <a:r>
              <a:rPr lang="pt-BR" smtClean="0"/>
              <a:t>Acústico:</a:t>
            </a:r>
          </a:p>
          <a:p>
            <a:pPr lvl="2" eaLnBrk="1" hangingPunct="1"/>
            <a:r>
              <a:rPr lang="pt-BR" smtClean="0"/>
              <a:t>Uma parede atua como um filtro passa-baixas para o som.</a:t>
            </a:r>
          </a:p>
          <a:p>
            <a:pPr lvl="1" eaLnBrk="1" hangingPunct="1"/>
            <a:r>
              <a:rPr lang="pt-BR" smtClean="0"/>
              <a:t>Eletrônico</a:t>
            </a:r>
          </a:p>
          <a:p>
            <a:pPr lvl="1" eaLnBrk="1" hangingPunct="1"/>
            <a:endParaRPr lang="pt-BR" smtClean="0"/>
          </a:p>
        </p:txBody>
      </p:sp>
      <p:pic>
        <p:nvPicPr>
          <p:cNvPr id="38916" name="Picture 3" descr="250px-1st_Order_Lowpass_Filter_RC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4348163"/>
            <a:ext cx="3175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Filtro Passa-Baixas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859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071688"/>
            <a:ext cx="3536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214813"/>
            <a:ext cx="19383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392613"/>
            <a:ext cx="362902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a direita 9"/>
          <p:cNvSpPr/>
          <p:nvPr/>
        </p:nvSpPr>
        <p:spPr>
          <a:xfrm>
            <a:off x="3428992" y="2500306"/>
            <a:ext cx="714380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110" charset="-128"/>
              <a:cs typeface="Arial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3428992" y="4857760"/>
            <a:ext cx="714380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110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Filtros Passa-Altas</a:t>
            </a:r>
            <a:br>
              <a:rPr lang="pt-BR" sz="3600" smtClean="0"/>
            </a:br>
            <a:endParaRPr lang="pt-BR" sz="360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Componentes de baixa freqüência são atenuados.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Componentes de alta freqüência são inalterados.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Filtros Passa-Altas</a:t>
            </a:r>
            <a:br>
              <a:rPr lang="pt-BR" sz="3600" smtClean="0"/>
            </a:br>
            <a:endParaRPr lang="pt-BR" sz="3600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75" y="2143125"/>
            <a:ext cx="3429000" cy="31432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Passa-Altas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Exemplos:</a:t>
            </a:r>
          </a:p>
          <a:p>
            <a:pPr lvl="1" eaLnBrk="1" hangingPunct="1"/>
            <a:r>
              <a:rPr lang="pt-BR" smtClean="0"/>
              <a:t>Eletrônico</a:t>
            </a:r>
          </a:p>
          <a:p>
            <a:pPr lvl="1" eaLnBrk="1" hangingPunct="1">
              <a:buFont typeface="Arial" charset="0"/>
              <a:buNone/>
            </a:pPr>
            <a:endParaRPr lang="pt-BR" smtClean="0"/>
          </a:p>
        </p:txBody>
      </p:sp>
      <p:pic>
        <p:nvPicPr>
          <p:cNvPr id="46084" name="Imagem 7" descr="210px-High_pass_filter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571875"/>
            <a:ext cx="31257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Motivação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Aparelhos de TV e Rádio são bastante comuns em casas, independente da classe social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TV e Rádio têm tudo a ver com Multimídia</a:t>
            </a:r>
          </a:p>
          <a:p>
            <a:pPr lvl="1" eaLnBrk="1" hangingPunct="1"/>
            <a:r>
              <a:rPr lang="pt-BR" smtClean="0"/>
              <a:t>Som, imagem, texto, etc</a:t>
            </a:r>
          </a:p>
          <a:p>
            <a:pPr lvl="1" eaLnBrk="1" hangingPunct="1"/>
            <a:endParaRPr lang="pt-BR" smtClean="0"/>
          </a:p>
          <a:p>
            <a:pPr eaLnBrk="1" hangingPunct="1"/>
            <a:r>
              <a:rPr lang="pt-BR" smtClean="0"/>
              <a:t>Como se dá o recebimento e a transmissão de sinais de rádio e TV?</a:t>
            </a:r>
          </a:p>
          <a:p>
            <a:pPr lvl="1" eaLnBrk="1" hangingPunct="1"/>
            <a:r>
              <a:rPr lang="pt-BR" smtClean="0"/>
              <a:t>Princípios de Comunicações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Filtro Passa-Altas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859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071688"/>
            <a:ext cx="3536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286250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8388" y="4429125"/>
            <a:ext cx="3536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>
            <a:off x="3581392" y="2500306"/>
            <a:ext cx="714380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110" charset="-128"/>
              <a:cs typeface="Arial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643306" y="5000636"/>
            <a:ext cx="714380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110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Filtros Passa-Faixa</a:t>
            </a:r>
            <a:br>
              <a:rPr lang="pt-BR" sz="3600" smtClean="0"/>
            </a:br>
            <a:endParaRPr lang="pt-BR" sz="360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Componentes do sinal que estejam na faixa do filtro são inalterados.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Componentes do sinal que estejam fora da faixa do filtro são atenuados.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Pode ser implementado com a junção de um filtro Passa-Baixas e um Passa-Altas.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Passa-Faixa</a:t>
            </a:r>
          </a:p>
        </p:txBody>
      </p:sp>
      <p:pic>
        <p:nvPicPr>
          <p:cNvPr id="51203" name="Content Placeholder 3" descr="600px-Bandwidth_2.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Passa-Faixa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Exemplos:</a:t>
            </a:r>
          </a:p>
          <a:p>
            <a:pPr lvl="1" eaLnBrk="1" hangingPunct="1"/>
            <a:r>
              <a:rPr lang="pt-BR" smtClean="0"/>
              <a:t>Eletrônico</a:t>
            </a:r>
          </a:p>
          <a:p>
            <a:pPr lvl="1" eaLnBrk="1" hangingPunct="1"/>
            <a:endParaRPr lang="pt-BR" smtClean="0"/>
          </a:p>
        </p:txBody>
      </p:sp>
      <p:pic>
        <p:nvPicPr>
          <p:cNvPr id="52228" name="Picture 3" descr="600px-Bandpass_Filter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0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Filtros Passa-Faixa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859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071688"/>
            <a:ext cx="3536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2148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286250"/>
            <a:ext cx="36099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>
            <a:off x="3428992" y="2500306"/>
            <a:ext cx="714380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110" charset="-128"/>
              <a:cs typeface="Arial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500430" y="4929198"/>
            <a:ext cx="714380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110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Rejeita-Faixa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Componentes do sinal que estejam na faixa do filtro são atenuados.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Componentes do sinal que estejam fora da faixa do filtro são inalterados.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Pode ser implementado com a junção de um filtro Passa-Baixas e um Passa-Altas.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Rejeita-Faixa</a:t>
            </a:r>
          </a:p>
        </p:txBody>
      </p:sp>
      <p:pic>
        <p:nvPicPr>
          <p:cNvPr id="56323" name="Content Placeholder 3" descr="bsfltr4c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4050" y="1824038"/>
            <a:ext cx="5295900" cy="40767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Rejeita-Faixa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Exemplos:</a:t>
            </a:r>
          </a:p>
          <a:p>
            <a:pPr lvl="1" eaLnBrk="1" hangingPunct="1"/>
            <a:r>
              <a:rPr lang="pt-BR" smtClean="0"/>
              <a:t>Eletrônico</a:t>
            </a:r>
          </a:p>
        </p:txBody>
      </p:sp>
      <p:pic>
        <p:nvPicPr>
          <p:cNvPr id="57348" name="Picture 3" descr="600px-Bandpass_Filter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Rejeita-Faixa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Filtros Notch:</a:t>
            </a:r>
          </a:p>
          <a:p>
            <a:pPr lvl="1" eaLnBrk="1" hangingPunct="1"/>
            <a:r>
              <a:rPr lang="pt-BR" smtClean="0"/>
              <a:t>Um tipo particular de Filtro Rejeita-Faixa que possui uma faixa muito estreita.</a:t>
            </a:r>
          </a:p>
        </p:txBody>
      </p:sp>
      <p:pic>
        <p:nvPicPr>
          <p:cNvPr id="58372" name="Picture 3" descr="z_TRF_s5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352800"/>
            <a:ext cx="35052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DOLBY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200" smtClean="0"/>
              <a:t>Um sistema de redução de ruídos de áudio – o nome Dolby tornou-se sinônimo de tecnologia de redução de ruídos</a:t>
            </a:r>
          </a:p>
          <a:p>
            <a:endParaRPr lang="pt-BR" sz="2200" smtClean="0"/>
          </a:p>
          <a:p>
            <a:r>
              <a:rPr lang="pt-BR" sz="2200" smtClean="0"/>
              <a:t>Introduzido por Ray M. Dolby em 1965, co-fundador da Dolby Laboratories Inc.</a:t>
            </a:r>
          </a:p>
          <a:p>
            <a:endParaRPr lang="pt-BR" sz="2200" smtClean="0"/>
          </a:p>
          <a:p>
            <a:endParaRPr lang="pt-BR" sz="2200" smtClean="0"/>
          </a:p>
          <a:p>
            <a:endParaRPr lang="pt-BR" sz="2200" smtClean="0"/>
          </a:p>
          <a:p>
            <a:endParaRPr lang="pt-BR" sz="2200" smtClean="0"/>
          </a:p>
          <a:p>
            <a:r>
              <a:rPr lang="pt-BR" sz="2200" smtClean="0"/>
              <a:t>Hoje conhecido como Dolby A-type – empregado para gravações em fita e transmissões</a:t>
            </a:r>
          </a:p>
          <a:p>
            <a:endParaRPr lang="pt-BR" sz="2200" smtClean="0"/>
          </a:p>
          <a:p>
            <a:endParaRPr lang="pt-BR" sz="2200" smtClean="0"/>
          </a:p>
          <a:p>
            <a:pPr>
              <a:buFont typeface="Wingdings 2" pitchFamily="-110" charset="2"/>
              <a:buNone/>
            </a:pPr>
            <a:endParaRPr lang="pt-BR" sz="2200" smtClean="0"/>
          </a:p>
        </p:txBody>
      </p:sp>
      <p:pic>
        <p:nvPicPr>
          <p:cNvPr id="60420" name="Picture 5" descr="Ray Dolby with Ampex engine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644900"/>
            <a:ext cx="26638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Conhecimentos importantes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Para comunicações, é importante conhecer:</a:t>
            </a:r>
          </a:p>
          <a:p>
            <a:pPr lvl="1" eaLnBrk="1" hangingPunct="1"/>
            <a:r>
              <a:rPr lang="pt-BR" smtClean="0"/>
              <a:t>Sinais e Sistemas</a:t>
            </a:r>
          </a:p>
          <a:p>
            <a:pPr lvl="1" eaLnBrk="1" hangingPunct="1"/>
            <a:r>
              <a:rPr lang="pt-BR" smtClean="0"/>
              <a:t>Cálculo diferencial</a:t>
            </a:r>
          </a:p>
          <a:p>
            <a:pPr lvl="2" eaLnBrk="1" hangingPunct="1"/>
            <a:r>
              <a:rPr lang="pt-BR" smtClean="0"/>
              <a:t>Integral, derivada,  etc</a:t>
            </a:r>
          </a:p>
          <a:p>
            <a:pPr lvl="1" eaLnBrk="1" hangingPunct="1"/>
            <a:r>
              <a:rPr lang="pt-BR" smtClean="0"/>
              <a:t>Série de Taylor</a:t>
            </a:r>
          </a:p>
          <a:p>
            <a:pPr lvl="1" eaLnBrk="1" hangingPunct="1"/>
            <a:r>
              <a:rPr lang="pt-BR" smtClean="0"/>
              <a:t>Série de Fourier</a:t>
            </a:r>
          </a:p>
          <a:p>
            <a:pPr lvl="1" eaLnBrk="1" hangingPunct="1"/>
            <a:r>
              <a:rPr lang="pt-BR" smtClean="0"/>
              <a:t>Transformada de Fourier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Dolby A-Type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Provê uma redução de 10 dB nos ruídos de transmissão e gravação, efeitos de modulação imperceptíveis, baixa distorção e baixo nível de geração de ruídos internos</a:t>
            </a:r>
          </a:p>
          <a:p>
            <a:endParaRPr lang="pt-BR" smtClean="0"/>
          </a:p>
          <a:p>
            <a:endParaRPr lang="pt-BR" smtClean="0"/>
          </a:p>
          <a:p>
            <a:pPr>
              <a:buFont typeface="Wingdings 2" pitchFamily="-110" charset="2"/>
              <a:buNone/>
            </a:pPr>
            <a:endParaRPr lang="pt-BR" smtClean="0"/>
          </a:p>
          <a:p>
            <a:r>
              <a:rPr lang="pt-BR" smtClean="0"/>
              <a:t>Permanece em uso em estúdios de gravação (áudio e filmes) e difusoras ao redor do mundo</a:t>
            </a:r>
          </a:p>
          <a:p>
            <a:pPr>
              <a:buFont typeface="Wingdings 2" pitchFamily="-110" charset="2"/>
              <a:buNone/>
            </a:pPr>
            <a:endParaRPr lang="pt-BR" smtClean="0"/>
          </a:p>
          <a:p>
            <a:endParaRPr lang="pt-BR" smtClean="0"/>
          </a:p>
          <a:p>
            <a:endParaRPr lang="pt-BR" smtClean="0"/>
          </a:p>
          <a:p>
            <a:pPr>
              <a:buFont typeface="Wingdings 2" pitchFamily="-110" charset="2"/>
              <a:buNone/>
            </a:pPr>
            <a:endParaRPr lang="pt-BR" smtClean="0"/>
          </a:p>
        </p:txBody>
      </p:sp>
      <p:pic>
        <p:nvPicPr>
          <p:cNvPr id="61444" name="Picture 5" descr="A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068638"/>
            <a:ext cx="2305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Dolby B-Type (1968)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Versão para o público consumidor de gravadores de fitas</a:t>
            </a:r>
          </a:p>
          <a:p>
            <a:r>
              <a:rPr lang="pt-BR" smtClean="0"/>
              <a:t>Redução de 10 dB no ruído em freqüências acima de 1kHz</a:t>
            </a:r>
          </a:p>
          <a:p>
            <a:r>
              <a:rPr lang="pt-BR" smtClean="0"/>
              <a:t>Mais simples e mais barata que a tecnologia Dolby Type-A</a:t>
            </a:r>
          </a:p>
          <a:p>
            <a:endParaRPr lang="pt-BR" smtClean="0"/>
          </a:p>
          <a:p>
            <a:endParaRPr lang="pt-BR" smtClean="0"/>
          </a:p>
          <a:p>
            <a:pPr>
              <a:buFont typeface="Wingdings 2" pitchFamily="-110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Dolby C-Type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Aplicações em gravadores profissionais de videocassetes</a:t>
            </a:r>
          </a:p>
          <a:p>
            <a:endParaRPr lang="pt-BR" smtClean="0"/>
          </a:p>
          <a:p>
            <a:r>
              <a:rPr lang="pt-BR" smtClean="0"/>
              <a:t>Redução de 20 dB nas faixas de freqüência mais altas</a:t>
            </a:r>
          </a:p>
          <a:p>
            <a:endParaRPr lang="pt-BR" smtClean="0"/>
          </a:p>
          <a:p>
            <a:endParaRPr lang="pt-BR" smtClean="0"/>
          </a:p>
          <a:p>
            <a:pPr>
              <a:buFont typeface="Wingdings 2" pitchFamily="-110" charset="2"/>
              <a:buNone/>
            </a:pPr>
            <a:r>
              <a:rPr lang="pt-BR" smtClean="0"/>
              <a:t>	</a:t>
            </a:r>
          </a:p>
          <a:p>
            <a:pPr>
              <a:buFont typeface="Wingdings 2" pitchFamily="-110" charset="2"/>
              <a:buNone/>
            </a:pPr>
            <a:endParaRPr lang="pt-BR" smtClean="0"/>
          </a:p>
          <a:p>
            <a:pPr>
              <a:buFont typeface="Wingdings 2" pitchFamily="-110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Dolby SR (Spectral Recording)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O segundo sistema para uso profissional produzido pela Dolby Labs Inc, em uso desde 1986</a:t>
            </a:r>
          </a:p>
          <a:p>
            <a:endParaRPr lang="pt-BR" smtClean="0"/>
          </a:p>
          <a:p>
            <a:r>
              <a:rPr lang="pt-BR" smtClean="0"/>
              <a:t>Redução de 25 dB nas faixas de freqüência mais altas</a:t>
            </a:r>
          </a:p>
          <a:p>
            <a:endParaRPr lang="pt-BR" smtClean="0"/>
          </a:p>
          <a:p>
            <a:r>
              <a:rPr lang="pt-BR" smtClean="0"/>
              <a:t>Maximiza o sinal gravado usando séries complexas de filtros que mudam de acordo com o sinal de entrada</a:t>
            </a:r>
          </a:p>
          <a:p>
            <a:pPr>
              <a:buFont typeface="Wingdings 2" pitchFamily="-110" charset="2"/>
              <a:buNone/>
            </a:pPr>
            <a:endParaRPr lang="pt-BR" smtClean="0"/>
          </a:p>
          <a:p>
            <a:endParaRPr lang="pt-BR" smtClean="0"/>
          </a:p>
          <a:p>
            <a:endParaRPr lang="pt-BR" smtClean="0"/>
          </a:p>
          <a:p>
            <a:pPr>
              <a:buFont typeface="Wingdings 2" pitchFamily="-110" charset="2"/>
              <a:buNone/>
            </a:pPr>
            <a:r>
              <a:rPr lang="pt-BR" smtClean="0"/>
              <a:t>	</a:t>
            </a:r>
          </a:p>
          <a:p>
            <a:pPr>
              <a:buFont typeface="Wingdings 2" pitchFamily="-110" charset="2"/>
              <a:buNone/>
            </a:pPr>
            <a:endParaRPr lang="pt-BR" smtClean="0"/>
          </a:p>
          <a:p>
            <a:pPr>
              <a:buFont typeface="Wingdings 2" pitchFamily="-110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Dolby S-Type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Introduzido em 1990, como sistema de redução de ruídos para gravadores de fitas</a:t>
            </a:r>
          </a:p>
          <a:p>
            <a:endParaRPr lang="pt-BR" smtClean="0"/>
          </a:p>
          <a:p>
            <a:r>
              <a:rPr lang="pt-BR" smtClean="0"/>
              <a:t>Redução do ruído em 10 dB nas freqüências baixas e mais de 24 dB nas freqüências mais altas</a:t>
            </a:r>
          </a:p>
          <a:p>
            <a:endParaRPr lang="pt-BR" smtClean="0"/>
          </a:p>
          <a:p>
            <a:r>
              <a:rPr lang="pt-BR" smtClean="0"/>
              <a:t>Técnicas de redução bastante semelhantes ao do Dolby SR</a:t>
            </a:r>
          </a:p>
          <a:p>
            <a:pPr>
              <a:buFont typeface="Wingdings 2" pitchFamily="-110" charset="2"/>
              <a:buNone/>
            </a:pPr>
            <a:endParaRPr lang="pt-BR" smtClean="0"/>
          </a:p>
          <a:p>
            <a:endParaRPr lang="pt-BR" smtClean="0"/>
          </a:p>
          <a:p>
            <a:endParaRPr lang="pt-BR" smtClean="0"/>
          </a:p>
          <a:p>
            <a:pPr>
              <a:buFont typeface="Wingdings 2" pitchFamily="-110" charset="2"/>
              <a:buNone/>
            </a:pPr>
            <a:r>
              <a:rPr lang="pt-BR" smtClean="0"/>
              <a:t>	</a:t>
            </a:r>
          </a:p>
          <a:p>
            <a:pPr>
              <a:buFont typeface="Wingdings 2" pitchFamily="-110" charset="2"/>
              <a:buNone/>
            </a:pPr>
            <a:endParaRPr lang="pt-BR" smtClean="0"/>
          </a:p>
          <a:p>
            <a:pPr>
              <a:buFont typeface="Wingdings 2" pitchFamily="-110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Modulação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r>
              <a:rPr lang="pt-BR" dirty="0" smtClean="0"/>
              <a:t>Por que modular?</a:t>
            </a:r>
          </a:p>
          <a:p>
            <a:pPr lvl="1"/>
            <a:r>
              <a:rPr lang="pt-BR" dirty="0" smtClean="0"/>
              <a:t>Permite que vários sinais possam ser transmitidos no mesmo canal.</a:t>
            </a:r>
          </a:p>
          <a:p>
            <a:pPr lvl="1"/>
            <a:r>
              <a:rPr lang="pt-BR" dirty="0" smtClean="0"/>
              <a:t>Melhor adequação do sinal às características dos canais.</a:t>
            </a:r>
          </a:p>
          <a:p>
            <a:pPr lvl="1"/>
            <a:r>
              <a:rPr lang="pt-BR" dirty="0" smtClean="0"/>
              <a:t>Redução da banda relativa facilita transmissão com qualidade.</a:t>
            </a:r>
          </a:p>
          <a:p>
            <a:pPr lvl="1"/>
            <a:r>
              <a:rPr lang="pt-BR" dirty="0" smtClean="0"/>
              <a:t>Resolver problemas de engenharia.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34" charset="0"/>
              </a:rPr>
              <a:t>Modulação AM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>
                <a:solidFill>
                  <a:srgbClr val="000000"/>
                </a:solidFill>
                <a:latin typeface="Constantia" pitchFamily="18" charset="0"/>
              </a:rPr>
              <a:t>Aquela cuja variação da amplitude da portadora se dá em função do sinal modulador, que é o sinal a ser </a:t>
            </a: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transmitido.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Fase e freqüência constante.</a:t>
            </a:r>
            <a:endParaRPr lang="pt-BR" sz="2600" dirty="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>
                <a:solidFill>
                  <a:srgbClr val="000000"/>
                </a:solidFill>
                <a:latin typeface="Constantia" pitchFamily="18" charset="0"/>
              </a:rPr>
              <a:t>Portadora: </a:t>
            </a:r>
            <a:endParaRPr lang="pt-BR" sz="2600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 smtClean="0">
                <a:solidFill>
                  <a:srgbClr val="000000"/>
                </a:solidFill>
              </a:rPr>
              <a:t>A*</a:t>
            </a:r>
            <a:r>
              <a:rPr lang="pt-BR" sz="2600" dirty="0" err="1" smtClean="0">
                <a:solidFill>
                  <a:srgbClr val="000000"/>
                </a:solidFill>
              </a:rPr>
              <a:t>cos</a:t>
            </a:r>
            <a:r>
              <a:rPr lang="pt-BR" sz="2600" dirty="0" smtClean="0">
                <a:solidFill>
                  <a:srgbClr val="000000"/>
                </a:solidFill>
              </a:rPr>
              <a:t>(</a:t>
            </a:r>
            <a:r>
              <a:rPr lang="pt-BR" sz="2600" dirty="0" err="1" smtClean="0">
                <a:solidFill>
                  <a:srgbClr val="000000"/>
                </a:solidFill>
              </a:rPr>
              <a:t>w</a:t>
            </a:r>
            <a:r>
              <a:rPr lang="pt-BR" sz="1400" dirty="0" err="1" smtClean="0">
                <a:solidFill>
                  <a:srgbClr val="000000"/>
                </a:solidFill>
              </a:rPr>
              <a:t>c</a:t>
            </a:r>
            <a:r>
              <a:rPr lang="pt-BR" sz="2600" dirty="0" smtClean="0">
                <a:solidFill>
                  <a:srgbClr val="000000"/>
                </a:solidFill>
              </a:rPr>
              <a:t>*t</a:t>
            </a:r>
            <a:r>
              <a:rPr lang="pt-BR" sz="2600" dirty="0">
                <a:solidFill>
                  <a:srgbClr val="000000"/>
                </a:solidFill>
              </a:rPr>
              <a:t>)</a:t>
            </a: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 err="1" smtClean="0">
                <a:solidFill>
                  <a:srgbClr val="000000"/>
                </a:solidFill>
              </a:rPr>
              <a:t>f</a:t>
            </a:r>
            <a:r>
              <a:rPr lang="pt-BR" sz="1400" dirty="0" err="1" smtClean="0">
                <a:solidFill>
                  <a:srgbClr val="000000"/>
                </a:solidFill>
              </a:rPr>
              <a:t>c</a:t>
            </a:r>
            <a:r>
              <a:rPr lang="pt-BR" sz="2600" dirty="0" smtClean="0">
                <a:solidFill>
                  <a:srgbClr val="000000"/>
                </a:solidFill>
              </a:rPr>
              <a:t> </a:t>
            </a:r>
            <a:r>
              <a:rPr lang="pt-BR" sz="2600" dirty="0">
                <a:solidFill>
                  <a:srgbClr val="000000"/>
                </a:solidFill>
              </a:rPr>
              <a:t>= </a:t>
            </a:r>
            <a:r>
              <a:rPr lang="pt-BR" sz="2600" dirty="0" err="1">
                <a:solidFill>
                  <a:srgbClr val="000000"/>
                </a:solidFill>
              </a:rPr>
              <a:t>w</a:t>
            </a:r>
            <a:r>
              <a:rPr lang="pt-BR" sz="1400" dirty="0" err="1">
                <a:solidFill>
                  <a:srgbClr val="000000"/>
                </a:solidFill>
              </a:rPr>
              <a:t>c</a:t>
            </a:r>
            <a:r>
              <a:rPr lang="pt-BR" sz="2600" dirty="0">
                <a:solidFill>
                  <a:srgbClr val="000000"/>
                </a:solidFill>
              </a:rPr>
              <a:t>/</a:t>
            </a:r>
            <a:r>
              <a:rPr lang="pt-BR" sz="2000" dirty="0">
                <a:solidFill>
                  <a:srgbClr val="000000"/>
                </a:solidFill>
              </a:rPr>
              <a:t>2</a:t>
            </a:r>
            <a:r>
              <a:rPr lang="el-GR" sz="2000" dirty="0">
                <a:solidFill>
                  <a:srgbClr val="000000"/>
                </a:solidFill>
              </a:rPr>
              <a:t>Π</a:t>
            </a:r>
            <a:endParaRPr lang="pt-BR" sz="2000" dirty="0">
              <a:solidFill>
                <a:srgbClr val="000000"/>
              </a:solidFill>
            </a:endParaRP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>
                <a:solidFill>
                  <a:srgbClr val="000000"/>
                </a:solidFill>
                <a:latin typeface="Constantia" pitchFamily="18" charset="0"/>
              </a:rPr>
              <a:t>Sinal modulador:</a:t>
            </a: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>
                <a:solidFill>
                  <a:srgbClr val="000000"/>
                </a:solidFill>
                <a:latin typeface="Constantia" pitchFamily="18" charset="0"/>
              </a:rPr>
              <a:t>Sinal (som) a ser transmitido f(t)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34" charset="0"/>
              </a:rPr>
              <a:t>Modulação AM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755650" y="2133600"/>
            <a:ext cx="7561263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600" b="1">
              <a:latin typeface="Constantia" pitchFamily="18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000250"/>
            <a:ext cx="4987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50006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CaixaDeTexto 8"/>
          <p:cNvSpPr txBox="1">
            <a:spLocks noChangeArrowheads="1"/>
          </p:cNvSpPr>
          <p:nvPr/>
        </p:nvSpPr>
        <p:spPr bwMode="auto">
          <a:xfrm>
            <a:off x="500063" y="257175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Portadora</a:t>
            </a:r>
          </a:p>
        </p:txBody>
      </p:sp>
      <p:sp>
        <p:nvSpPr>
          <p:cNvPr id="47111" name="CaixaDeTexto 9"/>
          <p:cNvSpPr txBox="1">
            <a:spLocks noChangeArrowheads="1"/>
          </p:cNvSpPr>
          <p:nvPr/>
        </p:nvSpPr>
        <p:spPr bwMode="auto">
          <a:xfrm>
            <a:off x="428625" y="51435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Sinal modulado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34" charset="0"/>
              </a:rPr>
              <a:t>Sinais transmitidos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Sinal de voz</a:t>
            </a: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De 0,4 </a:t>
            </a:r>
            <a:r>
              <a:rPr lang="pt-BR" sz="2400" dirty="0" err="1">
                <a:solidFill>
                  <a:srgbClr val="000000"/>
                </a:solidFill>
              </a:rPr>
              <a:t>KHz</a:t>
            </a:r>
            <a:r>
              <a:rPr lang="pt-BR" sz="2400" dirty="0">
                <a:solidFill>
                  <a:srgbClr val="000000"/>
                </a:solidFill>
              </a:rPr>
              <a:t> a 3,4 </a:t>
            </a:r>
            <a:r>
              <a:rPr lang="pt-BR" sz="2400" dirty="0" err="1">
                <a:solidFill>
                  <a:srgbClr val="000000"/>
                </a:solidFill>
              </a:rPr>
              <a:t>KHz</a:t>
            </a:r>
            <a:endParaRPr lang="pt-BR" sz="2400" dirty="0">
              <a:solidFill>
                <a:srgbClr val="000000"/>
              </a:solidFill>
            </a:endParaRP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Sinal de áudio</a:t>
            </a: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De 0.01 </a:t>
            </a:r>
            <a:r>
              <a:rPr lang="pt-BR" sz="2400" dirty="0" err="1">
                <a:solidFill>
                  <a:srgbClr val="000000"/>
                </a:solidFill>
              </a:rPr>
              <a:t>KHz</a:t>
            </a:r>
            <a:r>
              <a:rPr lang="pt-BR" sz="2400" dirty="0">
                <a:solidFill>
                  <a:srgbClr val="000000"/>
                </a:solidFill>
              </a:rPr>
              <a:t> a 20KHz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Sinal de vídeo</a:t>
            </a: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De 0,01</a:t>
            </a:r>
            <a:r>
              <a:rPr lang="pt-BR" sz="2400" dirty="0" err="1">
                <a:solidFill>
                  <a:srgbClr val="000000"/>
                </a:solidFill>
              </a:rPr>
              <a:t>KHz</a:t>
            </a:r>
            <a:r>
              <a:rPr lang="pt-BR" sz="2400" dirty="0">
                <a:solidFill>
                  <a:srgbClr val="000000"/>
                </a:solidFill>
              </a:rPr>
              <a:t> a 4,2MHz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 dirty="0">
                <a:solidFill>
                  <a:srgbClr val="04617B"/>
                </a:solidFill>
                <a:latin typeface="Calibri" pitchFamily="34" charset="0"/>
              </a:rPr>
              <a:t>AM:Tipos/Eficiência 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457200" y="2160588"/>
            <a:ext cx="8229600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800" dirty="0" smtClean="0">
                <a:solidFill>
                  <a:srgbClr val="000000"/>
                </a:solidFill>
                <a:latin typeface="Constantia" pitchFamily="18" charset="0"/>
              </a:rPr>
              <a:t>AM-DSB (Double </a:t>
            </a:r>
            <a:r>
              <a:rPr lang="pt-BR" sz="2800" dirty="0" err="1" smtClean="0">
                <a:solidFill>
                  <a:srgbClr val="000000"/>
                </a:solidFill>
                <a:latin typeface="Constantia" pitchFamily="18" charset="0"/>
              </a:rPr>
              <a:t>Side</a:t>
            </a:r>
            <a:r>
              <a:rPr lang="pt-BR" sz="2800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  <a:latin typeface="Constantia" pitchFamily="18" charset="0"/>
              </a:rPr>
              <a:t>Band</a:t>
            </a:r>
            <a:r>
              <a:rPr lang="pt-BR" sz="2800" dirty="0" smtClean="0">
                <a:solidFill>
                  <a:srgbClr val="000000"/>
                </a:solidFill>
                <a:latin typeface="Constantia" pitchFamily="18" charset="0"/>
              </a:rPr>
              <a:t>):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200" dirty="0" smtClean="0"/>
              <a:t>Este é o método que dá origem a todos os outros métodos de modulação em amplitude.</a:t>
            </a:r>
            <a:endParaRPr lang="pt-BR" sz="2200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200" dirty="0" smtClean="0"/>
              <a:t>Modulador e </a:t>
            </a:r>
            <a:r>
              <a:rPr lang="pt-BR" sz="2200" dirty="0" err="1" smtClean="0"/>
              <a:t>demodulador</a:t>
            </a:r>
            <a:r>
              <a:rPr lang="pt-BR" sz="2200" dirty="0" smtClean="0"/>
              <a:t> simples de implementar e barato.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200" dirty="0" smtClean="0"/>
              <a:t>Desperdício de potência devido a </a:t>
            </a:r>
            <a:r>
              <a:rPr lang="pt-BR" sz="2200" dirty="0" err="1" smtClean="0"/>
              <a:t>transmitissão</a:t>
            </a:r>
            <a:r>
              <a:rPr lang="pt-BR" sz="2200" dirty="0" smtClean="0"/>
              <a:t> da portadora.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200" dirty="0" smtClean="0"/>
              <a:t>Desperdício em largura de faixa para transmitir as duas bandas.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200" dirty="0" smtClean="0"/>
              <a:t>Baixa eficiência: no máximo 16,7%.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Em telecomunicações, trabalha-se com SINAIS</a:t>
            </a:r>
          </a:p>
          <a:p>
            <a:pPr lvl="1" eaLnBrk="1" hangingPunct="1"/>
            <a:r>
              <a:rPr lang="pt-BR" smtClean="0"/>
              <a:t>Um sinal é um conjunto de dados ou informação</a:t>
            </a:r>
          </a:p>
          <a:p>
            <a:pPr lvl="1" eaLnBrk="1" hangingPunct="1"/>
            <a:r>
              <a:rPr lang="pt-BR" smtClean="0"/>
              <a:t>Normalmente descrito em função do TEMPO</a:t>
            </a:r>
          </a:p>
          <a:p>
            <a:pPr lvl="1" eaLnBrk="1" hangingPunct="1"/>
            <a:r>
              <a:rPr lang="pt-BR" smtClean="0"/>
              <a:t>Um sinal é representado por uma fórmula matemática</a:t>
            </a:r>
          </a:p>
          <a:p>
            <a:pPr lvl="1" eaLnBrk="1" hangingPunct="1"/>
            <a:r>
              <a:rPr lang="pt-BR" smtClean="0"/>
              <a:t>Um sistema processa um sinal, modificando-o ou extraindo informação adicional</a:t>
            </a:r>
          </a:p>
          <a:p>
            <a:pPr eaLnBrk="1" hangingPunct="1"/>
            <a:endParaRPr lang="pt-BR" smtClean="0"/>
          </a:p>
        </p:txBody>
      </p:sp>
      <p:sp>
        <p:nvSpPr>
          <p:cNvPr id="4" name="Retângulo 3"/>
          <p:cNvSpPr/>
          <p:nvPr/>
        </p:nvSpPr>
        <p:spPr>
          <a:xfrm>
            <a:off x="3714750" y="4643438"/>
            <a:ext cx="1428750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857375" y="5286375"/>
            <a:ext cx="1857375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143500" y="5286375"/>
            <a:ext cx="1857375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785938" y="4572000"/>
            <a:ext cx="1833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Sinal de entrada </a:t>
            </a:r>
          </a:p>
          <a:p>
            <a:r>
              <a:rPr lang="pt-BR">
                <a:latin typeface="Constantia" pitchFamily="-110" charset="0"/>
              </a:rPr>
              <a:t>            x(t)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214938" y="4572000"/>
            <a:ext cx="1581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Sinal de saída </a:t>
            </a:r>
          </a:p>
          <a:p>
            <a:r>
              <a:rPr lang="pt-BR">
                <a:latin typeface="Constantia" pitchFamily="-110" charset="0"/>
              </a:rPr>
              <a:t>          y(t)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000500" y="6000750"/>
            <a:ext cx="96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34" charset="0"/>
              </a:rPr>
              <a:t>AM:Tipos/Eficiência 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457200" y="2160588"/>
            <a:ext cx="8229600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000000"/>
                </a:solidFill>
                <a:latin typeface="Constantia" pitchFamily="18" charset="0"/>
              </a:rPr>
              <a:t>AM-SSB (</a:t>
            </a:r>
            <a:r>
              <a:rPr lang="pt-BR" sz="2800" dirty="0" err="1" smtClean="0">
                <a:solidFill>
                  <a:srgbClr val="000000"/>
                </a:solidFill>
                <a:latin typeface="Constantia" pitchFamily="18" charset="0"/>
              </a:rPr>
              <a:t>Single</a:t>
            </a:r>
            <a:r>
              <a:rPr lang="pt-BR" sz="2800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  <a:latin typeface="Constantia" pitchFamily="18" charset="0"/>
              </a:rPr>
              <a:t>Side</a:t>
            </a:r>
            <a:r>
              <a:rPr lang="pt-BR" sz="2800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  <a:latin typeface="Constantia" pitchFamily="18" charset="0"/>
              </a:rPr>
              <a:t>Band</a:t>
            </a:r>
            <a:r>
              <a:rPr lang="pt-BR" sz="2800" dirty="0" smtClean="0">
                <a:solidFill>
                  <a:srgbClr val="000000"/>
                </a:solidFill>
                <a:latin typeface="Constantia" pitchFamily="18" charset="0"/>
              </a:rPr>
              <a:t>):</a:t>
            </a:r>
            <a:endParaRPr lang="pt-BR" sz="2800" dirty="0">
              <a:solidFill>
                <a:srgbClr val="000000"/>
              </a:solidFill>
              <a:latin typeface="Constantia" pitchFamily="18" charset="0"/>
            </a:endParaRP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smtClean="0"/>
              <a:t>Melhora a eficiência do sistema, transmitindo somente a banda lateral superior ou inferior (USB – </a:t>
            </a:r>
            <a:r>
              <a:rPr lang="pt-BR" sz="2200" i="1" dirty="0" err="1" smtClean="0"/>
              <a:t>Upper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Side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Band</a:t>
            </a:r>
            <a:r>
              <a:rPr lang="pt-BR" sz="2200" dirty="0" smtClean="0"/>
              <a:t> ou </a:t>
            </a:r>
            <a:r>
              <a:rPr lang="pt-BR" sz="2200" dirty="0" err="1" smtClean="0"/>
              <a:t>LSB-</a:t>
            </a:r>
            <a:r>
              <a:rPr lang="pt-BR" sz="2200" i="1" dirty="0" err="1" smtClean="0"/>
              <a:t>Lower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Side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Band</a:t>
            </a:r>
            <a:r>
              <a:rPr lang="pt-BR" sz="2200" i="1" dirty="0" smtClean="0"/>
              <a:t>).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smtClean="0"/>
              <a:t>Portadora não é transmitida, exige um receptor coerente.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smtClean="0"/>
              <a:t>Circuito do modulador e </a:t>
            </a:r>
            <a:r>
              <a:rPr lang="pt-BR" sz="2200" dirty="0" err="1" smtClean="0"/>
              <a:t>demodulador</a:t>
            </a:r>
            <a:r>
              <a:rPr lang="pt-BR" sz="2200" dirty="0" smtClean="0"/>
              <a:t> complexo e caro.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smtClean="0"/>
              <a:t>Ocupa menos estações que o AM-DSB.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smtClean="0"/>
              <a:t>Menos ruído do que no AM-DSB.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smtClean="0"/>
              <a:t>Alta eficiência: aproveita até 100%.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34" charset="0"/>
              </a:rPr>
              <a:t>AM:Tipos/Eficiência 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457200" y="2160588"/>
            <a:ext cx="8229600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000000"/>
                </a:solidFill>
                <a:latin typeface="Constantia" pitchFamily="18" charset="0"/>
              </a:rPr>
              <a:t>AM-VSB (Vestigial </a:t>
            </a:r>
            <a:r>
              <a:rPr lang="pt-BR" sz="3200" dirty="0" err="1" smtClean="0">
                <a:solidFill>
                  <a:srgbClr val="000000"/>
                </a:solidFill>
                <a:latin typeface="Constantia" pitchFamily="18" charset="0"/>
              </a:rPr>
              <a:t>Side</a:t>
            </a:r>
            <a:r>
              <a:rPr lang="pt-BR" sz="3200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  <a:latin typeface="Constantia" pitchFamily="18" charset="0"/>
              </a:rPr>
              <a:t>Band</a:t>
            </a:r>
            <a:r>
              <a:rPr lang="pt-BR" sz="3200" dirty="0" smtClean="0">
                <a:solidFill>
                  <a:srgbClr val="000000"/>
                </a:solidFill>
                <a:latin typeface="Constantia" pitchFamily="18" charset="0"/>
              </a:rPr>
              <a:t>):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smtClean="0"/>
              <a:t>A modulação SSB não tem boa resposta em baixas freqüências e os filtros são de difícil realização.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smtClean="0"/>
              <a:t>Uma das bandas é quase totalmente transmitida e a outra é quase totalmente suprimida.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smtClean="0"/>
              <a:t>Privilegia a economia de banda, sem circuitos muito complexos.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err="1" smtClean="0">
                <a:solidFill>
                  <a:srgbClr val="000000"/>
                </a:solidFill>
                <a:latin typeface="Constantia" pitchFamily="18" charset="0"/>
              </a:rPr>
              <a:t>Demodulador</a:t>
            </a:r>
            <a:r>
              <a:rPr lang="pt-BR" sz="2400" dirty="0" smtClean="0">
                <a:solidFill>
                  <a:srgbClr val="000000"/>
                </a:solidFill>
                <a:latin typeface="Constantia" pitchFamily="18" charset="0"/>
              </a:rPr>
              <a:t> simples e barato.</a:t>
            </a: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onstantia" pitchFamily="18" charset="0"/>
              </a:rPr>
              <a:t>Surgiu junto com a televisão.</a:t>
            </a:r>
            <a:endParaRPr lang="pt-BR" sz="3600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marL="728663" lvl="1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 dirty="0" smtClean="0">
                <a:solidFill>
                  <a:srgbClr val="04617B"/>
                </a:solidFill>
                <a:latin typeface="Calibri" pitchFamily="34" charset="0"/>
              </a:rPr>
              <a:t>AM</a:t>
            </a:r>
            <a:r>
              <a:rPr lang="pt-BR" sz="5000" dirty="0">
                <a:solidFill>
                  <a:srgbClr val="04617B"/>
                </a:solidFill>
                <a:latin typeface="Calibri" pitchFamily="34" charset="0"/>
              </a:rPr>
              <a:t>: Onde é utilizada?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latin typeface="Tahoma" pitchFamily="34" charset="0"/>
                <a:cs typeface="Tahoma" pitchFamily="34" charset="0"/>
              </a:rPr>
              <a:t>AM-DSB</a:t>
            </a:r>
            <a:endParaRPr lang="pt-BR" sz="2800" dirty="0">
              <a:latin typeface="Tahoma" pitchFamily="34" charset="0"/>
              <a:cs typeface="Tahoma" pitchFamily="34" charset="0"/>
            </a:endParaRP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Radiodifusão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latin typeface="Tahoma" pitchFamily="34" charset="0"/>
                <a:cs typeface="Tahoma" pitchFamily="34" charset="0"/>
              </a:rPr>
              <a:t>AM-SSB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Rádio-amador (ondas curtas) e walkie-talkie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Comunicação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ponto-a-ponto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latin typeface="Tahoma" pitchFamily="34" charset="0"/>
                <a:cs typeface="Tahoma" pitchFamily="34" charset="0"/>
              </a:rPr>
              <a:t>AM-VSB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Transmissão da porção de vídeo do sistema público de televisão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 dirty="0">
                <a:solidFill>
                  <a:srgbClr val="04617B"/>
                </a:solidFill>
                <a:latin typeface="Calibri" pitchFamily="34" charset="0"/>
              </a:rPr>
              <a:t>Modulação </a:t>
            </a:r>
            <a:r>
              <a:rPr lang="pt-BR" sz="5000" dirty="0" smtClean="0">
                <a:solidFill>
                  <a:srgbClr val="04617B"/>
                </a:solidFill>
                <a:latin typeface="Calibri" pitchFamily="34" charset="0"/>
              </a:rPr>
              <a:t>em ângulo</a:t>
            </a:r>
            <a:endParaRPr lang="pt-BR" sz="50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Neste tipo de modulação o ângulo da portadora varia de acordo com o sinal modulador.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Neste tipo de modulação temos:</a:t>
            </a: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Modulação em freqüência (FM);</a:t>
            </a:r>
          </a:p>
          <a:p>
            <a:pPr marL="728663" lvl="1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Modulação em fase (PM);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 dirty="0">
                <a:solidFill>
                  <a:srgbClr val="04617B"/>
                </a:solidFill>
                <a:latin typeface="Calibri" pitchFamily="34" charset="0"/>
              </a:rPr>
              <a:t>Modulação </a:t>
            </a:r>
            <a:r>
              <a:rPr lang="pt-BR" sz="5000" dirty="0" smtClean="0">
                <a:solidFill>
                  <a:srgbClr val="04617B"/>
                </a:solidFill>
                <a:latin typeface="Calibri" pitchFamily="34" charset="0"/>
              </a:rPr>
              <a:t>PM</a:t>
            </a:r>
            <a:endParaRPr lang="pt-BR" sz="50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>
                <a:solidFill>
                  <a:srgbClr val="000000"/>
                </a:solidFill>
                <a:latin typeface="Constantia" pitchFamily="18" charset="0"/>
              </a:rPr>
              <a:t>Aquela cuja variação da </a:t>
            </a: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fase </a:t>
            </a:r>
            <a:r>
              <a:rPr lang="pt-BR" sz="2600" dirty="0">
                <a:solidFill>
                  <a:srgbClr val="000000"/>
                </a:solidFill>
                <a:latin typeface="Constantia" pitchFamily="18" charset="0"/>
              </a:rPr>
              <a:t>instantânea </a:t>
            </a: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é linearmente proporcional </a:t>
            </a:r>
            <a:r>
              <a:rPr lang="pt-BR" sz="2600" dirty="0">
                <a:solidFill>
                  <a:srgbClr val="000000"/>
                </a:solidFill>
                <a:latin typeface="Constantia" pitchFamily="18" charset="0"/>
              </a:rPr>
              <a:t>ao sinal </a:t>
            </a: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modulador.</a:t>
            </a:r>
          </a:p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Amplitude constante.</a:t>
            </a:r>
          </a:p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Semelhante a modulação FM.</a:t>
            </a:r>
          </a:p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 dirty="0" smtClean="0">
                <a:solidFill>
                  <a:srgbClr val="000000"/>
                </a:solidFill>
                <a:latin typeface="Constantia" pitchFamily="18" charset="0"/>
              </a:rPr>
              <a:t>Não é possível saber se uma onda é FM ou PM apenas pela forma de onda ou espectro : é preciso ter como referência o sinal modulador.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-110" charset="0"/>
              </a:rPr>
              <a:t>Modulação FM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Aquela cuja variação da freqüência instantânea em torno da freqüência da portadora é proporcional ao sinal modulador</a:t>
            </a:r>
          </a:p>
          <a:p>
            <a:pPr marL="271463" indent="-271463" algn="ctr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>
              <a:solidFill>
                <a:srgbClr val="000000"/>
              </a:solidFill>
              <a:latin typeface="Constantia" pitchFamily="-110" charset="0"/>
            </a:endParaRPr>
          </a:p>
          <a:p>
            <a:pPr marL="271463" indent="-271463" algn="ctr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Ou seja, se Δf</a:t>
            </a:r>
            <a:r>
              <a:rPr lang="pt-BR" sz="1400">
                <a:solidFill>
                  <a:srgbClr val="000000"/>
                </a:solidFill>
                <a:latin typeface="Constantia" pitchFamily="-110" charset="0"/>
              </a:rPr>
              <a:t>instantâneo</a:t>
            </a: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 = f</a:t>
            </a:r>
            <a:r>
              <a:rPr lang="pt-BR" sz="1400">
                <a:solidFill>
                  <a:srgbClr val="000000"/>
                </a:solidFill>
                <a:latin typeface="Constantia" pitchFamily="-110" charset="0"/>
              </a:rPr>
              <a:t>instantâneaDoSinal</a:t>
            </a: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 – f</a:t>
            </a:r>
            <a:r>
              <a:rPr lang="pt-BR" sz="1400">
                <a:solidFill>
                  <a:srgbClr val="000000"/>
                </a:solidFill>
                <a:latin typeface="Constantia" pitchFamily="-110" charset="0"/>
              </a:rPr>
              <a:t>portadora</a:t>
            </a:r>
          </a:p>
          <a:p>
            <a:pPr marL="271463" indent="-271463" algn="ctr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>
              <a:solidFill>
                <a:srgbClr val="000000"/>
              </a:solidFill>
              <a:latin typeface="Constantia" pitchFamily="-110" charset="0"/>
            </a:endParaRPr>
          </a:p>
          <a:p>
            <a:pPr marL="271463" indent="-271463" algn="ctr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Um sinal FM é:</a:t>
            </a:r>
          </a:p>
          <a:p>
            <a:pPr marL="271463" indent="-271463" algn="ctr"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Δf</a:t>
            </a:r>
            <a:r>
              <a:rPr lang="pt-BR" sz="1400">
                <a:solidFill>
                  <a:srgbClr val="000000"/>
                </a:solidFill>
                <a:latin typeface="Constantia" pitchFamily="-110" charset="0"/>
              </a:rPr>
              <a:t>instantâneo</a:t>
            </a: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 = Constante * f(t)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-110" charset="0"/>
              </a:rPr>
              <a:t>Modulação FM</a:t>
            </a: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755650" y="2133600"/>
            <a:ext cx="7561263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 algn="ctr">
              <a:spcBef>
                <a:spcPts val="6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/>
              <a:t>Tanto em FM como em PM, a amplitude da onda modulada é CONSTANTE</a:t>
            </a:r>
            <a:endParaRPr lang="pt-BR" sz="3200" b="1">
              <a:latin typeface="Constantia" pitchFamily="-110" charset="0"/>
            </a:endParaRPr>
          </a:p>
          <a:p>
            <a:pPr marL="271463" indent="-271463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hlinkClick r:id="rId3"/>
              </a:rPr>
              <a:t>Vídeo</a:t>
            </a:r>
            <a:r>
              <a:rPr lang="pt-BR" sz="2400" b="1"/>
              <a:t>        </a:t>
            </a:r>
            <a:r>
              <a:rPr lang="pt-BR" sz="2400" b="1">
                <a:hlinkClick r:id="rId4"/>
              </a:rPr>
              <a:t>Applet</a:t>
            </a:r>
            <a:r>
              <a:rPr lang="pt-BR" b="1"/>
              <a:t> 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600" b="1">
              <a:latin typeface="Constantia" pitchFamily="-110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832225"/>
            <a:ext cx="3619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832225"/>
            <a:ext cx="3619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-110" charset="0"/>
              </a:rPr>
              <a:t>FM:Tipos/Eficiência 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160588"/>
            <a:ext cx="8229600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>
              <a:spcBef>
                <a:spcPts val="6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4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FM(t) = A cos(ω</a:t>
            </a:r>
            <a:r>
              <a:rPr lang="pt-BR" sz="15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c</a:t>
            </a:r>
            <a:r>
              <a:rPr lang="pt-BR" sz="24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t + βsenω</a:t>
            </a:r>
            <a:r>
              <a:rPr lang="pt-BR" sz="15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m</a:t>
            </a:r>
            <a:r>
              <a:rPr lang="pt-BR" sz="24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t)</a:t>
            </a:r>
          </a:p>
          <a:p>
            <a:pPr marL="271463" indent="-271463">
              <a:spcBef>
                <a:spcPts val="6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400">
              <a:solidFill>
                <a:srgbClr val="000000"/>
              </a:solidFill>
              <a:latin typeface="Tahoma" pitchFamily="-110" charset="0"/>
              <a:cs typeface="Tahoma" pitchFamily="-110" charset="0"/>
            </a:endParaRPr>
          </a:p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200">
                <a:solidFill>
                  <a:srgbClr val="000000"/>
                </a:solidFill>
                <a:latin typeface="Constantia" pitchFamily="-110" charset="0"/>
              </a:rPr>
              <a:t>Banda Estreita (NBFM)	:  β &lt;&lt;1</a:t>
            </a:r>
          </a:p>
          <a:p>
            <a:pPr lvl="1" algn="just">
              <a:spcBef>
                <a:spcPts val="65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>
                <a:latin typeface="Constantia" pitchFamily="-110" charset="0"/>
              </a:rPr>
              <a:t> Presença de distorções residuais</a:t>
            </a:r>
          </a:p>
          <a:p>
            <a:pPr lvl="1" algn="just">
              <a:spcBef>
                <a:spcPts val="65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>
                <a:latin typeface="Constantia" pitchFamily="-110" charset="0"/>
              </a:rPr>
              <a:t> Banda passante depende basicamente da freqüência do tom modulador </a:t>
            </a:r>
          </a:p>
          <a:p>
            <a:pPr lvl="1" algn="just">
              <a:spcBef>
                <a:spcPts val="65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>
                <a:latin typeface="Constantia" pitchFamily="-110" charset="0"/>
              </a:rPr>
              <a:t> Eficiência semelhante a AM (entre 7,5% e 33%)</a:t>
            </a:r>
            <a:r>
              <a:rPr lang="pt-BR" sz="2600">
                <a:solidFill>
                  <a:srgbClr val="FF0000"/>
                </a:solidFill>
                <a:latin typeface="Constantia" pitchFamily="-110" charset="0"/>
              </a:rPr>
              <a:t> </a:t>
            </a:r>
          </a:p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>
              <a:solidFill>
                <a:srgbClr val="000000"/>
              </a:solidFill>
              <a:latin typeface="Constantia" pitchFamily="-11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-110" charset="0"/>
              </a:rPr>
              <a:t>FM:Tipos/Eficiência </a:t>
            </a: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457200" y="2160588"/>
            <a:ext cx="8229600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>
              <a:spcBef>
                <a:spcPts val="6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FM(t) = A cos(ω</a:t>
            </a:r>
            <a:r>
              <a:rPr lang="pt-BR" sz="15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c</a:t>
            </a:r>
            <a:r>
              <a:rPr lang="pt-BR" sz="24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t + βsenω</a:t>
            </a:r>
            <a:r>
              <a:rPr lang="pt-BR" sz="15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m</a:t>
            </a:r>
            <a:r>
              <a:rPr lang="pt-BR" sz="24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t)</a:t>
            </a:r>
            <a:r>
              <a:rPr lang="pt-BR" sz="2400">
                <a:solidFill>
                  <a:srgbClr val="FF0000"/>
                </a:solidFill>
                <a:latin typeface="Constantia" pitchFamily="-110" charset="0"/>
              </a:rPr>
              <a:t> </a:t>
            </a:r>
          </a:p>
          <a:p>
            <a:pPr marL="271463" indent="-271463">
              <a:spcBef>
                <a:spcPts val="6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>
              <a:solidFill>
                <a:srgbClr val="FF0000"/>
              </a:solidFill>
              <a:latin typeface="Constantia" pitchFamily="-110" charset="0"/>
            </a:endParaRPr>
          </a:p>
          <a:p>
            <a:pPr marL="271463" indent="-271463"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000000"/>
                </a:solidFill>
                <a:latin typeface="Constantia" pitchFamily="-110" charset="0"/>
              </a:rPr>
              <a:t>Banda Larga (WBFM):  β &gt;&gt; 1</a:t>
            </a:r>
          </a:p>
          <a:p>
            <a:pPr lvl="1" algn="just">
              <a:spcBef>
                <a:spcPts val="6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 Ampla utilização</a:t>
            </a:r>
          </a:p>
          <a:p>
            <a:pPr lvl="1" algn="just">
              <a:spcBef>
                <a:spcPts val="6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 Banda passante depende essencialmente da amplitude do sinal modulador</a:t>
            </a:r>
          </a:p>
          <a:p>
            <a:pPr lvl="1" algn="just">
              <a:spcBef>
                <a:spcPts val="6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 Aproximadamente 100% de Eficiência</a:t>
            </a:r>
          </a:p>
          <a:p>
            <a:pPr lvl="1" algn="just">
              <a:spcBef>
                <a:spcPts val="6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000000"/>
                </a:solidFill>
                <a:latin typeface="Constantia" pitchFamily="-110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-110" charset="0"/>
              </a:rPr>
              <a:t>WBFM vs. AM</a:t>
            </a:r>
          </a:p>
        </p:txBody>
      </p:sp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0000"/>
                </a:solidFill>
                <a:latin typeface="Tahoma" pitchFamily="-110" charset="0"/>
                <a:cs typeface="Tahoma" pitchFamily="-110" charset="0"/>
              </a:rPr>
              <a:t>Modelada em Freqüência e não em Amplitude</a:t>
            </a:r>
          </a:p>
          <a:p>
            <a:pPr lvl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FF0000"/>
                </a:solidFill>
                <a:latin typeface="Tahoma" pitchFamily="-110" charset="0"/>
                <a:cs typeface="Tahoma" pitchFamily="-110" charset="0"/>
              </a:rPr>
              <a:t>Não economiza banda </a:t>
            </a:r>
          </a:p>
          <a:p>
            <a:pPr lvl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9900"/>
                </a:solidFill>
                <a:latin typeface="Tahoma" pitchFamily="-110" charset="0"/>
                <a:cs typeface="Tahoma" pitchFamily="-110" charset="0"/>
              </a:rPr>
              <a:t>Proteção do sinal contra ruídos de amplitude</a:t>
            </a:r>
          </a:p>
          <a:p>
            <a:pPr lvl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9900"/>
                </a:solidFill>
                <a:latin typeface="Tahoma" pitchFamily="-110" charset="0"/>
                <a:cs typeface="Tahoma" pitchFamily="-110" charset="0"/>
              </a:rPr>
              <a:t>Maior qualidade na transmissão</a:t>
            </a:r>
          </a:p>
          <a:p>
            <a:pPr lvl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9900"/>
                </a:solidFill>
                <a:latin typeface="Tahoma" pitchFamily="-110" charset="0"/>
                <a:cs typeface="Tahoma" pitchFamily="-110" charset="0"/>
              </a:rPr>
              <a:t>Eficiência</a:t>
            </a:r>
            <a:endParaRPr lang="pt-BR" sz="2800">
              <a:solidFill>
                <a:srgbClr val="009900"/>
              </a:solidFill>
              <a:latin typeface="Tahoma" pitchFamily="-110" charset="0"/>
              <a:cs typeface="Tahoma" pitchFamily="-110" charset="0"/>
            </a:endParaRPr>
          </a:p>
          <a:p>
            <a:pPr marL="271463" indent="-271463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/>
          </a:p>
          <a:p>
            <a:pPr lvl="2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>
              <a:solidFill>
                <a:srgbClr val="009900"/>
              </a:solidFill>
              <a:latin typeface="Tahoma" pitchFamily="-110" charset="0"/>
              <a:cs typeface="Tahoma" pitchFamily="-11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Ondas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000" smtClean="0"/>
              <a:t>Sinais são representados por ondas</a:t>
            </a:r>
          </a:p>
          <a:p>
            <a:pPr lvl="1" eaLnBrk="1" hangingPunct="1"/>
            <a:r>
              <a:rPr lang="pt-BR" sz="2000" smtClean="0"/>
              <a:t>Comprimento de onda: é a distância entre 2 máximos ou 2 mínimos consecutivos de uma onda. </a:t>
            </a:r>
          </a:p>
          <a:p>
            <a:pPr lvl="1" eaLnBrk="1" hangingPunct="1"/>
            <a:endParaRPr lang="pt-BR" smtClean="0"/>
          </a:p>
          <a:p>
            <a:pPr lvl="1" eaLnBrk="1" hangingPunct="1"/>
            <a:endParaRPr lang="pt-BR" smtClean="0"/>
          </a:p>
          <a:p>
            <a:pPr lvl="1" eaLnBrk="1" hangingPunct="1">
              <a:buFont typeface="Wingdings 2" pitchFamily="-110" charset="2"/>
              <a:buNone/>
            </a:pPr>
            <a:endParaRPr lang="pt-BR" smtClean="0"/>
          </a:p>
          <a:p>
            <a:pPr lvl="1" eaLnBrk="1" hangingPunct="1"/>
            <a:r>
              <a:rPr lang="pt-BR" sz="2000" smtClean="0"/>
              <a:t>Período: o tempo necessário para se completar 1 ciclo de onda</a:t>
            </a:r>
          </a:p>
          <a:p>
            <a:pPr lvl="1" eaLnBrk="1" hangingPunct="1"/>
            <a:r>
              <a:rPr lang="pt-BR" sz="2000" smtClean="0"/>
              <a:t>Freqüência: o inverso do período. Medido em Hertz (hz)</a:t>
            </a:r>
          </a:p>
          <a:p>
            <a:pPr lvl="1" eaLnBrk="1" hangingPunct="1"/>
            <a:r>
              <a:rPr lang="pt-BR" sz="2000" smtClean="0"/>
              <a:t>Freqüência angular: normalmente, dada em radianos por segundo</a:t>
            </a:r>
          </a:p>
          <a:p>
            <a:pPr lvl="2" eaLnBrk="1" hangingPunct="1"/>
            <a:endParaRPr lang="pt-BR" sz="1700" smtClean="0"/>
          </a:p>
          <a:p>
            <a:pPr lvl="1" eaLnBrk="1" hangingPunct="1">
              <a:buFont typeface="Wingdings 2" pitchFamily="-110" charset="2"/>
              <a:buNone/>
            </a:pPr>
            <a:endParaRPr lang="pt-BR" sz="2000" smtClean="0"/>
          </a:p>
        </p:txBody>
      </p:sp>
      <p:pic>
        <p:nvPicPr>
          <p:cNvPr id="19460" name="Imagem 3" descr="comprimento-ond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714625"/>
            <a:ext cx="24511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upload.wikimedia.org/wikipedia/commons/thumb/2/2e/Pi-symbol.svg/588px-Pi-symbo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5721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CaixaDeTexto 5"/>
          <p:cNvSpPr txBox="1">
            <a:spLocks noChangeArrowheads="1"/>
          </p:cNvSpPr>
          <p:nvPr/>
        </p:nvSpPr>
        <p:spPr bwMode="auto">
          <a:xfrm>
            <a:off x="3786188" y="54292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nstantia" pitchFamily="-110" charset="0"/>
              </a:rPr>
              <a:t>w = 2   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-110" charset="0"/>
              </a:rPr>
              <a:t>FM: Onde é utilizada?</a:t>
            </a: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latin typeface="Tahoma" pitchFamily="-110" charset="0"/>
                <a:cs typeface="Tahoma" pitchFamily="-110" charset="0"/>
              </a:rPr>
              <a:t>NBFM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Comunicação em Serviços públicos (polícia, bombeiros)</a:t>
            </a:r>
          </a:p>
          <a:p>
            <a:pPr marL="1257300" lvl="2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30 – 50 MHz, 136-174 MHz, 450-470 MHz, 800 MHz 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Rádio Amador</a:t>
            </a:r>
          </a:p>
          <a:p>
            <a:pPr marL="1257300" lvl="2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 29.5 – 29.7 MHZ, 52 – 54 MHz, 144 – 148 MHz, 222 – 225 MHz, 440 – 450 MHz, 902 MHz, 1240 – 1300 MHz e &lt; 2.3 GHz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356100" y="6165850"/>
            <a:ext cx="4270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</a:pPr>
            <a:r>
              <a:rPr lang="pt-BR" sz="1200"/>
              <a:t>Fonte: http://www.ycars.org/EFRA/Module%20B/fmapps.htm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5000">
                <a:solidFill>
                  <a:srgbClr val="04617B"/>
                </a:solidFill>
                <a:latin typeface="Calibri" pitchFamily="-110" charset="0"/>
              </a:rPr>
              <a:t>FM: Onde é utilizada?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57200" y="2339975"/>
            <a:ext cx="8229600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latin typeface="Tahoma" pitchFamily="-110" charset="0"/>
                <a:cs typeface="Tahoma" pitchFamily="-110" charset="0"/>
              </a:rPr>
              <a:t>WBFM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Áudio Televisão Analógica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Comunicação ponto-a-ponto</a:t>
            </a:r>
          </a:p>
          <a:p>
            <a:pPr marL="1257300" lvl="2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Troca de dados 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Rádio FM</a:t>
            </a:r>
          </a:p>
          <a:p>
            <a:pPr marL="1257300" lvl="2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/>
              <a:t>88 – 108 MHz 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356100" y="6165850"/>
            <a:ext cx="4270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</a:pPr>
            <a:r>
              <a:rPr lang="pt-BR" sz="1200"/>
              <a:t>Fonte: http://www.ycars.org/EFRA/Module%20B/fmapps.htm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-110" charset="0"/>
              </a:rPr>
              <a:t>Rádio: Princípio de Funcionamento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673100" y="2349500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/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573463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205038"/>
            <a:ext cx="1714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868863"/>
            <a:ext cx="838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-110" charset="0"/>
              </a:rPr>
              <a:t>Rádio: Esquemático e Espectros</a:t>
            </a: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3644900"/>
            <a:ext cx="597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4067175" y="6308725"/>
            <a:ext cx="457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</a:pPr>
            <a:r>
              <a:rPr lang="pt-BR" sz="1200"/>
              <a:t>FONTE: http://www.burgoseletronica.net/blocosdoradioamfm.htm</a:t>
            </a:r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673100" y="2349500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/>
              <a:t>FM: 88 a 108 MHz e Δf = 75 kHz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/>
              <a:t>AM: 530 a 1650 kHz 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-110" charset="0"/>
              </a:rPr>
              <a:t>Rádio: Antena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3644900"/>
            <a:ext cx="597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067175" y="6308725"/>
            <a:ext cx="457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</a:pPr>
            <a:r>
              <a:rPr lang="pt-BR" sz="1200"/>
              <a:t>FONTE: http://www.burgoseletronica.net/blocosdoradioamfm.htm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73100" y="2349500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/>
              <a:t>Recepção dos sinais das Emissoras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/>
              <a:t>Todas Emissoras + Ruídos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-110" charset="0"/>
              </a:rPr>
              <a:t>Rádio: Sintonia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3895725"/>
            <a:ext cx="597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067175" y="6308725"/>
            <a:ext cx="457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</a:pPr>
            <a:r>
              <a:rPr lang="pt-BR" sz="1200"/>
              <a:t>FONTE: http://www.burgoseletronica.net/blocosdoradioamfm.htm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73100" y="2133600"/>
            <a:ext cx="8229600" cy="440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Sintonizar Emissora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Reduzir para Freqüência Intermediária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Igual para todas Emissoras 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Facilitar Filtragem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-110" charset="0"/>
              </a:rPr>
              <a:t>Rádio: Detetor ou Demodulador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3895725"/>
            <a:ext cx="597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067175" y="6308725"/>
            <a:ext cx="457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</a:pPr>
            <a:r>
              <a:rPr lang="pt-BR" sz="1200"/>
              <a:t>FONTE: http://www.burgoseletronica.net/blocosdoradioamfm.htm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73100" y="2133600"/>
            <a:ext cx="8229600" cy="440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Amplificar sinal 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Demodulação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Separar áudio da FI 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/>
              <a:t>Utilizando demoduladores AM e FM</a:t>
            </a:r>
          </a:p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-110" charset="0"/>
              </a:rPr>
              <a:t>Rádio: Amplificação do Áudio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3895725"/>
            <a:ext cx="597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067175" y="6308725"/>
            <a:ext cx="457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None/>
            </a:pPr>
            <a:r>
              <a:rPr lang="pt-BR" sz="1200"/>
              <a:t>FONTE: http://www.burgoseletronica.net/blocosdoradioamfm.htm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73100" y="2133600"/>
            <a:ext cx="8229600" cy="440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/>
              <a:t>Amplificar sinal </a:t>
            </a:r>
          </a:p>
          <a:p>
            <a:pPr marL="800100" lvl="1" indent="-342900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-110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/>
              <a:t>Potência suficiente para produzir som no falante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34" charset="0"/>
              </a:rPr>
              <a:t>Receptor Super-Heteródino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TV Analógica</a:t>
            </a:r>
          </a:p>
        </p:txBody>
      </p:sp>
      <p:sp>
        <p:nvSpPr>
          <p:cNvPr id="68611" name="Espaço Reservado para Texto 9"/>
          <p:cNvSpPr>
            <a:spLocks noGrp="1"/>
          </p:cNvSpPr>
          <p:nvPr>
            <p:ph type="body" idx="1"/>
          </p:nvPr>
        </p:nvSpPr>
        <p:spPr>
          <a:xfrm>
            <a:off x="428625" y="1785938"/>
            <a:ext cx="4040188" cy="639762"/>
          </a:xfrm>
        </p:spPr>
        <p:txBody>
          <a:bodyPr/>
          <a:lstStyle/>
          <a:p>
            <a:pPr algn="ctr"/>
            <a:r>
              <a:rPr lang="pt-BR" smtClean="0"/>
              <a:t>Transmissão Analógica Antiga</a:t>
            </a:r>
          </a:p>
        </p:txBody>
      </p:sp>
      <p:pic>
        <p:nvPicPr>
          <p:cNvPr id="68612" name="Espaço Reservado para Conteúdo 7" descr="tv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2714625"/>
            <a:ext cx="3675063" cy="2849563"/>
          </a:xfrm>
        </p:spPr>
      </p:pic>
      <p:sp>
        <p:nvSpPr>
          <p:cNvPr id="68613" name="Espaço Reservado para Texto 11"/>
          <p:cNvSpPr>
            <a:spLocks noGrp="1"/>
          </p:cNvSpPr>
          <p:nvPr>
            <p:ph type="body" sz="quarter" idx="3"/>
          </p:nvPr>
        </p:nvSpPr>
        <p:spPr>
          <a:xfrm>
            <a:off x="4643438" y="1714500"/>
            <a:ext cx="4041775" cy="639763"/>
          </a:xfrm>
        </p:spPr>
        <p:txBody>
          <a:bodyPr/>
          <a:lstStyle/>
          <a:p>
            <a:pPr algn="ctr"/>
            <a:r>
              <a:rPr lang="pt-BR" smtClean="0"/>
              <a:t>Transmissão Analógica Moderna</a:t>
            </a:r>
          </a:p>
        </p:txBody>
      </p:sp>
      <p:pic>
        <p:nvPicPr>
          <p:cNvPr id="68614" name="Espaço Reservado para Conteúdo 8" descr="televisao%20%20sony%20klv%20%20lcd%2046%20polegada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571750"/>
            <a:ext cx="3798887" cy="310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Ondas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pt-BR" smtClean="0"/>
              <a:t>Amplitude:  é uma medida da magnitude de oscilação de uma onda</a:t>
            </a:r>
          </a:p>
          <a:p>
            <a:pPr lvl="1" eaLnBrk="1" hangingPunct="1">
              <a:buFont typeface="Wingdings 2" pitchFamily="-110" charset="2"/>
              <a:buNone/>
            </a:pPr>
            <a:r>
              <a:rPr lang="pt-BR" smtClean="0"/>
              <a:t>		</a:t>
            </a:r>
          </a:p>
        </p:txBody>
      </p:sp>
      <p:pic>
        <p:nvPicPr>
          <p:cNvPr id="20484" name="Picture 2" descr="http://br.geocities.com/ondas_py5aal/onda_py5aal_descritiv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786063"/>
            <a:ext cx="4286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1143000" y="5572125"/>
            <a:ext cx="6915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	Suponha que o gráfico  acima tem função y = Asen(wt)</a:t>
            </a:r>
          </a:p>
          <a:p>
            <a:r>
              <a:rPr lang="pt-BR">
                <a:latin typeface="Constantia" pitchFamily="-110" charset="0"/>
              </a:rPr>
              <a:t>A amplitude máxima da onda é A. A unidade depende de cada caso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TV Analógica</a:t>
            </a:r>
          </a:p>
        </p:txBody>
      </p:sp>
      <p:sp>
        <p:nvSpPr>
          <p:cNvPr id="69635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935163"/>
            <a:ext cx="3328988" cy="4387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smtClean="0"/>
              <a:t>Uma câmera de vídeo obtém uma imagem de uma cena. </a:t>
            </a:r>
          </a:p>
          <a:p>
            <a:pPr>
              <a:buFont typeface="Arial" charset="0"/>
              <a:buChar char="•"/>
            </a:pPr>
            <a:endParaRPr lang="pt-BR" smtClean="0"/>
          </a:p>
          <a:p>
            <a:pPr>
              <a:buFont typeface="Arial" charset="0"/>
              <a:buChar char="•"/>
            </a:pPr>
            <a:r>
              <a:rPr lang="pt-BR" smtClean="0"/>
              <a:t>A câmera </a:t>
            </a:r>
            <a:r>
              <a:rPr lang="pt-BR" b="1" smtClean="0"/>
              <a:t>rasteriza</a:t>
            </a:r>
            <a:r>
              <a:rPr lang="pt-BR" smtClean="0"/>
              <a:t> a cena. </a:t>
            </a:r>
          </a:p>
          <a:p>
            <a:pPr>
              <a:buFont typeface="Arial" charset="0"/>
              <a:buChar char="•"/>
            </a:pPr>
            <a:endParaRPr lang="pt-BR" smtClean="0"/>
          </a:p>
          <a:p>
            <a:pPr>
              <a:buFont typeface="Arial" charset="0"/>
              <a:buChar char="•"/>
            </a:pPr>
            <a:r>
              <a:rPr lang="pt-BR" smtClean="0"/>
              <a:t>Sinais de sincronização </a:t>
            </a:r>
          </a:p>
        </p:txBody>
      </p:sp>
      <p:pic>
        <p:nvPicPr>
          <p:cNvPr id="69636" name="Imagem 8" descr="tv-david-clos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571625"/>
            <a:ext cx="37941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TV em Cores: Uma revolução</a:t>
            </a:r>
          </a:p>
        </p:txBody>
      </p:sp>
      <p:sp>
        <p:nvSpPr>
          <p:cNvPr id="706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t-BR" smtClean="0"/>
              <a:t>Um sinal extra de </a:t>
            </a:r>
            <a:r>
              <a:rPr lang="pt-BR" b="1" smtClean="0"/>
              <a:t>crominância</a:t>
            </a:r>
            <a:r>
              <a:rPr lang="pt-BR" smtClean="0"/>
              <a:t> é acrescentado pela superposição de uma onda senoidal de 3,579545 MHz sobre um sinal padrão preto e branco.</a:t>
            </a:r>
          </a:p>
          <a:p>
            <a:pPr>
              <a:buFont typeface="Arial" charset="0"/>
              <a:buChar char="•"/>
            </a:pPr>
            <a:endParaRPr lang="pt-BR" smtClean="0"/>
          </a:p>
          <a:p>
            <a:pPr>
              <a:buFont typeface="Arial" charset="0"/>
              <a:buChar char="•"/>
            </a:pPr>
            <a:r>
              <a:rPr lang="pt-BR" smtClean="0"/>
              <a:t>Uma </a:t>
            </a:r>
            <a:r>
              <a:rPr lang="pt-BR" b="1" smtClean="0"/>
              <a:t>mudança de fase</a:t>
            </a:r>
            <a:r>
              <a:rPr lang="pt-BR" smtClean="0"/>
              <a:t> no sinal de crominância indica a cor a ser exibida.</a:t>
            </a:r>
          </a:p>
          <a:p>
            <a:pPr>
              <a:buFont typeface="Arial" charset="0"/>
              <a:buChar char="•"/>
            </a:pPr>
            <a:endParaRPr lang="pt-BR" smtClean="0"/>
          </a:p>
          <a:p>
            <a:pPr>
              <a:buFont typeface="Arial" charset="0"/>
              <a:buChar char="•"/>
            </a:pPr>
            <a:r>
              <a:rPr lang="pt-BR" smtClean="0"/>
              <a:t>Uma TV preto e branco filtra e ignora o sinal de crominância. Uma TV em cores retira essa informação do sinal e decodifica a mesma.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Transmissão Analógica</a:t>
            </a:r>
          </a:p>
        </p:txBody>
      </p:sp>
      <p:sp>
        <p:nvSpPr>
          <p:cNvPr id="7168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4114800" cy="4387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smtClean="0"/>
              <a:t>Sinal de Video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Amplitude modulada</a:t>
            </a:r>
          </a:p>
          <a:p>
            <a:pPr lvl="1">
              <a:buFont typeface="Arial" charset="0"/>
              <a:buChar char="•"/>
            </a:pPr>
            <a:endParaRPr lang="pt-BR" smtClean="0"/>
          </a:p>
          <a:p>
            <a:pPr>
              <a:buFont typeface="Arial" charset="0"/>
              <a:buChar char="•"/>
            </a:pPr>
            <a:r>
              <a:rPr lang="pt-BR" smtClean="0"/>
              <a:t>Sinal de Áudio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Freqüência modulada (+/- 25 KHz)</a:t>
            </a:r>
          </a:p>
          <a:p>
            <a:pPr>
              <a:buFont typeface="Arial" charset="0"/>
              <a:buChar char="•"/>
            </a:pPr>
            <a:r>
              <a:rPr lang="pt-BR" smtClean="0"/>
              <a:t>Quando você acrescenta som, um sinal de TV necessita de 6 MHz de banda.</a:t>
            </a:r>
          </a:p>
        </p:txBody>
      </p:sp>
      <p:pic>
        <p:nvPicPr>
          <p:cNvPr id="71684" name="Picture 2" descr="http://static.hsw.com.br/gif/tv-b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00250"/>
            <a:ext cx="408622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4" descr="http://static.hsw.com.br/gif/tv-bw-labe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500563"/>
            <a:ext cx="3835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305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 smtClean="0"/>
              <a:t>O que há de errado com a </a:t>
            </a:r>
            <a:r>
              <a:rPr lang="pt-BR" dirty="0" err="1" smtClean="0"/>
              <a:t>tv</a:t>
            </a:r>
            <a:r>
              <a:rPr lang="pt-BR" dirty="0" smtClean="0"/>
              <a:t> analógica?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falta de interação!</a:t>
            </a:r>
          </a:p>
        </p:txBody>
      </p:sp>
      <p:sp>
        <p:nvSpPr>
          <p:cNvPr id="73731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smtClean="0"/>
          </a:p>
          <a:p>
            <a:pPr algn="ctr">
              <a:buFont typeface="Wingdings 2" pitchFamily="18" charset="2"/>
              <a:buNone/>
            </a:pPr>
            <a:r>
              <a:rPr lang="pt-BR" smtClean="0"/>
              <a:t>“Com a TV Digital, o espectador poderá votar no eliminado do Big Brother ou comprar a roupa da atriz principal da novela com o controle remoto”</a:t>
            </a:r>
          </a:p>
          <a:p>
            <a:pPr algn="ctr"/>
            <a:endParaRPr lang="pt-BR" smtClean="0"/>
          </a:p>
          <a:p>
            <a:pPr algn="ctr">
              <a:buFont typeface="Wingdings 2" pitchFamily="18" charset="2"/>
              <a:buNone/>
            </a:pPr>
            <a:r>
              <a:rPr lang="pt-BR" smtClean="0"/>
              <a:t>Renato Sabatine, pesquisador da Unicamp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Resolução!</a:t>
            </a:r>
          </a:p>
        </p:txBody>
      </p:sp>
      <p:sp>
        <p:nvSpPr>
          <p:cNvPr id="7475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t-BR" smtClean="0"/>
              <a:t>Resolução de TV Analógica: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Cerca de 512 x 400 pixels (definição normal)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“Fantasmas” e chiados</a:t>
            </a:r>
          </a:p>
          <a:p>
            <a:pPr lvl="1">
              <a:buFont typeface="Arial" charset="0"/>
              <a:buChar char="•"/>
            </a:pPr>
            <a:endParaRPr lang="pt-BR" smtClean="0"/>
          </a:p>
          <a:p>
            <a:pPr>
              <a:buFont typeface="Arial" charset="0"/>
              <a:buChar char="•"/>
            </a:pPr>
            <a:r>
              <a:rPr lang="pt-BR" smtClean="0"/>
              <a:t>Resolução de um monitor de computador: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Cerca de 640 x 480 pixels</a:t>
            </a:r>
          </a:p>
          <a:p>
            <a:pPr lvl="1">
              <a:buFont typeface="Arial" charset="0"/>
              <a:buChar char="•"/>
            </a:pPr>
            <a:endParaRPr lang="pt-BR" smtClean="0"/>
          </a:p>
          <a:p>
            <a:pPr>
              <a:buFont typeface="Arial" charset="0"/>
              <a:buChar char="•"/>
            </a:pPr>
            <a:r>
              <a:rPr lang="pt-BR" smtClean="0"/>
              <a:t>Resolução de Full HD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1920 x 1080 = 2.073.000 pixels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Sinal Digital</a:t>
            </a:r>
          </a:p>
        </p:txBody>
      </p:sp>
      <p:sp>
        <p:nvSpPr>
          <p:cNvPr id="7577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4471988" cy="4387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sz="2000" smtClean="0"/>
              <a:t>Em seu canal digital, cada radiodifusor envia um total de 19,39 megabits por segundo (Mbps) de dados digitais.</a:t>
            </a:r>
          </a:p>
          <a:p>
            <a:pPr>
              <a:buFont typeface="Arial" charset="0"/>
              <a:buChar char="•"/>
            </a:pPr>
            <a:r>
              <a:rPr lang="pt-BR" sz="2000" smtClean="0"/>
              <a:t>Como utilizar?</a:t>
            </a:r>
          </a:p>
          <a:p>
            <a:pPr lvl="1">
              <a:buFont typeface="Arial" charset="0"/>
              <a:buChar char="•"/>
            </a:pPr>
            <a:r>
              <a:rPr lang="pt-BR" sz="2000" smtClean="0"/>
              <a:t>Único programa: 19,39 Mbps</a:t>
            </a:r>
          </a:p>
          <a:p>
            <a:pPr lvl="1">
              <a:buFont typeface="Arial" charset="0"/>
              <a:buChar char="•"/>
            </a:pPr>
            <a:r>
              <a:rPr lang="pt-BR" sz="2000" smtClean="0"/>
              <a:t>Subcanais: divisão do canal em vários sinais diferentes (talvez quatro sinais de 4,85 Mbps cada uma). </a:t>
            </a:r>
          </a:p>
        </p:txBody>
      </p:sp>
      <p:pic>
        <p:nvPicPr>
          <p:cNvPr id="75780" name="Picture 2" descr="http://gaia.org.pt/system/files/files/images/sem+tv+cart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928813"/>
            <a:ext cx="34385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Progressivo X Entrelaçado</a:t>
            </a:r>
          </a:p>
        </p:txBody>
      </p:sp>
      <p:sp>
        <p:nvSpPr>
          <p:cNvPr id="768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t-BR" smtClean="0"/>
              <a:t>Entrelaçado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Metade das linhas da resolução total a cada 1/60 segundos</a:t>
            </a:r>
          </a:p>
          <a:p>
            <a:pPr>
              <a:buFont typeface="Arial" charset="0"/>
              <a:buChar char="•"/>
            </a:pPr>
            <a:r>
              <a:rPr lang="pt-BR" smtClean="0"/>
              <a:t>Progressivo</a:t>
            </a:r>
          </a:p>
          <a:p>
            <a:pPr lvl="1">
              <a:buFont typeface="Arial" charset="0"/>
              <a:buChar char="•"/>
            </a:pPr>
            <a:r>
              <a:rPr lang="pt-BR" smtClean="0"/>
              <a:t>todas as linhas da resolução</a:t>
            </a:r>
          </a:p>
          <a:p>
            <a:pPr>
              <a:buFont typeface="Arial" charset="0"/>
              <a:buChar char="•"/>
            </a:pPr>
            <a:r>
              <a:rPr lang="pt-BR" smtClean="0"/>
              <a:t>Formatos de compressão digital</a:t>
            </a:r>
          </a:p>
          <a:p>
            <a:pPr>
              <a:buFont typeface="Wingdings 2" pitchFamily="18" charset="2"/>
              <a:buNone/>
            </a:pPr>
            <a:r>
              <a:rPr lang="pt-BR" b="1" smtClean="0"/>
              <a:t>		    480p</a:t>
            </a:r>
            <a:r>
              <a:rPr lang="pt-BR" smtClean="0"/>
              <a:t> – 640 x 480 pixels progressivos </a:t>
            </a:r>
          </a:p>
          <a:p>
            <a:pPr>
              <a:buFont typeface="Wingdings 2" pitchFamily="18" charset="2"/>
              <a:buNone/>
            </a:pPr>
            <a:r>
              <a:rPr lang="pt-BR" b="1" smtClean="0"/>
              <a:t>	 	    720p</a:t>
            </a:r>
            <a:r>
              <a:rPr lang="pt-BR" smtClean="0"/>
              <a:t> – 1280 x 720 pixels progressivos </a:t>
            </a:r>
          </a:p>
          <a:p>
            <a:pPr>
              <a:buFont typeface="Wingdings 2" pitchFamily="18" charset="2"/>
              <a:buNone/>
            </a:pPr>
            <a:r>
              <a:rPr lang="pt-BR" b="1" smtClean="0"/>
              <a:t>		    1080i</a:t>
            </a:r>
            <a:r>
              <a:rPr lang="pt-BR" smtClean="0"/>
              <a:t> – 1920 x 1080 pixels entrelaçados </a:t>
            </a:r>
          </a:p>
          <a:p>
            <a:pPr>
              <a:buFont typeface="Wingdings 2" pitchFamily="18" charset="2"/>
              <a:buNone/>
            </a:pPr>
            <a:r>
              <a:rPr lang="pt-BR" b="1" smtClean="0"/>
              <a:t>		    1080p</a:t>
            </a:r>
            <a:r>
              <a:rPr lang="pt-BR" smtClean="0"/>
              <a:t> – 1920 x 1080 pixels progressivos 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Ginga</a:t>
            </a:r>
          </a:p>
        </p:txBody>
      </p:sp>
      <p:sp>
        <p:nvSpPr>
          <p:cNvPr id="77827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sz="2400" smtClean="0"/>
              <a:t>Middleware de especificação aberta</a:t>
            </a:r>
          </a:p>
          <a:p>
            <a:pPr>
              <a:buFont typeface="Arial" charset="0"/>
              <a:buChar char="•"/>
            </a:pPr>
            <a:r>
              <a:rPr lang="pt-BR" sz="2400" smtClean="0"/>
              <a:t>Camada de software intermediária</a:t>
            </a:r>
          </a:p>
          <a:p>
            <a:pPr>
              <a:buFont typeface="Arial" charset="0"/>
              <a:buChar char="•"/>
            </a:pPr>
            <a:r>
              <a:rPr lang="pt-BR" sz="2400" smtClean="0"/>
              <a:t>Consiste de máquinas de execução das linguagens oferecidas e bibliotecas de funções</a:t>
            </a:r>
          </a:p>
          <a:p>
            <a:pPr>
              <a:buFont typeface="Arial" charset="0"/>
              <a:buChar char="•"/>
            </a:pPr>
            <a:r>
              <a:rPr lang="pt-BR" sz="2400" smtClean="0"/>
              <a:t>Ginga-J e Ginga-NCL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13"/>
            <a:ext cx="43608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Investimentos governamentais?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00250"/>
            <a:ext cx="59531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CaixaDeTexto 4"/>
          <p:cNvSpPr txBox="1">
            <a:spLocks noChangeArrowheads="1"/>
          </p:cNvSpPr>
          <p:nvPr/>
        </p:nvSpPr>
        <p:spPr bwMode="auto">
          <a:xfrm>
            <a:off x="2286000" y="6143625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i="1"/>
              <a:t>Tema para um próximo seminário...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Ondas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pt-BR" sz="2000" smtClean="0"/>
              <a:t>Fase: é o resultado da associação de um ciclo de onda com uma volta no ciclo trigonométrico. Pode ser dada em graus ou radianos</a:t>
            </a:r>
          </a:p>
        </p:txBody>
      </p:sp>
      <p:pic>
        <p:nvPicPr>
          <p:cNvPr id="21508" name="Imagem 3" descr="fa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928938"/>
            <a:ext cx="36290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4"/>
          <p:cNvSpPr txBox="1">
            <a:spLocks noChangeArrowheads="1"/>
          </p:cNvSpPr>
          <p:nvPr/>
        </p:nvSpPr>
        <p:spPr bwMode="auto">
          <a:xfrm>
            <a:off x="5286375" y="3143250"/>
            <a:ext cx="190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y = Asen(wt +     )</a:t>
            </a:r>
          </a:p>
        </p:txBody>
      </p:sp>
      <p:pic>
        <p:nvPicPr>
          <p:cNvPr id="21510" name="Picture 2" descr="http://www.ufsm.br/gef/Ondas0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5072063"/>
            <a:ext cx="2828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CaixaDeTexto 6"/>
          <p:cNvSpPr txBox="1">
            <a:spLocks noChangeArrowheads="1"/>
          </p:cNvSpPr>
          <p:nvPr/>
        </p:nvSpPr>
        <p:spPr bwMode="auto">
          <a:xfrm>
            <a:off x="4357688" y="5429250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Constantia" pitchFamily="-110" charset="0"/>
              </a:rPr>
              <a:t>Duas ondas defasadas: mesma freqüência, mesmo comprimento de onda. Fases diferentes.</a:t>
            </a: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14325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571875"/>
            <a:ext cx="242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CaixaDeTexto 9"/>
          <p:cNvSpPr txBox="1">
            <a:spLocks noChangeArrowheads="1"/>
          </p:cNvSpPr>
          <p:nvPr/>
        </p:nvSpPr>
        <p:spPr bwMode="auto">
          <a:xfrm>
            <a:off x="5357813" y="3571875"/>
            <a:ext cx="101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(wt +    )</a:t>
            </a:r>
          </a:p>
        </p:txBody>
      </p:sp>
      <p:sp>
        <p:nvSpPr>
          <p:cNvPr id="21515" name="CaixaDeTexto 10"/>
          <p:cNvSpPr txBox="1">
            <a:spLocks noChangeArrowheads="1"/>
          </p:cNvSpPr>
          <p:nvPr/>
        </p:nvSpPr>
        <p:spPr bwMode="auto">
          <a:xfrm>
            <a:off x="6215063" y="3571875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é a fase</a:t>
            </a:r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929063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CaixaDeTexto 12"/>
          <p:cNvSpPr txBox="1">
            <a:spLocks noChangeArrowheads="1"/>
          </p:cNvSpPr>
          <p:nvPr/>
        </p:nvSpPr>
        <p:spPr bwMode="auto">
          <a:xfrm>
            <a:off x="5715000" y="3929063"/>
            <a:ext cx="155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nstantia" pitchFamily="-110" charset="0"/>
              </a:rPr>
              <a:t>é a fase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Distorções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Em transmissão de sinais, é comum haver distorções</a:t>
            </a:r>
          </a:p>
          <a:p>
            <a:pPr eaLnBrk="1" hangingPunct="1"/>
            <a:r>
              <a:rPr lang="pt-BR" smtClean="0"/>
              <a:t>Um sinal sem distorção é aquele que NÃO apresenta:</a:t>
            </a:r>
          </a:p>
          <a:p>
            <a:pPr lvl="1" eaLnBrk="1" hangingPunct="1"/>
            <a:r>
              <a:rPr lang="pt-BR" smtClean="0"/>
              <a:t>Distorções na amplitude – ganho/atenuação bruscos</a:t>
            </a:r>
          </a:p>
          <a:p>
            <a:pPr lvl="1" eaLnBrk="1" hangingPunct="1"/>
            <a:r>
              <a:rPr lang="pt-BR" smtClean="0"/>
              <a:t>Distorção na fase – alterações bruscas no atraso de fase</a:t>
            </a:r>
          </a:p>
          <a:p>
            <a:pPr lvl="1" eaLnBrk="1" hangingPunct="1"/>
            <a:endParaRPr lang="pt-BR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929063"/>
            <a:ext cx="27146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aixaDeTexto 4"/>
          <p:cNvSpPr txBox="1">
            <a:spLocks noChangeArrowheads="1"/>
          </p:cNvSpPr>
          <p:nvPr/>
        </p:nvSpPr>
        <p:spPr bwMode="auto">
          <a:xfrm>
            <a:off x="1214438" y="5715000"/>
            <a:ext cx="6445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Gráfico que exibe a amplitude em função da freqüência para 2 sinais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2235</Words>
  <Application>Microsoft Office PowerPoint</Application>
  <PresentationFormat>Apresentação na tela (4:3)</PresentationFormat>
  <Paragraphs>442</Paragraphs>
  <Slides>79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6" baseType="lpstr">
      <vt:lpstr>Arial</vt:lpstr>
      <vt:lpstr>Calibri</vt:lpstr>
      <vt:lpstr>ＭＳ Ｐゴシック</vt:lpstr>
      <vt:lpstr>Constantia</vt:lpstr>
      <vt:lpstr>Wingdings 2</vt:lpstr>
      <vt:lpstr>Tahoma</vt:lpstr>
      <vt:lpstr>Fluxo</vt:lpstr>
      <vt:lpstr>Transmissão e Recepção de Sinais para Rádio e TV</vt:lpstr>
      <vt:lpstr>Roteiro</vt:lpstr>
      <vt:lpstr>Motivação</vt:lpstr>
      <vt:lpstr>Conhecimentos importantes</vt:lpstr>
      <vt:lpstr>Sinais</vt:lpstr>
      <vt:lpstr>Ondas</vt:lpstr>
      <vt:lpstr>Ondas</vt:lpstr>
      <vt:lpstr>Ondas</vt:lpstr>
      <vt:lpstr>Distorções</vt:lpstr>
      <vt:lpstr>Distorções</vt:lpstr>
      <vt:lpstr>Equalização</vt:lpstr>
      <vt:lpstr>Largura de Banda</vt:lpstr>
      <vt:lpstr>Largura de Banda</vt:lpstr>
      <vt:lpstr>Modulador e Demodulador</vt:lpstr>
      <vt:lpstr>Modulador e Demodulador</vt:lpstr>
      <vt:lpstr>Onda portadora</vt:lpstr>
      <vt:lpstr>Filtros</vt:lpstr>
      <vt:lpstr>Filtros</vt:lpstr>
      <vt:lpstr>Classificando os Filtros</vt:lpstr>
      <vt:lpstr>Classificando os Filtros</vt:lpstr>
      <vt:lpstr>Classificando os Filtros</vt:lpstr>
      <vt:lpstr>Filtros Lineares</vt:lpstr>
      <vt:lpstr>Filtros Passa-Baixas</vt:lpstr>
      <vt:lpstr>Filtros Passa-Baixas</vt:lpstr>
      <vt:lpstr>Filtros Passa-Baixas</vt:lpstr>
      <vt:lpstr>Filtro Passa-Baixas</vt:lpstr>
      <vt:lpstr>Filtros Passa-Altas </vt:lpstr>
      <vt:lpstr>Filtros Passa-Altas </vt:lpstr>
      <vt:lpstr>Filtros Passa-Altas</vt:lpstr>
      <vt:lpstr>Filtro Passa-Altas</vt:lpstr>
      <vt:lpstr>Filtros Passa-Faixa </vt:lpstr>
      <vt:lpstr>Filtros Passa-Faixa</vt:lpstr>
      <vt:lpstr>Filtros Passa-Faixa</vt:lpstr>
      <vt:lpstr>Filtros Passa-Faixa</vt:lpstr>
      <vt:lpstr>Filtros Rejeita-Faixa</vt:lpstr>
      <vt:lpstr>Filtros Rejeita-Faixa</vt:lpstr>
      <vt:lpstr>Filtros Rejeita-Faixa</vt:lpstr>
      <vt:lpstr>Filtros Rejeita-Faixa</vt:lpstr>
      <vt:lpstr>DOLBY</vt:lpstr>
      <vt:lpstr>Dolby A-Type</vt:lpstr>
      <vt:lpstr>Dolby B-Type (1968)</vt:lpstr>
      <vt:lpstr>Dolby C-Type</vt:lpstr>
      <vt:lpstr>Dolby SR (Spectral Recording)</vt:lpstr>
      <vt:lpstr>Dolby S-Type</vt:lpstr>
      <vt:lpstr>Modulação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TV Analógica</vt:lpstr>
      <vt:lpstr>TV Analógica</vt:lpstr>
      <vt:lpstr>TV em Cores: Uma revolução</vt:lpstr>
      <vt:lpstr>Transmissão Analógica</vt:lpstr>
      <vt:lpstr>O que há de errado com a tv analógica?</vt:lpstr>
      <vt:lpstr>A falta de interação!</vt:lpstr>
      <vt:lpstr>A Resolução!</vt:lpstr>
      <vt:lpstr>Sinal Digital</vt:lpstr>
      <vt:lpstr>Progressivo X Entrelaçado</vt:lpstr>
      <vt:lpstr>Ginga</vt:lpstr>
      <vt:lpstr>Investimentos governamentais?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Transmissão e Recepção de Sinais para Rádio e TV</dc:title>
  <dc:creator>Rodolfo</dc:creator>
  <cp:lastModifiedBy>Anderson Gomes</cp:lastModifiedBy>
  <cp:revision>32</cp:revision>
  <dcterms:created xsi:type="dcterms:W3CDTF">2008-11-15T15:40:08Z</dcterms:created>
  <dcterms:modified xsi:type="dcterms:W3CDTF">2008-11-26T04:58:25Z</dcterms:modified>
</cp:coreProperties>
</file>