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286" r:id="rId37"/>
    <p:sldId id="287" r:id="rId38"/>
    <p:sldId id="288" r:id="rId39"/>
    <p:sldId id="289" r:id="rId40"/>
    <p:sldId id="386" r:id="rId41"/>
    <p:sldId id="387" r:id="rId42"/>
    <p:sldId id="291" r:id="rId43"/>
    <p:sldId id="300" r:id="rId44"/>
    <p:sldId id="293" r:id="rId45"/>
    <p:sldId id="294" r:id="rId46"/>
    <p:sldId id="331" r:id="rId47"/>
    <p:sldId id="356" r:id="rId48"/>
    <p:sldId id="296" r:id="rId49"/>
    <p:sldId id="333" r:id="rId50"/>
    <p:sldId id="334" r:id="rId51"/>
    <p:sldId id="335" r:id="rId52"/>
    <p:sldId id="336" r:id="rId53"/>
    <p:sldId id="337" r:id="rId54"/>
    <p:sldId id="338" r:id="rId55"/>
    <p:sldId id="339" r:id="rId5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99" autoAdjust="0"/>
    <p:restoredTop sz="60500" autoAdjust="0"/>
  </p:normalViewPr>
  <p:slideViewPr>
    <p:cSldViewPr>
      <p:cViewPr varScale="1">
        <p:scale>
          <a:sx n="41" d="100"/>
          <a:sy n="41" d="100"/>
        </p:scale>
        <p:origin x="-18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E9F6AE-505B-4825-A68F-F32E900E4A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/index.php?title=Ricoh&amp;action=edit&amp;redlink=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t.wikipedia.org/wiki/DM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Tec_Toy" TargetMode="External"/><Relationship Id="rId3" Type="http://schemas.openxmlformats.org/officeDocument/2006/relationships/hyperlink" Target="http://pt.wikipedia.org/wiki/Famicom" TargetMode="External"/><Relationship Id="rId7" Type="http://schemas.openxmlformats.org/officeDocument/2006/relationships/hyperlink" Target="http://pt.wikipedia.org/wiki/Brasi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SEGA" TargetMode="External"/><Relationship Id="rId5" Type="http://schemas.openxmlformats.org/officeDocument/2006/relationships/hyperlink" Target="http://pt.wikipedia.org/wiki/Jogos" TargetMode="External"/><Relationship Id="rId4" Type="http://schemas.openxmlformats.org/officeDocument/2006/relationships/hyperlink" Target="http://pt.wikipedia.org/wiki/Nintendo" TargetMode="External"/><Relationship Id="rId9" Type="http://schemas.openxmlformats.org/officeDocument/2006/relationships/hyperlink" Target="http://pt.wikipedia.org/wiki/1989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tari_520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t.wikipedia.org/wiki/Phantom_System" TargetMode="External"/><Relationship Id="rId4" Type="http://schemas.openxmlformats.org/officeDocument/2006/relationships/hyperlink" Target="http://pt.wikipedia.org/wiki/Atari_2600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Motorola_6800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t.wikipedia.org/wiki/Sega_CD" TargetMode="Externa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1992" TargetMode="External"/><Relationship Id="rId3" Type="http://schemas.openxmlformats.org/officeDocument/2006/relationships/hyperlink" Target="http://pt.wikipedia.org/wiki/Jap%C3%A3o" TargetMode="External"/><Relationship Id="rId7" Type="http://schemas.openxmlformats.org/officeDocument/2006/relationships/hyperlink" Target="http://pt.wikipedia.org/wiki/1991" TargetMode="External"/><Relationship Id="rId12" Type="http://schemas.openxmlformats.org/officeDocument/2006/relationships/hyperlink" Target="http://pt.wikipedia.org/wiki/Processador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1990" TargetMode="External"/><Relationship Id="rId11" Type="http://schemas.openxmlformats.org/officeDocument/2006/relationships/hyperlink" Target="http://pt.wikipedia.org/wiki/SEGA" TargetMode="External"/><Relationship Id="rId5" Type="http://schemas.openxmlformats.org/officeDocument/2006/relationships/hyperlink" Target="http://pt.wikipedia.org/wiki/Nintendo" TargetMode="External"/><Relationship Id="rId10" Type="http://schemas.openxmlformats.org/officeDocument/2006/relationships/hyperlink" Target="http://pt.wikipedia.org/wiki/Sega_Mega_Drive" TargetMode="External"/><Relationship Id="rId4" Type="http://schemas.openxmlformats.org/officeDocument/2006/relationships/hyperlink" Target="http://pt.wikipedia.org/wiki/Videogame" TargetMode="External"/><Relationship Id="rId9" Type="http://schemas.openxmlformats.org/officeDocument/2006/relationships/hyperlink" Target="http://pt.wikipedia.org/wiki/Unidade_Central_de_Processamento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1987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CD-ROM" TargetMode="External"/><Relationship Id="rId5" Type="http://schemas.openxmlformats.org/officeDocument/2006/relationships/hyperlink" Target="http://pt.wikipedia.org/wiki/Hudson_Soft" TargetMode="External"/><Relationship Id="rId4" Type="http://schemas.openxmlformats.org/officeDocument/2006/relationships/hyperlink" Target="http://pt.wikipedia.org/wiki/NEC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tari_Jaguar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t.wikipedia.org/wiki/1993" TargetMode="External"/></Relationships>
</file>

<file path=ppt/notesSlides/_rels/notes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1995" TargetMode="External"/><Relationship Id="rId13" Type="http://schemas.openxmlformats.org/officeDocument/2006/relationships/hyperlink" Target="http://pt.wikipedia.org/wiki/Unidade_Central_de_Processamento" TargetMode="External"/><Relationship Id="rId18" Type="http://schemas.openxmlformats.org/officeDocument/2006/relationships/hyperlink" Target="http://pt.wikipedia.org/wiki/CD-ROM" TargetMode="External"/><Relationship Id="rId3" Type="http://schemas.openxmlformats.org/officeDocument/2006/relationships/hyperlink" Target="http://pt.wikipedia.org/wiki/1990" TargetMode="External"/><Relationship Id="rId7" Type="http://schemas.openxmlformats.org/officeDocument/2006/relationships/hyperlink" Target="http://pt.wikipedia.org/wiki/1993" TargetMode="External"/><Relationship Id="rId12" Type="http://schemas.openxmlformats.org/officeDocument/2006/relationships/hyperlink" Target="http://pt.wikipedia.org/wiki/2000" TargetMode="External"/><Relationship Id="rId17" Type="http://schemas.openxmlformats.org/officeDocument/2006/relationships/hyperlink" Target="http://pt.wikipedia.org/wiki/RAM" TargetMode="External"/><Relationship Id="rId2" Type="http://schemas.openxmlformats.org/officeDocument/2006/relationships/slide" Target="../slides/slide32.xml"/><Relationship Id="rId16" Type="http://schemas.openxmlformats.org/officeDocument/2006/relationships/hyperlink" Target="http://pt.wikipedia.org/wiki/Mem%C3%B3ria_(computador)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Philips" TargetMode="External"/><Relationship Id="rId11" Type="http://schemas.openxmlformats.org/officeDocument/2006/relationships/hyperlink" Target="http://pt.wikipedia.org/wiki/2004" TargetMode="External"/><Relationship Id="rId5" Type="http://schemas.openxmlformats.org/officeDocument/2006/relationships/hyperlink" Target="http://pt.wikipedia.org/wiki/Super_Nintendo" TargetMode="External"/><Relationship Id="rId15" Type="http://schemas.openxmlformats.org/officeDocument/2006/relationships/hyperlink" Target="http://pt.wikipedia.org/wiki/RISC" TargetMode="External"/><Relationship Id="rId10" Type="http://schemas.openxmlformats.org/officeDocument/2006/relationships/hyperlink" Target="http://pt.wikipedia.org/wiki/SEGA" TargetMode="External"/><Relationship Id="rId19" Type="http://schemas.openxmlformats.org/officeDocument/2006/relationships/hyperlink" Target="http://pt.wikipedia.org/wiki/Multiplayer" TargetMode="External"/><Relationship Id="rId4" Type="http://schemas.openxmlformats.org/officeDocument/2006/relationships/hyperlink" Target="http://pt.wikipedia.org/wiki/Nintendo" TargetMode="External"/><Relationship Id="rId9" Type="http://schemas.openxmlformats.org/officeDocument/2006/relationships/hyperlink" Target="http://pt.wikipedia.org/wiki/Gran_Turismo" TargetMode="External"/><Relationship Id="rId14" Type="http://schemas.openxmlformats.org/officeDocument/2006/relationships/hyperlink" Target="http://pt.wikipedia.org/wiki/Bit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1997" TargetMode="External"/><Relationship Id="rId13" Type="http://schemas.openxmlformats.org/officeDocument/2006/relationships/hyperlink" Target="http://pt.wikipedia.org/wiki/Alavanca_Anal%C3%B3gica" TargetMode="External"/><Relationship Id="rId3" Type="http://schemas.openxmlformats.org/officeDocument/2006/relationships/hyperlink" Target="http://pt.wikipedia.org/wiki/Super_Mario_64" TargetMode="External"/><Relationship Id="rId7" Type="http://schemas.openxmlformats.org/officeDocument/2006/relationships/hyperlink" Target="http://pt.wikipedia.org/wiki/1_de_Mar%C3%A7o" TargetMode="External"/><Relationship Id="rId12" Type="http://schemas.openxmlformats.org/officeDocument/2006/relationships/hyperlink" Target="http://pt.wikipedia.org/wiki/Atari_Jaguar" TargetMode="External"/><Relationship Id="rId2" Type="http://schemas.openxmlformats.org/officeDocument/2006/relationships/slide" Target="../slides/slide33.xml"/><Relationship Id="rId16" Type="http://schemas.openxmlformats.org/officeDocument/2006/relationships/hyperlink" Target="http://pt.wikipedia.org/wiki/DualShock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Europa" TargetMode="External"/><Relationship Id="rId11" Type="http://schemas.openxmlformats.org/officeDocument/2006/relationships/hyperlink" Target="http://pt.wikipedia.org/wiki/Cartucho_(video-game)" TargetMode="External"/><Relationship Id="rId5" Type="http://schemas.openxmlformats.org/officeDocument/2006/relationships/hyperlink" Target="http://pt.wikipedia.org/wiki/PilotWings_64" TargetMode="External"/><Relationship Id="rId15" Type="http://schemas.openxmlformats.org/officeDocument/2006/relationships/hyperlink" Target="http://pt.wikipedia.org/wiki/Rumble_Pak" TargetMode="External"/><Relationship Id="rId10" Type="http://schemas.openxmlformats.org/officeDocument/2006/relationships/hyperlink" Target="http://pt.wikipedia.org/wiki/Star_Wars:_Shadows_of_the_Empire" TargetMode="External"/><Relationship Id="rId4" Type="http://schemas.openxmlformats.org/officeDocument/2006/relationships/hyperlink" Target="http://pt.wikipedia.org/wiki/Wave_Race_64" TargetMode="External"/><Relationship Id="rId9" Type="http://schemas.openxmlformats.org/officeDocument/2006/relationships/hyperlink" Target="http://pt.wikipedia.org/wiki/Console" TargetMode="External"/><Relationship Id="rId14" Type="http://schemas.openxmlformats.org/officeDocument/2006/relationships/hyperlink" Target="http://pt.wikipedia.org/wiki/Gatilho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1995" TargetMode="External"/><Relationship Id="rId3" Type="http://schemas.openxmlformats.org/officeDocument/2006/relationships/hyperlink" Target="http://pt.wikipedia.org/wiki/Videogame" TargetMode="External"/><Relationship Id="rId7" Type="http://schemas.openxmlformats.org/officeDocument/2006/relationships/hyperlink" Target="http://pt.wikipedia.org/wiki/E3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Estados_Unidos_da_Am%C3%A9rica" TargetMode="External"/><Relationship Id="rId5" Type="http://schemas.openxmlformats.org/officeDocument/2006/relationships/hyperlink" Target="http://pt.wikipedia.org/wiki/Sega" TargetMode="External"/><Relationship Id="rId4" Type="http://schemas.openxmlformats.org/officeDocument/2006/relationships/hyperlink" Target="http://pt.wikipedia.org/wiki/Megabit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/index.php?title=Monaco_Grand_Prix&amp;action=edit&amp;redlink=1" TargetMode="External"/><Relationship Id="rId13" Type="http://schemas.openxmlformats.org/officeDocument/2006/relationships/hyperlink" Target="http://pt.wikipedia.org/w/index.php?title=Virtua_Striker_2&amp;action=edit&amp;redlink=1" TargetMode="External"/><Relationship Id="rId18" Type="http://schemas.openxmlformats.org/officeDocument/2006/relationships/hyperlink" Target="http://pt.wikipedia.org/wiki/Tecmo" TargetMode="External"/><Relationship Id="rId26" Type="http://schemas.openxmlformats.org/officeDocument/2006/relationships/hyperlink" Target="http://pt.wikipedia.org/wiki/Square" TargetMode="External"/><Relationship Id="rId3" Type="http://schemas.openxmlformats.org/officeDocument/2006/relationships/hyperlink" Target="http://veja.abril.com.br/especiais/Digital3/jogos.html" TargetMode="External"/><Relationship Id="rId21" Type="http://schemas.openxmlformats.org/officeDocument/2006/relationships/hyperlink" Target="http://pt.wikipedia.org/wiki/Resident_Evil" TargetMode="External"/><Relationship Id="rId7" Type="http://schemas.openxmlformats.org/officeDocument/2006/relationships/hyperlink" Target="http://pt.wikipedia.org/w/index.php?title=Blue_Stinger&amp;action=edit&amp;redlink=1" TargetMode="External"/><Relationship Id="rId12" Type="http://schemas.openxmlformats.org/officeDocument/2006/relationships/hyperlink" Target="http://pt.wikipedia.org/wiki/Resident_Evil_Code:_Veronica" TargetMode="External"/><Relationship Id="rId17" Type="http://schemas.openxmlformats.org/officeDocument/2006/relationships/hyperlink" Target="http://pt.wikipedia.org/w/index.php?title=Dead_or_Alive_2&amp;action=edit&amp;redlink=1" TargetMode="External"/><Relationship Id="rId25" Type="http://schemas.openxmlformats.org/officeDocument/2006/relationships/hyperlink" Target="http://pt.wikipedia.org/wiki/Electronic_Arts" TargetMode="External"/><Relationship Id="rId2" Type="http://schemas.openxmlformats.org/officeDocument/2006/relationships/slide" Target="../slides/slide39.xml"/><Relationship Id="rId16" Type="http://schemas.openxmlformats.org/officeDocument/2006/relationships/hyperlink" Target="http://pt.wikipedia.org/wiki/Skies_of_Arcadia" TargetMode="External"/><Relationship Id="rId20" Type="http://schemas.openxmlformats.org/officeDocument/2006/relationships/hyperlink" Target="http://pt.wikipedia.org/wiki/Namco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Sonic_Adventure_2" TargetMode="External"/><Relationship Id="rId11" Type="http://schemas.openxmlformats.org/officeDocument/2006/relationships/hyperlink" Target="http://pt.wikipedia.org/w/index.php?title=Hydro_Thunder&amp;action=edit&amp;redlink=1" TargetMode="External"/><Relationship Id="rId24" Type="http://schemas.openxmlformats.org/officeDocument/2006/relationships/hyperlink" Target="http://pt.wikipedia.org/wiki/Capcom" TargetMode="External"/><Relationship Id="rId5" Type="http://schemas.openxmlformats.org/officeDocument/2006/relationships/hyperlink" Target="http://pt.wikipedia.org/wiki/Sonic_Adventure" TargetMode="External"/><Relationship Id="rId15" Type="http://schemas.openxmlformats.org/officeDocument/2006/relationships/hyperlink" Target="http://pt.wikipedia.org/wiki/Shenmue" TargetMode="External"/><Relationship Id="rId23" Type="http://schemas.openxmlformats.org/officeDocument/2006/relationships/hyperlink" Target="http://pt.wikipedia.org/wiki/Street_Fighter" TargetMode="External"/><Relationship Id="rId10" Type="http://schemas.openxmlformats.org/officeDocument/2006/relationships/hyperlink" Target="http://pt.wikipedia.org/w/index.php?title=The_King_of_Fighters_Dream_Match_'99&amp;action=edit&amp;redlink=1" TargetMode="External"/><Relationship Id="rId19" Type="http://schemas.openxmlformats.org/officeDocument/2006/relationships/hyperlink" Target="http://pt.wikipedia.org/wiki/Soul_Calibur" TargetMode="External"/><Relationship Id="rId4" Type="http://schemas.openxmlformats.org/officeDocument/2006/relationships/hyperlink" Target="http://pt.wikipedia.org/wiki/Tec_Toy" TargetMode="External"/><Relationship Id="rId9" Type="http://schemas.openxmlformats.org/officeDocument/2006/relationships/hyperlink" Target="http://pt.wikipedia.org/wiki/Tomb_Raider" TargetMode="External"/><Relationship Id="rId14" Type="http://schemas.openxmlformats.org/officeDocument/2006/relationships/hyperlink" Target="http://pt.wikipedia.org/wiki/Sega_Rally_II" TargetMode="External"/><Relationship Id="rId22" Type="http://schemas.openxmlformats.org/officeDocument/2006/relationships/hyperlink" Target="http://pt.wikipedia.org/w/index.php?title=Power_Stone&amp;action=edit&amp;redlink=1" TargetMode="External"/></Relationships>
</file>

<file path=ppt/notesSlides/_rels/notes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Metal_Gear_Solid_2:_Sons_of_Liberty" TargetMode="External"/><Relationship Id="rId13" Type="http://schemas.openxmlformats.org/officeDocument/2006/relationships/hyperlink" Target="http://pt.wikipedia.org/w/index.php?title=God_of_War_2&amp;action=edit&amp;redlink=1" TargetMode="External"/><Relationship Id="rId18" Type="http://schemas.openxmlformats.org/officeDocument/2006/relationships/hyperlink" Target="http://pt.wikipedia.org/wiki/S%C3%A9rie_de_jogos_Sly_Cooper" TargetMode="External"/><Relationship Id="rId26" Type="http://schemas.openxmlformats.org/officeDocument/2006/relationships/hyperlink" Target="http://pt.wikipedia.org/wiki/26_de_Outubro" TargetMode="External"/><Relationship Id="rId3" Type="http://schemas.openxmlformats.org/officeDocument/2006/relationships/hyperlink" Target="http://pt.wikipedia.org/wiki/Devil_May_Cry" TargetMode="External"/><Relationship Id="rId21" Type="http://schemas.openxmlformats.org/officeDocument/2006/relationships/hyperlink" Target="http://pt.wikipedia.org/wiki/Grand_Theft_Auto:_San_Andreas" TargetMode="External"/><Relationship Id="rId7" Type="http://schemas.openxmlformats.org/officeDocument/2006/relationships/hyperlink" Target="http://pt.wikipedia.org/wiki/Final_Fantasy_X" TargetMode="External"/><Relationship Id="rId12" Type="http://schemas.openxmlformats.org/officeDocument/2006/relationships/hyperlink" Target="http://pt.wikipedia.org/wiki/Shadow_of_the_Colossus" TargetMode="External"/><Relationship Id="rId17" Type="http://schemas.openxmlformats.org/officeDocument/2006/relationships/hyperlink" Target="http://pt.wikipedia.org/w/index.php?title=LEGO_Star_Wars_I/II&amp;action=edit&amp;redlink=1" TargetMode="External"/><Relationship Id="rId25" Type="http://schemas.openxmlformats.org/officeDocument/2006/relationships/hyperlink" Target="http://pt.wikipedia.org/wiki/Estados_Unidos_da_Am%C3%A9rica" TargetMode="External"/><Relationship Id="rId2" Type="http://schemas.openxmlformats.org/officeDocument/2006/relationships/slide" Target="../slides/slide40.xml"/><Relationship Id="rId16" Type="http://schemas.openxmlformats.org/officeDocument/2006/relationships/hyperlink" Target="http://pt.wikipedia.org/w/index.php?title=Naruto_Uzumaki_Chronicles_2&amp;action=edit&amp;redlink=1" TargetMode="External"/><Relationship Id="rId20" Type="http://schemas.openxmlformats.org/officeDocument/2006/relationships/hyperlink" Target="http://pt.wikipedia.org/wiki/Grand_Theft_Auto:_Vice_Cit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Resident_Evil_4" TargetMode="External"/><Relationship Id="rId11" Type="http://schemas.openxmlformats.org/officeDocument/2006/relationships/hyperlink" Target="http://pt.wikipedia.org/wiki/ICO" TargetMode="External"/><Relationship Id="rId24" Type="http://schemas.openxmlformats.org/officeDocument/2006/relationships/hyperlink" Target="http://pt.wikipedia.org/wiki/2000" TargetMode="External"/><Relationship Id="rId5" Type="http://schemas.openxmlformats.org/officeDocument/2006/relationships/hyperlink" Target="http://pt.wikipedia.org/wiki/Kingdom_Hearts" TargetMode="External"/><Relationship Id="rId15" Type="http://schemas.openxmlformats.org/officeDocument/2006/relationships/hyperlink" Target="http://pt.wikipedia.org/wiki/Ratchet_&amp;_Clank" TargetMode="External"/><Relationship Id="rId23" Type="http://schemas.openxmlformats.org/officeDocument/2006/relationships/hyperlink" Target="http://pt.wikipedia.org/wiki/Mar%C3%A7o" TargetMode="External"/><Relationship Id="rId10" Type="http://schemas.openxmlformats.org/officeDocument/2006/relationships/hyperlink" Target="http://pt.wikipedia.org/wiki/Gran_Turismo_4" TargetMode="External"/><Relationship Id="rId19" Type="http://schemas.openxmlformats.org/officeDocument/2006/relationships/hyperlink" Target="http://pt.wikipedia.org/wiki/Rockstar_Games" TargetMode="External"/><Relationship Id="rId4" Type="http://schemas.openxmlformats.org/officeDocument/2006/relationships/hyperlink" Target="http://pt.wikipedia.org/wiki/Guitar_Hero" TargetMode="External"/><Relationship Id="rId9" Type="http://schemas.openxmlformats.org/officeDocument/2006/relationships/hyperlink" Target="http://pt.wikipedia.org/wiki/Sony_Computer_Entertainment" TargetMode="External"/><Relationship Id="rId14" Type="http://schemas.openxmlformats.org/officeDocument/2006/relationships/hyperlink" Target="http://pt.wikipedia.org/w/index.php?title=S%C3%A9rie_Jak_and_Daxter&amp;action=edit&amp;redlink=1" TargetMode="External"/><Relationship Id="rId22" Type="http://schemas.openxmlformats.org/officeDocument/2006/relationships/hyperlink" Target="http://pt.wikipedia.org/wiki/Jap%C3%A3o" TargetMode="External"/></Relationships>
</file>

<file path=ppt/notesSlides/_rels/notes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iki/Metal_Gear_Solid_2:_Sons_of_Liberty" TargetMode="External"/><Relationship Id="rId13" Type="http://schemas.openxmlformats.org/officeDocument/2006/relationships/hyperlink" Target="http://pt.wikipedia.org/w/index.php?title=God_of_War_2&amp;action=edit&amp;redlink=1" TargetMode="External"/><Relationship Id="rId18" Type="http://schemas.openxmlformats.org/officeDocument/2006/relationships/hyperlink" Target="http://pt.wikipedia.org/wiki/S%C3%A9rie_de_jogos_Sly_Cooper" TargetMode="External"/><Relationship Id="rId3" Type="http://schemas.openxmlformats.org/officeDocument/2006/relationships/hyperlink" Target="http://pt.wikipedia.org/wiki/Devil_May_Cry" TargetMode="External"/><Relationship Id="rId21" Type="http://schemas.openxmlformats.org/officeDocument/2006/relationships/hyperlink" Target="http://pt.wikipedia.org/wiki/Grand_Theft_Auto:_San_Andreas" TargetMode="External"/><Relationship Id="rId7" Type="http://schemas.openxmlformats.org/officeDocument/2006/relationships/hyperlink" Target="http://pt.wikipedia.org/wiki/Final_Fantasy_X" TargetMode="External"/><Relationship Id="rId12" Type="http://schemas.openxmlformats.org/officeDocument/2006/relationships/hyperlink" Target="http://pt.wikipedia.org/wiki/Shadow_of_the_Colossus" TargetMode="External"/><Relationship Id="rId17" Type="http://schemas.openxmlformats.org/officeDocument/2006/relationships/hyperlink" Target="http://pt.wikipedia.org/w/index.php?title=LEGO_Star_Wars_I/II&amp;action=edit&amp;redlink=1" TargetMode="External"/><Relationship Id="rId2" Type="http://schemas.openxmlformats.org/officeDocument/2006/relationships/slide" Target="../slides/slide41.xml"/><Relationship Id="rId16" Type="http://schemas.openxmlformats.org/officeDocument/2006/relationships/hyperlink" Target="http://pt.wikipedia.org/w/index.php?title=Naruto_Uzumaki_Chronicles_2&amp;action=edit&amp;redlink=1" TargetMode="External"/><Relationship Id="rId20" Type="http://schemas.openxmlformats.org/officeDocument/2006/relationships/hyperlink" Target="http://pt.wikipedia.org/wiki/Grand_Theft_Auto:_Vice_City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t.wikipedia.org/wiki/Resident_Evil_4" TargetMode="External"/><Relationship Id="rId11" Type="http://schemas.openxmlformats.org/officeDocument/2006/relationships/hyperlink" Target="http://pt.wikipedia.org/wiki/ICO" TargetMode="External"/><Relationship Id="rId5" Type="http://schemas.openxmlformats.org/officeDocument/2006/relationships/hyperlink" Target="http://pt.wikipedia.org/wiki/Kingdom_Hearts" TargetMode="External"/><Relationship Id="rId15" Type="http://schemas.openxmlformats.org/officeDocument/2006/relationships/hyperlink" Target="http://pt.wikipedia.org/wiki/Ratchet_&amp;_Clank" TargetMode="External"/><Relationship Id="rId10" Type="http://schemas.openxmlformats.org/officeDocument/2006/relationships/hyperlink" Target="http://pt.wikipedia.org/wiki/Gran_Turismo_4" TargetMode="External"/><Relationship Id="rId19" Type="http://schemas.openxmlformats.org/officeDocument/2006/relationships/hyperlink" Target="http://pt.wikipedia.org/wiki/Rockstar_Games" TargetMode="External"/><Relationship Id="rId4" Type="http://schemas.openxmlformats.org/officeDocument/2006/relationships/hyperlink" Target="http://pt.wikipedia.org/wiki/Guitar_Hero" TargetMode="External"/><Relationship Id="rId9" Type="http://schemas.openxmlformats.org/officeDocument/2006/relationships/hyperlink" Target="http://pt.wikipedia.org/wiki/Sony_Computer_Entertainment" TargetMode="External"/><Relationship Id="rId14" Type="http://schemas.openxmlformats.org/officeDocument/2006/relationships/hyperlink" Target="http://pt.wikipedia.org/w/index.php?title=S%C3%A9rie_Jak_and_Daxter&amp;action=edit&amp;redlink=1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4C797-3995-4D42-B5AC-2075F8904376}" type="slidenum">
              <a:rPr lang="en-US"/>
              <a:pPr/>
              <a:t>2</a:t>
            </a:fld>
            <a:endParaRPr lang="en-US"/>
          </a:p>
        </p:txBody>
      </p:sp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essa identação ta mt trash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BD78C-2F82-44F2-894E-67EDA09A4119}" type="slidenum">
              <a:rPr lang="en-US"/>
              <a:pPr/>
              <a:t>11</a:t>
            </a:fld>
            <a:endParaRPr lang="en-US"/>
          </a:p>
        </p:txBody>
      </p:sp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0278A-0B24-453E-8AF9-39BADBD58422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E9282-C7EF-43EB-A4A6-263BE43E4A40}" type="slidenum">
              <a:rPr lang="en-US"/>
              <a:pPr/>
              <a:t>14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E9282-C7EF-43EB-A4A6-263BE43E4A40}" type="slidenum">
              <a:rPr lang="en-US"/>
              <a:pPr/>
              <a:t>15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E9282-C7EF-43EB-A4A6-263BE43E4A40}" type="slidenum">
              <a:rPr lang="en-US"/>
              <a:pPr/>
              <a:t>16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E9282-C7EF-43EB-A4A6-263BE43E4A40}" type="slidenum">
              <a:rPr lang="en-US"/>
              <a:pPr/>
              <a:t>17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E9282-C7EF-43EB-A4A6-263BE43E4A40}" type="slidenum">
              <a:rPr lang="en-US"/>
              <a:pPr/>
              <a:t>18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E9282-C7EF-43EB-A4A6-263BE43E4A40}" type="slidenum">
              <a:rPr lang="en-US"/>
              <a:pPr/>
              <a:t>19</a:t>
            </a:fld>
            <a:endParaRPr lang="en-US"/>
          </a:p>
        </p:txBody>
      </p:sp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A Nintendo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começa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fazer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testes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u="none" dirty="0" smtClean="0">
                <a:solidFill>
                  <a:srgbClr val="0000FF"/>
                </a:solidFill>
                <a:latin typeface="Arial" pitchFamily="34" charset="0"/>
              </a:rPr>
              <a:t>Nova York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para vender o NES no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mercado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americano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Os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varejistas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estavam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tão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céticos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relação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videogames que a Nintendo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teve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concordar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recomprar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tudo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que não fosse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vendido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pelas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lojas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E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deveria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reformular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o design para se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adaptar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ao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gosto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americanos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, para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quem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videogame era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de TV, não um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brinquedo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Apesar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lançmento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patrulhado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,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Nes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não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demora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virar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nos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EUA.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Graças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ótimos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como Kung Fu Master e Super Mario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52709-ECF7-4638-A1B4-A963E62CFA36}" type="slidenum">
              <a:rPr lang="en-US"/>
              <a:pPr/>
              <a:t>21</a:t>
            </a:fld>
            <a:endParaRPr lang="en-US"/>
          </a:p>
        </p:txBody>
      </p:sp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Originalmente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u="none" dirty="0" err="1" smtClean="0">
                <a:solidFill>
                  <a:srgbClr val="0000FF"/>
                </a:solidFill>
                <a:latin typeface="Arial" pitchFamily="34" charset="0"/>
              </a:rPr>
              <a:t>Japão</a:t>
            </a:r>
            <a:r>
              <a:rPr lang="en-US" sz="1600" u="none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none" dirty="0" smtClean="0">
                <a:solidFill>
                  <a:srgbClr val="0000FF"/>
                </a:solidFill>
                <a:latin typeface="Arial" pitchFamily="34" charset="0"/>
              </a:rPr>
              <a:t>1983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com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nome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Nintendo Family Computer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apenas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</a:rPr>
              <a:t>Famicom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NES/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Famicom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videogame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comercial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época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,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ajudou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mercado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a se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recuperar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crise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de 1983 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estabeleceu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novos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padrões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seriam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seguidos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indústria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console a ser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terceiros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ajudou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divulgar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sistema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mundo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NES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consoles a se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apoiar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feitos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terceiros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só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própria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fabricante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).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Devido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popularidade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NES/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Famicom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tornou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-se um dos videogames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clonados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história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CPU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8-bit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desenvolvido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hlinkClick r:id="rId3"/>
              </a:rPr>
              <a:t>Ricoh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com hardware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customizado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DMA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restrito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RAM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principal: 2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KiB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memória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RAM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expandida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(se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presente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cartucho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).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ROM: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Até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48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KiB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a ROM, RAM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expandida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I/O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cartucho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;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técnica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bank switching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expandir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consideravelmente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limite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Áudio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Cinco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canais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sonoros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1CC2F-1D93-4151-854A-12242DEDAD19}" type="slidenum">
              <a:rPr lang="en-US"/>
              <a:pPr/>
              <a:t>3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1951 – NIMROD com o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NIM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D1C90-C5E2-42FE-B87B-2841EE1958DD}" type="slidenum">
              <a:rPr lang="en-US"/>
              <a:pPr/>
              <a:t>22</a:t>
            </a:fld>
            <a:endParaRPr lang="en-US"/>
          </a:p>
        </p:txBody>
      </p:sp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</a:rPr>
              <a:t>SEGA MASTER SYSTEM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CPU:                 8-bit </a:t>
            </a:r>
            <a:endParaRPr lang="en-US" sz="12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ele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enfrentou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grandes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dificuldades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devido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forte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concorrência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3"/>
              </a:rPr>
              <a:t>Famicom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Nintendo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Nintendo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contratos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exclusividade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junto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produtoras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5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contrato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permitia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elas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produzissem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nenhum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outro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aparelho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fazendo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que o Master System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dependesse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somente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desenvolvidos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6"/>
              </a:rPr>
              <a:t>SEGA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baixo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Japão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evitou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a SEGA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lançasse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Master System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resto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mundo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No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7"/>
              </a:rPr>
              <a:t>Brasil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Master System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vendido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8"/>
              </a:rPr>
              <a:t>Tec 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partir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9"/>
              </a:rPr>
              <a:t>1989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atingiu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grande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Master System II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TecToy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possuía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barato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vinha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outros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Tec Toy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ainda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Master System III Compact,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possuía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novo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modelo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como Master System II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EUA 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Europa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Accessories:      Sega Scope 3D glasses, Light </a:t>
            </a:r>
            <a:r>
              <a:rPr lang="en-US" sz="1600" dirty="0" err="1" smtClean="0">
                <a:solidFill>
                  <a:srgbClr val="000000"/>
                </a:solidFill>
                <a:latin typeface="Verdana" pitchFamily="34" charset="0"/>
              </a:rPr>
              <a:t>Phaser</a:t>
            </a: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, Sports Pad, Control Stick</a:t>
            </a:r>
            <a:endParaRPr lang="en-US" sz="16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AB209-3837-4DFE-8165-92BC40987EF0}" type="slidenum">
              <a:rPr lang="en-US"/>
              <a:pPr/>
              <a:t>23</a:t>
            </a:fld>
            <a:endParaRPr lang="en-US"/>
          </a:p>
        </p:txBody>
      </p:sp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desenvolvido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substituir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3"/>
              </a:rPr>
              <a:t>Atari 5200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fracasso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mercado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-O Atari 7800,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projetado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fazer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recentes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rivais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fracassado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Atari 5200, O Nintendo Entertainment System(NES) e o Sega Master System. Com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trabalhando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velocidade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superior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rivais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e com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audio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dois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canais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separados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Atari 7800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desempenho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superior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velocidade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ao NES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gráficos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sons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qualidade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similiar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ao Sega Master System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decretou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fracasso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Atari 7800,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superior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concorrente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baixissímo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acervo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,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Curiosidade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Brasil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pouca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sabe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é que o Atari 7800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Brasil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Grupo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Gradiente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detentor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direitos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sob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marca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Atari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Brasil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época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chegou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renovar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direitos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sob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marca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Atari 7800,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receosa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recentes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fracassos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3"/>
              </a:rPr>
              <a:t>Atari 5200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chegou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ser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fabricado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Brasil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detrimento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aumento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Atari 2600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teve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bastante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longa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Brasil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e se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devendo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baixissímo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5200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EUA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Europa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optou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renovar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detenção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marca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Atari e 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novo console Atari 7800,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optando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5"/>
              </a:rPr>
              <a:t>Phantom System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clone do NES que era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fenômeno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mundo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licenciados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Nintendo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Brasil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linha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montagem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pronta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Atari 7800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opção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manter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carcaça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Atari 7800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Hardware Nintendo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adptado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6002-F1BC-443B-B4F8-D865F6D47238}" type="slidenum">
              <a:rPr lang="en-US"/>
              <a:pPr/>
              <a:t>25</a:t>
            </a:fld>
            <a:endParaRPr lang="en-US"/>
          </a:p>
        </p:txBody>
      </p:sp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Os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consoles de videogame de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quarta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configuram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era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chamada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16-Bit,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F3CDA-A7A6-4ED2-92E2-AF57B7B170DD}" type="slidenum">
              <a:rPr lang="en-US"/>
              <a:pPr/>
              <a:t>26</a:t>
            </a:fld>
            <a:endParaRPr lang="en-US"/>
          </a:p>
        </p:txBody>
      </p:sp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 é um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console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vídeo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16 bits da </a:t>
            </a:r>
            <a:r>
              <a:rPr lang="en-US" sz="1600" u="none" dirty="0" smtClean="0">
                <a:solidFill>
                  <a:srgbClr val="0000FF"/>
                </a:solidFill>
                <a:latin typeface="Arial" pitchFamily="34" charset="0"/>
              </a:rPr>
              <a:t>Sega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 o console fez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grande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década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de 1990,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perdendo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espaço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após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surgimento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popularização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nova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consoles de 32 bits, como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Playstation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da Sony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Especificações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Técnicas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3"/>
              </a:rPr>
              <a:t>Motorola 68000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16-bit com clock de 7,6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Mhz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Áudio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6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canais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estéreo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Mega Drive,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nativamente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baseado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cartuchos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podia ser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expandido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através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Sega CD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aceitar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gravados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CD.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Esse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acrescentava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co-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auxiliar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idêntico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ao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próprio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Mega Drive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permitia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exibição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vídeos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Poucos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combinação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32x com o Mega CD,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devido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à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pouca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popularidade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desses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A83D3-7372-43E3-A102-1D141AEA781C}" type="slidenum">
              <a:rPr lang="en-US"/>
              <a:pPr/>
              <a:t>27</a:t>
            </a:fld>
            <a:endParaRPr lang="en-US"/>
          </a:p>
        </p:txBody>
      </p:sp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Super Nintendo Entertainment System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conhecido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como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Super Nintendo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Super NES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SNES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no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3"/>
              </a:rPr>
              <a:t>Japão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como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Super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Famicom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), é um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videogame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5"/>
              </a:rPr>
              <a:t>Nintendo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6"/>
              </a:rPr>
              <a:t>1990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e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hlinkClick r:id="rId7"/>
              </a:rPr>
              <a:t>1991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EUA e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8"/>
              </a:rPr>
              <a:t>1992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Europa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 O console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utiliza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9"/>
              </a:rPr>
              <a:t>CPU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de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16 Bits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freqüência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1,79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Mhz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desenvolvido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Nintendo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concorrer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0"/>
              </a:rPr>
              <a:t>Mega Drive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principal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concorrente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até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então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a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1"/>
              </a:rPr>
              <a:t>SEGA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Apesar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chip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vídeo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avançado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o do Mega Drive,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tinha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12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muito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lento, o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ocasionava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constantes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 err="1" smtClean="0">
                <a:solidFill>
                  <a:srgbClr val="0000FF"/>
                </a:solidFill>
                <a:latin typeface="Arial" pitchFamily="34" charset="0"/>
              </a:rPr>
              <a:t>shutd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vários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-O SNES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oficialmente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descontinuado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outubro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de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1997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F4BF8-FCA8-4862-B6FB-2976702F84C5}" type="slidenum">
              <a:rPr lang="en-US"/>
              <a:pPr/>
              <a:t>28</a:t>
            </a:fld>
            <a:endParaRPr lang="en-US"/>
          </a:p>
        </p:txBody>
      </p:sp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3"/>
              </a:rPr>
              <a:t>1987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a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NEC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uniu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forças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a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5"/>
              </a:rPr>
              <a:t>Hudson Soft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para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</a:rPr>
              <a:t>TurboGrafx-16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conhecido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como 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</a:rPr>
              <a:t>PC Engine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-O PC Engine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videogame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mundo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leitor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6"/>
              </a:rPr>
              <a:t>CD-ROM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Este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vendido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separadamente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dúvida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nenhuma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principal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vantagem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sobre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seus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concorrentes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gravados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superiores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qualquer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existente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mercado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Músicas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digitais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vozes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animações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grandes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atrativos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o CD-Rom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proporcionava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D9E6F-2D46-42D1-9AF0-C77555D5DCA7}" type="slidenum">
              <a:rPr lang="en-US"/>
              <a:pPr/>
              <a:t>30</a:t>
            </a:fld>
            <a:endParaRPr lang="en-US"/>
          </a:p>
        </p:txBody>
      </p:sp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quinta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marcou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advento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0" u="none" dirty="0" smtClean="0">
                <a:solidFill>
                  <a:srgbClr val="0000FF"/>
                </a:solidFill>
                <a:latin typeface="Arial" pitchFamily="34" charset="0"/>
              </a:rPr>
              <a:t>3D</a:t>
            </a:r>
            <a:r>
              <a:rPr lang="en-US" sz="1600" b="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como Super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mario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64, Tomb Raider e Final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Fanrasy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VII,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além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realismo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ação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ao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invés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da fantasia 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velocidade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como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Sonic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</a:rPr>
              <a:t>Mario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78399-B8A8-408A-833F-893D48DA8744}" type="slidenum">
              <a:rPr lang="en-US"/>
              <a:pPr/>
              <a:t>31</a:t>
            </a:fld>
            <a:endParaRPr lang="en-US"/>
          </a:p>
        </p:txBody>
      </p:sp>
      <p:sp>
        <p:nvSpPr>
          <p:cNvPr id="512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considerado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console de 64-bit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o </a:t>
            </a:r>
            <a:r>
              <a:rPr lang="en-US" sz="1600" u="sng" dirty="0" smtClean="0">
                <a:solidFill>
                  <a:srgbClr val="FF0000"/>
                </a:solidFill>
                <a:latin typeface="Arial" pitchFamily="34" charset="0"/>
                <a:hlinkClick r:id="rId3"/>
              </a:rPr>
              <a:t>Atari Jaguar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Arial" pitchFamily="34" charset="0"/>
                <a:hlinkClick r:id="rId4"/>
              </a:rPr>
              <a:t>1993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- Com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pouco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marketing 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títulos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decentes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fracasso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e a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última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tentativa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da Atari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hardware.</a:t>
            </a:r>
            <a:endParaRPr lang="en-US" sz="1600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Jaguar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Atari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anos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1990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competir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consoles de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16 bits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da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Sega e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da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Nintendo.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-O Jaguar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possuía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cinco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none" dirty="0" err="1" smtClean="0">
                <a:solidFill>
                  <a:srgbClr val="0000FF"/>
                </a:solidFill>
                <a:latin typeface="Arial" pitchFamily="34" charset="0"/>
              </a:rPr>
              <a:t>processadores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quatro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geral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um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midia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nova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era o CD,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ainda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usava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ultrapassados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cartuchos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pouco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apoio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empresas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tercerizadas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e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eminente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fracasso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vista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novos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consoles Sega Saturn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da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SEGA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PlaStation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da Sony,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Atari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resolveu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drive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externo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CD,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rebatizando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assim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Jaguar de Jaguar-CD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Poucos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Jaguar-CD e drives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console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vendidos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Menos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ainda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fabricados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o Jaguar-CD.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Considerado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fracasso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Jaguar-CD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acabou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junto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falência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Atari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1996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224EF-3D0A-4C52-BA60-E462AFE87326}" type="slidenum">
              <a:rPr lang="en-US"/>
              <a:pPr/>
              <a:t>32</a:t>
            </a:fld>
            <a:endParaRPr lang="en-US"/>
          </a:p>
        </p:txBody>
      </p:sp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História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origem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PlayStation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remonta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3"/>
              </a:rPr>
              <a:t>1990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Nintendo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planejava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CD para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5"/>
              </a:rPr>
              <a:t>Super Nintendo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A Sony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accionada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fabricar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vários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desentendimentos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entre as duas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empresas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fizeram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Nintendo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optar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trocar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Sony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6"/>
              </a:rPr>
              <a:t>Philips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aparelho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encontrava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avançado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desenvolvimento e a Sony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decidiu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-lo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mercado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consola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videojogos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independente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fazendo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anúncio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7"/>
              </a:rPr>
              <a:t>1993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feira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E3. A Nintendo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tentou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medidas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judiciais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impedir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fabricação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perdeu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várias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instâncias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Estados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Unidos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Japão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Com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8"/>
              </a:rPr>
              <a:t>1995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maioria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disponíveis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foram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bem-vendidos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Sony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desenvolveu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próprio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9"/>
              </a:rPr>
              <a:t>Gran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9"/>
              </a:rPr>
              <a:t>Turismo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que fez muito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A Sony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desenvolveu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1997 que se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tornou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muito popular: o memory card. O memory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card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permitia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salvar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dados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continuar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parou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ocorria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alguns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consolas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antigas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tecnologia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atrelada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cartucho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não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consola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Os memory cards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novidade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época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praticamente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tinham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suporte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PlayStation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enfrentou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média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crise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Sega Dreamcast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1998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Japão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) e 1999 (EUA) as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vendas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aparelho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caíram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23%,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fazendo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algumas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produtoras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deixassem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aparelho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produzir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novo rival. A Dreamcast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possuía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tecnologia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muito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avançada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com 128 bits e 64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canais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áudio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vídeo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gráficos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muito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aproximados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realidade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Infelizmente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logo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2002,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descontinuado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0"/>
              </a:rPr>
              <a:t>SEGA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A PlayStation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teve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produção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encerrada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1"/>
              </a:rPr>
              <a:t>2004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-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Versões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latin typeface="Arial" pitchFamily="34" charset="0"/>
              </a:rPr>
              <a:t>PlayStation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possui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estilo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típico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época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caixa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"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cinza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composta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unidade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leitora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CD-ROM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ranhuras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memory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cards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entradas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joysticks. O console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passou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re-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estilização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2"/>
              </a:rPr>
              <a:t>2000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ficou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menor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linhas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arredondadas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chamado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b="1" i="1" dirty="0" err="1">
                <a:solidFill>
                  <a:srgbClr val="000000"/>
                </a:solidFill>
                <a:latin typeface="Arial" pitchFamily="34" charset="0"/>
              </a:rPr>
              <a:t>PSone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substituiu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PlayStation original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até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2006.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3"/>
              </a:rPr>
              <a:t>CPU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3000C (R3051) 32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4"/>
              </a:rPr>
              <a:t>bit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5"/>
              </a:rPr>
              <a:t>RISC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rodando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33.8 MHz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u="sng" dirty="0" err="1" smtClean="0">
                <a:solidFill>
                  <a:srgbClr val="0000FF"/>
                </a:solidFill>
                <a:latin typeface="Arial" pitchFamily="34" charset="0"/>
                <a:hlinkClick r:id="rId16"/>
              </a:rPr>
              <a:t>Memória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2 megabytes de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7"/>
              </a:rPr>
              <a:t>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1 megabyte de RAM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dedicada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vídeo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8"/>
              </a:rPr>
              <a:t>CD-ROM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2x,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CDs de audio.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9"/>
              </a:rPr>
              <a:t>Multiplayer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permite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até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3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jogadores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joguem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simultaneamente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joysticks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multitaps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A3334-C23A-4939-8868-46A664558D28}" type="slidenum">
              <a:rPr lang="en-US"/>
              <a:pPr/>
              <a:t>33</a:t>
            </a:fld>
            <a:endParaRPr lang="en-US"/>
          </a:p>
        </p:txBody>
      </p:sp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- Nintendo 64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(N64) é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terceiro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Video-Game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doméstico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da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Nintendo.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Nintendo 64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apenas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três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títulos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3"/>
              </a:rPr>
              <a:t>Super Mario 64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,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Wave Race 64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5"/>
              </a:rPr>
              <a:t>PilotWings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5"/>
              </a:rPr>
              <a:t> 64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6"/>
              </a:rPr>
              <a:t>Europa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7"/>
              </a:rPr>
              <a:t>1 de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7"/>
              </a:rPr>
              <a:t>Março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8"/>
              </a:rPr>
              <a:t>1997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9"/>
              </a:rPr>
              <a:t>console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0"/>
              </a:rPr>
              <a:t>Star Wars: Shadows of the Empire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último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console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doméstico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utilizar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11"/>
              </a:rPr>
              <a:t>cartucho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Considerada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inovadora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época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consola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dotada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gráfico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projectado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possibilitou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gráficos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qualidade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inédita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profundidade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até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32 bits. A Nintendo 64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avançado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áudio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o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permitiu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qualidade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trilha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efeitos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sonoros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também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inéditos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história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dos consoles.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Toda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complexidade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tinha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preço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programadores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afirmavam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era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grande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desafio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manter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máquina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trabalhando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sincronia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A Nintendo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argumenta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corrigiu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problema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novo console, o </a:t>
            </a:r>
            <a:r>
              <a:rPr lang="en-US" sz="1600" u="none" dirty="0" smtClean="0">
                <a:solidFill>
                  <a:srgbClr val="0000FF"/>
                </a:solidFill>
                <a:latin typeface="Arial" pitchFamily="34" charset="0"/>
              </a:rPr>
              <a:t>Game Cube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-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Inovações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Nintendo 64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teve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algumas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inovações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" que 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originais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O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12"/>
              </a:rPr>
              <a:t>Atari Jaguar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supostamente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console 64-bit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tinha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diversos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processadores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somados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davam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64),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Vectrex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alavanca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analógica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(Analog Stick) e o Bally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Astrocade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4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entradas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64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sistema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popular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inovações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b="1" u="sng" dirty="0" err="1">
                <a:solidFill>
                  <a:srgbClr val="0000FF"/>
                </a:solidFill>
                <a:latin typeface="Arial" pitchFamily="34" charset="0"/>
                <a:hlinkClick r:id="rId13"/>
              </a:rPr>
              <a:t>Alavanca</a:t>
            </a:r>
            <a:r>
              <a:rPr lang="en-US" sz="1600" b="1" u="sng" dirty="0">
                <a:solidFill>
                  <a:srgbClr val="0000FF"/>
                </a:solidFill>
                <a:latin typeface="Arial" pitchFamily="34" charset="0"/>
                <a:hlinkClick r:id="rId13"/>
              </a:rPr>
              <a:t> </a:t>
            </a:r>
            <a:r>
              <a:rPr lang="en-US" sz="1600" b="1" u="sng" dirty="0" err="1">
                <a:solidFill>
                  <a:srgbClr val="0000FF"/>
                </a:solidFill>
                <a:latin typeface="Arial" pitchFamily="34" charset="0"/>
                <a:hlinkClick r:id="rId13"/>
              </a:rPr>
              <a:t>Analógica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sistema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utilizar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alavanca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analógica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alavanca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analógica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é superior a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direcional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digital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aquele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formato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cruz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assim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descartado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Nintendo 64)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se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aplicar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intensidade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diferente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movimento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empurrando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só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pouco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até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fim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dependendo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tipo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movimento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se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quer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entenda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como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acontece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Super Mario 64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inclinando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alavanca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levemente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Mario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inclina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máximo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Mario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corre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),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ainda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não ser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limitada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somente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às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oito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direções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direcional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digital é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capaz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apontar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Hoje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videogames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caseiros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utilizam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tecnologia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(o PlayStation e o Sega Saturn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tiveram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alavancas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posteriormente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),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apresentada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mundo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nesse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joystick.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Gatilho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 Z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-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Botão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Z,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fica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parte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traseira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central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 é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pressionado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indicador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é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utilizado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como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14"/>
              </a:rPr>
              <a:t>gatilho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Para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pessoa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(como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</a:rPr>
              <a:t>GoldenEye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</a:rPr>
              <a:t> 007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)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botão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impressão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ser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gatilho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arma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proporcionando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sensação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realista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Hoje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maioria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videogame possui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função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parecida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600" b="1" u="sng" dirty="0">
                <a:solidFill>
                  <a:srgbClr val="0000FF"/>
                </a:solidFill>
                <a:latin typeface="Arial" pitchFamily="34" charset="0"/>
                <a:hlinkClick r:id="rId15"/>
              </a:rPr>
              <a:t>Rumble Pak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acessório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como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descrito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acima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vibra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acordo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acontecimentos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mostrados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sensação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interatividade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o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está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visto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Essa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é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outra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função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amplamente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utilizada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atuais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(o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segundo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controle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PlayStation, o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16"/>
              </a:rPr>
              <a:t>DualShock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possuía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função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) e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começou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no Nintendo 64.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1CC2F-1D93-4151-854A-12242DEDAD19}" type="slidenum">
              <a:rPr lang="en-US"/>
              <a:pPr/>
              <a:t>4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1951 – NIMROD com o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jogo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NIM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88758-0D4B-40BE-AE09-2EA63E23106C}" type="slidenum">
              <a:rPr lang="en-US"/>
              <a:pPr/>
              <a:t>34</a:t>
            </a:fld>
            <a:endParaRPr lang="en-US"/>
          </a:p>
        </p:txBody>
      </p:sp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Sega Saturn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é um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3"/>
              </a:rPr>
              <a:t>videogame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32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4"/>
              </a:rPr>
              <a:t>bits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pela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5"/>
              </a:rPr>
              <a:t>Sega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inicialmente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obteve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grande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sucesso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chegando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500.000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unidades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vendidas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até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Natal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6"/>
              </a:rPr>
              <a:t>Estados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6"/>
              </a:rPr>
              <a:t> </a:t>
            </a:r>
            <a:r>
              <a:rPr lang="en-US" sz="1600" u="sng" dirty="0" err="1">
                <a:solidFill>
                  <a:srgbClr val="0000FF"/>
                </a:solidFill>
                <a:latin typeface="Arial" pitchFamily="34" charset="0"/>
                <a:hlinkClick r:id="rId6"/>
              </a:rPr>
              <a:t>Unidos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não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tão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bom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Na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feira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7"/>
              </a:rPr>
              <a:t>E3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maio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u="sng" dirty="0">
                <a:solidFill>
                  <a:srgbClr val="0000FF"/>
                </a:solidFill>
                <a:latin typeface="Arial" pitchFamily="34" charset="0"/>
                <a:hlinkClick r:id="rId8"/>
              </a:rPr>
              <a:t>1995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Sega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pegou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todos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surpresa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anunciou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o Saturn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começava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ser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vendido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com 6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meses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antecedência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só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poucas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lojas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haviam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recebido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console 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ainda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havia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problema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pouca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diversidade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jogos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disponíveis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. Com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preço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inicial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US$399, a Sega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enfrentava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seu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revés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alí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mesmo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E3,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quando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Sony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anunciou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mantinha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a data de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lançamento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Playstation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para o final do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ano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mas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à um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preço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de US$299.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-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1999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 Saturn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descontinuado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 favor 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do Dreamcast.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32207-8BEE-4CDD-9159-1EB8394B4565}" type="slidenum">
              <a:rPr lang="en-US"/>
              <a:pPr/>
              <a:t>35</a:t>
            </a:fld>
            <a:endParaRPr lang="en-US"/>
          </a:p>
        </p:txBody>
      </p:sp>
      <p:sp>
        <p:nvSpPr>
          <p:cNvPr id="593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88ADB-8069-4DB1-BFE3-F6218CEE3A21}" type="slidenum">
              <a:rPr lang="en-US"/>
              <a:pPr/>
              <a:t>37</a:t>
            </a:fld>
            <a:endParaRPr lang="en-US"/>
          </a:p>
        </p:txBody>
      </p:sp>
      <p:sp>
        <p:nvSpPr>
          <p:cNvPr id="624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 lançamento foi um sucesso  no Japão em Nov de 98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Esgotou todas as 150mil unidades disponiveis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Nos USA bateu os recordes de venda, 500mil na data de lançamento em 9/9/99.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Como em janeiro de 2001 a SEGA anunciou que iria fabricar jogos para outros videogames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Deixando claro que ele seria descontinuado.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Teve uma boa participação no mercado mas não resistiu a forte concorrencia do PS2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Baixas vendas no japão, prejuizos e os novos consoles estavam vindo com proc mais potentes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 com leitor de DVD.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Existe hoje em dia uma forte comnidade de desenvolvimento Caseiro para o DC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Eles usam um Kit de Desenvolvimento chamado KallistiOS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Estão sendo desenvolvidos diversos jogos, 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emuladores e aplicações que dao uma sobrevivida ao console.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2DD64-5C2A-4FA3-B3B7-C4632F92AFA6}" type="slidenum">
              <a:rPr lang="en-US"/>
              <a:pPr/>
              <a:t>38</a:t>
            </a:fld>
            <a:endParaRPr lang="en-US"/>
          </a:p>
        </p:txBody>
      </p:sp>
      <p:sp>
        <p:nvSpPr>
          <p:cNvPr id="645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96AF1-92A2-4611-B4D2-8DAF30F4850B}" type="slidenum">
              <a:rPr lang="en-US"/>
              <a:pPr/>
              <a:t>39</a:t>
            </a:fld>
            <a:endParaRPr lang="en-US"/>
          </a:p>
        </p:txBody>
      </p:sp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O Dreamcast teve sucesso razoável, apesar do alto preço, chegando a 20.000 unidades após 10 meses </a:t>
            </a: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3"/>
              </a:rPr>
              <a:t>[1]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. A </a:t>
            </a: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4"/>
              </a:rPr>
              <a:t>Tec To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não o importa desde 2004, quando foi retirado de linha no mundo inteiro.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Mais vendidos no Brasil em 2004: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5"/>
              </a:rPr>
              <a:t>Sonic Adventure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6"/>
              </a:rPr>
              <a:t>Sonic Adventure 2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7"/>
              </a:rPr>
              <a:t>Blue Stinger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8"/>
              </a:rPr>
              <a:t>Monaco Grand Prix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9"/>
              </a:rPr>
              <a:t>Tomb Raider: The Last Revelation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10"/>
              </a:rPr>
              <a:t>The King of Fighters Dream Match '99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11"/>
              </a:rPr>
              <a:t>Hydro Thunder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12"/>
              </a:rPr>
              <a:t>Resident Evil Code: Veronica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13"/>
              </a:rPr>
              <a:t>Virtua Striker 2</a:t>
            </a:r>
            <a:endParaRPr lang="en-US"/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AutoNum type="arabicPeriod"/>
            </a:pP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14"/>
              </a:rPr>
              <a:t>Sega Rally II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 Em sua curta vida, o Dreamcast recebeu cerca de 350 jogos (nos EUA). Além de jogos feitos pela própria Sega (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5"/>
              </a:rPr>
              <a:t>Sonic Adventure</a:t>
            </a:r>
            <a:r>
              <a:rPr lang="en-US" sz="1600" i="1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15"/>
              </a:rPr>
              <a:t>Shenmue</a:t>
            </a:r>
            <a:r>
              <a:rPr lang="en-US" sz="1600" i="1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16"/>
              </a:rPr>
              <a:t>Skies of Arcadia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), houve certo apoio de empresas externas (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17"/>
              </a:rPr>
              <a:t>Dead or Alive 2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, da </a:t>
            </a: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18"/>
              </a:rPr>
              <a:t>Tecmo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19"/>
              </a:rPr>
              <a:t>Soul Calibur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20"/>
              </a:rPr>
              <a:t>Namco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, as séries 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21"/>
              </a:rPr>
              <a:t>Resident Evil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22"/>
              </a:rPr>
              <a:t>Power Stone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i="1" u="sng">
                <a:solidFill>
                  <a:srgbClr val="0000FF"/>
                </a:solidFill>
                <a:latin typeface="Arial" pitchFamily="34" charset="0"/>
                <a:hlinkClick r:id="rId23"/>
              </a:rPr>
              <a:t>Street Fighter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da </a:t>
            </a: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24"/>
              </a:rPr>
              <a:t>Capcom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), embora algumas como </a:t>
            </a: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25"/>
              </a:rPr>
              <a:t>Electronic Arts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u="sng">
                <a:solidFill>
                  <a:srgbClr val="0000FF"/>
                </a:solidFill>
                <a:latin typeface="Arial" pitchFamily="34" charset="0"/>
                <a:hlinkClick r:id="rId26"/>
              </a:rPr>
              <a:t>Square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 não tenham colaborado. Por ter jogos de destaque nos diversos gêneros, o Dreamcast ainda possui um bom número de fãs. No Japão, estima-se que o Dreamcast possua mais de 800 jogos lançados, e ainda em 2007 há jogos de pequenas empresas a serem lançados oficialmente.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títulos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originais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Devil May Cry"/>
              </a:rPr>
              <a:t>Devil 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Devil May Cry"/>
              </a:rPr>
              <a:t>May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Devil May Cry"/>
              </a:rPr>
              <a:t> Cry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4" tooltip="Guitar Hero"/>
              </a:rPr>
              <a:t>Guitar Hero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5" tooltip="Kingdom Hearts"/>
              </a:rPr>
              <a:t>Kingdom Hearts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séries consagradas (</a:t>
            </a:r>
            <a:r>
              <a:rPr lang="pt-BR" i="1" dirty="0" smtClean="0">
                <a:solidFill>
                  <a:schemeClr val="tx1"/>
                </a:solidFill>
                <a:hlinkClick r:id="rId6" tooltip="Resident Evil 4"/>
              </a:rPr>
              <a:t>Resident Evil 4</a:t>
            </a:r>
            <a:r>
              <a:rPr lang="pt-BR" i="1" dirty="0" smtClean="0">
                <a:solidFill>
                  <a:schemeClr val="tx1"/>
                </a:solidFill>
              </a:rPr>
              <a:t>, </a:t>
            </a:r>
            <a:r>
              <a:rPr lang="pt-BR" i="1" dirty="0" smtClean="0">
                <a:solidFill>
                  <a:schemeClr val="tx1"/>
                </a:solidFill>
                <a:hlinkClick r:id="rId7" tooltip="Final Fantasy X"/>
              </a:rPr>
              <a:t>Final Fantasy X</a:t>
            </a:r>
            <a:r>
              <a:rPr lang="pt-BR" i="1" dirty="0" smtClean="0">
                <a:solidFill>
                  <a:schemeClr val="tx1"/>
                </a:solidFill>
              </a:rPr>
              <a:t>, </a:t>
            </a:r>
            <a:r>
              <a:rPr lang="pt-BR" i="1" dirty="0" smtClean="0">
                <a:solidFill>
                  <a:schemeClr val="tx1"/>
                </a:solidFill>
                <a:hlinkClick r:id="rId8" tooltip="Metal Gear Solid 2: Sons of Liberty"/>
              </a:rPr>
              <a:t>Metal Gear Solid 2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/>
              <a:t>títulos da própria </a:t>
            </a:r>
            <a:r>
              <a:rPr lang="pt-BR" dirty="0" smtClean="0">
                <a:hlinkClick r:id="rId9" tooltip="Sony Computer Entertainment"/>
              </a:rPr>
              <a:t>Sony Computer Entertainment</a:t>
            </a:r>
            <a:r>
              <a:rPr lang="pt-BR" dirty="0" smtClean="0"/>
              <a:t> (</a:t>
            </a:r>
            <a:r>
              <a:rPr lang="pt-BR" i="1" dirty="0" smtClean="0">
                <a:hlinkClick r:id="rId10" tooltip="Gran Turismo 4"/>
              </a:rPr>
              <a:t>Gran Turismo 4</a:t>
            </a:r>
            <a:r>
              <a:rPr lang="pt-BR" i="1" dirty="0" smtClean="0"/>
              <a:t>, </a:t>
            </a:r>
            <a:r>
              <a:rPr lang="pt-BR" i="1" dirty="0" smtClean="0">
                <a:hlinkClick r:id="rId11" tooltip="ICO"/>
              </a:rPr>
              <a:t>ICO</a:t>
            </a:r>
            <a:r>
              <a:rPr lang="pt-BR" i="1" dirty="0" smtClean="0"/>
              <a:t>, </a:t>
            </a:r>
            <a:r>
              <a:rPr lang="pt-BR" i="1" dirty="0" smtClean="0">
                <a:hlinkClick r:id="rId12" tooltip="Shadow of the Colossus"/>
              </a:rPr>
              <a:t>Shadow of the Colossus</a:t>
            </a:r>
            <a:r>
              <a:rPr lang="pt-BR" i="1" dirty="0" smtClean="0"/>
              <a:t>, </a:t>
            </a:r>
            <a:r>
              <a:rPr lang="pt-BR" i="1" dirty="0" smtClean="0">
                <a:hlinkClick r:id="rId13" tooltip="God of War 2 (ainda não escrito)"/>
              </a:rPr>
              <a:t>God of War 2</a:t>
            </a:r>
            <a:r>
              <a:rPr lang="pt-BR" i="1" dirty="0" smtClean="0"/>
              <a:t>, </a:t>
            </a:r>
            <a:r>
              <a:rPr lang="pt-BR" i="1" dirty="0" smtClean="0">
                <a:hlinkClick r:id="rId14" tooltip="Série Jak and Daxter (ainda não escrito)"/>
              </a:rPr>
              <a:t>Jak and Daxter</a:t>
            </a:r>
            <a:r>
              <a:rPr lang="pt-BR" i="1" dirty="0" smtClean="0"/>
              <a:t>, </a:t>
            </a:r>
            <a:r>
              <a:rPr lang="pt-BR" i="1" dirty="0" smtClean="0">
                <a:hlinkClick r:id="rId15" tooltip="Ratchet &amp; Clank"/>
              </a:rPr>
              <a:t>Ratchet &amp; Clank</a:t>
            </a:r>
            <a:r>
              <a:rPr lang="pt-BR" i="1" dirty="0" smtClean="0"/>
              <a:t>, </a:t>
            </a:r>
            <a:r>
              <a:rPr lang="pt-BR" i="1" dirty="0" smtClean="0">
                <a:hlinkClick r:id="rId16" tooltip="Naruto Uzumaki Chronicles 2 (ainda não escrito)"/>
              </a:rPr>
              <a:t>Naruto Uzumaki Chronicles 2</a:t>
            </a:r>
            <a:r>
              <a:rPr lang="pt-BR" i="1" dirty="0" smtClean="0"/>
              <a:t>, </a:t>
            </a:r>
            <a:r>
              <a:rPr lang="pt-BR" i="1" dirty="0" smtClean="0">
                <a:hlinkClick r:id="rId17" tooltip="LEGO Star Wars I/II (ainda não escrito)"/>
              </a:rPr>
              <a:t>LEGO Star Wars I/II</a:t>
            </a:r>
            <a:r>
              <a:rPr lang="pt-BR" i="1" dirty="0" smtClean="0"/>
              <a:t>, </a:t>
            </a:r>
            <a:r>
              <a:rPr lang="pt-BR" i="1" dirty="0" smtClean="0">
                <a:hlinkClick r:id="rId18" tooltip="Série de jogos Sly Cooper"/>
              </a:rPr>
              <a:t>Sly Cooper</a:t>
            </a:r>
            <a:r>
              <a:rPr lang="pt-BR" dirty="0" smtClean="0"/>
              <a:t>) </a:t>
            </a:r>
          </a:p>
          <a:p>
            <a:endParaRPr lang="pt-BR" dirty="0" smtClean="0"/>
          </a:p>
          <a:p>
            <a:r>
              <a:rPr lang="pt-BR" dirty="0" smtClean="0">
                <a:hlinkClick r:id="rId19" tooltip="Rockstar Games"/>
              </a:rPr>
              <a:t>Rockstar Games</a:t>
            </a:r>
            <a:r>
              <a:rPr lang="pt-BR" dirty="0" smtClean="0"/>
              <a:t> (seus jogos com muito sucesso, são: </a:t>
            </a:r>
            <a:r>
              <a:rPr lang="pt-BR" dirty="0" smtClean="0">
                <a:hlinkClick r:id="rId20" tooltip="Grand Theft Auto: Vice City"/>
              </a:rPr>
              <a:t>Grand Theft Auto: Vice City</a:t>
            </a:r>
            <a:r>
              <a:rPr lang="pt-BR" dirty="0" smtClean="0"/>
              <a:t> e </a:t>
            </a:r>
            <a:r>
              <a:rPr lang="pt-BR" dirty="0" smtClean="0">
                <a:hlinkClick r:id="rId21" tooltip="Grand Theft Auto: San Andreas"/>
              </a:rPr>
              <a:t>Grand Theft Auto: San Andreas</a:t>
            </a:r>
            <a:r>
              <a:rPr lang="pt-BR" dirty="0" smtClean="0"/>
              <a:t>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/>
              <a:t>foi lançado no </a:t>
            </a:r>
            <a:r>
              <a:rPr lang="pt-BR" dirty="0" smtClean="0">
                <a:hlinkClick r:id="rId22" tooltip="Japão"/>
              </a:rPr>
              <a:t>Japão</a:t>
            </a:r>
            <a:r>
              <a:rPr lang="pt-BR" dirty="0" smtClean="0"/>
              <a:t> em </a:t>
            </a:r>
            <a:r>
              <a:rPr lang="pt-BR" dirty="0" smtClean="0">
                <a:hlinkClick r:id="rId23" tooltip="Março"/>
              </a:rPr>
              <a:t>Março</a:t>
            </a:r>
            <a:r>
              <a:rPr lang="pt-BR" dirty="0" smtClean="0"/>
              <a:t> de </a:t>
            </a:r>
            <a:r>
              <a:rPr lang="pt-BR" dirty="0" smtClean="0">
                <a:hlinkClick r:id="rId24" tooltip="2000"/>
              </a:rPr>
              <a:t>2000</a:t>
            </a:r>
            <a:endParaRPr lang="pt-BR" dirty="0" smtClean="0"/>
          </a:p>
          <a:p>
            <a:r>
              <a:rPr lang="pt-BR" dirty="0" smtClean="0"/>
              <a:t>A versão </a:t>
            </a:r>
            <a:r>
              <a:rPr lang="pt-BR" dirty="0" smtClean="0">
                <a:hlinkClick r:id="rId25" tooltip="Estados Unidos da América"/>
              </a:rPr>
              <a:t>norte-americana</a:t>
            </a:r>
            <a:r>
              <a:rPr lang="pt-BR" dirty="0" smtClean="0"/>
              <a:t> foi mais tarde lançada em </a:t>
            </a:r>
            <a:r>
              <a:rPr lang="pt-BR" dirty="0" smtClean="0">
                <a:hlinkClick r:id="rId26" tooltip="26 de Outubro"/>
              </a:rPr>
              <a:t>26 de Outubro</a:t>
            </a:r>
            <a:r>
              <a:rPr lang="pt-BR" dirty="0" smtClean="0"/>
              <a:t> de </a:t>
            </a:r>
            <a:r>
              <a:rPr lang="pt-BR" dirty="0" smtClean="0">
                <a:hlinkClick r:id="rId24" tooltip="2000"/>
              </a:rPr>
              <a:t>2000</a:t>
            </a:r>
            <a:endParaRPr lang="pt-BR" dirty="0" smtClean="0"/>
          </a:p>
          <a:p>
            <a:r>
              <a:rPr lang="pt-BR" dirty="0" smtClean="0"/>
              <a:t>Após um lento primeiro ano, tornar-se o mais popular console da história dos videogames, com mais de 120 milhões de unidades vendidas em 2008.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títulos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originais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Devil May Cry"/>
              </a:rPr>
              <a:t>Devil 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Devil May Cry"/>
              </a:rPr>
              <a:t>May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 tooltip="Devil May Cry"/>
              </a:rPr>
              <a:t> Cry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4" tooltip="Guitar Hero"/>
              </a:rPr>
              <a:t>Guitar Hero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5" tooltip="Kingdom Hearts"/>
              </a:rPr>
              <a:t>Kingdom Hearts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séries consagradas (</a:t>
            </a:r>
            <a:r>
              <a:rPr lang="pt-BR" i="1" dirty="0" smtClean="0">
                <a:solidFill>
                  <a:schemeClr val="tx1"/>
                </a:solidFill>
                <a:hlinkClick r:id="rId6" tooltip="Resident Evil 4"/>
              </a:rPr>
              <a:t>Resident Evil 4</a:t>
            </a:r>
            <a:r>
              <a:rPr lang="pt-BR" i="1" dirty="0" smtClean="0">
                <a:solidFill>
                  <a:schemeClr val="tx1"/>
                </a:solidFill>
              </a:rPr>
              <a:t>, </a:t>
            </a:r>
            <a:r>
              <a:rPr lang="pt-BR" i="1" dirty="0" smtClean="0">
                <a:solidFill>
                  <a:schemeClr val="tx1"/>
                </a:solidFill>
                <a:hlinkClick r:id="rId7" tooltip="Final Fantasy X"/>
              </a:rPr>
              <a:t>Final Fantasy X</a:t>
            </a:r>
            <a:r>
              <a:rPr lang="pt-BR" i="1" dirty="0" smtClean="0">
                <a:solidFill>
                  <a:schemeClr val="tx1"/>
                </a:solidFill>
              </a:rPr>
              <a:t>, </a:t>
            </a:r>
            <a:r>
              <a:rPr lang="pt-BR" i="1" dirty="0" smtClean="0">
                <a:solidFill>
                  <a:schemeClr val="tx1"/>
                </a:solidFill>
                <a:hlinkClick r:id="rId8" tooltip="Metal Gear Solid 2: Sons of Liberty"/>
              </a:rPr>
              <a:t>Metal Gear Solid 2</a:t>
            </a:r>
            <a:r>
              <a:rPr lang="pt-BR" dirty="0" smtClean="0">
                <a:solidFill>
                  <a:schemeClr val="tx1"/>
                </a:solidFill>
              </a:rPr>
              <a:t>)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/>
              <a:t>títulos da própria </a:t>
            </a:r>
            <a:r>
              <a:rPr lang="pt-BR" dirty="0" smtClean="0">
                <a:hlinkClick r:id="rId9" tooltip="Sony Computer Entertainment"/>
              </a:rPr>
              <a:t>Sony Computer Entertainment</a:t>
            </a:r>
            <a:r>
              <a:rPr lang="pt-BR" dirty="0" smtClean="0"/>
              <a:t> (</a:t>
            </a:r>
            <a:r>
              <a:rPr lang="pt-BR" i="1" dirty="0" smtClean="0">
                <a:hlinkClick r:id="rId10" tooltip="Gran Turismo 4"/>
              </a:rPr>
              <a:t>Gran Turismo 4</a:t>
            </a:r>
            <a:r>
              <a:rPr lang="pt-BR" i="1" dirty="0" smtClean="0"/>
              <a:t>, </a:t>
            </a:r>
            <a:r>
              <a:rPr lang="pt-BR" i="1" dirty="0" smtClean="0">
                <a:hlinkClick r:id="rId11" tooltip="ICO"/>
              </a:rPr>
              <a:t>ICO</a:t>
            </a:r>
            <a:r>
              <a:rPr lang="pt-BR" i="1" dirty="0" smtClean="0"/>
              <a:t>, </a:t>
            </a:r>
            <a:r>
              <a:rPr lang="pt-BR" i="1" dirty="0" smtClean="0">
                <a:hlinkClick r:id="rId12" tooltip="Shadow of the Colossus"/>
              </a:rPr>
              <a:t>Shadow of the Colossus</a:t>
            </a:r>
            <a:r>
              <a:rPr lang="pt-BR" i="1" dirty="0" smtClean="0"/>
              <a:t>, </a:t>
            </a:r>
            <a:r>
              <a:rPr lang="pt-BR" i="1" dirty="0" smtClean="0">
                <a:hlinkClick r:id="rId13" tooltip="God of War 2 (ainda não escrito)"/>
              </a:rPr>
              <a:t>God of War 2</a:t>
            </a:r>
            <a:r>
              <a:rPr lang="pt-BR" i="1" dirty="0" smtClean="0"/>
              <a:t>, </a:t>
            </a:r>
            <a:r>
              <a:rPr lang="pt-BR" i="1" dirty="0" smtClean="0">
                <a:hlinkClick r:id="rId14" tooltip="Série Jak and Daxter (ainda não escrito)"/>
              </a:rPr>
              <a:t>Jak and Daxter</a:t>
            </a:r>
            <a:r>
              <a:rPr lang="pt-BR" i="1" dirty="0" smtClean="0"/>
              <a:t>, </a:t>
            </a:r>
            <a:r>
              <a:rPr lang="pt-BR" i="1" dirty="0" smtClean="0">
                <a:hlinkClick r:id="rId15" tooltip="Ratchet &amp; Clank"/>
              </a:rPr>
              <a:t>Ratchet &amp; Clank</a:t>
            </a:r>
            <a:r>
              <a:rPr lang="pt-BR" i="1" dirty="0" smtClean="0"/>
              <a:t>, </a:t>
            </a:r>
            <a:r>
              <a:rPr lang="pt-BR" i="1" dirty="0" smtClean="0">
                <a:hlinkClick r:id="rId16" tooltip="Naruto Uzumaki Chronicles 2 (ainda não escrito)"/>
              </a:rPr>
              <a:t>Naruto Uzumaki Chronicles 2</a:t>
            </a:r>
            <a:r>
              <a:rPr lang="pt-BR" i="1" dirty="0" smtClean="0"/>
              <a:t>, </a:t>
            </a:r>
            <a:r>
              <a:rPr lang="pt-BR" i="1" dirty="0" smtClean="0">
                <a:hlinkClick r:id="rId17" tooltip="LEGO Star Wars I/II (ainda não escrito)"/>
              </a:rPr>
              <a:t>LEGO Star Wars I/II</a:t>
            </a:r>
            <a:r>
              <a:rPr lang="pt-BR" i="1" dirty="0" smtClean="0"/>
              <a:t>, </a:t>
            </a:r>
            <a:r>
              <a:rPr lang="pt-BR" i="1" dirty="0" smtClean="0">
                <a:hlinkClick r:id="rId18" tooltip="Série de jogos Sly Cooper"/>
              </a:rPr>
              <a:t>Sly Cooper</a:t>
            </a:r>
            <a:r>
              <a:rPr lang="pt-BR" dirty="0" smtClean="0"/>
              <a:t>) </a:t>
            </a:r>
          </a:p>
          <a:p>
            <a:endParaRPr lang="pt-BR" dirty="0" smtClean="0"/>
          </a:p>
          <a:p>
            <a:r>
              <a:rPr lang="pt-BR" dirty="0" smtClean="0">
                <a:hlinkClick r:id="rId19" tooltip="Rockstar Games"/>
              </a:rPr>
              <a:t>Rockstar Games</a:t>
            </a:r>
            <a:r>
              <a:rPr lang="pt-BR" dirty="0" smtClean="0"/>
              <a:t> (seus jogos com muito sucesso, são: </a:t>
            </a:r>
            <a:r>
              <a:rPr lang="pt-BR" dirty="0" smtClean="0">
                <a:hlinkClick r:id="rId20" tooltip="Grand Theft Auto: Vice City"/>
              </a:rPr>
              <a:t>Grand Theft Auto: Vice City</a:t>
            </a:r>
            <a:r>
              <a:rPr lang="pt-BR" dirty="0" smtClean="0"/>
              <a:t> e </a:t>
            </a:r>
            <a:r>
              <a:rPr lang="pt-BR" dirty="0" smtClean="0">
                <a:hlinkClick r:id="rId21" tooltip="Grand Theft Auto: San Andreas"/>
              </a:rPr>
              <a:t>Grand Theft Auto: San Andreas</a:t>
            </a:r>
            <a:r>
              <a:rPr lang="pt-BR" dirty="0" smtClean="0"/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Chocou pois utilizava miniDVD.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14 de Setembro de 2001 JAP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18 de Nov nos EUA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 ano depois do PS2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mesmo ano do Xbox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3 jogos no dia do lançamento no Japão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Pouco sucesso devido a isso ou as torres gemeas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Ficou mais popular depois do lançamento de Pikimim e Super Smash Bros. Melee (mais vendido)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levando ao primeiro milhão de GameCubes no Japão em 2001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Grandes Clássicos: Metroid Prime, Zeld, Resident e Mario.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Parceria com a Sega.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Foi o 3o console mais vendido da geração nos EUA, e o 2o na Europa, Japão e Brasil.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Lançado em 2002 o WaveBird foi o primeiro controle pra console que não utilizava fios.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 em Set 2004 foi lançado o DK Bongos</a:t>
            </a:r>
            <a:r>
              <a:rPr lang="pt-BR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 o jogo Donkey Konga.</a:t>
            </a:r>
            <a:endParaRPr lang="pt-BR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dirty="0" smtClean="0"/>
              <a:t>Dez</a:t>
            </a:r>
            <a:r>
              <a:rPr lang="pt-BR" sz="1200" b="0" baseline="0" dirty="0" smtClean="0"/>
              <a:t> de 2004 DK Jungle Beat</a:t>
            </a:r>
            <a:r>
              <a:rPr lang="pt-BR" sz="1200" b="0" dirty="0" smtClean="0"/>
              <a:t/>
            </a:r>
            <a:br>
              <a:rPr lang="pt-BR" sz="1200" b="0" dirty="0" smtClean="0"/>
            </a:br>
            <a:r>
              <a:rPr lang="pt-BR" sz="1200" b="0" dirty="0" smtClean="0"/>
              <a:t/>
            </a:r>
            <a:br>
              <a:rPr lang="pt-BR" sz="1200" b="0" dirty="0" smtClean="0"/>
            </a:br>
            <a:r>
              <a:rPr lang="pt-BR" sz="1200" b="0" dirty="0" smtClean="0"/>
              <a:t>1-GCN SUPER SMASH BROS MELEE/Nintendo- 3,394,080</a:t>
            </a:r>
            <a:br>
              <a:rPr lang="pt-BR" sz="1200" b="0" dirty="0" smtClean="0"/>
            </a:br>
            <a:r>
              <a:rPr lang="pt-BR" sz="1200" b="0" dirty="0" smtClean="0"/>
              <a:t>2-GCN SUPER MARIO SUNSHINE/Nintendo- 2,594,797</a:t>
            </a:r>
            <a:br>
              <a:rPr lang="pt-BR" sz="1200" b="0" dirty="0" smtClean="0"/>
            </a:br>
            <a:r>
              <a:rPr lang="pt-BR" sz="1200" b="0" dirty="0" smtClean="0"/>
              <a:t>3-GCN MARIO KART: DOUBLE DASH/Nintendo- 2,380,652</a:t>
            </a:r>
            <a:br>
              <a:rPr lang="pt-BR" sz="1200" b="0" dirty="0" smtClean="0"/>
            </a:br>
            <a:r>
              <a:rPr lang="pt-BR" sz="1200" b="0" dirty="0" smtClean="0"/>
              <a:t>4-GCN ZELDA: THE WIND WAKER/Nintendo 2,184,676</a:t>
            </a:r>
            <a:br>
              <a:rPr lang="pt-BR" sz="1200" b="0" dirty="0" smtClean="0"/>
            </a:br>
            <a:r>
              <a:rPr lang="pt-BR" sz="1200" b="0" dirty="0" smtClean="0"/>
              <a:t>5-GCN LUIGI'S MANSION/Nintendo- 1,955,641</a:t>
            </a:r>
            <a:br>
              <a:rPr lang="pt-BR" sz="1200" b="0" dirty="0" smtClean="0"/>
            </a:br>
            <a:r>
              <a:rPr lang="pt-BR" sz="1200" b="0" dirty="0" smtClean="0"/>
              <a:t>6-GCN ANIMAL CROSSING/Nintendo- 1,401,359</a:t>
            </a:r>
            <a:br>
              <a:rPr lang="pt-BR" sz="1200" b="0" dirty="0" smtClean="0"/>
            </a:br>
            <a:r>
              <a:rPr lang="pt-BR" sz="1200" b="0" dirty="0" smtClean="0"/>
              <a:t>7-GCN METROID PRIME/Nintendo- 1,335,392</a:t>
            </a:r>
            <a:br>
              <a:rPr lang="pt-BR" sz="1200" b="0" dirty="0" smtClean="0"/>
            </a:br>
            <a:r>
              <a:rPr lang="pt-BR" sz="1200" b="0" dirty="0" smtClean="0"/>
              <a:t>8-GCN SONIC ADVENTURE 2/Sega- 1,280,285</a:t>
            </a:r>
            <a:br>
              <a:rPr lang="pt-BR" sz="1200" b="0" dirty="0" smtClean="0"/>
            </a:br>
            <a:r>
              <a:rPr lang="pt-BR" sz="1200" b="0" dirty="0" smtClean="0"/>
              <a:t>9-GCN SONIC MEGA COLLECTION/Sega- 1,150,397</a:t>
            </a:r>
            <a:br>
              <a:rPr lang="pt-BR" sz="1200" b="0" dirty="0" smtClean="0"/>
            </a:br>
            <a:r>
              <a:rPr lang="pt-BR" sz="1200" b="0" dirty="0" smtClean="0"/>
              <a:t>10-GCN POKEMON COLOSSEUM/Nintendo- 1,026,720</a:t>
            </a:r>
            <a:endParaRPr lang="pt-BR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F9496-FCEA-4ACC-AB16-10EC8F5338BB}" type="slidenum">
              <a:rPr lang="en-US"/>
              <a:pPr/>
              <a:t>45</a:t>
            </a:fld>
            <a:endParaRPr lang="en-US"/>
          </a:p>
        </p:txBody>
      </p:sp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Sucessor do Microsoft Xbox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desenvolvido em cooperação com a IBM, ATI, Samsung e SiS.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Foi apresentado oficialmente na MTV em maio de 2005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Lançado nos USA em 22 de Nov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 de Dez na Europa e 10 de Dez no Japão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No Brasil, Xbox 260 é vendido oficialmente pela Microsoft desde 1 Dez 2006,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tornando-se o primeiro console a ser comercializado pelo fabricante no Brasil.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O console se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conecta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na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internet via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WiFi</a:t>
            </a:r>
            <a:endParaRPr lang="en-US" sz="1600" baseline="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Primeiro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console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já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com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os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controles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sem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fio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padrão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2FCD5-A51B-4211-9FF3-92FBA8B5731A}" type="slidenum">
              <a:rPr lang="en-US"/>
              <a:pPr/>
              <a:t>5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1952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– Jogo-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da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velha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no EDSAC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F9496-FCEA-4ACC-AB16-10EC8F5338BB}" type="slidenum">
              <a:rPr lang="en-US"/>
              <a:pPr/>
              <a:t>46</a:t>
            </a:fld>
            <a:endParaRPr lang="en-US"/>
          </a:p>
        </p:txBody>
      </p:sp>
      <p:sp>
        <p:nvSpPr>
          <p:cNvPr id="727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Rockband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foi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lançado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Novembro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de 2007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</a:rPr>
              <a:t>pra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 XBOX 360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pra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PS3,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depois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saindo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pra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PS2 e 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Wii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Halo 3 (Microsoft)</a:t>
            </a:r>
          </a:p>
          <a:p>
            <a:r>
              <a:rPr lang="pt-BR" dirty="0" smtClean="0"/>
              <a:t>The Orange Box (EA Games)</a:t>
            </a:r>
          </a:p>
          <a:p>
            <a:r>
              <a:rPr lang="pt-BR" dirty="0" smtClean="0"/>
              <a:t>FIFA Soccer 08 (EA Sports)</a:t>
            </a:r>
          </a:p>
          <a:p>
            <a:r>
              <a:rPr lang="pt-BR" dirty="0" smtClean="0"/>
              <a:t>Halo 3: Limited Edition (Microsoft)</a:t>
            </a:r>
          </a:p>
          <a:p>
            <a:r>
              <a:rPr lang="pt-BR" dirty="0" smtClean="0"/>
              <a:t>BioShock (2K Games).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1)Wii Sports - 2,979,275</a:t>
            </a:r>
            <a:b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2) Wii Play - 2,368,967</a:t>
            </a:r>
            <a:b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3) Wii Fit - 2,038,730</a:t>
            </a:r>
            <a:b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4) Smash Bros Brawl - 1,620,119</a:t>
            </a:r>
            <a:b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5) Mario Party 8 - 1,254,542</a:t>
            </a:r>
            <a:b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6) Mario Kart Wii - 1,227,169</a:t>
            </a:r>
            <a:endParaRPr lang="en-US" smtClean="0"/>
          </a:p>
          <a:p>
            <a:r>
              <a:rPr lang="en-US"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</a:t>
            </a:r>
            <a:endParaRPr lang="en-US" smtClean="0"/>
          </a:p>
          <a:p>
            <a:endParaRPr lang="pt-BR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notar</a:t>
            </a:r>
            <a:r>
              <a:rPr lang="en-US" dirty="0" smtClean="0"/>
              <a:t>, </a:t>
            </a:r>
            <a:r>
              <a:rPr lang="en-US" dirty="0" err="1" smtClean="0"/>
              <a:t>existe</a:t>
            </a:r>
            <a:r>
              <a:rPr lang="en-US" dirty="0" smtClean="0"/>
              <a:t> um forte </a:t>
            </a: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baseline="0" dirty="0" smtClean="0"/>
              <a:t> i/o no consoles, </a:t>
            </a:r>
            <a:r>
              <a:rPr lang="en-US" baseline="0" dirty="0" err="1" smtClean="0"/>
              <a:t>sempre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deixar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interatividade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usuario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maquina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dinamica</a:t>
            </a:r>
            <a:r>
              <a:rPr lang="en-US" baseline="0" dirty="0" smtClean="0"/>
              <a:t>. A forte </a:t>
            </a:r>
            <a:r>
              <a:rPr lang="en-US" baseline="0" dirty="0" err="1" smtClean="0"/>
              <a:t>tendencia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wii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estabeleceu</a:t>
            </a:r>
            <a:r>
              <a:rPr lang="en-US" baseline="0" dirty="0" smtClean="0"/>
              <a:t> um novo </a:t>
            </a:r>
            <a:r>
              <a:rPr lang="en-US" baseline="0" dirty="0" err="1" smtClean="0"/>
              <a:t>padrao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negocio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mundo</a:t>
            </a:r>
            <a:r>
              <a:rPr lang="en-US" baseline="0" dirty="0" smtClean="0"/>
              <a:t> dos videos games.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9F6AE-505B-4825-A68F-F32E900E4AE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2FCD5-A51B-4211-9FF3-92FBA8B5731A}" type="slidenum">
              <a:rPr lang="en-US"/>
              <a:pPr/>
              <a:t>6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1952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– Jogo-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da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sz="1600" baseline="0" dirty="0" err="1" smtClean="0">
                <a:solidFill>
                  <a:srgbClr val="000000"/>
                </a:solidFill>
                <a:latin typeface="Arial" pitchFamily="34" charset="0"/>
              </a:rPr>
              <a:t>velha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no EDSAC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4FD48-AFB3-4428-9D02-790254442936}" type="slidenum">
              <a:rPr lang="en-US"/>
              <a:pPr/>
              <a:t>7</a:t>
            </a:fld>
            <a:endParaRPr lang="en-US"/>
          </a:p>
        </p:txBody>
      </p:sp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4FD48-AFB3-4428-9D02-790254442936}" type="slidenum">
              <a:rPr lang="en-US"/>
              <a:pPr/>
              <a:t>8</a:t>
            </a:fld>
            <a:endParaRPr lang="en-US"/>
          </a:p>
        </p:txBody>
      </p:sp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F78F0-B6C7-4804-9317-E3BD6708A02F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FCADC-8B8C-422B-911C-56489FAF6002}" type="slidenum">
              <a:rPr lang="en-US"/>
              <a:pPr/>
              <a:t>10</a:t>
            </a:fld>
            <a:endParaRPr lang="en-US"/>
          </a:p>
        </p:txBody>
      </p:sp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182386"/>
            <a:ext cx="1016787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62000" y="1947335"/>
            <a:ext cx="8636000" cy="203306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62000" y="4012897"/>
            <a:ext cx="8636000" cy="1333004"/>
          </a:xfrm>
        </p:spPr>
        <p:txBody>
          <a:bodyPr lIns="50799" rIns="50799"/>
          <a:lstStyle>
            <a:lvl1pPr marL="0" marR="71119" indent="0" algn="r">
              <a:buNone/>
              <a:defRPr>
                <a:solidFill>
                  <a:schemeClr val="tx2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183" y="5503333"/>
            <a:ext cx="10164183" cy="2124542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D0B025-D7E0-436C-826C-89B55F707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645922"/>
            <a:ext cx="9144000" cy="487341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C2D07D-8F2E-461A-94C9-5C52C63843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4459" y="305156"/>
            <a:ext cx="1974967" cy="621417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5157"/>
            <a:ext cx="7027333" cy="621417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BC2A9C-D1B9-4CB8-91B1-5BBD3B34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36A848-6418-488C-A9B5-D18C40C74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40" y="1177458"/>
            <a:ext cx="8636000" cy="20320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570" y="3257458"/>
            <a:ext cx="5080000" cy="1616542"/>
          </a:xfrm>
        </p:spPr>
        <p:txBody>
          <a:bodyPr lIns="101599" rIns="101599" anchor="t"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FDB3D-D4FB-438E-8474-291D662DB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040756" y="3339413"/>
            <a:ext cx="203200" cy="2540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833627" y="3339413"/>
            <a:ext cx="203200" cy="2540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4592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64592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D55D3F-3D8F-42FF-AC64-B7838CED85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389"/>
            <a:ext cx="9144000" cy="1270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6011333"/>
            <a:ext cx="4489098" cy="84666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3198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1" y="6011333"/>
            <a:ext cx="4490861" cy="846667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3198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1604772"/>
            <a:ext cx="4489098" cy="4379737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1604772"/>
            <a:ext cx="4490861" cy="4379737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D9D4C9-D8E7-44DE-BE99-8B3DBB49AE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6B692-647F-463E-BAE3-04DE0129A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8A6386-AE40-4E60-835E-D65B4C341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418667"/>
            <a:ext cx="8313084" cy="5080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10667" y="5950113"/>
            <a:ext cx="4416213" cy="101600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6000" y="304800"/>
            <a:ext cx="8310880" cy="508000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74480" y="7119938"/>
            <a:ext cx="2133600" cy="4064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DD7B48-2CC4-48C7-8397-F8E042278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8035" y="6048224"/>
            <a:ext cx="7958667" cy="720258"/>
          </a:xfrm>
          <a:noFill/>
        </p:spPr>
        <p:txBody>
          <a:bodyPr lIns="101599" tIns="0" rIns="101599" anchor="t"/>
          <a:lstStyle>
            <a:lvl1pPr marL="0" marR="20320" indent="0" algn="r"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211076"/>
            <a:ext cx="9652000" cy="4876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66747" y="7119939"/>
            <a:ext cx="2611868" cy="4056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2E6310-5EFD-43F1-B976-F48BFE8CD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5405691"/>
            <a:ext cx="8972702" cy="62519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54748" y="6605484"/>
            <a:ext cx="5489582" cy="10234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39686" y="6598901"/>
            <a:ext cx="4100501" cy="10371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713" y="6434726"/>
            <a:ext cx="3780349" cy="120096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1599" tIns="50799" rIns="101599" bIns="5079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263" y="6430821"/>
            <a:ext cx="3783899" cy="120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626791" y="5542711"/>
            <a:ext cx="203200" cy="2540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419662" y="5542711"/>
            <a:ext cx="203200" cy="2540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54748" y="6605484"/>
            <a:ext cx="5489582" cy="10234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9686" y="6598901"/>
            <a:ext cx="4100501" cy="103716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713" y="6434726"/>
            <a:ext cx="3780349" cy="1200964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1599" tIns="50799" rIns="101599" bIns="50799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263" y="6430821"/>
            <a:ext cx="3783899" cy="120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101599" tIns="50799" rIns="101599" bIns="507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1645920"/>
            <a:ext cx="9144000" cy="5028848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474480" y="7119938"/>
            <a:ext cx="2133600" cy="406400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866747" y="7119939"/>
            <a:ext cx="2611868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608080" y="7119939"/>
            <a:ext cx="4064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98830DA1-2BD1-47EB-85E0-B858089F8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6396" indent="-284477" algn="l" rtl="0" eaLnBrk="1" latinLnBrk="0" hangingPunct="1">
        <a:spcBef>
          <a:spcPts val="444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873" indent="-253997" algn="l" rtl="0" eaLnBrk="1" latinLnBrk="0" hangingPunct="1">
        <a:spcBef>
          <a:spcPts val="360"/>
        </a:spcBef>
        <a:buClr>
          <a:schemeClr val="accent1"/>
        </a:buClr>
        <a:buFont typeface="Verdana"/>
        <a:buChar char="◦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55030" indent="-253997" algn="l" rtl="0" eaLnBrk="1" latinLnBrk="0" hangingPunct="1">
        <a:spcBef>
          <a:spcPts val="389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69987" indent="-253997" algn="l" rtl="0" eaLnBrk="1" latinLnBrk="0" hangingPunct="1">
        <a:spcBef>
          <a:spcPts val="389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indent="-253997" algn="l" rtl="0" eaLnBrk="1" latinLnBrk="0" hangingPunct="1">
        <a:spcBef>
          <a:spcPts val="389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982" indent="-253997" algn="l" rtl="0" eaLnBrk="1" latinLnBrk="0" hangingPunct="1">
        <a:spcBef>
          <a:spcPts val="389"/>
        </a:spcBef>
        <a:buClr>
          <a:schemeClr val="accent3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31980" indent="-253997" algn="l" rtl="0" eaLnBrk="1" latinLnBrk="0" hangingPunct="1">
        <a:spcBef>
          <a:spcPts val="38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977" indent="-253997" algn="l" rtl="0" eaLnBrk="1" latinLnBrk="0" hangingPunct="1">
        <a:spcBef>
          <a:spcPts val="38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39975" indent="-253997" algn="l" rtl="0" eaLnBrk="1" latinLnBrk="0" hangingPunct="1">
        <a:spcBef>
          <a:spcPts val="38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3.jpe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74.pn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runo\workspace\2008.2\Multim&#237;dia\Sonic.wmv" TargetMode="Externa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gif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bruno\workspace\2008.2\Multim&#237;dia\Bongo%20Hero.wmv" TargetMode="External"/><Relationship Id="rId1" Type="http://schemas.openxmlformats.org/officeDocument/2006/relationships/video" Target="file:///D:\bruno\workspace\2008.2\Multim&#237;dia\DK%20Jungle%20Beat.wmv" TargetMode="Externa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runo\workspace\2008.2\Multim&#237;dia\Rock%20Band.wmv" TargetMode="External"/><Relationship Id="rId4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Evolução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dos Videogames e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suas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Formas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de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Interação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 lIns="0" tIns="0" rIns="0" bIns="0">
            <a:normAutofit fontScale="85000" lnSpcReduction="2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Bruno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Mihira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          Diego Carlos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          Rafael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Arôxa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          Reynaldo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Tibúrcio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         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Ygor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Rodrigues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8000" y="1645920"/>
            <a:ext cx="9144000" cy="109251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Magnavox Odyssey</a:t>
            </a: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Primeira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(1972 – 1977)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Imagem 3" descr="ody1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1666860"/>
            <a:ext cx="4241800" cy="1473200"/>
          </a:xfrm>
          <a:prstGeom prst="rect">
            <a:avLst/>
          </a:prstGeom>
        </p:spPr>
      </p:pic>
      <p:pic>
        <p:nvPicPr>
          <p:cNvPr id="5" name="Imagem 4" descr="atari-c100-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314" y="3595686"/>
            <a:ext cx="3767146" cy="304926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7968" y="2238364"/>
            <a:ext cx="9144000" cy="109251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marL="406396" marR="0" lvl="0" indent="-284477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8" grpId="1" build="p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Magnavox Odyss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877" y="1238232"/>
            <a:ext cx="5036379" cy="335758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/>
          <a:p>
            <a:r>
              <a:rPr lang="en-US" sz="2000" b="1" dirty="0" err="1" smtClean="0"/>
              <a:t>Lançamento</a:t>
            </a:r>
            <a:r>
              <a:rPr lang="en-US" sz="2000" b="1" dirty="0" smtClean="0"/>
              <a:t>:</a:t>
            </a:r>
            <a:r>
              <a:rPr lang="en-US" sz="2000" dirty="0" smtClean="0"/>
              <a:t> 1972</a:t>
            </a:r>
          </a:p>
          <a:p>
            <a:r>
              <a:rPr lang="en-US" sz="2000" b="1" dirty="0" err="1" smtClean="0"/>
              <a:t>Custo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Inicial</a:t>
            </a:r>
            <a:r>
              <a:rPr lang="en-US" sz="2000" b="1" dirty="0" smtClean="0"/>
              <a:t>:</a:t>
            </a:r>
            <a:r>
              <a:rPr lang="en-US" sz="2000" dirty="0" smtClean="0"/>
              <a:t> $100 US</a:t>
            </a:r>
          </a:p>
          <a:p>
            <a:r>
              <a:rPr lang="en-US" sz="2000" b="1" dirty="0" smtClean="0"/>
              <a:t>CPU:</a:t>
            </a:r>
            <a:r>
              <a:rPr lang="en-US" sz="2000" dirty="0" smtClean="0"/>
              <a:t> 40 transistors and 40 diodes</a:t>
            </a:r>
          </a:p>
          <a:p>
            <a:r>
              <a:rPr lang="en-US" sz="2000" b="1" dirty="0" err="1" smtClean="0"/>
              <a:t>Áudio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Nenhum</a:t>
            </a:r>
            <a:endParaRPr lang="en-US" sz="2000" dirty="0" smtClean="0"/>
          </a:p>
          <a:p>
            <a:r>
              <a:rPr lang="en-US" sz="2000" b="1" dirty="0" err="1" smtClean="0"/>
              <a:t>Vídeo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Preto</a:t>
            </a:r>
            <a:r>
              <a:rPr lang="en-US" sz="2000" dirty="0" smtClean="0"/>
              <a:t> e </a:t>
            </a:r>
            <a:r>
              <a:rPr lang="en-US" sz="2000" dirty="0" err="1" smtClean="0"/>
              <a:t>Branco</a:t>
            </a:r>
            <a:r>
              <a:rPr lang="en-US" sz="2000" dirty="0" smtClean="0"/>
              <a:t> </a:t>
            </a:r>
          </a:p>
          <a:p>
            <a:r>
              <a:rPr lang="pt-BR" sz="2000" b="1" dirty="0" smtClean="0"/>
              <a:t>Mídia:</a:t>
            </a:r>
            <a:r>
              <a:rPr lang="pt-BR" sz="2000" dirty="0" smtClean="0"/>
              <a:t> Cart</a:t>
            </a:r>
            <a:r>
              <a:rPr lang="en-US" sz="2000" dirty="0" err="1" smtClean="0"/>
              <a:t>ões</a:t>
            </a:r>
            <a:endParaRPr lang="pt-BR" sz="2000" dirty="0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Primeira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- Odyssey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arip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8" y="4595818"/>
            <a:ext cx="3452810" cy="2301873"/>
          </a:xfrm>
          <a:prstGeom prst="rect">
            <a:avLst/>
          </a:prstGeom>
        </p:spPr>
      </p:pic>
      <p:pic>
        <p:nvPicPr>
          <p:cNvPr id="4" name="Picture 3" descr="ataripongc100n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752" y="1309670"/>
            <a:ext cx="4368760" cy="274409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>
            <a:normAutofit/>
          </a:bodyPr>
          <a:lstStyle/>
          <a:p>
            <a:r>
              <a:rPr lang="en-US" sz="2000" b="1" dirty="0" err="1" smtClean="0"/>
              <a:t>Lançamento</a:t>
            </a:r>
            <a:r>
              <a:rPr lang="en-US" sz="2000" b="1" dirty="0" smtClean="0"/>
              <a:t>:</a:t>
            </a:r>
            <a:r>
              <a:rPr lang="en-US" sz="2000" dirty="0" smtClean="0"/>
              <a:t> 1975</a:t>
            </a:r>
          </a:p>
          <a:p>
            <a:r>
              <a:rPr lang="en-US" sz="2000" b="1" dirty="0" err="1" smtClean="0"/>
              <a:t>Áudio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Nenhum</a:t>
            </a:r>
            <a:endParaRPr lang="en-US" sz="2000" dirty="0" smtClean="0"/>
          </a:p>
          <a:p>
            <a:r>
              <a:rPr lang="en-US" sz="2000" b="1" dirty="0" err="1" smtClean="0"/>
              <a:t>Vídeo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Preto</a:t>
            </a:r>
            <a:r>
              <a:rPr lang="en-US" sz="2000" dirty="0" smtClean="0"/>
              <a:t> e </a:t>
            </a:r>
            <a:r>
              <a:rPr lang="en-US" sz="2000" dirty="0" err="1" smtClean="0"/>
              <a:t>Branco</a:t>
            </a:r>
            <a:r>
              <a:rPr lang="en-US" sz="2000" dirty="0" smtClean="0"/>
              <a:t> </a:t>
            </a:r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Primeira Geração - Pong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8000" y="1645920"/>
            <a:ext cx="9144000" cy="592444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</a:rPr>
              <a:t>Fairchild Channel F</a:t>
            </a:r>
            <a:endParaRPr lang="en-US" sz="2800" dirty="0" smtClean="0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Segunda Geração </a:t>
            </a:r>
          </a:p>
        </p:txBody>
      </p:sp>
      <p:pic>
        <p:nvPicPr>
          <p:cNvPr id="4" name="Imagem 3" descr="fairchild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94" y="1523984"/>
            <a:ext cx="3035300" cy="914400"/>
          </a:xfrm>
          <a:prstGeom prst="rect">
            <a:avLst/>
          </a:prstGeom>
        </p:spPr>
      </p:pic>
      <p:pic>
        <p:nvPicPr>
          <p:cNvPr id="5" name="Imagem 4" descr="2600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694" y="2809868"/>
            <a:ext cx="3088122" cy="1152524"/>
          </a:xfrm>
          <a:prstGeom prst="rect">
            <a:avLst/>
          </a:prstGeom>
        </p:spPr>
      </p:pic>
      <p:pic>
        <p:nvPicPr>
          <p:cNvPr id="6" name="Imagem 5" descr="5200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4" y="4381504"/>
            <a:ext cx="3486150" cy="790575"/>
          </a:xfrm>
          <a:prstGeom prst="rect">
            <a:avLst/>
          </a:prstGeom>
        </p:spPr>
      </p:pic>
      <p:pic>
        <p:nvPicPr>
          <p:cNvPr id="7" name="Imagem 6" descr="logo-hea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4" y="5810264"/>
            <a:ext cx="3810000" cy="7112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7968" y="2666992"/>
            <a:ext cx="9144000" cy="571504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marL="406396" marR="0" lvl="0" indent="-284477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Atari 5200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7968" y="2166926"/>
            <a:ext cx="9144000" cy="66388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marL="406396" marR="0" lvl="0" indent="-284477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Atari 260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7968" y="3167058"/>
            <a:ext cx="9144000" cy="66388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marL="406396" marR="0" lvl="0" indent="-284477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Vectrex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2530" grpId="1" build="p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rchild_channel-f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12" y="1238232"/>
            <a:ext cx="2345643" cy="2994032"/>
          </a:xfrm>
          <a:prstGeom prst="rect">
            <a:avLst/>
          </a:prstGeom>
        </p:spPr>
      </p:pic>
      <p:pic>
        <p:nvPicPr>
          <p:cNvPr id="5" name="Picture 4" descr="chf_op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4" y="4310066"/>
            <a:ext cx="3686182" cy="307181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Lançamento</a:t>
            </a:r>
            <a:r>
              <a:rPr lang="en-US" sz="2000" b="1" dirty="0" smtClean="0"/>
              <a:t>:</a:t>
            </a:r>
            <a:r>
              <a:rPr lang="en-US" sz="2000" dirty="0" smtClean="0"/>
              <a:t> 1976</a:t>
            </a:r>
          </a:p>
          <a:p>
            <a:r>
              <a:rPr lang="en-US" sz="2000" b="1" dirty="0" err="1" smtClean="0"/>
              <a:t>Custo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Inicial</a:t>
            </a:r>
            <a:r>
              <a:rPr lang="en-US" sz="2000" b="1" dirty="0" smtClean="0"/>
              <a:t>:</a:t>
            </a:r>
            <a:r>
              <a:rPr lang="en-US" sz="2000" dirty="0" smtClean="0"/>
              <a:t> $169.95 US</a:t>
            </a:r>
          </a:p>
          <a:p>
            <a:r>
              <a:rPr lang="en-US" sz="2000" b="1" dirty="0" smtClean="0"/>
              <a:t>CPU:</a:t>
            </a:r>
            <a:r>
              <a:rPr lang="en-US" sz="2000" dirty="0" smtClean="0"/>
              <a:t> 1.79 MHz</a:t>
            </a:r>
          </a:p>
          <a:p>
            <a:r>
              <a:rPr lang="en-US" sz="2000" b="1" dirty="0" smtClean="0"/>
              <a:t>Áudio:</a:t>
            </a:r>
            <a:r>
              <a:rPr lang="en-US" sz="2000" dirty="0" smtClean="0"/>
              <a:t>500 Hz, 1 kHz, and 1.5 kHz tones</a:t>
            </a:r>
          </a:p>
          <a:p>
            <a:r>
              <a:rPr lang="en-US" sz="2000" b="1" dirty="0" smtClean="0"/>
              <a:t>RAM:</a:t>
            </a:r>
            <a:r>
              <a:rPr lang="en-US" sz="2000" dirty="0" smtClean="0"/>
              <a:t> 64 bytes</a:t>
            </a:r>
          </a:p>
          <a:p>
            <a:r>
              <a:rPr lang="en-US" sz="2000" b="1" dirty="0" err="1" smtClean="0"/>
              <a:t>Vídeo</a:t>
            </a:r>
            <a:r>
              <a:rPr lang="en-US" sz="2000" b="1" dirty="0" smtClean="0"/>
              <a:t>:</a:t>
            </a:r>
            <a:r>
              <a:rPr lang="en-US" sz="2000" dirty="0" smtClean="0"/>
              <a:t> 8 Cores</a:t>
            </a:r>
          </a:p>
          <a:p>
            <a:r>
              <a:rPr lang="pt-BR" sz="2000" b="1" dirty="0" smtClean="0"/>
              <a:t>Mídia:</a:t>
            </a:r>
            <a:r>
              <a:rPr lang="pt-BR" sz="2000" dirty="0" smtClean="0"/>
              <a:t> Cartuchos</a:t>
            </a:r>
          </a:p>
          <a:p>
            <a:pPr lvl="1"/>
            <a:endParaRPr lang="pt-BR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Segunda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Fairchild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ari260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5884" y="5167322"/>
            <a:ext cx="3035171" cy="1802622"/>
          </a:xfrm>
          <a:prstGeom prst="rect">
            <a:avLst/>
          </a:prstGeom>
        </p:spPr>
      </p:pic>
      <p:pic>
        <p:nvPicPr>
          <p:cNvPr id="4" name="Picture 3" descr="atari_2600_mach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190" y="1238232"/>
            <a:ext cx="4365620" cy="302319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Lançamento</a:t>
            </a:r>
            <a:r>
              <a:rPr lang="en-US" sz="2000" b="1" dirty="0" smtClean="0"/>
              <a:t>:</a:t>
            </a:r>
            <a:r>
              <a:rPr lang="en-US" sz="2000" dirty="0" smtClean="0"/>
              <a:t> 1977</a:t>
            </a:r>
          </a:p>
          <a:p>
            <a:r>
              <a:rPr lang="en-US" sz="2000" b="1" dirty="0" err="1" smtClean="0"/>
              <a:t>Custo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Inicial</a:t>
            </a:r>
            <a:r>
              <a:rPr lang="en-US" sz="2000" b="1" dirty="0" smtClean="0"/>
              <a:t>:</a:t>
            </a:r>
            <a:r>
              <a:rPr lang="en-US" sz="2000" dirty="0" smtClean="0"/>
              <a:t> $200 US</a:t>
            </a:r>
          </a:p>
          <a:p>
            <a:r>
              <a:rPr lang="en-US" sz="2000" b="1" dirty="0" smtClean="0"/>
              <a:t>CPU:</a:t>
            </a:r>
            <a:r>
              <a:rPr lang="en-US" sz="2000" dirty="0" smtClean="0"/>
              <a:t> 1.19 MHz</a:t>
            </a:r>
          </a:p>
          <a:p>
            <a:r>
              <a:rPr lang="en-US" sz="2000" b="1" dirty="0" smtClean="0"/>
              <a:t>Áudio:</a:t>
            </a:r>
            <a:r>
              <a:rPr lang="en-US" sz="2000" dirty="0" smtClean="0"/>
              <a:t>2 </a:t>
            </a:r>
            <a:r>
              <a:rPr lang="en-US" sz="2000" dirty="0" err="1" smtClean="0"/>
              <a:t>Canais</a:t>
            </a:r>
            <a:r>
              <a:rPr lang="en-US" sz="2000" dirty="0" smtClean="0"/>
              <a:t> Mono </a:t>
            </a:r>
          </a:p>
          <a:p>
            <a:r>
              <a:rPr lang="en-US" sz="2000" b="1" dirty="0" smtClean="0"/>
              <a:t>RAM:</a:t>
            </a:r>
            <a:r>
              <a:rPr lang="en-US" sz="2000" dirty="0" smtClean="0"/>
              <a:t> 128 bytes</a:t>
            </a:r>
          </a:p>
          <a:p>
            <a:r>
              <a:rPr lang="en-US" sz="2000" b="1" dirty="0" err="1" smtClean="0"/>
              <a:t>Vídeo</a:t>
            </a:r>
            <a:r>
              <a:rPr lang="en-US" sz="2000" b="1" dirty="0" smtClean="0"/>
              <a:t>:</a:t>
            </a:r>
            <a:r>
              <a:rPr lang="en-US" sz="2000" dirty="0" smtClean="0"/>
              <a:t> 128 cores</a:t>
            </a:r>
          </a:p>
          <a:p>
            <a:r>
              <a:rPr lang="en-US" sz="2000" b="1" dirty="0" err="1" smtClean="0"/>
              <a:t>Mídia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Cartuchos</a:t>
            </a:r>
            <a:r>
              <a:rPr lang="en-US" sz="2000" dirty="0" smtClean="0"/>
              <a:t> 4KB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Segunda Geração - Atari 2600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etcartrid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530" y="2095488"/>
            <a:ext cx="2928958" cy="3522072"/>
          </a:xfrm>
        </p:spPr>
      </p:pic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Segunda Geração - Atari 2600</a:t>
            </a:r>
          </a:p>
        </p:txBody>
      </p:sp>
      <p:pic>
        <p:nvPicPr>
          <p:cNvPr id="5" name="Imagem 4" descr="pacm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16" y="1881174"/>
            <a:ext cx="3028958" cy="3834640"/>
          </a:xfrm>
          <a:prstGeom prst="rect">
            <a:avLst/>
          </a:prstGeom>
        </p:spPr>
      </p:pic>
      <p:pic>
        <p:nvPicPr>
          <p:cNvPr id="6" name="Imagem 5" descr="pitfallboxyy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702" y="2024050"/>
            <a:ext cx="2701653" cy="363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Segunda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- Atari 2600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8" y="1381108"/>
            <a:ext cx="3848108" cy="3486783"/>
          </a:xfrm>
          <a:prstGeom prst="rect">
            <a:avLst/>
          </a:prstGeom>
        </p:spPr>
      </p:pic>
      <p:pic>
        <p:nvPicPr>
          <p:cNvPr id="6" name="Picture 5" descr="con_Atari5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22" y="5095884"/>
            <a:ext cx="2207962" cy="226860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/>
              <a:t>Lançamento</a:t>
            </a:r>
            <a:r>
              <a:rPr lang="en-US" sz="2000" b="1" dirty="0" smtClean="0"/>
              <a:t>:</a:t>
            </a:r>
            <a:r>
              <a:rPr lang="en-US" sz="2000" dirty="0" smtClean="0"/>
              <a:t> 1982</a:t>
            </a:r>
          </a:p>
          <a:p>
            <a:r>
              <a:rPr lang="en-US" sz="2000" b="1" dirty="0" err="1" smtClean="0"/>
              <a:t>Custo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Inicial</a:t>
            </a:r>
            <a:r>
              <a:rPr lang="en-US" sz="2000" b="1" dirty="0" smtClean="0"/>
              <a:t>:</a:t>
            </a:r>
            <a:r>
              <a:rPr lang="en-US" sz="2000" dirty="0" smtClean="0"/>
              <a:t> $330 US</a:t>
            </a:r>
          </a:p>
          <a:p>
            <a:r>
              <a:rPr lang="en-US" sz="2000" b="1" dirty="0" smtClean="0"/>
              <a:t>CPU:</a:t>
            </a:r>
            <a:r>
              <a:rPr lang="en-US" sz="2000" dirty="0" smtClean="0"/>
              <a:t> 2 X 1.79 MHz (Dual) </a:t>
            </a:r>
          </a:p>
          <a:p>
            <a:r>
              <a:rPr lang="en-US" sz="2000" b="1" dirty="0" err="1" smtClean="0"/>
              <a:t>Áudio</a:t>
            </a:r>
            <a:r>
              <a:rPr lang="en-US" sz="2000" b="1" dirty="0" smtClean="0"/>
              <a:t>: </a:t>
            </a:r>
            <a:r>
              <a:rPr lang="en-US" sz="2000" dirty="0" smtClean="0"/>
              <a:t>4 </a:t>
            </a:r>
            <a:r>
              <a:rPr lang="en-US" sz="2000" dirty="0" err="1" smtClean="0"/>
              <a:t>Canais</a:t>
            </a:r>
            <a:r>
              <a:rPr lang="en-US" sz="2000" dirty="0" smtClean="0"/>
              <a:t> de </a:t>
            </a:r>
            <a:r>
              <a:rPr lang="en-US" sz="2000" dirty="0" err="1" smtClean="0"/>
              <a:t>Som</a:t>
            </a:r>
            <a:endParaRPr lang="en-US" sz="2000" dirty="0" smtClean="0"/>
          </a:p>
          <a:p>
            <a:r>
              <a:rPr lang="en-US" sz="2000" b="1" dirty="0" smtClean="0"/>
              <a:t>RAM:</a:t>
            </a:r>
            <a:r>
              <a:rPr lang="en-US" sz="2000" dirty="0" smtClean="0"/>
              <a:t>16KB</a:t>
            </a:r>
          </a:p>
          <a:p>
            <a:r>
              <a:rPr lang="en-US" sz="2000" b="1" dirty="0" err="1" smtClean="0"/>
              <a:t>Vídeo</a:t>
            </a:r>
            <a:r>
              <a:rPr lang="en-US" sz="2000" b="1" dirty="0" smtClean="0"/>
              <a:t>:</a:t>
            </a:r>
            <a:r>
              <a:rPr lang="en-US" sz="2000" dirty="0" smtClean="0"/>
              <a:t> 256 cores</a:t>
            </a:r>
          </a:p>
          <a:p>
            <a:r>
              <a:rPr lang="pt-BR" sz="2000" b="1" dirty="0" smtClean="0"/>
              <a:t>Mídia:</a:t>
            </a:r>
            <a:r>
              <a:rPr lang="pt-BR" sz="2000" dirty="0" smtClean="0"/>
              <a:t> Cartucho</a:t>
            </a:r>
            <a:endParaRPr lang="pt-BR" sz="2000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Segunda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- Atari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5200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Lançamento</a:t>
            </a:r>
            <a:r>
              <a:rPr lang="en-US" sz="2000" b="1" dirty="0" smtClean="0"/>
              <a:t>:</a:t>
            </a:r>
            <a:r>
              <a:rPr lang="en-US" sz="2000" dirty="0" smtClean="0"/>
              <a:t> 1982</a:t>
            </a:r>
          </a:p>
          <a:p>
            <a:r>
              <a:rPr lang="en-US" sz="2000" b="1" dirty="0" err="1" smtClean="0"/>
              <a:t>Custo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Inicial</a:t>
            </a:r>
            <a:r>
              <a:rPr lang="en-US" sz="2000" b="1" dirty="0" smtClean="0"/>
              <a:t>:</a:t>
            </a:r>
            <a:r>
              <a:rPr lang="en-US" sz="2000" dirty="0" smtClean="0"/>
              <a:t> $199</a:t>
            </a:r>
          </a:p>
          <a:p>
            <a:r>
              <a:rPr lang="en-US" sz="2000" b="1" dirty="0" smtClean="0"/>
              <a:t>CPU:</a:t>
            </a:r>
            <a:r>
              <a:rPr lang="en-US" sz="2000" dirty="0" smtClean="0"/>
              <a:t> 1.6 MHz </a:t>
            </a:r>
          </a:p>
          <a:p>
            <a:r>
              <a:rPr lang="en-US" sz="2000" b="1" dirty="0" smtClean="0"/>
              <a:t>Audio: </a:t>
            </a:r>
            <a:r>
              <a:rPr lang="en-US" sz="2000" dirty="0" smtClean="0"/>
              <a:t>4 </a:t>
            </a:r>
            <a:r>
              <a:rPr lang="en-US" sz="2000" dirty="0" err="1" smtClean="0"/>
              <a:t>Canais</a:t>
            </a:r>
            <a:endParaRPr lang="en-US" sz="2000" dirty="0" smtClean="0"/>
          </a:p>
          <a:p>
            <a:r>
              <a:rPr lang="en-US" sz="2000" b="1" dirty="0" smtClean="0"/>
              <a:t>RAM:</a:t>
            </a:r>
            <a:r>
              <a:rPr lang="en-US" sz="2000" dirty="0" smtClean="0"/>
              <a:t> 1KB</a:t>
            </a:r>
          </a:p>
          <a:p>
            <a:r>
              <a:rPr lang="en-US" sz="2000" b="1" dirty="0" smtClean="0"/>
              <a:t>ROM:</a:t>
            </a:r>
            <a:r>
              <a:rPr lang="en-US" sz="2000" dirty="0" smtClean="0"/>
              <a:t> 8KB</a:t>
            </a:r>
          </a:p>
          <a:p>
            <a:r>
              <a:rPr lang="en-US" sz="2000" b="1" dirty="0" err="1" smtClean="0"/>
              <a:t>Mídia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 smtClean="0"/>
              <a:t>Cartucho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Segunda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-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Verctrex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 descr="750px-Vectr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6" y="1238232"/>
            <a:ext cx="3722678" cy="2978142"/>
          </a:xfrm>
          <a:prstGeom prst="rect">
            <a:avLst/>
          </a:prstGeom>
        </p:spPr>
      </p:pic>
      <p:pic>
        <p:nvPicPr>
          <p:cNvPr id="5" name="Picture 4" descr="mb_vectrex_1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16" y="5095884"/>
            <a:ext cx="1524000" cy="180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1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Geracao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Geracao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3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Geracao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4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Geracao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5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Geracao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6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Geracao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Presente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dirty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Perspectivas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Futuras</a:t>
            </a:r>
            <a:endParaRPr lang="en-US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>
                <a:solidFill>
                  <a:srgbClr val="000000"/>
                </a:solidFill>
                <a:latin typeface="Arial" pitchFamily="34" charset="0"/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900" dirty="0">
                <a:solidFill>
                  <a:srgbClr val="000000"/>
                </a:solidFill>
                <a:latin typeface="Cambria" pitchFamily="18" charset="0"/>
              </a:rPr>
              <a:t> </a:t>
            </a:r>
          </a:p>
        </p:txBody>
      </p:sp>
      <p:pic>
        <p:nvPicPr>
          <p:cNvPr id="8194" name="Picture 2" descr="C:\Users\Reynaldo\Desktop\nes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58" y="1881174"/>
            <a:ext cx="3494088" cy="1524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2282" y="3452810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Nintendo ou Famicom $199</a:t>
            </a:r>
            <a:endParaRPr lang="pt-BR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4314" y="1595422"/>
            <a:ext cx="3963974" cy="1111234"/>
          </a:xfrm>
          <a:prstGeom prst="rect">
            <a:avLst/>
          </a:prstGeom>
          <a:noFill/>
        </p:spPr>
      </p:pic>
      <p:pic>
        <p:nvPicPr>
          <p:cNvPr id="8195" name="Picture 3" descr="C:\Users\Reynaldo\Desktop\atari7800xww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1570" y="4452942"/>
            <a:ext cx="2071702" cy="207170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5818" y="2809868"/>
            <a:ext cx="283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Master System $200</a:t>
            </a:r>
            <a:endParaRPr lang="pt-BR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8694" y="6738958"/>
            <a:ext cx="2385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Cambria" pitchFamily="18" charset="0"/>
              </a:rPr>
              <a:t>Atari  7800 $200</a:t>
            </a:r>
            <a:endParaRPr lang="pt-BR" dirty="0">
              <a:latin typeface="Cambria" pitchFamily="18" charset="0"/>
            </a:endParaRP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Terceira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Geração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1983-1992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8" y="5167322"/>
            <a:ext cx="2491420" cy="1857388"/>
          </a:xfrm>
          <a:prstGeom prst="rect">
            <a:avLst/>
          </a:prstGeom>
          <a:noFill/>
        </p:spPr>
      </p:pic>
      <p:pic>
        <p:nvPicPr>
          <p:cNvPr id="7" name="Picture 2" descr="C:\Users\Reynaldo\Desktop\nes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60" y="2881306"/>
            <a:ext cx="4586023" cy="2000264"/>
          </a:xfrm>
          <a:prstGeom prst="rect">
            <a:avLst/>
          </a:prstGeom>
          <a:noFill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5554" y="3238496"/>
            <a:ext cx="2286015" cy="3047786"/>
          </a:xfrm>
          <a:prstGeom prst="rect">
            <a:avLst/>
          </a:prstGeom>
          <a:noFill/>
        </p:spPr>
      </p:pic>
      <p:pic>
        <p:nvPicPr>
          <p:cNvPr id="9218" name="Picture 2" descr="C:\Users\Reynaldo\Desktop\famic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3074" y="1595422"/>
            <a:ext cx="2385767" cy="2004044"/>
          </a:xfrm>
          <a:prstGeom prst="rect">
            <a:avLst/>
          </a:prstGeom>
          <a:noFill/>
        </p:spPr>
      </p:pic>
      <p:pic>
        <p:nvPicPr>
          <p:cNvPr id="9219" name="Picture 3" descr="C:\Users\Reynaldo\Desktop\famicom_co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5158" y="4452942"/>
            <a:ext cx="2500330" cy="1875247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Nintendo Entertainment System </a:t>
            </a:r>
            <a:r>
              <a:rPr lang="en-US" sz="4300" dirty="0" err="1">
                <a:solidFill>
                  <a:srgbClr val="000000"/>
                </a:solidFill>
                <a:latin typeface="Cambria" pitchFamily="18" charset="0"/>
              </a:rPr>
              <a:t>ou</a:t>
            </a: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Famicom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- Julho1983 e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Outubro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1985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1388E-7 1.39438E-6 L -0.34032 -0.17939 " pathEditMode="relative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422" y="3095620"/>
            <a:ext cx="4841814" cy="1357322"/>
          </a:xfrm>
          <a:prstGeom prst="rect">
            <a:avLst/>
          </a:prstGeom>
          <a:noFill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0198" y="4667256"/>
            <a:ext cx="2571768" cy="1928937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4116" y="2381240"/>
            <a:ext cx="3400836" cy="2643206"/>
          </a:xfrm>
          <a:prstGeom prst="rect">
            <a:avLst/>
          </a:prstGeom>
          <a:noFill/>
        </p:spPr>
      </p:pic>
      <p:pic>
        <p:nvPicPr>
          <p:cNvPr id="10242" name="Picture 2" descr="C:\Users\Reynaldo\Desktop\Master_System_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7058" y="1309670"/>
            <a:ext cx="2857811" cy="2143140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4050" y="4738694"/>
            <a:ext cx="1841584" cy="1344507"/>
          </a:xfrm>
          <a:prstGeom prst="rect">
            <a:avLst/>
          </a:prstGeom>
          <a:noFill/>
        </p:spPr>
      </p:pic>
      <p:pic>
        <p:nvPicPr>
          <p:cNvPr id="10243" name="Picture 3" descr="C:\Users\Reynaldo\Desktop\Master_system_3d_glass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0396" y="2881306"/>
            <a:ext cx="1571636" cy="1033522"/>
          </a:xfrm>
          <a:prstGeom prst="rect">
            <a:avLst/>
          </a:prstGeom>
          <a:noFill/>
        </p:spPr>
      </p:pic>
      <p:pic>
        <p:nvPicPr>
          <p:cNvPr id="10244" name="Picture 4" descr="C:\Users\Reynaldo\Desktop\sms_controlstic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66082" y="1309670"/>
            <a:ext cx="1587867" cy="1058578"/>
          </a:xfrm>
          <a:prstGeom prst="rect">
            <a:avLst/>
          </a:prstGeom>
          <a:noFill/>
        </p:spPr>
      </p:pic>
      <p:pic>
        <p:nvPicPr>
          <p:cNvPr id="10245" name="Picture 5" descr="C:\Users\Reynaldo\Desktop\sms_sport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1372" y="5953140"/>
            <a:ext cx="1695024" cy="1130016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Master 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System -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Junho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1986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0131E-6 2.79384E-6 L -0.36789 -0.259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48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3844 -0.004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7388" y="5310198"/>
            <a:ext cx="2536648" cy="2000264"/>
          </a:xfrm>
          <a:prstGeom prst="rect">
            <a:avLst/>
          </a:prstGeom>
          <a:noFill/>
        </p:spPr>
      </p:pic>
      <p:pic>
        <p:nvPicPr>
          <p:cNvPr id="8" name="Picture 3" descr="C:\Users\Reynaldo\Desktop\atari7800xww0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9868" y="2666992"/>
            <a:ext cx="2357454" cy="2357454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2612" y="2166926"/>
            <a:ext cx="4098719" cy="3000396"/>
          </a:xfrm>
          <a:prstGeom prst="rect">
            <a:avLst/>
          </a:prstGeom>
          <a:noFill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2612" y="2166926"/>
            <a:ext cx="4185994" cy="2714644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Atari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7800 –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Junho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1986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206E-6 8.33333E-6 L -0.34052 -0.22687 " pathEditMode="relative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6662" y="2166926"/>
          <a:ext cx="7130524" cy="2186942"/>
        </p:xfrm>
        <a:graphic>
          <a:graphicData uri="http://schemas.openxmlformats.org/drawingml/2006/table">
            <a:tbl>
              <a:tblPr/>
              <a:tblGrid>
                <a:gridCol w="3565262"/>
                <a:gridCol w="3565262"/>
              </a:tblGrid>
              <a:tr h="499111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Video Game</a:t>
                      </a:r>
                      <a:endParaRPr lang="pt-B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Unidades</a:t>
                      </a:r>
                      <a:r>
                        <a:rPr lang="pt-BR" sz="2400" baseline="0" dirty="0" smtClean="0"/>
                        <a:t> Vendidas</a:t>
                      </a:r>
                      <a:endParaRPr lang="pt-B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3444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Nintendo Entertainment System ( NES)</a:t>
                      </a:r>
                      <a:endParaRPr lang="pt-BR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60 </a:t>
                      </a:r>
                      <a:r>
                        <a:rPr lang="en-US" sz="2400" dirty="0" smtClean="0"/>
                        <a:t>million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9111">
                <a:tc>
                  <a:txBody>
                    <a:bodyPr/>
                    <a:lstStyle/>
                    <a:p>
                      <a:r>
                        <a:rPr lang="pt-BR" sz="2400" u="none" dirty="0" smtClean="0"/>
                        <a:t>Sega</a:t>
                      </a:r>
                      <a:r>
                        <a:rPr lang="pt-BR" sz="2400" u="none" baseline="0" dirty="0" smtClean="0"/>
                        <a:t> Master System</a:t>
                      </a:r>
                      <a:endParaRPr lang="pt-BR" sz="2400" u="none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 million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968" y="0"/>
            <a:ext cx="9144000" cy="1270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Terceira </a:t>
            </a:r>
            <a:r>
              <a:rPr lang="en-US" dirty="0" err="1" smtClean="0">
                <a:latin typeface="Cambria" pitchFamily="18" charset="0"/>
              </a:rPr>
              <a:t>Geração</a:t>
            </a:r>
            <a:r>
              <a:rPr lang="en-US" dirty="0" smtClean="0">
                <a:latin typeface="Cambria" pitchFamily="18" charset="0"/>
              </a:rPr>
              <a:t> - Dados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70" y="1309670"/>
            <a:ext cx="4143404" cy="1239949"/>
          </a:xfrm>
          <a:prstGeom prst="rect">
            <a:avLst/>
          </a:prstGeom>
          <a:noFill/>
        </p:spPr>
      </p:pic>
      <p:pic>
        <p:nvPicPr>
          <p:cNvPr id="4098" name="Picture 2" descr="C:\Users\Reynaldo\Desktop\nintendo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0" y="3452810"/>
            <a:ext cx="3722688" cy="2792016"/>
          </a:xfrm>
          <a:prstGeom prst="rect">
            <a:avLst/>
          </a:prstGeom>
          <a:noFill/>
        </p:spPr>
      </p:pic>
      <p:pic>
        <p:nvPicPr>
          <p:cNvPr id="4099" name="Picture 3" descr="C:\Users\Reynaldo\Desktop\exhibi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034" y="3952876"/>
            <a:ext cx="3714776" cy="12111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51174" y="2595554"/>
            <a:ext cx="3125856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Mega Drive </a:t>
            </a:r>
            <a:r>
              <a:rPr lang="pt-BR" dirty="0" smtClean="0">
                <a:latin typeface="Cambria" pitchFamily="18" charset="0"/>
              </a:rPr>
              <a:t>US$190.00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8694" y="5453074"/>
            <a:ext cx="3649269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Super Nintendo U$ 199.99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0910" y="5167322"/>
            <a:ext cx="3631315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 smtClean="0">
                <a:solidFill>
                  <a:srgbClr val="000000"/>
                </a:solidFill>
                <a:latin typeface="Cambria" pitchFamily="18" charset="0"/>
              </a:rPr>
              <a:t>TurboGrafx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16   U$ 249.99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>
                <a:solidFill>
                  <a:srgbClr val="000000"/>
                </a:solidFill>
                <a:latin typeface="Cambria" pitchFamily="18" charset="0"/>
              </a:rPr>
              <a:t>Quarta</a:t>
            </a: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Geração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– 1987- 1996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16" y="3524248"/>
            <a:ext cx="2214578" cy="1874980"/>
          </a:xfrm>
          <a:prstGeom prst="rect">
            <a:avLst/>
          </a:prstGeom>
          <a:noFill/>
        </p:spPr>
      </p:pic>
      <p:pic>
        <p:nvPicPr>
          <p:cNvPr id="5122" name="Picture 2" descr="C:\Users\Reynaldo\Desktop\250px-Mega_Drive_2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7058" y="4238628"/>
            <a:ext cx="2307208" cy="1928826"/>
          </a:xfrm>
          <a:prstGeom prst="rect">
            <a:avLst/>
          </a:prstGeom>
          <a:noFill/>
        </p:spPr>
      </p:pic>
      <p:pic>
        <p:nvPicPr>
          <p:cNvPr id="5123" name="Picture 3" descr="C:\Users\Reynaldo\Desktop\800px-Sega_Mega-CD_II_(PAL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4182" y="1238232"/>
            <a:ext cx="3071834" cy="2304249"/>
          </a:xfrm>
          <a:prstGeom prst="rect">
            <a:avLst/>
          </a:prstGeom>
          <a:noFill/>
        </p:spPr>
      </p:pic>
      <p:pic>
        <p:nvPicPr>
          <p:cNvPr id="5124" name="Picture 4" descr="C:\Users\Reynaldo\Desktop\Sega_qjpreviewt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6794" y="1738298"/>
            <a:ext cx="5581651" cy="4186238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530" y="2666992"/>
            <a:ext cx="3071834" cy="2055933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Mega 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Drive –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Outubro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1988 e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Novembro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1990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963E-6 4.77627E-6 L -0.31233 -0.22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1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Super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Nintendo 1990 - 1992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992" y="2952744"/>
            <a:ext cx="2857519" cy="2211839"/>
          </a:xfrm>
          <a:prstGeom prst="rect">
            <a:avLst/>
          </a:prstGeom>
          <a:noFill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5950" y="1238232"/>
            <a:ext cx="1928826" cy="1026586"/>
          </a:xfrm>
          <a:prstGeom prst="rect">
            <a:avLst/>
          </a:prstGeom>
          <a:noFill/>
        </p:spPr>
      </p:pic>
      <p:pic>
        <p:nvPicPr>
          <p:cNvPr id="6146" name="Picture 2" descr="C:\Users\Reynaldo\Desktop\200px-I-SNES-Mouse-Fro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58" y="4953008"/>
            <a:ext cx="928694" cy="1360537"/>
          </a:xfrm>
          <a:prstGeom prst="rect">
            <a:avLst/>
          </a:prstGeom>
          <a:noFill/>
        </p:spPr>
      </p:pic>
      <p:pic>
        <p:nvPicPr>
          <p:cNvPr id="6149" name="Picture 5" descr="C:\Users\Reynaldo\Desktop\nintendo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6728" y="2952744"/>
            <a:ext cx="6707205" cy="1928826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5554" y="3167058"/>
            <a:ext cx="2643206" cy="2010922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5422" y="2666992"/>
            <a:ext cx="4353200" cy="3714776"/>
          </a:xfrm>
          <a:prstGeom prst="rect">
            <a:avLst/>
          </a:prstGeom>
          <a:noFill/>
        </p:spPr>
      </p:pic>
      <p:pic>
        <p:nvPicPr>
          <p:cNvPr id="6147" name="Picture 3" descr="C:\Users\Reynaldo\Desktop\800px-Nintendo_scop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5950" y="6024578"/>
            <a:ext cx="3000396" cy="1203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3 -0.05203 L -0.32546 -0.250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9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37E-6 -8.94901E-7 L -0.35454 -8.94901E-7 " pathEditMode="relative" ptsTypes="AA">
                                      <p:cBhvr>
                                        <p:cTn id="26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570" y="1952612"/>
            <a:ext cx="2357454" cy="1571855"/>
          </a:xfrm>
          <a:prstGeom prst="rect">
            <a:avLst/>
          </a:prstGeom>
          <a:noFill/>
        </p:spPr>
      </p:pic>
      <p:pic>
        <p:nvPicPr>
          <p:cNvPr id="7170" name="Picture 2" descr="C:\Users\Reynaldo\Desktop\TurboGrafx-16-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12" y="1809736"/>
            <a:ext cx="3857652" cy="4364377"/>
          </a:xfrm>
          <a:prstGeom prst="rect">
            <a:avLst/>
          </a:prstGeom>
          <a:noFill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08" y="4095752"/>
            <a:ext cx="2857520" cy="1688179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>
                <a:solidFill>
                  <a:srgbClr val="000000"/>
                </a:solidFill>
                <a:latin typeface="Cambria" pitchFamily="18" charset="0"/>
              </a:rPr>
              <a:t>TurboGrafx</a:t>
            </a: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16 –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Outubro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1987 e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Setembro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1989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729E-6 0 L -0.30488 -0.156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Console               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	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 </a:t>
            </a:r>
            <a:r>
              <a:rPr lang="en-US" sz="2700" dirty="0" err="1">
                <a:solidFill>
                  <a:srgbClr val="000000"/>
                </a:solidFill>
                <a:latin typeface="Cambria" pitchFamily="18" charset="0"/>
              </a:rPr>
              <a:t>Unidades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ambria" pitchFamily="18" charset="0"/>
              </a:rPr>
              <a:t>vendidas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 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br>
              <a:rPr lang="en-US" sz="270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Super Nintendo     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49 </a:t>
            </a:r>
            <a:r>
              <a:rPr lang="en-US" sz="2700" dirty="0" err="1" smtClean="0">
                <a:solidFill>
                  <a:srgbClr val="000000"/>
                </a:solidFill>
                <a:latin typeface="Cambria" pitchFamily="18" charset="0"/>
              </a:rPr>
              <a:t>milhões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</a:t>
            </a:r>
            <a:br>
              <a:rPr lang="en-US" sz="270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Mega Drive 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  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29 </a:t>
            </a:r>
            <a:r>
              <a:rPr lang="en-US" sz="2700" dirty="0" err="1" smtClean="0">
                <a:solidFill>
                  <a:srgbClr val="000000"/>
                </a:solidFill>
                <a:latin typeface="Cambria" pitchFamily="18" charset="0"/>
              </a:rPr>
              <a:t>milhões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TurboGrafx-16 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    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10 </a:t>
            </a:r>
            <a:r>
              <a:rPr lang="en-US" sz="2700" dirty="0" err="1" smtClean="0">
                <a:solidFill>
                  <a:srgbClr val="000000"/>
                </a:solidFill>
                <a:latin typeface="Cambria" pitchFamily="18" charset="0"/>
              </a:rPr>
              <a:t>milhões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 </a:t>
            </a:r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Quarta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Geração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- Dados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36530" y="1666860"/>
            <a:ext cx="9144000" cy="502884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: 1951 – NIMROD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Imagem 6" descr="nimr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8" y="2666992"/>
            <a:ext cx="4714875" cy="3533775"/>
          </a:xfrm>
          <a:prstGeom prst="rect">
            <a:avLst/>
          </a:prstGeom>
        </p:spPr>
      </p:pic>
      <p:pic>
        <p:nvPicPr>
          <p:cNvPr id="8" name="Imagem 7" descr="738px-Nimrod_schematic_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4" y="4524375"/>
            <a:ext cx="3810000" cy="3095625"/>
          </a:xfrm>
          <a:prstGeom prst="rect">
            <a:avLst/>
          </a:prstGeom>
        </p:spPr>
      </p:pic>
      <p:pic>
        <p:nvPicPr>
          <p:cNvPr id="9" name="Imagem 8" descr="playe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66" y="1238232"/>
            <a:ext cx="34290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44" y="1595422"/>
            <a:ext cx="2137162" cy="2143140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9670" y="5024446"/>
            <a:ext cx="2143140" cy="1611906"/>
          </a:xfrm>
          <a:prstGeom prst="rect">
            <a:avLst/>
          </a:prstGeom>
          <a:noFill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0198" y="3810000"/>
            <a:ext cx="2538266" cy="2286016"/>
          </a:xfrm>
          <a:prstGeom prst="rect">
            <a:avLst/>
          </a:prstGeom>
          <a:noFill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5686" y="1238232"/>
            <a:ext cx="4143404" cy="12399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50844" y="3881438"/>
            <a:ext cx="2643206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Jaguar – U$ 250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3918" y="6238892"/>
            <a:ext cx="318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Play Station U$299.99</a:t>
            </a:r>
            <a:endParaRPr lang="pt-BR" dirty="0"/>
          </a:p>
        </p:txBody>
      </p:sp>
      <p:sp>
        <p:nvSpPr>
          <p:cNvPr id="10" name="Rectangle 9"/>
          <p:cNvSpPr/>
          <p:nvPr/>
        </p:nvSpPr>
        <p:spPr>
          <a:xfrm>
            <a:off x="5508628" y="2452678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Sega Saturn U$ 399</a:t>
            </a:r>
            <a:endParaRPr lang="pt-BR" dirty="0"/>
          </a:p>
        </p:txBody>
      </p:sp>
      <p:sp>
        <p:nvSpPr>
          <p:cNvPr id="11" name="Rectangle 10"/>
          <p:cNvSpPr/>
          <p:nvPr/>
        </p:nvSpPr>
        <p:spPr>
          <a:xfrm>
            <a:off x="6223008" y="6238892"/>
            <a:ext cx="3325818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Nintendo 64  U$199.99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Quinta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Geração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1993-2002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926" y="1952612"/>
            <a:ext cx="3405188" cy="3414712"/>
          </a:xfrm>
          <a:prstGeom prst="rect">
            <a:avLst/>
          </a:prstGeom>
          <a:noFill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372" y="3309934"/>
            <a:ext cx="2500330" cy="2398047"/>
          </a:xfrm>
          <a:prstGeom prst="rect">
            <a:avLst/>
          </a:prstGeom>
          <a:noFill/>
        </p:spPr>
      </p:pic>
      <p:pic>
        <p:nvPicPr>
          <p:cNvPr id="1026" name="Picture 2" descr="C:\Users\Reynaldo\Desktop\jag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4578" y="3452810"/>
            <a:ext cx="2150607" cy="1928826"/>
          </a:xfrm>
          <a:prstGeom prst="rect">
            <a:avLst/>
          </a:prstGeom>
          <a:noFill/>
        </p:spPr>
      </p:pic>
      <p:pic>
        <p:nvPicPr>
          <p:cNvPr id="1027" name="Picture 3" descr="C:\Users\Reynaldo\Desktop\JaguarCD--article_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5554" y="3452810"/>
            <a:ext cx="1778048" cy="2133657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Jaguar 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–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Novembro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1993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 -0.03688 L -0.35971 -0.197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171E-6 -8.67362E-19 L -0.446 -8.67362E-19 " pathEditMode="relative" ptsTypes="AA">
                                      <p:cBhvr>
                                        <p:cTn id="2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298" y="1952612"/>
            <a:ext cx="4891099" cy="3678712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16" y="2595554"/>
            <a:ext cx="3008768" cy="3159143"/>
          </a:xfrm>
          <a:prstGeom prst="rect">
            <a:avLst/>
          </a:prstGeom>
          <a:noFill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620" y="2881306"/>
            <a:ext cx="2546090" cy="2286016"/>
          </a:xfrm>
          <a:prstGeom prst="rect">
            <a:avLst/>
          </a:prstGeom>
          <a:noFill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20" y="4381504"/>
            <a:ext cx="1763743" cy="18009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22282" y="5738826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1994 - 1995</a:t>
            </a:r>
            <a:endParaRPr lang="pt-BR" dirty="0"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0000" y="5738826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2000</a:t>
            </a:r>
            <a:endParaRPr lang="pt-BR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7124" y="1309670"/>
            <a:ext cx="914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0396" y="2309802"/>
            <a:ext cx="1643074" cy="88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PlayStation –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Dezembro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1994 e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Setembro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1995 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1821E-7 2.60146E-6 L -0.36173 -0.24537 " pathEditMode="relative" ptsTypes="AA">
                                      <p:cBhvr>
                                        <p:cTn id="11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22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0721E-7 -2.28928E-6 L -0.32625 -2.28928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54" y="2309802"/>
            <a:ext cx="3650091" cy="3286148"/>
          </a:xfrm>
          <a:prstGeom prst="rect">
            <a:avLst/>
          </a:prstGeom>
          <a:noFill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722" y="3373351"/>
            <a:ext cx="3112731" cy="2294037"/>
          </a:xfrm>
          <a:prstGeom prst="rect">
            <a:avLst/>
          </a:prstGeom>
          <a:noFill/>
        </p:spPr>
      </p:pic>
      <p:pic>
        <p:nvPicPr>
          <p:cNvPr id="3074" name="Picture 2" descr="C:\Users\Reynaldo\Desktop\n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158" y="3238496"/>
            <a:ext cx="3214711" cy="1785950"/>
          </a:xfrm>
          <a:prstGeom prst="rect">
            <a:avLst/>
          </a:prstGeom>
          <a:noFill/>
        </p:spPr>
      </p:pic>
      <p:pic>
        <p:nvPicPr>
          <p:cNvPr id="3075" name="Picture 3" descr="C:\Users\Reynaldo\Desktop\n6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8562" y="952480"/>
            <a:ext cx="2190765" cy="1643074"/>
          </a:xfrm>
          <a:prstGeom prst="rect">
            <a:avLst/>
          </a:prstGeom>
          <a:noFill/>
        </p:spPr>
      </p:pic>
      <p:pic>
        <p:nvPicPr>
          <p:cNvPr id="3076" name="Picture 4" descr="C:\Users\Reynaldo\Desktop\dscn5127fd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1372" y="5738826"/>
            <a:ext cx="1804303" cy="1353595"/>
          </a:xfrm>
          <a:prstGeom prst="rect">
            <a:avLst/>
          </a:prstGeom>
          <a:noFill/>
        </p:spPr>
      </p:pic>
      <p:pic>
        <p:nvPicPr>
          <p:cNvPr id="3077" name="Picture 5" descr="C:\Users\Reynaldo\Desktop\nintendo_64_ram_expander_n64_expansion_pa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3206" y="881041"/>
            <a:ext cx="1754512" cy="1504495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Nintendo 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64 –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Junho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1996 e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Março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de 1997 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887E-7 0 L -0.40041 -0.1887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54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1296E-6 2.59105E-6 L -0.36157 2.59105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0976" y="2524116"/>
            <a:ext cx="4000528" cy="2858217"/>
          </a:xfrm>
          <a:prstGeom prst="rect">
            <a:avLst/>
          </a:prstGeom>
          <a:noFill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6794" y="2666992"/>
            <a:ext cx="5490483" cy="1643074"/>
          </a:xfrm>
          <a:prstGeom prst="rect">
            <a:avLst/>
          </a:prstGeom>
          <a:noFill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3074" y="3381372"/>
            <a:ext cx="2287094" cy="1357322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Cambria" pitchFamily="18" charset="0"/>
              </a:rPr>
              <a:t>Sega 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Saturn –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Novembro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1994 e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Julho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1995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066E-6 1.66667E-6 L -0.30785 -0.184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436530" y="1881174"/>
            <a:ext cx="9144000" cy="316421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Console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 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   </a:t>
            </a:r>
            <a:r>
              <a:rPr lang="en-US" sz="2700" dirty="0" err="1">
                <a:solidFill>
                  <a:srgbClr val="000000"/>
                </a:solidFill>
                <a:latin typeface="Cambria" pitchFamily="18" charset="0"/>
              </a:rPr>
              <a:t>Unidades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Cambria" pitchFamily="18" charset="0"/>
              </a:rPr>
              <a:t>vendidas</a:t>
            </a:r>
            <a:endParaRPr lang="en-US" sz="27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PlayStation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	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102,49 </a:t>
            </a:r>
            <a:r>
              <a:rPr lang="en-US" sz="2700" dirty="0" err="1" smtClean="0">
                <a:solidFill>
                  <a:srgbClr val="000000"/>
                </a:solidFill>
                <a:latin typeface="Cambria" pitchFamily="18" charset="0"/>
              </a:rPr>
              <a:t>milhões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  </a:t>
            </a:r>
            <a:endParaRPr lang="en-US" sz="27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Nintendo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64    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	          32,93 </a:t>
            </a:r>
            <a:r>
              <a:rPr lang="en-US" sz="2700" dirty="0" err="1">
                <a:solidFill>
                  <a:srgbClr val="000000"/>
                </a:solidFill>
                <a:latin typeface="Cambria" pitchFamily="18" charset="0"/>
              </a:rPr>
              <a:t>milhões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      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	  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Sega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Saturn 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	            8,82 </a:t>
            </a:r>
            <a:r>
              <a:rPr lang="en-US" sz="2700" dirty="0" err="1">
                <a:solidFill>
                  <a:srgbClr val="000000"/>
                </a:solidFill>
                <a:latin typeface="Cambria" pitchFamily="18" charset="0"/>
              </a:rPr>
              <a:t>milhões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      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	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      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	  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Atari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Jaguar  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                           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500 mil                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 	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Cambria" pitchFamily="18" charset="0"/>
              </a:rPr>
              <a:t>               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	</a:t>
            </a:r>
            <a:endParaRPr lang="en-US" sz="27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Quinta </a:t>
            </a:r>
            <a:r>
              <a:rPr lang="en-US" sz="4300" dirty="0" err="1" smtClean="0">
                <a:solidFill>
                  <a:srgbClr val="000000"/>
                </a:solidFill>
                <a:latin typeface="Cambria" pitchFamily="18" charset="0"/>
              </a:rPr>
              <a:t>Geração</a:t>
            </a:r>
            <a:r>
              <a:rPr lang="en-US" sz="4300" dirty="0" smtClean="0">
                <a:solidFill>
                  <a:srgbClr val="000000"/>
                </a:solidFill>
                <a:latin typeface="Cambria" pitchFamily="18" charset="0"/>
              </a:rPr>
              <a:t> - Dados</a:t>
            </a:r>
            <a:endParaRPr lang="en-US" sz="43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0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Dreamcast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PlayStation 2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GameCube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Xbox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484329"/>
            <a:ext cx="6173788" cy="4630738"/>
          </a:xfrm>
          <a:prstGeom prst="rect">
            <a:avLst/>
          </a:prstGeom>
          <a:noFill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624404"/>
            <a:ext cx="6176963" cy="161448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Sexta Geração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365092" y="1381108"/>
            <a:ext cx="9144000" cy="5028848"/>
          </a:xfrm>
        </p:spPr>
        <p:txBody>
          <a:bodyPr lIns="0" tIns="0" rIns="0" bIns="0">
            <a:noAutofit/>
          </a:bodyPr>
          <a:lstStyle/>
          <a:p>
            <a:r>
              <a:rPr lang="pt-BR" sz="1800" dirty="0" smtClean="0"/>
              <a:t>Processador: Hitachi SuperH4 a 200Mhz.</a:t>
            </a:r>
          </a:p>
          <a:p>
            <a:r>
              <a:rPr lang="pt-BR" sz="1800" dirty="0" smtClean="0"/>
              <a:t>Memória: 26 Megabytes</a:t>
            </a:r>
          </a:p>
          <a:p>
            <a:pPr lvl="1"/>
            <a:r>
              <a:rPr lang="pt-BR" sz="1400" dirty="0" smtClean="0"/>
              <a:t>16MB de memória principal</a:t>
            </a:r>
          </a:p>
          <a:p>
            <a:pPr lvl="1"/>
            <a:r>
              <a:rPr lang="pt-BR" sz="1400" dirty="0" smtClean="0"/>
              <a:t>8MB para vídeo</a:t>
            </a:r>
          </a:p>
          <a:p>
            <a:pPr lvl="1"/>
            <a:r>
              <a:rPr lang="pt-BR" sz="1400" dirty="0" smtClean="0"/>
              <a:t>2MB para som</a:t>
            </a:r>
          </a:p>
          <a:p>
            <a:r>
              <a:rPr lang="pt-BR" sz="1800" dirty="0" smtClean="0"/>
              <a:t>Áudio: Processador de som Yamaha de 64 canais (45MHz).</a:t>
            </a:r>
          </a:p>
          <a:p>
            <a:r>
              <a:rPr lang="pt-BR" sz="1800" dirty="0" smtClean="0"/>
              <a:t>Gráficos: NEC PowerVR Series II</a:t>
            </a:r>
          </a:p>
          <a:p>
            <a:pPr lvl="1"/>
            <a:r>
              <a:rPr lang="pt-BR" sz="1400" dirty="0" smtClean="0"/>
              <a:t>100MHz e 8MB de memória.</a:t>
            </a:r>
          </a:p>
          <a:p>
            <a:r>
              <a:rPr lang="pt-BR" sz="1800" dirty="0" smtClean="0"/>
              <a:t>Drive de CD-ROM: Yamaha 12x GD-ROM drive.</a:t>
            </a:r>
          </a:p>
          <a:p>
            <a:r>
              <a:rPr lang="pt-BR" sz="1800" dirty="0" smtClean="0"/>
              <a:t>Portas</a:t>
            </a:r>
          </a:p>
          <a:p>
            <a:pPr lvl="1"/>
            <a:r>
              <a:rPr lang="pt-BR" sz="1400" dirty="0" smtClean="0"/>
              <a:t>4 portas para controles</a:t>
            </a:r>
          </a:p>
          <a:p>
            <a:pPr lvl="1"/>
            <a:r>
              <a:rPr lang="pt-BR" sz="1400" dirty="0" smtClean="0"/>
              <a:t>Uma serial</a:t>
            </a:r>
          </a:p>
          <a:p>
            <a:pPr lvl="1"/>
            <a:r>
              <a:rPr lang="pt-BR" sz="1400" dirty="0" smtClean="0"/>
              <a:t>Uma de expansão.</a:t>
            </a:r>
          </a:p>
          <a:p>
            <a:r>
              <a:rPr lang="pt-BR" sz="1800" dirty="0" smtClean="0"/>
              <a:t>Comunicação: Modem</a:t>
            </a:r>
          </a:p>
          <a:p>
            <a:pPr lvl="1"/>
            <a:r>
              <a:rPr lang="pt-BR" sz="1400" dirty="0" smtClean="0"/>
              <a:t>EUA/Japão: 56Kbps</a:t>
            </a:r>
          </a:p>
          <a:p>
            <a:pPr lvl="1"/>
            <a:r>
              <a:rPr lang="pt-BR" sz="1400" dirty="0" smtClean="0"/>
              <a:t>Europa: 33.6Kbps</a:t>
            </a:r>
          </a:p>
          <a:p>
            <a:r>
              <a:rPr lang="pt-BR" sz="1800" dirty="0" smtClean="0"/>
              <a:t>Peso: 1,9 kg.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0" y="3881438"/>
            <a:ext cx="4851408" cy="2856820"/>
          </a:xfrm>
          <a:prstGeom prst="rect">
            <a:avLst/>
          </a:prstGeom>
          <a:noFill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760" y="881042"/>
            <a:ext cx="2036892" cy="150019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Dreamcast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6" y="1095356"/>
            <a:ext cx="3619500" cy="2714625"/>
          </a:xfrm>
          <a:prstGeom prst="rect">
            <a:avLst/>
          </a:prstGeom>
          <a:noFill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1787" y="1109664"/>
            <a:ext cx="3406775" cy="2843212"/>
          </a:xfrm>
          <a:prstGeom prst="rect">
            <a:avLst/>
          </a:prstGeom>
          <a:noFill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5752" y="3952876"/>
            <a:ext cx="3455987" cy="3219450"/>
          </a:xfrm>
          <a:prstGeom prst="rect">
            <a:avLst/>
          </a:prstGeom>
          <a:noFill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8938" y="4071960"/>
            <a:ext cx="3492500" cy="3024188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8000" y="95224"/>
            <a:ext cx="9144000" cy="1270000"/>
          </a:xfrm>
        </p:spPr>
        <p:txBody>
          <a:bodyPr/>
          <a:lstStyle/>
          <a:p>
            <a:r>
              <a:rPr lang="pt-BR" dirty="0" smtClean="0"/>
              <a:t>Dreamcast – Acessórios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onic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8166" y="1452546"/>
            <a:ext cx="6519895" cy="488992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Dreamcast – Mais vendidos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36530" y="1666860"/>
            <a:ext cx="9144000" cy="502884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: 1951 – NIMROD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Imagem 7" descr="738px-Nimrod_schematic_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4" y="4524375"/>
            <a:ext cx="3810000" cy="3095625"/>
          </a:xfrm>
          <a:prstGeom prst="rect">
            <a:avLst/>
          </a:prstGeom>
        </p:spPr>
      </p:pic>
      <p:pic>
        <p:nvPicPr>
          <p:cNvPr id="10" name="Imagem 9" descr="block_dg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22" y="1381108"/>
            <a:ext cx="3533775" cy="3524250"/>
          </a:xfrm>
          <a:prstGeom prst="rect">
            <a:avLst/>
          </a:prstGeom>
        </p:spPr>
      </p:pic>
      <p:pic>
        <p:nvPicPr>
          <p:cNvPr id="11" name="Imagem 10" descr="desk_dg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298" y="1523984"/>
            <a:ext cx="3295650" cy="2552700"/>
          </a:xfrm>
          <a:prstGeom prst="rect">
            <a:avLst/>
          </a:prstGeom>
        </p:spPr>
      </p:pic>
      <p:pic>
        <p:nvPicPr>
          <p:cNvPr id="12" name="Imagem 11" descr="instr_dg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546" y="1452546"/>
            <a:ext cx="3819525" cy="4000500"/>
          </a:xfrm>
          <a:prstGeom prst="rect">
            <a:avLst/>
          </a:prstGeom>
        </p:spPr>
      </p:pic>
      <p:pic>
        <p:nvPicPr>
          <p:cNvPr id="13" name="Imagem 12" descr="state_dg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9670" y="2524116"/>
            <a:ext cx="408622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650844" y="1595422"/>
            <a:ext cx="5143536" cy="5028848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CPU 128-bit RISC de 295MHz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A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versão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Slim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roda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a 299MHz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32MB de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memória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principal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4MB de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memória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vídeo</a:t>
            </a:r>
            <a:endParaRPr 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Mídia</a:t>
            </a:r>
            <a:endParaRPr 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Jogos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podem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ser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DVD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ou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CD-ROM</a:t>
            </a: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Suporta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Filmes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DVD e CDs de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áudio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comuns</a:t>
            </a:r>
            <a:endParaRPr 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Filmes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em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DivX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e MP3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podem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ser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emulados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através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programas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terceiros</a:t>
            </a:r>
            <a:endParaRPr 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ambria" pitchFamily="18" charset="0"/>
              </a:rPr>
              <a:t>EyeToy</a:t>
            </a:r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, Karaoke, Internet</a:t>
            </a: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pt-BR" sz="1600" dirty="0" smtClean="0"/>
              <a:t>Karaoke Revolution [3]</a:t>
            </a: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pt-BR" sz="1600" dirty="0" smtClean="0"/>
              <a:t>SingStar</a:t>
            </a:r>
            <a:r>
              <a:rPr lang="pt-BR" sz="1600" i="1" dirty="0" smtClean="0"/>
              <a:t> </a:t>
            </a:r>
            <a:r>
              <a:rPr lang="pt-BR" sz="1600" dirty="0" smtClean="0"/>
              <a:t>[5]</a:t>
            </a: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endParaRPr lang="pt-BR" sz="16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pt-BR" sz="1600" dirty="0" smtClean="0">
                <a:solidFill>
                  <a:srgbClr val="000000"/>
                </a:solidFill>
                <a:latin typeface="Cambria" pitchFamily="18" charset="0"/>
              </a:rPr>
              <a:t>Destravas</a:t>
            </a: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pt-BR" sz="1200" dirty="0" smtClean="0"/>
              <a:t>Via hardware (modchip)</a:t>
            </a: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pt-BR" sz="1200" dirty="0" smtClean="0"/>
              <a:t>Via software (softmod)</a:t>
            </a: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r>
              <a:rPr lang="pt-BR" sz="1200" dirty="0" smtClean="0"/>
              <a:t>Via troca de cds/dvds (swaptrick)</a:t>
            </a:r>
            <a:endParaRPr lang="en-US" sz="12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284477" lvl="1" indent="0">
              <a:lnSpc>
                <a:spcPct val="95000"/>
              </a:lnSpc>
              <a:spcBef>
                <a:spcPct val="0"/>
              </a:spcBef>
            </a:pPr>
            <a:endParaRPr lang="en-US" sz="20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60" y="38097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6819" y="2381240"/>
            <a:ext cx="2643181" cy="2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6" y="5024446"/>
            <a:ext cx="3846172" cy="22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/>
              <a:t>PlayStation</a:t>
            </a:r>
            <a:r>
              <a:rPr lang="pt-BR" dirty="0" smtClean="0"/>
              <a:t> 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/>
              <a:t>PlayStation</a:t>
            </a:r>
            <a:r>
              <a:rPr lang="pt-BR" dirty="0" smtClean="0"/>
              <a:t> 2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44" y="1309670"/>
            <a:ext cx="457535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4" y="452414"/>
            <a:ext cx="42919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092" y="3738562"/>
            <a:ext cx="5000660" cy="37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2" y="452414"/>
            <a:ext cx="3413526" cy="3357586"/>
          </a:xfrm>
          <a:prstGeom prst="rect">
            <a:avLst/>
          </a:prstGeom>
          <a:noFill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0" y="3881438"/>
            <a:ext cx="4285865" cy="3214710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32" y="4167190"/>
            <a:ext cx="3857652" cy="2893562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902" y="1645920"/>
            <a:ext cx="9144000" cy="5028848"/>
          </a:xfrm>
        </p:spPr>
        <p:txBody>
          <a:bodyPr>
            <a:normAutofit/>
          </a:bodyPr>
          <a:lstStyle/>
          <a:p>
            <a:r>
              <a:rPr lang="pt-BR" sz="1800" dirty="0" smtClean="0"/>
              <a:t>Processador - IBM Gekko </a:t>
            </a:r>
          </a:p>
          <a:p>
            <a:pPr lvl="1"/>
            <a:r>
              <a:rPr lang="pt-BR" sz="1400" dirty="0" smtClean="0"/>
              <a:t>PowerPC 750CXe – 485MHz</a:t>
            </a:r>
          </a:p>
          <a:p>
            <a:r>
              <a:rPr lang="pt-BR" sz="1800" dirty="0" smtClean="0"/>
              <a:t>Graficos – Flipper</a:t>
            </a:r>
          </a:p>
          <a:p>
            <a:pPr lvl="1"/>
            <a:r>
              <a:rPr lang="pt-BR" sz="1400" dirty="0" smtClean="0"/>
              <a:t>648 MP/s – 162 MHz</a:t>
            </a:r>
          </a:p>
          <a:p>
            <a:r>
              <a:rPr lang="pt-BR" sz="1800" dirty="0" smtClean="0"/>
              <a:t>Audio: Macronix DSP modificado (81 MHz )</a:t>
            </a:r>
          </a:p>
          <a:p>
            <a:pPr lvl="1"/>
            <a:r>
              <a:rPr lang="pt-BR" sz="1400" dirty="0" smtClean="0"/>
              <a:t>Codificação: ADPCM</a:t>
            </a:r>
          </a:p>
          <a:p>
            <a:pPr lvl="1"/>
            <a:r>
              <a:rPr lang="pt-BR" sz="1400" dirty="0" smtClean="0"/>
              <a:t>Qualidade do Sinal Digital: 16 bit </a:t>
            </a:r>
          </a:p>
          <a:p>
            <a:pPr lvl="1"/>
            <a:r>
              <a:rPr lang="pt-BR" sz="1400" dirty="0" smtClean="0"/>
              <a:t>Frequência de Sampling : 48 KHz </a:t>
            </a:r>
          </a:p>
          <a:p>
            <a:pPr lvl="1"/>
            <a:r>
              <a:rPr lang="pt-BR" sz="1400" dirty="0" smtClean="0"/>
              <a:t>Sinal "Dolby Pro Logic II" através da "Saída Analógica" </a:t>
            </a:r>
          </a:p>
          <a:p>
            <a:r>
              <a:rPr lang="pt-BR" sz="1800" dirty="0" smtClean="0"/>
              <a:t>Memória – 40MB</a:t>
            </a:r>
          </a:p>
          <a:p>
            <a:pPr lvl="1"/>
            <a:r>
              <a:rPr lang="pt-BR" sz="1400" dirty="0" smtClean="0"/>
              <a:t>24MB 1T-SRAM Principal</a:t>
            </a:r>
          </a:p>
          <a:p>
            <a:pPr lvl="1"/>
            <a:r>
              <a:rPr lang="pt-BR" sz="1400" dirty="0" smtClean="0"/>
              <a:t>16MB DRAM Auxiliar</a:t>
            </a:r>
          </a:p>
          <a:p>
            <a:r>
              <a:rPr lang="pt-BR" sz="1800" dirty="0" smtClean="0"/>
              <a:t>Portas:</a:t>
            </a:r>
          </a:p>
          <a:p>
            <a:pPr lvl="1"/>
            <a:r>
              <a:rPr lang="pt-BR" sz="1400" dirty="0" smtClean="0"/>
              <a:t>4 Controles</a:t>
            </a:r>
          </a:p>
          <a:p>
            <a:pPr lvl="1"/>
            <a:r>
              <a:rPr lang="pt-BR" sz="1400" dirty="0" smtClean="0"/>
              <a:t>2 Memory Cards</a:t>
            </a:r>
          </a:p>
          <a:p>
            <a:pPr lvl="1"/>
            <a:r>
              <a:rPr lang="pt-BR" sz="1400" dirty="0" smtClean="0"/>
              <a:t>1 Saída AV Analógica</a:t>
            </a:r>
          </a:p>
          <a:p>
            <a:pPr lvl="1"/>
            <a:r>
              <a:rPr lang="pt-BR" sz="1400" dirty="0" smtClean="0"/>
              <a:t>2 Portas Seriais</a:t>
            </a:r>
          </a:p>
        </p:txBody>
      </p:sp>
      <p:pic>
        <p:nvPicPr>
          <p:cNvPr id="10" name="Picture 9" descr="mini-dv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430" y="452414"/>
            <a:ext cx="2357454" cy="175630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Gamecube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Gamecube – DK Bongo</a:t>
            </a:r>
            <a:endParaRPr lang="pt-BR" dirty="0"/>
          </a:p>
        </p:txBody>
      </p:sp>
      <p:pic>
        <p:nvPicPr>
          <p:cNvPr id="4" name="DK Jungle Bea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36794" y="2016124"/>
            <a:ext cx="5344605" cy="4008454"/>
          </a:xfrm>
          <a:prstGeom prst="rect">
            <a:avLst/>
          </a:prstGeom>
        </p:spPr>
      </p:pic>
      <p:pic>
        <p:nvPicPr>
          <p:cNvPr id="5" name="Bongo Her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722414" y="130967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Presente - Sétima Geração</a:t>
            </a:r>
          </a:p>
        </p:txBody>
      </p:sp>
      <p:pic>
        <p:nvPicPr>
          <p:cNvPr id="2050" name="Picture 2" descr="D:\bruno\workspace\2008.2\Multimídia\xbox\playstation3[1]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4314" y="1309670"/>
            <a:ext cx="3810000" cy="2476500"/>
          </a:xfrm>
          <a:prstGeom prst="rect">
            <a:avLst/>
          </a:prstGeom>
          <a:noFill/>
        </p:spPr>
      </p:pic>
      <p:pic>
        <p:nvPicPr>
          <p:cNvPr id="2051" name="Picture 3" descr="D:\bruno\workspace\2008.2\Multimídia\xbox\xbox360_screen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8298" y="3381372"/>
            <a:ext cx="4276725" cy="2781300"/>
          </a:xfrm>
          <a:prstGeom prst="rect">
            <a:avLst/>
          </a:prstGeom>
          <a:noFill/>
        </p:spPr>
      </p:pic>
      <p:pic>
        <p:nvPicPr>
          <p:cNvPr id="2052" name="Picture 4" descr="D:\bruno\workspace\2008.2\Multimídia\xbox\wii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34" y="2024050"/>
            <a:ext cx="2674937" cy="95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5950" y="452414"/>
            <a:ext cx="3181097" cy="3357586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5884" y="3952876"/>
            <a:ext cx="3498813" cy="2511191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66" y="1381108"/>
            <a:ext cx="9144000" cy="5028848"/>
          </a:xfrm>
        </p:spPr>
        <p:txBody>
          <a:bodyPr>
            <a:noAutofit/>
          </a:bodyPr>
          <a:lstStyle/>
          <a:p>
            <a:r>
              <a:rPr lang="pt-BR" sz="1800" dirty="0" smtClean="0"/>
              <a:t>CPU personalizada baseada no processador IBM PowerPC</a:t>
            </a:r>
          </a:p>
          <a:p>
            <a:pPr lvl="1"/>
            <a:r>
              <a:rPr lang="pt-BR" sz="1400" dirty="0" smtClean="0"/>
              <a:t>Três núcleos simétricos em execução com 3,2 GHz cada</a:t>
            </a:r>
          </a:p>
          <a:p>
            <a:r>
              <a:rPr lang="pt-BR" sz="1800" dirty="0" smtClean="0"/>
              <a:t>Processador gráfico personalizado da ATI (Xenos)</a:t>
            </a:r>
          </a:p>
          <a:p>
            <a:pPr lvl="1"/>
            <a:r>
              <a:rPr lang="pt-BR" sz="1400" dirty="0" smtClean="0"/>
              <a:t>10 MB de DRAM incorporado</a:t>
            </a:r>
          </a:p>
          <a:p>
            <a:pPr lvl="1"/>
            <a:r>
              <a:rPr lang="pt-BR" sz="1400" dirty="0" smtClean="0"/>
              <a:t>500MHz</a:t>
            </a:r>
          </a:p>
          <a:p>
            <a:r>
              <a:rPr lang="pt-BR" sz="1800" dirty="0" smtClean="0"/>
              <a:t>Memória: 512 MB de 700 MHz GDDR3 RAM</a:t>
            </a:r>
          </a:p>
          <a:p>
            <a:r>
              <a:rPr lang="pt-BR" sz="1800" dirty="0" smtClean="0"/>
              <a:t>Disco rígido de 120 GB atualizável e removível</a:t>
            </a:r>
          </a:p>
          <a:p>
            <a:r>
              <a:rPr lang="pt-BR" sz="1800" dirty="0" smtClean="0"/>
              <a:t>Entrada/Saída</a:t>
            </a:r>
          </a:p>
          <a:p>
            <a:pPr lvl="1"/>
            <a:r>
              <a:rPr lang="pt-BR" sz="1400" dirty="0" smtClean="0"/>
              <a:t>Suporte para até quatro controles sem fio</a:t>
            </a:r>
          </a:p>
          <a:p>
            <a:pPr lvl="1"/>
            <a:r>
              <a:rPr lang="pt-BR" sz="1400" dirty="0" smtClean="0"/>
              <a:t>Três portas USB 2.0</a:t>
            </a:r>
          </a:p>
          <a:p>
            <a:pPr lvl="1"/>
            <a:r>
              <a:rPr lang="pt-BR" sz="1400" dirty="0" smtClean="0"/>
              <a:t>Dois slots de unidades de memória</a:t>
            </a:r>
          </a:p>
          <a:p>
            <a:r>
              <a:rPr lang="pt-BR" sz="1800" dirty="0" smtClean="0"/>
              <a:t>Áudio</a:t>
            </a:r>
          </a:p>
          <a:p>
            <a:pPr lvl="1"/>
            <a:r>
              <a:rPr lang="pt-BR" sz="1400" dirty="0" smtClean="0"/>
              <a:t>Saída de som surround de múltiplos canais</a:t>
            </a:r>
          </a:p>
          <a:p>
            <a:pPr lvl="1"/>
            <a:r>
              <a:rPr lang="pt-BR" sz="1400" dirty="0" smtClean="0"/>
              <a:t>Suporta 48KHz de áudio de 16 bits</a:t>
            </a:r>
          </a:p>
          <a:p>
            <a:r>
              <a:rPr lang="pt-BR" sz="1800" dirty="0" smtClean="0"/>
              <a:t>Diversos</a:t>
            </a:r>
          </a:p>
          <a:p>
            <a:pPr lvl="1"/>
            <a:r>
              <a:rPr lang="pt-BR" sz="1400" dirty="0" smtClean="0"/>
              <a:t>3 portas USB 2.0</a:t>
            </a:r>
          </a:p>
          <a:p>
            <a:pPr lvl="1"/>
            <a:r>
              <a:rPr lang="pt-BR" sz="1400" dirty="0" smtClean="0"/>
              <a:t>Conectividade WiFi</a:t>
            </a:r>
          </a:p>
          <a:p>
            <a:pPr lvl="1"/>
            <a:r>
              <a:rPr lang="pt-BR" sz="1400" dirty="0" smtClean="0"/>
              <a:t>Xbox Live</a:t>
            </a:r>
          </a:p>
          <a:p>
            <a:endParaRPr lang="pt-BR" sz="1800" dirty="0" smtClean="0"/>
          </a:p>
          <a:p>
            <a:pPr lvl="1"/>
            <a:endParaRPr lang="pt-BR" sz="1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Xbox 360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Xbox 360 – Acessórios</a:t>
            </a:r>
            <a:endParaRPr lang="pt-BR" dirty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4446" y="4381504"/>
            <a:ext cx="1643074" cy="1726686"/>
          </a:xfrm>
          <a:prstGeom prst="rect">
            <a:avLst/>
          </a:prstGeom>
          <a:noFill/>
        </p:spPr>
      </p:pic>
      <p:pic>
        <p:nvPicPr>
          <p:cNvPr id="1026" name="Picture 2" descr="D:\bruno\workspace\2008.2\Multimídia\xbox\112713798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0976" y="3738562"/>
            <a:ext cx="3095647" cy="2786082"/>
          </a:xfrm>
          <a:prstGeom prst="rect">
            <a:avLst/>
          </a:prstGeom>
          <a:noFill/>
        </p:spPr>
      </p:pic>
      <p:pic>
        <p:nvPicPr>
          <p:cNvPr id="1027" name="Picture 3" descr="D:\bruno\workspace\2008.2\Multimídia\xbox\112713839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6992" y="4595818"/>
            <a:ext cx="2071702" cy="1870131"/>
          </a:xfrm>
          <a:prstGeom prst="rect">
            <a:avLst/>
          </a:prstGeom>
          <a:noFill/>
        </p:spPr>
      </p:pic>
      <p:pic>
        <p:nvPicPr>
          <p:cNvPr id="1029" name="Picture 5" descr="D:\bruno\workspace\2008.2\Multimídia\xbox\hero34tifjpgcop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32" y="1381108"/>
            <a:ext cx="3071834" cy="2641777"/>
          </a:xfrm>
          <a:prstGeom prst="rect">
            <a:avLst/>
          </a:prstGeom>
          <a:noFill/>
        </p:spPr>
      </p:pic>
      <p:pic>
        <p:nvPicPr>
          <p:cNvPr id="1030" name="Picture 6" descr="D:\bruno\workspace\2008.2\Multimídia\xbox\vision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4314" y="1309670"/>
            <a:ext cx="2760581" cy="2071702"/>
          </a:xfrm>
          <a:prstGeom prst="rect">
            <a:avLst/>
          </a:prstGeom>
          <a:noFill/>
        </p:spPr>
      </p:pic>
      <p:pic>
        <p:nvPicPr>
          <p:cNvPr id="1032" name="Picture 8" descr="D:\bruno\workspace\2008.2\Multimídia\xbox\rock-bank-xbox-36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36662" y="1523984"/>
            <a:ext cx="7572428" cy="5134106"/>
          </a:xfrm>
          <a:prstGeom prst="rect">
            <a:avLst/>
          </a:prstGeom>
          <a:noFill/>
        </p:spPr>
      </p:pic>
      <p:pic>
        <p:nvPicPr>
          <p:cNvPr id="1033" name="Picture 9" descr="D:\bruno\workspace\2008.2\Multimídia\xbox\RockBandDrumKi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6794" y="1166794"/>
            <a:ext cx="4787900" cy="570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Xbox 260 - Rock Band</a:t>
            </a:r>
            <a:endParaRPr lang="pt-BR" dirty="0"/>
          </a:p>
        </p:txBody>
      </p:sp>
      <p:pic>
        <p:nvPicPr>
          <p:cNvPr id="4" name="Rock Ban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1846" y="1666860"/>
            <a:ext cx="6582864" cy="4937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Wii</a:t>
            </a:r>
          </a:p>
        </p:txBody>
      </p:sp>
      <p:pic>
        <p:nvPicPr>
          <p:cNvPr id="1026" name="Picture 2" descr="D:\bruno\workspace\2008.2\Multimídia\wii\451px-Wii_Wiimote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08" y="380976"/>
            <a:ext cx="5729287" cy="760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esperar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oitava</a:t>
            </a:r>
            <a:r>
              <a:rPr lang="en-US" dirty="0" smtClean="0"/>
              <a:t> </a:t>
            </a:r>
            <a:r>
              <a:rPr lang="en-US" dirty="0" err="1" smtClean="0"/>
              <a:t>geraçao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oitava</a:t>
            </a:r>
            <a:r>
              <a:rPr lang="en-US" dirty="0" smtClean="0"/>
              <a:t> </a:t>
            </a:r>
            <a:r>
              <a:rPr lang="en-US" dirty="0" err="1" smtClean="0"/>
              <a:t>geração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r>
              <a:rPr lang="en-US" dirty="0" smtClean="0"/>
              <a:t>, </a:t>
            </a:r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imaginaçao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tentar</a:t>
            </a:r>
            <a:r>
              <a:rPr lang="en-US" dirty="0" smtClean="0"/>
              <a:t> </a:t>
            </a:r>
            <a:r>
              <a:rPr lang="en-US" dirty="0" err="1" smtClean="0"/>
              <a:t>descobrir</a:t>
            </a:r>
            <a:r>
              <a:rPr lang="en-US" dirty="0" smtClean="0"/>
              <a:t>.</a:t>
            </a:r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4" name="Picture 3" descr="xbo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22" y="4024314"/>
            <a:ext cx="30099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3074" y="352424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XBOX 720????</a:t>
            </a:r>
            <a:endParaRPr lang="pt-BR" dirty="0"/>
          </a:p>
        </p:txBody>
      </p:sp>
      <p:pic>
        <p:nvPicPr>
          <p:cNvPr id="6" name="Picture 5" descr="playstation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290" y="4043384"/>
            <a:ext cx="3714750" cy="2838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604" y="352424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PLAYSTATION 4???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1952 - EDSAC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Imagem 5" descr="edsac99.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4" y="1023918"/>
            <a:ext cx="5191140" cy="3650020"/>
          </a:xfrm>
          <a:prstGeom prst="rect">
            <a:avLst/>
          </a:prstGeom>
        </p:spPr>
      </p:pic>
      <p:pic>
        <p:nvPicPr>
          <p:cNvPr id="7" name="Imagem 6" descr="OXO_emulated_screensh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124" y="4362450"/>
            <a:ext cx="489585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Segundos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especialistas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, a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próxima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geração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de video games,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visará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consoles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sejam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portáteis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e/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interetivos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possibilitando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grupos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joguem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ao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mesmo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tempo e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em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qualquer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</a:rPr>
              <a:t>lugar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Dispositivos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sensíveis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movimentos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como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ocorre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com o WII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teve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grande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aceitabilidade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. Tal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tendência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será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relevante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para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a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criação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dos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novos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consoles.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Se é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possivel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captar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movimentos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físicos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por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que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não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captar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movimentos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metais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Futuro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Futuro</a:t>
            </a:r>
            <a:r>
              <a:rPr lang="en-US" dirty="0" smtClean="0"/>
              <a:t>- </a:t>
            </a:r>
            <a:r>
              <a:rPr lang="en-US" dirty="0" err="1" smtClean="0"/>
              <a:t>Interatividade</a:t>
            </a:r>
            <a:endParaRPr lang="pt-BR" dirty="0"/>
          </a:p>
        </p:txBody>
      </p:sp>
      <p:pic>
        <p:nvPicPr>
          <p:cNvPr id="16" name="Picture 15" descr="volante w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0490">
            <a:off x="2122506" y="1447720"/>
            <a:ext cx="3643173" cy="2827804"/>
          </a:xfrm>
          <a:prstGeom prst="rect">
            <a:avLst/>
          </a:prstGeom>
        </p:spPr>
      </p:pic>
      <p:pic>
        <p:nvPicPr>
          <p:cNvPr id="18" name="Picture 17" descr="esp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3399">
            <a:off x="584013" y="3569634"/>
            <a:ext cx="3562131" cy="3281425"/>
          </a:xfrm>
          <a:prstGeom prst="rect">
            <a:avLst/>
          </a:prstGeom>
        </p:spPr>
      </p:pic>
      <p:pic>
        <p:nvPicPr>
          <p:cNvPr id="19" name="Picture 18" descr="ar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8905">
            <a:off x="6575158" y="1163004"/>
            <a:ext cx="3352190" cy="2857500"/>
          </a:xfrm>
          <a:prstGeom prst="rect">
            <a:avLst/>
          </a:prstGeom>
        </p:spPr>
      </p:pic>
      <p:pic>
        <p:nvPicPr>
          <p:cNvPr id="2050" name="Picture 2" descr="C:\Users\ygor\Pictures\wii_crossb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93744">
            <a:off x="5589574" y="3532509"/>
            <a:ext cx="3532173" cy="3523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6530" y="309538"/>
            <a:ext cx="9144000" cy="127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Futuro</a:t>
            </a:r>
            <a:r>
              <a:rPr lang="en-US" dirty="0" smtClean="0"/>
              <a:t> –</a:t>
            </a:r>
            <a:r>
              <a:rPr lang="en-US" dirty="0" err="1" smtClean="0"/>
              <a:t>Portabilidade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foco</a:t>
            </a:r>
            <a:endParaRPr lang="pt-BR" dirty="0"/>
          </a:p>
        </p:txBody>
      </p:sp>
      <p:pic>
        <p:nvPicPr>
          <p:cNvPr id="10" name="Picture 9" descr="nintendo ds l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71165">
            <a:off x="6450325" y="4424531"/>
            <a:ext cx="2887468" cy="2705970"/>
          </a:xfrm>
          <a:prstGeom prst="rect">
            <a:avLst/>
          </a:prstGeom>
        </p:spPr>
      </p:pic>
      <p:pic>
        <p:nvPicPr>
          <p:cNvPr id="8" name="Picture 7" descr="p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04244">
            <a:off x="5362510" y="1886390"/>
            <a:ext cx="3646937" cy="241315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 rot="20679439">
            <a:off x="693677" y="2286019"/>
            <a:ext cx="4081463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Futuro</a:t>
            </a:r>
            <a:r>
              <a:rPr lang="en-US" dirty="0" smtClean="0"/>
              <a:t> –</a:t>
            </a:r>
            <a:r>
              <a:rPr lang="en-US" dirty="0" err="1" smtClean="0"/>
              <a:t>Diversidade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Consoles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servem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jogar</a:t>
            </a:r>
            <a:endParaRPr lang="pt-BR" dirty="0"/>
          </a:p>
        </p:txBody>
      </p:sp>
      <p:pic>
        <p:nvPicPr>
          <p:cNvPr id="11" name="Picture 10" descr="webc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2540">
            <a:off x="2406325" y="3959292"/>
            <a:ext cx="3093340" cy="2642668"/>
          </a:xfrm>
          <a:prstGeom prst="rect">
            <a:avLst/>
          </a:prstGeom>
        </p:spPr>
      </p:pic>
      <p:pic>
        <p:nvPicPr>
          <p:cNvPr id="12" name="Picture 11" descr="k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93636">
            <a:off x="5108032" y="2968770"/>
            <a:ext cx="3753586" cy="2676086"/>
          </a:xfrm>
          <a:prstGeom prst="rect">
            <a:avLst/>
          </a:prstGeom>
        </p:spPr>
      </p:pic>
      <p:pic>
        <p:nvPicPr>
          <p:cNvPr id="13" name="Picture 12" descr="g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7115">
            <a:off x="3546198" y="1903860"/>
            <a:ext cx="5064614" cy="3476637"/>
          </a:xfrm>
          <a:prstGeom prst="rect">
            <a:avLst/>
          </a:prstGeom>
        </p:spPr>
      </p:pic>
      <p:pic>
        <p:nvPicPr>
          <p:cNvPr id="14" name="Picture 13" descr="televis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63401">
            <a:off x="777600" y="2122655"/>
            <a:ext cx="6106028" cy="405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8000" y="1381108"/>
            <a:ext cx="9144000" cy="564360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usuário</a:t>
            </a:r>
            <a:r>
              <a:rPr lang="en-US" dirty="0" smtClean="0"/>
              <a:t> </a:t>
            </a:r>
            <a:r>
              <a:rPr lang="en-US" dirty="0" err="1" smtClean="0"/>
              <a:t>realmente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do </a:t>
            </a:r>
            <a:r>
              <a:rPr lang="en-US" dirty="0" err="1" smtClean="0"/>
              <a:t>jogo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captar</a:t>
            </a:r>
            <a:r>
              <a:rPr lang="en-US" dirty="0" smtClean="0"/>
              <a:t> as </a:t>
            </a:r>
            <a:r>
              <a:rPr lang="en-US" dirty="0" err="1" smtClean="0"/>
              <a:t>emoções</a:t>
            </a:r>
            <a:r>
              <a:rPr lang="en-US" dirty="0" smtClean="0"/>
              <a:t> </a:t>
            </a:r>
            <a:r>
              <a:rPr lang="en-US" dirty="0" err="1" smtClean="0"/>
              <a:t>humanas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Entendendo</a:t>
            </a:r>
            <a:r>
              <a:rPr lang="en-US" dirty="0" smtClean="0"/>
              <a:t> </a:t>
            </a:r>
            <a:r>
              <a:rPr lang="en-US" dirty="0" err="1" smtClean="0"/>
              <a:t>mente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permitir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açoes</a:t>
            </a:r>
            <a:r>
              <a:rPr lang="en-US" dirty="0" smtClean="0"/>
              <a:t> </a:t>
            </a:r>
            <a:r>
              <a:rPr lang="en-US" dirty="0" err="1" smtClean="0"/>
              <a:t>humanamente</a:t>
            </a:r>
            <a:r>
              <a:rPr lang="en-US" dirty="0" smtClean="0"/>
              <a:t> </a:t>
            </a:r>
            <a:r>
              <a:rPr lang="en-US" dirty="0" err="1" smtClean="0"/>
              <a:t>impossível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futuro</a:t>
            </a:r>
            <a:r>
              <a:rPr lang="en-US" dirty="0" smtClean="0"/>
              <a:t> ==</a:t>
            </a:r>
            <a:r>
              <a:rPr lang="en-US" dirty="0" err="1" smtClean="0"/>
              <a:t>Imersão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http://www.youtube.com/watch?v=YxMux4uEkLI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futuro</a:t>
            </a:r>
            <a:r>
              <a:rPr lang="en-US" dirty="0" smtClean="0"/>
              <a:t>?</a:t>
            </a:r>
            <a:br>
              <a:rPr lang="en-US" dirty="0" smtClean="0"/>
            </a:br>
            <a:endParaRPr lang="pt-BR" dirty="0"/>
          </a:p>
        </p:txBody>
      </p:sp>
      <p:pic>
        <p:nvPicPr>
          <p:cNvPr id="4" name="Picture 3" descr="wii2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06" y="3024182"/>
            <a:ext cx="3929090" cy="3458809"/>
          </a:xfrm>
          <a:prstGeom prst="rect">
            <a:avLst/>
          </a:prstGeom>
        </p:spPr>
      </p:pic>
      <p:pic>
        <p:nvPicPr>
          <p:cNvPr id="5" name="Picture 4" descr="emot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72" y="3095620"/>
            <a:ext cx="5167358" cy="324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1952 - EDSAC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1958 – Tennis for Two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Imagem 6" descr="TennisForTwoMach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4" y="1238232"/>
            <a:ext cx="4286280" cy="5024315"/>
          </a:xfrm>
          <a:prstGeom prst="rect">
            <a:avLst/>
          </a:prstGeom>
        </p:spPr>
      </p:pic>
      <p:pic>
        <p:nvPicPr>
          <p:cNvPr id="8" name="Imagem 7" descr="tennispadd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4" y="1738298"/>
            <a:ext cx="2143135" cy="1623587"/>
          </a:xfrm>
          <a:prstGeom prst="rect">
            <a:avLst/>
          </a:prstGeom>
        </p:spPr>
      </p:pic>
      <p:pic>
        <p:nvPicPr>
          <p:cNvPr id="9" name="Imagem 8" descr="tennis_for_tw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76" y="4095752"/>
            <a:ext cx="3729047" cy="287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 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1958 – Tennis for Two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O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Início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: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 1961 – </a:t>
            </a:r>
            <a:r>
              <a:rPr lang="en-US" sz="4300" dirty="0" err="1" smtClean="0">
                <a:solidFill>
                  <a:srgbClr val="000000"/>
                </a:solidFill>
                <a:latin typeface="Arial" pitchFamily="34" charset="0"/>
              </a:rPr>
              <a:t>Spacewar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>!</a:t>
            </a:r>
            <a:endParaRPr lang="en-US" sz="43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Imagem 5" descr="1962_spacewar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54" y="1309670"/>
            <a:ext cx="5310198" cy="3591021"/>
          </a:xfrm>
          <a:prstGeom prst="rect">
            <a:avLst/>
          </a:prstGeom>
        </p:spPr>
      </p:pic>
      <p:pic>
        <p:nvPicPr>
          <p:cNvPr id="7" name="Imagem 6" descr="spacew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694" y="1595422"/>
            <a:ext cx="3551130" cy="2525405"/>
          </a:xfrm>
          <a:prstGeom prst="rect">
            <a:avLst/>
          </a:prstGeom>
        </p:spPr>
      </p:pic>
      <p:pic>
        <p:nvPicPr>
          <p:cNvPr id="8" name="Imagem 7" descr="dec_spacewar.fu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256" y="4452942"/>
            <a:ext cx="3286148" cy="288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1213</TotalTime>
  <Words>2440</Words>
  <Application>Microsoft PowerPoint</Application>
  <PresentationFormat>Custom</PresentationFormat>
  <Paragraphs>477</Paragraphs>
  <Slides>55</Slides>
  <Notes>43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Concourse</vt:lpstr>
      <vt:lpstr>Evolução dos Videogames e suas Formas de Interação</vt:lpstr>
      <vt:lpstr>Agenda</vt:lpstr>
      <vt:lpstr>O Início: 1951 – NIMROD</vt:lpstr>
      <vt:lpstr>O Início: 1951 – NIMROD</vt:lpstr>
      <vt:lpstr>O Início: 1952 - EDSAC</vt:lpstr>
      <vt:lpstr>O Início: 1952 - EDSAC</vt:lpstr>
      <vt:lpstr>O Início: 1958 – Tennis for Two</vt:lpstr>
      <vt:lpstr>O Início: 1958 – Tennis for Two</vt:lpstr>
      <vt:lpstr>O Início: 1961 – Spacewar!</vt:lpstr>
      <vt:lpstr>Primeira Geração (1972 – 1977)</vt:lpstr>
      <vt:lpstr>Primeira Geração - Odyssey</vt:lpstr>
      <vt:lpstr>Primeira Geração - Pong</vt:lpstr>
      <vt:lpstr>Segunda Geração </vt:lpstr>
      <vt:lpstr>Segunda Geração - Fairchild</vt:lpstr>
      <vt:lpstr>Segunda Geração - Atari 2600</vt:lpstr>
      <vt:lpstr>Segunda Geração - Atari 2600</vt:lpstr>
      <vt:lpstr>Segunda Geração - Atari 2600</vt:lpstr>
      <vt:lpstr>Segunda Geração - Atari 5200</vt:lpstr>
      <vt:lpstr>Segunda Geração - Verctrex</vt:lpstr>
      <vt:lpstr>Terceira Geração 1983-1992</vt:lpstr>
      <vt:lpstr>Nintendo Entertainment System ou Famicom - Julho1983 e Outubro 1985</vt:lpstr>
      <vt:lpstr>Master System - Junho 1986</vt:lpstr>
      <vt:lpstr>Atari 7800 – Junho 1986</vt:lpstr>
      <vt:lpstr>Terceira Geração - Dados</vt:lpstr>
      <vt:lpstr>Quarta Geração – 1987- 1996</vt:lpstr>
      <vt:lpstr>Mega Drive – Outubro 1988 e Novembro 1990</vt:lpstr>
      <vt:lpstr>Super Nintendo 1990 - 1992</vt:lpstr>
      <vt:lpstr>TurboGrafx 16 – Outubro 1987 e Setembro 1989</vt:lpstr>
      <vt:lpstr>Quarta Geração - Dados</vt:lpstr>
      <vt:lpstr>Quinta Geração 1993-2002</vt:lpstr>
      <vt:lpstr>Jaguar – Novembro 1993</vt:lpstr>
      <vt:lpstr>PlayStation – Dezembro 1994 e Setembro 1995 </vt:lpstr>
      <vt:lpstr>Nintendo 64 – Junho 1996 e Março de 1997 </vt:lpstr>
      <vt:lpstr>Sega Saturn – Novembro 1994 e Julho 1995</vt:lpstr>
      <vt:lpstr>Quinta Geração - Dados</vt:lpstr>
      <vt:lpstr>Sexta Geração</vt:lpstr>
      <vt:lpstr>Dreamcast</vt:lpstr>
      <vt:lpstr>Dreamcast – Acessórios</vt:lpstr>
      <vt:lpstr>Dreamcast – Mais vendidos</vt:lpstr>
      <vt:lpstr>PlayStation 2</vt:lpstr>
      <vt:lpstr>PlayStation 2</vt:lpstr>
      <vt:lpstr>Gamecube</vt:lpstr>
      <vt:lpstr>Gamecube – DK Bongo</vt:lpstr>
      <vt:lpstr>Presente - Sétima Geração</vt:lpstr>
      <vt:lpstr>Xbox 360</vt:lpstr>
      <vt:lpstr>Xbox 360 – Acessórios</vt:lpstr>
      <vt:lpstr>Xbox 260 - Rock Band</vt:lpstr>
      <vt:lpstr>Wii</vt:lpstr>
      <vt:lpstr>O Futuro </vt:lpstr>
      <vt:lpstr>O Futuro</vt:lpstr>
      <vt:lpstr>O Futuro- Interatividade</vt:lpstr>
      <vt:lpstr>O Futuro –Portabilidade em foco</vt:lpstr>
      <vt:lpstr>O Futuro –Diversidade Consoles não servem só para jogar</vt:lpstr>
      <vt:lpstr>O futuro ==Imersão</vt:lpstr>
      <vt:lpstr>O que temos para o futuro?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Bruno Mihira</cp:lastModifiedBy>
  <cp:revision>72</cp:revision>
  <dcterms:created xsi:type="dcterms:W3CDTF">2004-05-06T09:28:21Z</dcterms:created>
  <dcterms:modified xsi:type="dcterms:W3CDTF">2008-10-29T11:30:04Z</dcterms:modified>
</cp:coreProperties>
</file>