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4"/>
  </p:notesMasterIdLst>
  <p:sldIdLst>
    <p:sldId id="284" r:id="rId2"/>
    <p:sldId id="270" r:id="rId3"/>
    <p:sldId id="271" r:id="rId4"/>
    <p:sldId id="272" r:id="rId5"/>
    <p:sldId id="273" r:id="rId6"/>
    <p:sldId id="274" r:id="rId7"/>
    <p:sldId id="275" r:id="rId8"/>
    <p:sldId id="266" r:id="rId9"/>
    <p:sldId id="267" r:id="rId10"/>
    <p:sldId id="276" r:id="rId11"/>
    <p:sldId id="257" r:id="rId12"/>
    <p:sldId id="280" r:id="rId13"/>
    <p:sldId id="259" r:id="rId14"/>
    <p:sldId id="261" r:id="rId15"/>
    <p:sldId id="265" r:id="rId16"/>
    <p:sldId id="269" r:id="rId17"/>
    <p:sldId id="283" r:id="rId18"/>
    <p:sldId id="279" r:id="rId19"/>
    <p:sldId id="260" r:id="rId20"/>
    <p:sldId id="282" r:id="rId21"/>
    <p:sldId id="278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ão Henrique" initials="jhc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88" autoAdjust="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D6B0C-3A73-4155-8B06-698396822046}" type="datetimeFigureOut">
              <a:rPr lang="pt-BR" smtClean="0"/>
              <a:pPr/>
              <a:t>19/5/2009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218FC-9E88-42EB-B46E-DEDB4207F1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Tu deixa eu botar a página? =P</a:t>
            </a:r>
          </a:p>
          <a:p>
            <a:endParaRPr lang="pt-BR" dirty="0" smtClean="0"/>
          </a:p>
          <a:p>
            <a:r>
              <a:rPr lang="pt-BR" dirty="0" smtClean="0"/>
              <a:t>Se tu achar q ficou ruim</a:t>
            </a:r>
            <a:r>
              <a:rPr lang="pt-BR" baseline="0" dirty="0" smtClean="0"/>
              <a:t> assim, pode botar o e-mail mesmo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Essa é pra acordar o pessoal!</a:t>
            </a:r>
            <a:r>
              <a:rPr lang="pt-BR" baseline="0" dirty="0" smtClean="0"/>
              <a:t> :D</a:t>
            </a:r>
          </a:p>
          <a:p>
            <a:r>
              <a:rPr lang="pt-BR" baseline="0" dirty="0" smtClean="0"/>
              <a:t>(A aula começa às 8 da manhã!)</a:t>
            </a:r>
          </a:p>
          <a:p>
            <a:endParaRPr lang="pt-BR" baseline="0" dirty="0" smtClean="0"/>
          </a:p>
          <a:p>
            <a:r>
              <a:rPr lang="pt-BR" baseline="0" dirty="0" smtClean="0"/>
              <a:t>É um comediante!</a:t>
            </a:r>
          </a:p>
          <a:p>
            <a:r>
              <a:rPr lang="pt-BR" baseline="0" dirty="0" smtClean="0"/>
              <a:t>Por sinal, acho que aula só vai começar mesmo 8h30....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Mostrar</a:t>
            </a:r>
            <a:r>
              <a:rPr lang="pt-BR" baseline="0" dirty="0" smtClean="0"/>
              <a:t> que o </a:t>
            </a:r>
            <a:r>
              <a:rPr lang="pt-BR" baseline="0" dirty="0" err="1" smtClean="0"/>
              <a:t>Nvivo</a:t>
            </a:r>
            <a:r>
              <a:rPr lang="pt-BR" baseline="0" dirty="0" smtClean="0"/>
              <a:t> é uma evolução do </a:t>
            </a:r>
            <a:r>
              <a:rPr lang="pt-BR" baseline="0" dirty="0" err="1" smtClean="0"/>
              <a:t>Nudist</a:t>
            </a:r>
            <a:r>
              <a:rPr lang="pt-BR" baseline="0" dirty="0" smtClean="0"/>
              <a:t>, que foi usado em alguns trabalhos do CCTE (de Alex)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Nesse momento a</a:t>
            </a:r>
            <a:r>
              <a:rPr lang="pt-BR" baseline="0" dirty="0" smtClean="0"/>
              <a:t> ferramenta será aberta e será realizado um “tour”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Algumas</a:t>
            </a:r>
            <a:r>
              <a:rPr lang="pt-BR" baseline="0" dirty="0" smtClean="0"/>
              <a:t> dicas (experiências nossas)</a:t>
            </a:r>
          </a:p>
          <a:p>
            <a:endParaRPr lang="pt-BR" baseline="0" dirty="0" smtClean="0"/>
          </a:p>
          <a:p>
            <a:r>
              <a:rPr lang="pt-BR" baseline="0" dirty="0" smtClean="0"/>
              <a:t>*obs.: Falar da questão “quando parar de criar categorias?” (segundo Carina, embora não haja uma resposta exata, em geral, não se deve criar muitas categorias. Afinal, a idéia é condensar informação)</a:t>
            </a:r>
          </a:p>
          <a:p>
            <a:endParaRPr lang="pt-BR" baseline="0" dirty="0" smtClean="0"/>
          </a:p>
          <a:p>
            <a:r>
              <a:rPr lang="pt-BR" baseline="0" dirty="0" smtClean="0"/>
              <a:t>Salvar sempre:  o próprio software avisa de vez em quando que é melhor salvar, pois eventualmente ele trava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Nvivo</a:t>
            </a:r>
            <a:r>
              <a:rPr lang="pt-BR" dirty="0" smtClean="0"/>
              <a:t> é apenas uma ferramenta de apoio, os resultados</a:t>
            </a:r>
            <a:r>
              <a:rPr lang="pt-BR" baseline="0" dirty="0" smtClean="0"/>
              <a:t> vão depender muito da análise feita pelos pesquisadores, que continua sendo subjetiva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Nvivo</a:t>
            </a:r>
            <a:r>
              <a:rPr lang="pt-BR" dirty="0" smtClean="0"/>
              <a:t> é apenas uma ferramenta de apoio, os resultados</a:t>
            </a:r>
            <a:r>
              <a:rPr lang="pt-BR" baseline="0" dirty="0" smtClean="0"/>
              <a:t> vão depender muito da análise feita pelos pesquisadores, que continua sendo subjetiva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Acho que fica melhor</a:t>
            </a:r>
            <a:r>
              <a:rPr lang="pt-BR" baseline="0" dirty="0" smtClean="0"/>
              <a:t> apresentar tudo que tiver pra apresentar antes da demonstração, pra não ter que voltar pro PPT depois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Vamos introduzir a apresentação falando do</a:t>
            </a:r>
            <a:r>
              <a:rPr lang="pt-BR" baseline="0" dirty="0" smtClean="0"/>
              <a:t> projeto do período passado.</a:t>
            </a:r>
          </a:p>
          <a:p>
            <a:r>
              <a:rPr lang="pt-BR" baseline="0" dirty="0" smtClean="0"/>
              <a:t>Pode servir como apresentação do tema e de nós mesmos.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/>
              <a:t>Aqui</a:t>
            </a:r>
            <a:r>
              <a:rPr lang="en-US" dirty="0" smtClean="0"/>
              <a:t> </a:t>
            </a:r>
            <a:r>
              <a:rPr lang="en-US" dirty="0" err="1" smtClean="0"/>
              <a:t>falar</a:t>
            </a:r>
            <a:r>
              <a:rPr lang="en-US" dirty="0" smtClean="0"/>
              <a:t> das </a:t>
            </a:r>
            <a:r>
              <a:rPr lang="en-US" dirty="0" err="1" smtClean="0"/>
              <a:t>descobertas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fizemos</a:t>
            </a:r>
            <a:r>
              <a:rPr lang="en-US" baseline="0" dirty="0" smtClean="0"/>
              <a:t> indo a campo.</a:t>
            </a:r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459D04-05CB-44BA-AE55-404A7ABE1B1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/>
              <a:t>Roxo</a:t>
            </a:r>
            <a:r>
              <a:rPr lang="en-US" dirty="0" smtClean="0"/>
              <a:t> -&gt; </a:t>
            </a:r>
            <a:r>
              <a:rPr lang="en-US" dirty="0" err="1" smtClean="0"/>
              <a:t>categorias</a:t>
            </a:r>
            <a:endParaRPr lang="en-US" dirty="0" smtClean="0"/>
          </a:p>
          <a:p>
            <a:pPr eaLnBrk="1" hangingPunct="1"/>
            <a:r>
              <a:rPr lang="en-US" dirty="0" err="1" smtClean="0"/>
              <a:t>Azul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subcategorias</a:t>
            </a:r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2D4832-0F8A-4343-9BD0-DA799FB49C3C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Depois da apresentação do projeto, chegamos na questão</a:t>
            </a:r>
            <a:r>
              <a:rPr lang="pt-BR" baseline="0" dirty="0" smtClean="0"/>
              <a:t> que serve de motivação para essa apresentação.</a:t>
            </a:r>
            <a:endParaRPr lang="pt-BR" dirty="0" smtClean="0"/>
          </a:p>
          <a:p>
            <a:r>
              <a:rPr lang="pt-BR" dirty="0" smtClean="0"/>
              <a:t>Nesse ponto eu acho que deveríamos defender</a:t>
            </a:r>
            <a:r>
              <a:rPr lang="pt-BR" baseline="0" dirty="0" smtClean="0"/>
              <a:t> </a:t>
            </a:r>
            <a:r>
              <a:rPr lang="pt-BR" dirty="0" smtClean="0"/>
              <a:t>a importância de se obter dados relevantes.</a:t>
            </a:r>
            <a:r>
              <a:rPr lang="pt-BR" baseline="0" dirty="0" smtClean="0"/>
              <a:t> (pesquisa qualitativa)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Essa imagem pode servir também pra mostrar que, dentro de um grande conjunto de dados, técnicas como categorização podem ajudar a identificar informações valiosas</a:t>
            </a:r>
            <a:endParaRPr lang="pt-BR" dirty="0" smtClean="0"/>
          </a:p>
          <a:p>
            <a:r>
              <a:rPr lang="pt-BR" dirty="0" smtClean="0"/>
              <a:t>Essa imagem</a:t>
            </a:r>
            <a:r>
              <a:rPr lang="pt-BR" baseline="0" dirty="0" smtClean="0"/>
              <a:t> mostra a idéia de que informação pode ser um diferencial no desenvolvimento de produtos de sucesso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90000"/>
              </a:lnSpc>
            </a:pPr>
            <a:r>
              <a:rPr lang="pt-BR" dirty="0" smtClean="0"/>
              <a:t>Juntei essas fases em um slide porque</a:t>
            </a:r>
            <a:r>
              <a:rPr lang="pt-BR" baseline="0" dirty="0" smtClean="0"/>
              <a:t> acho que não é o foco da apresentação</a:t>
            </a:r>
            <a:r>
              <a:rPr lang="pt-BR" dirty="0" smtClean="0"/>
              <a:t> </a:t>
            </a:r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82EA6-1707-4ADE-BD98-CC6E2454261D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 alguém perguntar: pesquisas também podem ser feitas</a:t>
            </a:r>
            <a:r>
              <a:rPr lang="pt-BR" baseline="0" dirty="0" smtClean="0"/>
              <a:t> sem ser com base textual, só que nesse caso o software não ajudaria muito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18FC-9E88-42EB-B46E-DEDB4207F10B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006272-B89A-4449-842E-20E7E6B14E2C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3A7562-574E-4344-912C-0F71DBC35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B539-0780-4DFA-9C3B-335CC8031D72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7F7-937C-4569-A0CB-F300652327A6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F3A-136E-4389-92E6-639F419F4C52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9CEB-BB4B-4432-942C-B38BC496CF1A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8338-80C1-4E51-8302-E227DBF8E06B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6ACC89-BF8A-433A-8B9C-925FA773A364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3A7562-574E-4344-912C-0F71DBC35E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0532FDA-C842-462F-BD33-741A0E68E120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93A7562-574E-4344-912C-0F71DBC35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AF08-7AC7-4C87-8C6A-4751276B924C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2D32-34FF-4DF2-A616-882C10F7D9B7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384F-821F-40A7-B7E4-4D088A872E07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10996F0-EFE4-4DDE-9799-89EBD51AA25D}" type="datetime1">
              <a:rPr lang="pt-BR" smtClean="0"/>
              <a:pPr/>
              <a:t>19/5/2009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93A7562-574E-4344-912C-0F71DBC35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srinternational.com/products_nvivo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Categorização de dados com o </a:t>
            </a:r>
            <a:r>
              <a:rPr lang="pt-BR" dirty="0" err="1" smtClean="0"/>
              <a:t>NVivo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4286256"/>
            <a:ext cx="5900750" cy="1752600"/>
          </a:xfrm>
        </p:spPr>
        <p:txBody>
          <a:bodyPr/>
          <a:lstStyle/>
          <a:p>
            <a:r>
              <a:rPr lang="pt-BR" dirty="0" smtClean="0"/>
              <a:t>João Henrique (www.cin.ufpe.br/~jhcp)</a:t>
            </a:r>
          </a:p>
          <a:p>
            <a:r>
              <a:rPr lang="pt-BR" dirty="0" err="1" smtClean="0"/>
              <a:t>Raphael</a:t>
            </a:r>
            <a:r>
              <a:rPr lang="pt-BR" dirty="0" smtClean="0"/>
              <a:t> Barros (rlbb@cin.ufpe.br)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134EFF6-FAF7-430A-B94D-6CFD45454977}" type="slidenum">
              <a:rPr lang="pt-BR"/>
              <a:pPr/>
              <a:t>10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500042"/>
            <a:ext cx="2000232" cy="20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15042" y="2643182"/>
            <a:ext cx="2928958" cy="16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o explicativo em forma de nuvem 24"/>
          <p:cNvSpPr/>
          <p:nvPr/>
        </p:nvSpPr>
        <p:spPr>
          <a:xfrm>
            <a:off x="5000628" y="571480"/>
            <a:ext cx="3071803" cy="2158999"/>
          </a:xfrm>
          <a:prstGeom prst="cloudCallout">
            <a:avLst>
              <a:gd name="adj1" fmla="val 57511"/>
              <a:gd name="adj2" fmla="val 608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857232"/>
            <a:ext cx="2441828" cy="169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ixaDeTexto 26"/>
          <p:cNvSpPr txBox="1"/>
          <p:nvPr/>
        </p:nvSpPr>
        <p:spPr>
          <a:xfrm>
            <a:off x="428596" y="2571744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Análise</a:t>
            </a:r>
            <a:endParaRPr lang="pt-BR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617346" y="4357694"/>
            <a:ext cx="252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Geração de Idéias</a:t>
            </a:r>
            <a:endParaRPr lang="pt-BR" b="1" dirty="0"/>
          </a:p>
        </p:txBody>
      </p:sp>
      <p:sp>
        <p:nvSpPr>
          <p:cNvPr id="29" name="Seta para a direita 28"/>
          <p:cNvSpPr/>
          <p:nvPr/>
        </p:nvSpPr>
        <p:spPr>
          <a:xfrm rot="474538">
            <a:off x="2399690" y="1224970"/>
            <a:ext cx="2283388" cy="7722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1" name="Picture 2" descr="http://docs.google.com/File?id=ddmwfz8t_15c5zgwkgv_b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01663" y="3305188"/>
            <a:ext cx="2012883" cy="140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4" descr="http://docs.google.com/File?id=dp3tbn4_38c9dqx3gr_b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28662" y="4714884"/>
            <a:ext cx="2397092" cy="119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http://mail.google.com/mail/?attid=0.1&amp;disp=emb&amp;view=att&amp;th=11ac5874589cfd0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214546" y="3321843"/>
            <a:ext cx="1857388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Seta para a direita 33"/>
          <p:cNvSpPr/>
          <p:nvPr/>
        </p:nvSpPr>
        <p:spPr>
          <a:xfrm rot="9869859">
            <a:off x="4435653" y="3100263"/>
            <a:ext cx="1387149" cy="7722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285852" y="5929330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 smtClean="0"/>
              <a:t>Prototipação</a:t>
            </a:r>
            <a:endParaRPr lang="pt-BR" b="1" dirty="0"/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5000636"/>
            <a:ext cx="1357304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eta para a direita 42"/>
          <p:cNvSpPr/>
          <p:nvPr/>
        </p:nvSpPr>
        <p:spPr>
          <a:xfrm rot="569876">
            <a:off x="4285612" y="5075832"/>
            <a:ext cx="1986662" cy="7722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7143768" y="6286520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Validação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categorizar?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Material textual é a base de pesquisas qualitativas [3]. A análise desse material é uma atividade complexa e lenta.</a:t>
            </a:r>
          </a:p>
          <a:p>
            <a:r>
              <a:rPr lang="pt-BR" dirty="0" smtClean="0"/>
              <a:t>É preciso sintetizar os dados coletados.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“O maior problema para iniciantes em pesquisa qualitativa não é como coletar dados, mas descobrir o que fazer com esses dados” [5]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14686"/>
            <a:ext cx="42481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2786050" cy="272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 explicativo retangular com cantos arredondados 4"/>
          <p:cNvSpPr/>
          <p:nvPr/>
        </p:nvSpPr>
        <p:spPr>
          <a:xfrm>
            <a:off x="3000364" y="1214422"/>
            <a:ext cx="3714776" cy="1643074"/>
          </a:xfrm>
          <a:prstGeom prst="wedgeRoundRectCallout">
            <a:avLst>
              <a:gd name="adj1" fmla="val -58404"/>
              <a:gd name="adj2" fmla="val 1196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 agora quem poderá me ajudar?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86058"/>
            <a:ext cx="500653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3071802" cy="267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ta para a direita 5"/>
          <p:cNvSpPr/>
          <p:nvPr/>
        </p:nvSpPr>
        <p:spPr>
          <a:xfrm rot="1575990">
            <a:off x="3079930" y="3164464"/>
            <a:ext cx="121444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142976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QSR </a:t>
            </a:r>
            <a:r>
              <a:rPr lang="pt-BR" dirty="0" err="1" smtClean="0"/>
              <a:t>Nudist</a:t>
            </a:r>
            <a:r>
              <a:rPr lang="pt-BR" dirty="0" smtClean="0"/>
              <a:t> 6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86380" y="228599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QSR </a:t>
            </a:r>
            <a:r>
              <a:rPr lang="pt-BR" dirty="0" err="1" smtClean="0"/>
              <a:t>NVivo</a:t>
            </a:r>
            <a:r>
              <a:rPr lang="pt-BR" dirty="0" smtClean="0"/>
              <a:t> 7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Antes de usar pro seu projeto, experimente usando um projeto de exemplo</a:t>
            </a:r>
          </a:p>
          <a:p>
            <a:r>
              <a:rPr lang="pt-BR" dirty="0" smtClean="0"/>
              <a:t>Mantenha um equilíbrio entre quantidade de categorias e profundidade da análise</a:t>
            </a:r>
          </a:p>
          <a:p>
            <a:r>
              <a:rPr lang="pt-BR" dirty="0" smtClean="0"/>
              <a:t>Re-estruture a árvore de nós sempre que achar necessário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categorização ajuda o pesquisador a realizar a análise de documentos, agrupando conceitos</a:t>
            </a:r>
          </a:p>
          <a:p>
            <a:r>
              <a:rPr lang="pt-BR" dirty="0" smtClean="0"/>
              <a:t>Análises quantitativas podem ser feitas, mas não costumam ser relevantes</a:t>
            </a:r>
          </a:p>
          <a:p>
            <a:pPr lvl="1"/>
            <a:r>
              <a:rPr lang="pt-BR" dirty="0" smtClean="0"/>
              <a:t>Cuidado com generalizações!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NVivo</a:t>
            </a:r>
            <a:r>
              <a:rPr lang="pt-BR" dirty="0" smtClean="0"/>
              <a:t> é apenas uma ferramenta de apoio, não faz o trabalho sozinho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Categorização (e pesquisa qualitativa, em geral) pode ser usada para mais finalidades, além de design de produto e de interação</a:t>
            </a:r>
          </a:p>
          <a:p>
            <a:r>
              <a:rPr lang="pt-BR" dirty="0" smtClean="0"/>
              <a:t>Se for analisar vídeos, dê uma olhada na referência [6]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14282" y="2500306"/>
            <a:ext cx="87366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Demonstração</a:t>
            </a:r>
            <a:endParaRPr lang="pt-BR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249424"/>
            <a:ext cx="857256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[1] Apresentação do projeto “Bons tempos” na I Mostra de Design de Interação do UX Recife: http://uxrecife.blogspot.com/2008/07/apresentaes-na-i-mostra-de-design-de.html</a:t>
            </a:r>
          </a:p>
          <a:p>
            <a:pPr>
              <a:buNone/>
            </a:pPr>
            <a:r>
              <a:rPr lang="pt-BR" sz="2400" dirty="0" smtClean="0"/>
              <a:t>[2] Relatório anual do Fundo das Nações Unidas para a População</a:t>
            </a:r>
          </a:p>
          <a:p>
            <a:pPr>
              <a:buNone/>
            </a:pPr>
            <a:r>
              <a:rPr lang="pt-BR" sz="2400" dirty="0" smtClean="0"/>
              <a:t>[3] UWE, </a:t>
            </a:r>
            <a:r>
              <a:rPr lang="pt-BR" sz="2400" dirty="0" err="1" smtClean="0"/>
              <a:t>Flick</a:t>
            </a:r>
            <a:r>
              <a:rPr lang="pt-BR" sz="2400" dirty="0" smtClean="0"/>
              <a:t>. “Uma introdução à pesquisa qualitativa”. Porto Alegre: </a:t>
            </a:r>
            <a:r>
              <a:rPr lang="pt-BR" sz="2400" dirty="0" err="1" smtClean="0"/>
              <a:t>Bookman</a:t>
            </a:r>
            <a:r>
              <a:rPr lang="pt-BR" sz="2400" dirty="0" smtClean="0"/>
              <a:t>, 2004.</a:t>
            </a:r>
          </a:p>
          <a:p>
            <a:pPr>
              <a:buNone/>
            </a:pPr>
            <a:r>
              <a:rPr lang="pt-BR" sz="2400" dirty="0" smtClean="0"/>
              <a:t>[4] Software </a:t>
            </a:r>
            <a:r>
              <a:rPr lang="pt-BR" sz="2400" dirty="0" err="1" smtClean="0"/>
              <a:t>Nvivo</a:t>
            </a:r>
            <a:r>
              <a:rPr lang="pt-BR" sz="2400" dirty="0" smtClean="0"/>
              <a:t>: </a:t>
            </a:r>
            <a:r>
              <a:rPr lang="pt-BR" sz="2400" dirty="0" smtClean="0">
                <a:hlinkClick r:id="rId2"/>
              </a:rPr>
              <a:t>http://www.qsrinternational.com/products_nvivo.</a:t>
            </a:r>
            <a:r>
              <a:rPr lang="pt-BR" sz="2400" dirty="0" err="1" smtClean="0">
                <a:hlinkClick r:id="rId2"/>
              </a:rPr>
              <a:t>aspx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 rot="20513227">
            <a:off x="3120076" y="2113856"/>
            <a:ext cx="6177100" cy="88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Bons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tempos…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51723">
            <a:off x="428596" y="2668979"/>
            <a:ext cx="2786082" cy="2761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249424"/>
            <a:ext cx="857256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[5] Harry </a:t>
            </a:r>
            <a:r>
              <a:rPr lang="pt-BR" sz="2400" dirty="0" err="1" smtClean="0"/>
              <a:t>Wolcott</a:t>
            </a:r>
            <a:r>
              <a:rPr lang="pt-BR" sz="2400" dirty="0" smtClean="0"/>
              <a:t>. “</a:t>
            </a:r>
            <a:r>
              <a:rPr lang="pt-BR" sz="2400" dirty="0" err="1" smtClean="0"/>
              <a:t>Transforming</a:t>
            </a:r>
            <a:r>
              <a:rPr lang="pt-BR" sz="2400" dirty="0" smtClean="0"/>
              <a:t> </a:t>
            </a:r>
            <a:r>
              <a:rPr lang="pt-BR" sz="2400" dirty="0" err="1" smtClean="0"/>
              <a:t>Qualitative</a:t>
            </a:r>
            <a:r>
              <a:rPr lang="pt-BR" sz="2400" dirty="0" smtClean="0"/>
              <a:t> Data: </a:t>
            </a:r>
            <a:r>
              <a:rPr lang="pt-BR" sz="2400" dirty="0" err="1" smtClean="0"/>
              <a:t>Description</a:t>
            </a:r>
            <a:r>
              <a:rPr lang="pt-BR" sz="2400" dirty="0" smtClean="0"/>
              <a:t>, </a:t>
            </a:r>
            <a:r>
              <a:rPr lang="pt-BR" sz="2400" dirty="0" err="1" smtClean="0"/>
              <a:t>Analysis</a:t>
            </a:r>
            <a:r>
              <a:rPr lang="pt-BR" sz="2400" dirty="0" smtClean="0"/>
              <a:t>, &amp; </a:t>
            </a:r>
            <a:r>
              <a:rPr lang="pt-BR" sz="2400" dirty="0" err="1" smtClean="0"/>
              <a:t>Interpretation</a:t>
            </a:r>
            <a:r>
              <a:rPr lang="pt-BR" sz="2400" dirty="0" smtClean="0"/>
              <a:t>”. 1994</a:t>
            </a:r>
          </a:p>
          <a:p>
            <a:pPr>
              <a:buNone/>
            </a:pPr>
            <a:r>
              <a:rPr lang="pt-BR" sz="2400" dirty="0" smtClean="0"/>
              <a:t>[6] </a:t>
            </a:r>
            <a:r>
              <a:rPr lang="pt-BR" sz="2400" dirty="0" err="1" smtClean="0"/>
              <a:t>J.A.</a:t>
            </a:r>
            <a:r>
              <a:rPr lang="pt-BR" sz="2400" dirty="0" smtClean="0"/>
              <a:t> </a:t>
            </a:r>
            <a:r>
              <a:rPr lang="pt-BR" sz="2400" dirty="0" err="1" smtClean="0"/>
              <a:t>Spiers</a:t>
            </a:r>
            <a:r>
              <a:rPr lang="pt-BR" sz="2400" dirty="0" smtClean="0"/>
              <a:t>. “</a:t>
            </a:r>
            <a:r>
              <a:rPr lang="en-US" sz="2400" dirty="0" smtClean="0"/>
              <a:t>Tech Tips: Using Video Management/ Analysis Technology in Qualitative Research”, International Journal of Qualitative Methods 3 (1) April, 2004.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785918" y="2502282"/>
            <a:ext cx="56541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Obrigado</a:t>
            </a:r>
            <a:endParaRPr lang="pt-BR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Categorização de dados com o </a:t>
            </a:r>
            <a:r>
              <a:rPr lang="pt-BR" dirty="0" err="1" smtClean="0"/>
              <a:t>NVivo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4286256"/>
            <a:ext cx="5900750" cy="1752600"/>
          </a:xfrm>
        </p:spPr>
        <p:txBody>
          <a:bodyPr/>
          <a:lstStyle/>
          <a:p>
            <a:r>
              <a:rPr lang="pt-BR" dirty="0" smtClean="0"/>
              <a:t>João Henrique (www.cin.ufpe.br/~jhcp)</a:t>
            </a:r>
          </a:p>
          <a:p>
            <a:r>
              <a:rPr lang="pt-BR" dirty="0" err="1" smtClean="0"/>
              <a:t>Raphael</a:t>
            </a:r>
            <a:r>
              <a:rPr lang="pt-BR" dirty="0" smtClean="0"/>
              <a:t> Barros (rlbb@cin.ufpe.br)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5" name="Picture 2" descr="D:\Documents and Settings\Administrator\Desktop\ppt ihc UXRecife\idosos no ban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43188"/>
            <a:ext cx="12668250" cy="950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92150"/>
            <a:ext cx="11557000" cy="44640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857232"/>
            <a:ext cx="1905000" cy="1905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857232"/>
            <a:ext cx="2511425" cy="38592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Raphael\Desktop\br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857496"/>
            <a:ext cx="2092174" cy="1876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4099" name="Picture 3" descr="C:\Documents and Settings\Raphael\Desktop\box-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857496"/>
            <a:ext cx="2076167" cy="18573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-71438" y="6467475"/>
            <a:ext cx="4357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Jim Coulter, </a:t>
            </a:r>
            <a:r>
              <a:rPr lang="en-US" sz="1000" dirty="0" err="1">
                <a:solidFill>
                  <a:schemeClr val="bg1"/>
                </a:solidFill>
              </a:rPr>
              <a:t>morador</a:t>
            </a:r>
            <a:r>
              <a:rPr lang="en-US" sz="1000" dirty="0">
                <a:solidFill>
                  <a:schemeClr val="bg1"/>
                </a:solidFill>
              </a:rPr>
              <a:t> de </a:t>
            </a:r>
            <a:r>
              <a:rPr lang="en-US" sz="1000" dirty="0" err="1">
                <a:solidFill>
                  <a:schemeClr val="bg1"/>
                </a:solidFill>
              </a:rPr>
              <a:t>uma</a:t>
            </a:r>
            <a:r>
              <a:rPr lang="en-US" sz="1000" dirty="0">
                <a:solidFill>
                  <a:schemeClr val="bg1"/>
                </a:solidFill>
              </a:rPr>
              <a:t> casa de </a:t>
            </a:r>
            <a:r>
              <a:rPr lang="en-US" sz="1000" dirty="0" err="1">
                <a:solidFill>
                  <a:schemeClr val="bg1"/>
                </a:solidFill>
              </a:rPr>
              <a:t>repouso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joga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beisebol</a:t>
            </a:r>
            <a:r>
              <a:rPr lang="en-US" sz="1000" dirty="0">
                <a:solidFill>
                  <a:schemeClr val="bg1"/>
                </a:solidFill>
              </a:rPr>
              <a:t> no </a:t>
            </a:r>
            <a:r>
              <a:rPr lang="en-US" sz="1000" dirty="0" err="1">
                <a:solidFill>
                  <a:schemeClr val="bg1"/>
                </a:solidFill>
              </a:rPr>
              <a:t>Wii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>
                <a:solidFill>
                  <a:schemeClr val="bg1"/>
                </a:solidFill>
              </a:rPr>
              <a:t>fonte</a:t>
            </a:r>
            <a:r>
              <a:rPr lang="en-US" sz="1000" dirty="0">
                <a:solidFill>
                  <a:schemeClr val="bg1"/>
                </a:solidFill>
              </a:rPr>
              <a:t>: Reuters)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143372" y="71414"/>
            <a:ext cx="4929190" cy="2000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3500" dirty="0" err="1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Mas</a:t>
            </a:r>
            <a:r>
              <a:rPr lang="en-US" sz="3500" dirty="0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… o </a:t>
            </a:r>
            <a:r>
              <a:rPr lang="en-US" sz="3500" dirty="0" err="1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que</a:t>
            </a:r>
            <a:r>
              <a:rPr lang="en-US" sz="3500" dirty="0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um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3500" dirty="0" err="1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jogo</a:t>
            </a:r>
            <a:r>
              <a:rPr lang="en-US" sz="3500" dirty="0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500" dirty="0" err="1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precisa</a:t>
            </a:r>
            <a:r>
              <a:rPr lang="en-US" sz="3500" dirty="0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500" dirty="0" err="1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para</a:t>
            </a:r>
            <a:r>
              <a:rPr lang="en-US" sz="3500" dirty="0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3500" dirty="0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ser </a:t>
            </a:r>
            <a:r>
              <a:rPr lang="en-US" sz="3500" dirty="0" err="1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interessante</a:t>
            </a:r>
            <a:r>
              <a:rPr lang="en-US" sz="3500" dirty="0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3500" dirty="0" err="1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para</a:t>
            </a:r>
            <a:r>
              <a:rPr lang="en-US" sz="3500" dirty="0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500" dirty="0" err="1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os</a:t>
            </a:r>
            <a:r>
              <a:rPr lang="en-US" sz="3500" dirty="0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500" dirty="0" err="1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seniores</a:t>
            </a:r>
            <a:r>
              <a:rPr lang="en-US" sz="3500" dirty="0">
                <a:ln cmpd="sng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785813" y="1928834"/>
            <a:ext cx="7143750" cy="4572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85813" y="1857396"/>
            <a:ext cx="28575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>
                <a:solidFill>
                  <a:srgbClr val="FFFFFF"/>
                </a:solidFill>
              </a:rPr>
              <a:t>Como os idosos ocupam seu tempo?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5429250" y="1857396"/>
            <a:ext cx="28575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>
                <a:solidFill>
                  <a:srgbClr val="FFFFFF"/>
                </a:solidFill>
              </a:rPr>
              <a:t>Como os idosos atuam/interagem?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000375" y="3571896"/>
            <a:ext cx="2857500" cy="1143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Como os idosos se divertem?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928688" y="5214959"/>
            <a:ext cx="28575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>
                <a:solidFill>
                  <a:srgbClr val="FFFFFF"/>
                </a:solidFill>
              </a:rPr>
              <a:t>Como os idosos convivem com a tecnologia?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429250" y="5214959"/>
            <a:ext cx="28575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>
                <a:solidFill>
                  <a:srgbClr val="FFFFFF"/>
                </a:solidFill>
              </a:rPr>
              <a:t>Como os idosos se sentem manuseando objetos tecnológicos pela primeira vez?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357158" y="285748"/>
            <a:ext cx="7772400" cy="1102586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Questões de Pesquisa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pt-BR" dirty="0" smtClean="0"/>
              <a:t>Entrevista com especialistas</a:t>
            </a:r>
          </a:p>
          <a:p>
            <a:pPr>
              <a:buFont typeface="Wingdings 3" pitchFamily="18" charset="2"/>
              <a:buNone/>
            </a:pPr>
            <a:r>
              <a:rPr lang="pt-BR" dirty="0" smtClean="0"/>
              <a:t>Entrevistas narrativas episódicas com seniores</a:t>
            </a:r>
          </a:p>
        </p:txBody>
      </p:sp>
      <p:sp>
        <p:nvSpPr>
          <p:cNvPr id="16387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9E50B0B-AD72-4910-8D17-C56F71451EB9}" type="slidenum">
              <a:rPr lang="pt-BR"/>
              <a:pPr/>
              <a:t>6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Coleta</a:t>
            </a:r>
            <a:r>
              <a:rPr lang="en-US" dirty="0" smtClean="0"/>
              <a:t> de dados</a:t>
            </a:r>
            <a:endParaRPr lang="en-US" dirty="0"/>
          </a:p>
        </p:txBody>
      </p:sp>
      <p:pic>
        <p:nvPicPr>
          <p:cNvPr id="16389" name="Picture 3" descr="D:\Documents and Settings\Administrator\Desktop\ppt ihc UXRecife\microf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5"/>
            <a:ext cx="5126038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28597" y="5786454"/>
            <a:ext cx="3000404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“</a:t>
            </a:r>
            <a:r>
              <a:rPr lang="en-US" sz="2000" b="1" dirty="0" err="1"/>
              <a:t>Transcrição</a:t>
            </a:r>
            <a:r>
              <a:rPr lang="en-US" sz="2000" b="1" dirty="0"/>
              <a:t> </a:t>
            </a:r>
            <a:r>
              <a:rPr lang="en-US" sz="2000" b="1" dirty="0" err="1"/>
              <a:t>toma</a:t>
            </a:r>
            <a:r>
              <a:rPr lang="en-US" sz="2000" b="1" dirty="0"/>
              <a:t> </a:t>
            </a:r>
            <a:r>
              <a:rPr lang="en-US" sz="2000" b="1" dirty="0" err="1"/>
              <a:t>muito</a:t>
            </a:r>
            <a:r>
              <a:rPr lang="en-US" sz="2000" b="1" dirty="0"/>
              <a:t> tempo”</a:t>
            </a:r>
          </a:p>
        </p:txBody>
      </p:sp>
      <p:sp>
        <p:nvSpPr>
          <p:cNvPr id="12" name="Divisa 11"/>
          <p:cNvSpPr/>
          <p:nvPr/>
        </p:nvSpPr>
        <p:spPr>
          <a:xfrm>
            <a:off x="458760" y="2414582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Divisa 12"/>
          <p:cNvSpPr/>
          <p:nvPr/>
        </p:nvSpPr>
        <p:spPr>
          <a:xfrm>
            <a:off x="273023" y="2414582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ivisa 13"/>
          <p:cNvSpPr/>
          <p:nvPr/>
        </p:nvSpPr>
        <p:spPr>
          <a:xfrm>
            <a:off x="428596" y="2857496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Divisa 14"/>
          <p:cNvSpPr/>
          <p:nvPr/>
        </p:nvSpPr>
        <p:spPr>
          <a:xfrm>
            <a:off x="242859" y="2857496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00750" y="3286124"/>
            <a:ext cx="3143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“...eu tenho, um celular, em matéria de computador, sou o atraso do século XX”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5572140"/>
            <a:ext cx="3143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“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É... o mouse,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né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?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Pra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controlar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...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”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3500438"/>
            <a:ext cx="3357563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“Tiveram (homens) essa formação de ser provedor... Ele se aposenta, (...)  Aí o que é que ele faz? Ou ele vai beber, ou ele vai pro dominó, ele não se socializa.”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AD98F76-49F3-4EBB-93CF-89EEF16645CD}" type="slidenum">
              <a:rPr lang="pt-BR"/>
              <a:pPr/>
              <a:t>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85870" y="428604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Categorização</a:t>
            </a:r>
            <a:endParaRPr lang="en-US" dirty="0"/>
          </a:p>
        </p:txBody>
      </p:sp>
      <p:sp>
        <p:nvSpPr>
          <p:cNvPr id="9" name="Elipse 8"/>
          <p:cNvSpPr/>
          <p:nvPr/>
        </p:nvSpPr>
        <p:spPr>
          <a:xfrm>
            <a:off x="2285984" y="2357430"/>
            <a:ext cx="235745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Socialização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6000760" y="2571744"/>
            <a:ext cx="235745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Fatores Físicos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3500430" y="3857628"/>
            <a:ext cx="235745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Fatores Psicológicos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5000628" y="1357298"/>
            <a:ext cx="1928826" cy="85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Capacidade Cerebral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7143768" y="1428736"/>
            <a:ext cx="2000232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Diminuição dos sentidos</a:t>
            </a:r>
            <a:endParaRPr lang="pt-BR" dirty="0"/>
          </a:p>
        </p:txBody>
      </p:sp>
      <p:cxnSp>
        <p:nvCxnSpPr>
          <p:cNvPr id="16" name="Conector reto 15"/>
          <p:cNvCxnSpPr>
            <a:stCxn id="12" idx="4"/>
            <a:endCxn id="10" idx="0"/>
          </p:cNvCxnSpPr>
          <p:nvPr/>
        </p:nvCxnSpPr>
        <p:spPr>
          <a:xfrm rot="16200000" flipH="1">
            <a:off x="6393669" y="1785926"/>
            <a:ext cx="357190" cy="12144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14" idx="4"/>
            <a:endCxn id="10" idx="0"/>
          </p:cNvCxnSpPr>
          <p:nvPr/>
        </p:nvCxnSpPr>
        <p:spPr>
          <a:xfrm rot="5400000">
            <a:off x="7554529" y="1982389"/>
            <a:ext cx="214314" cy="964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2643174" y="5286388"/>
            <a:ext cx="1928826" cy="85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Depressão</a:t>
            </a:r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4786314" y="5286388"/>
            <a:ext cx="1928826" cy="85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Solidão</a:t>
            </a:r>
            <a:endParaRPr lang="pt-BR" dirty="0"/>
          </a:p>
        </p:txBody>
      </p:sp>
      <p:cxnSp>
        <p:nvCxnSpPr>
          <p:cNvPr id="23" name="Conector reto 22"/>
          <p:cNvCxnSpPr>
            <a:stCxn id="11" idx="4"/>
            <a:endCxn id="21" idx="0"/>
          </p:cNvCxnSpPr>
          <p:nvPr/>
        </p:nvCxnSpPr>
        <p:spPr>
          <a:xfrm rot="16200000" flipH="1">
            <a:off x="5036347" y="4572008"/>
            <a:ext cx="357190" cy="10715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1" idx="4"/>
            <a:endCxn id="20" idx="0"/>
          </p:cNvCxnSpPr>
          <p:nvPr/>
        </p:nvCxnSpPr>
        <p:spPr>
          <a:xfrm rot="5400000">
            <a:off x="3964777" y="4572008"/>
            <a:ext cx="357190" cy="10715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214282" y="1643050"/>
            <a:ext cx="1928826" cy="85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Maior presença feminina</a:t>
            </a:r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214282" y="3143248"/>
            <a:ext cx="1928826" cy="85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Atividades em grupo</a:t>
            </a:r>
            <a:endParaRPr lang="pt-BR" dirty="0"/>
          </a:p>
        </p:txBody>
      </p:sp>
      <p:cxnSp>
        <p:nvCxnSpPr>
          <p:cNvPr id="28" name="Conector reto 27"/>
          <p:cNvCxnSpPr>
            <a:stCxn id="26" idx="4"/>
            <a:endCxn id="9" idx="2"/>
          </p:cNvCxnSpPr>
          <p:nvPr/>
        </p:nvCxnSpPr>
        <p:spPr>
          <a:xfrm rot="16200000" flipH="1">
            <a:off x="1535885" y="2143115"/>
            <a:ext cx="392909" cy="11072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27" idx="0"/>
            <a:endCxn id="9" idx="2"/>
          </p:cNvCxnSpPr>
          <p:nvPr/>
        </p:nvCxnSpPr>
        <p:spPr>
          <a:xfrm rot="5400000" flipH="1" flipV="1">
            <a:off x="1607323" y="2464588"/>
            <a:ext cx="250033" cy="11072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85786" y="2500306"/>
            <a:ext cx="73484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 qu</a:t>
            </a:r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categorizar </a:t>
            </a:r>
          </a:p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dados?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7562-574E-4344-912C-0F71DBC35E77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1026" name="Picture 2" descr="D:\Raphael\imagens\Wallpapers\3d-smiles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540</TotalTime>
  <Words>972</Words>
  <Application>Microsoft Office PowerPoint</Application>
  <PresentationFormat>Apresentação na tela (4:3)</PresentationFormat>
  <Paragraphs>137</Paragraphs>
  <Slides>22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Urbano</vt:lpstr>
      <vt:lpstr>Categorização de dados com o NVivo 7</vt:lpstr>
      <vt:lpstr>Bons tempos…</vt:lpstr>
      <vt:lpstr>Slide 3</vt:lpstr>
      <vt:lpstr>Slide 4</vt:lpstr>
      <vt:lpstr>Slide 5</vt:lpstr>
      <vt:lpstr>Coleta de dados</vt:lpstr>
      <vt:lpstr>Categorização</vt:lpstr>
      <vt:lpstr>Slide 8</vt:lpstr>
      <vt:lpstr>Slide 9</vt:lpstr>
      <vt:lpstr>Slide 10</vt:lpstr>
      <vt:lpstr>Por que categorizar?</vt:lpstr>
      <vt:lpstr>Slide 12</vt:lpstr>
      <vt:lpstr>Slide 13</vt:lpstr>
      <vt:lpstr>Slide 14</vt:lpstr>
      <vt:lpstr>Dicas</vt:lpstr>
      <vt:lpstr>Considerações Finais</vt:lpstr>
      <vt:lpstr>Considerações Finais</vt:lpstr>
      <vt:lpstr>Slide 18</vt:lpstr>
      <vt:lpstr>Referências</vt:lpstr>
      <vt:lpstr>Referências</vt:lpstr>
      <vt:lpstr>Slide 21</vt:lpstr>
      <vt:lpstr>Categorização de dados com o NVivo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Categorização  de dados com o NVivo 7</dc:title>
  <dc:creator>Raphael Lima Belem de Barros</dc:creator>
  <cp:lastModifiedBy>Raphael Lima Belem de Barros</cp:lastModifiedBy>
  <cp:revision>79</cp:revision>
  <dcterms:created xsi:type="dcterms:W3CDTF">2008-10-31T14:55:42Z</dcterms:created>
  <dcterms:modified xsi:type="dcterms:W3CDTF">2009-05-20T00:30:46Z</dcterms:modified>
</cp:coreProperties>
</file>