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2" r:id="rId6"/>
    <p:sldId id="259" r:id="rId7"/>
    <p:sldId id="263" r:id="rId8"/>
    <p:sldId id="264" r:id="rId9"/>
    <p:sldId id="267" r:id="rId10"/>
    <p:sldId id="265" r:id="rId11"/>
    <p:sldId id="270" r:id="rId12"/>
    <p:sldId id="271" r:id="rId13"/>
    <p:sldId id="269" r:id="rId14"/>
    <p:sldId id="261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de cantos arredondado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0" name="Subtítu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15C5E8-0650-46EC-9D5A-BF1629B71371}" type="datetimeFigureOut">
              <a:rPr lang="pt-BR" smtClean="0"/>
              <a:pPr/>
              <a:t>6/1/2009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DB9EA0-EBBF-4314-96D5-CCE3AC5BDA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15C5E8-0650-46EC-9D5A-BF1629B71371}" type="datetimeFigureOut">
              <a:rPr lang="pt-BR" smtClean="0"/>
              <a:pPr/>
              <a:t>6/1/2009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DB9EA0-EBBF-4314-96D5-CCE3AC5BDA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15C5E8-0650-46EC-9D5A-BF1629B71371}" type="datetimeFigureOut">
              <a:rPr lang="pt-BR" smtClean="0"/>
              <a:pPr/>
              <a:t>6/1/2009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DB9EA0-EBBF-4314-96D5-CCE3AC5BDA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15C5E8-0650-46EC-9D5A-BF1629B71371}" type="datetimeFigureOut">
              <a:rPr lang="pt-BR" smtClean="0"/>
              <a:pPr/>
              <a:t>6/1/2009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DB9EA0-EBBF-4314-96D5-CCE3AC5BDA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de cantos arredondados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15C5E8-0650-46EC-9D5A-BF1629B71371}" type="datetimeFigureOut">
              <a:rPr lang="pt-BR" smtClean="0"/>
              <a:pPr/>
              <a:t>6/1/2009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DB9EA0-EBBF-4314-96D5-CCE3AC5BDA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15C5E8-0650-46EC-9D5A-BF1629B71371}" type="datetimeFigureOut">
              <a:rPr lang="pt-BR" smtClean="0"/>
              <a:pPr/>
              <a:t>6/1/2009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DB9EA0-EBBF-4314-96D5-CCE3AC5BDA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15C5E8-0650-46EC-9D5A-BF1629B71371}" type="datetimeFigureOut">
              <a:rPr lang="pt-BR" smtClean="0"/>
              <a:pPr/>
              <a:t>6/1/2009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DB9EA0-EBBF-4314-96D5-CCE3AC5BDA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15C5E8-0650-46EC-9D5A-BF1629B71371}" type="datetimeFigureOut">
              <a:rPr lang="pt-BR" smtClean="0"/>
              <a:pPr/>
              <a:t>6/1/2009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DB9EA0-EBBF-4314-96D5-CCE3AC5BDA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15C5E8-0650-46EC-9D5A-BF1629B71371}" type="datetimeFigureOut">
              <a:rPr lang="pt-BR" smtClean="0"/>
              <a:pPr/>
              <a:t>6/1/2009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DB9EA0-EBBF-4314-96D5-CCE3AC5BDA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15C5E8-0650-46EC-9D5A-BF1629B71371}" type="datetimeFigureOut">
              <a:rPr lang="pt-BR" smtClean="0"/>
              <a:pPr/>
              <a:t>6/1/2009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DB9EA0-EBBF-4314-96D5-CCE3AC5BDA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de cantos arredondado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edondar Retângulo em um Canto Únic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15C5E8-0650-46EC-9D5A-BF1629B71371}" type="datetimeFigureOut">
              <a:rPr lang="pt-BR" smtClean="0"/>
              <a:pPr/>
              <a:t>6/1/2009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DB9EA0-EBBF-4314-96D5-CCE3AC5BDAC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de cantos arredondados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Espaço Reservado para Títu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015C5E8-0650-46EC-9D5A-BF1629B71371}" type="datetimeFigureOut">
              <a:rPr lang="pt-BR" smtClean="0"/>
              <a:pPr/>
              <a:t>6/1/2009</a:t>
            </a:fld>
            <a:endParaRPr lang="pt-BR"/>
          </a:p>
        </p:txBody>
      </p:sp>
      <p:sp>
        <p:nvSpPr>
          <p:cNvPr id="18" name="Espaço Reservado para Rodapé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EDB9EA0-EBBF-4314-96D5-CCE3AC5BDA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ilva.com/" TargetMode="External"/><Relationship Id="rId2" Type="http://schemas.openxmlformats.org/officeDocument/2006/relationships/hyperlink" Target="http://www.flatredball.co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Java_Native_Interface" TargetMode="External"/><Relationship Id="rId2" Type="http://schemas.openxmlformats.org/officeDocument/2006/relationships/hyperlink" Target="http://www.ziggyware.com/weblinks.php?cat_id=1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odeproject.com/KB/cross-platform/javacsharp.asp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XNA Framework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 smtClean="0"/>
              <a:t>Raphael</a:t>
            </a:r>
            <a:r>
              <a:rPr lang="pt-BR" dirty="0" smtClean="0"/>
              <a:t> Barros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3714752"/>
            <a:ext cx="2857500" cy="2428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520052"/>
            <a:ext cx="8183880" cy="1051560"/>
          </a:xfrm>
        </p:spPr>
        <p:txBody>
          <a:bodyPr/>
          <a:lstStyle/>
          <a:p>
            <a:r>
              <a:rPr lang="pt-BR" dirty="0" smtClean="0"/>
              <a:t>Outras </a:t>
            </a:r>
            <a:r>
              <a:rPr lang="pt-BR" dirty="0" err="1" smtClean="0"/>
              <a:t>engines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502920" y="1643050"/>
            <a:ext cx="8183880" cy="4187952"/>
          </a:xfrm>
        </p:spPr>
        <p:txBody>
          <a:bodyPr/>
          <a:lstStyle/>
          <a:p>
            <a:r>
              <a:rPr lang="pt-BR" dirty="0" err="1" smtClean="0">
                <a:hlinkClick r:id="rId2"/>
              </a:rPr>
              <a:t>FlatRedBall</a:t>
            </a:r>
            <a:endParaRPr lang="pt-BR" dirty="0" smtClean="0"/>
          </a:p>
          <a:p>
            <a:r>
              <a:rPr lang="pt-BR" dirty="0" err="1" smtClean="0">
                <a:hlinkClick r:id="rId3"/>
              </a:rPr>
              <a:t>Hilva</a:t>
            </a:r>
            <a:r>
              <a:rPr lang="pt-BR" dirty="0" smtClean="0">
                <a:hlinkClick r:id="rId3"/>
              </a:rPr>
              <a:t> </a:t>
            </a:r>
            <a:r>
              <a:rPr lang="pt-BR" dirty="0" err="1" smtClean="0">
                <a:hlinkClick r:id="rId3"/>
              </a:rPr>
              <a:t>Graphics</a:t>
            </a:r>
            <a:r>
              <a:rPr lang="pt-BR" dirty="0" smtClean="0">
                <a:hlinkClick r:id="rId3"/>
              </a:rPr>
              <a:t> </a:t>
            </a:r>
            <a:r>
              <a:rPr lang="pt-BR" dirty="0" err="1" smtClean="0">
                <a:hlinkClick r:id="rId3"/>
              </a:rPr>
              <a:t>Library</a:t>
            </a:r>
            <a:endParaRPr lang="pt-BR" dirty="0" smtClean="0"/>
          </a:p>
          <a:p>
            <a:pPr lvl="1">
              <a:buNone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520052"/>
            <a:ext cx="8183880" cy="1051560"/>
          </a:xfrm>
        </p:spPr>
        <p:txBody>
          <a:bodyPr/>
          <a:lstStyle/>
          <a:p>
            <a:r>
              <a:rPr lang="pt-BR" dirty="0" err="1" smtClean="0"/>
              <a:t>FlatRedBall</a:t>
            </a:r>
            <a:r>
              <a:rPr lang="pt-BR" dirty="0" smtClean="0"/>
              <a:t> Game </a:t>
            </a:r>
            <a:r>
              <a:rPr lang="pt-BR" dirty="0" err="1" smtClean="0"/>
              <a:t>Engine</a:t>
            </a:r>
            <a:endParaRPr lang="pt-BR" dirty="0"/>
          </a:p>
        </p:txBody>
      </p:sp>
      <p:sp>
        <p:nvSpPr>
          <p:cNvPr id="14" name="Espaço Reservado para Conteúdo 6"/>
          <p:cNvSpPr txBox="1">
            <a:spLocks/>
          </p:cNvSpPr>
          <p:nvPr/>
        </p:nvSpPr>
        <p:spPr>
          <a:xfrm>
            <a:off x="502920" y="1643050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Suporta XNA 3.0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Pode ser usada</a:t>
            </a:r>
            <a:r>
              <a:rPr kumimoji="0" lang="pt-BR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para fins comerciais</a:t>
            </a:r>
          </a:p>
          <a:p>
            <a:pPr marL="722376" lvl="1" indent="-265176">
              <a:spcBef>
                <a:spcPts val="250"/>
              </a:spcBef>
              <a:buClr>
                <a:schemeClr val="accent1"/>
              </a:buClr>
              <a:buSzPct val="80000"/>
              <a:buFont typeface="Courier New" pitchFamily="49" charset="0"/>
              <a:buChar char="o"/>
            </a:pPr>
            <a:r>
              <a:rPr lang="pt-BR" sz="2400" baseline="0" dirty="0" smtClean="0"/>
              <a:t>Desde</a:t>
            </a:r>
            <a:r>
              <a:rPr lang="pt-BR" sz="2400" dirty="0" smtClean="0"/>
              <a:t> que a logo esteja no </a:t>
            </a:r>
            <a:r>
              <a:rPr lang="pt-BR" sz="2400" dirty="0" err="1" smtClean="0"/>
              <a:t>splash</a:t>
            </a:r>
            <a:r>
              <a:rPr lang="pt-BR" sz="2400" dirty="0" smtClean="0"/>
              <a:t> screen do jogo</a:t>
            </a:r>
            <a:endParaRPr kumimoji="0" lang="pt-B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pt-BR" sz="2800" dirty="0" smtClean="0"/>
              <a:t>Projeto iniciado em 2002 </a:t>
            </a:r>
          </a:p>
          <a:p>
            <a:pPr marL="722376" lvl="1" indent="-265176">
              <a:spcBef>
                <a:spcPts val="250"/>
              </a:spcBef>
              <a:buClr>
                <a:schemeClr val="accent1"/>
              </a:buClr>
              <a:buSzPct val="80000"/>
              <a:buFont typeface="Courier New" pitchFamily="49" charset="0"/>
              <a:buChar char="o"/>
            </a:pPr>
            <a:r>
              <a:rPr lang="pt-BR" sz="2400" dirty="0" smtClean="0"/>
              <a:t>com outras tecnologias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pt-BR" sz="2800" dirty="0" smtClean="0"/>
              <a:t>Suporte a desenvolvimento de Jogos Isométricos (2.5 D)</a:t>
            </a:r>
          </a:p>
          <a:p>
            <a:pPr marL="722376" lvl="1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pt-BR" sz="2800" dirty="0" smtClean="0"/>
          </a:p>
          <a:p>
            <a:pPr marL="722376" lvl="1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1" indent="-201168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None/>
              <a:tabLst/>
              <a:defRPr/>
            </a:pPr>
            <a:endParaRPr kumimoji="0" lang="pt-B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28596" y="6072206"/>
            <a:ext cx="32069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Fonte: </a:t>
            </a:r>
            <a:r>
              <a:rPr lang="pt-BR" sz="1200" dirty="0" smtClean="0"/>
              <a:t>http://www.flatredball.com/frb/</a:t>
            </a:r>
            <a:endParaRPr lang="pt-B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520052"/>
            <a:ext cx="8183880" cy="1051560"/>
          </a:xfrm>
        </p:spPr>
        <p:txBody>
          <a:bodyPr/>
          <a:lstStyle/>
          <a:p>
            <a:r>
              <a:rPr lang="pt-BR" dirty="0" err="1" smtClean="0"/>
              <a:t>FlatRedBall</a:t>
            </a:r>
            <a:r>
              <a:rPr lang="pt-BR" dirty="0" smtClean="0"/>
              <a:t> Game </a:t>
            </a:r>
            <a:r>
              <a:rPr lang="pt-BR" dirty="0" err="1" smtClean="0"/>
              <a:t>Engine</a:t>
            </a:r>
            <a:endParaRPr lang="pt-BR" dirty="0"/>
          </a:p>
        </p:txBody>
      </p:sp>
      <p:sp>
        <p:nvSpPr>
          <p:cNvPr id="14" name="Espaço Reservado para Conteúdo 6"/>
          <p:cNvSpPr txBox="1">
            <a:spLocks/>
          </p:cNvSpPr>
          <p:nvPr/>
        </p:nvSpPr>
        <p:spPr>
          <a:xfrm>
            <a:off x="502920" y="1643050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pt-BR" sz="2800" dirty="0" smtClean="0"/>
              <a:t>Possui um </a:t>
            </a:r>
            <a:r>
              <a:rPr lang="pt-BR" sz="2800" dirty="0" err="1" smtClean="0"/>
              <a:t>Development</a:t>
            </a:r>
            <a:r>
              <a:rPr lang="pt-BR" sz="2800" dirty="0" smtClean="0"/>
              <a:t> Kit com:</a:t>
            </a:r>
          </a:p>
          <a:p>
            <a:pPr marL="722376" lvl="1" indent="-265176">
              <a:spcBef>
                <a:spcPts val="250"/>
              </a:spcBef>
              <a:buClr>
                <a:schemeClr val="accent1"/>
              </a:buClr>
              <a:buSzPct val="80000"/>
              <a:buFont typeface="Courier New" pitchFamily="49" charset="0"/>
              <a:buChar char="o"/>
            </a:pPr>
            <a:r>
              <a:rPr lang="pt-BR" sz="2400" dirty="0" err="1" smtClean="0"/>
              <a:t>Sprite</a:t>
            </a:r>
            <a:r>
              <a:rPr lang="pt-BR" sz="2400" dirty="0" smtClean="0"/>
              <a:t> Editor</a:t>
            </a:r>
          </a:p>
          <a:p>
            <a:pPr marL="1179576" lvl="2" indent="-265176">
              <a:spcBef>
                <a:spcPts val="25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pt-BR" sz="2200" dirty="0" smtClean="0"/>
              <a:t>GUI Editor</a:t>
            </a:r>
          </a:p>
          <a:p>
            <a:pPr marL="1179576" lvl="2" indent="-265176">
              <a:spcBef>
                <a:spcPts val="25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pt-BR" sz="2200" dirty="0" err="1" smtClean="0"/>
              <a:t>Level</a:t>
            </a:r>
            <a:r>
              <a:rPr lang="pt-BR" sz="2200" dirty="0" smtClean="0"/>
              <a:t> Editor</a:t>
            </a:r>
          </a:p>
          <a:p>
            <a:pPr marL="1179576" lvl="2" indent="-265176">
              <a:spcBef>
                <a:spcPts val="25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endParaRPr lang="pt-BR" sz="2200" dirty="0" smtClean="0"/>
          </a:p>
          <a:p>
            <a:pPr marL="722376" lvl="1" indent="-265176">
              <a:spcBef>
                <a:spcPts val="250"/>
              </a:spcBef>
              <a:buClr>
                <a:schemeClr val="accent1"/>
              </a:buClr>
              <a:buSzPct val="80000"/>
              <a:buFont typeface="Courier New" pitchFamily="49" charset="0"/>
              <a:buChar char="o"/>
            </a:pPr>
            <a:r>
              <a:rPr lang="pt-BR" sz="2400" dirty="0" err="1" smtClean="0"/>
              <a:t>Animation</a:t>
            </a:r>
            <a:r>
              <a:rPr lang="pt-BR" sz="2400" dirty="0" smtClean="0"/>
              <a:t> Editor</a:t>
            </a:r>
            <a:endParaRPr lang="pt-BR" sz="2400" dirty="0" smtClean="0"/>
          </a:p>
          <a:p>
            <a:pPr marL="1179576" lvl="2" indent="-265176">
              <a:spcBef>
                <a:spcPts val="25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pt-BR" sz="2200" dirty="0" err="1" smtClean="0"/>
              <a:t>Animation</a:t>
            </a:r>
            <a:r>
              <a:rPr lang="pt-BR" sz="2200" dirty="0" smtClean="0"/>
              <a:t> </a:t>
            </a:r>
            <a:r>
              <a:rPr lang="pt-BR" sz="2200" dirty="0" err="1" smtClean="0"/>
              <a:t>Chains</a:t>
            </a:r>
            <a:r>
              <a:rPr lang="pt-BR" sz="2200" dirty="0" smtClean="0"/>
              <a:t> (frames)</a:t>
            </a:r>
            <a:endParaRPr lang="pt-BR" sz="2200" dirty="0" smtClean="0"/>
          </a:p>
          <a:p>
            <a:pPr marL="1179576" lvl="2" indent="-265176">
              <a:spcBef>
                <a:spcPts val="25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pt-BR" sz="2200" dirty="0" err="1" smtClean="0"/>
              <a:t>Animation</a:t>
            </a:r>
            <a:r>
              <a:rPr lang="pt-BR" sz="2200" dirty="0" smtClean="0"/>
              <a:t> </a:t>
            </a:r>
            <a:r>
              <a:rPr lang="pt-BR" sz="2200" dirty="0" err="1" smtClean="0"/>
              <a:t>Rings</a:t>
            </a:r>
            <a:r>
              <a:rPr lang="pt-BR" sz="2200" dirty="0" smtClean="0"/>
              <a:t> (esqueletos 2D)</a:t>
            </a:r>
            <a:endParaRPr lang="pt-BR" sz="2200" dirty="0" smtClean="0"/>
          </a:p>
          <a:p>
            <a:pPr marL="722376" lvl="1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pt-BR" sz="2800" dirty="0" smtClean="0"/>
          </a:p>
          <a:p>
            <a:pPr marL="722376" lvl="1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pt-BR" sz="2800" dirty="0" smtClean="0"/>
          </a:p>
          <a:p>
            <a:pPr marL="722376" lvl="1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pt-BR" sz="2800" dirty="0" smtClean="0"/>
          </a:p>
          <a:p>
            <a:pPr marL="722376" lvl="1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1" indent="-201168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None/>
              <a:tabLst/>
              <a:defRPr/>
            </a:pPr>
            <a:endParaRPr kumimoji="0" lang="pt-B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28596" y="6072206"/>
            <a:ext cx="52063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Fonte: </a:t>
            </a:r>
            <a:r>
              <a:rPr lang="pt-BR" sz="1200" dirty="0" smtClean="0"/>
              <a:t>http://www.flatredball.com/frb/docs/index.</a:t>
            </a:r>
            <a:r>
              <a:rPr lang="pt-BR" sz="1200" dirty="0" err="1" smtClean="0"/>
              <a:t>php</a:t>
            </a:r>
            <a:r>
              <a:rPr lang="pt-BR" sz="1200" dirty="0" smtClean="0"/>
              <a:t>?</a:t>
            </a:r>
            <a:r>
              <a:rPr lang="pt-BR" sz="1200" dirty="0" err="1" smtClean="0"/>
              <a:t>title</a:t>
            </a:r>
            <a:r>
              <a:rPr lang="pt-BR" sz="1200" dirty="0" smtClean="0"/>
              <a:t>=FAQ</a:t>
            </a:r>
            <a:endParaRPr lang="pt-B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520052"/>
            <a:ext cx="8183880" cy="1051560"/>
          </a:xfrm>
        </p:spPr>
        <p:txBody>
          <a:bodyPr/>
          <a:lstStyle/>
          <a:p>
            <a:r>
              <a:rPr lang="pt-BR" dirty="0" err="1" smtClean="0"/>
              <a:t>Hilva</a:t>
            </a:r>
            <a:r>
              <a:rPr lang="pt-BR" dirty="0" smtClean="0"/>
              <a:t> </a:t>
            </a:r>
            <a:r>
              <a:rPr lang="pt-BR" dirty="0" err="1" smtClean="0"/>
              <a:t>Graphics</a:t>
            </a:r>
            <a:r>
              <a:rPr lang="pt-BR" dirty="0" smtClean="0"/>
              <a:t> </a:t>
            </a:r>
            <a:r>
              <a:rPr lang="pt-BR" dirty="0" err="1" smtClean="0"/>
              <a:t>Library</a:t>
            </a:r>
            <a:endParaRPr lang="pt-BR" dirty="0"/>
          </a:p>
        </p:txBody>
      </p:sp>
      <p:sp>
        <p:nvSpPr>
          <p:cNvPr id="14" name="Espaço Reservado para Conteúdo 6"/>
          <p:cNvSpPr txBox="1">
            <a:spLocks/>
          </p:cNvSpPr>
          <p:nvPr/>
        </p:nvSpPr>
        <p:spPr>
          <a:xfrm>
            <a:off x="502920" y="1643050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pt-B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DLLs</a:t>
            </a: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com funções gráficas 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Não-comercial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pt-BR" sz="2800" dirty="0" err="1" smtClean="0"/>
              <a:t>Features</a:t>
            </a:r>
            <a:r>
              <a:rPr lang="pt-BR" sz="2800" dirty="0" smtClean="0"/>
              <a:t>:</a:t>
            </a:r>
          </a:p>
          <a:p>
            <a:pPr marL="722376" lvl="1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Suporte a Xbox 360</a:t>
            </a:r>
          </a:p>
          <a:p>
            <a:pPr marL="722376" lvl="1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pt-BR" sz="2800" i="1" dirty="0" smtClean="0"/>
              <a:t>Hardware </a:t>
            </a:r>
            <a:r>
              <a:rPr lang="pt-BR" sz="2800" i="1" dirty="0" err="1" smtClean="0"/>
              <a:t>Skinning</a:t>
            </a:r>
            <a:r>
              <a:rPr lang="pt-BR" sz="2800" i="1" dirty="0" smtClean="0"/>
              <a:t> </a:t>
            </a:r>
          </a:p>
          <a:p>
            <a:pPr marL="722376" lvl="1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Luzes</a:t>
            </a:r>
          </a:p>
          <a:p>
            <a:pPr marL="722376" lvl="1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pt-BR" sz="2800" dirty="0" smtClean="0"/>
              <a:t>Sistema de Partículas</a:t>
            </a:r>
          </a:p>
          <a:p>
            <a:pPr marL="722376" lvl="1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Sistema de Câmeras</a:t>
            </a:r>
          </a:p>
          <a:p>
            <a:pPr marL="548640" marR="0" lvl="1" indent="-201168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None/>
              <a:tabLst/>
              <a:defRPr/>
            </a:pPr>
            <a:endParaRPr kumimoji="0" lang="pt-B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28596" y="6072206"/>
            <a:ext cx="47251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Fonte: </a:t>
            </a:r>
            <a:r>
              <a:rPr lang="pt-BR" sz="1200" dirty="0" smtClean="0"/>
              <a:t>http://www.hilva.com/Home/tabid/36/Default.</a:t>
            </a:r>
            <a:r>
              <a:rPr lang="pt-BR" sz="1200" dirty="0" err="1" smtClean="0"/>
              <a:t>aspx</a:t>
            </a:r>
            <a:endParaRPr lang="pt-BR" sz="12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5929330"/>
            <a:ext cx="2014538" cy="572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pt-BR" dirty="0" smtClean="0"/>
              <a:t>Referências</a:t>
            </a:r>
          </a:p>
        </p:txBody>
      </p:sp>
      <p:sp>
        <p:nvSpPr>
          <p:cNvPr id="14339" name="Espaço Reservado para Rodapé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mtClean="0"/>
              <a:t>©2007 Raphael Barros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B4D48CEA-161B-4AB0-8CAC-100CD3641820}" type="slidenum">
              <a:rPr lang="pt-BR"/>
              <a:pPr>
                <a:defRPr/>
              </a:pPr>
              <a:t>14</a:t>
            </a:fld>
            <a:endParaRPr lang="pt-BR"/>
          </a:p>
        </p:txBody>
      </p:sp>
      <p:sp>
        <p:nvSpPr>
          <p:cNvPr id="15365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28596" y="1600200"/>
            <a:ext cx="8337579" cy="44958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XNA Develop Center:</a:t>
            </a:r>
          </a:p>
          <a:p>
            <a:pPr lvl="1"/>
            <a:r>
              <a:rPr lang="en-US" dirty="0" smtClean="0"/>
              <a:t>http://msdn.microsoft.com/xna/</a:t>
            </a:r>
          </a:p>
          <a:p>
            <a:r>
              <a:rPr lang="en-US" dirty="0" smtClean="0"/>
              <a:t>XNA Creators Club: </a:t>
            </a:r>
          </a:p>
          <a:p>
            <a:pPr lvl="1"/>
            <a:r>
              <a:rPr lang="en-US" dirty="0" smtClean="0"/>
              <a:t>http://creators.xna.com/</a:t>
            </a:r>
          </a:p>
          <a:p>
            <a:pPr eaLnBrk="1" hangingPunct="1"/>
            <a:r>
              <a:rPr lang="pt-BR" dirty="0" smtClean="0"/>
              <a:t>Sharp Games:</a:t>
            </a:r>
          </a:p>
          <a:p>
            <a:pPr lvl="1" eaLnBrk="1" hangingPunct="1"/>
            <a:r>
              <a:rPr lang="pt-BR" dirty="0" smtClean="0"/>
              <a:t>www.sharpgames.net</a:t>
            </a:r>
          </a:p>
          <a:p>
            <a:r>
              <a:rPr lang="pt-BR" dirty="0" smtClean="0"/>
              <a:t>Torque X:</a:t>
            </a:r>
          </a:p>
          <a:p>
            <a:pPr lvl="1"/>
            <a:r>
              <a:rPr lang="pt-BR" dirty="0" smtClean="0"/>
              <a:t>http://www.garagegames.com/products/torque/x/ </a:t>
            </a:r>
          </a:p>
          <a:p>
            <a:r>
              <a:rPr lang="pt-BR" dirty="0" smtClean="0"/>
              <a:t>XNA Game </a:t>
            </a:r>
            <a:r>
              <a:rPr lang="pt-BR" dirty="0" err="1" smtClean="0"/>
              <a:t>Engines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>
                <a:hlinkClick r:id="rId2"/>
              </a:rPr>
              <a:t>http://www.ziggyware.com/weblinks.</a:t>
            </a:r>
            <a:r>
              <a:rPr lang="pt-BR" dirty="0" err="1" smtClean="0">
                <a:hlinkClick r:id="rId2"/>
              </a:rPr>
              <a:t>php</a:t>
            </a:r>
            <a:r>
              <a:rPr lang="pt-BR" dirty="0" smtClean="0">
                <a:hlinkClick r:id="rId2"/>
              </a:rPr>
              <a:t>?</a:t>
            </a:r>
            <a:r>
              <a:rPr lang="pt-BR" dirty="0" err="1" smtClean="0">
                <a:hlinkClick r:id="rId2"/>
              </a:rPr>
              <a:t>cat_id</a:t>
            </a:r>
            <a:r>
              <a:rPr lang="pt-BR" dirty="0" smtClean="0">
                <a:hlinkClick r:id="rId2"/>
              </a:rPr>
              <a:t>=10</a:t>
            </a:r>
            <a:endParaRPr lang="pt-BR" dirty="0" smtClean="0"/>
          </a:p>
          <a:p>
            <a:r>
              <a:rPr lang="pt-BR" dirty="0" smtClean="0"/>
              <a:t>Java </a:t>
            </a:r>
            <a:r>
              <a:rPr lang="pt-BR" dirty="0" err="1" smtClean="0"/>
              <a:t>Native</a:t>
            </a:r>
            <a:r>
              <a:rPr lang="pt-BR" dirty="0" smtClean="0"/>
              <a:t> Interface:</a:t>
            </a:r>
          </a:p>
          <a:p>
            <a:pPr lvl="1"/>
            <a:r>
              <a:rPr lang="pt-BR" dirty="0" smtClean="0">
                <a:hlinkClick r:id="rId3"/>
              </a:rPr>
              <a:t>http://en.wikipedia.org/wiki/Java_Native_Interface</a:t>
            </a:r>
            <a:endParaRPr lang="pt-BR" dirty="0" smtClean="0"/>
          </a:p>
          <a:p>
            <a:r>
              <a:rPr lang="pt-BR" dirty="0" err="1" smtClean="0"/>
              <a:t>CodeProject</a:t>
            </a:r>
            <a:r>
              <a:rPr lang="pt-BR" dirty="0" smtClean="0"/>
              <a:t>: C# </a:t>
            </a:r>
            <a:r>
              <a:rPr lang="pt-BR" dirty="0" err="1" smtClean="0"/>
              <a:t>method</a:t>
            </a:r>
            <a:r>
              <a:rPr lang="pt-BR" dirty="0" smtClean="0"/>
              <a:t> </a:t>
            </a:r>
            <a:r>
              <a:rPr lang="pt-BR" dirty="0" err="1" smtClean="0"/>
              <a:t>calls</a:t>
            </a:r>
            <a:r>
              <a:rPr lang="pt-BR" dirty="0" smtClean="0"/>
              <a:t> </a:t>
            </a:r>
            <a:r>
              <a:rPr lang="pt-BR" dirty="0" err="1" smtClean="0"/>
              <a:t>within</a:t>
            </a:r>
            <a:r>
              <a:rPr lang="pt-BR" dirty="0" smtClean="0"/>
              <a:t> Java </a:t>
            </a:r>
            <a:r>
              <a:rPr lang="pt-BR" dirty="0" err="1" smtClean="0"/>
              <a:t>Program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>
                <a:hlinkClick r:id="rId4"/>
              </a:rPr>
              <a:t>http://www.codeproject.com/KB/cross-platform/javacsharp.</a:t>
            </a:r>
            <a:r>
              <a:rPr lang="pt-BR" dirty="0" err="1" smtClean="0">
                <a:hlinkClick r:id="rId4"/>
              </a:rPr>
              <a:t>aspx</a:t>
            </a:r>
            <a:endParaRPr lang="pt-BR" dirty="0" smtClean="0"/>
          </a:p>
          <a:p>
            <a:r>
              <a:rPr lang="pt-BR" dirty="0" err="1" smtClean="0"/>
              <a:t>Experience</a:t>
            </a:r>
            <a:r>
              <a:rPr lang="pt-BR" dirty="0" smtClean="0"/>
              <a:t> in </a:t>
            </a:r>
            <a:r>
              <a:rPr lang="pt-BR" dirty="0" err="1" smtClean="0"/>
              <a:t>integrating</a:t>
            </a:r>
            <a:r>
              <a:rPr lang="pt-BR" dirty="0" smtClean="0"/>
              <a:t> Java </a:t>
            </a:r>
            <a:r>
              <a:rPr lang="pt-BR" dirty="0" err="1" smtClean="0"/>
              <a:t>with</a:t>
            </a:r>
            <a:r>
              <a:rPr lang="pt-BR" dirty="0" smtClean="0"/>
              <a:t> C# </a:t>
            </a:r>
            <a:r>
              <a:rPr lang="pt-BR" dirty="0" err="1" smtClean="0"/>
              <a:t>and</a:t>
            </a:r>
            <a:r>
              <a:rPr lang="pt-BR" dirty="0" smtClean="0"/>
              <a:t> .NET:</a:t>
            </a:r>
          </a:p>
          <a:p>
            <a:pPr lvl="1"/>
            <a:r>
              <a:rPr lang="pt-BR" dirty="0" smtClean="0"/>
              <a:t>http://webhome.cs.uvic.ca/~nigelh/Publications/ccpe03.pdf</a:t>
            </a:r>
          </a:p>
          <a:p>
            <a:r>
              <a:rPr lang="pt-BR" dirty="0" err="1" smtClean="0"/>
              <a:t>Jeops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/>
              <a:t>http://www.di.ufpe.br/~jeops/</a:t>
            </a:r>
            <a:br>
              <a:rPr lang="pt-BR" dirty="0" smtClean="0"/>
            </a:br>
            <a:endParaRPr lang="pt-BR" dirty="0" smtClean="0"/>
          </a:p>
          <a:p>
            <a:pPr lvl="1" eaLnBrk="1" hangingPunct="1"/>
            <a:endParaRPr lang="pt-BR" dirty="0" smtClean="0"/>
          </a:p>
          <a:p>
            <a:pPr eaLnBrk="1" hangingPunct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520052"/>
            <a:ext cx="8183880" cy="1051560"/>
          </a:xfrm>
        </p:spPr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502920" y="1643050"/>
            <a:ext cx="8183880" cy="4187952"/>
          </a:xfrm>
        </p:spPr>
        <p:txBody>
          <a:bodyPr/>
          <a:lstStyle/>
          <a:p>
            <a:r>
              <a:rPr lang="en-US" dirty="0" err="1" smtClean="0"/>
              <a:t>Iniciativa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Microsoft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facilitar</a:t>
            </a:r>
            <a:r>
              <a:rPr lang="en-US" dirty="0" smtClean="0"/>
              <a:t> e </a:t>
            </a:r>
            <a:r>
              <a:rPr lang="en-US" dirty="0" err="1" smtClean="0"/>
              <a:t>popularizar</a:t>
            </a:r>
            <a:r>
              <a:rPr lang="en-US" dirty="0" smtClean="0"/>
              <a:t> o </a:t>
            </a:r>
            <a:r>
              <a:rPr lang="en-US" dirty="0" err="1" smtClean="0"/>
              <a:t>desenvolvimento</a:t>
            </a:r>
            <a:r>
              <a:rPr lang="en-US" dirty="0" smtClean="0"/>
              <a:t> de </a:t>
            </a:r>
            <a:r>
              <a:rPr lang="en-US" dirty="0" err="1" smtClean="0"/>
              <a:t>jogos</a:t>
            </a:r>
            <a:r>
              <a:rPr lang="en-US" dirty="0" smtClean="0"/>
              <a:t>, </a:t>
            </a:r>
            <a:r>
              <a:rPr lang="en-US" dirty="0" err="1" smtClean="0"/>
              <a:t>utilizando</a:t>
            </a:r>
            <a:r>
              <a:rPr lang="en-US" dirty="0" smtClean="0"/>
              <a:t> a </a:t>
            </a:r>
            <a:r>
              <a:rPr lang="en-US" dirty="0" err="1" smtClean="0"/>
              <a:t>linguagem</a:t>
            </a:r>
            <a:r>
              <a:rPr lang="en-US" dirty="0" smtClean="0"/>
              <a:t> C# e APIs de </a:t>
            </a:r>
            <a:r>
              <a:rPr lang="en-US" dirty="0" err="1" smtClean="0"/>
              <a:t>desenvolvimento</a:t>
            </a:r>
            <a:endParaRPr lang="en-US" dirty="0" smtClean="0"/>
          </a:p>
          <a:p>
            <a:endParaRPr lang="pt-BR" dirty="0" smtClean="0"/>
          </a:p>
          <a:p>
            <a:r>
              <a:rPr lang="pt-BR" dirty="0" smtClean="0"/>
              <a:t>Características:</a:t>
            </a:r>
          </a:p>
          <a:p>
            <a:pPr lvl="1"/>
            <a:r>
              <a:rPr lang="pt-BR" dirty="0" smtClean="0"/>
              <a:t>Simplicidade</a:t>
            </a:r>
          </a:p>
          <a:p>
            <a:pPr lvl="1"/>
            <a:r>
              <a:rPr lang="pt-BR" dirty="0" err="1" smtClean="0"/>
              <a:t>Multiplataforma</a:t>
            </a:r>
            <a:endParaRPr lang="pt-BR" dirty="0" smtClean="0"/>
          </a:p>
          <a:p>
            <a:pPr lvl="1"/>
            <a:r>
              <a:rPr lang="pt-BR" dirty="0" smtClean="0"/>
              <a:t>Gratuito (PC)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520052"/>
            <a:ext cx="8183880" cy="1051560"/>
          </a:xfrm>
        </p:spPr>
        <p:txBody>
          <a:bodyPr/>
          <a:lstStyle/>
          <a:p>
            <a:r>
              <a:rPr lang="pt-BR" dirty="0" err="1" smtClean="0"/>
              <a:t>Infra-estrutura</a:t>
            </a:r>
            <a:r>
              <a:rPr lang="pt-BR" dirty="0" smtClean="0"/>
              <a:t> </a:t>
            </a:r>
            <a:r>
              <a:rPr lang="pt-BR" dirty="0" smtClean="0"/>
              <a:t>mínima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502920" y="1643050"/>
            <a:ext cx="8183880" cy="4187952"/>
          </a:xfrm>
        </p:spPr>
        <p:txBody>
          <a:bodyPr/>
          <a:lstStyle/>
          <a:p>
            <a:r>
              <a:rPr lang="en-US" dirty="0" smtClean="0"/>
              <a:t>Windows XP </a:t>
            </a:r>
            <a:r>
              <a:rPr lang="en-US" dirty="0" smtClean="0"/>
              <a:t>SP2 </a:t>
            </a:r>
            <a:r>
              <a:rPr lang="en-US" dirty="0" err="1" smtClean="0"/>
              <a:t>ou</a:t>
            </a:r>
            <a:r>
              <a:rPr lang="en-US" dirty="0" smtClean="0"/>
              <a:t> Windows Vista SP1</a:t>
            </a:r>
          </a:p>
          <a:p>
            <a:endParaRPr lang="en-US" dirty="0" smtClean="0"/>
          </a:p>
          <a:p>
            <a:r>
              <a:rPr lang="en-US" dirty="0" smtClean="0"/>
              <a:t>Visual Studio 2005 </a:t>
            </a:r>
            <a:r>
              <a:rPr lang="en-US" dirty="0" err="1" smtClean="0"/>
              <a:t>ou</a:t>
            </a:r>
            <a:r>
              <a:rPr lang="en-US" dirty="0" smtClean="0"/>
              <a:t> 2008</a:t>
            </a:r>
          </a:p>
          <a:p>
            <a:endParaRPr lang="en-US" dirty="0" smtClean="0"/>
          </a:p>
          <a:p>
            <a:r>
              <a:rPr lang="en-US" dirty="0" err="1" smtClean="0"/>
              <a:t>Placa</a:t>
            </a:r>
            <a:r>
              <a:rPr lang="en-US" dirty="0" smtClean="0"/>
              <a:t> de </a:t>
            </a:r>
            <a:r>
              <a:rPr lang="en-US" dirty="0" err="1" smtClean="0"/>
              <a:t>vídeo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suporte</a:t>
            </a:r>
            <a:r>
              <a:rPr lang="en-US" dirty="0" smtClean="0"/>
              <a:t> Direct3D </a:t>
            </a:r>
            <a:r>
              <a:rPr lang="en-US" dirty="0" smtClean="0"/>
              <a:t>9.0c </a:t>
            </a:r>
            <a:r>
              <a:rPr lang="en-US" dirty="0" smtClean="0"/>
              <a:t>e </a:t>
            </a:r>
            <a:r>
              <a:rPr lang="en-US" dirty="0" err="1" smtClean="0"/>
              <a:t>Shader</a:t>
            </a:r>
            <a:r>
              <a:rPr lang="en-US" dirty="0" smtClean="0"/>
              <a:t> Model 1.1</a:t>
            </a:r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520052"/>
            <a:ext cx="8183880" cy="1051560"/>
          </a:xfrm>
        </p:spPr>
        <p:txBody>
          <a:bodyPr/>
          <a:lstStyle/>
          <a:p>
            <a:r>
              <a:rPr lang="pt-BR" dirty="0" smtClean="0"/>
              <a:t>Visão Geral</a:t>
            </a:r>
            <a:endParaRPr lang="pt-BR" dirty="0"/>
          </a:p>
        </p:txBody>
      </p:sp>
      <p:grpSp>
        <p:nvGrpSpPr>
          <p:cNvPr id="5" name="Grupo 4"/>
          <p:cNvGrpSpPr/>
          <p:nvPr/>
        </p:nvGrpSpPr>
        <p:grpSpPr>
          <a:xfrm>
            <a:off x="500063" y="1643063"/>
            <a:ext cx="8001000" cy="857250"/>
            <a:chOff x="500063" y="1643063"/>
            <a:chExt cx="8001000" cy="857250"/>
          </a:xfrm>
        </p:grpSpPr>
        <p:sp>
          <p:nvSpPr>
            <p:cNvPr id="6" name="Retângulo de cantos arredondados 5"/>
            <p:cNvSpPr/>
            <p:nvPr/>
          </p:nvSpPr>
          <p:spPr>
            <a:xfrm>
              <a:off x="500063" y="1643063"/>
              <a:ext cx="8001000" cy="857250"/>
            </a:xfrm>
            <a:prstGeom prst="round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/>
            </a:p>
          </p:txBody>
        </p:sp>
        <p:sp>
          <p:nvSpPr>
            <p:cNvPr id="8" name="Retângulo de cantos arredondados 7"/>
            <p:cNvSpPr/>
            <p:nvPr/>
          </p:nvSpPr>
          <p:spPr>
            <a:xfrm>
              <a:off x="1857356" y="1785926"/>
              <a:ext cx="1428760" cy="571504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dirty="0"/>
                <a:t>Starter Kits</a:t>
              </a:r>
            </a:p>
          </p:txBody>
        </p:sp>
        <p:sp>
          <p:nvSpPr>
            <p:cNvPr id="9" name="Retângulo de cantos arredondados 8"/>
            <p:cNvSpPr/>
            <p:nvPr/>
          </p:nvSpPr>
          <p:spPr>
            <a:xfrm>
              <a:off x="6786578" y="1785926"/>
              <a:ext cx="1428760" cy="571504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sz="1200" b="1" dirty="0" smtClean="0"/>
                <a:t>Componentes</a:t>
              </a:r>
              <a:endParaRPr lang="pt-BR" sz="1200" b="1" dirty="0"/>
            </a:p>
          </p:txBody>
        </p:sp>
        <p:sp>
          <p:nvSpPr>
            <p:cNvPr id="10" name="Retângulo de cantos arredondados 9"/>
            <p:cNvSpPr/>
            <p:nvPr/>
          </p:nvSpPr>
          <p:spPr>
            <a:xfrm>
              <a:off x="5143504" y="1785926"/>
              <a:ext cx="1428760" cy="571504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dirty="0" smtClean="0"/>
                <a:t>Conteúdo</a:t>
              </a:r>
              <a:endParaRPr lang="pt-BR" dirty="0"/>
            </a:p>
          </p:txBody>
        </p:sp>
        <p:sp>
          <p:nvSpPr>
            <p:cNvPr id="11" name="Retângulo de cantos arredondados 10"/>
            <p:cNvSpPr/>
            <p:nvPr/>
          </p:nvSpPr>
          <p:spPr>
            <a:xfrm>
              <a:off x="3500430" y="1785926"/>
              <a:ext cx="1428760" cy="571504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dirty="0" err="1" smtClean="0"/>
                <a:t>Código-fonte</a:t>
              </a:r>
              <a:endParaRPr lang="pt-BR" dirty="0"/>
            </a:p>
          </p:txBody>
        </p:sp>
        <p:sp>
          <p:nvSpPr>
            <p:cNvPr id="12" name="CaixaDeTexto 32"/>
            <p:cNvSpPr txBox="1">
              <a:spLocks noChangeArrowheads="1"/>
            </p:cNvSpPr>
            <p:nvPr/>
          </p:nvSpPr>
          <p:spPr bwMode="auto">
            <a:xfrm>
              <a:off x="571500" y="1857375"/>
              <a:ext cx="1000125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 dirty="0">
                  <a:latin typeface="Tw Cen MT" pitchFamily="34" charset="0"/>
                </a:rPr>
                <a:t>Games</a:t>
              </a:r>
            </a:p>
          </p:txBody>
        </p:sp>
      </p:grpSp>
      <p:grpSp>
        <p:nvGrpSpPr>
          <p:cNvPr id="13" name="Grupo 12"/>
          <p:cNvGrpSpPr/>
          <p:nvPr/>
        </p:nvGrpSpPr>
        <p:grpSpPr>
          <a:xfrm>
            <a:off x="500063" y="2571750"/>
            <a:ext cx="8001000" cy="857250"/>
            <a:chOff x="500063" y="2571750"/>
            <a:chExt cx="8001000" cy="857250"/>
          </a:xfrm>
        </p:grpSpPr>
        <p:sp>
          <p:nvSpPr>
            <p:cNvPr id="14" name="Retângulo de cantos arredondados 13"/>
            <p:cNvSpPr/>
            <p:nvPr/>
          </p:nvSpPr>
          <p:spPr>
            <a:xfrm>
              <a:off x="500063" y="2571750"/>
              <a:ext cx="8001000" cy="857250"/>
            </a:xfrm>
            <a:prstGeom prst="round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/>
            </a:p>
          </p:txBody>
        </p:sp>
        <p:sp>
          <p:nvSpPr>
            <p:cNvPr id="15" name="Retângulo de cantos arredondados 14"/>
            <p:cNvSpPr/>
            <p:nvPr/>
          </p:nvSpPr>
          <p:spPr>
            <a:xfrm>
              <a:off x="5143504" y="2714620"/>
              <a:ext cx="3071834" cy="571504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dirty="0" err="1" smtClean="0"/>
                <a:t>Pipeline</a:t>
              </a:r>
              <a:r>
                <a:rPr lang="pt-BR" dirty="0" smtClean="0"/>
                <a:t> de Conteúdo</a:t>
              </a:r>
              <a:endParaRPr lang="pt-BR" dirty="0"/>
            </a:p>
          </p:txBody>
        </p:sp>
        <p:sp>
          <p:nvSpPr>
            <p:cNvPr id="16" name="Retângulo de cantos arredondados 15"/>
            <p:cNvSpPr/>
            <p:nvPr/>
          </p:nvSpPr>
          <p:spPr>
            <a:xfrm>
              <a:off x="1857356" y="2714620"/>
              <a:ext cx="3071834" cy="571504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dirty="0" smtClean="0"/>
                <a:t>Modelo de Aplicação</a:t>
              </a:r>
              <a:endParaRPr lang="pt-BR" dirty="0"/>
            </a:p>
          </p:txBody>
        </p:sp>
        <p:sp>
          <p:nvSpPr>
            <p:cNvPr id="17" name="CaixaDeTexto 33"/>
            <p:cNvSpPr txBox="1">
              <a:spLocks noChangeArrowheads="1"/>
            </p:cNvSpPr>
            <p:nvPr/>
          </p:nvSpPr>
          <p:spPr bwMode="auto">
            <a:xfrm>
              <a:off x="571500" y="2643188"/>
              <a:ext cx="1214438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 dirty="0" smtClean="0">
                  <a:latin typeface="Tw Cen MT" pitchFamily="34" charset="0"/>
                </a:rPr>
                <a:t>Framework (Extensões)</a:t>
              </a:r>
              <a:endParaRPr lang="pt-BR" dirty="0">
                <a:latin typeface="Tw Cen MT" pitchFamily="34" charset="0"/>
              </a:endParaRPr>
            </a:p>
          </p:txBody>
        </p:sp>
      </p:grpSp>
      <p:grpSp>
        <p:nvGrpSpPr>
          <p:cNvPr id="18" name="Grupo 17"/>
          <p:cNvGrpSpPr/>
          <p:nvPr/>
        </p:nvGrpSpPr>
        <p:grpSpPr>
          <a:xfrm>
            <a:off x="500063" y="3500438"/>
            <a:ext cx="8001000" cy="857250"/>
            <a:chOff x="500063" y="3500438"/>
            <a:chExt cx="8001000" cy="857250"/>
          </a:xfrm>
        </p:grpSpPr>
        <p:sp>
          <p:nvSpPr>
            <p:cNvPr id="19" name="Retângulo de cantos arredondados 18"/>
            <p:cNvSpPr/>
            <p:nvPr/>
          </p:nvSpPr>
          <p:spPr>
            <a:xfrm>
              <a:off x="500063" y="3500438"/>
              <a:ext cx="8001000" cy="857250"/>
            </a:xfrm>
            <a:prstGeom prst="round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/>
            </a:p>
          </p:txBody>
        </p:sp>
        <p:sp>
          <p:nvSpPr>
            <p:cNvPr id="20" name="Retângulo de cantos arredondados 19"/>
            <p:cNvSpPr/>
            <p:nvPr/>
          </p:nvSpPr>
          <p:spPr>
            <a:xfrm>
              <a:off x="7072330" y="3643314"/>
              <a:ext cx="1143008" cy="571504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dirty="0" err="1"/>
                <a:t>Storage</a:t>
              </a:r>
              <a:endParaRPr lang="pt-BR" dirty="0"/>
            </a:p>
          </p:txBody>
        </p:sp>
        <p:sp>
          <p:nvSpPr>
            <p:cNvPr id="21" name="Retângulo de cantos arredondados 20"/>
            <p:cNvSpPr/>
            <p:nvPr/>
          </p:nvSpPr>
          <p:spPr>
            <a:xfrm>
              <a:off x="5786446" y="3643314"/>
              <a:ext cx="1143008" cy="571504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dirty="0" err="1"/>
                <a:t>Math</a:t>
              </a:r>
              <a:endParaRPr lang="pt-BR" dirty="0"/>
            </a:p>
          </p:txBody>
        </p:sp>
        <p:sp>
          <p:nvSpPr>
            <p:cNvPr id="22" name="Retângulo de cantos arredondados 21"/>
            <p:cNvSpPr/>
            <p:nvPr/>
          </p:nvSpPr>
          <p:spPr>
            <a:xfrm>
              <a:off x="4429124" y="3643314"/>
              <a:ext cx="1143008" cy="571504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dirty="0"/>
                <a:t>Input</a:t>
              </a:r>
            </a:p>
          </p:txBody>
        </p:sp>
        <p:sp>
          <p:nvSpPr>
            <p:cNvPr id="23" name="Retângulo de cantos arredondados 22"/>
            <p:cNvSpPr/>
            <p:nvPr/>
          </p:nvSpPr>
          <p:spPr>
            <a:xfrm>
              <a:off x="3143240" y="3643314"/>
              <a:ext cx="1143008" cy="571504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dirty="0" err="1"/>
                <a:t>Audio</a:t>
              </a:r>
              <a:endParaRPr lang="pt-BR" dirty="0"/>
            </a:p>
          </p:txBody>
        </p:sp>
        <p:sp>
          <p:nvSpPr>
            <p:cNvPr id="24" name="Retângulo de cantos arredondados 23"/>
            <p:cNvSpPr/>
            <p:nvPr/>
          </p:nvSpPr>
          <p:spPr>
            <a:xfrm>
              <a:off x="1857356" y="3643314"/>
              <a:ext cx="1143008" cy="571504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sz="1600" dirty="0" err="1"/>
                <a:t>Graphics</a:t>
              </a:r>
              <a:endParaRPr lang="pt-BR" sz="1600" dirty="0"/>
            </a:p>
          </p:txBody>
        </p:sp>
        <p:sp>
          <p:nvSpPr>
            <p:cNvPr id="25" name="CaixaDeTexto 34"/>
            <p:cNvSpPr txBox="1">
              <a:spLocks noChangeArrowheads="1"/>
            </p:cNvSpPr>
            <p:nvPr/>
          </p:nvSpPr>
          <p:spPr bwMode="auto">
            <a:xfrm>
              <a:off x="571500" y="3571875"/>
              <a:ext cx="1214438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 dirty="0" smtClean="0">
                  <a:latin typeface="Tw Cen MT" pitchFamily="34" charset="0"/>
                </a:rPr>
                <a:t>Framework (Núcleo)</a:t>
              </a:r>
              <a:endParaRPr lang="pt-BR" dirty="0">
                <a:latin typeface="Tw Cen MT" pitchFamily="34" charset="0"/>
              </a:endParaRPr>
            </a:p>
          </p:txBody>
        </p:sp>
      </p:grpSp>
      <p:grpSp>
        <p:nvGrpSpPr>
          <p:cNvPr id="26" name="Grupo 25"/>
          <p:cNvGrpSpPr/>
          <p:nvPr/>
        </p:nvGrpSpPr>
        <p:grpSpPr>
          <a:xfrm>
            <a:off x="500063" y="4429125"/>
            <a:ext cx="8001000" cy="857250"/>
            <a:chOff x="500063" y="4429125"/>
            <a:chExt cx="8001000" cy="857250"/>
          </a:xfrm>
        </p:grpSpPr>
        <p:sp>
          <p:nvSpPr>
            <p:cNvPr id="27" name="Retângulo de cantos arredondados 26"/>
            <p:cNvSpPr/>
            <p:nvPr/>
          </p:nvSpPr>
          <p:spPr>
            <a:xfrm>
              <a:off x="500063" y="4429125"/>
              <a:ext cx="8001000" cy="857250"/>
            </a:xfrm>
            <a:prstGeom prst="round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/>
            </a:p>
          </p:txBody>
        </p:sp>
        <p:sp>
          <p:nvSpPr>
            <p:cNvPr id="28" name="Retângulo de cantos arredondados 27"/>
            <p:cNvSpPr/>
            <p:nvPr/>
          </p:nvSpPr>
          <p:spPr>
            <a:xfrm>
              <a:off x="1857356" y="4572008"/>
              <a:ext cx="1428760" cy="571504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dirty="0" err="1"/>
                <a:t>Direct</a:t>
              </a:r>
              <a:r>
                <a:rPr lang="pt-BR" dirty="0"/>
                <a:t> 3D</a:t>
              </a:r>
            </a:p>
          </p:txBody>
        </p:sp>
        <p:sp>
          <p:nvSpPr>
            <p:cNvPr id="29" name="Retângulo de cantos arredondados 28"/>
            <p:cNvSpPr/>
            <p:nvPr/>
          </p:nvSpPr>
          <p:spPr>
            <a:xfrm>
              <a:off x="6786578" y="4572008"/>
              <a:ext cx="1428760" cy="571504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dirty="0" err="1"/>
                <a:t>XContent</a:t>
              </a:r>
              <a:endParaRPr lang="pt-BR" dirty="0"/>
            </a:p>
          </p:txBody>
        </p:sp>
        <p:sp>
          <p:nvSpPr>
            <p:cNvPr id="30" name="Retângulo de cantos arredondados 29"/>
            <p:cNvSpPr/>
            <p:nvPr/>
          </p:nvSpPr>
          <p:spPr>
            <a:xfrm>
              <a:off x="5143504" y="4572008"/>
              <a:ext cx="1428760" cy="571504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dirty="0"/>
                <a:t>XINPUT</a:t>
              </a:r>
            </a:p>
          </p:txBody>
        </p:sp>
        <p:sp>
          <p:nvSpPr>
            <p:cNvPr id="31" name="Retângulo de cantos arredondados 30"/>
            <p:cNvSpPr/>
            <p:nvPr/>
          </p:nvSpPr>
          <p:spPr>
            <a:xfrm>
              <a:off x="3500430" y="4572008"/>
              <a:ext cx="1428760" cy="571504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dirty="0"/>
                <a:t>XACT</a:t>
              </a:r>
            </a:p>
          </p:txBody>
        </p:sp>
        <p:sp>
          <p:nvSpPr>
            <p:cNvPr id="32" name="CaixaDeTexto 35"/>
            <p:cNvSpPr txBox="1">
              <a:spLocks noChangeArrowheads="1"/>
            </p:cNvSpPr>
            <p:nvPr/>
          </p:nvSpPr>
          <p:spPr bwMode="auto">
            <a:xfrm>
              <a:off x="571500" y="4643438"/>
              <a:ext cx="1214438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 dirty="0" smtClean="0">
                  <a:latin typeface="Tw Cen MT" pitchFamily="34" charset="0"/>
                </a:rPr>
                <a:t>Plataforma</a:t>
              </a:r>
              <a:endParaRPr lang="pt-BR" dirty="0">
                <a:latin typeface="Tw Cen MT" pitchFamily="34" charset="0"/>
              </a:endParaRPr>
            </a:p>
          </p:txBody>
        </p:sp>
      </p:grpSp>
      <p:grpSp>
        <p:nvGrpSpPr>
          <p:cNvPr id="33" name="Grupo 32"/>
          <p:cNvGrpSpPr/>
          <p:nvPr/>
        </p:nvGrpSpPr>
        <p:grpSpPr>
          <a:xfrm>
            <a:off x="571472" y="5500686"/>
            <a:ext cx="6357982" cy="428644"/>
            <a:chOff x="500063" y="5715000"/>
            <a:chExt cx="6357982" cy="428644"/>
          </a:xfrm>
        </p:grpSpPr>
        <p:sp>
          <p:nvSpPr>
            <p:cNvPr id="34" name="CaixaDeTexto 36"/>
            <p:cNvSpPr txBox="1">
              <a:spLocks noChangeArrowheads="1"/>
            </p:cNvSpPr>
            <p:nvPr/>
          </p:nvSpPr>
          <p:spPr bwMode="auto">
            <a:xfrm>
              <a:off x="500063" y="5715000"/>
              <a:ext cx="1214437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 dirty="0" smtClean="0">
                  <a:latin typeface="Tw Cen MT" pitchFamily="34" charset="0"/>
                </a:rPr>
                <a:t>Legenda:</a:t>
              </a:r>
              <a:endParaRPr lang="pt-BR" dirty="0">
                <a:latin typeface="Tw Cen MT" pitchFamily="34" charset="0"/>
              </a:endParaRPr>
            </a:p>
          </p:txBody>
        </p:sp>
        <p:sp>
          <p:nvSpPr>
            <p:cNvPr id="35" name="Retângulo de cantos arredondados 34"/>
            <p:cNvSpPr/>
            <p:nvPr/>
          </p:nvSpPr>
          <p:spPr>
            <a:xfrm>
              <a:off x="1500166" y="5715016"/>
              <a:ext cx="1500198" cy="428628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dirty="0" smtClean="0"/>
                <a:t>XNA</a:t>
              </a:r>
              <a:endParaRPr lang="pt-BR" dirty="0"/>
            </a:p>
          </p:txBody>
        </p:sp>
        <p:sp>
          <p:nvSpPr>
            <p:cNvPr id="36" name="Retângulo de cantos arredondados 35"/>
            <p:cNvSpPr/>
            <p:nvPr/>
          </p:nvSpPr>
          <p:spPr>
            <a:xfrm>
              <a:off x="3143239" y="5715016"/>
              <a:ext cx="1785980" cy="428628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sz="1600" dirty="0" smtClean="0"/>
                <a:t>Desenvolvedor</a:t>
              </a:r>
              <a:endParaRPr lang="pt-BR" sz="1600" dirty="0"/>
            </a:p>
          </p:txBody>
        </p:sp>
        <p:sp>
          <p:nvSpPr>
            <p:cNvPr id="37" name="Retângulo de cantos arredondados 36"/>
            <p:cNvSpPr/>
            <p:nvPr/>
          </p:nvSpPr>
          <p:spPr>
            <a:xfrm>
              <a:off x="5072095" y="5715016"/>
              <a:ext cx="1785950" cy="428628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dirty="0" smtClean="0"/>
                <a:t>Comunidade</a:t>
              </a:r>
              <a:endParaRPr lang="pt-BR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520052"/>
            <a:ext cx="8183880" cy="1051560"/>
          </a:xfrm>
        </p:spPr>
        <p:txBody>
          <a:bodyPr/>
          <a:lstStyle/>
          <a:p>
            <a:r>
              <a:rPr lang="pt-BR" dirty="0" smtClean="0"/>
              <a:t>Principais Características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502920" y="1643050"/>
            <a:ext cx="8183880" cy="418795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Application Model</a:t>
            </a:r>
          </a:p>
          <a:p>
            <a:pPr lvl="1"/>
            <a:r>
              <a:rPr lang="en-US" dirty="0" err="1" smtClean="0"/>
              <a:t>Inicialização</a:t>
            </a:r>
            <a:endParaRPr lang="en-US" dirty="0" smtClean="0"/>
          </a:p>
          <a:p>
            <a:pPr lvl="1"/>
            <a:r>
              <a:rPr lang="en-US" dirty="0" smtClean="0"/>
              <a:t>Update/Draw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Componentes</a:t>
            </a:r>
            <a:endParaRPr lang="en-US" dirty="0" smtClean="0"/>
          </a:p>
          <a:p>
            <a:pPr lvl="1"/>
            <a:r>
              <a:rPr lang="en-US" dirty="0" err="1" smtClean="0"/>
              <a:t>Sistema</a:t>
            </a:r>
            <a:r>
              <a:rPr lang="en-US" dirty="0" smtClean="0"/>
              <a:t> de </a:t>
            </a:r>
            <a:r>
              <a:rPr lang="en-US" dirty="0" err="1" smtClean="0"/>
              <a:t>câmera</a:t>
            </a:r>
            <a:endParaRPr lang="en-US" dirty="0" smtClean="0"/>
          </a:p>
          <a:p>
            <a:pPr lvl="1"/>
            <a:r>
              <a:rPr lang="en-US" dirty="0" err="1" smtClean="0"/>
              <a:t>Manipulação</a:t>
            </a:r>
            <a:r>
              <a:rPr lang="en-US" dirty="0" smtClean="0"/>
              <a:t> de Sprites</a:t>
            </a:r>
          </a:p>
          <a:p>
            <a:pPr lvl="1"/>
            <a:r>
              <a:rPr lang="en-US" dirty="0" err="1" smtClean="0"/>
              <a:t>Gerenciamento</a:t>
            </a:r>
            <a:r>
              <a:rPr lang="en-US" dirty="0" smtClean="0"/>
              <a:t> de I/O</a:t>
            </a:r>
          </a:p>
          <a:p>
            <a:pPr lvl="1"/>
            <a:r>
              <a:rPr lang="en-US" dirty="0" err="1" smtClean="0"/>
              <a:t>Funções</a:t>
            </a:r>
            <a:r>
              <a:rPr lang="en-US" dirty="0" smtClean="0"/>
              <a:t> </a:t>
            </a:r>
            <a:r>
              <a:rPr lang="en-US" dirty="0" err="1" smtClean="0"/>
              <a:t>Matemáticas</a:t>
            </a:r>
            <a:endParaRPr lang="en-US" dirty="0" smtClean="0"/>
          </a:p>
          <a:p>
            <a:pPr lvl="1"/>
            <a:r>
              <a:rPr lang="en-US" dirty="0" smtClean="0"/>
              <a:t>…</a:t>
            </a:r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520052"/>
            <a:ext cx="8183880" cy="1051560"/>
          </a:xfrm>
        </p:spPr>
        <p:txBody>
          <a:bodyPr/>
          <a:lstStyle/>
          <a:p>
            <a:r>
              <a:rPr lang="pt-BR" dirty="0" err="1" smtClean="0"/>
              <a:t>Features</a:t>
            </a:r>
            <a:r>
              <a:rPr lang="pt-BR" dirty="0" smtClean="0"/>
              <a:t> (até a versão 3.0)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502920" y="1643050"/>
            <a:ext cx="8183880" cy="4187952"/>
          </a:xfrm>
        </p:spPr>
        <p:txBody>
          <a:bodyPr/>
          <a:lstStyle/>
          <a:p>
            <a:r>
              <a:rPr lang="en-US" dirty="0" err="1" smtClean="0"/>
              <a:t>Suporte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Visual Studio 2008 e C# 3.0</a:t>
            </a:r>
          </a:p>
          <a:p>
            <a:r>
              <a:rPr lang="en-US" dirty="0" err="1" smtClean="0"/>
              <a:t>Melhoria</a:t>
            </a:r>
            <a:r>
              <a:rPr lang="en-US" dirty="0" smtClean="0"/>
              <a:t> no </a:t>
            </a:r>
            <a:r>
              <a:rPr lang="en-US" dirty="0" err="1" smtClean="0"/>
              <a:t>suporte</a:t>
            </a:r>
            <a:r>
              <a:rPr lang="en-US" dirty="0" smtClean="0"/>
              <a:t> </a:t>
            </a:r>
            <a:r>
              <a:rPr lang="en-US" dirty="0" err="1" smtClean="0"/>
              <a:t>multiplataforma</a:t>
            </a:r>
            <a:endParaRPr lang="en-US" dirty="0" smtClean="0"/>
          </a:p>
          <a:p>
            <a:r>
              <a:rPr lang="en-US" dirty="0" err="1" smtClean="0"/>
              <a:t>Possibilidade</a:t>
            </a:r>
            <a:r>
              <a:rPr lang="en-US" dirty="0" smtClean="0"/>
              <a:t> de </a:t>
            </a:r>
            <a:r>
              <a:rPr lang="en-US" dirty="0" err="1" smtClean="0"/>
              <a:t>distribuição</a:t>
            </a:r>
            <a:r>
              <a:rPr lang="en-US" dirty="0" smtClean="0"/>
              <a:t>, </a:t>
            </a:r>
            <a:r>
              <a:rPr lang="en-US" dirty="0" err="1" smtClean="0"/>
              <a:t>mesmo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usuários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tenham</a:t>
            </a:r>
            <a:r>
              <a:rPr lang="en-US" dirty="0" smtClean="0"/>
              <a:t> o XNA Framework </a:t>
            </a:r>
            <a:r>
              <a:rPr lang="en-US" dirty="0" err="1" smtClean="0"/>
              <a:t>instalado</a:t>
            </a:r>
            <a:r>
              <a:rPr lang="en-US" dirty="0" smtClean="0"/>
              <a:t> (</a:t>
            </a:r>
            <a:r>
              <a:rPr lang="en-US" i="1" dirty="0" err="1" smtClean="0"/>
              <a:t>ClickOne</a:t>
            </a:r>
            <a:r>
              <a:rPr lang="en-US" i="1" dirty="0" smtClean="0"/>
              <a:t> Publishing</a:t>
            </a:r>
            <a:r>
              <a:rPr lang="en-US" dirty="0" smtClean="0"/>
              <a:t>)</a:t>
            </a:r>
          </a:p>
          <a:p>
            <a:r>
              <a:rPr lang="en-US" dirty="0" smtClean="0"/>
              <a:t>Microsoft Cross-Platform Audio Creation Tool (XACT)</a:t>
            </a:r>
          </a:p>
          <a:p>
            <a:r>
              <a:rPr lang="pt-BR" dirty="0" smtClean="0"/>
              <a:t>...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Engines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520052"/>
            <a:ext cx="8183880" cy="1051560"/>
          </a:xfrm>
        </p:spPr>
        <p:txBody>
          <a:bodyPr/>
          <a:lstStyle/>
          <a:p>
            <a:r>
              <a:rPr lang="pt-BR" dirty="0" smtClean="0"/>
              <a:t>Torque X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502920" y="1643050"/>
            <a:ext cx="8183880" cy="4187952"/>
          </a:xfrm>
        </p:spPr>
        <p:txBody>
          <a:bodyPr/>
          <a:lstStyle/>
          <a:p>
            <a:r>
              <a:rPr lang="pt-BR" dirty="0" smtClean="0"/>
              <a:t>Editor de </a:t>
            </a:r>
            <a:r>
              <a:rPr lang="pt-BR" dirty="0" err="1" smtClean="0"/>
              <a:t>levels</a:t>
            </a:r>
            <a:r>
              <a:rPr lang="pt-BR" dirty="0" smtClean="0"/>
              <a:t> 2D</a:t>
            </a:r>
          </a:p>
          <a:p>
            <a:r>
              <a:rPr lang="pt-BR" dirty="0" smtClean="0"/>
              <a:t>Suporte 2D e 3D</a:t>
            </a:r>
          </a:p>
          <a:p>
            <a:r>
              <a:rPr lang="pt-BR" dirty="0" smtClean="0"/>
              <a:t>Detecção de colisão e </a:t>
            </a:r>
            <a:r>
              <a:rPr lang="pt-BR" i="1" dirty="0" err="1" smtClean="0"/>
              <a:t>Engine</a:t>
            </a:r>
            <a:r>
              <a:rPr lang="pt-BR" dirty="0" smtClean="0"/>
              <a:t> Física</a:t>
            </a:r>
          </a:p>
          <a:p>
            <a:r>
              <a:rPr lang="pt-BR" dirty="0" smtClean="0"/>
              <a:t>Oferece componentes reusáveis</a:t>
            </a:r>
          </a:p>
          <a:p>
            <a:r>
              <a:rPr lang="pt-BR" dirty="0" smtClean="0"/>
              <a:t>Licenças:</a:t>
            </a:r>
            <a:endParaRPr lang="pt-BR" dirty="0" smtClean="0"/>
          </a:p>
          <a:p>
            <a:pPr lvl="1"/>
            <a:r>
              <a:rPr lang="pt-BR" dirty="0" smtClean="0"/>
              <a:t>Não-comercial (</a:t>
            </a:r>
            <a:r>
              <a:rPr lang="pt-BR" dirty="0" err="1" smtClean="0"/>
              <a:t>indie</a:t>
            </a:r>
            <a:r>
              <a:rPr lang="pt-BR" dirty="0" smtClean="0"/>
              <a:t>) </a:t>
            </a:r>
          </a:p>
          <a:p>
            <a:pPr lvl="2"/>
            <a:r>
              <a:rPr lang="pt-BR" dirty="0" smtClean="0"/>
              <a:t>Torque X </a:t>
            </a:r>
            <a:r>
              <a:rPr lang="pt-BR" dirty="0" err="1" smtClean="0"/>
              <a:t>Builder</a:t>
            </a:r>
            <a:r>
              <a:rPr lang="pt-BR" dirty="0" smtClean="0"/>
              <a:t> </a:t>
            </a:r>
            <a:r>
              <a:rPr lang="pt-BR" dirty="0" smtClean="0"/>
              <a:t>- </a:t>
            </a:r>
            <a:r>
              <a:rPr lang="pt-BR" dirty="0" smtClean="0"/>
              <a:t>$</a:t>
            </a:r>
            <a:r>
              <a:rPr lang="pt-BR" dirty="0" smtClean="0"/>
              <a:t>100</a:t>
            </a:r>
          </a:p>
          <a:p>
            <a:pPr lvl="2"/>
            <a:r>
              <a:rPr lang="pt-BR" dirty="0" smtClean="0"/>
              <a:t>Torque X Pro (acesso ao código-fonte)- $150</a:t>
            </a:r>
            <a:endParaRPr lang="pt-BR" dirty="0" smtClean="0"/>
          </a:p>
          <a:p>
            <a:pPr lvl="1"/>
            <a:r>
              <a:rPr lang="pt-BR" dirty="0" smtClean="0"/>
              <a:t>Educacional – </a:t>
            </a:r>
            <a:r>
              <a:rPr lang="pt-BR" dirty="0" smtClean="0"/>
              <a:t>sem preços promocionais</a:t>
            </a:r>
            <a:endParaRPr lang="pt-BR" dirty="0" smtClean="0"/>
          </a:p>
          <a:p>
            <a:endParaRPr lang="pt-BR" dirty="0" smtClean="0"/>
          </a:p>
          <a:p>
            <a:pPr lvl="1">
              <a:buNone/>
            </a:pPr>
            <a:endParaRPr lang="pt-BR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428596" y="6072206"/>
            <a:ext cx="60019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Fonte: Garage Games (http://www.garagegames.com/products/torque/x/)</a:t>
            </a:r>
            <a:endParaRPr lang="pt-B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520052"/>
            <a:ext cx="8183880" cy="1051560"/>
          </a:xfrm>
        </p:spPr>
        <p:txBody>
          <a:bodyPr/>
          <a:lstStyle/>
          <a:p>
            <a:r>
              <a:rPr lang="pt-BR" dirty="0" err="1" smtClean="0"/>
              <a:t>Features</a:t>
            </a:r>
            <a:r>
              <a:rPr lang="pt-BR" dirty="0" smtClean="0"/>
              <a:t> – Torque X </a:t>
            </a:r>
            <a:r>
              <a:rPr lang="pt-BR" dirty="0" err="1" smtClean="0"/>
              <a:t>Builder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502920" y="1643050"/>
            <a:ext cx="8183880" cy="4187952"/>
          </a:xfrm>
        </p:spPr>
        <p:txBody>
          <a:bodyPr/>
          <a:lstStyle/>
          <a:p>
            <a:endParaRPr lang="pt-BR" dirty="0" smtClean="0"/>
          </a:p>
          <a:p>
            <a:pPr lvl="1">
              <a:buNone/>
            </a:pPr>
            <a:endParaRPr lang="pt-BR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428596" y="6072206"/>
            <a:ext cx="6955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Fonte: Garage Games </a:t>
            </a:r>
            <a:r>
              <a:rPr lang="pt-BR" sz="1200" dirty="0" smtClean="0"/>
              <a:t>(http://www.garagegames.com/products/torque/x/features/txb)</a:t>
            </a:r>
            <a:endParaRPr lang="pt-BR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220513"/>
            <a:ext cx="4644260" cy="20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26815" y="2786058"/>
            <a:ext cx="3317151" cy="3095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tângulo 7"/>
          <p:cNvSpPr/>
          <p:nvPr/>
        </p:nvSpPr>
        <p:spPr>
          <a:xfrm>
            <a:off x="1142976" y="1643050"/>
            <a:ext cx="258115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8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Level</a:t>
            </a:r>
            <a:r>
              <a:rPr lang="pt-BR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 Editor</a:t>
            </a:r>
            <a:endParaRPr lang="pt-BR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/>
              </a:solidFill>
              <a:effectLst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5500694" y="2285992"/>
            <a:ext cx="311976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8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Tilemap</a:t>
            </a:r>
            <a:r>
              <a:rPr lang="pt-BR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 Editor</a:t>
            </a:r>
            <a:endParaRPr lang="pt-BR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/>
              </a:solidFill>
              <a:effectLst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500034" y="4500570"/>
            <a:ext cx="4429156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E mais:</a:t>
            </a:r>
          </a:p>
          <a:p>
            <a:pPr algn="ctr"/>
            <a:r>
              <a:rPr lang="pt-BR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/>
                </a:solidFill>
              </a:rPr>
              <a:t>Animation</a:t>
            </a:r>
            <a:r>
              <a:rPr lang="pt-B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/>
                </a:solidFill>
              </a:rPr>
              <a:t> </a:t>
            </a:r>
            <a:r>
              <a:rPr lang="pt-BR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/>
                </a:solidFill>
              </a:rPr>
              <a:t>builder</a:t>
            </a:r>
            <a:endParaRPr lang="pt-BR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/>
              </a:solidFill>
            </a:endParaRPr>
          </a:p>
          <a:p>
            <a:pPr algn="ctr"/>
            <a:r>
              <a:rPr lang="pt-BR" sz="28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Particle</a:t>
            </a:r>
            <a:r>
              <a:rPr lang="pt-BR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 </a:t>
            </a:r>
            <a:r>
              <a:rPr lang="pt-BR" sz="28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builder</a:t>
            </a:r>
            <a:r>
              <a:rPr lang="pt-BR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/>
                </a:solidFill>
                <a:effectLst/>
              </a:rPr>
              <a:t>, etc.</a:t>
            </a:r>
            <a:endParaRPr lang="pt-BR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</TotalTime>
  <Words>442</Words>
  <Application>Microsoft Office PowerPoint</Application>
  <PresentationFormat>Apresentação na tela (4:3)</PresentationFormat>
  <Paragraphs>133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Aspecto</vt:lpstr>
      <vt:lpstr>XNA Framework</vt:lpstr>
      <vt:lpstr>Introdução</vt:lpstr>
      <vt:lpstr>Infra-estrutura mínima</vt:lpstr>
      <vt:lpstr>Visão Geral</vt:lpstr>
      <vt:lpstr>Principais Características</vt:lpstr>
      <vt:lpstr>Features (até a versão 3.0)</vt:lpstr>
      <vt:lpstr>Engines</vt:lpstr>
      <vt:lpstr>Torque X</vt:lpstr>
      <vt:lpstr>Features – Torque X Builder</vt:lpstr>
      <vt:lpstr>Outras engines</vt:lpstr>
      <vt:lpstr>FlatRedBall Game Engine</vt:lpstr>
      <vt:lpstr>FlatRedBall Game Engine</vt:lpstr>
      <vt:lpstr>Hilva Graphics Library</vt:lpstr>
      <vt:lpstr>Referências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XNA Framework</dc:title>
  <dc:creator>Raphael Lima Belem de Barros</dc:creator>
  <cp:lastModifiedBy>Raphael Lima Belem de Barros</cp:lastModifiedBy>
  <cp:revision>57</cp:revision>
  <dcterms:created xsi:type="dcterms:W3CDTF">2008-12-17T01:13:18Z</dcterms:created>
  <dcterms:modified xsi:type="dcterms:W3CDTF">2009-01-07T01:23:43Z</dcterms:modified>
</cp:coreProperties>
</file>