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8"/>
  </p:notesMasterIdLst>
  <p:sldIdLst>
    <p:sldId id="256" r:id="rId2"/>
    <p:sldId id="264" r:id="rId3"/>
    <p:sldId id="263" r:id="rId4"/>
    <p:sldId id="266" r:id="rId5"/>
    <p:sldId id="268" r:id="rId6"/>
    <p:sldId id="269" r:id="rId7"/>
    <p:sldId id="289" r:id="rId8"/>
    <p:sldId id="271" r:id="rId9"/>
    <p:sldId id="272" r:id="rId10"/>
    <p:sldId id="273" r:id="rId11"/>
    <p:sldId id="285" r:id="rId12"/>
    <p:sldId id="260" r:id="rId13"/>
    <p:sldId id="276" r:id="rId14"/>
    <p:sldId id="277" r:id="rId15"/>
    <p:sldId id="261" r:id="rId16"/>
    <p:sldId id="286" r:id="rId17"/>
    <p:sldId id="262" r:id="rId18"/>
    <p:sldId id="278" r:id="rId19"/>
    <p:sldId id="287" r:id="rId20"/>
    <p:sldId id="283" r:id="rId21"/>
    <p:sldId id="284" r:id="rId22"/>
    <p:sldId id="288" r:id="rId23"/>
    <p:sldId id="281" r:id="rId24"/>
    <p:sldId id="279" r:id="rId25"/>
    <p:sldId id="259" r:id="rId26"/>
    <p:sldId id="280" r:id="rId27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C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80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138DBFF-BBC3-4DB8-A04C-CB8E14D9B806}" type="datetimeFigureOut">
              <a:rPr lang="pt-BR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E3C4A31-4576-4745-A65B-C4A469096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0AD57-F708-487A-85A6-9486454E4F0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D68610-0292-45DD-B27D-6D9CA938F9C2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184576-52BA-4157-91EA-1C6725685C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440-035C-4A5D-9EBB-F939C87A49CC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7B44-F637-4CD3-AFCA-C535DA260D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5F3A-DC8D-4001-A963-F24C9BD03308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2A99-7667-4DE1-AF6C-69C1433A0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A9CF-0498-4BB6-A4AD-054F2AC897F5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C7BA-6868-4C20-A390-1C7B7FEA9D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766A-BEF2-4548-92B9-30A27695ABDD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5ABB64-5042-4C01-A511-E0301A0550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FF1F90-4ADB-4050-B8C0-801F16D282C8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F6C88C-0FC6-43FD-BF51-B6AF21031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CE166E-61C7-436C-9FCE-62D84A30AEB3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674413-62DE-49F5-9B4B-445F08FE25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049-6C72-4975-9E11-7A021CEA3971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367D-093F-4143-8719-F2394F6EBC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82D1-8642-4DB5-9D32-69F90336F560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2FEC12-6258-4F0F-8A15-936C88AABE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292C-092A-4F0B-8477-7D4964F74904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3B36-948B-46CC-A4FB-E76AECE990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3610E7-B3D5-4878-A85C-4186894901E5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9BEDDE5-3594-4F82-B94A-83BA3258F1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1D871BA-F87C-494D-A75D-8B4BAC2DDEAC}" type="datetime1">
              <a:rPr lang="pt-BR" smtClean="0"/>
              <a:pPr>
                <a:defRPr/>
              </a:pPr>
              <a:t>13/12/2007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A22BCF6-D486-4C97-B0DC-C374FF11DD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4" name="Imagem 9" descr="xna-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6286500"/>
            <a:ext cx="6588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3" r:id="rId2"/>
    <p:sldLayoutId id="2147483918" r:id="rId3"/>
    <p:sldLayoutId id="2147483919" r:id="rId4"/>
    <p:sldLayoutId id="2147483920" r:id="rId5"/>
    <p:sldLayoutId id="2147483914" r:id="rId6"/>
    <p:sldLayoutId id="2147483921" r:id="rId7"/>
    <p:sldLayoutId id="2147483915" r:id="rId8"/>
    <p:sldLayoutId id="2147483922" r:id="rId9"/>
    <p:sldLayoutId id="2147483916" r:id="rId10"/>
    <p:sldLayoutId id="214748392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CD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Desenvolvimento de Jogos com XNA</a:t>
            </a:r>
            <a:endParaRPr lang="pt-BR" dirty="0"/>
          </a:p>
        </p:txBody>
      </p:sp>
      <p:sp>
        <p:nvSpPr>
          <p:cNvPr id="9220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pt-BR" smtClean="0"/>
              <a:t>Raphael Barros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Infra-Estrutura Necessária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Windows XP SP2 </a:t>
            </a:r>
            <a:r>
              <a:rPr lang="en-US" sz="2800" dirty="0" err="1" smtClean="0"/>
              <a:t>ou</a:t>
            </a:r>
            <a:r>
              <a:rPr lang="en-US" sz="2800" dirty="0" smtClean="0"/>
              <a:t> Windows Vista</a:t>
            </a:r>
          </a:p>
          <a:p>
            <a:pPr>
              <a:defRPr/>
            </a:pPr>
            <a:r>
              <a:rPr lang="en-US" sz="2800" dirty="0" smtClean="0"/>
              <a:t>Visual C# 2005 Express Edition (</a:t>
            </a:r>
            <a:r>
              <a:rPr lang="en-US" sz="2800" dirty="0" err="1" smtClean="0"/>
              <a:t>disponível</a:t>
            </a:r>
            <a:r>
              <a:rPr lang="en-US" sz="2800" dirty="0" smtClean="0"/>
              <a:t> o SP1)</a:t>
            </a:r>
          </a:p>
          <a:p>
            <a:pPr>
              <a:defRPr/>
            </a:pPr>
            <a:r>
              <a:rPr lang="en-US" sz="2800" dirty="0" err="1" smtClean="0"/>
              <a:t>Placa</a:t>
            </a:r>
            <a:r>
              <a:rPr lang="en-US" sz="2800" dirty="0" smtClean="0"/>
              <a:t> de </a:t>
            </a:r>
            <a:r>
              <a:rPr lang="en-US" sz="2800" dirty="0" err="1" smtClean="0"/>
              <a:t>vídeo</a:t>
            </a:r>
            <a:r>
              <a:rPr lang="en-US" sz="2800" dirty="0" smtClean="0"/>
              <a:t> </a:t>
            </a:r>
            <a:r>
              <a:rPr lang="en-US" sz="2800" dirty="0" err="1" smtClean="0"/>
              <a:t>compatível</a:t>
            </a:r>
            <a:r>
              <a:rPr lang="en-US" sz="2800" dirty="0" smtClean="0"/>
              <a:t> com Direct3D 9.0 e </a:t>
            </a:r>
            <a:r>
              <a:rPr lang="en-US" sz="2800" dirty="0" err="1" smtClean="0"/>
              <a:t>Shader</a:t>
            </a:r>
            <a:r>
              <a:rPr lang="en-US" sz="2800" dirty="0" smtClean="0"/>
              <a:t> Model 2.0</a:t>
            </a:r>
          </a:p>
          <a:p>
            <a:pPr>
              <a:defRPr/>
            </a:pPr>
            <a:r>
              <a:rPr lang="en-US" sz="2800" dirty="0" smtClean="0"/>
              <a:t>XNA Game Studio Express (</a:t>
            </a:r>
            <a:r>
              <a:rPr lang="en-US" sz="2800" dirty="0" err="1" smtClean="0"/>
              <a:t>disponível</a:t>
            </a:r>
            <a:r>
              <a:rPr lang="en-US" sz="2800" dirty="0" smtClean="0"/>
              <a:t> o 1.0 Refresh)</a:t>
            </a:r>
          </a:p>
          <a:p>
            <a:pPr>
              <a:defRPr/>
            </a:pPr>
            <a:r>
              <a:rPr lang="en-US" sz="2800" dirty="0" smtClean="0"/>
              <a:t>Para </a:t>
            </a:r>
            <a:r>
              <a:rPr lang="en-US" sz="2800" dirty="0" err="1" smtClean="0"/>
              <a:t>rodar</a:t>
            </a:r>
            <a:r>
              <a:rPr lang="en-US" sz="2800" dirty="0" smtClean="0"/>
              <a:t> no Xbox 360: </a:t>
            </a:r>
            <a:r>
              <a:rPr lang="en-US" sz="2800" dirty="0" err="1" smtClean="0"/>
              <a:t>Versão</a:t>
            </a:r>
            <a:r>
              <a:rPr lang="en-US" sz="2800" dirty="0" smtClean="0"/>
              <a:t> com HD</a:t>
            </a:r>
          </a:p>
          <a:p>
            <a:endParaRPr lang="pt-BR" sz="1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5ABB64-5042-4C01-A511-E0301A0550D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grpSp>
        <p:nvGrpSpPr>
          <p:cNvPr id="7" name="Group 40"/>
          <p:cNvGrpSpPr/>
          <p:nvPr/>
        </p:nvGrpSpPr>
        <p:grpSpPr>
          <a:xfrm>
            <a:off x="642910" y="5214950"/>
            <a:ext cx="2474163" cy="1077324"/>
            <a:chOff x="6261623" y="5119368"/>
            <a:chExt cx="2474163" cy="1077324"/>
          </a:xfrm>
          <a:solidFill>
            <a:srgbClr val="202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38"/>
            <p:cNvSpPr/>
            <p:nvPr/>
          </p:nvSpPr>
          <p:spPr bwMode="auto">
            <a:xfrm>
              <a:off x="6261623" y="5119368"/>
              <a:ext cx="2474163" cy="1077324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/>
            <a:lstStyle/>
            <a:p>
              <a:pPr>
                <a:defRPr/>
              </a:pPr>
              <a:endParaRPr lang="en-US" sz="16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9" name="Rectangle 61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76902" y="5288131"/>
              <a:ext cx="1001754" cy="72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Rectangle 61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2205" y="5392868"/>
              <a:ext cx="894846" cy="61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7"/>
          <p:cNvGrpSpPr/>
          <p:nvPr/>
        </p:nvGrpSpPr>
        <p:grpSpPr>
          <a:xfrm>
            <a:off x="3214678" y="5214950"/>
            <a:ext cx="2474163" cy="1077324"/>
            <a:chOff x="6389531" y="5059497"/>
            <a:chExt cx="2474163" cy="1077324"/>
          </a:xfrm>
          <a:solidFill>
            <a:srgbClr val="202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42"/>
            <p:cNvSpPr/>
            <p:nvPr/>
          </p:nvSpPr>
          <p:spPr bwMode="auto">
            <a:xfrm>
              <a:off x="6389531" y="5059497"/>
              <a:ext cx="2474163" cy="1077324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/>
            <a:lstStyle/>
            <a:p>
              <a:pPr>
                <a:defRPr/>
              </a:pPr>
              <a:endParaRPr lang="en-US" sz="16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13" name="Rectangle 61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3920" y="5262952"/>
              <a:ext cx="1174955" cy="716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Rectangle 61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81300" y="5262128"/>
              <a:ext cx="676953" cy="71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83"/>
          <p:cNvGrpSpPr/>
          <p:nvPr/>
        </p:nvGrpSpPr>
        <p:grpSpPr>
          <a:xfrm>
            <a:off x="642910" y="4000504"/>
            <a:ext cx="2474163" cy="1078992"/>
            <a:chOff x="679974" y="3922846"/>
            <a:chExt cx="2474163" cy="1078992"/>
          </a:xfrm>
          <a:solidFill>
            <a:srgbClr val="20A0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51"/>
            <p:cNvSpPr/>
            <p:nvPr/>
          </p:nvSpPr>
          <p:spPr bwMode="auto">
            <a:xfrm>
              <a:off x="679974" y="3922846"/>
              <a:ext cx="2474163" cy="1078992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/>
            <a:lstStyle/>
            <a:p>
              <a:pPr>
                <a:defRPr/>
              </a:pPr>
              <a:endParaRPr lang="en-US" sz="16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17" name="Rectangle 61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11007" y="4201029"/>
              <a:ext cx="1301002" cy="5300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84"/>
          <p:cNvGrpSpPr/>
          <p:nvPr/>
        </p:nvGrpSpPr>
        <p:grpSpPr>
          <a:xfrm>
            <a:off x="3214678" y="4000504"/>
            <a:ext cx="2474163" cy="1078992"/>
            <a:chOff x="3249003" y="3922846"/>
            <a:chExt cx="2474163" cy="1078992"/>
          </a:xfrm>
          <a:solidFill>
            <a:srgbClr val="20A0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le 56"/>
            <p:cNvSpPr/>
            <p:nvPr/>
          </p:nvSpPr>
          <p:spPr bwMode="auto">
            <a:xfrm>
              <a:off x="3249003" y="3922846"/>
              <a:ext cx="2474163" cy="1078992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/>
            <a:lstStyle/>
            <a:p>
              <a:pPr>
                <a:defRPr/>
              </a:pPr>
              <a:endParaRPr lang="en-US" sz="16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20" name="Rectangle 616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77520" y="4127936"/>
              <a:ext cx="1102566" cy="6570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76"/>
          <p:cNvGrpSpPr/>
          <p:nvPr/>
        </p:nvGrpSpPr>
        <p:grpSpPr>
          <a:xfrm>
            <a:off x="642910" y="2786058"/>
            <a:ext cx="5059519" cy="1078992"/>
            <a:chOff x="1945439" y="2380703"/>
            <a:chExt cx="5059519" cy="107899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73"/>
            <p:cNvSpPr/>
            <p:nvPr/>
          </p:nvSpPr>
          <p:spPr bwMode="auto">
            <a:xfrm>
              <a:off x="1945439" y="2380703"/>
              <a:ext cx="5059519" cy="1078992"/>
            </a:xfrm>
            <a:prstGeom prst="roundRect">
              <a:avLst/>
            </a:prstGeom>
            <a:solidFill>
              <a:srgbClr val="E8A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              </a:t>
              </a:r>
              <a:r>
                <a:rPr lang="en-US" sz="2000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Framework</a:t>
              </a:r>
              <a:endParaRPr lang="en-US" sz="16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23" name="Picture 34" descr="XNA_Logo_FINAL_tra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07899" y="2648145"/>
              <a:ext cx="1038225" cy="48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Grupo 29"/>
          <p:cNvGrpSpPr/>
          <p:nvPr/>
        </p:nvGrpSpPr>
        <p:grpSpPr>
          <a:xfrm>
            <a:off x="679974" y="1500174"/>
            <a:ext cx="5056632" cy="1379468"/>
            <a:chOff x="679974" y="1500174"/>
            <a:chExt cx="5056632" cy="1379468"/>
          </a:xfrm>
        </p:grpSpPr>
        <p:sp>
          <p:nvSpPr>
            <p:cNvPr id="27" name="Rounded Rectangle 78"/>
            <p:cNvSpPr/>
            <p:nvPr/>
          </p:nvSpPr>
          <p:spPr bwMode="auto">
            <a:xfrm>
              <a:off x="679974" y="1537978"/>
              <a:ext cx="5056632" cy="114252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80" anchor="ctr"/>
            <a:lstStyle/>
            <a:p>
              <a:pPr algn="ctr">
                <a:defRPr/>
              </a:pPr>
              <a:endParaRPr lang="en-US" sz="20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pic>
          <p:nvPicPr>
            <p:cNvPr id="26" name="Picture 7" descr="XNA_Box_transBack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1500174"/>
              <a:ext cx="1143008" cy="137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CaixaDeTexto 28"/>
            <p:cNvSpPr txBox="1"/>
            <p:nvPr/>
          </p:nvSpPr>
          <p:spPr>
            <a:xfrm>
              <a:off x="2071670" y="1928802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XNA Game Studio Express</a:t>
              </a:r>
              <a:endParaRPr lang="pt-BR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357950" y="1500174"/>
            <a:ext cx="2500330" cy="1000132"/>
            <a:chOff x="6357950" y="1500174"/>
            <a:chExt cx="2500330" cy="1000132"/>
          </a:xfrm>
        </p:grpSpPr>
        <p:sp>
          <p:nvSpPr>
            <p:cNvPr id="33" name="Texto explicativo em forma de nuvem 32"/>
            <p:cNvSpPr/>
            <p:nvPr/>
          </p:nvSpPr>
          <p:spPr>
            <a:xfrm>
              <a:off x="6357950" y="1500174"/>
              <a:ext cx="2500330" cy="1000132"/>
            </a:xfrm>
            <a:prstGeom prst="cloudCallout">
              <a:avLst>
                <a:gd name="adj1" fmla="val -67584"/>
                <a:gd name="adj2" fmla="val 4930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643702" y="1643050"/>
              <a:ext cx="1996062" cy="7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itchFamily="34" charset="0"/>
                  <a:cs typeface="Arial" pitchFamily="34" charset="0"/>
                </a:rPr>
                <a:t>Estende o C# Studio Express com o suporte ao XNA Framework</a:t>
              </a:r>
              <a:endParaRPr lang="pt-B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357950" y="2643182"/>
            <a:ext cx="2500330" cy="1000132"/>
            <a:chOff x="6357950" y="2643182"/>
            <a:chExt cx="2500330" cy="1000132"/>
          </a:xfrm>
        </p:grpSpPr>
        <p:sp>
          <p:nvSpPr>
            <p:cNvPr id="35" name="Texto explicativo em forma de nuvem 34"/>
            <p:cNvSpPr/>
            <p:nvPr/>
          </p:nvSpPr>
          <p:spPr>
            <a:xfrm>
              <a:off x="6357950" y="2643182"/>
              <a:ext cx="2500330" cy="1000132"/>
            </a:xfrm>
            <a:prstGeom prst="cloudCallout">
              <a:avLst>
                <a:gd name="adj1" fmla="val -67584"/>
                <a:gd name="adj2" fmla="val 4930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715140" y="2786058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Framework para desenvolvimento de jogos </a:t>
              </a:r>
              <a:r>
                <a:rPr lang="pt-BR" sz="1200" dirty="0" err="1" smtClean="0"/>
                <a:t>multi-plataforma</a:t>
              </a:r>
              <a:endParaRPr lang="pt-BR" sz="12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6429388" y="3786190"/>
            <a:ext cx="2500330" cy="1000132"/>
            <a:chOff x="6429388" y="3786190"/>
            <a:chExt cx="2500330" cy="1000132"/>
          </a:xfrm>
        </p:grpSpPr>
        <p:sp>
          <p:nvSpPr>
            <p:cNvPr id="37" name="Texto explicativo em forma de nuvem 36"/>
            <p:cNvSpPr/>
            <p:nvPr/>
          </p:nvSpPr>
          <p:spPr>
            <a:xfrm>
              <a:off x="6429388" y="3786190"/>
              <a:ext cx="2500330" cy="1000132"/>
            </a:xfrm>
            <a:prstGeom prst="cloudCallout">
              <a:avLst>
                <a:gd name="adj1" fmla="val -67584"/>
                <a:gd name="adj2" fmla="val 4930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786578" y="4000504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Versão customizada para o XBOX 360</a:t>
              </a:r>
              <a:endParaRPr lang="pt-B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XNA Framework</a:t>
            </a:r>
          </a:p>
        </p:txBody>
      </p:sp>
      <p:sp>
        <p:nvSpPr>
          <p:cNvPr id="11267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xfrm>
            <a:off x="3357563" y="6248400"/>
            <a:ext cx="26733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/>
              <a:t>©2007 Raphael Barros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6C14AE-E49C-42F9-A2F0-02C25D13018D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pSp>
        <p:nvGrpSpPr>
          <p:cNvPr id="36" name="Grupo 35"/>
          <p:cNvGrpSpPr/>
          <p:nvPr/>
        </p:nvGrpSpPr>
        <p:grpSpPr>
          <a:xfrm>
            <a:off x="500063" y="1643063"/>
            <a:ext cx="8001000" cy="857250"/>
            <a:chOff x="500063" y="1643063"/>
            <a:chExt cx="8001000" cy="85725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500063" y="1643063"/>
              <a:ext cx="8001000" cy="85725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1857356" y="1785926"/>
              <a:ext cx="1428760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Starter Kits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6786578" y="1785926"/>
              <a:ext cx="1428760" cy="571504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 smtClean="0"/>
                <a:t>Componentes</a:t>
              </a:r>
              <a:endParaRPr lang="pt-BR" sz="1600" dirty="0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143504" y="1785926"/>
              <a:ext cx="1428760" cy="5715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/>
                <a:t>Conteúdo</a:t>
              </a:r>
              <a:endParaRPr lang="pt-BR" dirty="0"/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3500430" y="1785926"/>
              <a:ext cx="1428760" cy="57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 smtClean="0"/>
                <a:t>Código-fonte</a:t>
              </a:r>
              <a:endParaRPr lang="pt-BR" dirty="0"/>
            </a:p>
          </p:txBody>
        </p:sp>
        <p:sp>
          <p:nvSpPr>
            <p:cNvPr id="11318" name="CaixaDeTexto 32"/>
            <p:cNvSpPr txBox="1">
              <a:spLocks noChangeArrowheads="1"/>
            </p:cNvSpPr>
            <p:nvPr/>
          </p:nvSpPr>
          <p:spPr bwMode="auto">
            <a:xfrm>
              <a:off x="571500" y="1857375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>
                  <a:latin typeface="Tw Cen MT" pitchFamily="34" charset="0"/>
                </a:rPr>
                <a:t>Games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00063" y="2571750"/>
            <a:ext cx="8001000" cy="857250"/>
            <a:chOff x="500063" y="2571750"/>
            <a:chExt cx="8001000" cy="857250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500063" y="2571750"/>
              <a:ext cx="8001000" cy="85725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5143504" y="2714620"/>
              <a:ext cx="3071834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 smtClean="0"/>
                <a:t>Pipeline</a:t>
              </a:r>
              <a:r>
                <a:rPr lang="pt-BR" dirty="0" smtClean="0"/>
                <a:t> de Conteúdo</a:t>
              </a:r>
              <a:endParaRPr lang="pt-BR" dirty="0"/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1857356" y="2714620"/>
              <a:ext cx="3071834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/>
                <a:t>Modelo de Aplicação</a:t>
              </a:r>
              <a:endParaRPr lang="pt-BR" dirty="0"/>
            </a:p>
          </p:txBody>
        </p:sp>
        <p:sp>
          <p:nvSpPr>
            <p:cNvPr id="11319" name="CaixaDeTexto 33"/>
            <p:cNvSpPr txBox="1">
              <a:spLocks noChangeArrowheads="1"/>
            </p:cNvSpPr>
            <p:nvPr/>
          </p:nvSpPr>
          <p:spPr bwMode="auto">
            <a:xfrm>
              <a:off x="571500" y="2643188"/>
              <a:ext cx="12144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smtClean="0">
                  <a:latin typeface="Tw Cen MT" pitchFamily="34" charset="0"/>
                </a:rPr>
                <a:t>Framework (Extensões)</a:t>
              </a:r>
              <a:endParaRPr lang="pt-BR" dirty="0">
                <a:latin typeface="Tw Cen MT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00063" y="3500438"/>
            <a:ext cx="8001000" cy="857250"/>
            <a:chOff x="500063" y="3500438"/>
            <a:chExt cx="8001000" cy="857250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500063" y="3500438"/>
              <a:ext cx="8001000" cy="85725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7072330" y="3643314"/>
              <a:ext cx="1143008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Storage</a:t>
              </a:r>
              <a:endParaRPr lang="pt-BR" dirty="0"/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5786446" y="3643314"/>
              <a:ext cx="1143008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Math</a:t>
              </a:r>
              <a:endParaRPr lang="pt-BR" dirty="0"/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4429124" y="3643314"/>
              <a:ext cx="1143008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Input</a:t>
              </a: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3143240" y="3643314"/>
              <a:ext cx="1143008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Audio</a:t>
              </a:r>
              <a:endParaRPr lang="pt-BR" dirty="0"/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1857356" y="3643314"/>
              <a:ext cx="1143008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Graphics</a:t>
              </a:r>
              <a:endParaRPr lang="pt-BR" dirty="0"/>
            </a:p>
          </p:txBody>
        </p:sp>
        <p:sp>
          <p:nvSpPr>
            <p:cNvPr id="11320" name="CaixaDeTexto 34"/>
            <p:cNvSpPr txBox="1">
              <a:spLocks noChangeArrowheads="1"/>
            </p:cNvSpPr>
            <p:nvPr/>
          </p:nvSpPr>
          <p:spPr bwMode="auto">
            <a:xfrm>
              <a:off x="571500" y="3571875"/>
              <a:ext cx="12144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smtClean="0">
                  <a:latin typeface="Tw Cen MT" pitchFamily="34" charset="0"/>
                </a:rPr>
                <a:t>Framework (Núcleo)</a:t>
              </a:r>
              <a:endParaRPr lang="pt-BR" dirty="0">
                <a:latin typeface="Tw Cen MT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500063" y="4429125"/>
            <a:ext cx="8001000" cy="857250"/>
            <a:chOff x="500063" y="4429125"/>
            <a:chExt cx="8001000" cy="85725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00063" y="4429125"/>
              <a:ext cx="8001000" cy="85725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1857356" y="4572008"/>
              <a:ext cx="1428760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Direct</a:t>
              </a:r>
              <a:r>
                <a:rPr lang="pt-BR" dirty="0"/>
                <a:t> 3D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6786578" y="4572008"/>
              <a:ext cx="1428760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XContent</a:t>
              </a:r>
              <a:endParaRPr lang="pt-BR" dirty="0"/>
            </a:p>
          </p:txBody>
        </p:sp>
        <p:sp>
          <p:nvSpPr>
            <p:cNvPr id="23" name="Retângulo de cantos arredondados 22"/>
            <p:cNvSpPr/>
            <p:nvPr/>
          </p:nvSpPr>
          <p:spPr>
            <a:xfrm>
              <a:off x="5143504" y="4572008"/>
              <a:ext cx="1428760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XINPUT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3500430" y="4572008"/>
              <a:ext cx="1428760" cy="57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XACT</a:t>
              </a:r>
            </a:p>
          </p:txBody>
        </p:sp>
        <p:sp>
          <p:nvSpPr>
            <p:cNvPr id="11321" name="CaixaDeTexto 35"/>
            <p:cNvSpPr txBox="1">
              <a:spLocks noChangeArrowheads="1"/>
            </p:cNvSpPr>
            <p:nvPr/>
          </p:nvSpPr>
          <p:spPr bwMode="auto">
            <a:xfrm>
              <a:off x="571500" y="4643438"/>
              <a:ext cx="12144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smtClean="0">
                  <a:latin typeface="Tw Cen MT" pitchFamily="34" charset="0"/>
                </a:rPr>
                <a:t>Plataforma</a:t>
              </a:r>
              <a:endParaRPr lang="pt-BR" dirty="0">
                <a:latin typeface="Tw Cen MT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00063" y="5715000"/>
            <a:ext cx="5786449" cy="428644"/>
            <a:chOff x="500063" y="5715000"/>
            <a:chExt cx="5786449" cy="428644"/>
          </a:xfrm>
        </p:grpSpPr>
        <p:sp>
          <p:nvSpPr>
            <p:cNvPr id="11322" name="CaixaDeTexto 36"/>
            <p:cNvSpPr txBox="1">
              <a:spLocks noChangeArrowheads="1"/>
            </p:cNvSpPr>
            <p:nvPr/>
          </p:nvSpPr>
          <p:spPr bwMode="auto">
            <a:xfrm>
              <a:off x="500063" y="5715000"/>
              <a:ext cx="1214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smtClean="0">
                  <a:latin typeface="Tw Cen MT" pitchFamily="34" charset="0"/>
                </a:rPr>
                <a:t>Legenda:</a:t>
              </a:r>
              <a:endParaRPr lang="pt-BR" dirty="0">
                <a:latin typeface="Tw Cen MT" pitchFamily="34" charset="0"/>
              </a:endParaRPr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1500166" y="5715016"/>
              <a:ext cx="1500198" cy="42862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XNA </a:t>
              </a:r>
              <a:r>
                <a:rPr lang="pt-BR" dirty="0" smtClean="0"/>
                <a:t>provê</a:t>
              </a:r>
              <a:endParaRPr lang="pt-BR" dirty="0"/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3143240" y="5715016"/>
              <a:ext cx="1500198" cy="42862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/>
                <a:t>Você provê</a:t>
              </a:r>
              <a:endParaRPr lang="pt-BR" dirty="0"/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4786314" y="5715016"/>
              <a:ext cx="1500198" cy="42862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/>
                <a:t>Comunidade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Starter Kits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42982"/>
          </a:xfrm>
        </p:spPr>
        <p:txBody>
          <a:bodyPr/>
          <a:lstStyle/>
          <a:p>
            <a:r>
              <a:rPr lang="pt-BR" dirty="0" smtClean="0"/>
              <a:t>Mini-jogos prontos para serem usados (jogados) e/ou estendidos.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6" name="Picture 2" descr="C:\Users\davemi.REDMOND\Pictures\dave360-image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3" y="3361317"/>
            <a:ext cx="4564392" cy="2567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Rectangle 31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435522" cy="24945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Components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/>
              <a:t>Componentes</a:t>
            </a:r>
            <a:r>
              <a:rPr lang="en-US" sz="2800" dirty="0" smtClean="0"/>
              <a:t> </a:t>
            </a:r>
            <a:r>
              <a:rPr lang="en-US" sz="2800" dirty="0" err="1" smtClean="0"/>
              <a:t>reusáveis</a:t>
            </a:r>
            <a:r>
              <a:rPr lang="en-US" sz="2800" dirty="0" smtClean="0"/>
              <a:t> e </a:t>
            </a:r>
            <a:r>
              <a:rPr lang="en-US" sz="2800" dirty="0" err="1" smtClean="0"/>
              <a:t>plugáveis</a:t>
            </a:r>
            <a:r>
              <a:rPr lang="en-US" sz="2800" dirty="0" smtClean="0"/>
              <a:t> a </a:t>
            </a:r>
            <a:r>
              <a:rPr lang="en-US" sz="2800" dirty="0" err="1" smtClean="0"/>
              <a:t>qualquer</a:t>
            </a:r>
            <a:r>
              <a:rPr lang="en-US" sz="2800" dirty="0" smtClean="0"/>
              <a:t> </a:t>
            </a:r>
            <a:r>
              <a:rPr lang="en-US" sz="2800" dirty="0" err="1" smtClean="0"/>
              <a:t>jogo</a:t>
            </a:r>
            <a:r>
              <a:rPr lang="en-US" sz="2800" dirty="0" smtClean="0"/>
              <a:t> XNA</a:t>
            </a:r>
          </a:p>
          <a:p>
            <a:pPr lvl="1"/>
            <a:r>
              <a:rPr lang="en-US" sz="2400" dirty="0" err="1" smtClean="0"/>
              <a:t>Câmeras</a:t>
            </a:r>
            <a:endParaRPr lang="en-US" sz="2400" dirty="0" smtClean="0"/>
          </a:p>
          <a:p>
            <a:pPr lvl="1"/>
            <a:r>
              <a:rPr lang="en-US" sz="2400" dirty="0" err="1" smtClean="0"/>
              <a:t>Contadores</a:t>
            </a:r>
            <a:r>
              <a:rPr lang="en-US" sz="2400" dirty="0" smtClean="0"/>
              <a:t> de frames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segundo</a:t>
            </a:r>
            <a:endParaRPr lang="en-US" sz="2400" dirty="0" smtClean="0"/>
          </a:p>
          <a:p>
            <a:pPr lvl="1"/>
            <a:r>
              <a:rPr lang="en-US" sz="2400" dirty="0" err="1" smtClean="0"/>
              <a:t>Contador</a:t>
            </a:r>
            <a:r>
              <a:rPr lang="en-US" sz="2400" dirty="0" smtClean="0"/>
              <a:t> de </a:t>
            </a:r>
            <a:r>
              <a:rPr lang="en-US" sz="2400" dirty="0" err="1" smtClean="0"/>
              <a:t>Vidas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err="1" smtClean="0"/>
              <a:t>Classe</a:t>
            </a:r>
            <a:r>
              <a:rPr lang="en-US" sz="2800" dirty="0" smtClean="0"/>
              <a:t> </a:t>
            </a:r>
            <a:r>
              <a:rPr lang="en-US" sz="2800" dirty="0" err="1" smtClean="0"/>
              <a:t>GameComponent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Componente</a:t>
            </a:r>
            <a:r>
              <a:rPr lang="en-US" sz="2400" dirty="0" smtClean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com </a:t>
            </a:r>
            <a:r>
              <a:rPr lang="en-US" sz="2400" dirty="0" err="1" smtClean="0"/>
              <a:t>lógica</a:t>
            </a:r>
            <a:r>
              <a:rPr lang="en-US" sz="2400" dirty="0" smtClean="0"/>
              <a:t> de </a:t>
            </a:r>
            <a:r>
              <a:rPr lang="en-US" sz="2400" dirty="0" err="1" smtClean="0"/>
              <a:t>atualização</a:t>
            </a:r>
            <a:r>
              <a:rPr lang="en-US" sz="2400" dirty="0" smtClean="0"/>
              <a:t> (Update)</a:t>
            </a:r>
          </a:p>
          <a:p>
            <a:r>
              <a:rPr lang="en-US" sz="2800" dirty="0" err="1" smtClean="0"/>
              <a:t>Classe</a:t>
            </a:r>
            <a:r>
              <a:rPr lang="en-US" sz="2800" dirty="0" smtClean="0"/>
              <a:t> </a:t>
            </a:r>
            <a:r>
              <a:rPr lang="en-US" sz="2800" dirty="0" err="1" smtClean="0"/>
              <a:t>DrawableGameComponent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Lógica</a:t>
            </a:r>
            <a:r>
              <a:rPr lang="en-US" sz="2400" dirty="0" smtClean="0"/>
              <a:t> de </a:t>
            </a:r>
            <a:r>
              <a:rPr lang="en-US" sz="2400" dirty="0" err="1" smtClean="0"/>
              <a:t>atualização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desenho</a:t>
            </a:r>
            <a:r>
              <a:rPr lang="en-US" sz="2400" dirty="0" smtClean="0"/>
              <a:t> (Update &amp; Draw)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Modelo de Aplicação</a:t>
            </a:r>
          </a:p>
        </p:txBody>
      </p:sp>
      <p:sp>
        <p:nvSpPr>
          <p:cNvPr id="12291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/>
              <a:t>©2007 Raphael Barros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29F3D-229B-4AB0-9981-7472A0F30C32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2293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pt-BR" sz="3200" dirty="0" smtClean="0"/>
              <a:t>Faz o serviço chato e trabalhoso para você</a:t>
            </a:r>
          </a:p>
          <a:p>
            <a:pPr lvl="1">
              <a:defRPr/>
            </a:pPr>
            <a:r>
              <a:rPr lang="pt-BR" sz="2800" dirty="0" smtClean="0"/>
              <a:t>Criação e gerenciamento de janelas</a:t>
            </a:r>
          </a:p>
          <a:p>
            <a:pPr lvl="1">
              <a:defRPr/>
            </a:pPr>
            <a:r>
              <a:rPr lang="pt-BR" sz="2800" dirty="0" smtClean="0"/>
              <a:t>Inicialização do </a:t>
            </a:r>
            <a:r>
              <a:rPr lang="pt-BR" sz="2800" dirty="0" err="1" smtClean="0"/>
              <a:t>DirectX</a:t>
            </a:r>
            <a:r>
              <a:rPr lang="pt-BR" sz="2800" dirty="0" smtClean="0"/>
              <a:t> (3D, </a:t>
            </a:r>
            <a:r>
              <a:rPr lang="pt-BR" sz="2800" dirty="0" err="1" smtClean="0"/>
              <a:t>Audio</a:t>
            </a:r>
            <a:r>
              <a:rPr lang="pt-BR" sz="2800" dirty="0" smtClean="0"/>
              <a:t>, Input, </a:t>
            </a:r>
            <a:r>
              <a:rPr lang="pt-BR" sz="2800" dirty="0" err="1" smtClean="0"/>
              <a:t>etc</a:t>
            </a:r>
            <a:r>
              <a:rPr lang="pt-BR" sz="2800" dirty="0" smtClean="0"/>
              <a:t>)</a:t>
            </a:r>
          </a:p>
          <a:p>
            <a:pPr lvl="1">
              <a:defRPr/>
            </a:pPr>
            <a:r>
              <a:rPr lang="pt-BR" sz="2800" dirty="0" smtClean="0"/>
              <a:t>Gerencia o loop (ciclo) principal de execução (</a:t>
            </a:r>
            <a:r>
              <a:rPr lang="pt-BR" sz="2800" dirty="0" err="1" smtClean="0"/>
              <a:t>Update</a:t>
            </a:r>
            <a:r>
              <a:rPr lang="pt-BR" sz="2800" dirty="0" smtClean="0"/>
              <a:t>/</a:t>
            </a:r>
            <a:r>
              <a:rPr lang="pt-BR" sz="2800" dirty="0" err="1" smtClean="0"/>
              <a:t>Draw</a:t>
            </a:r>
            <a:r>
              <a:rPr lang="pt-BR" sz="2800" dirty="0" smtClean="0"/>
              <a:t>)</a:t>
            </a:r>
          </a:p>
          <a:p>
            <a:pPr lvl="1">
              <a:defRPr/>
            </a:pPr>
            <a:r>
              <a:rPr lang="en-US" sz="2800" dirty="0" smtClean="0"/>
              <a:t>… </a:t>
            </a:r>
            <a:r>
              <a:rPr lang="pt-BR" sz="2800" dirty="0" smtClean="0"/>
              <a:t>além de automaticamente inserir no seu jogo boas práticas de programação de jogos</a:t>
            </a:r>
            <a:r>
              <a:rPr lang="en-US" sz="2800" dirty="0" smtClean="0"/>
              <a:t>!</a:t>
            </a:r>
          </a:p>
          <a:p>
            <a:pPr lvl="1">
              <a:defRPr/>
            </a:pPr>
            <a:endParaRPr lang="pt-BR" sz="2400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Desenvolvimento acelerado:</a:t>
            </a:r>
          </a:p>
          <a:p>
            <a:pPr lvl="1">
              <a:defRPr/>
            </a:pPr>
            <a:r>
              <a:rPr lang="pt-BR" sz="2400" dirty="0" smtClean="0"/>
              <a:t>Primeiras linhas de código já são a lógica do jogo</a:t>
            </a:r>
          </a:p>
          <a:p>
            <a:pPr>
              <a:buFont typeface="Wingdings 2" pitchFamily="18" charset="2"/>
              <a:buBlip>
                <a:blip r:embed="rId2"/>
              </a:buBlip>
              <a:defRPr/>
            </a:pPr>
            <a:endParaRPr lang="en-US" sz="2800" dirty="0" smtClean="0"/>
          </a:p>
          <a:p>
            <a:pPr>
              <a:defRPr/>
            </a:pPr>
            <a:r>
              <a:rPr lang="pt-BR" sz="2800" dirty="0" smtClean="0"/>
              <a:t>Possui recursos avançados</a:t>
            </a:r>
          </a:p>
          <a:p>
            <a:pPr lvl="1">
              <a:defRPr/>
            </a:pPr>
            <a:r>
              <a:rPr lang="pt-BR" sz="2400" dirty="0" smtClean="0"/>
              <a:t>Atualização da cena com passos fixos ou variados de tempo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pt-BR" sz="2800" dirty="0" smtClean="0"/>
              <a:t>Extensível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Modelo de Aplicação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67104F-E796-41F2-A603-ACE0CB8FEA05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0034" y="3571876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LoadGraphicsContent</a:t>
            </a:r>
            <a:endParaRPr lang="pt-BR" sz="16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0034" y="1714488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Initialize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500430" y="2571744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Update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500430" y="4857760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Draw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286512" y="3714752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Exit</a:t>
            </a:r>
            <a:endParaRPr lang="pt-BR" sz="1600" b="1" dirty="0"/>
          </a:p>
        </p:txBody>
      </p:sp>
      <p:cxnSp>
        <p:nvCxnSpPr>
          <p:cNvPr id="12" name="Conector em curva 11"/>
          <p:cNvCxnSpPr>
            <a:stCxn id="10" idx="3"/>
            <a:endCxn id="14" idx="1"/>
          </p:cNvCxnSpPr>
          <p:nvPr/>
        </p:nvCxnSpPr>
        <p:spPr>
          <a:xfrm flipV="1">
            <a:off x="2786050" y="3178967"/>
            <a:ext cx="714380" cy="10001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em curva 20"/>
          <p:cNvCxnSpPr>
            <a:stCxn id="13" idx="2"/>
            <a:endCxn id="10" idx="0"/>
          </p:cNvCxnSpPr>
          <p:nvPr/>
        </p:nvCxnSpPr>
        <p:spPr>
          <a:xfrm rot="5400000">
            <a:off x="1321571" y="3250405"/>
            <a:ext cx="64294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em curva 25"/>
          <p:cNvCxnSpPr>
            <a:stCxn id="14" idx="3"/>
            <a:endCxn id="16" idx="3"/>
          </p:cNvCxnSpPr>
          <p:nvPr/>
        </p:nvCxnSpPr>
        <p:spPr>
          <a:xfrm>
            <a:off x="5786446" y="3178967"/>
            <a:ext cx="1588" cy="2286016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em curva 28"/>
          <p:cNvCxnSpPr>
            <a:stCxn id="16" idx="1"/>
            <a:endCxn id="14" idx="1"/>
          </p:cNvCxnSpPr>
          <p:nvPr/>
        </p:nvCxnSpPr>
        <p:spPr>
          <a:xfrm rot="10800000">
            <a:off x="3500430" y="3178967"/>
            <a:ext cx="1588" cy="2286016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em curva 31"/>
          <p:cNvCxnSpPr>
            <a:stCxn id="14" idx="3"/>
            <a:endCxn id="17" idx="0"/>
          </p:cNvCxnSpPr>
          <p:nvPr/>
        </p:nvCxnSpPr>
        <p:spPr>
          <a:xfrm>
            <a:off x="5786446" y="3178967"/>
            <a:ext cx="1643074" cy="53578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Pipeline</a:t>
            </a:r>
            <a:r>
              <a:rPr lang="pt-BR" dirty="0" smtClean="0"/>
              <a:t> de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Ferramentas para processar conteúdo</a:t>
            </a:r>
          </a:p>
          <a:p>
            <a:pPr lvl="1">
              <a:defRPr/>
            </a:pPr>
            <a:r>
              <a:rPr lang="pt-BR" sz="2400" dirty="0" smtClean="0"/>
              <a:t>Texturas, modelos 3D, etc.</a:t>
            </a:r>
          </a:p>
          <a:p>
            <a:pPr lvl="1">
              <a:defRPr/>
            </a:pPr>
            <a:r>
              <a:rPr lang="en-US" sz="2400" dirty="0" smtClean="0"/>
              <a:t>Os </a:t>
            </a:r>
            <a:r>
              <a:rPr lang="pt-BR" sz="2400" dirty="0" smtClean="0"/>
              <a:t>itens</a:t>
            </a:r>
            <a:r>
              <a:rPr lang="en-US" sz="2400" dirty="0" smtClean="0"/>
              <a:t> (</a:t>
            </a:r>
            <a:r>
              <a:rPr lang="en-US" sz="2400" i="1" dirty="0" smtClean="0"/>
              <a:t>assets</a:t>
            </a:r>
            <a:r>
              <a:rPr lang="en-US" sz="2400" dirty="0" smtClean="0"/>
              <a:t>) </a:t>
            </a:r>
            <a:r>
              <a:rPr lang="pt-BR" sz="2400" dirty="0" smtClean="0"/>
              <a:t>de conteúdo são importados </a:t>
            </a:r>
            <a:r>
              <a:rPr lang="en-US" sz="2400" dirty="0" smtClean="0"/>
              <a:t>no XNA GSE.</a:t>
            </a:r>
          </a:p>
          <a:p>
            <a:pPr lvl="1">
              <a:defRPr/>
            </a:pPr>
            <a:r>
              <a:rPr lang="en-US" sz="2400" dirty="0" smtClean="0"/>
              <a:t>Os </a:t>
            </a:r>
            <a:r>
              <a:rPr lang="en-US" sz="2400" i="1" dirty="0" smtClean="0"/>
              <a:t>importers </a:t>
            </a:r>
            <a:r>
              <a:rPr lang="pt-BR" sz="2400" dirty="0" smtClean="0"/>
              <a:t>são normalmente fornecidos pelos fabricantes de ferramentas de criação de conteúdo digital </a:t>
            </a:r>
            <a:r>
              <a:rPr lang="en-US" sz="2400" dirty="0" smtClean="0"/>
              <a:t>(Autodesk, XSI, etc.)</a:t>
            </a:r>
          </a:p>
          <a:p>
            <a:pPr lvl="1">
              <a:defRPr/>
            </a:pPr>
            <a:r>
              <a:rPr lang="pt-BR" sz="2400" dirty="0" smtClean="0"/>
              <a:t>E exportados para o XNA num formato otimizado.</a:t>
            </a:r>
          </a:p>
          <a:p>
            <a:pPr>
              <a:defRPr/>
            </a:pPr>
            <a:r>
              <a:rPr lang="pt-BR" sz="2800" dirty="0" smtClean="0"/>
              <a:t>Facilidades:</a:t>
            </a:r>
          </a:p>
          <a:p>
            <a:pPr lvl="1">
              <a:defRPr/>
            </a:pPr>
            <a:r>
              <a:rPr lang="pt-BR" sz="2400" dirty="0" smtClean="0"/>
              <a:t>Menos código para lidar com conteúdo</a:t>
            </a:r>
          </a:p>
          <a:p>
            <a:pPr lvl="1">
              <a:defRPr/>
            </a:pPr>
            <a:r>
              <a:rPr lang="pt-BR" sz="2400" dirty="0" smtClean="0"/>
              <a:t>Build de código e de conteúdo unificados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000364" y="271462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Exemplo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8156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jogos</a:t>
            </a:r>
            <a:r>
              <a:rPr lang="en-US" dirty="0" smtClean="0"/>
              <a:t> agora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fácil</a:t>
            </a:r>
            <a:r>
              <a:rPr lang="en-US" dirty="0" smtClean="0"/>
              <a:t> 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acessível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Novo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compartilhar</a:t>
            </a:r>
            <a:r>
              <a:rPr lang="en-US" dirty="0" smtClean="0"/>
              <a:t>, </a:t>
            </a:r>
            <a:r>
              <a:rPr lang="en-US" dirty="0" err="1" smtClean="0"/>
              <a:t>distribuir</a:t>
            </a:r>
            <a:r>
              <a:rPr lang="en-US" dirty="0" smtClean="0"/>
              <a:t> e vender </a:t>
            </a:r>
            <a:r>
              <a:rPr lang="en-US" dirty="0" err="1" smtClean="0"/>
              <a:t>jogos</a:t>
            </a:r>
            <a:endParaRPr lang="en-US" dirty="0" smtClean="0"/>
          </a:p>
          <a:p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competições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Imagine Cup 2008</a:t>
            </a:r>
          </a:p>
          <a:p>
            <a:r>
              <a:rPr lang="pt-BR" dirty="0" smtClean="0"/>
              <a:t>Código gerenciado </a:t>
            </a:r>
            <a:r>
              <a:rPr lang="pt-BR" b="1" dirty="0" smtClean="0"/>
              <a:t>não é igual</a:t>
            </a:r>
            <a:r>
              <a:rPr lang="pt-BR" dirty="0" smtClean="0"/>
              <a:t> a baixo desempenho!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vem por aí...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/>
          <a:lstStyle/>
          <a:p>
            <a:r>
              <a:rPr lang="pt-BR" sz="2400" dirty="0" smtClean="0"/>
              <a:t>XNA GSE:</a:t>
            </a:r>
          </a:p>
          <a:p>
            <a:pPr lvl="1"/>
            <a:r>
              <a:rPr lang="pt-BR" sz="2000" dirty="0" smtClean="0"/>
              <a:t>Suporte a todas as versões do VS</a:t>
            </a:r>
          </a:p>
          <a:p>
            <a:pPr lvl="1"/>
            <a:r>
              <a:rPr lang="pt-BR" sz="2000" dirty="0" err="1" smtClean="0"/>
              <a:t>Templates</a:t>
            </a:r>
            <a:r>
              <a:rPr lang="pt-BR" sz="2000" dirty="0" smtClean="0"/>
              <a:t> para </a:t>
            </a:r>
            <a:r>
              <a:rPr lang="pt-BR" sz="2000" i="1" dirty="0" err="1" smtClean="0"/>
              <a:t>content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importers</a:t>
            </a:r>
            <a:r>
              <a:rPr lang="pt-BR" sz="2000" dirty="0" smtClean="0"/>
              <a:t> e </a:t>
            </a:r>
            <a:r>
              <a:rPr lang="pt-BR" sz="2000" i="1" dirty="0" err="1" smtClean="0"/>
              <a:t>content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processors</a:t>
            </a:r>
            <a:endParaRPr lang="pt-BR" sz="2000" i="1" dirty="0" smtClean="0"/>
          </a:p>
          <a:p>
            <a:pPr lvl="1"/>
            <a:r>
              <a:rPr lang="pt-BR" sz="2000" dirty="0" smtClean="0"/>
              <a:t>Suporte à criação de </a:t>
            </a:r>
            <a:r>
              <a:rPr lang="pt-BR" sz="2000" i="1" dirty="0" err="1" smtClean="0"/>
              <a:t>Shaders</a:t>
            </a:r>
            <a:endParaRPr lang="pt-BR" sz="2000" i="1" dirty="0" smtClean="0"/>
          </a:p>
          <a:p>
            <a:pPr lvl="1"/>
            <a:r>
              <a:rPr lang="pt-BR" sz="2000" i="1" dirty="0" smtClean="0"/>
              <a:t>...</a:t>
            </a:r>
          </a:p>
          <a:p>
            <a:pPr lvl="1"/>
            <a:endParaRPr lang="pt-BR" sz="2000" i="1" dirty="0" smtClean="0"/>
          </a:p>
          <a:p>
            <a:r>
              <a:rPr lang="pt-BR" sz="2400" dirty="0" smtClean="0"/>
              <a:t>XNA 2.0:</a:t>
            </a:r>
          </a:p>
          <a:p>
            <a:pPr lvl="1"/>
            <a:r>
              <a:rPr lang="pt-BR" sz="2000" dirty="0" smtClean="0"/>
              <a:t>Novas </a:t>
            </a:r>
            <a:r>
              <a:rPr lang="pt-BR" sz="2000" dirty="0" err="1" smtClean="0"/>
              <a:t>APIs</a:t>
            </a:r>
            <a:r>
              <a:rPr lang="pt-BR" sz="2000" dirty="0" smtClean="0"/>
              <a:t> para jogos </a:t>
            </a:r>
            <a:r>
              <a:rPr lang="pt-BR" sz="2000" dirty="0" err="1" smtClean="0"/>
              <a:t>multiplayer</a:t>
            </a:r>
            <a:r>
              <a:rPr lang="pt-BR" sz="2000" dirty="0" smtClean="0"/>
              <a:t> na Xbox </a:t>
            </a:r>
            <a:r>
              <a:rPr lang="pt-BR" sz="2000" dirty="0" err="1" smtClean="0"/>
              <a:t>Live</a:t>
            </a:r>
            <a:endParaRPr lang="pt-BR" sz="2000" dirty="0" smtClean="0"/>
          </a:p>
          <a:p>
            <a:pPr lvl="1"/>
            <a:r>
              <a:rPr lang="pt-BR" sz="2000" dirty="0" smtClean="0"/>
              <a:t>Novo editor XACT para áudio</a:t>
            </a:r>
          </a:p>
          <a:p>
            <a:pPr lvl="1"/>
            <a:r>
              <a:rPr lang="pt-BR" sz="2000" dirty="0" smtClean="0"/>
              <a:t>Hospedagem de jogos XNA em .NET Windows </a:t>
            </a:r>
            <a:r>
              <a:rPr lang="pt-BR" sz="2000" dirty="0" err="1" smtClean="0"/>
              <a:t>Forms</a:t>
            </a:r>
            <a:endParaRPr lang="pt-BR" sz="2000" dirty="0" smtClean="0"/>
          </a:p>
          <a:p>
            <a:pPr lvl="1"/>
            <a:r>
              <a:rPr lang="pt-BR" sz="2000" dirty="0" smtClean="0"/>
              <a:t>Execução de vídeos</a:t>
            </a:r>
          </a:p>
          <a:p>
            <a:pPr lvl="1"/>
            <a:r>
              <a:rPr lang="pt-BR" sz="2000" dirty="0" smtClean="0"/>
              <a:t>...</a:t>
            </a:r>
          </a:p>
          <a:p>
            <a:pPr lvl="1"/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vem por aí...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XNA Game Studio Professional</a:t>
            </a:r>
          </a:p>
          <a:p>
            <a:pPr lvl="1"/>
            <a:r>
              <a:rPr lang="pt-BR" sz="2800" dirty="0" smtClean="0"/>
              <a:t>Jogos comerciais </a:t>
            </a:r>
            <a:r>
              <a:rPr lang="pt-BR" sz="2800" dirty="0" err="1" smtClean="0"/>
              <a:t>multi-plataforma</a:t>
            </a:r>
            <a:endParaRPr lang="pt-BR" sz="2800" dirty="0" smtClean="0"/>
          </a:p>
          <a:p>
            <a:endParaRPr lang="pt-BR" sz="3100" dirty="0" smtClean="0"/>
          </a:p>
          <a:p>
            <a:r>
              <a:rPr lang="pt-BR" sz="3100" dirty="0" smtClean="0"/>
              <a:t>XNA </a:t>
            </a:r>
            <a:r>
              <a:rPr lang="pt-BR" sz="3100" dirty="0" err="1" smtClean="0"/>
              <a:t>Academic</a:t>
            </a:r>
            <a:r>
              <a:rPr lang="pt-BR" sz="3100" dirty="0" smtClean="0"/>
              <a:t> </a:t>
            </a:r>
            <a:r>
              <a:rPr lang="pt-BR" sz="3100" dirty="0" err="1" smtClean="0"/>
              <a:t>Program</a:t>
            </a:r>
            <a:endParaRPr lang="pt-BR" sz="3100" dirty="0" smtClean="0"/>
          </a:p>
          <a:p>
            <a:pPr lvl="1"/>
            <a:r>
              <a:rPr lang="pt-BR" sz="2800" dirty="0" smtClean="0"/>
              <a:t>Adoção em massa de cursos baseados em jogos</a:t>
            </a:r>
          </a:p>
          <a:p>
            <a:endParaRPr lang="pt-BR" sz="3100" dirty="0" smtClean="0"/>
          </a:p>
          <a:p>
            <a:r>
              <a:rPr lang="pt-BR" sz="3100" dirty="0" smtClean="0"/>
              <a:t>“XNA </a:t>
            </a:r>
            <a:r>
              <a:rPr lang="pt-BR" sz="3100" dirty="0" err="1" smtClean="0"/>
              <a:t>Live</a:t>
            </a:r>
            <a:r>
              <a:rPr lang="pt-BR" sz="3100" dirty="0" smtClean="0"/>
              <a:t> </a:t>
            </a:r>
            <a:r>
              <a:rPr lang="pt-BR" sz="3100" dirty="0" err="1" smtClean="0"/>
              <a:t>Arcade</a:t>
            </a:r>
            <a:r>
              <a:rPr lang="pt-BR" sz="3100" dirty="0" smtClean="0"/>
              <a:t>”?</a:t>
            </a:r>
          </a:p>
          <a:p>
            <a:pPr lvl="1"/>
            <a:r>
              <a:rPr lang="pt-BR" sz="2800" dirty="0" smtClean="0"/>
              <a:t>“</a:t>
            </a:r>
            <a:r>
              <a:rPr lang="pt-BR" sz="2800" dirty="0" err="1" smtClean="0"/>
              <a:t>Youtube</a:t>
            </a:r>
            <a:r>
              <a:rPr lang="pt-BR" sz="2800" dirty="0" smtClean="0"/>
              <a:t> dos jogos”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428728" y="1571612"/>
            <a:ext cx="61436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Obrigado!!!</a:t>
            </a:r>
            <a:endParaRPr lang="pt-B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7224" y="3786190"/>
            <a:ext cx="7739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Raphael</a:t>
            </a:r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Lima Belém de Barros</a:t>
            </a:r>
            <a:endParaRPr lang="pt-B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57686" y="4572008"/>
            <a:ext cx="30893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raphaelbarros@gmail.com</a:t>
            </a:r>
            <a:endParaRPr lang="pt-B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14546" y="4572008"/>
            <a:ext cx="20249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rlbb@cin.ufpe.br</a:t>
            </a:r>
            <a:endParaRPr lang="pt-B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06" y="2857496"/>
            <a:ext cx="8929718" cy="4495800"/>
          </a:xfrm>
        </p:spPr>
        <p:txBody>
          <a:bodyPr/>
          <a:lstStyle/>
          <a:p>
            <a:pPr algn="ctr">
              <a:buNone/>
            </a:pPr>
            <a:r>
              <a:rPr lang="pt-BR" sz="2800" dirty="0" smtClean="0"/>
              <a:t>Esta apresentação foi baseada na apresentação de André Furtado, intitulada: “</a:t>
            </a:r>
            <a:r>
              <a:rPr lang="en-US" sz="3200" b="1" dirty="0" smtClean="0"/>
              <a:t>O </a:t>
            </a:r>
            <a:r>
              <a:rPr lang="en-US" sz="3200" b="1" dirty="0" err="1" smtClean="0"/>
              <a:t>futuro</a:t>
            </a:r>
            <a:r>
              <a:rPr lang="en-US" sz="3200" b="1" dirty="0" smtClean="0"/>
              <a:t> e a </a:t>
            </a:r>
            <a:r>
              <a:rPr lang="en-US" sz="3200" b="1" dirty="0" err="1" smtClean="0"/>
              <a:t>popularização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desenvolvimento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jogos</a:t>
            </a:r>
            <a:r>
              <a:rPr lang="en-US" sz="3200" b="1" dirty="0" smtClean="0"/>
              <a:t>”</a:t>
            </a: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Referências</a:t>
            </a:r>
          </a:p>
        </p:txBody>
      </p:sp>
      <p:sp>
        <p:nvSpPr>
          <p:cNvPr id="14339" name="Espaço Reservado para Rodapé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/>
              <a:t>©2007 Raphael Barros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D48CEA-161B-4AB0-8CAC-100CD3641820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1536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Websites:</a:t>
            </a:r>
          </a:p>
          <a:p>
            <a:r>
              <a:rPr lang="en-US" dirty="0" smtClean="0"/>
              <a:t>XNA Develop Center:</a:t>
            </a:r>
          </a:p>
          <a:p>
            <a:pPr lvl="1"/>
            <a:r>
              <a:rPr lang="en-US" dirty="0" smtClean="0"/>
              <a:t>http://msdn.microsoft.com/xna/</a:t>
            </a:r>
          </a:p>
          <a:p>
            <a:r>
              <a:rPr lang="en-US" dirty="0" smtClean="0"/>
              <a:t>XNA Creators Club: </a:t>
            </a:r>
          </a:p>
          <a:p>
            <a:pPr lvl="1"/>
            <a:r>
              <a:rPr lang="en-US" dirty="0" smtClean="0"/>
              <a:t>http://creators.xna.com/</a:t>
            </a:r>
          </a:p>
          <a:p>
            <a:r>
              <a:rPr lang="pt-BR" dirty="0" smtClean="0"/>
              <a:t>XNA Tutorial:</a:t>
            </a:r>
          </a:p>
          <a:p>
            <a:pPr lvl="1"/>
            <a:r>
              <a:rPr lang="pt-BR" dirty="0" smtClean="0"/>
              <a:t>http://www.xnatutorial.com/</a:t>
            </a:r>
          </a:p>
          <a:p>
            <a:pPr eaLnBrk="1" hangingPunct="1"/>
            <a:r>
              <a:rPr lang="pt-BR" dirty="0" smtClean="0"/>
              <a:t>Sharp Games:</a:t>
            </a:r>
          </a:p>
          <a:p>
            <a:pPr lvl="1" eaLnBrk="1" hangingPunct="1"/>
            <a:r>
              <a:rPr lang="pt-BR" dirty="0" smtClean="0"/>
              <a:t>www.sharpgames.net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Artigos:</a:t>
            </a:r>
          </a:p>
          <a:p>
            <a:r>
              <a:rPr lang="en-US" sz="2800" dirty="0" smtClean="0"/>
              <a:t>BIRCK, F. </a:t>
            </a:r>
            <a:r>
              <a:rPr lang="en-US" sz="2800" dirty="0" err="1" smtClean="0"/>
              <a:t>Guia</a:t>
            </a:r>
            <a:r>
              <a:rPr lang="en-US" sz="2800" dirty="0" smtClean="0"/>
              <a:t> </a:t>
            </a:r>
            <a:r>
              <a:rPr lang="en-US" sz="2800" dirty="0" err="1" smtClean="0"/>
              <a:t>Prático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iniciantes</a:t>
            </a:r>
            <a:r>
              <a:rPr lang="en-US" sz="2800" dirty="0" smtClean="0"/>
              <a:t> – Microsoft® XNA. </a:t>
            </a:r>
            <a:r>
              <a:rPr lang="en-US" sz="2800" dirty="0" err="1" smtClean="0"/>
              <a:t>Disponível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:  http://www.fergonez.net/files/guia_xna.pdf.</a:t>
            </a:r>
            <a:endParaRPr lang="pt-BR" sz="28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5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53400" cy="642942"/>
          </a:xfrm>
        </p:spPr>
        <p:txBody>
          <a:bodyPr/>
          <a:lstStyle/>
          <a:p>
            <a:r>
              <a:rPr lang="pt-BR" dirty="0" smtClean="0"/>
              <a:t>É visível a evolução </a:t>
            </a:r>
            <a:r>
              <a:rPr lang="pt-BR" dirty="0" smtClean="0"/>
              <a:t>dos </a:t>
            </a:r>
            <a:r>
              <a:rPr lang="pt-BR" dirty="0" smtClean="0"/>
              <a:t>jogos.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29698" name="Picture 2" descr="E:\Raphael\UFPE\Periodo VIII\TG\imagens\god-of-w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42793"/>
            <a:ext cx="4429156" cy="3770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8153400" cy="2000264"/>
          </a:xfrm>
        </p:spPr>
        <p:txBody>
          <a:bodyPr/>
          <a:lstStyle/>
          <a:p>
            <a:r>
              <a:rPr lang="pt-BR" dirty="0" smtClean="0"/>
              <a:t>Mas, por que não esperar mais do que apenas evolução gráfica?</a:t>
            </a:r>
          </a:p>
          <a:p>
            <a:endParaRPr lang="pt-BR" dirty="0" smtClean="0"/>
          </a:p>
          <a:p>
            <a:r>
              <a:rPr lang="pt-BR" dirty="0" smtClean="0"/>
              <a:t>Por que não usar os benefícios de outras áreas de Software?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285852" y="4429132"/>
            <a:ext cx="171451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FACILIDADE DE CRIAÇÃO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357554" y="4429132"/>
            <a:ext cx="171451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REUSO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57818" y="4429132"/>
            <a:ext cx="171451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DESENVOLVIMENTO COLABORATIVO</a:t>
            </a:r>
            <a:endParaRPr lang="pt-BR" sz="1200" b="1" dirty="0"/>
          </a:p>
        </p:txBody>
      </p:sp>
      <p:sp>
        <p:nvSpPr>
          <p:cNvPr id="12" name="Fluxograma: Conector 11"/>
          <p:cNvSpPr/>
          <p:nvPr/>
        </p:nvSpPr>
        <p:spPr>
          <a:xfrm>
            <a:off x="7358082" y="4929198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/>
          <p:cNvSpPr/>
          <p:nvPr/>
        </p:nvSpPr>
        <p:spPr>
          <a:xfrm>
            <a:off x="7715272" y="4929198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/>
          <p:cNvSpPr/>
          <p:nvPr/>
        </p:nvSpPr>
        <p:spPr>
          <a:xfrm>
            <a:off x="8072462" y="4929198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Problemas Atuais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 smtClean="0"/>
              <a:t>Criar jogos hoje demanda muito conhecimento técnico</a:t>
            </a:r>
          </a:p>
          <a:p>
            <a:r>
              <a:rPr lang="pt-BR" sz="2800" dirty="0" smtClean="0"/>
              <a:t>Acesso aos kits de desenvolvimento para consoles é:</a:t>
            </a:r>
          </a:p>
          <a:p>
            <a:pPr lvl="1"/>
            <a:r>
              <a:rPr lang="pt-BR" sz="2400" dirty="0" smtClean="0"/>
              <a:t>Restrito</a:t>
            </a:r>
          </a:p>
          <a:p>
            <a:pPr lvl="2"/>
            <a:r>
              <a:rPr lang="pt-BR" sz="2000" dirty="0" smtClean="0"/>
              <a:t>Empresas já firmadas no mercado, com títulos já publicados</a:t>
            </a:r>
          </a:p>
          <a:p>
            <a:pPr lvl="1"/>
            <a:r>
              <a:rPr lang="pt-BR" sz="2400" dirty="0" smtClean="0"/>
              <a:t>Caro</a:t>
            </a:r>
          </a:p>
          <a:p>
            <a:pPr lvl="2"/>
            <a:r>
              <a:rPr lang="pt-BR" sz="2000" dirty="0" smtClean="0"/>
              <a:t>Exemplo: kit para o </a:t>
            </a:r>
            <a:r>
              <a:rPr lang="pt-BR" sz="2000" dirty="0" err="1" smtClean="0"/>
              <a:t>PlayStation</a:t>
            </a:r>
            <a:r>
              <a:rPr lang="pt-BR" sz="2000" dirty="0" smtClean="0"/>
              <a:t> 3 (~ US$ 30.000,00)</a:t>
            </a:r>
          </a:p>
          <a:p>
            <a:pPr lvl="1"/>
            <a:r>
              <a:rPr lang="pt-BR" sz="2400" dirty="0" smtClean="0"/>
              <a:t>Complexo</a:t>
            </a:r>
          </a:p>
          <a:p>
            <a:pPr lvl="2"/>
            <a:r>
              <a:rPr lang="pt-BR" sz="2000" dirty="0" smtClean="0"/>
              <a:t>Baseado em C/C++</a:t>
            </a:r>
          </a:p>
          <a:p>
            <a:pPr lvl="2"/>
            <a:r>
              <a:rPr lang="pt-BR" sz="2000" dirty="0" smtClean="0"/>
              <a:t>Foco em otimização de espaço/performance, técnicas de mais baixo nível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 smtClean="0"/>
              <a:t>Desenvolver para PC ou para console?</a:t>
            </a:r>
          </a:p>
          <a:p>
            <a:pPr lvl="1"/>
            <a:r>
              <a:rPr lang="pt-BR" sz="2400" dirty="0" smtClean="0"/>
              <a:t>Mundo ideal: experiência uniforme, estimular o reuso!</a:t>
            </a:r>
          </a:p>
          <a:p>
            <a:r>
              <a:rPr lang="pt-BR" sz="2800" dirty="0" smtClean="0"/>
              <a:t>Presença de comunidades aquém do </a:t>
            </a:r>
            <a:r>
              <a:rPr lang="pt-BR" sz="2800" smtClean="0"/>
              <a:t>desejado para:</a:t>
            </a:r>
            <a:endParaRPr lang="pt-BR" sz="2800" dirty="0" smtClean="0"/>
          </a:p>
          <a:p>
            <a:pPr lvl="1"/>
            <a:r>
              <a:rPr lang="pt-BR" sz="2400" dirty="0" smtClean="0"/>
              <a:t>Criar material de aprendizado</a:t>
            </a:r>
          </a:p>
          <a:p>
            <a:pPr lvl="1"/>
            <a:r>
              <a:rPr lang="pt-BR" sz="2400" b="1" dirty="0" smtClean="0"/>
              <a:t>Trocar experiências</a:t>
            </a:r>
          </a:p>
          <a:p>
            <a:pPr lvl="1"/>
            <a:r>
              <a:rPr lang="pt-BR" sz="2400" b="1" dirty="0" smtClean="0"/>
              <a:t>…</a:t>
            </a:r>
          </a:p>
          <a:p>
            <a:r>
              <a:rPr lang="pt-BR" sz="2800" dirty="0" smtClean="0"/>
              <a:t>Quais as chances de sucesso no desenvolvimento de jogos para…</a:t>
            </a:r>
          </a:p>
          <a:p>
            <a:pPr lvl="1"/>
            <a:r>
              <a:rPr lang="pt-BR" sz="2400" dirty="0" smtClean="0"/>
              <a:t>Estudantes, desenvolvedores independentes, etc.?</a:t>
            </a:r>
          </a:p>
          <a:p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2500306"/>
            <a:ext cx="8153400" cy="2686056"/>
          </a:xfrm>
        </p:spPr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Microsoft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facilitar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popularizar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jogos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utilizando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linguagem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C#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APIs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pt-BR" dirty="0" smtClean="0"/>
              <a:t>Objetivos do XNA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Simplicidade de Desenvolvimento</a:t>
            </a:r>
          </a:p>
          <a:p>
            <a:r>
              <a:rPr lang="pt-BR" dirty="0" smtClean="0"/>
              <a:t>  Plataforma               Comunidade: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Desenvolvimento </a:t>
            </a:r>
            <a:r>
              <a:rPr lang="pt-BR" dirty="0" err="1" smtClean="0"/>
              <a:t>multi-plataforma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31747" name="Picture 3" descr="E:\Raphael\UFPE\Periodo VIII\TG\imagens\xbo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857760"/>
            <a:ext cx="2649159" cy="178595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929198"/>
            <a:ext cx="211668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o 9"/>
          <p:cNvGrpSpPr/>
          <p:nvPr/>
        </p:nvGrpSpPr>
        <p:grpSpPr>
          <a:xfrm>
            <a:off x="1071538" y="2786058"/>
            <a:ext cx="1928826" cy="1500198"/>
            <a:chOff x="1214414" y="4429132"/>
            <a:chExt cx="1928826" cy="1500198"/>
          </a:xfrm>
        </p:grpSpPr>
        <p:sp>
          <p:nvSpPr>
            <p:cNvPr id="11" name="Retângulo 10"/>
            <p:cNvSpPr/>
            <p:nvPr/>
          </p:nvSpPr>
          <p:spPr>
            <a:xfrm>
              <a:off x="1214414" y="5429264"/>
              <a:ext cx="1928826" cy="50006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Camada 1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214414" y="4929198"/>
              <a:ext cx="1928826" cy="5000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Camada 2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214414" y="4429132"/>
              <a:ext cx="1928826" cy="50006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Camada 3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357554" y="314324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+</a:t>
            </a:r>
            <a:endParaRPr lang="pt-BR" sz="4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246775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do XNA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Baixo custo</a:t>
            </a:r>
          </a:p>
          <a:p>
            <a:pPr lvl="1"/>
            <a:r>
              <a:rPr lang="pt-BR" dirty="0" smtClean="0"/>
              <a:t>PC: Nenhum </a:t>
            </a:r>
            <a:r>
              <a:rPr lang="pt-BR" dirty="0" smtClean="0">
                <a:sym typeface="Wingdings" pitchFamily="2" charset="2"/>
              </a:rPr>
              <a:t></a:t>
            </a:r>
            <a:endParaRPr lang="pt-BR" dirty="0" smtClean="0"/>
          </a:p>
          <a:p>
            <a:pPr lvl="1"/>
            <a:r>
              <a:rPr lang="pt-BR" dirty="0" smtClean="0"/>
              <a:t>X-BOX: US$ 99,00 ao ano</a:t>
            </a:r>
          </a:p>
          <a:p>
            <a:endParaRPr lang="pt-BR" dirty="0" smtClean="0"/>
          </a:p>
          <a:p>
            <a:r>
              <a:rPr lang="pt-BR" dirty="0" smtClean="0"/>
              <a:t>Canal de Distribuição:</a:t>
            </a:r>
          </a:p>
          <a:p>
            <a:pPr lvl="1"/>
            <a:r>
              <a:rPr lang="pt-BR" dirty="0" smtClean="0"/>
              <a:t>XBOX </a:t>
            </a:r>
            <a:r>
              <a:rPr lang="pt-BR" dirty="0" err="1" smtClean="0"/>
              <a:t>Live</a:t>
            </a:r>
            <a:r>
              <a:rPr lang="pt-BR" dirty="0" smtClean="0"/>
              <a:t> </a:t>
            </a:r>
            <a:r>
              <a:rPr lang="pt-BR" dirty="0" err="1" smtClean="0"/>
              <a:t>Arcade</a:t>
            </a:r>
            <a:endParaRPr lang="pt-BR" dirty="0" smtClean="0"/>
          </a:p>
          <a:p>
            <a:pPr lvl="1"/>
            <a:r>
              <a:rPr lang="pt-BR" dirty="0" smtClean="0"/>
              <a:t>“</a:t>
            </a:r>
            <a:r>
              <a:rPr lang="pt-BR" dirty="0" err="1" smtClean="0"/>
              <a:t>Youtube</a:t>
            </a:r>
            <a:r>
              <a:rPr lang="pt-BR" dirty="0" smtClean="0"/>
              <a:t> dos jogos”?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©2007 Raphael Barros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ECC7BA-6868-4C20-A390-1C7B7FEA9D1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383</TotalTime>
  <Words>910</Words>
  <Application>Microsoft Office PowerPoint</Application>
  <PresentationFormat>Apresentação na tela (4:3)</PresentationFormat>
  <Paragraphs>227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Mediano</vt:lpstr>
      <vt:lpstr>Desenvolvimento de Jogos com XNA</vt:lpstr>
      <vt:lpstr>Motivação</vt:lpstr>
      <vt:lpstr>Motivação</vt:lpstr>
      <vt:lpstr>Motivação</vt:lpstr>
      <vt:lpstr>Problemas Atuais</vt:lpstr>
      <vt:lpstr>Ainda...</vt:lpstr>
      <vt:lpstr>XNA</vt:lpstr>
      <vt:lpstr>Objetivos do XNA</vt:lpstr>
      <vt:lpstr>Objetivos do XNA</vt:lpstr>
      <vt:lpstr>Infra-Estrutura Necessária</vt:lpstr>
      <vt:lpstr>Visão Geral</vt:lpstr>
      <vt:lpstr>XNA Framework</vt:lpstr>
      <vt:lpstr>Starter Kits</vt:lpstr>
      <vt:lpstr>Components</vt:lpstr>
      <vt:lpstr>Modelo de Aplicação</vt:lpstr>
      <vt:lpstr>Modelo de Aplicação</vt:lpstr>
      <vt:lpstr>Modelo de Aplicação</vt:lpstr>
      <vt:lpstr>Pipeline de Conteúdo</vt:lpstr>
      <vt:lpstr>Slide 19</vt:lpstr>
      <vt:lpstr>Conclusões</vt:lpstr>
      <vt:lpstr>O que vem por aí... </vt:lpstr>
      <vt:lpstr>O que vem por aí... </vt:lpstr>
      <vt:lpstr>Slide 23</vt:lpstr>
      <vt:lpstr>Slide 24</vt:lpstr>
      <vt:lpstr>Referências</vt:lpstr>
      <vt:lpstr>Referências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Desenvolvendo Jogos com XNA</dc:title>
  <dc:creator>Raphael Lima Belém de Barros</dc:creator>
  <cp:lastModifiedBy>rlbb</cp:lastModifiedBy>
  <cp:revision>65</cp:revision>
  <dcterms:created xsi:type="dcterms:W3CDTF">2007-10-11T20:12:11Z</dcterms:created>
  <dcterms:modified xsi:type="dcterms:W3CDTF">2007-12-13T14:34:18Z</dcterms:modified>
</cp:coreProperties>
</file>