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76" r:id="rId2"/>
    <p:sldId id="297" r:id="rId3"/>
    <p:sldId id="298" r:id="rId4"/>
    <p:sldId id="299" r:id="rId5"/>
    <p:sldId id="301" r:id="rId6"/>
    <p:sldId id="300" r:id="rId7"/>
    <p:sldId id="302" r:id="rId8"/>
    <p:sldId id="303" r:id="rId9"/>
    <p:sldId id="308" r:id="rId10"/>
    <p:sldId id="304" r:id="rId11"/>
    <p:sldId id="305" r:id="rId12"/>
    <p:sldId id="306" r:id="rId13"/>
    <p:sldId id="307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319" r:id="rId25"/>
    <p:sldId id="296" r:id="rId2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2" autoAdjust="0"/>
    <p:restoredTop sz="86435" autoAdjust="0"/>
  </p:normalViewPr>
  <p:slideViewPr>
    <p:cSldViewPr>
      <p:cViewPr>
        <p:scale>
          <a:sx n="66" d="100"/>
          <a:sy n="66" d="100"/>
        </p:scale>
        <p:origin x="-1272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8DBFE-B4F9-44F2-9EB0-92DC4EC0F484}" type="datetimeFigureOut">
              <a:rPr lang="pt-BR" smtClean="0"/>
              <a:t>16/03/2015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FF6ED-BD67-4564-B87F-8AB0ADF2B96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0952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16/03/2015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6142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16/03/2015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3461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16/03/2015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269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16/03/2015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174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16/03/2015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16/03/2015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877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16/03/2015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54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16/03/2015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373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16/03/2015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506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16/03/2015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0930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16/03/2015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9302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C5085-0508-4DDB-8D65-B42E3C6D4AE0}" type="datetimeFigureOut">
              <a:rPr lang="pt-BR" smtClean="0"/>
              <a:t>16/03/2015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45884-CDFB-4DC8-8ED4-A4357FE8F74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8982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n.ufpe.br/~rgm/computacaoeletronica/" TargetMode="External"/><Relationship Id="rId2" Type="http://schemas.openxmlformats.org/officeDocument/2006/relationships/hyperlink" Target="mailto:rgm@cin.ufpe.br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deblocks.org/downloads/5#windows" TargetMode="External"/><Relationship Id="rId2" Type="http://schemas.openxmlformats.org/officeDocument/2006/relationships/hyperlink" Target="http://www.codeblocks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845307"/>
            <a:ext cx="9013820" cy="2101949"/>
          </a:xfrm>
        </p:spPr>
        <p:txBody>
          <a:bodyPr>
            <a:normAutofit/>
          </a:bodyPr>
          <a:lstStyle/>
          <a:p>
            <a:r>
              <a:rPr lang="pt-BR" sz="5400" b="1" dirty="0" smtClean="0"/>
              <a:t>Programação em C</a:t>
            </a:r>
            <a:endParaRPr lang="pt-BR" sz="5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11760" y="5843268"/>
            <a:ext cx="3776522" cy="1008112"/>
          </a:xfrm>
        </p:spPr>
        <p:txBody>
          <a:bodyPr>
            <a:normAutofit/>
          </a:bodyPr>
          <a:lstStyle/>
          <a:p>
            <a:r>
              <a:rPr lang="pt-BR" dirty="0" smtClean="0"/>
              <a:t>Prof. Rafael Mesquita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779912" y="4797152"/>
            <a:ext cx="5233908" cy="1050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/>
              <a:t>Aula 1 – Apresentação</a:t>
            </a:r>
            <a:endParaRPr lang="pt-BR" sz="3600" b="1" dirty="0"/>
          </a:p>
        </p:txBody>
      </p:sp>
      <p:pic>
        <p:nvPicPr>
          <p:cNvPr id="2052" name="Picture 4" descr="http://siep.ifpe.edu.br/tamc/wp-content/uploads/2012/11/cin+ufp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32" y="4435988"/>
            <a:ext cx="3422134" cy="1911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27797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Algoritmo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Como se programa um computador?</a:t>
            </a:r>
          </a:p>
          <a:p>
            <a:pPr lvl="1"/>
            <a:r>
              <a:rPr lang="pt-BR" dirty="0" smtClean="0"/>
              <a:t>Através de uma sequência de comandos chamada de </a:t>
            </a:r>
            <a:r>
              <a:rPr lang="pt-BR" b="1" dirty="0" smtClean="0">
                <a:solidFill>
                  <a:srgbClr val="FF0000"/>
                </a:solidFill>
              </a:rPr>
              <a:t>algoritmo</a:t>
            </a:r>
            <a:r>
              <a:rPr lang="pt-BR" dirty="0" smtClean="0"/>
              <a:t>!</a:t>
            </a:r>
          </a:p>
          <a:p>
            <a:r>
              <a:rPr lang="pt-BR" dirty="0" smtClean="0"/>
              <a:t>Um algoritmo é:</a:t>
            </a:r>
          </a:p>
          <a:p>
            <a:pPr lvl="1"/>
            <a:r>
              <a:rPr lang="pt-BR" dirty="0" smtClean="0"/>
              <a:t>Um conjunto finito de comandos</a:t>
            </a:r>
          </a:p>
          <a:p>
            <a:pPr lvl="1"/>
            <a:r>
              <a:rPr lang="pt-BR" dirty="0" smtClean="0"/>
              <a:t>Bem definidos (sem ambiguidade)</a:t>
            </a:r>
          </a:p>
          <a:p>
            <a:pPr lvl="1"/>
            <a:r>
              <a:rPr lang="pt-BR" dirty="0" smtClean="0"/>
              <a:t>Que soluciona um problema (saída)</a:t>
            </a:r>
          </a:p>
          <a:p>
            <a:pPr lvl="1"/>
            <a:r>
              <a:rPr lang="pt-BR" dirty="0" smtClean="0"/>
              <a:t>Em função de um conjunto de dados (entrada)</a:t>
            </a:r>
          </a:p>
          <a:p>
            <a:pPr lvl="1"/>
            <a:r>
              <a:rPr lang="pt-BR" dirty="0" smtClean="0"/>
              <a:t>Em um tempo finito</a:t>
            </a:r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590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Algoritmo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589240"/>
          </a:xfrm>
        </p:spPr>
        <p:txBody>
          <a:bodyPr>
            <a:normAutofit fontScale="62500" lnSpcReduction="20000"/>
          </a:bodyPr>
          <a:lstStyle/>
          <a:p>
            <a:r>
              <a:rPr lang="pt-BR" sz="4600" dirty="0" smtClean="0"/>
              <a:t>Algoritmo x Receita de bolo</a:t>
            </a:r>
          </a:p>
          <a:p>
            <a:r>
              <a:rPr lang="pt-BR" sz="4400" dirty="0" smtClean="0"/>
              <a:t>Ex:</a:t>
            </a:r>
            <a:endParaRPr lang="pt-BR" sz="2900" dirty="0" smtClean="0"/>
          </a:p>
          <a:p>
            <a:pPr marL="0" indent="0">
              <a:buNone/>
            </a:pPr>
            <a:r>
              <a:rPr lang="pt-BR" sz="3800" dirty="0"/>
              <a:t>Limpe a peça de carne, retirando os nervos. Corte em cubos.</a:t>
            </a:r>
          </a:p>
          <a:p>
            <a:pPr marL="0" indent="0">
              <a:buNone/>
            </a:pPr>
            <a:r>
              <a:rPr lang="pt-BR" sz="3800" dirty="0"/>
              <a:t>Tempere com sal e pimenta-do-reino. Coloque o óleo em uma</a:t>
            </a:r>
          </a:p>
          <a:p>
            <a:pPr marL="0" indent="0">
              <a:buNone/>
            </a:pPr>
            <a:r>
              <a:rPr lang="pt-BR" sz="3800" dirty="0"/>
              <a:t>panela grande e leve ao fogo. Quando ferver, doure a carne.</a:t>
            </a:r>
          </a:p>
          <a:p>
            <a:pPr marL="0" indent="0">
              <a:buNone/>
            </a:pPr>
            <a:r>
              <a:rPr lang="pt-BR" sz="3800" dirty="0"/>
              <a:t>Junte a cebola, a cenoura e o alho e refogue mais um pouco.</a:t>
            </a:r>
          </a:p>
          <a:p>
            <a:pPr marL="0" indent="0">
              <a:buNone/>
            </a:pPr>
            <a:r>
              <a:rPr lang="pt-BR" sz="3800" dirty="0"/>
              <a:t>Polvilhe com a farinha e deixe cozinhar em fogo baixo por mais</a:t>
            </a:r>
          </a:p>
          <a:p>
            <a:pPr marL="0" indent="0">
              <a:buNone/>
            </a:pPr>
            <a:r>
              <a:rPr lang="pt-BR" sz="3800" dirty="0"/>
              <a:t>5 minutos. Acrescente o extrato de tomate, o vinho tinto e o</a:t>
            </a:r>
          </a:p>
          <a:p>
            <a:pPr marL="0" indent="0">
              <a:buNone/>
            </a:pPr>
            <a:r>
              <a:rPr lang="pt-BR" sz="3800" dirty="0"/>
              <a:t>bouquet garni. Cozinhe por mais 10 minutos. Adicione o caldo</a:t>
            </a:r>
          </a:p>
          <a:p>
            <a:pPr marL="0" indent="0">
              <a:buNone/>
            </a:pPr>
            <a:r>
              <a:rPr lang="pt-BR" sz="3800" dirty="0"/>
              <a:t>de carne, tampe a panela e deixe cozinhar até a carne ficar</a:t>
            </a:r>
          </a:p>
          <a:p>
            <a:pPr marL="0" indent="0">
              <a:buNone/>
            </a:pPr>
            <a:r>
              <a:rPr lang="pt-BR" sz="3800" dirty="0"/>
              <a:t>macia, em fogo baixo. Quando a carne estiver cozida, separe</a:t>
            </a:r>
          </a:p>
          <a:p>
            <a:pPr marL="0" indent="0">
              <a:buNone/>
            </a:pPr>
            <a:r>
              <a:rPr lang="pt-BR" sz="3800" dirty="0"/>
              <a:t>os cubos de carne e o bouquet garni. Passe o molho pela</a:t>
            </a:r>
          </a:p>
          <a:p>
            <a:pPr marL="0" indent="0">
              <a:buNone/>
            </a:pPr>
            <a:r>
              <a:rPr lang="pt-BR" sz="3800" dirty="0"/>
              <a:t>peneira. Leve o molho de volta à panela e junte os cubos de</a:t>
            </a:r>
          </a:p>
          <a:p>
            <a:pPr marL="0" indent="0">
              <a:buNone/>
            </a:pPr>
            <a:r>
              <a:rPr lang="pt-BR" sz="3800" dirty="0"/>
              <a:t>carne.</a:t>
            </a:r>
            <a:endParaRPr lang="pt-BR" sz="3800" dirty="0" smtClean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068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Algoritmo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4896544"/>
          </a:xfrm>
        </p:spPr>
        <p:txBody>
          <a:bodyPr>
            <a:normAutofit/>
          </a:bodyPr>
          <a:lstStyle/>
          <a:p>
            <a:r>
              <a:rPr lang="pt-BR" dirty="0" smtClean="0"/>
              <a:t>Algoritmo x Receita de bolo</a:t>
            </a:r>
          </a:p>
          <a:p>
            <a:r>
              <a:rPr lang="pt-BR" dirty="0" smtClean="0"/>
              <a:t>Um humano entenderia a receita do slide anterior</a:t>
            </a:r>
          </a:p>
          <a:p>
            <a:r>
              <a:rPr lang="pt-BR" dirty="0" smtClean="0"/>
              <a:t>No entanto, a mesma receita, do modo como está escrita, não é compreensível por um computador</a:t>
            </a:r>
          </a:p>
          <a:p>
            <a:r>
              <a:rPr lang="pt-BR" dirty="0" smtClean="0"/>
              <a:t>Um computador trabalha com uma linguagem mais precisa</a:t>
            </a:r>
          </a:p>
          <a:p>
            <a:pPr marL="457200" lvl="1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382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Algoritmo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589240"/>
          </a:xfrm>
        </p:spPr>
        <p:txBody>
          <a:bodyPr>
            <a:normAutofit/>
          </a:bodyPr>
          <a:lstStyle/>
          <a:p>
            <a:r>
              <a:rPr lang="pt-BR" dirty="0" smtClean="0"/>
              <a:t>Um computador trabalha com uma linguagem mais precisa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pt-BR" dirty="0"/>
              <a:t>Linguagens de programação</a:t>
            </a:r>
            <a:r>
              <a:rPr lang="pt-BR" dirty="0" smtClean="0"/>
              <a:t>!</a:t>
            </a:r>
          </a:p>
          <a:p>
            <a:pPr lvl="1"/>
            <a:r>
              <a:rPr lang="pt-BR" dirty="0" smtClean="0"/>
              <a:t>Comandos bem definidos</a:t>
            </a:r>
          </a:p>
          <a:p>
            <a:pPr lvl="1"/>
            <a:r>
              <a:rPr lang="pt-BR" dirty="0" smtClean="0"/>
              <a:t>Sequência bem definida</a:t>
            </a:r>
          </a:p>
          <a:p>
            <a:pPr lvl="1"/>
            <a:r>
              <a:rPr lang="pt-BR" dirty="0" smtClean="0"/>
              <a:t>Testes para definir qual passo a ser executado</a:t>
            </a:r>
          </a:p>
          <a:p>
            <a:pPr lvl="1"/>
            <a:r>
              <a:rPr lang="pt-BR" dirty="0" smtClean="0"/>
              <a:t>Repetição até que uma condição seja satisfeita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4227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Organização de um computador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92896"/>
            <a:ext cx="8581751" cy="3028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010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Organização de um computador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CPU</a:t>
            </a:r>
          </a:p>
          <a:p>
            <a:pPr lvl="1"/>
            <a:r>
              <a:rPr lang="pt-BR" dirty="0" smtClean="0"/>
              <a:t>Unidade Central de Processamento</a:t>
            </a:r>
          </a:p>
          <a:p>
            <a:pPr lvl="1"/>
            <a:r>
              <a:rPr lang="pt-BR" dirty="0" smtClean="0"/>
              <a:t>“Cérebro” do computador</a:t>
            </a:r>
          </a:p>
          <a:p>
            <a:pPr lvl="1"/>
            <a:r>
              <a:rPr lang="pt-BR" dirty="0" smtClean="0"/>
              <a:t>Coordenação das atividades de entrada e saída</a:t>
            </a:r>
          </a:p>
          <a:p>
            <a:pPr lvl="1"/>
            <a:r>
              <a:rPr lang="pt-BR" dirty="0" smtClean="0"/>
              <a:t>Coordenação do armazenamento e memória</a:t>
            </a:r>
          </a:p>
          <a:p>
            <a:pPr lvl="1"/>
            <a:r>
              <a:rPr lang="pt-BR" dirty="0" smtClean="0"/>
              <a:t>Realização dos processamentos</a:t>
            </a:r>
          </a:p>
          <a:p>
            <a:r>
              <a:rPr lang="pt-BR" dirty="0" smtClean="0"/>
              <a:t>Memória RAM (Random Access Memory)</a:t>
            </a:r>
          </a:p>
          <a:p>
            <a:pPr lvl="1"/>
            <a:r>
              <a:rPr lang="pt-BR" dirty="0" smtClean="0"/>
              <a:t>Armazenamento das informações utilizadas no processamento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294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Organização de um computador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Entrada/Saída</a:t>
            </a:r>
          </a:p>
          <a:p>
            <a:pPr lvl="1"/>
            <a:r>
              <a:rPr lang="pt-BR" dirty="0" smtClean="0"/>
              <a:t>Interação com o usuário</a:t>
            </a:r>
          </a:p>
          <a:p>
            <a:pPr lvl="2"/>
            <a:r>
              <a:rPr lang="pt-BR" dirty="0" smtClean="0"/>
              <a:t>Fonte de dados</a:t>
            </a:r>
          </a:p>
          <a:p>
            <a:pPr lvl="2"/>
            <a:r>
              <a:rPr lang="pt-BR" dirty="0" smtClean="0"/>
              <a:t>Exibição dos resultados</a:t>
            </a:r>
          </a:p>
          <a:p>
            <a:pPr lvl="1"/>
            <a:r>
              <a:rPr lang="pt-BR" dirty="0" smtClean="0"/>
              <a:t>Exemplos</a:t>
            </a:r>
          </a:p>
          <a:p>
            <a:pPr lvl="2"/>
            <a:r>
              <a:rPr lang="pt-BR" b="1" dirty="0" smtClean="0"/>
              <a:t>Teclado</a:t>
            </a:r>
          </a:p>
          <a:p>
            <a:pPr lvl="2"/>
            <a:r>
              <a:rPr lang="pt-BR" dirty="0" smtClean="0"/>
              <a:t>Mouse</a:t>
            </a:r>
          </a:p>
          <a:p>
            <a:pPr lvl="2"/>
            <a:r>
              <a:rPr lang="pt-BR" dirty="0" smtClean="0"/>
              <a:t>Tela</a:t>
            </a:r>
          </a:p>
          <a:p>
            <a:pPr lvl="2"/>
            <a:r>
              <a:rPr lang="pt-BR" dirty="0" smtClean="0"/>
              <a:t>Disco</a:t>
            </a:r>
          </a:p>
          <a:p>
            <a:pPr lvl="2"/>
            <a:r>
              <a:rPr lang="pt-BR" dirty="0" smtClean="0"/>
              <a:t>Impressora</a:t>
            </a:r>
          </a:p>
          <a:p>
            <a:pPr lvl="2"/>
            <a:r>
              <a:rPr lang="pt-BR" dirty="0" smtClean="0"/>
              <a:t>Placa de rede</a:t>
            </a:r>
          </a:p>
          <a:p>
            <a:pPr lvl="2"/>
            <a:r>
              <a:rPr lang="pt-BR" dirty="0" smtClean="0"/>
              <a:t>Touch Screen</a:t>
            </a:r>
          </a:p>
          <a:p>
            <a:pPr lvl="2"/>
            <a:r>
              <a:rPr lang="pt-BR" dirty="0" smtClean="0"/>
              <a:t>...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363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Motivação: Linguagens de programação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pt-BR" dirty="0"/>
              <a:t>Representação da informação</a:t>
            </a:r>
          </a:p>
          <a:p>
            <a:pPr lvl="1"/>
            <a:r>
              <a:rPr lang="pt-BR" dirty="0" smtClean="0"/>
              <a:t>Bit</a:t>
            </a:r>
            <a:endParaRPr lang="pt-BR" dirty="0" smtClean="0"/>
          </a:p>
          <a:p>
            <a:pPr lvl="2"/>
            <a:r>
              <a:rPr lang="pt-BR" dirty="0" smtClean="0"/>
              <a:t>0 ou 1</a:t>
            </a:r>
          </a:p>
          <a:p>
            <a:pPr lvl="2"/>
            <a:r>
              <a:rPr lang="pt-BR" dirty="0" smtClean="0"/>
              <a:t>Corrente elétrica passa ou não passa</a:t>
            </a:r>
          </a:p>
          <a:p>
            <a:pPr lvl="1"/>
            <a:r>
              <a:rPr lang="pt-BR" dirty="0" smtClean="0"/>
              <a:t>Comunicação com o usuário (formato mais próximo da linguagem “humana”)</a:t>
            </a:r>
          </a:p>
          <a:p>
            <a:pPr lvl="2"/>
            <a:r>
              <a:rPr lang="pt-BR" dirty="0" smtClean="0"/>
              <a:t>Símbolos codificados em sequencia de bits</a:t>
            </a:r>
          </a:p>
          <a:p>
            <a:pPr lvl="2"/>
            <a:r>
              <a:rPr lang="pt-BR" dirty="0" smtClean="0"/>
              <a:t>Ex: ASCII</a:t>
            </a:r>
          </a:p>
          <a:p>
            <a:pPr lvl="3"/>
            <a:r>
              <a:rPr lang="pt-BR" dirty="0" smtClean="0"/>
              <a:t>1 byte = 8 bits = um caractere</a:t>
            </a:r>
          </a:p>
          <a:p>
            <a:pPr lvl="3"/>
            <a:r>
              <a:rPr lang="pt-BR" dirty="0" smtClean="0"/>
              <a:t>Ex:</a:t>
            </a:r>
          </a:p>
          <a:p>
            <a:pPr lvl="3"/>
            <a:r>
              <a:rPr lang="pt-BR" dirty="0" smtClean="0"/>
              <a:t>‘a’ = 01100001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5672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Representação da informação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pt-BR" dirty="0" smtClean="0"/>
              <a:t>Conjunto de instruções que a CPU entende (binário) é limitado</a:t>
            </a:r>
          </a:p>
          <a:p>
            <a:pPr lvl="1"/>
            <a:r>
              <a:rPr lang="pt-BR" dirty="0" smtClean="0"/>
              <a:t>Depende da arquitetura do computador</a:t>
            </a:r>
          </a:p>
          <a:p>
            <a:r>
              <a:rPr lang="pt-BR" dirty="0" smtClean="0"/>
              <a:t>Leitura de Binário é pouco prático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326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Linguagens de programação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Usam caractéres, palavras e expressões de um idioma (normalmente o inglês)</a:t>
            </a:r>
          </a:p>
          <a:p>
            <a:r>
              <a:rPr lang="pt-BR" dirty="0" smtClean="0"/>
              <a:t>Mais fácil de escrever e entender</a:t>
            </a:r>
          </a:p>
          <a:p>
            <a:r>
              <a:rPr lang="pt-BR" dirty="0" smtClean="0"/>
              <a:t>Ex: C/C++, Java, Pascal, Python,...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4413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Informações importantes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784976" cy="4525963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Contato</a:t>
            </a:r>
          </a:p>
          <a:p>
            <a:pPr lvl="1"/>
            <a:r>
              <a:rPr lang="pt-BR" dirty="0" smtClean="0">
                <a:hlinkClick r:id="rId2"/>
              </a:rPr>
              <a:t>rgm@cin.ufpe.br</a:t>
            </a:r>
            <a:endParaRPr lang="pt-BR" dirty="0" smtClean="0"/>
          </a:p>
          <a:p>
            <a:r>
              <a:rPr lang="pt-BR" dirty="0" smtClean="0"/>
              <a:t>Site disciplina</a:t>
            </a:r>
          </a:p>
          <a:p>
            <a:pPr lvl="1"/>
            <a:r>
              <a:rPr lang="pt-BR" dirty="0">
                <a:hlinkClick r:id="rId3"/>
              </a:rPr>
              <a:t>http://www.cin.ufpe.br/~</a:t>
            </a:r>
            <a:r>
              <a:rPr lang="pt-BR" dirty="0">
                <a:hlinkClick r:id="rId3"/>
              </a:rPr>
              <a:t>rgm/programacaoestatistica/</a:t>
            </a:r>
            <a:endParaRPr lang="pt-BR" dirty="0" smtClean="0"/>
          </a:p>
          <a:p>
            <a:pPr lvl="2"/>
            <a:r>
              <a:rPr lang="pt-BR" dirty="0" smtClean="0"/>
              <a:t>Aulas</a:t>
            </a:r>
          </a:p>
          <a:p>
            <a:pPr lvl="2"/>
            <a:r>
              <a:rPr lang="pt-BR" dirty="0" smtClean="0"/>
              <a:t>Exercícios</a:t>
            </a:r>
          </a:p>
          <a:p>
            <a:pPr lvl="2"/>
            <a:r>
              <a:rPr lang="pt-BR" dirty="0" smtClean="0"/>
              <a:t>Bibliografia</a:t>
            </a:r>
          </a:p>
          <a:p>
            <a:pPr lvl="2"/>
            <a:r>
              <a:rPr lang="pt-BR" dirty="0" smtClean="0"/>
              <a:t>Cronograma de aulas</a:t>
            </a:r>
          </a:p>
          <a:p>
            <a:pPr lvl="2"/>
            <a:r>
              <a:rPr lang="pt-BR" dirty="0" smtClean="0"/>
              <a:t>Horários e avisos</a:t>
            </a:r>
          </a:p>
          <a:p>
            <a:r>
              <a:rPr lang="pt-BR" dirty="0" smtClean="0"/>
              <a:t>Grupo de emails</a:t>
            </a:r>
          </a:p>
          <a:p>
            <a:pPr lvl="1"/>
            <a:r>
              <a:rPr lang="pt-BR" sz="2400" b="1" dirty="0"/>
              <a:t>https://groups.google.com/d/forum/programacaoc_estatistica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300747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Compilador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“Tradutor”</a:t>
            </a:r>
          </a:p>
          <a:p>
            <a:r>
              <a:rPr lang="pt-BR" dirty="0" smtClean="0"/>
              <a:t>Traduz programas escritos de uma linguagem de programação para a linguagem de máquina</a:t>
            </a:r>
          </a:p>
          <a:p>
            <a:r>
              <a:rPr lang="pt-BR" dirty="0" smtClean="0"/>
              <a:t>Uma vez que o código é convertido para a linguagem da máquina, a execução não depende mais do compilador ou do código fonte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1713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Compilador</a:t>
            </a: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503" y="2596304"/>
            <a:ext cx="8615977" cy="2272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615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linguagem C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Origem</a:t>
            </a:r>
          </a:p>
          <a:p>
            <a:pPr lvl="1"/>
            <a:r>
              <a:rPr lang="pt-BR" dirty="0" smtClean="0"/>
              <a:t>Criada por Dennis Ritchie nos anos 70</a:t>
            </a:r>
          </a:p>
          <a:p>
            <a:pPr lvl="1"/>
            <a:r>
              <a:rPr lang="pt-BR" dirty="0" smtClean="0"/>
              <a:t>Linguagem imperativa e procedural para a implementação de sistemas</a:t>
            </a:r>
          </a:p>
          <a:p>
            <a:pPr lvl="1"/>
            <a:r>
              <a:rPr lang="pt-BR" dirty="0" smtClean="0"/>
              <a:t>Bastante popular</a:t>
            </a:r>
          </a:p>
          <a:p>
            <a:pPr lvl="1"/>
            <a:r>
              <a:rPr lang="pt-BR" dirty="0" smtClean="0"/>
              <a:t>Exemplos de softwares desenvolvidos em C:</a:t>
            </a:r>
          </a:p>
          <a:p>
            <a:pPr lvl="2"/>
            <a:r>
              <a:rPr lang="pt-BR" dirty="0" smtClean="0"/>
              <a:t>Skype (C/C++)</a:t>
            </a:r>
          </a:p>
          <a:p>
            <a:pPr lvl="2"/>
            <a:r>
              <a:rPr lang="pt-BR" dirty="0" smtClean="0"/>
              <a:t>Matlab</a:t>
            </a:r>
          </a:p>
          <a:p>
            <a:pPr lvl="2"/>
            <a:r>
              <a:rPr lang="pt-BR" dirty="0" smtClean="0"/>
              <a:t>Kernel do Linux</a:t>
            </a:r>
          </a:p>
          <a:p>
            <a:pPr lvl="2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32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linguagem C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Características</a:t>
            </a:r>
          </a:p>
          <a:p>
            <a:pPr lvl="1"/>
            <a:r>
              <a:rPr lang="pt-BR" dirty="0" smtClean="0"/>
              <a:t>Linguagem compilada</a:t>
            </a:r>
          </a:p>
          <a:p>
            <a:pPr lvl="1"/>
            <a:r>
              <a:rPr lang="pt-BR" dirty="0" smtClean="0"/>
              <a:t>Simples: 32 palavras-chave</a:t>
            </a:r>
          </a:p>
          <a:p>
            <a:pPr lvl="1"/>
            <a:r>
              <a:rPr lang="pt-BR" dirty="0" smtClean="0"/>
              <a:t>Eficiente</a:t>
            </a:r>
          </a:p>
          <a:p>
            <a:pPr lvl="1"/>
            <a:r>
              <a:rPr lang="pt-BR" dirty="0" smtClean="0"/>
              <a:t>Portável</a:t>
            </a:r>
          </a:p>
          <a:p>
            <a:pPr lvl="1"/>
            <a:r>
              <a:rPr lang="pt-BR" dirty="0" smtClean="0"/>
              <a:t>Estruturada</a:t>
            </a:r>
          </a:p>
          <a:p>
            <a:pPr lvl="1"/>
            <a:r>
              <a:rPr lang="pt-BR" dirty="0" smtClean="0"/>
              <a:t>Extensível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338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linguagem C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Exemplo de primeiro programa no Code Blocks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815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paranormaloldpueblo.com/wp-content/uploads/2011/10/QuestionMar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772816"/>
            <a:ext cx="3714750" cy="293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977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Informações importantes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784976" cy="4525963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Formato das aulas</a:t>
            </a:r>
          </a:p>
          <a:p>
            <a:pPr lvl="1"/>
            <a:r>
              <a:rPr lang="pt-BR" dirty="0" smtClean="0"/>
              <a:t>Aulas teóricas </a:t>
            </a:r>
            <a:endParaRPr lang="pt-BR" dirty="0" smtClean="0"/>
          </a:p>
          <a:p>
            <a:pPr lvl="1"/>
            <a:r>
              <a:rPr lang="pt-BR" dirty="0" smtClean="0"/>
              <a:t>Aulas </a:t>
            </a:r>
            <a:r>
              <a:rPr lang="pt-BR" dirty="0" smtClean="0"/>
              <a:t>práticas </a:t>
            </a:r>
            <a:endParaRPr lang="pt-BR" dirty="0" smtClean="0"/>
          </a:p>
          <a:p>
            <a:r>
              <a:rPr lang="pt-BR" dirty="0" smtClean="0">
                <a:solidFill>
                  <a:srgbClr val="FF0000"/>
                </a:solidFill>
              </a:rPr>
              <a:t>RECOMENDAÇÃO: MUITA PRÁTICA INDIVIDUAL!!</a:t>
            </a:r>
          </a:p>
          <a:p>
            <a:pPr lvl="1"/>
            <a:r>
              <a:rPr lang="pt-BR" dirty="0" smtClean="0">
                <a:solidFill>
                  <a:srgbClr val="FF0000"/>
                </a:solidFill>
              </a:rPr>
              <a:t>Listas </a:t>
            </a:r>
            <a:r>
              <a:rPr lang="pt-BR" dirty="0" smtClean="0">
                <a:solidFill>
                  <a:srgbClr val="FF0000"/>
                </a:solidFill>
              </a:rPr>
              <a:t>de exercício no site da disciplina !</a:t>
            </a:r>
          </a:p>
          <a:p>
            <a:r>
              <a:rPr lang="pt-BR" dirty="0" smtClean="0"/>
              <a:t>Avaliação</a:t>
            </a:r>
          </a:p>
          <a:p>
            <a:pPr lvl="1"/>
            <a:r>
              <a:rPr lang="pt-BR" dirty="0" smtClean="0"/>
              <a:t>1EE</a:t>
            </a:r>
          </a:p>
          <a:p>
            <a:pPr lvl="2"/>
            <a:r>
              <a:rPr lang="pt-BR" dirty="0" smtClean="0"/>
              <a:t>Prova (50%)</a:t>
            </a:r>
          </a:p>
          <a:p>
            <a:pPr lvl="2"/>
            <a:r>
              <a:rPr lang="pt-BR" dirty="0" smtClean="0"/>
              <a:t>Lista exercícios (50%)</a:t>
            </a:r>
          </a:p>
          <a:p>
            <a:pPr lvl="1"/>
            <a:r>
              <a:rPr lang="pt-BR" dirty="0" smtClean="0"/>
              <a:t>2EE</a:t>
            </a:r>
            <a:endParaRPr lang="pt-BR" dirty="0"/>
          </a:p>
          <a:p>
            <a:pPr lvl="2"/>
            <a:r>
              <a:rPr lang="pt-BR" dirty="0"/>
              <a:t>Prova (50%)</a:t>
            </a:r>
          </a:p>
          <a:p>
            <a:pPr lvl="2"/>
            <a:r>
              <a:rPr lang="pt-BR" dirty="0" smtClean="0"/>
              <a:t>Projeto </a:t>
            </a:r>
            <a:r>
              <a:rPr lang="pt-BR" dirty="0"/>
              <a:t>(50%)</a:t>
            </a:r>
          </a:p>
          <a:p>
            <a:pPr lvl="2"/>
            <a:endParaRPr lang="pt-BR" dirty="0" smtClean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673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Conteúdo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784976" cy="5069160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Introdução à linguagem C</a:t>
            </a:r>
          </a:p>
          <a:p>
            <a:r>
              <a:rPr lang="pt-BR" dirty="0" smtClean="0"/>
              <a:t>Entrada e saída de dados</a:t>
            </a:r>
          </a:p>
          <a:p>
            <a:r>
              <a:rPr lang="pt-BR" dirty="0" smtClean="0"/>
              <a:t>Comandos condicionais</a:t>
            </a:r>
          </a:p>
          <a:p>
            <a:r>
              <a:rPr lang="pt-BR" dirty="0" smtClean="0"/>
              <a:t>Comandos de repetição</a:t>
            </a:r>
          </a:p>
          <a:p>
            <a:r>
              <a:rPr lang="pt-BR" dirty="0" smtClean="0"/>
              <a:t>Funções</a:t>
            </a:r>
          </a:p>
          <a:p>
            <a:r>
              <a:rPr lang="pt-BR" dirty="0" smtClean="0"/>
              <a:t>Vetores e Matrizes</a:t>
            </a:r>
          </a:p>
          <a:p>
            <a:r>
              <a:rPr lang="pt-BR" dirty="0" smtClean="0"/>
              <a:t>Strings</a:t>
            </a:r>
          </a:p>
          <a:p>
            <a:r>
              <a:rPr lang="pt-BR" dirty="0" smtClean="0"/>
              <a:t>Ponteiros</a:t>
            </a:r>
          </a:p>
          <a:p>
            <a:r>
              <a:rPr lang="pt-BR" dirty="0" smtClean="0"/>
              <a:t>Estruturas</a:t>
            </a:r>
          </a:p>
          <a:p>
            <a:r>
              <a:rPr lang="pt-BR" dirty="0" smtClean="0"/>
              <a:t>Alocação dinâmica de memória</a:t>
            </a:r>
          </a:p>
          <a:p>
            <a:r>
              <a:rPr lang="pt-BR" dirty="0" smtClean="0"/>
              <a:t>Manipulação de arquivos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0096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Ferramentas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Ambiente de Desenvolvimento – </a:t>
            </a:r>
            <a:r>
              <a:rPr lang="pt-BR" dirty="0" smtClean="0"/>
              <a:t>IDE</a:t>
            </a:r>
          </a:p>
          <a:p>
            <a:pPr lvl="1"/>
            <a:r>
              <a:rPr lang="pt-BR" dirty="0"/>
              <a:t>Visual Studio</a:t>
            </a:r>
          </a:p>
          <a:p>
            <a:pPr lvl="1"/>
            <a:r>
              <a:rPr lang="pt-BR" dirty="0"/>
              <a:t>DEV-C++ </a:t>
            </a:r>
            <a:endParaRPr lang="pt-BR" dirty="0" smtClean="0"/>
          </a:p>
          <a:p>
            <a:pPr lvl="1"/>
            <a:r>
              <a:rPr lang="pt-BR" dirty="0"/>
              <a:t>Code Blocks (</a:t>
            </a:r>
            <a:r>
              <a:rPr lang="pt-BR" dirty="0">
                <a:hlinkClick r:id="rId2"/>
              </a:rPr>
              <a:t>http://www.codeblocks.org</a:t>
            </a:r>
            <a:r>
              <a:rPr lang="pt-BR" dirty="0" smtClean="0">
                <a:hlinkClick r:id="rId2"/>
              </a:rPr>
              <a:t>/</a:t>
            </a:r>
            <a:r>
              <a:rPr lang="pt-BR" dirty="0" smtClean="0"/>
              <a:t>)</a:t>
            </a:r>
          </a:p>
          <a:p>
            <a:pPr lvl="2"/>
            <a:r>
              <a:rPr lang="pt-BR" dirty="0" smtClean="0"/>
              <a:t>Compilador - </a:t>
            </a:r>
            <a:r>
              <a:rPr lang="pt-BR" b="1" dirty="0"/>
              <a:t>MinGW/GCC</a:t>
            </a:r>
          </a:p>
          <a:p>
            <a:pPr lvl="2"/>
            <a:r>
              <a:rPr lang="pt-BR" dirty="0" smtClean="0"/>
              <a:t>Instalação CodeBlocks + GCC </a:t>
            </a:r>
          </a:p>
          <a:p>
            <a:pPr lvl="2"/>
            <a:r>
              <a:rPr lang="pt-BR" dirty="0">
                <a:hlinkClick r:id="rId3"/>
              </a:rPr>
              <a:t>http://</a:t>
            </a:r>
            <a:r>
              <a:rPr lang="pt-BR" dirty="0" smtClean="0">
                <a:hlinkClick r:id="rId3"/>
              </a:rPr>
              <a:t>www.codeblocks.org/downloads/5#windows</a:t>
            </a:r>
            <a:endParaRPr lang="pt-BR" dirty="0" smtClean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825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“Everybody in this country should learn how to program a computer...because it teaches you how to think”</a:t>
            </a:r>
          </a:p>
          <a:p>
            <a:r>
              <a:rPr lang="pt-BR" smtClean="0"/>
              <a:t>Steve Jobs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297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Computador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 computador é uma máquina que pode mudar de comportamento</a:t>
            </a:r>
          </a:p>
          <a:p>
            <a:pPr lvl="1"/>
            <a:r>
              <a:rPr lang="pt-BR" dirty="0" smtClean="0"/>
              <a:t>Tocar música</a:t>
            </a:r>
          </a:p>
          <a:p>
            <a:pPr lvl="1"/>
            <a:r>
              <a:rPr lang="pt-BR" dirty="0" smtClean="0"/>
              <a:t>Editar fotografias</a:t>
            </a:r>
          </a:p>
          <a:p>
            <a:pPr lvl="1"/>
            <a:r>
              <a:rPr lang="pt-BR" dirty="0" smtClean="0"/>
              <a:t>Editar documentos</a:t>
            </a:r>
          </a:p>
          <a:p>
            <a:pPr lvl="1"/>
            <a:r>
              <a:rPr lang="pt-BR" dirty="0" smtClean="0"/>
              <a:t>Fazer cálculos/simulações</a:t>
            </a:r>
          </a:p>
          <a:p>
            <a:pPr lvl="1"/>
            <a:r>
              <a:rPr lang="pt-BR" dirty="0" smtClean="0"/>
              <a:t>Controle de equipamentos domésticos/industriais</a:t>
            </a:r>
          </a:p>
          <a:p>
            <a:pPr lvl="1"/>
            <a:r>
              <a:rPr lang="pt-BR" dirty="0" smtClean="0"/>
              <a:t>...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012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Computador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Então....</a:t>
            </a:r>
          </a:p>
          <a:p>
            <a:r>
              <a:rPr lang="pt-BR" dirty="0" smtClean="0"/>
              <a:t>Como adicionar novas funcionalidades ao computador?</a:t>
            </a:r>
          </a:p>
          <a:p>
            <a:pPr lvl="1"/>
            <a:r>
              <a:rPr lang="pt-BR" dirty="0" smtClean="0"/>
              <a:t>Programando!</a:t>
            </a:r>
          </a:p>
          <a:p>
            <a:r>
              <a:rPr lang="pt-BR" dirty="0" smtClean="0"/>
              <a:t>Importância da programação</a:t>
            </a:r>
          </a:p>
          <a:p>
            <a:pPr lvl="1"/>
            <a:r>
              <a:rPr lang="pt-BR" dirty="0" smtClean="0"/>
              <a:t>Aproveitar o poder oferecido pelo computador sem depender de um software em particular</a:t>
            </a:r>
          </a:p>
          <a:p>
            <a:pPr lvl="1"/>
            <a:r>
              <a:rPr lang="pt-BR" dirty="0" smtClean="0"/>
              <a:t>Escrever software de acordo com as suas exigências específicas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615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pt-BR" dirty="0" smtClean="0"/>
              <a:t>Algoritmo/Ambiguidade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36213"/>
            <a:ext cx="6984776" cy="56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287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</TotalTime>
  <Words>798</Words>
  <Application>Microsoft Office PowerPoint</Application>
  <PresentationFormat>On-screen Show (4:3)</PresentationFormat>
  <Paragraphs>170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Tema do Office</vt:lpstr>
      <vt:lpstr>Programação em C</vt:lpstr>
      <vt:lpstr>Informações importantes</vt:lpstr>
      <vt:lpstr>Informações importantes</vt:lpstr>
      <vt:lpstr>Conteúdo</vt:lpstr>
      <vt:lpstr>Ferramentas</vt:lpstr>
      <vt:lpstr>Motivação</vt:lpstr>
      <vt:lpstr>O Computador</vt:lpstr>
      <vt:lpstr>O Computador</vt:lpstr>
      <vt:lpstr>Algoritmo/Ambiguidade</vt:lpstr>
      <vt:lpstr>Algoritmo</vt:lpstr>
      <vt:lpstr>Algoritmo</vt:lpstr>
      <vt:lpstr>Algoritmo</vt:lpstr>
      <vt:lpstr>Algoritmo</vt:lpstr>
      <vt:lpstr>Organização de um computador</vt:lpstr>
      <vt:lpstr>Organização de um computador</vt:lpstr>
      <vt:lpstr>Organização de um computador</vt:lpstr>
      <vt:lpstr>Motivação: Linguagens de programação</vt:lpstr>
      <vt:lpstr>Representação da informação</vt:lpstr>
      <vt:lpstr>Linguagens de programação</vt:lpstr>
      <vt:lpstr>Compilador</vt:lpstr>
      <vt:lpstr>Compilador</vt:lpstr>
      <vt:lpstr>A linguagem C</vt:lpstr>
      <vt:lpstr>A linguagem C</vt:lpstr>
      <vt:lpstr>A linguagem C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que é Cálculo Numérico?</dc:title>
  <dc:creator>Guilherme</dc:creator>
  <cp:lastModifiedBy>rafael</cp:lastModifiedBy>
  <cp:revision>75</cp:revision>
  <dcterms:created xsi:type="dcterms:W3CDTF">2013-05-23T18:15:36Z</dcterms:created>
  <dcterms:modified xsi:type="dcterms:W3CDTF">2015-03-16T13:20:23Z</dcterms:modified>
</cp:coreProperties>
</file>