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276" r:id="rId3"/>
    <p:sldId id="297" r:id="rId4"/>
    <p:sldId id="373" r:id="rId5"/>
    <p:sldId id="395" r:id="rId6"/>
    <p:sldId id="396" r:id="rId7"/>
    <p:sldId id="398" r:id="rId8"/>
    <p:sldId id="400" r:id="rId9"/>
    <p:sldId id="399" r:id="rId10"/>
    <p:sldId id="402" r:id="rId11"/>
    <p:sldId id="403" r:id="rId12"/>
    <p:sldId id="404" r:id="rId13"/>
    <p:sldId id="405" r:id="rId14"/>
    <p:sldId id="407" r:id="rId15"/>
    <p:sldId id="409" r:id="rId16"/>
    <p:sldId id="408" r:id="rId17"/>
    <p:sldId id="410" r:id="rId18"/>
    <p:sldId id="411" r:id="rId19"/>
    <p:sldId id="413" r:id="rId20"/>
    <p:sldId id="412" r:id="rId21"/>
    <p:sldId id="414" r:id="rId22"/>
    <p:sldId id="415" r:id="rId23"/>
    <p:sldId id="353" r:id="rId24"/>
    <p:sldId id="296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86435" autoAdjust="0"/>
  </p:normalViewPr>
  <p:slideViewPr>
    <p:cSldViewPr>
      <p:cViewPr varScale="1">
        <p:scale>
          <a:sx n="62" d="100"/>
          <a:sy n="62" d="100"/>
        </p:scale>
        <p:origin x="17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8DBFE-B4F9-44F2-9EB0-92DC4EC0F484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FF6ED-BD67-4564-B87F-8AB0ADF2B9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95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27584" y="6381328"/>
            <a:ext cx="21336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4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46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6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745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7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4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7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06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93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30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5884-CDFB-4DC8-8ED4-A4357FE8F74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AutoShape 2" descr="Resultado de imagem para ifpe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268CE559-B6A6-472C-B71B-7218F1D557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3" y="5589240"/>
            <a:ext cx="2500637" cy="97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98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60032" y="1975123"/>
            <a:ext cx="4032448" cy="2101949"/>
          </a:xfrm>
        </p:spPr>
        <p:txBody>
          <a:bodyPr>
            <a:normAutofit fontScale="90000"/>
          </a:bodyPr>
          <a:lstStyle/>
          <a:p>
            <a:r>
              <a:rPr lang="pt-BR" sz="5400" b="1" dirty="0"/>
              <a:t>Pilha</a:t>
            </a:r>
            <a:br>
              <a:rPr lang="pt-BR" sz="5400" b="1" dirty="0"/>
            </a:br>
            <a:br>
              <a:rPr lang="pt-BR" sz="5400" b="1" dirty="0"/>
            </a:b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03309" y="5589240"/>
            <a:ext cx="4608512" cy="108012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Prof. Rafael Mesquita</a:t>
            </a:r>
          </a:p>
          <a:p>
            <a:r>
              <a:rPr lang="pt-BR" dirty="0"/>
              <a:t>rgm@cin.ufpe.br</a:t>
            </a:r>
          </a:p>
        </p:txBody>
      </p:sp>
      <p:sp>
        <p:nvSpPr>
          <p:cNvPr id="6" name="AutoShape 2" descr="Resultado de imagem para ifp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4255641" cy="4197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77972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D5A9FDD-0AB8-49AB-9846-30F093174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(vetor)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52A95F9-7CDA-4DE9-9053-8D9F35923F7B}"/>
              </a:ext>
            </a:extLst>
          </p:cNvPr>
          <p:cNvSpPr/>
          <p:nvPr/>
        </p:nvSpPr>
        <p:spPr>
          <a:xfrm>
            <a:off x="143582" y="1772816"/>
            <a:ext cx="781279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#include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t-BR" dirty="0" err="1">
                <a:solidFill>
                  <a:srgbClr val="A31515"/>
                </a:solidFill>
                <a:latin typeface="Consolas" panose="020B0609020204030204" pitchFamily="49" charset="0"/>
              </a:rPr>
              <a:t>stdlib.h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#define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N_MAX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50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n_elems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vet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N_MAX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criaPilha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p = 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*)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malloc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p-&gt;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n_elems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p;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6844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D5A9FDD-0AB8-49AB-9846-30F093174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(vetor)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6724359-6F99-4A86-AFD3-83C0FBCA05FD}"/>
              </a:ext>
            </a:extLst>
          </p:cNvPr>
          <p:cNvSpPr/>
          <p:nvPr/>
        </p:nvSpPr>
        <p:spPr>
          <a:xfrm>
            <a:off x="179512" y="1534440"/>
            <a:ext cx="89644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push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n_elems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N_MAX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"capacidade máxima já atingida! elemento não inserido!\n"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vet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n_elems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n_elems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pilha_vazia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n_elems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== 0)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1;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4900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D5A9FDD-0AB8-49AB-9846-30F093174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(vetor)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D7871D07-21EA-4670-BF18-1CFFBE9B1FAC}"/>
              </a:ext>
            </a:extLst>
          </p:cNvPr>
          <p:cNvSpPr/>
          <p:nvPr/>
        </p:nvSpPr>
        <p:spPr>
          <a:xfrm>
            <a:off x="467544" y="1916832"/>
            <a:ext cx="80648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pop(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elem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pilha_vazia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</a:t>
            </a:r>
            <a:r>
              <a:rPr lang="pt-BR" dirty="0" err="1">
                <a:solidFill>
                  <a:srgbClr val="A31515"/>
                </a:solidFill>
                <a:latin typeface="Consolas" panose="020B0609020204030204" pitchFamily="49" charset="0"/>
              </a:rPr>
              <a:t>npilha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 vazia. nenhum elemento removido!\n"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elem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vet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-&gt;n_elems-1];</a:t>
            </a: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n_elems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--;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elem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86987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D5A9FDD-0AB8-49AB-9846-30F093174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(vetor)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C2D63FB-63D6-437D-89EF-C7DAECC23049}"/>
              </a:ext>
            </a:extLst>
          </p:cNvPr>
          <p:cNvSpPr/>
          <p:nvPr/>
        </p:nvSpPr>
        <p:spPr>
          <a:xfrm>
            <a:off x="179512" y="1628800"/>
            <a:ext cx="85865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libera(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imprime(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pilha_vazia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"pilha vazia!\n"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"["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  for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i = 0; i &lt;</a:t>
            </a:r>
            <a:r>
              <a:rPr lang="nn-NO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-&gt;n_elems; i++)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"%d 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vet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[i]);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"]"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5854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D5A9FDD-0AB8-49AB-9846-30F093174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</a:t>
            </a:r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E745324-960D-478D-8807-01E3FD7148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Implementação com vetor não otimiza uso da memória</a:t>
            </a:r>
          </a:p>
          <a:p>
            <a:r>
              <a:rPr lang="pt-BR" dirty="0"/>
              <a:t>Abordagem mais utilizada</a:t>
            </a:r>
          </a:p>
          <a:p>
            <a:pPr lvl="1"/>
            <a:r>
              <a:rPr lang="pt-BR" dirty="0"/>
              <a:t>Implementação de Pilha utilizando uma Lista Encadeada</a:t>
            </a:r>
          </a:p>
          <a:p>
            <a:pPr lvl="2"/>
            <a:r>
              <a:rPr lang="pt-BR" dirty="0"/>
              <a:t>Regra L.I.F.O. é aplicada sobre uma lista encadeada</a:t>
            </a:r>
          </a:p>
          <a:p>
            <a:pPr lvl="1"/>
            <a:r>
              <a:rPr lang="pt-BR" dirty="0"/>
              <a:t>Espaço em memória é otimizado</a:t>
            </a:r>
          </a:p>
          <a:p>
            <a:pPr lvl="2"/>
            <a:r>
              <a:rPr lang="pt-BR" dirty="0"/>
              <a:t>Evita-se o desperdício</a:t>
            </a:r>
          </a:p>
          <a:p>
            <a:pPr lvl="2"/>
            <a:r>
              <a:rPr lang="pt-BR" dirty="0"/>
              <a:t>Não é necessária estimativa da quantidade de elementos</a:t>
            </a:r>
          </a:p>
        </p:txBody>
      </p:sp>
    </p:spTree>
    <p:extLst>
      <p:ext uri="{BB962C8B-B14F-4D97-AF65-F5344CB8AC3E}">
        <p14:creationId xmlns:p14="http://schemas.microsoft.com/office/powerpoint/2010/main" val="2191834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D5A9FDD-0AB8-49AB-9846-30F093174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073ED04-508D-4DE6-BAA6-3D3EA96E8FE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pt-BR" dirty="0"/>
              <a:t>Definição da estrutura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EFAAAB7-8335-48E9-A060-55EF36D9B12D}"/>
              </a:ext>
            </a:extLst>
          </p:cNvPr>
          <p:cNvSpPr/>
          <p:nvPr/>
        </p:nvSpPr>
        <p:spPr>
          <a:xfrm>
            <a:off x="117348" y="450505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prox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*topo;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pt-BR" dirty="0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7AEE43B9-1C59-44A1-BD84-8FD571FEC0CD}"/>
              </a:ext>
            </a:extLst>
          </p:cNvPr>
          <p:cNvSpPr/>
          <p:nvPr/>
        </p:nvSpPr>
        <p:spPr>
          <a:xfrm>
            <a:off x="246582" y="2708920"/>
            <a:ext cx="653010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2EF762E4-A37A-4984-9F13-1F652E302653}"/>
              </a:ext>
            </a:extLst>
          </p:cNvPr>
          <p:cNvSpPr txBox="1"/>
          <p:nvPr/>
        </p:nvSpPr>
        <p:spPr>
          <a:xfrm rot="5400000">
            <a:off x="286934" y="3032366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>
                <a:solidFill>
                  <a:srgbClr val="FF0000"/>
                </a:solidFill>
              </a:rPr>
              <a:t>topo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BEDCF094-F1CD-43DA-B297-47BD031258C0}"/>
              </a:ext>
            </a:extLst>
          </p:cNvPr>
          <p:cNvSpPr txBox="1"/>
          <p:nvPr/>
        </p:nvSpPr>
        <p:spPr>
          <a:xfrm>
            <a:off x="117348" y="2117056"/>
            <a:ext cx="89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pilha</a:t>
            </a:r>
            <a:endParaRPr lang="pt-BR" dirty="0"/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C93FECC-C31D-4C2E-9F52-149174C8936D}"/>
              </a:ext>
            </a:extLst>
          </p:cNvPr>
          <p:cNvSpPr/>
          <p:nvPr/>
        </p:nvSpPr>
        <p:spPr>
          <a:xfrm>
            <a:off x="2051720" y="314096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Straight Connector 5">
            <a:extLst>
              <a:ext uri="{FF2B5EF4-FFF2-40B4-BE49-F238E27FC236}">
                <a16:creationId xmlns:a16="http://schemas.microsoft.com/office/drawing/2014/main" id="{D6A81A13-40C5-4507-B0C3-7716E1EE473E}"/>
              </a:ext>
            </a:extLst>
          </p:cNvPr>
          <p:cNvCxnSpPr/>
          <p:nvPr/>
        </p:nvCxnSpPr>
        <p:spPr>
          <a:xfrm>
            <a:off x="3059832" y="314096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6">
            <a:extLst>
              <a:ext uri="{FF2B5EF4-FFF2-40B4-BE49-F238E27FC236}">
                <a16:creationId xmlns:a16="http://schemas.microsoft.com/office/drawing/2014/main" id="{22FEDE74-8668-4363-B43A-A3EFD0BF9988}"/>
              </a:ext>
            </a:extLst>
          </p:cNvPr>
          <p:cNvSpPr txBox="1"/>
          <p:nvPr/>
        </p:nvSpPr>
        <p:spPr>
          <a:xfrm>
            <a:off x="2051720" y="342900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27" name="TextBox 7">
            <a:extLst>
              <a:ext uri="{FF2B5EF4-FFF2-40B4-BE49-F238E27FC236}">
                <a16:creationId xmlns:a16="http://schemas.microsoft.com/office/drawing/2014/main" id="{16375181-6185-484F-A1A6-F7832E1A0472}"/>
              </a:ext>
            </a:extLst>
          </p:cNvPr>
          <p:cNvSpPr txBox="1"/>
          <p:nvPr/>
        </p:nvSpPr>
        <p:spPr>
          <a:xfrm rot="5400000">
            <a:off x="2951230" y="346441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28" name="Straight Arrow Connector 9">
            <a:extLst>
              <a:ext uri="{FF2B5EF4-FFF2-40B4-BE49-F238E27FC236}">
                <a16:creationId xmlns:a16="http://schemas.microsoft.com/office/drawing/2014/main" id="{C8572BFC-D506-4BF5-B548-104B1388001D}"/>
              </a:ext>
            </a:extLst>
          </p:cNvPr>
          <p:cNvCxnSpPr/>
          <p:nvPr/>
        </p:nvCxnSpPr>
        <p:spPr>
          <a:xfrm>
            <a:off x="3333055" y="3645024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10">
            <a:extLst>
              <a:ext uri="{FF2B5EF4-FFF2-40B4-BE49-F238E27FC236}">
                <a16:creationId xmlns:a16="http://schemas.microsoft.com/office/drawing/2014/main" id="{8B9C3372-9F99-4B80-9103-B7B888E9445D}"/>
              </a:ext>
            </a:extLst>
          </p:cNvPr>
          <p:cNvSpPr/>
          <p:nvPr/>
        </p:nvSpPr>
        <p:spPr>
          <a:xfrm>
            <a:off x="4572000" y="314096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0" name="Straight Connector 11">
            <a:extLst>
              <a:ext uri="{FF2B5EF4-FFF2-40B4-BE49-F238E27FC236}">
                <a16:creationId xmlns:a16="http://schemas.microsoft.com/office/drawing/2014/main" id="{62421447-3A69-4810-A6BB-58F710FBC2A8}"/>
              </a:ext>
            </a:extLst>
          </p:cNvPr>
          <p:cNvCxnSpPr/>
          <p:nvPr/>
        </p:nvCxnSpPr>
        <p:spPr>
          <a:xfrm>
            <a:off x="5580112" y="314096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12">
            <a:extLst>
              <a:ext uri="{FF2B5EF4-FFF2-40B4-BE49-F238E27FC236}">
                <a16:creationId xmlns:a16="http://schemas.microsoft.com/office/drawing/2014/main" id="{075CBCE8-693A-4C2F-BCB1-DB031495EBE3}"/>
              </a:ext>
            </a:extLst>
          </p:cNvPr>
          <p:cNvSpPr txBox="1"/>
          <p:nvPr/>
        </p:nvSpPr>
        <p:spPr>
          <a:xfrm rot="5400000">
            <a:off x="5471510" y="346441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32" name="Straight Arrow Connector 13">
            <a:extLst>
              <a:ext uri="{FF2B5EF4-FFF2-40B4-BE49-F238E27FC236}">
                <a16:creationId xmlns:a16="http://schemas.microsoft.com/office/drawing/2014/main" id="{29F7675F-84A7-4F37-9EAA-FCE200BE91B9}"/>
              </a:ext>
            </a:extLst>
          </p:cNvPr>
          <p:cNvCxnSpPr/>
          <p:nvPr/>
        </p:nvCxnSpPr>
        <p:spPr>
          <a:xfrm>
            <a:off x="5853335" y="3645024"/>
            <a:ext cx="123894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14">
            <a:extLst>
              <a:ext uri="{FF2B5EF4-FFF2-40B4-BE49-F238E27FC236}">
                <a16:creationId xmlns:a16="http://schemas.microsoft.com/office/drawing/2014/main" id="{65AFD939-C233-4D4D-B479-01C7F9B77E75}"/>
              </a:ext>
            </a:extLst>
          </p:cNvPr>
          <p:cNvSpPr/>
          <p:nvPr/>
        </p:nvSpPr>
        <p:spPr>
          <a:xfrm>
            <a:off x="7164288" y="3140968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4" name="Straight Connector 15">
            <a:extLst>
              <a:ext uri="{FF2B5EF4-FFF2-40B4-BE49-F238E27FC236}">
                <a16:creationId xmlns:a16="http://schemas.microsoft.com/office/drawing/2014/main" id="{BBD29282-ACC2-4199-BC60-B1387CBCF87B}"/>
              </a:ext>
            </a:extLst>
          </p:cNvPr>
          <p:cNvCxnSpPr/>
          <p:nvPr/>
        </p:nvCxnSpPr>
        <p:spPr>
          <a:xfrm>
            <a:off x="8172400" y="3140968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19">
            <a:extLst>
              <a:ext uri="{FF2B5EF4-FFF2-40B4-BE49-F238E27FC236}">
                <a16:creationId xmlns:a16="http://schemas.microsoft.com/office/drawing/2014/main" id="{A41ADB2B-49F6-4FEF-B8F0-03E0E2BEF34C}"/>
              </a:ext>
            </a:extLst>
          </p:cNvPr>
          <p:cNvCxnSpPr/>
          <p:nvPr/>
        </p:nvCxnSpPr>
        <p:spPr>
          <a:xfrm flipV="1">
            <a:off x="8172400" y="3140968"/>
            <a:ext cx="504056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20">
            <a:extLst>
              <a:ext uri="{FF2B5EF4-FFF2-40B4-BE49-F238E27FC236}">
                <a16:creationId xmlns:a16="http://schemas.microsoft.com/office/drawing/2014/main" id="{EB56A684-F80B-41F2-83DA-BF5D71B8B65B}"/>
              </a:ext>
            </a:extLst>
          </p:cNvPr>
          <p:cNvSpPr txBox="1"/>
          <p:nvPr/>
        </p:nvSpPr>
        <p:spPr>
          <a:xfrm>
            <a:off x="4571999" y="342900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2</a:t>
            </a:r>
            <a:endParaRPr lang="pt-BR" b="1" dirty="0"/>
          </a:p>
        </p:txBody>
      </p:sp>
      <p:sp>
        <p:nvSpPr>
          <p:cNvPr id="37" name="TextBox 21">
            <a:extLst>
              <a:ext uri="{FF2B5EF4-FFF2-40B4-BE49-F238E27FC236}">
                <a16:creationId xmlns:a16="http://schemas.microsoft.com/office/drawing/2014/main" id="{A8AD4E68-3341-44BB-BBC7-AAD594F48B32}"/>
              </a:ext>
            </a:extLst>
          </p:cNvPr>
          <p:cNvSpPr txBox="1"/>
          <p:nvPr/>
        </p:nvSpPr>
        <p:spPr>
          <a:xfrm>
            <a:off x="7164288" y="3429000"/>
            <a:ext cx="1281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3</a:t>
            </a:r>
            <a:endParaRPr lang="pt-BR" b="1" dirty="0"/>
          </a:p>
        </p:txBody>
      </p:sp>
      <p:cxnSp>
        <p:nvCxnSpPr>
          <p:cNvPr id="39" name="Straight Arrow Connector 25">
            <a:extLst>
              <a:ext uri="{FF2B5EF4-FFF2-40B4-BE49-F238E27FC236}">
                <a16:creationId xmlns:a16="http://schemas.microsoft.com/office/drawing/2014/main" id="{30476AD6-A86D-4ECA-8A1E-2665274FAB2D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705274" y="3232140"/>
            <a:ext cx="1346446" cy="458470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633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D5A9FDD-0AB8-49AB-9846-30F093174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073ED04-508D-4DE6-BAA6-3D3EA96E8FE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pt-BR" dirty="0"/>
              <a:t>Criação da pilha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7AEE43B9-1C59-44A1-BD84-8FD571FEC0CD}"/>
              </a:ext>
            </a:extLst>
          </p:cNvPr>
          <p:cNvSpPr/>
          <p:nvPr/>
        </p:nvSpPr>
        <p:spPr>
          <a:xfrm>
            <a:off x="1974774" y="2977788"/>
            <a:ext cx="653010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2EF762E4-A37A-4984-9F13-1F652E302653}"/>
              </a:ext>
            </a:extLst>
          </p:cNvPr>
          <p:cNvSpPr txBox="1"/>
          <p:nvPr/>
        </p:nvSpPr>
        <p:spPr>
          <a:xfrm rot="5400000">
            <a:off x="2015126" y="3301234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>
                <a:solidFill>
                  <a:srgbClr val="FF0000"/>
                </a:solidFill>
              </a:rPr>
              <a:t>topo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BEDCF094-F1CD-43DA-B297-47BD031258C0}"/>
              </a:ext>
            </a:extLst>
          </p:cNvPr>
          <p:cNvSpPr txBox="1"/>
          <p:nvPr/>
        </p:nvSpPr>
        <p:spPr>
          <a:xfrm>
            <a:off x="1845540" y="2385924"/>
            <a:ext cx="89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pilha</a:t>
            </a:r>
            <a:endParaRPr lang="pt-BR" dirty="0"/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id="{22FEDE74-8668-4363-B43A-A3EFD0BF9988}"/>
              </a:ext>
            </a:extLst>
          </p:cNvPr>
          <p:cNvSpPr txBox="1"/>
          <p:nvPr/>
        </p:nvSpPr>
        <p:spPr>
          <a:xfrm>
            <a:off x="3779912" y="369786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NULL</a:t>
            </a:r>
            <a:endParaRPr lang="pt-BR" b="1" dirty="0"/>
          </a:p>
        </p:txBody>
      </p:sp>
      <p:cxnSp>
        <p:nvCxnSpPr>
          <p:cNvPr id="39" name="Straight Arrow Connector 25">
            <a:extLst>
              <a:ext uri="{FF2B5EF4-FFF2-40B4-BE49-F238E27FC236}">
                <a16:creationId xmlns:a16="http://schemas.microsoft.com/office/drawing/2014/main" id="{30476AD6-A86D-4ECA-8A1E-2665274FAB2D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2433466" y="3501008"/>
            <a:ext cx="1346446" cy="458470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ângulo 2">
            <a:extLst>
              <a:ext uri="{FF2B5EF4-FFF2-40B4-BE49-F238E27FC236}">
                <a16:creationId xmlns:a16="http://schemas.microsoft.com/office/drawing/2014/main" id="{6B5AEA72-045E-4A19-B074-5B2D29F218BA}"/>
              </a:ext>
            </a:extLst>
          </p:cNvPr>
          <p:cNvSpPr/>
          <p:nvPr/>
        </p:nvSpPr>
        <p:spPr>
          <a:xfrm>
            <a:off x="341784" y="4765357"/>
            <a:ext cx="78306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cria()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p = 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*)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malloc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p-&gt;topo 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p;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156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D5A9FDD-0AB8-49AB-9846-30F093174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073ED04-508D-4DE6-BAA6-3D3EA96E8FE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pt-BR" dirty="0"/>
              <a:t>Inserção na pilha (</a:t>
            </a:r>
            <a:r>
              <a:rPr lang="pt-BR" dirty="0" err="1"/>
              <a:t>push</a:t>
            </a:r>
            <a:r>
              <a:rPr lang="pt-BR" dirty="0"/>
              <a:t>)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7AEE43B9-1C59-44A1-BD84-8FD571FEC0CD}"/>
              </a:ext>
            </a:extLst>
          </p:cNvPr>
          <p:cNvSpPr/>
          <p:nvPr/>
        </p:nvSpPr>
        <p:spPr>
          <a:xfrm>
            <a:off x="452762" y="2868736"/>
            <a:ext cx="653010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2EF762E4-A37A-4984-9F13-1F652E302653}"/>
              </a:ext>
            </a:extLst>
          </p:cNvPr>
          <p:cNvSpPr txBox="1"/>
          <p:nvPr/>
        </p:nvSpPr>
        <p:spPr>
          <a:xfrm rot="5400000">
            <a:off x="493114" y="319218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>
                <a:solidFill>
                  <a:srgbClr val="FF0000"/>
                </a:solidFill>
              </a:rPr>
              <a:t>topo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BEDCF094-F1CD-43DA-B297-47BD031258C0}"/>
              </a:ext>
            </a:extLst>
          </p:cNvPr>
          <p:cNvSpPr txBox="1"/>
          <p:nvPr/>
        </p:nvSpPr>
        <p:spPr>
          <a:xfrm>
            <a:off x="323528" y="2276872"/>
            <a:ext cx="89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pilha</a:t>
            </a:r>
            <a:endParaRPr lang="pt-BR" dirty="0"/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id="{22FEDE74-8668-4363-B43A-A3EFD0BF9988}"/>
              </a:ext>
            </a:extLst>
          </p:cNvPr>
          <p:cNvSpPr txBox="1"/>
          <p:nvPr/>
        </p:nvSpPr>
        <p:spPr>
          <a:xfrm>
            <a:off x="7903040" y="388460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NULL</a:t>
            </a:r>
            <a:endParaRPr lang="pt-BR" b="1" dirty="0"/>
          </a:p>
        </p:txBody>
      </p:sp>
      <p:cxnSp>
        <p:nvCxnSpPr>
          <p:cNvPr id="39" name="Straight Arrow Connector 25">
            <a:extLst>
              <a:ext uri="{FF2B5EF4-FFF2-40B4-BE49-F238E27FC236}">
                <a16:creationId xmlns:a16="http://schemas.microsoft.com/office/drawing/2014/main" id="{30476AD6-A86D-4ECA-8A1E-2665274FAB2D}"/>
              </a:ext>
            </a:extLst>
          </p:cNvPr>
          <p:cNvCxnSpPr>
            <a:cxnSpLocks/>
            <a:stCxn id="21" idx="0"/>
            <a:endCxn id="26" idx="1"/>
          </p:cNvCxnSpPr>
          <p:nvPr/>
        </p:nvCxnSpPr>
        <p:spPr>
          <a:xfrm>
            <a:off x="1105772" y="3423015"/>
            <a:ext cx="6797268" cy="723198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6734225D-D965-4255-A066-07739C84BB96}"/>
              </a:ext>
            </a:extLst>
          </p:cNvPr>
          <p:cNvSpPr/>
          <p:nvPr/>
        </p:nvSpPr>
        <p:spPr>
          <a:xfrm>
            <a:off x="109960" y="4782051"/>
            <a:ext cx="69823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push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no = 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*)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malloc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no-&gt;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no-&gt;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prox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-&gt;topo;</a:t>
            </a: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-&gt;topo = no;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3A7D2C-488F-49B1-AF7E-839AC60F5186}"/>
              </a:ext>
            </a:extLst>
          </p:cNvPr>
          <p:cNvSpPr/>
          <p:nvPr/>
        </p:nvSpPr>
        <p:spPr>
          <a:xfrm>
            <a:off x="5220072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2" name="Straight Connector 5">
            <a:extLst>
              <a:ext uri="{FF2B5EF4-FFF2-40B4-BE49-F238E27FC236}">
                <a16:creationId xmlns:a16="http://schemas.microsoft.com/office/drawing/2014/main" id="{F8A4E659-B763-4500-AED1-C2C4AA1AB4D1}"/>
              </a:ext>
            </a:extLst>
          </p:cNvPr>
          <p:cNvCxnSpPr/>
          <p:nvPr/>
        </p:nvCxnSpPr>
        <p:spPr>
          <a:xfrm>
            <a:off x="6228184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6">
            <a:extLst>
              <a:ext uri="{FF2B5EF4-FFF2-40B4-BE49-F238E27FC236}">
                <a16:creationId xmlns:a16="http://schemas.microsoft.com/office/drawing/2014/main" id="{DDAAE3AA-2B55-445E-BEAB-BCF438C5CB2A}"/>
              </a:ext>
            </a:extLst>
          </p:cNvPr>
          <p:cNvSpPr txBox="1"/>
          <p:nvPr/>
        </p:nvSpPr>
        <p:spPr>
          <a:xfrm>
            <a:off x="5220072" y="27809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8C43EFF7-35DB-4ED6-B70B-937FDF619443}"/>
              </a:ext>
            </a:extLst>
          </p:cNvPr>
          <p:cNvSpPr txBox="1"/>
          <p:nvPr/>
        </p:nvSpPr>
        <p:spPr>
          <a:xfrm rot="5400000">
            <a:off x="6119582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5" name="Straight Arrow Connector 9">
            <a:extLst>
              <a:ext uri="{FF2B5EF4-FFF2-40B4-BE49-F238E27FC236}">
                <a16:creationId xmlns:a16="http://schemas.microsoft.com/office/drawing/2014/main" id="{C268E708-88B8-486A-A80A-883860AFF57E}"/>
              </a:ext>
            </a:extLst>
          </p:cNvPr>
          <p:cNvCxnSpPr>
            <a:cxnSpLocks/>
            <a:stCxn id="14" idx="0"/>
            <a:endCxn id="26" idx="1"/>
          </p:cNvCxnSpPr>
          <p:nvPr/>
        </p:nvCxnSpPr>
        <p:spPr>
          <a:xfrm>
            <a:off x="6732240" y="3047175"/>
            <a:ext cx="1170800" cy="10990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5">
            <a:extLst>
              <a:ext uri="{FF2B5EF4-FFF2-40B4-BE49-F238E27FC236}">
                <a16:creationId xmlns:a16="http://schemas.microsoft.com/office/drawing/2014/main" id="{83154242-E30C-4717-8100-88521EE1D277}"/>
              </a:ext>
            </a:extLst>
          </p:cNvPr>
          <p:cNvCxnSpPr>
            <a:cxnSpLocks/>
            <a:stCxn id="21" idx="0"/>
            <a:endCxn id="13" idx="1"/>
          </p:cNvCxnSpPr>
          <p:nvPr/>
        </p:nvCxnSpPr>
        <p:spPr>
          <a:xfrm flipV="1">
            <a:off x="1105772" y="3042538"/>
            <a:ext cx="4114300" cy="380477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92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F099F4-52B2-466B-82A8-8C221318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315EB5-CAA6-40AF-B91C-15F9084AF38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Testa se está vazia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5FB49EF6-5414-49EF-A3A4-E6E4BDF80C3B}"/>
              </a:ext>
            </a:extLst>
          </p:cNvPr>
          <p:cNvSpPr/>
          <p:nvPr/>
        </p:nvSpPr>
        <p:spPr>
          <a:xfrm>
            <a:off x="612648" y="268001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pilha_vazia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-&gt;topo ==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0768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D5A9FDD-0AB8-49AB-9846-30F093174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073ED04-508D-4DE6-BAA6-3D3EA96E8FE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390803"/>
            <a:ext cx="8153400" cy="4705197"/>
          </a:xfrm>
        </p:spPr>
        <p:txBody>
          <a:bodyPr/>
          <a:lstStyle/>
          <a:p>
            <a:r>
              <a:rPr lang="pt-BR" dirty="0"/>
              <a:t>Remoção da pilha (pop)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7AEE43B9-1C59-44A1-BD84-8FD571FEC0CD}"/>
              </a:ext>
            </a:extLst>
          </p:cNvPr>
          <p:cNvSpPr/>
          <p:nvPr/>
        </p:nvSpPr>
        <p:spPr>
          <a:xfrm>
            <a:off x="683568" y="1772816"/>
            <a:ext cx="653010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2EF762E4-A37A-4984-9F13-1F652E302653}"/>
              </a:ext>
            </a:extLst>
          </p:cNvPr>
          <p:cNvSpPr txBox="1"/>
          <p:nvPr/>
        </p:nvSpPr>
        <p:spPr>
          <a:xfrm rot="5400000">
            <a:off x="723920" y="209626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>
                <a:solidFill>
                  <a:srgbClr val="FF0000"/>
                </a:solidFill>
              </a:rPr>
              <a:t>topo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BEDCF094-F1CD-43DA-B297-47BD031258C0}"/>
              </a:ext>
            </a:extLst>
          </p:cNvPr>
          <p:cNvSpPr txBox="1"/>
          <p:nvPr/>
        </p:nvSpPr>
        <p:spPr>
          <a:xfrm>
            <a:off x="107504" y="2761764"/>
            <a:ext cx="89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pilha</a:t>
            </a:r>
            <a:endParaRPr lang="pt-BR" dirty="0"/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id="{22FEDE74-8668-4363-B43A-A3EFD0BF9988}"/>
              </a:ext>
            </a:extLst>
          </p:cNvPr>
          <p:cNvSpPr txBox="1"/>
          <p:nvPr/>
        </p:nvSpPr>
        <p:spPr>
          <a:xfrm>
            <a:off x="7757936" y="278320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NULL</a:t>
            </a:r>
            <a:endParaRPr lang="pt-BR" b="1" dirty="0"/>
          </a:p>
        </p:txBody>
      </p:sp>
      <p:cxnSp>
        <p:nvCxnSpPr>
          <p:cNvPr id="39" name="Straight Arrow Connector 25">
            <a:extLst>
              <a:ext uri="{FF2B5EF4-FFF2-40B4-BE49-F238E27FC236}">
                <a16:creationId xmlns:a16="http://schemas.microsoft.com/office/drawing/2014/main" id="{30476AD6-A86D-4ECA-8A1E-2665274FAB2D}"/>
              </a:ext>
            </a:extLst>
          </p:cNvPr>
          <p:cNvCxnSpPr>
            <a:cxnSpLocks/>
            <a:stCxn id="21" idx="0"/>
            <a:endCxn id="24" idx="1"/>
          </p:cNvCxnSpPr>
          <p:nvPr/>
        </p:nvCxnSpPr>
        <p:spPr>
          <a:xfrm>
            <a:off x="1336578" y="2327095"/>
            <a:ext cx="499118" cy="715443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AE3A7D2C-488F-49B1-AF7E-839AC60F5186}"/>
              </a:ext>
            </a:extLst>
          </p:cNvPr>
          <p:cNvSpPr/>
          <p:nvPr/>
        </p:nvSpPr>
        <p:spPr>
          <a:xfrm>
            <a:off x="5220072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2" name="Straight Connector 5">
            <a:extLst>
              <a:ext uri="{FF2B5EF4-FFF2-40B4-BE49-F238E27FC236}">
                <a16:creationId xmlns:a16="http://schemas.microsoft.com/office/drawing/2014/main" id="{F8A4E659-B763-4500-AED1-C2C4AA1AB4D1}"/>
              </a:ext>
            </a:extLst>
          </p:cNvPr>
          <p:cNvCxnSpPr/>
          <p:nvPr/>
        </p:nvCxnSpPr>
        <p:spPr>
          <a:xfrm>
            <a:off x="6228184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6">
            <a:extLst>
              <a:ext uri="{FF2B5EF4-FFF2-40B4-BE49-F238E27FC236}">
                <a16:creationId xmlns:a16="http://schemas.microsoft.com/office/drawing/2014/main" id="{DDAAE3AA-2B55-445E-BEAB-BCF438C5CB2A}"/>
              </a:ext>
            </a:extLst>
          </p:cNvPr>
          <p:cNvSpPr txBox="1"/>
          <p:nvPr/>
        </p:nvSpPr>
        <p:spPr>
          <a:xfrm>
            <a:off x="5220072" y="27809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8C43EFF7-35DB-4ED6-B70B-937FDF619443}"/>
              </a:ext>
            </a:extLst>
          </p:cNvPr>
          <p:cNvSpPr txBox="1"/>
          <p:nvPr/>
        </p:nvSpPr>
        <p:spPr>
          <a:xfrm rot="5400000">
            <a:off x="6119582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cxnSp>
        <p:nvCxnSpPr>
          <p:cNvPr id="15" name="Straight Arrow Connector 9">
            <a:extLst>
              <a:ext uri="{FF2B5EF4-FFF2-40B4-BE49-F238E27FC236}">
                <a16:creationId xmlns:a16="http://schemas.microsoft.com/office/drawing/2014/main" id="{C268E708-88B8-486A-A80A-883860AFF57E}"/>
              </a:ext>
            </a:extLst>
          </p:cNvPr>
          <p:cNvCxnSpPr>
            <a:cxnSpLocks/>
            <a:stCxn id="14" idx="0"/>
            <a:endCxn id="26" idx="1"/>
          </p:cNvCxnSpPr>
          <p:nvPr/>
        </p:nvCxnSpPr>
        <p:spPr>
          <a:xfrm flipV="1">
            <a:off x="6732240" y="3044810"/>
            <a:ext cx="1025696" cy="236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5">
            <a:extLst>
              <a:ext uri="{FF2B5EF4-FFF2-40B4-BE49-F238E27FC236}">
                <a16:creationId xmlns:a16="http://schemas.microsoft.com/office/drawing/2014/main" id="{83154242-E30C-4717-8100-88521EE1D277}"/>
              </a:ext>
            </a:extLst>
          </p:cNvPr>
          <p:cNvCxnSpPr>
            <a:cxnSpLocks/>
            <a:stCxn id="25" idx="0"/>
            <a:endCxn id="13" idx="1"/>
          </p:cNvCxnSpPr>
          <p:nvPr/>
        </p:nvCxnSpPr>
        <p:spPr>
          <a:xfrm flipV="1">
            <a:off x="3347864" y="3042538"/>
            <a:ext cx="1872208" cy="4637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3">
            <a:extLst>
              <a:ext uri="{FF2B5EF4-FFF2-40B4-BE49-F238E27FC236}">
                <a16:creationId xmlns:a16="http://schemas.microsoft.com/office/drawing/2014/main" id="{7750F325-20C9-4D25-8074-DD0B64357B23}"/>
              </a:ext>
            </a:extLst>
          </p:cNvPr>
          <p:cNvSpPr/>
          <p:nvPr/>
        </p:nvSpPr>
        <p:spPr>
          <a:xfrm>
            <a:off x="1835696" y="2492896"/>
            <a:ext cx="151216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Straight Connector 5">
            <a:extLst>
              <a:ext uri="{FF2B5EF4-FFF2-40B4-BE49-F238E27FC236}">
                <a16:creationId xmlns:a16="http://schemas.microsoft.com/office/drawing/2014/main" id="{06BBCAB5-8ED7-4462-AF7A-40DDF1A9C9EE}"/>
              </a:ext>
            </a:extLst>
          </p:cNvPr>
          <p:cNvCxnSpPr/>
          <p:nvPr/>
        </p:nvCxnSpPr>
        <p:spPr>
          <a:xfrm>
            <a:off x="2843808" y="2492896"/>
            <a:ext cx="0" cy="10081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6">
            <a:extLst>
              <a:ext uri="{FF2B5EF4-FFF2-40B4-BE49-F238E27FC236}">
                <a16:creationId xmlns:a16="http://schemas.microsoft.com/office/drawing/2014/main" id="{B8269B76-55CD-4A44-94F7-3F3A1B42795E}"/>
              </a:ext>
            </a:extLst>
          </p:cNvPr>
          <p:cNvSpPr txBox="1"/>
          <p:nvPr/>
        </p:nvSpPr>
        <p:spPr>
          <a:xfrm>
            <a:off x="1835696" y="27809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info 1</a:t>
            </a:r>
            <a:endParaRPr lang="pt-BR" b="1" dirty="0"/>
          </a:p>
        </p:txBody>
      </p:sp>
      <p:sp>
        <p:nvSpPr>
          <p:cNvPr id="25" name="TextBox 7">
            <a:extLst>
              <a:ext uri="{FF2B5EF4-FFF2-40B4-BE49-F238E27FC236}">
                <a16:creationId xmlns:a16="http://schemas.microsoft.com/office/drawing/2014/main" id="{B973512E-2597-49EF-B810-B1B2DA5E67FE}"/>
              </a:ext>
            </a:extLst>
          </p:cNvPr>
          <p:cNvSpPr txBox="1"/>
          <p:nvPr/>
        </p:nvSpPr>
        <p:spPr>
          <a:xfrm rot="5400000">
            <a:off x="2735206" y="2816342"/>
            <a:ext cx="76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prox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5A4C6356-1C6B-42EF-BF6F-8CB1E714ADC9}"/>
              </a:ext>
            </a:extLst>
          </p:cNvPr>
          <p:cNvSpPr/>
          <p:nvPr/>
        </p:nvSpPr>
        <p:spPr>
          <a:xfrm>
            <a:off x="128314" y="3816627"/>
            <a:ext cx="689195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pop(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pilha_vazia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</a:t>
            </a:r>
            <a:r>
              <a:rPr lang="pt-BR" dirty="0" err="1">
                <a:solidFill>
                  <a:srgbClr val="A31515"/>
                </a:solidFill>
                <a:latin typeface="Consolas" panose="020B0609020204030204" pitchFamily="49" charset="0"/>
              </a:rPr>
              <a:t>npilha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 vazia!"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-&gt;topo;</a:t>
            </a: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-&gt;topo 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-&gt;topo-&gt;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prox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  <p:sp>
        <p:nvSpPr>
          <p:cNvPr id="27" name="TextBox 24">
            <a:extLst>
              <a:ext uri="{FF2B5EF4-FFF2-40B4-BE49-F238E27FC236}">
                <a16:creationId xmlns:a16="http://schemas.microsoft.com/office/drawing/2014/main" id="{98087796-A299-43A5-999A-4B4EB219817A}"/>
              </a:ext>
            </a:extLst>
          </p:cNvPr>
          <p:cNvSpPr txBox="1"/>
          <p:nvPr/>
        </p:nvSpPr>
        <p:spPr>
          <a:xfrm>
            <a:off x="4395681" y="4201924"/>
            <a:ext cx="720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err="1">
                <a:solidFill>
                  <a:srgbClr val="FF0000"/>
                </a:solidFill>
              </a:rPr>
              <a:t>aux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9F4E1B5A-1238-4957-B742-DB6938B1B32C}"/>
              </a:ext>
            </a:extLst>
          </p:cNvPr>
          <p:cNvCxnSpPr>
            <a:cxnSpLocks/>
            <a:stCxn id="27" idx="1"/>
          </p:cNvCxnSpPr>
          <p:nvPr/>
        </p:nvCxnSpPr>
        <p:spPr>
          <a:xfrm flipH="1" flipV="1">
            <a:off x="2627785" y="3645024"/>
            <a:ext cx="1767896" cy="8185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5">
            <a:extLst>
              <a:ext uri="{FF2B5EF4-FFF2-40B4-BE49-F238E27FC236}">
                <a16:creationId xmlns:a16="http://schemas.microsoft.com/office/drawing/2014/main" id="{4E5E5351-EB5D-4295-9A61-050A36080C0F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1336578" y="2330832"/>
            <a:ext cx="3883494" cy="711706"/>
          </a:xfrm>
          <a:prstGeom prst="straightConnector1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64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/>
      <p:bldP spid="25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veremos nesta aula?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pt-BR" dirty="0"/>
              <a:t>Definição de Pilha</a:t>
            </a:r>
          </a:p>
          <a:p>
            <a:r>
              <a:rPr lang="pt-BR" dirty="0"/>
              <a:t>Implementação utilizando vetores</a:t>
            </a:r>
          </a:p>
          <a:p>
            <a:r>
              <a:rPr lang="pt-BR" dirty="0"/>
              <a:t>Implementação utilizando Lista Encadeada</a:t>
            </a:r>
          </a:p>
          <a:p>
            <a:r>
              <a:rPr lang="pt-BR" dirty="0"/>
              <a:t>Exemplos de uso</a:t>
            </a:r>
          </a:p>
        </p:txBody>
      </p:sp>
    </p:spTree>
    <p:extLst>
      <p:ext uri="{BB962C8B-B14F-4D97-AF65-F5344CB8AC3E}">
        <p14:creationId xmlns:p14="http://schemas.microsoft.com/office/powerpoint/2010/main" val="1035390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F099F4-52B2-466B-82A8-8C221318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315EB5-CAA6-40AF-B91C-15F9084AF38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Liberar memória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D46D2C3-2CFE-493B-876B-24C49645BAFB}"/>
              </a:ext>
            </a:extLst>
          </p:cNvPr>
          <p:cNvSpPr/>
          <p:nvPr/>
        </p:nvSpPr>
        <p:spPr>
          <a:xfrm>
            <a:off x="1259632" y="321297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libera(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*l = (*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)-&gt;topo;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(l !=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  Lista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l-&gt;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prox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(l);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l =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3266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F099F4-52B2-466B-82A8-8C221318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 (lista encadeada)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315EB5-CAA6-40AF-B91C-15F9084AF38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Imprimir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BE3D922-753B-4233-813E-62C3A741B292}"/>
              </a:ext>
            </a:extLst>
          </p:cNvPr>
          <p:cNvSpPr/>
          <p:nvPr/>
        </p:nvSpPr>
        <p:spPr>
          <a:xfrm>
            <a:off x="586412" y="3060680"/>
            <a:ext cx="70099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imprime(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Pilha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||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-&gt;topo ==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"pilha vazia!"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  for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dirty="0">
                <a:solidFill>
                  <a:srgbClr val="2B91AF"/>
                </a:solidFill>
                <a:latin typeface="Consolas" panose="020B0609020204030204" pitchFamily="49" charset="0"/>
              </a:rPr>
              <a:t>Lista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* l = </a:t>
            </a:r>
            <a:r>
              <a:rPr lang="nn-NO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-&gt;topo; l != </a:t>
            </a:r>
            <a:r>
              <a:rPr lang="nn-NO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; l = l-&gt;prox)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"%f 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l-&gt;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92740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Crie sua própria implementação de Pilha utilizando uma lista encadeada com as funcionalidades apresentadas nesta aula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Implemente uma pilha em C utilizando listas encadeadas. Utilize sua implementação para criar uma função que avalie se uma expressão aritmética (</a:t>
            </a:r>
            <a:r>
              <a:rPr lang="pt-BR" dirty="0" err="1"/>
              <a:t>string</a:t>
            </a:r>
            <a:r>
              <a:rPr lang="pt-BR" dirty="0"/>
              <a:t> recebida como parâmetro) é válida em relação ao uso de </a:t>
            </a:r>
            <a:r>
              <a:rPr lang="pt-BR" dirty="0" err="1"/>
              <a:t>parenteses</a:t>
            </a: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56959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aranormaloldpueblo.com/wp-content/uploads/2011/10/QuestionM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37147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776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de Pilha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lnSpcReduction="10000"/>
          </a:bodyPr>
          <a:lstStyle/>
          <a:p>
            <a:r>
              <a:rPr lang="pt-BR" dirty="0"/>
              <a:t>Pilha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sz="2900" dirty="0"/>
              <a:t>Estrutura de dados dinâmica</a:t>
            </a:r>
          </a:p>
          <a:p>
            <a:pPr lvl="1"/>
            <a:r>
              <a:rPr lang="pt-BR" dirty="0"/>
              <a:t>Inserção de elementos acontece sempre no topo da pilha</a:t>
            </a:r>
          </a:p>
          <a:p>
            <a:pPr lvl="1"/>
            <a:r>
              <a:rPr lang="pt-BR" dirty="0"/>
              <a:t>Remoção de elementos também acontece sempre no topo da pilha</a:t>
            </a:r>
          </a:p>
          <a:p>
            <a:pPr lvl="1"/>
            <a:r>
              <a:rPr lang="pt-BR" dirty="0"/>
              <a:t>L.I.F.O.</a:t>
            </a:r>
          </a:p>
          <a:p>
            <a:pPr lvl="2"/>
            <a:r>
              <a:rPr lang="pt-BR" i="1" dirty="0" err="1"/>
              <a:t>Last</a:t>
            </a:r>
            <a:r>
              <a:rPr lang="pt-BR" i="1" dirty="0"/>
              <a:t> in, </a:t>
            </a:r>
            <a:r>
              <a:rPr lang="pt-BR" i="1" dirty="0" err="1"/>
              <a:t>first</a:t>
            </a:r>
            <a:r>
              <a:rPr lang="pt-BR" i="1" dirty="0"/>
              <a:t> out!</a:t>
            </a:r>
          </a:p>
          <a:p>
            <a:pPr lvl="1"/>
            <a:r>
              <a:rPr lang="pt-BR" dirty="0"/>
              <a:t>Pode-se inserir qualquer elemento. No entanto, o elemento removido deve ser sempre o último elemento inserido</a:t>
            </a:r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898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de Pilha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Pilha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sz="2900" dirty="0"/>
              <a:t>Operações básicas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/>
              <a:t>Empilhar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 err="1"/>
              <a:t>push</a:t>
            </a:r>
            <a:r>
              <a:rPr lang="pt-BR" dirty="0"/>
              <a:t>(</a:t>
            </a:r>
            <a:r>
              <a:rPr lang="pt-BR" dirty="0" err="1"/>
              <a:t>novo_elemento</a:t>
            </a:r>
            <a:r>
              <a:rPr lang="pt-BR" dirty="0"/>
              <a:t>)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/>
              <a:t>Insere um novo elemento da pilha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/>
              <a:t>Inserção ocorre no topo da pilha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/>
              <a:t>Desempilhar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/>
              <a:t>pop()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/>
              <a:t>Retira um elemento da pilha</a:t>
            </a:r>
          </a:p>
          <a:p>
            <a:pPr marL="1051560" lvl="3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/>
              <a:t>Elemento do topo da pilha é removido</a:t>
            </a:r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830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D6D1BD-DE7B-4BFF-8412-C5DEBD1F6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de Pilha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E12A74-0EAB-4991-9934-7AB2905DAE4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Funcionamento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E1A3C3A-60B5-462D-9BD4-5B786A4256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38" t="35993" r="30313" b="28991"/>
          <a:stretch/>
        </p:blipFill>
        <p:spPr>
          <a:xfrm>
            <a:off x="467544" y="2564904"/>
            <a:ext cx="8030330" cy="29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710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0FB1C9-8781-4391-8B10-149D6825B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uso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F9F6CB-C273-4EB3-9E23-8C4D938F998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53400" cy="4968552"/>
          </a:xfrm>
        </p:spPr>
        <p:txBody>
          <a:bodyPr>
            <a:normAutofit/>
          </a:bodyPr>
          <a:lstStyle/>
          <a:p>
            <a:r>
              <a:rPr lang="pt-BR" dirty="0"/>
              <a:t>Operações de “desfazer” (editores de texto)</a:t>
            </a:r>
          </a:p>
          <a:p>
            <a:r>
              <a:rPr lang="pt-BR" dirty="0"/>
              <a:t>Pilha de execução de funções (compiladores)</a:t>
            </a:r>
          </a:p>
          <a:p>
            <a:r>
              <a:rPr lang="pt-BR" dirty="0"/>
              <a:t>Avaliação de expressões </a:t>
            </a:r>
            <a:r>
              <a:rPr lang="pt-BR" dirty="0" err="1"/>
              <a:t>aritiméticas</a:t>
            </a:r>
            <a:r>
              <a:rPr lang="pt-BR" dirty="0"/>
              <a:t> (compiladores)</a:t>
            </a:r>
          </a:p>
          <a:p>
            <a:endParaRPr lang="pt-BR" dirty="0"/>
          </a:p>
          <a:p>
            <a:pPr marL="36576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6903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0FB1C9-8781-4391-8B10-149D6825B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uso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F9F6CB-C273-4EB3-9E23-8C4D938F998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6698704" cy="4572000"/>
          </a:xfrm>
        </p:spPr>
        <p:txBody>
          <a:bodyPr/>
          <a:lstStyle/>
          <a:p>
            <a:r>
              <a:rPr lang="pt-BR" sz="2800" dirty="0"/>
              <a:t>Pilha de execução de funções</a:t>
            </a:r>
          </a:p>
          <a:p>
            <a:endParaRPr lang="pt-BR" sz="2800" dirty="0"/>
          </a:p>
          <a:p>
            <a:pPr lvl="2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853F8C7-16A5-4915-965D-6A2921D10C6F}"/>
              </a:ext>
            </a:extLst>
          </p:cNvPr>
          <p:cNvSpPr/>
          <p:nvPr/>
        </p:nvSpPr>
        <p:spPr>
          <a:xfrm>
            <a:off x="5829672" y="316468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#include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t-BR" dirty="0" err="1">
                <a:solidFill>
                  <a:srgbClr val="A31515"/>
                </a:solidFill>
                <a:latin typeface="Consolas" panose="020B0609020204030204" pitchFamily="49" charset="0"/>
              </a:rPr>
              <a:t>stdlib.h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fat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f = 1;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!= 0)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	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		f *=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		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--;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f;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5C629890-F731-4463-AD47-DF0F4B50D804}"/>
              </a:ext>
            </a:extLst>
          </p:cNvPr>
          <p:cNvSpPr/>
          <p:nvPr/>
        </p:nvSpPr>
        <p:spPr>
          <a:xfrm>
            <a:off x="251520" y="3164681"/>
            <a:ext cx="52200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n = 5;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r;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r =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fat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(n);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"fatorial de %d = 	%d"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n, r);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5381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0FB1C9-8781-4391-8B10-149D6825B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uso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F9F6CB-C273-4EB3-9E23-8C4D938F998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/>
              <a:t>Pilha de execução de funções</a:t>
            </a: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C84861C-B10D-4F78-BBCA-25F25CA050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37" t="30390" r="31100" b="14983"/>
          <a:stretch/>
        </p:blipFill>
        <p:spPr>
          <a:xfrm>
            <a:off x="899592" y="2420888"/>
            <a:ext cx="6696744" cy="389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627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D5A9FDD-0AB8-49AB-9846-30F093174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BFF45E6-7F19-4572-995B-11EDC043FC7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Utilizando vetores</a:t>
            </a:r>
          </a:p>
          <a:p>
            <a:r>
              <a:rPr lang="pt-BR" dirty="0"/>
              <a:t>Utilizando lista encadeada</a:t>
            </a:r>
          </a:p>
        </p:txBody>
      </p:sp>
    </p:spTree>
    <p:extLst>
      <p:ext uri="{BB962C8B-B14F-4D97-AF65-F5344CB8AC3E}">
        <p14:creationId xmlns:p14="http://schemas.microsoft.com/office/powerpoint/2010/main" val="309131995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9784</TotalTime>
  <Words>1062</Words>
  <Application>Microsoft Office PowerPoint</Application>
  <PresentationFormat>Apresentação na tela (4:3)</PresentationFormat>
  <Paragraphs>239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Consolas</vt:lpstr>
      <vt:lpstr>Tw Cen MT</vt:lpstr>
      <vt:lpstr>Wingdings</vt:lpstr>
      <vt:lpstr>Wingdings 2</vt:lpstr>
      <vt:lpstr>Tema do Office</vt:lpstr>
      <vt:lpstr>Mediano</vt:lpstr>
      <vt:lpstr>Pilha  </vt:lpstr>
      <vt:lpstr>O que veremos nesta aula?</vt:lpstr>
      <vt:lpstr>Definição de Pilha</vt:lpstr>
      <vt:lpstr>Definição de Pilha</vt:lpstr>
      <vt:lpstr>Definição de Pilha</vt:lpstr>
      <vt:lpstr>Exemplos de uso</vt:lpstr>
      <vt:lpstr>Exemplos de uso</vt:lpstr>
      <vt:lpstr>Exemplos de uso</vt:lpstr>
      <vt:lpstr>Implementação</vt:lpstr>
      <vt:lpstr>Implementação (vetor)</vt:lpstr>
      <vt:lpstr>Implementação (vetor)</vt:lpstr>
      <vt:lpstr>Implementação (vetor)</vt:lpstr>
      <vt:lpstr>Implementação (vetor)</vt:lpstr>
      <vt:lpstr>Implementação </vt:lpstr>
      <vt:lpstr>Implementação (lista encadeada)</vt:lpstr>
      <vt:lpstr>Implementação (lista encadeada)</vt:lpstr>
      <vt:lpstr>Implementação (lista encadeada)</vt:lpstr>
      <vt:lpstr>Implementação (lista encadeada)</vt:lpstr>
      <vt:lpstr>Implementação (lista encadeada)</vt:lpstr>
      <vt:lpstr>Implementação (lista encadeada)</vt:lpstr>
      <vt:lpstr>Implementação (lista encadeada)</vt:lpstr>
      <vt:lpstr>Exercícios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Cálculo Numérico?</dc:title>
  <dc:creator>Guilherme</dc:creator>
  <cp:lastModifiedBy>rafael mesquita</cp:lastModifiedBy>
  <cp:revision>205</cp:revision>
  <dcterms:created xsi:type="dcterms:W3CDTF">2013-05-23T18:15:36Z</dcterms:created>
  <dcterms:modified xsi:type="dcterms:W3CDTF">2017-09-27T13:25:04Z</dcterms:modified>
</cp:coreProperties>
</file>