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76" r:id="rId3"/>
    <p:sldId id="297" r:id="rId4"/>
    <p:sldId id="373" r:id="rId5"/>
    <p:sldId id="395" r:id="rId6"/>
    <p:sldId id="396" r:id="rId7"/>
    <p:sldId id="398" r:id="rId8"/>
    <p:sldId id="399" r:id="rId9"/>
    <p:sldId id="400" r:id="rId10"/>
    <p:sldId id="401" r:id="rId11"/>
    <p:sldId id="404" r:id="rId12"/>
    <p:sldId id="402" r:id="rId13"/>
    <p:sldId id="403" r:id="rId14"/>
    <p:sldId id="405" r:id="rId15"/>
    <p:sldId id="406" r:id="rId16"/>
    <p:sldId id="407" r:id="rId17"/>
    <p:sldId id="408" r:id="rId18"/>
    <p:sldId id="409" r:id="rId19"/>
    <p:sldId id="410" r:id="rId20"/>
    <p:sldId id="353" r:id="rId21"/>
    <p:sldId id="296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86435" autoAdjust="0"/>
  </p:normalViewPr>
  <p:slideViewPr>
    <p:cSldViewPr>
      <p:cViewPr varScale="1">
        <p:scale>
          <a:sx n="72" d="100"/>
          <a:sy n="72" d="100"/>
        </p:scale>
        <p:origin x="13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Fila</a:t>
            </a:r>
            <a:br>
              <a:rPr lang="pt-BR" sz="5400" b="1" dirty="0"/>
            </a:b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E28D9-3AD2-413F-8EA5-B0905D00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3B28E0-E047-4679-A108-83B877A040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Utilitários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F65EC9C-BE83-4B69-BE19-CC63C63A72D6}"/>
              </a:ext>
            </a:extLst>
          </p:cNvPr>
          <p:cNvSpPr/>
          <p:nvPr/>
        </p:nvSpPr>
        <p:spPr>
          <a:xfrm>
            <a:off x="23800" y="2132856"/>
            <a:ext cx="9120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 fila_vazia(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it-IT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==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948D8EB-D05E-459D-9824-04BF682911AB}"/>
              </a:ext>
            </a:extLst>
          </p:cNvPr>
          <p:cNvSpPr/>
          <p:nvPr/>
        </p:nvSpPr>
        <p:spPr>
          <a:xfrm>
            <a:off x="28938" y="3489335"/>
            <a:ext cx="87422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imprime(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fila_vazia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"fila vazia!"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 i++)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"%f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vet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[(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inicio+i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)%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17C1D8C-2470-4AB7-AF9A-4D7BAA36F093}"/>
              </a:ext>
            </a:extLst>
          </p:cNvPr>
          <p:cNvSpPr/>
          <p:nvPr/>
        </p:nvSpPr>
        <p:spPr>
          <a:xfrm>
            <a:off x="4536504" y="213285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libera(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364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E28D9-3AD2-413F-8EA5-B0905D00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3B28E0-E047-4679-A108-83B877A040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Remoção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F65EC9C-BE83-4B69-BE19-CC63C63A72D6}"/>
              </a:ext>
            </a:extLst>
          </p:cNvPr>
          <p:cNvSpPr/>
          <p:nvPr/>
        </p:nvSpPr>
        <p:spPr>
          <a:xfrm>
            <a:off x="23800" y="2132856"/>
            <a:ext cx="9120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remove(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fila_vazia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"fila vazia!"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- 1)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 = 0;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-&gt;inicio++;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088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E28D9-3AD2-413F-8EA5-B0905D00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F9246-DE59-4D45-B97E-D4CF6A4C2F62}"/>
              </a:ext>
            </a:extLst>
          </p:cNvPr>
          <p:cNvSpPr/>
          <p:nvPr/>
        </p:nvSpPr>
        <p:spPr>
          <a:xfrm>
            <a:off x="755576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77B635C-0D4B-4A19-A772-C4ED9EB16115}"/>
              </a:ext>
            </a:extLst>
          </p:cNvPr>
          <p:cNvCxnSpPr/>
          <p:nvPr/>
        </p:nvCxnSpPr>
        <p:spPr>
          <a:xfrm>
            <a:off x="1763688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7D98657-5802-4437-807E-3899E86D7836}"/>
              </a:ext>
            </a:extLst>
          </p:cNvPr>
          <p:cNvSpPr txBox="1"/>
          <p:nvPr/>
        </p:nvSpPr>
        <p:spPr>
          <a:xfrm>
            <a:off x="755576" y="55172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</a:t>
            </a:r>
            <a:endParaRPr lang="pt-BR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FB2856-570F-42FC-8639-B20BD32BA6CD}"/>
              </a:ext>
            </a:extLst>
          </p:cNvPr>
          <p:cNvSpPr txBox="1"/>
          <p:nvPr/>
        </p:nvSpPr>
        <p:spPr>
          <a:xfrm rot="5400000">
            <a:off x="1655086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5CD2326-267A-41CD-A26F-8F3DF79401B9}"/>
              </a:ext>
            </a:extLst>
          </p:cNvPr>
          <p:cNvCxnSpPr/>
          <p:nvPr/>
        </p:nvCxnSpPr>
        <p:spPr>
          <a:xfrm>
            <a:off x="2267744" y="5749927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">
            <a:extLst>
              <a:ext uri="{FF2B5EF4-FFF2-40B4-BE49-F238E27FC236}">
                <a16:creationId xmlns:a16="http://schemas.microsoft.com/office/drawing/2014/main" id="{900CFEE5-272F-44DC-9ACF-C5AB5DF870CF}"/>
              </a:ext>
            </a:extLst>
          </p:cNvPr>
          <p:cNvSpPr/>
          <p:nvPr/>
        </p:nvSpPr>
        <p:spPr>
          <a:xfrm>
            <a:off x="3635896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4">
            <a:extLst>
              <a:ext uri="{FF2B5EF4-FFF2-40B4-BE49-F238E27FC236}">
                <a16:creationId xmlns:a16="http://schemas.microsoft.com/office/drawing/2014/main" id="{03E30C3F-1558-4756-BDBF-AFCB2DA38740}"/>
              </a:ext>
            </a:extLst>
          </p:cNvPr>
          <p:cNvCxnSpPr/>
          <p:nvPr/>
        </p:nvCxnSpPr>
        <p:spPr>
          <a:xfrm>
            <a:off x="4644008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5">
            <a:extLst>
              <a:ext uri="{FF2B5EF4-FFF2-40B4-BE49-F238E27FC236}">
                <a16:creationId xmlns:a16="http://schemas.microsoft.com/office/drawing/2014/main" id="{82B420C1-2990-4985-B381-A2189803FC55}"/>
              </a:ext>
            </a:extLst>
          </p:cNvPr>
          <p:cNvSpPr txBox="1"/>
          <p:nvPr/>
        </p:nvSpPr>
        <p:spPr>
          <a:xfrm>
            <a:off x="3635896" y="55172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</a:t>
            </a:r>
            <a:endParaRPr lang="pt-BR" b="1" dirty="0"/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45A1483D-C4AB-47EE-A0D8-688FD672E843}"/>
              </a:ext>
            </a:extLst>
          </p:cNvPr>
          <p:cNvSpPr txBox="1"/>
          <p:nvPr/>
        </p:nvSpPr>
        <p:spPr>
          <a:xfrm rot="5400000">
            <a:off x="4535406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3" name="Straight Arrow Connector 7">
            <a:extLst>
              <a:ext uri="{FF2B5EF4-FFF2-40B4-BE49-F238E27FC236}">
                <a16:creationId xmlns:a16="http://schemas.microsoft.com/office/drawing/2014/main" id="{3008FB1D-C0A7-4E70-B5AC-0EEF0F1D6A2E}"/>
              </a:ext>
            </a:extLst>
          </p:cNvPr>
          <p:cNvCxnSpPr/>
          <p:nvPr/>
        </p:nvCxnSpPr>
        <p:spPr>
          <a:xfrm>
            <a:off x="5148064" y="5749927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3">
            <a:extLst>
              <a:ext uri="{FF2B5EF4-FFF2-40B4-BE49-F238E27FC236}">
                <a16:creationId xmlns:a16="http://schemas.microsoft.com/office/drawing/2014/main" id="{E96A49F2-91FC-44B5-A9C3-CCD68E07B0B6}"/>
              </a:ext>
            </a:extLst>
          </p:cNvPr>
          <p:cNvSpPr/>
          <p:nvPr/>
        </p:nvSpPr>
        <p:spPr>
          <a:xfrm>
            <a:off x="6501407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Straight Connector 4">
            <a:extLst>
              <a:ext uri="{FF2B5EF4-FFF2-40B4-BE49-F238E27FC236}">
                <a16:creationId xmlns:a16="http://schemas.microsoft.com/office/drawing/2014/main" id="{E1B31912-2B09-41A8-B78C-56DBF88EE4F5}"/>
              </a:ext>
            </a:extLst>
          </p:cNvPr>
          <p:cNvCxnSpPr/>
          <p:nvPr/>
        </p:nvCxnSpPr>
        <p:spPr>
          <a:xfrm>
            <a:off x="7509519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5">
            <a:extLst>
              <a:ext uri="{FF2B5EF4-FFF2-40B4-BE49-F238E27FC236}">
                <a16:creationId xmlns:a16="http://schemas.microsoft.com/office/drawing/2014/main" id="{D0362F39-A93C-4F73-A5D4-AA1184B655B9}"/>
              </a:ext>
            </a:extLst>
          </p:cNvPr>
          <p:cNvSpPr txBox="1"/>
          <p:nvPr/>
        </p:nvSpPr>
        <p:spPr>
          <a:xfrm>
            <a:off x="6501407" y="55172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</a:t>
            </a:r>
            <a:endParaRPr lang="pt-BR" b="1" dirty="0"/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id="{DDC82A54-46B3-4FE2-A34B-41EDD549813A}"/>
              </a:ext>
            </a:extLst>
          </p:cNvPr>
          <p:cNvSpPr txBox="1"/>
          <p:nvPr/>
        </p:nvSpPr>
        <p:spPr>
          <a:xfrm rot="5400000">
            <a:off x="7400917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8" name="Straight Arrow Connector 7">
            <a:extLst>
              <a:ext uri="{FF2B5EF4-FFF2-40B4-BE49-F238E27FC236}">
                <a16:creationId xmlns:a16="http://schemas.microsoft.com/office/drawing/2014/main" id="{5D46B980-177D-4D88-AE6C-D893F0E64A76}"/>
              </a:ext>
            </a:extLst>
          </p:cNvPr>
          <p:cNvCxnSpPr>
            <a:cxnSpLocks/>
          </p:cNvCxnSpPr>
          <p:nvPr/>
        </p:nvCxnSpPr>
        <p:spPr>
          <a:xfrm>
            <a:off x="8013575" y="5749927"/>
            <a:ext cx="950913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>
            <a:extLst>
              <a:ext uri="{FF2B5EF4-FFF2-40B4-BE49-F238E27FC236}">
                <a16:creationId xmlns:a16="http://schemas.microsoft.com/office/drawing/2014/main" id="{FAE310F7-3EBF-4069-8D7B-58D244EBECF6}"/>
              </a:ext>
            </a:extLst>
          </p:cNvPr>
          <p:cNvSpPr/>
          <p:nvPr/>
        </p:nvSpPr>
        <p:spPr>
          <a:xfrm>
            <a:off x="3563888" y="4221088"/>
            <a:ext cx="1584176" cy="520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DB38B103-C146-43CD-B19A-EA77102BB8B0}"/>
              </a:ext>
            </a:extLst>
          </p:cNvPr>
          <p:cNvSpPr txBox="1"/>
          <p:nvPr/>
        </p:nvSpPr>
        <p:spPr>
          <a:xfrm>
            <a:off x="3506689" y="4221088"/>
            <a:ext cx="1126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inicio</a:t>
            </a:r>
            <a:endParaRPr lang="pt-BR" b="1" dirty="0"/>
          </a:p>
        </p:txBody>
      </p:sp>
      <p:cxnSp>
        <p:nvCxnSpPr>
          <p:cNvPr id="23" name="Straight Connector 4">
            <a:extLst>
              <a:ext uri="{FF2B5EF4-FFF2-40B4-BE49-F238E27FC236}">
                <a16:creationId xmlns:a16="http://schemas.microsoft.com/office/drawing/2014/main" id="{99D0449D-1B7B-428E-BEF3-6DAF2649096B}"/>
              </a:ext>
            </a:extLst>
          </p:cNvPr>
          <p:cNvCxnSpPr>
            <a:cxnSpLocks/>
          </p:cNvCxnSpPr>
          <p:nvPr/>
        </p:nvCxnSpPr>
        <p:spPr>
          <a:xfrm>
            <a:off x="4427984" y="4221088"/>
            <a:ext cx="0" cy="5207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">
            <a:extLst>
              <a:ext uri="{FF2B5EF4-FFF2-40B4-BE49-F238E27FC236}">
                <a16:creationId xmlns:a16="http://schemas.microsoft.com/office/drawing/2014/main" id="{B9D34A02-066B-4844-9F27-C82DF56BC4BE}"/>
              </a:ext>
            </a:extLst>
          </p:cNvPr>
          <p:cNvSpPr txBox="1"/>
          <p:nvPr/>
        </p:nvSpPr>
        <p:spPr>
          <a:xfrm>
            <a:off x="4427984" y="4221088"/>
            <a:ext cx="806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fim</a:t>
            </a:r>
            <a:endParaRPr lang="pt-BR" b="1" dirty="0"/>
          </a:p>
        </p:txBody>
      </p:sp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F5170601-9FB3-47A0-A0F3-068CE435AA46}"/>
              </a:ext>
            </a:extLst>
          </p:cNvPr>
          <p:cNvCxnSpPr>
            <a:cxnSpLocks/>
          </p:cNvCxnSpPr>
          <p:nvPr/>
        </p:nvCxnSpPr>
        <p:spPr>
          <a:xfrm flipH="1">
            <a:off x="1475656" y="4741816"/>
            <a:ext cx="2376265" cy="4153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7">
            <a:extLst>
              <a:ext uri="{FF2B5EF4-FFF2-40B4-BE49-F238E27FC236}">
                <a16:creationId xmlns:a16="http://schemas.microsoft.com/office/drawing/2014/main" id="{1DEBDA82-85F7-4D68-8D28-CB7BCC6BAA91}"/>
              </a:ext>
            </a:extLst>
          </p:cNvPr>
          <p:cNvCxnSpPr>
            <a:cxnSpLocks/>
            <a:stCxn id="25" idx="2"/>
            <a:endCxn id="14" idx="0"/>
          </p:cNvCxnSpPr>
          <p:nvPr/>
        </p:nvCxnSpPr>
        <p:spPr>
          <a:xfrm>
            <a:off x="4831433" y="4744308"/>
            <a:ext cx="2426058" cy="48489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ângulo 33">
            <a:extLst>
              <a:ext uri="{FF2B5EF4-FFF2-40B4-BE49-F238E27FC236}">
                <a16:creationId xmlns:a16="http://schemas.microsoft.com/office/drawing/2014/main" id="{F0CFFDD7-E240-483F-8506-001DEFAD6062}"/>
              </a:ext>
            </a:extLst>
          </p:cNvPr>
          <p:cNvSpPr/>
          <p:nvPr/>
        </p:nvSpPr>
        <p:spPr>
          <a:xfrm>
            <a:off x="176736" y="18596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pt-BR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989EEE55-FA71-4314-9CDC-AD89276576DE}"/>
              </a:ext>
            </a:extLst>
          </p:cNvPr>
          <p:cNvSpPr/>
          <p:nvPr/>
        </p:nvSpPr>
        <p:spPr>
          <a:xfrm>
            <a:off x="5008340" y="1836055"/>
            <a:ext cx="2911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pt-BR" dirty="0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F10DBF95-9B4C-48BD-9FE6-36CC020683CC}"/>
              </a:ext>
            </a:extLst>
          </p:cNvPr>
          <p:cNvSpPr/>
          <p:nvPr/>
        </p:nvSpPr>
        <p:spPr>
          <a:xfrm>
            <a:off x="5040560" y="2113053"/>
            <a:ext cx="3923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inicio;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fim;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28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9" grpId="0" animBg="1"/>
      <p:bldP spid="11" grpId="0"/>
      <p:bldP spid="12" grpId="0"/>
      <p:bldP spid="14" grpId="0" animBg="1"/>
      <p:bldP spid="16" grpId="0"/>
      <p:bldP spid="17" grpId="0"/>
      <p:bldP spid="20" grpId="0" animBg="1"/>
      <p:bldP spid="21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25F4B-2814-428E-834F-C3C49FBB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FC7BB2D-FE35-443F-BE6A-B262055F2A6C}"/>
              </a:ext>
            </a:extLst>
          </p:cNvPr>
          <p:cNvSpPr/>
          <p:nvPr/>
        </p:nvSpPr>
        <p:spPr>
          <a:xfrm>
            <a:off x="612648" y="1988840"/>
            <a:ext cx="64076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cria()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   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fila = (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*)malloc(</a:t>
            </a:r>
            <a:r>
              <a:rPr lang="it-IT" dirty="0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fila-&gt;inicio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fila-&gt;fim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fila;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BA7B0FB-A172-4579-ADD3-F379D5ACFE4F}"/>
              </a:ext>
            </a:extLst>
          </p:cNvPr>
          <p:cNvSpPr/>
          <p:nvPr/>
        </p:nvSpPr>
        <p:spPr>
          <a:xfrm>
            <a:off x="612648" y="450912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 fila_vazia(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it-IT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10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25F4B-2814-428E-834F-C3C49FBB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A199C1-B95A-45CD-B3D8-C9C2E7EB2C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917D75E-7BE0-4292-8724-28BB0F39CC3B}"/>
              </a:ext>
            </a:extLst>
          </p:cNvPr>
          <p:cNvSpPr/>
          <p:nvPr/>
        </p:nvSpPr>
        <p:spPr>
          <a:xfrm>
            <a:off x="612648" y="2348880"/>
            <a:ext cx="77037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inserir(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novo = 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*)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novo-&gt;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novo-&gt;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fila_vazia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  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 = novo;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  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-&gt;fim-&gt;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novo;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-&gt;fim = novo;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434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25F4B-2814-428E-834F-C3C49FBB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A199C1-B95A-45CD-B3D8-C9C2E7EB2C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Remoção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6D3458-1BC5-4A5C-999F-94795C402169}"/>
              </a:ext>
            </a:extLst>
          </p:cNvPr>
          <p:cNvSpPr/>
          <p:nvPr/>
        </p:nvSpPr>
        <p:spPr>
          <a:xfrm>
            <a:off x="612648" y="2229683"/>
            <a:ext cx="7559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remover(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fila_vazia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nRemoção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 não realizada. Lista vazia!"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 =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-&gt;fim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449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25F4B-2814-428E-834F-C3C49FBB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A199C1-B95A-45CD-B3D8-C9C2E7EB2C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Liberando memória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834408B-77E8-40A8-A4CE-F15E8BCE92EC}"/>
              </a:ext>
            </a:extLst>
          </p:cNvPr>
          <p:cNvSpPr/>
          <p:nvPr/>
        </p:nvSpPr>
        <p:spPr>
          <a:xfrm>
            <a:off x="612648" y="2276872"/>
            <a:ext cx="6767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libera(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fila_vazia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var = 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)-&gt;inicio;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(var !=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var-&gt;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(var);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var =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021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25F4B-2814-428E-834F-C3C49FBB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A199C1-B95A-45CD-B3D8-C9C2E7EB2C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Impressão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6850B1C-A826-4868-9838-0A368B5628C3}"/>
              </a:ext>
            </a:extLst>
          </p:cNvPr>
          <p:cNvSpPr/>
          <p:nvPr/>
        </p:nvSpPr>
        <p:spPr>
          <a:xfrm>
            <a:off x="612648" y="2278439"/>
            <a:ext cx="7847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imprime(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fila_vazia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nfila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 vazia!"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var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-&gt;inicio; var !=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 var = var-&gt;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"%f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var-&gt;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169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25F4B-2814-428E-834F-C3C49FBB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A199C1-B95A-45CD-B3D8-C9C2E7EB2C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Testando código 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9F59333-24EE-4DF0-94CD-EC5E70F293D8}"/>
              </a:ext>
            </a:extLst>
          </p:cNvPr>
          <p:cNvSpPr/>
          <p:nvPr/>
        </p:nvSpPr>
        <p:spPr>
          <a:xfrm>
            <a:off x="257073" y="198884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f = cria();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inserir(f, 2.0);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inserir(f, 2.3);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inserir(f, 2.8);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imprime(f); </a:t>
            </a:r>
          </a:p>
          <a:p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 //2 2.3 2.8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remover(f);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imprime(f);</a:t>
            </a:r>
          </a:p>
          <a:p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 //2.3 2.8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libera(&amp;f);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imprime(f);</a:t>
            </a:r>
          </a:p>
          <a:p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 //fila vazia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f = cria();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inserir(f, 2.9);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inserir(f, 2.10);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77DA7E7-37B4-4953-ADF6-270ABDA4B10B}"/>
              </a:ext>
            </a:extLst>
          </p:cNvPr>
          <p:cNvSpPr/>
          <p:nvPr/>
        </p:nvSpPr>
        <p:spPr>
          <a:xfrm>
            <a:off x="4411160" y="160328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inserir(f, 2.13);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imprime(f);</a:t>
            </a:r>
          </a:p>
          <a:p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 //2.9 2.10 2.13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remover(f);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inserir(f, 2.14);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remover(f);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imprime(f);</a:t>
            </a:r>
          </a:p>
          <a:p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 //2.13 2.14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libera(&amp;f);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22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Crie sua própria implementação de Fila utilizando uma lista encadeada com as funcionalidades apresentadas nesta aula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Escreva um programa em C para mostrar como uma fila pode ser implementada por meio de duas pilhas.</a:t>
            </a:r>
          </a:p>
        </p:txBody>
      </p:sp>
    </p:spTree>
    <p:extLst>
      <p:ext uri="{BB962C8B-B14F-4D97-AF65-F5344CB8AC3E}">
        <p14:creationId xmlns:p14="http://schemas.microsoft.com/office/powerpoint/2010/main" val="335695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Definição de Fila</a:t>
            </a:r>
          </a:p>
          <a:p>
            <a:r>
              <a:rPr lang="pt-BR" dirty="0"/>
              <a:t>Implementação utilizando vetores</a:t>
            </a:r>
          </a:p>
          <a:p>
            <a:r>
              <a:rPr lang="pt-BR" dirty="0"/>
              <a:t>Implementação utilizando Lista Encadeada</a:t>
            </a:r>
          </a:p>
          <a:p>
            <a:r>
              <a:rPr lang="pt-BR" dirty="0"/>
              <a:t>Exemplos de uso</a:t>
            </a:r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Fila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/>
          </a:bodyPr>
          <a:lstStyle/>
          <a:p>
            <a:r>
              <a:rPr lang="pt-BR" dirty="0"/>
              <a:t>Fila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Estrutura de dados dinâmica</a:t>
            </a:r>
          </a:p>
          <a:p>
            <a:pPr lvl="1"/>
            <a:r>
              <a:rPr lang="pt-BR" dirty="0"/>
              <a:t>Inserção de elementos acontece sempre no final da fila</a:t>
            </a:r>
          </a:p>
          <a:p>
            <a:pPr lvl="1"/>
            <a:r>
              <a:rPr lang="pt-BR" dirty="0"/>
              <a:t>Remoção de elementos acontece sempre no início da fila</a:t>
            </a:r>
          </a:p>
          <a:p>
            <a:pPr lvl="1"/>
            <a:r>
              <a:rPr lang="pt-BR" dirty="0"/>
              <a:t>F.I.F.O.</a:t>
            </a:r>
          </a:p>
          <a:p>
            <a:pPr lvl="2"/>
            <a:r>
              <a:rPr lang="pt-BR" i="1" dirty="0" err="1"/>
              <a:t>First</a:t>
            </a:r>
            <a:r>
              <a:rPr lang="pt-BR" i="1" dirty="0"/>
              <a:t> in, </a:t>
            </a:r>
            <a:r>
              <a:rPr lang="pt-BR" i="1" dirty="0" err="1"/>
              <a:t>first</a:t>
            </a:r>
            <a:r>
              <a:rPr lang="pt-BR" i="1" dirty="0"/>
              <a:t> out!</a:t>
            </a:r>
          </a:p>
          <a:p>
            <a:pPr lvl="1"/>
            <a:r>
              <a:rPr lang="pt-BR" dirty="0"/>
              <a:t>Primeiro elemento a entrar é o primeiro a sair</a:t>
            </a:r>
          </a:p>
          <a:p>
            <a:r>
              <a:rPr lang="pt-BR" dirty="0"/>
              <a:t>Exemplos </a:t>
            </a:r>
          </a:p>
          <a:p>
            <a:pPr lvl="1"/>
            <a:r>
              <a:rPr lang="pt-BR" dirty="0"/>
              <a:t>Fila de impressão, fila de banco</a:t>
            </a:r>
          </a:p>
          <a:p>
            <a:pPr lvl="1"/>
            <a:r>
              <a:rPr lang="pt-BR" dirty="0"/>
              <a:t>Fila de processos de um sistema operacional na espera para execução</a:t>
            </a:r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9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Fila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Fila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Operações básicas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Inserir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 err="1"/>
              <a:t>enqueue</a:t>
            </a:r>
            <a:r>
              <a:rPr lang="pt-BR" dirty="0"/>
              <a:t>(</a:t>
            </a:r>
            <a:r>
              <a:rPr lang="pt-BR" dirty="0" err="1"/>
              <a:t>novo_elemento</a:t>
            </a:r>
            <a:r>
              <a:rPr lang="pt-BR" dirty="0"/>
              <a:t>)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Insere um novo fim da fila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Remover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 err="1"/>
              <a:t>dequeue</a:t>
            </a:r>
            <a:r>
              <a:rPr lang="pt-BR" dirty="0"/>
              <a:t>()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Retira um elemento do início da fila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Pode apenas remover ou remover e retornar o elemento</a:t>
            </a:r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830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6D1BD-DE7B-4BFF-8412-C5DEBD1F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Pilha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E12A74-0EAB-4991-9934-7AB2905DAE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Funcionamento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98B4EDB-2C13-4E47-8E57-725DDD17E4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51" t="26189" r="19288" b="16384"/>
          <a:stretch/>
        </p:blipFill>
        <p:spPr>
          <a:xfrm>
            <a:off x="629821" y="2276872"/>
            <a:ext cx="7363010" cy="402511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CCD677E-465E-448E-AB28-ADACBD6CA783}"/>
              </a:ext>
            </a:extLst>
          </p:cNvPr>
          <p:cNvSpPr txBox="1"/>
          <p:nvPr/>
        </p:nvSpPr>
        <p:spPr>
          <a:xfrm>
            <a:off x="3203848" y="5572343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Caso implementação dinâmica seja utilizada, memória de ‘a’ deve também ser liberada </a:t>
            </a:r>
          </a:p>
        </p:txBody>
      </p:sp>
    </p:spTree>
    <p:extLst>
      <p:ext uri="{BB962C8B-B14F-4D97-AF65-F5344CB8AC3E}">
        <p14:creationId xmlns:p14="http://schemas.microsoft.com/office/powerpoint/2010/main" val="254671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FB1C9-8781-4391-8B10-149D6825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F9F6CB-C273-4EB3-9E23-8C4D938F99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968552"/>
          </a:xfrm>
        </p:spPr>
        <p:txBody>
          <a:bodyPr>
            <a:normAutofit/>
          </a:bodyPr>
          <a:lstStyle/>
          <a:p>
            <a:r>
              <a:rPr lang="pt-BR" dirty="0"/>
              <a:t>Elemento é sempre inserido no índice “fim”</a:t>
            </a:r>
          </a:p>
          <a:p>
            <a:pPr lvl="1"/>
            <a:r>
              <a:rPr lang="pt-BR" dirty="0"/>
              <a:t>Fim anda uma posição (próxima posição livre)</a:t>
            </a:r>
          </a:p>
          <a:p>
            <a:r>
              <a:rPr lang="pt-BR" dirty="0"/>
              <a:t>Remoção ocorre sempre no índice “início”</a:t>
            </a:r>
          </a:p>
          <a:p>
            <a:pPr lvl="1"/>
            <a:r>
              <a:rPr lang="pt-BR" dirty="0"/>
              <a:t>Início anda uma posição</a:t>
            </a:r>
          </a:p>
          <a:p>
            <a:endParaRPr lang="pt-BR" dirty="0"/>
          </a:p>
          <a:p>
            <a:endParaRPr lang="pt-BR" dirty="0"/>
          </a:p>
          <a:p>
            <a:pPr marL="36576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1F7CC54-5B32-4E61-9965-508226763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51" t="26189" r="19288" b="16384"/>
          <a:stretch/>
        </p:blipFill>
        <p:spPr>
          <a:xfrm>
            <a:off x="4283968" y="4221088"/>
            <a:ext cx="4823616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903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FB1C9-8781-4391-8B10-149D6825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F9F6CB-C273-4EB3-9E23-8C4D938F99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968552"/>
          </a:xfrm>
        </p:spPr>
        <p:txBody>
          <a:bodyPr>
            <a:normAutofit/>
          </a:bodyPr>
          <a:lstStyle/>
          <a:p>
            <a:r>
              <a:rPr lang="pt-BR" dirty="0"/>
              <a:t>Problema</a:t>
            </a:r>
          </a:p>
          <a:p>
            <a:pPr lvl="1"/>
            <a:r>
              <a:rPr lang="pt-BR" dirty="0"/>
              <a:t>Desperdício de espaço</a:t>
            </a:r>
          </a:p>
          <a:p>
            <a:pPr lvl="1"/>
            <a:r>
              <a:rPr lang="pt-BR" dirty="0"/>
              <a:t>“fim” pode chegar à última posição e ainda existir espaço no início da fila</a:t>
            </a:r>
          </a:p>
          <a:p>
            <a:pPr lvl="1"/>
            <a:r>
              <a:rPr lang="pt-BR" dirty="0"/>
              <a:t>Solução: estratégia circular</a:t>
            </a:r>
          </a:p>
          <a:p>
            <a:pPr lvl="2"/>
            <a:r>
              <a:rPr lang="pt-BR" dirty="0"/>
              <a:t>Se a última posição estiver ocupada e existir espaço no início, próxima inserção ocorre no início </a:t>
            </a:r>
          </a:p>
          <a:p>
            <a:pPr lvl="2"/>
            <a:r>
              <a:rPr lang="pt-BR" dirty="0"/>
              <a:t>fim = (inicio + n)%N</a:t>
            </a:r>
          </a:p>
          <a:p>
            <a:pPr lvl="3"/>
            <a:r>
              <a:rPr lang="pt-BR" dirty="0"/>
              <a:t>Inicio: posição inicial</a:t>
            </a:r>
          </a:p>
          <a:p>
            <a:pPr lvl="3"/>
            <a:r>
              <a:rPr lang="pt-BR" dirty="0"/>
              <a:t>Fim: posição final</a:t>
            </a:r>
          </a:p>
          <a:p>
            <a:pPr lvl="3"/>
            <a:r>
              <a:rPr lang="pt-BR" dirty="0"/>
              <a:t>n: número de elementos inseridos</a:t>
            </a:r>
          </a:p>
          <a:p>
            <a:pPr lvl="3"/>
            <a:r>
              <a:rPr lang="pt-BR" dirty="0"/>
              <a:t>N</a:t>
            </a:r>
            <a:r>
              <a:rPr lang="pt-BR"/>
              <a:t>: tamanho do vetor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36576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976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FB1C9-8781-4391-8B10-149D6825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F9F6CB-C273-4EB3-9E23-8C4D938F99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968552"/>
          </a:xfrm>
        </p:spPr>
        <p:txBody>
          <a:bodyPr>
            <a:normAutofit/>
          </a:bodyPr>
          <a:lstStyle/>
          <a:p>
            <a:r>
              <a:rPr lang="pt-BR" dirty="0"/>
              <a:t>Definição e criação</a:t>
            </a:r>
          </a:p>
          <a:p>
            <a:endParaRPr lang="pt-BR" dirty="0"/>
          </a:p>
          <a:p>
            <a:pPr marL="36576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14EDB12-24BA-4B0A-B8BA-563638643BC5}"/>
              </a:ext>
            </a:extLst>
          </p:cNvPr>
          <p:cNvSpPr/>
          <p:nvPr/>
        </p:nvSpPr>
        <p:spPr>
          <a:xfrm>
            <a:off x="467544" y="2636912"/>
            <a:ext cx="82985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#define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100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inicio;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vet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cria() {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  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fila =   (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*)malloc(</a:t>
            </a:r>
            <a:r>
              <a:rPr lang="it-IT" dirty="0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fila-&gt;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fila-&gt;inicio =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fila;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368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E28D9-3AD2-413F-8EA5-B0905D00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3B28E0-E047-4679-A108-83B877A040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908DC98-A8A4-40BC-B31F-CCE6592C8248}"/>
              </a:ext>
            </a:extLst>
          </p:cNvPr>
          <p:cNvSpPr/>
          <p:nvPr/>
        </p:nvSpPr>
        <p:spPr>
          <a:xfrm>
            <a:off x="323528" y="2229683"/>
            <a:ext cx="8820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insere(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Fila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fim;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"capacidade máxima atingida! elemento 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nao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 inserido!"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fim =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-&gt;inicio +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 %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vet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[fim]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n_inseridos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741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12022</TotalTime>
  <Words>1224</Words>
  <Application>Microsoft Office PowerPoint</Application>
  <PresentationFormat>Apresentação na tela (4:3)</PresentationFormat>
  <Paragraphs>248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Consolas</vt:lpstr>
      <vt:lpstr>Tw Cen MT</vt:lpstr>
      <vt:lpstr>Wingdings</vt:lpstr>
      <vt:lpstr>Wingdings 2</vt:lpstr>
      <vt:lpstr>Tema do Office</vt:lpstr>
      <vt:lpstr>Mediano</vt:lpstr>
      <vt:lpstr>Fila  </vt:lpstr>
      <vt:lpstr>O que veremos nesta aula?</vt:lpstr>
      <vt:lpstr>Definição de Fila</vt:lpstr>
      <vt:lpstr>Definição de Fila</vt:lpstr>
      <vt:lpstr>Definição de Pilha</vt:lpstr>
      <vt:lpstr>Implementação (vetor)</vt:lpstr>
      <vt:lpstr>Implementação (vetor)</vt:lpstr>
      <vt:lpstr>Implementação (vetor)</vt:lpstr>
      <vt:lpstr>Implementação (vetor)</vt:lpstr>
      <vt:lpstr>Implementação (vetor)</vt:lpstr>
      <vt:lpstr>Implementação (vetor)</vt:lpstr>
      <vt:lpstr>Implementação (Lista Encadeada)</vt:lpstr>
      <vt:lpstr>Implementação (Lista Encadeada)</vt:lpstr>
      <vt:lpstr>Implementação (Lista Encadeada)</vt:lpstr>
      <vt:lpstr>Implementação (Lista Encadeada)</vt:lpstr>
      <vt:lpstr>Implementação (Lista Encadeada)</vt:lpstr>
      <vt:lpstr>Implementação (Lista Encadeada)</vt:lpstr>
      <vt:lpstr>Implementação (Lista Encadeada)</vt:lpstr>
      <vt:lpstr>Exercícios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215</cp:revision>
  <dcterms:created xsi:type="dcterms:W3CDTF">2013-05-23T18:15:36Z</dcterms:created>
  <dcterms:modified xsi:type="dcterms:W3CDTF">2017-08-16T16:00:39Z</dcterms:modified>
</cp:coreProperties>
</file>