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76" r:id="rId3"/>
    <p:sldId id="29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67" r:id="rId21"/>
    <p:sldId id="354" r:id="rId22"/>
    <p:sldId id="369" r:id="rId23"/>
    <p:sldId id="355" r:id="rId24"/>
    <p:sldId id="356" r:id="rId25"/>
    <p:sldId id="357" r:id="rId26"/>
    <p:sldId id="358" r:id="rId27"/>
    <p:sldId id="361" r:id="rId28"/>
    <p:sldId id="359" r:id="rId29"/>
    <p:sldId id="362" r:id="rId30"/>
    <p:sldId id="363" r:id="rId31"/>
    <p:sldId id="365" r:id="rId32"/>
    <p:sldId id="364" r:id="rId33"/>
    <p:sldId id="366" r:id="rId34"/>
    <p:sldId id="368" r:id="rId35"/>
    <p:sldId id="371" r:id="rId36"/>
    <p:sldId id="372" r:id="rId37"/>
    <p:sldId id="373" r:id="rId38"/>
    <p:sldId id="374" r:id="rId39"/>
    <p:sldId id="375" r:id="rId40"/>
    <p:sldId id="378" r:id="rId41"/>
    <p:sldId id="376" r:id="rId42"/>
    <p:sldId id="379" r:id="rId43"/>
    <p:sldId id="382" r:id="rId44"/>
    <p:sldId id="381" r:id="rId45"/>
    <p:sldId id="337" r:id="rId46"/>
    <p:sldId id="296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35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27584" y="6381328"/>
            <a:ext cx="21336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AutoShape 2" descr="Resultado de imagem para ifp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8CE559-B6A6-472C-B71B-7218F1D55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3" y="5589240"/>
            <a:ext cx="2500637" cy="9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0032" y="1975123"/>
            <a:ext cx="4032448" cy="2101949"/>
          </a:xfrm>
        </p:spPr>
        <p:txBody>
          <a:bodyPr>
            <a:normAutofit/>
          </a:bodyPr>
          <a:lstStyle/>
          <a:p>
            <a:r>
              <a:rPr lang="pt-BR" sz="5400" b="1" dirty="0"/>
              <a:t>Grafos</a:t>
            </a:r>
            <a:br>
              <a:rPr lang="pt-BR" sz="5400" b="1" dirty="0"/>
            </a:b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3309" y="5589240"/>
            <a:ext cx="4608512" cy="10801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Prof. Rafael Mesquita</a:t>
            </a:r>
          </a:p>
          <a:p>
            <a:r>
              <a:rPr lang="pt-BR" dirty="0"/>
              <a:t>rgm@cin.ufpe.br</a:t>
            </a:r>
          </a:p>
        </p:txBody>
      </p:sp>
      <p:sp>
        <p:nvSpPr>
          <p:cNvPr id="6" name="AutoShape 2" descr="Resultado de imagem para if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55641" cy="41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A9045-E95F-4E6A-98E6-43AEB66E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CE252D4-7603-4EF6-932A-A8A18EB960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Lista de adjacências normalmente é preferível em relação à matriz de adjacências</a:t>
                </a:r>
              </a:p>
              <a:p>
                <a:pPr lvl="1"/>
                <a:r>
                  <a:rPr lang="pt-BR" dirty="0"/>
                  <a:t>Mais eficientes em termos de memória para representar grafos esparsos</a:t>
                </a:r>
              </a:p>
              <a:p>
                <a:pPr lvl="2"/>
                <a:r>
                  <a:rPr lang="pt-BR" dirty="0"/>
                  <a:t>Se matriz de adjacências for esparsa, um grande desperdício de memória ocorre</a:t>
                </a:r>
              </a:p>
              <a:p>
                <a:pPr lvl="2"/>
                <a:r>
                  <a:rPr lang="pt-BR" dirty="0"/>
                  <a:t>Grafo esparso: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Quando utilizar matriz de adjacências?</a:t>
                </a:r>
              </a:p>
              <a:p>
                <a:pPr lvl="2"/>
                <a:r>
                  <a:rPr lang="pt-BR" dirty="0"/>
                  <a:t>Grafo denso: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pt-B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Quando é necessário realizar consultas de forma extremamente rápida</a:t>
                </a:r>
              </a:p>
              <a:p>
                <a:pPr lvl="1"/>
                <a:r>
                  <a:rPr lang="pt-BR" dirty="0"/>
                  <a:t>Questão similar à decidir quando utilizar listas encadeadas ou vetores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CE252D4-7603-4EF6-932A-A8A18EB96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374" t="-2168" r="-898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57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13EDE-65D3-4E9B-BAB7-40E600D2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Grafo orientado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7C1887-787A-4387-86E6-C8322BD09E7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Em grafos não-orientados, se uma aresta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dirty="0"/>
                  <a:t>liga os vértices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isso</a:t>
                </a:r>
                <a:r>
                  <a:rPr lang="en-GB" dirty="0"/>
                  <a:t> </a:t>
                </a:r>
                <a:r>
                  <a:rPr lang="en-GB" dirty="0" err="1"/>
                  <a:t>significa</a:t>
                </a:r>
                <a:r>
                  <a:rPr lang="en-GB" dirty="0"/>
                  <a:t> que é </a:t>
                </a:r>
                <a:r>
                  <a:rPr lang="en-GB" dirty="0" err="1"/>
                  <a:t>possível</a:t>
                </a:r>
                <a:r>
                  <a:rPr lang="en-GB" dirty="0"/>
                  <a:t> </a:t>
                </a:r>
                <a:r>
                  <a:rPr lang="en-GB" dirty="0" err="1"/>
                  <a:t>ir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para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, e 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 para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aparece na lista de adjacência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aparece na lista de adjacência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r>
                  <a:rPr lang="pt-BR" dirty="0"/>
                  <a:t>P</a:t>
                </a:r>
                <a:r>
                  <a:rPr lang="en-GB" dirty="0" err="1"/>
                  <a:t>ara</a:t>
                </a:r>
                <a:r>
                  <a:rPr lang="en-GB" dirty="0"/>
                  <a:t> um </a:t>
                </a:r>
                <a:r>
                  <a:rPr lang="en-GB" dirty="0" err="1"/>
                  <a:t>grafo</a:t>
                </a:r>
                <a:r>
                  <a:rPr lang="en-GB" dirty="0"/>
                  <a:t> </a:t>
                </a:r>
                <a:r>
                  <a:rPr lang="en-GB" dirty="0" err="1"/>
                  <a:t>orientado</a:t>
                </a:r>
                <a:r>
                  <a:rPr lang="en-GB" dirty="0"/>
                  <a:t> para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aresta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somente</a:t>
                </a:r>
                <a:r>
                  <a:rPr lang="en-GB" dirty="0"/>
                  <a:t> é </a:t>
                </a:r>
                <a:r>
                  <a:rPr lang="en-GB" dirty="0" err="1"/>
                  <a:t>possível</a:t>
                </a:r>
                <a:r>
                  <a:rPr lang="en-GB" dirty="0"/>
                  <a:t> </a:t>
                </a:r>
                <a:r>
                  <a:rPr lang="en-GB" dirty="0" err="1"/>
                  <a:t>ir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para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aparece na lista de adjacência de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Opcionalmente, é possível que também exista uma outra aresta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pt-BR" dirty="0"/>
                  <a:t>Então,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apareceria na lista de adjacência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7C1887-787A-4387-86E6-C8322BD09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74" t="-2985" r="-1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2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3AE5E-659B-476C-A6FB-98C3060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Grafo orientado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Lista de adjacências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36576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7C8542A2-F401-430C-BDEF-109192EC34E4}"/>
              </a:ext>
            </a:extLst>
          </p:cNvPr>
          <p:cNvSpPr/>
          <p:nvPr/>
        </p:nvSpPr>
        <p:spPr>
          <a:xfrm>
            <a:off x="179512" y="385163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300FB4-3B83-4DC9-A41F-DF9107352166}"/>
              </a:ext>
            </a:extLst>
          </p:cNvPr>
          <p:cNvSpPr txBox="1"/>
          <p:nvPr/>
        </p:nvSpPr>
        <p:spPr>
          <a:xfrm>
            <a:off x="251520" y="3918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CA02A6-70E4-4116-A27B-59D0D4ECF55E}"/>
              </a:ext>
            </a:extLst>
          </p:cNvPr>
          <p:cNvSpPr/>
          <p:nvPr/>
        </p:nvSpPr>
        <p:spPr>
          <a:xfrm>
            <a:off x="1115616" y="3361638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AC7ADF-6021-47B2-BA72-2CA4CF96A542}"/>
              </a:ext>
            </a:extLst>
          </p:cNvPr>
          <p:cNvSpPr txBox="1"/>
          <p:nvPr/>
        </p:nvSpPr>
        <p:spPr>
          <a:xfrm>
            <a:off x="1187624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6D86802-3935-4ECE-8A95-A3BD96276E30}"/>
              </a:ext>
            </a:extLst>
          </p:cNvPr>
          <p:cNvSpPr/>
          <p:nvPr/>
        </p:nvSpPr>
        <p:spPr>
          <a:xfrm>
            <a:off x="1148679" y="4533383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63875-91BB-4403-ADA5-51A2739AA044}"/>
              </a:ext>
            </a:extLst>
          </p:cNvPr>
          <p:cNvSpPr txBox="1"/>
          <p:nvPr/>
        </p:nvSpPr>
        <p:spPr>
          <a:xfrm>
            <a:off x="1220687" y="46007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7C3541-5B5A-4817-9311-6C4C1127C0BF}"/>
              </a:ext>
            </a:extLst>
          </p:cNvPr>
          <p:cNvSpPr/>
          <p:nvPr/>
        </p:nvSpPr>
        <p:spPr>
          <a:xfrm>
            <a:off x="2096516" y="3666964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4C96F7-634C-4FD4-A2DE-29CAB4BDD8BE}"/>
              </a:ext>
            </a:extLst>
          </p:cNvPr>
          <p:cNvSpPr txBox="1"/>
          <p:nvPr/>
        </p:nvSpPr>
        <p:spPr>
          <a:xfrm>
            <a:off x="2168524" y="37343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7A0311-CAB2-4123-B339-4E5FA08FFC99}"/>
              </a:ext>
            </a:extLst>
          </p:cNvPr>
          <p:cNvSpPr/>
          <p:nvPr/>
        </p:nvSpPr>
        <p:spPr>
          <a:xfrm>
            <a:off x="2276536" y="456196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0A61CB-3BDC-47E7-83AD-E7FD559B1D15}"/>
              </a:ext>
            </a:extLst>
          </p:cNvPr>
          <p:cNvSpPr txBox="1"/>
          <p:nvPr/>
        </p:nvSpPr>
        <p:spPr>
          <a:xfrm>
            <a:off x="2348544" y="46293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946153-6CB9-4E0A-8567-F00CF0DCF20D}"/>
              </a:ext>
            </a:extLst>
          </p:cNvPr>
          <p:cNvSpPr/>
          <p:nvPr/>
        </p:nvSpPr>
        <p:spPr>
          <a:xfrm>
            <a:off x="3072241" y="402526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61B034-C9A4-470F-A10B-C1D8859454B6}"/>
              </a:ext>
            </a:extLst>
          </p:cNvPr>
          <p:cNvSpPr txBox="1"/>
          <p:nvPr/>
        </p:nvSpPr>
        <p:spPr>
          <a:xfrm>
            <a:off x="3144249" y="409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8B75F77-9B41-4DF9-82D9-ED80CBCCDC11}"/>
              </a:ext>
            </a:extLst>
          </p:cNvPr>
          <p:cNvGraphicFramePr>
            <a:graphicFrameLocks noGrp="1"/>
          </p:cNvGraphicFramePr>
          <p:nvPr/>
        </p:nvGraphicFramePr>
        <p:xfrm>
          <a:off x="4808370" y="2996952"/>
          <a:ext cx="565383" cy="2664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</a:tbl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E403702-982B-4A85-A231-6054F2B2AC2A}"/>
              </a:ext>
            </a:extLst>
          </p:cNvPr>
          <p:cNvCxnSpPr/>
          <p:nvPr/>
        </p:nvCxnSpPr>
        <p:spPr>
          <a:xfrm>
            <a:off x="5373753" y="3171457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89BC1A3-B30E-4B6B-BF4F-B2321FD52318}"/>
              </a:ext>
            </a:extLst>
          </p:cNvPr>
          <p:cNvCxnSpPr/>
          <p:nvPr/>
        </p:nvCxnSpPr>
        <p:spPr>
          <a:xfrm>
            <a:off x="5373753" y="3625025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3FCFF818-337C-4DD3-B4ED-5C6C64758D06}"/>
              </a:ext>
            </a:extLst>
          </p:cNvPr>
          <p:cNvCxnSpPr/>
          <p:nvPr/>
        </p:nvCxnSpPr>
        <p:spPr>
          <a:xfrm>
            <a:off x="5373753" y="4118559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023B68A1-336F-4555-AFDD-DB0E58E7162D}"/>
              </a:ext>
            </a:extLst>
          </p:cNvPr>
          <p:cNvCxnSpPr/>
          <p:nvPr/>
        </p:nvCxnSpPr>
        <p:spPr>
          <a:xfrm>
            <a:off x="5373753" y="454684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1D2410F-00B7-4A49-85A5-B79E95A1910B}"/>
              </a:ext>
            </a:extLst>
          </p:cNvPr>
          <p:cNvCxnSpPr/>
          <p:nvPr/>
        </p:nvCxnSpPr>
        <p:spPr>
          <a:xfrm>
            <a:off x="5373753" y="4965431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C3CB816F-5ACF-4C59-8E0F-4CABACFB44F8}"/>
              </a:ext>
            </a:extLst>
          </p:cNvPr>
          <p:cNvCxnSpPr/>
          <p:nvPr/>
        </p:nvCxnSpPr>
        <p:spPr>
          <a:xfrm>
            <a:off x="5373753" y="544522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300B621-F8C0-420D-9741-F8F5945481A6}"/>
              </a:ext>
            </a:extLst>
          </p:cNvPr>
          <p:cNvSpPr txBox="1"/>
          <p:nvPr/>
        </p:nvSpPr>
        <p:spPr>
          <a:xfrm>
            <a:off x="5919802" y="2999995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3520E9F-0937-4CEC-AB1A-A455141E50B8}"/>
              </a:ext>
            </a:extLst>
          </p:cNvPr>
          <p:cNvSpPr txBox="1"/>
          <p:nvPr/>
        </p:nvSpPr>
        <p:spPr>
          <a:xfrm>
            <a:off x="6948264" y="2996952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7B5B0DBF-254F-42DA-B082-6659410ED9BA}"/>
              </a:ext>
            </a:extLst>
          </p:cNvPr>
          <p:cNvCxnSpPr/>
          <p:nvPr/>
        </p:nvCxnSpPr>
        <p:spPr>
          <a:xfrm>
            <a:off x="6423858" y="318161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1477EC9-A87A-4C5A-AB0A-B39688EAA8E3}"/>
              </a:ext>
            </a:extLst>
          </p:cNvPr>
          <p:cNvSpPr txBox="1"/>
          <p:nvPr/>
        </p:nvSpPr>
        <p:spPr>
          <a:xfrm>
            <a:off x="5940152" y="3936099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C331D22-E588-48D3-9BBB-E89A76FAF142}"/>
              </a:ext>
            </a:extLst>
          </p:cNvPr>
          <p:cNvSpPr txBox="1"/>
          <p:nvPr/>
        </p:nvSpPr>
        <p:spPr>
          <a:xfrm>
            <a:off x="6968614" y="3933056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960F304C-C73C-482E-8148-178EA76816FF}"/>
              </a:ext>
            </a:extLst>
          </p:cNvPr>
          <p:cNvCxnSpPr/>
          <p:nvPr/>
        </p:nvCxnSpPr>
        <p:spPr>
          <a:xfrm>
            <a:off x="6444208" y="411772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ADEA2AA-0503-4D3C-A2FA-8DE9CB5C5502}"/>
              </a:ext>
            </a:extLst>
          </p:cNvPr>
          <p:cNvSpPr txBox="1"/>
          <p:nvPr/>
        </p:nvSpPr>
        <p:spPr>
          <a:xfrm>
            <a:off x="8028384" y="3933056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D3760BB-821C-4ADC-9012-E7CA50AD97D6}"/>
              </a:ext>
            </a:extLst>
          </p:cNvPr>
          <p:cNvCxnSpPr/>
          <p:nvPr/>
        </p:nvCxnSpPr>
        <p:spPr>
          <a:xfrm>
            <a:off x="7503978" y="411772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B4A9A1F-B43D-4E78-978D-0F7DB2676F25}"/>
              </a:ext>
            </a:extLst>
          </p:cNvPr>
          <p:cNvSpPr txBox="1"/>
          <p:nvPr/>
        </p:nvSpPr>
        <p:spPr>
          <a:xfrm>
            <a:off x="5940152" y="4365104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740F3D6-55F5-4E17-A48F-82DE5FBF1E83}"/>
              </a:ext>
            </a:extLst>
          </p:cNvPr>
          <p:cNvSpPr txBox="1"/>
          <p:nvPr/>
        </p:nvSpPr>
        <p:spPr>
          <a:xfrm>
            <a:off x="5940152" y="4800195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023C031-D1DB-4BA2-A20F-A6EF097F75F2}"/>
              </a:ext>
            </a:extLst>
          </p:cNvPr>
          <p:cNvCxnSpPr/>
          <p:nvPr/>
        </p:nvCxnSpPr>
        <p:spPr>
          <a:xfrm>
            <a:off x="6444208" y="498181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C0F0148-DC16-46D0-ADC7-BE46E61F35B6}"/>
              </a:ext>
            </a:extLst>
          </p:cNvPr>
          <p:cNvSpPr txBox="1"/>
          <p:nvPr/>
        </p:nvSpPr>
        <p:spPr>
          <a:xfrm>
            <a:off x="6944717" y="4807781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3AC7CA3-8662-4803-8DAE-85F66A83F2BF}"/>
              </a:ext>
            </a:extLst>
          </p:cNvPr>
          <p:cNvSpPr txBox="1"/>
          <p:nvPr/>
        </p:nvSpPr>
        <p:spPr>
          <a:xfrm>
            <a:off x="5940152" y="5304251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endParaRPr lang="en-GB" dirty="0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9317CF43-5C43-449B-A2C8-5911C7EA87BD}"/>
              </a:ext>
            </a:extLst>
          </p:cNvPr>
          <p:cNvCxnSpPr>
            <a:cxnSpLocks/>
          </p:cNvCxnSpPr>
          <p:nvPr/>
        </p:nvCxnSpPr>
        <p:spPr>
          <a:xfrm flipV="1">
            <a:off x="611560" y="3613666"/>
            <a:ext cx="504056" cy="31939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D11BD133-1B69-41DD-B54E-28D68785F45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79173" y="4325570"/>
            <a:ext cx="569506" cy="45984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FD91FA40-725E-479E-A7D9-165253BF9623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1367644" y="3865694"/>
            <a:ext cx="5574" cy="68114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EDBF1D26-F0A1-4461-BE91-F4A56AF811BC}"/>
              </a:ext>
            </a:extLst>
          </p:cNvPr>
          <p:cNvCxnSpPr>
            <a:cxnSpLocks/>
          </p:cNvCxnSpPr>
          <p:nvPr/>
        </p:nvCxnSpPr>
        <p:spPr>
          <a:xfrm flipH="1" flipV="1">
            <a:off x="621201" y="4171020"/>
            <a:ext cx="598947" cy="46476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7446904A-867C-4FE3-BD27-3532B91FED10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612258" y="4813993"/>
            <a:ext cx="664278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2DEFD432-D8E6-4A21-BD26-AD8B1600C7B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439652" y="3798332"/>
            <a:ext cx="959994" cy="81953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7C4AB3EC-0CE3-4700-BB84-27B0CE099CAA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2733156" y="4455506"/>
            <a:ext cx="412902" cy="21487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58C3F43E-6EC0-4985-BB24-CD3D04E7D26E}"/>
              </a:ext>
            </a:extLst>
          </p:cNvPr>
          <p:cNvCxnSpPr>
            <a:cxnSpLocks/>
          </p:cNvCxnSpPr>
          <p:nvPr/>
        </p:nvCxnSpPr>
        <p:spPr>
          <a:xfrm flipH="1" flipV="1">
            <a:off x="2561430" y="3918992"/>
            <a:ext cx="620911" cy="21991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5A2DD07D-294B-4823-BB36-E3719B26DC95}"/>
              </a:ext>
            </a:extLst>
          </p:cNvPr>
          <p:cNvCxnSpPr>
            <a:cxnSpLocks/>
            <a:stCxn id="10" idx="5"/>
            <a:endCxn id="15" idx="1"/>
          </p:cNvCxnSpPr>
          <p:nvPr/>
        </p:nvCxnSpPr>
        <p:spPr>
          <a:xfrm>
            <a:off x="2526755" y="4097203"/>
            <a:ext cx="617494" cy="18009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2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20C8F-7D83-4D46-97E4-AC44329C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de complexidade de espaço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Utilizando listas encadeadas</a:t>
                </a:r>
              </a:p>
              <a:p>
                <a:pPr lvl="1"/>
                <a:r>
                  <a:rPr lang="pt-BR" dirty="0"/>
                  <a:t>Grafo orientado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dirty="0"/>
                  <a:t> vértices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arestas</a:t>
                </a:r>
              </a:p>
              <a:p>
                <a:pPr lvl="3"/>
                <a:r>
                  <a:rPr lang="pt-BR" dirty="0"/>
                  <a:t>S</a:t>
                </a:r>
                <a:r>
                  <a:rPr lang="en-GB" dirty="0" err="1"/>
                  <a:t>omatório</a:t>
                </a:r>
                <a:r>
                  <a:rPr lang="en-GB" dirty="0"/>
                  <a:t> da </a:t>
                </a:r>
                <a:r>
                  <a:rPr lang="en-GB" dirty="0" err="1"/>
                  <a:t>quantidade</a:t>
                </a:r>
                <a:r>
                  <a:rPr lang="en-GB" dirty="0"/>
                  <a:t> de </a:t>
                </a:r>
                <a:r>
                  <a:rPr lang="en-GB" dirty="0" err="1"/>
                  <a:t>elementos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todas</a:t>
                </a:r>
                <a:r>
                  <a:rPr lang="en-GB" dirty="0"/>
                  <a:t> as </a:t>
                </a:r>
                <a:r>
                  <a:rPr lang="en-GB" dirty="0" err="1"/>
                  <a:t>listas</a:t>
                </a:r>
                <a:r>
                  <a:rPr lang="en-GB" dirty="0"/>
                  <a:t> de </a:t>
                </a:r>
                <a:r>
                  <a:rPr lang="en-GB" dirty="0" err="1"/>
                  <a:t>adjacências</a:t>
                </a:r>
                <a:endParaRPr lang="en-GB" dirty="0"/>
              </a:p>
              <a:p>
                <a:pPr lvl="1"/>
                <a:r>
                  <a:rPr lang="pt-BR" dirty="0"/>
                  <a:t>Grafo não-orientado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dirty="0"/>
                  <a:t> vértices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arestas</a:t>
                </a:r>
              </a:p>
              <a:p>
                <a:pPr lvl="3"/>
                <a:r>
                  <a:rPr lang="pt-BR" dirty="0"/>
                  <a:t>S</a:t>
                </a:r>
                <a:r>
                  <a:rPr lang="en-GB" dirty="0" err="1"/>
                  <a:t>omatório</a:t>
                </a:r>
                <a:r>
                  <a:rPr lang="en-GB" dirty="0"/>
                  <a:t> da </a:t>
                </a:r>
                <a:r>
                  <a:rPr lang="en-GB" dirty="0" err="1"/>
                  <a:t>quantidade</a:t>
                </a:r>
                <a:r>
                  <a:rPr lang="en-GB" dirty="0"/>
                  <a:t> de </a:t>
                </a:r>
                <a:r>
                  <a:rPr lang="en-GB" dirty="0" err="1"/>
                  <a:t>elementos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todas</a:t>
                </a:r>
                <a:r>
                  <a:rPr lang="en-GB" dirty="0"/>
                  <a:t> as </a:t>
                </a:r>
                <a:r>
                  <a:rPr lang="en-GB" dirty="0" err="1"/>
                  <a:t>listas</a:t>
                </a:r>
                <a:r>
                  <a:rPr lang="en-GB" dirty="0"/>
                  <a:t> de </a:t>
                </a:r>
                <a:r>
                  <a:rPr lang="en-GB" dirty="0" err="1"/>
                  <a:t>adjacências</a:t>
                </a:r>
                <a:endParaRPr lang="en-GB" dirty="0"/>
              </a:p>
              <a:p>
                <a:pPr lvl="2"/>
                <a:r>
                  <a:rPr lang="pt-BR" dirty="0"/>
                  <a:t>Quantidade de memória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74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2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20C8F-7D83-4D46-97E4-AC44329C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de complexidade de espaço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Utilizando matriz de adjacências</a:t>
                </a:r>
              </a:p>
              <a:p>
                <a:pPr lvl="1"/>
                <a:r>
                  <a:rPr lang="pt-BR" dirty="0"/>
                  <a:t>Matriz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|×|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independentemente do número de arestas</a:t>
                </a:r>
              </a:p>
              <a:p>
                <a:pPr lvl="1"/>
                <a:r>
                  <a:rPr lang="pt-BR" dirty="0"/>
                  <a:t>Caso grafo não seja orientado</a:t>
                </a:r>
              </a:p>
              <a:p>
                <a:pPr lvl="2"/>
                <a:r>
                  <a:rPr lang="pt-BR" dirty="0"/>
                  <a:t>Matriz é simétrica ao longo da diagonal principal</a:t>
                </a:r>
              </a:p>
              <a:p>
                <a:pPr lvl="1"/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F4088534-49F4-496B-89F0-5AB5E4169199}"/>
              </a:ext>
            </a:extLst>
          </p:cNvPr>
          <p:cNvSpPr/>
          <p:nvPr/>
        </p:nvSpPr>
        <p:spPr>
          <a:xfrm>
            <a:off x="179512" y="5212703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8301C-2A82-4367-B762-45F155F656A3}"/>
              </a:ext>
            </a:extLst>
          </p:cNvPr>
          <p:cNvSpPr txBox="1"/>
          <p:nvPr/>
        </p:nvSpPr>
        <p:spPr>
          <a:xfrm>
            <a:off x="251520" y="52800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7204018-25C9-4DCC-B12F-C435F34D9DB8}"/>
              </a:ext>
            </a:extLst>
          </p:cNvPr>
          <p:cNvSpPr/>
          <p:nvPr/>
        </p:nvSpPr>
        <p:spPr>
          <a:xfrm>
            <a:off x="1115616" y="4722711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5360E4-424F-4914-99E2-97FC136FE38F}"/>
              </a:ext>
            </a:extLst>
          </p:cNvPr>
          <p:cNvSpPr txBox="1"/>
          <p:nvPr/>
        </p:nvSpPr>
        <p:spPr>
          <a:xfrm>
            <a:off x="1187624" y="47900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35920C2-6B8C-4AF8-A932-832841F439FB}"/>
              </a:ext>
            </a:extLst>
          </p:cNvPr>
          <p:cNvSpPr/>
          <p:nvPr/>
        </p:nvSpPr>
        <p:spPr>
          <a:xfrm>
            <a:off x="1148679" y="5894456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614D0E-603B-4CCB-BC42-C7024147BC1C}"/>
              </a:ext>
            </a:extLst>
          </p:cNvPr>
          <p:cNvSpPr txBox="1"/>
          <p:nvPr/>
        </p:nvSpPr>
        <p:spPr>
          <a:xfrm>
            <a:off x="1220687" y="59618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F811E81-6D2E-4F4A-8CB8-D62E8809AFD9}"/>
              </a:ext>
            </a:extLst>
          </p:cNvPr>
          <p:cNvSpPr/>
          <p:nvPr/>
        </p:nvSpPr>
        <p:spPr>
          <a:xfrm>
            <a:off x="2096516" y="502803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684D16-935C-4F86-96BC-70E9F82C7210}"/>
              </a:ext>
            </a:extLst>
          </p:cNvPr>
          <p:cNvSpPr txBox="1"/>
          <p:nvPr/>
        </p:nvSpPr>
        <p:spPr>
          <a:xfrm>
            <a:off x="2168524" y="509539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EEBAA7D-5B5C-4310-8D3F-A48EEAB30C94}"/>
              </a:ext>
            </a:extLst>
          </p:cNvPr>
          <p:cNvSpPr/>
          <p:nvPr/>
        </p:nvSpPr>
        <p:spPr>
          <a:xfrm>
            <a:off x="2276536" y="5923038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EDAB49-74FE-4BA0-B83C-9635FC8F24C7}"/>
              </a:ext>
            </a:extLst>
          </p:cNvPr>
          <p:cNvSpPr txBox="1"/>
          <p:nvPr/>
        </p:nvSpPr>
        <p:spPr>
          <a:xfrm>
            <a:off x="2348544" y="59904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363477D-E6EF-40C0-9248-E26F200DF634}"/>
              </a:ext>
            </a:extLst>
          </p:cNvPr>
          <p:cNvSpPr/>
          <p:nvPr/>
        </p:nvSpPr>
        <p:spPr>
          <a:xfrm>
            <a:off x="3072241" y="538634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2275D7-6B6B-4626-AB40-A7A4EBF58FF6}"/>
              </a:ext>
            </a:extLst>
          </p:cNvPr>
          <p:cNvSpPr txBox="1"/>
          <p:nvPr/>
        </p:nvSpPr>
        <p:spPr>
          <a:xfrm>
            <a:off x="3144249" y="54537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8668CAE-D023-45AE-9B1A-1AD34624E7E7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3054" y="4974739"/>
            <a:ext cx="482562" cy="3193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C90C6E3-D2AB-4196-9359-C80CE9EACC0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4235" y="5698720"/>
            <a:ext cx="594444" cy="4477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4E3A5DB-CC8A-4D6E-953C-A972DE831F14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364010" y="5226767"/>
            <a:ext cx="3634" cy="66363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6EDD22C-B750-4B4E-9B99-F3A5529CBB6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592183" y="4977296"/>
            <a:ext cx="758170" cy="101955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A0A6142-2978-4BAC-AEA8-A664FD6641BB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2721849" y="5816579"/>
            <a:ext cx="424209" cy="2375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A52FD3-D298-47A3-BDD4-192D5C48F90B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574411" y="5275533"/>
            <a:ext cx="497830" cy="3628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51F8B5B-02F3-47D8-B003-903AF51CE31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606970" y="6175066"/>
            <a:ext cx="669566" cy="4884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E4869319-FAD6-4DD3-852E-0C802B6DC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9265"/>
              </p:ext>
            </p:extLst>
          </p:nvPr>
        </p:nvGraphicFramePr>
        <p:xfrm>
          <a:off x="4121034" y="4173542"/>
          <a:ext cx="3957681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91774752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288507216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089586519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056113337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210002249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025937704"/>
                    </a:ext>
                  </a:extLst>
                </a:gridCol>
              </a:tblGrid>
              <a:tr h="32680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58956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1</a:t>
                      </a:r>
                      <a:endParaRPr lang="en-GB" b="1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</a:tbl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4EBCB46-DBA4-4695-8BCE-8736F8046893}"/>
              </a:ext>
            </a:extLst>
          </p:cNvPr>
          <p:cNvCxnSpPr/>
          <p:nvPr/>
        </p:nvCxnSpPr>
        <p:spPr>
          <a:xfrm>
            <a:off x="4689348" y="4581128"/>
            <a:ext cx="3339036" cy="2160240"/>
          </a:xfrm>
          <a:prstGeom prst="line">
            <a:avLst/>
          </a:prstGeom>
          <a:ln w="2222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0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20C8F-7D83-4D46-97E4-AC44329C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de complexidade de espaço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Utilizando matriz de adjacências</a:t>
                </a:r>
              </a:p>
              <a:p>
                <a:pPr lvl="1"/>
                <a:r>
                  <a:rPr lang="pt-BR" dirty="0"/>
                  <a:t>Matriz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|×|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independentemente do número de arestas</a:t>
                </a:r>
              </a:p>
              <a:p>
                <a:pPr lvl="1"/>
                <a:r>
                  <a:rPr lang="pt-BR" dirty="0"/>
                  <a:t>Caso grafo não seja orientado</a:t>
                </a:r>
              </a:p>
              <a:p>
                <a:pPr lvl="2"/>
                <a:r>
                  <a:rPr lang="pt-BR" dirty="0"/>
                  <a:t>Matriz é simétrica ao longo da diagonal principal</a:t>
                </a:r>
              </a:p>
              <a:p>
                <a:pPr lvl="3"/>
                <a:r>
                  <a:rPr lang="pt-BR" dirty="0"/>
                  <a:t>É possível armazenar apenas os elementos da diagonal principal e os elementos acima</a:t>
                </a:r>
              </a:p>
              <a:p>
                <a:pPr lvl="4"/>
                <a:r>
                  <a:rPr lang="pt-BR" dirty="0"/>
                  <a:t>Reduz quase pela metade o uso de memória</a:t>
                </a:r>
              </a:p>
              <a:p>
                <a:pPr lvl="1"/>
                <a:endParaRPr lang="pt-BR" u="sng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 r="-1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6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20C8F-7D83-4D46-97E4-AC44329C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Grafos ponderados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Cada aresta pode possuir um peso associado</a:t>
                </a:r>
              </a:p>
              <a:p>
                <a:pPr lvl="1"/>
                <a:r>
                  <a:rPr lang="pt-BR" dirty="0"/>
                  <a:t>Função peso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da aresta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armazenado com o vértice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na lista de adjacências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:endParaRPr lang="pt-BR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E83F1B6-5CB7-4C08-93B8-276B52905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 r="-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41C27A0E-CFF3-491C-B488-FBC59642274B}"/>
              </a:ext>
            </a:extLst>
          </p:cNvPr>
          <p:cNvSpPr/>
          <p:nvPr/>
        </p:nvSpPr>
        <p:spPr>
          <a:xfrm>
            <a:off x="231174" y="4859742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0BEC9B-39FB-42D6-A4ED-ACAD846385C1}"/>
              </a:ext>
            </a:extLst>
          </p:cNvPr>
          <p:cNvSpPr txBox="1"/>
          <p:nvPr/>
        </p:nvSpPr>
        <p:spPr>
          <a:xfrm>
            <a:off x="303182" y="4927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C630321-6EE5-4694-93DF-D061FF8327D0}"/>
              </a:ext>
            </a:extLst>
          </p:cNvPr>
          <p:cNvSpPr/>
          <p:nvPr/>
        </p:nvSpPr>
        <p:spPr>
          <a:xfrm>
            <a:off x="1167278" y="436975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8C516-2EBC-4309-91C4-68A046C80FAE}"/>
              </a:ext>
            </a:extLst>
          </p:cNvPr>
          <p:cNvSpPr txBox="1"/>
          <p:nvPr/>
        </p:nvSpPr>
        <p:spPr>
          <a:xfrm>
            <a:off x="1239286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41F72C-10F6-456D-86D9-9257F4CA288C}"/>
              </a:ext>
            </a:extLst>
          </p:cNvPr>
          <p:cNvSpPr/>
          <p:nvPr/>
        </p:nvSpPr>
        <p:spPr>
          <a:xfrm>
            <a:off x="1200341" y="554149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0F09E0-54FE-437B-A46C-1769AEB93629}"/>
              </a:ext>
            </a:extLst>
          </p:cNvPr>
          <p:cNvSpPr txBox="1"/>
          <p:nvPr/>
        </p:nvSpPr>
        <p:spPr>
          <a:xfrm>
            <a:off x="1272349" y="56088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48FDBF0-F53E-4DB3-A7AE-029EB63EFE33}"/>
              </a:ext>
            </a:extLst>
          </p:cNvPr>
          <p:cNvSpPr/>
          <p:nvPr/>
        </p:nvSpPr>
        <p:spPr>
          <a:xfrm>
            <a:off x="2148178" y="4675076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D492DC-57CE-4AF2-B9D5-91D050B1C17E}"/>
              </a:ext>
            </a:extLst>
          </p:cNvPr>
          <p:cNvSpPr txBox="1"/>
          <p:nvPr/>
        </p:nvSpPr>
        <p:spPr>
          <a:xfrm>
            <a:off x="2220186" y="47424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0F03796-03FA-4ABF-B6A8-A72907DF03E3}"/>
              </a:ext>
            </a:extLst>
          </p:cNvPr>
          <p:cNvSpPr/>
          <p:nvPr/>
        </p:nvSpPr>
        <p:spPr>
          <a:xfrm>
            <a:off x="2328198" y="557007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12878D-B409-491B-8409-FCBB3E8EB32C}"/>
              </a:ext>
            </a:extLst>
          </p:cNvPr>
          <p:cNvSpPr txBox="1"/>
          <p:nvPr/>
        </p:nvSpPr>
        <p:spPr>
          <a:xfrm>
            <a:off x="2400206" y="56374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AC4E9C1-FBC1-416C-A2CE-CF56A30CA748}"/>
              </a:ext>
            </a:extLst>
          </p:cNvPr>
          <p:cNvSpPr/>
          <p:nvPr/>
        </p:nvSpPr>
        <p:spPr>
          <a:xfrm>
            <a:off x="3123903" y="5033379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D21971-FF4B-46B3-B621-718D01E0F4A3}"/>
              </a:ext>
            </a:extLst>
          </p:cNvPr>
          <p:cNvSpPr txBox="1"/>
          <p:nvPr/>
        </p:nvSpPr>
        <p:spPr>
          <a:xfrm>
            <a:off x="3195911" y="51007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F3B339A-C91A-49D2-BB89-09DBF5900CF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84716" y="4621778"/>
            <a:ext cx="482562" cy="3193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E7156D4-8C4C-44D2-9D42-E404C96668E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605897" y="5345759"/>
            <a:ext cx="594444" cy="4477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DF176A5-DE0A-49BD-83C3-2B390F60B77E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1415672" y="4873806"/>
            <a:ext cx="3634" cy="66363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32BAF9F-6414-4376-ADB8-495E9DF27711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643845" y="4624335"/>
            <a:ext cx="758170" cy="101955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073C453-EB4E-4721-9156-EC5710B90FAF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2773511" y="5463618"/>
            <a:ext cx="424209" cy="2375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5C9AD21-2E50-496D-AF06-DB7255339E72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2626073" y="4922572"/>
            <a:ext cx="497830" cy="3628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69D35D7-67F2-45DD-9D79-7593E64B7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10733"/>
              </p:ext>
            </p:extLst>
          </p:nvPr>
        </p:nvGraphicFramePr>
        <p:xfrm>
          <a:off x="4860032" y="4005064"/>
          <a:ext cx="565383" cy="2664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</a:tbl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87D4F818-F66D-4326-90A5-7F90ED4737B4}"/>
              </a:ext>
            </a:extLst>
          </p:cNvPr>
          <p:cNvCxnSpPr/>
          <p:nvPr/>
        </p:nvCxnSpPr>
        <p:spPr>
          <a:xfrm>
            <a:off x="5425415" y="4179569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63F4951-8D4A-447E-A7A4-F310311387B7}"/>
              </a:ext>
            </a:extLst>
          </p:cNvPr>
          <p:cNvCxnSpPr/>
          <p:nvPr/>
        </p:nvCxnSpPr>
        <p:spPr>
          <a:xfrm>
            <a:off x="5425415" y="4633137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25836BE-BF1E-4B14-96C0-0B7DD44B3FB1}"/>
              </a:ext>
            </a:extLst>
          </p:cNvPr>
          <p:cNvCxnSpPr/>
          <p:nvPr/>
        </p:nvCxnSpPr>
        <p:spPr>
          <a:xfrm>
            <a:off x="5425415" y="5126671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5867514B-83E7-4694-A8AD-85F58ED4D0A2}"/>
              </a:ext>
            </a:extLst>
          </p:cNvPr>
          <p:cNvCxnSpPr/>
          <p:nvPr/>
        </p:nvCxnSpPr>
        <p:spPr>
          <a:xfrm>
            <a:off x="5425415" y="555495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B0641BE-7008-47B9-B828-55FF55F2C074}"/>
              </a:ext>
            </a:extLst>
          </p:cNvPr>
          <p:cNvCxnSpPr/>
          <p:nvPr/>
        </p:nvCxnSpPr>
        <p:spPr>
          <a:xfrm>
            <a:off x="5425415" y="5973543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9C6A22CC-5238-4A6A-A9A1-3C7B86DEAE92}"/>
              </a:ext>
            </a:extLst>
          </p:cNvPr>
          <p:cNvCxnSpPr/>
          <p:nvPr/>
        </p:nvCxnSpPr>
        <p:spPr>
          <a:xfrm>
            <a:off x="5425415" y="6453336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C9DC9EC-32F0-4905-B1D1-1681CAABF90C}"/>
              </a:ext>
            </a:extLst>
          </p:cNvPr>
          <p:cNvSpPr txBox="1"/>
          <p:nvPr/>
        </p:nvSpPr>
        <p:spPr>
          <a:xfrm>
            <a:off x="5971463" y="4008107"/>
            <a:ext cx="61401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2|1</a:t>
            </a:r>
            <a:endParaRPr lang="en-GB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BEABEE7-6DB3-4804-B1BE-CDE7058D9D2D}"/>
              </a:ext>
            </a:extLst>
          </p:cNvPr>
          <p:cNvSpPr txBox="1"/>
          <p:nvPr/>
        </p:nvSpPr>
        <p:spPr>
          <a:xfrm>
            <a:off x="7092280" y="4005064"/>
            <a:ext cx="81244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3|5,2</a:t>
            </a:r>
            <a:endParaRPr lang="en-GB" dirty="0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A311C0AC-8765-4CB0-890E-4D54F8A496D0}"/>
              </a:ext>
            </a:extLst>
          </p:cNvPr>
          <p:cNvCxnSpPr/>
          <p:nvPr/>
        </p:nvCxnSpPr>
        <p:spPr>
          <a:xfrm>
            <a:off x="6588224" y="4189730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8BE6831-CD4A-48AC-BB63-48B548AA7E74}"/>
              </a:ext>
            </a:extLst>
          </p:cNvPr>
          <p:cNvSpPr txBox="1"/>
          <p:nvPr/>
        </p:nvSpPr>
        <p:spPr>
          <a:xfrm>
            <a:off x="5991814" y="4440155"/>
            <a:ext cx="59366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1|1</a:t>
            </a:r>
            <a:endParaRPr lang="en-GB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744FF7C-E158-4E71-88CD-7058839B2CDA}"/>
              </a:ext>
            </a:extLst>
          </p:cNvPr>
          <p:cNvSpPr txBox="1"/>
          <p:nvPr/>
        </p:nvSpPr>
        <p:spPr>
          <a:xfrm>
            <a:off x="7112630" y="4437112"/>
            <a:ext cx="72116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3|1</a:t>
            </a:r>
            <a:endParaRPr lang="en-GB" dirty="0"/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9ADF1EB8-9BA7-4A9A-9F18-345F06C567F0}"/>
              </a:ext>
            </a:extLst>
          </p:cNvPr>
          <p:cNvCxnSpPr/>
          <p:nvPr/>
        </p:nvCxnSpPr>
        <p:spPr>
          <a:xfrm>
            <a:off x="6588224" y="462177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7136B51-F427-4F88-9B3B-F84698FEEA17}"/>
              </a:ext>
            </a:extLst>
          </p:cNvPr>
          <p:cNvSpPr txBox="1"/>
          <p:nvPr/>
        </p:nvSpPr>
        <p:spPr>
          <a:xfrm>
            <a:off x="8388424" y="4437112"/>
            <a:ext cx="7352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5|0,5</a:t>
            </a:r>
            <a:endParaRPr lang="en-GB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FDB5B80E-E309-4FAA-94BA-D7C6C6F2FA92}"/>
              </a:ext>
            </a:extLst>
          </p:cNvPr>
          <p:cNvCxnSpPr/>
          <p:nvPr/>
        </p:nvCxnSpPr>
        <p:spPr>
          <a:xfrm>
            <a:off x="7884368" y="462177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99A45B7-56C9-4965-A0FE-1493E8E48000}"/>
              </a:ext>
            </a:extLst>
          </p:cNvPr>
          <p:cNvSpPr txBox="1"/>
          <p:nvPr/>
        </p:nvSpPr>
        <p:spPr>
          <a:xfrm>
            <a:off x="5991813" y="4944211"/>
            <a:ext cx="75283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1|5,2</a:t>
            </a:r>
            <a:endParaRPr lang="en-GB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438DA0D-A4A9-491F-BCA5-4C76FB73C73D}"/>
              </a:ext>
            </a:extLst>
          </p:cNvPr>
          <p:cNvSpPr txBox="1"/>
          <p:nvPr/>
        </p:nvSpPr>
        <p:spPr>
          <a:xfrm>
            <a:off x="7256646" y="4941168"/>
            <a:ext cx="64807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2|1</a:t>
            </a:r>
            <a:endParaRPr lang="en-GB" dirty="0"/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5D9C524E-B2C5-4DC6-A452-E56A1446F7A1}"/>
              </a:ext>
            </a:extLst>
          </p:cNvPr>
          <p:cNvCxnSpPr/>
          <p:nvPr/>
        </p:nvCxnSpPr>
        <p:spPr>
          <a:xfrm>
            <a:off x="6732240" y="512583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0073AC2-65A9-40E5-96AE-A190DF9DB16B}"/>
              </a:ext>
            </a:extLst>
          </p:cNvPr>
          <p:cNvSpPr txBox="1"/>
          <p:nvPr/>
        </p:nvSpPr>
        <p:spPr>
          <a:xfrm>
            <a:off x="5991814" y="5373216"/>
            <a:ext cx="7404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6|10</a:t>
            </a:r>
            <a:endParaRPr lang="en-GB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FA17817-AAC4-490E-A96D-1F681CE779B7}"/>
              </a:ext>
            </a:extLst>
          </p:cNvPr>
          <p:cNvSpPr txBox="1"/>
          <p:nvPr/>
        </p:nvSpPr>
        <p:spPr>
          <a:xfrm>
            <a:off x="5991814" y="5808307"/>
            <a:ext cx="7404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2|0,5</a:t>
            </a:r>
            <a:endParaRPr lang="en-GB" dirty="0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CF60111A-4316-4F0E-A487-886E1D48D07E}"/>
              </a:ext>
            </a:extLst>
          </p:cNvPr>
          <p:cNvCxnSpPr/>
          <p:nvPr/>
        </p:nvCxnSpPr>
        <p:spPr>
          <a:xfrm>
            <a:off x="6732240" y="5989930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40DE4F5-7230-4ECB-B0F6-3BCF5133F99A}"/>
              </a:ext>
            </a:extLst>
          </p:cNvPr>
          <p:cNvSpPr txBox="1"/>
          <p:nvPr/>
        </p:nvSpPr>
        <p:spPr>
          <a:xfrm>
            <a:off x="7308303" y="5805264"/>
            <a:ext cx="658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6|1</a:t>
            </a:r>
            <a:endParaRPr lang="en-GB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A433D8A-C6A1-417A-9A8C-10160604991A}"/>
              </a:ext>
            </a:extLst>
          </p:cNvPr>
          <p:cNvSpPr txBox="1"/>
          <p:nvPr/>
        </p:nvSpPr>
        <p:spPr>
          <a:xfrm>
            <a:off x="5991814" y="6312363"/>
            <a:ext cx="7404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4|10</a:t>
            </a:r>
            <a:endParaRPr lang="en-GB" dirty="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7868CF7-06B5-4BFC-BC09-63AB9EC6C837}"/>
              </a:ext>
            </a:extLst>
          </p:cNvPr>
          <p:cNvSpPr txBox="1"/>
          <p:nvPr/>
        </p:nvSpPr>
        <p:spPr>
          <a:xfrm>
            <a:off x="7308302" y="6309320"/>
            <a:ext cx="658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5|1</a:t>
            </a:r>
            <a:endParaRPr lang="en-GB" dirty="0"/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2785ABE7-BA71-4B24-AD04-AB2A86CDC129}"/>
              </a:ext>
            </a:extLst>
          </p:cNvPr>
          <p:cNvCxnSpPr/>
          <p:nvPr/>
        </p:nvCxnSpPr>
        <p:spPr>
          <a:xfrm>
            <a:off x="6732240" y="6493986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3EFBC4B-FFC9-4460-8843-6A9B40B3933E}"/>
              </a:ext>
            </a:extLst>
          </p:cNvPr>
          <p:cNvSpPr txBox="1"/>
          <p:nvPr/>
        </p:nvSpPr>
        <p:spPr>
          <a:xfrm>
            <a:off x="612648" y="4437112"/>
            <a:ext cx="3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3B83F0B-1928-4AE2-8EB8-C84CC53604A5}"/>
              </a:ext>
            </a:extLst>
          </p:cNvPr>
          <p:cNvSpPr txBox="1"/>
          <p:nvPr/>
        </p:nvSpPr>
        <p:spPr>
          <a:xfrm>
            <a:off x="511061" y="5554954"/>
            <a:ext cx="55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5,2</a:t>
            </a:r>
            <a:endParaRPr lang="en-GB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BED0B91-CCE6-4C22-B10C-D5FD5809EB1E}"/>
              </a:ext>
            </a:extLst>
          </p:cNvPr>
          <p:cNvSpPr txBox="1"/>
          <p:nvPr/>
        </p:nvSpPr>
        <p:spPr>
          <a:xfrm>
            <a:off x="1041897" y="5013908"/>
            <a:ext cx="3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0BA99A1-DA2F-45AB-8243-C8CBF3A2C57D}"/>
              </a:ext>
            </a:extLst>
          </p:cNvPr>
          <p:cNvSpPr txBox="1"/>
          <p:nvPr/>
        </p:nvSpPr>
        <p:spPr>
          <a:xfrm>
            <a:off x="1692471" y="5145914"/>
            <a:ext cx="49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0,5</a:t>
            </a:r>
            <a:endParaRPr lang="en-GB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30D466B-0D4A-4204-8CAE-ACC05014A838}"/>
              </a:ext>
            </a:extLst>
          </p:cNvPr>
          <p:cNvSpPr txBox="1"/>
          <p:nvPr/>
        </p:nvSpPr>
        <p:spPr>
          <a:xfrm>
            <a:off x="1775800" y="5950024"/>
            <a:ext cx="55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1,3</a:t>
            </a:r>
            <a:endParaRPr lang="en-GB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C930F593-07CC-45DF-9940-F254DEFA6A8E}"/>
              </a:ext>
            </a:extLst>
          </p:cNvPr>
          <p:cNvSpPr txBox="1"/>
          <p:nvPr/>
        </p:nvSpPr>
        <p:spPr>
          <a:xfrm>
            <a:off x="2937848" y="5569641"/>
            <a:ext cx="3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099D3E3-3C73-4F84-8E80-F641A6BD4959}"/>
              </a:ext>
            </a:extLst>
          </p:cNvPr>
          <p:cNvSpPr txBox="1"/>
          <p:nvPr/>
        </p:nvSpPr>
        <p:spPr>
          <a:xfrm>
            <a:off x="2817688" y="4761803"/>
            <a:ext cx="4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0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i="1" dirty="0"/>
                  <a:t>Breadth </a:t>
                </a:r>
                <a:r>
                  <a:rPr lang="pt-BR" i="1" dirty="0" err="1"/>
                  <a:t>First</a:t>
                </a:r>
                <a:r>
                  <a:rPr lang="pt-BR" i="1" dirty="0"/>
                  <a:t> </a:t>
                </a:r>
                <a:r>
                  <a:rPr lang="pt-BR" i="1" dirty="0" err="1"/>
                  <a:t>Search</a:t>
                </a:r>
                <a:r>
                  <a:rPr lang="pt-BR" i="1" dirty="0"/>
                  <a:t> </a:t>
                </a:r>
                <a:r>
                  <a:rPr lang="pt-BR" dirty="0"/>
                  <a:t>(BFS)</a:t>
                </a:r>
              </a:p>
              <a:p>
                <a:r>
                  <a:rPr lang="pt-BR" dirty="0" err="1"/>
                  <a:t>Idéia</a:t>
                </a:r>
                <a:r>
                  <a:rPr lang="pt-BR" dirty="0"/>
                  <a:t> central:</a:t>
                </a:r>
              </a:p>
              <a:p>
                <a:pPr lvl="1"/>
                <a:r>
                  <a:rPr lang="pt-BR" dirty="0"/>
                  <a:t>Dado um grafo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e um </a:t>
                </a:r>
                <a:r>
                  <a:rPr lang="en-GB" dirty="0" err="1"/>
                  <a:t>vértice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visitado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um dado </a:t>
                </a:r>
                <a:r>
                  <a:rPr lang="en-GB" dirty="0" err="1"/>
                  <a:t>instante</a:t>
                </a:r>
                <a:endParaRPr lang="en-GB" dirty="0"/>
              </a:p>
              <a:p>
                <a:pPr lvl="2"/>
                <a:r>
                  <a:rPr lang="pt-BR" dirty="0"/>
                  <a:t>D</a:t>
                </a:r>
                <a:r>
                  <a:rPr lang="en-GB" dirty="0" err="1"/>
                  <a:t>escobre</a:t>
                </a:r>
                <a:r>
                  <a:rPr lang="en-GB" dirty="0"/>
                  <a:t> </a:t>
                </a:r>
                <a:r>
                  <a:rPr lang="en-GB" dirty="0" err="1"/>
                  <a:t>todos</a:t>
                </a:r>
                <a:r>
                  <a:rPr lang="en-GB" dirty="0"/>
                  <a:t> </a:t>
                </a:r>
                <a:r>
                  <a:rPr lang="en-GB" dirty="0" err="1"/>
                  <a:t>os</a:t>
                </a:r>
                <a:r>
                  <a:rPr lang="en-GB" dirty="0"/>
                  <a:t> vertices à </a:t>
                </a:r>
                <a:r>
                  <a:rPr lang="en-GB" dirty="0" err="1"/>
                  <a:t>distância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pt-BR" dirty="0"/>
                  <a:t>E</a:t>
                </a:r>
                <a:r>
                  <a:rPr lang="en-GB" dirty="0"/>
                  <a:t>m </a:t>
                </a:r>
                <a:r>
                  <a:rPr lang="en-GB" dirty="0" err="1"/>
                  <a:t>seguida</a:t>
                </a:r>
                <a:r>
                  <a:rPr lang="en-GB" dirty="0"/>
                  <a:t> </a:t>
                </a:r>
                <a:r>
                  <a:rPr lang="en-GB" dirty="0" err="1"/>
                  <a:t>descobre</a:t>
                </a:r>
                <a:r>
                  <a:rPr lang="en-GB" dirty="0"/>
                  <a:t> </a:t>
                </a:r>
                <a:r>
                  <a:rPr lang="en-GB" dirty="0" err="1"/>
                  <a:t>os</a:t>
                </a:r>
                <a:r>
                  <a:rPr lang="en-GB" dirty="0"/>
                  <a:t> vertices à </a:t>
                </a:r>
                <a:r>
                  <a:rPr lang="en-GB" dirty="0" err="1"/>
                  <a:t>distância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e </a:t>
                </a:r>
                <a:r>
                  <a:rPr lang="en-GB" dirty="0" err="1"/>
                  <a:t>assim</a:t>
                </a:r>
                <a:r>
                  <a:rPr lang="en-GB" dirty="0"/>
                  <a:t> </a:t>
                </a:r>
                <a:r>
                  <a:rPr lang="en-GB" dirty="0" err="1"/>
                  <a:t>por</a:t>
                </a:r>
                <a:r>
                  <a:rPr lang="en-GB" dirty="0"/>
                  <a:t> </a:t>
                </a:r>
                <a:r>
                  <a:rPr lang="en-GB" dirty="0" err="1"/>
                  <a:t>diante</a:t>
                </a:r>
                <a:endParaRPr lang="en-GB" dirty="0"/>
              </a:p>
              <a:p>
                <a:pPr lvl="3"/>
                <a:r>
                  <a:rPr lang="pt-BR" dirty="0"/>
                  <a:t>T</a:t>
                </a:r>
                <a:r>
                  <a:rPr lang="en-GB" dirty="0" err="1"/>
                  <a:t>odos</a:t>
                </a:r>
                <a:r>
                  <a:rPr lang="en-GB" dirty="0"/>
                  <a:t> </a:t>
                </a:r>
                <a:r>
                  <a:rPr lang="en-GB" dirty="0" err="1"/>
                  <a:t>os</a:t>
                </a:r>
                <a:r>
                  <a:rPr lang="en-GB" dirty="0"/>
                  <a:t> vertices à </a:t>
                </a:r>
                <a:r>
                  <a:rPr lang="en-GB" dirty="0" err="1"/>
                  <a:t>disância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são</a:t>
                </a:r>
                <a:r>
                  <a:rPr lang="en-GB" dirty="0"/>
                  <a:t> </a:t>
                </a:r>
                <a:r>
                  <a:rPr lang="en-GB" dirty="0" err="1"/>
                  <a:t>descobertos</a:t>
                </a:r>
                <a:r>
                  <a:rPr lang="en-GB" dirty="0"/>
                  <a:t> antes de </a:t>
                </a:r>
                <a:r>
                  <a:rPr lang="en-GB" dirty="0" err="1"/>
                  <a:t>quaisquer</a:t>
                </a:r>
                <a:r>
                  <a:rPr lang="en-GB" dirty="0"/>
                  <a:t> vertices à </a:t>
                </a:r>
                <a:r>
                  <a:rPr lang="en-GB" dirty="0" err="1"/>
                  <a:t>distância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11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Ao término da execução, todos os vértices acessíveis a partir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 são descobertos</a:t>
                </a:r>
              </a:p>
              <a:p>
                <a:pPr lvl="1"/>
                <a:r>
                  <a:rPr lang="pt-BR" dirty="0"/>
                  <a:t>Para cada vértice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dirty="0"/>
                  <a:t> acessível a partir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algoritmo</a:t>
                </a:r>
                <a:r>
                  <a:rPr lang="en-GB" dirty="0"/>
                  <a:t> </a:t>
                </a:r>
                <a:r>
                  <a:rPr lang="en-GB" dirty="0" err="1"/>
                  <a:t>encontra</a:t>
                </a:r>
                <a:r>
                  <a:rPr lang="en-GB" dirty="0"/>
                  <a:t> </a:t>
                </a:r>
                <a:r>
                  <a:rPr lang="en-GB" dirty="0" err="1"/>
                  <a:t>caminho</a:t>
                </a:r>
                <a:r>
                  <a:rPr lang="en-GB" dirty="0"/>
                  <a:t>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:r>
                  <a:rPr lang="en-GB" dirty="0" err="1"/>
                  <a:t>curto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para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dirty="0"/>
              </a:p>
              <a:p>
                <a:pPr lvl="2"/>
                <a:r>
                  <a:rPr lang="pt-BR" dirty="0"/>
                  <a:t>J</a:t>
                </a:r>
                <a:r>
                  <a:rPr lang="en-GB" dirty="0"/>
                  <a:t>á que </a:t>
                </a:r>
                <a:r>
                  <a:rPr lang="pt-BR" dirty="0"/>
                  <a:t>t</a:t>
                </a:r>
                <a:r>
                  <a:rPr lang="en-GB" dirty="0" err="1"/>
                  <a:t>odos</a:t>
                </a:r>
                <a:r>
                  <a:rPr lang="en-GB" dirty="0"/>
                  <a:t> </a:t>
                </a:r>
                <a:r>
                  <a:rPr lang="en-GB" dirty="0" err="1"/>
                  <a:t>os</a:t>
                </a:r>
                <a:r>
                  <a:rPr lang="en-GB" dirty="0"/>
                  <a:t> vertices à </a:t>
                </a:r>
                <a:r>
                  <a:rPr lang="en-GB" dirty="0" err="1"/>
                  <a:t>disância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são</a:t>
                </a:r>
                <a:r>
                  <a:rPr lang="en-GB" dirty="0"/>
                  <a:t> </a:t>
                </a:r>
                <a:r>
                  <a:rPr lang="en-GB" dirty="0" err="1"/>
                  <a:t>descobertos</a:t>
                </a:r>
                <a:r>
                  <a:rPr lang="en-GB" dirty="0"/>
                  <a:t> antes de </a:t>
                </a:r>
                <a:r>
                  <a:rPr lang="en-GB" dirty="0" err="1"/>
                  <a:t>quaisquer</a:t>
                </a:r>
                <a:r>
                  <a:rPr lang="en-GB" dirty="0"/>
                  <a:t> vertices à </a:t>
                </a:r>
                <a:r>
                  <a:rPr lang="en-GB" dirty="0" err="1"/>
                  <a:t>distância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  <a:p>
                <a:r>
                  <a:rPr lang="pt-BR" dirty="0"/>
                  <a:t>P</a:t>
                </a:r>
                <a:r>
                  <a:rPr lang="en-GB" dirty="0" err="1"/>
                  <a:t>roduz</a:t>
                </a:r>
                <a:r>
                  <a:rPr lang="en-GB" dirty="0"/>
                  <a:t> </a:t>
                </a:r>
                <a:r>
                  <a:rPr lang="en-GB" dirty="0" err="1"/>
                  <a:t>árvore</a:t>
                </a:r>
                <a:r>
                  <a:rPr lang="en-GB" dirty="0"/>
                  <a:t> </a:t>
                </a:r>
                <a:r>
                  <a:rPr lang="en-GB" dirty="0" err="1"/>
                  <a:t>primeiro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extensão</a:t>
                </a:r>
                <a:endParaRPr lang="en-GB" dirty="0"/>
              </a:p>
              <a:p>
                <a:pPr lvl="1"/>
                <a:r>
                  <a:rPr lang="pt-BR" dirty="0"/>
                  <a:t>R</a:t>
                </a:r>
                <a:r>
                  <a:rPr lang="en-GB" dirty="0" err="1"/>
                  <a:t>aíz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C</a:t>
                </a:r>
                <a:r>
                  <a:rPr lang="en-GB" dirty="0" err="1"/>
                  <a:t>ontendo</a:t>
                </a:r>
                <a:r>
                  <a:rPr lang="en-GB" dirty="0"/>
                  <a:t> </a:t>
                </a:r>
                <a:r>
                  <a:rPr lang="en-GB" dirty="0" err="1"/>
                  <a:t>caminho</a:t>
                </a:r>
                <a:r>
                  <a:rPr lang="en-GB" dirty="0"/>
                  <a:t>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:r>
                  <a:rPr lang="en-GB" dirty="0" err="1"/>
                  <a:t>curto</a:t>
                </a:r>
                <a:r>
                  <a:rPr lang="en-GB" dirty="0"/>
                  <a:t> de s </a:t>
                </a:r>
                <a:r>
                  <a:rPr lang="en-GB" dirty="0" err="1"/>
                  <a:t>até</a:t>
                </a:r>
                <a:r>
                  <a:rPr lang="en-GB" dirty="0"/>
                  <a:t> </a:t>
                </a:r>
                <a:r>
                  <a:rPr lang="en-GB" dirty="0" err="1"/>
                  <a:t>cada</a:t>
                </a:r>
                <a:r>
                  <a:rPr lang="en-GB" dirty="0"/>
                  <a:t> </a:t>
                </a:r>
                <a:r>
                  <a:rPr lang="en-GB" dirty="0" err="1"/>
                  <a:t>vértice</a:t>
                </a:r>
                <a:r>
                  <a:rPr lang="en-GB" dirty="0"/>
                  <a:t> </a:t>
                </a:r>
                <a:r>
                  <a:rPr lang="en-GB" dirty="0" err="1"/>
                  <a:t>acessível</a:t>
                </a:r>
                <a:endParaRPr lang="en-GB" dirty="0"/>
              </a:p>
              <a:p>
                <a:pPr lvl="1"/>
                <a:r>
                  <a:rPr lang="pt-BR" dirty="0"/>
                  <a:t>Caminho também pode ser representado por uma floresta, caso diversas origens sejam consideradas</a:t>
                </a:r>
              </a:p>
              <a:p>
                <a:pPr lvl="1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74" t="-2985" r="-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82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tângulo 183">
            <a:extLst>
              <a:ext uri="{FF2B5EF4-FFF2-40B4-BE49-F238E27FC236}">
                <a16:creationId xmlns:a16="http://schemas.microsoft.com/office/drawing/2014/main" id="{82F11821-862F-4EB7-92E0-6C52E181D4A0}"/>
              </a:ext>
            </a:extLst>
          </p:cNvPr>
          <p:cNvSpPr/>
          <p:nvPr/>
        </p:nvSpPr>
        <p:spPr>
          <a:xfrm>
            <a:off x="5561752" y="3690668"/>
            <a:ext cx="565382" cy="36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22DAD5B5-FCB7-4B7E-A531-03A9DA2FDD3B}"/>
              </a:ext>
            </a:extLst>
          </p:cNvPr>
          <p:cNvSpPr/>
          <p:nvPr/>
        </p:nvSpPr>
        <p:spPr>
          <a:xfrm>
            <a:off x="5567233" y="4069099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Retângulo 187">
            <a:extLst>
              <a:ext uri="{FF2B5EF4-FFF2-40B4-BE49-F238E27FC236}">
                <a16:creationId xmlns:a16="http://schemas.microsoft.com/office/drawing/2014/main" id="{5871C450-4F73-42B6-AD56-D7C0AA125799}"/>
              </a:ext>
            </a:extLst>
          </p:cNvPr>
          <p:cNvSpPr/>
          <p:nvPr/>
        </p:nvSpPr>
        <p:spPr>
          <a:xfrm>
            <a:off x="5564734" y="4500498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7" name="Retângulo 186">
            <a:extLst>
              <a:ext uri="{FF2B5EF4-FFF2-40B4-BE49-F238E27FC236}">
                <a16:creationId xmlns:a16="http://schemas.microsoft.com/office/drawing/2014/main" id="{34ACE450-E761-4EFF-937C-6FC7AACC9D9C}"/>
              </a:ext>
            </a:extLst>
          </p:cNvPr>
          <p:cNvSpPr/>
          <p:nvPr/>
        </p:nvSpPr>
        <p:spPr>
          <a:xfrm>
            <a:off x="5568222" y="5389148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679E0B46-5E9D-4DC6-9F94-4BC023A945FB}"/>
              </a:ext>
            </a:extLst>
          </p:cNvPr>
          <p:cNvSpPr/>
          <p:nvPr/>
        </p:nvSpPr>
        <p:spPr>
          <a:xfrm>
            <a:off x="5567233" y="6274032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Retângulo 184">
            <a:extLst>
              <a:ext uri="{FF2B5EF4-FFF2-40B4-BE49-F238E27FC236}">
                <a16:creationId xmlns:a16="http://schemas.microsoft.com/office/drawing/2014/main" id="{09E56258-AB66-4C07-AF45-65C11E153C50}"/>
              </a:ext>
            </a:extLst>
          </p:cNvPr>
          <p:cNvSpPr/>
          <p:nvPr/>
        </p:nvSpPr>
        <p:spPr>
          <a:xfrm>
            <a:off x="5564734" y="5823734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1571833B-38C0-4E61-86E1-456CD41C5E86}"/>
              </a:ext>
            </a:extLst>
          </p:cNvPr>
          <p:cNvSpPr/>
          <p:nvPr/>
        </p:nvSpPr>
        <p:spPr>
          <a:xfrm>
            <a:off x="5568938" y="4934427"/>
            <a:ext cx="565382" cy="4400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8A73FD9E-6891-4540-9F39-B75F83EF1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37769"/>
              </p:ext>
            </p:extLst>
          </p:nvPr>
        </p:nvGraphicFramePr>
        <p:xfrm>
          <a:off x="5568782" y="3690668"/>
          <a:ext cx="565383" cy="3030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</a:tblGrid>
              <a:tr h="338172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1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1375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FAADCAF-7369-4C42-807A-37D84DCD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p:sp>
        <p:nvSpPr>
          <p:cNvPr id="192" name="Espaço Reservado para Conteúdo 191">
            <a:extLst>
              <a:ext uri="{FF2B5EF4-FFF2-40B4-BE49-F238E27FC236}">
                <a16:creationId xmlns:a16="http://schemas.microsoft.com/office/drawing/2014/main" id="{FD63BF8E-C7D3-4BFF-B76F-DF3924A7C8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  <a:p>
            <a:endParaRPr lang="en-GB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EA6BC51-8CFD-4857-8DB8-046808B87260}"/>
              </a:ext>
            </a:extLst>
          </p:cNvPr>
          <p:cNvSpPr/>
          <p:nvPr/>
        </p:nvSpPr>
        <p:spPr>
          <a:xfrm>
            <a:off x="1356103" y="5416783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F35964-A101-459B-9DCE-1240EC000BE5}"/>
              </a:ext>
            </a:extLst>
          </p:cNvPr>
          <p:cNvSpPr txBox="1"/>
          <p:nvPr/>
        </p:nvSpPr>
        <p:spPr>
          <a:xfrm>
            <a:off x="1428111" y="54841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D941949-7B8A-401D-A0CD-A2DCFBD6A0D0}"/>
              </a:ext>
            </a:extLst>
          </p:cNvPr>
          <p:cNvSpPr/>
          <p:nvPr/>
        </p:nvSpPr>
        <p:spPr>
          <a:xfrm>
            <a:off x="4007694" y="3695404"/>
            <a:ext cx="504056" cy="5040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32D161-BE93-4D3B-A509-4A4C6D1F0C30}"/>
              </a:ext>
            </a:extLst>
          </p:cNvPr>
          <p:cNvSpPr txBox="1"/>
          <p:nvPr/>
        </p:nvSpPr>
        <p:spPr>
          <a:xfrm>
            <a:off x="4079702" y="37627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E576289-149D-438D-82F2-9783A5E03951}"/>
              </a:ext>
            </a:extLst>
          </p:cNvPr>
          <p:cNvSpPr/>
          <p:nvPr/>
        </p:nvSpPr>
        <p:spPr>
          <a:xfrm>
            <a:off x="2264389" y="3957399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2C015C-3CB6-4842-8EAC-8882900249AE}"/>
              </a:ext>
            </a:extLst>
          </p:cNvPr>
          <p:cNvSpPr txBox="1"/>
          <p:nvPr/>
        </p:nvSpPr>
        <p:spPr>
          <a:xfrm>
            <a:off x="2336397" y="40247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889E94-3223-4021-A1FB-82B99FCAD29C}"/>
              </a:ext>
            </a:extLst>
          </p:cNvPr>
          <p:cNvSpPr/>
          <p:nvPr/>
        </p:nvSpPr>
        <p:spPr>
          <a:xfrm>
            <a:off x="3104884" y="316649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0F547B-7A24-485C-94D6-E55352F6063C}"/>
              </a:ext>
            </a:extLst>
          </p:cNvPr>
          <p:cNvSpPr txBox="1"/>
          <p:nvPr/>
        </p:nvSpPr>
        <p:spPr>
          <a:xfrm>
            <a:off x="3176892" y="323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2546CC4-B040-4B63-89A0-202A1DB39B1A}"/>
              </a:ext>
            </a:extLst>
          </p:cNvPr>
          <p:cNvSpPr/>
          <p:nvPr/>
        </p:nvSpPr>
        <p:spPr>
          <a:xfrm>
            <a:off x="4549781" y="495337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7074BD-5128-41AF-B51D-F7CBD7241A61}"/>
              </a:ext>
            </a:extLst>
          </p:cNvPr>
          <p:cNvSpPr txBox="1"/>
          <p:nvPr/>
        </p:nvSpPr>
        <p:spPr>
          <a:xfrm>
            <a:off x="4621789" y="50207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B042F59A-93C4-4F19-A38C-77FE3627174D}"/>
              </a:ext>
            </a:extLst>
          </p:cNvPr>
          <p:cNvCxnSpPr>
            <a:cxnSpLocks/>
            <a:endCxn id="54" idx="3"/>
          </p:cNvCxnSpPr>
          <p:nvPr/>
        </p:nvCxnSpPr>
        <p:spPr>
          <a:xfrm flipV="1">
            <a:off x="2934561" y="6216354"/>
            <a:ext cx="956040" cy="1579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759853B-E56D-4B26-8CB2-595737779298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803453" y="5842407"/>
            <a:ext cx="725242" cy="48066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9A1EC2D-CD16-4569-B232-D8FC630BCADB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1626331" y="4387638"/>
            <a:ext cx="711875" cy="106979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AAFE53E-F84A-4F9A-8B7A-AA12CA05E2D8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827231" y="5609325"/>
            <a:ext cx="1989553" cy="428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B564B16-2057-4B22-BD10-F35BA97D82CB}"/>
              </a:ext>
            </a:extLst>
          </p:cNvPr>
          <p:cNvCxnSpPr>
            <a:cxnSpLocks/>
            <a:stCxn id="54" idx="7"/>
            <a:endCxn id="14" idx="3"/>
          </p:cNvCxnSpPr>
          <p:nvPr/>
        </p:nvCxnSpPr>
        <p:spPr>
          <a:xfrm flipV="1">
            <a:off x="4247023" y="5383616"/>
            <a:ext cx="376575" cy="47631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3808D90-DEAD-441A-B85D-BB3875BECB3E}"/>
              </a:ext>
            </a:extLst>
          </p:cNvPr>
          <p:cNvCxnSpPr>
            <a:cxnSpLocks/>
            <a:stCxn id="4" idx="7"/>
            <a:endCxn id="14" idx="2"/>
          </p:cNvCxnSpPr>
          <p:nvPr/>
        </p:nvCxnSpPr>
        <p:spPr>
          <a:xfrm flipV="1">
            <a:off x="1786342" y="5205405"/>
            <a:ext cx="2763439" cy="28519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F49AC8A-7DC6-48AF-B39B-AFC5566669CA}"/>
              </a:ext>
            </a:extLst>
          </p:cNvPr>
          <p:cNvCxnSpPr>
            <a:cxnSpLocks/>
          </p:cNvCxnSpPr>
          <p:nvPr/>
        </p:nvCxnSpPr>
        <p:spPr>
          <a:xfrm>
            <a:off x="6161124" y="3785660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985F54E-F0ED-4CB8-8F08-7FF8ECE14952}"/>
              </a:ext>
            </a:extLst>
          </p:cNvPr>
          <p:cNvCxnSpPr>
            <a:cxnSpLocks/>
          </p:cNvCxnSpPr>
          <p:nvPr/>
        </p:nvCxnSpPr>
        <p:spPr>
          <a:xfrm>
            <a:off x="6161124" y="423922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6467065-C12B-4B1C-8BF6-756BBC2EB0E7}"/>
              </a:ext>
            </a:extLst>
          </p:cNvPr>
          <p:cNvCxnSpPr>
            <a:cxnSpLocks/>
          </p:cNvCxnSpPr>
          <p:nvPr/>
        </p:nvCxnSpPr>
        <p:spPr>
          <a:xfrm>
            <a:off x="6161124" y="473276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A92CE300-A3AA-4856-B01E-DCFDE27C7B87}"/>
              </a:ext>
            </a:extLst>
          </p:cNvPr>
          <p:cNvCxnSpPr>
            <a:cxnSpLocks/>
          </p:cNvCxnSpPr>
          <p:nvPr/>
        </p:nvCxnSpPr>
        <p:spPr>
          <a:xfrm>
            <a:off x="6161124" y="5161045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6F265A9-BB74-4FA8-8FE6-8B5E8F538BB9}"/>
              </a:ext>
            </a:extLst>
          </p:cNvPr>
          <p:cNvCxnSpPr>
            <a:cxnSpLocks/>
          </p:cNvCxnSpPr>
          <p:nvPr/>
        </p:nvCxnSpPr>
        <p:spPr>
          <a:xfrm>
            <a:off x="6161124" y="557963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E851903-4F95-4308-937D-1AB62D02FF50}"/>
              </a:ext>
            </a:extLst>
          </p:cNvPr>
          <p:cNvCxnSpPr>
            <a:cxnSpLocks/>
          </p:cNvCxnSpPr>
          <p:nvPr/>
        </p:nvCxnSpPr>
        <p:spPr>
          <a:xfrm>
            <a:off x="6161124" y="6059427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F402F84-A45B-4565-B6C0-3BFD1718E4E6}"/>
              </a:ext>
            </a:extLst>
          </p:cNvPr>
          <p:cNvSpPr txBox="1"/>
          <p:nvPr/>
        </p:nvSpPr>
        <p:spPr>
          <a:xfrm>
            <a:off x="6707173" y="3614198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F226F938-4283-4197-B0A1-8E04C22E0883}"/>
              </a:ext>
            </a:extLst>
          </p:cNvPr>
          <p:cNvCxnSpPr>
            <a:cxnSpLocks/>
          </p:cNvCxnSpPr>
          <p:nvPr/>
        </p:nvCxnSpPr>
        <p:spPr>
          <a:xfrm>
            <a:off x="7031535" y="3785660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B63FF631-DD4E-4EA1-85F1-68C99EE8717C}"/>
              </a:ext>
            </a:extLst>
          </p:cNvPr>
          <p:cNvSpPr/>
          <p:nvPr/>
        </p:nvSpPr>
        <p:spPr>
          <a:xfrm>
            <a:off x="3816784" y="578611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B4017168-5856-4E9B-A1A9-71B08B775074}"/>
              </a:ext>
            </a:extLst>
          </p:cNvPr>
          <p:cNvSpPr txBox="1"/>
          <p:nvPr/>
        </p:nvSpPr>
        <p:spPr>
          <a:xfrm>
            <a:off x="3888792" y="5853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AEDEA357-5D06-4665-B429-1C3FFABB3C10}"/>
              </a:ext>
            </a:extLst>
          </p:cNvPr>
          <p:cNvSpPr/>
          <p:nvPr/>
        </p:nvSpPr>
        <p:spPr>
          <a:xfrm>
            <a:off x="2456687" y="607104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DBA62D5-F42D-4E2B-83A0-099D74ADED02}"/>
              </a:ext>
            </a:extLst>
          </p:cNvPr>
          <p:cNvSpPr txBox="1"/>
          <p:nvPr/>
        </p:nvSpPr>
        <p:spPr>
          <a:xfrm>
            <a:off x="2528695" y="61384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0</a:t>
            </a:r>
            <a:endParaRPr lang="en-GB" b="1" dirty="0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9806657-DE86-4CBB-B7A7-76F9FA7B4A7A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2571506" y="3596729"/>
            <a:ext cx="607195" cy="3859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E64C2E24-999B-44D1-BD2A-ACCEC01364A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705100" y="4361530"/>
            <a:ext cx="1185501" cy="149840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3257589F-30B5-4C62-902C-6DE1F97AF62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554579" y="3505998"/>
            <a:ext cx="526932" cy="26322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5A05DB2-77F9-4F15-8673-8B6D0DE98073}"/>
              </a:ext>
            </a:extLst>
          </p:cNvPr>
          <p:cNvCxnSpPr>
            <a:cxnSpLocks/>
          </p:cNvCxnSpPr>
          <p:nvPr/>
        </p:nvCxnSpPr>
        <p:spPr>
          <a:xfrm flipH="1" flipV="1">
            <a:off x="4372251" y="4130156"/>
            <a:ext cx="382670" cy="8132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2A7D50A-A244-4835-BE38-B217D02A0F04}"/>
              </a:ext>
            </a:extLst>
          </p:cNvPr>
          <p:cNvSpPr txBox="1"/>
          <p:nvPr/>
        </p:nvSpPr>
        <p:spPr>
          <a:xfrm>
            <a:off x="7347993" y="3622676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2984073-9D99-4705-8E18-0B5E1303A521}"/>
              </a:ext>
            </a:extLst>
          </p:cNvPr>
          <p:cNvSpPr txBox="1"/>
          <p:nvPr/>
        </p:nvSpPr>
        <p:spPr>
          <a:xfrm>
            <a:off x="6707173" y="4103440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87D6B136-2627-4468-8CB9-1FFC29805DCA}"/>
              </a:ext>
            </a:extLst>
          </p:cNvPr>
          <p:cNvSpPr txBox="1"/>
          <p:nvPr/>
        </p:nvSpPr>
        <p:spPr>
          <a:xfrm>
            <a:off x="6706455" y="4550101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8D456E2-DA0B-4B98-ACEC-40648389BBC5}"/>
              </a:ext>
            </a:extLst>
          </p:cNvPr>
          <p:cNvSpPr txBox="1"/>
          <p:nvPr/>
        </p:nvSpPr>
        <p:spPr>
          <a:xfrm>
            <a:off x="6704744" y="4986795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D8758D5-411E-432F-8B2C-849AE806A997}"/>
              </a:ext>
            </a:extLst>
          </p:cNvPr>
          <p:cNvSpPr txBox="1"/>
          <p:nvPr/>
        </p:nvSpPr>
        <p:spPr>
          <a:xfrm>
            <a:off x="6704744" y="5433756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6C6F4FA-253E-4F7B-BA8D-1F7D2EEB3976}"/>
              </a:ext>
            </a:extLst>
          </p:cNvPr>
          <p:cNvSpPr txBox="1"/>
          <p:nvPr/>
        </p:nvSpPr>
        <p:spPr>
          <a:xfrm>
            <a:off x="6704744" y="5873027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endParaRPr lang="en-GB" dirty="0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E6E715ED-5018-4658-AA38-64E33AF6E232}"/>
              </a:ext>
            </a:extLst>
          </p:cNvPr>
          <p:cNvSpPr txBox="1"/>
          <p:nvPr/>
        </p:nvSpPr>
        <p:spPr>
          <a:xfrm>
            <a:off x="6703550" y="6324893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05AB227B-4994-4515-86C1-D41119FB5007}"/>
              </a:ext>
            </a:extLst>
          </p:cNvPr>
          <p:cNvCxnSpPr>
            <a:cxnSpLocks/>
          </p:cNvCxnSpPr>
          <p:nvPr/>
        </p:nvCxnSpPr>
        <p:spPr>
          <a:xfrm>
            <a:off x="6161123" y="647083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278E983B-F49F-4328-B4B2-BEF367C380A7}"/>
              </a:ext>
            </a:extLst>
          </p:cNvPr>
          <p:cNvCxnSpPr>
            <a:cxnSpLocks/>
          </p:cNvCxnSpPr>
          <p:nvPr/>
        </p:nvCxnSpPr>
        <p:spPr>
          <a:xfrm>
            <a:off x="7030016" y="4243234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2D9CD5B-DDCD-47CD-A876-C1CADEDFE586}"/>
              </a:ext>
            </a:extLst>
          </p:cNvPr>
          <p:cNvSpPr txBox="1"/>
          <p:nvPr/>
        </p:nvSpPr>
        <p:spPr>
          <a:xfrm>
            <a:off x="7346474" y="4080250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endParaRPr lang="en-GB" dirty="0"/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A9D7CC1D-DD45-4698-8AAE-A1070702DA09}"/>
              </a:ext>
            </a:extLst>
          </p:cNvPr>
          <p:cNvCxnSpPr>
            <a:cxnSpLocks/>
          </p:cNvCxnSpPr>
          <p:nvPr/>
        </p:nvCxnSpPr>
        <p:spPr>
          <a:xfrm>
            <a:off x="7698671" y="4243234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907C0BDC-8E0D-4561-862E-D428D0CA9474}"/>
              </a:ext>
            </a:extLst>
          </p:cNvPr>
          <p:cNvSpPr txBox="1"/>
          <p:nvPr/>
        </p:nvSpPr>
        <p:spPr>
          <a:xfrm>
            <a:off x="8015129" y="4080250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82F1B141-0F51-440D-AE3F-4C7766A883A6}"/>
              </a:ext>
            </a:extLst>
          </p:cNvPr>
          <p:cNvCxnSpPr>
            <a:cxnSpLocks/>
          </p:cNvCxnSpPr>
          <p:nvPr/>
        </p:nvCxnSpPr>
        <p:spPr>
          <a:xfrm>
            <a:off x="8377342" y="4243234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D77E68A4-B167-44F5-B38E-E69E01A19E71}"/>
              </a:ext>
            </a:extLst>
          </p:cNvPr>
          <p:cNvSpPr txBox="1"/>
          <p:nvPr/>
        </p:nvSpPr>
        <p:spPr>
          <a:xfrm>
            <a:off x="8693800" y="4080250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  <a:endParaRPr lang="en-GB" dirty="0"/>
          </a:p>
        </p:txBody>
      </p: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B393B984-42E3-4090-9C4A-CE03EE8E54D0}"/>
              </a:ext>
            </a:extLst>
          </p:cNvPr>
          <p:cNvCxnSpPr>
            <a:cxnSpLocks/>
          </p:cNvCxnSpPr>
          <p:nvPr/>
        </p:nvCxnSpPr>
        <p:spPr>
          <a:xfrm>
            <a:off x="7030016" y="4713085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42A50F5-8A37-41E5-9C8D-721E6D3B671F}"/>
              </a:ext>
            </a:extLst>
          </p:cNvPr>
          <p:cNvSpPr txBox="1"/>
          <p:nvPr/>
        </p:nvSpPr>
        <p:spPr>
          <a:xfrm>
            <a:off x="7346474" y="4550101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endParaRPr lang="en-GB" dirty="0"/>
          </a:p>
        </p:txBody>
      </p: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A14D4D77-1C54-49A5-9C0D-E7A31C61F58B}"/>
              </a:ext>
            </a:extLst>
          </p:cNvPr>
          <p:cNvCxnSpPr>
            <a:cxnSpLocks/>
          </p:cNvCxnSpPr>
          <p:nvPr/>
        </p:nvCxnSpPr>
        <p:spPr>
          <a:xfrm>
            <a:off x="7698671" y="4713085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64422F25-59C8-43E2-A889-95EBE65792AF}"/>
              </a:ext>
            </a:extLst>
          </p:cNvPr>
          <p:cNvSpPr txBox="1"/>
          <p:nvPr/>
        </p:nvSpPr>
        <p:spPr>
          <a:xfrm>
            <a:off x="8015129" y="4550101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F0B98AFF-41B5-4BBE-9B24-7A8543573AC2}"/>
              </a:ext>
            </a:extLst>
          </p:cNvPr>
          <p:cNvCxnSpPr>
            <a:cxnSpLocks/>
          </p:cNvCxnSpPr>
          <p:nvPr/>
        </p:nvCxnSpPr>
        <p:spPr>
          <a:xfrm>
            <a:off x="8367326" y="4713085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D7024D5-936E-466B-8B0D-73BF1D7C3E5A}"/>
              </a:ext>
            </a:extLst>
          </p:cNvPr>
          <p:cNvSpPr txBox="1"/>
          <p:nvPr/>
        </p:nvSpPr>
        <p:spPr>
          <a:xfrm>
            <a:off x="8683784" y="4550101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  <a:endParaRPr lang="en-GB" dirty="0"/>
          </a:p>
        </p:txBody>
      </p: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41E72340-2627-4ECA-AFCA-4FF4CA01751C}"/>
              </a:ext>
            </a:extLst>
          </p:cNvPr>
          <p:cNvCxnSpPr>
            <a:cxnSpLocks/>
          </p:cNvCxnSpPr>
          <p:nvPr/>
        </p:nvCxnSpPr>
        <p:spPr>
          <a:xfrm>
            <a:off x="7030016" y="5149779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0A5A206-9176-4D41-9255-DEF0873685D0}"/>
              </a:ext>
            </a:extLst>
          </p:cNvPr>
          <p:cNvSpPr txBox="1"/>
          <p:nvPr/>
        </p:nvSpPr>
        <p:spPr>
          <a:xfrm>
            <a:off x="7346474" y="4986795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684FD6A3-F429-4118-926B-F079C40B8BD0}"/>
              </a:ext>
            </a:extLst>
          </p:cNvPr>
          <p:cNvCxnSpPr>
            <a:cxnSpLocks/>
          </p:cNvCxnSpPr>
          <p:nvPr/>
        </p:nvCxnSpPr>
        <p:spPr>
          <a:xfrm>
            <a:off x="7030016" y="5596740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290F6269-9F1D-45DE-9298-AAEBEFDDF071}"/>
              </a:ext>
            </a:extLst>
          </p:cNvPr>
          <p:cNvSpPr txBox="1"/>
          <p:nvPr/>
        </p:nvSpPr>
        <p:spPr>
          <a:xfrm>
            <a:off x="7346474" y="5433756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621B6CBC-233C-4887-8869-89BCD30F3EEE}"/>
              </a:ext>
            </a:extLst>
          </p:cNvPr>
          <p:cNvCxnSpPr>
            <a:cxnSpLocks/>
          </p:cNvCxnSpPr>
          <p:nvPr/>
        </p:nvCxnSpPr>
        <p:spPr>
          <a:xfrm>
            <a:off x="7698671" y="5596740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CAF0D2CB-4E77-4E27-B06F-48784868F478}"/>
              </a:ext>
            </a:extLst>
          </p:cNvPr>
          <p:cNvSpPr txBox="1"/>
          <p:nvPr/>
        </p:nvSpPr>
        <p:spPr>
          <a:xfrm>
            <a:off x="8015129" y="5433756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B1F353D6-8E25-4CAE-894D-DDBA8D1CB246}"/>
              </a:ext>
            </a:extLst>
          </p:cNvPr>
          <p:cNvCxnSpPr>
            <a:cxnSpLocks/>
          </p:cNvCxnSpPr>
          <p:nvPr/>
        </p:nvCxnSpPr>
        <p:spPr>
          <a:xfrm>
            <a:off x="7037579" y="6037745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12CC4CFA-A7EA-449D-ADF5-98F43309837C}"/>
              </a:ext>
            </a:extLst>
          </p:cNvPr>
          <p:cNvSpPr txBox="1"/>
          <p:nvPr/>
        </p:nvSpPr>
        <p:spPr>
          <a:xfrm>
            <a:off x="7354037" y="5874761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DB8FC2A1-2420-4B88-B6C9-BDA54BC4DAE8}"/>
              </a:ext>
            </a:extLst>
          </p:cNvPr>
          <p:cNvCxnSpPr>
            <a:cxnSpLocks/>
          </p:cNvCxnSpPr>
          <p:nvPr/>
        </p:nvCxnSpPr>
        <p:spPr>
          <a:xfrm>
            <a:off x="7037579" y="6489143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1EF0231-88AB-44CA-89D5-8772FDCE7256}"/>
              </a:ext>
            </a:extLst>
          </p:cNvPr>
          <p:cNvSpPr txBox="1"/>
          <p:nvPr/>
        </p:nvSpPr>
        <p:spPr>
          <a:xfrm>
            <a:off x="7354037" y="6326159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0B68ED33-8577-40F6-BCE7-EA0DB5CF02B0}"/>
              </a:ext>
            </a:extLst>
          </p:cNvPr>
          <p:cNvCxnSpPr>
            <a:cxnSpLocks/>
          </p:cNvCxnSpPr>
          <p:nvPr/>
        </p:nvCxnSpPr>
        <p:spPr>
          <a:xfrm>
            <a:off x="7693800" y="6513150"/>
            <a:ext cx="2896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DA2B5BA3-16BF-48DB-9CA6-B3C93A52FBA0}"/>
              </a:ext>
            </a:extLst>
          </p:cNvPr>
          <p:cNvSpPr txBox="1"/>
          <p:nvPr/>
        </p:nvSpPr>
        <p:spPr>
          <a:xfrm>
            <a:off x="8010258" y="6350166"/>
            <a:ext cx="3239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A4335580-A4C0-45CF-AD99-8B3A318F1DF7}"/>
              </a:ext>
            </a:extLst>
          </p:cNvPr>
          <p:cNvSpPr/>
          <p:nvPr/>
        </p:nvSpPr>
        <p:spPr>
          <a:xfrm>
            <a:off x="6637705" y="4952224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38333A26-A55D-45E5-89CA-2D128D9DD4B5}"/>
              </a:ext>
            </a:extLst>
          </p:cNvPr>
          <p:cNvSpPr/>
          <p:nvPr/>
        </p:nvSpPr>
        <p:spPr>
          <a:xfrm>
            <a:off x="4446540" y="4845093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7F50B635-2490-4222-950E-9944648997B9}"/>
              </a:ext>
            </a:extLst>
          </p:cNvPr>
          <p:cNvSpPr/>
          <p:nvPr/>
        </p:nvSpPr>
        <p:spPr>
          <a:xfrm>
            <a:off x="7290276" y="4959186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5D4E1A16-D7CD-4D16-A269-9A9E5DA8AF29}"/>
              </a:ext>
            </a:extLst>
          </p:cNvPr>
          <p:cNvSpPr/>
          <p:nvPr/>
        </p:nvSpPr>
        <p:spPr>
          <a:xfrm>
            <a:off x="2156193" y="3862918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8D2D4D27-B4DF-4E21-BAFE-67A36EB21CC0}"/>
              </a:ext>
            </a:extLst>
          </p:cNvPr>
          <p:cNvSpPr/>
          <p:nvPr/>
        </p:nvSpPr>
        <p:spPr>
          <a:xfrm>
            <a:off x="6627605" y="5845588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B60BCE5F-C9A4-4594-B05C-E2543329A5FE}"/>
              </a:ext>
            </a:extLst>
          </p:cNvPr>
          <p:cNvSpPr/>
          <p:nvPr/>
        </p:nvSpPr>
        <p:spPr>
          <a:xfrm>
            <a:off x="3901106" y="3572170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964DA197-FA9B-4C5B-963F-9D3E406ED7F7}"/>
              </a:ext>
            </a:extLst>
          </p:cNvPr>
          <p:cNvSpPr/>
          <p:nvPr/>
        </p:nvSpPr>
        <p:spPr>
          <a:xfrm>
            <a:off x="7292020" y="5845587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41444A67-624B-4035-A4B2-BCDEA9BF53E4}"/>
              </a:ext>
            </a:extLst>
          </p:cNvPr>
          <p:cNvSpPr/>
          <p:nvPr/>
        </p:nvSpPr>
        <p:spPr>
          <a:xfrm>
            <a:off x="3812303" y="3474062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04DE88E7-6E94-477C-BC4E-5CAB5D685532}"/>
              </a:ext>
            </a:extLst>
          </p:cNvPr>
          <p:cNvSpPr/>
          <p:nvPr/>
        </p:nvSpPr>
        <p:spPr>
          <a:xfrm>
            <a:off x="6627605" y="6301294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683B8C51-91B6-47B3-A1E6-B04CE10A7F68}"/>
              </a:ext>
            </a:extLst>
          </p:cNvPr>
          <p:cNvSpPr/>
          <p:nvPr/>
        </p:nvSpPr>
        <p:spPr>
          <a:xfrm>
            <a:off x="3711056" y="5726438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87248CCD-4E2C-49FF-AC68-379335A8B798}"/>
              </a:ext>
            </a:extLst>
          </p:cNvPr>
          <p:cNvSpPr/>
          <p:nvPr/>
        </p:nvSpPr>
        <p:spPr>
          <a:xfrm>
            <a:off x="7292020" y="6319331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12172609-2CFF-4A5F-960B-A65B436D1B6E}"/>
              </a:ext>
            </a:extLst>
          </p:cNvPr>
          <p:cNvSpPr/>
          <p:nvPr/>
        </p:nvSpPr>
        <p:spPr>
          <a:xfrm>
            <a:off x="1272791" y="5357085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B2B11CA8-34DD-449B-B918-E317886974E4}"/>
              </a:ext>
            </a:extLst>
          </p:cNvPr>
          <p:cNvSpPr/>
          <p:nvPr/>
        </p:nvSpPr>
        <p:spPr>
          <a:xfrm>
            <a:off x="7956435" y="6317411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61A26C4A-7B45-4FDB-B036-6973331C12E5}"/>
              </a:ext>
            </a:extLst>
          </p:cNvPr>
          <p:cNvSpPr/>
          <p:nvPr/>
        </p:nvSpPr>
        <p:spPr>
          <a:xfrm>
            <a:off x="6632541" y="5390027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97A10557-CDA2-4387-B188-B6B580EF8F16}"/>
              </a:ext>
            </a:extLst>
          </p:cNvPr>
          <p:cNvSpPr/>
          <p:nvPr/>
        </p:nvSpPr>
        <p:spPr>
          <a:xfrm>
            <a:off x="2916119" y="2968020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4C27D321-6FC7-4BDA-89AD-32E387AC0DDB}"/>
              </a:ext>
            </a:extLst>
          </p:cNvPr>
          <p:cNvSpPr/>
          <p:nvPr/>
        </p:nvSpPr>
        <p:spPr>
          <a:xfrm>
            <a:off x="7292020" y="5401431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F672D8FD-5691-4E0D-A5CB-E467113CE089}"/>
              </a:ext>
            </a:extLst>
          </p:cNvPr>
          <p:cNvSpPr/>
          <p:nvPr/>
        </p:nvSpPr>
        <p:spPr>
          <a:xfrm>
            <a:off x="4380865" y="4760254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577DD7F6-A0CD-4C13-82E6-F2638557E4DC}"/>
              </a:ext>
            </a:extLst>
          </p:cNvPr>
          <p:cNvSpPr/>
          <p:nvPr/>
        </p:nvSpPr>
        <p:spPr>
          <a:xfrm>
            <a:off x="7956435" y="5418632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5856F96C-AFE5-4478-81C8-B28E52F40448}"/>
              </a:ext>
            </a:extLst>
          </p:cNvPr>
          <p:cNvSpPr/>
          <p:nvPr/>
        </p:nvSpPr>
        <p:spPr>
          <a:xfrm>
            <a:off x="1957946" y="3670546"/>
            <a:ext cx="1041232" cy="1084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765282AA-08C1-4200-B533-526D3CFEACC9}"/>
              </a:ext>
            </a:extLst>
          </p:cNvPr>
          <p:cNvSpPr/>
          <p:nvPr/>
        </p:nvSpPr>
        <p:spPr>
          <a:xfrm>
            <a:off x="6627605" y="4512932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3307916F-88D7-41A0-B842-16AC7C87ECE7}"/>
              </a:ext>
            </a:extLst>
          </p:cNvPr>
          <p:cNvSpPr/>
          <p:nvPr/>
        </p:nvSpPr>
        <p:spPr>
          <a:xfrm>
            <a:off x="3636916" y="5626094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0D1755AF-B01A-4A6B-A877-F700D9B94EE0}"/>
              </a:ext>
            </a:extLst>
          </p:cNvPr>
          <p:cNvSpPr/>
          <p:nvPr/>
        </p:nvSpPr>
        <p:spPr>
          <a:xfrm>
            <a:off x="7301202" y="4512832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B7B76365-AF9C-478F-99CD-74137F4F5E61}"/>
              </a:ext>
            </a:extLst>
          </p:cNvPr>
          <p:cNvSpPr/>
          <p:nvPr/>
        </p:nvSpPr>
        <p:spPr>
          <a:xfrm>
            <a:off x="7970982" y="4530343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31992CFC-9302-4E0A-8012-9BBA0107CAD2}"/>
              </a:ext>
            </a:extLst>
          </p:cNvPr>
          <p:cNvSpPr/>
          <p:nvPr/>
        </p:nvSpPr>
        <p:spPr>
          <a:xfrm>
            <a:off x="1150948" y="5260206"/>
            <a:ext cx="884691" cy="887323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0E9B9260-34C4-4E57-9C68-365FB20C8350}"/>
              </a:ext>
            </a:extLst>
          </p:cNvPr>
          <p:cNvSpPr/>
          <p:nvPr/>
        </p:nvSpPr>
        <p:spPr>
          <a:xfrm>
            <a:off x="8651688" y="4520657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036C5370-96BC-45FF-A8F8-B3F43DFC91C9}"/>
              </a:ext>
            </a:extLst>
          </p:cNvPr>
          <p:cNvSpPr/>
          <p:nvPr/>
        </p:nvSpPr>
        <p:spPr>
          <a:xfrm>
            <a:off x="2349150" y="5969620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B2ECD27F-E57B-45C1-9BBE-B2BC42F938E2}"/>
              </a:ext>
            </a:extLst>
          </p:cNvPr>
          <p:cNvSpPr/>
          <p:nvPr/>
        </p:nvSpPr>
        <p:spPr>
          <a:xfrm>
            <a:off x="6631122" y="4056825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28E437EA-4C7E-4630-BC3A-40B6F85850E0}"/>
              </a:ext>
            </a:extLst>
          </p:cNvPr>
          <p:cNvSpPr/>
          <p:nvPr/>
        </p:nvSpPr>
        <p:spPr>
          <a:xfrm>
            <a:off x="7286704" y="4050720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2508A619-9363-433C-855C-34BBF029296D}"/>
              </a:ext>
            </a:extLst>
          </p:cNvPr>
          <p:cNvSpPr/>
          <p:nvPr/>
        </p:nvSpPr>
        <p:spPr>
          <a:xfrm>
            <a:off x="7980419" y="4063030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2F0A3020-4A02-4EBC-B46F-0673514AF12C}"/>
              </a:ext>
            </a:extLst>
          </p:cNvPr>
          <p:cNvSpPr/>
          <p:nvPr/>
        </p:nvSpPr>
        <p:spPr>
          <a:xfrm>
            <a:off x="8636001" y="4063030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489F85E7-EFE0-46D1-88BE-F4C91A696F0D}"/>
              </a:ext>
            </a:extLst>
          </p:cNvPr>
          <p:cNvSpPr/>
          <p:nvPr/>
        </p:nvSpPr>
        <p:spPr>
          <a:xfrm>
            <a:off x="1069140" y="5126428"/>
            <a:ext cx="1041232" cy="1084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96516637-9510-4A97-8ECC-AE29A45F461E}"/>
              </a:ext>
            </a:extLst>
          </p:cNvPr>
          <p:cNvSpPr/>
          <p:nvPr/>
        </p:nvSpPr>
        <p:spPr>
          <a:xfrm>
            <a:off x="4291074" y="4617200"/>
            <a:ext cx="1041232" cy="1084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7BE33EE7-E06E-446D-8B59-B628ED499F0B}"/>
              </a:ext>
            </a:extLst>
          </p:cNvPr>
          <p:cNvSpPr/>
          <p:nvPr/>
        </p:nvSpPr>
        <p:spPr>
          <a:xfrm>
            <a:off x="3542526" y="5540167"/>
            <a:ext cx="1041232" cy="1084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6258DC2E-FCC5-49DB-BE64-C712F928D908}"/>
              </a:ext>
            </a:extLst>
          </p:cNvPr>
          <p:cNvSpPr/>
          <p:nvPr/>
        </p:nvSpPr>
        <p:spPr>
          <a:xfrm>
            <a:off x="2084521" y="3768607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tângulo 156">
            <a:extLst>
              <a:ext uri="{FF2B5EF4-FFF2-40B4-BE49-F238E27FC236}">
                <a16:creationId xmlns:a16="http://schemas.microsoft.com/office/drawing/2014/main" id="{D389EB0D-5949-4DBE-A2FF-BCAD2FE212FE}"/>
              </a:ext>
            </a:extLst>
          </p:cNvPr>
          <p:cNvSpPr/>
          <p:nvPr/>
        </p:nvSpPr>
        <p:spPr>
          <a:xfrm>
            <a:off x="6636438" y="3618646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C8FC5AB8-B0D5-40A4-921D-88DED4AA50F9}"/>
              </a:ext>
            </a:extLst>
          </p:cNvPr>
          <p:cNvSpPr/>
          <p:nvPr/>
        </p:nvSpPr>
        <p:spPr>
          <a:xfrm>
            <a:off x="7292020" y="3612541"/>
            <a:ext cx="447986" cy="424209"/>
          </a:xfrm>
          <a:prstGeom prst="rect">
            <a:avLst/>
          </a:prstGeom>
          <a:solidFill>
            <a:srgbClr val="002060">
              <a:alpha val="0"/>
            </a:srgbClr>
          </a:solidFill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5D37358B-AF8B-4C00-B318-E4522BD952DB}"/>
              </a:ext>
            </a:extLst>
          </p:cNvPr>
          <p:cNvSpPr/>
          <p:nvPr/>
        </p:nvSpPr>
        <p:spPr>
          <a:xfrm>
            <a:off x="930438" y="5072976"/>
            <a:ext cx="1271930" cy="12023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Elipse 160">
            <a:extLst>
              <a:ext uri="{FF2B5EF4-FFF2-40B4-BE49-F238E27FC236}">
                <a16:creationId xmlns:a16="http://schemas.microsoft.com/office/drawing/2014/main" id="{7C3099AD-3106-4A0E-AF56-DDBE70EABF75}"/>
              </a:ext>
            </a:extLst>
          </p:cNvPr>
          <p:cNvSpPr/>
          <p:nvPr/>
        </p:nvSpPr>
        <p:spPr>
          <a:xfrm>
            <a:off x="3420262" y="5501396"/>
            <a:ext cx="1271930" cy="12023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Elipse 182">
            <a:extLst>
              <a:ext uri="{FF2B5EF4-FFF2-40B4-BE49-F238E27FC236}">
                <a16:creationId xmlns:a16="http://schemas.microsoft.com/office/drawing/2014/main" id="{229B0DEB-B003-4FDA-BE48-33B2D76B4B52}"/>
              </a:ext>
            </a:extLst>
          </p:cNvPr>
          <p:cNvSpPr/>
          <p:nvPr/>
        </p:nvSpPr>
        <p:spPr>
          <a:xfrm>
            <a:off x="2976954" y="3071734"/>
            <a:ext cx="711900" cy="69356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34EE1FFF-A4AF-4327-B72D-4D4A6C64ABF7}"/>
              </a:ext>
            </a:extLst>
          </p:cNvPr>
          <p:cNvSpPr/>
          <p:nvPr/>
        </p:nvSpPr>
        <p:spPr>
          <a:xfrm>
            <a:off x="2293782" y="5869060"/>
            <a:ext cx="860180" cy="881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9" grpId="0" animBg="1"/>
      <p:bldP spid="188" grpId="0" animBg="1"/>
      <p:bldP spid="187" grpId="0" animBg="1"/>
      <p:bldP spid="186" grpId="0" animBg="1"/>
      <p:bldP spid="185" grpId="0" animBg="1"/>
      <p:bldP spid="182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4" grpId="0" animBg="1"/>
      <p:bldP spid="157" grpId="0" animBg="1"/>
      <p:bldP spid="158" grpId="0" animBg="1"/>
      <p:bldP spid="159" grpId="0" animBg="1"/>
      <p:bldP spid="161" grpId="0" animBg="1"/>
      <p:bldP spid="183" grpId="0" animBg="1"/>
      <p:bldP spid="1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veremos nesta aula?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/>
              <a:t>Motivação</a:t>
            </a:r>
          </a:p>
          <a:p>
            <a:r>
              <a:rPr lang="pt-BR" dirty="0"/>
              <a:t>Definição</a:t>
            </a:r>
          </a:p>
          <a:p>
            <a:r>
              <a:rPr lang="pt-BR" dirty="0"/>
              <a:t>Representação</a:t>
            </a:r>
          </a:p>
          <a:p>
            <a:r>
              <a:rPr lang="pt-BR" dirty="0"/>
              <a:t>Propriedades e variações</a:t>
            </a:r>
          </a:p>
          <a:p>
            <a:r>
              <a:rPr lang="pt-BR" dirty="0"/>
              <a:t>Busca em profundidade</a:t>
            </a:r>
          </a:p>
          <a:p>
            <a:r>
              <a:rPr lang="pt-BR" dirty="0"/>
              <a:t>Busca em largura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39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Controle do andamento da busca</a:t>
            </a:r>
          </a:p>
          <a:p>
            <a:pPr lvl="1"/>
            <a:r>
              <a:rPr lang="pt-BR" dirty="0"/>
              <a:t>Utiliza uma fila para armazenar os vértices que serão visitados</a:t>
            </a:r>
          </a:p>
          <a:p>
            <a:pPr lvl="1"/>
            <a:r>
              <a:rPr lang="pt-BR" dirty="0"/>
              <a:t>Para fins ilustrativos, cada vértice possui uma cor</a:t>
            </a:r>
          </a:p>
          <a:p>
            <a:pPr lvl="2"/>
            <a:r>
              <a:rPr lang="pt-BR" dirty="0"/>
              <a:t>Branco</a:t>
            </a:r>
          </a:p>
          <a:p>
            <a:pPr lvl="3"/>
            <a:r>
              <a:rPr lang="pt-BR" dirty="0"/>
              <a:t>Nós ainda não descobertos</a:t>
            </a:r>
          </a:p>
          <a:p>
            <a:pPr lvl="3"/>
            <a:r>
              <a:rPr lang="pt-BR" dirty="0"/>
              <a:t>Por padrão todos os vértices são iniciados como brancos</a:t>
            </a:r>
          </a:p>
          <a:p>
            <a:pPr lvl="2"/>
            <a:r>
              <a:rPr lang="pt-BR" dirty="0"/>
              <a:t>Cinza</a:t>
            </a:r>
          </a:p>
          <a:p>
            <a:pPr lvl="3"/>
            <a:r>
              <a:rPr lang="pt-BR" dirty="0"/>
              <a:t>Já descobertos</a:t>
            </a:r>
          </a:p>
          <a:p>
            <a:pPr lvl="3"/>
            <a:r>
              <a:rPr lang="pt-BR" dirty="0"/>
              <a:t>Existem nós adjacentes que ainda não foram descobertos</a:t>
            </a:r>
          </a:p>
          <a:p>
            <a:pPr lvl="2"/>
            <a:r>
              <a:rPr lang="pt-BR" dirty="0"/>
              <a:t>Preto</a:t>
            </a:r>
          </a:p>
          <a:p>
            <a:pPr lvl="3"/>
            <a:r>
              <a:rPr lang="pt-BR" dirty="0"/>
              <a:t>Já descobertos</a:t>
            </a:r>
          </a:p>
          <a:p>
            <a:pPr lvl="3"/>
            <a:r>
              <a:rPr lang="pt-BR" dirty="0"/>
              <a:t>Todos os nós adjacentes já foram descobertos</a:t>
            </a:r>
          </a:p>
          <a:p>
            <a:pPr lvl="1"/>
            <a:r>
              <a:rPr lang="pt-BR" dirty="0"/>
              <a:t>Na prática, basta marcar cada vértice como sendo visitado ou não</a:t>
            </a:r>
          </a:p>
          <a:p>
            <a:pPr lvl="2"/>
            <a:r>
              <a:rPr lang="pt-BR" dirty="0"/>
              <a:t>Com isso, evita-se explorar mais de uma vez a vizinhança de um vértice já explorado</a:t>
            </a:r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42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Controle do andamento da busca</a:t>
            </a:r>
          </a:p>
          <a:p>
            <a:pPr lvl="1"/>
            <a:r>
              <a:rPr lang="pt-BR" dirty="0"/>
              <a:t>Utiliza 3 vetores para armazenar as seguintes informações de cada vértice</a:t>
            </a:r>
          </a:p>
          <a:p>
            <a:pPr lvl="2"/>
            <a:r>
              <a:rPr lang="pt-BR" dirty="0"/>
              <a:t>Cor</a:t>
            </a:r>
          </a:p>
          <a:p>
            <a:pPr lvl="2"/>
            <a:r>
              <a:rPr lang="pt-BR" dirty="0"/>
              <a:t>Vértice predecessor</a:t>
            </a:r>
          </a:p>
          <a:p>
            <a:pPr lvl="2"/>
            <a:r>
              <a:rPr lang="pt-BR" dirty="0"/>
              <a:t>Distância para a origem</a:t>
            </a:r>
          </a:p>
          <a:p>
            <a:pPr marL="685800" lvl="2" indent="0">
              <a:buNone/>
            </a:pPr>
            <a:endParaRPr lang="pt-BR" dirty="0"/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15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Árvore primeiro na extensão</a:t>
                </a:r>
              </a:p>
              <a:p>
                <a:pPr lvl="1"/>
                <a:r>
                  <a:rPr lang="pt-BR" dirty="0"/>
                  <a:t>Incialmente contém apenas a </a:t>
                </a:r>
                <a:r>
                  <a:rPr lang="pt-BR" dirty="0" err="1"/>
                  <a:t>raíz</a:t>
                </a:r>
                <a:r>
                  <a:rPr lang="pt-BR" dirty="0"/>
                  <a:t> (vértice de origem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Sempre que um vértice branco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é descoberto partindo do vértice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e a aresta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são adicionados à árvore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é pai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na árvore</a:t>
                </a:r>
              </a:p>
              <a:p>
                <a:pPr lvl="3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2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1E85-9BEE-4C08-9242-93C2B93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D268C5C-A78B-454B-B425-F527A7E8DC8A}"/>
              </a:ext>
            </a:extLst>
          </p:cNvPr>
          <p:cNvSpPr/>
          <p:nvPr/>
        </p:nvSpPr>
        <p:spPr>
          <a:xfrm>
            <a:off x="612648" y="155679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Grafo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ListaEnc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** vertices;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getNumVertices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Grafo(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numVertices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 : numVertices(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numVertices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vertices = (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ListaEnc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**)malloc(</a:t>
            </a:r>
            <a:r>
              <a:rPr lang="en-GB" dirty="0" err="1">
                <a:solidFill>
                  <a:srgbClr val="80808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ListaEnc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*));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dirty="0" err="1">
                <a:solidFill>
                  <a:srgbClr val="80808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vertices[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criaLista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2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1E85-9BEE-4C08-9242-93C2B93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30FD1D-037D-4AEE-BB5B-E62DEDF4463A}"/>
              </a:ext>
            </a:extLst>
          </p:cNvPr>
          <p:cNvSpPr/>
          <p:nvPr/>
        </p:nvSpPr>
        <p:spPr>
          <a:xfrm>
            <a:off x="612648" y="1538522"/>
            <a:ext cx="8279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||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&gt;=  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||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0 ||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0)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existe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(vertices[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insereLista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(&amp;vertices[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existe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(vertices[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insereLista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(&amp;vertices[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],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v1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imprime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imprimeLista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(vertices[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93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1E85-9BEE-4C08-9242-93C2B93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7B2816-656E-4886-9790-7A93404A456E}"/>
              </a:ext>
            </a:extLst>
          </p:cNvPr>
          <p:cNvSpPr/>
          <p:nvPr/>
        </p:nvSpPr>
        <p:spPr>
          <a:xfrm>
            <a:off x="612648" y="1484784"/>
            <a:ext cx="8855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BFS(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0)</a:t>
            </a:r>
          </a:p>
          <a:p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    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    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//0=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</a:rPr>
              <a:t>branco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 1=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</a:rPr>
              <a:t>cinza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 2 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</a:rPr>
              <a:t>ou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 restante = 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</a:rPr>
              <a:t>preto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pai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pai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-1;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-1;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3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1E85-9BEE-4C08-9242-93C2B93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DC9D97-5572-40A4-9182-BB828DAA9427}"/>
              </a:ext>
            </a:extLst>
          </p:cNvPr>
          <p:cNvSpPr/>
          <p:nvPr/>
        </p:nvSpPr>
        <p:spPr>
          <a:xfrm>
            <a:off x="612648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1;</a:t>
            </a:r>
          </a:p>
          <a:p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</a:rPr>
              <a:t>Fila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fila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criaFila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insereFila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(fila, </a:t>
            </a:r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534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61E85-9BEE-4C08-9242-93C2B93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28A27B-0E49-42A4-8B18-F69A9A76606B}"/>
              </a:ext>
            </a:extLst>
          </p:cNvPr>
          <p:cNvSpPr/>
          <p:nvPr/>
        </p:nvSpPr>
        <p:spPr>
          <a:xfrm>
            <a:off x="368868" y="1192763"/>
            <a:ext cx="86409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700" dirty="0">
                <a:solidFill>
                  <a:srgbClr val="0000FF"/>
                </a:solidFill>
                <a:latin typeface="Consolas" panose="020B0609020204030204" pitchFamily="49" charset="0"/>
              </a:rPr>
              <a:t>  while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fila_vazia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(fila))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17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GB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origem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removeFila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(fila);</a:t>
            </a:r>
          </a:p>
          <a:p>
            <a:endParaRPr lang="en-GB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1700" dirty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ListaEnc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viz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vertices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[origem]; 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viz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pt-BR" sz="17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viz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viz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pt-BR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prox</a:t>
            </a:r>
            <a:r>
              <a:rPr lang="pt-BR" sz="1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GB" sz="1700" dirty="0">
                <a:solidFill>
                  <a:srgbClr val="0000FF"/>
                </a:solidFill>
                <a:latin typeface="Consolas" panose="020B06090202040302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[viz-&gt;info] == 0)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[viz-&gt;info] = 1;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pai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[viz-&gt;info] =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origem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e-DE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dist[viz-&gt;info] = dist[origem] + 1;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insereFila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(fila, viz-&gt;info);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origem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] = 3;</a:t>
            </a: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17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nb-NO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printf(</a:t>
            </a:r>
            <a:r>
              <a:rPr lang="nb-NO" sz="1700" dirty="0">
                <a:solidFill>
                  <a:srgbClr val="A31515"/>
                </a:solidFill>
                <a:latin typeface="Consolas" panose="020B0609020204030204" pitchFamily="49" charset="0"/>
              </a:rPr>
              <a:t>"\npai: %d dist: %d"</a:t>
            </a:r>
            <a:r>
              <a:rPr lang="nb-NO" sz="1700" dirty="0">
                <a:solidFill>
                  <a:srgbClr val="000000"/>
                </a:solidFill>
                <a:latin typeface="Consolas" panose="020B0609020204030204" pitchFamily="49" charset="0"/>
              </a:rPr>
              <a:t>, pai[i], dist[i]);</a:t>
            </a:r>
            <a:endParaRPr lang="en-GB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sz="1700" dirty="0">
                <a:solidFill>
                  <a:srgbClr val="008000"/>
                </a:solidFill>
                <a:latin typeface="Consolas" panose="020B0609020204030204" pitchFamily="49" charset="0"/>
              </a:rPr>
              <a:t> //</a:t>
            </a:r>
            <a:r>
              <a:rPr lang="en-GB" sz="1700" dirty="0" err="1">
                <a:solidFill>
                  <a:srgbClr val="008000"/>
                </a:solidFill>
                <a:latin typeface="Consolas" panose="020B0609020204030204" pitchFamily="49" charset="0"/>
              </a:rPr>
              <a:t>fim</a:t>
            </a:r>
            <a:r>
              <a:rPr lang="en-GB" sz="1700" dirty="0">
                <a:solidFill>
                  <a:srgbClr val="008000"/>
                </a:solidFill>
                <a:latin typeface="Consolas" panose="020B0609020204030204" pitchFamily="49" charset="0"/>
              </a:rPr>
              <a:t> BFS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271955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D3DF1-6837-486D-AA11-2CA617A7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154BE3-332C-4BC5-A343-5ED37D9B18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Exemplo</a:t>
            </a:r>
            <a:endParaRPr lang="en-GB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A5D32D-98A2-4E9B-8874-4DE63FAD9CF1}"/>
              </a:ext>
            </a:extLst>
          </p:cNvPr>
          <p:cNvSpPr/>
          <p:nvPr/>
        </p:nvSpPr>
        <p:spPr>
          <a:xfrm>
            <a:off x="612648" y="206084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Grafo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(7);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(0, 1);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(0, 2);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2);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4);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6);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(2, 4);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(2, 6);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(3, 5);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(3, 6);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(4, 5);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grafo.imprime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grafo.BFS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(3);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43D76D-49D8-49F4-9504-924F77423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11664" r="32676" b="50000"/>
          <a:stretch/>
        </p:blipFill>
        <p:spPr>
          <a:xfrm>
            <a:off x="4689348" y="2060848"/>
            <a:ext cx="20162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75B3-56CB-4775-B651-FCECCFDF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Análise</a:t>
                </a:r>
              </a:p>
              <a:p>
                <a:pPr lvl="1"/>
                <a:r>
                  <a:rPr lang="pt-BR" dirty="0"/>
                  <a:t>Fila</a:t>
                </a:r>
              </a:p>
              <a:p>
                <a:pPr lvl="2"/>
                <a:r>
                  <a:rPr lang="pt-BR" dirty="0"/>
                  <a:t>Cada vértice é inserido e removido apenas uma vez</a:t>
                </a:r>
              </a:p>
              <a:p>
                <a:pPr lvl="2"/>
                <a:r>
                  <a:rPr lang="pt-BR" dirty="0"/>
                  <a:t>Complexidade enfileirar e remover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dirty="0"/>
              </a:p>
              <a:p>
                <a:pPr lvl="2"/>
                <a:r>
                  <a:rPr lang="pt-BR" dirty="0"/>
                  <a:t>C</a:t>
                </a:r>
                <a:r>
                  <a:rPr lang="en-GB" dirty="0" err="1"/>
                  <a:t>omplexidade</a:t>
                </a:r>
                <a:r>
                  <a:rPr lang="en-GB" dirty="0"/>
                  <a:t> </a:t>
                </a:r>
                <a:r>
                  <a:rPr lang="en-GB" dirty="0" err="1"/>
                  <a:t>uso</a:t>
                </a:r>
                <a:r>
                  <a:rPr lang="en-GB" dirty="0"/>
                  <a:t> da fila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L</a:t>
                </a:r>
                <a:r>
                  <a:rPr lang="en-GB" dirty="0" err="1"/>
                  <a:t>ista</a:t>
                </a:r>
                <a:r>
                  <a:rPr lang="en-GB" dirty="0"/>
                  <a:t> de </a:t>
                </a:r>
                <a:r>
                  <a:rPr lang="en-GB" dirty="0" err="1"/>
                  <a:t>adjacências</a:t>
                </a:r>
                <a:endParaRPr lang="en-GB" dirty="0"/>
              </a:p>
              <a:p>
                <a:pPr lvl="2"/>
                <a:r>
                  <a:rPr lang="pt-BR" dirty="0"/>
                  <a:t>L</a:t>
                </a:r>
                <a:r>
                  <a:rPr lang="en-GB" dirty="0" err="1"/>
                  <a:t>ista</a:t>
                </a:r>
                <a:r>
                  <a:rPr lang="en-GB" dirty="0"/>
                  <a:t> de </a:t>
                </a:r>
                <a:r>
                  <a:rPr lang="en-GB" dirty="0" err="1"/>
                  <a:t>cada</a:t>
                </a:r>
                <a:r>
                  <a:rPr lang="en-GB" dirty="0"/>
                  <a:t> </a:t>
                </a:r>
                <a:r>
                  <a:rPr lang="en-GB" dirty="0" err="1"/>
                  <a:t>vértice</a:t>
                </a:r>
                <a:r>
                  <a:rPr lang="en-GB" dirty="0"/>
                  <a:t> é </a:t>
                </a:r>
                <a:r>
                  <a:rPr lang="en-GB" dirty="0" err="1"/>
                  <a:t>percorrida</a:t>
                </a:r>
                <a:r>
                  <a:rPr lang="en-GB" dirty="0"/>
                  <a:t>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vez</a:t>
                </a:r>
                <a:r>
                  <a:rPr lang="en-GB" dirty="0"/>
                  <a:t>, </a:t>
                </a:r>
                <a:r>
                  <a:rPr lang="en-GB" dirty="0" err="1"/>
                  <a:t>apenas</a:t>
                </a:r>
                <a:r>
                  <a:rPr lang="en-GB" dirty="0"/>
                  <a:t> </a:t>
                </a:r>
                <a:r>
                  <a:rPr lang="en-GB" dirty="0" err="1"/>
                  <a:t>quando</a:t>
                </a:r>
                <a:r>
                  <a:rPr lang="en-GB" dirty="0"/>
                  <a:t> o </a:t>
                </a:r>
                <a:r>
                  <a:rPr lang="en-GB" dirty="0" err="1"/>
                  <a:t>vértice</a:t>
                </a:r>
                <a:r>
                  <a:rPr lang="en-GB" dirty="0"/>
                  <a:t> é </a:t>
                </a:r>
                <a:r>
                  <a:rPr lang="en-GB" dirty="0" err="1"/>
                  <a:t>desenfileirado</a:t>
                </a:r>
                <a:endParaRPr lang="en-GB" dirty="0"/>
              </a:p>
              <a:p>
                <a:pPr lvl="2"/>
                <a:r>
                  <a:rPr lang="pt-BR" dirty="0"/>
                  <a:t>Complexidade varredura de todas as listas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para um </a:t>
                </a:r>
                <a:r>
                  <a:rPr lang="en-GB" dirty="0" err="1"/>
                  <a:t>grafo</a:t>
                </a:r>
                <a:r>
                  <a:rPr lang="en-GB" dirty="0"/>
                  <a:t> </a:t>
                </a:r>
                <a:r>
                  <a:rPr lang="en-GB" dirty="0" err="1"/>
                  <a:t>não</a:t>
                </a:r>
                <a:r>
                  <a:rPr lang="en-GB" dirty="0"/>
                  <a:t> </a:t>
                </a:r>
                <a:r>
                  <a:rPr lang="en-GB" dirty="0" err="1"/>
                  <a:t>orientado</a:t>
                </a:r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para um </a:t>
                </a:r>
                <a:r>
                  <a:rPr lang="en-GB" dirty="0" err="1"/>
                  <a:t>grafo</a:t>
                </a:r>
                <a:r>
                  <a:rPr lang="en-GB" dirty="0"/>
                  <a:t> </a:t>
                </a:r>
                <a:r>
                  <a:rPr lang="en-GB" dirty="0" err="1"/>
                  <a:t>orientado</a:t>
                </a:r>
                <a:endParaRPr lang="en-GB" dirty="0"/>
              </a:p>
              <a:p>
                <a:pPr lvl="4"/>
                <a:endParaRPr lang="en-GB" dirty="0"/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  <a:blipFill>
                <a:blip r:embed="rId2"/>
                <a:stretch>
                  <a:fillRect l="-449" t="-2076" r="-374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4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526A-3D1F-4151-BFAD-D7ED7E2F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5FC5F1-59A9-4613-B025-9497BBA318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Diversos problemas computacionais (ou não) podem ser definidos por meio de Grafos</a:t>
            </a:r>
          </a:p>
          <a:p>
            <a:r>
              <a:rPr lang="pt-BR" dirty="0"/>
              <a:t>Teoria bastante estudada na matemática</a:t>
            </a:r>
          </a:p>
          <a:p>
            <a:r>
              <a:rPr lang="pt-BR" dirty="0"/>
              <a:t>Algoritmos relacionados a grafos são fundamentais em computação</a:t>
            </a:r>
          </a:p>
          <a:p>
            <a:pPr lvl="1"/>
            <a:r>
              <a:rPr lang="pt-BR" dirty="0"/>
              <a:t>Investigação algorítmica de grafos</a:t>
            </a:r>
          </a:p>
          <a:p>
            <a:pPr lvl="1"/>
            <a:r>
              <a:rPr lang="pt-BR" dirty="0"/>
              <a:t>Da onde vem tamanha importância?</a:t>
            </a:r>
          </a:p>
          <a:p>
            <a:pPr lvl="2"/>
            <a:r>
              <a:rPr lang="pt-BR" dirty="0"/>
              <a:t>Em geral</a:t>
            </a:r>
          </a:p>
          <a:p>
            <a:pPr lvl="3"/>
            <a:r>
              <a:rPr lang="pt-BR" dirty="0"/>
              <a:t>Grafos são utilizados para modelar </a:t>
            </a:r>
            <a:r>
              <a:rPr lang="pt-BR" b="1" dirty="0">
                <a:solidFill>
                  <a:srgbClr val="006600"/>
                </a:solidFill>
              </a:rPr>
              <a:t>conexões</a:t>
            </a:r>
            <a:r>
              <a:rPr lang="pt-BR" dirty="0"/>
              <a:t> emparelhadas entre elementos de um conjunto</a:t>
            </a:r>
          </a:p>
          <a:p>
            <a:pPr lvl="3"/>
            <a:r>
              <a:rPr lang="pt-BR" dirty="0"/>
              <a:t>Solução de um problema pode estar diretamente ligado à tais conexões</a:t>
            </a:r>
          </a:p>
          <a:p>
            <a:pPr lvl="3"/>
            <a:r>
              <a:rPr lang="pt-BR" dirty="0"/>
              <a:t>Ou, indiretamente, conexões ajudam a compreender melhor o problema em questão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9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75B3-56CB-4775-B651-FCECCFDF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largura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Análise</a:t>
                </a:r>
              </a:p>
              <a:p>
                <a:pPr lvl="1"/>
                <a:r>
                  <a:rPr lang="pt-BR" dirty="0"/>
                  <a:t>Inicialização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pt-BR" dirty="0"/>
                  <a:t>C</a:t>
                </a:r>
                <a:r>
                  <a:rPr lang="en-GB" dirty="0" err="1"/>
                  <a:t>omplexidade</a:t>
                </a:r>
                <a:r>
                  <a:rPr lang="en-GB" dirty="0"/>
                  <a:t> total tempo de </a:t>
                </a:r>
                <a:r>
                  <a:rPr lang="en-GB" dirty="0" err="1"/>
                  <a:t>execução</a:t>
                </a:r>
                <a:r>
                  <a:rPr lang="en-GB" dirty="0"/>
                  <a:t> da </a:t>
                </a:r>
                <a:r>
                  <a:rPr lang="en-GB" dirty="0" err="1"/>
                  <a:t>busca</a:t>
                </a:r>
                <a:r>
                  <a:rPr lang="en-GB" dirty="0"/>
                  <a:t>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largura</a:t>
                </a:r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2"/>
                <a:r>
                  <a:rPr lang="pt-BR" dirty="0"/>
                  <a:t>T</a:t>
                </a:r>
                <a:r>
                  <a:rPr lang="en-GB" dirty="0" err="1"/>
                  <a:t>empo</a:t>
                </a:r>
                <a:r>
                  <a:rPr lang="en-GB" dirty="0"/>
                  <a:t> linear </a:t>
                </a:r>
                <a:r>
                  <a:rPr lang="en-GB" dirty="0" err="1"/>
                  <a:t>em</a:t>
                </a:r>
                <a:r>
                  <a:rPr lang="en-GB" dirty="0"/>
                  <a:t> </a:t>
                </a:r>
                <a:r>
                  <a:rPr lang="en-GB" dirty="0" err="1"/>
                  <a:t>relação</a:t>
                </a:r>
                <a:r>
                  <a:rPr lang="en-GB" dirty="0"/>
                  <a:t> </a:t>
                </a:r>
                <a:r>
                  <a:rPr lang="en-GB" dirty="0" err="1"/>
                  <a:t>ao</a:t>
                </a:r>
                <a:r>
                  <a:rPr lang="en-GB" dirty="0"/>
                  <a:t> </a:t>
                </a:r>
                <a:r>
                  <a:rPr lang="en-GB" dirty="0" err="1"/>
                  <a:t>tamanho</a:t>
                </a:r>
                <a:r>
                  <a:rPr lang="en-GB" dirty="0"/>
                  <a:t> da </a:t>
                </a:r>
                <a:r>
                  <a:rPr lang="en-GB" dirty="0" err="1"/>
                  <a:t>lista</a:t>
                </a:r>
                <a:r>
                  <a:rPr lang="en-GB" dirty="0"/>
                  <a:t> de </a:t>
                </a:r>
                <a:r>
                  <a:rPr lang="en-GB" dirty="0" err="1"/>
                  <a:t>adjacências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887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75B3-56CB-4775-B651-FCECCFDF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Ideia central</a:t>
                </a:r>
              </a:p>
              <a:p>
                <a:pPr lvl="1"/>
                <a:r>
                  <a:rPr lang="pt-BR" dirty="0"/>
                  <a:t>A partir de um nó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que esteja sendo explorado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é marcado para simbolizar que ele já foi explorado</a:t>
                </a:r>
              </a:p>
              <a:p>
                <a:pPr lvl="1"/>
                <a:r>
                  <a:rPr lang="pt-BR" dirty="0"/>
                  <a:t>Em seguida, cada vizinho de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é explorado da forma mais </a:t>
                </a:r>
                <a:r>
                  <a:rPr lang="pt-BR" u="sng" dirty="0"/>
                  <a:t>profunda </a:t>
                </a:r>
                <a:r>
                  <a:rPr lang="pt-BR" dirty="0"/>
                  <a:t>possível</a:t>
                </a:r>
              </a:p>
              <a:p>
                <a:pPr lvl="2"/>
                <a:r>
                  <a:rPr lang="pt-BR" dirty="0"/>
                  <a:t>Profunda? </a:t>
                </a:r>
              </a:p>
              <a:p>
                <a:pPr lvl="3"/>
                <a:r>
                  <a:rPr lang="pt-BR" dirty="0"/>
                  <a:t>até que não existam mais vértices vizinhos à visitar em um certo caminho </a:t>
                </a:r>
              </a:p>
              <a:p>
                <a:pPr lvl="1"/>
                <a:r>
                  <a:rPr lang="pt-BR" dirty="0"/>
                  <a:t>Ao encontrar uma ramificação, um caminho é tomado para ser explorado em profundidade e os restantes são percorridos, recursivamente, após o termino do caminho selecionado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973B2C-D8A0-464A-8CDE-DE9B19EE0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74" t="-2307" r="-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3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75B3-56CB-4775-B651-FCECCFDF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973B2C-D8A0-464A-8CDE-DE9B19EE02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Andamento da travessia</a:t>
            </a:r>
          </a:p>
          <a:p>
            <a:pPr lvl="1"/>
            <a:r>
              <a:rPr lang="pt-BR" dirty="0"/>
              <a:t>Caminho composto pela busca em profundidade pode ser representado por uma arvore</a:t>
            </a:r>
          </a:p>
          <a:p>
            <a:pPr lvl="2"/>
            <a:r>
              <a:rPr lang="pt-BR" dirty="0"/>
              <a:t>Árvore primeiro na profundidade</a:t>
            </a:r>
          </a:p>
          <a:p>
            <a:pPr lvl="2"/>
            <a:r>
              <a:rPr lang="pt-BR" dirty="0"/>
              <a:t>Ou por uma floresta, caso existam diversas origens para que o grafo seja completamente explorado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2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Controle do andamento da busca</a:t>
            </a:r>
          </a:p>
          <a:p>
            <a:pPr lvl="1"/>
            <a:r>
              <a:rPr lang="pt-BR" dirty="0"/>
              <a:t>Utiliza uma pilha (definida explicitamente, ou implicitamente por meio de chamadas recursivas) para armazenar os vértices que serão visitados</a:t>
            </a:r>
          </a:p>
          <a:p>
            <a:pPr lvl="1"/>
            <a:r>
              <a:rPr lang="pt-BR" dirty="0"/>
              <a:t>Cada vértice possui uma cor</a:t>
            </a:r>
          </a:p>
          <a:p>
            <a:pPr lvl="2"/>
            <a:r>
              <a:rPr lang="pt-BR" dirty="0"/>
              <a:t>Branco</a:t>
            </a:r>
          </a:p>
          <a:p>
            <a:pPr lvl="3"/>
            <a:r>
              <a:rPr lang="pt-BR" dirty="0"/>
              <a:t>Nós ainda não descobertos</a:t>
            </a:r>
          </a:p>
          <a:p>
            <a:pPr lvl="3"/>
            <a:r>
              <a:rPr lang="pt-BR" dirty="0"/>
              <a:t>Por padrão todos os vértices são iniciados como brancos</a:t>
            </a:r>
          </a:p>
          <a:p>
            <a:pPr lvl="2"/>
            <a:r>
              <a:rPr lang="pt-BR" dirty="0"/>
              <a:t>Cinza</a:t>
            </a:r>
          </a:p>
          <a:p>
            <a:pPr lvl="3"/>
            <a:r>
              <a:rPr lang="pt-BR" dirty="0"/>
              <a:t>Já descobertos</a:t>
            </a:r>
          </a:p>
          <a:p>
            <a:pPr lvl="3"/>
            <a:r>
              <a:rPr lang="pt-BR" dirty="0"/>
              <a:t>Existem nós adjacentes que ainda não foram descobertos</a:t>
            </a:r>
          </a:p>
          <a:p>
            <a:pPr lvl="2"/>
            <a:r>
              <a:rPr lang="pt-BR" dirty="0"/>
              <a:t>Preto</a:t>
            </a:r>
          </a:p>
          <a:p>
            <a:pPr lvl="3"/>
            <a:r>
              <a:rPr lang="pt-BR" dirty="0"/>
              <a:t>Já descobertos</a:t>
            </a:r>
          </a:p>
          <a:p>
            <a:pPr lvl="3"/>
            <a:r>
              <a:rPr lang="pt-BR" dirty="0"/>
              <a:t>Todos os nós adjacentes já foram descobertos</a:t>
            </a:r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2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Controle do andamento da busca</a:t>
            </a:r>
          </a:p>
          <a:p>
            <a:pPr lvl="1"/>
            <a:r>
              <a:rPr lang="pt-BR" dirty="0"/>
              <a:t>Assim como a BFS, utiliza 3 vetores para armazenar as seguintes informações de cada vértice</a:t>
            </a:r>
          </a:p>
          <a:p>
            <a:pPr lvl="2"/>
            <a:r>
              <a:rPr lang="pt-BR" dirty="0"/>
              <a:t>Cor</a:t>
            </a:r>
          </a:p>
          <a:p>
            <a:pPr lvl="2"/>
            <a:r>
              <a:rPr lang="pt-BR" dirty="0"/>
              <a:t>Vértice predecessor</a:t>
            </a:r>
          </a:p>
          <a:p>
            <a:pPr lvl="2"/>
            <a:r>
              <a:rPr lang="pt-BR" dirty="0"/>
              <a:t>Distância para a origem</a:t>
            </a:r>
          </a:p>
          <a:p>
            <a:pPr lvl="1"/>
            <a:r>
              <a:rPr lang="pt-BR" dirty="0"/>
              <a:t>Além disso, cada nó é identificado com dois carimbos de tempo</a:t>
            </a:r>
          </a:p>
          <a:p>
            <a:pPr lvl="2"/>
            <a:r>
              <a:rPr lang="pt-BR" dirty="0"/>
              <a:t>Um deles registra quando o nó foi descoberto</a:t>
            </a:r>
          </a:p>
          <a:p>
            <a:pPr lvl="2"/>
            <a:r>
              <a:rPr lang="pt-BR" dirty="0"/>
              <a:t>Enquanto um segundo registra quando sua lista de adjacências foi examinada por completo</a:t>
            </a:r>
          </a:p>
          <a:p>
            <a:pPr lvl="2"/>
            <a:endParaRPr lang="pt-BR" dirty="0"/>
          </a:p>
          <a:p>
            <a:pPr marL="685800" lvl="2" indent="0">
              <a:buNone/>
            </a:pPr>
            <a:endParaRPr lang="pt-BR" dirty="0"/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244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619D6-5EA2-43D4-A823-54DD7FF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B3F264-E0ED-45F9-A3E9-7C02969069D5}"/>
              </a:ext>
            </a:extLst>
          </p:cNvPr>
          <p:cNvSpPr/>
          <p:nvPr/>
        </p:nvSpPr>
        <p:spPr>
          <a:xfrm>
            <a:off x="503040" y="148478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DFS()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//0=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branco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1=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cinza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2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ou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restante =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preto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dist_fim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for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-1;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tempo = 0;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for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== 0)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visita_DFS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(i, cor, &amp;tempo,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pai,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dist_fim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for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numVertices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A31515"/>
                </a:solidFill>
                <a:latin typeface="Consolas" panose="020B0609020204030204" pitchFamily="49" charset="0"/>
              </a:rPr>
              <a:t>"\</a:t>
            </a:r>
            <a:r>
              <a:rPr lang="pt-B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nvertice</a:t>
            </a:r>
            <a:r>
              <a:rPr lang="pt-BR" sz="1600" dirty="0">
                <a:solidFill>
                  <a:srgbClr val="A31515"/>
                </a:solidFill>
                <a:latin typeface="Consolas" panose="020B0609020204030204" pitchFamily="49" charset="0"/>
              </a:rPr>
              <a:t> [%d] ===&gt; pai: %d </a:t>
            </a:r>
            <a:r>
              <a:rPr lang="pt-B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dist</a:t>
            </a:r>
            <a:r>
              <a:rPr lang="pt-B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%d </a:t>
            </a:r>
            <a:r>
              <a:rPr lang="pt-B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dist_fim</a:t>
            </a:r>
            <a:r>
              <a:rPr lang="pt-B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%d"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i, pai[i], d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[i],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dist_fim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[i]);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123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619D6-5EA2-43D4-A823-54DD7FF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2EC2C7-713D-42AF-A932-BF0F773CBADB}"/>
              </a:ext>
            </a:extLst>
          </p:cNvPr>
          <p:cNvSpPr/>
          <p:nvPr/>
        </p:nvSpPr>
        <p:spPr>
          <a:xfrm>
            <a:off x="29073" y="15567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visita_DFS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pai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dist_fim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1;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(*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)++;</a:t>
            </a:r>
          </a:p>
          <a:p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*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for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ListaEnc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* viz = vertices[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]; viz != </a:t>
            </a:r>
            <a:r>
              <a:rPr lang="en-GB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 viz = viz-&gt;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prox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[viz-&gt;info] == 0)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  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pai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[viz-&gt;info] =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visita_DFS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viz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pt-B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info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cor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600" dirty="0">
                <a:solidFill>
                  <a:srgbClr val="808080"/>
                </a:solidFill>
                <a:latin typeface="Consolas" panose="020B0609020204030204" pitchFamily="49" charset="0"/>
              </a:rPr>
              <a:t>pai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dist_fim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cor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3;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(*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)++;</a:t>
            </a:r>
          </a:p>
          <a:p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dist_fim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vertice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*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tempo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0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619D6-5EA2-43D4-A823-54DD7FF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F3883-6B22-47EE-A7D4-A055E7AED4C0}"/>
              </a:ext>
            </a:extLst>
          </p:cNvPr>
          <p:cNvSpPr/>
          <p:nvPr/>
        </p:nvSpPr>
        <p:spPr>
          <a:xfrm>
            <a:off x="467544" y="16288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2B91AF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Grafo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(6);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(0, 2);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2);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4);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5);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(2, 4);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(2, 5);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(3, 5);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grafo.imprime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grafo.DFS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6B1060-0097-4C54-B1C2-997456798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25" t="10636" r="25588" b="57189"/>
          <a:stretch/>
        </p:blipFill>
        <p:spPr>
          <a:xfrm>
            <a:off x="3521537" y="1988840"/>
            <a:ext cx="5622463" cy="44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7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em profundidade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Análise</a:t>
                </a:r>
              </a:p>
              <a:p>
                <a:pPr lvl="1"/>
                <a:r>
                  <a:rPr lang="pt-BR" dirty="0"/>
                  <a:t>Cada vértice é acessado uma vez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pt-BR" b="0" dirty="0"/>
              </a:p>
              <a:p>
                <a:pPr lvl="1"/>
                <a:r>
                  <a:rPr lang="pt-BR" dirty="0"/>
                  <a:t>Para cada vértice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, todas as suas arestas são acessadas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lvl="3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051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BFS x DFS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Busca em largura permite definir a menor distância de um determinado nó de origem para todos os outros nós acessíveis</a:t>
            </a:r>
          </a:p>
          <a:p>
            <a:r>
              <a:rPr lang="pt-BR" dirty="0"/>
              <a:t>Busca em profundidade é útil, em geral, para extrair informações sobre a estrutura do gráfico</a:t>
            </a:r>
          </a:p>
          <a:p>
            <a:pPr lvl="1"/>
            <a:r>
              <a:rPr lang="pt-BR" dirty="0"/>
              <a:t>Alguns exemplos:</a:t>
            </a:r>
          </a:p>
          <a:p>
            <a:pPr lvl="2"/>
            <a:r>
              <a:rPr lang="pt-BR" dirty="0"/>
              <a:t>Ordenação topológica</a:t>
            </a:r>
          </a:p>
          <a:p>
            <a:pPr lvl="2"/>
            <a:r>
              <a:rPr lang="pt-BR" dirty="0"/>
              <a:t>Detecção de componentes conectados (BFS ou DFS)</a:t>
            </a:r>
          </a:p>
          <a:p>
            <a:r>
              <a:rPr lang="pt-BR" dirty="0"/>
              <a:t>Qual é mais eficiente em termos de memória?</a:t>
            </a:r>
          </a:p>
          <a:p>
            <a:pPr lvl="1"/>
            <a:r>
              <a:rPr lang="pt-BR" dirty="0"/>
              <a:t>Depende de se o grafo é “mais largo” ou “mais profundo”</a:t>
            </a:r>
          </a:p>
          <a:p>
            <a:pPr lvl="1"/>
            <a:r>
              <a:rPr lang="pt-BR" dirty="0"/>
              <a:t>No geral, DFS é preferível </a:t>
            </a:r>
          </a:p>
          <a:p>
            <a:pPr lvl="2"/>
            <a:endParaRPr lang="pt-BR" dirty="0"/>
          </a:p>
          <a:p>
            <a:pPr marL="685800" lvl="2" indent="0">
              <a:buNone/>
            </a:pPr>
            <a:endParaRPr lang="pt-BR" dirty="0"/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04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526A-3D1F-4151-BFAD-D7ED7E2F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5FC5F1-59A9-4613-B025-9497BBA318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/>
              <a:t>Exemplos de aplicações [2]</a:t>
            </a:r>
          </a:p>
          <a:p>
            <a:pPr lvl="1"/>
            <a:r>
              <a:rPr lang="pt-BR" dirty="0"/>
              <a:t>Mapas</a:t>
            </a:r>
          </a:p>
          <a:p>
            <a:pPr lvl="2"/>
            <a:r>
              <a:rPr lang="pt-BR" dirty="0"/>
              <a:t>Melhor caminho dado um conjunto de pontos e </a:t>
            </a:r>
            <a:r>
              <a:rPr lang="pt-BR" dirty="0">
                <a:solidFill>
                  <a:srgbClr val="006600"/>
                </a:solidFill>
              </a:rPr>
              <a:t>conexões</a:t>
            </a:r>
            <a:r>
              <a:rPr lang="pt-BR" dirty="0"/>
              <a:t> entre eles</a:t>
            </a:r>
          </a:p>
          <a:p>
            <a:pPr lvl="1"/>
            <a:r>
              <a:rPr lang="pt-BR" dirty="0"/>
              <a:t>Conteúdo web</a:t>
            </a:r>
          </a:p>
          <a:p>
            <a:pPr lvl="2"/>
            <a:r>
              <a:rPr lang="pt-BR" dirty="0"/>
              <a:t>Diversas páginas </a:t>
            </a:r>
            <a:r>
              <a:rPr lang="pt-BR" dirty="0">
                <a:solidFill>
                  <a:srgbClr val="006600"/>
                </a:solidFill>
              </a:rPr>
              <a:t>conectadas</a:t>
            </a:r>
            <a:r>
              <a:rPr lang="pt-BR" dirty="0"/>
              <a:t> por meio de links (mecanismos de busca)</a:t>
            </a:r>
          </a:p>
          <a:p>
            <a:pPr lvl="1"/>
            <a:r>
              <a:rPr lang="pt-BR" dirty="0"/>
              <a:t> Comércio</a:t>
            </a:r>
          </a:p>
          <a:p>
            <a:pPr lvl="2"/>
            <a:r>
              <a:rPr lang="pt-BR" dirty="0"/>
              <a:t>Pessoas compram e vendem no marcado</a:t>
            </a:r>
          </a:p>
          <a:p>
            <a:pPr lvl="2"/>
            <a:r>
              <a:rPr lang="pt-BR" dirty="0">
                <a:solidFill>
                  <a:srgbClr val="006600"/>
                </a:solidFill>
              </a:rPr>
              <a:t>Transferência </a:t>
            </a:r>
            <a:r>
              <a:rPr lang="pt-BR" dirty="0"/>
              <a:t>(conexão) de dinheiro é importante para o entendimento do mercado</a:t>
            </a:r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010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Aplicações: Ordenação Topológica</a:t>
                </a:r>
              </a:p>
              <a:p>
                <a:pPr lvl="1"/>
                <a:r>
                  <a:rPr lang="pt-BR" dirty="0"/>
                  <a:t>Específico para grafos acíclicos orientados</a:t>
                </a:r>
              </a:p>
              <a:p>
                <a:pPr lvl="1"/>
                <a:r>
                  <a:rPr lang="pt-BR" dirty="0"/>
                  <a:t>Ordenação linear dos vértices de tal forma que as relações de dependência (ou precedência) entre os vértices seja representada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dirty="0"/>
                  <a:t> depende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Algoritmo</a:t>
                </a:r>
              </a:p>
              <a:p>
                <a:pPr lvl="2"/>
                <a:r>
                  <a:rPr lang="pt-BR" dirty="0"/>
                  <a:t>Executar DFS(G) </a:t>
                </a:r>
              </a:p>
              <a:p>
                <a:pPr lvl="2"/>
                <a:r>
                  <a:rPr lang="pt-BR" dirty="0"/>
                  <a:t>À medida que é detectado o tempo de término de cada vértice, inseri-lo à frente em uma lista encadeada</a:t>
                </a:r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lvl="3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449" t="-2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069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Aplicações: detecção de componentes conectados</a:t>
                </a:r>
              </a:p>
              <a:p>
                <a:pPr lvl="1"/>
                <a:r>
                  <a:rPr lang="pt-BR" dirty="0"/>
                  <a:t>Divide os vértices do grafo em classes equivalentes (componentes conectados)</a:t>
                </a:r>
              </a:p>
              <a:p>
                <a:pPr lvl="1"/>
                <a:r>
                  <a:rPr lang="pt-BR" dirty="0"/>
                  <a:t>Aplicação: processamento digital de imagens e visão computacional</a:t>
                </a:r>
              </a:p>
              <a:p>
                <a:pPr lvl="1"/>
                <a:r>
                  <a:rPr lang="pt-BR" dirty="0"/>
                  <a:t>Implementação</a:t>
                </a:r>
              </a:p>
              <a:p>
                <a:pPr lvl="2"/>
                <a:r>
                  <a:rPr lang="pt-BR" dirty="0"/>
                  <a:t>Método DFS() modificado</a:t>
                </a:r>
              </a:p>
              <a:p>
                <a:pPr lvl="3"/>
                <a:r>
                  <a:rPr lang="pt-BR" dirty="0"/>
                  <a:t>Criação de um vetor de rótulos</a:t>
                </a:r>
              </a:p>
              <a:p>
                <a:pPr lvl="3"/>
                <a:r>
                  <a:rPr lang="pt-BR" dirty="0"/>
                  <a:t>Durante a varredura de vértices, à cada vértice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não explorado, o valor do rótulo atual é incrementado e passado para todos os vértices adjacentes que são visitados recursivamente durante a exploração da vizinhança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Ou seja, o mesmo rótulo é atribuído 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e a todos os nós da sua lista de adjacências</a:t>
                </a:r>
              </a:p>
              <a:p>
                <a:pPr lvl="4"/>
                <a:r>
                  <a:rPr lang="pt-BR" dirty="0"/>
                  <a:t>Nós de mesmo rótulo pertencem ao mesmo componente conectado</a:t>
                </a:r>
              </a:p>
              <a:p>
                <a:pPr lvl="3"/>
                <a:endParaRPr lang="pt-BR" dirty="0"/>
              </a:p>
              <a:p>
                <a:endParaRPr lang="pt-BR" dirty="0"/>
              </a:p>
              <a:p>
                <a:pPr lvl="2"/>
                <a:endParaRPr lang="pt-BR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lvl="3"/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A31F66E-FC6F-40D6-B2EB-65A409E32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2"/>
                <a:stretch>
                  <a:fillRect l="-374" t="-2806" r="-1047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333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Aplicações: detecção de componentes conectados</a:t>
            </a:r>
          </a:p>
          <a:p>
            <a:pPr lvl="1"/>
            <a:r>
              <a:rPr lang="pt-BR" dirty="0"/>
              <a:t>Divide os vértices do grafo em classes equivalentes (componentes conectados)</a:t>
            </a:r>
          </a:p>
          <a:p>
            <a:pPr lvl="1"/>
            <a:r>
              <a:rPr lang="pt-BR" dirty="0"/>
              <a:t>Aplicação: processamento digital de imagens e visão computacional</a:t>
            </a:r>
          </a:p>
          <a:p>
            <a:pPr lvl="3"/>
            <a:endParaRPr lang="pt-BR" dirty="0"/>
          </a:p>
          <a:p>
            <a:endParaRPr lang="pt-BR" dirty="0"/>
          </a:p>
          <a:p>
            <a:pPr lvl="2"/>
            <a:endParaRPr lang="pt-BR" dirty="0"/>
          </a:p>
          <a:p>
            <a:pPr marL="685800" lvl="2" indent="0">
              <a:buNone/>
            </a:pPr>
            <a:endParaRPr lang="pt-BR" dirty="0"/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  <p:pic>
        <p:nvPicPr>
          <p:cNvPr id="1026" name="Picture 2" descr="um_road_000032.png">
            <a:extLst>
              <a:ext uri="{FF2B5EF4-FFF2-40B4-BE49-F238E27FC236}">
                <a16:creationId xmlns:a16="http://schemas.microsoft.com/office/drawing/2014/main" id="{0E55617A-B90C-41DA-907E-28E83183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90764"/>
            <a:ext cx="6725600" cy="20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B052C3-CDC9-4CF0-81F3-9B5A805ED5E5}"/>
              </a:ext>
            </a:extLst>
          </p:cNvPr>
          <p:cNvSpPr txBox="1"/>
          <p:nvPr/>
        </p:nvSpPr>
        <p:spPr>
          <a:xfrm>
            <a:off x="1465582" y="6124787"/>
            <a:ext cx="67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*</a:t>
            </a:r>
            <a:r>
              <a:rPr lang="pt-BR" u="sng" dirty="0" err="1"/>
              <a:t>Obs</a:t>
            </a:r>
            <a:r>
              <a:rPr lang="pt-BR" u="sng" dirty="0"/>
              <a:t>: imagem meramente ilustrativa. Somente detectar componentes conectados não é suficiente para vários tipos de problemas!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01753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50D1-47F0-428D-BE27-C8D5F897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66E-FC6F-40D6-B2EB-65A409E32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pt-BR" dirty="0"/>
              <a:t>Aplicações: detecção de componentes conectados</a:t>
            </a:r>
          </a:p>
          <a:p>
            <a:endParaRPr lang="pt-BR" dirty="0"/>
          </a:p>
          <a:p>
            <a:pPr lvl="2"/>
            <a:endParaRPr lang="pt-BR" dirty="0"/>
          </a:p>
          <a:p>
            <a:pPr marL="685800" lvl="2" indent="0">
              <a:buNone/>
            </a:pPr>
            <a:endParaRPr lang="pt-BR" dirty="0"/>
          </a:p>
          <a:p>
            <a:pPr lvl="3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4F39954-93DA-4C4D-811B-0D4F0E807575}"/>
              </a:ext>
            </a:extLst>
          </p:cNvPr>
          <p:cNvSpPr/>
          <p:nvPr/>
        </p:nvSpPr>
        <p:spPr>
          <a:xfrm>
            <a:off x="467544" y="2234861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1400" dirty="0">
                <a:solidFill>
                  <a:srgbClr val="2B91AF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Grafo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(13);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6);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2);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1);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5);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(3, 5);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(3, 4);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(4, 5);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(4, 6);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(7, 8);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(9, 11);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(9, 10);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(9, 12);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grafo.conecta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(11, 12);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grafo.imprime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grafo.DFS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923402-D43E-491D-8E18-C127212D3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7" t="21560" r="22350" b="52395"/>
          <a:stretch/>
        </p:blipFill>
        <p:spPr>
          <a:xfrm>
            <a:off x="3212091" y="2817541"/>
            <a:ext cx="5915277" cy="3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6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Algorithms, Third Edition, Thomas H. </a:t>
            </a:r>
            <a:r>
              <a:rPr lang="en-US" dirty="0" err="1"/>
              <a:t>Cormen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Robert Sedgewick and Kevin Wayne. 2011. </a:t>
            </a:r>
            <a:r>
              <a:rPr lang="en-US" i="1" dirty="0"/>
              <a:t>Algorithms</a:t>
            </a:r>
            <a:r>
              <a:rPr lang="en-US" dirty="0"/>
              <a:t> (4th ed.). Addison-Wesley Professional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24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714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526A-3D1F-4151-BFAD-D7ED7E2F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5FC5F1-59A9-4613-B025-9497BBA318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/>
              <a:t>Exemplos de aplicações [2]</a:t>
            </a:r>
          </a:p>
          <a:p>
            <a:pPr lvl="1"/>
            <a:r>
              <a:rPr lang="pt-BR" dirty="0"/>
              <a:t>Software</a:t>
            </a:r>
          </a:p>
          <a:p>
            <a:pPr lvl="2"/>
            <a:r>
              <a:rPr lang="pt-BR" dirty="0">
                <a:solidFill>
                  <a:srgbClr val="006600"/>
                </a:solidFill>
              </a:rPr>
              <a:t>Relacionamento</a:t>
            </a:r>
            <a:r>
              <a:rPr lang="pt-BR" dirty="0"/>
              <a:t> entre componentes de um software</a:t>
            </a:r>
          </a:p>
          <a:p>
            <a:pPr lvl="1"/>
            <a:r>
              <a:rPr lang="pt-BR" dirty="0"/>
              <a:t>Redes sociais</a:t>
            </a:r>
          </a:p>
          <a:p>
            <a:pPr lvl="1"/>
            <a:r>
              <a:rPr lang="pt-BR" dirty="0"/>
              <a:t>Redes de computadores</a:t>
            </a:r>
          </a:p>
          <a:p>
            <a:pPr lvl="1"/>
            <a:r>
              <a:rPr lang="pt-BR" dirty="0"/>
              <a:t>...</a:t>
            </a:r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27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526A-3D1F-4151-BFAD-D7ED7E2F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e propriedades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F5FC5F1-59A9-4613-B025-9497BBA318A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Definição de um grafo (G)</a:t>
                </a:r>
              </a:p>
              <a:p>
                <a:pPr lvl="1"/>
                <a:r>
                  <a:rPr lang="pt-BR" dirty="0"/>
                  <a:t>Conjunto de vértices conectados por arestas</a:t>
                </a:r>
              </a:p>
              <a:p>
                <a:pPr lvl="1"/>
                <a:r>
                  <a:rPr lang="pt-BR" dirty="0" err="1"/>
                  <a:t>Véritces</a:t>
                </a:r>
                <a:r>
                  <a:rPr lang="pt-BR" dirty="0"/>
                  <a:t> (</a:t>
                </a:r>
                <a:r>
                  <a:rPr lang="pt-BR" b="1" dirty="0">
                    <a:solidFill>
                      <a:srgbClr val="006600"/>
                    </a:solidFill>
                  </a:rPr>
                  <a:t>V</a:t>
                </a:r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Elementos do conjunto representado pelo grafo</a:t>
                </a:r>
              </a:p>
              <a:p>
                <a:pPr lvl="1"/>
                <a:r>
                  <a:rPr lang="pt-BR" dirty="0"/>
                  <a:t>Arestas (</a:t>
                </a:r>
                <a:r>
                  <a:rPr lang="pt-BR" b="1" dirty="0">
                    <a:solidFill>
                      <a:srgbClr val="FF0000"/>
                    </a:solidFill>
                  </a:rPr>
                  <a:t>E</a:t>
                </a:r>
                <a:r>
                  <a:rPr lang="pt-BR" dirty="0"/>
                  <a:t> - </a:t>
                </a:r>
                <a:r>
                  <a:rPr lang="pt-BR" i="1" dirty="0" err="1"/>
                  <a:t>edges</a:t>
                </a:r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Conexões entre os elementos (vértices) do Grafo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F5FC5F1-59A9-4613-B025-9497BBA31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>
                <a:blip r:embed="rId2"/>
                <a:stretch>
                  <a:fillRect l="-449" t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4CD3E159-47C1-4505-A411-C7B9D305013D}"/>
              </a:ext>
            </a:extLst>
          </p:cNvPr>
          <p:cNvSpPr/>
          <p:nvPr/>
        </p:nvSpPr>
        <p:spPr>
          <a:xfrm>
            <a:off x="2915816" y="5517232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2703C8-233A-4642-8CCC-843B4848E69D}"/>
              </a:ext>
            </a:extLst>
          </p:cNvPr>
          <p:cNvSpPr txBox="1"/>
          <p:nvPr/>
        </p:nvSpPr>
        <p:spPr>
          <a:xfrm>
            <a:off x="2987824" y="558459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F67CD77-0D0E-4F05-B590-B4C7EC754975}"/>
              </a:ext>
            </a:extLst>
          </p:cNvPr>
          <p:cNvSpPr/>
          <p:nvPr/>
        </p:nvSpPr>
        <p:spPr>
          <a:xfrm>
            <a:off x="3851920" y="502724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C400E6-1558-49DA-A04F-4586CB454FD5}"/>
              </a:ext>
            </a:extLst>
          </p:cNvPr>
          <p:cNvSpPr txBox="1"/>
          <p:nvPr/>
        </p:nvSpPr>
        <p:spPr>
          <a:xfrm>
            <a:off x="3923928" y="50946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A0BB720-5F9B-49E0-B6D8-B0681B8FE5DC}"/>
              </a:ext>
            </a:extLst>
          </p:cNvPr>
          <p:cNvSpPr/>
          <p:nvPr/>
        </p:nvSpPr>
        <p:spPr>
          <a:xfrm>
            <a:off x="3884983" y="619898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4AB278-DDEB-49EA-81A9-45E12DB6DF06}"/>
              </a:ext>
            </a:extLst>
          </p:cNvPr>
          <p:cNvSpPr txBox="1"/>
          <p:nvPr/>
        </p:nvSpPr>
        <p:spPr>
          <a:xfrm>
            <a:off x="3956991" y="62663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C32291-1F82-4E0E-947E-80DC3FA1B89D}"/>
              </a:ext>
            </a:extLst>
          </p:cNvPr>
          <p:cNvSpPr/>
          <p:nvPr/>
        </p:nvSpPr>
        <p:spPr>
          <a:xfrm>
            <a:off x="4832820" y="5332566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2BF7D1-C4A7-4F76-A5C3-7B1DAF1DE0F1}"/>
              </a:ext>
            </a:extLst>
          </p:cNvPr>
          <p:cNvSpPr txBox="1"/>
          <p:nvPr/>
        </p:nvSpPr>
        <p:spPr>
          <a:xfrm>
            <a:off x="4904828" y="5399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81B279-EF68-4CAA-A7C6-4BEB4FE48E4C}"/>
              </a:ext>
            </a:extLst>
          </p:cNvPr>
          <p:cNvSpPr/>
          <p:nvPr/>
        </p:nvSpPr>
        <p:spPr>
          <a:xfrm>
            <a:off x="5012840" y="622756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EB6A9E-211B-4376-A1AF-4C8FA05F57D1}"/>
              </a:ext>
            </a:extLst>
          </p:cNvPr>
          <p:cNvSpPr txBox="1"/>
          <p:nvPr/>
        </p:nvSpPr>
        <p:spPr>
          <a:xfrm>
            <a:off x="5084848" y="62949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BC7D76A-FEBF-4935-A223-4A620AD496A9}"/>
              </a:ext>
            </a:extLst>
          </p:cNvPr>
          <p:cNvSpPr/>
          <p:nvPr/>
        </p:nvSpPr>
        <p:spPr>
          <a:xfrm>
            <a:off x="5808545" y="5690869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DC7811-1CE4-4A2F-9DDF-65420414AE4C}"/>
              </a:ext>
            </a:extLst>
          </p:cNvPr>
          <p:cNvSpPr txBox="1"/>
          <p:nvPr/>
        </p:nvSpPr>
        <p:spPr>
          <a:xfrm>
            <a:off x="5880553" y="57582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62A6821-1174-4D8C-8F52-3DEF1F1F3EC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369358" y="5279268"/>
            <a:ext cx="482562" cy="3193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F0A9816-10CD-46F0-94FD-95826EC3CD73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290539" y="6003249"/>
            <a:ext cx="594444" cy="4477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0B92F68-EC03-48E8-885D-BCC86A6C5737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4100314" y="5531296"/>
            <a:ext cx="3634" cy="66363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A6E68E3-29CE-4DB2-8287-E0731906FB2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328487" y="5281825"/>
            <a:ext cx="758170" cy="101955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8C057B83-D794-4BFB-99A9-AFD13F2DD3DB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5458153" y="6121108"/>
            <a:ext cx="424209" cy="2375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690C456-7D90-4A75-858D-73C526E0B6C8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5310715" y="5580062"/>
            <a:ext cx="497830" cy="3628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349E1BB-D7C6-472A-B901-E845EECB941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343274" y="6479595"/>
            <a:ext cx="669566" cy="4884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3AE5E-659B-476C-A6FB-98C3060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39BD06-82B2-4F27-B85C-5F53D40D91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Matriz de adjacências</a:t>
            </a:r>
          </a:p>
          <a:p>
            <a:r>
              <a:rPr lang="pt-BR" dirty="0"/>
              <a:t>Lista de adjacências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4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3AE5E-659B-476C-A6FB-98C3060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Matriz de adjacências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36576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7C8542A2-F401-430C-BDEF-109192EC34E4}"/>
              </a:ext>
            </a:extLst>
          </p:cNvPr>
          <p:cNvSpPr/>
          <p:nvPr/>
        </p:nvSpPr>
        <p:spPr>
          <a:xfrm>
            <a:off x="179512" y="385163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300FB4-3B83-4DC9-A41F-DF9107352166}"/>
              </a:ext>
            </a:extLst>
          </p:cNvPr>
          <p:cNvSpPr txBox="1"/>
          <p:nvPr/>
        </p:nvSpPr>
        <p:spPr>
          <a:xfrm>
            <a:off x="251520" y="3918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CA02A6-70E4-4116-A27B-59D0D4ECF55E}"/>
              </a:ext>
            </a:extLst>
          </p:cNvPr>
          <p:cNvSpPr/>
          <p:nvPr/>
        </p:nvSpPr>
        <p:spPr>
          <a:xfrm>
            <a:off x="1115616" y="3361638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AC7ADF-6021-47B2-BA72-2CA4CF96A542}"/>
              </a:ext>
            </a:extLst>
          </p:cNvPr>
          <p:cNvSpPr txBox="1"/>
          <p:nvPr/>
        </p:nvSpPr>
        <p:spPr>
          <a:xfrm>
            <a:off x="1187624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6D86802-3935-4ECE-8A95-A3BD96276E30}"/>
              </a:ext>
            </a:extLst>
          </p:cNvPr>
          <p:cNvSpPr/>
          <p:nvPr/>
        </p:nvSpPr>
        <p:spPr>
          <a:xfrm>
            <a:off x="1148679" y="4533383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63875-91BB-4403-ADA5-51A2739AA044}"/>
              </a:ext>
            </a:extLst>
          </p:cNvPr>
          <p:cNvSpPr txBox="1"/>
          <p:nvPr/>
        </p:nvSpPr>
        <p:spPr>
          <a:xfrm>
            <a:off x="1220687" y="46007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7C3541-5B5A-4817-9311-6C4C1127C0BF}"/>
              </a:ext>
            </a:extLst>
          </p:cNvPr>
          <p:cNvSpPr/>
          <p:nvPr/>
        </p:nvSpPr>
        <p:spPr>
          <a:xfrm>
            <a:off x="2096516" y="3666964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4C96F7-634C-4FD4-A2DE-29CAB4BDD8BE}"/>
              </a:ext>
            </a:extLst>
          </p:cNvPr>
          <p:cNvSpPr txBox="1"/>
          <p:nvPr/>
        </p:nvSpPr>
        <p:spPr>
          <a:xfrm>
            <a:off x="2168524" y="37343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7A0311-CAB2-4123-B339-4E5FA08FFC99}"/>
              </a:ext>
            </a:extLst>
          </p:cNvPr>
          <p:cNvSpPr/>
          <p:nvPr/>
        </p:nvSpPr>
        <p:spPr>
          <a:xfrm>
            <a:off x="2276536" y="456196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0A61CB-3BDC-47E7-83AD-E7FD559B1D15}"/>
              </a:ext>
            </a:extLst>
          </p:cNvPr>
          <p:cNvSpPr txBox="1"/>
          <p:nvPr/>
        </p:nvSpPr>
        <p:spPr>
          <a:xfrm>
            <a:off x="2348544" y="46293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946153-6CB9-4E0A-8567-F00CF0DCF20D}"/>
              </a:ext>
            </a:extLst>
          </p:cNvPr>
          <p:cNvSpPr/>
          <p:nvPr/>
        </p:nvSpPr>
        <p:spPr>
          <a:xfrm>
            <a:off x="3072241" y="402526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61B034-C9A4-470F-A10B-C1D8859454B6}"/>
              </a:ext>
            </a:extLst>
          </p:cNvPr>
          <p:cNvSpPr txBox="1"/>
          <p:nvPr/>
        </p:nvSpPr>
        <p:spPr>
          <a:xfrm>
            <a:off x="3144249" y="409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1FEF54A-0D14-4DE7-8648-45D1A449DB4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3054" y="3613666"/>
            <a:ext cx="482562" cy="3193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029512F-3DA4-415D-B95D-77E821A7F63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4235" y="4337647"/>
            <a:ext cx="594444" cy="4477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2120408-C181-4DDF-A466-F3E50AC5F6F5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364010" y="3865694"/>
            <a:ext cx="3634" cy="66363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8431160-28BD-47C3-992A-B1CD63E9A38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592183" y="3616223"/>
            <a:ext cx="758170" cy="101955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551BBF8-BA22-4450-983F-E2D480AA5EBA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2721849" y="4455506"/>
            <a:ext cx="424209" cy="2375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70EF204-264E-4D60-9C88-C16755EF8DFB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574411" y="3914460"/>
            <a:ext cx="497830" cy="3628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CCD89D0-78E0-4F80-AD10-3A1DBB76A9B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606970" y="4813993"/>
            <a:ext cx="669566" cy="4884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8B75F77-9B41-4DF9-82D9-ED80CBCCD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52579"/>
              </p:ext>
            </p:extLst>
          </p:nvPr>
        </p:nvGraphicFramePr>
        <p:xfrm>
          <a:off x="4808370" y="3180015"/>
          <a:ext cx="3957681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91774752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288507216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089586519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056113337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2210002249"/>
                    </a:ext>
                  </a:extLst>
                </a:gridCol>
                <a:gridCol w="565383">
                  <a:extLst>
                    <a:ext uri="{9D8B030D-6E8A-4147-A177-3AD203B41FA5}">
                      <a16:colId xmlns:a16="http://schemas.microsoft.com/office/drawing/2014/main" val="4025937704"/>
                    </a:ext>
                  </a:extLst>
                </a:gridCol>
              </a:tblGrid>
              <a:tr h="32680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58956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1</a:t>
                      </a:r>
                      <a:endParaRPr lang="en-GB" b="1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326803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6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3AE5E-659B-476C-A6FB-98C3060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Lista de adjacências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36576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839BD06-82B2-4F27-B85C-5F53D40D9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7C8542A2-F401-430C-BDEF-109192EC34E4}"/>
              </a:ext>
            </a:extLst>
          </p:cNvPr>
          <p:cNvSpPr/>
          <p:nvPr/>
        </p:nvSpPr>
        <p:spPr>
          <a:xfrm>
            <a:off x="179512" y="3851630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300FB4-3B83-4DC9-A41F-DF9107352166}"/>
              </a:ext>
            </a:extLst>
          </p:cNvPr>
          <p:cNvSpPr txBox="1"/>
          <p:nvPr/>
        </p:nvSpPr>
        <p:spPr>
          <a:xfrm>
            <a:off x="251520" y="3918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  <a:endParaRPr lang="en-GB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CA02A6-70E4-4116-A27B-59D0D4ECF55E}"/>
              </a:ext>
            </a:extLst>
          </p:cNvPr>
          <p:cNvSpPr/>
          <p:nvPr/>
        </p:nvSpPr>
        <p:spPr>
          <a:xfrm>
            <a:off x="1115616" y="3361638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AC7ADF-6021-47B2-BA72-2CA4CF96A542}"/>
              </a:ext>
            </a:extLst>
          </p:cNvPr>
          <p:cNvSpPr txBox="1"/>
          <p:nvPr/>
        </p:nvSpPr>
        <p:spPr>
          <a:xfrm>
            <a:off x="1187624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endParaRPr lang="en-GB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6D86802-3935-4ECE-8A95-A3BD96276E30}"/>
              </a:ext>
            </a:extLst>
          </p:cNvPr>
          <p:cNvSpPr/>
          <p:nvPr/>
        </p:nvSpPr>
        <p:spPr>
          <a:xfrm>
            <a:off x="1148679" y="4533383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63875-91BB-4403-ADA5-51A2739AA044}"/>
              </a:ext>
            </a:extLst>
          </p:cNvPr>
          <p:cNvSpPr txBox="1"/>
          <p:nvPr/>
        </p:nvSpPr>
        <p:spPr>
          <a:xfrm>
            <a:off x="1220687" y="46007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  <a:endParaRPr lang="en-GB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7C3541-5B5A-4817-9311-6C4C1127C0BF}"/>
              </a:ext>
            </a:extLst>
          </p:cNvPr>
          <p:cNvSpPr/>
          <p:nvPr/>
        </p:nvSpPr>
        <p:spPr>
          <a:xfrm>
            <a:off x="2096516" y="3666964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4C96F7-634C-4FD4-A2DE-29CAB4BDD8BE}"/>
              </a:ext>
            </a:extLst>
          </p:cNvPr>
          <p:cNvSpPr txBox="1"/>
          <p:nvPr/>
        </p:nvSpPr>
        <p:spPr>
          <a:xfrm>
            <a:off x="2168524" y="37343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  <a:endParaRPr lang="en-GB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7A0311-CAB2-4123-B339-4E5FA08FFC99}"/>
              </a:ext>
            </a:extLst>
          </p:cNvPr>
          <p:cNvSpPr/>
          <p:nvPr/>
        </p:nvSpPr>
        <p:spPr>
          <a:xfrm>
            <a:off x="2276536" y="4561965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0A61CB-3BDC-47E7-83AD-E7FD559B1D15}"/>
              </a:ext>
            </a:extLst>
          </p:cNvPr>
          <p:cNvSpPr txBox="1"/>
          <p:nvPr/>
        </p:nvSpPr>
        <p:spPr>
          <a:xfrm>
            <a:off x="2348544" y="46293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5</a:t>
            </a:r>
            <a:endParaRPr lang="en-GB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946153-6CB9-4E0A-8567-F00CF0DCF20D}"/>
              </a:ext>
            </a:extLst>
          </p:cNvPr>
          <p:cNvSpPr/>
          <p:nvPr/>
        </p:nvSpPr>
        <p:spPr>
          <a:xfrm>
            <a:off x="3072241" y="4025267"/>
            <a:ext cx="504056" cy="50405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61B034-C9A4-470F-A10B-C1D8859454B6}"/>
              </a:ext>
            </a:extLst>
          </p:cNvPr>
          <p:cNvSpPr txBox="1"/>
          <p:nvPr/>
        </p:nvSpPr>
        <p:spPr>
          <a:xfrm>
            <a:off x="3144249" y="40926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endParaRPr lang="en-GB" b="1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1FEF54A-0D14-4DE7-8648-45D1A449DB4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3054" y="3613666"/>
            <a:ext cx="482562" cy="3193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029512F-3DA4-415D-B95D-77E821A7F63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4235" y="4337647"/>
            <a:ext cx="594444" cy="4477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2120408-C181-4DDF-A466-F3E50AC5F6F5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364010" y="3865694"/>
            <a:ext cx="3634" cy="66363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8431160-28BD-47C3-992A-B1CD63E9A38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592183" y="3616223"/>
            <a:ext cx="758170" cy="101955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551BBF8-BA22-4450-983F-E2D480AA5EBA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2721849" y="4455506"/>
            <a:ext cx="424209" cy="2375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70EF204-264E-4D60-9C88-C16755EF8DFB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574411" y="3914460"/>
            <a:ext cx="497830" cy="3628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CCD89D0-78E0-4F80-AD10-3A1DBB76A9B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606970" y="4813993"/>
            <a:ext cx="669566" cy="4884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28B75F77-9B41-4DF9-82D9-ED80CBCCD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88444"/>
              </p:ext>
            </p:extLst>
          </p:nvPr>
        </p:nvGraphicFramePr>
        <p:xfrm>
          <a:off x="4808370" y="2996952"/>
          <a:ext cx="565383" cy="2664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383">
                  <a:extLst>
                    <a:ext uri="{9D8B030D-6E8A-4147-A177-3AD203B41FA5}">
                      <a16:colId xmlns:a16="http://schemas.microsoft.com/office/drawing/2014/main" val="2565345148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619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93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8215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664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27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pt-BR" b="1" dirty="0"/>
                        <a:t>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5518"/>
                  </a:ext>
                </a:extLst>
              </a:tr>
            </a:tbl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E403702-982B-4A85-A231-6054F2B2AC2A}"/>
              </a:ext>
            </a:extLst>
          </p:cNvPr>
          <p:cNvCxnSpPr/>
          <p:nvPr/>
        </p:nvCxnSpPr>
        <p:spPr>
          <a:xfrm>
            <a:off x="5373753" y="3171457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89BC1A3-B30E-4B6B-BF4F-B2321FD52318}"/>
              </a:ext>
            </a:extLst>
          </p:cNvPr>
          <p:cNvCxnSpPr/>
          <p:nvPr/>
        </p:nvCxnSpPr>
        <p:spPr>
          <a:xfrm>
            <a:off x="5373753" y="3625025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3FCFF818-337C-4DD3-B4ED-5C6C64758D06}"/>
              </a:ext>
            </a:extLst>
          </p:cNvPr>
          <p:cNvCxnSpPr/>
          <p:nvPr/>
        </p:nvCxnSpPr>
        <p:spPr>
          <a:xfrm>
            <a:off x="5373753" y="4118559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023B68A1-336F-4555-AFDD-DB0E58E7162D}"/>
              </a:ext>
            </a:extLst>
          </p:cNvPr>
          <p:cNvCxnSpPr/>
          <p:nvPr/>
        </p:nvCxnSpPr>
        <p:spPr>
          <a:xfrm>
            <a:off x="5373753" y="454684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1D2410F-00B7-4A49-85A5-B79E95A1910B}"/>
              </a:ext>
            </a:extLst>
          </p:cNvPr>
          <p:cNvCxnSpPr/>
          <p:nvPr/>
        </p:nvCxnSpPr>
        <p:spPr>
          <a:xfrm>
            <a:off x="5373753" y="4965431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C3CB816F-5ACF-4C59-8E0F-4CABACFB44F8}"/>
              </a:ext>
            </a:extLst>
          </p:cNvPr>
          <p:cNvCxnSpPr/>
          <p:nvPr/>
        </p:nvCxnSpPr>
        <p:spPr>
          <a:xfrm>
            <a:off x="5373753" y="544522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300B621-F8C0-420D-9741-F8F5945481A6}"/>
              </a:ext>
            </a:extLst>
          </p:cNvPr>
          <p:cNvSpPr txBox="1"/>
          <p:nvPr/>
        </p:nvSpPr>
        <p:spPr>
          <a:xfrm>
            <a:off x="5919802" y="2999995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3520E9F-0937-4CEC-AB1A-A455141E50B8}"/>
              </a:ext>
            </a:extLst>
          </p:cNvPr>
          <p:cNvSpPr txBox="1"/>
          <p:nvPr/>
        </p:nvSpPr>
        <p:spPr>
          <a:xfrm>
            <a:off x="6948264" y="2996952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7B5B0DBF-254F-42DA-B082-6659410ED9BA}"/>
              </a:ext>
            </a:extLst>
          </p:cNvPr>
          <p:cNvCxnSpPr/>
          <p:nvPr/>
        </p:nvCxnSpPr>
        <p:spPr>
          <a:xfrm>
            <a:off x="6423858" y="318161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EBF5632-0FEE-421F-99C2-68F75EF43B3C}"/>
              </a:ext>
            </a:extLst>
          </p:cNvPr>
          <p:cNvSpPr txBox="1"/>
          <p:nvPr/>
        </p:nvSpPr>
        <p:spPr>
          <a:xfrm>
            <a:off x="5940152" y="3432043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92EC8F6-EC42-43CD-ACA9-F839EFFC3BC7}"/>
              </a:ext>
            </a:extLst>
          </p:cNvPr>
          <p:cNvSpPr txBox="1"/>
          <p:nvPr/>
        </p:nvSpPr>
        <p:spPr>
          <a:xfrm>
            <a:off x="6968614" y="3429000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7C0B655-68BD-4CDE-A2FB-447EB83308C5}"/>
              </a:ext>
            </a:extLst>
          </p:cNvPr>
          <p:cNvCxnSpPr/>
          <p:nvPr/>
        </p:nvCxnSpPr>
        <p:spPr>
          <a:xfrm>
            <a:off x="6444208" y="3613666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95C78E4-6C70-4719-A2F0-892D36FB6EA9}"/>
              </a:ext>
            </a:extLst>
          </p:cNvPr>
          <p:cNvSpPr txBox="1"/>
          <p:nvPr/>
        </p:nvSpPr>
        <p:spPr>
          <a:xfrm>
            <a:off x="8028384" y="3429000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A09699D-3A65-4D55-A19B-E7792CC9DBE3}"/>
              </a:ext>
            </a:extLst>
          </p:cNvPr>
          <p:cNvCxnSpPr/>
          <p:nvPr/>
        </p:nvCxnSpPr>
        <p:spPr>
          <a:xfrm>
            <a:off x="7503978" y="3613666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1477EC9-A87A-4C5A-AB0A-B39688EAA8E3}"/>
              </a:ext>
            </a:extLst>
          </p:cNvPr>
          <p:cNvSpPr txBox="1"/>
          <p:nvPr/>
        </p:nvSpPr>
        <p:spPr>
          <a:xfrm>
            <a:off x="5940152" y="3936099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endParaRPr lang="en-GB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C331D22-E588-48D3-9BBB-E89A76FAF142}"/>
              </a:ext>
            </a:extLst>
          </p:cNvPr>
          <p:cNvSpPr txBox="1"/>
          <p:nvPr/>
        </p:nvSpPr>
        <p:spPr>
          <a:xfrm>
            <a:off x="6968614" y="3933056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960F304C-C73C-482E-8148-178EA76816FF}"/>
              </a:ext>
            </a:extLst>
          </p:cNvPr>
          <p:cNvCxnSpPr/>
          <p:nvPr/>
        </p:nvCxnSpPr>
        <p:spPr>
          <a:xfrm>
            <a:off x="6444208" y="411772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ADEA2AA-0503-4D3C-A2FA-8DE9CB5C5502}"/>
              </a:ext>
            </a:extLst>
          </p:cNvPr>
          <p:cNvSpPr txBox="1"/>
          <p:nvPr/>
        </p:nvSpPr>
        <p:spPr>
          <a:xfrm>
            <a:off x="8028384" y="3933056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D3760BB-821C-4ADC-9012-E7CA50AD97D6}"/>
              </a:ext>
            </a:extLst>
          </p:cNvPr>
          <p:cNvCxnSpPr/>
          <p:nvPr/>
        </p:nvCxnSpPr>
        <p:spPr>
          <a:xfrm>
            <a:off x="7503978" y="4117722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B4A9A1F-B43D-4E78-978D-0F7DB2676F25}"/>
              </a:ext>
            </a:extLst>
          </p:cNvPr>
          <p:cNvSpPr txBox="1"/>
          <p:nvPr/>
        </p:nvSpPr>
        <p:spPr>
          <a:xfrm>
            <a:off x="5940152" y="4365104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740F3D6-55F5-4E17-A48F-82DE5FBF1E83}"/>
              </a:ext>
            </a:extLst>
          </p:cNvPr>
          <p:cNvSpPr txBox="1"/>
          <p:nvPr/>
        </p:nvSpPr>
        <p:spPr>
          <a:xfrm>
            <a:off x="5940152" y="4800195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en-GB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227229C-3904-44E3-8916-AA6AAA91CF3C}"/>
              </a:ext>
            </a:extLst>
          </p:cNvPr>
          <p:cNvSpPr txBox="1"/>
          <p:nvPr/>
        </p:nvSpPr>
        <p:spPr>
          <a:xfrm>
            <a:off x="6968614" y="4797152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  <a:endParaRPr lang="en-GB" dirty="0"/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023C031-D1DB-4BA2-A20F-A6EF097F75F2}"/>
              </a:ext>
            </a:extLst>
          </p:cNvPr>
          <p:cNvCxnSpPr/>
          <p:nvPr/>
        </p:nvCxnSpPr>
        <p:spPr>
          <a:xfrm>
            <a:off x="6444208" y="498181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C0F0148-DC16-46D0-ADC7-BE46E61F35B6}"/>
              </a:ext>
            </a:extLst>
          </p:cNvPr>
          <p:cNvSpPr txBox="1"/>
          <p:nvPr/>
        </p:nvSpPr>
        <p:spPr>
          <a:xfrm>
            <a:off x="8028384" y="4797152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  <a:endParaRPr lang="en-GB" dirty="0"/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B7256550-7792-4699-A2F2-2DB3A178F961}"/>
              </a:ext>
            </a:extLst>
          </p:cNvPr>
          <p:cNvCxnSpPr/>
          <p:nvPr/>
        </p:nvCxnSpPr>
        <p:spPr>
          <a:xfrm>
            <a:off x="7503978" y="4981818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3AC7CA3-8662-4803-8DAE-85F66A83F2BF}"/>
              </a:ext>
            </a:extLst>
          </p:cNvPr>
          <p:cNvSpPr txBox="1"/>
          <p:nvPr/>
        </p:nvSpPr>
        <p:spPr>
          <a:xfrm>
            <a:off x="5940152" y="5304251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endParaRPr lang="en-GB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E176E2B-9A45-42C7-8AAD-8354CE9C7134}"/>
              </a:ext>
            </a:extLst>
          </p:cNvPr>
          <p:cNvSpPr txBox="1"/>
          <p:nvPr/>
        </p:nvSpPr>
        <p:spPr>
          <a:xfrm>
            <a:off x="6968614" y="5301208"/>
            <a:ext cx="5040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  <a:endParaRPr lang="en-GB" dirty="0"/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5AA39B59-13C1-4691-8703-51B8CA2AC87B}"/>
              </a:ext>
            </a:extLst>
          </p:cNvPr>
          <p:cNvCxnSpPr/>
          <p:nvPr/>
        </p:nvCxnSpPr>
        <p:spPr>
          <a:xfrm>
            <a:off x="6444208" y="5485874"/>
            <a:ext cx="4943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432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49105</TotalTime>
  <Words>3122</Words>
  <Application>Microsoft Office PowerPoint</Application>
  <PresentationFormat>Apresentação na tela (4:3)</PresentationFormat>
  <Paragraphs>690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Consolas</vt:lpstr>
      <vt:lpstr>Tw Cen MT</vt:lpstr>
      <vt:lpstr>Wingdings</vt:lpstr>
      <vt:lpstr>Wingdings 2</vt:lpstr>
      <vt:lpstr>Tema do Office</vt:lpstr>
      <vt:lpstr>Mediano</vt:lpstr>
      <vt:lpstr>Grafos </vt:lpstr>
      <vt:lpstr>O que veremos nesta aula?</vt:lpstr>
      <vt:lpstr>Motivação</vt:lpstr>
      <vt:lpstr>Motivação</vt:lpstr>
      <vt:lpstr>Motivação</vt:lpstr>
      <vt:lpstr>Definição e propriedades</vt:lpstr>
      <vt:lpstr>Representação</vt:lpstr>
      <vt:lpstr>Representação</vt:lpstr>
      <vt:lpstr>Representação</vt:lpstr>
      <vt:lpstr>Representação</vt:lpstr>
      <vt:lpstr>Grafo orientado</vt:lpstr>
      <vt:lpstr>Grafo orientado</vt:lpstr>
      <vt:lpstr>Análise de complexidade de espaço</vt:lpstr>
      <vt:lpstr>Análise de complexidade de espaço</vt:lpstr>
      <vt:lpstr>Análise de complexidade de espaço</vt:lpstr>
      <vt:lpstr>Grafos ponderados</vt:lpstr>
      <vt:lpstr>Busca em largura</vt:lpstr>
      <vt:lpstr>Busca em largura</vt:lpstr>
      <vt:lpstr>Busca em largura</vt:lpstr>
      <vt:lpstr>Busca em largura</vt:lpstr>
      <vt:lpstr>Busca em largura</vt:lpstr>
      <vt:lpstr>Busca em largura</vt:lpstr>
      <vt:lpstr>Implementação</vt:lpstr>
      <vt:lpstr>Implementação</vt:lpstr>
      <vt:lpstr>Implementação</vt:lpstr>
      <vt:lpstr>Implementação</vt:lpstr>
      <vt:lpstr>Implementação</vt:lpstr>
      <vt:lpstr>Implementação</vt:lpstr>
      <vt:lpstr>Busca em largura</vt:lpstr>
      <vt:lpstr>Busca em largura</vt:lpstr>
      <vt:lpstr>Busca em profundidade</vt:lpstr>
      <vt:lpstr>Busca em profundidade</vt:lpstr>
      <vt:lpstr>Busca em profundidade</vt:lpstr>
      <vt:lpstr>Busca em profundidade</vt:lpstr>
      <vt:lpstr>Busca em profundidade</vt:lpstr>
      <vt:lpstr>Busca em profundidade</vt:lpstr>
      <vt:lpstr>Busca em profundidade</vt:lpstr>
      <vt:lpstr>Busca em profundidade</vt:lpstr>
      <vt:lpstr>BFS x DFS</vt:lpstr>
      <vt:lpstr>Aplicações</vt:lpstr>
      <vt:lpstr>Aplicações</vt:lpstr>
      <vt:lpstr>Aplicações</vt:lpstr>
      <vt:lpstr>Aplicações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 mesquita</cp:lastModifiedBy>
  <cp:revision>526</cp:revision>
  <dcterms:created xsi:type="dcterms:W3CDTF">2013-05-23T18:15:36Z</dcterms:created>
  <dcterms:modified xsi:type="dcterms:W3CDTF">2018-05-16T12:54:01Z</dcterms:modified>
</cp:coreProperties>
</file>