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4"/>
  </p:notesMasterIdLst>
  <p:sldIdLst>
    <p:sldId id="276" r:id="rId3"/>
    <p:sldId id="297" r:id="rId4"/>
    <p:sldId id="373" r:id="rId5"/>
    <p:sldId id="395" r:id="rId6"/>
    <p:sldId id="396" r:id="rId7"/>
    <p:sldId id="399" r:id="rId8"/>
    <p:sldId id="397" r:id="rId9"/>
    <p:sldId id="398" r:id="rId10"/>
    <p:sldId id="400" r:id="rId11"/>
    <p:sldId id="401" r:id="rId12"/>
    <p:sldId id="402" r:id="rId13"/>
    <p:sldId id="425" r:id="rId14"/>
    <p:sldId id="406" r:id="rId15"/>
    <p:sldId id="407" r:id="rId16"/>
    <p:sldId id="408" r:id="rId17"/>
    <p:sldId id="422" r:id="rId18"/>
    <p:sldId id="423" r:id="rId19"/>
    <p:sldId id="424" r:id="rId20"/>
    <p:sldId id="410" r:id="rId21"/>
    <p:sldId id="411" r:id="rId22"/>
    <p:sldId id="412" r:id="rId23"/>
    <p:sldId id="413" r:id="rId24"/>
    <p:sldId id="414" r:id="rId25"/>
    <p:sldId id="418" r:id="rId26"/>
    <p:sldId id="416" r:id="rId27"/>
    <p:sldId id="417" r:id="rId28"/>
    <p:sldId id="419" r:id="rId29"/>
    <p:sldId id="420" r:id="rId30"/>
    <p:sldId id="421" r:id="rId31"/>
    <p:sldId id="353" r:id="rId32"/>
    <p:sldId id="296" r:id="rId3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86435" autoAdjust="0"/>
  </p:normalViewPr>
  <p:slideViewPr>
    <p:cSldViewPr>
      <p:cViewPr varScale="1">
        <p:scale>
          <a:sx n="72" d="100"/>
          <a:sy n="72" d="100"/>
        </p:scale>
        <p:origin x="130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8DBFE-B4F9-44F2-9EB0-92DC4EC0F484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FF6ED-BD67-4564-B87F-8AB0ADF2B9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0952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27584" y="6381328"/>
            <a:ext cx="2133600" cy="365125"/>
          </a:xfrm>
        </p:spPr>
        <p:txBody>
          <a:bodyPr/>
          <a:lstStyle/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14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346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69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7452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87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54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73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06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093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30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45884-CDFB-4DC8-8ED4-A4357FE8F747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AutoShape 2" descr="Resultado de imagem para ifpe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268CE559-B6A6-472C-B71B-7218F1D557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3" y="5589240"/>
            <a:ext cx="2500637" cy="97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8982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02/09/2018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60032" y="1975123"/>
            <a:ext cx="4032448" cy="2101949"/>
          </a:xfrm>
        </p:spPr>
        <p:txBody>
          <a:bodyPr>
            <a:normAutofit fontScale="90000"/>
          </a:bodyPr>
          <a:lstStyle/>
          <a:p>
            <a:r>
              <a:rPr lang="pt-BR" sz="5400" b="1" dirty="0"/>
              <a:t>Árvores</a:t>
            </a:r>
            <a:br>
              <a:rPr lang="pt-BR" sz="5400" b="1" dirty="0"/>
            </a:br>
            <a:br>
              <a:rPr lang="pt-BR" sz="5400" b="1" dirty="0"/>
            </a:br>
            <a:endParaRPr lang="pt-BR" sz="5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03309" y="5589240"/>
            <a:ext cx="4608512" cy="108012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Prof. Rafael Mesquita</a:t>
            </a:r>
          </a:p>
          <a:p>
            <a:r>
              <a:rPr lang="pt-BR" dirty="0"/>
              <a:t>rgm@cin.ufpe.br</a:t>
            </a:r>
          </a:p>
        </p:txBody>
      </p:sp>
      <p:sp>
        <p:nvSpPr>
          <p:cNvPr id="6" name="AutoShape 2" descr="Resultado de imagem para ifp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4255641" cy="4197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277972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2C87EB-75D3-4591-85E3-CC3ADF604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pt-BR" dirty="0"/>
              <a:t>Implementação: árvore binária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C645585-3BE1-4121-86C9-494097E3307B}"/>
              </a:ext>
            </a:extLst>
          </p:cNvPr>
          <p:cNvSpPr/>
          <p:nvPr/>
        </p:nvSpPr>
        <p:spPr>
          <a:xfrm>
            <a:off x="612648" y="1844824"/>
            <a:ext cx="72717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vazia(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libera(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(!vazia(*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  libera(&amp;((*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)-&gt;esquerda));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  libera(&amp;((*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)-&gt;direita));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free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(*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  *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5121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474B3-28BA-40FD-85EF-917BBB3C5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Ordens de percurso em árvores binárias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298C80-E325-4A0E-AA8D-565C8E308EB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Em algumas situações é necessário percorrer todos os nós da árvore</a:t>
            </a:r>
          </a:p>
          <a:p>
            <a:r>
              <a:rPr lang="pt-BR" dirty="0"/>
              <a:t>É comum utilizar os seguintes percursos</a:t>
            </a:r>
          </a:p>
          <a:p>
            <a:pPr lvl="1"/>
            <a:r>
              <a:rPr lang="pt-BR" dirty="0" err="1"/>
              <a:t>Pré</a:t>
            </a:r>
            <a:r>
              <a:rPr lang="pt-BR" dirty="0"/>
              <a:t>-ordem</a:t>
            </a:r>
          </a:p>
          <a:p>
            <a:pPr lvl="2"/>
            <a:r>
              <a:rPr lang="pt-BR" dirty="0"/>
              <a:t>Raiz, </a:t>
            </a:r>
            <a:r>
              <a:rPr lang="pt-BR" dirty="0" err="1"/>
              <a:t>subárvore</a:t>
            </a:r>
            <a:r>
              <a:rPr lang="pt-BR" dirty="0"/>
              <a:t> esquerda e </a:t>
            </a:r>
            <a:r>
              <a:rPr lang="pt-BR" dirty="0" err="1"/>
              <a:t>subárvore</a:t>
            </a:r>
            <a:r>
              <a:rPr lang="pt-BR" dirty="0"/>
              <a:t> direita</a:t>
            </a:r>
          </a:p>
          <a:p>
            <a:pPr lvl="1"/>
            <a:r>
              <a:rPr lang="pt-BR" dirty="0"/>
              <a:t>Em-ordem (ordem simétrica)</a:t>
            </a:r>
          </a:p>
          <a:p>
            <a:pPr lvl="2"/>
            <a:r>
              <a:rPr lang="pt-BR" dirty="0" err="1"/>
              <a:t>Subárvore</a:t>
            </a:r>
            <a:r>
              <a:rPr lang="pt-BR" dirty="0"/>
              <a:t> esquerda, raiz e </a:t>
            </a:r>
            <a:r>
              <a:rPr lang="pt-BR" dirty="0" err="1"/>
              <a:t>subárvore</a:t>
            </a:r>
            <a:r>
              <a:rPr lang="pt-BR" dirty="0"/>
              <a:t> direita</a:t>
            </a:r>
          </a:p>
          <a:p>
            <a:pPr lvl="1"/>
            <a:r>
              <a:rPr lang="pt-BR" dirty="0"/>
              <a:t>Pós-ordem </a:t>
            </a:r>
          </a:p>
          <a:p>
            <a:pPr lvl="2"/>
            <a:r>
              <a:rPr lang="pt-BR" dirty="0" err="1"/>
              <a:t>Subárvore</a:t>
            </a:r>
            <a:r>
              <a:rPr lang="pt-BR" dirty="0"/>
              <a:t> esquerda, </a:t>
            </a:r>
            <a:r>
              <a:rPr lang="pt-BR" dirty="0" err="1"/>
              <a:t>subárvore</a:t>
            </a:r>
            <a:r>
              <a:rPr lang="pt-BR" dirty="0"/>
              <a:t> direita e raiz</a:t>
            </a:r>
          </a:p>
          <a:p>
            <a:pPr marL="685800" lvl="2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6421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474B3-28BA-40FD-85EF-917BBB3C5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Implementação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64FC467E-B69D-47A7-B174-28AD980A1E62}"/>
              </a:ext>
            </a:extLst>
          </p:cNvPr>
          <p:cNvSpPr/>
          <p:nvPr/>
        </p:nvSpPr>
        <p:spPr>
          <a:xfrm>
            <a:off x="612648" y="1916832"/>
            <a:ext cx="71997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it-IT" dirty="0">
                <a:solidFill>
                  <a:srgbClr val="2B91AF"/>
                </a:solidFill>
                <a:latin typeface="Consolas" panose="020B0609020204030204" pitchFamily="49" charset="0"/>
              </a:rPr>
              <a:t>   Arvore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* d = cria(</a:t>
            </a:r>
            <a:r>
              <a:rPr lang="it-IT" dirty="0">
                <a:solidFill>
                  <a:srgbClr val="A31515"/>
                </a:solidFill>
                <a:latin typeface="Consolas" panose="020B0609020204030204" pitchFamily="49" charset="0"/>
              </a:rPr>
              <a:t>'d'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it-IT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it-IT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it-IT" dirty="0">
                <a:solidFill>
                  <a:srgbClr val="2B91AF"/>
                </a:solidFill>
                <a:latin typeface="Consolas" panose="020B0609020204030204" pitchFamily="49" charset="0"/>
              </a:rPr>
              <a:t>   Arvore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* c = cria(</a:t>
            </a:r>
            <a:r>
              <a:rPr lang="it-IT" dirty="0">
                <a:solidFill>
                  <a:srgbClr val="A31515"/>
                </a:solidFill>
                <a:latin typeface="Consolas" panose="020B0609020204030204" pitchFamily="49" charset="0"/>
              </a:rPr>
              <a:t>'c'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it-IT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it-IT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 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b = cria(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'b'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c, d);</a:t>
            </a:r>
          </a:p>
          <a:p>
            <a:r>
              <a:rPr lang="it-IT" dirty="0">
                <a:solidFill>
                  <a:srgbClr val="2B91AF"/>
                </a:solidFill>
                <a:latin typeface="Consolas" panose="020B0609020204030204" pitchFamily="49" charset="0"/>
              </a:rPr>
              <a:t>   Arvore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* f = cria(</a:t>
            </a:r>
            <a:r>
              <a:rPr lang="it-IT" dirty="0">
                <a:solidFill>
                  <a:srgbClr val="A31515"/>
                </a:solidFill>
                <a:latin typeface="Consolas" panose="020B0609020204030204" pitchFamily="49" charset="0"/>
              </a:rPr>
              <a:t>'f'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it-IT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it-IT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 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e = cria(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'e'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f);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 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a = cria(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'a'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b, e);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pre_ordem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(a);</a:t>
            </a:r>
            <a:r>
              <a:rPr lang="pt-BR" dirty="0">
                <a:solidFill>
                  <a:srgbClr val="008000"/>
                </a:solidFill>
                <a:latin typeface="Consolas" panose="020B0609020204030204" pitchFamily="49" charset="0"/>
              </a:rPr>
              <a:t> //a b c d e f</a:t>
            </a:r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libera(&amp;(a-&gt;direita));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"\n\n"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pre_ordem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(a);</a:t>
            </a:r>
            <a:r>
              <a:rPr lang="pt-BR" dirty="0">
                <a:solidFill>
                  <a:srgbClr val="008000"/>
                </a:solidFill>
                <a:latin typeface="Consolas" panose="020B0609020204030204" pitchFamily="49" charset="0"/>
              </a:rPr>
              <a:t> //a b c d</a:t>
            </a:r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getchar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0;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1880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474B3-28BA-40FD-85EF-917BBB3C5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Implementação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298C80-E325-4A0E-AA8D-565C8E308EB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r>
              <a:rPr lang="pt-BR" dirty="0" err="1"/>
              <a:t>Pré</a:t>
            </a:r>
            <a:r>
              <a:rPr lang="pt-BR" dirty="0"/>
              <a:t>-ordem</a:t>
            </a:r>
          </a:p>
          <a:p>
            <a:pPr marL="685800" lvl="2" indent="0">
              <a:buNone/>
            </a:pPr>
            <a:endParaRPr lang="pt-BR" dirty="0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D81E3CF1-AC23-4FE4-8F5A-41EFAEF805F9}"/>
              </a:ext>
            </a:extLst>
          </p:cNvPr>
          <p:cNvSpPr/>
          <p:nvPr/>
        </p:nvSpPr>
        <p:spPr>
          <a:xfrm>
            <a:off x="612648" y="2806114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pre_ordem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(!vazia(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"%c 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pre_ordem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-&gt;esquerda);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pre_ordem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-&gt;direita);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0083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474B3-28BA-40FD-85EF-917BBB3C5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Implementação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298C80-E325-4A0E-AA8D-565C8E308EB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r>
              <a:rPr lang="pt-BR" dirty="0"/>
              <a:t>Em-ordem</a:t>
            </a:r>
          </a:p>
          <a:p>
            <a:pPr marL="685800" lvl="2" indent="0">
              <a:buNone/>
            </a:pPr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F25FCC0-0CE2-41E2-97CC-CA035D9BB4BE}"/>
              </a:ext>
            </a:extLst>
          </p:cNvPr>
          <p:cNvSpPr/>
          <p:nvPr/>
        </p:nvSpPr>
        <p:spPr>
          <a:xfrm>
            <a:off x="612648" y="2806114"/>
            <a:ext cx="62636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em_ordem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(!vazia(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em_ordem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-&gt;esquerda);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"%c 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em_ordem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-&gt;direita);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7484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474B3-28BA-40FD-85EF-917BBB3C5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Implementação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298C80-E325-4A0E-AA8D-565C8E308EB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r>
              <a:rPr lang="pt-BR" dirty="0"/>
              <a:t>Pós-ordem</a:t>
            </a:r>
          </a:p>
          <a:p>
            <a:pPr marL="685800" lvl="2" indent="0">
              <a:buNone/>
            </a:pPr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20790C5-4053-49A8-8753-6AFE695E2139}"/>
              </a:ext>
            </a:extLst>
          </p:cNvPr>
          <p:cNvSpPr/>
          <p:nvPr/>
        </p:nvSpPr>
        <p:spPr>
          <a:xfrm>
            <a:off x="610020" y="2806114"/>
            <a:ext cx="65542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pos_ordem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(!vazia(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pos_ordem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-&gt;esquerda);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pos_ordem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-&gt;direita);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"%c 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0425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474B3-28BA-40FD-85EF-917BBB3C5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Ordens de percurso em árvores binárias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298C80-E325-4A0E-AA8D-565C8E308EB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lnSpcReduction="10000"/>
          </a:bodyPr>
          <a:lstStyle/>
          <a:p>
            <a:pPr lvl="1"/>
            <a:r>
              <a:rPr lang="pt-BR" dirty="0" err="1"/>
              <a:t>Pré</a:t>
            </a:r>
            <a:r>
              <a:rPr lang="pt-BR" dirty="0"/>
              <a:t>-ordem</a:t>
            </a:r>
          </a:p>
          <a:p>
            <a:pPr lvl="2"/>
            <a:r>
              <a:rPr lang="pt-BR" dirty="0"/>
              <a:t>Raiz, </a:t>
            </a:r>
            <a:r>
              <a:rPr lang="pt-BR" dirty="0" err="1"/>
              <a:t>subárvore</a:t>
            </a:r>
            <a:r>
              <a:rPr lang="pt-BR" dirty="0"/>
              <a:t> esquerda e </a:t>
            </a:r>
            <a:r>
              <a:rPr lang="pt-BR" dirty="0" err="1"/>
              <a:t>subárvore</a:t>
            </a:r>
            <a:r>
              <a:rPr lang="pt-BR" dirty="0"/>
              <a:t> direita</a:t>
            </a:r>
          </a:p>
          <a:p>
            <a:pPr lvl="1"/>
            <a:r>
              <a:rPr lang="pt-BR" dirty="0" err="1"/>
              <a:t>Ex</a:t>
            </a:r>
            <a:r>
              <a:rPr lang="pt-BR" dirty="0"/>
              <a:t>: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2"/>
            <a:r>
              <a:rPr lang="pt-BR" dirty="0"/>
              <a:t>Saída:</a:t>
            </a:r>
          </a:p>
          <a:p>
            <a:pPr lvl="2"/>
            <a:r>
              <a:rPr lang="pt-BR" dirty="0"/>
              <a:t>A,B,C,D,E,F	</a:t>
            </a:r>
          </a:p>
          <a:p>
            <a:pPr marL="685800" lvl="2" indent="0">
              <a:buNone/>
            </a:pPr>
            <a:endParaRPr lang="pt-BR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22E4DD53-FEBB-4CAA-BB51-592DBAD1E74D}"/>
              </a:ext>
            </a:extLst>
          </p:cNvPr>
          <p:cNvSpPr/>
          <p:nvPr/>
        </p:nvSpPr>
        <p:spPr>
          <a:xfrm>
            <a:off x="3747181" y="299695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51EB3B4-5E09-44AF-BD9D-FD34B3E4BEC3}"/>
              </a:ext>
            </a:extLst>
          </p:cNvPr>
          <p:cNvSpPr txBox="1"/>
          <p:nvPr/>
        </p:nvSpPr>
        <p:spPr>
          <a:xfrm>
            <a:off x="3858465" y="305366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A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8088BB8E-47B0-4BCA-A38E-3B70EE03A352}"/>
              </a:ext>
            </a:extLst>
          </p:cNvPr>
          <p:cNvSpPr/>
          <p:nvPr/>
        </p:nvSpPr>
        <p:spPr>
          <a:xfrm>
            <a:off x="3099109" y="368657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50797D8-8AB3-4231-BE17-6FE4B062525C}"/>
              </a:ext>
            </a:extLst>
          </p:cNvPr>
          <p:cNvSpPr txBox="1"/>
          <p:nvPr/>
        </p:nvSpPr>
        <p:spPr>
          <a:xfrm>
            <a:off x="3210393" y="374328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B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8AA82A0E-FA22-44ED-98BF-03819AFC9CFC}"/>
              </a:ext>
            </a:extLst>
          </p:cNvPr>
          <p:cNvSpPr/>
          <p:nvPr/>
        </p:nvSpPr>
        <p:spPr>
          <a:xfrm>
            <a:off x="4382669" y="364939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69EB91EB-5861-4F1A-B526-2680B52E7856}"/>
              </a:ext>
            </a:extLst>
          </p:cNvPr>
          <p:cNvSpPr txBox="1"/>
          <p:nvPr/>
        </p:nvSpPr>
        <p:spPr>
          <a:xfrm>
            <a:off x="4493953" y="370610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E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6DF9C4CB-BB2D-4874-809B-913EE76D6DDB}"/>
              </a:ext>
            </a:extLst>
          </p:cNvPr>
          <p:cNvSpPr/>
          <p:nvPr/>
        </p:nvSpPr>
        <p:spPr>
          <a:xfrm>
            <a:off x="2411760" y="453314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CA34B8C-97D8-4228-B2F1-43674D132404}"/>
              </a:ext>
            </a:extLst>
          </p:cNvPr>
          <p:cNvSpPr txBox="1"/>
          <p:nvPr/>
        </p:nvSpPr>
        <p:spPr>
          <a:xfrm>
            <a:off x="2523044" y="458986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C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7CA533C7-9A10-4598-B7B7-4FD2E36983D3}"/>
              </a:ext>
            </a:extLst>
          </p:cNvPr>
          <p:cNvSpPr/>
          <p:nvPr/>
        </p:nvSpPr>
        <p:spPr>
          <a:xfrm>
            <a:off x="3649186" y="450837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A03D715A-F2CA-49B6-91C5-243543305858}"/>
              </a:ext>
            </a:extLst>
          </p:cNvPr>
          <p:cNvSpPr txBox="1"/>
          <p:nvPr/>
        </p:nvSpPr>
        <p:spPr>
          <a:xfrm>
            <a:off x="3760470" y="456508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D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DA3A12E1-29C6-404E-AC7E-249326FBACE0}"/>
              </a:ext>
            </a:extLst>
          </p:cNvPr>
          <p:cNvSpPr/>
          <p:nvPr/>
        </p:nvSpPr>
        <p:spPr>
          <a:xfrm>
            <a:off x="5082601" y="454105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620675C-769D-4F6E-8C69-A5EB59371CEF}"/>
              </a:ext>
            </a:extLst>
          </p:cNvPr>
          <p:cNvSpPr txBox="1"/>
          <p:nvPr/>
        </p:nvSpPr>
        <p:spPr>
          <a:xfrm>
            <a:off x="5193885" y="459777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F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5DFA2B50-978B-4329-8085-11DD4EEFC5E2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3449766" y="3365728"/>
            <a:ext cx="371232" cy="3676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3AB3EA36-1A85-420A-BFD9-8EA1082AEAD9}"/>
              </a:ext>
            </a:extLst>
          </p:cNvPr>
          <p:cNvCxnSpPr>
            <a:cxnSpLocks/>
            <a:stCxn id="6" idx="3"/>
            <a:endCxn id="10" idx="0"/>
          </p:cNvCxnSpPr>
          <p:nvPr/>
        </p:nvCxnSpPr>
        <p:spPr>
          <a:xfrm flipH="1">
            <a:off x="2663788" y="4055348"/>
            <a:ext cx="509138" cy="477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EE52DDED-4C11-49E7-9E96-A25D142C1B52}"/>
              </a:ext>
            </a:extLst>
          </p:cNvPr>
          <p:cNvCxnSpPr>
            <a:cxnSpLocks/>
            <a:stCxn id="12" idx="0"/>
            <a:endCxn id="6" idx="5"/>
          </p:cNvCxnSpPr>
          <p:nvPr/>
        </p:nvCxnSpPr>
        <p:spPr>
          <a:xfrm flipH="1" flipV="1">
            <a:off x="3529348" y="4055348"/>
            <a:ext cx="371866" cy="45302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200ECEC9-7268-4ACF-A4CF-515D7893CCDC}"/>
              </a:ext>
            </a:extLst>
          </p:cNvPr>
          <p:cNvCxnSpPr>
            <a:cxnSpLocks/>
            <a:endCxn id="4" idx="5"/>
          </p:cNvCxnSpPr>
          <p:nvPr/>
        </p:nvCxnSpPr>
        <p:spPr>
          <a:xfrm flipH="1" flipV="1">
            <a:off x="4177420" y="3365728"/>
            <a:ext cx="371232" cy="28975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982F77F9-7AAE-4D8E-8C3B-6DE6B3C6B11F}"/>
              </a:ext>
            </a:extLst>
          </p:cNvPr>
          <p:cNvCxnSpPr>
            <a:cxnSpLocks/>
            <a:stCxn id="14" idx="0"/>
            <a:endCxn id="8" idx="5"/>
          </p:cNvCxnSpPr>
          <p:nvPr/>
        </p:nvCxnSpPr>
        <p:spPr>
          <a:xfrm flipH="1" flipV="1">
            <a:off x="4812908" y="4018168"/>
            <a:ext cx="521721" cy="5228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19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474B3-28BA-40FD-85EF-917BBB3C5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Ordens de percurso em árvores binárias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298C80-E325-4A0E-AA8D-565C8E308EB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lnSpcReduction="10000"/>
          </a:bodyPr>
          <a:lstStyle/>
          <a:p>
            <a:pPr lvl="1"/>
            <a:r>
              <a:rPr lang="pt-BR" dirty="0"/>
              <a:t>Em-ordem</a:t>
            </a:r>
          </a:p>
          <a:p>
            <a:pPr lvl="2"/>
            <a:r>
              <a:rPr lang="pt-BR" dirty="0" err="1"/>
              <a:t>subárvore</a:t>
            </a:r>
            <a:r>
              <a:rPr lang="pt-BR" dirty="0"/>
              <a:t> esquerda, raiz e </a:t>
            </a:r>
            <a:r>
              <a:rPr lang="pt-BR" dirty="0" err="1"/>
              <a:t>subárvore</a:t>
            </a:r>
            <a:r>
              <a:rPr lang="pt-BR" dirty="0"/>
              <a:t> direita</a:t>
            </a:r>
          </a:p>
          <a:p>
            <a:pPr lvl="1"/>
            <a:r>
              <a:rPr lang="pt-BR" dirty="0" err="1"/>
              <a:t>Ex</a:t>
            </a:r>
            <a:r>
              <a:rPr lang="pt-BR" dirty="0"/>
              <a:t>: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2"/>
            <a:r>
              <a:rPr lang="pt-BR" dirty="0"/>
              <a:t>Saída:</a:t>
            </a:r>
          </a:p>
          <a:p>
            <a:pPr lvl="2"/>
            <a:r>
              <a:rPr lang="pt-BR" dirty="0"/>
              <a:t>C,B,D,A,E,F	</a:t>
            </a:r>
          </a:p>
          <a:p>
            <a:pPr marL="685800" lvl="2" indent="0">
              <a:buNone/>
            </a:pPr>
            <a:endParaRPr lang="pt-BR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22E4DD53-FEBB-4CAA-BB51-592DBAD1E74D}"/>
              </a:ext>
            </a:extLst>
          </p:cNvPr>
          <p:cNvSpPr/>
          <p:nvPr/>
        </p:nvSpPr>
        <p:spPr>
          <a:xfrm>
            <a:off x="3747181" y="299695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51EB3B4-5E09-44AF-BD9D-FD34B3E4BEC3}"/>
              </a:ext>
            </a:extLst>
          </p:cNvPr>
          <p:cNvSpPr txBox="1"/>
          <p:nvPr/>
        </p:nvSpPr>
        <p:spPr>
          <a:xfrm>
            <a:off x="3858465" y="305366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A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8088BB8E-47B0-4BCA-A38E-3B70EE03A352}"/>
              </a:ext>
            </a:extLst>
          </p:cNvPr>
          <p:cNvSpPr/>
          <p:nvPr/>
        </p:nvSpPr>
        <p:spPr>
          <a:xfrm>
            <a:off x="3099109" y="368657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50797D8-8AB3-4231-BE17-6FE4B062525C}"/>
              </a:ext>
            </a:extLst>
          </p:cNvPr>
          <p:cNvSpPr txBox="1"/>
          <p:nvPr/>
        </p:nvSpPr>
        <p:spPr>
          <a:xfrm>
            <a:off x="3210393" y="374328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B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8AA82A0E-FA22-44ED-98BF-03819AFC9CFC}"/>
              </a:ext>
            </a:extLst>
          </p:cNvPr>
          <p:cNvSpPr/>
          <p:nvPr/>
        </p:nvSpPr>
        <p:spPr>
          <a:xfrm>
            <a:off x="4382669" y="364939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69EB91EB-5861-4F1A-B526-2680B52E7856}"/>
              </a:ext>
            </a:extLst>
          </p:cNvPr>
          <p:cNvSpPr txBox="1"/>
          <p:nvPr/>
        </p:nvSpPr>
        <p:spPr>
          <a:xfrm>
            <a:off x="4493953" y="370610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E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6DF9C4CB-BB2D-4874-809B-913EE76D6DDB}"/>
              </a:ext>
            </a:extLst>
          </p:cNvPr>
          <p:cNvSpPr/>
          <p:nvPr/>
        </p:nvSpPr>
        <p:spPr>
          <a:xfrm>
            <a:off x="2411760" y="453314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CA34B8C-97D8-4228-B2F1-43674D132404}"/>
              </a:ext>
            </a:extLst>
          </p:cNvPr>
          <p:cNvSpPr txBox="1"/>
          <p:nvPr/>
        </p:nvSpPr>
        <p:spPr>
          <a:xfrm>
            <a:off x="2523044" y="458986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C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7CA533C7-9A10-4598-B7B7-4FD2E36983D3}"/>
              </a:ext>
            </a:extLst>
          </p:cNvPr>
          <p:cNvSpPr/>
          <p:nvPr/>
        </p:nvSpPr>
        <p:spPr>
          <a:xfrm>
            <a:off x="3649186" y="450837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A03D715A-F2CA-49B6-91C5-243543305858}"/>
              </a:ext>
            </a:extLst>
          </p:cNvPr>
          <p:cNvSpPr txBox="1"/>
          <p:nvPr/>
        </p:nvSpPr>
        <p:spPr>
          <a:xfrm>
            <a:off x="3760470" y="456508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D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DA3A12E1-29C6-404E-AC7E-249326FBACE0}"/>
              </a:ext>
            </a:extLst>
          </p:cNvPr>
          <p:cNvSpPr/>
          <p:nvPr/>
        </p:nvSpPr>
        <p:spPr>
          <a:xfrm>
            <a:off x="5082601" y="454105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620675C-769D-4F6E-8C69-A5EB59371CEF}"/>
              </a:ext>
            </a:extLst>
          </p:cNvPr>
          <p:cNvSpPr txBox="1"/>
          <p:nvPr/>
        </p:nvSpPr>
        <p:spPr>
          <a:xfrm>
            <a:off x="5193885" y="459777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F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5DFA2B50-978B-4329-8085-11DD4EEFC5E2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3449766" y="3365728"/>
            <a:ext cx="371232" cy="3676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3AB3EA36-1A85-420A-BFD9-8EA1082AEAD9}"/>
              </a:ext>
            </a:extLst>
          </p:cNvPr>
          <p:cNvCxnSpPr>
            <a:cxnSpLocks/>
            <a:stCxn id="6" idx="3"/>
            <a:endCxn id="10" idx="0"/>
          </p:cNvCxnSpPr>
          <p:nvPr/>
        </p:nvCxnSpPr>
        <p:spPr>
          <a:xfrm flipH="1">
            <a:off x="2663788" y="4055348"/>
            <a:ext cx="509138" cy="477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EE52DDED-4C11-49E7-9E96-A25D142C1B52}"/>
              </a:ext>
            </a:extLst>
          </p:cNvPr>
          <p:cNvCxnSpPr>
            <a:cxnSpLocks/>
            <a:stCxn id="12" idx="0"/>
            <a:endCxn id="6" idx="5"/>
          </p:cNvCxnSpPr>
          <p:nvPr/>
        </p:nvCxnSpPr>
        <p:spPr>
          <a:xfrm flipH="1" flipV="1">
            <a:off x="3529348" y="4055348"/>
            <a:ext cx="371866" cy="45302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200ECEC9-7268-4ACF-A4CF-515D7893CCDC}"/>
              </a:ext>
            </a:extLst>
          </p:cNvPr>
          <p:cNvCxnSpPr>
            <a:cxnSpLocks/>
            <a:endCxn id="4" idx="5"/>
          </p:cNvCxnSpPr>
          <p:nvPr/>
        </p:nvCxnSpPr>
        <p:spPr>
          <a:xfrm flipH="1" flipV="1">
            <a:off x="4177420" y="3365728"/>
            <a:ext cx="371232" cy="28975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982F77F9-7AAE-4D8E-8C3B-6DE6B3C6B11F}"/>
              </a:ext>
            </a:extLst>
          </p:cNvPr>
          <p:cNvCxnSpPr>
            <a:cxnSpLocks/>
            <a:stCxn id="14" idx="0"/>
            <a:endCxn id="8" idx="5"/>
          </p:cNvCxnSpPr>
          <p:nvPr/>
        </p:nvCxnSpPr>
        <p:spPr>
          <a:xfrm flipH="1" flipV="1">
            <a:off x="4812908" y="4018168"/>
            <a:ext cx="521721" cy="5228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861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474B3-28BA-40FD-85EF-917BBB3C5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Ordens de percurso em árvores binárias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298C80-E325-4A0E-AA8D-565C8E308EB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lnSpcReduction="10000"/>
          </a:bodyPr>
          <a:lstStyle/>
          <a:p>
            <a:pPr lvl="1"/>
            <a:r>
              <a:rPr lang="pt-BR" dirty="0" err="1"/>
              <a:t>Pos</a:t>
            </a:r>
            <a:r>
              <a:rPr lang="pt-BR" dirty="0"/>
              <a:t>-ordem</a:t>
            </a:r>
          </a:p>
          <a:p>
            <a:pPr lvl="2"/>
            <a:r>
              <a:rPr lang="pt-BR" dirty="0" err="1"/>
              <a:t>subárvore</a:t>
            </a:r>
            <a:r>
              <a:rPr lang="pt-BR" dirty="0"/>
              <a:t> esquerda, </a:t>
            </a:r>
            <a:r>
              <a:rPr lang="pt-BR" dirty="0" err="1"/>
              <a:t>subárvore</a:t>
            </a:r>
            <a:r>
              <a:rPr lang="pt-BR" dirty="0"/>
              <a:t> direita e raiz</a:t>
            </a:r>
          </a:p>
          <a:p>
            <a:pPr lvl="1"/>
            <a:r>
              <a:rPr lang="pt-BR" dirty="0" err="1"/>
              <a:t>Ex</a:t>
            </a:r>
            <a:r>
              <a:rPr lang="pt-BR" dirty="0"/>
              <a:t>: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2"/>
            <a:r>
              <a:rPr lang="pt-BR" dirty="0"/>
              <a:t>Saída:</a:t>
            </a:r>
          </a:p>
          <a:p>
            <a:pPr lvl="2"/>
            <a:r>
              <a:rPr lang="pt-BR" dirty="0"/>
              <a:t>C,D,B,F,E,A	</a:t>
            </a:r>
          </a:p>
          <a:p>
            <a:pPr marL="685800" lvl="2" indent="0">
              <a:buNone/>
            </a:pPr>
            <a:endParaRPr lang="pt-BR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22E4DD53-FEBB-4CAA-BB51-592DBAD1E74D}"/>
              </a:ext>
            </a:extLst>
          </p:cNvPr>
          <p:cNvSpPr/>
          <p:nvPr/>
        </p:nvSpPr>
        <p:spPr>
          <a:xfrm>
            <a:off x="3747181" y="299695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51EB3B4-5E09-44AF-BD9D-FD34B3E4BEC3}"/>
              </a:ext>
            </a:extLst>
          </p:cNvPr>
          <p:cNvSpPr txBox="1"/>
          <p:nvPr/>
        </p:nvSpPr>
        <p:spPr>
          <a:xfrm>
            <a:off x="3858465" y="305366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A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8088BB8E-47B0-4BCA-A38E-3B70EE03A352}"/>
              </a:ext>
            </a:extLst>
          </p:cNvPr>
          <p:cNvSpPr/>
          <p:nvPr/>
        </p:nvSpPr>
        <p:spPr>
          <a:xfrm>
            <a:off x="3099109" y="368657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50797D8-8AB3-4231-BE17-6FE4B062525C}"/>
              </a:ext>
            </a:extLst>
          </p:cNvPr>
          <p:cNvSpPr txBox="1"/>
          <p:nvPr/>
        </p:nvSpPr>
        <p:spPr>
          <a:xfrm>
            <a:off x="3210393" y="374328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B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8AA82A0E-FA22-44ED-98BF-03819AFC9CFC}"/>
              </a:ext>
            </a:extLst>
          </p:cNvPr>
          <p:cNvSpPr/>
          <p:nvPr/>
        </p:nvSpPr>
        <p:spPr>
          <a:xfrm>
            <a:off x="4382669" y="364939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69EB91EB-5861-4F1A-B526-2680B52E7856}"/>
              </a:ext>
            </a:extLst>
          </p:cNvPr>
          <p:cNvSpPr txBox="1"/>
          <p:nvPr/>
        </p:nvSpPr>
        <p:spPr>
          <a:xfrm>
            <a:off x="4493953" y="370610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E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6DF9C4CB-BB2D-4874-809B-913EE76D6DDB}"/>
              </a:ext>
            </a:extLst>
          </p:cNvPr>
          <p:cNvSpPr/>
          <p:nvPr/>
        </p:nvSpPr>
        <p:spPr>
          <a:xfrm>
            <a:off x="2411760" y="453314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CA34B8C-97D8-4228-B2F1-43674D132404}"/>
              </a:ext>
            </a:extLst>
          </p:cNvPr>
          <p:cNvSpPr txBox="1"/>
          <p:nvPr/>
        </p:nvSpPr>
        <p:spPr>
          <a:xfrm>
            <a:off x="2523044" y="458986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C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7CA533C7-9A10-4598-B7B7-4FD2E36983D3}"/>
              </a:ext>
            </a:extLst>
          </p:cNvPr>
          <p:cNvSpPr/>
          <p:nvPr/>
        </p:nvSpPr>
        <p:spPr>
          <a:xfrm>
            <a:off x="3649186" y="450837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A03D715A-F2CA-49B6-91C5-243543305858}"/>
              </a:ext>
            </a:extLst>
          </p:cNvPr>
          <p:cNvSpPr txBox="1"/>
          <p:nvPr/>
        </p:nvSpPr>
        <p:spPr>
          <a:xfrm>
            <a:off x="3760470" y="456508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D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DA3A12E1-29C6-404E-AC7E-249326FBACE0}"/>
              </a:ext>
            </a:extLst>
          </p:cNvPr>
          <p:cNvSpPr/>
          <p:nvPr/>
        </p:nvSpPr>
        <p:spPr>
          <a:xfrm>
            <a:off x="5082601" y="454105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620675C-769D-4F6E-8C69-A5EB59371CEF}"/>
              </a:ext>
            </a:extLst>
          </p:cNvPr>
          <p:cNvSpPr txBox="1"/>
          <p:nvPr/>
        </p:nvSpPr>
        <p:spPr>
          <a:xfrm>
            <a:off x="5193885" y="459777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F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5DFA2B50-978B-4329-8085-11DD4EEFC5E2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3449766" y="3365728"/>
            <a:ext cx="371232" cy="3676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3AB3EA36-1A85-420A-BFD9-8EA1082AEAD9}"/>
              </a:ext>
            </a:extLst>
          </p:cNvPr>
          <p:cNvCxnSpPr>
            <a:cxnSpLocks/>
            <a:stCxn id="6" idx="3"/>
            <a:endCxn id="10" idx="0"/>
          </p:cNvCxnSpPr>
          <p:nvPr/>
        </p:nvCxnSpPr>
        <p:spPr>
          <a:xfrm flipH="1">
            <a:off x="2663788" y="4055348"/>
            <a:ext cx="509138" cy="477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EE52DDED-4C11-49E7-9E96-A25D142C1B52}"/>
              </a:ext>
            </a:extLst>
          </p:cNvPr>
          <p:cNvCxnSpPr>
            <a:cxnSpLocks/>
            <a:stCxn id="12" idx="0"/>
            <a:endCxn id="6" idx="5"/>
          </p:cNvCxnSpPr>
          <p:nvPr/>
        </p:nvCxnSpPr>
        <p:spPr>
          <a:xfrm flipH="1" flipV="1">
            <a:off x="3529348" y="4055348"/>
            <a:ext cx="371866" cy="45302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200ECEC9-7268-4ACF-A4CF-515D7893CCDC}"/>
              </a:ext>
            </a:extLst>
          </p:cNvPr>
          <p:cNvCxnSpPr>
            <a:cxnSpLocks/>
            <a:endCxn id="4" idx="5"/>
          </p:cNvCxnSpPr>
          <p:nvPr/>
        </p:nvCxnSpPr>
        <p:spPr>
          <a:xfrm flipH="1" flipV="1">
            <a:off x="4177420" y="3365728"/>
            <a:ext cx="371232" cy="28975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982F77F9-7AAE-4D8E-8C3B-6DE6B3C6B11F}"/>
              </a:ext>
            </a:extLst>
          </p:cNvPr>
          <p:cNvCxnSpPr>
            <a:cxnSpLocks/>
            <a:stCxn id="14" idx="0"/>
            <a:endCxn id="8" idx="5"/>
          </p:cNvCxnSpPr>
          <p:nvPr/>
        </p:nvCxnSpPr>
        <p:spPr>
          <a:xfrm flipH="1" flipV="1">
            <a:off x="4812908" y="4018168"/>
            <a:ext cx="521721" cy="5228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68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6F1304-CC53-4033-A72C-9F1A81836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1F155F-12C6-4F3B-B321-A0AEBC5AA45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Inserindo </a:t>
            </a:r>
            <a:r>
              <a:rPr lang="pt-BR" dirty="0" err="1"/>
              <a:t>subárvore</a:t>
            </a:r>
            <a:r>
              <a:rPr lang="pt-BR" dirty="0"/>
              <a:t> em outra árvore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8561F808-CADC-44C9-99DA-423A1277D85F}"/>
              </a:ext>
            </a:extLst>
          </p:cNvPr>
          <p:cNvSpPr/>
          <p:nvPr/>
        </p:nvSpPr>
        <p:spPr>
          <a:xfrm>
            <a:off x="1730957" y="234888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7B29652-5E94-4780-9DF2-6EBA7662F4FA}"/>
              </a:ext>
            </a:extLst>
          </p:cNvPr>
          <p:cNvSpPr txBox="1"/>
          <p:nvPr/>
        </p:nvSpPr>
        <p:spPr>
          <a:xfrm>
            <a:off x="1842241" y="240559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A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68AEFBBB-D16A-4FC8-A548-8D2535E4AA19}"/>
              </a:ext>
            </a:extLst>
          </p:cNvPr>
          <p:cNvSpPr/>
          <p:nvPr/>
        </p:nvSpPr>
        <p:spPr>
          <a:xfrm>
            <a:off x="1082885" y="30385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7ADB5C2-4127-4D49-8F6C-8CCC93FB7143}"/>
              </a:ext>
            </a:extLst>
          </p:cNvPr>
          <p:cNvSpPr txBox="1"/>
          <p:nvPr/>
        </p:nvSpPr>
        <p:spPr>
          <a:xfrm>
            <a:off x="1194169" y="309521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B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75CD24D2-A603-4876-8B2B-377CCD720F73}"/>
              </a:ext>
            </a:extLst>
          </p:cNvPr>
          <p:cNvSpPr/>
          <p:nvPr/>
        </p:nvSpPr>
        <p:spPr>
          <a:xfrm>
            <a:off x="2366445" y="300132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07B2CA6-A576-41E7-BF54-869FDC612C34}"/>
              </a:ext>
            </a:extLst>
          </p:cNvPr>
          <p:cNvSpPr txBox="1"/>
          <p:nvPr/>
        </p:nvSpPr>
        <p:spPr>
          <a:xfrm>
            <a:off x="2477729" y="305803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E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2624A090-E786-4896-86D7-C3EDF702D731}"/>
              </a:ext>
            </a:extLst>
          </p:cNvPr>
          <p:cNvSpPr/>
          <p:nvPr/>
        </p:nvSpPr>
        <p:spPr>
          <a:xfrm>
            <a:off x="395536" y="388507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C2456F8-CFD5-4EBC-A822-02503D4711BC}"/>
              </a:ext>
            </a:extLst>
          </p:cNvPr>
          <p:cNvSpPr txBox="1"/>
          <p:nvPr/>
        </p:nvSpPr>
        <p:spPr>
          <a:xfrm>
            <a:off x="506820" y="3941792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C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B6A8E722-A1A6-4317-AB55-1C56EEDBA901}"/>
              </a:ext>
            </a:extLst>
          </p:cNvPr>
          <p:cNvSpPr/>
          <p:nvPr/>
        </p:nvSpPr>
        <p:spPr>
          <a:xfrm>
            <a:off x="1632962" y="386029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3F9CD9C-884E-439D-ADFA-5E000DBF9723}"/>
              </a:ext>
            </a:extLst>
          </p:cNvPr>
          <p:cNvSpPr txBox="1"/>
          <p:nvPr/>
        </p:nvSpPr>
        <p:spPr>
          <a:xfrm>
            <a:off x="1744246" y="391701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D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A4116367-56D1-4EA4-B88E-5B61BD299A05}"/>
              </a:ext>
            </a:extLst>
          </p:cNvPr>
          <p:cNvSpPr/>
          <p:nvPr/>
        </p:nvSpPr>
        <p:spPr>
          <a:xfrm>
            <a:off x="3066377" y="389298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7FDC7B5-8128-4AA2-99F1-7A419AFE4B1D}"/>
              </a:ext>
            </a:extLst>
          </p:cNvPr>
          <p:cNvSpPr txBox="1"/>
          <p:nvPr/>
        </p:nvSpPr>
        <p:spPr>
          <a:xfrm>
            <a:off x="3177661" y="3949702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F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9F8550DC-10FC-4489-A425-761D1C5DB687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1433542" y="2717656"/>
            <a:ext cx="371232" cy="3676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FC3517E7-D225-411A-9F84-F8676202D200}"/>
              </a:ext>
            </a:extLst>
          </p:cNvPr>
          <p:cNvCxnSpPr>
            <a:cxnSpLocks/>
            <a:stCxn id="6" idx="3"/>
            <a:endCxn id="10" idx="0"/>
          </p:cNvCxnSpPr>
          <p:nvPr/>
        </p:nvCxnSpPr>
        <p:spPr>
          <a:xfrm flipH="1">
            <a:off x="647564" y="3407276"/>
            <a:ext cx="509138" cy="477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7B3869BB-8CFE-430B-83A6-20806D7AF8D4}"/>
              </a:ext>
            </a:extLst>
          </p:cNvPr>
          <p:cNvCxnSpPr>
            <a:cxnSpLocks/>
            <a:stCxn id="12" idx="0"/>
            <a:endCxn id="6" idx="5"/>
          </p:cNvCxnSpPr>
          <p:nvPr/>
        </p:nvCxnSpPr>
        <p:spPr>
          <a:xfrm flipH="1" flipV="1">
            <a:off x="1513124" y="3407276"/>
            <a:ext cx="371866" cy="45302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F72C2816-B771-464A-9E63-A1FF27A7561E}"/>
              </a:ext>
            </a:extLst>
          </p:cNvPr>
          <p:cNvCxnSpPr>
            <a:cxnSpLocks/>
            <a:endCxn id="4" idx="5"/>
          </p:cNvCxnSpPr>
          <p:nvPr/>
        </p:nvCxnSpPr>
        <p:spPr>
          <a:xfrm flipH="1" flipV="1">
            <a:off x="2161196" y="2717656"/>
            <a:ext cx="371232" cy="28975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FA16A850-EA41-4863-A377-5E2C265DFE81}"/>
              </a:ext>
            </a:extLst>
          </p:cNvPr>
          <p:cNvCxnSpPr>
            <a:cxnSpLocks/>
            <a:stCxn id="14" idx="0"/>
            <a:endCxn id="8" idx="5"/>
          </p:cNvCxnSpPr>
          <p:nvPr/>
        </p:nvCxnSpPr>
        <p:spPr>
          <a:xfrm flipH="1" flipV="1">
            <a:off x="2796684" y="3370096"/>
            <a:ext cx="521721" cy="5228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>
            <a:extLst>
              <a:ext uri="{FF2B5EF4-FFF2-40B4-BE49-F238E27FC236}">
                <a16:creationId xmlns:a16="http://schemas.microsoft.com/office/drawing/2014/main" id="{39AB7DE6-07EB-47D4-B584-8A2D85C5940C}"/>
              </a:ext>
            </a:extLst>
          </p:cNvPr>
          <p:cNvSpPr/>
          <p:nvPr/>
        </p:nvSpPr>
        <p:spPr>
          <a:xfrm>
            <a:off x="4427984" y="509086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2384F4FC-083A-43CC-9E87-072579458F42}"/>
              </a:ext>
            </a:extLst>
          </p:cNvPr>
          <p:cNvSpPr txBox="1"/>
          <p:nvPr/>
        </p:nvSpPr>
        <p:spPr>
          <a:xfrm>
            <a:off x="4539268" y="5147582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G</a:t>
            </a: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3C884763-C74E-440B-A6B7-6B108510FD25}"/>
              </a:ext>
            </a:extLst>
          </p:cNvPr>
          <p:cNvSpPr/>
          <p:nvPr/>
        </p:nvSpPr>
        <p:spPr>
          <a:xfrm>
            <a:off x="3779912" y="578048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56DFFD6A-E892-40BE-8384-D1C3785A10AB}"/>
              </a:ext>
            </a:extLst>
          </p:cNvPr>
          <p:cNvSpPr txBox="1"/>
          <p:nvPr/>
        </p:nvSpPr>
        <p:spPr>
          <a:xfrm>
            <a:off x="3891196" y="5837202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H</a:t>
            </a:r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CABDC3FC-C653-4E63-9877-52454907BFE8}"/>
              </a:ext>
            </a:extLst>
          </p:cNvPr>
          <p:cNvSpPr/>
          <p:nvPr/>
        </p:nvSpPr>
        <p:spPr>
          <a:xfrm>
            <a:off x="5063472" y="574330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209C0903-6F20-48BF-A607-17D8A5FF846F}"/>
              </a:ext>
            </a:extLst>
          </p:cNvPr>
          <p:cNvSpPr txBox="1"/>
          <p:nvPr/>
        </p:nvSpPr>
        <p:spPr>
          <a:xfrm>
            <a:off x="5174756" y="5800022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I</a:t>
            </a:r>
          </a:p>
        </p:txBody>
      </p: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67955821-7E28-45AE-B3BF-1A430E8AE60E}"/>
              </a:ext>
            </a:extLst>
          </p:cNvPr>
          <p:cNvCxnSpPr>
            <a:cxnSpLocks/>
            <a:stCxn id="21" idx="3"/>
          </p:cNvCxnSpPr>
          <p:nvPr/>
        </p:nvCxnSpPr>
        <p:spPr>
          <a:xfrm flipH="1">
            <a:off x="4130569" y="5459642"/>
            <a:ext cx="371232" cy="3676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94EA196D-72CE-4290-8ACD-83B239592335}"/>
              </a:ext>
            </a:extLst>
          </p:cNvPr>
          <p:cNvCxnSpPr>
            <a:cxnSpLocks/>
            <a:endCxn id="21" idx="5"/>
          </p:cNvCxnSpPr>
          <p:nvPr/>
        </p:nvCxnSpPr>
        <p:spPr>
          <a:xfrm flipH="1" flipV="1">
            <a:off x="4858223" y="5459642"/>
            <a:ext cx="371232" cy="28975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6A0DEF75-E697-4410-926A-D1880C353856}"/>
              </a:ext>
            </a:extLst>
          </p:cNvPr>
          <p:cNvCxnSpPr>
            <a:cxnSpLocks/>
            <a:stCxn id="21" idx="1"/>
          </p:cNvCxnSpPr>
          <p:nvPr/>
        </p:nvCxnSpPr>
        <p:spPr>
          <a:xfrm flipH="1" flipV="1">
            <a:off x="3477037" y="4292346"/>
            <a:ext cx="1024764" cy="86179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3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veremos nesta aula?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pt-BR" dirty="0"/>
              <a:t>Motivação</a:t>
            </a:r>
          </a:p>
          <a:p>
            <a:pPr lvl="1"/>
            <a:r>
              <a:rPr lang="pt-BR" dirty="0"/>
              <a:t>Estruturas hierárquicas x lineares</a:t>
            </a:r>
          </a:p>
          <a:p>
            <a:r>
              <a:rPr lang="pt-BR" dirty="0"/>
              <a:t>Definição e propriedades de árvores</a:t>
            </a:r>
          </a:p>
          <a:p>
            <a:r>
              <a:rPr lang="pt-BR" dirty="0"/>
              <a:t>Árvores binárias</a:t>
            </a:r>
          </a:p>
          <a:p>
            <a:r>
              <a:rPr lang="pt-BR" dirty="0"/>
              <a:t>Percurso em árvores</a:t>
            </a:r>
          </a:p>
          <a:p>
            <a:r>
              <a:rPr lang="pt-BR" dirty="0"/>
              <a:t>Implementação</a:t>
            </a:r>
          </a:p>
          <a:p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5390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6F1304-CC53-4033-A72C-9F1A81836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1F155F-12C6-4F3B-B321-A0AEBC5AA45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Inserindo </a:t>
            </a:r>
            <a:r>
              <a:rPr lang="pt-BR" dirty="0" err="1"/>
              <a:t>subárvore</a:t>
            </a:r>
            <a:r>
              <a:rPr lang="pt-BR" dirty="0"/>
              <a:t> em outra árvore</a:t>
            </a: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93F016AC-AC43-48E7-B4BD-A0F4CCE83D7D}"/>
              </a:ext>
            </a:extLst>
          </p:cNvPr>
          <p:cNvSpPr/>
          <p:nvPr/>
        </p:nvSpPr>
        <p:spPr>
          <a:xfrm>
            <a:off x="638867" y="2229683"/>
            <a:ext cx="54726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* d = cria(</a:t>
            </a:r>
            <a:r>
              <a:rPr lang="it-IT" dirty="0">
                <a:solidFill>
                  <a:srgbClr val="A31515"/>
                </a:solidFill>
                <a:latin typeface="Consolas" panose="020B0609020204030204" pitchFamily="49" charset="0"/>
              </a:rPr>
              <a:t>'d'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it-IT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it-IT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it-IT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* c = cria(</a:t>
            </a:r>
            <a:r>
              <a:rPr lang="it-IT" dirty="0">
                <a:solidFill>
                  <a:srgbClr val="A31515"/>
                </a:solidFill>
                <a:latin typeface="Consolas" panose="020B0609020204030204" pitchFamily="49" charset="0"/>
              </a:rPr>
              <a:t>'c'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it-IT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it-IT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b = cria(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'b'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c, d);</a:t>
            </a:r>
          </a:p>
          <a:p>
            <a:r>
              <a:rPr lang="it-IT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* f = cria(</a:t>
            </a:r>
            <a:r>
              <a:rPr lang="it-IT" dirty="0">
                <a:solidFill>
                  <a:srgbClr val="A31515"/>
                </a:solidFill>
                <a:latin typeface="Consolas" panose="020B0609020204030204" pitchFamily="49" charset="0"/>
              </a:rPr>
              <a:t>'f'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it-IT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it-IT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e = cria(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'e'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f);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a = cria(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'a'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b, e);</a:t>
            </a:r>
          </a:p>
          <a:p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em_ordem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(a);</a:t>
            </a:r>
            <a:r>
              <a:rPr lang="pt-BR" dirty="0">
                <a:solidFill>
                  <a:srgbClr val="008000"/>
                </a:solidFill>
                <a:latin typeface="Consolas" panose="020B0609020204030204" pitchFamily="49" charset="0"/>
              </a:rPr>
              <a:t>//c b d a e f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h = cria(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'h'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it-IT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* i = cria(</a:t>
            </a:r>
            <a:r>
              <a:rPr lang="it-IT" dirty="0">
                <a:solidFill>
                  <a:srgbClr val="A31515"/>
                </a:solidFill>
                <a:latin typeface="Consolas" panose="020B0609020204030204" pitchFamily="49" charset="0"/>
              </a:rPr>
              <a:t>'i'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it-IT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it-IT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g = cria(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'g'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h, i);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f-&gt;direita = g; </a:t>
            </a:r>
          </a:p>
          <a:p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"\n"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em_ordem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(a);</a:t>
            </a:r>
            <a:r>
              <a:rPr lang="pt-BR" dirty="0">
                <a:solidFill>
                  <a:srgbClr val="008000"/>
                </a:solidFill>
                <a:latin typeface="Consolas" panose="020B0609020204030204" pitchFamily="49" charset="0"/>
              </a:rPr>
              <a:t>//c b d a e f h g i</a:t>
            </a:r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getchar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0;</a:t>
            </a:r>
            <a:endParaRPr lang="pt-BR" dirty="0"/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CB584365-2730-49E5-911E-2F5E691D7877}"/>
              </a:ext>
            </a:extLst>
          </p:cNvPr>
          <p:cNvSpPr/>
          <p:nvPr/>
        </p:nvSpPr>
        <p:spPr>
          <a:xfrm>
            <a:off x="638867" y="5301208"/>
            <a:ext cx="2132933" cy="2880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117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2D6C8A-6243-43D8-B1FC-9EC8D296B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Propriedades de Árvores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8061EC-050A-4B95-A498-96D1BE23C67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Altura da árvore</a:t>
            </a:r>
          </a:p>
          <a:p>
            <a:pPr lvl="1"/>
            <a:r>
              <a:rPr lang="pt-BR" dirty="0"/>
              <a:t>Distância do caminho mais longo da raiz até uma das folhas</a:t>
            </a:r>
          </a:p>
          <a:p>
            <a:pPr lvl="1"/>
            <a:r>
              <a:rPr lang="pt-BR" dirty="0"/>
              <a:t>Altura de uma árvore vazia é -1</a:t>
            </a:r>
          </a:p>
          <a:p>
            <a:pPr lvl="1"/>
            <a:r>
              <a:rPr lang="pt-BR" dirty="0"/>
              <a:t>Altura de árvore com um único nó é 0</a:t>
            </a:r>
          </a:p>
          <a:p>
            <a:r>
              <a:rPr lang="pt-BR" dirty="0"/>
              <a:t>Níveis</a:t>
            </a:r>
          </a:p>
          <a:p>
            <a:pPr lvl="1"/>
            <a:r>
              <a:rPr lang="pt-BR" dirty="0"/>
              <a:t>Raiz está no nível 0</a:t>
            </a:r>
          </a:p>
          <a:p>
            <a:pPr lvl="2"/>
            <a:r>
              <a:rPr lang="pt-BR" dirty="0"/>
              <a:t>Seus filhos no nível 1, e assim por diante</a:t>
            </a:r>
          </a:p>
          <a:p>
            <a:pPr lvl="2"/>
            <a:r>
              <a:rPr lang="pt-BR" dirty="0"/>
              <a:t>Ultimo nível h é a altura da árvore</a:t>
            </a:r>
          </a:p>
        </p:txBody>
      </p:sp>
    </p:spTree>
    <p:extLst>
      <p:ext uri="{BB962C8B-B14F-4D97-AF65-F5344CB8AC3E}">
        <p14:creationId xmlns:p14="http://schemas.microsoft.com/office/powerpoint/2010/main" val="15079233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2D6C8A-6243-43D8-B1FC-9EC8D296B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cheia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8061EC-050A-4B95-A498-96D1BE23C67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pt-BR" dirty="0"/>
              <a:t>Árvore é dita como cheia se todos os seus nós internos possuem todas (duas, no caso de uma árvore binária) as </a:t>
            </a:r>
            <a:r>
              <a:rPr lang="pt-BR" dirty="0" err="1"/>
              <a:t>subárvores</a:t>
            </a:r>
            <a:r>
              <a:rPr lang="pt-BR" dirty="0"/>
              <a:t> e todas as folhas estão no último nível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15F66A02-18B9-4FEB-B1A9-553CC924AD37}"/>
              </a:ext>
            </a:extLst>
          </p:cNvPr>
          <p:cNvSpPr/>
          <p:nvPr/>
        </p:nvSpPr>
        <p:spPr>
          <a:xfrm>
            <a:off x="1730957" y="366031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4210666-E197-4BBD-9971-CFFD4833B487}"/>
              </a:ext>
            </a:extLst>
          </p:cNvPr>
          <p:cNvSpPr txBox="1"/>
          <p:nvPr/>
        </p:nvSpPr>
        <p:spPr>
          <a:xfrm>
            <a:off x="1842241" y="3717032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A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F912B72B-6930-4F5E-8B85-9D84AF790C5F}"/>
              </a:ext>
            </a:extLst>
          </p:cNvPr>
          <p:cNvSpPr/>
          <p:nvPr/>
        </p:nvSpPr>
        <p:spPr>
          <a:xfrm>
            <a:off x="1082885" y="434993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4CE40D1-EB12-48D8-BDFA-996750F6F760}"/>
              </a:ext>
            </a:extLst>
          </p:cNvPr>
          <p:cNvSpPr txBox="1"/>
          <p:nvPr/>
        </p:nvSpPr>
        <p:spPr>
          <a:xfrm>
            <a:off x="1194169" y="4406652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B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A617E6D0-3822-467E-B9F0-65BBB7915B55}"/>
              </a:ext>
            </a:extLst>
          </p:cNvPr>
          <p:cNvSpPr/>
          <p:nvPr/>
        </p:nvSpPr>
        <p:spPr>
          <a:xfrm>
            <a:off x="2366445" y="431275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8C7AA47-2B6F-4458-8339-E70272C8E794}"/>
              </a:ext>
            </a:extLst>
          </p:cNvPr>
          <p:cNvSpPr txBox="1"/>
          <p:nvPr/>
        </p:nvSpPr>
        <p:spPr>
          <a:xfrm>
            <a:off x="2477729" y="4369472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E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C03F5F1A-A9F4-4A57-BF5B-8F1FBE8550AD}"/>
              </a:ext>
            </a:extLst>
          </p:cNvPr>
          <p:cNvSpPr/>
          <p:nvPr/>
        </p:nvSpPr>
        <p:spPr>
          <a:xfrm>
            <a:off x="395536" y="519651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048EEF7-85F3-4913-9CBE-3274C2B4727B}"/>
              </a:ext>
            </a:extLst>
          </p:cNvPr>
          <p:cNvSpPr txBox="1"/>
          <p:nvPr/>
        </p:nvSpPr>
        <p:spPr>
          <a:xfrm>
            <a:off x="506820" y="525322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C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470039F2-56C3-4D95-9E75-A5CC64CEE1B5}"/>
              </a:ext>
            </a:extLst>
          </p:cNvPr>
          <p:cNvSpPr/>
          <p:nvPr/>
        </p:nvSpPr>
        <p:spPr>
          <a:xfrm>
            <a:off x="1632962" y="517173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CA130C58-EA3B-418D-BC51-C19B4D8C59D8}"/>
              </a:ext>
            </a:extLst>
          </p:cNvPr>
          <p:cNvSpPr txBox="1"/>
          <p:nvPr/>
        </p:nvSpPr>
        <p:spPr>
          <a:xfrm>
            <a:off x="1744246" y="522845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D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54C8756B-638B-476D-B71F-2A47E5533E12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1433542" y="4029092"/>
            <a:ext cx="371232" cy="3676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4CD430D6-5F9F-4B44-86D7-C72107939208}"/>
              </a:ext>
            </a:extLst>
          </p:cNvPr>
          <p:cNvCxnSpPr>
            <a:cxnSpLocks/>
            <a:stCxn id="6" idx="3"/>
            <a:endCxn id="10" idx="0"/>
          </p:cNvCxnSpPr>
          <p:nvPr/>
        </p:nvCxnSpPr>
        <p:spPr>
          <a:xfrm flipH="1">
            <a:off x="647564" y="4718712"/>
            <a:ext cx="509138" cy="477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9F0CF2E6-6CB1-42F0-93D0-1B4DEAD9B32D}"/>
              </a:ext>
            </a:extLst>
          </p:cNvPr>
          <p:cNvCxnSpPr>
            <a:cxnSpLocks/>
            <a:stCxn id="12" idx="0"/>
            <a:endCxn id="6" idx="5"/>
          </p:cNvCxnSpPr>
          <p:nvPr/>
        </p:nvCxnSpPr>
        <p:spPr>
          <a:xfrm flipH="1" flipV="1">
            <a:off x="1513124" y="4718712"/>
            <a:ext cx="371866" cy="45302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AE2CA04D-83A7-40A5-9D70-5FBA7F317E0B}"/>
              </a:ext>
            </a:extLst>
          </p:cNvPr>
          <p:cNvCxnSpPr>
            <a:cxnSpLocks/>
            <a:endCxn id="4" idx="5"/>
          </p:cNvCxnSpPr>
          <p:nvPr/>
        </p:nvCxnSpPr>
        <p:spPr>
          <a:xfrm flipH="1" flipV="1">
            <a:off x="2161196" y="4029092"/>
            <a:ext cx="371232" cy="28975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Elipse 41">
            <a:extLst>
              <a:ext uri="{FF2B5EF4-FFF2-40B4-BE49-F238E27FC236}">
                <a16:creationId xmlns:a16="http://schemas.microsoft.com/office/drawing/2014/main" id="{CFABCE0D-599F-4F81-9628-D203F7BED795}"/>
              </a:ext>
            </a:extLst>
          </p:cNvPr>
          <p:cNvSpPr/>
          <p:nvPr/>
        </p:nvSpPr>
        <p:spPr>
          <a:xfrm>
            <a:off x="6188908" y="364502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F07797C3-C389-4A9B-8235-DBE32E476841}"/>
              </a:ext>
            </a:extLst>
          </p:cNvPr>
          <p:cNvSpPr txBox="1"/>
          <p:nvPr/>
        </p:nvSpPr>
        <p:spPr>
          <a:xfrm>
            <a:off x="6300192" y="370174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A</a:t>
            </a:r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3DB7F56-BA1E-4062-BF5C-834EDD3828A3}"/>
              </a:ext>
            </a:extLst>
          </p:cNvPr>
          <p:cNvSpPr/>
          <p:nvPr/>
        </p:nvSpPr>
        <p:spPr>
          <a:xfrm>
            <a:off x="5540836" y="433464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D6A26336-2F21-4DBB-AE30-CD17752DB838}"/>
              </a:ext>
            </a:extLst>
          </p:cNvPr>
          <p:cNvSpPr txBox="1"/>
          <p:nvPr/>
        </p:nvSpPr>
        <p:spPr>
          <a:xfrm>
            <a:off x="5652120" y="439136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B</a:t>
            </a:r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55D6E284-08A3-47B3-9579-A35E32DAE2FE}"/>
              </a:ext>
            </a:extLst>
          </p:cNvPr>
          <p:cNvSpPr/>
          <p:nvPr/>
        </p:nvSpPr>
        <p:spPr>
          <a:xfrm>
            <a:off x="6824396" y="429746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ADB61792-01C6-48AE-BF00-9F7BD29A1574}"/>
              </a:ext>
            </a:extLst>
          </p:cNvPr>
          <p:cNvSpPr txBox="1"/>
          <p:nvPr/>
        </p:nvSpPr>
        <p:spPr>
          <a:xfrm>
            <a:off x="6935680" y="435418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E</a:t>
            </a:r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7E1C5A4B-0A43-4B95-AADC-A36447508B9F}"/>
              </a:ext>
            </a:extLst>
          </p:cNvPr>
          <p:cNvSpPr/>
          <p:nvPr/>
        </p:nvSpPr>
        <p:spPr>
          <a:xfrm>
            <a:off x="4853487" y="518122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A344C703-0A86-40AC-98C7-755A329D3E8E}"/>
              </a:ext>
            </a:extLst>
          </p:cNvPr>
          <p:cNvSpPr txBox="1"/>
          <p:nvPr/>
        </p:nvSpPr>
        <p:spPr>
          <a:xfrm>
            <a:off x="4964771" y="523793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C</a:t>
            </a:r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B7502044-D6CB-40A7-AC2B-B9341B942BC1}"/>
              </a:ext>
            </a:extLst>
          </p:cNvPr>
          <p:cNvSpPr/>
          <p:nvPr/>
        </p:nvSpPr>
        <p:spPr>
          <a:xfrm>
            <a:off x="6090913" y="515644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00B7F344-AB53-421F-AD96-849908A95926}"/>
              </a:ext>
            </a:extLst>
          </p:cNvPr>
          <p:cNvSpPr txBox="1"/>
          <p:nvPr/>
        </p:nvSpPr>
        <p:spPr>
          <a:xfrm>
            <a:off x="6202197" y="521315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D</a:t>
            </a:r>
          </a:p>
        </p:txBody>
      </p:sp>
      <p:sp>
        <p:nvSpPr>
          <p:cNvPr id="52" name="Elipse 51">
            <a:extLst>
              <a:ext uri="{FF2B5EF4-FFF2-40B4-BE49-F238E27FC236}">
                <a16:creationId xmlns:a16="http://schemas.microsoft.com/office/drawing/2014/main" id="{B8EDDA52-7ED5-49B1-9799-6CD8433B11CE}"/>
              </a:ext>
            </a:extLst>
          </p:cNvPr>
          <p:cNvSpPr/>
          <p:nvPr/>
        </p:nvSpPr>
        <p:spPr>
          <a:xfrm>
            <a:off x="7524328" y="518913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B31BBCF8-1BCC-414E-8918-167C787C6020}"/>
              </a:ext>
            </a:extLst>
          </p:cNvPr>
          <p:cNvSpPr txBox="1"/>
          <p:nvPr/>
        </p:nvSpPr>
        <p:spPr>
          <a:xfrm>
            <a:off x="7635612" y="524584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F</a:t>
            </a:r>
          </a:p>
        </p:txBody>
      </p:sp>
      <p:cxnSp>
        <p:nvCxnSpPr>
          <p:cNvPr id="54" name="Conector reto 53">
            <a:extLst>
              <a:ext uri="{FF2B5EF4-FFF2-40B4-BE49-F238E27FC236}">
                <a16:creationId xmlns:a16="http://schemas.microsoft.com/office/drawing/2014/main" id="{70900019-6521-4AC2-BF36-1E35CD6B5B57}"/>
              </a:ext>
            </a:extLst>
          </p:cNvPr>
          <p:cNvCxnSpPr>
            <a:cxnSpLocks/>
            <a:stCxn id="42" idx="3"/>
          </p:cNvCxnSpPr>
          <p:nvPr/>
        </p:nvCxnSpPr>
        <p:spPr>
          <a:xfrm flipH="1">
            <a:off x="5891493" y="4013800"/>
            <a:ext cx="371232" cy="3676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>
            <a:extLst>
              <a:ext uri="{FF2B5EF4-FFF2-40B4-BE49-F238E27FC236}">
                <a16:creationId xmlns:a16="http://schemas.microsoft.com/office/drawing/2014/main" id="{D04EA18A-7484-4A32-93A8-F9F83217CDE0}"/>
              </a:ext>
            </a:extLst>
          </p:cNvPr>
          <p:cNvCxnSpPr>
            <a:cxnSpLocks/>
            <a:stCxn id="44" idx="3"/>
            <a:endCxn id="48" idx="0"/>
          </p:cNvCxnSpPr>
          <p:nvPr/>
        </p:nvCxnSpPr>
        <p:spPr>
          <a:xfrm flipH="1">
            <a:off x="5105515" y="4703420"/>
            <a:ext cx="509138" cy="477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to 55">
            <a:extLst>
              <a:ext uri="{FF2B5EF4-FFF2-40B4-BE49-F238E27FC236}">
                <a16:creationId xmlns:a16="http://schemas.microsoft.com/office/drawing/2014/main" id="{83784FB7-0A04-4569-B772-2A15B62B201C}"/>
              </a:ext>
            </a:extLst>
          </p:cNvPr>
          <p:cNvCxnSpPr>
            <a:cxnSpLocks/>
            <a:stCxn id="50" idx="0"/>
            <a:endCxn id="44" idx="5"/>
          </p:cNvCxnSpPr>
          <p:nvPr/>
        </p:nvCxnSpPr>
        <p:spPr>
          <a:xfrm flipH="1" flipV="1">
            <a:off x="5971075" y="4703420"/>
            <a:ext cx="371866" cy="45302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>
            <a:extLst>
              <a:ext uri="{FF2B5EF4-FFF2-40B4-BE49-F238E27FC236}">
                <a16:creationId xmlns:a16="http://schemas.microsoft.com/office/drawing/2014/main" id="{09C15364-8476-403D-9480-2DB6065D8A9F}"/>
              </a:ext>
            </a:extLst>
          </p:cNvPr>
          <p:cNvCxnSpPr>
            <a:cxnSpLocks/>
            <a:endCxn id="42" idx="5"/>
          </p:cNvCxnSpPr>
          <p:nvPr/>
        </p:nvCxnSpPr>
        <p:spPr>
          <a:xfrm flipH="1" flipV="1">
            <a:off x="6619147" y="4013800"/>
            <a:ext cx="371232" cy="28975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to 57">
            <a:extLst>
              <a:ext uri="{FF2B5EF4-FFF2-40B4-BE49-F238E27FC236}">
                <a16:creationId xmlns:a16="http://schemas.microsoft.com/office/drawing/2014/main" id="{B0698A46-06A2-4907-98DD-6E31EBBBFC38}"/>
              </a:ext>
            </a:extLst>
          </p:cNvPr>
          <p:cNvCxnSpPr>
            <a:cxnSpLocks/>
            <a:stCxn id="52" idx="0"/>
            <a:endCxn id="46" idx="5"/>
          </p:cNvCxnSpPr>
          <p:nvPr/>
        </p:nvCxnSpPr>
        <p:spPr>
          <a:xfrm flipH="1" flipV="1">
            <a:off x="7254635" y="4666240"/>
            <a:ext cx="521721" cy="5228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aixaDeTexto 58">
            <a:extLst>
              <a:ext uri="{FF2B5EF4-FFF2-40B4-BE49-F238E27FC236}">
                <a16:creationId xmlns:a16="http://schemas.microsoft.com/office/drawing/2014/main" id="{561EB733-4FF5-4216-9D05-25682D066F1B}"/>
              </a:ext>
            </a:extLst>
          </p:cNvPr>
          <p:cNvSpPr txBox="1"/>
          <p:nvPr/>
        </p:nvSpPr>
        <p:spPr>
          <a:xfrm>
            <a:off x="827583" y="5949280"/>
            <a:ext cx="27363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FF0000"/>
                </a:solidFill>
              </a:rPr>
              <a:t>Árvore não cheia: folha fora do último nível!</a:t>
            </a:r>
          </a:p>
        </p:txBody>
      </p:sp>
      <p:sp>
        <p:nvSpPr>
          <p:cNvPr id="60" name="CaixaDeTexto 59">
            <a:extLst>
              <a:ext uri="{FF2B5EF4-FFF2-40B4-BE49-F238E27FC236}">
                <a16:creationId xmlns:a16="http://schemas.microsoft.com/office/drawing/2014/main" id="{8AA3C9EE-AB45-4BFB-BCBC-8CD686248D0A}"/>
              </a:ext>
            </a:extLst>
          </p:cNvPr>
          <p:cNvSpPr txBox="1"/>
          <p:nvPr/>
        </p:nvSpPr>
        <p:spPr>
          <a:xfrm>
            <a:off x="5004048" y="5949270"/>
            <a:ext cx="3786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FF0000"/>
                </a:solidFill>
              </a:rPr>
              <a:t>Árvore não cheia: No interno ‘E’ não possui todas as </a:t>
            </a:r>
            <a:r>
              <a:rPr lang="pt-BR" sz="2000" b="1" dirty="0" err="1">
                <a:solidFill>
                  <a:srgbClr val="FF0000"/>
                </a:solidFill>
              </a:rPr>
              <a:t>subárvores</a:t>
            </a:r>
            <a:r>
              <a:rPr lang="pt-BR" sz="2000" b="1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1886450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2D6C8A-6243-43D8-B1FC-9EC8D296B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cheia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8061EC-050A-4B95-A498-96D1BE23C67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pt-BR" dirty="0"/>
              <a:t>Árvore é dita como cheia se todos os seus nós internos possuem todas (duas, no caso de uma árvore binária) as </a:t>
            </a:r>
            <a:r>
              <a:rPr lang="pt-BR" dirty="0" err="1"/>
              <a:t>subárvores</a:t>
            </a:r>
            <a:r>
              <a:rPr lang="pt-BR" dirty="0"/>
              <a:t> e todas as folhas estão no último nível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FABCE0D-599F-4F81-9628-D203F7BED795}"/>
              </a:ext>
            </a:extLst>
          </p:cNvPr>
          <p:cNvSpPr/>
          <p:nvPr/>
        </p:nvSpPr>
        <p:spPr>
          <a:xfrm>
            <a:off x="4107221" y="364502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F07797C3-C389-4A9B-8235-DBE32E476841}"/>
              </a:ext>
            </a:extLst>
          </p:cNvPr>
          <p:cNvSpPr txBox="1"/>
          <p:nvPr/>
        </p:nvSpPr>
        <p:spPr>
          <a:xfrm>
            <a:off x="4218505" y="370174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A</a:t>
            </a:r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3DB7F56-BA1E-4062-BF5C-834EDD3828A3}"/>
              </a:ext>
            </a:extLst>
          </p:cNvPr>
          <p:cNvSpPr/>
          <p:nvPr/>
        </p:nvSpPr>
        <p:spPr>
          <a:xfrm>
            <a:off x="3459149" y="433464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D6A26336-2F21-4DBB-AE30-CD17752DB838}"/>
              </a:ext>
            </a:extLst>
          </p:cNvPr>
          <p:cNvSpPr txBox="1"/>
          <p:nvPr/>
        </p:nvSpPr>
        <p:spPr>
          <a:xfrm>
            <a:off x="3570433" y="439136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B</a:t>
            </a:r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55D6E284-08A3-47B3-9579-A35E32DAE2FE}"/>
              </a:ext>
            </a:extLst>
          </p:cNvPr>
          <p:cNvSpPr/>
          <p:nvPr/>
        </p:nvSpPr>
        <p:spPr>
          <a:xfrm>
            <a:off x="4742709" y="429746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ADB61792-01C6-48AE-BF00-9F7BD29A1574}"/>
              </a:ext>
            </a:extLst>
          </p:cNvPr>
          <p:cNvSpPr txBox="1"/>
          <p:nvPr/>
        </p:nvSpPr>
        <p:spPr>
          <a:xfrm>
            <a:off x="4853993" y="435418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E</a:t>
            </a:r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7E1C5A4B-0A43-4B95-AADC-A36447508B9F}"/>
              </a:ext>
            </a:extLst>
          </p:cNvPr>
          <p:cNvSpPr/>
          <p:nvPr/>
        </p:nvSpPr>
        <p:spPr>
          <a:xfrm>
            <a:off x="2771800" y="518122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A344C703-0A86-40AC-98C7-755A329D3E8E}"/>
              </a:ext>
            </a:extLst>
          </p:cNvPr>
          <p:cNvSpPr txBox="1"/>
          <p:nvPr/>
        </p:nvSpPr>
        <p:spPr>
          <a:xfrm>
            <a:off x="2883084" y="523793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C</a:t>
            </a:r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B7502044-D6CB-40A7-AC2B-B9341B942BC1}"/>
              </a:ext>
            </a:extLst>
          </p:cNvPr>
          <p:cNvSpPr/>
          <p:nvPr/>
        </p:nvSpPr>
        <p:spPr>
          <a:xfrm>
            <a:off x="3851920" y="515644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00B7F344-AB53-421F-AD96-849908A95926}"/>
              </a:ext>
            </a:extLst>
          </p:cNvPr>
          <p:cNvSpPr txBox="1"/>
          <p:nvPr/>
        </p:nvSpPr>
        <p:spPr>
          <a:xfrm>
            <a:off x="3963205" y="521315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D</a:t>
            </a:r>
          </a:p>
        </p:txBody>
      </p:sp>
      <p:sp>
        <p:nvSpPr>
          <p:cNvPr id="52" name="Elipse 51">
            <a:extLst>
              <a:ext uri="{FF2B5EF4-FFF2-40B4-BE49-F238E27FC236}">
                <a16:creationId xmlns:a16="http://schemas.microsoft.com/office/drawing/2014/main" id="{B8EDDA52-7ED5-49B1-9799-6CD8433B11CE}"/>
              </a:ext>
            </a:extLst>
          </p:cNvPr>
          <p:cNvSpPr/>
          <p:nvPr/>
        </p:nvSpPr>
        <p:spPr>
          <a:xfrm>
            <a:off x="5442641" y="518913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B31BBCF8-1BCC-414E-8918-167C787C6020}"/>
              </a:ext>
            </a:extLst>
          </p:cNvPr>
          <p:cNvSpPr txBox="1"/>
          <p:nvPr/>
        </p:nvSpPr>
        <p:spPr>
          <a:xfrm>
            <a:off x="5553925" y="524584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F</a:t>
            </a:r>
          </a:p>
        </p:txBody>
      </p:sp>
      <p:cxnSp>
        <p:nvCxnSpPr>
          <p:cNvPr id="54" name="Conector reto 53">
            <a:extLst>
              <a:ext uri="{FF2B5EF4-FFF2-40B4-BE49-F238E27FC236}">
                <a16:creationId xmlns:a16="http://schemas.microsoft.com/office/drawing/2014/main" id="{70900019-6521-4AC2-BF36-1E35CD6B5B57}"/>
              </a:ext>
            </a:extLst>
          </p:cNvPr>
          <p:cNvCxnSpPr>
            <a:cxnSpLocks/>
            <a:stCxn id="42" idx="3"/>
          </p:cNvCxnSpPr>
          <p:nvPr/>
        </p:nvCxnSpPr>
        <p:spPr>
          <a:xfrm flipH="1">
            <a:off x="3809806" y="4013800"/>
            <a:ext cx="371232" cy="3676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>
            <a:extLst>
              <a:ext uri="{FF2B5EF4-FFF2-40B4-BE49-F238E27FC236}">
                <a16:creationId xmlns:a16="http://schemas.microsoft.com/office/drawing/2014/main" id="{D04EA18A-7484-4A32-93A8-F9F83217CDE0}"/>
              </a:ext>
            </a:extLst>
          </p:cNvPr>
          <p:cNvCxnSpPr>
            <a:cxnSpLocks/>
            <a:stCxn id="44" idx="3"/>
            <a:endCxn id="48" idx="0"/>
          </p:cNvCxnSpPr>
          <p:nvPr/>
        </p:nvCxnSpPr>
        <p:spPr>
          <a:xfrm flipH="1">
            <a:off x="3023828" y="4703420"/>
            <a:ext cx="509138" cy="477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to 55">
            <a:extLst>
              <a:ext uri="{FF2B5EF4-FFF2-40B4-BE49-F238E27FC236}">
                <a16:creationId xmlns:a16="http://schemas.microsoft.com/office/drawing/2014/main" id="{83784FB7-0A04-4569-B772-2A15B62B201C}"/>
              </a:ext>
            </a:extLst>
          </p:cNvPr>
          <p:cNvCxnSpPr>
            <a:cxnSpLocks/>
            <a:stCxn id="50" idx="0"/>
            <a:endCxn id="44" idx="5"/>
          </p:cNvCxnSpPr>
          <p:nvPr/>
        </p:nvCxnSpPr>
        <p:spPr>
          <a:xfrm flipH="1" flipV="1">
            <a:off x="3889388" y="4703420"/>
            <a:ext cx="214560" cy="45302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>
            <a:extLst>
              <a:ext uri="{FF2B5EF4-FFF2-40B4-BE49-F238E27FC236}">
                <a16:creationId xmlns:a16="http://schemas.microsoft.com/office/drawing/2014/main" id="{09C15364-8476-403D-9480-2DB6065D8A9F}"/>
              </a:ext>
            </a:extLst>
          </p:cNvPr>
          <p:cNvCxnSpPr>
            <a:cxnSpLocks/>
            <a:endCxn id="42" idx="5"/>
          </p:cNvCxnSpPr>
          <p:nvPr/>
        </p:nvCxnSpPr>
        <p:spPr>
          <a:xfrm flipH="1" flipV="1">
            <a:off x="4537460" y="4013800"/>
            <a:ext cx="371232" cy="28975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to 57">
            <a:extLst>
              <a:ext uri="{FF2B5EF4-FFF2-40B4-BE49-F238E27FC236}">
                <a16:creationId xmlns:a16="http://schemas.microsoft.com/office/drawing/2014/main" id="{B0698A46-06A2-4907-98DD-6E31EBBBFC38}"/>
              </a:ext>
            </a:extLst>
          </p:cNvPr>
          <p:cNvCxnSpPr>
            <a:cxnSpLocks/>
            <a:stCxn id="52" idx="0"/>
            <a:endCxn id="46" idx="5"/>
          </p:cNvCxnSpPr>
          <p:nvPr/>
        </p:nvCxnSpPr>
        <p:spPr>
          <a:xfrm flipH="1" flipV="1">
            <a:off x="5172948" y="4666240"/>
            <a:ext cx="521721" cy="5228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ixaDeTexto 59">
            <a:extLst>
              <a:ext uri="{FF2B5EF4-FFF2-40B4-BE49-F238E27FC236}">
                <a16:creationId xmlns:a16="http://schemas.microsoft.com/office/drawing/2014/main" id="{8AA3C9EE-AB45-4BFB-BCBC-8CD686248D0A}"/>
              </a:ext>
            </a:extLst>
          </p:cNvPr>
          <p:cNvSpPr txBox="1"/>
          <p:nvPr/>
        </p:nvSpPr>
        <p:spPr>
          <a:xfrm>
            <a:off x="3371679" y="5963336"/>
            <a:ext cx="19685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FF0000"/>
                </a:solidFill>
              </a:rPr>
              <a:t>ÁRVORE CHEIA!</a:t>
            </a:r>
          </a:p>
        </p:txBody>
      </p:sp>
      <p:sp>
        <p:nvSpPr>
          <p:cNvPr id="37" name="Elipse 36">
            <a:extLst>
              <a:ext uri="{FF2B5EF4-FFF2-40B4-BE49-F238E27FC236}">
                <a16:creationId xmlns:a16="http://schemas.microsoft.com/office/drawing/2014/main" id="{FA77F9FE-E8CA-441B-AB77-70960955E498}"/>
              </a:ext>
            </a:extLst>
          </p:cNvPr>
          <p:cNvSpPr/>
          <p:nvPr/>
        </p:nvSpPr>
        <p:spPr>
          <a:xfrm>
            <a:off x="4386898" y="520442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A8C5AA41-000C-4BC8-9DAE-5B72819C0F7A}"/>
              </a:ext>
            </a:extLst>
          </p:cNvPr>
          <p:cNvSpPr txBox="1"/>
          <p:nvPr/>
        </p:nvSpPr>
        <p:spPr>
          <a:xfrm>
            <a:off x="4498182" y="526113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G</a:t>
            </a:r>
          </a:p>
        </p:txBody>
      </p: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305A26D4-A9B2-4987-9EC8-C9E2B6DD7002}"/>
              </a:ext>
            </a:extLst>
          </p:cNvPr>
          <p:cNvCxnSpPr>
            <a:cxnSpLocks/>
          </p:cNvCxnSpPr>
          <p:nvPr/>
        </p:nvCxnSpPr>
        <p:spPr>
          <a:xfrm flipH="1">
            <a:off x="4709174" y="4693036"/>
            <a:ext cx="177600" cy="53818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18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2D6C8A-6243-43D8-B1FC-9EC8D296B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completa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8061EC-050A-4B95-A498-96D1BE23C67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Árvore completa</a:t>
            </a:r>
          </a:p>
          <a:p>
            <a:pPr lvl="1"/>
            <a:r>
              <a:rPr lang="pt-BR" dirty="0"/>
              <a:t>Para uma árvore ser completa, qualquer nó que não possuir uma das </a:t>
            </a:r>
            <a:r>
              <a:rPr lang="pt-BR" dirty="0" err="1"/>
              <a:t>subárvores</a:t>
            </a:r>
            <a:r>
              <a:rPr lang="pt-BR" dirty="0"/>
              <a:t> deve estar no último ou penúltimo nível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15F66A02-18B9-4FEB-B1A9-553CC924AD37}"/>
              </a:ext>
            </a:extLst>
          </p:cNvPr>
          <p:cNvSpPr/>
          <p:nvPr/>
        </p:nvSpPr>
        <p:spPr>
          <a:xfrm>
            <a:off x="1730957" y="393305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4210666-E197-4BBD-9971-CFFD4833B487}"/>
              </a:ext>
            </a:extLst>
          </p:cNvPr>
          <p:cNvSpPr txBox="1"/>
          <p:nvPr/>
        </p:nvSpPr>
        <p:spPr>
          <a:xfrm>
            <a:off x="1842241" y="3989772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A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F912B72B-6930-4F5E-8B85-9D84AF790C5F}"/>
              </a:ext>
            </a:extLst>
          </p:cNvPr>
          <p:cNvSpPr/>
          <p:nvPr/>
        </p:nvSpPr>
        <p:spPr>
          <a:xfrm>
            <a:off x="1082885" y="462267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4CE40D1-EB12-48D8-BDFA-996750F6F760}"/>
              </a:ext>
            </a:extLst>
          </p:cNvPr>
          <p:cNvSpPr txBox="1"/>
          <p:nvPr/>
        </p:nvSpPr>
        <p:spPr>
          <a:xfrm>
            <a:off x="1194169" y="4679392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B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C03F5F1A-A9F4-4A57-BF5B-8F1FBE8550AD}"/>
              </a:ext>
            </a:extLst>
          </p:cNvPr>
          <p:cNvSpPr/>
          <p:nvPr/>
        </p:nvSpPr>
        <p:spPr>
          <a:xfrm>
            <a:off x="395536" y="546925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048EEF7-85F3-4913-9CBE-3274C2B4727B}"/>
              </a:ext>
            </a:extLst>
          </p:cNvPr>
          <p:cNvSpPr txBox="1"/>
          <p:nvPr/>
        </p:nvSpPr>
        <p:spPr>
          <a:xfrm>
            <a:off x="506820" y="552596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C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470039F2-56C3-4D95-9E75-A5CC64CEE1B5}"/>
              </a:ext>
            </a:extLst>
          </p:cNvPr>
          <p:cNvSpPr/>
          <p:nvPr/>
        </p:nvSpPr>
        <p:spPr>
          <a:xfrm>
            <a:off x="1632962" y="544447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CA130C58-EA3B-418D-BC51-C19B4D8C59D8}"/>
              </a:ext>
            </a:extLst>
          </p:cNvPr>
          <p:cNvSpPr txBox="1"/>
          <p:nvPr/>
        </p:nvSpPr>
        <p:spPr>
          <a:xfrm>
            <a:off x="1744246" y="550119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D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54C8756B-638B-476D-B71F-2A47E5533E12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1433542" y="4301832"/>
            <a:ext cx="371232" cy="3676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4CD430D6-5F9F-4B44-86D7-C72107939208}"/>
              </a:ext>
            </a:extLst>
          </p:cNvPr>
          <p:cNvCxnSpPr>
            <a:cxnSpLocks/>
            <a:stCxn id="6" idx="3"/>
            <a:endCxn id="10" idx="0"/>
          </p:cNvCxnSpPr>
          <p:nvPr/>
        </p:nvCxnSpPr>
        <p:spPr>
          <a:xfrm flipH="1">
            <a:off x="647564" y="4991452"/>
            <a:ext cx="509138" cy="477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9F0CF2E6-6CB1-42F0-93D0-1B4DEAD9B32D}"/>
              </a:ext>
            </a:extLst>
          </p:cNvPr>
          <p:cNvCxnSpPr>
            <a:cxnSpLocks/>
            <a:stCxn id="12" idx="0"/>
            <a:endCxn id="6" idx="5"/>
          </p:cNvCxnSpPr>
          <p:nvPr/>
        </p:nvCxnSpPr>
        <p:spPr>
          <a:xfrm flipH="1" flipV="1">
            <a:off x="1513124" y="4991452"/>
            <a:ext cx="371866" cy="45302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aixaDeTexto 58">
            <a:extLst>
              <a:ext uri="{FF2B5EF4-FFF2-40B4-BE49-F238E27FC236}">
                <a16:creationId xmlns:a16="http://schemas.microsoft.com/office/drawing/2014/main" id="{561EB733-4FF5-4216-9D05-25682D066F1B}"/>
              </a:ext>
            </a:extLst>
          </p:cNvPr>
          <p:cNvSpPr txBox="1"/>
          <p:nvPr/>
        </p:nvSpPr>
        <p:spPr>
          <a:xfrm>
            <a:off x="827583" y="6222020"/>
            <a:ext cx="2736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FF0000"/>
                </a:solidFill>
              </a:rPr>
              <a:t>Árvore não completa</a:t>
            </a:r>
          </a:p>
        </p:txBody>
      </p:sp>
      <p:sp>
        <p:nvSpPr>
          <p:cNvPr id="37" name="Elipse 36">
            <a:extLst>
              <a:ext uri="{FF2B5EF4-FFF2-40B4-BE49-F238E27FC236}">
                <a16:creationId xmlns:a16="http://schemas.microsoft.com/office/drawing/2014/main" id="{CA110C11-727A-4310-A14A-042F9B4873D5}"/>
              </a:ext>
            </a:extLst>
          </p:cNvPr>
          <p:cNvSpPr/>
          <p:nvPr/>
        </p:nvSpPr>
        <p:spPr>
          <a:xfrm>
            <a:off x="5907421" y="388853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7354791B-64C1-4F78-891B-9A66E0D63E23}"/>
              </a:ext>
            </a:extLst>
          </p:cNvPr>
          <p:cNvSpPr txBox="1"/>
          <p:nvPr/>
        </p:nvSpPr>
        <p:spPr>
          <a:xfrm>
            <a:off x="6018705" y="394525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A</a:t>
            </a:r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F63C1C15-268D-46CB-9B8E-A965D2941457}"/>
              </a:ext>
            </a:extLst>
          </p:cNvPr>
          <p:cNvSpPr/>
          <p:nvPr/>
        </p:nvSpPr>
        <p:spPr>
          <a:xfrm>
            <a:off x="5259349" y="457815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D1215200-9806-49FA-9F7A-ACF5E5FAC0B8}"/>
              </a:ext>
            </a:extLst>
          </p:cNvPr>
          <p:cNvSpPr txBox="1"/>
          <p:nvPr/>
        </p:nvSpPr>
        <p:spPr>
          <a:xfrm>
            <a:off x="5370633" y="463487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B</a:t>
            </a:r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F7E9F9FD-FB7B-4A37-ABA3-5E7F5DAC904E}"/>
              </a:ext>
            </a:extLst>
          </p:cNvPr>
          <p:cNvSpPr/>
          <p:nvPr/>
        </p:nvSpPr>
        <p:spPr>
          <a:xfrm>
            <a:off x="6542909" y="454097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1" name="CaixaDeTexto 60">
            <a:extLst>
              <a:ext uri="{FF2B5EF4-FFF2-40B4-BE49-F238E27FC236}">
                <a16:creationId xmlns:a16="http://schemas.microsoft.com/office/drawing/2014/main" id="{5B84705B-9943-44A0-93FE-55A50727D97E}"/>
              </a:ext>
            </a:extLst>
          </p:cNvPr>
          <p:cNvSpPr txBox="1"/>
          <p:nvPr/>
        </p:nvSpPr>
        <p:spPr>
          <a:xfrm>
            <a:off x="6654193" y="459769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E</a:t>
            </a:r>
          </a:p>
        </p:txBody>
      </p:sp>
      <p:sp>
        <p:nvSpPr>
          <p:cNvPr id="62" name="Elipse 61">
            <a:extLst>
              <a:ext uri="{FF2B5EF4-FFF2-40B4-BE49-F238E27FC236}">
                <a16:creationId xmlns:a16="http://schemas.microsoft.com/office/drawing/2014/main" id="{A2732626-6334-4639-A9AC-9D02771A3B32}"/>
              </a:ext>
            </a:extLst>
          </p:cNvPr>
          <p:cNvSpPr/>
          <p:nvPr/>
        </p:nvSpPr>
        <p:spPr>
          <a:xfrm>
            <a:off x="4572000" y="542473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3" name="CaixaDeTexto 62">
            <a:extLst>
              <a:ext uri="{FF2B5EF4-FFF2-40B4-BE49-F238E27FC236}">
                <a16:creationId xmlns:a16="http://schemas.microsoft.com/office/drawing/2014/main" id="{64858CD8-77B5-4463-A992-160079416CF0}"/>
              </a:ext>
            </a:extLst>
          </p:cNvPr>
          <p:cNvSpPr txBox="1"/>
          <p:nvPr/>
        </p:nvSpPr>
        <p:spPr>
          <a:xfrm>
            <a:off x="4683284" y="548144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C</a:t>
            </a:r>
          </a:p>
        </p:txBody>
      </p:sp>
      <p:sp>
        <p:nvSpPr>
          <p:cNvPr id="64" name="Elipse 63">
            <a:extLst>
              <a:ext uri="{FF2B5EF4-FFF2-40B4-BE49-F238E27FC236}">
                <a16:creationId xmlns:a16="http://schemas.microsoft.com/office/drawing/2014/main" id="{D7EF0767-DF0F-4998-8C6D-49E912F3AC7C}"/>
              </a:ext>
            </a:extLst>
          </p:cNvPr>
          <p:cNvSpPr/>
          <p:nvPr/>
        </p:nvSpPr>
        <p:spPr>
          <a:xfrm>
            <a:off x="5809426" y="539995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CaixaDeTexto 64">
            <a:extLst>
              <a:ext uri="{FF2B5EF4-FFF2-40B4-BE49-F238E27FC236}">
                <a16:creationId xmlns:a16="http://schemas.microsoft.com/office/drawing/2014/main" id="{4052B7DB-1B27-4E6F-8C6C-FEC0D896EB3F}"/>
              </a:ext>
            </a:extLst>
          </p:cNvPr>
          <p:cNvSpPr txBox="1"/>
          <p:nvPr/>
        </p:nvSpPr>
        <p:spPr>
          <a:xfrm>
            <a:off x="5920710" y="545666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D</a:t>
            </a:r>
          </a:p>
        </p:txBody>
      </p:sp>
      <p:cxnSp>
        <p:nvCxnSpPr>
          <p:cNvPr id="66" name="Conector reto 65">
            <a:extLst>
              <a:ext uri="{FF2B5EF4-FFF2-40B4-BE49-F238E27FC236}">
                <a16:creationId xmlns:a16="http://schemas.microsoft.com/office/drawing/2014/main" id="{F61296FC-BBA3-487F-B61B-381834761956}"/>
              </a:ext>
            </a:extLst>
          </p:cNvPr>
          <p:cNvCxnSpPr>
            <a:cxnSpLocks/>
            <a:stCxn id="37" idx="3"/>
          </p:cNvCxnSpPr>
          <p:nvPr/>
        </p:nvCxnSpPr>
        <p:spPr>
          <a:xfrm flipH="1">
            <a:off x="5610006" y="4257310"/>
            <a:ext cx="371232" cy="3676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to 66">
            <a:extLst>
              <a:ext uri="{FF2B5EF4-FFF2-40B4-BE49-F238E27FC236}">
                <a16:creationId xmlns:a16="http://schemas.microsoft.com/office/drawing/2014/main" id="{6A2EF72C-62F6-4AC7-8B14-F4068E68EBF9}"/>
              </a:ext>
            </a:extLst>
          </p:cNvPr>
          <p:cNvCxnSpPr>
            <a:cxnSpLocks/>
            <a:stCxn id="39" idx="3"/>
            <a:endCxn id="62" idx="0"/>
          </p:cNvCxnSpPr>
          <p:nvPr/>
        </p:nvCxnSpPr>
        <p:spPr>
          <a:xfrm flipH="1">
            <a:off x="4824028" y="4946930"/>
            <a:ext cx="509138" cy="477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to 67">
            <a:extLst>
              <a:ext uri="{FF2B5EF4-FFF2-40B4-BE49-F238E27FC236}">
                <a16:creationId xmlns:a16="http://schemas.microsoft.com/office/drawing/2014/main" id="{9C5780C2-317B-44CB-A21C-968979298D24}"/>
              </a:ext>
            </a:extLst>
          </p:cNvPr>
          <p:cNvCxnSpPr>
            <a:cxnSpLocks/>
            <a:stCxn id="64" idx="0"/>
            <a:endCxn id="39" idx="5"/>
          </p:cNvCxnSpPr>
          <p:nvPr/>
        </p:nvCxnSpPr>
        <p:spPr>
          <a:xfrm flipH="1" flipV="1">
            <a:off x="5689588" y="4946930"/>
            <a:ext cx="371866" cy="45302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to 68">
            <a:extLst>
              <a:ext uri="{FF2B5EF4-FFF2-40B4-BE49-F238E27FC236}">
                <a16:creationId xmlns:a16="http://schemas.microsoft.com/office/drawing/2014/main" id="{063138E4-72E8-4A4E-B884-A7A068225C53}"/>
              </a:ext>
            </a:extLst>
          </p:cNvPr>
          <p:cNvCxnSpPr>
            <a:cxnSpLocks/>
            <a:endCxn id="37" idx="5"/>
          </p:cNvCxnSpPr>
          <p:nvPr/>
        </p:nvCxnSpPr>
        <p:spPr>
          <a:xfrm flipH="1" flipV="1">
            <a:off x="6337660" y="4257310"/>
            <a:ext cx="371232" cy="28975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aixaDeTexto 69">
            <a:extLst>
              <a:ext uri="{FF2B5EF4-FFF2-40B4-BE49-F238E27FC236}">
                <a16:creationId xmlns:a16="http://schemas.microsoft.com/office/drawing/2014/main" id="{80BDE957-F9C1-4ECE-BB57-ECE52E69501C}"/>
              </a:ext>
            </a:extLst>
          </p:cNvPr>
          <p:cNvSpPr txBox="1"/>
          <p:nvPr/>
        </p:nvSpPr>
        <p:spPr>
          <a:xfrm>
            <a:off x="5004047" y="6177498"/>
            <a:ext cx="2736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FF0000"/>
                </a:solidFill>
              </a:rPr>
              <a:t>Árvore completa</a:t>
            </a:r>
          </a:p>
        </p:txBody>
      </p:sp>
    </p:spTree>
    <p:extLst>
      <p:ext uri="{BB962C8B-B14F-4D97-AF65-F5344CB8AC3E}">
        <p14:creationId xmlns:p14="http://schemas.microsoft.com/office/powerpoint/2010/main" val="6709113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2D6C8A-6243-43D8-B1FC-9EC8D296B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Propriedades de Árvores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8061EC-050A-4B95-A498-96D1BE23C67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r>
              <a:rPr lang="pt-BR" dirty="0"/>
              <a:t>Número de elementos por nível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FABCE0D-599F-4F81-9628-D203F7BED795}"/>
              </a:ext>
            </a:extLst>
          </p:cNvPr>
          <p:cNvSpPr/>
          <p:nvPr/>
        </p:nvSpPr>
        <p:spPr>
          <a:xfrm>
            <a:off x="3740636" y="285293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F07797C3-C389-4A9B-8235-DBE32E476841}"/>
              </a:ext>
            </a:extLst>
          </p:cNvPr>
          <p:cNvSpPr txBox="1"/>
          <p:nvPr/>
        </p:nvSpPr>
        <p:spPr>
          <a:xfrm>
            <a:off x="3851920" y="2909652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A</a:t>
            </a:r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3DB7F56-BA1E-4062-BF5C-834EDD3828A3}"/>
              </a:ext>
            </a:extLst>
          </p:cNvPr>
          <p:cNvSpPr/>
          <p:nvPr/>
        </p:nvSpPr>
        <p:spPr>
          <a:xfrm>
            <a:off x="3092564" y="354255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D6A26336-2F21-4DBB-AE30-CD17752DB838}"/>
              </a:ext>
            </a:extLst>
          </p:cNvPr>
          <p:cNvSpPr txBox="1"/>
          <p:nvPr/>
        </p:nvSpPr>
        <p:spPr>
          <a:xfrm>
            <a:off x="3203848" y="3599272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B</a:t>
            </a:r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55D6E284-08A3-47B3-9579-A35E32DAE2FE}"/>
              </a:ext>
            </a:extLst>
          </p:cNvPr>
          <p:cNvSpPr/>
          <p:nvPr/>
        </p:nvSpPr>
        <p:spPr>
          <a:xfrm>
            <a:off x="4376124" y="350537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ADB61792-01C6-48AE-BF00-9F7BD29A1574}"/>
              </a:ext>
            </a:extLst>
          </p:cNvPr>
          <p:cNvSpPr txBox="1"/>
          <p:nvPr/>
        </p:nvSpPr>
        <p:spPr>
          <a:xfrm>
            <a:off x="4487408" y="3562092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E</a:t>
            </a:r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7E1C5A4B-0A43-4B95-AADC-A36447508B9F}"/>
              </a:ext>
            </a:extLst>
          </p:cNvPr>
          <p:cNvSpPr/>
          <p:nvPr/>
        </p:nvSpPr>
        <p:spPr>
          <a:xfrm>
            <a:off x="2405215" y="438913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A344C703-0A86-40AC-98C7-755A329D3E8E}"/>
              </a:ext>
            </a:extLst>
          </p:cNvPr>
          <p:cNvSpPr txBox="1"/>
          <p:nvPr/>
        </p:nvSpPr>
        <p:spPr>
          <a:xfrm>
            <a:off x="2516499" y="444584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C</a:t>
            </a:r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B7502044-D6CB-40A7-AC2B-B9341B942BC1}"/>
              </a:ext>
            </a:extLst>
          </p:cNvPr>
          <p:cNvSpPr/>
          <p:nvPr/>
        </p:nvSpPr>
        <p:spPr>
          <a:xfrm>
            <a:off x="3485335" y="436435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00B7F344-AB53-421F-AD96-849908A95926}"/>
              </a:ext>
            </a:extLst>
          </p:cNvPr>
          <p:cNvSpPr txBox="1"/>
          <p:nvPr/>
        </p:nvSpPr>
        <p:spPr>
          <a:xfrm>
            <a:off x="3596620" y="442107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D</a:t>
            </a:r>
          </a:p>
        </p:txBody>
      </p:sp>
      <p:sp>
        <p:nvSpPr>
          <p:cNvPr id="52" name="Elipse 51">
            <a:extLst>
              <a:ext uri="{FF2B5EF4-FFF2-40B4-BE49-F238E27FC236}">
                <a16:creationId xmlns:a16="http://schemas.microsoft.com/office/drawing/2014/main" id="{B8EDDA52-7ED5-49B1-9799-6CD8433B11CE}"/>
              </a:ext>
            </a:extLst>
          </p:cNvPr>
          <p:cNvSpPr/>
          <p:nvPr/>
        </p:nvSpPr>
        <p:spPr>
          <a:xfrm>
            <a:off x="5076056" y="439704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B31BBCF8-1BCC-414E-8918-167C787C6020}"/>
              </a:ext>
            </a:extLst>
          </p:cNvPr>
          <p:cNvSpPr txBox="1"/>
          <p:nvPr/>
        </p:nvSpPr>
        <p:spPr>
          <a:xfrm>
            <a:off x="5187340" y="445375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F</a:t>
            </a:r>
          </a:p>
        </p:txBody>
      </p:sp>
      <p:cxnSp>
        <p:nvCxnSpPr>
          <p:cNvPr id="54" name="Conector reto 53">
            <a:extLst>
              <a:ext uri="{FF2B5EF4-FFF2-40B4-BE49-F238E27FC236}">
                <a16:creationId xmlns:a16="http://schemas.microsoft.com/office/drawing/2014/main" id="{70900019-6521-4AC2-BF36-1E35CD6B5B57}"/>
              </a:ext>
            </a:extLst>
          </p:cNvPr>
          <p:cNvCxnSpPr>
            <a:cxnSpLocks/>
            <a:stCxn id="42" idx="3"/>
          </p:cNvCxnSpPr>
          <p:nvPr/>
        </p:nvCxnSpPr>
        <p:spPr>
          <a:xfrm flipH="1">
            <a:off x="3443221" y="3221712"/>
            <a:ext cx="371232" cy="3676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>
            <a:extLst>
              <a:ext uri="{FF2B5EF4-FFF2-40B4-BE49-F238E27FC236}">
                <a16:creationId xmlns:a16="http://schemas.microsoft.com/office/drawing/2014/main" id="{D04EA18A-7484-4A32-93A8-F9F83217CDE0}"/>
              </a:ext>
            </a:extLst>
          </p:cNvPr>
          <p:cNvCxnSpPr>
            <a:cxnSpLocks/>
            <a:stCxn id="44" idx="3"/>
            <a:endCxn id="48" idx="0"/>
          </p:cNvCxnSpPr>
          <p:nvPr/>
        </p:nvCxnSpPr>
        <p:spPr>
          <a:xfrm flipH="1">
            <a:off x="2657243" y="3911332"/>
            <a:ext cx="509138" cy="477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to 55">
            <a:extLst>
              <a:ext uri="{FF2B5EF4-FFF2-40B4-BE49-F238E27FC236}">
                <a16:creationId xmlns:a16="http://schemas.microsoft.com/office/drawing/2014/main" id="{83784FB7-0A04-4569-B772-2A15B62B201C}"/>
              </a:ext>
            </a:extLst>
          </p:cNvPr>
          <p:cNvCxnSpPr>
            <a:cxnSpLocks/>
            <a:stCxn id="50" idx="0"/>
            <a:endCxn id="44" idx="5"/>
          </p:cNvCxnSpPr>
          <p:nvPr/>
        </p:nvCxnSpPr>
        <p:spPr>
          <a:xfrm flipH="1" flipV="1">
            <a:off x="3522803" y="3911332"/>
            <a:ext cx="214560" cy="45302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>
            <a:extLst>
              <a:ext uri="{FF2B5EF4-FFF2-40B4-BE49-F238E27FC236}">
                <a16:creationId xmlns:a16="http://schemas.microsoft.com/office/drawing/2014/main" id="{09C15364-8476-403D-9480-2DB6065D8A9F}"/>
              </a:ext>
            </a:extLst>
          </p:cNvPr>
          <p:cNvCxnSpPr>
            <a:cxnSpLocks/>
            <a:endCxn id="42" idx="5"/>
          </p:cNvCxnSpPr>
          <p:nvPr/>
        </p:nvCxnSpPr>
        <p:spPr>
          <a:xfrm flipH="1" flipV="1">
            <a:off x="4170875" y="3221712"/>
            <a:ext cx="371232" cy="28975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to 57">
            <a:extLst>
              <a:ext uri="{FF2B5EF4-FFF2-40B4-BE49-F238E27FC236}">
                <a16:creationId xmlns:a16="http://schemas.microsoft.com/office/drawing/2014/main" id="{B0698A46-06A2-4907-98DD-6E31EBBBFC38}"/>
              </a:ext>
            </a:extLst>
          </p:cNvPr>
          <p:cNvCxnSpPr>
            <a:cxnSpLocks/>
            <a:stCxn id="52" idx="0"/>
            <a:endCxn id="46" idx="5"/>
          </p:cNvCxnSpPr>
          <p:nvPr/>
        </p:nvCxnSpPr>
        <p:spPr>
          <a:xfrm flipH="1" flipV="1">
            <a:off x="4806363" y="3874152"/>
            <a:ext cx="521721" cy="5228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ipse 36">
            <a:extLst>
              <a:ext uri="{FF2B5EF4-FFF2-40B4-BE49-F238E27FC236}">
                <a16:creationId xmlns:a16="http://schemas.microsoft.com/office/drawing/2014/main" id="{FA77F9FE-E8CA-441B-AB77-70960955E498}"/>
              </a:ext>
            </a:extLst>
          </p:cNvPr>
          <p:cNvSpPr/>
          <p:nvPr/>
        </p:nvSpPr>
        <p:spPr>
          <a:xfrm>
            <a:off x="4020313" y="441233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A8C5AA41-000C-4BC8-9DAE-5B72819C0F7A}"/>
              </a:ext>
            </a:extLst>
          </p:cNvPr>
          <p:cNvSpPr txBox="1"/>
          <p:nvPr/>
        </p:nvSpPr>
        <p:spPr>
          <a:xfrm>
            <a:off x="4100676" y="445116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G</a:t>
            </a:r>
          </a:p>
        </p:txBody>
      </p: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305A26D4-A9B2-4987-9EC8-C9E2B6DD7002}"/>
              </a:ext>
            </a:extLst>
          </p:cNvPr>
          <p:cNvCxnSpPr>
            <a:cxnSpLocks/>
          </p:cNvCxnSpPr>
          <p:nvPr/>
        </p:nvCxnSpPr>
        <p:spPr>
          <a:xfrm flipH="1">
            <a:off x="4342589" y="3900948"/>
            <a:ext cx="177600" cy="53818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95B32100-F5C2-4943-BD1C-DAEFD9D9290D}"/>
              </a:ext>
            </a:extLst>
          </p:cNvPr>
          <p:cNvCxnSpPr/>
          <p:nvPr/>
        </p:nvCxnSpPr>
        <p:spPr>
          <a:xfrm>
            <a:off x="1672041" y="3405555"/>
            <a:ext cx="468052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EEBE4062-40D4-4955-A0C3-4D26787D9796}"/>
              </a:ext>
            </a:extLst>
          </p:cNvPr>
          <p:cNvCxnSpPr/>
          <p:nvPr/>
        </p:nvCxnSpPr>
        <p:spPr>
          <a:xfrm>
            <a:off x="1619672" y="4149080"/>
            <a:ext cx="468052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15E13CBD-956C-4624-9A2A-3DA53F6A17E0}"/>
              </a:ext>
            </a:extLst>
          </p:cNvPr>
          <p:cNvCxnSpPr/>
          <p:nvPr/>
        </p:nvCxnSpPr>
        <p:spPr>
          <a:xfrm>
            <a:off x="1691680" y="4941168"/>
            <a:ext cx="468052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CEF1A353-D122-423A-8257-5143425324FC}"/>
                  </a:ext>
                </a:extLst>
              </p:cNvPr>
              <p:cNvSpPr txBox="1"/>
              <p:nvPr/>
            </p:nvSpPr>
            <p:spPr>
              <a:xfrm>
                <a:off x="6084168" y="2836553"/>
                <a:ext cx="137473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=1 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ó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CEF1A353-D122-423A-8257-5143425324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2836553"/>
                <a:ext cx="1374735" cy="369332"/>
              </a:xfrm>
              <a:prstGeom prst="rect">
                <a:avLst/>
              </a:prstGeom>
              <a:blipFill>
                <a:blip r:embed="rId2"/>
                <a:stretch>
                  <a:fillRect l="-3982" r="-4425" b="-65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aixaDeTexto 30">
                <a:extLst>
                  <a:ext uri="{FF2B5EF4-FFF2-40B4-BE49-F238E27FC236}">
                    <a16:creationId xmlns:a16="http://schemas.microsoft.com/office/drawing/2014/main" id="{8577F1F8-6019-4143-A3AF-F71BF539E79C}"/>
                  </a:ext>
                </a:extLst>
              </p:cNvPr>
              <p:cNvSpPr txBox="1"/>
              <p:nvPr/>
            </p:nvSpPr>
            <p:spPr>
              <a:xfrm>
                <a:off x="6084168" y="3573016"/>
                <a:ext cx="15170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=2 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31" name="CaixaDeTexto 30">
                <a:extLst>
                  <a:ext uri="{FF2B5EF4-FFF2-40B4-BE49-F238E27FC236}">
                    <a16:creationId xmlns:a16="http://schemas.microsoft.com/office/drawing/2014/main" id="{8577F1F8-6019-4143-A3AF-F71BF539E7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3573016"/>
                <a:ext cx="1517082" cy="369332"/>
              </a:xfrm>
              <a:prstGeom prst="rect">
                <a:avLst/>
              </a:prstGeom>
              <a:blipFill>
                <a:blip r:embed="rId3"/>
                <a:stretch>
                  <a:fillRect l="-3614" r="-3614" b="-65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aixaDeTexto 31">
                <a:extLst>
                  <a:ext uri="{FF2B5EF4-FFF2-40B4-BE49-F238E27FC236}">
                    <a16:creationId xmlns:a16="http://schemas.microsoft.com/office/drawing/2014/main" id="{B0993093-615E-4507-9C48-8AD7FE7BF550}"/>
                  </a:ext>
                </a:extLst>
              </p:cNvPr>
              <p:cNvSpPr txBox="1"/>
              <p:nvPr/>
            </p:nvSpPr>
            <p:spPr>
              <a:xfrm>
                <a:off x="6084168" y="4386829"/>
                <a:ext cx="152368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=4 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32" name="CaixaDeTexto 31">
                <a:extLst>
                  <a:ext uri="{FF2B5EF4-FFF2-40B4-BE49-F238E27FC236}">
                    <a16:creationId xmlns:a16="http://schemas.microsoft.com/office/drawing/2014/main" id="{B0993093-615E-4507-9C48-8AD7FE7BF5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4386829"/>
                <a:ext cx="1523687" cy="369332"/>
              </a:xfrm>
              <a:prstGeom prst="rect">
                <a:avLst/>
              </a:prstGeom>
              <a:blipFill>
                <a:blip r:embed="rId4"/>
                <a:stretch>
                  <a:fillRect l="-3600" t="-1667" r="-4000" b="-833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aixaDeTexto 32">
                <a:extLst>
                  <a:ext uri="{FF2B5EF4-FFF2-40B4-BE49-F238E27FC236}">
                    <a16:creationId xmlns:a16="http://schemas.microsoft.com/office/drawing/2014/main" id="{1EFF7FA9-64C3-4636-BAC9-56FF3C359792}"/>
                  </a:ext>
                </a:extLst>
              </p:cNvPr>
              <p:cNvSpPr txBox="1"/>
              <p:nvPr/>
            </p:nvSpPr>
            <p:spPr>
              <a:xfrm>
                <a:off x="6080865" y="5073875"/>
                <a:ext cx="152368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=8 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33" name="CaixaDeTexto 32">
                <a:extLst>
                  <a:ext uri="{FF2B5EF4-FFF2-40B4-BE49-F238E27FC236}">
                    <a16:creationId xmlns:a16="http://schemas.microsoft.com/office/drawing/2014/main" id="{1EFF7FA9-64C3-4636-BAC9-56FF3C3597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865" y="5073875"/>
                <a:ext cx="1523687" cy="369332"/>
              </a:xfrm>
              <a:prstGeom prst="rect">
                <a:avLst/>
              </a:prstGeom>
              <a:blipFill>
                <a:blip r:embed="rId5"/>
                <a:stretch>
                  <a:fillRect l="-4016" r="-4418" b="-65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29042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2D6C8A-6243-43D8-B1FC-9EC8D296B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Propriedades de Árvores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D18061EC-050A-4B95-A498-96D1BE23C670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495800"/>
              </a:xfrm>
            </p:spPr>
            <p:txBody>
              <a:bodyPr/>
              <a:lstStyle/>
              <a:p>
                <a:r>
                  <a:rPr lang="pt-BR" dirty="0"/>
                  <a:t>Altura X número de nós</a:t>
                </a:r>
              </a:p>
              <a:p>
                <a:pPr lvl="1"/>
                <a:r>
                  <a:rPr lang="pt-BR" sz="2900" dirty="0"/>
                  <a:t>Árvore binária cheia possui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sz="29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9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pt-BR" sz="2900" i="1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pt-BR" sz="2900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pt-BR" sz="29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pt-BR" sz="2900" dirty="0"/>
                  <a:t> nós</a:t>
                </a:r>
              </a:p>
              <a:p>
                <a:pPr lvl="1"/>
                <a:r>
                  <a:rPr lang="pt-BR" sz="2900" dirty="0"/>
                  <a:t>Uma árvore binária completa com n nós possui altura proporcional a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pt-BR" sz="29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pt-BR" sz="29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t-BR" sz="29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pt-BR" sz="29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pt-BR" sz="29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endParaRPr lang="pt-BR" sz="2900" i="1" dirty="0">
                  <a:latin typeface="Cambria Math" panose="02040503050406030204" pitchFamily="18" charset="0"/>
                </a:endParaRPr>
              </a:p>
              <a:p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D18061EC-050A-4B95-A498-96D1BE23C67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495800"/>
              </a:xfrm>
              <a:blipFill>
                <a:blip r:embed="rId2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Elipse 39">
            <a:extLst>
              <a:ext uri="{FF2B5EF4-FFF2-40B4-BE49-F238E27FC236}">
                <a16:creationId xmlns:a16="http://schemas.microsoft.com/office/drawing/2014/main" id="{CAE39B5D-27F3-4C4A-A0B4-AE30FCEB9CC2}"/>
              </a:ext>
            </a:extLst>
          </p:cNvPr>
          <p:cNvSpPr/>
          <p:nvPr/>
        </p:nvSpPr>
        <p:spPr>
          <a:xfrm>
            <a:off x="3740636" y="4007081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9BEA97A9-9AEA-4322-9008-FEDDEBCD796E}"/>
              </a:ext>
            </a:extLst>
          </p:cNvPr>
          <p:cNvSpPr txBox="1"/>
          <p:nvPr/>
        </p:nvSpPr>
        <p:spPr>
          <a:xfrm>
            <a:off x="3851920" y="4063797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A</a:t>
            </a:r>
          </a:p>
        </p:txBody>
      </p:sp>
      <p:sp>
        <p:nvSpPr>
          <p:cNvPr id="59" name="Elipse 58">
            <a:extLst>
              <a:ext uri="{FF2B5EF4-FFF2-40B4-BE49-F238E27FC236}">
                <a16:creationId xmlns:a16="http://schemas.microsoft.com/office/drawing/2014/main" id="{8B90BD2C-3842-4BAE-B5AC-32BCC801D42E}"/>
              </a:ext>
            </a:extLst>
          </p:cNvPr>
          <p:cNvSpPr/>
          <p:nvPr/>
        </p:nvSpPr>
        <p:spPr>
          <a:xfrm>
            <a:off x="3092564" y="4696701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1" name="CaixaDeTexto 60">
            <a:extLst>
              <a:ext uri="{FF2B5EF4-FFF2-40B4-BE49-F238E27FC236}">
                <a16:creationId xmlns:a16="http://schemas.microsoft.com/office/drawing/2014/main" id="{5BEA2E71-7268-46A2-8A83-726D23FBA530}"/>
              </a:ext>
            </a:extLst>
          </p:cNvPr>
          <p:cNvSpPr txBox="1"/>
          <p:nvPr/>
        </p:nvSpPr>
        <p:spPr>
          <a:xfrm>
            <a:off x="3203848" y="4753417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B</a:t>
            </a:r>
          </a:p>
        </p:txBody>
      </p:sp>
      <p:sp>
        <p:nvSpPr>
          <p:cNvPr id="62" name="Elipse 61">
            <a:extLst>
              <a:ext uri="{FF2B5EF4-FFF2-40B4-BE49-F238E27FC236}">
                <a16:creationId xmlns:a16="http://schemas.microsoft.com/office/drawing/2014/main" id="{1A091E7B-E3CB-4E52-8B84-8EA430477C4D}"/>
              </a:ext>
            </a:extLst>
          </p:cNvPr>
          <p:cNvSpPr/>
          <p:nvPr/>
        </p:nvSpPr>
        <p:spPr>
          <a:xfrm>
            <a:off x="4376124" y="4659521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3" name="CaixaDeTexto 62">
            <a:extLst>
              <a:ext uri="{FF2B5EF4-FFF2-40B4-BE49-F238E27FC236}">
                <a16:creationId xmlns:a16="http://schemas.microsoft.com/office/drawing/2014/main" id="{A9AB3576-EA49-4683-AC76-2F270609D9B6}"/>
              </a:ext>
            </a:extLst>
          </p:cNvPr>
          <p:cNvSpPr txBox="1"/>
          <p:nvPr/>
        </p:nvSpPr>
        <p:spPr>
          <a:xfrm>
            <a:off x="4487408" y="4716237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E</a:t>
            </a:r>
          </a:p>
        </p:txBody>
      </p:sp>
      <p:sp>
        <p:nvSpPr>
          <p:cNvPr id="64" name="Elipse 63">
            <a:extLst>
              <a:ext uri="{FF2B5EF4-FFF2-40B4-BE49-F238E27FC236}">
                <a16:creationId xmlns:a16="http://schemas.microsoft.com/office/drawing/2014/main" id="{E5D7EB12-9CDE-4619-9670-DB7D5E66E11D}"/>
              </a:ext>
            </a:extLst>
          </p:cNvPr>
          <p:cNvSpPr/>
          <p:nvPr/>
        </p:nvSpPr>
        <p:spPr>
          <a:xfrm>
            <a:off x="2405215" y="554327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CaixaDeTexto 64">
            <a:extLst>
              <a:ext uri="{FF2B5EF4-FFF2-40B4-BE49-F238E27FC236}">
                <a16:creationId xmlns:a16="http://schemas.microsoft.com/office/drawing/2014/main" id="{B4CB5D03-1493-41FE-9DB7-50139A52D895}"/>
              </a:ext>
            </a:extLst>
          </p:cNvPr>
          <p:cNvSpPr txBox="1"/>
          <p:nvPr/>
        </p:nvSpPr>
        <p:spPr>
          <a:xfrm>
            <a:off x="2516499" y="5599993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C</a:t>
            </a:r>
          </a:p>
        </p:txBody>
      </p:sp>
      <p:sp>
        <p:nvSpPr>
          <p:cNvPr id="66" name="Elipse 65">
            <a:extLst>
              <a:ext uri="{FF2B5EF4-FFF2-40B4-BE49-F238E27FC236}">
                <a16:creationId xmlns:a16="http://schemas.microsoft.com/office/drawing/2014/main" id="{F1DF5DDD-258B-41C1-BAE0-E03BA4E42820}"/>
              </a:ext>
            </a:extLst>
          </p:cNvPr>
          <p:cNvSpPr/>
          <p:nvPr/>
        </p:nvSpPr>
        <p:spPr>
          <a:xfrm>
            <a:off x="3485335" y="5518499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7" name="CaixaDeTexto 66">
            <a:extLst>
              <a:ext uri="{FF2B5EF4-FFF2-40B4-BE49-F238E27FC236}">
                <a16:creationId xmlns:a16="http://schemas.microsoft.com/office/drawing/2014/main" id="{705FD456-939B-4096-A9C5-0677366F09DF}"/>
              </a:ext>
            </a:extLst>
          </p:cNvPr>
          <p:cNvSpPr txBox="1"/>
          <p:nvPr/>
        </p:nvSpPr>
        <p:spPr>
          <a:xfrm>
            <a:off x="3596620" y="5575215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D</a:t>
            </a:r>
          </a:p>
        </p:txBody>
      </p:sp>
      <p:sp>
        <p:nvSpPr>
          <p:cNvPr id="68" name="Elipse 67">
            <a:extLst>
              <a:ext uri="{FF2B5EF4-FFF2-40B4-BE49-F238E27FC236}">
                <a16:creationId xmlns:a16="http://schemas.microsoft.com/office/drawing/2014/main" id="{2C38FA54-480D-4474-9294-DC426DEAA9AF}"/>
              </a:ext>
            </a:extLst>
          </p:cNvPr>
          <p:cNvSpPr/>
          <p:nvPr/>
        </p:nvSpPr>
        <p:spPr>
          <a:xfrm>
            <a:off x="5076056" y="555118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9" name="CaixaDeTexto 68">
            <a:extLst>
              <a:ext uri="{FF2B5EF4-FFF2-40B4-BE49-F238E27FC236}">
                <a16:creationId xmlns:a16="http://schemas.microsoft.com/office/drawing/2014/main" id="{0E481712-6BC3-4375-9F23-46E98564DA93}"/>
              </a:ext>
            </a:extLst>
          </p:cNvPr>
          <p:cNvSpPr txBox="1"/>
          <p:nvPr/>
        </p:nvSpPr>
        <p:spPr>
          <a:xfrm>
            <a:off x="5187340" y="5607903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F</a:t>
            </a:r>
          </a:p>
        </p:txBody>
      </p:sp>
      <p:cxnSp>
        <p:nvCxnSpPr>
          <p:cNvPr id="70" name="Conector reto 69">
            <a:extLst>
              <a:ext uri="{FF2B5EF4-FFF2-40B4-BE49-F238E27FC236}">
                <a16:creationId xmlns:a16="http://schemas.microsoft.com/office/drawing/2014/main" id="{69DCAA5B-050B-4ECC-BBD2-EE8E0CCC3178}"/>
              </a:ext>
            </a:extLst>
          </p:cNvPr>
          <p:cNvCxnSpPr>
            <a:cxnSpLocks/>
            <a:stCxn id="40" idx="3"/>
          </p:cNvCxnSpPr>
          <p:nvPr/>
        </p:nvCxnSpPr>
        <p:spPr>
          <a:xfrm flipH="1">
            <a:off x="3443221" y="4375857"/>
            <a:ext cx="371232" cy="3676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to 70">
            <a:extLst>
              <a:ext uri="{FF2B5EF4-FFF2-40B4-BE49-F238E27FC236}">
                <a16:creationId xmlns:a16="http://schemas.microsoft.com/office/drawing/2014/main" id="{D25D6BED-5F18-42B6-974F-B2B2B41E3BE8}"/>
              </a:ext>
            </a:extLst>
          </p:cNvPr>
          <p:cNvCxnSpPr>
            <a:cxnSpLocks/>
            <a:stCxn id="59" idx="3"/>
            <a:endCxn id="64" idx="0"/>
          </p:cNvCxnSpPr>
          <p:nvPr/>
        </p:nvCxnSpPr>
        <p:spPr>
          <a:xfrm flipH="1">
            <a:off x="2657243" y="5065477"/>
            <a:ext cx="509138" cy="477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to 71">
            <a:extLst>
              <a:ext uri="{FF2B5EF4-FFF2-40B4-BE49-F238E27FC236}">
                <a16:creationId xmlns:a16="http://schemas.microsoft.com/office/drawing/2014/main" id="{17F42C95-50FF-4B5E-9A05-3C95D191F059}"/>
              </a:ext>
            </a:extLst>
          </p:cNvPr>
          <p:cNvCxnSpPr>
            <a:cxnSpLocks/>
            <a:stCxn id="66" idx="0"/>
            <a:endCxn id="59" idx="5"/>
          </p:cNvCxnSpPr>
          <p:nvPr/>
        </p:nvCxnSpPr>
        <p:spPr>
          <a:xfrm flipH="1" flipV="1">
            <a:off x="3522803" y="5065477"/>
            <a:ext cx="214560" cy="45302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>
            <a:extLst>
              <a:ext uri="{FF2B5EF4-FFF2-40B4-BE49-F238E27FC236}">
                <a16:creationId xmlns:a16="http://schemas.microsoft.com/office/drawing/2014/main" id="{6A35E33F-AD46-4246-B53A-A552F4BECEF8}"/>
              </a:ext>
            </a:extLst>
          </p:cNvPr>
          <p:cNvCxnSpPr>
            <a:cxnSpLocks/>
            <a:endCxn id="40" idx="5"/>
          </p:cNvCxnSpPr>
          <p:nvPr/>
        </p:nvCxnSpPr>
        <p:spPr>
          <a:xfrm flipH="1" flipV="1">
            <a:off x="4170875" y="4375857"/>
            <a:ext cx="371232" cy="28975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to 73">
            <a:extLst>
              <a:ext uri="{FF2B5EF4-FFF2-40B4-BE49-F238E27FC236}">
                <a16:creationId xmlns:a16="http://schemas.microsoft.com/office/drawing/2014/main" id="{B471AE68-584F-4D97-9135-82242E1325CB}"/>
              </a:ext>
            </a:extLst>
          </p:cNvPr>
          <p:cNvCxnSpPr>
            <a:cxnSpLocks/>
            <a:stCxn id="68" idx="0"/>
            <a:endCxn id="62" idx="5"/>
          </p:cNvCxnSpPr>
          <p:nvPr/>
        </p:nvCxnSpPr>
        <p:spPr>
          <a:xfrm flipH="1" flipV="1">
            <a:off x="4806363" y="5028297"/>
            <a:ext cx="521721" cy="5228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Elipse 74">
            <a:extLst>
              <a:ext uri="{FF2B5EF4-FFF2-40B4-BE49-F238E27FC236}">
                <a16:creationId xmlns:a16="http://schemas.microsoft.com/office/drawing/2014/main" id="{B9BA10CD-F363-46FD-93EA-46018CB3A8B2}"/>
              </a:ext>
            </a:extLst>
          </p:cNvPr>
          <p:cNvSpPr/>
          <p:nvPr/>
        </p:nvSpPr>
        <p:spPr>
          <a:xfrm>
            <a:off x="4020313" y="5566479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6" name="CaixaDeTexto 75">
            <a:extLst>
              <a:ext uri="{FF2B5EF4-FFF2-40B4-BE49-F238E27FC236}">
                <a16:creationId xmlns:a16="http://schemas.microsoft.com/office/drawing/2014/main" id="{364CA92A-62D6-4070-A55E-480EED1E7B44}"/>
              </a:ext>
            </a:extLst>
          </p:cNvPr>
          <p:cNvSpPr txBox="1"/>
          <p:nvPr/>
        </p:nvSpPr>
        <p:spPr>
          <a:xfrm>
            <a:off x="4100676" y="5605313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G</a:t>
            </a:r>
          </a:p>
        </p:txBody>
      </p:sp>
      <p:cxnSp>
        <p:nvCxnSpPr>
          <p:cNvPr id="77" name="Conector reto 76">
            <a:extLst>
              <a:ext uri="{FF2B5EF4-FFF2-40B4-BE49-F238E27FC236}">
                <a16:creationId xmlns:a16="http://schemas.microsoft.com/office/drawing/2014/main" id="{DB45F981-80BC-43DA-9849-762213064DB5}"/>
              </a:ext>
            </a:extLst>
          </p:cNvPr>
          <p:cNvCxnSpPr>
            <a:cxnSpLocks/>
          </p:cNvCxnSpPr>
          <p:nvPr/>
        </p:nvCxnSpPr>
        <p:spPr>
          <a:xfrm flipH="1">
            <a:off x="4342589" y="5055093"/>
            <a:ext cx="177600" cy="53818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to 77">
            <a:extLst>
              <a:ext uri="{FF2B5EF4-FFF2-40B4-BE49-F238E27FC236}">
                <a16:creationId xmlns:a16="http://schemas.microsoft.com/office/drawing/2014/main" id="{3949FDDD-2116-42C7-96EC-F4D2B76B0CDD}"/>
              </a:ext>
            </a:extLst>
          </p:cNvPr>
          <p:cNvCxnSpPr>
            <a:cxnSpLocks/>
          </p:cNvCxnSpPr>
          <p:nvPr/>
        </p:nvCxnSpPr>
        <p:spPr>
          <a:xfrm>
            <a:off x="1672041" y="4559700"/>
            <a:ext cx="678839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>
            <a:extLst>
              <a:ext uri="{FF2B5EF4-FFF2-40B4-BE49-F238E27FC236}">
                <a16:creationId xmlns:a16="http://schemas.microsoft.com/office/drawing/2014/main" id="{BFDC465C-0585-4BA7-8CD2-BC366359B0CD}"/>
              </a:ext>
            </a:extLst>
          </p:cNvPr>
          <p:cNvCxnSpPr>
            <a:cxnSpLocks/>
          </p:cNvCxnSpPr>
          <p:nvPr/>
        </p:nvCxnSpPr>
        <p:spPr>
          <a:xfrm>
            <a:off x="1619672" y="5303225"/>
            <a:ext cx="684076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to 79">
            <a:extLst>
              <a:ext uri="{FF2B5EF4-FFF2-40B4-BE49-F238E27FC236}">
                <a16:creationId xmlns:a16="http://schemas.microsoft.com/office/drawing/2014/main" id="{9E76D8A5-C0E6-43EA-921B-0740DC37F58F}"/>
              </a:ext>
            </a:extLst>
          </p:cNvPr>
          <p:cNvCxnSpPr>
            <a:cxnSpLocks/>
          </p:cNvCxnSpPr>
          <p:nvPr/>
        </p:nvCxnSpPr>
        <p:spPr>
          <a:xfrm>
            <a:off x="1691680" y="6095313"/>
            <a:ext cx="676875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CaixaDeTexto 80">
                <a:extLst>
                  <a:ext uri="{FF2B5EF4-FFF2-40B4-BE49-F238E27FC236}">
                    <a16:creationId xmlns:a16="http://schemas.microsoft.com/office/drawing/2014/main" id="{15612B93-CCB5-4B3B-B904-4370286424ED}"/>
                  </a:ext>
                </a:extLst>
              </p:cNvPr>
              <p:cNvSpPr txBox="1"/>
              <p:nvPr/>
            </p:nvSpPr>
            <p:spPr>
              <a:xfrm>
                <a:off x="6084168" y="3990698"/>
                <a:ext cx="22040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0+1</m:t>
                          </m:r>
                        </m:sup>
                      </m:sSup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−1=1 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ó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1" name="CaixaDeTexto 80">
                <a:extLst>
                  <a:ext uri="{FF2B5EF4-FFF2-40B4-BE49-F238E27FC236}">
                    <a16:creationId xmlns:a16="http://schemas.microsoft.com/office/drawing/2014/main" id="{15612B93-CCB5-4B3B-B904-4370286424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3990698"/>
                <a:ext cx="2204065" cy="369332"/>
              </a:xfrm>
              <a:prstGeom prst="rect">
                <a:avLst/>
              </a:prstGeom>
              <a:blipFill>
                <a:blip r:embed="rId3"/>
                <a:stretch>
                  <a:fillRect l="-2210" t="-1667" r="-2762" b="-833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CaixaDeTexto 81">
                <a:extLst>
                  <a:ext uri="{FF2B5EF4-FFF2-40B4-BE49-F238E27FC236}">
                    <a16:creationId xmlns:a16="http://schemas.microsoft.com/office/drawing/2014/main" id="{25603D6F-B3C3-46DB-907B-3B27F93977DE}"/>
                  </a:ext>
                </a:extLst>
              </p:cNvPr>
              <p:cNvSpPr txBox="1"/>
              <p:nvPr/>
            </p:nvSpPr>
            <p:spPr>
              <a:xfrm>
                <a:off x="6084168" y="4727161"/>
                <a:ext cx="234641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1+1</m:t>
                          </m:r>
                        </m:sup>
                      </m:sSup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−1=3 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2" name="CaixaDeTexto 81">
                <a:extLst>
                  <a:ext uri="{FF2B5EF4-FFF2-40B4-BE49-F238E27FC236}">
                    <a16:creationId xmlns:a16="http://schemas.microsoft.com/office/drawing/2014/main" id="{25603D6F-B3C3-46DB-907B-3B27F93977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4727161"/>
                <a:ext cx="2346412" cy="369332"/>
              </a:xfrm>
              <a:prstGeom prst="rect">
                <a:avLst/>
              </a:prstGeom>
              <a:blipFill>
                <a:blip r:embed="rId4"/>
                <a:stretch>
                  <a:fillRect l="-2078" r="-2338" b="-65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CaixaDeTexto 82">
                <a:extLst>
                  <a:ext uri="{FF2B5EF4-FFF2-40B4-BE49-F238E27FC236}">
                    <a16:creationId xmlns:a16="http://schemas.microsoft.com/office/drawing/2014/main" id="{2870A0D1-5E81-4513-AFF7-22DEAACE8880}"/>
                  </a:ext>
                </a:extLst>
              </p:cNvPr>
              <p:cNvSpPr txBox="1"/>
              <p:nvPr/>
            </p:nvSpPr>
            <p:spPr>
              <a:xfrm>
                <a:off x="6084168" y="5540974"/>
                <a:ext cx="235301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2+1</m:t>
                          </m:r>
                        </m:sup>
                      </m:sSup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−1=7 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3" name="CaixaDeTexto 82">
                <a:extLst>
                  <a:ext uri="{FF2B5EF4-FFF2-40B4-BE49-F238E27FC236}">
                    <a16:creationId xmlns:a16="http://schemas.microsoft.com/office/drawing/2014/main" id="{2870A0D1-5E81-4513-AFF7-22DEAACE88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5540974"/>
                <a:ext cx="2353016" cy="369332"/>
              </a:xfrm>
              <a:prstGeom prst="rect">
                <a:avLst/>
              </a:prstGeom>
              <a:blipFill>
                <a:blip r:embed="rId5"/>
                <a:stretch>
                  <a:fillRect l="-2073" r="-2332" b="-65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CaixaDeTexto 83">
                <a:extLst>
                  <a:ext uri="{FF2B5EF4-FFF2-40B4-BE49-F238E27FC236}">
                    <a16:creationId xmlns:a16="http://schemas.microsoft.com/office/drawing/2014/main" id="{7C5960E8-EA59-4B68-854F-C212638ECCC8}"/>
                  </a:ext>
                </a:extLst>
              </p:cNvPr>
              <p:cNvSpPr txBox="1"/>
              <p:nvPr/>
            </p:nvSpPr>
            <p:spPr>
              <a:xfrm>
                <a:off x="6080865" y="6165304"/>
                <a:ext cx="252293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pt-BR" sz="2400" b="0" i="1" smtClean="0">
                              <a:latin typeface="Cambria Math" panose="02040503050406030204" pitchFamily="18" charset="0"/>
                            </a:rPr>
                            <m:t>3+1</m:t>
                          </m:r>
                        </m:sup>
                      </m:sSup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−1=15 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4" name="CaixaDeTexto 83">
                <a:extLst>
                  <a:ext uri="{FF2B5EF4-FFF2-40B4-BE49-F238E27FC236}">
                    <a16:creationId xmlns:a16="http://schemas.microsoft.com/office/drawing/2014/main" id="{7C5960E8-EA59-4B68-854F-C212638ECC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865" y="6165304"/>
                <a:ext cx="2522935" cy="369332"/>
              </a:xfrm>
              <a:prstGeom prst="rect">
                <a:avLst/>
              </a:prstGeom>
              <a:blipFill>
                <a:blip r:embed="rId6"/>
                <a:stretch>
                  <a:fillRect l="-2179" r="-2421" b="-819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aixaDeTexto 11">
            <a:extLst>
              <a:ext uri="{FF2B5EF4-FFF2-40B4-BE49-F238E27FC236}">
                <a16:creationId xmlns:a16="http://schemas.microsoft.com/office/drawing/2014/main" id="{8CCB5EFB-4F18-440E-A8C8-BCEBAFAFEFF9}"/>
              </a:ext>
            </a:extLst>
          </p:cNvPr>
          <p:cNvSpPr txBox="1"/>
          <p:nvPr/>
        </p:nvSpPr>
        <p:spPr>
          <a:xfrm>
            <a:off x="5996467" y="3505616"/>
            <a:ext cx="3222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sng" dirty="0"/>
              <a:t>Número de nós até o nível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CaixaDeTexto 84">
                <a:extLst>
                  <a:ext uri="{FF2B5EF4-FFF2-40B4-BE49-F238E27FC236}">
                    <a16:creationId xmlns:a16="http://schemas.microsoft.com/office/drawing/2014/main" id="{2CA3DBA5-EBF4-4EF4-99C5-AE2BDC4FEB44}"/>
                  </a:ext>
                </a:extLst>
              </p:cNvPr>
              <p:cNvSpPr txBox="1"/>
              <p:nvPr/>
            </p:nvSpPr>
            <p:spPr>
              <a:xfrm>
                <a:off x="6732240" y="6459818"/>
                <a:ext cx="3157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5" name="CaixaDeTexto 84">
                <a:extLst>
                  <a:ext uri="{FF2B5EF4-FFF2-40B4-BE49-F238E27FC236}">
                    <a16:creationId xmlns:a16="http://schemas.microsoft.com/office/drawing/2014/main" id="{2CA3DBA5-EBF4-4EF4-99C5-AE2BDC4FEB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6459818"/>
                <a:ext cx="31579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23707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2A851E-F669-440C-86D8-DAAB1D00E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degenerada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F70973-4271-4785-B15C-CA2398A8BC8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Uma árvore é degenerada se todos os seus nós internos possuem uma única </a:t>
            </a:r>
            <a:r>
              <a:rPr lang="pt-BR" dirty="0" err="1"/>
              <a:t>subárvore</a:t>
            </a:r>
            <a:endParaRPr lang="pt-BR" dirty="0"/>
          </a:p>
          <a:p>
            <a:r>
              <a:rPr lang="pt-BR" dirty="0"/>
              <a:t>Estrutura hierárquica se degenera em uma estrutura linear</a:t>
            </a:r>
          </a:p>
          <a:p>
            <a:r>
              <a:rPr lang="pt-BR" dirty="0"/>
              <a:t>A altura de uma árvore degenerada de n nós é proporcional a n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2A3CA7B7-C6AB-4C7E-A710-F83DF86DFDB0}"/>
              </a:ext>
            </a:extLst>
          </p:cNvPr>
          <p:cNvSpPr/>
          <p:nvPr/>
        </p:nvSpPr>
        <p:spPr>
          <a:xfrm>
            <a:off x="4971317" y="459901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1BD7E4F-646F-4479-93BC-6133D9D4B469}"/>
              </a:ext>
            </a:extLst>
          </p:cNvPr>
          <p:cNvSpPr txBox="1"/>
          <p:nvPr/>
        </p:nvSpPr>
        <p:spPr>
          <a:xfrm>
            <a:off x="5082601" y="465572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A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72E2F92A-3133-4B7F-A69F-3A1588674D09}"/>
              </a:ext>
            </a:extLst>
          </p:cNvPr>
          <p:cNvSpPr/>
          <p:nvPr/>
        </p:nvSpPr>
        <p:spPr>
          <a:xfrm>
            <a:off x="4323245" y="528863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732708F-26D2-4D6F-9CD9-A2B572F9C18F}"/>
              </a:ext>
            </a:extLst>
          </p:cNvPr>
          <p:cNvSpPr txBox="1"/>
          <p:nvPr/>
        </p:nvSpPr>
        <p:spPr>
          <a:xfrm>
            <a:off x="4434529" y="534534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B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1FA3F9B0-52EA-428C-8F53-341FA2EDB1DE}"/>
              </a:ext>
            </a:extLst>
          </p:cNvPr>
          <p:cNvSpPr/>
          <p:nvPr/>
        </p:nvSpPr>
        <p:spPr>
          <a:xfrm>
            <a:off x="3635896" y="613520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AC9057C-FEA0-41DF-891E-D69A1D4ACCF6}"/>
              </a:ext>
            </a:extLst>
          </p:cNvPr>
          <p:cNvSpPr txBox="1"/>
          <p:nvPr/>
        </p:nvSpPr>
        <p:spPr>
          <a:xfrm>
            <a:off x="3747180" y="6191922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C</a:t>
            </a:r>
          </a:p>
        </p:txBody>
      </p: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78871D5A-45C7-4067-9FAD-CC1EC6D19A3B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4673902" y="4967786"/>
            <a:ext cx="371232" cy="3676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C4931FA0-DB51-4664-8AE9-79A6AA0E3676}"/>
              </a:ext>
            </a:extLst>
          </p:cNvPr>
          <p:cNvCxnSpPr>
            <a:cxnSpLocks/>
            <a:stCxn id="6" idx="3"/>
            <a:endCxn id="8" idx="0"/>
          </p:cNvCxnSpPr>
          <p:nvPr/>
        </p:nvCxnSpPr>
        <p:spPr>
          <a:xfrm flipH="1">
            <a:off x="3887924" y="5657406"/>
            <a:ext cx="509138" cy="477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935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6A0600-B8E0-4F63-ADB5-184E9A952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Cálculo da altura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50D944-38FB-4B78-97BB-A04009AB2B2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Por que calcular a altura de uma árvore ?</a:t>
            </a:r>
          </a:p>
          <a:p>
            <a:pPr lvl="1"/>
            <a:r>
              <a:rPr lang="pt-BR" dirty="0"/>
              <a:t>Medida da eficiência no uso da árvore</a:t>
            </a:r>
          </a:p>
          <a:p>
            <a:pPr lvl="1"/>
            <a:r>
              <a:rPr lang="pt-BR" dirty="0"/>
              <a:t>Reflete o esforço computacional para se percorrer o maior caminho da raiz até uma folha</a:t>
            </a:r>
          </a:p>
          <a:p>
            <a:pPr lvl="2"/>
            <a:r>
              <a:rPr lang="pt-BR" dirty="0"/>
              <a:t>É importante que a altura seja pequena</a:t>
            </a:r>
          </a:p>
          <a:p>
            <a:pPr lvl="1"/>
            <a:r>
              <a:rPr lang="pt-BR" dirty="0"/>
              <a:t>Ou seja, árvore deve ser o mais próximo possível de uma árvore cheia</a:t>
            </a:r>
          </a:p>
          <a:p>
            <a:pPr lvl="1"/>
            <a:r>
              <a:rPr lang="pt-BR" dirty="0"/>
              <a:t>Exemplo na aplicação de árvores binárias de busca</a:t>
            </a:r>
          </a:p>
          <a:p>
            <a:pPr lvl="2"/>
            <a:r>
              <a:rPr lang="pt-BR" dirty="0"/>
              <a:t>Quanto maior a altura, maior o esforço computacional máximo para que um elemento seja encontrado</a:t>
            </a:r>
          </a:p>
          <a:p>
            <a:pPr lvl="2"/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52558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6A0600-B8E0-4F63-ADB5-184E9A952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Cálculo da altura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59869CF3-62F6-4588-9369-8645F4E9242B}"/>
              </a:ext>
            </a:extLst>
          </p:cNvPr>
          <p:cNvSpPr/>
          <p:nvPr/>
        </p:nvSpPr>
        <p:spPr>
          <a:xfrm>
            <a:off x="755576" y="2204864"/>
            <a:ext cx="712879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altura(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(vazia(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-1;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altura_esq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altura(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-&gt;esquerda);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altura_dir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altura(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-&gt;direita);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altura_dir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&gt;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altura_esq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1 +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altura_dir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1 +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altura_esq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891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Motivação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r>
              <a:rPr lang="pt-BR" dirty="0"/>
              <a:t>Vetores e Listas encadeadas representam dados organizados de forma linear</a:t>
            </a:r>
          </a:p>
          <a:p>
            <a:pPr lvl="1"/>
            <a:r>
              <a:rPr lang="pt-BR" dirty="0"/>
              <a:t>Não são adequados para representar hierarquia</a:t>
            </a:r>
          </a:p>
          <a:p>
            <a:r>
              <a:rPr lang="pt-BR" dirty="0"/>
              <a:t>Exemplo de uso: </a:t>
            </a:r>
          </a:p>
          <a:p>
            <a:pPr lvl="1"/>
            <a:r>
              <a:rPr lang="pt-BR" dirty="0"/>
              <a:t>sistema de arquivos de um computador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898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/>
              <a:t>Implemente uma árvore binária com as funcionalidades vistas em aula. Crie métodos para retornar </a:t>
            </a:r>
          </a:p>
          <a:p>
            <a:pPr marL="834390" lvl="1" indent="-514350">
              <a:buFont typeface="+mj-lt"/>
              <a:buAutoNum type="arabicPeriod"/>
            </a:pPr>
            <a:r>
              <a:rPr lang="pt-BR" dirty="0"/>
              <a:t>A altura da árvore</a:t>
            </a:r>
          </a:p>
          <a:p>
            <a:pPr marL="834390" lvl="1" indent="-514350">
              <a:buFont typeface="+mj-lt"/>
              <a:buAutoNum type="arabicPeriod"/>
            </a:pPr>
            <a:r>
              <a:rPr lang="pt-BR" dirty="0"/>
              <a:t>Se um dado elemento pertence à arvore</a:t>
            </a:r>
          </a:p>
          <a:p>
            <a:pPr marL="834390" lvl="1" indent="-514350">
              <a:buFont typeface="+mj-lt"/>
              <a:buAutoNum type="arabicPeriod"/>
            </a:pPr>
            <a:r>
              <a:rPr lang="pt-BR" dirty="0"/>
              <a:t>Impressão nas 3 ordens de percurso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Acrescente métodos que informem se a árvore é (i) cheia, (</a:t>
            </a:r>
            <a:r>
              <a:rPr lang="pt-BR" dirty="0" err="1"/>
              <a:t>ii</a:t>
            </a:r>
            <a:r>
              <a:rPr lang="pt-BR" dirty="0"/>
              <a:t>) completa ou (</a:t>
            </a:r>
            <a:r>
              <a:rPr lang="pt-BR" dirty="0" err="1"/>
              <a:t>iii</a:t>
            </a:r>
            <a:r>
              <a:rPr lang="pt-BR" dirty="0"/>
              <a:t>) degenerada</a:t>
            </a:r>
          </a:p>
        </p:txBody>
      </p:sp>
    </p:spTree>
    <p:extLst>
      <p:ext uri="{BB962C8B-B14F-4D97-AF65-F5344CB8AC3E}">
        <p14:creationId xmlns:p14="http://schemas.microsoft.com/office/powerpoint/2010/main" val="33569593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paranormaloldpueblo.com/wp-content/uploads/2011/10/QuestionMa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72816"/>
            <a:ext cx="3714750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776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Definição de Árvore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Composta por um conjunto de nós</a:t>
            </a:r>
          </a:p>
          <a:p>
            <a:r>
              <a:rPr lang="pt-BR" dirty="0"/>
              <a:t>Existe um nó raiz que contém 0 ou mais </a:t>
            </a:r>
            <a:r>
              <a:rPr lang="pt-BR" dirty="0" err="1"/>
              <a:t>subárvores</a:t>
            </a:r>
            <a:r>
              <a:rPr lang="pt-BR" dirty="0"/>
              <a:t> </a:t>
            </a:r>
          </a:p>
          <a:p>
            <a:pPr lvl="1"/>
            <a:r>
              <a:rPr lang="pt-BR" dirty="0"/>
              <a:t>Raízes das </a:t>
            </a:r>
            <a:r>
              <a:rPr lang="pt-BR" dirty="0" err="1"/>
              <a:t>subárvores</a:t>
            </a:r>
            <a:r>
              <a:rPr lang="pt-BR" dirty="0"/>
              <a:t> estão diretamente ligadas à </a:t>
            </a:r>
            <a:r>
              <a:rPr lang="pt-BR" dirty="0" err="1"/>
              <a:t>raíz</a:t>
            </a:r>
            <a:endParaRPr lang="pt-BR" dirty="0"/>
          </a:p>
          <a:p>
            <a:pPr lvl="1"/>
            <a:r>
              <a:rPr lang="pt-BR" dirty="0"/>
              <a:t>Raízes das </a:t>
            </a:r>
            <a:r>
              <a:rPr lang="pt-BR" dirty="0" err="1"/>
              <a:t>subárvores</a:t>
            </a:r>
            <a:r>
              <a:rPr lang="pt-BR" dirty="0"/>
              <a:t> são nós internos</a:t>
            </a:r>
          </a:p>
          <a:p>
            <a:r>
              <a:rPr lang="pt-BR" dirty="0"/>
              <a:t>Cada nó possui um nó pai</a:t>
            </a:r>
          </a:p>
          <a:p>
            <a:pPr lvl="1"/>
            <a:r>
              <a:rPr lang="pt-BR" dirty="0"/>
              <a:t>Exceto a </a:t>
            </a:r>
            <a:r>
              <a:rPr lang="pt-BR" dirty="0" err="1"/>
              <a:t>ráiz</a:t>
            </a:r>
            <a:r>
              <a:rPr lang="pt-BR" dirty="0"/>
              <a:t>, que não possui pai</a:t>
            </a:r>
          </a:p>
          <a:p>
            <a:r>
              <a:rPr lang="pt-BR" dirty="0"/>
              <a:t>Um nó que não possui filho é chamado de folha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8304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Definição de Árvore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Exemplo: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7E7CF5E3-7EC3-4A22-9860-D985636E3435}"/>
              </a:ext>
            </a:extLst>
          </p:cNvPr>
          <p:cNvSpPr/>
          <p:nvPr/>
        </p:nvSpPr>
        <p:spPr>
          <a:xfrm>
            <a:off x="3491880" y="2564904"/>
            <a:ext cx="79208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E289B3F-24A9-4A0E-9CFF-0319D5C53EE6}"/>
              </a:ext>
            </a:extLst>
          </p:cNvPr>
          <p:cNvSpPr txBox="1"/>
          <p:nvPr/>
        </p:nvSpPr>
        <p:spPr>
          <a:xfrm>
            <a:off x="3707904" y="270427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A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42F3D8C2-A933-4701-9AA4-DB02D25FEFDB}"/>
              </a:ext>
            </a:extLst>
          </p:cNvPr>
          <p:cNvSpPr/>
          <p:nvPr/>
        </p:nvSpPr>
        <p:spPr>
          <a:xfrm>
            <a:off x="2267744" y="3789040"/>
            <a:ext cx="79208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DB9654D-443F-48E9-A911-2CBC94095B8A}"/>
              </a:ext>
            </a:extLst>
          </p:cNvPr>
          <p:cNvSpPr txBox="1"/>
          <p:nvPr/>
        </p:nvSpPr>
        <p:spPr>
          <a:xfrm>
            <a:off x="2483768" y="392841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B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2B8AFFFF-C3A1-4F0F-9709-2DF1E435FBF2}"/>
              </a:ext>
            </a:extLst>
          </p:cNvPr>
          <p:cNvSpPr/>
          <p:nvPr/>
        </p:nvSpPr>
        <p:spPr>
          <a:xfrm>
            <a:off x="4644008" y="3789040"/>
            <a:ext cx="79208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519E2D9-E95A-440E-A719-EE130FCDC075}"/>
              </a:ext>
            </a:extLst>
          </p:cNvPr>
          <p:cNvSpPr txBox="1"/>
          <p:nvPr/>
        </p:nvSpPr>
        <p:spPr>
          <a:xfrm>
            <a:off x="4860032" y="392841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E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CCAB904B-33F0-4489-A9AE-AD7A1FAF485D}"/>
              </a:ext>
            </a:extLst>
          </p:cNvPr>
          <p:cNvSpPr/>
          <p:nvPr/>
        </p:nvSpPr>
        <p:spPr>
          <a:xfrm>
            <a:off x="1187624" y="5157192"/>
            <a:ext cx="79208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734D308-F572-4B68-B3D2-83AF2F166CED}"/>
              </a:ext>
            </a:extLst>
          </p:cNvPr>
          <p:cNvSpPr txBox="1"/>
          <p:nvPr/>
        </p:nvSpPr>
        <p:spPr>
          <a:xfrm>
            <a:off x="1403648" y="529656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C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2B9A2A50-13EE-4642-8969-1FE64642FFBD}"/>
              </a:ext>
            </a:extLst>
          </p:cNvPr>
          <p:cNvSpPr/>
          <p:nvPr/>
        </p:nvSpPr>
        <p:spPr>
          <a:xfrm>
            <a:off x="2987824" y="5157192"/>
            <a:ext cx="79208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E1C7A90-F453-4F1A-94E7-C4B35BBE40A3}"/>
              </a:ext>
            </a:extLst>
          </p:cNvPr>
          <p:cNvSpPr txBox="1"/>
          <p:nvPr/>
        </p:nvSpPr>
        <p:spPr>
          <a:xfrm>
            <a:off x="3203848" y="529656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D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DDD65B2D-AC3A-45D2-9825-E74F458AFDD4}"/>
              </a:ext>
            </a:extLst>
          </p:cNvPr>
          <p:cNvSpPr/>
          <p:nvPr/>
        </p:nvSpPr>
        <p:spPr>
          <a:xfrm>
            <a:off x="5652120" y="5157192"/>
            <a:ext cx="79208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CBC43BDB-C821-459A-850C-7C80E4E6A9AE}"/>
              </a:ext>
            </a:extLst>
          </p:cNvPr>
          <p:cNvSpPr txBox="1"/>
          <p:nvPr/>
        </p:nvSpPr>
        <p:spPr>
          <a:xfrm>
            <a:off x="5868144" y="529656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F</a:t>
            </a:r>
          </a:p>
        </p:txBody>
      </p: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AAA00B82-94FB-4066-BBF2-E299F50D64E9}"/>
              </a:ext>
            </a:extLst>
          </p:cNvPr>
          <p:cNvCxnSpPr>
            <a:stCxn id="4" idx="3"/>
            <a:endCxn id="6" idx="7"/>
          </p:cNvCxnSpPr>
          <p:nvPr/>
        </p:nvCxnSpPr>
        <p:spPr>
          <a:xfrm flipH="1">
            <a:off x="2943833" y="3118068"/>
            <a:ext cx="664046" cy="765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0F992569-DD71-46E9-AD20-12236FEE23D2}"/>
              </a:ext>
            </a:extLst>
          </p:cNvPr>
          <p:cNvCxnSpPr>
            <a:cxnSpLocks/>
            <a:stCxn id="6" idx="3"/>
            <a:endCxn id="10" idx="0"/>
          </p:cNvCxnSpPr>
          <p:nvPr/>
        </p:nvCxnSpPr>
        <p:spPr>
          <a:xfrm flipH="1">
            <a:off x="1583668" y="4342204"/>
            <a:ext cx="800075" cy="8149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A125632F-6E56-4409-9FDB-190BCBFA386B}"/>
              </a:ext>
            </a:extLst>
          </p:cNvPr>
          <p:cNvCxnSpPr>
            <a:cxnSpLocks/>
            <a:stCxn id="12" idx="0"/>
            <a:endCxn id="6" idx="5"/>
          </p:cNvCxnSpPr>
          <p:nvPr/>
        </p:nvCxnSpPr>
        <p:spPr>
          <a:xfrm flipH="1" flipV="1">
            <a:off x="2943833" y="4342204"/>
            <a:ext cx="440035" cy="8149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CB24DF2A-359B-4DED-B00B-25BA305C6A7E}"/>
              </a:ext>
            </a:extLst>
          </p:cNvPr>
          <p:cNvCxnSpPr>
            <a:cxnSpLocks/>
            <a:stCxn id="8" idx="0"/>
            <a:endCxn id="4" idx="5"/>
          </p:cNvCxnSpPr>
          <p:nvPr/>
        </p:nvCxnSpPr>
        <p:spPr>
          <a:xfrm flipH="1" flipV="1">
            <a:off x="4167969" y="3118068"/>
            <a:ext cx="872083" cy="67097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88469C72-44FE-4D8F-9D83-0DC7416B6971}"/>
              </a:ext>
            </a:extLst>
          </p:cNvPr>
          <p:cNvCxnSpPr>
            <a:cxnSpLocks/>
            <a:stCxn id="14" idx="0"/>
            <a:endCxn id="8" idx="5"/>
          </p:cNvCxnSpPr>
          <p:nvPr/>
        </p:nvCxnSpPr>
        <p:spPr>
          <a:xfrm flipH="1" flipV="1">
            <a:off x="5320097" y="4342204"/>
            <a:ext cx="728067" cy="8149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ipse 29">
            <a:extLst>
              <a:ext uri="{FF2B5EF4-FFF2-40B4-BE49-F238E27FC236}">
                <a16:creationId xmlns:a16="http://schemas.microsoft.com/office/drawing/2014/main" id="{38B0CD9F-E4AC-446E-B5F0-E8F7064FB3D4}"/>
              </a:ext>
            </a:extLst>
          </p:cNvPr>
          <p:cNvSpPr/>
          <p:nvPr/>
        </p:nvSpPr>
        <p:spPr>
          <a:xfrm>
            <a:off x="1039613" y="3694132"/>
            <a:ext cx="2953694" cy="2623546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24AB833-FAA3-4BDD-8033-B323CA03B997}"/>
              </a:ext>
            </a:extLst>
          </p:cNvPr>
          <p:cNvSpPr txBox="1"/>
          <p:nvPr/>
        </p:nvSpPr>
        <p:spPr>
          <a:xfrm>
            <a:off x="4279974" y="234322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Raiz</a:t>
            </a: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DD52450D-229C-45B2-9C3F-B60D857D0C48}"/>
              </a:ext>
            </a:extLst>
          </p:cNvPr>
          <p:cNvSpPr/>
          <p:nvPr/>
        </p:nvSpPr>
        <p:spPr>
          <a:xfrm>
            <a:off x="4167129" y="3581114"/>
            <a:ext cx="2812307" cy="2541238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6A5EA87D-A953-41D6-AA8B-93D33D7B5A4B}"/>
              </a:ext>
            </a:extLst>
          </p:cNvPr>
          <p:cNvSpPr/>
          <p:nvPr/>
        </p:nvSpPr>
        <p:spPr>
          <a:xfrm>
            <a:off x="5320097" y="4818112"/>
            <a:ext cx="1228351" cy="1162427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05A0179D-8261-412A-AAD4-690ECC5D8D1E}"/>
              </a:ext>
            </a:extLst>
          </p:cNvPr>
          <p:cNvSpPr txBox="1"/>
          <p:nvPr/>
        </p:nvSpPr>
        <p:spPr>
          <a:xfrm>
            <a:off x="5364088" y="3645024"/>
            <a:ext cx="1319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>
                <a:solidFill>
                  <a:srgbClr val="FF0000"/>
                </a:solidFill>
              </a:rPr>
              <a:t>Subárvore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5F39D174-7E72-4CCD-8689-BDF695C56266}"/>
              </a:ext>
            </a:extLst>
          </p:cNvPr>
          <p:cNvSpPr txBox="1"/>
          <p:nvPr/>
        </p:nvSpPr>
        <p:spPr>
          <a:xfrm>
            <a:off x="441133" y="3712373"/>
            <a:ext cx="1319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>
                <a:solidFill>
                  <a:srgbClr val="FF0000"/>
                </a:solidFill>
              </a:rPr>
              <a:t>Subárvore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4D64AD02-8F1A-43C6-A1B6-203E82635FBF}"/>
              </a:ext>
            </a:extLst>
          </p:cNvPr>
          <p:cNvSpPr txBox="1"/>
          <p:nvPr/>
        </p:nvSpPr>
        <p:spPr>
          <a:xfrm>
            <a:off x="5637399" y="4407726"/>
            <a:ext cx="1319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>
                <a:solidFill>
                  <a:srgbClr val="FF0000"/>
                </a:solidFill>
              </a:rPr>
              <a:t>Subárvore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C3C55577-F4E0-49A0-9682-70DDE193C1FB}"/>
              </a:ext>
            </a:extLst>
          </p:cNvPr>
          <p:cNvSpPr txBox="1"/>
          <p:nvPr/>
        </p:nvSpPr>
        <p:spPr>
          <a:xfrm>
            <a:off x="1115616" y="582454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B050"/>
                </a:solidFill>
              </a:rPr>
              <a:t>Folha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32738917-DA21-484A-9BB7-2340015ED677}"/>
              </a:ext>
            </a:extLst>
          </p:cNvPr>
          <p:cNvSpPr txBox="1"/>
          <p:nvPr/>
        </p:nvSpPr>
        <p:spPr>
          <a:xfrm>
            <a:off x="3347864" y="583604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B050"/>
                </a:solidFill>
              </a:rPr>
              <a:t>Folha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64D3A061-5F53-4380-9C98-16D4052570C6}"/>
              </a:ext>
            </a:extLst>
          </p:cNvPr>
          <p:cNvSpPr txBox="1"/>
          <p:nvPr/>
        </p:nvSpPr>
        <p:spPr>
          <a:xfrm>
            <a:off x="6372200" y="58361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B050"/>
                </a:solidFill>
              </a:rPr>
              <a:t>Folha</a:t>
            </a:r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396459DC-AC12-4F97-9043-FE0632F0445D}"/>
              </a:ext>
            </a:extLst>
          </p:cNvPr>
          <p:cNvSpPr/>
          <p:nvPr/>
        </p:nvSpPr>
        <p:spPr>
          <a:xfrm>
            <a:off x="7884368" y="3811940"/>
            <a:ext cx="79208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2867610E-0185-46CD-B3DB-0177D251011B}"/>
              </a:ext>
            </a:extLst>
          </p:cNvPr>
          <p:cNvSpPr txBox="1"/>
          <p:nvPr/>
        </p:nvSpPr>
        <p:spPr>
          <a:xfrm>
            <a:off x="8100392" y="395131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H</a:t>
            </a:r>
          </a:p>
        </p:txBody>
      </p:sp>
      <p:cxnSp>
        <p:nvCxnSpPr>
          <p:cNvPr id="42" name="Conector reto 41">
            <a:extLst>
              <a:ext uri="{FF2B5EF4-FFF2-40B4-BE49-F238E27FC236}">
                <a16:creationId xmlns:a16="http://schemas.microsoft.com/office/drawing/2014/main" id="{08D0F2FF-6EE0-4ADE-8036-B6B97E95962F}"/>
              </a:ext>
            </a:extLst>
          </p:cNvPr>
          <p:cNvCxnSpPr>
            <a:cxnSpLocks/>
            <a:stCxn id="40" idx="0"/>
            <a:endCxn id="4" idx="6"/>
          </p:cNvCxnSpPr>
          <p:nvPr/>
        </p:nvCxnSpPr>
        <p:spPr>
          <a:xfrm flipH="1" flipV="1">
            <a:off x="4283968" y="2888940"/>
            <a:ext cx="3996444" cy="923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Elipse 43">
            <a:extLst>
              <a:ext uri="{FF2B5EF4-FFF2-40B4-BE49-F238E27FC236}">
                <a16:creationId xmlns:a16="http://schemas.microsoft.com/office/drawing/2014/main" id="{CC77BECD-6931-4CB4-8FBD-3424A71125F6}"/>
              </a:ext>
            </a:extLst>
          </p:cNvPr>
          <p:cNvSpPr/>
          <p:nvPr/>
        </p:nvSpPr>
        <p:spPr>
          <a:xfrm>
            <a:off x="7543284" y="3479346"/>
            <a:ext cx="1228351" cy="1162427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D1F64AFD-A061-4D8C-9C20-6A694E8669DD}"/>
              </a:ext>
            </a:extLst>
          </p:cNvPr>
          <p:cNvSpPr txBox="1"/>
          <p:nvPr/>
        </p:nvSpPr>
        <p:spPr>
          <a:xfrm>
            <a:off x="7860586" y="3068960"/>
            <a:ext cx="1319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>
                <a:solidFill>
                  <a:srgbClr val="FF0000"/>
                </a:solidFill>
              </a:rPr>
              <a:t>Subárvore</a:t>
            </a:r>
            <a:r>
              <a:rPr lang="pt-BR" dirty="0">
                <a:solidFill>
                  <a:srgbClr val="FF0000"/>
                </a:solidFill>
              </a:rPr>
              <a:t>...</a:t>
            </a:r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9B7014C4-4D73-4973-B36C-9F51719C45CB}"/>
              </a:ext>
            </a:extLst>
          </p:cNvPr>
          <p:cNvSpPr/>
          <p:nvPr/>
        </p:nvSpPr>
        <p:spPr>
          <a:xfrm>
            <a:off x="2051720" y="5157192"/>
            <a:ext cx="79208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6D742DD4-A51B-4A35-B72F-9B8C0849A525}"/>
              </a:ext>
            </a:extLst>
          </p:cNvPr>
          <p:cNvSpPr txBox="1"/>
          <p:nvPr/>
        </p:nvSpPr>
        <p:spPr>
          <a:xfrm>
            <a:off x="2267744" y="533314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G</a:t>
            </a:r>
          </a:p>
        </p:txBody>
      </p:sp>
      <p:cxnSp>
        <p:nvCxnSpPr>
          <p:cNvPr id="48" name="Conector reto 47">
            <a:extLst>
              <a:ext uri="{FF2B5EF4-FFF2-40B4-BE49-F238E27FC236}">
                <a16:creationId xmlns:a16="http://schemas.microsoft.com/office/drawing/2014/main" id="{2C488047-98E0-4A60-B928-C7F50B00BB6E}"/>
              </a:ext>
            </a:extLst>
          </p:cNvPr>
          <p:cNvCxnSpPr>
            <a:cxnSpLocks/>
            <a:stCxn id="46" idx="0"/>
            <a:endCxn id="6" idx="4"/>
          </p:cNvCxnSpPr>
          <p:nvPr/>
        </p:nvCxnSpPr>
        <p:spPr>
          <a:xfrm flipV="1">
            <a:off x="2447764" y="4437112"/>
            <a:ext cx="216024" cy="7200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0237BDBA-D1DB-4C9E-AA1B-7949C4E156BD}"/>
              </a:ext>
            </a:extLst>
          </p:cNvPr>
          <p:cNvSpPr txBox="1"/>
          <p:nvPr/>
        </p:nvSpPr>
        <p:spPr>
          <a:xfrm>
            <a:off x="2051720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B050"/>
                </a:solidFill>
              </a:rPr>
              <a:t>Folha</a:t>
            </a:r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D16415CD-0105-43F8-968E-6A4DF466536D}"/>
              </a:ext>
            </a:extLst>
          </p:cNvPr>
          <p:cNvSpPr txBox="1"/>
          <p:nvPr/>
        </p:nvSpPr>
        <p:spPr>
          <a:xfrm>
            <a:off x="7956376" y="458112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B050"/>
                </a:solidFill>
              </a:rPr>
              <a:t>Folha</a:t>
            </a:r>
          </a:p>
        </p:txBody>
      </p:sp>
    </p:spTree>
    <p:extLst>
      <p:ext uri="{BB962C8B-B14F-4D97-AF65-F5344CB8AC3E}">
        <p14:creationId xmlns:p14="http://schemas.microsoft.com/office/powerpoint/2010/main" val="3395025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/>
      <p:bldP spid="32" grpId="0" animBg="1"/>
      <p:bldP spid="33" grpId="0" animBg="1"/>
      <p:bldP spid="34" grpId="0"/>
      <p:bldP spid="35" grpId="0"/>
      <p:bldP spid="36" grpId="0"/>
      <p:bldP spid="37" grpId="0"/>
      <p:bldP spid="38" grpId="0"/>
      <p:bldP spid="39" grpId="0"/>
      <p:bldP spid="44" grpId="0" animBg="1"/>
      <p:bldP spid="45" grpId="0"/>
      <p:bldP spid="50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08A75A-147E-44C4-80E8-0FBC4D78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Definição de Árvore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85804E-AB07-4937-9014-DF3C9F8171C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Cada nó pode possuir zero ou mais filhos</a:t>
            </a:r>
          </a:p>
          <a:p>
            <a:r>
              <a:rPr lang="pt-BR" dirty="0"/>
              <a:t>Árvore pode ser definida recursivamente como:</a:t>
            </a:r>
          </a:p>
          <a:p>
            <a:pPr lvl="1"/>
            <a:r>
              <a:rPr lang="pt-BR" dirty="0"/>
              <a:t>Uma árvore vazia</a:t>
            </a:r>
          </a:p>
          <a:p>
            <a:pPr lvl="1"/>
            <a:r>
              <a:rPr lang="pt-BR" dirty="0"/>
              <a:t>Um nó raiz contendo diversas </a:t>
            </a:r>
            <a:r>
              <a:rPr lang="pt-BR" dirty="0" err="1"/>
              <a:t>subárvores</a:t>
            </a:r>
            <a:endParaRPr lang="pt-BR" dirty="0"/>
          </a:p>
          <a:p>
            <a:pPr lvl="2"/>
            <a:r>
              <a:rPr lang="pt-BR" dirty="0"/>
              <a:t>De acordo com a definição recursiva, qualquer uma das suas </a:t>
            </a:r>
            <a:r>
              <a:rPr lang="pt-BR" dirty="0" err="1"/>
              <a:t>subárvores</a:t>
            </a:r>
            <a:r>
              <a:rPr lang="pt-BR" dirty="0"/>
              <a:t> podem ser arvores vazias</a:t>
            </a:r>
          </a:p>
          <a:p>
            <a:endParaRPr lang="pt-BR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4A5271A7-6EFD-4E3B-A3F6-25EAF466EFA0}"/>
              </a:ext>
            </a:extLst>
          </p:cNvPr>
          <p:cNvSpPr/>
          <p:nvPr/>
        </p:nvSpPr>
        <p:spPr>
          <a:xfrm>
            <a:off x="1673562" y="4994503"/>
            <a:ext cx="504056" cy="5040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835ACD85-FD29-42C8-8199-406FC8AF2C9A}"/>
              </a:ext>
            </a:extLst>
          </p:cNvPr>
          <p:cNvCxnSpPr>
            <a:cxnSpLocks/>
          </p:cNvCxnSpPr>
          <p:nvPr/>
        </p:nvCxnSpPr>
        <p:spPr>
          <a:xfrm flipV="1">
            <a:off x="1673562" y="4994503"/>
            <a:ext cx="504056" cy="5040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68E2C2EB-A90D-4892-9C45-279ED4F0CF71}"/>
              </a:ext>
            </a:extLst>
          </p:cNvPr>
          <p:cNvSpPr txBox="1"/>
          <p:nvPr/>
        </p:nvSpPr>
        <p:spPr>
          <a:xfrm>
            <a:off x="1529546" y="5706642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Árvore vazia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957FB0C9-527E-40C0-ACC2-E1980CACCC45}"/>
              </a:ext>
            </a:extLst>
          </p:cNvPr>
          <p:cNvSpPr/>
          <p:nvPr/>
        </p:nvSpPr>
        <p:spPr>
          <a:xfrm>
            <a:off x="6390086" y="4490447"/>
            <a:ext cx="792088" cy="64807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7DBB364-3F14-478D-B6B0-3AB95DFEFE7D}"/>
              </a:ext>
            </a:extLst>
          </p:cNvPr>
          <p:cNvSpPr txBox="1"/>
          <p:nvPr/>
        </p:nvSpPr>
        <p:spPr>
          <a:xfrm>
            <a:off x="6499186" y="4629817"/>
            <a:ext cx="64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Raiz</a:t>
            </a:r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DD5D8671-CE36-41C5-B551-AC547C1BEF1D}"/>
              </a:ext>
            </a:extLst>
          </p:cNvPr>
          <p:cNvCxnSpPr>
            <a:stCxn id="9" idx="3"/>
          </p:cNvCxnSpPr>
          <p:nvPr/>
        </p:nvCxnSpPr>
        <p:spPr>
          <a:xfrm flipH="1">
            <a:off x="5842039" y="5043611"/>
            <a:ext cx="664046" cy="765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C8E36BFF-C8A8-4D45-9FBB-D1AF70E6A3DA}"/>
              </a:ext>
            </a:extLst>
          </p:cNvPr>
          <p:cNvCxnSpPr>
            <a:cxnSpLocks/>
            <a:stCxn id="15" idx="0"/>
            <a:endCxn id="9" idx="5"/>
          </p:cNvCxnSpPr>
          <p:nvPr/>
        </p:nvCxnSpPr>
        <p:spPr>
          <a:xfrm flipH="1" flipV="1">
            <a:off x="7066175" y="5043611"/>
            <a:ext cx="998213" cy="76587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riângulo isósceles 12">
            <a:extLst>
              <a:ext uri="{FF2B5EF4-FFF2-40B4-BE49-F238E27FC236}">
                <a16:creationId xmlns:a16="http://schemas.microsoft.com/office/drawing/2014/main" id="{30F8F46E-0630-45C4-85BE-833E328FE34A}"/>
              </a:ext>
            </a:extLst>
          </p:cNvPr>
          <p:cNvSpPr/>
          <p:nvPr/>
        </p:nvSpPr>
        <p:spPr>
          <a:xfrm>
            <a:off x="4913922" y="5809490"/>
            <a:ext cx="1800200" cy="93187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39D8D9E1-31B6-4487-A6BC-9BB0610BE468}"/>
              </a:ext>
            </a:extLst>
          </p:cNvPr>
          <p:cNvSpPr txBox="1"/>
          <p:nvPr/>
        </p:nvSpPr>
        <p:spPr>
          <a:xfrm>
            <a:off x="5104412" y="6341258"/>
            <a:ext cx="15761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err="1"/>
              <a:t>Subárvore</a:t>
            </a:r>
            <a:r>
              <a:rPr lang="pt-BR" sz="2000" dirty="0"/>
              <a:t> 1</a:t>
            </a:r>
          </a:p>
        </p:txBody>
      </p:sp>
      <p:sp>
        <p:nvSpPr>
          <p:cNvPr id="15" name="Triângulo isósceles 14">
            <a:extLst>
              <a:ext uri="{FF2B5EF4-FFF2-40B4-BE49-F238E27FC236}">
                <a16:creationId xmlns:a16="http://schemas.microsoft.com/office/drawing/2014/main" id="{86153A14-A789-42D2-8455-F1308C9DDE12}"/>
              </a:ext>
            </a:extLst>
          </p:cNvPr>
          <p:cNvSpPr/>
          <p:nvPr/>
        </p:nvSpPr>
        <p:spPr>
          <a:xfrm>
            <a:off x="7164288" y="5809490"/>
            <a:ext cx="1800200" cy="93187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AED33623-F60D-4EC3-B210-F33D59EAD9D9}"/>
              </a:ext>
            </a:extLst>
          </p:cNvPr>
          <p:cNvSpPr txBox="1"/>
          <p:nvPr/>
        </p:nvSpPr>
        <p:spPr>
          <a:xfrm>
            <a:off x="7354778" y="6341258"/>
            <a:ext cx="15761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err="1"/>
              <a:t>Subárvore</a:t>
            </a:r>
            <a:r>
              <a:rPr lang="pt-BR" sz="2000" dirty="0"/>
              <a:t> 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ixaDeTexto 17">
                <a:extLst>
                  <a:ext uri="{FF2B5EF4-FFF2-40B4-BE49-F238E27FC236}">
                    <a16:creationId xmlns:a16="http://schemas.microsoft.com/office/drawing/2014/main" id="{13820E18-4F51-4E31-B7CF-73E03431C694}"/>
                  </a:ext>
                </a:extLst>
              </p:cNvPr>
              <p:cNvSpPr txBox="1"/>
              <p:nvPr/>
            </p:nvSpPr>
            <p:spPr>
              <a:xfrm>
                <a:off x="6646444" y="6273830"/>
                <a:ext cx="5163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pt-BR" sz="2400" dirty="0"/>
              </a:p>
            </p:txBody>
          </p:sp>
        </mc:Choice>
        <mc:Fallback xmlns="">
          <p:sp>
            <p:nvSpPr>
              <p:cNvPr id="18" name="CaixaDeTexto 17">
                <a:extLst>
                  <a:ext uri="{FF2B5EF4-FFF2-40B4-BE49-F238E27FC236}">
                    <a16:creationId xmlns:a16="http://schemas.microsoft.com/office/drawing/2014/main" id="{13820E18-4F51-4E31-B7CF-73E03431C6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6444" y="6273830"/>
                <a:ext cx="516336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CaixaDeTexto 18">
            <a:extLst>
              <a:ext uri="{FF2B5EF4-FFF2-40B4-BE49-F238E27FC236}">
                <a16:creationId xmlns:a16="http://schemas.microsoft.com/office/drawing/2014/main" id="{3708386C-BE75-4984-82B0-F5573879DBAE}"/>
              </a:ext>
            </a:extLst>
          </p:cNvPr>
          <p:cNvSpPr txBox="1"/>
          <p:nvPr/>
        </p:nvSpPr>
        <p:spPr>
          <a:xfrm>
            <a:off x="3419872" y="4920007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OU</a:t>
            </a:r>
          </a:p>
        </p:txBody>
      </p:sp>
    </p:spTree>
    <p:extLst>
      <p:ext uri="{BB962C8B-B14F-4D97-AF65-F5344CB8AC3E}">
        <p14:creationId xmlns:p14="http://schemas.microsoft.com/office/powerpoint/2010/main" val="1823203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F7D86B-2FFC-4274-864B-8C261CBF4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Ávores</a:t>
            </a:r>
            <a:r>
              <a:rPr lang="pt-BR" dirty="0"/>
              <a:t> Binárias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CCED1E7-ED62-491A-BCCD-C22134CB8FA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Tipo específico de árvore em que cada nó pode possuir, no máximo, 2 filhos</a:t>
            </a:r>
          </a:p>
          <a:p>
            <a:pPr lvl="1"/>
            <a:r>
              <a:rPr lang="pt-BR" dirty="0"/>
              <a:t>Um dos principais tipos de árvores utilizado na literatura e em aplicações</a:t>
            </a:r>
          </a:p>
          <a:p>
            <a:r>
              <a:rPr lang="pt-BR" dirty="0"/>
              <a:t>Foco: árvores binárias!</a:t>
            </a:r>
          </a:p>
          <a:p>
            <a:pPr lvl="1"/>
            <a:r>
              <a:rPr lang="pt-BR" dirty="0"/>
              <a:t>No entanto, é importante lembrar que </a:t>
            </a:r>
            <a:r>
              <a:rPr lang="pt-BR" b="1" dirty="0"/>
              <a:t>nem toda árvore é uma árvore binária! </a:t>
            </a:r>
            <a:endParaRPr lang="pt-BR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131C0766-DF57-468B-A4F3-C6A39121D157}"/>
              </a:ext>
            </a:extLst>
          </p:cNvPr>
          <p:cNvSpPr/>
          <p:nvPr/>
        </p:nvSpPr>
        <p:spPr>
          <a:xfrm>
            <a:off x="5756860" y="481244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D102697-764F-47A6-968E-17B3BEBD4A34}"/>
              </a:ext>
            </a:extLst>
          </p:cNvPr>
          <p:cNvSpPr txBox="1"/>
          <p:nvPr/>
        </p:nvSpPr>
        <p:spPr>
          <a:xfrm>
            <a:off x="5868144" y="486916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A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C80687D4-C965-4B5A-A4B9-48DE73B74F99}"/>
              </a:ext>
            </a:extLst>
          </p:cNvPr>
          <p:cNvSpPr/>
          <p:nvPr/>
        </p:nvSpPr>
        <p:spPr>
          <a:xfrm>
            <a:off x="5108788" y="550206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2D7E4CA-B446-477A-9324-DCEF35512718}"/>
              </a:ext>
            </a:extLst>
          </p:cNvPr>
          <p:cNvSpPr txBox="1"/>
          <p:nvPr/>
        </p:nvSpPr>
        <p:spPr>
          <a:xfrm>
            <a:off x="5220072" y="555878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B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C8BF0626-4AE3-4082-BC42-C8ADDBB4ACE8}"/>
              </a:ext>
            </a:extLst>
          </p:cNvPr>
          <p:cNvSpPr/>
          <p:nvPr/>
        </p:nvSpPr>
        <p:spPr>
          <a:xfrm>
            <a:off x="6392348" y="546488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D8A96C1-FF95-42CF-81ED-962C9774C441}"/>
              </a:ext>
            </a:extLst>
          </p:cNvPr>
          <p:cNvSpPr txBox="1"/>
          <p:nvPr/>
        </p:nvSpPr>
        <p:spPr>
          <a:xfrm>
            <a:off x="6503632" y="552160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E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E61ADBE0-745A-4346-9B52-EF612B5A0315}"/>
              </a:ext>
            </a:extLst>
          </p:cNvPr>
          <p:cNvSpPr/>
          <p:nvPr/>
        </p:nvSpPr>
        <p:spPr>
          <a:xfrm>
            <a:off x="4421439" y="634864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BA28B80-BFD0-439F-ADFC-5443C74EB609}"/>
              </a:ext>
            </a:extLst>
          </p:cNvPr>
          <p:cNvSpPr txBox="1"/>
          <p:nvPr/>
        </p:nvSpPr>
        <p:spPr>
          <a:xfrm>
            <a:off x="4532723" y="640535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C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AE08BFDA-A1AD-4FB7-B410-20CB795B645C}"/>
              </a:ext>
            </a:extLst>
          </p:cNvPr>
          <p:cNvSpPr/>
          <p:nvPr/>
        </p:nvSpPr>
        <p:spPr>
          <a:xfrm>
            <a:off x="5658865" y="632386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E93294C6-5741-4C3B-BC31-42A240026602}"/>
              </a:ext>
            </a:extLst>
          </p:cNvPr>
          <p:cNvSpPr txBox="1"/>
          <p:nvPr/>
        </p:nvSpPr>
        <p:spPr>
          <a:xfrm>
            <a:off x="5770149" y="638057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D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63E42B28-D79B-40F4-8E5D-393840190337}"/>
              </a:ext>
            </a:extLst>
          </p:cNvPr>
          <p:cNvSpPr/>
          <p:nvPr/>
        </p:nvSpPr>
        <p:spPr>
          <a:xfrm>
            <a:off x="7092280" y="635655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AF0BE1B3-9838-4DD6-9C0B-A2BAB7CA875C}"/>
              </a:ext>
            </a:extLst>
          </p:cNvPr>
          <p:cNvSpPr txBox="1"/>
          <p:nvPr/>
        </p:nvSpPr>
        <p:spPr>
          <a:xfrm>
            <a:off x="7203564" y="641326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F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E0767FA0-0F8E-42BC-84C3-9CA1B574B041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5459445" y="5181220"/>
            <a:ext cx="371232" cy="3676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3C8901A4-601E-4206-8304-17157B6B9530}"/>
              </a:ext>
            </a:extLst>
          </p:cNvPr>
          <p:cNvCxnSpPr>
            <a:cxnSpLocks/>
            <a:stCxn id="6" idx="3"/>
            <a:endCxn id="10" idx="0"/>
          </p:cNvCxnSpPr>
          <p:nvPr/>
        </p:nvCxnSpPr>
        <p:spPr>
          <a:xfrm flipH="1">
            <a:off x="4673467" y="5870840"/>
            <a:ext cx="509138" cy="477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60B15CF9-C298-4966-8204-95CD6BAF063F}"/>
              </a:ext>
            </a:extLst>
          </p:cNvPr>
          <p:cNvCxnSpPr>
            <a:cxnSpLocks/>
            <a:stCxn id="12" idx="0"/>
            <a:endCxn id="6" idx="5"/>
          </p:cNvCxnSpPr>
          <p:nvPr/>
        </p:nvCxnSpPr>
        <p:spPr>
          <a:xfrm flipH="1" flipV="1">
            <a:off x="5539027" y="5870840"/>
            <a:ext cx="371866" cy="45302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30089C0D-A947-49D2-BFE6-5E43C1024C3D}"/>
              </a:ext>
            </a:extLst>
          </p:cNvPr>
          <p:cNvCxnSpPr>
            <a:cxnSpLocks/>
            <a:endCxn id="4" idx="5"/>
          </p:cNvCxnSpPr>
          <p:nvPr/>
        </p:nvCxnSpPr>
        <p:spPr>
          <a:xfrm flipH="1" flipV="1">
            <a:off x="6187099" y="5181220"/>
            <a:ext cx="371232" cy="28975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EC27A969-D6B0-4E7F-B5DA-5BFD382FD8FB}"/>
              </a:ext>
            </a:extLst>
          </p:cNvPr>
          <p:cNvCxnSpPr>
            <a:cxnSpLocks/>
            <a:stCxn id="14" idx="0"/>
            <a:endCxn id="8" idx="5"/>
          </p:cNvCxnSpPr>
          <p:nvPr/>
        </p:nvCxnSpPr>
        <p:spPr>
          <a:xfrm flipH="1" flipV="1">
            <a:off x="6822587" y="5833660"/>
            <a:ext cx="521721" cy="5228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1900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470-BCCC-4AF1-B3B3-81E0CF4C1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Implementação: árvore binária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7BBCF0C-0089-4031-8D06-2F6B99E4B0F6}"/>
              </a:ext>
            </a:extLst>
          </p:cNvPr>
          <p:cNvSpPr/>
          <p:nvPr/>
        </p:nvSpPr>
        <p:spPr>
          <a:xfrm>
            <a:off x="612648" y="198884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typedef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	char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	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esquerda;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	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direita;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DA01BAB-44EB-451B-93EE-E9AFF6EAF6A4}"/>
              </a:ext>
            </a:extLst>
          </p:cNvPr>
          <p:cNvSpPr/>
          <p:nvPr/>
        </p:nvSpPr>
        <p:spPr>
          <a:xfrm>
            <a:off x="1835696" y="4077072"/>
            <a:ext cx="3096344" cy="13681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AABD36C8-35A7-43FE-A1C1-FDC819E8A024}"/>
              </a:ext>
            </a:extLst>
          </p:cNvPr>
          <p:cNvCxnSpPr/>
          <p:nvPr/>
        </p:nvCxnSpPr>
        <p:spPr>
          <a:xfrm>
            <a:off x="3059832" y="4069272"/>
            <a:ext cx="0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4A73B4DE-CF85-4CA0-8228-54515863D036}"/>
              </a:ext>
            </a:extLst>
          </p:cNvPr>
          <p:cNvCxnSpPr/>
          <p:nvPr/>
        </p:nvCxnSpPr>
        <p:spPr>
          <a:xfrm>
            <a:off x="3923928" y="4077072"/>
            <a:ext cx="0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8DE668-6125-4BC7-AB21-9759CBCE40F1}"/>
              </a:ext>
            </a:extLst>
          </p:cNvPr>
          <p:cNvSpPr txBox="1"/>
          <p:nvPr/>
        </p:nvSpPr>
        <p:spPr>
          <a:xfrm>
            <a:off x="3131840" y="458112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err="1"/>
              <a:t>info</a:t>
            </a:r>
            <a:endParaRPr lang="pt-BR" sz="24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04E84A8-7CA0-4209-AB7F-B238F226B201}"/>
              </a:ext>
            </a:extLst>
          </p:cNvPr>
          <p:cNvSpPr txBox="1"/>
          <p:nvPr/>
        </p:nvSpPr>
        <p:spPr>
          <a:xfrm>
            <a:off x="3923928" y="4581127"/>
            <a:ext cx="1162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direita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C2189B0-BEC7-491E-8B66-773B9D7EE063}"/>
              </a:ext>
            </a:extLst>
          </p:cNvPr>
          <p:cNvSpPr txBox="1"/>
          <p:nvPr/>
        </p:nvSpPr>
        <p:spPr>
          <a:xfrm>
            <a:off x="1753432" y="4581127"/>
            <a:ext cx="1450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esquerda</a:t>
            </a:r>
          </a:p>
        </p:txBody>
      </p:sp>
      <p:cxnSp>
        <p:nvCxnSpPr>
          <p:cNvPr id="13" name="Conector de Seta Reta 12">
            <a:extLst>
              <a:ext uri="{FF2B5EF4-FFF2-40B4-BE49-F238E27FC236}">
                <a16:creationId xmlns:a16="http://schemas.microsoft.com/office/drawing/2014/main" id="{1FF2AE9A-3004-44CA-B245-5EDE6F5B4355}"/>
              </a:ext>
            </a:extLst>
          </p:cNvPr>
          <p:cNvCxnSpPr>
            <a:stCxn id="10" idx="2"/>
          </p:cNvCxnSpPr>
          <p:nvPr/>
        </p:nvCxnSpPr>
        <p:spPr>
          <a:xfrm>
            <a:off x="4505121" y="5042792"/>
            <a:ext cx="1579047" cy="133853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>
            <a:extLst>
              <a:ext uri="{FF2B5EF4-FFF2-40B4-BE49-F238E27FC236}">
                <a16:creationId xmlns:a16="http://schemas.microsoft.com/office/drawing/2014/main" id="{8A21DD9A-175E-4EC0-9D7A-EF4D851235E4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1008940" y="5042792"/>
            <a:ext cx="1469700" cy="1114959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120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74470-BCCC-4AF1-B3B3-81E0CF4C1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Implementação: árvore binária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041E0379-7864-4853-8DE4-90CBF5ED077A}"/>
              </a:ext>
            </a:extLst>
          </p:cNvPr>
          <p:cNvSpPr/>
          <p:nvPr/>
        </p:nvSpPr>
        <p:spPr>
          <a:xfrm>
            <a:off x="602384" y="1772816"/>
            <a:ext cx="78580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cria(</a:t>
            </a:r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808080"/>
                </a:solidFill>
                <a:latin typeface="Consolas" panose="020B0609020204030204" pitchFamily="49" charset="0"/>
              </a:rPr>
              <a:t>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esquerda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direita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 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nova = 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*)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malloc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nova-&gt;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pt-BR" dirty="0" err="1">
                <a:solidFill>
                  <a:srgbClr val="808080"/>
                </a:solidFill>
                <a:latin typeface="Consolas" panose="020B0609020204030204" pitchFamily="49" charset="0"/>
              </a:rPr>
              <a:t>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nova-&gt;esquerda =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esquerda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nova-&gt;direita =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direita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nova;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4BE647E0-F7E8-46FB-9E17-DB32E8906E74}"/>
              </a:ext>
            </a:extLst>
          </p:cNvPr>
          <p:cNvSpPr/>
          <p:nvPr/>
        </p:nvSpPr>
        <p:spPr>
          <a:xfrm>
            <a:off x="1835696" y="4077072"/>
            <a:ext cx="3096344" cy="13681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07724C61-6306-4D4C-B593-9C0F74B01DB4}"/>
              </a:ext>
            </a:extLst>
          </p:cNvPr>
          <p:cNvCxnSpPr/>
          <p:nvPr/>
        </p:nvCxnSpPr>
        <p:spPr>
          <a:xfrm>
            <a:off x="3059832" y="4069272"/>
            <a:ext cx="0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01E4BF74-BF3A-4065-9D48-E8467746AED1}"/>
              </a:ext>
            </a:extLst>
          </p:cNvPr>
          <p:cNvCxnSpPr/>
          <p:nvPr/>
        </p:nvCxnSpPr>
        <p:spPr>
          <a:xfrm>
            <a:off x="3923928" y="4077072"/>
            <a:ext cx="0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C1D8E237-6A60-427E-9D00-13E5595AC8AB}"/>
              </a:ext>
            </a:extLst>
          </p:cNvPr>
          <p:cNvSpPr txBox="1"/>
          <p:nvPr/>
        </p:nvSpPr>
        <p:spPr>
          <a:xfrm>
            <a:off x="3131840" y="458112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err="1"/>
              <a:t>info</a:t>
            </a:r>
            <a:endParaRPr lang="pt-BR" sz="2400" dirty="0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2198BDCA-E637-4553-8B43-BA3167F3B2F2}"/>
              </a:ext>
            </a:extLst>
          </p:cNvPr>
          <p:cNvSpPr txBox="1"/>
          <p:nvPr/>
        </p:nvSpPr>
        <p:spPr>
          <a:xfrm>
            <a:off x="3923928" y="4581127"/>
            <a:ext cx="1162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direita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CA439C39-0944-4ACF-965E-9CA657729CB6}"/>
              </a:ext>
            </a:extLst>
          </p:cNvPr>
          <p:cNvSpPr txBox="1"/>
          <p:nvPr/>
        </p:nvSpPr>
        <p:spPr>
          <a:xfrm>
            <a:off x="1753432" y="4581127"/>
            <a:ext cx="1450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esquerda</a:t>
            </a:r>
          </a:p>
        </p:txBody>
      </p:sp>
      <p:cxnSp>
        <p:nvCxnSpPr>
          <p:cNvPr id="21" name="Conector de Seta Reta 20">
            <a:extLst>
              <a:ext uri="{FF2B5EF4-FFF2-40B4-BE49-F238E27FC236}">
                <a16:creationId xmlns:a16="http://schemas.microsoft.com/office/drawing/2014/main" id="{5AAF3F8B-7945-40AF-A2FD-5AB655F1AB5C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4505121" y="5042792"/>
            <a:ext cx="1074991" cy="546448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>
            <a:extLst>
              <a:ext uri="{FF2B5EF4-FFF2-40B4-BE49-F238E27FC236}">
                <a16:creationId xmlns:a16="http://schemas.microsoft.com/office/drawing/2014/main" id="{BAFAF540-FFF4-466D-A086-64E3756C6AEE}"/>
              </a:ext>
            </a:extLst>
          </p:cNvPr>
          <p:cNvCxnSpPr>
            <a:cxnSpLocks/>
            <a:stCxn id="20" idx="2"/>
          </p:cNvCxnSpPr>
          <p:nvPr/>
        </p:nvCxnSpPr>
        <p:spPr>
          <a:xfrm flipH="1">
            <a:off x="1547664" y="5042792"/>
            <a:ext cx="930976" cy="546448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ipse 24">
            <a:extLst>
              <a:ext uri="{FF2B5EF4-FFF2-40B4-BE49-F238E27FC236}">
                <a16:creationId xmlns:a16="http://schemas.microsoft.com/office/drawing/2014/main" id="{5022341F-FCE2-4C4C-B791-268C67F70787}"/>
              </a:ext>
            </a:extLst>
          </p:cNvPr>
          <p:cNvSpPr/>
          <p:nvPr/>
        </p:nvSpPr>
        <p:spPr>
          <a:xfrm>
            <a:off x="5489641" y="5443230"/>
            <a:ext cx="1228351" cy="1162427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91500239-B988-43FA-85B2-2E687B97E572}"/>
              </a:ext>
            </a:extLst>
          </p:cNvPr>
          <p:cNvSpPr txBox="1"/>
          <p:nvPr/>
        </p:nvSpPr>
        <p:spPr>
          <a:xfrm>
            <a:off x="5580112" y="5867980"/>
            <a:ext cx="1319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>
                <a:solidFill>
                  <a:srgbClr val="FF0000"/>
                </a:solidFill>
              </a:rPr>
              <a:t>Subárvore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075DC1E4-E2A0-4E06-8F75-1A7CF52E1290}"/>
              </a:ext>
            </a:extLst>
          </p:cNvPr>
          <p:cNvSpPr/>
          <p:nvPr/>
        </p:nvSpPr>
        <p:spPr>
          <a:xfrm>
            <a:off x="539552" y="5578941"/>
            <a:ext cx="1228351" cy="1162427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DF1B6199-3506-4D62-AB76-566ED4B9381B}"/>
              </a:ext>
            </a:extLst>
          </p:cNvPr>
          <p:cNvSpPr txBox="1"/>
          <p:nvPr/>
        </p:nvSpPr>
        <p:spPr>
          <a:xfrm>
            <a:off x="611560" y="6011996"/>
            <a:ext cx="1319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>
                <a:solidFill>
                  <a:srgbClr val="FF0000"/>
                </a:solidFill>
              </a:rPr>
              <a:t>Subárvore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37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/>
      <p:bldP spid="19" grpId="0"/>
      <p:bldP spid="20" grpId="0"/>
      <p:bldP spid="25" grpId="0" animBg="1"/>
      <p:bldP spid="26" grpId="0"/>
      <p:bldP spid="27" grpId="0" animBg="1"/>
      <p:bldP spid="28" grpId="0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14879</TotalTime>
  <Words>1568</Words>
  <Application>Microsoft Office PowerPoint</Application>
  <PresentationFormat>Apresentação na tela (4:3)</PresentationFormat>
  <Paragraphs>361</Paragraphs>
  <Slides>31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31</vt:i4>
      </vt:variant>
    </vt:vector>
  </HeadingPairs>
  <TitlesOfParts>
    <vt:vector size="40" baseType="lpstr">
      <vt:lpstr>Arial</vt:lpstr>
      <vt:lpstr>Calibri</vt:lpstr>
      <vt:lpstr>Cambria Math</vt:lpstr>
      <vt:lpstr>Consolas</vt:lpstr>
      <vt:lpstr>Tw Cen MT</vt:lpstr>
      <vt:lpstr>Wingdings</vt:lpstr>
      <vt:lpstr>Wingdings 2</vt:lpstr>
      <vt:lpstr>Tema do Office</vt:lpstr>
      <vt:lpstr>Mediano</vt:lpstr>
      <vt:lpstr>Árvores  </vt:lpstr>
      <vt:lpstr>O que veremos nesta aula?</vt:lpstr>
      <vt:lpstr>Motivação</vt:lpstr>
      <vt:lpstr>Definição de Árvore</vt:lpstr>
      <vt:lpstr>Definição de Árvore</vt:lpstr>
      <vt:lpstr>Definição de Árvore</vt:lpstr>
      <vt:lpstr>Ávores Binárias</vt:lpstr>
      <vt:lpstr>Implementação: árvore binária</vt:lpstr>
      <vt:lpstr>Implementação: árvore binária</vt:lpstr>
      <vt:lpstr>Implementação: árvore binária</vt:lpstr>
      <vt:lpstr>Ordens de percurso em árvores binárias</vt:lpstr>
      <vt:lpstr>Implementação</vt:lpstr>
      <vt:lpstr>Implementação</vt:lpstr>
      <vt:lpstr>Implementação</vt:lpstr>
      <vt:lpstr>Implementação</vt:lpstr>
      <vt:lpstr>Ordens de percurso em árvores binárias</vt:lpstr>
      <vt:lpstr>Ordens de percurso em árvores binárias</vt:lpstr>
      <vt:lpstr>Ordens de percurso em árvores binárias</vt:lpstr>
      <vt:lpstr>Implementação</vt:lpstr>
      <vt:lpstr>Implementação</vt:lpstr>
      <vt:lpstr>Propriedades de Árvores</vt:lpstr>
      <vt:lpstr>Árvore cheia</vt:lpstr>
      <vt:lpstr>Árvore cheia</vt:lpstr>
      <vt:lpstr>Árvore completa</vt:lpstr>
      <vt:lpstr>Propriedades de Árvores</vt:lpstr>
      <vt:lpstr>Propriedades de Árvores</vt:lpstr>
      <vt:lpstr>Árvore degenerada</vt:lpstr>
      <vt:lpstr>Cálculo da altura</vt:lpstr>
      <vt:lpstr>Cálculo da altura</vt:lpstr>
      <vt:lpstr>Exercícios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é Cálculo Numérico?</dc:title>
  <dc:creator>Guilherme</dc:creator>
  <cp:lastModifiedBy>rafael mesquita</cp:lastModifiedBy>
  <cp:revision>249</cp:revision>
  <dcterms:created xsi:type="dcterms:W3CDTF">2013-05-23T18:15:36Z</dcterms:created>
  <dcterms:modified xsi:type="dcterms:W3CDTF">2018-09-02T22:29:52Z</dcterms:modified>
</cp:coreProperties>
</file>