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7" r:id="rId2"/>
    <p:sldId id="263" r:id="rId3"/>
    <p:sldId id="266" r:id="rId4"/>
    <p:sldId id="264" r:id="rId5"/>
    <p:sldId id="265" r:id="rId6"/>
    <p:sldId id="267" r:id="rId7"/>
    <p:sldId id="258" r:id="rId8"/>
    <p:sldId id="262" r:id="rId9"/>
    <p:sldId id="268" r:id="rId10"/>
    <p:sldId id="271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7A0FCC-F934-46A4-B075-9BFBBBC7278F}" type="datetimeFigureOut">
              <a:rPr lang="pt-BR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BD7506-9549-4C6E-B062-8D261832C1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68F091-7152-4649-ADBF-C9242BDF47F3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BA95B7-6E74-4E5C-849A-CA0896C3A4BB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0ACCCD-D456-413A-9A5C-E03FAB36DD91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0F5E8A-510C-43BE-A652-D70C7690750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ABF174-D862-4DCF-B5DC-D4A19B09B976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8CD568-5F57-4ADD-B022-0E6F98D364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1BA95F8-63EE-4513-84CB-5CA0B5A85B6E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5446B3-9AAA-45AF-B13B-BF6EAD20C71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8151B3-21F2-4F77-8EBB-5792FE41C938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FB95EB-07E0-4283-AD13-28163BE55C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AFC49C6-C798-467A-B90C-49DD9EDCF273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0AB0E86B-DDC7-4A12-B9D0-892CB678C46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6CD7BB-6EFD-43AD-AE13-A5A5E2F90F51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F0AD2C-0447-4584-B412-B6E5A4C236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49D25F-F4BB-46C9-9C7B-096362BCB645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9ABB63-5D16-469E-80AB-37CBF606EFF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47E410-B372-445F-8F93-0E4F54A7A3D0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7AF984-0DD1-4A88-8F35-FFA7EC61F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A09A1D3-5D1E-4D31-9945-E34C8068C1DB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13F32D-E29A-4BB8-8A54-D6E108888B5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FC0DB0-B992-4156-9DC3-C92CB53894FF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25487C-ABAB-4197-9F20-4DBDF819054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5B699E-F6E4-4F56-9685-BE58BA23B285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5CBB58-B6CC-4775-8F17-C247E19DFA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90DBF0-3D07-40CD-BF58-7E5BB87492EE}" type="datetimeFigureOut">
              <a:rPr lang="pt-BR" smtClean="0"/>
              <a:pPr>
                <a:defRPr/>
              </a:pPr>
              <a:t>6/10/2009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670756C-B500-4A2E-B9A3-F833112D2DA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FFFF00"/>
                </a:solidFill>
              </a:rPr>
              <a:t>Introdução à Programação</a:t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dirty="0" smtClean="0">
                <a:solidFill>
                  <a:srgbClr val="FFFF00"/>
                </a:solidFill>
              </a:rPr>
              <a:t>Engenharia da Computação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3571876"/>
            <a:ext cx="7407275" cy="3865562"/>
          </a:xfrm>
        </p:spPr>
        <p:txBody>
          <a:bodyPr/>
          <a:lstStyle/>
          <a:p>
            <a:pPr marL="26988"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2500" dirty="0" smtClean="0">
                <a:solidFill>
                  <a:srgbClr val="320E04"/>
                </a:solidFill>
              </a:rPr>
              <a:t>Aula Prática 6</a:t>
            </a:r>
          </a:p>
          <a:p>
            <a:pPr marL="26988" algn="ctr">
              <a:lnSpc>
                <a:spcPct val="90000"/>
              </a:lnSpc>
              <a:buFont typeface="Wingdings" pitchFamily="2" charset="2"/>
              <a:buNone/>
            </a:pPr>
            <a:endParaRPr lang="pt-BR" sz="2500" dirty="0" smtClean="0">
              <a:solidFill>
                <a:srgbClr val="320E04"/>
              </a:solidFill>
            </a:endParaRPr>
          </a:p>
          <a:p>
            <a:pPr marL="26988"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2500" b="1" dirty="0" smtClean="0">
                <a:solidFill>
                  <a:srgbClr val="320E04"/>
                </a:solidFill>
              </a:rPr>
              <a:t>Ponteiros</a:t>
            </a:r>
          </a:p>
          <a:p>
            <a:pPr marL="26988" algn="ctr">
              <a:lnSpc>
                <a:spcPct val="90000"/>
              </a:lnSpc>
              <a:buFont typeface="Wingdings" pitchFamily="2" charset="2"/>
              <a:buNone/>
            </a:pPr>
            <a:endParaRPr lang="pt-BR" sz="2500" dirty="0" smtClean="0">
              <a:solidFill>
                <a:srgbClr val="320E04"/>
              </a:solidFill>
            </a:endParaRPr>
          </a:p>
          <a:p>
            <a:pPr marL="26988"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2500" dirty="0" smtClean="0">
                <a:solidFill>
                  <a:srgbClr val="320E04"/>
                </a:solidFill>
              </a:rPr>
              <a:t>Monitoria </a:t>
            </a:r>
            <a:r>
              <a:rPr lang="pt-BR" sz="2500" dirty="0" smtClean="0">
                <a:solidFill>
                  <a:srgbClr val="320E04"/>
                </a:solidFill>
              </a:rPr>
              <a:t>2009.2</a:t>
            </a:r>
            <a:endParaRPr lang="pt-BR" sz="2500" dirty="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67348"/>
          </a:xfrm>
        </p:spPr>
        <p:txBody>
          <a:bodyPr/>
          <a:lstStyle/>
          <a:p>
            <a:r>
              <a:rPr lang="pt-BR" sz="2800" dirty="0" smtClean="0"/>
              <a:t>1) Faça uma função swap no qual você recebe como parâmetros ponteiros.</a:t>
            </a:r>
          </a:p>
          <a:p>
            <a:r>
              <a:rPr lang="pt-BR" sz="2800" dirty="0" smtClean="0"/>
              <a:t>2) Preencha uma matriz bidimensional de tamanho fixo, utilizando ponteiros.</a:t>
            </a:r>
          </a:p>
          <a:p>
            <a:r>
              <a:rPr lang="pt-BR" sz="2800" dirty="0" smtClean="0"/>
              <a:t>3)Faça uma função que recebe uma matriz bidimensional e a imprime(usando ponteiro)</a:t>
            </a:r>
          </a:p>
          <a:p>
            <a:pPr>
              <a:buNone/>
            </a:pPr>
            <a:endParaRPr lang="pt-BR" sz="2800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Vetores e Ponteiros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declaramos uma matriz:</a:t>
            </a:r>
          </a:p>
          <a:p>
            <a:pPr lvl="1"/>
            <a:r>
              <a:rPr lang="pt-BR" i="1" dirty="0" smtClean="0"/>
              <a:t>tipo </a:t>
            </a:r>
            <a:r>
              <a:rPr lang="pt-BR" i="1" dirty="0" err="1" smtClean="0"/>
              <a:t>meuArray</a:t>
            </a:r>
            <a:r>
              <a:rPr lang="pt-BR" i="1" dirty="0" smtClean="0"/>
              <a:t>[</a:t>
            </a:r>
            <a:r>
              <a:rPr lang="pt-BR" i="1" dirty="0" err="1" smtClean="0"/>
              <a:t>tam</a:t>
            </a:r>
            <a:r>
              <a:rPr lang="pt-BR" i="1" dirty="0" smtClean="0"/>
              <a:t>];</a:t>
            </a:r>
          </a:p>
          <a:p>
            <a:pPr lvl="1"/>
            <a:r>
              <a:rPr lang="pt-BR" dirty="0" smtClean="0"/>
              <a:t>O compilador aloca a matriz em uma região de memória contínua</a:t>
            </a:r>
          </a:p>
          <a:p>
            <a:pPr lvl="1"/>
            <a:r>
              <a:rPr lang="pt-BR" i="1" dirty="0" err="1" smtClean="0"/>
              <a:t>meuArray</a:t>
            </a:r>
            <a:r>
              <a:rPr lang="pt-BR" i="1" dirty="0" smtClean="0"/>
              <a:t> </a:t>
            </a:r>
            <a:r>
              <a:rPr lang="pt-BR" dirty="0" smtClean="0"/>
              <a:t>na verdade </a:t>
            </a:r>
            <a:r>
              <a:rPr lang="pt-BR" b="1" dirty="0" smtClean="0">
                <a:solidFill>
                  <a:srgbClr val="FF0000"/>
                </a:solidFill>
              </a:rPr>
              <a:t>é um ponteiro</a:t>
            </a:r>
            <a:r>
              <a:rPr lang="pt-BR" dirty="0" smtClean="0"/>
              <a:t> para a primeira posição da memória que foi alocada.</a:t>
            </a:r>
          </a:p>
          <a:p>
            <a:pPr lvl="1"/>
            <a:r>
              <a:rPr lang="pt-BR" i="1" dirty="0" err="1" smtClean="0"/>
              <a:t>meuArray</a:t>
            </a:r>
            <a:r>
              <a:rPr lang="pt-BR" i="1" dirty="0" smtClean="0"/>
              <a:t>[10] </a:t>
            </a:r>
            <a:r>
              <a:rPr lang="pt-BR" dirty="0" smtClean="0"/>
              <a:t>é equivalente a *(</a:t>
            </a:r>
            <a:r>
              <a:rPr lang="pt-BR" i="1" dirty="0" err="1" smtClean="0"/>
              <a:t>meuArray</a:t>
            </a:r>
            <a:r>
              <a:rPr lang="pt-BR" i="1" dirty="0" smtClean="0"/>
              <a:t> + 10)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Vetores e Ponteiros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266825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Podemos usar ponteiros como se fossem matrizes:</a:t>
            </a:r>
          </a:p>
          <a:p>
            <a:pPr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mat</a:t>
            </a:r>
            <a:r>
              <a:rPr lang="pt-BR" b="1" dirty="0" smtClean="0">
                <a:latin typeface="Courier New" pitchFamily="49" charset="0"/>
              </a:rPr>
              <a:t>[] = {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pt-BR" b="1" dirty="0" smtClean="0">
                <a:latin typeface="Courier New" pitchFamily="49" charset="0"/>
              </a:rPr>
              <a:t>,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pt-BR" b="1" dirty="0" smtClean="0">
                <a:latin typeface="Courier New" pitchFamily="49" charset="0"/>
              </a:rPr>
              <a:t> ,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pt-BR" b="1" dirty="0" smtClean="0">
                <a:latin typeface="Courier New" pitchFamily="49" charset="0"/>
              </a:rPr>
              <a:t> };</a:t>
            </a:r>
          </a:p>
          <a:p>
            <a:pPr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</a:rPr>
              <a:t> *p = </a:t>
            </a:r>
            <a:r>
              <a:rPr lang="pt-BR" b="1" dirty="0" err="1" smtClean="0">
                <a:latin typeface="Courier New" pitchFamily="49" charset="0"/>
              </a:rPr>
              <a:t>mat</a:t>
            </a:r>
            <a:r>
              <a:rPr lang="pt-BR" b="1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pt-BR" sz="2800" b="1" dirty="0" smtClean="0">
                <a:latin typeface="Courier New" pitchFamily="49" charset="0"/>
              </a:rPr>
              <a:t>     </a:t>
            </a:r>
            <a:r>
              <a:rPr lang="pt-BR" b="1" dirty="0" err="1" smtClean="0">
                <a:latin typeface="Courier New" pitchFamily="49" charset="0"/>
              </a:rPr>
              <a:t>printf</a:t>
            </a:r>
            <a:r>
              <a:rPr lang="pt-BR" b="1" dirty="0" smtClean="0">
                <a:latin typeface="Courier New" pitchFamily="49" charset="0"/>
              </a:rPr>
              <a:t>(“%d”, p[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pt-BR" b="1" dirty="0" smtClean="0">
                <a:latin typeface="Courier New" pitchFamily="49" charset="0"/>
              </a:rPr>
              <a:t>]); </a:t>
            </a:r>
            <a:r>
              <a:rPr lang="pt-BR" b="1" dirty="0" smtClean="0">
                <a:solidFill>
                  <a:srgbClr val="006600"/>
                </a:solidFill>
                <a:latin typeface="Courier New" pitchFamily="49" charset="0"/>
              </a:rPr>
              <a:t>// imprime 3</a:t>
            </a:r>
            <a:endParaRPr lang="pt-BR" b="1" dirty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Vetores e Ponteiros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9350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#include</a:t>
            </a:r>
            <a:r>
              <a:rPr lang="pt-BR" b="1" dirty="0" smtClean="0">
                <a:latin typeface="Courier New" pitchFamily="49" charset="0"/>
              </a:rPr>
              <a:t> &lt;</a:t>
            </a:r>
            <a:r>
              <a:rPr lang="pt-BR" b="1" dirty="0" err="1" smtClean="0">
                <a:latin typeface="Courier New" pitchFamily="49" charset="0"/>
              </a:rPr>
              <a:t>stdio</a:t>
            </a:r>
            <a:r>
              <a:rPr lang="pt-BR" b="1" dirty="0" smtClean="0">
                <a:latin typeface="Courier New" pitchFamily="49" charset="0"/>
              </a:rPr>
              <a:t>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main</a:t>
            </a:r>
            <a:r>
              <a:rPr lang="pt-BR" b="1" dirty="0" smtClean="0">
                <a:latin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mat</a:t>
            </a:r>
            <a:r>
              <a:rPr lang="pt-BR" b="1" dirty="0" smtClean="0">
                <a:latin typeface="Courier New" pitchFamily="49" charset="0"/>
              </a:rPr>
              <a:t>[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50</a:t>
            </a:r>
            <a:r>
              <a:rPr lang="pt-BR" b="1" dirty="0" smtClean="0">
                <a:latin typeface="Courier New" pitchFamily="49" charset="0"/>
              </a:rPr>
              <a:t>][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50</a:t>
            </a:r>
            <a:r>
              <a:rPr lang="pt-BR" b="1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</a:rPr>
              <a:t> i, 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Courier New" pitchFamily="49" charset="0"/>
              </a:rPr>
              <a:t>    </a:t>
            </a:r>
            <a:r>
              <a:rPr lang="pt-BR" b="1" dirty="0" smtClean="0">
                <a:solidFill>
                  <a:srgbClr val="006600"/>
                </a:solidFill>
                <a:latin typeface="Courier New" pitchFamily="49" charset="0"/>
              </a:rPr>
              <a:t>// percorre a matriz com dois loops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for</a:t>
            </a:r>
            <a:r>
              <a:rPr lang="pt-BR" b="1" dirty="0" smtClean="0">
                <a:latin typeface="Courier New" pitchFamily="49" charset="0"/>
              </a:rPr>
              <a:t> (i =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pt-BR" b="1" dirty="0" smtClean="0">
                <a:latin typeface="Courier New" pitchFamily="49" charset="0"/>
              </a:rPr>
              <a:t>; i &lt;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50</a:t>
            </a:r>
            <a:r>
              <a:rPr lang="pt-BR" b="1" dirty="0" smtClean="0">
                <a:latin typeface="Courier New" pitchFamily="49" charset="0"/>
              </a:rPr>
              <a:t>; i++)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	    for</a:t>
            </a:r>
            <a:r>
              <a:rPr lang="pt-BR" b="1" dirty="0" smtClean="0">
                <a:latin typeface="Courier New" pitchFamily="49" charset="0"/>
              </a:rPr>
              <a:t> (j =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pt-BR" b="1" dirty="0" smtClean="0">
                <a:latin typeface="Courier New" pitchFamily="49" charset="0"/>
              </a:rPr>
              <a:t>; j &lt;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50</a:t>
            </a:r>
            <a:r>
              <a:rPr lang="pt-BR" b="1" dirty="0" smtClean="0">
                <a:latin typeface="Courier New" pitchFamily="49" charset="0"/>
              </a:rPr>
              <a:t>; j++)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Courier New" pitchFamily="49" charset="0"/>
              </a:rPr>
              <a:t>            </a:t>
            </a:r>
            <a:r>
              <a:rPr lang="pt-BR" b="1" dirty="0" err="1" smtClean="0">
                <a:latin typeface="Courier New" pitchFamily="49" charset="0"/>
              </a:rPr>
              <a:t>mat</a:t>
            </a:r>
            <a:r>
              <a:rPr lang="pt-BR" b="1" dirty="0" smtClean="0">
                <a:latin typeface="Courier New" pitchFamily="49" charset="0"/>
              </a:rPr>
              <a:t>[i][j] =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pt-BR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Courier New" pitchFamily="49" charset="0"/>
              </a:rPr>
              <a:t> 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b="1" dirty="0" err="1" smtClean="0">
                <a:solidFill>
                  <a:srgbClr val="3333FF"/>
                </a:solidFill>
                <a:latin typeface="Courier New" pitchFamily="49" charset="0"/>
              </a:rPr>
              <a:t>return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pt-BR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Courier New" pitchFamily="49" charset="0"/>
              </a:rPr>
              <a:t>}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Vetores e Ponteiros</a:t>
            </a:r>
            <a:br>
              <a:rPr lang="pt-B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42976" y="164305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#include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stdio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.h&gt;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main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50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50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];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*p = (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*)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mat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i;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percorre a matriz com um único loop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(i =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i &lt;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2500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i++) {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p[i] =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}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65125" marR="0" lvl="0" indent="-2825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Ponteiros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dirty="0" smtClean="0"/>
              <a:t>Matrizes </a:t>
            </a:r>
            <a:r>
              <a:rPr lang="pt-BR" b="1" dirty="0" smtClean="0">
                <a:solidFill>
                  <a:srgbClr val="FF0000"/>
                </a:solidFill>
              </a:rPr>
              <a:t>não</a:t>
            </a:r>
            <a:r>
              <a:rPr lang="pt-BR" dirty="0" smtClean="0"/>
              <a:t> podem ser usadas como ponteiros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Exemplo: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sz="2000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</a:rPr>
              <a:t> vetor[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</a:rPr>
              <a:t>10</a:t>
            </a:r>
            <a:r>
              <a:rPr lang="pt-BR" sz="2000" b="1" dirty="0" smtClean="0">
                <a:latin typeface="Courier New" pitchFamily="49" charset="0"/>
              </a:rPr>
              <a:t>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rgbClr val="3333FF"/>
                </a:solidFill>
                <a:latin typeface="Courier New" pitchFamily="49" charset="0"/>
              </a:rPr>
              <a:t>    </a:t>
            </a:r>
            <a:r>
              <a:rPr lang="pt-BR" sz="2000" b="1" dirty="0" err="1" smtClean="0">
                <a:solidFill>
                  <a:srgbClr val="3333FF"/>
                </a:solidFill>
                <a:latin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</a:rPr>
              <a:t> *ponteiro, i;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    ponteiro = &amp;i;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rgbClr val="006600"/>
                </a:solidFill>
                <a:latin typeface="Courier New" pitchFamily="49" charset="0"/>
              </a:rPr>
              <a:t>    // as operações a seguir são inválidas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rgbClr val="006600"/>
                </a:solidFill>
                <a:latin typeface="Courier New" pitchFamily="49" charset="0"/>
              </a:rPr>
              <a:t>    // ERRADO: vetor não é variável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    vetor = vetor +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</a:rPr>
              <a:t> 2</a:t>
            </a:r>
            <a:r>
              <a:rPr lang="pt-BR" sz="2000" b="1" dirty="0" smtClean="0">
                <a:latin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rgbClr val="006600"/>
                </a:solidFill>
                <a:latin typeface="Courier New" pitchFamily="49" charset="0"/>
              </a:rPr>
              <a:t>   </a:t>
            </a:r>
            <a:r>
              <a:rPr lang="pt-BR" sz="2000" b="1" dirty="0" smtClean="0">
                <a:latin typeface="Courier New" pitchFamily="49" charset="0"/>
              </a:rPr>
              <a:t> </a:t>
            </a:r>
            <a:r>
              <a:rPr lang="pt-BR" sz="2000" b="1" dirty="0" smtClean="0">
                <a:solidFill>
                  <a:srgbClr val="006600"/>
                </a:solidFill>
                <a:latin typeface="Courier New" pitchFamily="49" charset="0"/>
              </a:rPr>
              <a:t>// ERRADO: vetor não é variável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    *vetor =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pt-BR" sz="2000" b="1" dirty="0" smtClean="0">
                <a:latin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    </a:t>
            </a:r>
            <a:r>
              <a:rPr lang="pt-BR" sz="2000" b="1" dirty="0" smtClean="0">
                <a:solidFill>
                  <a:srgbClr val="006600"/>
                </a:solidFill>
                <a:latin typeface="Courier New" pitchFamily="49" charset="0"/>
              </a:rPr>
              <a:t>// ERRADO: vetor não é variável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Courier New" pitchFamily="49" charset="0"/>
              </a:rPr>
              <a:t>    vetor = ponteiro;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i="1" dirty="0" smtClean="0"/>
              <a:t>tipo </a:t>
            </a:r>
            <a:r>
              <a:rPr lang="pt-BR" i="1" dirty="0" err="1" smtClean="0"/>
              <a:t>meuArray</a:t>
            </a:r>
            <a:r>
              <a:rPr lang="pt-BR" i="1" dirty="0" smtClean="0"/>
              <a:t>[]; </a:t>
            </a:r>
            <a:r>
              <a:rPr lang="pt-BR" i="1" dirty="0" smtClean="0">
                <a:sym typeface="Wingdings" pitchFamily="2" charset="2"/>
              </a:rPr>
              <a:t> </a:t>
            </a:r>
            <a:r>
              <a:rPr lang="pt-BR" i="1" dirty="0" err="1" smtClean="0">
                <a:solidFill>
                  <a:srgbClr val="0000FF"/>
                </a:solidFill>
                <a:sym typeface="Wingdings" pitchFamily="2" charset="2"/>
              </a:rPr>
              <a:t>const</a:t>
            </a:r>
            <a:r>
              <a:rPr lang="pt-BR" i="1" dirty="0" smtClean="0">
                <a:sym typeface="Wingdings" pitchFamily="2" charset="2"/>
              </a:rPr>
              <a:t> tipo * </a:t>
            </a:r>
            <a:r>
              <a:rPr lang="pt-BR" i="1" dirty="0" err="1" smtClean="0"/>
              <a:t>meuArray</a:t>
            </a:r>
            <a:r>
              <a:rPr lang="pt-BR" i="1" dirty="0" smtClean="0"/>
              <a:t>;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Exemplo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500174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#include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&lt;stdio.h&gt;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main() {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char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*s = "string";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 = 1, *p = &amp;a;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float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f =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2.0f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void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*v;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p;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v aponta para um inteiro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 = *((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*) v);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v = s;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v aponta para uma string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s = (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char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*) v;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v = &amp;f;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v aponta para um float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 = *((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float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*) v);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533400" marR="0" lvl="0" indent="-533400" algn="l" defTabSz="9144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Exemplo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5786" y="1571612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Podemos declarar matrizes de ponteiros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Exemplos: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vetor de ponteiros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*vetor[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10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];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// vetor de strings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char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*strings[] = {"EU", "TU", "ELE" };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// matriz de ponteiros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int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*matriz[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2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2</a:t>
            </a: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];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Ponteiro para ponteiro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64305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Guardam o endereço de outro ponteiro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Sintaxe:</a:t>
            </a:r>
          </a:p>
          <a:p>
            <a:pPr marL="639763" marR="0" lvl="1" indent="-236538" algn="l" defTabSz="914400" rtl="0" eaLnBrk="1" fontAlgn="base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pt-BR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 **nomeDaVariavel;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Também podem ser usados como matrizes bidimensionais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Podemos criar ponteiros para ponteiros para ponteiros para ponteiros, e assim por diante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478</Words>
  <Application>Microsoft Office PowerPoint</Application>
  <PresentationFormat>Apresentação na tela (4:3)</PresentationFormat>
  <Paragraphs>95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Opulento</vt:lpstr>
      <vt:lpstr>Introdução à Programação Engenharia da Computação</vt:lpstr>
      <vt:lpstr>Vetores e Ponteiros</vt:lpstr>
      <vt:lpstr>Vetores e Ponteiros</vt:lpstr>
      <vt:lpstr>Vetores e Ponteiros</vt:lpstr>
      <vt:lpstr>Vetores e Ponteiros </vt:lpstr>
      <vt:lpstr>Ponteiros</vt:lpstr>
      <vt:lpstr>Exemplo</vt:lpstr>
      <vt:lpstr>Exemplo</vt:lpstr>
      <vt:lpstr>Ponteiro para ponteiro</vt:lpstr>
      <vt:lpstr>Exercícios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Programação Engenharia da Computação</dc:title>
  <dc:creator>marcelo</dc:creator>
  <cp:lastModifiedBy>EJFRF</cp:lastModifiedBy>
  <cp:revision>18</cp:revision>
  <dcterms:created xsi:type="dcterms:W3CDTF">2009-04-07T12:31:36Z</dcterms:created>
  <dcterms:modified xsi:type="dcterms:W3CDTF">2009-10-06T16:09:42Z</dcterms:modified>
</cp:coreProperties>
</file>