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61" r:id="rId4"/>
    <p:sldId id="276" r:id="rId5"/>
    <p:sldId id="263" r:id="rId6"/>
    <p:sldId id="277" r:id="rId7"/>
    <p:sldId id="264" r:id="rId8"/>
    <p:sldId id="262" r:id="rId9"/>
    <p:sldId id="266" r:id="rId10"/>
    <p:sldId id="265" r:id="rId11"/>
    <p:sldId id="267" r:id="rId12"/>
    <p:sldId id="26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2" autoAdjust="0"/>
  </p:normalViewPr>
  <p:slideViewPr>
    <p:cSldViewPr>
      <p:cViewPr>
        <p:scale>
          <a:sx n="78" d="100"/>
          <a:sy n="78" d="100"/>
        </p:scale>
        <p:origin x="-924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855FD00-3CE7-444C-A7E2-62A7BFA1A8DC}" type="datetimeFigureOut">
              <a:rPr lang="pt-BR"/>
              <a:pPr>
                <a:defRPr/>
              </a:pPr>
              <a:t>09/06/2009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B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FBE88A7-17C1-4452-977C-8D77420716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CABA20-0032-438B-B30E-663447933EBE}" type="slidenum">
              <a:rPr lang="pt-BR" smtClean="0"/>
              <a:pPr/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58BB81-05B2-45AC-9513-26793B85635D}" type="slidenum">
              <a:rPr lang="pt-BR" smtClean="0"/>
              <a:pPr/>
              <a:t>6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58BB81-05B2-45AC-9513-26793B85635D}" type="slidenum">
              <a:rPr lang="pt-BR" smtClean="0"/>
              <a:pPr/>
              <a:t>7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E993E-4D22-481F-BBF4-B37AE762BA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1AD87-B88C-480F-BF22-A58B441461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0BD47-DE60-40DE-8282-E635C84A30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68DB6-AEAF-4371-A5C3-90E7543EC4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45664-EB7E-4254-9AD3-522B57AA5C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EBD2E-B6C3-4FBA-8CD7-A0871AA830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816C3-56A6-4859-8846-54D25C262D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6975C-EA34-4060-B5BC-0EF780B038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1EAC5-97D4-40CF-8F41-455AA1EAED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48771-F943-4AFE-8466-CABC97CE91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53FAF-3D8E-4478-BEA4-914D77B430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68646DC-A6A1-4E49-9E5F-A58820F5CB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mailto:mac@cin.ufpe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bcs@cin.ufpe.br" TargetMode="External"/><Relationship Id="rId5" Type="http://schemas.openxmlformats.org/officeDocument/2006/relationships/hyperlink" Target="mailto:marcelow@cin.ufpe.br" TargetMode="External"/><Relationship Id="rId4" Type="http://schemas.openxmlformats.org/officeDocument/2006/relationships/hyperlink" Target="mailto:bfm@cin.ufpe.b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0"/>
            <a:ext cx="90360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285750" y="2643188"/>
            <a:ext cx="84296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dirty="0"/>
              <a:t>Um Estudo de Aplicação do </a:t>
            </a:r>
            <a:r>
              <a:rPr lang="pt-BR" sz="2600" dirty="0" err="1"/>
              <a:t>iPACKMAN</a:t>
            </a:r>
            <a:r>
              <a:rPr lang="pt-BR" sz="2600" dirty="0"/>
              <a:t> para Compressão de Texturas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3042" y="4357694"/>
            <a:ext cx="5718232" cy="1477328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>
              <a:defRPr/>
            </a:pPr>
            <a:r>
              <a:rPr lang="pt-BR" dirty="0"/>
              <a:t>Bruno Marques                          Marcelo Walter</a:t>
            </a:r>
          </a:p>
          <a:p>
            <a:pPr>
              <a:defRPr/>
            </a:pPr>
            <a:r>
              <a:rPr lang="pt-BR" dirty="0">
                <a:hlinkClick r:id="rId4"/>
              </a:rPr>
              <a:t>bfm@cin.ufpe.br</a:t>
            </a:r>
            <a:r>
              <a:rPr lang="pt-BR" dirty="0"/>
              <a:t>                        </a:t>
            </a:r>
            <a:r>
              <a:rPr lang="pt-BR" dirty="0">
                <a:hlinkClick r:id="rId5"/>
              </a:rPr>
              <a:t>marcelow@cin.ufpe.br</a:t>
            </a:r>
            <a:endParaRPr lang="pt-BR" dirty="0"/>
          </a:p>
          <a:p>
            <a:pPr>
              <a:defRPr/>
            </a:pPr>
            <a:endParaRPr lang="pt-BR" dirty="0"/>
          </a:p>
          <a:p>
            <a:pPr marL="0" lvl="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/>
              <a:t>Rafael Santos                            Marcília Campos</a:t>
            </a:r>
          </a:p>
          <a:p>
            <a:pPr marL="0" lvl="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hlinkClick r:id="rId6"/>
              </a:rPr>
              <a:t>rbcs@cin.ufpe.br</a:t>
            </a:r>
            <a:r>
              <a:rPr lang="pt-BR" dirty="0"/>
              <a:t>                       </a:t>
            </a:r>
            <a:r>
              <a:rPr lang="pt-BR" dirty="0">
                <a:hlinkClick r:id="rId7"/>
              </a:rPr>
              <a:t>mac@cin.ufpe.br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071591" y="2071688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Um bit, chamado </a:t>
            </a:r>
            <a:r>
              <a:rPr lang="pt-BR" i="1"/>
              <a:t>diffbit,</a:t>
            </a:r>
            <a:r>
              <a:rPr lang="pt-BR"/>
              <a:t> decide se a cor base pode ser calculada diferencialmente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71538" y="2928938"/>
            <a:ext cx="7891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Esse bit foi extraído do codebook que tinha 4 bits e agora passa a ter 3 bits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071538" y="3500438"/>
            <a:ext cx="6929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O bit que sobra, chamado </a:t>
            </a:r>
            <a:r>
              <a:rPr lang="pt-BR" i="1"/>
              <a:t>flipbit</a:t>
            </a:r>
            <a:r>
              <a:rPr lang="pt-BR"/>
              <a:t>, é usado para decidir se os blocos serão 2x4 ou 4x2</a:t>
            </a:r>
          </a:p>
        </p:txBody>
      </p:sp>
      <p:sp>
        <p:nvSpPr>
          <p:cNvPr id="11271" name="Rectangle 3"/>
          <p:cNvSpPr>
            <a:spLocks noChangeArrowheads="1"/>
          </p:cNvSpPr>
          <p:nvPr/>
        </p:nvSpPr>
        <p:spPr bwMode="auto">
          <a:xfrm>
            <a:off x="1357313" y="45339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2" name="Rectangle 4"/>
          <p:cNvSpPr>
            <a:spLocks noChangeArrowheads="1"/>
          </p:cNvSpPr>
          <p:nvPr/>
        </p:nvSpPr>
        <p:spPr bwMode="auto">
          <a:xfrm>
            <a:off x="1509713" y="45339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3" name="Rectangle 5"/>
          <p:cNvSpPr>
            <a:spLocks noChangeArrowheads="1"/>
          </p:cNvSpPr>
          <p:nvPr/>
        </p:nvSpPr>
        <p:spPr bwMode="auto">
          <a:xfrm>
            <a:off x="1662113" y="45339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4" name="Rectangle 6"/>
          <p:cNvSpPr>
            <a:spLocks noChangeArrowheads="1"/>
          </p:cNvSpPr>
          <p:nvPr/>
        </p:nvSpPr>
        <p:spPr bwMode="auto">
          <a:xfrm>
            <a:off x="1814513" y="45339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5" name="Rectangle 7"/>
          <p:cNvSpPr>
            <a:spLocks noChangeArrowheads="1"/>
          </p:cNvSpPr>
          <p:nvPr/>
        </p:nvSpPr>
        <p:spPr bwMode="auto">
          <a:xfrm>
            <a:off x="4405313" y="45339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6" name="Rectangle 8"/>
          <p:cNvSpPr>
            <a:spLocks noChangeArrowheads="1"/>
          </p:cNvSpPr>
          <p:nvPr/>
        </p:nvSpPr>
        <p:spPr bwMode="auto">
          <a:xfrm>
            <a:off x="1966913" y="45339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7" name="Line 9"/>
          <p:cNvSpPr>
            <a:spLocks noChangeShapeType="1"/>
          </p:cNvSpPr>
          <p:nvPr/>
        </p:nvSpPr>
        <p:spPr bwMode="auto">
          <a:xfrm>
            <a:off x="13573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8" name="Line 10"/>
          <p:cNvSpPr>
            <a:spLocks noChangeShapeType="1"/>
          </p:cNvSpPr>
          <p:nvPr/>
        </p:nvSpPr>
        <p:spPr bwMode="auto">
          <a:xfrm>
            <a:off x="21193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9" name="Rectangle 11"/>
          <p:cNvSpPr>
            <a:spLocks noChangeArrowheads="1"/>
          </p:cNvSpPr>
          <p:nvPr/>
        </p:nvSpPr>
        <p:spPr bwMode="auto">
          <a:xfrm>
            <a:off x="2119313" y="4533900"/>
            <a:ext cx="152400" cy="152400"/>
          </a:xfrm>
          <a:prstGeom prst="rect">
            <a:avLst/>
          </a:prstGeom>
          <a:solidFill>
            <a:srgbClr val="F3A6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0" name="Rectangle 12"/>
          <p:cNvSpPr>
            <a:spLocks noChangeArrowheads="1"/>
          </p:cNvSpPr>
          <p:nvPr/>
        </p:nvSpPr>
        <p:spPr bwMode="auto">
          <a:xfrm>
            <a:off x="2271713" y="4533900"/>
            <a:ext cx="152400" cy="152400"/>
          </a:xfrm>
          <a:prstGeom prst="rect">
            <a:avLst/>
          </a:prstGeom>
          <a:solidFill>
            <a:srgbClr val="F3A6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1" name="Rectangle 13"/>
          <p:cNvSpPr>
            <a:spLocks noChangeArrowheads="1"/>
          </p:cNvSpPr>
          <p:nvPr/>
        </p:nvSpPr>
        <p:spPr bwMode="auto">
          <a:xfrm>
            <a:off x="2424113" y="4533900"/>
            <a:ext cx="152400" cy="152400"/>
          </a:xfrm>
          <a:prstGeom prst="rect">
            <a:avLst/>
          </a:prstGeom>
          <a:solidFill>
            <a:srgbClr val="F3A6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2" name="Line 14"/>
          <p:cNvSpPr>
            <a:spLocks noChangeShapeType="1"/>
          </p:cNvSpPr>
          <p:nvPr/>
        </p:nvSpPr>
        <p:spPr bwMode="auto">
          <a:xfrm>
            <a:off x="25765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3" name="Rectangle 15"/>
          <p:cNvSpPr>
            <a:spLocks noChangeArrowheads="1"/>
          </p:cNvSpPr>
          <p:nvPr/>
        </p:nvSpPr>
        <p:spPr bwMode="auto">
          <a:xfrm>
            <a:off x="2728913" y="45339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4" name="Rectangle 16"/>
          <p:cNvSpPr>
            <a:spLocks noChangeArrowheads="1"/>
          </p:cNvSpPr>
          <p:nvPr/>
        </p:nvSpPr>
        <p:spPr bwMode="auto">
          <a:xfrm>
            <a:off x="2881313" y="45339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5" name="Rectangle 17"/>
          <p:cNvSpPr>
            <a:spLocks noChangeArrowheads="1"/>
          </p:cNvSpPr>
          <p:nvPr/>
        </p:nvSpPr>
        <p:spPr bwMode="auto">
          <a:xfrm>
            <a:off x="3033713" y="45339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6" name="Rectangle 18"/>
          <p:cNvSpPr>
            <a:spLocks noChangeArrowheads="1"/>
          </p:cNvSpPr>
          <p:nvPr/>
        </p:nvSpPr>
        <p:spPr bwMode="auto">
          <a:xfrm>
            <a:off x="3186113" y="45339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7" name="Rectangle 19"/>
          <p:cNvSpPr>
            <a:spLocks noChangeArrowheads="1"/>
          </p:cNvSpPr>
          <p:nvPr/>
        </p:nvSpPr>
        <p:spPr bwMode="auto">
          <a:xfrm>
            <a:off x="3338513" y="4533900"/>
            <a:ext cx="152400" cy="152400"/>
          </a:xfrm>
          <a:prstGeom prst="rect">
            <a:avLst/>
          </a:prstGeom>
          <a:solidFill>
            <a:srgbClr val="95CF6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8" name="Rectangle 20"/>
          <p:cNvSpPr>
            <a:spLocks noChangeArrowheads="1"/>
          </p:cNvSpPr>
          <p:nvPr/>
        </p:nvSpPr>
        <p:spPr bwMode="auto">
          <a:xfrm>
            <a:off x="3490913" y="4533900"/>
            <a:ext cx="152400" cy="152400"/>
          </a:xfrm>
          <a:prstGeom prst="rect">
            <a:avLst/>
          </a:prstGeom>
          <a:solidFill>
            <a:srgbClr val="95CF6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9" name="Rectangle 21"/>
          <p:cNvSpPr>
            <a:spLocks noChangeArrowheads="1"/>
          </p:cNvSpPr>
          <p:nvPr/>
        </p:nvSpPr>
        <p:spPr bwMode="auto">
          <a:xfrm>
            <a:off x="3643313" y="4533900"/>
            <a:ext cx="152400" cy="1524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0" name="Rectangle 22"/>
          <p:cNvSpPr>
            <a:spLocks noChangeArrowheads="1"/>
          </p:cNvSpPr>
          <p:nvPr/>
        </p:nvSpPr>
        <p:spPr bwMode="auto">
          <a:xfrm>
            <a:off x="2576513" y="45339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1" name="Line 23"/>
          <p:cNvSpPr>
            <a:spLocks noChangeShapeType="1"/>
          </p:cNvSpPr>
          <p:nvPr/>
        </p:nvSpPr>
        <p:spPr bwMode="auto">
          <a:xfrm>
            <a:off x="33385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2" name="Line 24"/>
          <p:cNvSpPr>
            <a:spLocks noChangeShapeType="1"/>
          </p:cNvSpPr>
          <p:nvPr/>
        </p:nvSpPr>
        <p:spPr bwMode="auto">
          <a:xfrm>
            <a:off x="37957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3" name="Rectangle 25"/>
          <p:cNvSpPr>
            <a:spLocks noChangeArrowheads="1"/>
          </p:cNvSpPr>
          <p:nvPr/>
        </p:nvSpPr>
        <p:spPr bwMode="auto">
          <a:xfrm>
            <a:off x="3795713" y="45339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4" name="Rectangle 26"/>
          <p:cNvSpPr>
            <a:spLocks noChangeArrowheads="1"/>
          </p:cNvSpPr>
          <p:nvPr/>
        </p:nvSpPr>
        <p:spPr bwMode="auto">
          <a:xfrm>
            <a:off x="3948113" y="45339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5" name="Rectangle 27"/>
          <p:cNvSpPr>
            <a:spLocks noChangeArrowheads="1"/>
          </p:cNvSpPr>
          <p:nvPr/>
        </p:nvSpPr>
        <p:spPr bwMode="auto">
          <a:xfrm>
            <a:off x="4100513" y="45339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6" name="Rectangle 28"/>
          <p:cNvSpPr>
            <a:spLocks noChangeArrowheads="1"/>
          </p:cNvSpPr>
          <p:nvPr/>
        </p:nvSpPr>
        <p:spPr bwMode="auto">
          <a:xfrm>
            <a:off x="4252913" y="45339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7" name="Rectangle 29"/>
          <p:cNvSpPr>
            <a:spLocks noChangeArrowheads="1"/>
          </p:cNvSpPr>
          <p:nvPr/>
        </p:nvSpPr>
        <p:spPr bwMode="auto">
          <a:xfrm>
            <a:off x="4862513" y="4533900"/>
            <a:ext cx="152400" cy="152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8" name="Rectangle 30"/>
          <p:cNvSpPr>
            <a:spLocks noChangeArrowheads="1"/>
          </p:cNvSpPr>
          <p:nvPr/>
        </p:nvSpPr>
        <p:spPr bwMode="auto">
          <a:xfrm>
            <a:off x="4557713" y="4533900"/>
            <a:ext cx="152400" cy="152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9" name="Rectangle 31"/>
          <p:cNvSpPr>
            <a:spLocks noChangeArrowheads="1"/>
          </p:cNvSpPr>
          <p:nvPr/>
        </p:nvSpPr>
        <p:spPr bwMode="auto">
          <a:xfrm>
            <a:off x="4710113" y="4533900"/>
            <a:ext cx="152400" cy="152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00" name="Line 32"/>
          <p:cNvSpPr>
            <a:spLocks noChangeShapeType="1"/>
          </p:cNvSpPr>
          <p:nvPr/>
        </p:nvSpPr>
        <p:spPr bwMode="auto">
          <a:xfrm>
            <a:off x="50149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50149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51673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1" name="Rectangle 35"/>
          <p:cNvSpPr>
            <a:spLocks noChangeArrowheads="1"/>
          </p:cNvSpPr>
          <p:nvPr/>
        </p:nvSpPr>
        <p:spPr bwMode="auto">
          <a:xfrm>
            <a:off x="53197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04" name="Line 36"/>
          <p:cNvSpPr>
            <a:spLocks noChangeShapeType="1"/>
          </p:cNvSpPr>
          <p:nvPr/>
        </p:nvSpPr>
        <p:spPr bwMode="auto">
          <a:xfrm>
            <a:off x="54721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54721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56245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45" name="Rectangle 39"/>
          <p:cNvSpPr>
            <a:spLocks noChangeArrowheads="1"/>
          </p:cNvSpPr>
          <p:nvPr/>
        </p:nvSpPr>
        <p:spPr bwMode="auto">
          <a:xfrm>
            <a:off x="5776913" y="45339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08" name="Text Box 40"/>
          <p:cNvSpPr txBox="1">
            <a:spLocks noChangeArrowheads="1"/>
          </p:cNvSpPr>
          <p:nvPr/>
        </p:nvSpPr>
        <p:spPr bwMode="auto">
          <a:xfrm>
            <a:off x="1509713" y="4684713"/>
            <a:ext cx="325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R</a:t>
            </a:r>
          </a:p>
        </p:txBody>
      </p:sp>
      <p:sp>
        <p:nvSpPr>
          <p:cNvPr id="11309" name="Text Box 41"/>
          <p:cNvSpPr txBox="1">
            <a:spLocks noChangeArrowheads="1"/>
          </p:cNvSpPr>
          <p:nvPr/>
        </p:nvSpPr>
        <p:spPr bwMode="auto">
          <a:xfrm>
            <a:off x="2119313" y="4684713"/>
            <a:ext cx="452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dR</a:t>
            </a:r>
          </a:p>
        </p:txBody>
      </p:sp>
      <p:sp>
        <p:nvSpPr>
          <p:cNvPr id="11310" name="Text Box 42"/>
          <p:cNvSpPr txBox="1">
            <a:spLocks noChangeArrowheads="1"/>
          </p:cNvSpPr>
          <p:nvPr/>
        </p:nvSpPr>
        <p:spPr bwMode="auto">
          <a:xfrm>
            <a:off x="2720975" y="4700588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G</a:t>
            </a:r>
          </a:p>
        </p:txBody>
      </p:sp>
      <p:sp>
        <p:nvSpPr>
          <p:cNvPr id="11311" name="Text Box 43"/>
          <p:cNvSpPr txBox="1">
            <a:spLocks noChangeArrowheads="1"/>
          </p:cNvSpPr>
          <p:nvPr/>
        </p:nvSpPr>
        <p:spPr bwMode="auto">
          <a:xfrm>
            <a:off x="3330575" y="470058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dG</a:t>
            </a:r>
          </a:p>
        </p:txBody>
      </p:sp>
      <p:sp>
        <p:nvSpPr>
          <p:cNvPr id="11312" name="Text Box 44"/>
          <p:cNvSpPr txBox="1">
            <a:spLocks noChangeArrowheads="1"/>
          </p:cNvSpPr>
          <p:nvPr/>
        </p:nvSpPr>
        <p:spPr bwMode="auto">
          <a:xfrm>
            <a:off x="3940175" y="4700588"/>
            <a:ext cx="319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B</a:t>
            </a:r>
          </a:p>
        </p:txBody>
      </p:sp>
      <p:sp>
        <p:nvSpPr>
          <p:cNvPr id="11313" name="Text Box 45"/>
          <p:cNvSpPr txBox="1">
            <a:spLocks noChangeArrowheads="1"/>
          </p:cNvSpPr>
          <p:nvPr/>
        </p:nvSpPr>
        <p:spPr bwMode="auto">
          <a:xfrm>
            <a:off x="4549775" y="4700588"/>
            <a:ext cx="446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dB</a:t>
            </a:r>
          </a:p>
        </p:txBody>
      </p:sp>
      <p:sp>
        <p:nvSpPr>
          <p:cNvPr id="11314" name="Text Box 46"/>
          <p:cNvSpPr txBox="1">
            <a:spLocks noChangeArrowheads="1"/>
          </p:cNvSpPr>
          <p:nvPr/>
        </p:nvSpPr>
        <p:spPr bwMode="auto">
          <a:xfrm>
            <a:off x="5124450" y="4700588"/>
            <a:ext cx="1109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table bits</a:t>
            </a:r>
          </a:p>
        </p:txBody>
      </p:sp>
      <p:sp>
        <p:nvSpPr>
          <p:cNvPr id="11315" name="Line 47"/>
          <p:cNvSpPr>
            <a:spLocks noChangeShapeType="1"/>
          </p:cNvSpPr>
          <p:nvPr/>
        </p:nvSpPr>
        <p:spPr bwMode="auto">
          <a:xfrm>
            <a:off x="6234113" y="44719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16" name="Line 49"/>
          <p:cNvSpPr>
            <a:spLocks noChangeShapeType="1"/>
          </p:cNvSpPr>
          <p:nvPr/>
        </p:nvSpPr>
        <p:spPr bwMode="auto">
          <a:xfrm>
            <a:off x="50149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5" name="Rectangle 50"/>
          <p:cNvSpPr>
            <a:spLocks noChangeArrowheads="1"/>
          </p:cNvSpPr>
          <p:nvPr/>
        </p:nvSpPr>
        <p:spPr bwMode="auto">
          <a:xfrm>
            <a:off x="50149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6" name="Rectangle 51"/>
          <p:cNvSpPr>
            <a:spLocks noChangeArrowheads="1"/>
          </p:cNvSpPr>
          <p:nvPr/>
        </p:nvSpPr>
        <p:spPr bwMode="auto">
          <a:xfrm>
            <a:off x="51673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7" name="Rectangle 52"/>
          <p:cNvSpPr>
            <a:spLocks noChangeArrowheads="1"/>
          </p:cNvSpPr>
          <p:nvPr/>
        </p:nvSpPr>
        <p:spPr bwMode="auto">
          <a:xfrm>
            <a:off x="53197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20" name="Rectangle 53"/>
          <p:cNvSpPr>
            <a:spLocks noChangeArrowheads="1"/>
          </p:cNvSpPr>
          <p:nvPr/>
        </p:nvSpPr>
        <p:spPr bwMode="auto">
          <a:xfrm>
            <a:off x="13573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1" name="Rectangle 54"/>
          <p:cNvSpPr>
            <a:spLocks noChangeArrowheads="1"/>
          </p:cNvSpPr>
          <p:nvPr/>
        </p:nvSpPr>
        <p:spPr bwMode="auto">
          <a:xfrm>
            <a:off x="15097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2" name="Rectangle 55"/>
          <p:cNvSpPr>
            <a:spLocks noChangeArrowheads="1"/>
          </p:cNvSpPr>
          <p:nvPr/>
        </p:nvSpPr>
        <p:spPr bwMode="auto">
          <a:xfrm>
            <a:off x="16621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3" name="Rectangle 56"/>
          <p:cNvSpPr>
            <a:spLocks noChangeArrowheads="1"/>
          </p:cNvSpPr>
          <p:nvPr/>
        </p:nvSpPr>
        <p:spPr bwMode="auto">
          <a:xfrm>
            <a:off x="18145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4" name="Line 57"/>
          <p:cNvSpPr>
            <a:spLocks noChangeShapeType="1"/>
          </p:cNvSpPr>
          <p:nvPr/>
        </p:nvSpPr>
        <p:spPr bwMode="auto">
          <a:xfrm>
            <a:off x="13573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5" name="Rectangle 58"/>
          <p:cNvSpPr>
            <a:spLocks noChangeArrowheads="1"/>
          </p:cNvSpPr>
          <p:nvPr/>
        </p:nvSpPr>
        <p:spPr bwMode="auto">
          <a:xfrm>
            <a:off x="19669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6" name="Rectangle 59"/>
          <p:cNvSpPr>
            <a:spLocks noChangeArrowheads="1"/>
          </p:cNvSpPr>
          <p:nvPr/>
        </p:nvSpPr>
        <p:spPr bwMode="auto">
          <a:xfrm>
            <a:off x="21193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7" name="Rectangle 60"/>
          <p:cNvSpPr>
            <a:spLocks noChangeArrowheads="1"/>
          </p:cNvSpPr>
          <p:nvPr/>
        </p:nvSpPr>
        <p:spPr bwMode="auto">
          <a:xfrm>
            <a:off x="22717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8" name="Rectangle 61"/>
          <p:cNvSpPr>
            <a:spLocks noChangeArrowheads="1"/>
          </p:cNvSpPr>
          <p:nvPr/>
        </p:nvSpPr>
        <p:spPr bwMode="auto">
          <a:xfrm>
            <a:off x="2424113" y="52197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29" name="Line 62"/>
          <p:cNvSpPr>
            <a:spLocks noChangeShapeType="1"/>
          </p:cNvSpPr>
          <p:nvPr/>
        </p:nvSpPr>
        <p:spPr bwMode="auto">
          <a:xfrm>
            <a:off x="19669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0" name="Line 63"/>
          <p:cNvSpPr>
            <a:spLocks noChangeShapeType="1"/>
          </p:cNvSpPr>
          <p:nvPr/>
        </p:nvSpPr>
        <p:spPr bwMode="auto">
          <a:xfrm>
            <a:off x="25765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1" name="Rectangle 64"/>
          <p:cNvSpPr>
            <a:spLocks noChangeArrowheads="1"/>
          </p:cNvSpPr>
          <p:nvPr/>
        </p:nvSpPr>
        <p:spPr bwMode="auto">
          <a:xfrm>
            <a:off x="27289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2" name="Rectangle 65"/>
          <p:cNvSpPr>
            <a:spLocks noChangeArrowheads="1"/>
          </p:cNvSpPr>
          <p:nvPr/>
        </p:nvSpPr>
        <p:spPr bwMode="auto">
          <a:xfrm>
            <a:off x="28813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3" name="Rectangle 66"/>
          <p:cNvSpPr>
            <a:spLocks noChangeArrowheads="1"/>
          </p:cNvSpPr>
          <p:nvPr/>
        </p:nvSpPr>
        <p:spPr bwMode="auto">
          <a:xfrm>
            <a:off x="30337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4" name="Rectangle 67"/>
          <p:cNvSpPr>
            <a:spLocks noChangeArrowheads="1"/>
          </p:cNvSpPr>
          <p:nvPr/>
        </p:nvSpPr>
        <p:spPr bwMode="auto">
          <a:xfrm>
            <a:off x="25765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5" name="Line 68"/>
          <p:cNvSpPr>
            <a:spLocks noChangeShapeType="1"/>
          </p:cNvSpPr>
          <p:nvPr/>
        </p:nvSpPr>
        <p:spPr bwMode="auto">
          <a:xfrm>
            <a:off x="31861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6" name="Rectangle 69"/>
          <p:cNvSpPr>
            <a:spLocks noChangeArrowheads="1"/>
          </p:cNvSpPr>
          <p:nvPr/>
        </p:nvSpPr>
        <p:spPr bwMode="auto">
          <a:xfrm>
            <a:off x="33385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7" name="Rectangle 70"/>
          <p:cNvSpPr>
            <a:spLocks noChangeArrowheads="1"/>
          </p:cNvSpPr>
          <p:nvPr/>
        </p:nvSpPr>
        <p:spPr bwMode="auto">
          <a:xfrm>
            <a:off x="34909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8" name="Rectangle 71"/>
          <p:cNvSpPr>
            <a:spLocks noChangeArrowheads="1"/>
          </p:cNvSpPr>
          <p:nvPr/>
        </p:nvSpPr>
        <p:spPr bwMode="auto">
          <a:xfrm>
            <a:off x="36433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39" name="Rectangle 72"/>
          <p:cNvSpPr>
            <a:spLocks noChangeArrowheads="1"/>
          </p:cNvSpPr>
          <p:nvPr/>
        </p:nvSpPr>
        <p:spPr bwMode="auto">
          <a:xfrm>
            <a:off x="3186113" y="5219700"/>
            <a:ext cx="152400" cy="152400"/>
          </a:xfrm>
          <a:prstGeom prst="rect">
            <a:avLst/>
          </a:prstGeom>
          <a:solidFill>
            <a:srgbClr val="64A33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0" name="Line 73"/>
          <p:cNvSpPr>
            <a:spLocks noChangeShapeType="1"/>
          </p:cNvSpPr>
          <p:nvPr/>
        </p:nvSpPr>
        <p:spPr bwMode="auto">
          <a:xfrm>
            <a:off x="37957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1" name="Rectangle 74"/>
          <p:cNvSpPr>
            <a:spLocks noChangeArrowheads="1"/>
          </p:cNvSpPr>
          <p:nvPr/>
        </p:nvSpPr>
        <p:spPr bwMode="auto">
          <a:xfrm>
            <a:off x="37957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2" name="Rectangle 75"/>
          <p:cNvSpPr>
            <a:spLocks noChangeArrowheads="1"/>
          </p:cNvSpPr>
          <p:nvPr/>
        </p:nvSpPr>
        <p:spPr bwMode="auto">
          <a:xfrm>
            <a:off x="39481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3" name="Rectangle 76"/>
          <p:cNvSpPr>
            <a:spLocks noChangeArrowheads="1"/>
          </p:cNvSpPr>
          <p:nvPr/>
        </p:nvSpPr>
        <p:spPr bwMode="auto">
          <a:xfrm>
            <a:off x="41005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4" name="Rectangle 77"/>
          <p:cNvSpPr>
            <a:spLocks noChangeArrowheads="1"/>
          </p:cNvSpPr>
          <p:nvPr/>
        </p:nvSpPr>
        <p:spPr bwMode="auto">
          <a:xfrm>
            <a:off x="42529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5" name="Line 78"/>
          <p:cNvSpPr>
            <a:spLocks noChangeShapeType="1"/>
          </p:cNvSpPr>
          <p:nvPr/>
        </p:nvSpPr>
        <p:spPr bwMode="auto">
          <a:xfrm>
            <a:off x="44053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6" name="Line 79"/>
          <p:cNvSpPr>
            <a:spLocks noChangeShapeType="1"/>
          </p:cNvSpPr>
          <p:nvPr/>
        </p:nvSpPr>
        <p:spPr bwMode="auto">
          <a:xfrm>
            <a:off x="44053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7" name="Rectangle 80"/>
          <p:cNvSpPr>
            <a:spLocks noChangeArrowheads="1"/>
          </p:cNvSpPr>
          <p:nvPr/>
        </p:nvSpPr>
        <p:spPr bwMode="auto">
          <a:xfrm>
            <a:off x="44053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8" name="Rectangle 81"/>
          <p:cNvSpPr>
            <a:spLocks noChangeArrowheads="1"/>
          </p:cNvSpPr>
          <p:nvPr/>
        </p:nvSpPr>
        <p:spPr bwMode="auto">
          <a:xfrm>
            <a:off x="45577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49" name="Rectangle 82"/>
          <p:cNvSpPr>
            <a:spLocks noChangeArrowheads="1"/>
          </p:cNvSpPr>
          <p:nvPr/>
        </p:nvSpPr>
        <p:spPr bwMode="auto">
          <a:xfrm>
            <a:off x="47101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50" name="Rectangle 83"/>
          <p:cNvSpPr>
            <a:spLocks noChangeArrowheads="1"/>
          </p:cNvSpPr>
          <p:nvPr/>
        </p:nvSpPr>
        <p:spPr bwMode="auto">
          <a:xfrm>
            <a:off x="4862513" y="5219700"/>
            <a:ext cx="152400" cy="152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51" name="Line 84"/>
          <p:cNvSpPr>
            <a:spLocks noChangeShapeType="1"/>
          </p:cNvSpPr>
          <p:nvPr/>
        </p:nvSpPr>
        <p:spPr bwMode="auto">
          <a:xfrm>
            <a:off x="54721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0" name="Rectangle 85"/>
          <p:cNvSpPr>
            <a:spLocks noChangeArrowheads="1"/>
          </p:cNvSpPr>
          <p:nvPr/>
        </p:nvSpPr>
        <p:spPr bwMode="auto">
          <a:xfrm>
            <a:off x="54721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1" name="Rectangle 86"/>
          <p:cNvSpPr>
            <a:spLocks noChangeArrowheads="1"/>
          </p:cNvSpPr>
          <p:nvPr/>
        </p:nvSpPr>
        <p:spPr bwMode="auto">
          <a:xfrm>
            <a:off x="56245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54" name="Text Box 88"/>
          <p:cNvSpPr txBox="1">
            <a:spLocks noChangeArrowheads="1"/>
          </p:cNvSpPr>
          <p:nvPr/>
        </p:nvSpPr>
        <p:spPr bwMode="auto">
          <a:xfrm>
            <a:off x="3306763" y="53721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G</a:t>
            </a:r>
          </a:p>
        </p:txBody>
      </p:sp>
      <p:sp>
        <p:nvSpPr>
          <p:cNvPr id="11355" name="Text Box 89"/>
          <p:cNvSpPr txBox="1">
            <a:spLocks noChangeArrowheads="1"/>
          </p:cNvSpPr>
          <p:nvPr/>
        </p:nvSpPr>
        <p:spPr bwMode="auto">
          <a:xfrm>
            <a:off x="3933825" y="5372100"/>
            <a:ext cx="319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B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2119313" y="5372100"/>
            <a:ext cx="3254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R</a:t>
            </a: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5776913" y="5219700"/>
            <a:ext cx="1524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58" name="Line 95"/>
          <p:cNvSpPr>
            <a:spLocks noChangeShapeType="1"/>
          </p:cNvSpPr>
          <p:nvPr/>
        </p:nvSpPr>
        <p:spPr bwMode="auto">
          <a:xfrm>
            <a:off x="62341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59" name="Line 96"/>
          <p:cNvSpPr>
            <a:spLocks noChangeShapeType="1"/>
          </p:cNvSpPr>
          <p:nvPr/>
        </p:nvSpPr>
        <p:spPr bwMode="auto">
          <a:xfrm>
            <a:off x="62341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0" name="Line 97"/>
          <p:cNvSpPr>
            <a:spLocks noChangeShapeType="1"/>
          </p:cNvSpPr>
          <p:nvPr/>
        </p:nvSpPr>
        <p:spPr bwMode="auto">
          <a:xfrm>
            <a:off x="6234113" y="512921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929313" y="5219700"/>
            <a:ext cx="152400" cy="152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5929313" y="4533900"/>
            <a:ext cx="152400" cy="152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363" name="Line 100"/>
          <p:cNvSpPr>
            <a:spLocks noChangeShapeType="1"/>
          </p:cNvSpPr>
          <p:nvPr/>
        </p:nvSpPr>
        <p:spPr bwMode="auto">
          <a:xfrm>
            <a:off x="6234113" y="421481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1364" name="Line 188"/>
          <p:cNvSpPr>
            <a:spLocks noChangeShapeType="1"/>
          </p:cNvSpPr>
          <p:nvPr/>
        </p:nvSpPr>
        <p:spPr bwMode="auto">
          <a:xfrm>
            <a:off x="5929313" y="44577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5" name="Line 189"/>
          <p:cNvSpPr>
            <a:spLocks noChangeShapeType="1"/>
          </p:cNvSpPr>
          <p:nvPr/>
        </p:nvSpPr>
        <p:spPr bwMode="auto">
          <a:xfrm>
            <a:off x="5929313" y="5143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6" name="Rectangle 190"/>
          <p:cNvSpPr>
            <a:spLocks noChangeArrowheads="1"/>
          </p:cNvSpPr>
          <p:nvPr/>
        </p:nvSpPr>
        <p:spPr bwMode="auto">
          <a:xfrm>
            <a:off x="6081713" y="4533900"/>
            <a:ext cx="152400" cy="152400"/>
          </a:xfrm>
          <a:prstGeom prst="rect">
            <a:avLst/>
          </a:prstGeom>
          <a:solidFill>
            <a:srgbClr val="DD2D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7" name="Rectangle 193"/>
          <p:cNvSpPr>
            <a:spLocks noChangeArrowheads="1"/>
          </p:cNvSpPr>
          <p:nvPr/>
        </p:nvSpPr>
        <p:spPr bwMode="auto">
          <a:xfrm>
            <a:off x="6081713" y="5219700"/>
            <a:ext cx="152400" cy="152400"/>
          </a:xfrm>
          <a:prstGeom prst="rect">
            <a:avLst/>
          </a:prstGeom>
          <a:solidFill>
            <a:srgbClr val="DD2D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8" name="Line 191"/>
          <p:cNvSpPr>
            <a:spLocks noChangeShapeType="1"/>
          </p:cNvSpPr>
          <p:nvPr/>
        </p:nvSpPr>
        <p:spPr bwMode="auto">
          <a:xfrm flipH="1">
            <a:off x="6300788" y="4518025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369" name="Text Box 192"/>
          <p:cNvSpPr txBox="1">
            <a:spLocks noChangeArrowheads="1"/>
          </p:cNvSpPr>
          <p:nvPr/>
        </p:nvSpPr>
        <p:spPr bwMode="auto">
          <a:xfrm>
            <a:off x="7159625" y="4318000"/>
            <a:ext cx="14843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ahoma" pitchFamily="34" charset="0"/>
              </a:rPr>
              <a:t>flipped ou não flipped</a:t>
            </a:r>
          </a:p>
        </p:txBody>
      </p:sp>
      <p:sp>
        <p:nvSpPr>
          <p:cNvPr id="11370" name="Line 226"/>
          <p:cNvSpPr>
            <a:spLocks noChangeShapeType="1"/>
          </p:cNvSpPr>
          <p:nvPr/>
        </p:nvSpPr>
        <p:spPr bwMode="auto">
          <a:xfrm flipH="1">
            <a:off x="6411913" y="4529138"/>
            <a:ext cx="652462" cy="757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07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9774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</a:t>
            </a:r>
            <a:r>
              <a:rPr lang="pt-BR" sz="2600" b="1" dirty="0" err="1" smtClean="0"/>
              <a:t>iPACKMAN</a:t>
            </a:r>
            <a:endParaRPr lang="pt-BR" sz="26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000153" y="2071688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A descompressão do </a:t>
            </a:r>
            <a:r>
              <a:rPr lang="pt-BR" dirty="0" err="1"/>
              <a:t>iPACKMAN</a:t>
            </a:r>
            <a:r>
              <a:rPr lang="pt-BR" dirty="0"/>
              <a:t> é análoga à da versão anterior do algoritmo, porém, são levados em consideração o </a:t>
            </a:r>
            <a:r>
              <a:rPr lang="pt-BR" i="1" dirty="0" err="1"/>
              <a:t>diffbit</a:t>
            </a:r>
            <a:r>
              <a:rPr lang="pt-BR" i="1" dirty="0"/>
              <a:t> </a:t>
            </a:r>
            <a:r>
              <a:rPr lang="pt-BR" dirty="0"/>
              <a:t>e o </a:t>
            </a:r>
            <a:r>
              <a:rPr lang="pt-BR" i="1" dirty="0" err="1"/>
              <a:t>flipbit</a:t>
            </a:r>
            <a:endParaRPr lang="pt-BR" i="1" dirty="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000157" y="3000375"/>
            <a:ext cx="8143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OBS: Tanto no PACKMAN quanto no iPACKMAN os codebooks foram gerados utilizando o algotimo LBG para minimização de erros para o conjunto de imagens de teste.</a:t>
            </a:r>
          </a:p>
        </p:txBody>
      </p:sp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38" y="4143375"/>
            <a:ext cx="584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9774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</a:t>
            </a:r>
            <a:r>
              <a:rPr lang="pt-BR" sz="2600" b="1" dirty="0" err="1" smtClean="0"/>
              <a:t>iPACKMAN</a:t>
            </a:r>
            <a:endParaRPr lang="pt-BR" sz="26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170591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/>
              <a:t>Objetivos</a:t>
            </a:r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900113" y="2060575"/>
            <a:ext cx="674415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b="1" dirty="0" smtClean="0"/>
              <a:t> Propomo-nos a melhorar o algoritmo </a:t>
            </a:r>
            <a:r>
              <a:rPr lang="pt-BR" sz="2000" b="1" dirty="0" err="1" smtClean="0"/>
              <a:t>iPACKMAN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Compressão </a:t>
            </a:r>
            <a:r>
              <a:rPr lang="pt-BR" sz="2000" dirty="0"/>
              <a:t>e Descompressão de Baixa </a:t>
            </a:r>
            <a:r>
              <a:rPr lang="pt-BR" sz="2000" dirty="0" smtClean="0"/>
              <a:t>Complexidade</a:t>
            </a:r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Implementação mais simples em hardware</a:t>
            </a:r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Uso em jogos, mapas e interfaces</a:t>
            </a:r>
            <a:endParaRPr lang="pt-BR" sz="2000" dirty="0"/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928662" y="4102115"/>
            <a:ext cx="345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Imagens </a:t>
            </a:r>
            <a:r>
              <a:rPr lang="pt-BR" sz="2000" dirty="0"/>
              <a:t>de Alta Qualidade</a:t>
            </a:r>
          </a:p>
        </p:txBody>
      </p:sp>
      <p:sp>
        <p:nvSpPr>
          <p:cNvPr id="5127" name="Text Box 14"/>
          <p:cNvSpPr txBox="1">
            <a:spLocks noChangeArrowheads="1"/>
          </p:cNvSpPr>
          <p:nvPr/>
        </p:nvSpPr>
        <p:spPr bwMode="auto">
          <a:xfrm>
            <a:off x="1504924" y="4727590"/>
            <a:ext cx="71294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A qualidade das imagens resultantes da nova versão do </a:t>
            </a:r>
            <a:r>
              <a:rPr lang="pt-BR" dirty="0" err="1"/>
              <a:t>iPACKMAN</a:t>
            </a:r>
            <a:r>
              <a:rPr lang="pt-BR" dirty="0"/>
              <a:t> </a:t>
            </a:r>
            <a:r>
              <a:rPr lang="pt-BR" dirty="0" smtClean="0"/>
              <a:t>deveria </a:t>
            </a:r>
            <a:r>
              <a:rPr lang="pt-BR" dirty="0"/>
              <a:t>ser tão boa quanto, ou melhor, do que as comprimidas usando a versão original do algoritmo.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000128" y="2071688"/>
            <a:ext cx="792959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dirty="0" smtClean="0"/>
              <a:t> Modificações na estrutura dos </a:t>
            </a:r>
            <a:r>
              <a:rPr lang="pt-BR" sz="2000" dirty="0" smtClean="0"/>
              <a:t>dados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Supressão do </a:t>
            </a:r>
            <a:r>
              <a:rPr lang="pt-BR" sz="2000" i="1" dirty="0" err="1" smtClean="0"/>
              <a:t>diffbit</a:t>
            </a:r>
            <a:r>
              <a:rPr lang="pt-BR" sz="2000" i="1" dirty="0" smtClean="0"/>
              <a:t> – </a:t>
            </a:r>
            <a:r>
              <a:rPr lang="pt-BR" sz="2000" dirty="0" smtClean="0"/>
              <a:t>erro em apenas 12% dos blocos</a:t>
            </a:r>
            <a:endParaRPr lang="pt-BR" sz="2000" i="1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i="1" dirty="0"/>
              <a:t> </a:t>
            </a:r>
            <a:r>
              <a:rPr lang="pt-BR" sz="2000" dirty="0" smtClean="0"/>
              <a:t>Supressão do </a:t>
            </a:r>
            <a:r>
              <a:rPr lang="pt-BR" sz="2000" i="1" dirty="0" err="1" smtClean="0"/>
              <a:t>flipbit</a:t>
            </a:r>
            <a:r>
              <a:rPr lang="pt-BR" sz="2000" i="1" dirty="0" smtClean="0"/>
              <a:t> </a:t>
            </a:r>
            <a:r>
              <a:rPr lang="pt-BR" sz="2000" i="1" dirty="0" smtClean="0"/>
              <a:t>– </a:t>
            </a:r>
            <a:r>
              <a:rPr lang="pt-BR" sz="2000" dirty="0" smtClean="0"/>
              <a:t>pouca perda de qualidade</a:t>
            </a:r>
            <a:endParaRPr lang="pt-BR" sz="2000" i="1" dirty="0" smtClean="0"/>
          </a:p>
          <a:p>
            <a:pPr lvl="1">
              <a:buFont typeface="Wingdings" pitchFamily="2" charset="2"/>
              <a:buChar char="§"/>
            </a:pPr>
            <a:endParaRPr lang="pt-BR" sz="2000" i="1" dirty="0"/>
          </a:p>
          <a:p>
            <a:pPr>
              <a:buFont typeface="Wingdings" pitchFamily="2" charset="2"/>
              <a:buChar char="§"/>
            </a:pPr>
            <a:r>
              <a:rPr lang="pt-BR" sz="2000" i="1" dirty="0" smtClean="0"/>
              <a:t> </a:t>
            </a:r>
            <a:r>
              <a:rPr lang="pt-BR" sz="2000" dirty="0" smtClean="0"/>
              <a:t>Com 2 bits a mais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i="1" dirty="0"/>
              <a:t> </a:t>
            </a:r>
            <a:r>
              <a:rPr lang="pt-BR" sz="2000" dirty="0" smtClean="0"/>
              <a:t>Duplicamos a </a:t>
            </a:r>
            <a:r>
              <a:rPr lang="pt-BR" sz="2000" dirty="0" err="1" smtClean="0"/>
              <a:t>codebook</a:t>
            </a: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endParaRPr lang="pt-BR" sz="2000" i="1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 smtClean="0"/>
              <a:t> Apesar dos erros causados pela exclusão desses </a:t>
            </a:r>
            <a:r>
              <a:rPr lang="pt-BR" sz="2000" dirty="0" err="1" smtClean="0"/>
              <a:t>flags</a:t>
            </a:r>
            <a:r>
              <a:rPr lang="pt-BR" sz="2000" dirty="0" smtClean="0"/>
              <a:t>, esse pode ser um bom preço a se pagar em troca de uma resolução maior de luminescência</a:t>
            </a:r>
          </a:p>
          <a:p>
            <a:pPr>
              <a:buFont typeface="Wingdings" pitchFamily="2" charset="2"/>
              <a:buChar char="§"/>
            </a:pPr>
            <a:endParaRPr lang="pt-BR" sz="2000" i="1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560852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err="1" smtClean="0"/>
              <a:t>iPACKMAN</a:t>
            </a:r>
            <a:r>
              <a:rPr lang="pt-BR" sz="2600" b="1" dirty="0" smtClean="0"/>
              <a:t>: uma nova abordagem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000132" y="2071688"/>
            <a:ext cx="778671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Compressão ágil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err="1" smtClean="0"/>
              <a:t>iPACKMAN</a:t>
            </a:r>
            <a:r>
              <a:rPr lang="pt-BR" sz="2000" dirty="0" smtClean="0"/>
              <a:t>:  </a:t>
            </a:r>
            <a:r>
              <a:rPr lang="pt-BR" dirty="0" smtClean="0"/>
              <a:t>2</a:t>
            </a:r>
            <a:r>
              <a:rPr lang="pt-BR" baseline="30000" dirty="0" smtClean="0"/>
              <a:t>11</a:t>
            </a:r>
            <a:r>
              <a:rPr lang="pt-BR" dirty="0" smtClean="0"/>
              <a:t> interações (2</a:t>
            </a:r>
            <a:r>
              <a:rPr lang="pt-BR" baseline="30000" dirty="0" smtClean="0"/>
              <a:t>3</a:t>
            </a:r>
            <a:r>
              <a:rPr lang="pt-BR" dirty="0" smtClean="0"/>
              <a:t> </a:t>
            </a:r>
            <a:r>
              <a:rPr lang="pt-BR" dirty="0" err="1" smtClean="0"/>
              <a:t>codewords</a:t>
            </a:r>
            <a:r>
              <a:rPr lang="pt-BR" dirty="0" smtClean="0"/>
              <a:t> x 2</a:t>
            </a:r>
            <a:r>
              <a:rPr lang="pt-BR" baseline="30000" dirty="0" smtClean="0"/>
              <a:t>2</a:t>
            </a:r>
            <a:r>
              <a:rPr lang="pt-BR" dirty="0" smtClean="0"/>
              <a:t> coordenadas x 2</a:t>
            </a:r>
            <a:r>
              <a:rPr lang="pt-BR" baseline="30000" dirty="0" smtClean="0"/>
              <a:t>2</a:t>
            </a:r>
            <a:r>
              <a:rPr lang="pt-BR" dirty="0" smtClean="0"/>
              <a:t> </a:t>
            </a:r>
            <a:r>
              <a:rPr lang="pt-BR" dirty="0" err="1" smtClean="0"/>
              <a:t>modicadores</a:t>
            </a:r>
            <a:r>
              <a:rPr lang="pt-BR" dirty="0" smtClean="0"/>
              <a:t> x 2</a:t>
            </a:r>
            <a:r>
              <a:rPr lang="pt-BR" baseline="30000" dirty="0" smtClean="0"/>
              <a:t>4</a:t>
            </a:r>
            <a:r>
              <a:rPr lang="pt-BR" dirty="0" smtClean="0"/>
              <a:t> pixels)</a:t>
            </a:r>
          </a:p>
          <a:p>
            <a:pPr lvl="1">
              <a:buFont typeface="Wingdings" pitchFamily="2" charset="2"/>
              <a:buChar char="§"/>
            </a:pP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 smtClean="0"/>
              <a:t> Nova Abordagem: </a:t>
            </a:r>
            <a:r>
              <a:rPr lang="pt-BR" dirty="0" smtClean="0"/>
              <a:t>2</a:t>
            </a:r>
            <a:r>
              <a:rPr lang="pt-BR" baseline="30000" dirty="0" smtClean="0"/>
              <a:t>10</a:t>
            </a:r>
            <a:r>
              <a:rPr lang="pt-BR" dirty="0" smtClean="0"/>
              <a:t> interações (2</a:t>
            </a:r>
            <a:r>
              <a:rPr lang="pt-BR" baseline="30000" dirty="0" smtClean="0"/>
              <a:t>4</a:t>
            </a:r>
            <a:r>
              <a:rPr lang="pt-BR" dirty="0" smtClean="0"/>
              <a:t> </a:t>
            </a:r>
            <a:r>
              <a:rPr lang="pt-BR" dirty="0" err="1" smtClean="0"/>
              <a:t>codewords</a:t>
            </a:r>
            <a:r>
              <a:rPr lang="pt-BR" dirty="0" smtClean="0"/>
              <a:t> x 2</a:t>
            </a:r>
            <a:r>
              <a:rPr lang="pt-BR" baseline="30000" dirty="0" smtClean="0"/>
              <a:t>2</a:t>
            </a:r>
            <a:r>
              <a:rPr lang="pt-BR" dirty="0" smtClean="0"/>
              <a:t> coordenadas x 2</a:t>
            </a:r>
            <a:r>
              <a:rPr lang="pt-BR" baseline="30000" dirty="0" smtClean="0"/>
              <a:t>4</a:t>
            </a:r>
            <a:r>
              <a:rPr lang="pt-BR" dirty="0" smtClean="0"/>
              <a:t> pixels)</a:t>
            </a:r>
            <a:endParaRPr lang="pt-BR" dirty="0" smtClean="0"/>
          </a:p>
          <a:p>
            <a:pPr>
              <a:buFont typeface="Wingdings" pitchFamily="2" charset="2"/>
              <a:buChar char="§"/>
            </a:pPr>
            <a:endParaRPr lang="pt-BR" sz="2000" dirty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Descompressão imediata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Implementação</a:t>
            </a:r>
            <a:r>
              <a:rPr lang="pt-BR" dirty="0" smtClean="0"/>
              <a:t> </a:t>
            </a:r>
            <a:r>
              <a:rPr lang="pt-BR" dirty="0"/>
              <a:t>mais simples em </a:t>
            </a:r>
            <a:r>
              <a:rPr lang="pt-BR" dirty="0" smtClean="0"/>
              <a:t>hardware</a:t>
            </a:r>
          </a:p>
          <a:p>
            <a:pPr lvl="1">
              <a:buFont typeface="Wingdings" pitchFamily="2" charset="2"/>
              <a:buChar char="§"/>
            </a:pPr>
            <a:r>
              <a:rPr lang="pt-BR" dirty="0"/>
              <a:t> </a:t>
            </a:r>
            <a:r>
              <a:rPr lang="pt-BR" dirty="0" smtClean="0"/>
              <a:t>Descompressão direta (imediata)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718017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Compressão ágil / Descompressão imediata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000146" y="2214576"/>
            <a:ext cx="76438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Resultados </a:t>
            </a:r>
            <a:r>
              <a:rPr lang="pt-BR" sz="2000" dirty="0"/>
              <a:t>expressos em </a:t>
            </a:r>
            <a:r>
              <a:rPr lang="pt-BR" sz="2000" i="1" dirty="0" err="1"/>
              <a:t>Peak</a:t>
            </a:r>
            <a:r>
              <a:rPr lang="pt-BR" sz="2000" i="1" dirty="0"/>
              <a:t> </a:t>
            </a:r>
            <a:r>
              <a:rPr lang="pt-BR" sz="2000" i="1" dirty="0" err="1"/>
              <a:t>Signal</a:t>
            </a:r>
            <a:r>
              <a:rPr lang="pt-BR" sz="2000" i="1" dirty="0"/>
              <a:t> To </a:t>
            </a:r>
            <a:r>
              <a:rPr lang="pt-BR" sz="2000" i="1" dirty="0" err="1"/>
              <a:t>Noise</a:t>
            </a:r>
            <a:r>
              <a:rPr lang="pt-BR" sz="2000" i="1" dirty="0"/>
              <a:t> </a:t>
            </a:r>
            <a:r>
              <a:rPr lang="pt-BR" sz="2000" i="1" dirty="0" err="1"/>
              <a:t>Ratio</a:t>
            </a:r>
            <a:r>
              <a:rPr lang="pt-BR" sz="2000" i="1" dirty="0"/>
              <a:t> </a:t>
            </a:r>
            <a:r>
              <a:rPr lang="pt-BR" sz="2000" dirty="0"/>
              <a:t>(PSNR)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000125" y="3844942"/>
            <a:ext cx="4154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i="1" dirty="0" smtClean="0"/>
              <a:t> </a:t>
            </a:r>
            <a:r>
              <a:rPr lang="pt-BR" sz="2000" i="1" dirty="0" err="1" smtClean="0"/>
              <a:t>Root</a:t>
            </a:r>
            <a:r>
              <a:rPr lang="pt-BR" sz="2000" i="1" dirty="0" smtClean="0"/>
              <a:t> </a:t>
            </a:r>
            <a:r>
              <a:rPr lang="pt-BR" sz="2000" i="1" dirty="0" err="1"/>
              <a:t>Mean</a:t>
            </a:r>
            <a:r>
              <a:rPr lang="pt-BR" sz="2000" i="1" dirty="0"/>
              <a:t> </a:t>
            </a:r>
            <a:r>
              <a:rPr lang="pt-BR" sz="2000" i="1" dirty="0" err="1"/>
              <a:t>Square</a:t>
            </a:r>
            <a:r>
              <a:rPr lang="pt-BR" sz="2000" i="1" dirty="0"/>
              <a:t> </a:t>
            </a:r>
            <a:r>
              <a:rPr lang="pt-BR" sz="2000" i="1" dirty="0" err="1"/>
              <a:t>Error</a:t>
            </a:r>
            <a:r>
              <a:rPr lang="pt-BR" sz="2000" i="1" dirty="0"/>
              <a:t> </a:t>
            </a:r>
            <a:r>
              <a:rPr lang="pt-BR" sz="2000" dirty="0"/>
              <a:t>(RSME)</a:t>
            </a:r>
          </a:p>
        </p:txBody>
      </p:sp>
      <p:pic>
        <p:nvPicPr>
          <p:cNvPr id="1536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88" y="4286263"/>
            <a:ext cx="56007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746388"/>
            <a:ext cx="3786188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198323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Resultados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00152" y="1916113"/>
            <a:ext cx="7429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Testes comparativos entre o </a:t>
            </a:r>
            <a:r>
              <a:rPr lang="pt-BR" dirty="0" err="1"/>
              <a:t>iPACKMAN</a:t>
            </a:r>
            <a:r>
              <a:rPr lang="pt-BR" dirty="0"/>
              <a:t> original e a nova abordagem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000151" y="3344865"/>
            <a:ext cx="7358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Uso das </a:t>
            </a:r>
            <a:r>
              <a:rPr lang="pt-BR" i="1"/>
              <a:t>codewords</a:t>
            </a:r>
            <a:r>
              <a:rPr lang="pt-BR"/>
              <a:t> concentrados nos primeiros índices do </a:t>
            </a:r>
            <a:r>
              <a:rPr lang="pt-BR" i="1"/>
              <a:t>codebook</a:t>
            </a: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1004888" y="2497135"/>
            <a:ext cx="71389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Resultados visuais e quantitativos satisfatórios para um certo grupo de imagens de texturas</a:t>
            </a:r>
          </a:p>
        </p:txBody>
      </p:sp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3740168"/>
            <a:ext cx="6572250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198323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Resultados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813" y="1319213"/>
            <a:ext cx="5414962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57500" y="5286375"/>
            <a:ext cx="3500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Uso das </a:t>
            </a:r>
            <a:r>
              <a:rPr lang="pt-BR" i="1"/>
              <a:t>codewords</a:t>
            </a:r>
            <a:r>
              <a:rPr lang="pt-BR"/>
              <a:t> nas texturas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2714625" y="5500688"/>
            <a:ext cx="4000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Uso das </a:t>
            </a:r>
            <a:r>
              <a:rPr lang="pt-BR" i="1"/>
              <a:t>codewords</a:t>
            </a:r>
            <a:r>
              <a:rPr lang="pt-BR"/>
              <a:t> nas não-texturas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75" y="1143000"/>
            <a:ext cx="4160838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214438"/>
            <a:ext cx="4643438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5072066" y="1928813"/>
            <a:ext cx="4071934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/>
              <a:t>Comparativo visual dos </a:t>
            </a:r>
            <a:r>
              <a:rPr lang="pt-BR" b="1" dirty="0" smtClean="0"/>
              <a:t>resultados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Na </a:t>
            </a:r>
            <a:r>
              <a:rPr lang="pt-BR" dirty="0"/>
              <a:t>primeira coluna estão as imagens originais, na segunda as comprimidas com o </a:t>
            </a:r>
            <a:r>
              <a:rPr lang="pt-BR" dirty="0" err="1"/>
              <a:t>iPACKMAN</a:t>
            </a:r>
            <a:r>
              <a:rPr lang="pt-BR" dirty="0"/>
              <a:t> e em seguida as comprimidas usando a nova abordagem.</a:t>
            </a:r>
          </a:p>
        </p:txBody>
      </p:sp>
      <p:pic>
        <p:nvPicPr>
          <p:cNvPr id="19460" name="Picture 5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181652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Motivação</a:t>
            </a:r>
            <a:endParaRPr lang="pt-BR" sz="26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42910" y="2143116"/>
            <a:ext cx="81531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Compressão de imagens para dispositivos móveis da Sony Ericsson</a:t>
            </a:r>
          </a:p>
          <a:p>
            <a:pPr lvl="1">
              <a:buFont typeface="Wingdings" pitchFamily="2" charset="2"/>
              <a:buChar char="§"/>
            </a:pPr>
            <a:r>
              <a:rPr lang="pt-BR" sz="2000" dirty="0" smtClean="0"/>
              <a:t> Velocidade, eficiência e qualidade</a:t>
            </a:r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Algoritmo próprio</a:t>
            </a:r>
            <a:endParaRPr lang="pt-BR" sz="2000" dirty="0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3786190"/>
            <a:ext cx="2571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3643314"/>
            <a:ext cx="2089532" cy="2047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1428750" y="2000250"/>
            <a:ext cx="6786563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Esta </a:t>
            </a:r>
            <a:r>
              <a:rPr lang="pt-BR" sz="2000" dirty="0"/>
              <a:t>modificação permite um algoritmo muito mais eficiente de compressão de </a:t>
            </a:r>
            <a:r>
              <a:rPr lang="pt-BR" sz="2000" dirty="0" smtClean="0"/>
              <a:t>imagens</a:t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Não apresenta perda significativa de qualidade para o grupo das texturas</a:t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As texturas são o tipo de imagem mais utilizada em aplicações de computação gráfica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207620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Conclusões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071538" y="2131965"/>
            <a:ext cx="792961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Extremamente simples</a:t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Facilmente implementado em hardware</a:t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A imagem é dividida em blocos de 2x4 representados por 32 bits</a:t>
            </a:r>
          </a:p>
          <a:p>
            <a:pPr lvl="1">
              <a:buFont typeface="Wingdings" pitchFamily="2" charset="2"/>
              <a:buChar char="§"/>
            </a:pPr>
            <a:r>
              <a:rPr lang="pt-BR" sz="2000" dirty="0" smtClean="0"/>
              <a:t> Taxa de compressão constante</a:t>
            </a: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Cor base média de 12 bits (RGB444)</a:t>
            </a:r>
            <a:br>
              <a:rPr lang="pt-BR" sz="2000" dirty="0" smtClean="0"/>
            </a:b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 Os 20 bits restantes modulam a luminescência para cada pixel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83404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PACKMAN - J. </a:t>
            </a:r>
            <a:r>
              <a:rPr lang="pt-BR" sz="2600" b="1" dirty="0" err="1" smtClean="0"/>
              <a:t>Ström</a:t>
            </a:r>
            <a:r>
              <a:rPr lang="pt-BR" sz="2600" b="1" dirty="0" smtClean="0"/>
              <a:t> e T. </a:t>
            </a:r>
            <a:r>
              <a:rPr lang="pt-BR" sz="2600" b="1" dirty="0" err="1" smtClean="0"/>
              <a:t>Akenine-Möller</a:t>
            </a:r>
            <a:endParaRPr lang="pt-BR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047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PACKMAN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35238" y="2979730"/>
            <a:ext cx="896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9600"/>
              <a:t>+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83238" y="2979730"/>
            <a:ext cx="896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9600"/>
              <a:t>=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378200" y="4932355"/>
            <a:ext cx="2184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100"/>
              <a:t>per-pixel luminance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02400" y="4960930"/>
            <a:ext cx="2184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100"/>
              <a:t>resulting image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04800" y="4903780"/>
            <a:ext cx="2184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100"/>
              <a:t>12-bit “base color”</a:t>
            </a:r>
          </a:p>
        </p:txBody>
      </p:sp>
      <p:pic>
        <p:nvPicPr>
          <p:cNvPr id="11" name="Picture 9" descr="C:\texdocs\iPACKMAN\presentation\figures\felix_bas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5992"/>
            <a:ext cx="2309813" cy="2598738"/>
          </a:xfrm>
          <a:prstGeom prst="rect">
            <a:avLst/>
          </a:prstGeom>
          <a:noFill/>
        </p:spPr>
      </p:pic>
      <p:pic>
        <p:nvPicPr>
          <p:cNvPr id="12" name="Picture 10" descr="C:\texdocs\iPACKMAN\presentation\figures\felix_dif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2285992"/>
            <a:ext cx="2309813" cy="2598738"/>
          </a:xfrm>
          <a:prstGeom prst="rect">
            <a:avLst/>
          </a:prstGeom>
          <a:noFill/>
        </p:spPr>
      </p:pic>
      <p:pic>
        <p:nvPicPr>
          <p:cNvPr id="13" name="Picture 11" descr="C:\texdocs\iPACKMAN\presentation\figures\felix_fina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362192"/>
            <a:ext cx="2309813" cy="2598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476375" y="18446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Em seguida, é selecionada, de uma tabela, uma constante que será adicionada a cada componente </a:t>
            </a:r>
            <a:r>
              <a:rPr lang="pt-BR" dirty="0" smtClean="0"/>
              <a:t>da </a:t>
            </a:r>
            <a:r>
              <a:rPr lang="pt-BR" dirty="0"/>
              <a:t>cor base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476375" y="2565400"/>
            <a:ext cx="6480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Utilizamos um total de 16 bits, 2 por cada pixel do bloco, para selecionar essas constantes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476375" y="3429000"/>
            <a:ext cx="68405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Os 4 bits restantes são utilizados para indexar uma </a:t>
            </a:r>
            <a:r>
              <a:rPr lang="pt-BR" i="1"/>
              <a:t>codeword</a:t>
            </a:r>
            <a:r>
              <a:rPr lang="pt-BR"/>
              <a:t> dentre as 16 que formam o </a:t>
            </a:r>
            <a:r>
              <a:rPr lang="pt-BR" i="1"/>
              <a:t>codebook</a:t>
            </a:r>
          </a:p>
        </p:txBody>
      </p:sp>
      <p:pic>
        <p:nvPicPr>
          <p:cNvPr id="717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4143375"/>
            <a:ext cx="678656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047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PACKMAN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Box 8"/>
          <p:cNvSpPr txBox="1">
            <a:spLocks noChangeArrowheads="1"/>
          </p:cNvSpPr>
          <p:nvPr/>
        </p:nvSpPr>
        <p:spPr bwMode="auto">
          <a:xfrm>
            <a:off x="785818" y="2165703"/>
            <a:ext cx="81439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 </a:t>
            </a:r>
            <a:r>
              <a:rPr lang="pt-BR" sz="2000" b="1" dirty="0" smtClean="0"/>
              <a:t>Descompressão</a:t>
            </a:r>
          </a:p>
          <a:p>
            <a:pPr>
              <a:buFont typeface="Wingdings" pitchFamily="2" charset="2"/>
              <a:buChar char="§"/>
            </a:pP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 smtClean="0"/>
              <a:t> A </a:t>
            </a:r>
            <a:r>
              <a:rPr lang="pt-BR" sz="2000" dirty="0"/>
              <a:t>cor base é expandida de volta de 12 a 24 bits (RGB888</a:t>
            </a:r>
            <a:r>
              <a:rPr lang="pt-BR" sz="2000" dirty="0" smtClean="0"/>
              <a:t>)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A constante selecionada na tabela é adicionada à cor base expandida</a:t>
            </a:r>
            <a:br>
              <a:rPr lang="pt-BR" sz="2000" dirty="0" smtClean="0"/>
            </a:b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000" dirty="0"/>
              <a:t> </a:t>
            </a:r>
            <a:r>
              <a:rPr lang="pt-BR" sz="2000" dirty="0" smtClean="0"/>
              <a:t>Finalmente, os valores das componentes de cor são truncados ao intervalo [0,255]</a:t>
            </a:r>
          </a:p>
          <a:p>
            <a:pPr lvl="1">
              <a:buFont typeface="Wingdings" pitchFamily="2" charset="2"/>
              <a:buChar char="§"/>
            </a:pP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endParaRPr lang="pt-BR" sz="20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047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PACKMAN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36047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- PACKMAN</a:t>
            </a:r>
          </a:p>
        </p:txBody>
      </p:sp>
      <p:pic>
        <p:nvPicPr>
          <p:cNvPr id="8" name="Picture 4" descr="C:\Documents and Settings\ejacstr\My Documents\Powerdocs\packman_decompress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857364"/>
            <a:ext cx="4699000" cy="4046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000153" y="2071688"/>
            <a:ext cx="75723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dirty="0" smtClean="0"/>
              <a:t> Evolução </a:t>
            </a:r>
            <a:r>
              <a:rPr lang="pt-BR" dirty="0"/>
              <a:t>do PACKMAN </a:t>
            </a:r>
            <a:r>
              <a:rPr lang="pt-BR" dirty="0" smtClean="0"/>
              <a:t>para evitar redundância de informação. </a:t>
            </a:r>
            <a:br>
              <a:rPr lang="pt-BR" dirty="0" smtClean="0"/>
            </a:br>
            <a:endParaRPr lang="pt-BR" dirty="0" smtClean="0"/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 A </a:t>
            </a:r>
            <a:r>
              <a:rPr lang="pt-BR" dirty="0" err="1"/>
              <a:t>crominância</a:t>
            </a:r>
            <a:r>
              <a:rPr lang="pt-BR" dirty="0"/>
              <a:t> não varia muito </a:t>
            </a:r>
            <a:r>
              <a:rPr lang="pt-BR" dirty="0" smtClean="0"/>
              <a:t>entre blocos próximos</a:t>
            </a:r>
            <a:br>
              <a:rPr lang="pt-BR" dirty="0" smtClean="0"/>
            </a:br>
            <a:endParaRPr lang="pt-BR" dirty="0" smtClean="0"/>
          </a:p>
          <a:p>
            <a:pPr lvl="1">
              <a:buFont typeface="Wingdings" pitchFamily="2" charset="2"/>
              <a:buChar char="§"/>
            </a:pPr>
            <a:r>
              <a:rPr lang="pt-BR" dirty="0" smtClean="0"/>
              <a:t> Agrupa-se blocos adjacentes de 2x4 formando blocos de 4x4</a:t>
            </a:r>
          </a:p>
          <a:p>
            <a:pPr lvl="1">
              <a:buFont typeface="Wingdings" pitchFamily="2" charset="2"/>
              <a:buChar char="§"/>
            </a:pPr>
            <a:r>
              <a:rPr lang="pt-BR" dirty="0" smtClean="0"/>
              <a:t> Guardamos</a:t>
            </a:r>
            <a:r>
              <a:rPr lang="pt-BR" dirty="0" smtClean="0"/>
              <a:t> a cor base do 1º bloco</a:t>
            </a:r>
          </a:p>
          <a:p>
            <a:pPr lvl="1">
              <a:buFont typeface="Wingdings" pitchFamily="2" charset="2"/>
              <a:buChar char="§"/>
            </a:pPr>
            <a:r>
              <a:rPr lang="pt-BR" dirty="0"/>
              <a:t> </a:t>
            </a:r>
            <a:r>
              <a:rPr lang="pt-BR" dirty="0" smtClean="0"/>
              <a:t>Guardamos a diferença entre a cor base do 1º e 2º blocos</a:t>
            </a:r>
          </a:p>
          <a:p>
            <a:pPr lvl="1">
              <a:buFont typeface="Wingdings" pitchFamily="2" charset="2"/>
              <a:buChar char="§"/>
            </a:pPr>
            <a:endParaRPr lang="pt-BR" dirty="0"/>
          </a:p>
          <a:p>
            <a:pPr lvl="1">
              <a:buFont typeface="Wingdings" pitchFamily="2" charset="2"/>
              <a:buChar char="§"/>
            </a:pPr>
            <a:r>
              <a:rPr lang="pt-BR" dirty="0" smtClean="0"/>
              <a:t> </a:t>
            </a:r>
            <a:r>
              <a:rPr lang="pt-BR" dirty="0" smtClean="0"/>
              <a:t>Testes comprovaram que em 88% dos casos esta diferença pode ser representada com 3 bits</a:t>
            </a:r>
            <a:br>
              <a:rPr lang="pt-BR" dirty="0" smtClean="0"/>
            </a:br>
            <a:endParaRPr lang="pt-BR" dirty="0" smtClean="0"/>
          </a:p>
          <a:p>
            <a:pPr lvl="1">
              <a:buFont typeface="Wingdings" pitchFamily="2" charset="2"/>
              <a:buChar char="§"/>
            </a:pPr>
            <a:r>
              <a:rPr lang="pt-BR" dirty="0" smtClean="0"/>
              <a:t> O </a:t>
            </a:r>
            <a:r>
              <a:rPr lang="pt-BR" dirty="0" err="1" smtClean="0"/>
              <a:t>codebook</a:t>
            </a:r>
            <a:r>
              <a:rPr lang="pt-BR" dirty="0" smtClean="0"/>
              <a:t> foi diminuído a metade</a:t>
            </a:r>
          </a:p>
          <a:p>
            <a:pPr lvl="1">
              <a:buFont typeface="Wingdings" pitchFamily="2" charset="2"/>
              <a:buChar char="§"/>
            </a:pPr>
            <a:endParaRPr lang="pt-BR" dirty="0"/>
          </a:p>
          <a:p>
            <a:pPr>
              <a:buFont typeface="Wingdings" pitchFamily="2" charset="2"/>
              <a:buChar char="§"/>
            </a:pPr>
            <a:r>
              <a:rPr lang="pt-BR" dirty="0"/>
              <a:t> </a:t>
            </a:r>
            <a:r>
              <a:rPr lang="pt-BR" dirty="0" smtClean="0"/>
              <a:t>Espaço </a:t>
            </a:r>
            <a:r>
              <a:rPr lang="pt-BR" dirty="0" err="1" smtClean="0"/>
              <a:t>resídual</a:t>
            </a:r>
            <a:r>
              <a:rPr lang="pt-BR" dirty="0" smtClean="0"/>
              <a:t> é utilizado para aumentar qualidade da cor média</a:t>
            </a:r>
          </a:p>
          <a:p>
            <a:pPr lvl="1">
              <a:buFont typeface="Wingdings" pitchFamily="2" charset="2"/>
              <a:buChar char="§"/>
            </a:pPr>
            <a:endParaRPr lang="pt-BR" dirty="0" smtClean="0"/>
          </a:p>
          <a:p>
            <a:pPr>
              <a:buFont typeface="Wingdings" pitchFamily="2" charset="2"/>
              <a:buChar char="§"/>
            </a:pPr>
            <a:endParaRPr lang="pt-BR" dirty="0" smtClean="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9750" y="1168400"/>
            <a:ext cx="7359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600" b="1" dirty="0" smtClean="0"/>
              <a:t>Histórico – </a:t>
            </a:r>
            <a:r>
              <a:rPr lang="pt-BR" sz="2600" b="1" dirty="0" err="1" smtClean="0"/>
              <a:t>iPACKMAN</a:t>
            </a:r>
            <a:r>
              <a:rPr lang="pt-BR" sz="2600" b="1" dirty="0" smtClean="0"/>
              <a:t> (</a:t>
            </a:r>
            <a:r>
              <a:rPr lang="pt-BR" sz="2600" b="1" dirty="0" err="1" smtClean="0"/>
              <a:t>improved</a:t>
            </a:r>
            <a:r>
              <a:rPr lang="pt-BR" sz="2600" b="1" dirty="0" smtClean="0"/>
              <a:t> PACKMAN)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52388"/>
            <a:ext cx="60007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1143000"/>
            <a:ext cx="5291137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12"/>
          <p:cNvSpPr txBox="1">
            <a:spLocks noChangeArrowheads="1"/>
          </p:cNvSpPr>
          <p:nvPr/>
        </p:nvSpPr>
        <p:spPr bwMode="auto">
          <a:xfrm>
            <a:off x="1000125" y="5214938"/>
            <a:ext cx="7429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O histograma mostra que em 88% dos casos a diferença entre os blocos está entre -4 e 3 podendo, então, ser representada com 3 bits.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496</Words>
  <Application>Microsoft Office PowerPoint</Application>
  <PresentationFormat>Apresentação na tela (4:3)</PresentationFormat>
  <Paragraphs>110</Paragraphs>
  <Slides>20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Tahoma</vt:lpstr>
      <vt:lpstr>Design padrão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rbcs</cp:lastModifiedBy>
  <cp:revision>87</cp:revision>
  <dcterms:created xsi:type="dcterms:W3CDTF">2006-08-18T12:55:46Z</dcterms:created>
  <dcterms:modified xsi:type="dcterms:W3CDTF">2009-06-09T14:42:16Z</dcterms:modified>
</cp:coreProperties>
</file>