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0"/>
  </p:notesMasterIdLst>
  <p:sldIdLst>
    <p:sldId id="258" r:id="rId2"/>
    <p:sldId id="347" r:id="rId3"/>
    <p:sldId id="349" r:id="rId4"/>
    <p:sldId id="351" r:id="rId5"/>
    <p:sldId id="352" r:id="rId6"/>
    <p:sldId id="370" r:id="rId7"/>
    <p:sldId id="350" r:id="rId8"/>
    <p:sldId id="353" r:id="rId9"/>
    <p:sldId id="354" r:id="rId10"/>
    <p:sldId id="355" r:id="rId11"/>
    <p:sldId id="357" r:id="rId12"/>
    <p:sldId id="356" r:id="rId13"/>
    <p:sldId id="359" r:id="rId14"/>
    <p:sldId id="358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2" r:id="rId26"/>
    <p:sldId id="371" r:id="rId27"/>
    <p:sldId id="343" r:id="rId28"/>
    <p:sldId id="346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78873" autoAdjust="0"/>
  </p:normalViewPr>
  <p:slideViewPr>
    <p:cSldViewPr>
      <p:cViewPr varScale="1">
        <p:scale>
          <a:sx n="72" d="100"/>
          <a:sy n="72" d="100"/>
        </p:scale>
        <p:origin x="-14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80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DCFCF6-A1D6-4779-9A88-8F8D935547B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CC885-0896-412E-A295-88948C6DF226}" type="slidenum">
              <a:rPr lang="pt-BR"/>
              <a:pPr/>
              <a:t>1</a:t>
            </a:fld>
            <a:endParaRPr lang="pt-B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Junta os conceitos e vantagens da computação móvel com a tecnologia de banco de dados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F852E-E184-4EB7-BFA4-32C9CC682950}" type="slidenum">
              <a:rPr lang="pt-BR"/>
              <a:pPr/>
              <a:t>27</a:t>
            </a:fld>
            <a:endParaRPr lang="pt-BR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183BD-1D90-4912-BC6B-477915AD28F4}" type="slidenum">
              <a:rPr lang="pt-BR"/>
              <a:pPr/>
              <a:t>28</a:t>
            </a:fld>
            <a:endParaRPr lang="pt-BR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78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78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7E9386-E9ED-42EA-AA91-788A5842430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89AEC-81F4-4A46-8440-0167A801ACF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FD407-EEF0-4899-8729-8FABDF04191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F5542-4542-4E9B-95D2-1759CF2E9F0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33178-2152-44B4-A5CB-3FD4278651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389F-B7B0-46D1-AFB3-5CF75B752C1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F4BA-DC45-4071-AC00-DF11F869B0A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42A5D-B376-445E-8E92-9B4C20DD1D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829C-EBC4-446F-9E3F-0509DE7CF13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5F8F3-D36B-4D41-B419-DC63DC0F95A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9D490-0A8E-4FC1-8096-30FA2DCBB0F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55C10-D7B5-4133-8C57-7FB534B18DA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1E1B32A4-C59F-458F-9CF0-013E37A8BE5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68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Theme: An Approach for Aspect-Oriented Analysis and Design</a:t>
            </a:r>
            <a:endParaRPr lang="pt-BR" sz="4000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652963"/>
            <a:ext cx="6400800" cy="685800"/>
          </a:xfrm>
        </p:spPr>
        <p:txBody>
          <a:bodyPr/>
          <a:lstStyle/>
          <a:p>
            <a:pPr algn="r"/>
            <a:r>
              <a:rPr lang="en-US" sz="2000" dirty="0" smtClean="0"/>
              <a:t>Elisa </a:t>
            </a:r>
            <a:r>
              <a:rPr lang="en-US" sz="2000" dirty="0" err="1" smtClean="0"/>
              <a:t>Baniassad</a:t>
            </a:r>
            <a:r>
              <a:rPr lang="en-US" sz="2000" dirty="0" smtClean="0"/>
              <a:t> and </a:t>
            </a:r>
            <a:r>
              <a:rPr lang="en-US" sz="2000" dirty="0" err="1" smtClean="0"/>
              <a:t>Siobh´an</a:t>
            </a:r>
            <a:r>
              <a:rPr lang="en-US" sz="2000" dirty="0" smtClean="0"/>
              <a:t> Clarke</a:t>
            </a:r>
          </a:p>
          <a:p>
            <a:pPr algn="r"/>
            <a:r>
              <a:rPr lang="en-US" sz="2000" dirty="0" smtClean="0"/>
              <a:t>Department of Computer Science</a:t>
            </a:r>
          </a:p>
          <a:p>
            <a:pPr algn="r"/>
            <a:r>
              <a:rPr lang="en-US" sz="2000" dirty="0" smtClean="0"/>
              <a:t>Trinity College, Dublin 2, Ireland</a:t>
            </a:r>
          </a:p>
          <a:p>
            <a:pPr algn="r"/>
            <a:r>
              <a:rPr lang="en-US" sz="2000" i="1" dirty="0" smtClean="0"/>
              <a:t>{</a:t>
            </a:r>
            <a:r>
              <a:rPr lang="en-US" sz="2000" i="1" dirty="0" err="1" smtClean="0"/>
              <a:t>Elisa.Baniassad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Siobhan.Clarke</a:t>
            </a:r>
            <a:r>
              <a:rPr lang="en-US" sz="2000" i="1" dirty="0" smtClean="0"/>
              <a:t>}@</a:t>
            </a:r>
            <a:r>
              <a:rPr lang="en-US" sz="2000" i="1" dirty="0" err="1" smtClean="0"/>
              <a:t>cs.tcd.ie</a:t>
            </a:r>
            <a:endParaRPr lang="pt-BR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E9386-E9ED-42EA-AA91-788A58424307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Desenvolvedor precisa de ajuda para identificar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behaviours</a:t>
            </a:r>
            <a:r>
              <a:rPr lang="pt-BR" sz="2400" dirty="0" smtClean="0"/>
              <a:t> mais relevantes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Determinado comportamento é um aspecto?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Onde e de que forma ele </a:t>
            </a:r>
            <a:r>
              <a:rPr lang="pt-BR" sz="2000" i="1" dirty="0" err="1" smtClean="0"/>
              <a:t>crosscuts</a:t>
            </a:r>
            <a:r>
              <a:rPr lang="pt-BR" sz="2000" dirty="0" smtClean="0"/>
              <a:t> o sistema?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Como traduzir a análise em modelagem?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Que </a:t>
            </a:r>
            <a:r>
              <a:rPr lang="pt-BR" sz="2000" i="1" dirty="0" smtClean="0"/>
              <a:t>design </a:t>
            </a:r>
            <a:r>
              <a:rPr lang="pt-BR" sz="2000" i="1" dirty="0" err="1" smtClean="0"/>
              <a:t>language</a:t>
            </a:r>
            <a:r>
              <a:rPr lang="pt-BR" sz="2000" dirty="0" smtClean="0"/>
              <a:t> utilizar?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Este trabalho apresenta uma abordagem para tentar resolver tais problemas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Definição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elemento de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coleção de estruturas e comportamentos que representam uma </a:t>
            </a:r>
            <a:r>
              <a:rPr lang="pt-BR" sz="2000" i="1" dirty="0" err="1" smtClean="0"/>
              <a:t>feature</a:t>
            </a:r>
            <a:r>
              <a:rPr lang="pt-BR" sz="2000" dirty="0" smtClean="0"/>
              <a:t> do sistema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Vários temas podem ser combinados para formar um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Tipos de </a:t>
            </a:r>
            <a:r>
              <a:rPr lang="pt-BR" sz="2400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Base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Ferramentas </a:t>
            </a:r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/DOC</a:t>
            </a:r>
            <a:r>
              <a:rPr lang="pt-BR" sz="2000" dirty="0" smtClean="0"/>
              <a:t> </a:t>
            </a:r>
            <a:r>
              <a:rPr lang="pt-BR" sz="2000" dirty="0" smtClean="0"/>
              <a:t>oferece visões a </a:t>
            </a:r>
            <a:r>
              <a:rPr lang="pt-BR" sz="2000" dirty="0" smtClean="0"/>
              <a:t>partir dos requisitos em texto, deixando claro as dependências entre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Permite que se refine </a:t>
            </a:r>
            <a:r>
              <a:rPr lang="pt-BR" sz="2000" dirty="0" smtClean="0"/>
              <a:t>as visões a fim de </a:t>
            </a:r>
            <a:r>
              <a:rPr lang="pt-BR" sz="2000" dirty="0" smtClean="0"/>
              <a:t>encontrar </a:t>
            </a: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problems</a:t>
            </a: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design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 permite que o desenvolvedor modele as </a:t>
            </a:r>
            <a:r>
              <a:rPr lang="pt-BR" sz="2000" i="1" dirty="0" err="1" smtClean="0"/>
              <a:t>features</a:t>
            </a:r>
            <a:r>
              <a:rPr lang="pt-BR" sz="2000" dirty="0" smtClean="0"/>
              <a:t> e aspectos do sistema e especifique como eles devem se combinar</a:t>
            </a:r>
            <a:endParaRPr lang="pt-BR" sz="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Identificando aspectos usando </a:t>
            </a:r>
            <a:r>
              <a:rPr lang="pt-BR" sz="2400" i="1" dirty="0" err="1" smtClean="0"/>
              <a:t>Action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views</a:t>
            </a: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/DOC </a:t>
            </a:r>
            <a:r>
              <a:rPr lang="pt-BR" sz="2000" i="1" dirty="0" err="1" smtClean="0"/>
              <a:t>tool</a:t>
            </a:r>
            <a:r>
              <a:rPr lang="pt-BR" sz="2000" dirty="0" smtClean="0"/>
              <a:t>: Ferramenta de análise textual que gera os relacionamentos entre os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Entradas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ações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requisitos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Ex: </a:t>
            </a:r>
            <a:r>
              <a:rPr lang="pt-BR" sz="2400" dirty="0" err="1" smtClean="0"/>
              <a:t>Course</a:t>
            </a:r>
            <a:r>
              <a:rPr lang="pt-BR" sz="2400" dirty="0" smtClean="0"/>
              <a:t> Management System</a:t>
            </a:r>
          </a:p>
          <a:p>
            <a:pPr eaLnBrk="1" hangingPunct="1">
              <a:lnSpc>
                <a:spcPct val="90000"/>
              </a:lnSpc>
              <a:buNone/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R1. Students can 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R2. Students can unregister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R3. When a student registers then it must be logged in their record.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R4. When a student unregisters it must also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R5. Professors can unregister students.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R6. When a professor unregisters a student it must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R7. When a professor unregisters a student it must be flagged as special.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R8. Professors can give marks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R9. When a professor gives a mark this must be logged in the record.</a:t>
            </a:r>
            <a:endParaRPr lang="pt-BR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Management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Lista</a:t>
            </a:r>
            <a:r>
              <a:rPr lang="en-US" sz="2000" dirty="0" smtClean="0"/>
              <a:t> de </a:t>
            </a:r>
            <a:r>
              <a:rPr lang="en-US" sz="2000" dirty="0" err="1" smtClean="0"/>
              <a:t>ações</a:t>
            </a:r>
            <a:r>
              <a:rPr lang="en-US" sz="2000" dirty="0" smtClean="0"/>
              <a:t>: {</a:t>
            </a:r>
            <a:r>
              <a:rPr lang="da-DK" sz="2000" dirty="0" smtClean="0"/>
              <a:t>register, unregister, logged, flagged, give}</a:t>
            </a:r>
            <a:endParaRPr lang="pt-BR" sz="2000" dirty="0" smtClean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786058"/>
            <a:ext cx="4714908" cy="3684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Action</a:t>
            </a:r>
            <a:r>
              <a:rPr lang="pt-BR" sz="2400" dirty="0" smtClean="0"/>
              <a:t> </a:t>
            </a:r>
            <a:r>
              <a:rPr lang="pt-BR" sz="2400" dirty="0" err="1" smtClean="0"/>
              <a:t>views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 principal objetivo é mostrar relacionamentos entre as ações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Observamos requisitos compartilhados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Separamos ações em dois grupos: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Não faz referência a outras ações </a:t>
            </a:r>
            <a:r>
              <a:rPr lang="pt-BR" sz="1600" dirty="0" smtClean="0">
                <a:sym typeface="Wingdings" pitchFamily="2" charset="2"/>
              </a:rPr>
              <a:t> Base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>
                <a:sym typeface="Wingdings" pitchFamily="2" charset="2"/>
              </a:rPr>
              <a:t>Faz referência a outras ações  </a:t>
            </a:r>
            <a:r>
              <a:rPr lang="pt-BR" sz="1600" dirty="0" err="1" smtClean="0">
                <a:sym typeface="Wingdings" pitchFamily="2" charset="2"/>
              </a:rPr>
              <a:t>Crosscutting</a:t>
            </a:r>
            <a:endParaRPr lang="pt-BR" sz="160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Separação e isolamento:</a:t>
            </a:r>
            <a:r>
              <a:rPr lang="pt-BR" sz="2400" i="1" dirty="0" smtClean="0"/>
              <a:t>Clipping </a:t>
            </a:r>
            <a:r>
              <a:rPr lang="pt-BR" sz="2400" i="1" dirty="0" err="1" smtClean="0"/>
              <a:t>tool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Analisamos cada requisito e decidimos a que ação ele pertence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 o requisito é ambíguo temos que resolver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Reescrevendo-o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Dividindo-o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Refinando-o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 “R3”: </a:t>
            </a:r>
            <a:r>
              <a:rPr lang="pt-BR" sz="2000" i="1" dirty="0" err="1" smtClean="0"/>
              <a:t>register</a:t>
            </a:r>
            <a:r>
              <a:rPr lang="pt-BR" sz="2000" dirty="0" smtClean="0"/>
              <a:t> é </a:t>
            </a:r>
            <a:r>
              <a:rPr lang="pt-BR" sz="2000" dirty="0" smtClean="0"/>
              <a:t>o principal comportamento desse requisito. Logo, casamos R3 com </a:t>
            </a:r>
            <a:r>
              <a:rPr lang="pt-BR" sz="2000" i="1" dirty="0" err="1" smtClean="0"/>
              <a:t>register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Portanto, </a:t>
            </a:r>
            <a:r>
              <a:rPr lang="pt-BR" sz="1600" i="1" dirty="0" err="1" smtClean="0"/>
              <a:t>logging</a:t>
            </a:r>
            <a:r>
              <a:rPr lang="pt-BR" sz="1600" dirty="0" smtClean="0"/>
              <a:t> é </a:t>
            </a:r>
            <a:r>
              <a:rPr lang="pt-BR" sz="1600" i="1" dirty="0" err="1" smtClean="0"/>
              <a:t>crosscutting</a:t>
            </a:r>
            <a:r>
              <a:rPr lang="pt-BR" sz="1600" dirty="0" smtClean="0"/>
              <a:t> e </a:t>
            </a:r>
            <a:r>
              <a:rPr lang="pt-BR" sz="1600" i="1" dirty="0" err="1" smtClean="0"/>
              <a:t>register</a:t>
            </a:r>
            <a:r>
              <a:rPr lang="pt-BR" sz="1600" dirty="0" smtClean="0"/>
              <a:t> é </a:t>
            </a:r>
            <a:r>
              <a:rPr lang="pt-BR" sz="1600" i="1" dirty="0" smtClean="0"/>
              <a:t>base</a:t>
            </a:r>
            <a:r>
              <a:rPr lang="pt-BR" sz="16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Agora cada requisito aponta para uma única ação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As setas que apontavam </a:t>
            </a:r>
            <a:r>
              <a:rPr lang="pt-BR" sz="1600" i="1" dirty="0" err="1" smtClean="0"/>
              <a:t>crosscutting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themes</a:t>
            </a:r>
            <a:r>
              <a:rPr lang="pt-BR" sz="1600" dirty="0" smtClean="0"/>
              <a:t> são substituídas por setas cinzas e temos o </a:t>
            </a:r>
            <a:r>
              <a:rPr lang="pt-BR" sz="1600" i="1" dirty="0" err="1" smtClean="0"/>
              <a:t>Clipped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Action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View</a:t>
            </a:r>
            <a:endParaRPr lang="pt-BR" sz="1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i="1" dirty="0" err="1" smtClean="0"/>
              <a:t>Course</a:t>
            </a:r>
            <a:r>
              <a:rPr lang="pt-BR" sz="2400" i="1" dirty="0" smtClean="0"/>
              <a:t> Management System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Clipped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Action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endParaRPr lang="pt-BR" sz="2000" i="1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Ações cujos requisitos referenciam apenas a si mesmos (base)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Logged</a:t>
            </a:r>
            <a:r>
              <a:rPr lang="pt-BR" sz="2000" dirty="0" smtClean="0"/>
              <a:t> </a:t>
            </a:r>
            <a:r>
              <a:rPr lang="pt-BR" sz="2000" i="1" u="sng" dirty="0" err="1" smtClean="0"/>
              <a:t>crosscuts</a:t>
            </a:r>
            <a:r>
              <a:rPr lang="pt-BR" sz="2000" dirty="0" smtClean="0"/>
              <a:t> </a:t>
            </a:r>
            <a:r>
              <a:rPr lang="pt-BR" sz="2000" i="1" dirty="0" err="1" smtClean="0"/>
              <a:t>unregister</a:t>
            </a:r>
            <a:r>
              <a:rPr lang="pt-BR" sz="2000" dirty="0" smtClean="0"/>
              <a:t>, </a:t>
            </a:r>
            <a:r>
              <a:rPr lang="pt-BR" sz="2000" i="1" dirty="0" err="1" smtClean="0"/>
              <a:t>give</a:t>
            </a:r>
            <a:r>
              <a:rPr lang="pt-BR" sz="2000" dirty="0" smtClean="0"/>
              <a:t> e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638566"/>
            <a:ext cx="71056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Planejamento de modelagem utilizando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/DOC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dirty="0" smtClean="0"/>
              <a:t> é usado para planejar o </a:t>
            </a:r>
            <a:r>
              <a:rPr lang="pt-BR" sz="2000" dirty="0" err="1" smtClean="0"/>
              <a:t>desing</a:t>
            </a:r>
            <a:r>
              <a:rPr lang="pt-BR" sz="2000" dirty="0" smtClean="0"/>
              <a:t> e modelagem dos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identificados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Também é gerado a partir dos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Descreve outros elementos-chave para 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4500570"/>
            <a:ext cx="68770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Roteiro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Contexto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Introdução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Conceitos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/DOC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Action</a:t>
            </a:r>
            <a:r>
              <a:rPr lang="pt-BR" sz="1600" dirty="0" smtClean="0"/>
              <a:t> </a:t>
            </a:r>
            <a:r>
              <a:rPr lang="pt-BR" sz="1600" dirty="0" err="1" smtClean="0"/>
              <a:t>view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Clipped</a:t>
            </a:r>
            <a:r>
              <a:rPr lang="pt-BR" sz="1600" dirty="0" smtClean="0"/>
              <a:t> </a:t>
            </a:r>
            <a:r>
              <a:rPr lang="pt-BR" sz="1600" dirty="0" err="1" smtClean="0"/>
              <a:t>action</a:t>
            </a:r>
            <a:r>
              <a:rPr lang="pt-BR" sz="1600" dirty="0" smtClean="0"/>
              <a:t> </a:t>
            </a:r>
            <a:r>
              <a:rPr lang="pt-BR" sz="1600" dirty="0" err="1" smtClean="0"/>
              <a:t>view</a:t>
            </a:r>
            <a:endParaRPr lang="pt-BR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/UML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Conclusão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Referências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Utulizamos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para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Determinar que classes e métodos aparecerão em nosso diagrama UML para cada </a:t>
            </a:r>
            <a:r>
              <a:rPr lang="pt-BR" sz="2000" i="1" dirty="0" err="1" smtClean="0"/>
              <a:t>theme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Simplificadamente</a:t>
            </a:r>
            <a:r>
              <a:rPr lang="pt-BR" sz="2000" dirty="0" smtClean="0"/>
              <a:t>, cada ação é um método e cada entidade é uma classe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: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1" y="3786190"/>
            <a:ext cx="5857917" cy="3028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i="1" dirty="0" smtClean="0"/>
          </a:p>
          <a:p>
            <a:pPr lvl="1" eaLnBrk="1" hangingPunct="1">
              <a:lnSpc>
                <a:spcPct val="90000"/>
              </a:lnSpc>
              <a:buNone/>
            </a:pP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Pintamos de cinza as referências para entidades e ações de outros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em seu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Estas entidades e ações são utilizadas para determinar os métodos de </a:t>
            </a:r>
            <a:r>
              <a:rPr lang="pt-BR" sz="2000" i="1" dirty="0" err="1" smtClean="0"/>
              <a:t>joinning</a:t>
            </a:r>
            <a:r>
              <a:rPr lang="pt-BR" sz="2000" dirty="0" smtClean="0"/>
              <a:t> e </a:t>
            </a:r>
            <a:r>
              <a:rPr lang="pt-BR" sz="2000" i="1" dirty="0" err="1" smtClean="0"/>
              <a:t>binding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Entidades e ações que permanecem brancas são usadas para guiar a modelagem do comportamento </a:t>
            </a:r>
            <a:r>
              <a:rPr lang="pt-BR" sz="2000" i="1" dirty="0" err="1" smtClean="0"/>
              <a:t>crosscutting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Modelagem </a:t>
            </a:r>
            <a:r>
              <a:rPr lang="pt-BR" sz="2000" dirty="0" smtClean="0"/>
              <a:t>de modo abstrato e </a:t>
            </a:r>
            <a:r>
              <a:rPr lang="pt-BR" sz="2000" dirty="0" err="1" smtClean="0"/>
              <a:t>reusável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/DOC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6849" y="2830530"/>
            <a:ext cx="6519861" cy="367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Podemos agora modelar o comportamento abstrato para </a:t>
            </a:r>
            <a:r>
              <a:rPr lang="pt-BR" sz="2000" i="1" dirty="0" err="1" smtClean="0"/>
              <a:t>logging</a:t>
            </a:r>
            <a:r>
              <a:rPr lang="pt-BR" sz="2000" dirty="0" smtClean="0"/>
              <a:t> sem referenciar diretamente </a:t>
            </a:r>
            <a:r>
              <a:rPr lang="pt-BR" sz="2000" i="1" dirty="0" err="1" smtClean="0"/>
              <a:t>registration</a:t>
            </a:r>
            <a:r>
              <a:rPr lang="pt-BR" sz="2000" dirty="0" smtClean="0"/>
              <a:t>, </a:t>
            </a:r>
            <a:r>
              <a:rPr lang="pt-BR" sz="2000" i="1" dirty="0" err="1" smtClean="0"/>
              <a:t>unregistration</a:t>
            </a:r>
            <a:r>
              <a:rPr lang="pt-BR" sz="2000" dirty="0" smtClean="0"/>
              <a:t>, </a:t>
            </a:r>
            <a:r>
              <a:rPr lang="pt-BR" sz="2000" i="1" dirty="0" err="1" smtClean="0"/>
              <a:t>students</a:t>
            </a:r>
            <a:r>
              <a:rPr lang="pt-BR" sz="2000" dirty="0" smtClean="0"/>
              <a:t> e </a:t>
            </a:r>
            <a:r>
              <a:rPr lang="pt-BR" sz="2000" i="1" dirty="0" err="1" smtClean="0"/>
              <a:t>professors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: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621589"/>
            <a:ext cx="5572164" cy="323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Checando </a:t>
            </a:r>
            <a:r>
              <a:rPr lang="pt-BR" sz="2400" i="1" dirty="0" err="1" smtClean="0"/>
              <a:t>themes</a:t>
            </a:r>
            <a:r>
              <a:rPr lang="pt-BR" sz="2400" dirty="0" smtClean="0"/>
              <a:t> com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aumentado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Após a formulação do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 </a:t>
            </a:r>
            <a:r>
              <a:rPr lang="pt-BR" sz="2000" dirty="0" err="1" smtClean="0"/>
              <a:t>reobservamos</a:t>
            </a:r>
            <a:r>
              <a:rPr lang="pt-BR" sz="2000" dirty="0" smtClean="0"/>
              <a:t> o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/DOC</a:t>
            </a:r>
            <a:r>
              <a:rPr lang="pt-BR" sz="2000" dirty="0" smtClean="0"/>
              <a:t> para garantir que nossas decisões de modelagem correspondem aos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/DOC + métodos e associações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5411" y="3857628"/>
            <a:ext cx="673417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Checando </a:t>
            </a:r>
            <a:r>
              <a:rPr lang="pt-BR" sz="2400" i="1" dirty="0" err="1" smtClean="0"/>
              <a:t>themes</a:t>
            </a:r>
            <a:r>
              <a:rPr lang="pt-BR" sz="2400" dirty="0" smtClean="0"/>
              <a:t> com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aumentado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534" y="2714620"/>
            <a:ext cx="8254870" cy="38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Conclusão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Identificar aspectos a partir de um conjunto de requisitos é mais útil e confiável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Este projeto apresenta modelos e ferramentas para fazer isso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/DOC possui 2 visões do sistema: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r>
              <a:rPr lang="pt-BR" sz="2000" dirty="0" smtClean="0"/>
              <a:t> e </a:t>
            </a:r>
            <a:r>
              <a:rPr lang="pt-BR" sz="2000" dirty="0" err="1" smtClean="0"/>
              <a:t>Clipped</a:t>
            </a:r>
            <a:r>
              <a:rPr lang="pt-BR" sz="2000" dirty="0" smtClean="0"/>
              <a:t>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Sistema podem ser modelados pelo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 que é obtido a partir das visões do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/DOC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Esta metodologia aumenta o </a:t>
            </a:r>
            <a:r>
              <a:rPr lang="pt-BR" sz="2400" i="1" dirty="0" err="1" smtClean="0"/>
              <a:t>traceability</a:t>
            </a:r>
            <a:r>
              <a:rPr lang="pt-BR" sz="2400" i="1" dirty="0" smtClean="0"/>
              <a:t> </a:t>
            </a:r>
            <a:r>
              <a:rPr lang="pt-BR" sz="2400" dirty="0" smtClean="0"/>
              <a:t>dos aspectos e ainda permite ao desenvolvedor analisar se a modelagem cobre de maneira eficiente os requisitos</a:t>
            </a:r>
            <a:endParaRPr lang="pt-BR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dirty="0" smtClean="0"/>
              <a:t>Referência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000" dirty="0" smtClean="0"/>
              <a:t>[1] Elisa </a:t>
            </a:r>
            <a:r>
              <a:rPr lang="pt-BR" sz="2000" dirty="0" err="1" smtClean="0"/>
              <a:t>L.A.</a:t>
            </a:r>
            <a:r>
              <a:rPr lang="pt-BR" sz="2000" dirty="0" smtClean="0"/>
              <a:t> </a:t>
            </a:r>
            <a:r>
              <a:rPr lang="pt-BR" sz="2000" dirty="0" err="1" smtClean="0"/>
              <a:t>Baniassad</a:t>
            </a:r>
            <a:r>
              <a:rPr lang="pt-BR" sz="2000" dirty="0" smtClean="0"/>
              <a:t>, </a:t>
            </a:r>
            <a:r>
              <a:rPr lang="pt-BR" sz="2000" dirty="0" err="1" smtClean="0"/>
              <a:t>Siobhán</a:t>
            </a:r>
            <a:r>
              <a:rPr lang="pt-BR" sz="2000" dirty="0" smtClean="0"/>
              <a:t> Clarke, ‘</a:t>
            </a:r>
            <a:r>
              <a:rPr lang="pt-BR" sz="2000" b="1" dirty="0" err="1" smtClean="0"/>
              <a:t>Theme</a:t>
            </a:r>
            <a:r>
              <a:rPr lang="pt-BR" sz="2000" b="1" dirty="0" smtClean="0"/>
              <a:t>: </a:t>
            </a:r>
            <a:r>
              <a:rPr lang="pt-BR" sz="2000" b="1" dirty="0" err="1" smtClean="0"/>
              <a:t>an</a:t>
            </a:r>
            <a:r>
              <a:rPr lang="pt-BR" sz="2000" b="1" dirty="0" smtClean="0"/>
              <a:t> approach for </a:t>
            </a:r>
            <a:r>
              <a:rPr lang="pt-BR" sz="2000" b="1" dirty="0" err="1" smtClean="0"/>
              <a:t>aspect-oriented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analysis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and</a:t>
            </a:r>
            <a:r>
              <a:rPr lang="pt-BR" sz="2000" b="1" dirty="0" smtClean="0"/>
              <a:t> design</a:t>
            </a:r>
            <a:r>
              <a:rPr lang="pt-BR" sz="2000" dirty="0" smtClean="0"/>
              <a:t>’: </a:t>
            </a:r>
            <a:r>
              <a:rPr lang="pt-BR" sz="2000" dirty="0" err="1" smtClean="0"/>
              <a:t>proceedings</a:t>
            </a:r>
            <a:r>
              <a:rPr lang="pt-BR" sz="2000" dirty="0" smtClean="0"/>
              <a:t> </a:t>
            </a:r>
            <a:r>
              <a:rPr lang="pt-BR" sz="2000" dirty="0" err="1" smtClean="0"/>
              <a:t>of</a:t>
            </a:r>
            <a:r>
              <a:rPr lang="pt-BR" sz="2000" dirty="0" smtClean="0"/>
              <a:t> </a:t>
            </a:r>
            <a:r>
              <a:rPr lang="pt-BR" sz="2000" dirty="0" err="1" smtClean="0"/>
              <a:t>the</a:t>
            </a:r>
            <a:r>
              <a:rPr lang="pt-BR" sz="2000" dirty="0" smtClean="0"/>
              <a:t> 26th </a:t>
            </a:r>
            <a:r>
              <a:rPr lang="pt-BR" sz="2000" dirty="0" err="1" smtClean="0"/>
              <a:t>International</a:t>
            </a:r>
            <a:r>
              <a:rPr lang="pt-BR" sz="2000" dirty="0" smtClean="0"/>
              <a:t> </a:t>
            </a:r>
            <a:r>
              <a:rPr lang="pt-BR" sz="2000" dirty="0" err="1" smtClean="0"/>
              <a:t>Conference</a:t>
            </a:r>
            <a:r>
              <a:rPr lang="pt-BR" sz="2000" dirty="0" smtClean="0"/>
              <a:t> </a:t>
            </a:r>
            <a:r>
              <a:rPr lang="pt-BR" sz="2000" dirty="0" err="1" smtClean="0"/>
              <a:t>on</a:t>
            </a:r>
            <a:r>
              <a:rPr lang="pt-BR" sz="2000" dirty="0" smtClean="0"/>
              <a:t> Software </a:t>
            </a:r>
            <a:r>
              <a:rPr lang="pt-BR" sz="2000" dirty="0" err="1" smtClean="0"/>
              <a:t>Engineering</a:t>
            </a:r>
            <a:r>
              <a:rPr lang="pt-BR" sz="2000" dirty="0" smtClean="0"/>
              <a:t>, 2004. ICSE 2004, </a:t>
            </a:r>
            <a:r>
              <a:rPr lang="pt-BR" sz="2000" dirty="0" err="1" smtClean="0"/>
              <a:t>International</a:t>
            </a:r>
            <a:r>
              <a:rPr lang="pt-BR" sz="2000" dirty="0" smtClean="0"/>
              <a:t> </a:t>
            </a:r>
            <a:r>
              <a:rPr lang="pt-BR" sz="2000" dirty="0" err="1" smtClean="0"/>
              <a:t>Conference</a:t>
            </a:r>
            <a:r>
              <a:rPr lang="pt-BR" sz="2000" dirty="0" smtClean="0"/>
              <a:t> </a:t>
            </a:r>
            <a:r>
              <a:rPr lang="pt-BR" sz="2000" dirty="0" err="1" smtClean="0"/>
              <a:t>on</a:t>
            </a:r>
            <a:r>
              <a:rPr lang="pt-BR" sz="2000" dirty="0" smtClean="0"/>
              <a:t> Software </a:t>
            </a:r>
            <a:r>
              <a:rPr lang="pt-BR" sz="2000" dirty="0" err="1" smtClean="0"/>
              <a:t>Engineering</a:t>
            </a:r>
            <a:r>
              <a:rPr lang="pt-BR" sz="2000" dirty="0" smtClean="0"/>
              <a:t> (ICSE) : 26th : </a:t>
            </a:r>
            <a:r>
              <a:rPr lang="pt-BR" sz="2000" dirty="0" err="1" smtClean="0"/>
              <a:t>Edinburgh</a:t>
            </a:r>
            <a:r>
              <a:rPr lang="pt-BR" sz="2000" dirty="0" smtClean="0"/>
              <a:t>, Scotland : 23-28 </a:t>
            </a:r>
            <a:r>
              <a:rPr lang="pt-BR" sz="2000" dirty="0" err="1" smtClean="0"/>
              <a:t>May</a:t>
            </a:r>
            <a:r>
              <a:rPr lang="pt-BR" sz="2000" dirty="0" smtClean="0"/>
              <a:t>, 2004, pp158 - 167</a:t>
            </a:r>
          </a:p>
          <a:p>
            <a:pPr eaLnBrk="1" hangingPunct="1">
              <a:lnSpc>
                <a:spcPct val="90000"/>
              </a:lnSpc>
            </a:pPr>
            <a:endParaRPr lang="pt-BR" sz="2800" dirty="0" smtClean="0"/>
          </a:p>
          <a:p>
            <a:pPr eaLnBrk="1" hangingPunct="1">
              <a:lnSpc>
                <a:spcPct val="90000"/>
              </a:lnSpc>
            </a:pPr>
            <a:endParaRPr lang="pt-BR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4" descr="duvidas"/>
          <p:cNvPicPr>
            <a:picLocks noChangeAspect="1" noChangeArrowheads="1"/>
          </p:cNvPicPr>
          <p:nvPr/>
        </p:nvPicPr>
        <p:blipFill>
          <a:blip r:embed="rId3" cstate="print">
            <a:lum bright="34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371600"/>
          </a:xfrm>
        </p:spPr>
        <p:txBody>
          <a:bodyPr/>
          <a:lstStyle/>
          <a:p>
            <a:pPr algn="ctr" eaLnBrk="1" hangingPunct="1"/>
            <a:r>
              <a:rPr lang="pt-BR" smtClean="0"/>
              <a:t>Dúvidas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Problema de identificação de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endParaRPr lang="pt-BR" sz="16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Traceability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of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aspects</a:t>
            </a:r>
            <a:r>
              <a:rPr lang="pt-BR" sz="2000" dirty="0" smtClean="0"/>
              <a:t> através do ciclo de vida do software</a:t>
            </a:r>
            <a:r>
              <a:rPr lang="pt-BR" sz="2000" i="1" dirty="0" smtClean="0"/>
              <a:t/>
            </a:r>
            <a:br>
              <a:rPr lang="pt-BR" sz="2000" i="1" dirty="0" smtClean="0"/>
            </a:b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Remodelagem: a abordagem tradicional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Problemas de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aspectos são descobertos tarde demais</a:t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Identificar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Na fase de análise de requisitos</a:t>
            </a:r>
            <a:br>
              <a:rPr lang="pt-BR" sz="2000" dirty="0" smtClean="0"/>
            </a:br>
            <a:r>
              <a:rPr lang="pt-BR" sz="2000" dirty="0" smtClean="0"/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Durante a modelagem dos sistemas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Durante </a:t>
            </a:r>
            <a:r>
              <a:rPr lang="pt-BR" sz="2400" dirty="0" smtClean="0"/>
              <a:t>a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Trabalho extra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Única ferramenta é a intuição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Confiabilidade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 partir dos requisitos (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r>
              <a:rPr lang="pt-BR" sz="24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behaviours</a:t>
            </a:r>
            <a:r>
              <a:rPr lang="pt-BR" sz="2000" dirty="0" smtClean="0"/>
              <a:t> evidentes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Outros nem tanto...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Necessidade de uma metodologia que automatize o processo ou </a:t>
            </a:r>
            <a:r>
              <a:rPr lang="pt-BR" sz="2000" dirty="0" smtClean="0"/>
              <a:t>elimine falhas</a:t>
            </a:r>
            <a:r>
              <a:rPr lang="pt-BR" sz="2000" dirty="0" smtClean="0"/>
              <a:t>, garantindo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20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Descobrindo 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endParaRPr lang="pt-BR" sz="24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Através do documento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Metodologia preestabelecida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Identificando relacionamentos e dependências entre os comportamentos </a:t>
            </a:r>
            <a:r>
              <a:rPr lang="pt-BR" sz="2000" dirty="0" err="1" smtClean="0"/>
              <a:t>elicitados</a:t>
            </a:r>
            <a:r>
              <a:rPr lang="pt-BR" sz="2000" dirty="0" smtClean="0"/>
              <a:t> ao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Ferramentas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Automatizar o </a:t>
            </a:r>
            <a:r>
              <a:rPr lang="pt-BR" sz="2000" dirty="0" smtClean="0"/>
              <a:t>processo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Analisar compatibilidade com requisitos</a:t>
            </a:r>
            <a:endParaRPr lang="pt-BR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Conceitos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comportamentos que estão emaranhados ou dispersos através de um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Theme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coleção de estruturas e comportamentos que representam uma </a:t>
            </a:r>
            <a:r>
              <a:rPr lang="pt-BR" sz="2000" dirty="0" err="1" smtClean="0"/>
              <a:t>feature</a:t>
            </a:r>
            <a:r>
              <a:rPr lang="pt-BR" sz="2000" dirty="0" smtClean="0"/>
              <a:t> do sistema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Crosscutting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característica de ações/entidades que fazem referências a ações/entidades de outros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objetos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código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Agrupamentos específicos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agrupamentos não podem ser encapsulados por causa do seu impacto em todas as partes do sistema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crosscutting</a:t>
            </a:r>
            <a:r>
              <a:rPr lang="pt-BR" sz="1600" dirty="0" smtClean="0"/>
              <a:t> </a:t>
            </a:r>
            <a:r>
              <a:rPr lang="pt-BR" sz="1600" dirty="0" err="1" smtClean="0"/>
              <a:t>behaviour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Reuso	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Facilidade de implementação / manutenção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Antes de dividir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r>
              <a:rPr lang="pt-BR" sz="2400" dirty="0" smtClean="0"/>
              <a:t> em aspectos o desenvolvedor precisa </a:t>
            </a:r>
            <a:r>
              <a:rPr lang="pt-BR" sz="2400" dirty="0" smtClean="0"/>
              <a:t>identificá-los</a:t>
            </a: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Pode ser </a:t>
            </a:r>
            <a:r>
              <a:rPr lang="pt-BR" sz="2400" dirty="0" smtClean="0"/>
              <a:t>difícil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Comportamentos não triviais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Caminho mais fácil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Modelar o sistema em objetos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</a:t>
            </a:r>
            <a:r>
              <a:rPr lang="pt-BR" sz="2000" i="1" dirty="0" err="1" smtClean="0"/>
              <a:t>crosscutting</a:t>
            </a:r>
            <a:r>
              <a:rPr lang="pt-BR" sz="2000" dirty="0" smtClean="0"/>
              <a:t> intuitivamente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Separá-los em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Ad </a:t>
            </a:r>
            <a:r>
              <a:rPr lang="pt-BR" sz="2000" i="1" dirty="0" err="1" smtClean="0"/>
              <a:t>hoc</a:t>
            </a:r>
            <a:r>
              <a:rPr lang="pt-BR" sz="2000" i="1" dirty="0" smtClean="0"/>
              <a:t>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Redesenhar o sistema inserindo </a:t>
            </a:r>
            <a:r>
              <a:rPr lang="pt-BR" sz="2000" i="1" dirty="0" smtClean="0"/>
              <a:t>late </a:t>
            </a:r>
            <a:r>
              <a:rPr lang="pt-BR" sz="2000" i="1" dirty="0" err="1" smtClean="0"/>
              <a:t>aspects</a:t>
            </a:r>
            <a:endParaRPr lang="pt-BR" sz="1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Alternativamente...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aspectos conhecidos (notórios) antes da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Não ajuda onde é mais necessário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Ou...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Aplicar Engenharia de Requisitos Orientada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Resulta em comportamentos aninhados, inter-relacionados e muito complicados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333178-2152-44B4-A5CB-3FD427865145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1466</TotalTime>
  <Words>1113</Words>
  <Application>Microsoft Office PowerPoint</Application>
  <PresentationFormat>On-screen Show (4:3)</PresentationFormat>
  <Paragraphs>258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Pixel</vt:lpstr>
      <vt:lpstr>Theme: An Approach for Aspect-Oriented Analysis and Design</vt:lpstr>
      <vt:lpstr>Roteiro</vt:lpstr>
      <vt:lpstr>Contexto</vt:lpstr>
      <vt:lpstr>Contexto</vt:lpstr>
      <vt:lpstr>Contexto</vt:lpstr>
      <vt:lpstr>Conceitos</vt:lpstr>
      <vt:lpstr>Introdução</vt:lpstr>
      <vt:lpstr>Introdução</vt:lpstr>
      <vt:lpstr>Introdução</vt:lpstr>
      <vt:lpstr>Introdução</vt:lpstr>
      <vt:lpstr>Theme</vt:lpstr>
      <vt:lpstr>Ferramentas 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Conclusão</vt:lpstr>
      <vt:lpstr>Referência</vt:lpstr>
      <vt:lpstr>Dúvidas</vt:lpstr>
    </vt:vector>
  </TitlesOfParts>
  <Company>AABP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Gerenciamento de Banco de Dados Móveis</dc:title>
  <dc:creator>AABP</dc:creator>
  <cp:lastModifiedBy>Borba</cp:lastModifiedBy>
  <cp:revision>108</cp:revision>
  <dcterms:created xsi:type="dcterms:W3CDTF">2007-07-22T18:05:46Z</dcterms:created>
  <dcterms:modified xsi:type="dcterms:W3CDTF">2009-10-20T02:49:15Z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TC011367951046</vt:lpwstr>
  </property>
</Properties>
</file>