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29"/>
  </p:notesMasterIdLst>
  <p:sldIdLst>
    <p:sldId id="258" r:id="rId2"/>
    <p:sldId id="347" r:id="rId3"/>
    <p:sldId id="349" r:id="rId4"/>
    <p:sldId id="351" r:id="rId5"/>
    <p:sldId id="352" r:id="rId6"/>
    <p:sldId id="285" r:id="rId7"/>
    <p:sldId id="350" r:id="rId8"/>
    <p:sldId id="353" r:id="rId9"/>
    <p:sldId id="354" r:id="rId10"/>
    <p:sldId id="355" r:id="rId11"/>
    <p:sldId id="357" r:id="rId12"/>
    <p:sldId id="356" r:id="rId13"/>
    <p:sldId id="359" r:id="rId14"/>
    <p:sldId id="358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67" r:id="rId23"/>
    <p:sldId id="368" r:id="rId24"/>
    <p:sldId id="369" r:id="rId25"/>
    <p:sldId id="343" r:id="rId26"/>
    <p:sldId id="345" r:id="rId27"/>
    <p:sldId id="346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8873" autoAdjust="0"/>
  </p:normalViewPr>
  <p:slideViewPr>
    <p:cSldViewPr>
      <p:cViewPr varScale="1">
        <p:scale>
          <a:sx n="72" d="100"/>
          <a:sy n="72" d="100"/>
        </p:scale>
        <p:origin x="-15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80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9DCFCF6-A1D6-4779-9A88-8F8D935547B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FCC885-0896-412E-A295-88948C6DF226}" type="slidenum">
              <a:rPr lang="pt-BR"/>
              <a:pPr/>
              <a:t>1</a:t>
            </a:fld>
            <a:endParaRPr lang="pt-BR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Junta os conceitos e vantagens da computação móvel com a tecnologia de banco de dados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10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11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12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13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14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15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baseline="0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16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17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18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baseline="0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19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20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21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22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23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24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7F852E-E184-4EB7-BFA4-32C9CC682950}" type="slidenum">
              <a:rPr lang="pt-BR"/>
              <a:pPr/>
              <a:t>25</a:t>
            </a:fld>
            <a:endParaRPr lang="pt-BR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44A137-0898-4677-B99A-02E7DF90C5DD}" type="slidenum">
              <a:rPr lang="pt-BR"/>
              <a:pPr/>
              <a:t>26</a:t>
            </a:fld>
            <a:endParaRPr lang="pt-BR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B183BD-1D90-4912-BC6B-477915AD28F4}" type="slidenum">
              <a:rPr lang="pt-BR"/>
              <a:pPr/>
              <a:t>27</a:t>
            </a:fld>
            <a:endParaRPr lang="pt-BR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3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4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5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E4D53F-E290-4D0C-A445-7328A1928DEC}" type="slidenum">
              <a:rPr lang="pt-BR"/>
              <a:pPr/>
              <a:t>6</a:t>
            </a:fld>
            <a:endParaRPr lang="pt-BR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Consultas sensíveis a localização</a:t>
            </a:r>
          </a:p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7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8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E83DD-3D9B-4D0A-878A-75282BA7E5EF}" type="slidenum">
              <a:rPr lang="pt-BR"/>
              <a:pPr/>
              <a:t>9</a:t>
            </a:fld>
            <a:endParaRPr lang="pt-B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BR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7784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784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7E9386-E9ED-42EA-AA91-788A5842430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89AEC-81F4-4A46-8440-0167A801ACF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FD407-EEF0-4899-8729-8FABDF04191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F5542-4542-4E9B-95D2-1759CF2E9F0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33178-2152-44B4-A5CB-3FD42786514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389F-B7B0-46D1-AFB3-5CF75B752C1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9F4BA-DC45-4071-AC00-DF11F869B0A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42A5D-B376-445E-8E92-9B4C20DD1D2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C829C-EBC4-446F-9E3F-0509DE7CF13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5F8F3-D36B-4D41-B419-DC63DC0F95A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9D490-0A8E-4FC1-8096-30FA2DCBB0F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55C10-D7B5-4133-8C57-7FB534B18DA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1E1B32A4-C59F-458F-9CF0-013E37A8BE5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7680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7680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7680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hlink"/>
                </a:solidFill>
              </a:endParaRPr>
            </a:p>
          </p:txBody>
        </p:sp>
        <p:sp>
          <p:nvSpPr>
            <p:cNvPr id="7680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hlink"/>
                </a:solidFill>
              </a:endParaRPr>
            </a:p>
          </p:txBody>
        </p:sp>
        <p:sp>
          <p:nvSpPr>
            <p:cNvPr id="7680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accent2"/>
                </a:solidFill>
              </a:endParaRPr>
            </a:p>
          </p:txBody>
        </p:sp>
        <p:sp>
          <p:nvSpPr>
            <p:cNvPr id="7681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hlink"/>
                </a:solidFill>
              </a:endParaRPr>
            </a:p>
          </p:txBody>
        </p:sp>
        <p:sp>
          <p:nvSpPr>
            <p:cNvPr id="7681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7681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accent2"/>
                </a:solidFill>
              </a:endParaRPr>
            </a:p>
          </p:txBody>
        </p:sp>
        <p:sp>
          <p:nvSpPr>
            <p:cNvPr id="7681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accent2"/>
                </a:solidFill>
              </a:endParaRPr>
            </a:p>
          </p:txBody>
        </p:sp>
      </p:grpSp>
      <p:sp>
        <p:nvSpPr>
          <p:cNvPr id="205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681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/>
              <a:t>Theme: An </a:t>
            </a:r>
            <a:r>
              <a:rPr lang="en-US" sz="4000" b="1" dirty="0" smtClean="0"/>
              <a:t>Approach for Aspect-Oriented Analysis and Design</a:t>
            </a:r>
            <a:endParaRPr lang="pt-BR" sz="4000" dirty="0" smtClean="0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652963"/>
            <a:ext cx="6400800" cy="685800"/>
          </a:xfrm>
        </p:spPr>
        <p:txBody>
          <a:bodyPr/>
          <a:lstStyle/>
          <a:p>
            <a:pPr algn="r"/>
            <a:r>
              <a:rPr lang="en-US" sz="2000" dirty="0" smtClean="0"/>
              <a:t>Elisa </a:t>
            </a:r>
            <a:r>
              <a:rPr lang="en-US" sz="2000" dirty="0" err="1" smtClean="0"/>
              <a:t>Baniassad</a:t>
            </a:r>
            <a:r>
              <a:rPr lang="en-US" sz="2000" dirty="0" smtClean="0"/>
              <a:t> and </a:t>
            </a:r>
            <a:r>
              <a:rPr lang="en-US" sz="2000" dirty="0" err="1" smtClean="0"/>
              <a:t>Siobh´an</a:t>
            </a:r>
            <a:r>
              <a:rPr lang="en-US" sz="2000" dirty="0" smtClean="0"/>
              <a:t> Clarke</a:t>
            </a:r>
          </a:p>
          <a:p>
            <a:pPr algn="r"/>
            <a:r>
              <a:rPr lang="en-US" sz="2000" dirty="0" smtClean="0"/>
              <a:t>Department of Computer Science</a:t>
            </a:r>
          </a:p>
          <a:p>
            <a:pPr algn="r"/>
            <a:r>
              <a:rPr lang="en-US" sz="2000" dirty="0" smtClean="0"/>
              <a:t>Trinity College, Dublin 2, Ireland</a:t>
            </a:r>
          </a:p>
          <a:p>
            <a:pPr algn="r"/>
            <a:r>
              <a:rPr lang="en-US" sz="2000" i="1" dirty="0" smtClean="0"/>
              <a:t>{</a:t>
            </a:r>
            <a:r>
              <a:rPr lang="en-US" sz="2000" i="1" dirty="0" err="1" smtClean="0"/>
              <a:t>Elisa.Baniassad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Siobhan.Clarke</a:t>
            </a:r>
            <a:r>
              <a:rPr lang="en-US" sz="2000" i="1" dirty="0" smtClean="0"/>
              <a:t>}@</a:t>
            </a:r>
            <a:r>
              <a:rPr lang="en-US" sz="2000" i="1" dirty="0" err="1" smtClean="0"/>
              <a:t>cs.tcd.ie</a:t>
            </a: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D</a:t>
            </a:r>
            <a:r>
              <a:rPr lang="pt-BR" sz="2400" dirty="0" smtClean="0"/>
              <a:t>esenvolvedor precisa de ajuda para identificar os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behaviours</a:t>
            </a:r>
            <a:r>
              <a:rPr lang="pt-BR" sz="2400" dirty="0" smtClean="0"/>
              <a:t> mais relevantes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Determinado comportamento é um aspecto?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Onde e de que forma ele </a:t>
            </a:r>
            <a:r>
              <a:rPr lang="pt-BR" sz="2000" i="1" dirty="0" err="1" smtClean="0"/>
              <a:t>crosscuts</a:t>
            </a:r>
            <a:r>
              <a:rPr lang="pt-BR" sz="2000" dirty="0" smtClean="0"/>
              <a:t> o sistema?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Como traduzir a análise em modelagem?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Que </a:t>
            </a:r>
            <a:r>
              <a:rPr lang="pt-BR" sz="2000" i="1" dirty="0" smtClean="0"/>
              <a:t>design </a:t>
            </a:r>
            <a:r>
              <a:rPr lang="pt-BR" sz="2000" i="1" dirty="0" err="1" smtClean="0"/>
              <a:t>language</a:t>
            </a:r>
            <a:r>
              <a:rPr lang="pt-BR" sz="2000" dirty="0" smtClean="0"/>
              <a:t> utilizar?</a:t>
            </a:r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Este trabalho apresenta uma abordagem para tentar resolver os problemas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Definição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elemento de modelagem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coleção de estruturas e comportamentos que representam uma </a:t>
            </a:r>
            <a:r>
              <a:rPr lang="pt-BR" sz="2000" i="1" dirty="0" err="1" smtClean="0"/>
              <a:t>feature</a:t>
            </a:r>
            <a:r>
              <a:rPr lang="pt-BR" sz="2000" dirty="0" smtClean="0"/>
              <a:t> do sistema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Vários temas podem ser combinados para formar um sistema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Tipos de </a:t>
            </a:r>
            <a:r>
              <a:rPr lang="pt-BR" sz="2400" dirty="0" err="1" smtClean="0"/>
              <a:t>Themes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smtClean="0"/>
              <a:t>Base </a:t>
            </a:r>
            <a:r>
              <a:rPr lang="pt-BR" sz="2000" i="1" dirty="0" err="1" smtClean="0"/>
              <a:t>themes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Crosscutting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themes</a:t>
            </a:r>
            <a:endParaRPr lang="pt-BR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No nível de requisitos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Theme</a:t>
            </a:r>
            <a:r>
              <a:rPr lang="pt-BR" sz="2000" dirty="0" smtClean="0"/>
              <a:t>/</a:t>
            </a:r>
            <a:r>
              <a:rPr lang="pt-BR" sz="2000" dirty="0" err="1" smtClean="0"/>
              <a:t>doc</a:t>
            </a:r>
            <a:r>
              <a:rPr lang="pt-BR" sz="2000" dirty="0" smtClean="0"/>
              <a:t> oferece </a:t>
            </a:r>
            <a:r>
              <a:rPr lang="pt-BR" sz="2000" dirty="0" err="1" smtClean="0"/>
              <a:t>views</a:t>
            </a:r>
            <a:r>
              <a:rPr lang="pt-BR" sz="2000" dirty="0" smtClean="0"/>
              <a:t> a partir dos requisitos em texto, deixando claro as dependências entre comportamentos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Permite que se refine as </a:t>
            </a:r>
            <a:r>
              <a:rPr lang="pt-BR" sz="2000" dirty="0" err="1" smtClean="0"/>
              <a:t>views</a:t>
            </a:r>
            <a:r>
              <a:rPr lang="pt-BR" sz="2000" dirty="0" smtClean="0"/>
              <a:t> para encontrar </a:t>
            </a:r>
            <a:r>
              <a:rPr lang="pt-BR" sz="2000" i="1" dirty="0" err="1" smtClean="0"/>
              <a:t>crosscutting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problems</a:t>
            </a:r>
            <a:endParaRPr lang="pt-BR" sz="2000" i="1" dirty="0" smtClean="0"/>
          </a:p>
          <a:p>
            <a:pPr eaLnBrk="1" hangingPunct="1">
              <a:lnSpc>
                <a:spcPct val="90000"/>
              </a:lnSpc>
            </a:pPr>
            <a:endParaRPr lang="pt-BR" sz="2400" i="1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No nível de design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Theme</a:t>
            </a:r>
            <a:r>
              <a:rPr lang="pt-BR" sz="2000" dirty="0" smtClean="0"/>
              <a:t>/UML permite que o desenvolvedor modele as </a:t>
            </a:r>
            <a:r>
              <a:rPr lang="pt-BR" sz="2000" i="1" dirty="0" err="1" smtClean="0"/>
              <a:t>features</a:t>
            </a:r>
            <a:r>
              <a:rPr lang="pt-BR" sz="2000" dirty="0" smtClean="0"/>
              <a:t> e aspectos do sistema e especifique como eles devem se combinar</a:t>
            </a:r>
            <a:endParaRPr lang="pt-BR" sz="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Identificando </a:t>
            </a:r>
            <a:r>
              <a:rPr lang="pt-BR" sz="2400" dirty="0" smtClean="0"/>
              <a:t>aspectos usando </a:t>
            </a:r>
            <a:r>
              <a:rPr lang="pt-BR" sz="2400" i="1" dirty="0" err="1" smtClean="0"/>
              <a:t>Action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Views</a:t>
            </a:r>
            <a:endParaRPr lang="pt-BR" sz="2400" i="1" dirty="0" smtClean="0"/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Theme</a:t>
            </a:r>
            <a:r>
              <a:rPr lang="pt-BR" sz="2000" i="1" dirty="0" smtClean="0"/>
              <a:t>/</a:t>
            </a:r>
            <a:r>
              <a:rPr lang="pt-BR" sz="2000" i="1" dirty="0" err="1" smtClean="0"/>
              <a:t>Doc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tool</a:t>
            </a:r>
            <a:r>
              <a:rPr lang="pt-BR" sz="2000" dirty="0" smtClean="0"/>
              <a:t>: Ferramenta de análise textual que gera os relacionamentos entre os comportamentos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Entradas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Lista de ações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Lista de requisitos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Course</a:t>
            </a:r>
            <a:r>
              <a:rPr lang="pt-BR" sz="2400" dirty="0" smtClean="0"/>
              <a:t> </a:t>
            </a:r>
            <a:r>
              <a:rPr lang="pt-BR" sz="2400" dirty="0" smtClean="0"/>
              <a:t>Management </a:t>
            </a:r>
            <a:r>
              <a:rPr lang="pt-BR" sz="2400" dirty="0" smtClean="0"/>
              <a:t>System</a:t>
            </a:r>
          </a:p>
          <a:p>
            <a:pPr eaLnBrk="1" hangingPunct="1">
              <a:lnSpc>
                <a:spcPct val="90000"/>
              </a:lnSpc>
              <a:buNone/>
            </a:pP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R1</a:t>
            </a:r>
            <a:r>
              <a:rPr lang="en-US" sz="2000" dirty="0" smtClean="0"/>
              <a:t>. Students can register for courses.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R2. Students can unregister for courses.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R3. When a student registers then it must be logged in their record.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R4. When a student unregisters it must also be logged.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R5. Professors can unregister students.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R6. When a professor unregisters a student it must be logged.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R7. When a professor unregisters a student it must be flagged as special.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R8. Professors can give marks for courses.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R9. When a professor gives a mark this must be logged in the record.</a:t>
            </a: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Course</a:t>
            </a:r>
            <a:r>
              <a:rPr lang="pt-BR" sz="2400" dirty="0" smtClean="0"/>
              <a:t> </a:t>
            </a:r>
            <a:r>
              <a:rPr lang="pt-BR" sz="2400" dirty="0" smtClean="0"/>
              <a:t>Management </a:t>
            </a:r>
            <a:r>
              <a:rPr lang="pt-BR" sz="2400" dirty="0" smtClean="0"/>
              <a:t>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Lista</a:t>
            </a:r>
            <a:r>
              <a:rPr lang="en-US" sz="2000" dirty="0" smtClean="0"/>
              <a:t> de </a:t>
            </a:r>
            <a:r>
              <a:rPr lang="en-US" sz="2000" dirty="0" err="1" smtClean="0"/>
              <a:t>ações</a:t>
            </a:r>
            <a:r>
              <a:rPr lang="en-US" sz="2000" dirty="0" smtClean="0"/>
              <a:t>: </a:t>
            </a:r>
            <a:r>
              <a:rPr lang="da-DK" sz="2000" dirty="0" smtClean="0"/>
              <a:t>register, unregister, logged, flagged, give</a:t>
            </a:r>
            <a:endParaRPr lang="pt-BR" sz="2000" dirty="0" smtClean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2786058"/>
            <a:ext cx="4714908" cy="3684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Action</a:t>
            </a:r>
            <a:r>
              <a:rPr lang="pt-BR" sz="2400" dirty="0" smtClean="0"/>
              <a:t> </a:t>
            </a:r>
            <a:r>
              <a:rPr lang="pt-BR" sz="2400" dirty="0" err="1" smtClean="0"/>
              <a:t>views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O </a:t>
            </a:r>
            <a:r>
              <a:rPr lang="pt-BR" sz="2000" dirty="0" smtClean="0"/>
              <a:t>principal </a:t>
            </a:r>
            <a:r>
              <a:rPr lang="pt-BR" sz="2000" dirty="0" smtClean="0"/>
              <a:t>objetivo é </a:t>
            </a:r>
            <a:r>
              <a:rPr lang="pt-BR" sz="2000" dirty="0" smtClean="0"/>
              <a:t>mostrar relacionamentos </a:t>
            </a:r>
            <a:r>
              <a:rPr lang="pt-BR" sz="2000" dirty="0" smtClean="0"/>
              <a:t>entre </a:t>
            </a:r>
            <a:r>
              <a:rPr lang="pt-BR" sz="2000" dirty="0" smtClean="0"/>
              <a:t>as </a:t>
            </a:r>
            <a:r>
              <a:rPr lang="pt-BR" sz="2000" dirty="0" smtClean="0"/>
              <a:t>ações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Observamos requisitos compartilhados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Separamos ações em dois grupos: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Não faz referência a outras ações </a:t>
            </a:r>
            <a:r>
              <a:rPr lang="pt-BR" sz="1600" dirty="0" smtClean="0">
                <a:sym typeface="Wingdings" pitchFamily="2" charset="2"/>
              </a:rPr>
              <a:t> Base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>
                <a:sym typeface="Wingdings" pitchFamily="2" charset="2"/>
              </a:rPr>
              <a:t>Faz referência a outras ações  </a:t>
            </a:r>
            <a:r>
              <a:rPr lang="pt-BR" sz="1600" dirty="0" err="1" smtClean="0">
                <a:sym typeface="Wingdings" pitchFamily="2" charset="2"/>
              </a:rPr>
              <a:t>Crosscutting</a:t>
            </a:r>
            <a:endParaRPr lang="pt-BR" sz="16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Separação e isolamento:</a:t>
            </a:r>
            <a:r>
              <a:rPr lang="pt-BR" sz="2400" i="1" dirty="0" smtClean="0"/>
              <a:t>Clipping </a:t>
            </a:r>
            <a:r>
              <a:rPr lang="pt-BR" sz="2400" i="1" dirty="0" err="1" smtClean="0"/>
              <a:t>tool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Analisamos cada requisito</a:t>
            </a:r>
            <a:r>
              <a:rPr lang="pt-BR" sz="2000" dirty="0" smtClean="0"/>
              <a:t> </a:t>
            </a:r>
            <a:r>
              <a:rPr lang="pt-BR" sz="2000" dirty="0" smtClean="0"/>
              <a:t>e decidimos a que ação ele pertence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Se o requisito é ambíguo temos que resolver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Reescrevendo-o</a:t>
            </a:r>
            <a:endParaRPr lang="pt-BR" sz="1600" dirty="0" smtClean="0"/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Dividindo-o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Refinando-o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 “R3”: </a:t>
            </a:r>
            <a:r>
              <a:rPr lang="pt-BR" sz="2000" dirty="0" err="1" smtClean="0"/>
              <a:t>logging</a:t>
            </a:r>
            <a:r>
              <a:rPr lang="pt-BR" sz="2000" dirty="0" smtClean="0"/>
              <a:t> é o principal comportamento desse requisito. Logo, casamos R3 com </a:t>
            </a:r>
            <a:r>
              <a:rPr lang="pt-BR" sz="2000" i="1" dirty="0" err="1" smtClean="0"/>
              <a:t>logged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theme</a:t>
            </a:r>
            <a:r>
              <a:rPr lang="pt-BR" sz="2000" dirty="0" smtClean="0"/>
              <a:t>.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Portanto, </a:t>
            </a:r>
            <a:r>
              <a:rPr lang="pt-BR" sz="1600" i="1" dirty="0" err="1" smtClean="0"/>
              <a:t>logging</a:t>
            </a:r>
            <a:r>
              <a:rPr lang="pt-BR" sz="1600" dirty="0" smtClean="0"/>
              <a:t> é </a:t>
            </a:r>
            <a:r>
              <a:rPr lang="pt-BR" sz="1600" i="1" dirty="0" err="1" smtClean="0"/>
              <a:t>crosscutting</a:t>
            </a:r>
            <a:r>
              <a:rPr lang="pt-BR" sz="1600" dirty="0" smtClean="0"/>
              <a:t> e </a:t>
            </a:r>
            <a:r>
              <a:rPr lang="pt-BR" sz="1600" i="1" dirty="0" err="1" smtClean="0"/>
              <a:t>register</a:t>
            </a:r>
            <a:r>
              <a:rPr lang="pt-BR" sz="1600" dirty="0" smtClean="0"/>
              <a:t> é </a:t>
            </a:r>
            <a:r>
              <a:rPr lang="pt-BR" sz="1600" i="1" dirty="0" smtClean="0"/>
              <a:t>base</a:t>
            </a:r>
            <a:r>
              <a:rPr lang="pt-BR" sz="1600" dirty="0" smtClean="0"/>
              <a:t>.</a:t>
            </a:r>
          </a:p>
          <a:p>
            <a:pPr lvl="2" eaLnBrk="1" hangingPunct="1">
              <a:lnSpc>
                <a:spcPct val="90000"/>
              </a:lnSpc>
            </a:pPr>
            <a:endParaRPr lang="pt-BR" sz="16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Agora cada requisito aponta para uma única ação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As setas que apontavam </a:t>
            </a:r>
            <a:r>
              <a:rPr lang="pt-BR" sz="1600" dirty="0" err="1" smtClean="0"/>
              <a:t>crosscutting</a:t>
            </a:r>
            <a:r>
              <a:rPr lang="pt-BR" sz="1600" dirty="0" smtClean="0"/>
              <a:t> </a:t>
            </a:r>
            <a:r>
              <a:rPr lang="pt-BR" sz="1600" dirty="0" err="1" smtClean="0"/>
              <a:t>themes</a:t>
            </a:r>
            <a:r>
              <a:rPr lang="pt-BR" sz="1600" dirty="0" smtClean="0"/>
              <a:t> são substituídas por setas cinzas e temos o </a:t>
            </a:r>
            <a:r>
              <a:rPr lang="pt-BR" sz="1600" i="1" dirty="0" err="1" smtClean="0"/>
              <a:t>Clipped</a:t>
            </a:r>
            <a:r>
              <a:rPr lang="pt-BR" sz="1600" i="1" dirty="0" smtClean="0"/>
              <a:t> </a:t>
            </a:r>
            <a:r>
              <a:rPr lang="pt-BR" sz="1600" i="1" dirty="0" err="1" smtClean="0"/>
              <a:t>Action</a:t>
            </a:r>
            <a:r>
              <a:rPr lang="pt-BR" sz="1600" i="1" dirty="0" smtClean="0"/>
              <a:t> </a:t>
            </a:r>
            <a:r>
              <a:rPr lang="pt-BR" sz="1600" i="1" dirty="0" err="1" smtClean="0"/>
              <a:t>View</a:t>
            </a:r>
            <a:endParaRPr lang="pt-BR" sz="16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Course</a:t>
            </a:r>
            <a:r>
              <a:rPr lang="pt-BR" sz="2400" dirty="0" smtClean="0"/>
              <a:t> </a:t>
            </a:r>
            <a:r>
              <a:rPr lang="pt-BR" sz="2400" dirty="0" smtClean="0"/>
              <a:t>Management </a:t>
            </a:r>
            <a:r>
              <a:rPr lang="pt-BR" sz="2400" dirty="0" smtClean="0"/>
              <a:t>System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Clipped</a:t>
            </a:r>
            <a:r>
              <a:rPr lang="pt-BR" sz="2000" dirty="0" smtClean="0"/>
              <a:t> </a:t>
            </a:r>
            <a:r>
              <a:rPr lang="pt-BR" sz="2000" dirty="0" err="1" smtClean="0"/>
              <a:t>Action</a:t>
            </a:r>
            <a:r>
              <a:rPr lang="pt-BR" sz="2000" dirty="0" smtClean="0"/>
              <a:t> </a:t>
            </a:r>
            <a:r>
              <a:rPr lang="pt-BR" sz="2000" dirty="0" err="1" smtClean="0"/>
              <a:t>View</a:t>
            </a:r>
            <a:endParaRPr lang="pt-BR" sz="2000" dirty="0" smtClean="0"/>
          </a:p>
          <a:p>
            <a:pPr lvl="2" eaLnBrk="1" hangingPunct="1">
              <a:lnSpc>
                <a:spcPct val="90000"/>
              </a:lnSpc>
            </a:pPr>
            <a:r>
              <a:rPr lang="pt-BR" sz="1600" dirty="0" smtClean="0"/>
              <a:t>Ações cujos requisitos referenciam apenas a si mesmos (base)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Logged</a:t>
            </a:r>
            <a:r>
              <a:rPr lang="pt-BR" sz="2000" dirty="0" smtClean="0"/>
              <a:t> </a:t>
            </a:r>
            <a:r>
              <a:rPr lang="pt-BR" sz="2000" u="sng" dirty="0" err="1" smtClean="0"/>
              <a:t>crosscuts</a:t>
            </a:r>
            <a:r>
              <a:rPr lang="pt-BR" sz="2000" dirty="0" smtClean="0"/>
              <a:t> </a:t>
            </a:r>
            <a:r>
              <a:rPr lang="pt-BR" sz="2000" dirty="0" err="1" smtClean="0"/>
              <a:t>unregister</a:t>
            </a:r>
            <a:r>
              <a:rPr lang="pt-BR" sz="2000" dirty="0" smtClean="0"/>
              <a:t>, </a:t>
            </a:r>
            <a:r>
              <a:rPr lang="pt-BR" sz="2000" dirty="0" err="1" smtClean="0"/>
              <a:t>give</a:t>
            </a:r>
            <a:r>
              <a:rPr lang="pt-BR" sz="2000" dirty="0" smtClean="0"/>
              <a:t> e </a:t>
            </a:r>
            <a:r>
              <a:rPr lang="pt-BR" sz="2000" dirty="0" err="1" smtClean="0"/>
              <a:t>register</a:t>
            </a:r>
            <a:endParaRPr lang="pt-BR" sz="2000" dirty="0" smtClean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3638566"/>
            <a:ext cx="710565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Planejamento de modelagem utilizando </a:t>
            </a:r>
            <a:r>
              <a:rPr lang="pt-BR" sz="2400" i="1" dirty="0" err="1" smtClean="0"/>
              <a:t>Theme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View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Theme</a:t>
            </a:r>
            <a:r>
              <a:rPr lang="pt-BR" sz="2000" i="1" dirty="0" smtClean="0"/>
              <a:t>/</a:t>
            </a:r>
            <a:r>
              <a:rPr lang="pt-BR" sz="2000" i="1" dirty="0" err="1" smtClean="0"/>
              <a:t>Doc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view</a:t>
            </a:r>
            <a:r>
              <a:rPr lang="pt-BR" sz="2000" dirty="0" smtClean="0"/>
              <a:t> é usado para planejar o </a:t>
            </a:r>
            <a:r>
              <a:rPr lang="pt-BR" sz="2000" dirty="0" err="1" smtClean="0"/>
              <a:t>desing</a:t>
            </a:r>
            <a:r>
              <a:rPr lang="pt-BR" sz="2000" dirty="0" smtClean="0"/>
              <a:t> e modelagem dos </a:t>
            </a:r>
            <a:r>
              <a:rPr lang="pt-BR" sz="2000" i="1" dirty="0" err="1" smtClean="0"/>
              <a:t>themes</a:t>
            </a:r>
            <a:r>
              <a:rPr lang="pt-BR" sz="2000" dirty="0" smtClean="0"/>
              <a:t> </a:t>
            </a:r>
            <a:r>
              <a:rPr lang="pt-BR" sz="2000" dirty="0" smtClean="0"/>
              <a:t>identificados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Também é gerado a partir dos requisitos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Descreve outros elementos-chave para o </a:t>
            </a:r>
            <a:r>
              <a:rPr lang="pt-BR" sz="2000" dirty="0" err="1" smtClean="0"/>
              <a:t>Theme</a:t>
            </a:r>
            <a:r>
              <a:rPr lang="pt-BR" sz="2000" dirty="0" smtClean="0"/>
              <a:t>/UML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Ex: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/</a:t>
            </a:r>
            <a:r>
              <a:rPr lang="pt-BR" sz="2000" i="1" dirty="0" err="1" smtClean="0"/>
              <a:t>Doc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view</a:t>
            </a:r>
            <a:r>
              <a:rPr lang="pt-BR" sz="2000" i="1" dirty="0" smtClean="0"/>
              <a:t>: </a:t>
            </a:r>
            <a:r>
              <a:rPr lang="pt-BR" sz="2000" i="1" dirty="0" err="1" smtClean="0"/>
              <a:t>register</a:t>
            </a:r>
            <a:endParaRPr lang="pt-BR" sz="2000" i="1" dirty="0" smtClean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4500570"/>
            <a:ext cx="68770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Roteiro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Motivação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Banco de Dados Móveis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Desafios da Computação Móvel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Gerenciamento de BDM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Replicação, Sincronização e Disseminação de dados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Caching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Transações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Recuperação de Falhas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Gerenciamento de Localidade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Segurança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Conclusão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Referências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err="1" smtClean="0"/>
              <a:t>Utulizamos</a:t>
            </a:r>
            <a:r>
              <a:rPr lang="pt-BR" sz="2400" i="1" dirty="0" err="1" smtClean="0"/>
              <a:t>Theme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View</a:t>
            </a:r>
            <a:r>
              <a:rPr lang="pt-BR" sz="2400" dirty="0" smtClean="0"/>
              <a:t> para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Determinar que classes e métodos aparecerão em nosso diagrama UML para cada </a:t>
            </a:r>
            <a:r>
              <a:rPr lang="pt-BR" sz="2000" i="1" dirty="0" err="1" smtClean="0"/>
              <a:t>theme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Simplificadamente</a:t>
            </a:r>
            <a:r>
              <a:rPr lang="pt-BR" sz="2000" dirty="0" smtClean="0"/>
              <a:t>, cada ação é um método e cada entidade é uma classe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Ex: </a:t>
            </a:r>
            <a:r>
              <a:rPr lang="pt-BR" sz="2000" dirty="0" err="1" smtClean="0"/>
              <a:t>Theme</a:t>
            </a:r>
            <a:r>
              <a:rPr lang="pt-BR" sz="2000" dirty="0" smtClean="0"/>
              <a:t>/UML: </a:t>
            </a:r>
            <a:r>
              <a:rPr lang="pt-BR" sz="2000" dirty="0" err="1" smtClean="0"/>
              <a:t>register</a:t>
            </a:r>
            <a:endParaRPr lang="pt-BR" sz="2000" dirty="0" smtClean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1" y="3786190"/>
            <a:ext cx="5857917" cy="3028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Modelando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themes</a:t>
            </a:r>
            <a:endParaRPr lang="pt-BR" sz="2400" i="1" dirty="0" smtClean="0"/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Modelagem de modo abstrato e </a:t>
            </a:r>
            <a:r>
              <a:rPr lang="pt-BR" sz="2000" dirty="0" err="1" smtClean="0"/>
              <a:t>reusável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Pintamos de cinza as referências para entidades e ações de outros </a:t>
            </a:r>
            <a:r>
              <a:rPr lang="pt-BR" sz="2000" i="1" dirty="0" err="1" smtClean="0"/>
              <a:t>themes</a:t>
            </a:r>
            <a:r>
              <a:rPr lang="pt-BR" sz="2000" dirty="0" smtClean="0"/>
              <a:t> em seu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view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Estas entidades e ações são utilizadas para determinar os métodos de </a:t>
            </a:r>
            <a:r>
              <a:rPr lang="pt-BR" sz="2000" dirty="0" err="1" smtClean="0"/>
              <a:t>joinning</a:t>
            </a:r>
            <a:r>
              <a:rPr lang="pt-BR" sz="2000" dirty="0" smtClean="0"/>
              <a:t> e </a:t>
            </a:r>
            <a:r>
              <a:rPr lang="pt-BR" sz="2000" dirty="0" err="1" smtClean="0"/>
              <a:t>binding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Entidades e ações que permanecem brancas são usadas para guiar a modelagem do comportamento </a:t>
            </a:r>
            <a:r>
              <a:rPr lang="pt-BR" sz="2000" i="1" dirty="0" err="1" smtClean="0"/>
              <a:t>crosscutting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endParaRPr lang="pt-BR" sz="16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Modelando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themes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Ex: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/</a:t>
            </a:r>
            <a:r>
              <a:rPr lang="pt-BR" sz="2000" i="1" dirty="0" err="1" smtClean="0"/>
              <a:t>Doc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Theme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View</a:t>
            </a:r>
            <a:r>
              <a:rPr lang="pt-BR" sz="2000" i="1" dirty="0" smtClean="0"/>
              <a:t>: </a:t>
            </a:r>
            <a:r>
              <a:rPr lang="pt-BR" sz="2000" i="1" dirty="0" err="1" smtClean="0"/>
              <a:t>logged</a:t>
            </a:r>
            <a:endParaRPr lang="pt-BR" sz="2000" i="1" dirty="0" smtClean="0"/>
          </a:p>
          <a:p>
            <a:pPr lvl="1" eaLnBrk="1" hangingPunct="1">
              <a:lnSpc>
                <a:spcPct val="90000"/>
              </a:lnSpc>
            </a:pPr>
            <a:endParaRPr lang="pt-BR" sz="1600" i="1" dirty="0" smtClean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66849" y="2830530"/>
            <a:ext cx="6519861" cy="3670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Modelando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themes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Podemos </a:t>
            </a:r>
            <a:r>
              <a:rPr lang="pt-BR" sz="2000" dirty="0" smtClean="0"/>
              <a:t>agora modelar o comportamento abstrato para </a:t>
            </a:r>
            <a:r>
              <a:rPr lang="pt-BR" sz="2000" i="1" dirty="0" err="1" smtClean="0"/>
              <a:t>logging</a:t>
            </a:r>
            <a:r>
              <a:rPr lang="pt-BR" sz="2000" dirty="0" smtClean="0"/>
              <a:t> sem referenciar diretamente </a:t>
            </a:r>
            <a:r>
              <a:rPr lang="pt-BR" sz="2000" dirty="0" err="1" smtClean="0"/>
              <a:t>registration</a:t>
            </a:r>
            <a:r>
              <a:rPr lang="pt-BR" sz="2000" dirty="0" smtClean="0"/>
              <a:t>, </a:t>
            </a:r>
            <a:r>
              <a:rPr lang="pt-BR" sz="2000" dirty="0" err="1" smtClean="0"/>
              <a:t>unregistration</a:t>
            </a:r>
            <a:r>
              <a:rPr lang="pt-BR" sz="2000" dirty="0" smtClean="0"/>
              <a:t>, </a:t>
            </a:r>
            <a:r>
              <a:rPr lang="pt-BR" sz="2000" dirty="0" err="1" smtClean="0"/>
              <a:t>students</a:t>
            </a:r>
            <a:r>
              <a:rPr lang="pt-BR" sz="2000" dirty="0" smtClean="0"/>
              <a:t> e </a:t>
            </a:r>
            <a:r>
              <a:rPr lang="pt-BR" sz="2000" dirty="0" err="1" smtClean="0"/>
              <a:t>professors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Theme</a:t>
            </a:r>
            <a:r>
              <a:rPr lang="pt-BR" sz="2000" dirty="0" smtClean="0"/>
              <a:t>/UML: </a:t>
            </a:r>
            <a:r>
              <a:rPr lang="pt-BR" sz="2000" dirty="0" err="1" smtClean="0"/>
              <a:t>logged</a:t>
            </a:r>
            <a:endParaRPr lang="pt-BR" sz="2000" dirty="0" smtClean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3621589"/>
            <a:ext cx="5572164" cy="3236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err="1" smtClean="0"/>
              <a:t>Theme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Checando </a:t>
            </a:r>
            <a:r>
              <a:rPr lang="pt-BR" sz="2400" dirty="0" err="1" smtClean="0"/>
              <a:t>themes</a:t>
            </a:r>
            <a:r>
              <a:rPr lang="pt-BR" sz="2400" dirty="0" smtClean="0"/>
              <a:t> com </a:t>
            </a:r>
            <a:r>
              <a:rPr lang="pt-BR" sz="2400" dirty="0" err="1" smtClean="0"/>
              <a:t>Theme</a:t>
            </a:r>
            <a:r>
              <a:rPr lang="pt-BR" sz="2400" dirty="0" smtClean="0"/>
              <a:t> </a:t>
            </a:r>
            <a:r>
              <a:rPr lang="pt-BR" sz="2400" dirty="0" err="1" smtClean="0"/>
              <a:t>view</a:t>
            </a:r>
            <a:r>
              <a:rPr lang="pt-BR" sz="2400" dirty="0" smtClean="0"/>
              <a:t> aumentado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Após a formulação do </a:t>
            </a:r>
            <a:r>
              <a:rPr lang="pt-BR" sz="2000" dirty="0" err="1" smtClean="0"/>
              <a:t>Theme</a:t>
            </a:r>
            <a:r>
              <a:rPr lang="pt-BR" sz="2000" dirty="0" smtClean="0"/>
              <a:t>/UML </a:t>
            </a:r>
            <a:r>
              <a:rPr lang="pt-BR" sz="2000" dirty="0" err="1" smtClean="0"/>
              <a:t>reobservamos</a:t>
            </a:r>
            <a:r>
              <a:rPr lang="pt-BR" sz="2000" dirty="0" smtClean="0"/>
              <a:t> o </a:t>
            </a:r>
            <a:r>
              <a:rPr lang="pt-BR" sz="2000" dirty="0" err="1" smtClean="0"/>
              <a:t>Theme</a:t>
            </a:r>
            <a:r>
              <a:rPr lang="pt-BR" sz="2000" dirty="0" smtClean="0"/>
              <a:t>/DOC para garantir que nossas decisões de modelagem correspondem </a:t>
            </a:r>
            <a:r>
              <a:rPr lang="pt-BR" sz="2000" smtClean="0"/>
              <a:t>aos requisitos</a:t>
            </a: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smtClean="0"/>
              <a:t>Referências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800" smtClean="0"/>
              <a:t>[1] Cunha, D.: “Um estudo das estratégias de replicação e reconciliação de Bancos de Dados Móveis em um ambiente Wireless”;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[2] Silva, E.: “Um estudo dos principais modelos de transações em Bancos de Dados Móveis e uma proposta diferenciada do modelo PRO-MOTION”;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[3] Amado P.: “Bancos de Dados Móveis: Visão Geral, Desafios e Soluções Atuais”;</a:t>
            </a:r>
          </a:p>
          <a:p>
            <a:pPr eaLnBrk="1" hangingPunct="1">
              <a:lnSpc>
                <a:spcPct val="90000"/>
              </a:lnSpc>
            </a:pPr>
            <a:endParaRPr lang="pt-BR" sz="2800" smtClean="0"/>
          </a:p>
          <a:p>
            <a:pPr eaLnBrk="1" hangingPunct="1">
              <a:lnSpc>
                <a:spcPct val="90000"/>
              </a:lnSpc>
            </a:pPr>
            <a:endParaRPr lang="pt-B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smtClean="0"/>
              <a:t>Referências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z="2800" smtClean="0"/>
              <a:t>[4] Lifschitz, S.: “Banco de Dados para um ambiente de computação móvel”;</a:t>
            </a:r>
          </a:p>
          <a:p>
            <a:pPr eaLnBrk="1" hangingPunct="1"/>
            <a:r>
              <a:rPr lang="en-US" sz="2800" smtClean="0"/>
              <a:t>[5] Elmasri R. e Navathe S. B.: “Fundamentals of Database Systems”;</a:t>
            </a:r>
          </a:p>
          <a:p>
            <a:pPr eaLnBrk="1" hangingPunct="1"/>
            <a:r>
              <a:rPr lang="en-US" sz="2800" smtClean="0"/>
              <a:t>[6] Özsu, M. T e Valduriez, P.:“Principles of Distributed Database Systems”;</a:t>
            </a:r>
          </a:p>
          <a:p>
            <a:pPr eaLnBrk="1" hangingPunct="1">
              <a:buFont typeface="Wingdings" pitchFamily="2" charset="2"/>
              <a:buNone/>
            </a:pPr>
            <a:endParaRPr lang="pt-B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4" descr="duvidas"/>
          <p:cNvPicPr>
            <a:picLocks noChangeAspect="1" noChangeArrowheads="1"/>
          </p:cNvPicPr>
          <p:nvPr/>
        </p:nvPicPr>
        <p:blipFill>
          <a:blip r:embed="rId3">
            <a:lum bright="34000" contras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371600"/>
          </a:xfrm>
        </p:spPr>
        <p:txBody>
          <a:bodyPr/>
          <a:lstStyle/>
          <a:p>
            <a:pPr algn="ctr" eaLnBrk="1" hangingPunct="1"/>
            <a:r>
              <a:rPr lang="pt-BR" smtClean="0"/>
              <a:t>Dúvidas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Contexto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Paradigma de orientação a aspectos</a:t>
            </a:r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Problema de identificação de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components</a:t>
            </a:r>
            <a:endParaRPr lang="pt-BR" sz="16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Traceability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of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aspects</a:t>
            </a:r>
            <a:r>
              <a:rPr lang="pt-BR" sz="2000" dirty="0" smtClean="0"/>
              <a:t> </a:t>
            </a:r>
            <a:r>
              <a:rPr lang="pt-BR" sz="2000" dirty="0" smtClean="0"/>
              <a:t>através do ciclo de vida do software</a:t>
            </a:r>
            <a:r>
              <a:rPr lang="pt-BR" sz="2000" i="1" dirty="0" smtClean="0"/>
              <a:t/>
            </a:r>
            <a:br>
              <a:rPr lang="pt-BR" sz="2000" i="1" dirty="0" smtClean="0"/>
            </a:br>
            <a:endParaRPr lang="pt-BR" sz="2000" i="1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Remodelagem: a abordagem tradicional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Problemas de </a:t>
            </a:r>
            <a:r>
              <a:rPr lang="pt-BR" sz="2000" dirty="0" err="1" smtClean="0"/>
              <a:t>corretude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Alguns aspectos são descobertos tarde demais</a:t>
            </a:r>
            <a:br>
              <a:rPr lang="pt-BR" sz="2000" dirty="0" smtClean="0"/>
            </a:b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Identificar 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Na fase de análise de requisitos</a:t>
            </a:r>
            <a:br>
              <a:rPr lang="pt-BR" sz="2000" dirty="0" smtClean="0"/>
            </a:br>
            <a:r>
              <a:rPr lang="pt-BR" sz="2000" dirty="0" smtClean="0"/>
              <a:t>x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Durante a modelagem dos sistemas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Contexto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Durante a </a:t>
            </a:r>
            <a:r>
              <a:rPr lang="pt-BR" sz="2400" dirty="0" smtClean="0"/>
              <a:t>modelagem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Trabalho extra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Única ferramenta é a intuição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Confiabilidade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A partir dos requisitos (</a:t>
            </a:r>
            <a:r>
              <a:rPr lang="pt-BR" sz="2400" i="1" dirty="0" err="1" smtClean="0"/>
              <a:t>early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aspects</a:t>
            </a:r>
            <a:r>
              <a:rPr lang="pt-BR" sz="2400" dirty="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err="1" smtClean="0"/>
              <a:t>Crosscutting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behaviours</a:t>
            </a:r>
            <a:r>
              <a:rPr lang="pt-BR" sz="2000" dirty="0" smtClean="0"/>
              <a:t> evidentes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Outros nem tanto...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Necessidade de uma metodologia que automatize o processo ou reduza falhas, garantindo </a:t>
            </a:r>
            <a:r>
              <a:rPr lang="pt-BR" sz="2000" dirty="0" err="1" smtClean="0"/>
              <a:t>corretude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endParaRPr lang="pt-BR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Contexto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Descobrindo </a:t>
            </a:r>
            <a:r>
              <a:rPr lang="pt-BR" sz="2400" i="1" dirty="0" err="1" smtClean="0"/>
              <a:t>early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aspects</a:t>
            </a:r>
            <a:endParaRPr lang="pt-BR" sz="2400" i="1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Através do documento de requisitos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Metodologia </a:t>
            </a:r>
            <a:r>
              <a:rPr lang="pt-BR" sz="2000" dirty="0" err="1" smtClean="0"/>
              <a:t>préestabelecida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Identificando relacionamentos e dependências entre os comportamentos </a:t>
            </a:r>
            <a:r>
              <a:rPr lang="pt-BR" sz="2000" dirty="0" err="1" smtClean="0"/>
              <a:t>elicitados</a:t>
            </a:r>
            <a:r>
              <a:rPr lang="pt-BR" sz="2000" dirty="0" smtClean="0"/>
              <a:t> ao sistema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Ferramentas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Automatizar o processo</a:t>
            </a:r>
          </a:p>
          <a:p>
            <a:pPr eaLnBrk="1" hangingPunct="1">
              <a:lnSpc>
                <a:spcPct val="90000"/>
              </a:lnSpc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Estudo de caso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Conceitos</a:t>
            </a:r>
            <a:endParaRPr lang="pt-BR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53006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dirty="0" smtClean="0">
                <a:cs typeface="Tahoma" pitchFamily="34" charset="0"/>
              </a:rPr>
              <a:t>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dirty="0" smtClean="0">
                <a:cs typeface="Tahoma" pitchFamily="34" charset="0"/>
              </a:rPr>
              <a:t>comportamentos </a:t>
            </a:r>
            <a:r>
              <a:rPr lang="pt-BR" dirty="0" smtClean="0">
                <a:cs typeface="Tahoma" pitchFamily="34" charset="0"/>
              </a:rPr>
              <a:t>que estão emaranhados </a:t>
            </a:r>
            <a:r>
              <a:rPr lang="pt-BR" dirty="0" smtClean="0">
                <a:cs typeface="Tahoma" pitchFamily="34" charset="0"/>
              </a:rPr>
              <a:t>ou dispersos através </a:t>
            </a:r>
            <a:r>
              <a:rPr lang="pt-BR" dirty="0" smtClean="0">
                <a:cs typeface="Tahoma" pitchFamily="34" charset="0"/>
              </a:rPr>
              <a:t>de um sistema.</a:t>
            </a:r>
            <a:endParaRPr lang="pt-BR" dirty="0" smtClean="0"/>
          </a:p>
          <a:p>
            <a:pPr eaLnBrk="1" hangingPunct="1">
              <a:lnSpc>
                <a:spcPct val="90000"/>
              </a:lnSpc>
            </a:pPr>
            <a:endParaRPr lang="pt-BR" dirty="0" smtClean="0"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Paradigma de orientação a objetos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Encapsulamento</a:t>
            </a:r>
            <a:r>
              <a:rPr lang="pt-BR" sz="2000" dirty="0" smtClean="0"/>
              <a:t> de código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Agrupamentos específicos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Alguns agrupamentos não podem ser encapsulados por causa do seu impacto em todas as partes do sistema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600" dirty="0" err="1" smtClean="0"/>
              <a:t>crosscutting</a:t>
            </a:r>
            <a:r>
              <a:rPr lang="pt-BR" sz="1600" dirty="0" smtClean="0"/>
              <a:t> </a:t>
            </a:r>
            <a:r>
              <a:rPr lang="pt-BR" sz="1600" dirty="0" err="1" smtClean="0"/>
              <a:t>behaviour</a:t>
            </a:r>
            <a:endParaRPr lang="pt-BR" sz="1600" dirty="0" smtClean="0"/>
          </a:p>
          <a:p>
            <a:pPr lvl="2" eaLnBrk="1" hangingPunct="1">
              <a:lnSpc>
                <a:spcPct val="90000"/>
              </a:lnSpc>
            </a:pPr>
            <a:endParaRPr lang="pt-BR" sz="16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Paradigma de orientação a 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err="1" smtClean="0"/>
              <a:t>Encapsulamento</a:t>
            </a:r>
            <a:r>
              <a:rPr lang="pt-BR" sz="2000" dirty="0" smtClean="0"/>
              <a:t> de comportamentos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Reuso	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Facilidade de implementação / manutenção</a:t>
            </a: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Antes de dividir os </a:t>
            </a:r>
            <a:r>
              <a:rPr lang="pt-BR" sz="2400" i="1" dirty="0" err="1" smtClean="0"/>
              <a:t>crosscutting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components</a:t>
            </a:r>
            <a:r>
              <a:rPr lang="pt-BR" sz="2400" dirty="0" smtClean="0"/>
              <a:t> em aspectos o desenvolvedor precisa identificá-los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Documento de requisitos</a:t>
            </a:r>
            <a:br>
              <a:rPr lang="pt-BR" sz="2000" dirty="0" smtClean="0"/>
            </a:b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Pode ser extremamente difícil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Comportamentos não triviais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Método tradicional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Modelar o sistema em objetos</a:t>
            </a:r>
            <a:endParaRPr lang="pt-BR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Identificar </a:t>
            </a:r>
            <a:r>
              <a:rPr lang="pt-BR" sz="2000" i="1" dirty="0" err="1" smtClean="0"/>
              <a:t>crosscutting</a:t>
            </a:r>
            <a:r>
              <a:rPr lang="pt-BR" sz="2000" dirty="0" smtClean="0"/>
              <a:t> intuitivamente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Separá-los em 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i="1" dirty="0" smtClean="0"/>
              <a:t>Ad </a:t>
            </a:r>
            <a:r>
              <a:rPr lang="pt-BR" sz="2000" i="1" dirty="0" err="1" smtClean="0"/>
              <a:t>hoc</a:t>
            </a:r>
            <a:r>
              <a:rPr lang="pt-BR" sz="2000" i="1" dirty="0" smtClean="0"/>
              <a:t> approach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Redesenhar o sistema inserindo </a:t>
            </a:r>
            <a:r>
              <a:rPr lang="pt-BR" sz="2000" i="1" dirty="0" smtClean="0"/>
              <a:t>late </a:t>
            </a:r>
            <a:r>
              <a:rPr lang="pt-BR" sz="2000" i="1" dirty="0" err="1" smtClean="0"/>
              <a:t>aspects</a:t>
            </a:r>
            <a:endParaRPr lang="pt-BR" sz="16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  <a:endParaRPr lang="pt-BR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79475" y="1771650"/>
            <a:ext cx="82296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Alternativamente...</a:t>
            </a:r>
            <a:endParaRPr lang="pt-BR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Identificar aspectos conhecidos antes da modelagem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Não ajuda onde é mais necessário</a:t>
            </a:r>
          </a:p>
          <a:p>
            <a:pPr lvl="1" eaLnBrk="1" hangingPunct="1">
              <a:lnSpc>
                <a:spcPct val="90000"/>
              </a:lnSpc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Ou...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Aplicar Engenharia de Requisitos Orientada a Aspectos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 smtClean="0"/>
              <a:t>Resulta em comportamentos aninhados, inter-relacionados e extremamente complicados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1259</TotalTime>
  <Words>1053</Words>
  <Application>Microsoft Office PowerPoint</Application>
  <PresentationFormat>On-screen Show (4:3)</PresentationFormat>
  <Paragraphs>219</Paragraphs>
  <Slides>27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Pixel</vt:lpstr>
      <vt:lpstr>Theme: An Approach for Aspect-Oriented Analysis and Design</vt:lpstr>
      <vt:lpstr>Roteiro</vt:lpstr>
      <vt:lpstr>Contexto</vt:lpstr>
      <vt:lpstr>Contexto</vt:lpstr>
      <vt:lpstr>Contexto</vt:lpstr>
      <vt:lpstr>Conceitos</vt:lpstr>
      <vt:lpstr>Introdução</vt:lpstr>
      <vt:lpstr>Introdução</vt:lpstr>
      <vt:lpstr>Introdução</vt:lpstr>
      <vt:lpstr>Introdução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Theme</vt:lpstr>
      <vt:lpstr>Referências</vt:lpstr>
      <vt:lpstr>Referências</vt:lpstr>
      <vt:lpstr>Dúvidas</vt:lpstr>
    </vt:vector>
  </TitlesOfParts>
  <Company>AABP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Gerenciamento de Banco de Dados Móveis</dc:title>
  <dc:creator>AABP</dc:creator>
  <cp:lastModifiedBy>Borba</cp:lastModifiedBy>
  <cp:revision>75</cp:revision>
  <dcterms:created xsi:type="dcterms:W3CDTF">2007-07-22T18:05:46Z</dcterms:created>
  <dcterms:modified xsi:type="dcterms:W3CDTF">2009-10-13T01:57:20Z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TC011367951046</vt:lpwstr>
  </property>
</Properties>
</file>