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59" r:id="rId4"/>
    <p:sldId id="261" r:id="rId5"/>
    <p:sldId id="262" r:id="rId6"/>
    <p:sldId id="263" r:id="rId7"/>
    <p:sldId id="278" r:id="rId8"/>
    <p:sldId id="264" r:id="rId9"/>
    <p:sldId id="296" r:id="rId10"/>
    <p:sldId id="272" r:id="rId11"/>
    <p:sldId id="281" r:id="rId12"/>
    <p:sldId id="282" r:id="rId13"/>
    <p:sldId id="283" r:id="rId14"/>
    <p:sldId id="284" r:id="rId15"/>
    <p:sldId id="285" r:id="rId16"/>
    <p:sldId id="286" r:id="rId17"/>
    <p:sldId id="297" r:id="rId18"/>
    <p:sldId id="298" r:id="rId19"/>
    <p:sldId id="299" r:id="rId20"/>
    <p:sldId id="303" r:id="rId21"/>
    <p:sldId id="301" r:id="rId22"/>
    <p:sldId id="300" r:id="rId23"/>
    <p:sldId id="302" r:id="rId24"/>
    <p:sldId id="287" r:id="rId25"/>
    <p:sldId id="292" r:id="rId26"/>
    <p:sldId id="293" r:id="rId27"/>
    <p:sldId id="304" r:id="rId28"/>
    <p:sldId id="288" r:id="rId29"/>
    <p:sldId id="294" r:id="rId30"/>
    <p:sldId id="289" r:id="rId31"/>
    <p:sldId id="290" r:id="rId32"/>
    <p:sldId id="277" r:id="rId33"/>
    <p:sldId id="279" r:id="rId34"/>
    <p:sldId id="280" r:id="rId35"/>
    <p:sldId id="295" r:id="rId3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56" autoAdjust="0"/>
    <p:restoredTop sz="94660"/>
  </p:normalViewPr>
  <p:slideViewPr>
    <p:cSldViewPr>
      <p:cViewPr varScale="1">
        <p:scale>
          <a:sx n="64" d="100"/>
          <a:sy n="64" d="100"/>
        </p:scale>
        <p:origin x="-14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2E974E-9028-4263-AD4B-BB9E6CFB8C3C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8C05BE-F3FB-4C18-8541-AF5FAB042689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562C6A-3AAD-4ACE-8407-CBDADAF49FB2}" type="datetimeFigureOut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DEFE92-99AB-4AB4-A92C-EABE81E39546}" type="slidenum">
              <a:rPr lang="en-US" smtClean="0"/>
              <a:pPr/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cbi.nlm.nih.gov/pubmed/19412547" TargetMode="External"/><Relationship Id="rId2" Type="http://schemas.openxmlformats.org/officeDocument/2006/relationships/hyperlink" Target="http://www.ncbi.nlm.nih.gov/pubmed/17018825" TargetMode="Externa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Transmission Network Analysis to Complement </a:t>
            </a:r>
            <a:br>
              <a:rPr lang="en-US" dirty="0" smtClean="0"/>
            </a:br>
            <a:r>
              <a:rPr lang="en-US" dirty="0" smtClean="0"/>
              <a:t>Routine Infectious Disease Contact Investigations</a:t>
            </a:r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4038600"/>
            <a:ext cx="6400800" cy="1752600"/>
          </a:xfrm>
        </p:spPr>
        <p:txBody>
          <a:bodyPr/>
          <a:lstStyle/>
          <a:p>
            <a:r>
              <a:rPr lang="en-US" dirty="0" err="1" smtClean="0"/>
              <a:t>Tópicos</a:t>
            </a:r>
            <a:r>
              <a:rPr lang="en-US" dirty="0" smtClean="0"/>
              <a:t> </a:t>
            </a:r>
            <a:r>
              <a:rPr lang="en-US" dirty="0" err="1" smtClean="0"/>
              <a:t>avançados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Inteligência</a:t>
            </a:r>
            <a:r>
              <a:rPr lang="en-US" dirty="0" smtClean="0"/>
              <a:t> Artificial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77D0D-53BE-453C-8AE5-E0D77F1B57C7}" type="datetime1">
              <a:rPr lang="en-US" smtClean="0"/>
              <a:pPr/>
              <a:t>4/9/2010</a:t>
            </a:fld>
            <a:endParaRPr lang="en-US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DEFE92-99AB-4AB4-A92C-EABE81E39546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Italo Macedo - italomacedo@gmail.com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Materiais</a:t>
            </a:r>
            <a:r>
              <a:rPr lang="en-US" dirty="0" smtClean="0"/>
              <a:t>(1/1)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Investigar</a:t>
            </a:r>
            <a:r>
              <a:rPr lang="en-US" dirty="0" smtClean="0"/>
              <a:t> um cluster de </a:t>
            </a:r>
            <a:r>
              <a:rPr lang="en-US" dirty="0" err="1" smtClean="0"/>
              <a:t>pacientes</a:t>
            </a:r>
            <a:r>
              <a:rPr lang="en-US" dirty="0" smtClean="0"/>
              <a:t> com </a:t>
            </a:r>
            <a:r>
              <a:rPr lang="en-US" dirty="0" err="1" smtClean="0"/>
              <a:t>tuberculose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4 </a:t>
            </a:r>
            <a:r>
              <a:rPr lang="en-US" dirty="0" err="1" smtClean="0"/>
              <a:t>localidades</a:t>
            </a:r>
            <a:r>
              <a:rPr lang="en-US" dirty="0" smtClean="0"/>
              <a:t> </a:t>
            </a:r>
            <a:r>
              <a:rPr lang="en-US" dirty="0" err="1" smtClean="0"/>
              <a:t>contíguas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municípios</a:t>
            </a:r>
            <a:r>
              <a:rPr lang="en-US" dirty="0" smtClean="0"/>
              <a:t> do </a:t>
            </a:r>
            <a:r>
              <a:rPr lang="en-US" dirty="0" err="1" smtClean="0"/>
              <a:t>sudoeste</a:t>
            </a:r>
            <a:r>
              <a:rPr lang="en-US" dirty="0" smtClean="0"/>
              <a:t> de Oklahoma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(1/4)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Documentação</a:t>
            </a:r>
            <a:endParaRPr lang="en-US" dirty="0" smtClean="0"/>
          </a:p>
          <a:p>
            <a:pPr lvl="1"/>
            <a:r>
              <a:rPr lang="en-US" dirty="0" err="1" smtClean="0"/>
              <a:t>Revisões</a:t>
            </a:r>
            <a:r>
              <a:rPr lang="en-US" dirty="0" smtClean="0"/>
              <a:t> de </a:t>
            </a:r>
            <a:r>
              <a:rPr lang="en-US" dirty="0" err="1" smtClean="0"/>
              <a:t>admissões</a:t>
            </a:r>
            <a:r>
              <a:rPr lang="en-US" dirty="0" smtClean="0"/>
              <a:t> </a:t>
            </a:r>
            <a:r>
              <a:rPr lang="en-US" dirty="0" err="1" smtClean="0"/>
              <a:t>hospitalares</a:t>
            </a:r>
            <a:r>
              <a:rPr lang="en-US" dirty="0" smtClean="0"/>
              <a:t>, </a:t>
            </a:r>
            <a:r>
              <a:rPr lang="en-US" dirty="0" err="1" smtClean="0"/>
              <a:t>radiografias</a:t>
            </a:r>
            <a:r>
              <a:rPr lang="en-US" dirty="0" smtClean="0"/>
              <a:t> de </a:t>
            </a:r>
            <a:r>
              <a:rPr lang="en-US" dirty="0" err="1" smtClean="0"/>
              <a:t>tórax</a:t>
            </a:r>
            <a:r>
              <a:rPr lang="en-US" dirty="0" smtClean="0"/>
              <a:t> e </a:t>
            </a:r>
            <a:r>
              <a:rPr lang="en-US" dirty="0" err="1" smtClean="0"/>
              <a:t>registros</a:t>
            </a:r>
            <a:r>
              <a:rPr lang="en-US" dirty="0" smtClean="0"/>
              <a:t> no </a:t>
            </a:r>
            <a:r>
              <a:rPr lang="en-US" dirty="0" err="1" smtClean="0"/>
              <a:t>presídio</a:t>
            </a:r>
            <a:r>
              <a:rPr lang="en-US" dirty="0" smtClean="0"/>
              <a:t> municipal de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participantes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(2/4)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Definições</a:t>
            </a:r>
            <a:endParaRPr lang="en-US" dirty="0" smtClean="0"/>
          </a:p>
          <a:p>
            <a:pPr lvl="1"/>
            <a:r>
              <a:rPr lang="en-US" dirty="0" smtClean="0"/>
              <a:t>São </a:t>
            </a:r>
            <a:r>
              <a:rPr lang="en-US" dirty="0" err="1" smtClean="0"/>
              <a:t>considerados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avaliação</a:t>
            </a:r>
            <a:r>
              <a:rPr lang="en-US" dirty="0" smtClean="0"/>
              <a:t> de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contato</a:t>
            </a:r>
            <a:endParaRPr lang="en-US" dirty="0" smtClean="0"/>
          </a:p>
          <a:p>
            <a:pPr lvl="2"/>
            <a:r>
              <a:rPr lang="en-US" dirty="0" err="1" smtClean="0"/>
              <a:t>Duração</a:t>
            </a:r>
            <a:endParaRPr lang="en-US" dirty="0" smtClean="0"/>
          </a:p>
          <a:p>
            <a:pPr lvl="2"/>
            <a:r>
              <a:rPr lang="en-US" dirty="0" err="1" smtClean="0"/>
              <a:t>Tipo</a:t>
            </a:r>
            <a:r>
              <a:rPr lang="en-US" dirty="0" smtClean="0"/>
              <a:t> do </a:t>
            </a:r>
            <a:r>
              <a:rPr lang="en-US" dirty="0" err="1" smtClean="0"/>
              <a:t>vínculo</a:t>
            </a:r>
            <a:endParaRPr lang="en-US" dirty="0" smtClean="0"/>
          </a:p>
          <a:p>
            <a:pPr lvl="3"/>
            <a:r>
              <a:rPr lang="en-US" dirty="0" smtClean="0"/>
              <a:t>Casual</a:t>
            </a:r>
          </a:p>
          <a:p>
            <a:pPr lvl="3"/>
            <a:r>
              <a:rPr lang="en-US" dirty="0" err="1" smtClean="0"/>
              <a:t>Próximo</a:t>
            </a:r>
            <a:endParaRPr lang="en-US" dirty="0" smtClean="0"/>
          </a:p>
          <a:p>
            <a:pPr lvl="2"/>
            <a:r>
              <a:rPr lang="en-US" dirty="0" smtClean="0"/>
              <a:t>Local de </a:t>
            </a:r>
            <a:r>
              <a:rPr lang="en-US" dirty="0" err="1" smtClean="0"/>
              <a:t>exposição</a:t>
            </a:r>
            <a:endParaRPr lang="en-US" dirty="0" smtClean="0"/>
          </a:p>
          <a:p>
            <a:pPr lvl="1"/>
            <a:r>
              <a:rPr lang="en-US" dirty="0" err="1" smtClean="0"/>
              <a:t>Contatos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associados</a:t>
            </a:r>
            <a:r>
              <a:rPr lang="en-US" dirty="0" smtClean="0"/>
              <a:t> 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paciente</a:t>
            </a:r>
            <a:r>
              <a:rPr lang="en-US" dirty="0" smtClean="0"/>
              <a:t> </a:t>
            </a:r>
            <a:r>
              <a:rPr lang="en-US" dirty="0" err="1" smtClean="0"/>
              <a:t>baseada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prévia</a:t>
            </a:r>
            <a:r>
              <a:rPr lang="en-US" dirty="0" smtClean="0"/>
              <a:t> </a:t>
            </a:r>
            <a:r>
              <a:rPr lang="en-US" dirty="0" err="1" smtClean="0"/>
              <a:t>investigação</a:t>
            </a:r>
            <a:endParaRPr lang="en-US" dirty="0" smtClean="0"/>
          </a:p>
          <a:p>
            <a:pPr lvl="3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</a:t>
            </a:r>
            <a:r>
              <a:rPr lang="en-US" dirty="0" smtClean="0"/>
              <a:t>(3/4)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Diagnóstico</a:t>
            </a:r>
            <a:r>
              <a:rPr lang="en-US" dirty="0" smtClean="0"/>
              <a:t> do </a:t>
            </a:r>
            <a:r>
              <a:rPr lang="en-US" dirty="0" err="1" smtClean="0"/>
              <a:t>paciente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TST </a:t>
            </a:r>
            <a:r>
              <a:rPr lang="en-US" dirty="0" err="1" smtClean="0"/>
              <a:t>conversores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Contatos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diagnosticados</a:t>
            </a:r>
            <a:r>
              <a:rPr lang="en-US" dirty="0" smtClean="0"/>
              <a:t> </a:t>
            </a:r>
            <a:r>
              <a:rPr lang="en-US" dirty="0" err="1" smtClean="0"/>
              <a:t>correntemente</a:t>
            </a:r>
            <a:r>
              <a:rPr lang="en-US" dirty="0" smtClean="0"/>
              <a:t> com </a:t>
            </a:r>
            <a:r>
              <a:rPr lang="en-US" dirty="0" err="1" smtClean="0"/>
              <a:t>tuberculose</a:t>
            </a:r>
            <a:r>
              <a:rPr lang="en-US" dirty="0" smtClean="0"/>
              <a:t>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tiveram</a:t>
            </a:r>
            <a:r>
              <a:rPr lang="en-US" dirty="0" smtClean="0"/>
              <a:t> um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negativo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anos</a:t>
            </a:r>
            <a:r>
              <a:rPr lang="en-US" dirty="0" smtClean="0"/>
              <a:t> antes.</a:t>
            </a:r>
          </a:p>
          <a:p>
            <a:pPr lvl="1"/>
            <a:r>
              <a:rPr lang="en-US" dirty="0" err="1" smtClean="0"/>
              <a:t>Vínculo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vínculo</a:t>
            </a:r>
            <a:r>
              <a:rPr lang="en-US" dirty="0" smtClean="0"/>
              <a:t> entre </a:t>
            </a:r>
            <a:r>
              <a:rPr lang="en-US" dirty="0" err="1" smtClean="0"/>
              <a:t>pacientes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avaliado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:</a:t>
            </a:r>
          </a:p>
          <a:p>
            <a:pPr lvl="3"/>
            <a:r>
              <a:rPr lang="en-US" dirty="0" err="1" smtClean="0"/>
              <a:t>Próximo</a:t>
            </a:r>
            <a:r>
              <a:rPr lang="en-US" dirty="0" smtClean="0"/>
              <a:t> (</a:t>
            </a:r>
            <a:r>
              <a:rPr lang="en-US" dirty="0" err="1" smtClean="0"/>
              <a:t>mais</a:t>
            </a:r>
            <a:r>
              <a:rPr lang="en-US" dirty="0" smtClean="0"/>
              <a:t> de </a:t>
            </a:r>
            <a:r>
              <a:rPr lang="en-US" dirty="0" err="1" smtClean="0"/>
              <a:t>quatro</a:t>
            </a:r>
            <a:r>
              <a:rPr lang="en-US" dirty="0" smtClean="0"/>
              <a:t> </a:t>
            </a:r>
            <a:r>
              <a:rPr lang="en-US" dirty="0" err="1" smtClean="0"/>
              <a:t>horas</a:t>
            </a:r>
            <a:r>
              <a:rPr lang="en-US" dirty="0" smtClean="0"/>
              <a:t> de </a:t>
            </a:r>
            <a:r>
              <a:rPr lang="en-US" dirty="0" err="1" smtClean="0"/>
              <a:t>exposição</a:t>
            </a:r>
            <a:r>
              <a:rPr lang="en-US" dirty="0" smtClean="0"/>
              <a:t>);</a:t>
            </a:r>
          </a:p>
          <a:p>
            <a:pPr lvl="3"/>
            <a:r>
              <a:rPr lang="en-US" dirty="0" smtClean="0"/>
              <a:t>Casual (</a:t>
            </a:r>
            <a:r>
              <a:rPr lang="en-US" dirty="0" err="1" smtClean="0"/>
              <a:t>menos</a:t>
            </a:r>
            <a:r>
              <a:rPr lang="en-US" dirty="0" smtClean="0"/>
              <a:t> de </a:t>
            </a:r>
            <a:r>
              <a:rPr lang="en-US" dirty="0" err="1" smtClean="0"/>
              <a:t>quatro</a:t>
            </a:r>
            <a:r>
              <a:rPr lang="en-US" dirty="0" smtClean="0"/>
              <a:t> </a:t>
            </a:r>
            <a:r>
              <a:rPr lang="en-US" dirty="0" err="1" smtClean="0"/>
              <a:t>horas</a:t>
            </a:r>
            <a:r>
              <a:rPr lang="en-US" dirty="0" smtClean="0"/>
              <a:t>);</a:t>
            </a:r>
          </a:p>
          <a:p>
            <a:pPr lvl="3"/>
            <a:r>
              <a:rPr lang="en-US" dirty="0" err="1" smtClean="0"/>
              <a:t>Não-determinado</a:t>
            </a:r>
            <a:r>
              <a:rPr lang="en-US" dirty="0" smtClean="0"/>
              <a:t>.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(4/4)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Alcance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Números</a:t>
            </a:r>
            <a:r>
              <a:rPr lang="en-US" dirty="0" smtClean="0"/>
              <a:t> de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 </a:t>
            </a:r>
            <a:r>
              <a:rPr lang="en-US" dirty="0" err="1" smtClean="0"/>
              <a:t>encontrados</a:t>
            </a:r>
            <a:r>
              <a:rPr lang="en-US" dirty="0" smtClean="0"/>
              <a:t> com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dois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Grau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Número</a:t>
            </a:r>
            <a:r>
              <a:rPr lang="en-US" dirty="0" smtClean="0"/>
              <a:t> de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incidentes</a:t>
            </a:r>
            <a:r>
              <a:rPr lang="en-US" dirty="0" smtClean="0"/>
              <a:t> a um </a:t>
            </a:r>
            <a:r>
              <a:rPr lang="en-US" dirty="0" err="1" smtClean="0"/>
              <a:t>nó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Intermediação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Quantos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estariam</a:t>
            </a:r>
            <a:r>
              <a:rPr lang="en-US" dirty="0" smtClean="0"/>
              <a:t> </a:t>
            </a:r>
            <a:r>
              <a:rPr lang="en-US" dirty="0" err="1" smtClean="0"/>
              <a:t>isolados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existisse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nó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Departamento</a:t>
            </a:r>
            <a:r>
              <a:rPr lang="en-US" dirty="0" smtClean="0"/>
              <a:t> de </a:t>
            </a:r>
            <a:r>
              <a:rPr lang="en-US" dirty="0" err="1" smtClean="0"/>
              <a:t>Saúde</a:t>
            </a:r>
            <a:r>
              <a:rPr lang="en-US" dirty="0" smtClean="0"/>
              <a:t> </a:t>
            </a:r>
            <a:r>
              <a:rPr lang="en-US" dirty="0" err="1" smtClean="0"/>
              <a:t>registrou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de um </a:t>
            </a:r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identificado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294 </a:t>
            </a:r>
            <a:r>
              <a:rPr lang="en-US" dirty="0" err="1" smtClean="0"/>
              <a:t>contatos</a:t>
            </a:r>
            <a:r>
              <a:rPr lang="en-US" dirty="0" smtClean="0"/>
              <a:t>, </a:t>
            </a:r>
            <a:r>
              <a:rPr lang="en-US" dirty="0" err="1" smtClean="0"/>
              <a:t>desses</a:t>
            </a:r>
            <a:r>
              <a:rPr lang="en-US" dirty="0" smtClean="0"/>
              <a:t> </a:t>
            </a:r>
            <a:r>
              <a:rPr lang="en-US" dirty="0" err="1" smtClean="0"/>
              <a:t>contatos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251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localizados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106 </a:t>
            </a:r>
            <a:r>
              <a:rPr lang="en-US" dirty="0" err="1" smtClean="0"/>
              <a:t>tiveram</a:t>
            </a:r>
            <a:r>
              <a:rPr lang="en-US" dirty="0" smtClean="0"/>
              <a:t> </a:t>
            </a:r>
            <a:r>
              <a:rPr lang="en-US" dirty="0" err="1" smtClean="0"/>
              <a:t>exames</a:t>
            </a:r>
            <a:r>
              <a:rPr lang="en-US" dirty="0" smtClean="0"/>
              <a:t> </a:t>
            </a:r>
            <a:r>
              <a:rPr lang="en-US" dirty="0" err="1" smtClean="0"/>
              <a:t>positivos</a:t>
            </a:r>
            <a:r>
              <a:rPr lang="en-US" dirty="0" smtClean="0"/>
              <a:t>. (42%)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 um </a:t>
            </a:r>
            <a:r>
              <a:rPr lang="en-US" dirty="0" err="1" smtClean="0"/>
              <a:t>caso</a:t>
            </a:r>
            <a:r>
              <a:rPr lang="en-US" dirty="0" smtClean="0"/>
              <a:t> especial, um </a:t>
            </a:r>
            <a:r>
              <a:rPr lang="en-US" dirty="0" err="1" smtClean="0"/>
              <a:t>paciente</a:t>
            </a:r>
            <a:r>
              <a:rPr lang="en-US" dirty="0" smtClean="0"/>
              <a:t> </a:t>
            </a:r>
            <a:r>
              <a:rPr lang="en-US" dirty="0" err="1" smtClean="0"/>
              <a:t>faleceu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consequência</a:t>
            </a:r>
            <a:r>
              <a:rPr lang="en-US" dirty="0" smtClean="0"/>
              <a:t> de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Tuberculose</a:t>
            </a:r>
            <a:r>
              <a:rPr lang="en-US" dirty="0" smtClean="0"/>
              <a:t> pleural.</a:t>
            </a:r>
          </a:p>
          <a:p>
            <a:r>
              <a:rPr lang="en-US" dirty="0" smtClean="0"/>
              <a:t>Dos </a:t>
            </a:r>
            <a:r>
              <a:rPr lang="en-US" dirty="0" err="1" smtClean="0"/>
              <a:t>primeiros</a:t>
            </a:r>
            <a:r>
              <a:rPr lang="en-US" dirty="0" smtClean="0"/>
              <a:t> 34 </a:t>
            </a:r>
            <a:r>
              <a:rPr lang="en-US" dirty="0" err="1" smtClean="0"/>
              <a:t>casos</a:t>
            </a:r>
            <a:r>
              <a:rPr lang="en-US" dirty="0" smtClean="0"/>
              <a:t> </a:t>
            </a:r>
            <a:r>
              <a:rPr lang="en-US" dirty="0" err="1" smtClean="0"/>
              <a:t>identificados</a:t>
            </a:r>
            <a:r>
              <a:rPr lang="en-US" dirty="0" smtClean="0"/>
              <a:t> </a:t>
            </a:r>
            <a:r>
              <a:rPr lang="en-US" dirty="0" err="1" smtClean="0"/>
              <a:t>após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falecimento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1019 </a:t>
            </a:r>
            <a:r>
              <a:rPr lang="en-US" dirty="0" err="1" smtClean="0"/>
              <a:t>contatos</a:t>
            </a:r>
            <a:r>
              <a:rPr lang="en-US" dirty="0" smtClean="0"/>
              <a:t> </a:t>
            </a:r>
            <a:r>
              <a:rPr lang="en-US" dirty="0" err="1" smtClean="0"/>
              <a:t>identificados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745 </a:t>
            </a:r>
            <a:r>
              <a:rPr lang="en-US" dirty="0" err="1" smtClean="0"/>
              <a:t>indivíduos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609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convocados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exames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73 </a:t>
            </a:r>
            <a:r>
              <a:rPr lang="en-US" dirty="0" err="1" smtClean="0"/>
              <a:t>tiveram</a:t>
            </a:r>
            <a:r>
              <a:rPr lang="en-US" dirty="0" smtClean="0"/>
              <a:t>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12000" noProof="1" smtClean="0"/>
              <a:t>HIV</a:t>
            </a:r>
            <a:endParaRPr lang="pt-BR" sz="12000" noProof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Materiais</a:t>
            </a:r>
            <a:r>
              <a:rPr lang="en-US" dirty="0" smtClean="0"/>
              <a:t>(1/1)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Fichas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clínicas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administrativas</a:t>
            </a:r>
            <a:r>
              <a:rPr lang="en-US" dirty="0" smtClean="0"/>
              <a:t>, com </a:t>
            </a:r>
            <a:r>
              <a:rPr lang="en-US" dirty="0" err="1" smtClean="0"/>
              <a:t>características</a:t>
            </a:r>
            <a:r>
              <a:rPr lang="en-US" dirty="0" smtClean="0"/>
              <a:t> </a:t>
            </a:r>
            <a:r>
              <a:rPr lang="en-US" dirty="0" err="1" smtClean="0"/>
              <a:t>demográficas</a:t>
            </a:r>
            <a:r>
              <a:rPr lang="en-US" dirty="0" smtClean="0"/>
              <a:t>, </a:t>
            </a:r>
            <a:r>
              <a:rPr lang="en-US" dirty="0" err="1" smtClean="0"/>
              <a:t>histórico</a:t>
            </a:r>
            <a:r>
              <a:rPr lang="en-US" dirty="0" smtClean="0"/>
              <a:t> de </a:t>
            </a:r>
            <a:r>
              <a:rPr lang="en-US" dirty="0" err="1" smtClean="0"/>
              <a:t>prisão</a:t>
            </a:r>
            <a:r>
              <a:rPr lang="en-US" dirty="0" smtClean="0"/>
              <a:t>, </a:t>
            </a:r>
            <a:r>
              <a:rPr lang="en-US" dirty="0" err="1" smtClean="0"/>
              <a:t>infrações</a:t>
            </a:r>
            <a:r>
              <a:rPr lang="en-US" dirty="0" smtClean="0"/>
              <a:t>, </a:t>
            </a:r>
            <a:r>
              <a:rPr lang="en-US" dirty="0" err="1" smtClean="0"/>
              <a:t>ano</a:t>
            </a:r>
            <a:r>
              <a:rPr lang="en-US" dirty="0" smtClean="0"/>
              <a:t> de </a:t>
            </a:r>
            <a:r>
              <a:rPr lang="en-US" dirty="0" err="1" smtClean="0"/>
              <a:t>entrada</a:t>
            </a:r>
            <a:r>
              <a:rPr lang="en-US" dirty="0" smtClean="0"/>
              <a:t> e </a:t>
            </a:r>
            <a:r>
              <a:rPr lang="en-US" dirty="0" err="1" smtClean="0"/>
              <a:t>duração</a:t>
            </a:r>
            <a:r>
              <a:rPr lang="en-US" dirty="0" smtClean="0"/>
              <a:t> do </a:t>
            </a:r>
            <a:r>
              <a:rPr lang="en-US" dirty="0" err="1" smtClean="0"/>
              <a:t>encarceramento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(1/3)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identificadas</a:t>
            </a:r>
            <a:r>
              <a:rPr lang="en-US" dirty="0" smtClean="0"/>
              <a:t> </a:t>
            </a:r>
            <a:r>
              <a:rPr lang="en-US" dirty="0" err="1" smtClean="0"/>
              <a:t>relações</a:t>
            </a:r>
            <a:r>
              <a:rPr lang="en-US" dirty="0" smtClean="0"/>
              <a:t> </a:t>
            </a:r>
            <a:r>
              <a:rPr lang="en-US" dirty="0" err="1" smtClean="0"/>
              <a:t>genéticas</a:t>
            </a:r>
            <a:r>
              <a:rPr lang="en-US" dirty="0" smtClean="0"/>
              <a:t> entre </a:t>
            </a:r>
            <a:r>
              <a:rPr lang="en-US" dirty="0" err="1" smtClean="0"/>
              <a:t>trechos</a:t>
            </a:r>
            <a:r>
              <a:rPr lang="en-US" dirty="0" smtClean="0"/>
              <a:t> de </a:t>
            </a:r>
            <a:r>
              <a:rPr lang="en-US" dirty="0" smtClean="0"/>
              <a:t>HIV;</a:t>
            </a:r>
          </a:p>
          <a:p>
            <a:r>
              <a:rPr lang="en-US" dirty="0" smtClean="0"/>
              <a:t> Para </a:t>
            </a:r>
            <a:r>
              <a:rPr lang="en-US" dirty="0" err="1" smtClean="0"/>
              <a:t>isso</a:t>
            </a:r>
            <a:r>
              <a:rPr lang="en-US" dirty="0" smtClean="0"/>
              <a:t>,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coletadas</a:t>
            </a:r>
            <a:r>
              <a:rPr lang="en-US" dirty="0" smtClean="0"/>
              <a:t> </a:t>
            </a:r>
            <a:r>
              <a:rPr lang="en-US" dirty="0" err="1" smtClean="0"/>
              <a:t>amostras</a:t>
            </a:r>
            <a:r>
              <a:rPr lang="en-US" dirty="0" smtClean="0"/>
              <a:t> de </a:t>
            </a:r>
            <a:r>
              <a:rPr lang="en-US" dirty="0" err="1" smtClean="0"/>
              <a:t>sangue</a:t>
            </a:r>
            <a:r>
              <a:rPr lang="en-US" dirty="0" smtClean="0"/>
              <a:t> de </a:t>
            </a:r>
            <a:r>
              <a:rPr lang="en-US" dirty="0" err="1" smtClean="0"/>
              <a:t>detentos</a:t>
            </a:r>
            <a:r>
              <a:rPr lang="en-US" dirty="0" smtClean="0"/>
              <a:t> </a:t>
            </a:r>
            <a:r>
              <a:rPr lang="en-US" dirty="0" err="1" smtClean="0"/>
              <a:t>soroconversores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r>
              <a:rPr lang="en-US" dirty="0" smtClean="0"/>
              <a:t>(1/2)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1708150" algn="l"/>
              </a:tabLst>
            </a:pPr>
            <a:r>
              <a:rPr lang="en-US" dirty="0" err="1" smtClean="0"/>
              <a:t>Introdução</a:t>
            </a:r>
            <a:endParaRPr lang="en-US" dirty="0" smtClean="0"/>
          </a:p>
          <a:p>
            <a:pPr lvl="1">
              <a:tabLst>
                <a:tab pos="1708150" algn="l"/>
              </a:tabLst>
            </a:pPr>
            <a:r>
              <a:rPr lang="en-US" dirty="0" err="1" smtClean="0"/>
              <a:t>Relevância</a:t>
            </a:r>
            <a:endParaRPr lang="en-US" dirty="0" smtClean="0"/>
          </a:p>
          <a:p>
            <a:pPr lvl="1">
              <a:tabLst>
                <a:tab pos="1708150" algn="l"/>
              </a:tabLst>
            </a:pPr>
            <a:r>
              <a:rPr lang="en-US" dirty="0" smtClean="0"/>
              <a:t>Gap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literatura</a:t>
            </a:r>
            <a:endParaRPr lang="en-US" dirty="0" smtClean="0"/>
          </a:p>
          <a:p>
            <a:pPr>
              <a:tabLst>
                <a:tab pos="1708150" algn="l"/>
              </a:tabLst>
            </a:pPr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Redes</a:t>
            </a:r>
            <a:endParaRPr lang="en-US" dirty="0" smtClean="0"/>
          </a:p>
          <a:p>
            <a:pPr lvl="1">
              <a:tabLst>
                <a:tab pos="1708150" algn="l"/>
              </a:tabLst>
            </a:pPr>
            <a:r>
              <a:rPr lang="en-US" dirty="0" err="1" smtClean="0"/>
              <a:t>Definição</a:t>
            </a:r>
            <a:endParaRPr lang="en-US" dirty="0" smtClean="0"/>
          </a:p>
          <a:p>
            <a:pPr lvl="1">
              <a:tabLst>
                <a:tab pos="1708150" algn="l"/>
              </a:tabLst>
            </a:pPr>
            <a:r>
              <a:rPr lang="en-US" dirty="0" err="1" smtClean="0"/>
              <a:t>Objetivo</a:t>
            </a:r>
            <a:endParaRPr lang="en-US" dirty="0" smtClean="0"/>
          </a:p>
          <a:p>
            <a:pPr>
              <a:tabLst>
                <a:tab pos="1708150" algn="l"/>
              </a:tabLst>
            </a:pPr>
            <a:r>
              <a:rPr lang="en-US" dirty="0" err="1" smtClean="0"/>
              <a:t>Materiais</a:t>
            </a:r>
            <a:endParaRPr lang="en-US" dirty="0" smtClean="0"/>
          </a:p>
          <a:p>
            <a:pPr>
              <a:tabLst>
                <a:tab pos="1708150" algn="l"/>
              </a:tabLst>
            </a:pPr>
            <a:r>
              <a:rPr lang="en-US" dirty="0" err="1" smtClean="0"/>
              <a:t>Métodos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(2/3)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Para o </a:t>
            </a:r>
            <a:r>
              <a:rPr lang="en-US" dirty="0" err="1" smtClean="0"/>
              <a:t>maior</a:t>
            </a:r>
            <a:r>
              <a:rPr lang="en-US" dirty="0" smtClean="0"/>
              <a:t> cluster </a:t>
            </a:r>
            <a:r>
              <a:rPr lang="en-US" dirty="0" err="1" smtClean="0"/>
              <a:t>desta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,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criados</a:t>
            </a:r>
            <a:r>
              <a:rPr lang="en-US" dirty="0" smtClean="0"/>
              <a:t> </a:t>
            </a:r>
            <a:r>
              <a:rPr lang="en-US" dirty="0" err="1" smtClean="0"/>
              <a:t>diagramas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soroconversor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conectado</a:t>
            </a:r>
            <a:r>
              <a:rPr lang="en-US" dirty="0" smtClean="0"/>
              <a:t> a </a:t>
            </a:r>
            <a:r>
              <a:rPr lang="en-US" dirty="0" err="1" smtClean="0"/>
              <a:t>todos</a:t>
            </a:r>
            <a:r>
              <a:rPr lang="en-US" dirty="0" smtClean="0"/>
              <a:t> </a:t>
            </a:r>
            <a:r>
              <a:rPr lang="en-US" dirty="0" err="1" smtClean="0"/>
              <a:t>presídios</a:t>
            </a:r>
            <a:r>
              <a:rPr lang="en-US" dirty="0" smtClean="0"/>
              <a:t> e </a:t>
            </a:r>
            <a:r>
              <a:rPr lang="en-US" dirty="0" err="1" smtClean="0"/>
              <a:t>reformatórios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ele</a:t>
            </a:r>
            <a:r>
              <a:rPr lang="en-US" dirty="0" smtClean="0"/>
              <a:t> </a:t>
            </a:r>
            <a:r>
              <a:rPr lang="en-US" dirty="0" err="1" smtClean="0"/>
              <a:t>esteve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o </a:t>
            </a:r>
            <a:r>
              <a:rPr lang="en-US" dirty="0" err="1" smtClean="0"/>
              <a:t>período</a:t>
            </a:r>
            <a:r>
              <a:rPr lang="en-US" dirty="0" smtClean="0"/>
              <a:t> de </a:t>
            </a:r>
            <a:r>
              <a:rPr lang="en-US" dirty="0" err="1" smtClean="0"/>
              <a:t>detenção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unidade</a:t>
            </a:r>
            <a:r>
              <a:rPr lang="en-US" dirty="0" smtClean="0"/>
              <a:t>(</a:t>
            </a:r>
            <a:r>
              <a:rPr lang="en-US" dirty="0" err="1" smtClean="0"/>
              <a:t>presídio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reformatório</a:t>
            </a:r>
            <a:r>
              <a:rPr lang="en-US" dirty="0" smtClean="0"/>
              <a:t>), </a:t>
            </a:r>
            <a:r>
              <a:rPr lang="en-US" dirty="0" err="1" smtClean="0"/>
              <a:t>cada</a:t>
            </a:r>
            <a:r>
              <a:rPr lang="en-US" dirty="0" smtClean="0"/>
              <a:t> </a:t>
            </a:r>
            <a:r>
              <a:rPr lang="en-US" dirty="0" err="1" smtClean="0"/>
              <a:t>soroconversor</a:t>
            </a:r>
            <a:r>
              <a:rPr lang="en-US" dirty="0" smtClean="0"/>
              <a:t> </a:t>
            </a:r>
            <a:r>
              <a:rPr lang="en-US" dirty="0" err="1" smtClean="0"/>
              <a:t>foi</a:t>
            </a:r>
            <a:r>
              <a:rPr lang="en-US" dirty="0" smtClean="0"/>
              <a:t> </a:t>
            </a:r>
            <a:r>
              <a:rPr lang="en-US" dirty="0" err="1" smtClean="0"/>
              <a:t>definido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HIV </a:t>
            </a:r>
            <a:r>
              <a:rPr lang="en-US" dirty="0" err="1" smtClean="0"/>
              <a:t>negativo</a:t>
            </a:r>
            <a:endParaRPr lang="en-US" dirty="0" smtClean="0"/>
          </a:p>
          <a:p>
            <a:pPr lvl="1"/>
            <a:r>
              <a:rPr lang="en-US" dirty="0" smtClean="0"/>
              <a:t>HIV </a:t>
            </a:r>
            <a:r>
              <a:rPr lang="en-US" dirty="0" err="1" smtClean="0"/>
              <a:t>desconhecido</a:t>
            </a:r>
            <a:endParaRPr lang="en-US" dirty="0" smtClean="0"/>
          </a:p>
          <a:p>
            <a:pPr lvl="1"/>
            <a:r>
              <a:rPr lang="en-US" dirty="0" smtClean="0"/>
              <a:t>Novo HIV</a:t>
            </a:r>
          </a:p>
          <a:p>
            <a:pPr lvl="1"/>
            <a:r>
              <a:rPr lang="en-US" dirty="0" smtClean="0"/>
              <a:t>HIV</a:t>
            </a:r>
          </a:p>
          <a:p>
            <a:r>
              <a:rPr lang="en-US" dirty="0" err="1" smtClean="0"/>
              <a:t>Todas</a:t>
            </a:r>
            <a:r>
              <a:rPr lang="en-US" dirty="0" smtClean="0"/>
              <a:t> as </a:t>
            </a:r>
            <a:r>
              <a:rPr lang="en-US" dirty="0" err="1" smtClean="0"/>
              <a:t>unidades</a:t>
            </a:r>
            <a:r>
              <a:rPr lang="en-US" dirty="0" smtClean="0"/>
              <a:t> </a:t>
            </a:r>
            <a:r>
              <a:rPr lang="en-US" dirty="0" err="1" smtClean="0"/>
              <a:t>linkadas</a:t>
            </a:r>
            <a:r>
              <a:rPr lang="en-US" dirty="0" smtClean="0"/>
              <a:t> a </a:t>
            </a:r>
            <a:r>
              <a:rPr lang="en-US" dirty="0" err="1" smtClean="0"/>
              <a:t>apenas</a:t>
            </a:r>
            <a:r>
              <a:rPr lang="en-US" dirty="0" smtClean="0"/>
              <a:t> um </a:t>
            </a:r>
            <a:r>
              <a:rPr lang="en-US" dirty="0" err="1" smtClean="0"/>
              <a:t>soroconversor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eliminadas</a:t>
            </a:r>
            <a:r>
              <a:rPr lang="en-US" dirty="0" smtClean="0"/>
              <a:t> do </a:t>
            </a:r>
            <a:r>
              <a:rPr lang="en-US" dirty="0" err="1" smtClean="0"/>
              <a:t>estudo</a:t>
            </a:r>
            <a:r>
              <a:rPr lang="en-US" dirty="0" smtClean="0"/>
              <a:t> no </a:t>
            </a:r>
            <a:r>
              <a:rPr lang="en-US" dirty="0" err="1" smtClean="0"/>
              <a:t>intuito</a:t>
            </a:r>
            <a:r>
              <a:rPr lang="en-US" dirty="0" smtClean="0"/>
              <a:t> de </a:t>
            </a:r>
            <a:r>
              <a:rPr lang="en-US" dirty="0" err="1" smtClean="0"/>
              <a:t>restringir</a:t>
            </a:r>
            <a:r>
              <a:rPr lang="en-US" dirty="0" smtClean="0"/>
              <a:t> um </a:t>
            </a:r>
            <a:r>
              <a:rPr lang="en-US" dirty="0" err="1" smtClean="0"/>
              <a:t>universo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análise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Métodos</a:t>
            </a:r>
            <a:r>
              <a:rPr lang="en-US" dirty="0" smtClean="0"/>
              <a:t>(3/3)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Definições</a:t>
            </a:r>
            <a:endParaRPr lang="en-US" dirty="0" smtClean="0"/>
          </a:p>
          <a:p>
            <a:pPr lvl="1"/>
            <a:r>
              <a:rPr lang="en-US" dirty="0" err="1" smtClean="0"/>
              <a:t>Soroconversores</a:t>
            </a:r>
            <a:endParaRPr lang="en-US" dirty="0" smtClean="0"/>
          </a:p>
          <a:p>
            <a:pPr lvl="2"/>
            <a:r>
              <a:rPr lang="en-US" dirty="0" err="1" smtClean="0"/>
              <a:t>Soroconversor</a:t>
            </a:r>
            <a:r>
              <a:rPr lang="en-US" dirty="0" smtClean="0"/>
              <a:t> é um </a:t>
            </a:r>
            <a:r>
              <a:rPr lang="en-US" dirty="0" err="1" smtClean="0"/>
              <a:t>detento</a:t>
            </a:r>
            <a:r>
              <a:rPr lang="en-US" dirty="0" smtClean="0"/>
              <a:t> com um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negativos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teste</a:t>
            </a:r>
            <a:r>
              <a:rPr lang="en-US" dirty="0" smtClean="0"/>
              <a:t> do HIV </a:t>
            </a:r>
            <a:r>
              <a:rPr lang="en-US" dirty="0" err="1" smtClean="0"/>
              <a:t>seguido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um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</a:t>
            </a:r>
            <a:r>
              <a:rPr lang="en-US" dirty="0" err="1" smtClean="0"/>
              <a:t>durante</a:t>
            </a:r>
            <a:r>
              <a:rPr lang="en-US" dirty="0" smtClean="0"/>
              <a:t> o </a:t>
            </a:r>
            <a:r>
              <a:rPr lang="en-US" dirty="0" err="1" smtClean="0"/>
              <a:t>período</a:t>
            </a:r>
            <a:r>
              <a:rPr lang="en-US" dirty="0" smtClean="0"/>
              <a:t> de </a:t>
            </a:r>
            <a:r>
              <a:rPr lang="en-US" dirty="0" err="1" smtClean="0"/>
              <a:t>detenção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Duração</a:t>
            </a:r>
            <a:r>
              <a:rPr lang="en-US" dirty="0" smtClean="0"/>
              <a:t> de </a:t>
            </a:r>
            <a:r>
              <a:rPr lang="en-US" dirty="0" err="1" smtClean="0"/>
              <a:t>detenção</a:t>
            </a:r>
            <a:endParaRPr lang="en-US" dirty="0" smtClean="0"/>
          </a:p>
          <a:p>
            <a:pPr lvl="2"/>
            <a:r>
              <a:rPr lang="en-US" dirty="0" err="1" smtClean="0"/>
              <a:t>Definido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o </a:t>
            </a:r>
            <a:r>
              <a:rPr lang="en-US" dirty="0" err="1" smtClean="0"/>
              <a:t>período</a:t>
            </a:r>
            <a:r>
              <a:rPr lang="en-US" dirty="0" smtClean="0"/>
              <a:t> do </a:t>
            </a:r>
            <a:r>
              <a:rPr lang="en-US" dirty="0" err="1" smtClean="0"/>
              <a:t>detento</a:t>
            </a:r>
            <a:r>
              <a:rPr lang="en-US" dirty="0" smtClean="0"/>
              <a:t> </a:t>
            </a:r>
            <a:r>
              <a:rPr lang="en-US" dirty="0" err="1" smtClean="0"/>
              <a:t>numa</a:t>
            </a:r>
            <a:r>
              <a:rPr lang="en-US" dirty="0" smtClean="0"/>
              <a:t> </a:t>
            </a:r>
            <a:r>
              <a:rPr lang="en-US" dirty="0" err="1" smtClean="0"/>
              <a:t>unidade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entrada</a:t>
            </a:r>
            <a:r>
              <a:rPr lang="en-US" dirty="0" smtClean="0"/>
              <a:t> </a:t>
            </a:r>
            <a:r>
              <a:rPr lang="en-US" dirty="0" err="1" smtClean="0"/>
              <a:t>até</a:t>
            </a:r>
            <a:r>
              <a:rPr lang="en-US" dirty="0" smtClean="0"/>
              <a:t> </a:t>
            </a:r>
            <a:r>
              <a:rPr lang="en-US" dirty="0" err="1" smtClean="0"/>
              <a:t>saída</a:t>
            </a:r>
            <a:r>
              <a:rPr lang="en-US" dirty="0" smtClean="0"/>
              <a:t>/</a:t>
            </a:r>
            <a:r>
              <a:rPr lang="en-US" dirty="0" err="1" smtClean="0"/>
              <a:t>morte</a:t>
            </a:r>
            <a:r>
              <a:rPr lang="en-US" dirty="0" smtClean="0"/>
              <a:t>/</a:t>
            </a:r>
            <a:r>
              <a:rPr lang="en-US" dirty="0" err="1" smtClean="0"/>
              <a:t>última</a:t>
            </a:r>
            <a:r>
              <a:rPr lang="en-US" dirty="0" smtClean="0"/>
              <a:t> </a:t>
            </a:r>
            <a:r>
              <a:rPr lang="en-US" dirty="0" err="1" smtClean="0"/>
              <a:t>coleta</a:t>
            </a:r>
            <a:r>
              <a:rPr lang="en-US" dirty="0" smtClean="0"/>
              <a:t> de dados.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(1/2)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Genética</a:t>
            </a:r>
            <a:r>
              <a:rPr lang="en-US" dirty="0" smtClean="0"/>
              <a:t> de p17 gag e </a:t>
            </a:r>
            <a:r>
              <a:rPr lang="en-US" dirty="0" err="1" smtClean="0"/>
              <a:t>parcial</a:t>
            </a:r>
            <a:r>
              <a:rPr lang="en-US" dirty="0" smtClean="0"/>
              <a:t> gp41 </a:t>
            </a:r>
            <a:r>
              <a:rPr lang="en-US" dirty="0" err="1" smtClean="0"/>
              <a:t>env</a:t>
            </a:r>
            <a:endParaRPr lang="en-US" dirty="0" smtClean="0"/>
          </a:p>
          <a:p>
            <a:pPr lvl="1"/>
            <a:r>
              <a:rPr lang="en-US" dirty="0" smtClean="0"/>
              <a:t>De 67 </a:t>
            </a:r>
            <a:r>
              <a:rPr lang="en-US" dirty="0" err="1" smtClean="0"/>
              <a:t>soroconversores</a:t>
            </a:r>
            <a:r>
              <a:rPr lang="en-US" dirty="0" smtClean="0"/>
              <a:t>, 33(49%) </a:t>
            </a:r>
            <a:r>
              <a:rPr lang="en-US" dirty="0" err="1" smtClean="0"/>
              <a:t>tiveram</a:t>
            </a:r>
            <a:r>
              <a:rPr lang="en-US" dirty="0" smtClean="0"/>
              <a:t> </a:t>
            </a:r>
            <a:r>
              <a:rPr lang="en-US" dirty="0" err="1" smtClean="0"/>
              <a:t>traços</a:t>
            </a:r>
            <a:r>
              <a:rPr lang="en-US" dirty="0" smtClean="0"/>
              <a:t> </a:t>
            </a:r>
            <a:r>
              <a:rPr lang="en-US" dirty="0" err="1" smtClean="0"/>
              <a:t>genéticos</a:t>
            </a:r>
            <a:r>
              <a:rPr lang="en-US" dirty="0" smtClean="0"/>
              <a:t> </a:t>
            </a:r>
            <a:r>
              <a:rPr lang="en-US" dirty="0" err="1" smtClean="0"/>
              <a:t>associados</a:t>
            </a:r>
            <a:r>
              <a:rPr lang="en-US" dirty="0" smtClean="0"/>
              <a:t> a 10 </a:t>
            </a:r>
            <a:r>
              <a:rPr lang="en-US" dirty="0" err="1" smtClean="0"/>
              <a:t>diferentes</a:t>
            </a:r>
            <a:r>
              <a:rPr lang="en-US" dirty="0" smtClean="0"/>
              <a:t> clusters.</a:t>
            </a:r>
          </a:p>
          <a:p>
            <a:pPr lvl="1"/>
            <a:r>
              <a:rPr lang="en-US" dirty="0" smtClean="0"/>
              <a:t>Clusters de A-J (10)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Resultados</a:t>
            </a:r>
            <a:r>
              <a:rPr lang="en-US" dirty="0" smtClean="0"/>
              <a:t>(2/2)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Destes</a:t>
            </a:r>
            <a:r>
              <a:rPr lang="en-US" dirty="0" smtClean="0"/>
              <a:t> clusters de </a:t>
            </a:r>
            <a:r>
              <a:rPr lang="en-US" dirty="0" err="1" smtClean="0"/>
              <a:t>soroconversores</a:t>
            </a:r>
            <a:r>
              <a:rPr lang="en-US" dirty="0" smtClean="0"/>
              <a:t>, 22 </a:t>
            </a:r>
            <a:r>
              <a:rPr lang="en-US" dirty="0" err="1" smtClean="0"/>
              <a:t>tiveram</a:t>
            </a:r>
            <a:r>
              <a:rPr lang="en-US" dirty="0" smtClean="0"/>
              <a:t> overlapping de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1 </a:t>
            </a:r>
            <a:r>
              <a:rPr lang="en-US" dirty="0" err="1" smtClean="0"/>
              <a:t>membro</a:t>
            </a:r>
            <a:r>
              <a:rPr lang="en-US" dirty="0" smtClean="0"/>
              <a:t>. </a:t>
            </a:r>
            <a:r>
              <a:rPr lang="en-US" dirty="0" err="1" smtClean="0"/>
              <a:t>Isto</a:t>
            </a:r>
            <a:r>
              <a:rPr lang="en-US" dirty="0" smtClean="0"/>
              <a:t> é, </a:t>
            </a:r>
            <a:r>
              <a:rPr lang="en-US" dirty="0" err="1" smtClean="0"/>
              <a:t>mantiveram</a:t>
            </a:r>
            <a:r>
              <a:rPr lang="en-US" dirty="0" smtClean="0"/>
              <a:t> </a:t>
            </a:r>
            <a:r>
              <a:rPr lang="en-US" dirty="0" err="1" smtClean="0"/>
              <a:t>relações</a:t>
            </a:r>
            <a:r>
              <a:rPr lang="en-US" dirty="0" smtClean="0"/>
              <a:t>, </a:t>
            </a:r>
            <a:r>
              <a:rPr lang="en-US" dirty="0" err="1" smtClean="0"/>
              <a:t>compartilhamento</a:t>
            </a:r>
            <a:r>
              <a:rPr lang="en-US" dirty="0" smtClean="0"/>
              <a:t> de </a:t>
            </a:r>
            <a:r>
              <a:rPr lang="en-US" dirty="0" err="1" smtClean="0"/>
              <a:t>seringa</a:t>
            </a:r>
            <a:r>
              <a:rPr lang="en-US" dirty="0" smtClean="0"/>
              <a:t>(</a:t>
            </a:r>
            <a:r>
              <a:rPr lang="en-US" dirty="0" err="1" smtClean="0"/>
              <a:t>drogas</a:t>
            </a:r>
            <a:r>
              <a:rPr lang="en-US" dirty="0" smtClean="0"/>
              <a:t>)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agulha</a:t>
            </a:r>
            <a:r>
              <a:rPr lang="en-US" dirty="0" smtClean="0"/>
              <a:t> de </a:t>
            </a:r>
            <a:r>
              <a:rPr lang="en-US" dirty="0" err="1" smtClean="0"/>
              <a:t>tatuagem</a:t>
            </a:r>
            <a:r>
              <a:rPr lang="en-US" dirty="0" smtClean="0"/>
              <a:t>, com 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detento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79% </a:t>
            </a:r>
            <a:r>
              <a:rPr lang="en-US" dirty="0" err="1" smtClean="0"/>
              <a:t>relações</a:t>
            </a:r>
            <a:r>
              <a:rPr lang="en-US" dirty="0" smtClean="0"/>
              <a:t> </a:t>
            </a:r>
            <a:r>
              <a:rPr lang="en-US" dirty="0" err="1" smtClean="0"/>
              <a:t>sexuais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12% </a:t>
            </a:r>
            <a:r>
              <a:rPr lang="en-US" dirty="0" err="1" smtClean="0"/>
              <a:t>tatuagem</a:t>
            </a:r>
            <a:r>
              <a:rPr lang="en-US" dirty="0" smtClean="0"/>
              <a:t>;</a:t>
            </a:r>
          </a:p>
          <a:p>
            <a:pPr lvl="1"/>
            <a:r>
              <a:rPr lang="en-US" dirty="0" smtClean="0"/>
              <a:t>9% </a:t>
            </a:r>
            <a:r>
              <a:rPr lang="en-US" dirty="0" err="1" smtClean="0"/>
              <a:t>Sem</a:t>
            </a:r>
            <a:r>
              <a:rPr lang="en-US" dirty="0" smtClean="0"/>
              <a:t> </a:t>
            </a:r>
            <a:r>
              <a:rPr lang="en-US" dirty="0" err="1" smtClean="0"/>
              <a:t>comportamento</a:t>
            </a:r>
            <a:r>
              <a:rPr lang="en-US" dirty="0" smtClean="0"/>
              <a:t> de </a:t>
            </a:r>
            <a:r>
              <a:rPr lang="en-US" dirty="0" err="1" smtClean="0"/>
              <a:t>risco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Redes</a:t>
            </a:r>
            <a:r>
              <a:rPr lang="en-US" dirty="0" smtClean="0"/>
              <a:t> </a:t>
            </a:r>
            <a:r>
              <a:rPr lang="en-US" dirty="0" err="1" smtClean="0"/>
              <a:t>Sociais</a:t>
            </a:r>
            <a:endParaRPr lang="en-US" dirty="0" smtClean="0"/>
          </a:p>
          <a:p>
            <a:pPr lvl="1"/>
            <a:r>
              <a:rPr lang="en-US" dirty="0" err="1" smtClean="0"/>
              <a:t>Medições</a:t>
            </a:r>
            <a:r>
              <a:rPr lang="en-US" dirty="0" smtClean="0"/>
              <a:t> de </a:t>
            </a:r>
            <a:r>
              <a:rPr lang="en-US" dirty="0" err="1" smtClean="0"/>
              <a:t>centralidade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calculadas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Primeiro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 </a:t>
            </a:r>
            <a:r>
              <a:rPr lang="en-US" dirty="0" err="1" smtClean="0"/>
              <a:t>obteve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Alcance</a:t>
            </a:r>
            <a:r>
              <a:rPr lang="en-US" dirty="0" smtClean="0"/>
              <a:t>, </a:t>
            </a:r>
            <a:r>
              <a:rPr lang="en-US" dirty="0" err="1" smtClean="0"/>
              <a:t>Grau</a:t>
            </a:r>
            <a:r>
              <a:rPr lang="en-US" dirty="0" smtClean="0"/>
              <a:t> e </a:t>
            </a:r>
            <a:r>
              <a:rPr lang="en-US" dirty="0" err="1" smtClean="0"/>
              <a:t>Intermediação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Contatos</a:t>
            </a:r>
            <a:r>
              <a:rPr lang="en-US" dirty="0" smtClean="0"/>
              <a:t> com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Grau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linkados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centro</a:t>
            </a:r>
            <a:r>
              <a:rPr lang="en-US" dirty="0" smtClean="0"/>
              <a:t> </a:t>
            </a:r>
            <a:r>
              <a:rPr lang="en-US" dirty="0" err="1" smtClean="0"/>
              <a:t>desta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Finalmente</a:t>
            </a:r>
            <a:r>
              <a:rPr lang="en-US" dirty="0" smtClean="0"/>
              <a:t>, </a:t>
            </a:r>
            <a:r>
              <a:rPr lang="en-US" dirty="0" err="1" smtClean="0"/>
              <a:t>nós</a:t>
            </a:r>
            <a:r>
              <a:rPr lang="en-US" dirty="0" smtClean="0"/>
              <a:t> com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Intermediação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colocados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periferia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, </a:t>
            </a:r>
            <a:r>
              <a:rPr lang="en-US" dirty="0" err="1" smtClean="0"/>
              <a:t>pontos</a:t>
            </a:r>
            <a:r>
              <a:rPr lang="en-US" dirty="0" smtClean="0"/>
              <a:t> </a:t>
            </a:r>
            <a:r>
              <a:rPr lang="en-US" dirty="0" err="1" smtClean="0"/>
              <a:t>críticos</a:t>
            </a:r>
            <a:r>
              <a:rPr lang="en-US" dirty="0" smtClean="0"/>
              <a:t> de </a:t>
            </a:r>
            <a:r>
              <a:rPr lang="en-US" dirty="0" err="1" smtClean="0"/>
              <a:t>junção</a:t>
            </a:r>
            <a:r>
              <a:rPr lang="en-US" dirty="0" smtClean="0"/>
              <a:t>.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62200" y="2575"/>
            <a:ext cx="4495800" cy="6855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-128635"/>
            <a:ext cx="8277386" cy="69866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59050"/>
            <a:ext cx="5495925" cy="669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 </a:t>
            </a:r>
            <a:r>
              <a:rPr lang="en-US" dirty="0" err="1" smtClean="0"/>
              <a:t>grau</a:t>
            </a:r>
            <a:r>
              <a:rPr lang="en-US" dirty="0" smtClean="0"/>
              <a:t>, </a:t>
            </a:r>
            <a:r>
              <a:rPr lang="en-US" dirty="0" err="1" smtClean="0"/>
              <a:t>além</a:t>
            </a:r>
            <a:r>
              <a:rPr lang="en-US" dirty="0" smtClean="0"/>
              <a:t> de simples de </a:t>
            </a:r>
            <a:r>
              <a:rPr lang="en-US" dirty="0" err="1" smtClean="0"/>
              <a:t>calcular</a:t>
            </a:r>
            <a:r>
              <a:rPr lang="en-US" dirty="0" smtClean="0"/>
              <a:t>, </a:t>
            </a:r>
            <a:r>
              <a:rPr lang="en-US" dirty="0" err="1" smtClean="0"/>
              <a:t>revela</a:t>
            </a:r>
            <a:r>
              <a:rPr lang="en-US" dirty="0" smtClean="0"/>
              <a:t> </a:t>
            </a:r>
            <a:r>
              <a:rPr lang="en-US" dirty="0" err="1" smtClean="0"/>
              <a:t>informações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refletem</a:t>
            </a:r>
            <a:r>
              <a:rPr lang="en-US" dirty="0" smtClean="0"/>
              <a:t> </a:t>
            </a:r>
            <a:r>
              <a:rPr lang="en-US" dirty="0" err="1" smtClean="0"/>
              <a:t>apenas</a:t>
            </a:r>
            <a:r>
              <a:rPr lang="en-US" dirty="0" smtClean="0"/>
              <a:t> parte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. </a:t>
            </a:r>
            <a:r>
              <a:rPr lang="en-US" dirty="0" err="1" smtClean="0"/>
              <a:t>Sendo</a:t>
            </a:r>
            <a:r>
              <a:rPr lang="en-US" dirty="0" smtClean="0"/>
              <a:t> </a:t>
            </a:r>
            <a:r>
              <a:rPr lang="en-US" dirty="0" err="1" smtClean="0"/>
              <a:t>pouco</a:t>
            </a:r>
            <a:r>
              <a:rPr lang="en-US" dirty="0" smtClean="0"/>
              <a:t> </a:t>
            </a:r>
            <a:r>
              <a:rPr lang="en-US" dirty="0" err="1" smtClean="0"/>
              <a:t>relevantes</a:t>
            </a:r>
            <a:r>
              <a:rPr lang="en-US" dirty="0" smtClean="0"/>
              <a:t> à </a:t>
            </a:r>
            <a:r>
              <a:rPr lang="en-US" dirty="0" err="1" smtClean="0"/>
              <a:t>infecção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Alcance</a:t>
            </a:r>
            <a:r>
              <a:rPr lang="en-US" dirty="0" smtClean="0"/>
              <a:t> é similar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grau</a:t>
            </a:r>
            <a:r>
              <a:rPr lang="en-US" dirty="0" smtClean="0"/>
              <a:t>, simples de </a:t>
            </a:r>
            <a:r>
              <a:rPr lang="en-US" dirty="0" err="1" smtClean="0"/>
              <a:t>calcular</a:t>
            </a:r>
            <a:r>
              <a:rPr lang="en-US" dirty="0" smtClean="0"/>
              <a:t> e </a:t>
            </a:r>
            <a:r>
              <a:rPr lang="en-US" dirty="0" err="1" smtClean="0"/>
              <a:t>entender</a:t>
            </a:r>
            <a:r>
              <a:rPr lang="en-US" dirty="0" smtClean="0"/>
              <a:t>, </a:t>
            </a:r>
            <a:r>
              <a:rPr lang="en-US" dirty="0" err="1" smtClean="0"/>
              <a:t>provê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visão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do </a:t>
            </a:r>
            <a:r>
              <a:rPr lang="en-US" dirty="0" err="1" smtClean="0"/>
              <a:t>resgate</a:t>
            </a:r>
            <a:r>
              <a:rPr lang="en-US" dirty="0" smtClean="0"/>
              <a:t> dos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se </a:t>
            </a:r>
            <a:r>
              <a:rPr lang="en-US" dirty="0" err="1" smtClean="0"/>
              <a:t>ligam</a:t>
            </a:r>
            <a:r>
              <a:rPr lang="en-US" dirty="0" smtClean="0"/>
              <a:t> </a:t>
            </a:r>
            <a:r>
              <a:rPr lang="en-US" dirty="0" err="1" smtClean="0"/>
              <a:t>diretamente</a:t>
            </a:r>
            <a:r>
              <a:rPr lang="en-US" dirty="0" smtClean="0"/>
              <a:t> e </a:t>
            </a:r>
            <a:r>
              <a:rPr lang="en-US" dirty="0" err="1" smtClean="0"/>
              <a:t>indiretamente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Discussão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Intermediação</a:t>
            </a:r>
            <a:r>
              <a:rPr lang="en-US" dirty="0" smtClean="0"/>
              <a:t> </a:t>
            </a:r>
            <a:r>
              <a:rPr lang="en-US" dirty="0" err="1" smtClean="0"/>
              <a:t>reflete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de </a:t>
            </a:r>
            <a:r>
              <a:rPr lang="en-US" dirty="0" err="1" smtClean="0"/>
              <a:t>periferia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com alto </a:t>
            </a:r>
            <a:r>
              <a:rPr lang="en-US" dirty="0" err="1" smtClean="0"/>
              <a:t>poder</a:t>
            </a:r>
            <a:r>
              <a:rPr lang="en-US" dirty="0" smtClean="0"/>
              <a:t> de </a:t>
            </a:r>
            <a:r>
              <a:rPr lang="en-US" dirty="0" err="1" smtClean="0"/>
              <a:t>transmissão</a:t>
            </a:r>
            <a:r>
              <a:rPr lang="en-US" dirty="0" smtClean="0"/>
              <a:t>. </a:t>
            </a:r>
          </a:p>
          <a:p>
            <a:r>
              <a:rPr lang="en-US" dirty="0" smtClean="0"/>
              <a:t>São </a:t>
            </a:r>
            <a:r>
              <a:rPr lang="en-US" dirty="0" err="1" smtClean="0"/>
              <a:t>importantes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propagação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subclusters</a:t>
            </a:r>
            <a:r>
              <a:rPr lang="en-US" dirty="0" smtClean="0"/>
              <a:t>. </a:t>
            </a:r>
          </a:p>
          <a:p>
            <a:r>
              <a:rPr lang="en-US" dirty="0" smtClean="0"/>
              <a:t>Estes </a:t>
            </a:r>
            <a:r>
              <a:rPr lang="en-US" dirty="0" err="1" smtClean="0"/>
              <a:t>tipos</a:t>
            </a:r>
            <a:r>
              <a:rPr lang="en-US" dirty="0" smtClean="0"/>
              <a:t> de </a:t>
            </a:r>
            <a:r>
              <a:rPr lang="en-US" dirty="0" err="1" smtClean="0"/>
              <a:t>nós</a:t>
            </a:r>
            <a:r>
              <a:rPr lang="en-US" dirty="0" smtClean="0"/>
              <a:t> tem </a:t>
            </a:r>
            <a:r>
              <a:rPr lang="en-US" dirty="0" err="1" smtClean="0"/>
              <a:t>algo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a </a:t>
            </a:r>
            <a:r>
              <a:rPr lang="en-US" dirty="0" err="1" smtClean="0"/>
              <a:t>dizer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a </a:t>
            </a:r>
            <a:r>
              <a:rPr lang="en-US" dirty="0" err="1" smtClean="0"/>
              <a:t>rede</a:t>
            </a:r>
            <a:r>
              <a:rPr lang="en-US" dirty="0" smtClean="0"/>
              <a:t> de </a:t>
            </a:r>
            <a:r>
              <a:rPr lang="en-US" dirty="0" err="1" smtClean="0"/>
              <a:t>transmissão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Roteiro</a:t>
            </a:r>
            <a:r>
              <a:rPr lang="en-US" dirty="0" smtClean="0"/>
              <a:t>(2/2)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Resultados</a:t>
            </a:r>
            <a:endParaRPr lang="en-US" dirty="0" smtClean="0"/>
          </a:p>
          <a:p>
            <a:r>
              <a:rPr lang="pt-BR" dirty="0" smtClean="0"/>
              <a:t>Discussão</a:t>
            </a:r>
          </a:p>
          <a:p>
            <a:pPr lvl="1"/>
            <a:r>
              <a:rPr lang="pt-BR" dirty="0" smtClean="0"/>
              <a:t>Análise de Redes</a:t>
            </a:r>
          </a:p>
          <a:p>
            <a:r>
              <a:rPr lang="pt-BR" dirty="0" smtClean="0"/>
              <a:t>Conclusão</a:t>
            </a:r>
          </a:p>
          <a:p>
            <a:pPr lvl="1"/>
            <a:r>
              <a:rPr lang="pt-BR" dirty="0" smtClean="0"/>
              <a:t>Melhorias</a:t>
            </a:r>
          </a:p>
          <a:p>
            <a:pPr lvl="1"/>
            <a:r>
              <a:rPr lang="pt-BR" dirty="0" smtClean="0"/>
              <a:t>Limitações</a:t>
            </a:r>
          </a:p>
          <a:p>
            <a:r>
              <a:rPr lang="pt-BR" dirty="0" smtClean="0"/>
              <a:t>Referências</a:t>
            </a:r>
          </a:p>
          <a:p>
            <a:r>
              <a:rPr lang="pt-BR" dirty="0" smtClean="0"/>
              <a:t>Agradecimentos</a:t>
            </a:r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Diagnósticos</a:t>
            </a:r>
            <a:r>
              <a:rPr lang="en-US" dirty="0" smtClean="0"/>
              <a:t> </a:t>
            </a:r>
            <a:r>
              <a:rPr lang="en-US" dirty="0" err="1" smtClean="0"/>
              <a:t>atrasados</a:t>
            </a:r>
            <a:r>
              <a:rPr lang="en-US" dirty="0" smtClean="0"/>
              <a:t> de </a:t>
            </a:r>
            <a:r>
              <a:rPr lang="en-US" dirty="0" err="1" smtClean="0"/>
              <a:t>pacientes</a:t>
            </a:r>
            <a:r>
              <a:rPr lang="en-US" dirty="0" smtClean="0"/>
              <a:t> </a:t>
            </a:r>
            <a:r>
              <a:rPr lang="en-US" dirty="0" err="1" smtClean="0"/>
              <a:t>altamente</a:t>
            </a:r>
            <a:r>
              <a:rPr lang="en-US" dirty="0" smtClean="0"/>
              <a:t> </a:t>
            </a:r>
            <a:r>
              <a:rPr lang="en-US" dirty="0" err="1" smtClean="0"/>
              <a:t>infecciosos</a:t>
            </a:r>
            <a:r>
              <a:rPr lang="en-US" dirty="0" smtClean="0"/>
              <a:t> </a:t>
            </a:r>
            <a:r>
              <a:rPr lang="en-US" dirty="0" err="1" smtClean="0"/>
              <a:t>estão</a:t>
            </a:r>
            <a:r>
              <a:rPr lang="en-US" dirty="0" smtClean="0"/>
              <a:t> </a:t>
            </a:r>
            <a:r>
              <a:rPr lang="en-US" dirty="0" err="1" smtClean="0"/>
              <a:t>associados</a:t>
            </a:r>
            <a:r>
              <a:rPr lang="en-US" dirty="0" smtClean="0"/>
              <a:t> a graves </a:t>
            </a:r>
            <a:r>
              <a:rPr lang="en-US" dirty="0" err="1" smtClean="0"/>
              <a:t>pandemias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Dados </a:t>
            </a:r>
            <a:r>
              <a:rPr lang="en-US" dirty="0" err="1" smtClean="0"/>
              <a:t>coletados</a:t>
            </a:r>
            <a:r>
              <a:rPr lang="en-US" dirty="0" smtClean="0"/>
              <a:t> </a:t>
            </a:r>
            <a:r>
              <a:rPr lang="en-US" dirty="0" err="1" smtClean="0"/>
              <a:t>corriqueiramente</a:t>
            </a:r>
            <a:r>
              <a:rPr lang="en-US" dirty="0" smtClean="0"/>
              <a:t> </a:t>
            </a:r>
            <a:r>
              <a:rPr lang="pt-BR" dirty="0" smtClean="0"/>
              <a:t>provêem uma oportunidade em tempo real para monitorar e quantizar a propagação de uma rede.</a:t>
            </a:r>
            <a:r>
              <a:rPr lang="en-US" dirty="0" smtClean="0"/>
              <a:t> 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Conclusão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Portanto</a:t>
            </a:r>
            <a:r>
              <a:rPr lang="en-US" dirty="0" smtClean="0"/>
              <a:t>, </a:t>
            </a:r>
            <a:r>
              <a:rPr lang="en-US" dirty="0" err="1" smtClean="0"/>
              <a:t>investigações</a:t>
            </a:r>
            <a:r>
              <a:rPr lang="en-US" dirty="0" smtClean="0"/>
              <a:t> de </a:t>
            </a:r>
            <a:r>
              <a:rPr lang="en-US" dirty="0" err="1" smtClean="0"/>
              <a:t>contato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alta</a:t>
            </a:r>
            <a:r>
              <a:rPr lang="en-US" dirty="0" smtClean="0"/>
              <a:t> </a:t>
            </a:r>
            <a:r>
              <a:rPr lang="en-US" dirty="0" err="1" smtClean="0"/>
              <a:t>frequência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críticos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controle</a:t>
            </a:r>
            <a:r>
              <a:rPr lang="en-US" dirty="0" smtClean="0"/>
              <a:t> de </a:t>
            </a:r>
            <a:r>
              <a:rPr lang="en-US" dirty="0" err="1" smtClean="0"/>
              <a:t>epidemias</a:t>
            </a:r>
            <a:r>
              <a:rPr lang="en-US" dirty="0" smtClean="0"/>
              <a:t>.</a:t>
            </a:r>
          </a:p>
          <a:p>
            <a:r>
              <a:rPr lang="en-US" dirty="0" smtClean="0"/>
              <a:t>Os </a:t>
            </a:r>
            <a:r>
              <a:rPr lang="en-US" dirty="0" err="1" smtClean="0"/>
              <a:t>próximos</a:t>
            </a:r>
            <a:r>
              <a:rPr lang="en-US" dirty="0" smtClean="0"/>
              <a:t> </a:t>
            </a:r>
            <a:r>
              <a:rPr lang="en-US" dirty="0" err="1" smtClean="0"/>
              <a:t>passos</a:t>
            </a:r>
            <a:r>
              <a:rPr lang="en-US" dirty="0" smtClean="0"/>
              <a:t> </a:t>
            </a:r>
            <a:r>
              <a:rPr lang="en-US" dirty="0" err="1" smtClean="0"/>
              <a:t>nesse</a:t>
            </a:r>
            <a:r>
              <a:rPr lang="en-US" dirty="0" smtClean="0"/>
              <a:t> </a:t>
            </a:r>
            <a:r>
              <a:rPr lang="en-US" dirty="0" err="1" smtClean="0"/>
              <a:t>sentido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definir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organizar</a:t>
            </a:r>
            <a:r>
              <a:rPr lang="en-US" dirty="0" smtClean="0"/>
              <a:t> a </a:t>
            </a:r>
            <a:r>
              <a:rPr lang="en-US" dirty="0" err="1" smtClean="0"/>
              <a:t>coleta</a:t>
            </a:r>
            <a:r>
              <a:rPr lang="en-US" dirty="0" smtClean="0"/>
              <a:t> </a:t>
            </a:r>
            <a:r>
              <a:rPr lang="en-US" dirty="0" err="1" smtClean="0"/>
              <a:t>destes</a:t>
            </a:r>
            <a:r>
              <a:rPr lang="en-US" dirty="0" smtClean="0"/>
              <a:t> dados, </a:t>
            </a:r>
            <a:r>
              <a:rPr lang="en-US" dirty="0" err="1" smtClean="0"/>
              <a:t>além</a:t>
            </a:r>
            <a:r>
              <a:rPr lang="en-US" dirty="0" smtClean="0"/>
              <a:t> de </a:t>
            </a:r>
            <a:r>
              <a:rPr lang="en-US" dirty="0" err="1" smtClean="0"/>
              <a:t>definir</a:t>
            </a:r>
            <a:r>
              <a:rPr lang="en-US" dirty="0" smtClean="0"/>
              <a:t> a </a:t>
            </a:r>
            <a:r>
              <a:rPr lang="en-US" dirty="0" err="1" smtClean="0"/>
              <a:t>frequência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estes</a:t>
            </a:r>
            <a:r>
              <a:rPr lang="en-US" dirty="0" smtClean="0"/>
              <a:t> </a:t>
            </a:r>
            <a:r>
              <a:rPr lang="en-US" dirty="0" err="1" smtClean="0"/>
              <a:t>devem</a:t>
            </a:r>
            <a:r>
              <a:rPr lang="en-US" dirty="0" smtClean="0"/>
              <a:t> ser </a:t>
            </a:r>
            <a:r>
              <a:rPr lang="en-US" dirty="0" err="1" smtClean="0"/>
              <a:t>analisados</a:t>
            </a:r>
            <a:r>
              <a:rPr lang="en-US" dirty="0" smtClean="0"/>
              <a:t>.</a:t>
            </a:r>
          </a:p>
          <a:p>
            <a:r>
              <a:rPr lang="en-US" dirty="0" smtClean="0"/>
              <a:t>Para </a:t>
            </a:r>
            <a:r>
              <a:rPr lang="en-US" dirty="0" err="1" smtClean="0"/>
              <a:t>isso</a:t>
            </a:r>
            <a:r>
              <a:rPr lang="en-US" dirty="0" smtClean="0"/>
              <a:t>, </a:t>
            </a:r>
            <a:r>
              <a:rPr lang="en-US" dirty="0" err="1" smtClean="0"/>
              <a:t>questões</a:t>
            </a:r>
            <a:r>
              <a:rPr lang="en-US" dirty="0" smtClean="0"/>
              <a:t> </a:t>
            </a:r>
            <a:r>
              <a:rPr lang="en-US" dirty="0" err="1" smtClean="0"/>
              <a:t>tanto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Medicina</a:t>
            </a:r>
            <a:r>
              <a:rPr lang="en-US" dirty="0" smtClean="0"/>
              <a:t>(</a:t>
            </a:r>
            <a:r>
              <a:rPr lang="en-US" dirty="0" err="1" smtClean="0"/>
              <a:t>Epidemiologia</a:t>
            </a:r>
            <a:r>
              <a:rPr lang="en-US" dirty="0" smtClean="0"/>
              <a:t>), </a:t>
            </a:r>
            <a:r>
              <a:rPr lang="en-US" dirty="0" err="1" smtClean="0"/>
              <a:t>como</a:t>
            </a:r>
            <a:r>
              <a:rPr lang="en-US" dirty="0" smtClean="0"/>
              <a:t> de </a:t>
            </a:r>
            <a:r>
              <a:rPr lang="en-US" dirty="0" err="1" smtClean="0"/>
              <a:t>regulamentação</a:t>
            </a:r>
            <a:r>
              <a:rPr lang="en-US" dirty="0" smtClean="0"/>
              <a:t> </a:t>
            </a:r>
            <a:r>
              <a:rPr lang="en-US" dirty="0" err="1" smtClean="0"/>
              <a:t>precisam</a:t>
            </a:r>
            <a:r>
              <a:rPr lang="en-US" dirty="0" smtClean="0"/>
              <a:t> ser </a:t>
            </a:r>
            <a:r>
              <a:rPr lang="en-US" dirty="0" err="1" smtClean="0"/>
              <a:t>melhor</a:t>
            </a:r>
            <a:r>
              <a:rPr lang="en-US" dirty="0" smtClean="0"/>
              <a:t> </a:t>
            </a:r>
            <a:r>
              <a:rPr lang="en-US" dirty="0" err="1" smtClean="0"/>
              <a:t>definidas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[1] Andre M, </a:t>
            </a:r>
            <a:r>
              <a:rPr lang="en-US" dirty="0" err="1" smtClean="0"/>
              <a:t>Ijaz</a:t>
            </a:r>
            <a:r>
              <a:rPr lang="en-US" dirty="0" smtClean="0"/>
              <a:t> K, </a:t>
            </a:r>
            <a:r>
              <a:rPr lang="en-US" dirty="0" err="1" smtClean="0"/>
              <a:t>Tillinghast</a:t>
            </a:r>
            <a:r>
              <a:rPr lang="en-US" dirty="0" smtClean="0"/>
              <a:t> JD, et al. Transmission network analysis to complement routine tuberculosis contact investigations. </a:t>
            </a:r>
            <a:r>
              <a:rPr lang="en-US" i="1" dirty="0" smtClean="0"/>
              <a:t>American journal of public health</a:t>
            </a:r>
            <a:r>
              <a:rPr lang="en-US" dirty="0" smtClean="0"/>
              <a:t>. 2007;97(3):470-7. Available at: </a:t>
            </a:r>
            <a:r>
              <a:rPr lang="en-US" dirty="0" smtClean="0">
                <a:hlinkClick r:id="rId2"/>
              </a:rPr>
              <a:t>http://www.ncbi.nlm.nih.gov/pubmed/17018825</a:t>
            </a:r>
            <a:r>
              <a:rPr lang="en-US" dirty="0" smtClean="0"/>
              <a:t>.</a:t>
            </a:r>
          </a:p>
          <a:p>
            <a:r>
              <a:rPr lang="en-US" dirty="0" smtClean="0"/>
              <a:t>[2] </a:t>
            </a:r>
            <a:r>
              <a:rPr lang="en-US" dirty="0" err="1" smtClean="0"/>
              <a:t>Jafa</a:t>
            </a:r>
            <a:r>
              <a:rPr lang="en-US" dirty="0" smtClean="0"/>
              <a:t> K, McElroy P, Fitzpatrick L, et al. HIV transmission in a state prison system, 1988-2005. </a:t>
            </a:r>
            <a:r>
              <a:rPr lang="en-US" i="1" dirty="0" err="1" smtClean="0"/>
              <a:t>PloS</a:t>
            </a:r>
            <a:r>
              <a:rPr lang="en-US" i="1" dirty="0" smtClean="0"/>
              <a:t> one</a:t>
            </a:r>
            <a:r>
              <a:rPr lang="en-US" dirty="0" smtClean="0"/>
              <a:t>. 2009;4(5):e5416. Available at: </a:t>
            </a:r>
            <a:r>
              <a:rPr lang="en-US" dirty="0" smtClean="0">
                <a:hlinkClick r:id="rId3"/>
              </a:rPr>
              <a:t>http://www.ncbi.nlm.nih.gov/pubmed/19412547</a:t>
            </a:r>
            <a:r>
              <a:rPr lang="en-US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Agradecimentos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Núcleo</a:t>
            </a:r>
            <a:r>
              <a:rPr lang="en-US" dirty="0" smtClean="0"/>
              <a:t> de </a:t>
            </a:r>
            <a:r>
              <a:rPr lang="en-US" dirty="0" err="1" smtClean="0"/>
              <a:t>Telessaúde</a:t>
            </a:r>
            <a:r>
              <a:rPr lang="en-US" dirty="0" smtClean="0"/>
              <a:t> de </a:t>
            </a:r>
            <a:r>
              <a:rPr lang="en-US" dirty="0" err="1" smtClean="0"/>
              <a:t>Pernambuco</a:t>
            </a:r>
            <a:r>
              <a:rPr lang="en-US" dirty="0" smtClean="0"/>
              <a:t>,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suporte</a:t>
            </a:r>
            <a:r>
              <a:rPr lang="en-US" dirty="0" smtClean="0"/>
              <a:t> de </a:t>
            </a:r>
            <a:r>
              <a:rPr lang="en-US" dirty="0" err="1" smtClean="0"/>
              <a:t>Profissionais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puderam</a:t>
            </a:r>
            <a:r>
              <a:rPr lang="en-US" dirty="0" smtClean="0"/>
              <a:t> </a:t>
            </a:r>
            <a:r>
              <a:rPr lang="en-US" dirty="0" err="1" smtClean="0"/>
              <a:t>contribuir</a:t>
            </a:r>
            <a:r>
              <a:rPr lang="en-US" dirty="0" smtClean="0"/>
              <a:t> com </a:t>
            </a:r>
            <a:r>
              <a:rPr lang="en-US" dirty="0" err="1" smtClean="0"/>
              <a:t>conhecimento</a:t>
            </a:r>
            <a:r>
              <a:rPr lang="en-US" dirty="0" smtClean="0"/>
              <a:t> de </a:t>
            </a:r>
            <a:r>
              <a:rPr lang="en-US" dirty="0" err="1" smtClean="0"/>
              <a:t>domínio</a:t>
            </a:r>
            <a:r>
              <a:rPr lang="en-US" dirty="0" smtClean="0"/>
              <a:t>;</a:t>
            </a:r>
          </a:p>
          <a:p>
            <a:r>
              <a:rPr lang="en-US" dirty="0" smtClean="0"/>
              <a:t>Professor Ricardo </a:t>
            </a:r>
            <a:r>
              <a:rPr lang="en-US" dirty="0" err="1" smtClean="0"/>
              <a:t>Prudêncio</a:t>
            </a:r>
            <a:r>
              <a:rPr lang="en-US" dirty="0" smtClean="0"/>
              <a:t>,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atenção</a:t>
            </a:r>
            <a:r>
              <a:rPr lang="en-US" dirty="0" smtClean="0"/>
              <a:t> e </a:t>
            </a:r>
            <a:r>
              <a:rPr lang="en-US" dirty="0" err="1" smtClean="0"/>
              <a:t>compreensão</a:t>
            </a:r>
            <a:r>
              <a:rPr lang="en-US" dirty="0" smtClean="0"/>
              <a:t>;</a:t>
            </a:r>
          </a:p>
          <a:p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alunos</a:t>
            </a:r>
            <a:r>
              <a:rPr lang="en-US" dirty="0" smtClean="0"/>
              <a:t> </a:t>
            </a:r>
            <a:r>
              <a:rPr lang="en-US" dirty="0" err="1" smtClean="0"/>
              <a:t>aqui</a:t>
            </a:r>
            <a:r>
              <a:rPr lang="en-US" dirty="0" smtClean="0"/>
              <a:t> </a:t>
            </a:r>
            <a:r>
              <a:rPr lang="en-US" dirty="0" err="1" smtClean="0"/>
              <a:t>presentes</a:t>
            </a:r>
            <a:r>
              <a:rPr lang="en-US" dirty="0" smtClean="0"/>
              <a:t>,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pela</a:t>
            </a:r>
            <a:r>
              <a:rPr lang="en-US" dirty="0" smtClean="0"/>
              <a:t> </a:t>
            </a:r>
            <a:r>
              <a:rPr lang="en-US" dirty="0" err="1" smtClean="0"/>
              <a:t>atenção</a:t>
            </a:r>
            <a:r>
              <a:rPr lang="en-US" dirty="0" smtClean="0"/>
              <a:t> e </a:t>
            </a:r>
            <a:r>
              <a:rPr lang="en-US" dirty="0" err="1" smtClean="0"/>
              <a:t>compreensão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Perguntas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5000" dirty="0" smtClean="0"/>
              <a:t>?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(1/4)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Relevância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A </a:t>
            </a:r>
            <a:r>
              <a:rPr lang="en-US" dirty="0" err="1" smtClean="0"/>
              <a:t>incidência</a:t>
            </a:r>
            <a:r>
              <a:rPr lang="en-US" dirty="0" smtClean="0"/>
              <a:t> de </a:t>
            </a:r>
            <a:r>
              <a:rPr lang="en-US" dirty="0" err="1" smtClean="0"/>
              <a:t>tuberculose</a:t>
            </a:r>
            <a:r>
              <a:rPr lang="en-US" dirty="0" smtClean="0"/>
              <a:t>(TB) </a:t>
            </a:r>
            <a:r>
              <a:rPr lang="en-US" dirty="0" err="1" smtClean="0"/>
              <a:t>nos</a:t>
            </a:r>
            <a:r>
              <a:rPr lang="en-US" dirty="0" smtClean="0"/>
              <a:t> EUA tem </a:t>
            </a:r>
            <a:r>
              <a:rPr lang="en-US" dirty="0" err="1" smtClean="0"/>
              <a:t>diminuído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últimos</a:t>
            </a:r>
            <a:r>
              <a:rPr lang="en-US" dirty="0" smtClean="0"/>
              <a:t> </a:t>
            </a:r>
            <a:r>
              <a:rPr lang="en-US" dirty="0" err="1" smtClean="0"/>
              <a:t>anos</a:t>
            </a:r>
            <a:r>
              <a:rPr lang="en-US" dirty="0" smtClean="0"/>
              <a:t> </a:t>
            </a:r>
            <a:r>
              <a:rPr lang="en-US" dirty="0" err="1" smtClean="0"/>
              <a:t>desde</a:t>
            </a:r>
            <a:r>
              <a:rPr lang="en-US" dirty="0" smtClean="0"/>
              <a:t> 1992, a </a:t>
            </a:r>
            <a:r>
              <a:rPr lang="en-US" dirty="0" err="1" smtClean="0"/>
              <a:t>taxa</a:t>
            </a:r>
            <a:r>
              <a:rPr lang="en-US" dirty="0" smtClean="0"/>
              <a:t> </a:t>
            </a:r>
            <a:r>
              <a:rPr lang="en-US" dirty="0" err="1" smtClean="0"/>
              <a:t>diminuição</a:t>
            </a:r>
            <a:r>
              <a:rPr lang="en-US" dirty="0" smtClean="0"/>
              <a:t>, </a:t>
            </a:r>
            <a:r>
              <a:rPr lang="en-US" dirty="0" err="1" smtClean="0"/>
              <a:t>porém</a:t>
            </a:r>
            <a:r>
              <a:rPr lang="en-US" dirty="0" smtClean="0"/>
              <a:t>, </a:t>
            </a:r>
            <a:r>
              <a:rPr lang="en-US" dirty="0" err="1" smtClean="0"/>
              <a:t>começa</a:t>
            </a:r>
            <a:r>
              <a:rPr lang="en-US" dirty="0" smtClean="0"/>
              <a:t> a </a:t>
            </a:r>
            <a:r>
              <a:rPr lang="en-US" dirty="0" err="1" smtClean="0"/>
              <a:t>inflexionar</a:t>
            </a:r>
            <a:r>
              <a:rPr lang="en-US" dirty="0" smtClean="0"/>
              <a:t>.;</a:t>
            </a:r>
          </a:p>
          <a:p>
            <a:pPr lvl="1"/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mesma</a:t>
            </a:r>
            <a:r>
              <a:rPr lang="en-US" dirty="0" smtClean="0"/>
              <a:t> forma,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populações</a:t>
            </a:r>
            <a:r>
              <a:rPr lang="en-US" dirty="0" smtClean="0"/>
              <a:t> </a:t>
            </a:r>
            <a:r>
              <a:rPr lang="en-US" dirty="0" err="1" smtClean="0"/>
              <a:t>restritas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presídios</a:t>
            </a:r>
            <a:r>
              <a:rPr lang="en-US" dirty="0" smtClean="0"/>
              <a:t> e </a:t>
            </a:r>
            <a:r>
              <a:rPr lang="en-US" dirty="0" err="1" smtClean="0"/>
              <a:t>reformatórios</a:t>
            </a:r>
            <a:r>
              <a:rPr lang="en-US" dirty="0" smtClean="0"/>
              <a:t>, a </a:t>
            </a:r>
            <a:r>
              <a:rPr lang="en-US" dirty="0" err="1" smtClean="0"/>
              <a:t>prevalência</a:t>
            </a:r>
            <a:r>
              <a:rPr lang="en-US" dirty="0" smtClean="0"/>
              <a:t> de HIV </a:t>
            </a:r>
            <a:r>
              <a:rPr lang="en-US" dirty="0" err="1" smtClean="0"/>
              <a:t>chega</a:t>
            </a:r>
            <a:r>
              <a:rPr lang="en-US" dirty="0" smtClean="0"/>
              <a:t> a ser 5 </a:t>
            </a:r>
            <a:r>
              <a:rPr lang="en-US" dirty="0" err="1" smtClean="0"/>
              <a:t>vezes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do </a:t>
            </a:r>
            <a:r>
              <a:rPr lang="en-US" dirty="0" err="1" smtClean="0"/>
              <a:t>que</a:t>
            </a:r>
            <a:r>
              <a:rPr lang="en-US" dirty="0" smtClean="0"/>
              <a:t> o normal.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(2/4)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en-US" dirty="0" err="1" smtClean="0"/>
              <a:t>Meios</a:t>
            </a:r>
            <a:r>
              <a:rPr lang="en-US" dirty="0" smtClean="0"/>
              <a:t> de </a:t>
            </a:r>
            <a:r>
              <a:rPr lang="en-US" dirty="0" err="1" smtClean="0"/>
              <a:t>Contágio</a:t>
            </a:r>
            <a:r>
              <a:rPr lang="en-US" dirty="0" smtClean="0"/>
              <a:t>;</a:t>
            </a:r>
          </a:p>
          <a:p>
            <a:pPr lvl="2"/>
            <a:r>
              <a:rPr lang="en-US" dirty="0" smtClean="0"/>
              <a:t>HIV;</a:t>
            </a:r>
          </a:p>
          <a:p>
            <a:pPr lvl="3"/>
            <a:r>
              <a:rPr lang="en-US" dirty="0" err="1" smtClean="0"/>
              <a:t>Relação</a:t>
            </a:r>
            <a:r>
              <a:rPr lang="en-US" dirty="0" smtClean="0"/>
              <a:t> Sexual;</a:t>
            </a:r>
          </a:p>
          <a:p>
            <a:pPr lvl="3"/>
            <a:r>
              <a:rPr lang="en-US" dirty="0" err="1" smtClean="0"/>
              <a:t>Seringa</a:t>
            </a:r>
            <a:r>
              <a:rPr lang="en-US" dirty="0" smtClean="0"/>
              <a:t> </a:t>
            </a:r>
            <a:r>
              <a:rPr lang="en-US" dirty="0" err="1" smtClean="0"/>
              <a:t>contaminada</a:t>
            </a:r>
            <a:r>
              <a:rPr lang="en-US" dirty="0" smtClean="0"/>
              <a:t>;</a:t>
            </a:r>
          </a:p>
          <a:p>
            <a:pPr lvl="3"/>
            <a:r>
              <a:rPr lang="en-US" dirty="0" err="1" smtClean="0"/>
              <a:t>Tatuagem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Tuberculose</a:t>
            </a:r>
            <a:r>
              <a:rPr lang="en-US" dirty="0" smtClean="0"/>
              <a:t>.</a:t>
            </a:r>
          </a:p>
          <a:p>
            <a:pPr lvl="3"/>
            <a:r>
              <a:rPr lang="en-US" dirty="0" err="1" smtClean="0"/>
              <a:t>Tuberculose</a:t>
            </a:r>
            <a:r>
              <a:rPr lang="en-US" dirty="0" smtClean="0"/>
              <a:t> </a:t>
            </a:r>
            <a:r>
              <a:rPr lang="en-US" dirty="0" err="1" smtClean="0"/>
              <a:t>Pulmonar</a:t>
            </a:r>
            <a:r>
              <a:rPr lang="en-US" dirty="0" smtClean="0"/>
              <a:t>, </a:t>
            </a:r>
            <a:r>
              <a:rPr lang="en-US" dirty="0" err="1" smtClean="0"/>
              <a:t>compartilhar</a:t>
            </a:r>
            <a:r>
              <a:rPr lang="en-US" dirty="0" smtClean="0"/>
              <a:t> o </a:t>
            </a:r>
            <a:r>
              <a:rPr lang="en-US" dirty="0" err="1" smtClean="0"/>
              <a:t>mesmo</a:t>
            </a:r>
            <a:r>
              <a:rPr lang="en-US" dirty="0" smtClean="0"/>
              <a:t> </a:t>
            </a:r>
            <a:r>
              <a:rPr lang="en-US" dirty="0" err="1" smtClean="0"/>
              <a:t>ambiente</a:t>
            </a:r>
            <a:r>
              <a:rPr lang="en-US" dirty="0" smtClean="0"/>
              <a:t> com o </a:t>
            </a:r>
            <a:r>
              <a:rPr lang="en-US" dirty="0" err="1" smtClean="0"/>
              <a:t>infectado</a:t>
            </a:r>
            <a:r>
              <a:rPr lang="en-US" dirty="0" smtClean="0"/>
              <a:t>.</a:t>
            </a: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(3/4)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Meios</a:t>
            </a:r>
            <a:r>
              <a:rPr lang="en-US" dirty="0" smtClean="0"/>
              <a:t> de </a:t>
            </a:r>
            <a:r>
              <a:rPr lang="en-US" dirty="0" err="1" smtClean="0"/>
              <a:t>investigação</a:t>
            </a:r>
            <a:r>
              <a:rPr lang="en-US" dirty="0" smtClean="0"/>
              <a:t> </a:t>
            </a:r>
            <a:r>
              <a:rPr lang="en-US" dirty="0" err="1" smtClean="0"/>
              <a:t>custosos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Meticulosamente</a:t>
            </a:r>
            <a:r>
              <a:rPr lang="en-US" dirty="0" smtClean="0"/>
              <a:t> </a:t>
            </a:r>
            <a:r>
              <a:rPr lang="en-US" dirty="0" err="1" smtClean="0"/>
              <a:t>elicitar</a:t>
            </a:r>
            <a:r>
              <a:rPr lang="en-US" dirty="0" smtClean="0"/>
              <a:t> e </a:t>
            </a:r>
            <a:r>
              <a:rPr lang="en-US" dirty="0" err="1" smtClean="0"/>
              <a:t>localizar</a:t>
            </a:r>
            <a:r>
              <a:rPr lang="en-US" dirty="0" smtClean="0"/>
              <a:t> </a:t>
            </a:r>
            <a:r>
              <a:rPr lang="en-US" dirty="0" err="1" smtClean="0"/>
              <a:t>contatos</a:t>
            </a:r>
            <a:r>
              <a:rPr lang="en-US" dirty="0" smtClean="0"/>
              <a:t>;</a:t>
            </a:r>
          </a:p>
          <a:p>
            <a:pPr lvl="1"/>
            <a:r>
              <a:rPr lang="en-US" dirty="0" err="1" smtClean="0"/>
              <a:t>Paradigma</a:t>
            </a:r>
            <a:r>
              <a:rPr lang="en-US" dirty="0" smtClean="0"/>
              <a:t> </a:t>
            </a:r>
            <a:r>
              <a:rPr lang="en-US" dirty="0" smtClean="0"/>
              <a:t>de </a:t>
            </a:r>
            <a:r>
              <a:rPr lang="en-US" dirty="0" err="1" smtClean="0"/>
              <a:t>círculos</a:t>
            </a:r>
            <a:r>
              <a:rPr lang="en-US" dirty="0" smtClean="0"/>
              <a:t> </a:t>
            </a:r>
            <a:r>
              <a:rPr lang="en-US" dirty="0" err="1" smtClean="0"/>
              <a:t>concêntricos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investigações</a:t>
            </a:r>
            <a:r>
              <a:rPr lang="en-US" dirty="0" smtClean="0"/>
              <a:t> de </a:t>
            </a:r>
            <a:r>
              <a:rPr lang="en-US" dirty="0" err="1" smtClean="0"/>
              <a:t>contato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Introdução</a:t>
            </a:r>
            <a:r>
              <a:rPr lang="en-US" dirty="0" smtClean="0"/>
              <a:t>(4/4)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err="1" smtClean="0"/>
              <a:t>Sobre</a:t>
            </a:r>
            <a:r>
              <a:rPr lang="en-US" dirty="0" smtClean="0"/>
              <a:t> o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atual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/>
              <a:t>Dados </a:t>
            </a:r>
            <a:r>
              <a:rPr lang="en-US" dirty="0" err="1" smtClean="0"/>
              <a:t>coletados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seguem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estratégia</a:t>
            </a:r>
            <a:r>
              <a:rPr lang="en-US" dirty="0" smtClean="0"/>
              <a:t> </a:t>
            </a:r>
            <a:r>
              <a:rPr lang="en-US" dirty="0" err="1" smtClean="0"/>
              <a:t>sistemática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construídos</a:t>
            </a:r>
            <a:r>
              <a:rPr lang="en-US" dirty="0" smtClean="0"/>
              <a:t> links entre </a:t>
            </a:r>
            <a:r>
              <a:rPr lang="en-US" dirty="0" err="1" smtClean="0"/>
              <a:t>pacientes</a:t>
            </a:r>
            <a:r>
              <a:rPr lang="en-US" dirty="0" smtClean="0"/>
              <a:t>, </a:t>
            </a:r>
            <a:r>
              <a:rPr lang="en-US" dirty="0" err="1" smtClean="0"/>
              <a:t>contatos</a:t>
            </a:r>
            <a:r>
              <a:rPr lang="en-US" dirty="0" smtClean="0"/>
              <a:t> e </a:t>
            </a:r>
            <a:r>
              <a:rPr lang="en-US" dirty="0" err="1" smtClean="0"/>
              <a:t>prováveis</a:t>
            </a:r>
            <a:r>
              <a:rPr lang="en-US" dirty="0" smtClean="0"/>
              <a:t> </a:t>
            </a:r>
            <a:r>
              <a:rPr lang="en-US" dirty="0" err="1" smtClean="0"/>
              <a:t>locais</a:t>
            </a:r>
            <a:r>
              <a:rPr lang="en-US" dirty="0" smtClean="0"/>
              <a:t> de </a:t>
            </a:r>
            <a:r>
              <a:rPr lang="en-US" dirty="0" err="1" smtClean="0"/>
              <a:t>transmissão</a:t>
            </a:r>
            <a:r>
              <a:rPr lang="en-US" dirty="0" smtClean="0"/>
              <a:t>.</a:t>
            </a:r>
          </a:p>
          <a:p>
            <a:pPr lvl="2"/>
            <a:r>
              <a:rPr lang="en-US" dirty="0" err="1" smtClean="0"/>
              <a:t>Portanto</a:t>
            </a:r>
            <a:r>
              <a:rPr lang="en-US" dirty="0" smtClean="0"/>
              <a:t>, dados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coletados</a:t>
            </a:r>
            <a:r>
              <a:rPr lang="en-US" dirty="0" smtClean="0"/>
              <a:t> </a:t>
            </a:r>
            <a:r>
              <a:rPr lang="en-US" dirty="0" err="1" smtClean="0"/>
              <a:t>separadamente</a:t>
            </a:r>
            <a:r>
              <a:rPr lang="en-US" dirty="0" smtClean="0"/>
              <a:t>;</a:t>
            </a:r>
          </a:p>
          <a:p>
            <a:pPr lvl="2"/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há</a:t>
            </a:r>
            <a:r>
              <a:rPr lang="en-US" dirty="0" smtClean="0"/>
              <a:t> um </a:t>
            </a:r>
            <a:r>
              <a:rPr lang="en-US" dirty="0" err="1" smtClean="0"/>
              <a:t>contexto</a:t>
            </a:r>
            <a:r>
              <a:rPr lang="en-US" dirty="0" smtClean="0"/>
              <a:t> </a:t>
            </a:r>
            <a:r>
              <a:rPr lang="en-US" dirty="0" err="1" smtClean="0"/>
              <a:t>amplo</a:t>
            </a:r>
            <a:r>
              <a:rPr lang="en-US" dirty="0" smtClean="0"/>
              <a:t> e </a:t>
            </a:r>
            <a:r>
              <a:rPr lang="en-US" dirty="0" err="1" smtClean="0"/>
              <a:t>combinado</a:t>
            </a:r>
            <a:r>
              <a:rPr lang="en-US" dirty="0" smtClean="0"/>
              <a:t>, </a:t>
            </a:r>
            <a:r>
              <a:rPr lang="en-US" dirty="0" err="1" smtClean="0"/>
              <a:t>compondo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provável</a:t>
            </a:r>
            <a:r>
              <a:rPr lang="en-US" dirty="0" smtClean="0"/>
              <a:t> </a:t>
            </a:r>
            <a:r>
              <a:rPr lang="en-US" dirty="0" err="1" smtClean="0"/>
              <a:t>comunidade</a:t>
            </a:r>
            <a:r>
              <a:rPr lang="en-US" dirty="0" smtClean="0"/>
              <a:t> de </a:t>
            </a:r>
            <a:r>
              <a:rPr lang="en-US" dirty="0" err="1" smtClean="0"/>
              <a:t>transmissão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Redes</a:t>
            </a:r>
            <a:r>
              <a:rPr lang="en-US" dirty="0" smtClean="0"/>
              <a:t>(1/1)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dirty="0" smtClean="0"/>
              <a:t>A </a:t>
            </a:r>
            <a:r>
              <a:rPr lang="en-US" dirty="0" err="1" smtClean="0"/>
              <a:t>ciência</a:t>
            </a:r>
            <a:r>
              <a:rPr lang="en-US" dirty="0" smtClean="0"/>
              <a:t> de </a:t>
            </a:r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redes</a:t>
            </a:r>
            <a:r>
              <a:rPr lang="en-US" dirty="0" smtClean="0"/>
              <a:t> é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estratégia</a:t>
            </a:r>
            <a:r>
              <a:rPr lang="en-US" dirty="0" smtClean="0"/>
              <a:t> </a:t>
            </a:r>
            <a:r>
              <a:rPr lang="en-US" dirty="0" err="1" smtClean="0"/>
              <a:t>matemática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inclue</a:t>
            </a:r>
            <a:r>
              <a:rPr lang="en-US" dirty="0" smtClean="0"/>
              <a:t> a </a:t>
            </a:r>
            <a:r>
              <a:rPr lang="en-US" dirty="0" err="1" smtClean="0"/>
              <a:t>visualização</a:t>
            </a:r>
            <a:r>
              <a:rPr lang="en-US" dirty="0" smtClean="0"/>
              <a:t> de </a:t>
            </a:r>
            <a:r>
              <a:rPr lang="en-US" dirty="0" err="1" smtClean="0"/>
              <a:t>nós</a:t>
            </a:r>
            <a:r>
              <a:rPr lang="en-US" dirty="0" smtClean="0"/>
              <a:t>(</a:t>
            </a:r>
            <a:r>
              <a:rPr lang="en-US" dirty="0" err="1" smtClean="0"/>
              <a:t>pessoas</a:t>
            </a:r>
            <a:r>
              <a:rPr lang="en-US" dirty="0" smtClean="0"/>
              <a:t> e </a:t>
            </a:r>
            <a:r>
              <a:rPr lang="en-US" dirty="0" err="1" smtClean="0"/>
              <a:t>lugares</a:t>
            </a:r>
            <a:r>
              <a:rPr lang="en-US" dirty="0" smtClean="0"/>
              <a:t>) e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conexões</a:t>
            </a:r>
            <a:r>
              <a:rPr lang="en-US" dirty="0" smtClean="0"/>
              <a:t>.</a:t>
            </a:r>
          </a:p>
          <a:p>
            <a:pPr lvl="1"/>
            <a:r>
              <a:rPr lang="en-US" dirty="0" err="1" smtClean="0"/>
              <a:t>Objetivo</a:t>
            </a:r>
            <a:endParaRPr lang="en-US" dirty="0" smtClean="0"/>
          </a:p>
          <a:p>
            <a:pPr lvl="2"/>
            <a:r>
              <a:rPr lang="en-US" dirty="0" err="1" smtClean="0"/>
              <a:t>Neste</a:t>
            </a:r>
            <a:r>
              <a:rPr lang="en-US" dirty="0" smtClean="0"/>
              <a:t> </a:t>
            </a:r>
            <a:r>
              <a:rPr lang="en-US" dirty="0" err="1" smtClean="0"/>
              <a:t>caso</a:t>
            </a:r>
            <a:r>
              <a:rPr lang="en-US" dirty="0" smtClean="0"/>
              <a:t>, é </a:t>
            </a:r>
            <a:r>
              <a:rPr lang="en-US" dirty="0" err="1" smtClean="0"/>
              <a:t>identificar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críticos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de </a:t>
            </a:r>
            <a:r>
              <a:rPr lang="en-US" dirty="0" err="1" smtClean="0"/>
              <a:t>transmissão</a:t>
            </a:r>
            <a:r>
              <a:rPr lang="en-US" dirty="0" smtClean="0"/>
              <a:t> e, </a:t>
            </a:r>
            <a:r>
              <a:rPr lang="en-US" dirty="0" err="1" smtClean="0"/>
              <a:t>baseado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 </a:t>
            </a:r>
            <a:r>
              <a:rPr lang="en-US" dirty="0" err="1" smtClean="0"/>
              <a:t>localização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, </a:t>
            </a:r>
            <a:r>
              <a:rPr lang="en-US" dirty="0" err="1" smtClean="0"/>
              <a:t>tentar</a:t>
            </a:r>
            <a:r>
              <a:rPr lang="en-US" dirty="0" smtClean="0"/>
              <a:t> </a:t>
            </a:r>
            <a:r>
              <a:rPr lang="en-US" dirty="0" err="1" smtClean="0"/>
              <a:t>prever</a:t>
            </a:r>
            <a:r>
              <a:rPr lang="en-US" dirty="0" smtClean="0"/>
              <a:t> </a:t>
            </a:r>
            <a:r>
              <a:rPr lang="en-US" dirty="0" err="1" smtClean="0"/>
              <a:t>quais</a:t>
            </a:r>
            <a:r>
              <a:rPr lang="en-US" dirty="0" smtClean="0"/>
              <a:t> </a:t>
            </a:r>
            <a:r>
              <a:rPr lang="en-US" dirty="0" err="1" smtClean="0"/>
              <a:t>nós</a:t>
            </a:r>
            <a:r>
              <a:rPr lang="en-US" dirty="0" smtClean="0"/>
              <a:t> </a:t>
            </a:r>
            <a:r>
              <a:rPr lang="en-US" dirty="0" err="1" smtClean="0"/>
              <a:t>serão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próximos</a:t>
            </a:r>
            <a:r>
              <a:rPr lang="en-US" dirty="0" smtClean="0"/>
              <a:t> </a:t>
            </a:r>
            <a:r>
              <a:rPr lang="en-US" dirty="0" err="1" smtClean="0"/>
              <a:t>infectados</a:t>
            </a:r>
            <a:r>
              <a:rPr lang="en-US" dirty="0" smtClean="0"/>
              <a:t>.</a:t>
            </a:r>
          </a:p>
          <a:p>
            <a:pPr lvl="2"/>
            <a:r>
              <a:rPr lang="en-US" dirty="0" smtClean="0"/>
              <a:t>No </a:t>
            </a:r>
            <a:r>
              <a:rPr lang="en-US" dirty="0" err="1" smtClean="0"/>
              <a:t>fim</a:t>
            </a:r>
            <a:r>
              <a:rPr lang="en-US" dirty="0" smtClean="0"/>
              <a:t> o </a:t>
            </a:r>
            <a:r>
              <a:rPr lang="en-US" dirty="0" err="1" smtClean="0"/>
              <a:t>intuito</a:t>
            </a:r>
            <a:r>
              <a:rPr lang="en-US" dirty="0" smtClean="0"/>
              <a:t> é </a:t>
            </a:r>
            <a:r>
              <a:rPr lang="en-US" dirty="0" err="1" smtClean="0"/>
              <a:t>manter</a:t>
            </a:r>
            <a:r>
              <a:rPr lang="en-US" dirty="0" smtClean="0"/>
              <a:t> </a:t>
            </a:r>
            <a:r>
              <a:rPr lang="en-US" dirty="0" err="1" smtClean="0"/>
              <a:t>isolada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rede</a:t>
            </a:r>
            <a:r>
              <a:rPr lang="en-US" dirty="0" smtClean="0"/>
              <a:t> de </a:t>
            </a:r>
            <a:r>
              <a:rPr lang="en-US" dirty="0" err="1" smtClean="0"/>
              <a:t>transmissão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controlar</a:t>
            </a:r>
            <a:r>
              <a:rPr lang="en-US" dirty="0" smtClean="0"/>
              <a:t> </a:t>
            </a:r>
            <a:r>
              <a:rPr lang="en-US" dirty="0" err="1" smtClean="0"/>
              <a:t>pandemia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Estudo</a:t>
            </a:r>
            <a:r>
              <a:rPr lang="en-US" dirty="0" smtClean="0"/>
              <a:t> de </a:t>
            </a:r>
            <a:r>
              <a:rPr lang="en-US" dirty="0" err="1" smtClean="0"/>
              <a:t>Caso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457200" y="2971800"/>
            <a:ext cx="8229600" cy="4525963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pt-BR" sz="12000" noProof="1" smtClean="0"/>
              <a:t>Tuberculose</a:t>
            </a:r>
            <a:endParaRPr lang="pt-BR" sz="12000" noProof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279</TotalTime>
  <Words>1136</Words>
  <Application>Microsoft Office PowerPoint</Application>
  <PresentationFormat>Apresentação na tela (4:3)</PresentationFormat>
  <Paragraphs>154</Paragraphs>
  <Slides>35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35</vt:i4>
      </vt:variant>
    </vt:vector>
  </HeadingPairs>
  <TitlesOfParts>
    <vt:vector size="36" baseType="lpstr">
      <vt:lpstr>Tema do Office</vt:lpstr>
      <vt:lpstr>Transmission Network Analysis to Complement  Routine Infectious Disease Contact Investigations</vt:lpstr>
      <vt:lpstr>Roteiro(1/2)</vt:lpstr>
      <vt:lpstr>Roteiro(2/2)</vt:lpstr>
      <vt:lpstr>Introdução(1/4)</vt:lpstr>
      <vt:lpstr>Introdução(2/4)</vt:lpstr>
      <vt:lpstr>Introdução(3/4)</vt:lpstr>
      <vt:lpstr>Introdução(4/4)</vt:lpstr>
      <vt:lpstr>Análise de Redes(1/1)</vt:lpstr>
      <vt:lpstr>Estudo de Caso</vt:lpstr>
      <vt:lpstr>Materiais(1/1)</vt:lpstr>
      <vt:lpstr>Métodos(1/4)</vt:lpstr>
      <vt:lpstr>Métodos(2/4)</vt:lpstr>
      <vt:lpstr>Método(3/4)</vt:lpstr>
      <vt:lpstr>Métodos(4/4)</vt:lpstr>
      <vt:lpstr>Resultados</vt:lpstr>
      <vt:lpstr>Resultados</vt:lpstr>
      <vt:lpstr>Estudo de Caso</vt:lpstr>
      <vt:lpstr>Materiais(1/1)</vt:lpstr>
      <vt:lpstr>Métodos(1/3)</vt:lpstr>
      <vt:lpstr>Métodos(2/3)</vt:lpstr>
      <vt:lpstr>Métodos(3/3)</vt:lpstr>
      <vt:lpstr>Resultados(1/2)</vt:lpstr>
      <vt:lpstr>Resultados(2/2)</vt:lpstr>
      <vt:lpstr>Discussão</vt:lpstr>
      <vt:lpstr>Slide 25</vt:lpstr>
      <vt:lpstr>Slide 26</vt:lpstr>
      <vt:lpstr>Slide 27</vt:lpstr>
      <vt:lpstr>Discussão</vt:lpstr>
      <vt:lpstr>Discussão</vt:lpstr>
      <vt:lpstr>Conclusão</vt:lpstr>
      <vt:lpstr>Conclusão</vt:lpstr>
      <vt:lpstr>References</vt:lpstr>
      <vt:lpstr>Agradecimentos</vt:lpstr>
      <vt:lpstr>Perguntas</vt:lpstr>
      <vt:lpstr>Slide 35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Transmission Network Analysis to Complement  Routine Tuberculosis Contact Investigations</dc:title>
  <dc:creator>italomacedo</dc:creator>
  <cp:lastModifiedBy>italomacedo</cp:lastModifiedBy>
  <cp:revision>89</cp:revision>
  <dcterms:created xsi:type="dcterms:W3CDTF">2010-03-24T15:39:04Z</dcterms:created>
  <dcterms:modified xsi:type="dcterms:W3CDTF">2010-04-09T16:20:32Z</dcterms:modified>
</cp:coreProperties>
</file>