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7" r:id="rId5"/>
    <p:sldId id="272" r:id="rId6"/>
    <p:sldId id="260" r:id="rId7"/>
    <p:sldId id="261" r:id="rId8"/>
    <p:sldId id="268" r:id="rId9"/>
    <p:sldId id="262" r:id="rId10"/>
    <p:sldId id="269" r:id="rId11"/>
    <p:sldId id="263" r:id="rId12"/>
    <p:sldId id="270" r:id="rId13"/>
    <p:sldId id="264" r:id="rId14"/>
    <p:sldId id="271" r:id="rId15"/>
    <p:sldId id="266" r:id="rId16"/>
    <p:sldId id="273" r:id="rId17"/>
    <p:sldId id="277" r:id="rId18"/>
    <p:sldId id="276" r:id="rId19"/>
    <p:sldId id="284" r:id="rId20"/>
    <p:sldId id="278" r:id="rId21"/>
    <p:sldId id="279" r:id="rId22"/>
    <p:sldId id="281" r:id="rId23"/>
    <p:sldId id="282" r:id="rId24"/>
    <p:sldId id="283" r:id="rId25"/>
    <p:sldId id="288" r:id="rId26"/>
    <p:sldId id="290" r:id="rId27"/>
    <p:sldId id="289" r:id="rId28"/>
    <p:sldId id="285" r:id="rId29"/>
    <p:sldId id="287" r:id="rId3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1966"/>
    <a:srgbClr val="0D27AB"/>
    <a:srgbClr val="1A98B6"/>
    <a:srgbClr val="0D7CE1"/>
    <a:srgbClr val="FF6699"/>
    <a:srgbClr val="AFA301"/>
    <a:srgbClr val="DBD103"/>
    <a:srgbClr val="FCF56C"/>
    <a:srgbClr val="6699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54AEDE-709F-4DFD-B9AB-5CB75328BF8E}" type="doc">
      <dgm:prSet loTypeId="urn:microsoft.com/office/officeart/2005/8/layout/process1" loCatId="process" qsTypeId="urn:microsoft.com/office/officeart/2005/8/quickstyle/simple1" qsCatId="simple" csTypeId="urn:microsoft.com/office/officeart/2005/8/colors/accent1_2" csCatId="accent1" phldr="1"/>
      <dgm:spPr/>
    </dgm:pt>
    <dgm:pt modelId="{2BFC8103-0DEA-4163-96AB-C6A7FDEB22E7}">
      <dgm:prSet phldrT="[Texto]"/>
      <dgm:spPr>
        <a:gradFill rotWithShape="0">
          <a:gsLst>
            <a:gs pos="0">
              <a:schemeClr val="bg1"/>
            </a:gs>
            <a:gs pos="0">
              <a:schemeClr val="bg1"/>
            </a:gs>
            <a:gs pos="100000">
              <a:schemeClr val="bg1">
                <a:lumMod val="85000"/>
                <a:lumOff val="15000"/>
              </a:schemeClr>
            </a:gs>
          </a:gsLst>
          <a:lin ang="5400000" scaled="1"/>
        </a:gradFill>
      </dgm:spPr>
      <dgm:t>
        <a:bodyPr/>
        <a:lstStyle/>
        <a:p>
          <a:r>
            <a:rPr lang="pt-BR" dirty="0" smtClean="0"/>
            <a:t>1. Encontrar os usuários “vizinhos”</a:t>
          </a:r>
          <a:endParaRPr lang="pt-BR" dirty="0"/>
        </a:p>
      </dgm:t>
    </dgm:pt>
    <dgm:pt modelId="{10227025-EC82-428D-A0DF-87541F2E3D4D}" type="parTrans" cxnId="{2C844712-CB44-422E-9B8B-68E692962B64}">
      <dgm:prSet/>
      <dgm:spPr/>
      <dgm:t>
        <a:bodyPr/>
        <a:lstStyle/>
        <a:p>
          <a:endParaRPr lang="pt-BR"/>
        </a:p>
      </dgm:t>
    </dgm:pt>
    <dgm:pt modelId="{443BFFCE-10A2-4D1E-9AE6-5B33C386F4F0}" type="sibTrans" cxnId="{2C844712-CB44-422E-9B8B-68E692962B64}">
      <dgm:prSet/>
      <dgm:spPr>
        <a:solidFill>
          <a:schemeClr val="tx1"/>
        </a:solidFill>
      </dgm:spPr>
      <dgm:t>
        <a:bodyPr/>
        <a:lstStyle/>
        <a:p>
          <a:endParaRPr lang="pt-BR"/>
        </a:p>
      </dgm:t>
    </dgm:pt>
    <dgm:pt modelId="{461DB4BE-EE2D-479D-B349-E571A5A0BD74}">
      <dgm:prSet phldrT="[Texto]"/>
      <dgm:spPr>
        <a:gradFill rotWithShape="0">
          <a:gsLst>
            <a:gs pos="0">
              <a:schemeClr val="bg1"/>
            </a:gs>
            <a:gs pos="0">
              <a:schemeClr val="bg1"/>
            </a:gs>
            <a:gs pos="100000">
              <a:schemeClr val="bg1">
                <a:lumMod val="85000"/>
                <a:lumOff val="15000"/>
              </a:schemeClr>
            </a:gs>
          </a:gsLst>
          <a:lin ang="5400000" scaled="1"/>
        </a:gradFill>
      </dgm:spPr>
      <dgm:t>
        <a:bodyPr/>
        <a:lstStyle/>
        <a:p>
          <a:r>
            <a:rPr lang="pt-BR" dirty="0" smtClean="0"/>
            <a:t>2. Processar as avaliações registradas</a:t>
          </a:r>
          <a:endParaRPr lang="pt-BR" dirty="0"/>
        </a:p>
      </dgm:t>
    </dgm:pt>
    <dgm:pt modelId="{7575DCB1-E1AE-4B98-A243-8443FD97AAD2}" type="parTrans" cxnId="{C74C3F1E-3D97-4DAD-AACA-3BF339690399}">
      <dgm:prSet/>
      <dgm:spPr/>
      <dgm:t>
        <a:bodyPr/>
        <a:lstStyle/>
        <a:p>
          <a:endParaRPr lang="pt-BR"/>
        </a:p>
      </dgm:t>
    </dgm:pt>
    <dgm:pt modelId="{49CD4616-EDD7-4110-950A-DAFC61360B30}" type="sibTrans" cxnId="{C74C3F1E-3D97-4DAD-AACA-3BF339690399}">
      <dgm:prSet/>
      <dgm:spPr>
        <a:solidFill>
          <a:schemeClr val="tx1"/>
        </a:solidFill>
      </dgm:spPr>
      <dgm:t>
        <a:bodyPr/>
        <a:lstStyle/>
        <a:p>
          <a:endParaRPr lang="pt-BR"/>
        </a:p>
      </dgm:t>
    </dgm:pt>
    <dgm:pt modelId="{E71443EF-D8C0-4162-93DD-EE4A636733E2}">
      <dgm:prSet phldrT="[Texto]"/>
      <dgm:spPr>
        <a:gradFill rotWithShape="0">
          <a:gsLst>
            <a:gs pos="0">
              <a:schemeClr val="bg1"/>
            </a:gs>
            <a:gs pos="0">
              <a:schemeClr val="bg1"/>
            </a:gs>
            <a:gs pos="100000">
              <a:schemeClr val="bg1">
                <a:lumMod val="85000"/>
                <a:lumOff val="15000"/>
              </a:schemeClr>
            </a:gs>
          </a:gsLst>
          <a:lin ang="5400000" scaled="1"/>
        </a:gradFill>
      </dgm:spPr>
      <dgm:t>
        <a:bodyPr/>
        <a:lstStyle/>
        <a:p>
          <a:r>
            <a:rPr lang="pt-BR" dirty="0" smtClean="0"/>
            <a:t>3. Aplicar a predição</a:t>
          </a:r>
          <a:endParaRPr lang="pt-BR" dirty="0"/>
        </a:p>
      </dgm:t>
    </dgm:pt>
    <dgm:pt modelId="{13C027C9-8321-490D-BFB4-CE2AE0DAB37F}" type="parTrans" cxnId="{110A5878-D035-48F6-A706-23DFFA8DD11B}">
      <dgm:prSet/>
      <dgm:spPr/>
      <dgm:t>
        <a:bodyPr/>
        <a:lstStyle/>
        <a:p>
          <a:endParaRPr lang="pt-BR"/>
        </a:p>
      </dgm:t>
    </dgm:pt>
    <dgm:pt modelId="{167E1268-4CA6-4588-A241-6326F4C00ED8}" type="sibTrans" cxnId="{110A5878-D035-48F6-A706-23DFFA8DD11B}">
      <dgm:prSet/>
      <dgm:spPr/>
      <dgm:t>
        <a:bodyPr/>
        <a:lstStyle/>
        <a:p>
          <a:endParaRPr lang="pt-BR"/>
        </a:p>
      </dgm:t>
    </dgm:pt>
    <dgm:pt modelId="{6882CCB8-DB27-462D-BD24-91D712C940A2}" type="pres">
      <dgm:prSet presAssocID="{1254AEDE-709F-4DFD-B9AB-5CB75328BF8E}" presName="Name0" presStyleCnt="0">
        <dgm:presLayoutVars>
          <dgm:dir/>
          <dgm:resizeHandles val="exact"/>
        </dgm:presLayoutVars>
      </dgm:prSet>
      <dgm:spPr/>
    </dgm:pt>
    <dgm:pt modelId="{A45BBF1B-C8DA-4BDE-B896-B897B04A2F0D}" type="pres">
      <dgm:prSet presAssocID="{2BFC8103-0DEA-4163-96AB-C6A7FDEB22E7}" presName="node" presStyleLbl="node1" presStyleIdx="0" presStyleCnt="3">
        <dgm:presLayoutVars>
          <dgm:bulletEnabled val="1"/>
        </dgm:presLayoutVars>
      </dgm:prSet>
      <dgm:spPr/>
      <dgm:t>
        <a:bodyPr/>
        <a:lstStyle/>
        <a:p>
          <a:endParaRPr lang="pt-BR"/>
        </a:p>
      </dgm:t>
    </dgm:pt>
    <dgm:pt modelId="{D35BDB5A-E5F9-4848-88B6-09571B972D1D}" type="pres">
      <dgm:prSet presAssocID="{443BFFCE-10A2-4D1E-9AE6-5B33C386F4F0}" presName="sibTrans" presStyleLbl="sibTrans2D1" presStyleIdx="0" presStyleCnt="2"/>
      <dgm:spPr/>
      <dgm:t>
        <a:bodyPr/>
        <a:lstStyle/>
        <a:p>
          <a:endParaRPr lang="pt-BR"/>
        </a:p>
      </dgm:t>
    </dgm:pt>
    <dgm:pt modelId="{D0E43D82-2317-42B0-9E7B-CF8C4902D71B}" type="pres">
      <dgm:prSet presAssocID="{443BFFCE-10A2-4D1E-9AE6-5B33C386F4F0}" presName="connectorText" presStyleLbl="sibTrans2D1" presStyleIdx="0" presStyleCnt="2"/>
      <dgm:spPr/>
      <dgm:t>
        <a:bodyPr/>
        <a:lstStyle/>
        <a:p>
          <a:endParaRPr lang="pt-BR"/>
        </a:p>
      </dgm:t>
    </dgm:pt>
    <dgm:pt modelId="{B1D6A86B-13E0-46D8-A508-7367C164546B}" type="pres">
      <dgm:prSet presAssocID="{461DB4BE-EE2D-479D-B349-E571A5A0BD74}" presName="node" presStyleLbl="node1" presStyleIdx="1" presStyleCnt="3">
        <dgm:presLayoutVars>
          <dgm:bulletEnabled val="1"/>
        </dgm:presLayoutVars>
      </dgm:prSet>
      <dgm:spPr/>
      <dgm:t>
        <a:bodyPr/>
        <a:lstStyle/>
        <a:p>
          <a:endParaRPr lang="pt-BR"/>
        </a:p>
      </dgm:t>
    </dgm:pt>
    <dgm:pt modelId="{A4F4DC0D-0D6E-47EC-8C36-6480E8592947}" type="pres">
      <dgm:prSet presAssocID="{49CD4616-EDD7-4110-950A-DAFC61360B30}" presName="sibTrans" presStyleLbl="sibTrans2D1" presStyleIdx="1" presStyleCnt="2"/>
      <dgm:spPr/>
      <dgm:t>
        <a:bodyPr/>
        <a:lstStyle/>
        <a:p>
          <a:endParaRPr lang="pt-BR"/>
        </a:p>
      </dgm:t>
    </dgm:pt>
    <dgm:pt modelId="{8B767549-5CEA-455D-B457-DCD7C2EBA46B}" type="pres">
      <dgm:prSet presAssocID="{49CD4616-EDD7-4110-950A-DAFC61360B30}" presName="connectorText" presStyleLbl="sibTrans2D1" presStyleIdx="1" presStyleCnt="2"/>
      <dgm:spPr/>
      <dgm:t>
        <a:bodyPr/>
        <a:lstStyle/>
        <a:p>
          <a:endParaRPr lang="pt-BR"/>
        </a:p>
      </dgm:t>
    </dgm:pt>
    <dgm:pt modelId="{114DBB54-33FA-43EA-9695-EA3819D4EA87}" type="pres">
      <dgm:prSet presAssocID="{E71443EF-D8C0-4162-93DD-EE4A636733E2}" presName="node" presStyleLbl="node1" presStyleIdx="2" presStyleCnt="3">
        <dgm:presLayoutVars>
          <dgm:bulletEnabled val="1"/>
        </dgm:presLayoutVars>
      </dgm:prSet>
      <dgm:spPr/>
      <dgm:t>
        <a:bodyPr/>
        <a:lstStyle/>
        <a:p>
          <a:endParaRPr lang="pt-BR"/>
        </a:p>
      </dgm:t>
    </dgm:pt>
  </dgm:ptLst>
  <dgm:cxnLst>
    <dgm:cxn modelId="{1551CC8B-792C-4153-8F63-D8E3E3F6B1A6}" type="presOf" srcId="{49CD4616-EDD7-4110-950A-DAFC61360B30}" destId="{A4F4DC0D-0D6E-47EC-8C36-6480E8592947}" srcOrd="0" destOrd="0" presId="urn:microsoft.com/office/officeart/2005/8/layout/process1"/>
    <dgm:cxn modelId="{1F6A0371-E512-447C-A06B-028678F364CF}" type="presOf" srcId="{2BFC8103-0DEA-4163-96AB-C6A7FDEB22E7}" destId="{A45BBF1B-C8DA-4BDE-B896-B897B04A2F0D}" srcOrd="0" destOrd="0" presId="urn:microsoft.com/office/officeart/2005/8/layout/process1"/>
    <dgm:cxn modelId="{05FDEC3C-D16C-4315-92D5-E61C18F3C03B}" type="presOf" srcId="{461DB4BE-EE2D-479D-B349-E571A5A0BD74}" destId="{B1D6A86B-13E0-46D8-A508-7367C164546B}" srcOrd="0" destOrd="0" presId="urn:microsoft.com/office/officeart/2005/8/layout/process1"/>
    <dgm:cxn modelId="{F7A9C8E9-46C5-43E4-AA28-D8ED2900BD6F}" type="presOf" srcId="{1254AEDE-709F-4DFD-B9AB-5CB75328BF8E}" destId="{6882CCB8-DB27-462D-BD24-91D712C940A2}" srcOrd="0" destOrd="0" presId="urn:microsoft.com/office/officeart/2005/8/layout/process1"/>
    <dgm:cxn modelId="{99CEA49A-EF45-42FA-A0FD-B2D4A2DC7687}" type="presOf" srcId="{443BFFCE-10A2-4D1E-9AE6-5B33C386F4F0}" destId="{D35BDB5A-E5F9-4848-88B6-09571B972D1D}" srcOrd="0" destOrd="0" presId="urn:microsoft.com/office/officeart/2005/8/layout/process1"/>
    <dgm:cxn modelId="{2C844712-CB44-422E-9B8B-68E692962B64}" srcId="{1254AEDE-709F-4DFD-B9AB-5CB75328BF8E}" destId="{2BFC8103-0DEA-4163-96AB-C6A7FDEB22E7}" srcOrd="0" destOrd="0" parTransId="{10227025-EC82-428D-A0DF-87541F2E3D4D}" sibTransId="{443BFFCE-10A2-4D1E-9AE6-5B33C386F4F0}"/>
    <dgm:cxn modelId="{53481687-3B14-41D8-8A00-ECACA4A7AA49}" type="presOf" srcId="{443BFFCE-10A2-4D1E-9AE6-5B33C386F4F0}" destId="{D0E43D82-2317-42B0-9E7B-CF8C4902D71B}" srcOrd="1" destOrd="0" presId="urn:microsoft.com/office/officeart/2005/8/layout/process1"/>
    <dgm:cxn modelId="{57271FE4-6C12-41B8-8A6D-D82374D94C12}" type="presOf" srcId="{E71443EF-D8C0-4162-93DD-EE4A636733E2}" destId="{114DBB54-33FA-43EA-9695-EA3819D4EA87}" srcOrd="0" destOrd="0" presId="urn:microsoft.com/office/officeart/2005/8/layout/process1"/>
    <dgm:cxn modelId="{110A5878-D035-48F6-A706-23DFFA8DD11B}" srcId="{1254AEDE-709F-4DFD-B9AB-5CB75328BF8E}" destId="{E71443EF-D8C0-4162-93DD-EE4A636733E2}" srcOrd="2" destOrd="0" parTransId="{13C027C9-8321-490D-BFB4-CE2AE0DAB37F}" sibTransId="{167E1268-4CA6-4588-A241-6326F4C00ED8}"/>
    <dgm:cxn modelId="{C74C3F1E-3D97-4DAD-AACA-3BF339690399}" srcId="{1254AEDE-709F-4DFD-B9AB-5CB75328BF8E}" destId="{461DB4BE-EE2D-479D-B349-E571A5A0BD74}" srcOrd="1" destOrd="0" parTransId="{7575DCB1-E1AE-4B98-A243-8443FD97AAD2}" sibTransId="{49CD4616-EDD7-4110-950A-DAFC61360B30}"/>
    <dgm:cxn modelId="{3700A4E4-FC51-4766-872F-B8BCB4DB8A76}" type="presOf" srcId="{49CD4616-EDD7-4110-950A-DAFC61360B30}" destId="{8B767549-5CEA-455D-B457-DCD7C2EBA46B}" srcOrd="1" destOrd="0" presId="urn:microsoft.com/office/officeart/2005/8/layout/process1"/>
    <dgm:cxn modelId="{A15A81E6-9FA9-4389-B9FE-74711DF10343}" type="presParOf" srcId="{6882CCB8-DB27-462D-BD24-91D712C940A2}" destId="{A45BBF1B-C8DA-4BDE-B896-B897B04A2F0D}" srcOrd="0" destOrd="0" presId="urn:microsoft.com/office/officeart/2005/8/layout/process1"/>
    <dgm:cxn modelId="{1D10EE09-5EB8-47EA-A853-E104633F7A5F}" type="presParOf" srcId="{6882CCB8-DB27-462D-BD24-91D712C940A2}" destId="{D35BDB5A-E5F9-4848-88B6-09571B972D1D}" srcOrd="1" destOrd="0" presId="urn:microsoft.com/office/officeart/2005/8/layout/process1"/>
    <dgm:cxn modelId="{B0B45BE9-0468-4777-996F-FCB6FD4E67E2}" type="presParOf" srcId="{D35BDB5A-E5F9-4848-88B6-09571B972D1D}" destId="{D0E43D82-2317-42B0-9E7B-CF8C4902D71B}" srcOrd="0" destOrd="0" presId="urn:microsoft.com/office/officeart/2005/8/layout/process1"/>
    <dgm:cxn modelId="{AB8AAE5D-D50E-4E94-8236-B150040FA484}" type="presParOf" srcId="{6882CCB8-DB27-462D-BD24-91D712C940A2}" destId="{B1D6A86B-13E0-46D8-A508-7367C164546B}" srcOrd="2" destOrd="0" presId="urn:microsoft.com/office/officeart/2005/8/layout/process1"/>
    <dgm:cxn modelId="{BB1F20AF-84E9-466E-926F-3EAB372ABCC4}" type="presParOf" srcId="{6882CCB8-DB27-462D-BD24-91D712C940A2}" destId="{A4F4DC0D-0D6E-47EC-8C36-6480E8592947}" srcOrd="3" destOrd="0" presId="urn:microsoft.com/office/officeart/2005/8/layout/process1"/>
    <dgm:cxn modelId="{37517663-891B-4E04-8354-6D180577C8EE}" type="presParOf" srcId="{A4F4DC0D-0D6E-47EC-8C36-6480E8592947}" destId="{8B767549-5CEA-455D-B457-DCD7C2EBA46B}" srcOrd="0" destOrd="0" presId="urn:microsoft.com/office/officeart/2005/8/layout/process1"/>
    <dgm:cxn modelId="{1DAB2863-AE7C-45C6-9788-D77EED514E46}" type="presParOf" srcId="{6882CCB8-DB27-462D-BD24-91D712C940A2}" destId="{114DBB54-33FA-43EA-9695-EA3819D4EA87}"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5BBF1B-C8DA-4BDE-B896-B897B04A2F0D}">
      <dsp:nvSpPr>
        <dsp:cNvPr id="0" name=""/>
        <dsp:cNvSpPr/>
      </dsp:nvSpPr>
      <dsp:spPr>
        <a:xfrm>
          <a:off x="5357" y="1551582"/>
          <a:ext cx="1601390" cy="960834"/>
        </a:xfrm>
        <a:prstGeom prst="roundRect">
          <a:avLst>
            <a:gd name="adj" fmla="val 10000"/>
          </a:avLst>
        </a:prstGeom>
        <a:gradFill rotWithShape="0">
          <a:gsLst>
            <a:gs pos="0">
              <a:schemeClr val="bg1"/>
            </a:gs>
            <a:gs pos="0">
              <a:schemeClr val="bg1"/>
            </a:gs>
            <a:gs pos="100000">
              <a:schemeClr val="bg1">
                <a:lumMod val="85000"/>
                <a:lumOff val="15000"/>
              </a:schemeClr>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t>1. Encontrar os usuários “vizinhos”</a:t>
          </a:r>
          <a:endParaRPr lang="pt-BR" sz="1800" kern="1200" dirty="0"/>
        </a:p>
      </dsp:txBody>
      <dsp:txXfrm>
        <a:off x="5357" y="1551582"/>
        <a:ext cx="1601390" cy="960834"/>
      </dsp:txXfrm>
    </dsp:sp>
    <dsp:sp modelId="{D35BDB5A-E5F9-4848-88B6-09571B972D1D}">
      <dsp:nvSpPr>
        <dsp:cNvPr id="0" name=""/>
        <dsp:cNvSpPr/>
      </dsp:nvSpPr>
      <dsp:spPr>
        <a:xfrm>
          <a:off x="1766887" y="1833427"/>
          <a:ext cx="339494" cy="3971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t-BR" sz="1400" kern="1200"/>
        </a:p>
      </dsp:txBody>
      <dsp:txXfrm>
        <a:off x="1766887" y="1833427"/>
        <a:ext cx="339494" cy="397144"/>
      </dsp:txXfrm>
    </dsp:sp>
    <dsp:sp modelId="{B1D6A86B-13E0-46D8-A508-7367C164546B}">
      <dsp:nvSpPr>
        <dsp:cNvPr id="0" name=""/>
        <dsp:cNvSpPr/>
      </dsp:nvSpPr>
      <dsp:spPr>
        <a:xfrm>
          <a:off x="2247304" y="1551582"/>
          <a:ext cx="1601390" cy="960834"/>
        </a:xfrm>
        <a:prstGeom prst="roundRect">
          <a:avLst>
            <a:gd name="adj" fmla="val 10000"/>
          </a:avLst>
        </a:prstGeom>
        <a:gradFill rotWithShape="0">
          <a:gsLst>
            <a:gs pos="0">
              <a:schemeClr val="bg1"/>
            </a:gs>
            <a:gs pos="0">
              <a:schemeClr val="bg1"/>
            </a:gs>
            <a:gs pos="100000">
              <a:schemeClr val="bg1">
                <a:lumMod val="85000"/>
                <a:lumOff val="15000"/>
              </a:schemeClr>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t>2. Processar as avaliações registradas</a:t>
          </a:r>
          <a:endParaRPr lang="pt-BR" sz="1800" kern="1200" dirty="0"/>
        </a:p>
      </dsp:txBody>
      <dsp:txXfrm>
        <a:off x="2247304" y="1551582"/>
        <a:ext cx="1601390" cy="960834"/>
      </dsp:txXfrm>
    </dsp:sp>
    <dsp:sp modelId="{A4F4DC0D-0D6E-47EC-8C36-6480E8592947}">
      <dsp:nvSpPr>
        <dsp:cNvPr id="0" name=""/>
        <dsp:cNvSpPr/>
      </dsp:nvSpPr>
      <dsp:spPr>
        <a:xfrm>
          <a:off x="4008834" y="1833427"/>
          <a:ext cx="339494" cy="3971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t-BR" sz="1400" kern="1200"/>
        </a:p>
      </dsp:txBody>
      <dsp:txXfrm>
        <a:off x="4008834" y="1833427"/>
        <a:ext cx="339494" cy="397144"/>
      </dsp:txXfrm>
    </dsp:sp>
    <dsp:sp modelId="{114DBB54-33FA-43EA-9695-EA3819D4EA87}">
      <dsp:nvSpPr>
        <dsp:cNvPr id="0" name=""/>
        <dsp:cNvSpPr/>
      </dsp:nvSpPr>
      <dsp:spPr>
        <a:xfrm>
          <a:off x="4489251" y="1551582"/>
          <a:ext cx="1601390" cy="960834"/>
        </a:xfrm>
        <a:prstGeom prst="roundRect">
          <a:avLst>
            <a:gd name="adj" fmla="val 10000"/>
          </a:avLst>
        </a:prstGeom>
        <a:gradFill rotWithShape="0">
          <a:gsLst>
            <a:gs pos="0">
              <a:schemeClr val="bg1"/>
            </a:gs>
            <a:gs pos="0">
              <a:schemeClr val="bg1"/>
            </a:gs>
            <a:gs pos="100000">
              <a:schemeClr val="bg1">
                <a:lumMod val="85000"/>
                <a:lumOff val="15000"/>
              </a:schemeClr>
            </a:gs>
          </a:gsLst>
          <a:lin ang="54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t>3. Aplicar a predição</a:t>
          </a:r>
          <a:endParaRPr lang="pt-BR" sz="1800" kern="1200" dirty="0"/>
        </a:p>
      </dsp:txBody>
      <dsp:txXfrm>
        <a:off x="4489251" y="1551582"/>
        <a:ext cx="1601390" cy="9608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8"/>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1" y="274641"/>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41"/>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1"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1"/>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C35E6D79-6EBE-43B7-95C4-97A0139BFBAD}" type="datetimeFigureOut">
              <a:rPr lang="pt-BR" smtClean="0"/>
              <a:pPr/>
              <a:t>22/11/2010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46E1D2-BC43-4801-BB72-96BF918E1D96}"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1"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1" y="1600203"/>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E6D79-6EBE-43B7-95C4-97A0139BFBAD}" type="datetimeFigureOut">
              <a:rPr lang="pt-BR" smtClean="0"/>
              <a:pPr/>
              <a:t>22/11/2010</a:t>
            </a:fld>
            <a:endParaRPr lang="pt-BR"/>
          </a:p>
        </p:txBody>
      </p:sp>
      <p:sp>
        <p:nvSpPr>
          <p:cNvPr id="5" name="Espaço Reservado para Rodapé 4"/>
          <p:cNvSpPr>
            <a:spLocks noGrp="1"/>
          </p:cNvSpPr>
          <p:nvPr>
            <p:ph type="ftr" sz="quarter" idx="3"/>
          </p:nvPr>
        </p:nvSpPr>
        <p:spPr>
          <a:xfrm>
            <a:off x="3124201"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6E1D2-BC43-4801-BB72-96BF918E1D96}"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6165304"/>
            <a:ext cx="9144000"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ctrTitle"/>
          </p:nvPr>
        </p:nvSpPr>
        <p:spPr>
          <a:xfrm>
            <a:off x="683568" y="2319017"/>
            <a:ext cx="7772400" cy="1470025"/>
          </a:xfrm>
          <a:ln>
            <a:noFill/>
          </a:ln>
          <a:effectLst>
            <a:outerShdw blurRad="184150" dist="241300" dir="11520000" sx="110000" sy="110000" algn="ctr">
              <a:srgbClr val="000000">
                <a:alpha val="18000"/>
              </a:srgbClr>
            </a:outerShdw>
          </a:effectLst>
          <a:scene3d>
            <a:camera prst="perspectiveAbove"/>
            <a:lightRig rig="threePt" dir="t"/>
          </a:scene3d>
        </p:spPr>
        <p:txBody>
          <a:bodyPr>
            <a:normAutofit/>
          </a:bodyPr>
          <a:lstStyle/>
          <a:p>
            <a:r>
              <a:rPr lang="pt-BR" sz="4800" b="1" dirty="0" smtClean="0">
                <a:effectLst>
                  <a:reflection blurRad="6350" stA="60000" endA="900" endPos="58000" dir="5400000" sy="-100000" algn="bl" rotWithShape="0"/>
                </a:effectLst>
              </a:rPr>
              <a:t>REDES SOCIAIS DE MÚSICA</a:t>
            </a:r>
            <a:endParaRPr lang="pt-BR" sz="4800" b="1" dirty="0">
              <a:effectLst>
                <a:reflection blurRad="6350" stA="60000" endA="900" endPos="58000" dir="5400000" sy="-100000" algn="bl" rotWithShape="0"/>
              </a:effectLst>
            </a:endParaRPr>
          </a:p>
        </p:txBody>
      </p:sp>
      <p:sp>
        <p:nvSpPr>
          <p:cNvPr id="5" name="CaixaDeTexto 4"/>
          <p:cNvSpPr txBox="1"/>
          <p:nvPr/>
        </p:nvSpPr>
        <p:spPr>
          <a:xfrm>
            <a:off x="4667674" y="6237312"/>
            <a:ext cx="4440831" cy="523220"/>
          </a:xfrm>
          <a:prstGeom prst="rect">
            <a:avLst/>
          </a:prstGeom>
          <a:noFill/>
        </p:spPr>
        <p:txBody>
          <a:bodyPr wrap="none" rtlCol="0">
            <a:spAutoFit/>
          </a:bodyPr>
          <a:lstStyle/>
          <a:p>
            <a:r>
              <a:rPr lang="pt-BR" sz="2800" i="1" dirty="0" err="1" smtClean="0">
                <a:latin typeface="+mj-lt"/>
              </a:rPr>
              <a:t>danilo</a:t>
            </a:r>
            <a:r>
              <a:rPr lang="pt-BR" sz="2800" i="1" dirty="0" smtClean="0">
                <a:latin typeface="+mj-lt"/>
              </a:rPr>
              <a:t> do nascimento </a:t>
            </a:r>
            <a:r>
              <a:rPr lang="pt-BR" sz="2800" i="1" dirty="0" err="1" smtClean="0">
                <a:latin typeface="+mj-lt"/>
              </a:rPr>
              <a:t>queiroz</a:t>
            </a:r>
            <a:endParaRPr lang="pt-BR" sz="2800" i="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3"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Last</a:t>
            </a:r>
            <a:r>
              <a:rPr lang="pt-BR" sz="4800" b="1" dirty="0" smtClean="0">
                <a:solidFill>
                  <a:schemeClr val="bg1">
                    <a:lumMod val="85000"/>
                    <a:lumOff val="15000"/>
                  </a:schemeClr>
                </a:solidFill>
                <a:effectLst>
                  <a:outerShdw blurRad="50800" dist="38100" dir="5400000" algn="t" rotWithShape="0">
                    <a:prstClr val="black">
                      <a:alpha val="40000"/>
                    </a:prstClr>
                  </a:outerShdw>
                </a:effectLst>
              </a:rPr>
              <a:t>.</a:t>
            </a:r>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fm</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4" name="Imagem 3" descr="lastfm-icon.png"/>
          <p:cNvPicPr>
            <a:picLocks noChangeAspect="1"/>
          </p:cNvPicPr>
          <p:nvPr/>
        </p:nvPicPr>
        <p:blipFill>
          <a:blip r:embed="rId2" cstate="print"/>
          <a:stretch>
            <a:fillRect/>
          </a:stretch>
        </p:blipFill>
        <p:spPr>
          <a:xfrm>
            <a:off x="3131840" y="476672"/>
            <a:ext cx="792000" cy="792000"/>
          </a:xfrm>
          <a:prstGeom prst="rect">
            <a:avLst/>
          </a:prstGeom>
        </p:spPr>
      </p:pic>
      <p:sp>
        <p:nvSpPr>
          <p:cNvPr id="5" name="CaixaDeTexto 4"/>
          <p:cNvSpPr txBox="1"/>
          <p:nvPr/>
        </p:nvSpPr>
        <p:spPr>
          <a:xfrm flipH="1">
            <a:off x="395536" y="1412776"/>
            <a:ext cx="8748464" cy="5693866"/>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Recomendações de músicas, shows e pessoas c</a:t>
            </a:r>
            <a:r>
              <a:rPr lang="pt-BR" sz="2800" dirty="0" smtClean="0"/>
              <a:t>om base</a:t>
            </a:r>
          </a:p>
          <a:p>
            <a:pPr>
              <a:lnSpc>
                <a:spcPct val="150000"/>
              </a:lnSpc>
            </a:pPr>
            <a:r>
              <a:rPr lang="pt-BR" sz="2800" dirty="0" smtClean="0"/>
              <a:t>     no seu gosto musical.</a:t>
            </a: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a:t>
            </a:r>
            <a:r>
              <a:rPr lang="pt-BR" sz="2800" b="1" i="1" dirty="0" err="1" smtClean="0">
                <a:solidFill>
                  <a:srgbClr val="FFFF00"/>
                </a:solidFill>
                <a:effectLst>
                  <a:outerShdw blurRad="38100" dist="38100" dir="2700000" algn="tl">
                    <a:srgbClr val="000000">
                      <a:alpha val="43137"/>
                    </a:srgbClr>
                  </a:outerShdw>
                </a:effectLst>
                <a:latin typeface="+mj-lt"/>
              </a:rPr>
              <a:t>Scrobble</a:t>
            </a:r>
            <a:r>
              <a:rPr lang="pt-BR" sz="2800" dirty="0" smtClean="0">
                <a:solidFill>
                  <a:srgbClr val="FFFF00"/>
                </a:solidFill>
                <a:effectLst>
                  <a:outerShdw blurRad="38100" dist="38100" dir="2700000" algn="tl">
                    <a:srgbClr val="000000">
                      <a:alpha val="43137"/>
                    </a:srgbClr>
                  </a:outerShdw>
                </a:effectLst>
                <a:latin typeface="+mj-lt"/>
              </a:rPr>
              <a:t> é uma pequena mensagem que o </a:t>
            </a:r>
            <a:r>
              <a:rPr lang="pt-BR" sz="2800" dirty="0" err="1" smtClean="0">
                <a:solidFill>
                  <a:srgbClr val="FFFF00"/>
                </a:solidFill>
                <a:effectLst>
                  <a:outerShdw blurRad="38100" dist="38100" dir="2700000" algn="tl">
                    <a:srgbClr val="000000">
                      <a:alpha val="43137"/>
                    </a:srgbClr>
                  </a:outerShdw>
                </a:effectLst>
                <a:latin typeface="+mj-lt"/>
              </a:rPr>
              <a:t>Scrobbler</a:t>
            </a:r>
            <a:endParaRPr lang="pt-BR" sz="2800" dirty="0" smtClean="0">
              <a:solidFill>
                <a:srgbClr val="FFFF00"/>
              </a:solidFill>
              <a:effectLst>
                <a:outerShdw blurRad="38100" dist="38100" dir="2700000" algn="tl">
                  <a:srgbClr val="000000">
                    <a:alpha val="43137"/>
                  </a:srgbClr>
                </a:outerShdw>
              </a:effectLst>
              <a:latin typeface="+mj-lt"/>
            </a:endParaRP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envia ao </a:t>
            </a:r>
            <a:r>
              <a:rPr lang="pt-BR" sz="2800" dirty="0" err="1" smtClean="0">
                <a:solidFill>
                  <a:srgbClr val="FFFF00"/>
                </a:solidFill>
                <a:effectLst>
                  <a:outerShdw blurRad="38100" dist="38100" dir="2700000" algn="tl">
                    <a:srgbClr val="000000">
                      <a:alpha val="43137"/>
                    </a:srgbClr>
                  </a:outerShdw>
                </a:effectLst>
                <a:latin typeface="+mj-lt"/>
              </a:rPr>
              <a:t>Last</a:t>
            </a:r>
            <a:r>
              <a:rPr lang="pt-BR" sz="2800" dirty="0" smtClean="0">
                <a:solidFill>
                  <a:srgbClr val="FFFF00"/>
                </a:solidFill>
                <a:effectLst>
                  <a:outerShdw blurRad="38100" dist="38100" dir="2700000" algn="tl">
                    <a:srgbClr val="000000">
                      <a:alpha val="43137"/>
                    </a:srgbClr>
                  </a:outerShdw>
                </a:effectLst>
                <a:latin typeface="+mj-lt"/>
              </a:rPr>
              <a:t>.</a:t>
            </a:r>
            <a:r>
              <a:rPr lang="pt-BR" sz="2800" dirty="0" err="1" smtClean="0">
                <a:solidFill>
                  <a:srgbClr val="FFFF00"/>
                </a:solidFill>
                <a:effectLst>
                  <a:outerShdw blurRad="38100" dist="38100" dir="2700000" algn="tl">
                    <a:srgbClr val="000000">
                      <a:alpha val="43137"/>
                    </a:srgbClr>
                  </a:outerShdw>
                </a:effectLst>
                <a:latin typeface="+mj-lt"/>
              </a:rPr>
              <a:t>fm</a:t>
            </a:r>
            <a:r>
              <a:rPr lang="pt-BR" sz="2800" dirty="0" smtClean="0">
                <a:solidFill>
                  <a:srgbClr val="FFFF00"/>
                </a:solidFill>
                <a:effectLst>
                  <a:outerShdw blurRad="38100" dist="38100" dir="2700000" algn="tl">
                    <a:srgbClr val="000000">
                      <a:alpha val="43137"/>
                    </a:srgbClr>
                  </a:outerShdw>
                </a:effectLst>
                <a:latin typeface="+mj-lt"/>
              </a:rPr>
              <a:t> informando sobre a música que o</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usuário está ouvindo.</a:t>
            </a:r>
          </a:p>
          <a:p>
            <a:pPr>
              <a:lnSpc>
                <a:spcPct val="150000"/>
              </a:lnSpc>
              <a:buBlip>
                <a:blip r:embed="rId3"/>
              </a:buBlip>
            </a:pPr>
            <a:r>
              <a:rPr lang="pt-BR" sz="2800" dirty="0" smtClean="0">
                <a:effectLst>
                  <a:outerShdw blurRad="38100" dist="38100" dir="2700000" algn="tl">
                    <a:srgbClr val="000000">
                      <a:alpha val="43137"/>
                    </a:srgbClr>
                  </a:outerShdw>
                </a:effectLst>
                <a:latin typeface="+mj-lt"/>
              </a:rPr>
              <a:t>  </a:t>
            </a:r>
            <a:r>
              <a:rPr lang="pt-BR" sz="2800" i="1" dirty="0" smtClean="0">
                <a:effectLst>
                  <a:outerShdw blurRad="38100" dist="38100" dir="2700000" algn="tl">
                    <a:srgbClr val="000000">
                      <a:alpha val="43137"/>
                    </a:srgbClr>
                  </a:outerShdw>
                </a:effectLst>
                <a:latin typeface="+mj-lt"/>
              </a:rPr>
              <a:t>Qual a vantagem de fazer </a:t>
            </a:r>
            <a:r>
              <a:rPr lang="pt-BR" sz="2800" i="1" dirty="0" err="1" smtClean="0">
                <a:effectLst>
                  <a:outerShdw blurRad="38100" dist="38100" dir="2700000" algn="tl">
                    <a:srgbClr val="000000">
                      <a:alpha val="43137"/>
                    </a:srgbClr>
                  </a:outerShdw>
                </a:effectLst>
                <a:latin typeface="+mj-lt"/>
              </a:rPr>
              <a:t>scrobbling</a:t>
            </a:r>
            <a:r>
              <a:rPr lang="pt-BR" sz="2800" i="1" dirty="0" smtClean="0">
                <a:effectLst>
                  <a:outerShdw blurRad="38100" dist="38100" dir="2700000" algn="tl">
                    <a:srgbClr val="000000">
                      <a:alpha val="43137"/>
                    </a:srgbClr>
                  </a:outerShdw>
                </a:effectLst>
                <a:latin typeface="+mj-lt"/>
              </a:rPr>
              <a:t>?</a:t>
            </a:r>
          </a:p>
          <a:p>
            <a:pPr>
              <a:lnSpc>
                <a:spcPct val="150000"/>
              </a:lnSpc>
            </a:pPr>
            <a:r>
              <a:rPr lang="pt-BR" sz="2600" dirty="0" smtClean="0">
                <a:solidFill>
                  <a:schemeClr val="tx1">
                    <a:lumMod val="85000"/>
                  </a:schemeClr>
                </a:solidFill>
                <a:effectLst>
                  <a:outerShdw blurRad="38100" dist="38100" dir="2700000" algn="tl">
                    <a:srgbClr val="000000">
                      <a:alpha val="43137"/>
                    </a:srgbClr>
                  </a:outerShdw>
                </a:effectLst>
                <a:latin typeface="+mj-lt"/>
              </a:rPr>
              <a:t> </a:t>
            </a:r>
            <a:r>
              <a:rPr lang="pt-BR" sz="2700" dirty="0" smtClean="0">
                <a:solidFill>
                  <a:schemeClr val="tx1">
                    <a:lumMod val="85000"/>
                  </a:schemeClr>
                </a:solidFill>
                <a:effectLst>
                  <a:outerShdw blurRad="38100" dist="38100" dir="2700000" algn="tl">
                    <a:srgbClr val="000000">
                      <a:alpha val="43137"/>
                    </a:srgbClr>
                  </a:outerShdw>
                </a:effectLst>
                <a:latin typeface="+mj-lt"/>
              </a:rPr>
              <a:t>    Ajuda o sistema do </a:t>
            </a:r>
            <a:r>
              <a:rPr lang="pt-BR" sz="2700" dirty="0" err="1" smtClean="0">
                <a:solidFill>
                  <a:schemeClr val="tx1">
                    <a:lumMod val="85000"/>
                  </a:schemeClr>
                </a:solidFill>
                <a:effectLst>
                  <a:outerShdw blurRad="38100" dist="38100" dir="2700000" algn="tl">
                    <a:srgbClr val="000000">
                      <a:alpha val="43137"/>
                    </a:srgbClr>
                  </a:outerShdw>
                </a:effectLst>
                <a:latin typeface="+mj-lt"/>
              </a:rPr>
              <a:t>Last</a:t>
            </a:r>
            <a:r>
              <a:rPr lang="pt-BR" sz="2700" dirty="0" smtClean="0">
                <a:solidFill>
                  <a:schemeClr val="tx1">
                    <a:lumMod val="85000"/>
                  </a:schemeClr>
                </a:solidFill>
                <a:effectLst>
                  <a:outerShdw blurRad="38100" dist="38100" dir="2700000" algn="tl">
                    <a:srgbClr val="000000">
                      <a:alpha val="43137"/>
                    </a:srgbClr>
                  </a:outerShdw>
                </a:effectLst>
                <a:latin typeface="+mj-lt"/>
              </a:rPr>
              <a:t>.</a:t>
            </a:r>
            <a:r>
              <a:rPr lang="pt-BR" sz="2700" dirty="0" err="1" smtClean="0">
                <a:solidFill>
                  <a:schemeClr val="tx1">
                    <a:lumMod val="85000"/>
                  </a:schemeClr>
                </a:solidFill>
                <a:effectLst>
                  <a:outerShdw blurRad="38100" dist="38100" dir="2700000" algn="tl">
                    <a:srgbClr val="000000">
                      <a:alpha val="43137"/>
                    </a:srgbClr>
                  </a:outerShdw>
                </a:effectLst>
                <a:latin typeface="+mj-lt"/>
              </a:rPr>
              <a:t>fm</a:t>
            </a:r>
            <a:r>
              <a:rPr lang="pt-BR" sz="2700" dirty="0" smtClean="0">
                <a:solidFill>
                  <a:schemeClr val="tx1">
                    <a:lumMod val="85000"/>
                  </a:schemeClr>
                </a:solidFill>
                <a:effectLst>
                  <a:outerShdw blurRad="38100" dist="38100" dir="2700000" algn="tl">
                    <a:srgbClr val="000000">
                      <a:alpha val="43137"/>
                    </a:srgbClr>
                  </a:outerShdw>
                </a:effectLst>
                <a:latin typeface="+mj-lt"/>
              </a:rPr>
              <a:t> a fazer boas recomendações,</a:t>
            </a:r>
          </a:p>
          <a:p>
            <a:pPr>
              <a:lnSpc>
                <a:spcPct val="150000"/>
              </a:lnSpc>
            </a:pPr>
            <a:r>
              <a:rPr lang="pt-BR" sz="2700" dirty="0" smtClean="0">
                <a:solidFill>
                  <a:schemeClr val="tx1">
                    <a:lumMod val="85000"/>
                  </a:schemeClr>
                </a:solidFill>
                <a:effectLst>
                  <a:outerShdw blurRad="38100" dist="38100" dir="2700000" algn="tl">
                    <a:srgbClr val="000000">
                      <a:alpha val="43137"/>
                    </a:srgbClr>
                  </a:outerShdw>
                </a:effectLst>
                <a:latin typeface="+mj-lt"/>
              </a:rPr>
              <a:t>     enviando-lhe </a:t>
            </a:r>
            <a:r>
              <a:rPr lang="pt-BR" sz="2700" b="1" i="1" dirty="0" smtClean="0">
                <a:solidFill>
                  <a:schemeClr val="tx1">
                    <a:lumMod val="85000"/>
                  </a:schemeClr>
                </a:solidFill>
                <a:effectLst>
                  <a:outerShdw blurRad="38100" dist="38100" dir="2700000" algn="tl">
                    <a:srgbClr val="000000">
                      <a:alpha val="43137"/>
                    </a:srgbClr>
                  </a:outerShdw>
                </a:effectLst>
              </a:rPr>
              <a:t>informações úteis</a:t>
            </a:r>
            <a:r>
              <a:rPr lang="pt-BR" sz="2700" dirty="0" smtClean="0">
                <a:solidFill>
                  <a:schemeClr val="tx1">
                    <a:lumMod val="85000"/>
                  </a:schemeClr>
                </a:solidFill>
                <a:effectLst>
                  <a:outerShdw blurRad="38100" dist="38100" dir="2700000" algn="tl">
                    <a:srgbClr val="000000">
                      <a:alpha val="43137"/>
                    </a:srgbClr>
                  </a:outerShdw>
                </a:effectLst>
              </a:rPr>
              <a:t>.</a:t>
            </a:r>
            <a:endParaRPr lang="pt-BR" sz="2700" dirty="0" smtClean="0">
              <a:solidFill>
                <a:schemeClr val="tx1">
                  <a:lumMod val="85000"/>
                </a:schemeClr>
              </a:solidFill>
              <a:effectLst>
                <a:outerShdw blurRad="38100" dist="38100" dir="2700000" algn="tl">
                  <a:srgbClr val="000000">
                    <a:alpha val="43137"/>
                  </a:srgbClr>
                </a:outerShdw>
              </a:effectLst>
              <a:latin typeface="+mj-lt"/>
            </a:endParaRPr>
          </a:p>
          <a:p>
            <a:pPr>
              <a:buBlip>
                <a:blip r:embed="rId3"/>
              </a:buBlip>
            </a:pPr>
            <a:endParaRPr lang="pt-BR" sz="28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0912" y="269776"/>
            <a:ext cx="8229600" cy="1143000"/>
          </a:xfrm>
          <a:effectLst/>
        </p:spPr>
        <p:txBody>
          <a:bodyPr>
            <a:normAutofit/>
          </a:bodyPr>
          <a:lstStyle/>
          <a:p>
            <a:r>
              <a:rPr lang="pt-BR" sz="4800" b="1" dirty="0" smtClean="0">
                <a:solidFill>
                  <a:schemeClr val="bg1">
                    <a:lumMod val="85000"/>
                    <a:lumOff val="15000"/>
                  </a:schemeClr>
                </a:solidFill>
                <a:effectLst>
                  <a:outerShdw blurRad="50800" dist="38100" dir="5400000" algn="t" rotWithShape="0">
                    <a:prstClr val="black">
                      <a:alpha val="40000"/>
                    </a:prstClr>
                  </a:outerShdw>
                </a:effectLst>
              </a:rPr>
              <a:t>Pandora</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4" name="Imagem 3" descr="pandora.png"/>
          <p:cNvPicPr>
            <a:picLocks noChangeAspect="1"/>
          </p:cNvPicPr>
          <p:nvPr/>
        </p:nvPicPr>
        <p:blipFill>
          <a:blip r:embed="rId2" cstate="print"/>
          <a:stretch>
            <a:fillRect/>
          </a:stretch>
        </p:blipFill>
        <p:spPr>
          <a:xfrm>
            <a:off x="3059833" y="476672"/>
            <a:ext cx="741601" cy="756000"/>
          </a:xfrm>
          <a:prstGeom prst="rect">
            <a:avLst/>
          </a:prstGeom>
        </p:spPr>
      </p:pic>
      <p:sp>
        <p:nvSpPr>
          <p:cNvPr id="5" name="CaixaDeTexto 4"/>
          <p:cNvSpPr txBox="1"/>
          <p:nvPr/>
        </p:nvSpPr>
        <p:spPr>
          <a:xfrm flipH="1">
            <a:off x="395536" y="1412776"/>
            <a:ext cx="8748464" cy="4616648"/>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Baseado no Projeto Genoma da Música</a:t>
            </a:r>
            <a:r>
              <a:rPr lang="pt-BR" sz="2800" dirty="0" smtClean="0"/>
              <a:t> - a mais   </a:t>
            </a:r>
          </a:p>
          <a:p>
            <a:pPr>
              <a:lnSpc>
                <a:spcPct val="150000"/>
              </a:lnSpc>
            </a:pPr>
            <a:r>
              <a:rPr lang="pt-BR" sz="2800" dirty="0" smtClean="0"/>
              <a:t>     sofisticada taxonomia de informações musicais</a:t>
            </a:r>
          </a:p>
          <a:p>
            <a:pPr>
              <a:lnSpc>
                <a:spcPct val="150000"/>
              </a:lnSpc>
            </a:pPr>
            <a:r>
              <a:rPr lang="pt-BR" sz="2800" dirty="0" smtClean="0"/>
              <a:t>     coletadas existente.</a:t>
            </a: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Mais de </a:t>
            </a:r>
            <a:r>
              <a:rPr lang="pt-BR" sz="2800" b="1" dirty="0" smtClean="0">
                <a:solidFill>
                  <a:srgbClr val="FFFF00"/>
                </a:solidFill>
                <a:effectLst>
                  <a:outerShdw blurRad="38100" dist="38100" dir="2700000" algn="tl">
                    <a:srgbClr val="000000">
                      <a:alpha val="43137"/>
                    </a:srgbClr>
                  </a:outerShdw>
                </a:effectLst>
                <a:latin typeface="+mj-lt"/>
              </a:rPr>
              <a:t>400</a:t>
            </a:r>
            <a:r>
              <a:rPr lang="pt-BR" sz="2800" dirty="0" smtClean="0">
                <a:solidFill>
                  <a:srgbClr val="FFFF00"/>
                </a:solidFill>
                <a:effectLst>
                  <a:outerShdw blurRad="38100" dist="38100" dir="2700000" algn="tl">
                    <a:srgbClr val="000000">
                      <a:alpha val="43137"/>
                    </a:srgbClr>
                  </a:outerShdw>
                </a:effectLst>
                <a:latin typeface="+mj-lt"/>
              </a:rPr>
              <a:t> características musicais para cada música. </a:t>
            </a:r>
          </a:p>
          <a:p>
            <a:pPr>
              <a:lnSpc>
                <a:spcPct val="150000"/>
              </a:lnSpc>
              <a:buBlip>
                <a:blip r:embed="rId3"/>
              </a:buBlip>
            </a:pPr>
            <a:r>
              <a:rPr lang="pt-BR" sz="2800" dirty="0" smtClean="0">
                <a:effectLst>
                  <a:outerShdw blurRad="38100" dist="38100" dir="2700000" algn="tl">
                    <a:srgbClr val="000000">
                      <a:alpha val="43137"/>
                    </a:srgbClr>
                  </a:outerShdw>
                </a:effectLst>
                <a:latin typeface="+mj-lt"/>
              </a:rPr>
              <a:t>  Os atributos guardam além da identidade da música</a:t>
            </a:r>
          </a:p>
          <a:p>
            <a:pPr>
              <a:lnSpc>
                <a:spcPct val="150000"/>
              </a:lnSpc>
            </a:pPr>
            <a:r>
              <a:rPr lang="pt-BR" sz="2800" dirty="0" smtClean="0">
                <a:effectLst>
                  <a:outerShdw blurRad="38100" dist="38100" dir="2700000" algn="tl">
                    <a:srgbClr val="000000">
                      <a:alpha val="43137"/>
                    </a:srgbClr>
                  </a:outerShdw>
                </a:effectLst>
                <a:latin typeface="+mj-lt"/>
              </a:rPr>
              <a:t>     outras qualidades que são importantes para entender</a:t>
            </a:r>
          </a:p>
          <a:p>
            <a:pPr>
              <a:lnSpc>
                <a:spcPct val="150000"/>
              </a:lnSpc>
            </a:pPr>
            <a:r>
              <a:rPr lang="pt-BR" sz="2800" dirty="0" smtClean="0">
                <a:effectLst>
                  <a:outerShdw blurRad="38100" dist="38100" dir="2700000" algn="tl">
                    <a:srgbClr val="000000">
                      <a:alpha val="43137"/>
                    </a:srgbClr>
                  </a:outerShdw>
                </a:effectLst>
                <a:latin typeface="+mj-lt"/>
              </a:rPr>
              <a:t>     preferências musicais.</a:t>
            </a:r>
            <a:endParaRPr lang="pt-BR" sz="28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0912" y="269776"/>
            <a:ext cx="8229600" cy="1143000"/>
          </a:xfrm>
          <a:effectLst/>
        </p:spPr>
        <p:txBody>
          <a:bodyPr>
            <a:normAutofit/>
          </a:bodyPr>
          <a:lstStyle/>
          <a:p>
            <a:r>
              <a:rPr lang="pt-BR" sz="4800" b="1" dirty="0" smtClean="0">
                <a:solidFill>
                  <a:schemeClr val="bg1">
                    <a:lumMod val="85000"/>
                    <a:lumOff val="15000"/>
                  </a:schemeClr>
                </a:solidFill>
                <a:effectLst>
                  <a:outerShdw blurRad="50800" dist="38100" dir="5400000" algn="t" rotWithShape="0">
                    <a:prstClr val="black">
                      <a:alpha val="40000"/>
                    </a:prstClr>
                  </a:outerShdw>
                </a:effectLst>
              </a:rPr>
              <a:t>Pandora</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4" name="Imagem 3" descr="pandora.png"/>
          <p:cNvPicPr>
            <a:picLocks noChangeAspect="1"/>
          </p:cNvPicPr>
          <p:nvPr/>
        </p:nvPicPr>
        <p:blipFill>
          <a:blip r:embed="rId2" cstate="print"/>
          <a:stretch>
            <a:fillRect/>
          </a:stretch>
        </p:blipFill>
        <p:spPr>
          <a:xfrm>
            <a:off x="3059833" y="476672"/>
            <a:ext cx="741601" cy="756000"/>
          </a:xfrm>
          <a:prstGeom prst="rect">
            <a:avLst/>
          </a:prstGeom>
        </p:spPr>
      </p:pic>
      <p:sp>
        <p:nvSpPr>
          <p:cNvPr id="5" name="CaixaDeTexto 4"/>
          <p:cNvSpPr txBox="1"/>
          <p:nvPr/>
        </p:nvSpPr>
        <p:spPr>
          <a:xfrm flipH="1">
            <a:off x="395536" y="1412778"/>
            <a:ext cx="8748464" cy="3323987"/>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Não tem o conceito de estilo, conexões de</a:t>
            </a:r>
          </a:p>
          <a:p>
            <a:pPr>
              <a:lnSpc>
                <a:spcPct val="150000"/>
              </a:lnSpc>
            </a:pPr>
            <a:r>
              <a:rPr lang="pt-BR" sz="2800" dirty="0" smtClean="0">
                <a:effectLst>
                  <a:outerShdw blurRad="38100" dist="38100" dir="2700000" algn="tl">
                    <a:srgbClr val="000000">
                      <a:alpha val="43137"/>
                    </a:srgbClr>
                  </a:outerShdw>
                </a:effectLst>
                <a:latin typeface="+mj-lt"/>
              </a:rPr>
              <a:t>    usuários ou índices de audiência.</a:t>
            </a:r>
          </a:p>
          <a:p>
            <a:pPr>
              <a:lnSpc>
                <a:spcPct val="150000"/>
              </a:lnSpc>
              <a:buBlip>
                <a:blip r:embed="rId3"/>
              </a:buBlip>
            </a:pPr>
            <a:r>
              <a:rPr lang="pt-BR" sz="2800" dirty="0" smtClean="0">
                <a:solidFill>
                  <a:schemeClr val="bg1"/>
                </a:solidFill>
                <a:effectLst>
                  <a:outerShdw blurRad="38100" dist="38100" dir="2700000" algn="tl">
                    <a:srgbClr val="000000">
                      <a:alpha val="43137"/>
                    </a:srgbClr>
                  </a:outerShdw>
                </a:effectLst>
                <a:latin typeface="+mj-lt"/>
              </a:rPr>
              <a:t> </a:t>
            </a:r>
            <a:r>
              <a:rPr lang="pt-BR" sz="2800" dirty="0" smtClean="0">
                <a:solidFill>
                  <a:srgbClr val="FFFF00"/>
                </a:solidFill>
                <a:effectLst>
                  <a:outerShdw blurRad="38100" dist="38100" dir="2700000" algn="tl">
                    <a:srgbClr val="000000">
                      <a:alpha val="43137"/>
                    </a:srgbClr>
                  </a:outerShdw>
                </a:effectLst>
                <a:latin typeface="+mj-lt"/>
              </a:rPr>
              <a:t>Pandora </a:t>
            </a:r>
            <a:r>
              <a:rPr lang="pt-BR" sz="2800" b="1" dirty="0" smtClean="0">
                <a:solidFill>
                  <a:srgbClr val="FFFF00"/>
                </a:solidFill>
                <a:effectLst>
                  <a:outerShdw blurRad="38100" dist="38100" dir="2700000" algn="tl">
                    <a:srgbClr val="000000">
                      <a:alpha val="43137"/>
                    </a:srgbClr>
                  </a:outerShdw>
                </a:effectLst>
                <a:latin typeface="+mj-lt"/>
              </a:rPr>
              <a:t>não se importa</a:t>
            </a:r>
            <a:r>
              <a:rPr lang="pt-BR" sz="2800" dirty="0" smtClean="0">
                <a:solidFill>
                  <a:srgbClr val="FFFF00"/>
                </a:solidFill>
                <a:effectLst>
                  <a:outerShdw blurRad="38100" dist="38100" dir="2700000" algn="tl">
                    <a:srgbClr val="000000">
                      <a:alpha val="43137"/>
                    </a:srgbClr>
                  </a:outerShdw>
                </a:effectLst>
                <a:latin typeface="+mj-lt"/>
              </a:rPr>
              <a:t> com o que as outras pessoas</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que gostam de </a:t>
            </a:r>
            <a:r>
              <a:rPr lang="pt-BR" sz="2800" i="1" dirty="0" err="1" smtClean="0">
                <a:solidFill>
                  <a:srgbClr val="FFFF00"/>
                </a:solidFill>
                <a:effectLst>
                  <a:outerShdw blurRad="38100" dist="38100" dir="2700000" algn="tl">
                    <a:srgbClr val="000000">
                      <a:alpha val="43137"/>
                    </a:srgbClr>
                  </a:outerShdw>
                </a:effectLst>
                <a:latin typeface="+mj-lt"/>
              </a:rPr>
              <a:t>Justin</a:t>
            </a:r>
            <a:r>
              <a:rPr lang="pt-BR" sz="2800" i="1" dirty="0" smtClean="0">
                <a:solidFill>
                  <a:srgbClr val="FFFF00"/>
                </a:solidFill>
                <a:effectLst>
                  <a:outerShdw blurRad="38100" dist="38100" dir="2700000" algn="tl">
                    <a:srgbClr val="000000">
                      <a:alpha val="43137"/>
                    </a:srgbClr>
                  </a:outerShdw>
                </a:effectLst>
                <a:latin typeface="+mj-lt"/>
              </a:rPr>
              <a:t> </a:t>
            </a:r>
            <a:r>
              <a:rPr lang="pt-BR" sz="2800" i="1" dirty="0" err="1" smtClean="0">
                <a:solidFill>
                  <a:srgbClr val="FFFF00"/>
                </a:solidFill>
                <a:effectLst>
                  <a:outerShdw blurRad="38100" dist="38100" dir="2700000" algn="tl">
                    <a:srgbClr val="000000">
                      <a:alpha val="43137"/>
                    </a:srgbClr>
                  </a:outerShdw>
                </a:effectLst>
                <a:latin typeface="+mj-lt"/>
              </a:rPr>
              <a:t>Bieber</a:t>
            </a:r>
            <a:r>
              <a:rPr lang="pt-BR" sz="2800" dirty="0" smtClean="0">
                <a:solidFill>
                  <a:srgbClr val="FFFF00"/>
                </a:solidFill>
                <a:effectLst>
                  <a:outerShdw blurRad="38100" dist="38100" dir="2700000" algn="tl">
                    <a:srgbClr val="000000">
                      <a:alpha val="43137"/>
                    </a:srgbClr>
                  </a:outerShdw>
                </a:effectLst>
                <a:latin typeface="+mj-lt"/>
              </a:rPr>
              <a:t> também gostam, por</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exemplo.</a:t>
            </a:r>
            <a:endParaRPr lang="pt-BR" sz="2800" dirty="0">
              <a:solidFill>
                <a:srgbClr val="FFFF0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3"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Blip</a:t>
            </a:r>
            <a:r>
              <a:rPr lang="pt-BR" sz="4800" b="1" dirty="0" smtClean="0">
                <a:solidFill>
                  <a:schemeClr val="bg1">
                    <a:lumMod val="85000"/>
                    <a:lumOff val="15000"/>
                  </a:schemeClr>
                </a:solidFill>
                <a:effectLst>
                  <a:outerShdw blurRad="50800" dist="38100" dir="5400000" algn="t" rotWithShape="0">
                    <a:prstClr val="black">
                      <a:alpha val="40000"/>
                    </a:prstClr>
                  </a:outerShdw>
                </a:effectLst>
              </a:rPr>
              <a:t>.</a:t>
            </a:r>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fm</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4" name="Imagem 3" descr="blipIcon.png"/>
          <p:cNvPicPr>
            <a:picLocks noChangeAspect="1"/>
          </p:cNvPicPr>
          <p:nvPr/>
        </p:nvPicPr>
        <p:blipFill>
          <a:blip r:embed="rId2" cstate="print"/>
          <a:stretch>
            <a:fillRect/>
          </a:stretch>
        </p:blipFill>
        <p:spPr>
          <a:xfrm>
            <a:off x="3131840" y="476672"/>
            <a:ext cx="792000" cy="792000"/>
          </a:xfrm>
          <a:prstGeom prst="rect">
            <a:avLst/>
          </a:prstGeom>
        </p:spPr>
      </p:pic>
      <p:sp>
        <p:nvSpPr>
          <p:cNvPr id="5" name="CaixaDeTexto 4"/>
          <p:cNvSpPr txBox="1"/>
          <p:nvPr/>
        </p:nvSpPr>
        <p:spPr>
          <a:xfrm flipH="1">
            <a:off x="395536" y="1412776"/>
            <a:ext cx="8748464" cy="3970318"/>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Voltado exclusivamente para o mercado musical online.</a:t>
            </a: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Permite total integração com o </a:t>
            </a:r>
            <a:r>
              <a:rPr lang="pt-BR" sz="2800" dirty="0" err="1" smtClean="0">
                <a:solidFill>
                  <a:srgbClr val="FFFF00"/>
                </a:solidFill>
                <a:effectLst>
                  <a:outerShdw blurRad="38100" dist="38100" dir="2700000" algn="tl">
                    <a:srgbClr val="000000">
                      <a:alpha val="43137"/>
                    </a:srgbClr>
                  </a:outerShdw>
                </a:effectLst>
                <a:latin typeface="+mj-lt"/>
              </a:rPr>
              <a:t>Twitter</a:t>
            </a:r>
            <a:r>
              <a:rPr lang="pt-BR" sz="2800" dirty="0" smtClean="0">
                <a:solidFill>
                  <a:srgbClr val="FFFF00"/>
                </a:solidFill>
                <a:effectLst>
                  <a:outerShdw blurRad="38100" dist="38100" dir="2700000" algn="tl">
                    <a:srgbClr val="000000">
                      <a:alpha val="43137"/>
                    </a:srgbClr>
                  </a:outerShdw>
                </a:effectLst>
                <a:latin typeface="+mj-lt"/>
              </a:rPr>
              <a:t>.</a:t>
            </a:r>
          </a:p>
          <a:p>
            <a:pPr>
              <a:lnSpc>
                <a:spcPct val="150000"/>
              </a:lnSpc>
              <a:buBlip>
                <a:blip r:embed="rId3"/>
              </a:buBlip>
            </a:pPr>
            <a:r>
              <a:rPr lang="pt-BR" sz="2800" dirty="0" smtClean="0">
                <a:effectLst>
                  <a:outerShdw blurRad="38100" dist="38100" dir="2700000" algn="tl">
                    <a:srgbClr val="000000">
                      <a:alpha val="43137"/>
                    </a:srgbClr>
                  </a:outerShdw>
                </a:effectLst>
                <a:latin typeface="+mj-lt"/>
              </a:rPr>
              <a:t> Os usuários (“DJs”, como são chamados) mais populares</a:t>
            </a:r>
          </a:p>
          <a:p>
            <a:pPr>
              <a:lnSpc>
                <a:spcPct val="150000"/>
              </a:lnSpc>
            </a:pPr>
            <a:r>
              <a:rPr lang="pt-BR" sz="2800" dirty="0" smtClean="0">
                <a:effectLst>
                  <a:outerShdw blurRad="38100" dist="38100" dir="2700000" algn="tl">
                    <a:srgbClr val="000000">
                      <a:alpha val="43137"/>
                    </a:srgbClr>
                  </a:outerShdw>
                </a:effectLst>
                <a:latin typeface="+mj-lt"/>
              </a:rPr>
              <a:t>    ganham “</a:t>
            </a:r>
            <a:r>
              <a:rPr lang="pt-BR" sz="2800" dirty="0" err="1" smtClean="0">
                <a:effectLst>
                  <a:outerShdw blurRad="38100" dist="38100" dir="2700000" algn="tl">
                    <a:srgbClr val="000000">
                      <a:alpha val="43137"/>
                    </a:srgbClr>
                  </a:outerShdw>
                </a:effectLst>
                <a:latin typeface="+mj-lt"/>
              </a:rPr>
              <a:t>props</a:t>
            </a:r>
            <a:r>
              <a:rPr lang="pt-BR" sz="2800" dirty="0" smtClean="0">
                <a:effectLst>
                  <a:outerShdw blurRad="38100" dist="38100" dir="2700000" algn="tl">
                    <a:srgbClr val="000000">
                      <a:alpha val="43137"/>
                    </a:srgbClr>
                  </a:outerShdw>
                </a:effectLst>
                <a:latin typeface="+mj-lt"/>
              </a:rPr>
              <a:t> e </a:t>
            </a:r>
            <a:r>
              <a:rPr lang="pt-BR" sz="2800" dirty="0" err="1" smtClean="0">
                <a:effectLst>
                  <a:outerShdw blurRad="38100" dist="38100" dir="2700000" algn="tl">
                    <a:srgbClr val="000000">
                      <a:alpha val="43137"/>
                    </a:srgbClr>
                  </a:outerShdw>
                </a:effectLst>
                <a:latin typeface="+mj-lt"/>
              </a:rPr>
              <a:t>bottoms</a:t>
            </a:r>
            <a:r>
              <a:rPr lang="pt-BR" sz="2800" dirty="0" smtClean="0">
                <a:effectLst>
                  <a:outerShdw blurRad="38100" dist="38100" dir="2700000" algn="tl">
                    <a:srgbClr val="000000">
                      <a:alpha val="43137"/>
                    </a:srgbClr>
                  </a:outerShdw>
                </a:effectLst>
                <a:latin typeface="+mj-lt"/>
              </a:rPr>
              <a:t>” e são identificados com</a:t>
            </a:r>
          </a:p>
          <a:p>
            <a:pPr>
              <a:lnSpc>
                <a:spcPct val="150000"/>
              </a:lnSpc>
            </a:pPr>
            <a:r>
              <a:rPr lang="pt-BR" sz="2800" dirty="0" smtClean="0">
                <a:effectLst>
                  <a:outerShdw blurRad="38100" dist="38100" dir="2700000" algn="tl">
                    <a:srgbClr val="000000">
                      <a:alpha val="43137"/>
                    </a:srgbClr>
                  </a:outerShdw>
                </a:effectLst>
                <a:latin typeface="+mj-lt"/>
              </a:rPr>
              <a:t>    pontos para os outros usuários - estratégias de</a:t>
            </a:r>
          </a:p>
          <a:p>
            <a:pPr>
              <a:lnSpc>
                <a:spcPct val="150000"/>
              </a:lnSpc>
            </a:pPr>
            <a:r>
              <a:rPr lang="pt-BR" sz="2800" dirty="0" smtClean="0">
                <a:effectLst>
                  <a:outerShdw blurRad="38100" dist="38100" dir="2700000" algn="tl">
                    <a:srgbClr val="000000">
                      <a:alpha val="43137"/>
                    </a:srgbClr>
                  </a:outerShdw>
                </a:effectLst>
                <a:latin typeface="+mj-lt"/>
              </a:rPr>
              <a:t>    aumento de visibilidade e reputação.</a:t>
            </a:r>
            <a:endParaRPr lang="pt-BR" sz="28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3"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Blip</a:t>
            </a:r>
            <a:r>
              <a:rPr lang="pt-BR" sz="4800" b="1" dirty="0" smtClean="0">
                <a:solidFill>
                  <a:schemeClr val="bg1">
                    <a:lumMod val="85000"/>
                    <a:lumOff val="15000"/>
                  </a:schemeClr>
                </a:solidFill>
                <a:effectLst>
                  <a:outerShdw blurRad="50800" dist="38100" dir="5400000" algn="t" rotWithShape="0">
                    <a:prstClr val="black">
                      <a:alpha val="40000"/>
                    </a:prstClr>
                  </a:outerShdw>
                </a:effectLst>
              </a:rPr>
              <a:t>.</a:t>
            </a:r>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fm</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4" name="Imagem 3" descr="blipIcon.png"/>
          <p:cNvPicPr>
            <a:picLocks noChangeAspect="1"/>
          </p:cNvPicPr>
          <p:nvPr/>
        </p:nvPicPr>
        <p:blipFill>
          <a:blip r:embed="rId2" cstate="print"/>
          <a:stretch>
            <a:fillRect/>
          </a:stretch>
        </p:blipFill>
        <p:spPr>
          <a:xfrm>
            <a:off x="3131840" y="476672"/>
            <a:ext cx="792000" cy="792000"/>
          </a:xfrm>
          <a:prstGeom prst="rect">
            <a:avLst/>
          </a:prstGeom>
        </p:spPr>
      </p:pic>
      <p:sp>
        <p:nvSpPr>
          <p:cNvPr id="5" name="CaixaDeTexto 4"/>
          <p:cNvSpPr txBox="1"/>
          <p:nvPr/>
        </p:nvSpPr>
        <p:spPr>
          <a:xfrm flipH="1">
            <a:off x="395536" y="1412778"/>
            <a:ext cx="8748464" cy="3323987"/>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a:t>
            </a:r>
            <a:r>
              <a:rPr lang="pt-BR" sz="2800" b="1" i="1" dirty="0" err="1" smtClean="0">
                <a:effectLst>
                  <a:outerShdw blurRad="38100" dist="38100" dir="2700000" algn="tl">
                    <a:srgbClr val="000000">
                      <a:alpha val="43137"/>
                    </a:srgbClr>
                  </a:outerShdw>
                </a:effectLst>
                <a:latin typeface="+mj-lt"/>
              </a:rPr>
              <a:t>Blip</a:t>
            </a:r>
            <a:r>
              <a:rPr lang="pt-BR" sz="2800" dirty="0" smtClean="0">
                <a:effectLst>
                  <a:outerShdw blurRad="38100" dist="38100" dir="2700000" algn="tl">
                    <a:srgbClr val="000000">
                      <a:alpha val="43137"/>
                    </a:srgbClr>
                  </a:outerShdw>
                </a:effectLst>
                <a:latin typeface="+mj-lt"/>
              </a:rPr>
              <a:t> é uma música acompanhada de uma mensagem</a:t>
            </a:r>
          </a:p>
          <a:p>
            <a:pPr>
              <a:lnSpc>
                <a:spcPct val="150000"/>
              </a:lnSpc>
            </a:pPr>
            <a:r>
              <a:rPr lang="pt-BR" sz="2800" dirty="0" smtClean="0">
                <a:effectLst>
                  <a:outerShdw blurRad="38100" dist="38100" dir="2700000" algn="tl">
                    <a:srgbClr val="000000">
                      <a:alpha val="43137"/>
                    </a:srgbClr>
                  </a:outerShdw>
                </a:effectLst>
                <a:latin typeface="+mj-lt"/>
              </a:rPr>
              <a:t>    curta.</a:t>
            </a:r>
          </a:p>
          <a:p>
            <a:pPr>
              <a:lnSpc>
                <a:spcPct val="150000"/>
              </a:lnSpc>
              <a:buBlip>
                <a:blip r:embed="rId3"/>
              </a:buBlip>
            </a:pPr>
            <a:r>
              <a:rPr lang="pt-BR" sz="2800" dirty="0" smtClean="0">
                <a:solidFill>
                  <a:schemeClr val="bg1"/>
                </a:solidFill>
                <a:effectLst>
                  <a:outerShdw blurRad="38100" dist="38100" dir="2700000" algn="tl">
                    <a:srgbClr val="000000">
                      <a:alpha val="43137"/>
                    </a:srgbClr>
                  </a:outerShdw>
                </a:effectLst>
                <a:latin typeface="+mj-lt"/>
              </a:rPr>
              <a:t> </a:t>
            </a:r>
            <a:r>
              <a:rPr lang="pt-BR" sz="2800" dirty="0" smtClean="0">
                <a:solidFill>
                  <a:srgbClr val="FFFF00"/>
                </a:solidFill>
                <a:effectLst>
                  <a:outerShdw blurRad="38100" dist="38100" dir="2700000" algn="tl">
                    <a:srgbClr val="000000">
                      <a:alpha val="43137"/>
                    </a:srgbClr>
                  </a:outerShdw>
                </a:effectLst>
                <a:latin typeface="+mj-lt"/>
              </a:rPr>
              <a:t>Para enviar um </a:t>
            </a:r>
            <a:r>
              <a:rPr lang="pt-BR" sz="2800" i="1" dirty="0" err="1" smtClean="0">
                <a:solidFill>
                  <a:srgbClr val="FFFF00"/>
                </a:solidFill>
                <a:effectLst>
                  <a:outerShdw blurRad="38100" dist="38100" dir="2700000" algn="tl">
                    <a:srgbClr val="000000">
                      <a:alpha val="43137"/>
                    </a:srgbClr>
                  </a:outerShdw>
                </a:effectLst>
                <a:latin typeface="+mj-lt"/>
              </a:rPr>
              <a:t>blip</a:t>
            </a:r>
            <a:r>
              <a:rPr lang="pt-BR" sz="2800" dirty="0" smtClean="0">
                <a:solidFill>
                  <a:srgbClr val="FFFF00"/>
                </a:solidFill>
                <a:effectLst>
                  <a:outerShdw blurRad="38100" dist="38100" dir="2700000" algn="tl">
                    <a:srgbClr val="000000">
                      <a:alpha val="43137"/>
                    </a:srgbClr>
                  </a:outerShdw>
                </a:effectLst>
                <a:latin typeface="+mj-lt"/>
              </a:rPr>
              <a:t> basta o usuário buscar pela música</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que deseja ouvir e então associar a ela uma mensagem</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(máx. 150 caracteres) e enviar. </a:t>
            </a:r>
            <a:endParaRPr lang="pt-BR" sz="2800" dirty="0">
              <a:solidFill>
                <a:srgbClr val="FFFF0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3"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Ping</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5" name="Imagem 4" descr="iTunes10.png"/>
          <p:cNvPicPr>
            <a:picLocks noChangeAspect="1"/>
          </p:cNvPicPr>
          <p:nvPr/>
        </p:nvPicPr>
        <p:blipFill>
          <a:blip r:embed="rId2" cstate="print"/>
          <a:stretch>
            <a:fillRect/>
          </a:stretch>
        </p:blipFill>
        <p:spPr>
          <a:xfrm>
            <a:off x="3491880" y="476672"/>
            <a:ext cx="828000" cy="828000"/>
          </a:xfrm>
          <a:prstGeom prst="rect">
            <a:avLst/>
          </a:prstGeom>
        </p:spPr>
      </p:pic>
      <p:sp>
        <p:nvSpPr>
          <p:cNvPr id="4" name="CaixaDeTexto 3"/>
          <p:cNvSpPr txBox="1"/>
          <p:nvPr/>
        </p:nvSpPr>
        <p:spPr>
          <a:xfrm flipH="1">
            <a:off x="395536" y="1412778"/>
            <a:ext cx="8748464" cy="5078313"/>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Rede social de música da Apple, integrada ao </a:t>
            </a:r>
            <a:r>
              <a:rPr lang="pt-BR" sz="2800" dirty="0" err="1" smtClean="0">
                <a:effectLst>
                  <a:outerShdw blurRad="38100" dist="38100" dir="2700000" algn="tl">
                    <a:srgbClr val="000000">
                      <a:alpha val="43137"/>
                    </a:srgbClr>
                  </a:outerShdw>
                </a:effectLst>
                <a:latin typeface="+mj-lt"/>
              </a:rPr>
              <a:t>iTunes</a:t>
            </a:r>
            <a:r>
              <a:rPr lang="pt-BR" sz="2800" dirty="0" smtClean="0">
                <a:effectLst>
                  <a:outerShdw blurRad="38100" dist="38100" dir="2700000" algn="tl">
                    <a:srgbClr val="000000">
                      <a:alpha val="43137"/>
                    </a:srgbClr>
                  </a:outerShdw>
                </a:effectLst>
                <a:latin typeface="+mj-lt"/>
              </a:rPr>
              <a:t>.</a:t>
            </a:r>
          </a:p>
          <a:p>
            <a:pPr>
              <a:lnSpc>
                <a:spcPct val="150000"/>
              </a:lnSpc>
              <a:buBlip>
                <a:blip r:embed="rId3"/>
              </a:buBlip>
            </a:pPr>
            <a:r>
              <a:rPr lang="pt-BR" sz="2800" dirty="0" smtClean="0">
                <a:effectLst>
                  <a:outerShdw blurRad="38100" dist="38100" dir="2700000" algn="tl">
                    <a:srgbClr val="000000">
                      <a:alpha val="43137"/>
                    </a:srgbClr>
                  </a:outerShdw>
                </a:effectLst>
                <a:latin typeface="+mj-lt"/>
              </a:rPr>
              <a:t> </a:t>
            </a:r>
            <a:r>
              <a:rPr lang="pt-BR" sz="2800" dirty="0" smtClean="0">
                <a:solidFill>
                  <a:srgbClr val="FFFF00"/>
                </a:solidFill>
                <a:effectLst>
                  <a:outerShdw blurRad="38100" dist="38100" dir="2700000" algn="tl">
                    <a:srgbClr val="000000">
                      <a:alpha val="43137"/>
                    </a:srgbClr>
                  </a:outerShdw>
                </a:effectLst>
                <a:latin typeface="+mj-lt"/>
              </a:rPr>
              <a:t>Semelhante ao </a:t>
            </a:r>
            <a:r>
              <a:rPr lang="pt-BR" sz="2800" dirty="0" err="1" smtClean="0">
                <a:solidFill>
                  <a:srgbClr val="FFFF00"/>
                </a:solidFill>
                <a:effectLst>
                  <a:outerShdw blurRad="38100" dist="38100" dir="2700000" algn="tl">
                    <a:srgbClr val="000000">
                      <a:alpha val="43137"/>
                    </a:srgbClr>
                  </a:outerShdw>
                </a:effectLst>
                <a:latin typeface="+mj-lt"/>
              </a:rPr>
              <a:t>Twitter</a:t>
            </a:r>
            <a:r>
              <a:rPr lang="pt-BR" sz="2800" dirty="0" smtClean="0">
                <a:solidFill>
                  <a:srgbClr val="FFFF00"/>
                </a:solidFill>
                <a:effectLst>
                  <a:outerShdw blurRad="38100" dist="38100" dir="2700000" algn="tl">
                    <a:srgbClr val="000000">
                      <a:alpha val="43137"/>
                    </a:srgbClr>
                  </a:outerShdw>
                </a:effectLst>
                <a:latin typeface="+mj-lt"/>
              </a:rPr>
              <a:t> em relação ao conceito de</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seguir outros usuários.</a:t>
            </a:r>
            <a:endParaRPr lang="pt-BR" sz="2800" dirty="0" smtClean="0">
              <a:solidFill>
                <a:srgbClr val="FFFF00"/>
              </a:solidFill>
              <a:effectLst>
                <a:outerShdw blurRad="38100" dist="38100" dir="2700000" algn="tl">
                  <a:srgbClr val="000000">
                    <a:alpha val="43137"/>
                  </a:srgbClr>
                </a:outerShdw>
              </a:effectLst>
            </a:endParaRPr>
          </a:p>
          <a:p>
            <a:pPr>
              <a:lnSpc>
                <a:spcPct val="150000"/>
              </a:lnSpc>
              <a:buBlip>
                <a:blip r:embed="rId3"/>
              </a:buBlip>
            </a:pPr>
            <a:r>
              <a:rPr lang="pt-BR" sz="2800" dirty="0" smtClean="0">
                <a:effectLst>
                  <a:outerShdw blurRad="38100" dist="38100" dir="2700000" algn="tl">
                    <a:srgbClr val="000000">
                      <a:alpha val="43137"/>
                    </a:srgbClr>
                  </a:outerShdw>
                </a:effectLst>
              </a:rPr>
              <a:t> “Algo como o </a:t>
            </a:r>
            <a:r>
              <a:rPr lang="pt-BR" sz="2800" dirty="0" err="1" smtClean="0">
                <a:effectLst>
                  <a:outerShdw blurRad="38100" dist="38100" dir="2700000" algn="tl">
                    <a:srgbClr val="000000">
                      <a:alpha val="43137"/>
                    </a:srgbClr>
                  </a:outerShdw>
                </a:effectLst>
              </a:rPr>
              <a:t>Twitter</a:t>
            </a:r>
            <a:r>
              <a:rPr lang="pt-BR" sz="2800" dirty="0" smtClean="0">
                <a:effectLst>
                  <a:outerShdw blurRad="38100" dist="38100" dir="2700000" algn="tl">
                    <a:srgbClr val="000000">
                      <a:alpha val="43137"/>
                    </a:srgbClr>
                  </a:outerShdw>
                </a:effectLst>
              </a:rPr>
              <a:t> e </a:t>
            </a:r>
            <a:r>
              <a:rPr lang="pt-BR" sz="2800" dirty="0" err="1" smtClean="0">
                <a:effectLst>
                  <a:outerShdw blurRad="38100" dist="38100" dir="2700000" algn="tl">
                    <a:srgbClr val="000000">
                      <a:alpha val="43137"/>
                    </a:srgbClr>
                  </a:outerShdw>
                </a:effectLst>
              </a:rPr>
              <a:t>Facebook</a:t>
            </a:r>
            <a:r>
              <a:rPr lang="pt-BR" sz="2800" dirty="0" smtClean="0">
                <a:effectLst>
                  <a:outerShdw blurRad="38100" dist="38100" dir="2700000" algn="tl">
                    <a:srgbClr val="000000">
                      <a:alpha val="43137"/>
                    </a:srgbClr>
                  </a:outerShdw>
                </a:effectLst>
              </a:rPr>
              <a:t> no </a:t>
            </a:r>
            <a:r>
              <a:rPr lang="pt-BR" sz="2800" dirty="0" err="1" smtClean="0">
                <a:effectLst>
                  <a:outerShdw blurRad="38100" dist="38100" dir="2700000" algn="tl">
                    <a:srgbClr val="000000">
                      <a:alpha val="43137"/>
                    </a:srgbClr>
                  </a:outerShdw>
                </a:effectLst>
              </a:rPr>
              <a:t>iTunes</a:t>
            </a:r>
            <a:r>
              <a:rPr lang="pt-BR" sz="2800" dirty="0" smtClean="0">
                <a:effectLst>
                  <a:outerShdw blurRad="38100" dist="38100" dir="2700000" algn="tl">
                    <a:srgbClr val="000000">
                      <a:alpha val="43137"/>
                    </a:srgbClr>
                  </a:outerShdw>
                </a:effectLst>
              </a:rPr>
              <a:t>”.</a:t>
            </a:r>
          </a:p>
          <a:p>
            <a:pPr>
              <a:lnSpc>
                <a:spcPct val="150000"/>
              </a:lnSpc>
            </a:pPr>
            <a:r>
              <a:rPr lang="pt-BR" sz="2800" dirty="0" smtClean="0">
                <a:effectLst>
                  <a:outerShdw blurRad="38100" dist="38100" dir="2700000" algn="tl">
                    <a:srgbClr val="000000">
                      <a:alpha val="43137"/>
                    </a:srgbClr>
                  </a:outerShdw>
                </a:effectLst>
              </a:rPr>
              <a:t>    (Steve Jobs)</a:t>
            </a:r>
          </a:p>
          <a:p>
            <a:pPr>
              <a:lnSpc>
                <a:spcPct val="150000"/>
              </a:lnSpc>
              <a:buBlip>
                <a:blip r:embed="rId3"/>
              </a:buBlip>
            </a:pPr>
            <a:r>
              <a:rPr lang="pt-BR" sz="2800" dirty="0" smtClean="0">
                <a:solidFill>
                  <a:schemeClr val="bg1"/>
                </a:solidFill>
                <a:effectLst>
                  <a:outerShdw blurRad="38100" dist="38100" dir="2700000" algn="tl">
                    <a:srgbClr val="000000">
                      <a:alpha val="43137"/>
                    </a:srgbClr>
                  </a:outerShdw>
                </a:effectLst>
              </a:rPr>
              <a:t> </a:t>
            </a:r>
            <a:r>
              <a:rPr lang="pt-BR" sz="2800" dirty="0" smtClean="0">
                <a:solidFill>
                  <a:srgbClr val="FFFF00"/>
                </a:solidFill>
                <a:effectLst>
                  <a:outerShdw blurRad="38100" dist="38100" dir="2700000" algn="tl">
                    <a:srgbClr val="000000">
                      <a:alpha val="43137"/>
                    </a:srgbClr>
                  </a:outerShdw>
                </a:effectLst>
              </a:rPr>
              <a:t>Foco comercial.  “Rede social, ou caça  níqueis?”</a:t>
            </a:r>
          </a:p>
          <a:p>
            <a:pPr>
              <a:lnSpc>
                <a:spcPct val="150000"/>
              </a:lnSpc>
            </a:pPr>
            <a:r>
              <a:rPr lang="pt-BR" sz="2400" dirty="0" smtClean="0">
                <a:solidFill>
                  <a:srgbClr val="FFFF00"/>
                </a:solidFill>
                <a:effectLst>
                  <a:outerShdw blurRad="38100" dist="38100" dir="2700000" algn="tl">
                    <a:srgbClr val="000000">
                      <a:alpha val="43137"/>
                    </a:srgbClr>
                  </a:outerShdw>
                </a:effectLst>
              </a:rPr>
              <a:t> </a:t>
            </a:r>
            <a:r>
              <a:rPr lang="pt-BR" sz="2400" b="1" dirty="0" smtClean="0">
                <a:solidFill>
                  <a:srgbClr val="FFFF00"/>
                </a:solidFill>
                <a:effectLst>
                  <a:outerShdw blurRad="38100" dist="38100" dir="2700000" algn="tl">
                    <a:srgbClr val="000000">
                      <a:alpha val="43137"/>
                    </a:srgbClr>
                  </a:outerShdw>
                </a:effectLst>
              </a:rPr>
              <a:t>    Facilita a descoberta de novas músicas, com a possibilidade de</a:t>
            </a:r>
          </a:p>
          <a:p>
            <a:pPr>
              <a:lnSpc>
                <a:spcPct val="150000"/>
              </a:lnSpc>
            </a:pPr>
            <a:r>
              <a:rPr lang="pt-BR" sz="2400" b="1" dirty="0" smtClean="0">
                <a:solidFill>
                  <a:srgbClr val="FFFF00"/>
                </a:solidFill>
                <a:effectLst>
                  <a:outerShdw blurRad="38100" dist="38100" dir="2700000" algn="tl">
                    <a:srgbClr val="000000">
                      <a:alpha val="43137"/>
                    </a:srgbClr>
                  </a:outerShdw>
                </a:effectLst>
              </a:rPr>
              <a:t>     comprá-las com apenas um clique.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3"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Ping</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5" name="Imagem 4" descr="iTunes10.png"/>
          <p:cNvPicPr>
            <a:picLocks noChangeAspect="1"/>
          </p:cNvPicPr>
          <p:nvPr/>
        </p:nvPicPr>
        <p:blipFill>
          <a:blip r:embed="rId2" cstate="print"/>
          <a:stretch>
            <a:fillRect/>
          </a:stretch>
        </p:blipFill>
        <p:spPr>
          <a:xfrm>
            <a:off x="3491880" y="476672"/>
            <a:ext cx="828000" cy="828000"/>
          </a:xfrm>
          <a:prstGeom prst="rect">
            <a:avLst/>
          </a:prstGeom>
        </p:spPr>
      </p:pic>
      <p:sp>
        <p:nvSpPr>
          <p:cNvPr id="4" name="CaixaDeTexto 3"/>
          <p:cNvSpPr txBox="1"/>
          <p:nvPr/>
        </p:nvSpPr>
        <p:spPr>
          <a:xfrm flipH="1">
            <a:off x="395536" y="1412778"/>
            <a:ext cx="8748464" cy="5262979"/>
          </a:xfrm>
          <a:prstGeom prst="rect">
            <a:avLst/>
          </a:prstGeom>
          <a:noFill/>
        </p:spPr>
        <p:txBody>
          <a:bodyPr wrap="square" rtlCol="0">
            <a:spAutoFit/>
          </a:bodyPr>
          <a:lstStyle/>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a:t>
            </a:r>
            <a:r>
              <a:rPr lang="pt-BR" sz="2800" dirty="0" smtClean="0">
                <a:effectLst>
                  <a:outerShdw blurRad="38100" dist="38100" dir="2700000" algn="tl">
                    <a:srgbClr val="000000">
                      <a:alpha val="43137"/>
                    </a:srgbClr>
                  </a:outerShdw>
                </a:effectLst>
                <a:latin typeface="+mj-lt"/>
              </a:rPr>
              <a:t>A idéia geral do </a:t>
            </a:r>
            <a:r>
              <a:rPr lang="pt-BR" sz="2800" dirty="0" err="1" smtClean="0">
                <a:effectLst>
                  <a:outerShdw blurRad="38100" dist="38100" dir="2700000" algn="tl">
                    <a:srgbClr val="000000">
                      <a:alpha val="43137"/>
                    </a:srgbClr>
                  </a:outerShdw>
                </a:effectLst>
                <a:latin typeface="+mj-lt"/>
              </a:rPr>
              <a:t>Ping</a:t>
            </a:r>
            <a:r>
              <a:rPr lang="pt-BR" sz="2800" dirty="0" smtClean="0">
                <a:effectLst>
                  <a:outerShdw blurRad="38100" dist="38100" dir="2700000" algn="tl">
                    <a:srgbClr val="000000">
                      <a:alpha val="43137"/>
                    </a:srgbClr>
                  </a:outerShdw>
                </a:effectLst>
                <a:latin typeface="+mj-lt"/>
              </a:rPr>
              <a:t> é que um usuário irá seguir outro</a:t>
            </a:r>
          </a:p>
          <a:p>
            <a:pPr>
              <a:lnSpc>
                <a:spcPct val="150000"/>
              </a:lnSpc>
            </a:pPr>
            <a:r>
              <a:rPr lang="pt-BR" sz="2800" dirty="0" smtClean="0">
                <a:effectLst>
                  <a:outerShdw blurRad="38100" dist="38100" dir="2700000" algn="tl">
                    <a:srgbClr val="000000">
                      <a:alpha val="43137"/>
                    </a:srgbClr>
                  </a:outerShdw>
                </a:effectLst>
                <a:latin typeface="+mj-lt"/>
              </a:rPr>
              <a:t>    se eles compartilham gostos e interesses musicais.</a:t>
            </a:r>
            <a:endParaRPr lang="pt-BR" sz="2800" dirty="0" smtClean="0">
              <a:effectLst>
                <a:outerShdw blurRad="38100" dist="38100" dir="2700000" algn="tl">
                  <a:srgbClr val="000000">
                    <a:alpha val="43137"/>
                  </a:srgbClr>
                </a:outerShdw>
              </a:effectLst>
            </a:endParaRPr>
          </a:p>
          <a:p>
            <a:pPr>
              <a:lnSpc>
                <a:spcPct val="150000"/>
              </a:lnSpc>
              <a:buBlip>
                <a:blip r:embed="rId3"/>
              </a:buBlip>
            </a:pPr>
            <a:r>
              <a:rPr lang="pt-BR" sz="2800" dirty="0" smtClean="0">
                <a:effectLst>
                  <a:outerShdw blurRad="38100" dist="38100" dir="2700000" algn="tl">
                    <a:srgbClr val="000000">
                      <a:alpha val="43137"/>
                    </a:srgbClr>
                  </a:outerShdw>
                </a:effectLst>
              </a:rPr>
              <a:t> </a:t>
            </a:r>
            <a:r>
              <a:rPr lang="pt-BR" sz="2800" dirty="0" smtClean="0">
                <a:solidFill>
                  <a:srgbClr val="FFFF00"/>
                </a:solidFill>
              </a:rPr>
              <a:t>No entanto, o </a:t>
            </a:r>
            <a:r>
              <a:rPr lang="pt-BR" sz="2800" dirty="0" err="1" smtClean="0">
                <a:solidFill>
                  <a:srgbClr val="FFFF00"/>
                </a:solidFill>
              </a:rPr>
              <a:t>Ping</a:t>
            </a:r>
            <a:r>
              <a:rPr lang="pt-BR" sz="2800" dirty="0" smtClean="0">
                <a:solidFill>
                  <a:srgbClr val="FFFF00"/>
                </a:solidFill>
              </a:rPr>
              <a:t> provavelmente não será muito útil</a:t>
            </a:r>
          </a:p>
          <a:p>
            <a:pPr>
              <a:lnSpc>
                <a:spcPct val="150000"/>
              </a:lnSpc>
            </a:pPr>
            <a:r>
              <a:rPr lang="pt-BR" sz="2800" dirty="0" smtClean="0">
                <a:solidFill>
                  <a:srgbClr val="FFFF00"/>
                </a:solidFill>
              </a:rPr>
              <a:t>    para seguir amigos que não possuem o mesmo gosto</a:t>
            </a:r>
          </a:p>
          <a:p>
            <a:pPr>
              <a:lnSpc>
                <a:spcPct val="150000"/>
              </a:lnSpc>
            </a:pPr>
            <a:r>
              <a:rPr lang="pt-BR" sz="2800" dirty="0" smtClean="0">
                <a:solidFill>
                  <a:srgbClr val="FFFF00"/>
                </a:solidFill>
              </a:rPr>
              <a:t>    musical. “Você pode ser meu amigo no </a:t>
            </a:r>
            <a:r>
              <a:rPr lang="pt-BR" sz="2800" dirty="0" err="1" smtClean="0">
                <a:solidFill>
                  <a:srgbClr val="FFFF00"/>
                </a:solidFill>
              </a:rPr>
              <a:t>Facebook</a:t>
            </a:r>
            <a:r>
              <a:rPr lang="pt-BR" sz="2800" dirty="0" smtClean="0">
                <a:solidFill>
                  <a:srgbClr val="FFFF00"/>
                </a:solidFill>
              </a:rPr>
              <a:t>, mas</a:t>
            </a:r>
          </a:p>
          <a:p>
            <a:pPr>
              <a:lnSpc>
                <a:spcPct val="150000"/>
              </a:lnSpc>
            </a:pPr>
            <a:r>
              <a:rPr lang="pt-BR" sz="2800" dirty="0" smtClean="0">
                <a:solidFill>
                  <a:srgbClr val="FFFF00"/>
                </a:solidFill>
              </a:rPr>
              <a:t>    me desculpe, não estou interessado no </a:t>
            </a:r>
            <a:r>
              <a:rPr lang="pt-BR" sz="2800" b="1" dirty="0" err="1" smtClean="0">
                <a:solidFill>
                  <a:srgbClr val="FFFF00"/>
                </a:solidFill>
              </a:rPr>
              <a:t>pagodão</a:t>
            </a:r>
            <a:r>
              <a:rPr lang="pt-BR" sz="2800" dirty="0" smtClean="0">
                <a:solidFill>
                  <a:srgbClr val="FFFF00"/>
                </a:solidFill>
              </a:rPr>
              <a:t> que</a:t>
            </a:r>
          </a:p>
          <a:p>
            <a:pPr>
              <a:lnSpc>
                <a:spcPct val="150000"/>
              </a:lnSpc>
            </a:pPr>
            <a:r>
              <a:rPr lang="pt-BR" sz="2800" dirty="0" smtClean="0">
                <a:solidFill>
                  <a:srgbClr val="FFFF00"/>
                </a:solidFill>
              </a:rPr>
              <a:t>    você gosta</a:t>
            </a:r>
            <a:r>
              <a:rPr lang="pt-BR" sz="2800" dirty="0" smtClean="0">
                <a:solidFill>
                  <a:srgbClr val="FFFF00"/>
                </a:solidFill>
                <a:effectLst>
                  <a:outerShdw blurRad="38100" dist="38100" dir="2700000" algn="tl">
                    <a:srgbClr val="000000">
                      <a:alpha val="43137"/>
                    </a:srgbClr>
                  </a:outerShdw>
                </a:effectLst>
              </a:rPr>
              <a:t>.”</a:t>
            </a:r>
          </a:p>
          <a:p>
            <a:pPr>
              <a:lnSpc>
                <a:spcPct val="150000"/>
              </a:lnSpc>
              <a:buBlip>
                <a:blip r:embed="rId3"/>
              </a:buBlip>
            </a:pPr>
            <a:r>
              <a:rPr lang="pt-BR" sz="2800" dirty="0" smtClean="0">
                <a:effectLst>
                  <a:outerShdw blurRad="38100" dist="38100" dir="2700000" algn="tl">
                    <a:srgbClr val="000000">
                      <a:alpha val="43137"/>
                    </a:srgbClr>
                  </a:outerShdw>
                </a:effectLst>
              </a:rPr>
              <a:t> </a:t>
            </a:r>
            <a:r>
              <a:rPr lang="pt-BR" sz="2800" b="1" dirty="0" smtClean="0">
                <a:effectLst>
                  <a:outerShdw blurRad="38100" dist="38100" dir="2700000" algn="tl">
                    <a:srgbClr val="000000">
                      <a:alpha val="43137"/>
                    </a:srgbClr>
                  </a:outerShdw>
                </a:effectLst>
              </a:rPr>
              <a:t>Duras críticas</a:t>
            </a:r>
            <a:r>
              <a:rPr lang="pt-BR" sz="2800" dirty="0" smtClean="0">
                <a:effectLst>
                  <a:outerShdw blurRad="38100" dist="38100" dir="2700000" algn="tl">
                    <a:srgbClr val="000000">
                      <a:alpha val="43137"/>
                    </a:srgbClr>
                  </a:outerShdw>
                </a:effectLst>
              </a:rPr>
              <a:t> em relação ao design e usabilidade.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2276872"/>
            <a:ext cx="9144000" cy="38884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19" name="Título 1"/>
          <p:cNvSpPr txBox="1">
            <a:spLocks/>
          </p:cNvSpPr>
          <p:nvPr/>
        </p:nvSpPr>
        <p:spPr>
          <a:xfrm>
            <a:off x="251520" y="2420888"/>
            <a:ext cx="8686800" cy="3672408"/>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spcBef>
                <a:spcPct val="0"/>
              </a:spcBef>
              <a:spcAft>
                <a:spcPts val="0"/>
              </a:spcAft>
              <a:buClrTx/>
              <a:buSzTx/>
              <a:buFontTx/>
              <a:buNone/>
              <a:tabLst/>
              <a:defRPr/>
            </a:pPr>
            <a:r>
              <a:rPr kumimoji="0" lang="pt-BR" sz="4000" b="1" i="0" u="none" strike="noStrike" kern="1200" cap="none" spc="0" normalizeH="0" baseline="0" noProof="0" dirty="0" smtClean="0">
                <a:ln>
                  <a:noFill/>
                </a:ln>
                <a:solidFill>
                  <a:srgbClr val="0D27AB"/>
                </a:solidFill>
                <a:uLnTx/>
                <a:uFillTx/>
                <a:latin typeface="+mj-lt"/>
                <a:ea typeface="+mj-ea"/>
                <a:cs typeface="+mj-cs"/>
              </a:rPr>
              <a:t>PANDORA</a:t>
            </a:r>
          </a:p>
          <a:p>
            <a:pPr marL="0" marR="0" lvl="0" indent="0" algn="ctr" defTabSz="914400" rtl="0" eaLnBrk="1" fontAlgn="auto" latinLnBrk="0" hangingPunct="1">
              <a:spcBef>
                <a:spcPct val="0"/>
              </a:spcBef>
              <a:spcAft>
                <a:spcPts val="0"/>
              </a:spcAft>
              <a:buClrTx/>
              <a:buSzTx/>
              <a:buFontTx/>
              <a:buNone/>
              <a:tabLst/>
              <a:defRPr/>
            </a:pPr>
            <a:r>
              <a:rPr kumimoji="0" lang="pt-BR" sz="4000" i="0" u="none" strike="noStrike" kern="1200" cap="none" spc="0" normalizeH="0" baseline="0" noProof="0" dirty="0" smtClean="0">
                <a:ln>
                  <a:noFill/>
                </a:ln>
                <a:solidFill>
                  <a:srgbClr val="0D27AB"/>
                </a:solidFill>
                <a:uLnTx/>
                <a:uFillTx/>
                <a:latin typeface="+mj-lt"/>
                <a:ea typeface="+mj-ea"/>
                <a:cs typeface="+mj-cs"/>
              </a:rPr>
              <a:t>Análise Estrutural</a:t>
            </a:r>
          </a:p>
          <a:p>
            <a:pPr marL="0" marR="0" lvl="0" indent="0" algn="ctr" defTabSz="914400" rtl="0" eaLnBrk="1" fontAlgn="auto" latinLnBrk="0" hangingPunct="1">
              <a:spcBef>
                <a:spcPct val="0"/>
              </a:spcBef>
              <a:spcAft>
                <a:spcPts val="0"/>
              </a:spcAft>
              <a:buClrTx/>
              <a:buSzTx/>
              <a:buFontTx/>
              <a:buNone/>
              <a:tabLst/>
              <a:defRPr/>
            </a:pPr>
            <a:r>
              <a:rPr lang="pt-BR" sz="5000" dirty="0" smtClean="0">
                <a:solidFill>
                  <a:schemeClr val="bg1">
                    <a:lumMod val="50000"/>
                    <a:lumOff val="50000"/>
                  </a:schemeClr>
                </a:solidFill>
                <a:latin typeface="+mj-lt"/>
                <a:ea typeface="+mj-ea"/>
                <a:cs typeface="+mj-cs"/>
              </a:rPr>
              <a:t>x</a:t>
            </a:r>
            <a:endParaRPr lang="pt-BR" sz="5000" noProof="0" dirty="0" smtClean="0">
              <a:solidFill>
                <a:schemeClr val="bg1">
                  <a:lumMod val="50000"/>
                  <a:lumOff val="50000"/>
                </a:schemeClr>
              </a:solidFill>
              <a:latin typeface="+mj-lt"/>
              <a:ea typeface="+mj-ea"/>
              <a:cs typeface="+mj-cs"/>
            </a:endParaRPr>
          </a:p>
          <a:p>
            <a:pPr marL="0" marR="0" lvl="0" indent="0" algn="ctr" defTabSz="914400" rtl="0" eaLnBrk="1" fontAlgn="auto" latinLnBrk="0" hangingPunct="1">
              <a:spcBef>
                <a:spcPct val="0"/>
              </a:spcBef>
              <a:spcAft>
                <a:spcPts val="0"/>
              </a:spcAft>
              <a:buClrTx/>
              <a:buSzTx/>
              <a:buFontTx/>
              <a:buNone/>
              <a:tabLst/>
              <a:defRPr/>
            </a:pPr>
            <a:r>
              <a:rPr lang="pt-BR" sz="4000" b="1" dirty="0" smtClean="0">
                <a:solidFill>
                  <a:srgbClr val="FF1966"/>
                </a:solidFill>
                <a:latin typeface="+mj-lt"/>
                <a:ea typeface="+mj-ea"/>
                <a:cs typeface="+mj-cs"/>
              </a:rPr>
              <a:t>LAST.FM</a:t>
            </a:r>
            <a:endParaRPr lang="pt-BR" sz="4000" b="1" noProof="0" dirty="0" smtClean="0">
              <a:solidFill>
                <a:srgbClr val="FF1966"/>
              </a:solidFill>
              <a:latin typeface="+mj-lt"/>
              <a:ea typeface="+mj-ea"/>
              <a:cs typeface="+mj-cs"/>
            </a:endParaRPr>
          </a:p>
          <a:p>
            <a:pPr marL="0" marR="0" lvl="0" indent="0" algn="ctr" defTabSz="914400" rtl="0" eaLnBrk="1" fontAlgn="auto" latinLnBrk="0" hangingPunct="1">
              <a:spcBef>
                <a:spcPct val="0"/>
              </a:spcBef>
              <a:spcAft>
                <a:spcPts val="0"/>
              </a:spcAft>
              <a:buClrTx/>
              <a:buSzTx/>
              <a:buFontTx/>
              <a:buNone/>
              <a:tabLst/>
              <a:defRPr/>
            </a:pPr>
            <a:r>
              <a:rPr kumimoji="0" lang="pt-BR" sz="4000" i="0" u="none" strike="noStrike" kern="1200" cap="none" spc="0" normalizeH="0" baseline="0" dirty="0" smtClean="0">
                <a:ln>
                  <a:noFill/>
                </a:ln>
                <a:solidFill>
                  <a:srgbClr val="FF1966"/>
                </a:solidFill>
                <a:uLnTx/>
                <a:uFillTx/>
                <a:latin typeface="+mj-lt"/>
                <a:ea typeface="+mj-ea"/>
                <a:cs typeface="+mj-cs"/>
              </a:rPr>
              <a:t>Análise Comportamental</a:t>
            </a:r>
            <a:endParaRPr kumimoji="0" lang="pt-BR" sz="4000" i="0" u="none" strike="noStrike" kern="1200" cap="none" spc="0" normalizeH="0" baseline="0" noProof="0" dirty="0">
              <a:ln>
                <a:noFill/>
              </a:ln>
              <a:solidFill>
                <a:srgbClr val="FF1966"/>
              </a:solidFill>
              <a:uLnTx/>
              <a:uFillTx/>
              <a:latin typeface="+mj-lt"/>
              <a:ea typeface="+mj-ea"/>
              <a:cs typeface="+mj-cs"/>
            </a:endParaRPr>
          </a:p>
        </p:txBody>
      </p:sp>
      <p:sp>
        <p:nvSpPr>
          <p:cNvPr id="24"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4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de músicas</a:t>
            </a:r>
            <a:endParaRPr kumimoji="0" lang="pt-BR" sz="44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4005064"/>
            <a:ext cx="9144000" cy="63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1412776"/>
            <a:ext cx="9144000" cy="63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19" name="Título 1"/>
          <p:cNvSpPr txBox="1">
            <a:spLocks/>
          </p:cNvSpPr>
          <p:nvPr/>
        </p:nvSpPr>
        <p:spPr>
          <a:xfrm>
            <a:off x="251520" y="1772816"/>
            <a:ext cx="8686800" cy="4392488"/>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spcBef>
                <a:spcPct val="0"/>
              </a:spcBef>
              <a:spcAft>
                <a:spcPts val="0"/>
              </a:spcAft>
              <a:buClrTx/>
              <a:buSzTx/>
              <a:buFontTx/>
              <a:buNone/>
              <a:tabLst/>
              <a:defRPr/>
            </a:pPr>
            <a:r>
              <a:rPr kumimoji="0" lang="pt-BR" sz="2400" b="1" i="0" u="none" strike="noStrike" kern="1200" cap="none" spc="0" normalizeH="0" baseline="0" noProof="0" dirty="0" smtClean="0">
                <a:ln>
                  <a:noFill/>
                </a:ln>
                <a:solidFill>
                  <a:srgbClr val="0D27AB"/>
                </a:solidFill>
                <a:effectLst>
                  <a:outerShdw blurRad="50800" dist="38100" dir="5400000" algn="t" rotWithShape="0">
                    <a:prstClr val="black">
                      <a:alpha val="40000"/>
                    </a:prstClr>
                  </a:outerShdw>
                </a:effectLst>
                <a:uLnTx/>
                <a:uFillTx/>
                <a:latin typeface="+mj-lt"/>
                <a:ea typeface="+mj-ea"/>
                <a:cs typeface="+mj-cs"/>
              </a:rPr>
              <a:t>PANDORA </a:t>
            </a:r>
            <a:r>
              <a:rPr kumimoji="0" lang="pt-BR" sz="2400" b="1" i="0" u="none" strike="noStrike" kern="1200" cap="none" spc="0" normalizeH="0" noProof="0" dirty="0" smtClean="0">
                <a:ln>
                  <a:noFill/>
                </a:ln>
                <a:solidFill>
                  <a:srgbClr val="0D27AB"/>
                </a:solidFill>
                <a:effectLst>
                  <a:outerShdw blurRad="50800" dist="38100" dir="5400000" algn="t" rotWithShape="0">
                    <a:prstClr val="black">
                      <a:alpha val="40000"/>
                    </a:prstClr>
                  </a:outerShdw>
                </a:effectLst>
                <a:uLnTx/>
                <a:uFillTx/>
                <a:latin typeface="+mj-lt"/>
                <a:ea typeface="+mj-ea"/>
                <a:cs typeface="+mj-cs"/>
              </a:rPr>
              <a:t> –  </a:t>
            </a:r>
            <a:r>
              <a:rPr kumimoji="0" lang="pt-BR" sz="2400" b="1" i="0" u="none" strike="noStrike" kern="1200" cap="none" spc="0" normalizeH="0" baseline="0" noProof="0" dirty="0" smtClean="0">
                <a:ln>
                  <a:noFill/>
                </a:ln>
                <a:solidFill>
                  <a:srgbClr val="0D27AB"/>
                </a:solidFill>
                <a:effectLst>
                  <a:outerShdw blurRad="50800" dist="38100" dir="5400000" algn="t" rotWithShape="0">
                    <a:prstClr val="black">
                      <a:alpha val="40000"/>
                    </a:prstClr>
                  </a:outerShdw>
                </a:effectLst>
                <a:uLnTx/>
                <a:uFillTx/>
                <a:latin typeface="+mj-lt"/>
                <a:ea typeface="+mj-ea"/>
                <a:cs typeface="+mj-cs"/>
              </a:rPr>
              <a:t>Análise</a:t>
            </a:r>
            <a:r>
              <a:rPr kumimoji="0" lang="pt-BR" sz="2400" b="1" i="0" u="none" strike="noStrike" kern="1200" cap="none" spc="0" normalizeH="0" noProof="0" dirty="0" smtClean="0">
                <a:ln>
                  <a:noFill/>
                </a:ln>
                <a:solidFill>
                  <a:srgbClr val="0D27AB"/>
                </a:solidFill>
                <a:effectLst>
                  <a:outerShdw blurRad="50800" dist="38100" dir="5400000" algn="t" rotWithShape="0">
                    <a:prstClr val="black">
                      <a:alpha val="40000"/>
                    </a:prstClr>
                  </a:outerShdw>
                </a:effectLst>
                <a:uLnTx/>
                <a:uFillTx/>
                <a:latin typeface="+mj-lt"/>
                <a:ea typeface="+mj-ea"/>
                <a:cs typeface="+mj-cs"/>
              </a:rPr>
              <a:t> Estrutural</a:t>
            </a:r>
            <a:endParaRPr kumimoji="0" lang="pt-BR" sz="2400" b="1" i="0" u="none" strike="noStrike" kern="1200" cap="none" spc="0" normalizeH="0" baseline="0" noProof="0" dirty="0" smtClean="0">
              <a:ln>
                <a:noFill/>
              </a:ln>
              <a:solidFill>
                <a:srgbClr val="0D27AB"/>
              </a:solidFill>
              <a:effectLst>
                <a:outerShdw blurRad="50800" dist="38100" dir="5400000" algn="t" rotWithShape="0">
                  <a:prstClr val="black">
                    <a:alpha val="40000"/>
                  </a:prstClr>
                </a:outerShdw>
              </a:effectLst>
              <a:uLnTx/>
              <a:uFillTx/>
              <a:latin typeface="+mj-lt"/>
              <a:ea typeface="+mj-ea"/>
              <a:cs typeface="+mj-cs"/>
            </a:endParaRPr>
          </a:p>
          <a:p>
            <a:pPr marL="0" marR="0" lvl="0" indent="0" defTabSz="914400" rtl="0" eaLnBrk="1" fontAlgn="auto" latinLnBrk="0" hangingPunct="1">
              <a:spcBef>
                <a:spcPct val="0"/>
              </a:spcBef>
              <a:spcAft>
                <a:spcPts val="0"/>
              </a:spcAft>
              <a:buClrTx/>
              <a:buSzTx/>
              <a:buFontTx/>
              <a:buNone/>
              <a:tabLst/>
              <a:defRPr/>
            </a:pPr>
            <a:endParaRPr kumimoji="0" lang="pt-BR" sz="2400" b="1"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endParaRPr>
          </a:p>
          <a:p>
            <a:pPr lvl="0" algn="just">
              <a:spcBef>
                <a:spcPct val="0"/>
              </a:spcBef>
            </a:pPr>
            <a:r>
              <a:rPr lang="pt-BR" sz="2000" b="1" dirty="0" smtClean="0">
                <a:effectLst>
                  <a:outerShdw blurRad="50800" dist="38100" dir="5400000" algn="t" rotWithShape="0">
                    <a:prstClr val="black">
                      <a:alpha val="40000"/>
                    </a:prstClr>
                  </a:outerShdw>
                </a:effectLst>
                <a:latin typeface="+mj-lt"/>
                <a:ea typeface="+mj-ea"/>
                <a:cs typeface="+mj-cs"/>
              </a:rPr>
              <a:t>Pandora</a:t>
            </a:r>
            <a:r>
              <a:rPr lang="pt-BR" sz="2000" dirty="0" smtClean="0">
                <a:effectLst>
                  <a:outerShdw blurRad="50800" dist="38100" dir="5400000" algn="t" rotWithShape="0">
                    <a:prstClr val="black">
                      <a:alpha val="40000"/>
                    </a:prstClr>
                  </a:outerShdw>
                </a:effectLst>
                <a:latin typeface="+mj-lt"/>
                <a:ea typeface="+mj-ea"/>
                <a:cs typeface="+mj-cs"/>
              </a:rPr>
              <a:t> se baseia no Genoma da Música, que consiste em mais 400 características musicais, abrangendo </a:t>
            </a:r>
            <a:r>
              <a:rPr lang="pt-BR" sz="2000" b="1" dirty="0" smtClean="0">
                <a:effectLst>
                  <a:outerShdw blurRad="50800" dist="38100" dir="5400000" algn="t" rotWithShape="0">
                    <a:prstClr val="black">
                      <a:alpha val="40000"/>
                    </a:prstClr>
                  </a:outerShdw>
                </a:effectLst>
                <a:latin typeface="+mj-lt"/>
                <a:ea typeface="+mj-ea"/>
                <a:cs typeface="+mj-cs"/>
              </a:rPr>
              <a:t>as qualidades da melodia, harmonia, ritmo, forma, composição e letra,</a:t>
            </a:r>
            <a:r>
              <a:rPr lang="pt-BR" sz="2000" dirty="0" smtClean="0">
                <a:effectLst>
                  <a:outerShdw blurRad="50800" dist="38100" dir="5400000" algn="t" rotWithShape="0">
                    <a:prstClr val="black">
                      <a:alpha val="40000"/>
                    </a:prstClr>
                  </a:outerShdw>
                </a:effectLst>
                <a:latin typeface="+mj-lt"/>
                <a:ea typeface="+mj-ea"/>
                <a:cs typeface="+mj-cs"/>
              </a:rPr>
              <a:t> levou cerca de 5 anos para ser finalizado e teve a contribuição de </a:t>
            </a:r>
            <a:r>
              <a:rPr lang="pt-BR" sz="2000" dirty="0" smtClean="0">
                <a:effectLst>
                  <a:outerShdw blurRad="50800" dist="38100" dir="5400000" algn="t" rotWithShape="0">
                    <a:prstClr val="black">
                      <a:alpha val="40000"/>
                    </a:prstClr>
                  </a:outerShdw>
                </a:effectLst>
              </a:rPr>
              <a:t>30 especialistas em teoria da música</a:t>
            </a:r>
            <a:r>
              <a:rPr lang="pt-BR" sz="2000" dirty="0" smtClean="0">
                <a:effectLst>
                  <a:outerShdw blurRad="50800" dist="38100" dir="5400000" algn="t" rotWithShape="0">
                    <a:prstClr val="black">
                      <a:alpha val="40000"/>
                    </a:prstClr>
                  </a:outerShdw>
                </a:effectLst>
                <a:latin typeface="+mj-lt"/>
                <a:ea typeface="+mj-ea"/>
                <a:cs typeface="+mj-cs"/>
              </a:rPr>
              <a:t>. O genoma é baseado em uma análise complexa de músicas de 10 mil artistas dos últimos 100  anos.</a:t>
            </a:r>
            <a:endParaRPr kumimoji="0" lang="pt-BR" sz="20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endParaRPr>
          </a:p>
          <a:p>
            <a:pPr marL="0" marR="0" lvl="0" indent="0" defTabSz="914400" rtl="0" eaLnBrk="1" fontAlgn="auto" latinLnBrk="0" hangingPunct="1">
              <a:spcBef>
                <a:spcPct val="0"/>
              </a:spcBef>
              <a:spcAft>
                <a:spcPts val="0"/>
              </a:spcAft>
              <a:buClrTx/>
              <a:buSzTx/>
              <a:buFontTx/>
              <a:buNone/>
              <a:tabLst/>
              <a:defRPr/>
            </a:pPr>
            <a:endParaRPr lang="pt-BR" sz="2400" noProof="0" dirty="0" smtClean="0">
              <a:effectLst>
                <a:outerShdw blurRad="50800" dist="38100" dir="5400000" algn="t" rotWithShape="0">
                  <a:prstClr val="black">
                    <a:alpha val="40000"/>
                  </a:prstClr>
                </a:outerShdw>
              </a:effectLst>
              <a:latin typeface="+mj-lt"/>
              <a:ea typeface="+mj-ea"/>
              <a:cs typeface="+mj-cs"/>
            </a:endParaRPr>
          </a:p>
          <a:p>
            <a:pPr lvl="0" algn="ctr">
              <a:spcBef>
                <a:spcPct val="0"/>
              </a:spcBef>
            </a:pPr>
            <a:r>
              <a:rPr kumimoji="0" lang="pt-BR" sz="2400" b="1" i="0" u="none" strike="noStrike" kern="1200" cap="none" spc="0" normalizeH="0" baseline="0" dirty="0" smtClean="0">
                <a:ln>
                  <a:noFill/>
                </a:ln>
                <a:solidFill>
                  <a:srgbClr val="FF1966"/>
                </a:solidFill>
                <a:effectLst>
                  <a:outerShdw blurRad="50800" dist="38100" dir="5400000" algn="t" rotWithShape="0">
                    <a:prstClr val="black">
                      <a:alpha val="40000"/>
                    </a:prstClr>
                  </a:outerShdw>
                </a:effectLst>
                <a:uLnTx/>
                <a:uFillTx/>
                <a:latin typeface="+mj-lt"/>
                <a:ea typeface="+mj-ea"/>
                <a:cs typeface="+mj-cs"/>
              </a:rPr>
              <a:t>LAST.FM</a:t>
            </a:r>
            <a:r>
              <a:rPr lang="pt-BR" sz="2400" b="1" dirty="0" smtClean="0">
                <a:solidFill>
                  <a:srgbClr val="FF1966"/>
                </a:solidFill>
                <a:effectLst>
                  <a:outerShdw blurRad="50800" dist="38100" dir="5400000" algn="t" rotWithShape="0">
                    <a:prstClr val="black">
                      <a:alpha val="40000"/>
                    </a:prstClr>
                  </a:outerShdw>
                </a:effectLst>
                <a:latin typeface="+mj-lt"/>
                <a:ea typeface="+mj-ea"/>
                <a:cs typeface="+mj-cs"/>
              </a:rPr>
              <a:t>  </a:t>
            </a:r>
            <a:r>
              <a:rPr lang="pt-BR" sz="2400" b="1" dirty="0" smtClean="0">
                <a:solidFill>
                  <a:srgbClr val="FF1966"/>
                </a:solidFill>
                <a:effectLst>
                  <a:outerShdw blurRad="50800" dist="38100" dir="5400000" algn="t" rotWithShape="0">
                    <a:prstClr val="black">
                      <a:alpha val="40000"/>
                    </a:prstClr>
                  </a:outerShdw>
                </a:effectLst>
              </a:rPr>
              <a:t>–</a:t>
            </a:r>
            <a:r>
              <a:rPr lang="pt-BR" sz="2400" b="1" dirty="0" smtClean="0">
                <a:solidFill>
                  <a:srgbClr val="FF1966"/>
                </a:solidFill>
                <a:effectLst>
                  <a:outerShdw blurRad="50800" dist="38100" dir="5400000" algn="t" rotWithShape="0">
                    <a:prstClr val="black">
                      <a:alpha val="40000"/>
                    </a:prstClr>
                  </a:outerShdw>
                </a:effectLst>
                <a:latin typeface="+mj-lt"/>
                <a:ea typeface="+mj-ea"/>
                <a:cs typeface="+mj-cs"/>
              </a:rPr>
              <a:t>  Análise </a:t>
            </a:r>
            <a:r>
              <a:rPr kumimoji="0" lang="pt-BR" sz="2400" b="1" i="0" u="none" strike="noStrike" kern="1200" cap="none" spc="0" normalizeH="0" baseline="0" dirty="0" smtClean="0">
                <a:ln>
                  <a:noFill/>
                </a:ln>
                <a:solidFill>
                  <a:srgbClr val="FF1966"/>
                </a:solidFill>
                <a:effectLst>
                  <a:outerShdw blurRad="50800" dist="38100" dir="5400000" algn="t" rotWithShape="0">
                    <a:prstClr val="black">
                      <a:alpha val="40000"/>
                    </a:prstClr>
                  </a:outerShdw>
                </a:effectLst>
                <a:uLnTx/>
                <a:uFillTx/>
                <a:latin typeface="+mj-lt"/>
                <a:ea typeface="+mj-ea"/>
                <a:cs typeface="+mj-cs"/>
              </a:rPr>
              <a:t>Comportamental</a:t>
            </a:r>
          </a:p>
          <a:p>
            <a:pPr lvl="0">
              <a:spcBef>
                <a:spcPct val="0"/>
              </a:spcBef>
            </a:pPr>
            <a:endParaRPr lang="pt-BR" sz="2400" b="1" noProof="0" dirty="0" smtClean="0">
              <a:solidFill>
                <a:srgbClr val="FFFF00"/>
              </a:solidFill>
              <a:effectLst>
                <a:outerShdw blurRad="50800" dist="38100" dir="5400000" algn="t" rotWithShape="0">
                  <a:prstClr val="black">
                    <a:alpha val="40000"/>
                  </a:prstClr>
                </a:outerShdw>
              </a:effectLst>
              <a:latin typeface="+mj-lt"/>
              <a:ea typeface="+mj-ea"/>
              <a:cs typeface="+mj-cs"/>
            </a:endParaRPr>
          </a:p>
          <a:p>
            <a:pPr algn="just">
              <a:spcBef>
                <a:spcPct val="0"/>
              </a:spcBef>
            </a:pPr>
            <a:r>
              <a:rPr lang="pt-BR" sz="2000" dirty="0" smtClean="0">
                <a:effectLst>
                  <a:outerShdw blurRad="50800" dist="38100" dir="5400000" algn="t" rotWithShape="0">
                    <a:prstClr val="black">
                      <a:alpha val="40000"/>
                    </a:prstClr>
                  </a:outerShdw>
                </a:effectLst>
              </a:rPr>
              <a:t>O </a:t>
            </a:r>
            <a:r>
              <a:rPr lang="pt-BR" sz="2000" dirty="0" err="1" smtClean="0">
                <a:effectLst>
                  <a:outerShdw blurRad="50800" dist="38100" dir="5400000" algn="t" rotWithShape="0">
                    <a:prstClr val="black">
                      <a:alpha val="40000"/>
                    </a:prstClr>
                  </a:outerShdw>
                </a:effectLst>
              </a:rPr>
              <a:t>Scrobbler</a:t>
            </a:r>
            <a:r>
              <a:rPr lang="pt-BR" sz="2000" dirty="0" smtClean="0">
                <a:effectLst>
                  <a:outerShdw blurRad="50800" dist="38100" dir="5400000" algn="t" rotWithShape="0">
                    <a:prstClr val="black">
                      <a:alpha val="40000"/>
                    </a:prstClr>
                  </a:outerShdw>
                </a:effectLst>
              </a:rPr>
              <a:t> possibilita ao </a:t>
            </a:r>
            <a:r>
              <a:rPr lang="pt-BR" sz="2000" b="1" dirty="0" err="1" smtClean="0">
                <a:effectLst>
                  <a:outerShdw blurRad="50800" dist="38100" dir="5400000" algn="t" rotWithShape="0">
                    <a:prstClr val="black">
                      <a:alpha val="40000"/>
                    </a:prstClr>
                  </a:outerShdw>
                </a:effectLst>
              </a:rPr>
              <a:t>Last</a:t>
            </a:r>
            <a:r>
              <a:rPr lang="pt-BR" sz="2000" b="1" dirty="0" smtClean="0">
                <a:effectLst>
                  <a:outerShdw blurRad="50800" dist="38100" dir="5400000" algn="t" rotWithShape="0">
                    <a:prstClr val="black">
                      <a:alpha val="40000"/>
                    </a:prstClr>
                  </a:outerShdw>
                </a:effectLst>
              </a:rPr>
              <a:t>.</a:t>
            </a:r>
            <a:r>
              <a:rPr lang="pt-BR" sz="2000" b="1" dirty="0" err="1" smtClean="0">
                <a:effectLst>
                  <a:outerShdw blurRad="50800" dist="38100" dir="5400000" algn="t" rotWithShape="0">
                    <a:prstClr val="black">
                      <a:alpha val="40000"/>
                    </a:prstClr>
                  </a:outerShdw>
                </a:effectLst>
              </a:rPr>
              <a:t>fm</a:t>
            </a:r>
            <a:r>
              <a:rPr lang="pt-BR" sz="2000" b="1" dirty="0" smtClean="0">
                <a:effectLst>
                  <a:outerShdw blurRad="50800" dist="38100" dir="5400000" algn="t" rotWithShape="0">
                    <a:prstClr val="black">
                      <a:alpha val="40000"/>
                    </a:prstClr>
                  </a:outerShdw>
                </a:effectLst>
              </a:rPr>
              <a:t> </a:t>
            </a:r>
            <a:r>
              <a:rPr lang="pt-BR" sz="2000" dirty="0" smtClean="0">
                <a:effectLst>
                  <a:outerShdw blurRad="50800" dist="38100" dir="5400000" algn="t" rotWithShape="0">
                    <a:prstClr val="black">
                      <a:alpha val="40000"/>
                    </a:prstClr>
                  </a:outerShdw>
                </a:effectLst>
              </a:rPr>
              <a:t>saber quais músicas os usuários </a:t>
            </a:r>
            <a:r>
              <a:rPr lang="pt-BR" sz="2000" b="1" dirty="0" smtClean="0">
                <a:effectLst>
                  <a:outerShdw blurRad="50800" dist="38100" dir="5400000" algn="t" rotWithShape="0">
                    <a:prstClr val="black">
                      <a:alpha val="40000"/>
                    </a:prstClr>
                  </a:outerShdw>
                </a:effectLst>
              </a:rPr>
              <a:t>ouvem com mais </a:t>
            </a:r>
            <a:r>
              <a:rPr lang="pt-BR" sz="2000" b="1" dirty="0" err="1" smtClean="0">
                <a:effectLst>
                  <a:outerShdw blurRad="50800" dist="38100" dir="5400000" algn="t" rotWithShape="0">
                    <a:prstClr val="black">
                      <a:alpha val="40000"/>
                    </a:prstClr>
                  </a:outerShdw>
                </a:effectLst>
              </a:rPr>
              <a:t>frequência</a:t>
            </a:r>
            <a:r>
              <a:rPr lang="pt-BR" sz="2000" b="1" dirty="0" smtClean="0">
                <a:effectLst>
                  <a:outerShdw blurRad="50800" dist="38100" dir="5400000" algn="t" rotWithShape="0">
                    <a:prstClr val="black">
                      <a:alpha val="40000"/>
                    </a:prstClr>
                  </a:outerShdw>
                </a:effectLst>
              </a:rPr>
              <a:t>, de quais músicas mais gostam, quantas vezes ouviu um artista em um período específico de tempo, quais dos amigos têm gostos musicais parecidos</a:t>
            </a:r>
            <a:r>
              <a:rPr lang="pt-BR" sz="2000" dirty="0" smtClean="0">
                <a:effectLst>
                  <a:outerShdw blurRad="50800" dist="38100" dir="5400000" algn="t" rotWithShape="0">
                    <a:prstClr val="black">
                      <a:alpha val="40000"/>
                    </a:prstClr>
                  </a:outerShdw>
                </a:effectLst>
              </a:rPr>
              <a:t>. As recomendações feitas pelo </a:t>
            </a:r>
            <a:r>
              <a:rPr lang="pt-BR" sz="2000" dirty="0" err="1" smtClean="0">
                <a:effectLst>
                  <a:outerShdw blurRad="50800" dist="38100" dir="5400000" algn="t" rotWithShape="0">
                    <a:prstClr val="black">
                      <a:alpha val="40000"/>
                    </a:prstClr>
                  </a:outerShdw>
                </a:effectLst>
              </a:rPr>
              <a:t>Last</a:t>
            </a:r>
            <a:r>
              <a:rPr lang="pt-BR" sz="2000" dirty="0" smtClean="0">
                <a:effectLst>
                  <a:outerShdw blurRad="50800" dist="38100" dir="5400000" algn="t" rotWithShape="0">
                    <a:prstClr val="black">
                      <a:alpha val="40000"/>
                    </a:prstClr>
                  </a:outerShdw>
                </a:effectLst>
              </a:rPr>
              <a:t>.</a:t>
            </a:r>
            <a:r>
              <a:rPr lang="pt-BR" sz="2000" dirty="0" err="1" smtClean="0">
                <a:effectLst>
                  <a:outerShdw blurRad="50800" dist="38100" dir="5400000" algn="t" rotWithShape="0">
                    <a:prstClr val="black">
                      <a:alpha val="40000"/>
                    </a:prstClr>
                  </a:outerShdw>
                </a:effectLst>
              </a:rPr>
              <a:t>fm</a:t>
            </a:r>
            <a:r>
              <a:rPr lang="pt-BR" sz="2000" dirty="0" smtClean="0">
                <a:effectLst>
                  <a:outerShdw blurRad="50800" dist="38100" dir="5400000" algn="t" rotWithShape="0">
                    <a:prstClr val="black">
                      <a:alpha val="40000"/>
                    </a:prstClr>
                  </a:outerShdw>
                </a:effectLst>
              </a:rPr>
              <a:t> são </a:t>
            </a:r>
            <a:r>
              <a:rPr lang="pt-BR" sz="2000" b="1" dirty="0" smtClean="0">
                <a:effectLst>
                  <a:outerShdw blurRad="50800" dist="38100" dir="5400000" algn="t" rotWithShape="0">
                    <a:prstClr val="black">
                      <a:alpha val="40000"/>
                    </a:prstClr>
                  </a:outerShdw>
                </a:effectLst>
              </a:rPr>
              <a:t>resultado da análise de mais de 43 bilhões de </a:t>
            </a:r>
            <a:r>
              <a:rPr lang="pt-BR" sz="2000" b="1" dirty="0" err="1" smtClean="0">
                <a:effectLst>
                  <a:outerShdw blurRad="50800" dist="38100" dir="5400000" algn="t" rotWithShape="0">
                    <a:prstClr val="black">
                      <a:alpha val="40000"/>
                    </a:prstClr>
                  </a:outerShdw>
                </a:effectLst>
              </a:rPr>
              <a:t>scrobbles</a:t>
            </a:r>
            <a:r>
              <a:rPr lang="pt-BR" sz="2000" b="1" dirty="0" smtClean="0">
                <a:effectLst>
                  <a:outerShdw blurRad="50800" dist="38100" dir="5400000" algn="t" rotWithShape="0">
                    <a:prstClr val="black">
                      <a:alpha val="40000"/>
                    </a:prstClr>
                  </a:outerShdw>
                </a:effectLst>
              </a:rPr>
              <a:t>.</a:t>
            </a:r>
            <a:endParaRPr kumimoji="0" lang="pt-BR" sz="2000" b="1" i="0" u="none" strike="noStrike" kern="1200" cap="none" spc="0" normalizeH="0" baseline="0" noProof="0" dirty="0">
              <a:ln>
                <a:noFill/>
              </a:ln>
              <a:solidFill>
                <a:srgbClr val="FFFF00"/>
              </a:solidFill>
              <a:effectLst>
                <a:outerShdw blurRad="50800" dist="38100" dir="5400000" algn="t"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24" name="Título 1"/>
          <p:cNvSpPr txBox="1">
            <a:spLocks/>
          </p:cNvSpPr>
          <p:nvPr/>
        </p:nvSpPr>
        <p:spPr>
          <a:xfrm>
            <a:off x="251520" y="989856"/>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2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Outros sistemas de recomendação</a:t>
            </a:r>
            <a:endParaRPr kumimoji="0" lang="pt-BR" sz="42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pic>
        <p:nvPicPr>
          <p:cNvPr id="6" name="Imagem 5" descr="itunes.png"/>
          <p:cNvPicPr>
            <a:picLocks noChangeAspect="1"/>
          </p:cNvPicPr>
          <p:nvPr/>
        </p:nvPicPr>
        <p:blipFill>
          <a:blip r:embed="rId2" cstate="print"/>
          <a:stretch>
            <a:fillRect/>
          </a:stretch>
        </p:blipFill>
        <p:spPr>
          <a:xfrm>
            <a:off x="1835696" y="2492896"/>
            <a:ext cx="1003176" cy="1003176"/>
          </a:xfrm>
          <a:prstGeom prst="rect">
            <a:avLst/>
          </a:prstGeom>
        </p:spPr>
      </p:pic>
      <p:sp>
        <p:nvSpPr>
          <p:cNvPr id="7" name="Título 1"/>
          <p:cNvSpPr txBox="1">
            <a:spLocks/>
          </p:cNvSpPr>
          <p:nvPr/>
        </p:nvSpPr>
        <p:spPr>
          <a:xfrm>
            <a:off x="3131840" y="2420888"/>
            <a:ext cx="4744144" cy="1143000"/>
          </a:xfrm>
          <a:prstGeom prst="rect">
            <a:avLst/>
          </a:prstGeom>
          <a:effectLst/>
        </p:spPr>
        <p:txBody>
          <a:bodyPr vert="horz" lIns="91440" tIns="45720" rIns="91440" bIns="45720" rtlCol="0" anchor="ctr">
            <a:noAutofit/>
          </a:bodyPr>
          <a:lstStyle/>
          <a:p>
            <a:pPr marL="0" marR="0" lvl="0" indent="0" defTabSz="914400" rtl="0" eaLnBrk="1" fontAlgn="auto" latinLnBrk="0" hangingPunct="1">
              <a:lnSpc>
                <a:spcPts val="7200"/>
              </a:lnSpc>
              <a:spcBef>
                <a:spcPct val="0"/>
              </a:spcBef>
              <a:spcAft>
                <a:spcPts val="0"/>
              </a:spcAft>
              <a:buClrTx/>
              <a:buSzTx/>
              <a:buFontTx/>
              <a:buNone/>
              <a:tabLst/>
              <a:defRPr/>
            </a:pPr>
            <a:r>
              <a:rPr kumimoji="0" lang="pt-BR" sz="5400" i="0" u="none" strike="noStrike" kern="1200" cap="none" spc="0" normalizeH="0" baseline="0" noProof="0" dirty="0" err="1" smtClean="0">
                <a:ln>
                  <a:noFill/>
                </a:ln>
                <a:effectLst>
                  <a:outerShdw blurRad="50800" dist="38100" dir="5400000" algn="t" rotWithShape="0">
                    <a:prstClr val="black">
                      <a:alpha val="40000"/>
                    </a:prstClr>
                  </a:outerShdw>
                </a:effectLst>
                <a:uLnTx/>
                <a:uFillTx/>
                <a:latin typeface="+mj-lt"/>
                <a:ea typeface="+mj-ea"/>
                <a:cs typeface="+mj-cs"/>
              </a:rPr>
              <a:t>iTunes</a:t>
            </a:r>
            <a:r>
              <a:rPr kumimoji="0" lang="pt-BR" sz="54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 </a:t>
            </a:r>
            <a:r>
              <a:rPr kumimoji="0" lang="pt-BR" sz="5400" i="0" u="none" strike="noStrike" kern="1200" cap="none" spc="0" normalizeH="0" baseline="0" noProof="0" dirty="0" err="1" smtClean="0">
                <a:ln>
                  <a:noFill/>
                </a:ln>
                <a:effectLst>
                  <a:outerShdw blurRad="50800" dist="38100" dir="5400000" algn="t" rotWithShape="0">
                    <a:prstClr val="black">
                      <a:alpha val="40000"/>
                    </a:prstClr>
                  </a:outerShdw>
                </a:effectLst>
                <a:uLnTx/>
                <a:uFillTx/>
                <a:latin typeface="+mj-lt"/>
                <a:ea typeface="+mj-ea"/>
                <a:cs typeface="+mj-cs"/>
              </a:rPr>
              <a:t>Genius</a:t>
            </a:r>
            <a:endParaRPr kumimoji="0" lang="pt-BR" sz="54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pic>
        <p:nvPicPr>
          <p:cNvPr id="8" name="Imagem 7" descr="mufin.png"/>
          <p:cNvPicPr>
            <a:picLocks noChangeAspect="1"/>
          </p:cNvPicPr>
          <p:nvPr/>
        </p:nvPicPr>
        <p:blipFill>
          <a:blip r:embed="rId3" cstate="print"/>
          <a:stretch>
            <a:fillRect/>
          </a:stretch>
        </p:blipFill>
        <p:spPr>
          <a:xfrm>
            <a:off x="1259632" y="4437114"/>
            <a:ext cx="948152" cy="1204001"/>
          </a:xfrm>
          <a:prstGeom prst="rect">
            <a:avLst/>
          </a:prstGeom>
        </p:spPr>
      </p:pic>
      <p:sp>
        <p:nvSpPr>
          <p:cNvPr id="9" name="Título 1"/>
          <p:cNvSpPr txBox="1">
            <a:spLocks/>
          </p:cNvSpPr>
          <p:nvPr/>
        </p:nvSpPr>
        <p:spPr>
          <a:xfrm>
            <a:off x="2492152" y="4365104"/>
            <a:ext cx="3592016" cy="1143000"/>
          </a:xfrm>
          <a:prstGeom prst="rect">
            <a:avLst/>
          </a:prstGeom>
          <a:effectLst/>
        </p:spPr>
        <p:txBody>
          <a:bodyPr vert="horz" lIns="91440" tIns="45720" rIns="91440" bIns="45720" rtlCol="0" anchor="ctr">
            <a:noAutofit/>
          </a:bodyPr>
          <a:lstStyle/>
          <a:p>
            <a:pPr marL="0" marR="0" lvl="0" indent="0" defTabSz="914400" rtl="0" eaLnBrk="1" fontAlgn="auto" latinLnBrk="0" hangingPunct="1">
              <a:lnSpc>
                <a:spcPts val="7200"/>
              </a:lnSpc>
              <a:spcBef>
                <a:spcPct val="0"/>
              </a:spcBef>
              <a:spcAft>
                <a:spcPts val="0"/>
              </a:spcAft>
              <a:buClrTx/>
              <a:buSzTx/>
              <a:buFontTx/>
              <a:buNone/>
              <a:tabLst/>
              <a:defRPr/>
            </a:pPr>
            <a:r>
              <a:rPr kumimoji="0" lang="pt-BR" sz="5400" i="0" u="none" strike="noStrike" kern="1200" cap="none" spc="0" normalizeH="0" baseline="0" noProof="0" dirty="0" err="1" smtClean="0">
                <a:ln>
                  <a:noFill/>
                </a:ln>
                <a:effectLst>
                  <a:outerShdw blurRad="50800" dist="38100" dir="5400000" algn="t" rotWithShape="0">
                    <a:prstClr val="black">
                      <a:alpha val="40000"/>
                    </a:prstClr>
                  </a:outerShdw>
                </a:effectLst>
                <a:uLnTx/>
                <a:uFillTx/>
                <a:latin typeface="+mj-lt"/>
                <a:ea typeface="+mj-ea"/>
                <a:cs typeface="+mj-cs"/>
              </a:rPr>
              <a:t>Mufin</a:t>
            </a:r>
            <a:endParaRPr kumimoji="0" lang="pt-BR" sz="54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pic>
        <p:nvPicPr>
          <p:cNvPr id="10" name="Imagem 9" descr="lala.png"/>
          <p:cNvPicPr>
            <a:picLocks noChangeAspect="1"/>
          </p:cNvPicPr>
          <p:nvPr/>
        </p:nvPicPr>
        <p:blipFill>
          <a:blip r:embed="rId4" cstate="print"/>
          <a:stretch>
            <a:fillRect/>
          </a:stretch>
        </p:blipFill>
        <p:spPr>
          <a:xfrm>
            <a:off x="5256192" y="4509120"/>
            <a:ext cx="1044000" cy="1044000"/>
          </a:xfrm>
          <a:prstGeom prst="rect">
            <a:avLst/>
          </a:prstGeom>
        </p:spPr>
      </p:pic>
      <p:sp>
        <p:nvSpPr>
          <p:cNvPr id="13" name="Título 1"/>
          <p:cNvSpPr txBox="1">
            <a:spLocks/>
          </p:cNvSpPr>
          <p:nvPr/>
        </p:nvSpPr>
        <p:spPr>
          <a:xfrm>
            <a:off x="6524601" y="4365104"/>
            <a:ext cx="3592016" cy="1143000"/>
          </a:xfrm>
          <a:prstGeom prst="rect">
            <a:avLst/>
          </a:prstGeom>
          <a:effectLst/>
        </p:spPr>
        <p:txBody>
          <a:bodyPr vert="horz" lIns="91440" tIns="45720" rIns="91440" bIns="45720" rtlCol="0" anchor="ctr">
            <a:noAutofit/>
          </a:bodyPr>
          <a:lstStyle/>
          <a:p>
            <a:pPr marL="0" marR="0" lvl="0" indent="0" defTabSz="914400" rtl="0" eaLnBrk="1" fontAlgn="auto" latinLnBrk="0" hangingPunct="1">
              <a:lnSpc>
                <a:spcPts val="7200"/>
              </a:lnSpc>
              <a:spcBef>
                <a:spcPct val="0"/>
              </a:spcBef>
              <a:spcAft>
                <a:spcPts val="0"/>
              </a:spcAft>
              <a:buClrTx/>
              <a:buSzTx/>
              <a:buFontTx/>
              <a:buNone/>
              <a:tabLst/>
              <a:defRPr/>
            </a:pPr>
            <a:r>
              <a:rPr kumimoji="0" lang="pt-BR" sz="5400" i="0" u="none" strike="noStrike" kern="1200" cap="none" spc="0" normalizeH="0" baseline="0" noProof="0" dirty="0" err="1" smtClean="0">
                <a:ln>
                  <a:noFill/>
                </a:ln>
                <a:effectLst>
                  <a:outerShdw blurRad="50800" dist="38100" dir="5400000" algn="t" rotWithShape="0">
                    <a:prstClr val="black">
                      <a:alpha val="40000"/>
                    </a:prstClr>
                  </a:outerShdw>
                </a:effectLst>
                <a:uLnTx/>
                <a:uFillTx/>
                <a:latin typeface="+mj-lt"/>
                <a:ea typeface="+mj-ea"/>
                <a:cs typeface="+mj-cs"/>
              </a:rPr>
              <a:t>Lala</a:t>
            </a:r>
            <a:endParaRPr kumimoji="0" lang="pt-BR" sz="54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1" y="269776"/>
            <a:ext cx="8229600" cy="1143000"/>
          </a:xfrm>
          <a:effectLst/>
        </p:spPr>
        <p:txBody>
          <a:bodyPr/>
          <a:lstStyle/>
          <a:p>
            <a:r>
              <a:rPr lang="pt-BR" sz="5400" b="1" dirty="0" smtClean="0">
                <a:solidFill>
                  <a:schemeClr val="bg1">
                    <a:lumMod val="85000"/>
                    <a:lumOff val="15000"/>
                  </a:schemeClr>
                </a:solidFill>
                <a:effectLst>
                  <a:outerShdw blurRad="50800" dist="38100" dir="5400000" algn="t" rotWithShape="0">
                    <a:prstClr val="black">
                      <a:alpha val="40000"/>
                    </a:prstClr>
                  </a:outerShdw>
                </a:effectLst>
              </a:rPr>
              <a:t>Roteiro</a:t>
            </a:r>
            <a:endParaRPr lang="pt-BR" sz="54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3" name="Espaço Reservado para Conteúdo 2"/>
          <p:cNvSpPr>
            <a:spLocks noGrp="1"/>
          </p:cNvSpPr>
          <p:nvPr>
            <p:ph idx="1"/>
          </p:nvPr>
        </p:nvSpPr>
        <p:spPr>
          <a:xfrm>
            <a:off x="683569" y="1268762"/>
            <a:ext cx="8229600" cy="4525963"/>
          </a:xfrm>
        </p:spPr>
        <p:txBody>
          <a:bodyPr>
            <a:noAutofit/>
          </a:bodyPr>
          <a:lstStyle/>
          <a:p>
            <a:pPr>
              <a:lnSpc>
                <a:spcPct val="200000"/>
              </a:lnSpc>
              <a:spcBef>
                <a:spcPts val="748"/>
              </a:spcBef>
              <a:buBlip>
                <a:blip r:embed="rId2"/>
              </a:buBlip>
            </a:pPr>
            <a:r>
              <a:rPr lang="pt-BR" sz="2800" b="1" dirty="0" smtClean="0">
                <a:solidFill>
                  <a:schemeClr val="tx1">
                    <a:lumMod val="75000"/>
                    <a:lumOff val="25000"/>
                  </a:schemeClr>
                </a:solidFill>
                <a:latin typeface="+mj-lt"/>
              </a:rPr>
              <a:t> Introdução</a:t>
            </a:r>
          </a:p>
          <a:p>
            <a:pPr>
              <a:lnSpc>
                <a:spcPct val="200000"/>
              </a:lnSpc>
              <a:spcBef>
                <a:spcPts val="748"/>
              </a:spcBef>
              <a:buBlip>
                <a:blip r:embed="rId2"/>
              </a:buBlip>
            </a:pPr>
            <a:r>
              <a:rPr lang="pt-BR" sz="2800" b="1" dirty="0" smtClean="0">
                <a:solidFill>
                  <a:schemeClr val="tx1">
                    <a:lumMod val="75000"/>
                    <a:lumOff val="25000"/>
                  </a:schemeClr>
                </a:solidFill>
                <a:latin typeface="+mj-lt"/>
              </a:rPr>
              <a:t> Principais redes sociais de música</a:t>
            </a:r>
          </a:p>
          <a:p>
            <a:pPr>
              <a:lnSpc>
                <a:spcPct val="200000"/>
              </a:lnSpc>
              <a:spcBef>
                <a:spcPts val="748"/>
              </a:spcBef>
              <a:buBlip>
                <a:blip r:embed="rId2"/>
              </a:buBlip>
            </a:pPr>
            <a:r>
              <a:rPr lang="pt-BR" sz="2800" b="1" dirty="0" smtClean="0">
                <a:solidFill>
                  <a:schemeClr val="tx1">
                    <a:lumMod val="75000"/>
                    <a:lumOff val="25000"/>
                  </a:schemeClr>
                </a:solidFill>
                <a:latin typeface="+mj-lt"/>
              </a:rPr>
              <a:t> </a:t>
            </a:r>
            <a:r>
              <a:rPr lang="pt-BR" sz="2800" b="1" i="1" dirty="0" smtClean="0">
                <a:solidFill>
                  <a:schemeClr val="tx1">
                    <a:lumMod val="75000"/>
                    <a:lumOff val="25000"/>
                  </a:schemeClr>
                </a:solidFill>
                <a:latin typeface="+mj-lt"/>
              </a:rPr>
              <a:t>IA e as redes sociais de música</a:t>
            </a:r>
            <a:endParaRPr lang="pt-BR" sz="2800" b="1" dirty="0" smtClean="0">
              <a:solidFill>
                <a:schemeClr val="tx1">
                  <a:lumMod val="75000"/>
                  <a:lumOff val="25000"/>
                </a:schemeClr>
              </a:solidFill>
              <a:latin typeface="+mj-lt"/>
            </a:endParaRPr>
          </a:p>
          <a:p>
            <a:pPr>
              <a:lnSpc>
                <a:spcPct val="200000"/>
              </a:lnSpc>
              <a:spcBef>
                <a:spcPts val="748"/>
              </a:spcBef>
              <a:buBlip>
                <a:blip r:embed="rId2"/>
              </a:buBlip>
            </a:pPr>
            <a:r>
              <a:rPr lang="pt-BR" sz="2800" b="1" dirty="0" smtClean="0">
                <a:solidFill>
                  <a:schemeClr val="tx1">
                    <a:lumMod val="75000"/>
                    <a:lumOff val="25000"/>
                  </a:schemeClr>
                </a:solidFill>
                <a:latin typeface="+mj-lt"/>
              </a:rPr>
              <a:t> </a:t>
            </a:r>
            <a:r>
              <a:rPr lang="pt-BR" sz="2800" b="1" dirty="0" smtClean="0">
                <a:solidFill>
                  <a:schemeClr val="tx1">
                    <a:lumMod val="75000"/>
                    <a:lumOff val="25000"/>
                  </a:schemeClr>
                </a:solidFill>
              </a:rPr>
              <a:t>Demonstrações</a:t>
            </a:r>
            <a:endParaRPr lang="pt-BR" sz="2800" b="1" dirty="0" smtClean="0">
              <a:solidFill>
                <a:schemeClr val="tx1">
                  <a:lumMod val="75000"/>
                  <a:lumOff val="25000"/>
                </a:schemeClr>
              </a:solidFill>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360040" y="2348880"/>
            <a:ext cx="8388424" cy="3970318"/>
          </a:xfrm>
          <a:prstGeom prst="rect">
            <a:avLst/>
          </a:prstGeom>
          <a:noFill/>
        </p:spPr>
        <p:txBody>
          <a:bodyPr wrap="square" rtlCol="0">
            <a:spAutoFit/>
          </a:bodyPr>
          <a:lstStyle/>
          <a:p>
            <a:pPr>
              <a:lnSpc>
                <a:spcPct val="150000"/>
              </a:lnSpc>
              <a:buBlip>
                <a:blip r:embed="rId2"/>
              </a:buBlip>
            </a:pPr>
            <a:r>
              <a:rPr lang="pt-BR" sz="2800" dirty="0" smtClean="0">
                <a:effectLst>
                  <a:outerShdw blurRad="38100" dist="38100" dir="2700000" algn="tl">
                    <a:srgbClr val="000000">
                      <a:alpha val="43137"/>
                    </a:srgbClr>
                  </a:outerShdw>
                </a:effectLst>
                <a:latin typeface="+mj-lt"/>
              </a:rPr>
              <a:t>  A maioria dos algoritmos de recomendação utilizam a </a:t>
            </a:r>
          </a:p>
          <a:p>
            <a:pPr>
              <a:lnSpc>
                <a:spcPct val="150000"/>
              </a:lnSpc>
            </a:pPr>
            <a:r>
              <a:rPr lang="pt-BR" sz="2800" dirty="0" smtClean="0">
                <a:effectLst>
                  <a:outerShdw blurRad="38100" dist="38100" dir="2700000" algn="tl">
                    <a:srgbClr val="000000">
                      <a:alpha val="43137"/>
                    </a:srgbClr>
                  </a:outerShdw>
                </a:effectLst>
                <a:latin typeface="+mj-lt"/>
              </a:rPr>
              <a:t>     abordagem </a:t>
            </a:r>
            <a:r>
              <a:rPr lang="pt-BR" sz="2800" dirty="0" err="1" smtClean="0">
                <a:effectLst>
                  <a:outerShdw blurRad="38100" dist="38100" dir="2700000" algn="tl">
                    <a:srgbClr val="000000">
                      <a:alpha val="43137"/>
                    </a:srgbClr>
                  </a:outerShdw>
                </a:effectLst>
                <a:latin typeface="+mj-lt"/>
              </a:rPr>
              <a:t>k-NN</a:t>
            </a:r>
            <a:r>
              <a:rPr lang="pt-BR" sz="2800" dirty="0" smtClean="0">
                <a:effectLst>
                  <a:outerShdw blurRad="38100" dist="38100" dir="2700000" algn="tl">
                    <a:srgbClr val="000000">
                      <a:alpha val="43137"/>
                    </a:srgbClr>
                  </a:outerShdw>
                </a:effectLst>
                <a:latin typeface="+mj-lt"/>
              </a:rPr>
              <a:t> (k vizinhos mais próximos). </a:t>
            </a:r>
          </a:p>
          <a:p>
            <a:pPr>
              <a:lnSpc>
                <a:spcPct val="150000"/>
              </a:lnSpc>
              <a:buBlip>
                <a:blip r:embed="rId2"/>
              </a:buBlip>
            </a:pPr>
            <a:r>
              <a:rPr lang="pt-BR" sz="2800" dirty="0" smtClean="0">
                <a:effectLst>
                  <a:outerShdw blurRad="38100" dist="38100" dir="2700000" algn="tl">
                    <a:srgbClr val="000000">
                      <a:alpha val="43137"/>
                    </a:srgbClr>
                  </a:outerShdw>
                </a:effectLst>
                <a:latin typeface="+mj-lt"/>
              </a:rPr>
              <a:t>  </a:t>
            </a:r>
            <a:r>
              <a:rPr lang="pt-BR" sz="2800" dirty="0" smtClean="0">
                <a:solidFill>
                  <a:srgbClr val="FFFF00"/>
                </a:solidFill>
                <a:effectLst>
                  <a:outerShdw blurRad="38100" dist="38100" dir="2700000" algn="tl">
                    <a:srgbClr val="000000">
                      <a:alpha val="43137"/>
                    </a:srgbClr>
                  </a:outerShdw>
                </a:effectLst>
                <a:latin typeface="+mj-lt"/>
              </a:rPr>
              <a:t>Em uma rede social, a vizinhança (usuários com o </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mesmo gosto ou interesse) de um usuário pode ser </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encontrada através do cálculo de Correlação de </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Pearson, através de dados de preferência.</a:t>
            </a:r>
            <a:endParaRPr lang="pt-BR" sz="2800" dirty="0" smtClean="0">
              <a:solidFill>
                <a:srgbClr val="FFFF00"/>
              </a:solidFill>
              <a:effectLst>
                <a:outerShdw blurRad="38100" dist="38100" dir="2700000" algn="tl">
                  <a:srgbClr val="000000">
                    <a:alpha val="43137"/>
                  </a:srgbClr>
                </a:outerShdw>
              </a:effectLst>
            </a:endParaRP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360040" y="3140969"/>
            <a:ext cx="8388424" cy="2169825"/>
          </a:xfrm>
          <a:prstGeom prst="rect">
            <a:avLst/>
          </a:prstGeom>
          <a:noFill/>
        </p:spPr>
        <p:txBody>
          <a:bodyPr wrap="square" rtlCol="0">
            <a:spAutoFit/>
          </a:bodyPr>
          <a:lstStyle/>
          <a:p>
            <a:pPr algn="ctr">
              <a:lnSpc>
                <a:spcPct val="150000"/>
              </a:lnSpc>
            </a:pPr>
            <a:r>
              <a:rPr lang="pt-BR" sz="3000" i="1" dirty="0" smtClean="0">
                <a:effectLst>
                  <a:outerShdw blurRad="38100" dist="38100" dir="2700000" algn="tl">
                    <a:srgbClr val="000000">
                      <a:alpha val="43137"/>
                    </a:srgbClr>
                  </a:outerShdw>
                </a:effectLst>
                <a:latin typeface="+mj-lt"/>
              </a:rPr>
              <a:t>É uma técnica baseada em uma análise envolvendo </a:t>
            </a:r>
            <a:r>
              <a:rPr lang="pt-BR" sz="3000" b="1" i="1" dirty="0" smtClean="0">
                <a:effectLst>
                  <a:outerShdw blurRad="38100" dist="38100" dir="2700000" algn="tl">
                    <a:srgbClr val="000000">
                      <a:alpha val="43137"/>
                    </a:srgbClr>
                  </a:outerShdw>
                </a:effectLst>
                <a:latin typeface="+mj-lt"/>
              </a:rPr>
              <a:t>avaliações realizadas por outros usuários que possuem interesses em comum</a:t>
            </a:r>
            <a:r>
              <a:rPr lang="pt-BR" sz="3000" i="1" dirty="0" smtClean="0">
                <a:effectLst>
                  <a:outerShdw blurRad="38100" dist="38100" dir="2700000" algn="tl">
                    <a:srgbClr val="000000">
                      <a:alpha val="43137"/>
                    </a:srgbClr>
                  </a:outerShdw>
                </a:effectLst>
                <a:latin typeface="+mj-lt"/>
              </a:rPr>
              <a:t>.</a:t>
            </a:r>
            <a:endParaRPr lang="pt-BR" sz="3000" i="1" dirty="0" smtClean="0">
              <a:effectLst>
                <a:outerShdw blurRad="38100" dist="38100" dir="2700000" algn="tl">
                  <a:srgbClr val="000000">
                    <a:alpha val="43137"/>
                  </a:srgbClr>
                </a:outerShdw>
              </a:effectLst>
            </a:endParaRP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360040" y="2708920"/>
            <a:ext cx="8388424" cy="784830"/>
          </a:xfrm>
          <a:prstGeom prst="rect">
            <a:avLst/>
          </a:prstGeom>
          <a:noFill/>
        </p:spPr>
        <p:txBody>
          <a:bodyPr wrap="square" rtlCol="0">
            <a:spAutoFit/>
          </a:bodyPr>
          <a:lstStyle/>
          <a:p>
            <a:pPr>
              <a:lnSpc>
                <a:spcPct val="150000"/>
              </a:lnSpc>
            </a:pPr>
            <a:r>
              <a:rPr lang="pt-BR" sz="3000" i="1" dirty="0" smtClean="0">
                <a:solidFill>
                  <a:schemeClr val="bg1"/>
                </a:solidFill>
                <a:effectLst>
                  <a:outerShdw blurRad="38100" dist="38100" dir="2700000" algn="tl">
                    <a:srgbClr val="000000">
                      <a:alpha val="43137"/>
                    </a:srgbClr>
                  </a:outerShdw>
                </a:effectLst>
                <a:latin typeface="+mj-lt"/>
              </a:rPr>
              <a:t>A técnica possui </a:t>
            </a:r>
            <a:r>
              <a:rPr lang="pt-BR" sz="3000" b="1" i="1" dirty="0" smtClean="0">
                <a:solidFill>
                  <a:schemeClr val="bg1"/>
                </a:solidFill>
                <a:effectLst>
                  <a:outerShdw blurRad="38100" dist="38100" dir="2700000" algn="tl">
                    <a:srgbClr val="000000">
                      <a:alpha val="43137"/>
                    </a:srgbClr>
                  </a:outerShdw>
                </a:effectLst>
                <a:latin typeface="+mj-lt"/>
              </a:rPr>
              <a:t>duas funções</a:t>
            </a:r>
            <a:r>
              <a:rPr lang="pt-BR" sz="3000" i="1" dirty="0" smtClean="0">
                <a:solidFill>
                  <a:schemeClr val="bg1"/>
                </a:solidFill>
                <a:effectLst>
                  <a:outerShdw blurRad="38100" dist="38100" dir="2700000" algn="tl">
                    <a:srgbClr val="000000">
                      <a:alpha val="43137"/>
                    </a:srgbClr>
                  </a:outerShdw>
                </a:effectLst>
                <a:latin typeface="+mj-lt"/>
              </a:rPr>
              <a:t> fundamentais:</a:t>
            </a:r>
            <a:endParaRPr lang="pt-BR" sz="3000" i="1" dirty="0" smtClean="0">
              <a:solidFill>
                <a:schemeClr val="bg1"/>
              </a:solidFill>
              <a:effectLst>
                <a:outerShdw blurRad="38100" dist="38100" dir="2700000" algn="tl">
                  <a:srgbClr val="000000">
                    <a:alpha val="43137"/>
                  </a:srgbClr>
                </a:outerShdw>
              </a:effectLst>
            </a:endParaRP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
        <p:nvSpPr>
          <p:cNvPr id="8" name="CaixaDeTexto 7"/>
          <p:cNvSpPr txBox="1"/>
          <p:nvPr/>
        </p:nvSpPr>
        <p:spPr>
          <a:xfrm flipH="1">
            <a:off x="504056" y="3631664"/>
            <a:ext cx="8244408" cy="2677656"/>
          </a:xfrm>
          <a:prstGeom prst="rect">
            <a:avLst/>
          </a:prstGeom>
          <a:noFill/>
        </p:spPr>
        <p:txBody>
          <a:bodyPr wrap="square" rtlCol="0">
            <a:spAutoFit/>
          </a:bodyPr>
          <a:lstStyle/>
          <a:p>
            <a:pPr marL="514350" indent="-514350">
              <a:lnSpc>
                <a:spcPct val="150000"/>
              </a:lnSpc>
              <a:buFont typeface="+mj-lt"/>
              <a:buAutoNum type="arabicPeriod"/>
            </a:pPr>
            <a:r>
              <a:rPr lang="pt-BR" sz="2800" dirty="0" smtClean="0">
                <a:effectLst>
                  <a:outerShdw blurRad="38100" dist="38100" dir="2700000" algn="tl">
                    <a:srgbClr val="000000">
                      <a:alpha val="43137"/>
                    </a:srgbClr>
                  </a:outerShdw>
                </a:effectLst>
                <a:latin typeface="+mj-lt"/>
              </a:rPr>
              <a:t>Filtrar informações com o objetivo de retornar para o usuário apenas dados no contexto da pesquisa.</a:t>
            </a:r>
          </a:p>
          <a:p>
            <a:pPr marL="514350" indent="-514350">
              <a:lnSpc>
                <a:spcPct val="150000"/>
              </a:lnSpc>
              <a:buFont typeface="+mj-lt"/>
              <a:buAutoNum type="arabicPeriod"/>
            </a:pPr>
            <a:r>
              <a:rPr lang="pt-BR" sz="2800" dirty="0" smtClean="0">
                <a:solidFill>
                  <a:srgbClr val="FFFF00"/>
                </a:solidFill>
                <a:effectLst>
                  <a:outerShdw blurRad="38100" dist="38100" dir="2700000" algn="tl">
                    <a:srgbClr val="000000">
                      <a:alpha val="43137"/>
                    </a:srgbClr>
                  </a:outerShdw>
                </a:effectLst>
                <a:latin typeface="+mj-lt"/>
              </a:rPr>
              <a:t>Recomendar o mesmo resultado para usuários que possuam interesses em comum.</a:t>
            </a:r>
            <a:endParaRPr lang="pt-BR" sz="2800" dirty="0" smtClean="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360040" y="2708920"/>
            <a:ext cx="8388424" cy="784830"/>
          </a:xfrm>
          <a:prstGeom prst="rect">
            <a:avLst/>
          </a:prstGeom>
          <a:noFill/>
        </p:spPr>
        <p:txBody>
          <a:bodyPr wrap="square" rtlCol="0">
            <a:spAutoFit/>
          </a:bodyPr>
          <a:lstStyle/>
          <a:p>
            <a:pPr>
              <a:lnSpc>
                <a:spcPct val="150000"/>
              </a:lnSpc>
            </a:pPr>
            <a:r>
              <a:rPr lang="pt-BR" sz="3000" i="1" dirty="0" smtClean="0">
                <a:solidFill>
                  <a:schemeClr val="bg1"/>
                </a:solidFill>
                <a:effectLst>
                  <a:outerShdw blurRad="38100" dist="38100" dir="2700000" algn="tl">
                    <a:srgbClr val="000000">
                      <a:alpha val="43137"/>
                    </a:srgbClr>
                  </a:outerShdw>
                </a:effectLst>
                <a:latin typeface="+mj-lt"/>
              </a:rPr>
              <a:t>A técnica possui </a:t>
            </a:r>
            <a:r>
              <a:rPr lang="pt-BR" sz="3000" b="1" i="1" dirty="0" smtClean="0">
                <a:solidFill>
                  <a:schemeClr val="bg1"/>
                </a:solidFill>
                <a:effectLst>
                  <a:outerShdw blurRad="38100" dist="38100" dir="2700000" algn="tl">
                    <a:srgbClr val="000000">
                      <a:alpha val="43137"/>
                    </a:srgbClr>
                  </a:outerShdw>
                </a:effectLst>
                <a:latin typeface="+mj-lt"/>
              </a:rPr>
              <a:t>três passos</a:t>
            </a:r>
            <a:r>
              <a:rPr lang="pt-BR" sz="3000" i="1" dirty="0" smtClean="0">
                <a:solidFill>
                  <a:schemeClr val="bg1"/>
                </a:solidFill>
                <a:effectLst>
                  <a:outerShdw blurRad="38100" dist="38100" dir="2700000" algn="tl">
                    <a:srgbClr val="000000">
                      <a:alpha val="43137"/>
                    </a:srgbClr>
                  </a:outerShdw>
                </a:effectLst>
                <a:latin typeface="+mj-lt"/>
              </a:rPr>
              <a:t> principais:</a:t>
            </a:r>
            <a:endParaRPr lang="pt-BR" sz="3000" i="1" dirty="0" smtClean="0">
              <a:solidFill>
                <a:schemeClr val="bg1"/>
              </a:solidFill>
              <a:effectLst>
                <a:outerShdw blurRad="38100" dist="38100" dir="2700000" algn="tl">
                  <a:srgbClr val="000000">
                    <a:alpha val="43137"/>
                  </a:srgbClr>
                </a:outerShdw>
              </a:effectLst>
            </a:endParaRP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
        <p:nvSpPr>
          <p:cNvPr id="8" name="CaixaDeTexto 7"/>
          <p:cNvSpPr txBox="1"/>
          <p:nvPr/>
        </p:nvSpPr>
        <p:spPr>
          <a:xfrm flipH="1">
            <a:off x="504057" y="3429000"/>
            <a:ext cx="8388424" cy="3277820"/>
          </a:xfrm>
          <a:prstGeom prst="rect">
            <a:avLst/>
          </a:prstGeom>
          <a:noFill/>
        </p:spPr>
        <p:txBody>
          <a:bodyPr wrap="square" rtlCol="0">
            <a:spAutoFit/>
          </a:bodyPr>
          <a:lstStyle/>
          <a:p>
            <a:pPr marL="514350" indent="-514350">
              <a:lnSpc>
                <a:spcPct val="150000"/>
              </a:lnSpc>
              <a:buFont typeface="+mj-lt"/>
              <a:buAutoNum type="arabicPeriod"/>
            </a:pPr>
            <a:r>
              <a:rPr lang="pt-BR" sz="2300" b="1" dirty="0" smtClean="0">
                <a:effectLst>
                  <a:outerShdw blurRad="38100" dist="38100" dir="2700000" algn="tl">
                    <a:srgbClr val="000000">
                      <a:alpha val="43137"/>
                    </a:srgbClr>
                  </a:outerShdw>
                </a:effectLst>
                <a:latin typeface="+mj-lt"/>
              </a:rPr>
              <a:t>Encontrar usuários "vizinhos"</a:t>
            </a:r>
            <a:r>
              <a:rPr lang="pt-BR" sz="2300" dirty="0" smtClean="0">
                <a:effectLst>
                  <a:outerShdw blurRad="38100" dist="38100" dir="2700000" algn="tl">
                    <a:srgbClr val="000000">
                      <a:alpha val="43137"/>
                    </a:srgbClr>
                  </a:outerShdw>
                </a:effectLst>
                <a:latin typeface="+mj-lt"/>
              </a:rPr>
              <a:t> (que possuem interesses afins) e os seus graus de correlação.</a:t>
            </a:r>
          </a:p>
          <a:p>
            <a:pPr marL="514350" indent="-514350">
              <a:lnSpc>
                <a:spcPct val="150000"/>
              </a:lnSpc>
              <a:buFont typeface="+mj-lt"/>
              <a:buAutoNum type="arabicPeriod"/>
            </a:pPr>
            <a:r>
              <a:rPr lang="pt-BR" sz="2300" b="1" dirty="0" smtClean="0">
                <a:solidFill>
                  <a:srgbClr val="FFFF00"/>
                </a:solidFill>
                <a:effectLst>
                  <a:outerShdw blurRad="38100" dist="38100" dir="2700000" algn="tl">
                    <a:srgbClr val="000000">
                      <a:alpha val="43137"/>
                    </a:srgbClr>
                  </a:outerShdw>
                </a:effectLst>
                <a:latin typeface="+mj-lt"/>
              </a:rPr>
              <a:t>Processar avaliações registradas:</a:t>
            </a:r>
            <a:r>
              <a:rPr lang="pt-BR" sz="2300" dirty="0" smtClean="0">
                <a:solidFill>
                  <a:srgbClr val="FFFF00"/>
                </a:solidFill>
                <a:effectLst>
                  <a:outerShdw blurRad="38100" dist="38100" dir="2700000" algn="tl">
                    <a:srgbClr val="000000">
                      <a:alpha val="43137"/>
                    </a:srgbClr>
                  </a:outerShdw>
                </a:effectLst>
                <a:latin typeface="+mj-lt"/>
              </a:rPr>
              <a:t> Recuperar as avaliações executadas pelos usuários e processar um algoritmo específico para encontrar o grau de similaridade entre determinado usuário e seus vizinhos.</a:t>
            </a:r>
            <a:endParaRPr lang="pt-BR" sz="2300" dirty="0" smtClean="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360040" y="2708920"/>
            <a:ext cx="8388424" cy="784830"/>
          </a:xfrm>
          <a:prstGeom prst="rect">
            <a:avLst/>
          </a:prstGeom>
          <a:noFill/>
        </p:spPr>
        <p:txBody>
          <a:bodyPr wrap="square" rtlCol="0">
            <a:spAutoFit/>
          </a:bodyPr>
          <a:lstStyle/>
          <a:p>
            <a:pPr>
              <a:lnSpc>
                <a:spcPct val="150000"/>
              </a:lnSpc>
            </a:pPr>
            <a:r>
              <a:rPr lang="pt-BR" sz="3000" i="1" dirty="0" smtClean="0">
                <a:solidFill>
                  <a:schemeClr val="bg1"/>
                </a:solidFill>
                <a:effectLst>
                  <a:outerShdw blurRad="38100" dist="38100" dir="2700000" algn="tl">
                    <a:srgbClr val="000000">
                      <a:alpha val="43137"/>
                    </a:srgbClr>
                  </a:outerShdw>
                </a:effectLst>
                <a:latin typeface="+mj-lt"/>
              </a:rPr>
              <a:t>A técnica possui </a:t>
            </a:r>
            <a:r>
              <a:rPr lang="pt-BR" sz="3000" b="1" i="1" dirty="0" smtClean="0">
                <a:solidFill>
                  <a:schemeClr val="bg1"/>
                </a:solidFill>
                <a:effectLst>
                  <a:outerShdw blurRad="38100" dist="38100" dir="2700000" algn="tl">
                    <a:srgbClr val="000000">
                      <a:alpha val="43137"/>
                    </a:srgbClr>
                  </a:outerShdw>
                </a:effectLst>
                <a:latin typeface="+mj-lt"/>
              </a:rPr>
              <a:t>três passos</a:t>
            </a:r>
            <a:r>
              <a:rPr lang="pt-BR" sz="3000" i="1" dirty="0" smtClean="0">
                <a:solidFill>
                  <a:schemeClr val="bg1"/>
                </a:solidFill>
                <a:effectLst>
                  <a:outerShdw blurRad="38100" dist="38100" dir="2700000" algn="tl">
                    <a:srgbClr val="000000">
                      <a:alpha val="43137"/>
                    </a:srgbClr>
                  </a:outerShdw>
                </a:effectLst>
                <a:latin typeface="+mj-lt"/>
              </a:rPr>
              <a:t> principais:</a:t>
            </a:r>
            <a:endParaRPr lang="pt-BR" sz="3000" i="1" dirty="0" smtClean="0">
              <a:solidFill>
                <a:schemeClr val="bg1"/>
              </a:solidFill>
              <a:effectLst>
                <a:outerShdw blurRad="38100" dist="38100" dir="2700000" algn="tl">
                  <a:srgbClr val="000000">
                    <a:alpha val="43137"/>
                  </a:srgbClr>
                </a:outerShdw>
              </a:effectLst>
            </a:endParaRP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
        <p:nvSpPr>
          <p:cNvPr id="8" name="CaixaDeTexto 7"/>
          <p:cNvSpPr txBox="1"/>
          <p:nvPr/>
        </p:nvSpPr>
        <p:spPr>
          <a:xfrm flipH="1">
            <a:off x="504056" y="3429000"/>
            <a:ext cx="8244408" cy="1154162"/>
          </a:xfrm>
          <a:prstGeom prst="rect">
            <a:avLst/>
          </a:prstGeom>
          <a:noFill/>
        </p:spPr>
        <p:txBody>
          <a:bodyPr wrap="square" rtlCol="0">
            <a:spAutoFit/>
          </a:bodyPr>
          <a:lstStyle/>
          <a:p>
            <a:pPr marL="514350" indent="-514350">
              <a:lnSpc>
                <a:spcPct val="150000"/>
              </a:lnSpc>
            </a:pPr>
            <a:r>
              <a:rPr lang="pt-BR" sz="2300" b="1" dirty="0" smtClean="0">
                <a:effectLst>
                  <a:outerShdw blurRad="38100" dist="38100" dir="2700000" algn="tl">
                    <a:srgbClr val="000000">
                      <a:alpha val="43137"/>
                    </a:srgbClr>
                  </a:outerShdw>
                </a:effectLst>
                <a:latin typeface="+mj-lt"/>
              </a:rPr>
              <a:t>3.     Aplicar a predição:</a:t>
            </a:r>
            <a:r>
              <a:rPr lang="pt-BR" sz="2300" dirty="0" smtClean="0">
                <a:effectLst>
                  <a:outerShdw blurRad="38100" dist="38100" dir="2700000" algn="tl">
                    <a:srgbClr val="000000">
                      <a:alpha val="43137"/>
                    </a:srgbClr>
                  </a:outerShdw>
                </a:effectLst>
                <a:latin typeface="+mj-lt"/>
              </a:rPr>
              <a:t> com as informações anteriormente processadas é possível realizar suposições.</a:t>
            </a:r>
            <a:endParaRPr lang="pt-BR" sz="2300" dirty="0" smtClean="0">
              <a:solidFill>
                <a:srgbClr val="FFFF00"/>
              </a:solidFill>
              <a:effectLst>
                <a:outerShdw blurRad="38100" dist="38100" dir="2700000" algn="tl">
                  <a:srgbClr val="000000">
                    <a:alpha val="43137"/>
                  </a:srgbClr>
                </a:outerShdw>
              </a:effectLst>
            </a:endParaRPr>
          </a:p>
        </p:txBody>
      </p:sp>
      <p:graphicFrame>
        <p:nvGraphicFramePr>
          <p:cNvPr id="9" name="Diagrama 8"/>
          <p:cNvGraphicFramePr/>
          <p:nvPr/>
        </p:nvGraphicFramePr>
        <p:xfrm>
          <a:off x="1547664" y="35730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251520" y="2708921"/>
            <a:ext cx="9108504" cy="761747"/>
          </a:xfrm>
          <a:prstGeom prst="rect">
            <a:avLst/>
          </a:prstGeom>
          <a:noFill/>
        </p:spPr>
        <p:txBody>
          <a:bodyPr wrap="square" rtlCol="0">
            <a:spAutoFit/>
          </a:bodyPr>
          <a:lstStyle/>
          <a:p>
            <a:pPr>
              <a:lnSpc>
                <a:spcPct val="150000"/>
              </a:lnSpc>
            </a:pPr>
            <a:r>
              <a:rPr lang="pt-BR" sz="2900" b="1" i="1" dirty="0" smtClean="0">
                <a:solidFill>
                  <a:schemeClr val="bg1"/>
                </a:solidFill>
                <a:effectLst>
                  <a:outerShdw blurRad="38100" dist="38100" dir="2700000" algn="tl">
                    <a:srgbClr val="000000">
                      <a:alpha val="43137"/>
                    </a:srgbClr>
                  </a:outerShdw>
                </a:effectLst>
                <a:latin typeface="+mj-lt"/>
              </a:rPr>
              <a:t>Limitações : </a:t>
            </a:r>
            <a:r>
              <a:rPr lang="pt-BR" sz="2900" i="1" dirty="0" smtClean="0">
                <a:solidFill>
                  <a:schemeClr val="bg1"/>
                </a:solidFill>
                <a:effectLst>
                  <a:outerShdw blurRad="38100" dist="38100" dir="2700000" algn="tl">
                    <a:srgbClr val="000000">
                      <a:alpha val="43137"/>
                    </a:srgbClr>
                  </a:outerShdw>
                </a:effectLst>
                <a:latin typeface="+mj-lt"/>
              </a:rPr>
              <a:t> </a:t>
            </a:r>
            <a:r>
              <a:rPr lang="pt-BR" sz="2900" i="1" dirty="0" err="1" smtClean="0">
                <a:solidFill>
                  <a:srgbClr val="FFFF00"/>
                </a:solidFill>
                <a:effectLst>
                  <a:outerShdw blurRad="38100" dist="38100" dir="2700000" algn="tl">
                    <a:srgbClr val="000000">
                      <a:alpha val="43137"/>
                    </a:srgbClr>
                  </a:outerShdw>
                </a:effectLst>
              </a:rPr>
              <a:t>escalabilidade</a:t>
            </a:r>
            <a:r>
              <a:rPr lang="pt-BR" sz="2900" i="1" dirty="0" smtClean="0">
                <a:solidFill>
                  <a:srgbClr val="FFFF00"/>
                </a:solidFill>
                <a:effectLst>
                  <a:outerShdw blurRad="38100" dist="38100" dir="2700000" algn="tl">
                    <a:srgbClr val="000000">
                      <a:alpha val="43137"/>
                    </a:srgbClr>
                  </a:outerShdw>
                </a:effectLst>
              </a:rPr>
              <a:t>, </a:t>
            </a:r>
            <a:r>
              <a:rPr lang="pt-BR" sz="2900" i="1" dirty="0" err="1" smtClean="0">
                <a:solidFill>
                  <a:srgbClr val="FFFF00"/>
                </a:solidFill>
                <a:effectLst>
                  <a:outerShdw blurRad="38100" dist="38100" dir="2700000" algn="tl">
                    <a:srgbClr val="000000">
                      <a:alpha val="43137"/>
                    </a:srgbClr>
                  </a:outerShdw>
                </a:effectLst>
              </a:rPr>
              <a:t>esparsividade</a:t>
            </a:r>
            <a:r>
              <a:rPr lang="pt-BR" sz="2900" i="1" dirty="0" smtClean="0">
                <a:solidFill>
                  <a:srgbClr val="FFFF00"/>
                </a:solidFill>
                <a:effectLst>
                  <a:outerShdw blurRad="38100" dist="38100" dir="2700000" algn="tl">
                    <a:srgbClr val="000000">
                      <a:alpha val="43137"/>
                    </a:srgbClr>
                  </a:outerShdw>
                </a:effectLst>
              </a:rPr>
              <a:t> e “novo item”.</a:t>
            </a: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
        <p:nvSpPr>
          <p:cNvPr id="11" name="CaixaDeTexto 10"/>
          <p:cNvSpPr txBox="1"/>
          <p:nvPr/>
        </p:nvSpPr>
        <p:spPr>
          <a:xfrm flipH="1">
            <a:off x="251520" y="3501009"/>
            <a:ext cx="8568952" cy="1246495"/>
          </a:xfrm>
          <a:prstGeom prst="rect">
            <a:avLst/>
          </a:prstGeom>
          <a:noFill/>
        </p:spPr>
        <p:txBody>
          <a:bodyPr wrap="square" rtlCol="0">
            <a:spAutoFit/>
          </a:bodyPr>
          <a:lstStyle/>
          <a:p>
            <a:pPr algn="ctr">
              <a:lnSpc>
                <a:spcPct val="150000"/>
              </a:lnSpc>
            </a:pPr>
            <a:r>
              <a:rPr lang="pt-BR" sz="2500" b="1" i="1" dirty="0" err="1" smtClean="0">
                <a:effectLst>
                  <a:outerShdw blurRad="38100" dist="38100" dir="2700000" algn="tl">
                    <a:srgbClr val="000000">
                      <a:alpha val="43137"/>
                    </a:srgbClr>
                  </a:outerShdw>
                </a:effectLst>
                <a:latin typeface="+mj-lt"/>
              </a:rPr>
              <a:t>Escalabilidade</a:t>
            </a:r>
            <a:r>
              <a:rPr lang="pt-BR" sz="2500" b="1" i="1" dirty="0" smtClean="0">
                <a:effectLst>
                  <a:outerShdw blurRad="38100" dist="38100" dir="2700000" algn="tl">
                    <a:srgbClr val="000000">
                      <a:alpha val="43137"/>
                    </a:srgbClr>
                  </a:outerShdw>
                </a:effectLst>
                <a:latin typeface="+mj-lt"/>
              </a:rPr>
              <a:t>:</a:t>
            </a:r>
            <a:r>
              <a:rPr lang="pt-BR" sz="2500" i="1" dirty="0" smtClean="0">
                <a:effectLst>
                  <a:outerShdw blurRad="38100" dist="38100" dir="2700000" algn="tl">
                    <a:srgbClr val="000000">
                      <a:alpha val="43137"/>
                    </a:srgbClr>
                  </a:outerShdw>
                </a:effectLst>
                <a:latin typeface="+mj-lt"/>
              </a:rPr>
              <a:t> o processo de recomendação online se torna mais demorado com o aumento do número de usuários e itens.</a:t>
            </a:r>
            <a:endParaRPr lang="pt-BR" sz="2500" i="1" dirty="0" smtClean="0">
              <a:effectLst>
                <a:outerShdw blurRad="38100" dist="38100" dir="2700000" algn="tl">
                  <a:srgbClr val="000000">
                    <a:alpha val="43137"/>
                  </a:srgbClr>
                </a:outerShdw>
              </a:effectLst>
            </a:endParaRPr>
          </a:p>
        </p:txBody>
      </p:sp>
      <p:sp>
        <p:nvSpPr>
          <p:cNvPr id="13" name="CaixaDeTexto 12"/>
          <p:cNvSpPr txBox="1"/>
          <p:nvPr/>
        </p:nvSpPr>
        <p:spPr>
          <a:xfrm flipH="1">
            <a:off x="251520" y="4773777"/>
            <a:ext cx="8568952" cy="1823576"/>
          </a:xfrm>
          <a:prstGeom prst="rect">
            <a:avLst/>
          </a:prstGeom>
          <a:noFill/>
        </p:spPr>
        <p:txBody>
          <a:bodyPr wrap="square" rtlCol="0">
            <a:spAutoFit/>
          </a:bodyPr>
          <a:lstStyle/>
          <a:p>
            <a:pPr algn="ctr">
              <a:lnSpc>
                <a:spcPct val="150000"/>
              </a:lnSpc>
            </a:pPr>
            <a:r>
              <a:rPr lang="pt-BR" sz="2500" b="1" i="1" dirty="0" err="1" smtClean="0">
                <a:effectLst>
                  <a:outerShdw blurRad="38100" dist="38100" dir="2700000" algn="tl">
                    <a:srgbClr val="000000">
                      <a:alpha val="43137"/>
                    </a:srgbClr>
                  </a:outerShdw>
                </a:effectLst>
                <a:latin typeface="+mj-lt"/>
              </a:rPr>
              <a:t>Esparsividade</a:t>
            </a:r>
            <a:r>
              <a:rPr lang="pt-BR" sz="2500" b="1" i="1" dirty="0" smtClean="0">
                <a:effectLst>
                  <a:outerShdw blurRad="38100" dist="38100" dir="2700000" algn="tl">
                    <a:srgbClr val="000000">
                      <a:alpha val="43137"/>
                    </a:srgbClr>
                  </a:outerShdw>
                </a:effectLst>
                <a:latin typeface="+mj-lt"/>
              </a:rPr>
              <a:t>:</a:t>
            </a:r>
            <a:r>
              <a:rPr lang="pt-BR" sz="2500" i="1" dirty="0" smtClean="0">
                <a:effectLst>
                  <a:outerShdw blurRad="38100" dist="38100" dir="2700000" algn="tl">
                    <a:srgbClr val="000000">
                      <a:alpha val="43137"/>
                    </a:srgbClr>
                  </a:outerShdw>
                </a:effectLst>
                <a:latin typeface="+mj-lt"/>
              </a:rPr>
              <a:t> ocorre com o aumento de usuários e itens no banco de dados e a conseqüente redução da densidade dos registros de cada usuário sobre os itens. </a:t>
            </a:r>
            <a:endParaRPr lang="pt-BR" sz="2500" i="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5" name="CaixaDeTexto 4"/>
          <p:cNvSpPr txBox="1"/>
          <p:nvPr/>
        </p:nvSpPr>
        <p:spPr>
          <a:xfrm flipH="1">
            <a:off x="251520" y="2708921"/>
            <a:ext cx="9108504" cy="761747"/>
          </a:xfrm>
          <a:prstGeom prst="rect">
            <a:avLst/>
          </a:prstGeom>
          <a:noFill/>
        </p:spPr>
        <p:txBody>
          <a:bodyPr wrap="square" rtlCol="0">
            <a:spAutoFit/>
          </a:bodyPr>
          <a:lstStyle/>
          <a:p>
            <a:pPr>
              <a:lnSpc>
                <a:spcPct val="150000"/>
              </a:lnSpc>
            </a:pPr>
            <a:r>
              <a:rPr lang="pt-BR" sz="2900" b="1" i="1" dirty="0" smtClean="0">
                <a:solidFill>
                  <a:schemeClr val="bg1"/>
                </a:solidFill>
                <a:effectLst>
                  <a:outerShdw blurRad="38100" dist="38100" dir="2700000" algn="tl">
                    <a:srgbClr val="000000">
                      <a:alpha val="43137"/>
                    </a:srgbClr>
                  </a:outerShdw>
                </a:effectLst>
                <a:latin typeface="+mj-lt"/>
              </a:rPr>
              <a:t>Limitações : </a:t>
            </a:r>
            <a:r>
              <a:rPr lang="pt-BR" sz="2900" i="1" dirty="0" smtClean="0">
                <a:solidFill>
                  <a:schemeClr val="bg1"/>
                </a:solidFill>
                <a:effectLst>
                  <a:outerShdw blurRad="38100" dist="38100" dir="2700000" algn="tl">
                    <a:srgbClr val="000000">
                      <a:alpha val="43137"/>
                    </a:srgbClr>
                  </a:outerShdw>
                </a:effectLst>
                <a:latin typeface="+mj-lt"/>
              </a:rPr>
              <a:t> </a:t>
            </a:r>
            <a:r>
              <a:rPr lang="pt-BR" sz="2900" i="1" dirty="0" err="1" smtClean="0">
                <a:solidFill>
                  <a:srgbClr val="FFFF00"/>
                </a:solidFill>
                <a:effectLst>
                  <a:outerShdw blurRad="38100" dist="38100" dir="2700000" algn="tl">
                    <a:srgbClr val="000000">
                      <a:alpha val="43137"/>
                    </a:srgbClr>
                  </a:outerShdw>
                </a:effectLst>
              </a:rPr>
              <a:t>escalabilidade</a:t>
            </a:r>
            <a:r>
              <a:rPr lang="pt-BR" sz="2900" i="1" dirty="0" smtClean="0">
                <a:solidFill>
                  <a:srgbClr val="FFFF00"/>
                </a:solidFill>
                <a:effectLst>
                  <a:outerShdw blurRad="38100" dist="38100" dir="2700000" algn="tl">
                    <a:srgbClr val="000000">
                      <a:alpha val="43137"/>
                    </a:srgbClr>
                  </a:outerShdw>
                </a:effectLst>
              </a:rPr>
              <a:t>, </a:t>
            </a:r>
            <a:r>
              <a:rPr lang="pt-BR" sz="2900" i="1" dirty="0" err="1" smtClean="0">
                <a:solidFill>
                  <a:srgbClr val="FFFF00"/>
                </a:solidFill>
                <a:effectLst>
                  <a:outerShdw blurRad="38100" dist="38100" dir="2700000" algn="tl">
                    <a:srgbClr val="000000">
                      <a:alpha val="43137"/>
                    </a:srgbClr>
                  </a:outerShdw>
                </a:effectLst>
              </a:rPr>
              <a:t>esparsividade</a:t>
            </a:r>
            <a:r>
              <a:rPr lang="pt-BR" sz="2900" i="1" dirty="0" smtClean="0">
                <a:solidFill>
                  <a:srgbClr val="FFFF00"/>
                </a:solidFill>
                <a:effectLst>
                  <a:outerShdw blurRad="38100" dist="38100" dir="2700000" algn="tl">
                    <a:srgbClr val="000000">
                      <a:alpha val="43137"/>
                    </a:srgbClr>
                  </a:outerShdw>
                </a:effectLst>
              </a:rPr>
              <a:t> e “novo item”.</a:t>
            </a: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
        <p:nvSpPr>
          <p:cNvPr id="11" name="CaixaDeTexto 10"/>
          <p:cNvSpPr txBox="1"/>
          <p:nvPr/>
        </p:nvSpPr>
        <p:spPr>
          <a:xfrm flipH="1">
            <a:off x="251520" y="3501009"/>
            <a:ext cx="8568952" cy="1246495"/>
          </a:xfrm>
          <a:prstGeom prst="rect">
            <a:avLst/>
          </a:prstGeom>
          <a:noFill/>
        </p:spPr>
        <p:txBody>
          <a:bodyPr wrap="square" rtlCol="0">
            <a:spAutoFit/>
          </a:bodyPr>
          <a:lstStyle/>
          <a:p>
            <a:pPr algn="ctr">
              <a:lnSpc>
                <a:spcPct val="150000"/>
              </a:lnSpc>
            </a:pPr>
            <a:r>
              <a:rPr lang="pt-BR" sz="2500" b="1" i="1" dirty="0" smtClean="0">
                <a:effectLst>
                  <a:outerShdw blurRad="38100" dist="38100" dir="2700000" algn="tl">
                    <a:srgbClr val="000000">
                      <a:alpha val="43137"/>
                    </a:srgbClr>
                  </a:outerShdw>
                </a:effectLst>
                <a:latin typeface="+mj-lt"/>
              </a:rPr>
              <a:t>Problema do novo item :</a:t>
            </a:r>
            <a:r>
              <a:rPr lang="pt-BR" sz="2500" i="1" dirty="0" smtClean="0">
                <a:effectLst>
                  <a:outerShdw blurRad="38100" dist="38100" dir="2700000" algn="tl">
                    <a:srgbClr val="000000">
                      <a:alpha val="43137"/>
                    </a:srgbClr>
                  </a:outerShdw>
                </a:effectLst>
                <a:latin typeface="+mj-lt"/>
              </a:rPr>
              <a:t> um item novo por não ter nenhuma informação associada não pode ser recomendado.</a:t>
            </a:r>
            <a:endParaRPr lang="pt-BR" sz="2500" i="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IA e as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6" name="Título 1"/>
          <p:cNvSpPr txBox="1">
            <a:spLocks/>
          </p:cNvSpPr>
          <p:nvPr/>
        </p:nvSpPr>
        <p:spPr>
          <a:xfrm>
            <a:off x="251520" y="1061864"/>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41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Recomendação – Algoritmos</a:t>
            </a:r>
            <a:r>
              <a:rPr kumimoji="0" lang="pt-BR" sz="4100" i="0" u="none" strike="noStrike" kern="1200" cap="none" spc="0" normalizeH="0" noProof="0" dirty="0" smtClean="0">
                <a:ln>
                  <a:noFill/>
                </a:ln>
                <a:effectLst>
                  <a:outerShdw blurRad="50800" dist="38100" dir="5400000" algn="t" rotWithShape="0">
                    <a:prstClr val="black">
                      <a:alpha val="40000"/>
                    </a:prstClr>
                  </a:outerShdw>
                </a:effectLst>
                <a:uLnTx/>
                <a:uFillTx/>
                <a:latin typeface="+mj-lt"/>
                <a:ea typeface="+mj-ea"/>
                <a:cs typeface="+mj-cs"/>
              </a:rPr>
              <a:t> e Técnicas</a:t>
            </a:r>
            <a:endParaRPr kumimoji="0" lang="pt-BR" sz="41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
        <p:nvSpPr>
          <p:cNvPr id="7" name="Título 1"/>
          <p:cNvSpPr txBox="1">
            <a:spLocks/>
          </p:cNvSpPr>
          <p:nvPr/>
        </p:nvSpPr>
        <p:spPr>
          <a:xfrm>
            <a:off x="251520" y="1700808"/>
            <a:ext cx="8686800" cy="1143000"/>
          </a:xfrm>
          <a:prstGeom prst="rect">
            <a:avLst/>
          </a:prstGeom>
          <a:effectLst/>
        </p:spPr>
        <p:txBody>
          <a:bodyPr vert="horz" lIns="91440" tIns="45720" rIns="91440" bIns="45720" rtlCol="0" anchor="ctr">
            <a:noAutofit/>
          </a:bodyPr>
          <a:lstStyle/>
          <a:p>
            <a:pPr lvl="0" algn="ctr">
              <a:lnSpc>
                <a:spcPts val="7200"/>
              </a:lnSpc>
              <a:spcBef>
                <a:spcPct val="0"/>
              </a:spcBef>
            </a:pPr>
            <a:r>
              <a:rPr lang="pt-BR" sz="3800" b="1" dirty="0" smtClean="0">
                <a:solidFill>
                  <a:schemeClr val="accent3">
                    <a:lumMod val="60000"/>
                    <a:lumOff val="40000"/>
                  </a:schemeClr>
                </a:solidFill>
                <a:effectLst>
                  <a:outerShdw blurRad="50800" dist="38100" dir="5400000" algn="t" rotWithShape="0">
                    <a:prstClr val="black">
                      <a:alpha val="40000"/>
                    </a:prstClr>
                  </a:outerShdw>
                </a:effectLst>
                <a:latin typeface="+mj-lt"/>
                <a:ea typeface="+mj-ea"/>
                <a:cs typeface="+mj-cs"/>
              </a:rPr>
              <a:t>Filtragem Colaborativa</a:t>
            </a:r>
            <a:endParaRPr kumimoji="0" lang="pt-BR" sz="3800" b="1" i="0" u="none" strike="noStrike" kern="1200" cap="none" spc="0" normalizeH="0" baseline="0" noProof="0" dirty="0">
              <a:ln>
                <a:noFill/>
              </a:ln>
              <a:solidFill>
                <a:schemeClr val="accent3">
                  <a:lumMod val="60000"/>
                  <a:lumOff val="40000"/>
                </a:schemeClr>
              </a:solidFill>
              <a:effectLst>
                <a:outerShdw blurRad="50800" dist="38100" dir="5400000" algn="t" rotWithShape="0">
                  <a:prstClr val="black">
                    <a:alpha val="40000"/>
                  </a:prstClr>
                </a:outerShdw>
              </a:effectLst>
              <a:uLnTx/>
              <a:uFillTx/>
              <a:latin typeface="+mj-lt"/>
              <a:ea typeface="+mj-ea"/>
              <a:cs typeface="+mj-cs"/>
            </a:endParaRPr>
          </a:p>
        </p:txBody>
      </p:sp>
      <p:sp>
        <p:nvSpPr>
          <p:cNvPr id="11" name="CaixaDeTexto 10"/>
          <p:cNvSpPr txBox="1"/>
          <p:nvPr/>
        </p:nvSpPr>
        <p:spPr>
          <a:xfrm flipH="1">
            <a:off x="251520" y="2593341"/>
            <a:ext cx="8424936" cy="761747"/>
          </a:xfrm>
          <a:prstGeom prst="rect">
            <a:avLst/>
          </a:prstGeom>
          <a:noFill/>
        </p:spPr>
        <p:txBody>
          <a:bodyPr wrap="square" rtlCol="0">
            <a:spAutoFit/>
          </a:bodyPr>
          <a:lstStyle/>
          <a:p>
            <a:pPr>
              <a:lnSpc>
                <a:spcPct val="150000"/>
              </a:lnSpc>
            </a:pPr>
            <a:r>
              <a:rPr lang="pt-BR" sz="2900" b="1" i="1" dirty="0" smtClean="0">
                <a:solidFill>
                  <a:schemeClr val="bg1"/>
                </a:solidFill>
                <a:effectLst>
                  <a:outerShdw blurRad="38100" dist="38100" dir="2700000" algn="tl">
                    <a:srgbClr val="000000">
                      <a:alpha val="43137"/>
                    </a:srgbClr>
                  </a:outerShdw>
                </a:effectLst>
                <a:latin typeface="+mj-lt"/>
              </a:rPr>
              <a:t>Como minimizar as limitações?</a:t>
            </a:r>
            <a:endParaRPr lang="pt-BR" sz="2000" b="1" i="1" dirty="0" smtClean="0">
              <a:effectLst>
                <a:outerShdw blurRad="38100" dist="38100" dir="2700000" algn="tl">
                  <a:srgbClr val="000000">
                    <a:alpha val="43137"/>
                  </a:srgbClr>
                </a:outerShdw>
              </a:effectLst>
            </a:endParaRPr>
          </a:p>
        </p:txBody>
      </p:sp>
      <p:sp>
        <p:nvSpPr>
          <p:cNvPr id="12" name="CaixaDeTexto 11"/>
          <p:cNvSpPr txBox="1"/>
          <p:nvPr/>
        </p:nvSpPr>
        <p:spPr>
          <a:xfrm flipH="1">
            <a:off x="467545" y="3196858"/>
            <a:ext cx="8424936" cy="2608406"/>
          </a:xfrm>
          <a:prstGeom prst="rect">
            <a:avLst/>
          </a:prstGeom>
          <a:noFill/>
        </p:spPr>
        <p:txBody>
          <a:bodyPr wrap="square" rtlCol="0">
            <a:spAutoFit/>
          </a:bodyPr>
          <a:lstStyle/>
          <a:p>
            <a:pPr>
              <a:lnSpc>
                <a:spcPct val="150000"/>
              </a:lnSpc>
            </a:pPr>
            <a:r>
              <a:rPr lang="pt-BR" sz="2900" i="1" dirty="0" smtClean="0">
                <a:solidFill>
                  <a:srgbClr val="FFFF00"/>
                </a:solidFill>
                <a:effectLst>
                  <a:outerShdw blurRad="38100" dist="38100" dir="2700000" algn="tl">
                    <a:srgbClr val="000000">
                      <a:alpha val="43137"/>
                    </a:srgbClr>
                  </a:outerShdw>
                </a:effectLst>
              </a:rPr>
              <a:t>Filtragem Colaborativa Item a Item.</a:t>
            </a:r>
          </a:p>
          <a:p>
            <a:pPr>
              <a:lnSpc>
                <a:spcPct val="150000"/>
              </a:lnSpc>
            </a:pPr>
            <a:r>
              <a:rPr lang="pt-BR" sz="2000" b="1" i="1" dirty="0" smtClean="0">
                <a:effectLst>
                  <a:outerShdw blurRad="38100" dist="38100" dir="2700000" algn="tl">
                    <a:srgbClr val="000000">
                      <a:alpha val="43137"/>
                    </a:srgbClr>
                  </a:outerShdw>
                </a:effectLst>
              </a:rPr>
              <a:t>Ao invés de calcular similaridade entre usuários por seus votos nos itens, procura relacionamentos entre itens baseado em sua faixa de votos dos usuários. Em outras palavras, gera recomendações encontrando itens que são similares a outros itens que o usuário gostou.</a:t>
            </a:r>
          </a:p>
        </p:txBody>
      </p:sp>
      <p:sp>
        <p:nvSpPr>
          <p:cNvPr id="8" name="CaixaDeTexto 7"/>
          <p:cNvSpPr txBox="1"/>
          <p:nvPr/>
        </p:nvSpPr>
        <p:spPr>
          <a:xfrm flipH="1">
            <a:off x="395536" y="5760711"/>
            <a:ext cx="8424936" cy="761747"/>
          </a:xfrm>
          <a:prstGeom prst="rect">
            <a:avLst/>
          </a:prstGeom>
          <a:noFill/>
        </p:spPr>
        <p:txBody>
          <a:bodyPr wrap="square" rtlCol="0">
            <a:spAutoFit/>
          </a:bodyPr>
          <a:lstStyle/>
          <a:p>
            <a:pPr algn="ctr">
              <a:lnSpc>
                <a:spcPct val="150000"/>
              </a:lnSpc>
            </a:pPr>
            <a:r>
              <a:rPr lang="pt-BR" sz="2900" b="1" i="1" dirty="0" smtClean="0">
                <a:solidFill>
                  <a:schemeClr val="bg1"/>
                </a:solidFill>
                <a:effectLst>
                  <a:outerShdw blurRad="38100" dist="38100" dir="2700000" algn="tl">
                    <a:srgbClr val="000000">
                      <a:alpha val="43137"/>
                    </a:srgbClr>
                  </a:outerShdw>
                </a:effectLst>
                <a:latin typeface="+mj-lt"/>
              </a:rPr>
              <a:t>Minimiza apenas o problema da </a:t>
            </a:r>
            <a:r>
              <a:rPr lang="pt-BR" sz="2900" b="1" i="1" dirty="0" err="1" smtClean="0">
                <a:solidFill>
                  <a:schemeClr val="bg1"/>
                </a:solidFill>
                <a:effectLst>
                  <a:outerShdw blurRad="38100" dist="38100" dir="2700000" algn="tl">
                    <a:srgbClr val="000000">
                      <a:alpha val="43137"/>
                    </a:srgbClr>
                  </a:outerShdw>
                </a:effectLst>
                <a:latin typeface="+mj-lt"/>
              </a:rPr>
              <a:t>escalabilidade</a:t>
            </a:r>
            <a:r>
              <a:rPr lang="pt-BR" sz="2900" b="1" i="1" dirty="0" smtClean="0">
                <a:solidFill>
                  <a:schemeClr val="bg1"/>
                </a:solidFill>
                <a:effectLst>
                  <a:outerShdw blurRad="38100" dist="38100" dir="2700000" algn="tl">
                    <a:srgbClr val="000000">
                      <a:alpha val="43137"/>
                    </a:srgbClr>
                  </a:outerShdw>
                </a:effectLst>
                <a:latin typeface="+mj-lt"/>
              </a:rPr>
              <a:t>.</a:t>
            </a:r>
            <a:endParaRPr lang="pt-BR" sz="2000" b="1" i="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p:cNvSpPr/>
          <p:nvPr/>
        </p:nvSpPr>
        <p:spPr>
          <a:xfrm>
            <a:off x="0" y="2852936"/>
            <a:ext cx="9144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251520" y="269776"/>
            <a:ext cx="8686800" cy="1143000"/>
          </a:xfrm>
          <a:effectLst/>
        </p:spPr>
        <p:txBody>
          <a:bodyPr>
            <a:normAutofit/>
          </a:bodyPr>
          <a:lstStyle/>
          <a:p>
            <a:r>
              <a:rPr lang="pt-BR" sz="5400" b="1" dirty="0" smtClean="0">
                <a:solidFill>
                  <a:schemeClr val="bg1">
                    <a:lumMod val="85000"/>
                    <a:lumOff val="15000"/>
                  </a:schemeClr>
                </a:solidFill>
                <a:effectLst>
                  <a:outerShdw blurRad="50800" dist="38100" dir="5400000" algn="t" rotWithShape="0">
                    <a:prstClr val="black">
                      <a:alpha val="40000"/>
                    </a:prstClr>
                  </a:outerShdw>
                </a:effectLst>
              </a:rPr>
              <a:t>Demonstrações</a:t>
            </a:r>
            <a:endParaRPr lang="pt-BR" sz="54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24" name="Título 1"/>
          <p:cNvSpPr txBox="1">
            <a:spLocks/>
          </p:cNvSpPr>
          <p:nvPr/>
        </p:nvSpPr>
        <p:spPr>
          <a:xfrm>
            <a:off x="179513" y="3150096"/>
            <a:ext cx="8686800" cy="1143000"/>
          </a:xfrm>
          <a:prstGeom prst="rect">
            <a:avLst/>
          </a:prstGeom>
          <a:effectLst/>
        </p:spPr>
        <p:txBody>
          <a:bodyPr vert="horz" lIns="91440" tIns="45720" rIns="91440" bIns="45720" rtlCol="0" anchor="ctr">
            <a:no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pt-BR" sz="8000" i="0" u="none" strike="noStrike" kern="1200" cap="none" spc="0" normalizeH="0" baseline="0" noProof="0" dirty="0" smtClean="0">
                <a:ln>
                  <a:noFill/>
                </a:ln>
                <a:effectLst>
                  <a:outerShdw blurRad="50800" dist="38100" dir="5400000" algn="t" rotWithShape="0">
                    <a:prstClr val="black">
                      <a:alpha val="40000"/>
                    </a:prstClr>
                  </a:outerShdw>
                </a:effectLst>
                <a:uLnTx/>
                <a:uFillTx/>
                <a:latin typeface="+mj-lt"/>
                <a:ea typeface="+mj-ea"/>
                <a:cs typeface="+mj-cs"/>
              </a:rPr>
              <a:t>NO NAVEGADOR</a:t>
            </a:r>
            <a:endParaRPr kumimoji="0" lang="pt-BR" sz="8000" i="0" u="none" strike="noStrike" kern="1200" cap="none" spc="0" normalizeH="0" baseline="0" noProof="0" dirty="0">
              <a:ln>
                <a:noFill/>
              </a:ln>
              <a:effectLst>
                <a:outerShdw blurRad="50800" dist="38100" dir="5400000" algn="t" rotWithShape="0">
                  <a:prstClr val="black">
                    <a:alpha val="40000"/>
                  </a:prst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5400" b="1" dirty="0" smtClean="0">
                <a:solidFill>
                  <a:schemeClr val="bg1">
                    <a:lumMod val="85000"/>
                    <a:lumOff val="15000"/>
                  </a:schemeClr>
                </a:solidFill>
                <a:effectLst>
                  <a:outerShdw blurRad="50800" dist="38100" dir="5400000" algn="t" rotWithShape="0">
                    <a:prstClr val="black">
                      <a:alpha val="40000"/>
                    </a:prstClr>
                  </a:outerShdw>
                </a:effectLst>
              </a:rPr>
              <a:t>Perguntas!?</a:t>
            </a:r>
            <a:endParaRPr lang="pt-BR" sz="54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3" name="Retângulo 2"/>
          <p:cNvSpPr/>
          <p:nvPr/>
        </p:nvSpPr>
        <p:spPr>
          <a:xfrm>
            <a:off x="0" y="1844824"/>
            <a:ext cx="9144000" cy="40324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descr="monkey.png"/>
          <p:cNvPicPr>
            <a:picLocks noChangeAspect="1"/>
          </p:cNvPicPr>
          <p:nvPr/>
        </p:nvPicPr>
        <p:blipFill>
          <a:blip r:embed="rId2" cstate="print"/>
          <a:stretch>
            <a:fillRect/>
          </a:stretch>
        </p:blipFill>
        <p:spPr>
          <a:xfrm>
            <a:off x="2543730" y="2636912"/>
            <a:ext cx="3756462" cy="264126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ângulo 12"/>
          <p:cNvSpPr/>
          <p:nvPr/>
        </p:nvSpPr>
        <p:spPr>
          <a:xfrm>
            <a:off x="0" y="4581128"/>
            <a:ext cx="9144000" cy="2276872"/>
          </a:xfrm>
          <a:prstGeom prst="rect">
            <a:avLst/>
          </a:prstGeom>
          <a:solidFill>
            <a:schemeClr val="bg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457201" y="269776"/>
            <a:ext cx="8229600" cy="1143000"/>
          </a:xfrm>
          <a:effectLst/>
        </p:spPr>
        <p:txBody>
          <a:bodyPr>
            <a:normAutofit/>
          </a:bodyPr>
          <a:lstStyle/>
          <a:p>
            <a:r>
              <a:rPr lang="pt-BR" sz="5400" b="1" dirty="0" smtClean="0">
                <a:solidFill>
                  <a:schemeClr val="bg1">
                    <a:lumMod val="85000"/>
                    <a:lumOff val="15000"/>
                  </a:schemeClr>
                </a:solidFill>
                <a:effectLst>
                  <a:outerShdw blurRad="50800" dist="38100" dir="5400000" algn="t" rotWithShape="0">
                    <a:prstClr val="black">
                      <a:alpha val="40000"/>
                    </a:prstClr>
                  </a:outerShdw>
                </a:effectLst>
              </a:rPr>
              <a:t>Introdução</a:t>
            </a:r>
            <a:endParaRPr lang="pt-BR" sz="54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38" name="CaixaDeTexto 37"/>
          <p:cNvSpPr txBox="1"/>
          <p:nvPr/>
        </p:nvSpPr>
        <p:spPr>
          <a:xfrm>
            <a:off x="539553" y="1385827"/>
            <a:ext cx="8064896" cy="2964914"/>
          </a:xfrm>
          <a:prstGeom prst="rect">
            <a:avLst/>
          </a:prstGeom>
          <a:noFill/>
        </p:spPr>
        <p:txBody>
          <a:bodyPr wrap="square" rtlCol="0">
            <a:spAutoFit/>
          </a:bodyPr>
          <a:lstStyle/>
          <a:p>
            <a:pPr algn="ctr">
              <a:lnSpc>
                <a:spcPts val="5620"/>
              </a:lnSpc>
            </a:pPr>
            <a:r>
              <a:rPr lang="pt-BR" sz="3600" i="1" dirty="0" smtClean="0">
                <a:effectLst>
                  <a:outerShdw blurRad="38100" dist="38100" dir="2700000" algn="tl">
                    <a:srgbClr val="000000">
                      <a:alpha val="43137"/>
                    </a:srgbClr>
                  </a:outerShdw>
                </a:effectLst>
                <a:latin typeface="+mj-lt"/>
              </a:rPr>
              <a:t>Com o </a:t>
            </a:r>
            <a:r>
              <a:rPr lang="pt-BR" sz="3600" b="1" i="1" dirty="0" smtClean="0">
                <a:effectLst>
                  <a:outerShdw blurRad="38100" dist="38100" dir="2700000" algn="tl">
                    <a:srgbClr val="000000">
                      <a:alpha val="43137"/>
                    </a:srgbClr>
                  </a:outerShdw>
                </a:effectLst>
                <a:latin typeface="+mj-lt"/>
              </a:rPr>
              <a:t>intenso crescimento e popularização</a:t>
            </a:r>
            <a:r>
              <a:rPr lang="pt-BR" sz="3600" i="1" dirty="0" smtClean="0">
                <a:effectLst>
                  <a:outerShdw blurRad="38100" dist="38100" dir="2700000" algn="tl">
                    <a:srgbClr val="000000">
                      <a:alpha val="43137"/>
                    </a:srgbClr>
                  </a:outerShdw>
                </a:effectLst>
                <a:latin typeface="+mj-lt"/>
              </a:rPr>
              <a:t> dos sites de </a:t>
            </a:r>
            <a:r>
              <a:rPr lang="pt-BR" sz="3600" b="1" i="1" dirty="0" smtClean="0">
                <a:solidFill>
                  <a:srgbClr val="FFFF00"/>
                </a:solidFill>
                <a:effectLst>
                  <a:outerShdw blurRad="38100" dist="38100" dir="2700000" algn="tl">
                    <a:srgbClr val="000000">
                      <a:alpha val="43137"/>
                    </a:srgbClr>
                  </a:outerShdw>
                </a:effectLst>
                <a:latin typeface="+mj-lt"/>
              </a:rPr>
              <a:t>redes sociais </a:t>
            </a:r>
            <a:r>
              <a:rPr lang="pt-BR" sz="3600" i="1" dirty="0" smtClean="0">
                <a:effectLst>
                  <a:outerShdw blurRad="38100" dist="38100" dir="2700000" algn="tl">
                    <a:srgbClr val="000000">
                      <a:alpha val="43137"/>
                    </a:srgbClr>
                  </a:outerShdw>
                </a:effectLst>
                <a:latin typeface="+mj-lt"/>
              </a:rPr>
              <a:t>surgiu a necessidade de segmentação em nichos de </a:t>
            </a:r>
            <a:r>
              <a:rPr lang="pt-BR" sz="3600" b="1" i="1" dirty="0" smtClean="0">
                <a:effectLst>
                  <a:outerShdw blurRad="38100" dist="38100" dir="2700000" algn="tl">
                    <a:srgbClr val="000000">
                      <a:alpha val="43137"/>
                    </a:srgbClr>
                  </a:outerShdw>
                </a:effectLst>
                <a:latin typeface="+mj-lt"/>
              </a:rPr>
              <a:t>“gosto”</a:t>
            </a:r>
            <a:r>
              <a:rPr lang="pt-BR" sz="3600" i="1" dirty="0" smtClean="0">
                <a:effectLst>
                  <a:outerShdw blurRad="38100" dist="38100" dir="2700000" algn="tl">
                    <a:srgbClr val="000000">
                      <a:alpha val="43137"/>
                    </a:srgbClr>
                  </a:outerShdw>
                </a:effectLst>
                <a:latin typeface="+mj-lt"/>
              </a:rPr>
              <a:t> e </a:t>
            </a:r>
            <a:r>
              <a:rPr lang="pt-BR" sz="3600" b="1" i="1" dirty="0" smtClean="0">
                <a:effectLst>
                  <a:outerShdw blurRad="38100" dist="38100" dir="2700000" algn="tl">
                    <a:srgbClr val="000000">
                      <a:alpha val="43137"/>
                    </a:srgbClr>
                  </a:outerShdw>
                </a:effectLst>
                <a:latin typeface="+mj-lt"/>
              </a:rPr>
              <a:t>estilos de vida</a:t>
            </a:r>
            <a:r>
              <a:rPr lang="pt-BR" sz="3600" i="1" dirty="0" smtClean="0">
                <a:effectLst>
                  <a:outerShdw blurRad="38100" dist="38100" dir="2700000" algn="tl">
                    <a:srgbClr val="000000">
                      <a:alpha val="43137"/>
                    </a:srgbClr>
                  </a:outerShdw>
                </a:effectLst>
                <a:latin typeface="+mj-lt"/>
              </a:rPr>
              <a:t>.</a:t>
            </a:r>
            <a:endParaRPr lang="pt-BR" sz="3600" i="1" dirty="0">
              <a:effectLst>
                <a:outerShdw blurRad="38100" dist="38100" dir="2700000" algn="tl">
                  <a:srgbClr val="000000">
                    <a:alpha val="43137"/>
                  </a:srgbClr>
                </a:outerShdw>
              </a:effectLst>
              <a:latin typeface="+mj-lt"/>
            </a:endParaRPr>
          </a:p>
        </p:txBody>
      </p:sp>
      <p:sp>
        <p:nvSpPr>
          <p:cNvPr id="41" name="CaixaDeTexto 40"/>
          <p:cNvSpPr txBox="1"/>
          <p:nvPr/>
        </p:nvSpPr>
        <p:spPr>
          <a:xfrm>
            <a:off x="395536" y="4940010"/>
            <a:ext cx="3466013" cy="584775"/>
          </a:xfrm>
          <a:prstGeom prst="rect">
            <a:avLst/>
          </a:prstGeom>
          <a:noFill/>
        </p:spPr>
        <p:txBody>
          <a:bodyPr wrap="none" rtlCol="0">
            <a:spAutoFit/>
          </a:bodyPr>
          <a:lstStyle/>
          <a:p>
            <a:r>
              <a:rPr lang="pt-BR" sz="3200" dirty="0" smtClean="0">
                <a:solidFill>
                  <a:schemeClr val="bg2">
                    <a:lumMod val="40000"/>
                    <a:lumOff val="60000"/>
                  </a:schemeClr>
                </a:solidFill>
                <a:effectLst>
                  <a:outerShdw blurRad="38100" dist="38100" dir="2700000" algn="tl">
                    <a:srgbClr val="000000">
                      <a:alpha val="43137"/>
                    </a:srgbClr>
                  </a:outerShdw>
                </a:effectLst>
                <a:latin typeface="+mj-lt"/>
              </a:rPr>
              <a:t>animais domésticos</a:t>
            </a:r>
            <a:endParaRPr lang="pt-BR" sz="3200" dirty="0">
              <a:solidFill>
                <a:schemeClr val="bg2">
                  <a:lumMod val="40000"/>
                  <a:lumOff val="60000"/>
                </a:schemeClr>
              </a:solidFill>
              <a:effectLst>
                <a:outerShdw blurRad="38100" dist="38100" dir="2700000" algn="tl">
                  <a:srgbClr val="000000">
                    <a:alpha val="43137"/>
                  </a:srgbClr>
                </a:outerShdw>
              </a:effectLst>
              <a:latin typeface="+mj-lt"/>
            </a:endParaRPr>
          </a:p>
        </p:txBody>
      </p:sp>
      <p:sp>
        <p:nvSpPr>
          <p:cNvPr id="42" name="CaixaDeTexto 41"/>
          <p:cNvSpPr txBox="1"/>
          <p:nvPr/>
        </p:nvSpPr>
        <p:spPr>
          <a:xfrm>
            <a:off x="64114" y="5320953"/>
            <a:ext cx="5443991" cy="707886"/>
          </a:xfrm>
          <a:prstGeom prst="rect">
            <a:avLst/>
          </a:prstGeom>
          <a:noFill/>
        </p:spPr>
        <p:txBody>
          <a:bodyPr wrap="none" rtlCol="0">
            <a:spAutoFit/>
          </a:bodyPr>
          <a:lstStyle/>
          <a:p>
            <a:r>
              <a:rPr lang="pt-BR" sz="4000" dirty="0" smtClean="0">
                <a:solidFill>
                  <a:schemeClr val="accent4">
                    <a:lumMod val="60000"/>
                    <a:lumOff val="40000"/>
                  </a:schemeClr>
                </a:solidFill>
                <a:effectLst>
                  <a:outerShdw blurRad="38100" dist="38100" dir="2700000" algn="tl">
                    <a:srgbClr val="000000">
                      <a:alpha val="43137"/>
                    </a:srgbClr>
                  </a:outerShdw>
                </a:effectLst>
                <a:latin typeface="+mj-lt"/>
              </a:rPr>
              <a:t>atualizações profissionais</a:t>
            </a:r>
            <a:endParaRPr lang="pt-BR" sz="4000" dirty="0">
              <a:solidFill>
                <a:schemeClr val="accent4">
                  <a:lumMod val="60000"/>
                  <a:lumOff val="40000"/>
                </a:schemeClr>
              </a:solidFill>
              <a:effectLst>
                <a:outerShdw blurRad="38100" dist="38100" dir="2700000" algn="tl">
                  <a:srgbClr val="000000">
                    <a:alpha val="43137"/>
                  </a:srgbClr>
                </a:outerShdw>
              </a:effectLst>
              <a:latin typeface="+mj-lt"/>
            </a:endParaRPr>
          </a:p>
        </p:txBody>
      </p:sp>
      <p:sp>
        <p:nvSpPr>
          <p:cNvPr id="43" name="CaixaDeTexto 42"/>
          <p:cNvSpPr txBox="1"/>
          <p:nvPr/>
        </p:nvSpPr>
        <p:spPr>
          <a:xfrm>
            <a:off x="3743132" y="4732697"/>
            <a:ext cx="1620957" cy="830997"/>
          </a:xfrm>
          <a:prstGeom prst="rect">
            <a:avLst/>
          </a:prstGeom>
          <a:noFill/>
        </p:spPr>
        <p:txBody>
          <a:bodyPr wrap="none" rtlCol="0">
            <a:spAutoFit/>
          </a:bodyPr>
          <a:lstStyle/>
          <a:p>
            <a:r>
              <a:rPr lang="pt-BR" sz="4800" dirty="0" smtClean="0">
                <a:solidFill>
                  <a:srgbClr val="FF33CC"/>
                </a:solidFill>
                <a:effectLst>
                  <a:outerShdw blurRad="38100" dist="38100" dir="2700000" algn="tl">
                    <a:srgbClr val="000000">
                      <a:alpha val="43137"/>
                    </a:srgbClr>
                  </a:outerShdw>
                </a:effectLst>
                <a:latin typeface="+mj-lt"/>
              </a:rPr>
              <a:t>moda</a:t>
            </a:r>
            <a:endParaRPr lang="pt-BR" sz="4800" dirty="0">
              <a:solidFill>
                <a:srgbClr val="FF33CC"/>
              </a:solidFill>
              <a:effectLst>
                <a:outerShdw blurRad="38100" dist="38100" dir="2700000" algn="tl">
                  <a:srgbClr val="000000">
                    <a:alpha val="43137"/>
                  </a:srgbClr>
                </a:outerShdw>
              </a:effectLst>
              <a:latin typeface="+mj-lt"/>
            </a:endParaRPr>
          </a:p>
        </p:txBody>
      </p:sp>
      <p:sp>
        <p:nvSpPr>
          <p:cNvPr id="44" name="CaixaDeTexto 43"/>
          <p:cNvSpPr txBox="1"/>
          <p:nvPr/>
        </p:nvSpPr>
        <p:spPr>
          <a:xfrm>
            <a:off x="5364088" y="4982399"/>
            <a:ext cx="2971776" cy="1046440"/>
          </a:xfrm>
          <a:prstGeom prst="rect">
            <a:avLst/>
          </a:prstGeom>
          <a:noFill/>
        </p:spPr>
        <p:txBody>
          <a:bodyPr wrap="none" rtlCol="0">
            <a:spAutoFit/>
          </a:bodyPr>
          <a:lstStyle/>
          <a:p>
            <a:r>
              <a:rPr lang="pt-BR" sz="6200" dirty="0" smtClean="0">
                <a:solidFill>
                  <a:srgbClr val="99FF66"/>
                </a:solidFill>
                <a:effectLst>
                  <a:outerShdw blurRad="38100" dist="38100" dir="2700000" algn="tl">
                    <a:srgbClr val="000000">
                      <a:alpha val="43137"/>
                    </a:srgbClr>
                  </a:outerShdw>
                </a:effectLst>
                <a:latin typeface="+mj-lt"/>
              </a:rPr>
              <a:t>esportes</a:t>
            </a:r>
          </a:p>
        </p:txBody>
      </p:sp>
      <p:sp>
        <p:nvSpPr>
          <p:cNvPr id="45" name="CaixaDeTexto 44"/>
          <p:cNvSpPr txBox="1"/>
          <p:nvPr/>
        </p:nvSpPr>
        <p:spPr>
          <a:xfrm>
            <a:off x="5364088" y="5518393"/>
            <a:ext cx="3387722" cy="1446550"/>
          </a:xfrm>
          <a:prstGeom prst="rect">
            <a:avLst/>
          </a:prstGeom>
          <a:noFill/>
        </p:spPr>
        <p:txBody>
          <a:bodyPr wrap="none" rtlCol="0">
            <a:spAutoFit/>
          </a:bodyPr>
          <a:lstStyle/>
          <a:p>
            <a:r>
              <a:rPr lang="pt-BR" sz="8800" dirty="0" smtClean="0">
                <a:solidFill>
                  <a:schemeClr val="tx1">
                    <a:lumMod val="85000"/>
                  </a:schemeClr>
                </a:solidFill>
                <a:effectLst>
                  <a:outerShdw blurRad="38100" dist="38100" dir="2700000" algn="tl">
                    <a:srgbClr val="000000">
                      <a:alpha val="43137"/>
                    </a:srgbClr>
                  </a:outerShdw>
                </a:effectLst>
                <a:latin typeface="+mj-lt"/>
              </a:rPr>
              <a:t>música</a:t>
            </a:r>
          </a:p>
        </p:txBody>
      </p:sp>
      <p:sp>
        <p:nvSpPr>
          <p:cNvPr id="46" name="CaixaDeTexto 45"/>
          <p:cNvSpPr txBox="1"/>
          <p:nvPr/>
        </p:nvSpPr>
        <p:spPr>
          <a:xfrm>
            <a:off x="468797" y="5740808"/>
            <a:ext cx="2151230" cy="830997"/>
          </a:xfrm>
          <a:prstGeom prst="rect">
            <a:avLst/>
          </a:prstGeom>
          <a:noFill/>
        </p:spPr>
        <p:txBody>
          <a:bodyPr wrap="none" rtlCol="0">
            <a:spAutoFit/>
          </a:bodyPr>
          <a:lstStyle/>
          <a:p>
            <a:r>
              <a:rPr lang="pt-BR" sz="4800" dirty="0" smtClean="0">
                <a:solidFill>
                  <a:srgbClr val="FF0000"/>
                </a:solidFill>
                <a:effectLst>
                  <a:outerShdw blurRad="38100" dist="38100" dir="2700000" algn="tl">
                    <a:srgbClr val="000000">
                      <a:alpha val="43137"/>
                    </a:srgbClr>
                  </a:outerShdw>
                </a:effectLst>
                <a:latin typeface="+mj-lt"/>
              </a:rPr>
              <a:t>namoro</a:t>
            </a:r>
            <a:endParaRPr lang="pt-BR" sz="4800" dirty="0">
              <a:solidFill>
                <a:srgbClr val="FF0000"/>
              </a:solidFill>
              <a:effectLst>
                <a:outerShdw blurRad="38100" dist="38100" dir="2700000" algn="tl">
                  <a:srgbClr val="000000">
                    <a:alpha val="43137"/>
                  </a:srgbClr>
                </a:outerShdw>
              </a:effectLst>
              <a:latin typeface="+mj-lt"/>
            </a:endParaRPr>
          </a:p>
        </p:txBody>
      </p:sp>
      <p:sp>
        <p:nvSpPr>
          <p:cNvPr id="47" name="CaixaDeTexto 46"/>
          <p:cNvSpPr txBox="1"/>
          <p:nvPr/>
        </p:nvSpPr>
        <p:spPr>
          <a:xfrm>
            <a:off x="2483767" y="5740809"/>
            <a:ext cx="2998834" cy="1015663"/>
          </a:xfrm>
          <a:prstGeom prst="rect">
            <a:avLst/>
          </a:prstGeom>
          <a:noFill/>
        </p:spPr>
        <p:txBody>
          <a:bodyPr wrap="none" rtlCol="0">
            <a:spAutoFit/>
          </a:bodyPr>
          <a:lstStyle/>
          <a:p>
            <a:r>
              <a:rPr lang="pt-BR" sz="6000" dirty="0" smtClean="0">
                <a:solidFill>
                  <a:srgbClr val="FF6600"/>
                </a:solidFill>
                <a:effectLst>
                  <a:outerShdw blurRad="38100" dist="38100" dir="2700000" algn="tl">
                    <a:srgbClr val="000000">
                      <a:alpha val="43137"/>
                    </a:srgbClr>
                  </a:outerShdw>
                </a:effectLst>
                <a:latin typeface="+mj-lt"/>
              </a:rPr>
              <a:t>científica</a:t>
            </a:r>
            <a:endParaRPr lang="pt-BR" sz="6000" dirty="0">
              <a:solidFill>
                <a:srgbClr val="FF6600"/>
              </a:solidFill>
              <a:effectLst>
                <a:outerShdw blurRad="38100" dist="38100" dir="2700000" algn="tl">
                  <a:srgbClr val="000000">
                    <a:alpha val="43137"/>
                  </a:srgbClr>
                </a:outerShdw>
              </a:effectLst>
              <a:latin typeface="+mj-lt"/>
            </a:endParaRPr>
          </a:p>
        </p:txBody>
      </p:sp>
      <p:sp>
        <p:nvSpPr>
          <p:cNvPr id="48" name="CaixaDeTexto 47"/>
          <p:cNvSpPr txBox="1"/>
          <p:nvPr/>
        </p:nvSpPr>
        <p:spPr>
          <a:xfrm>
            <a:off x="7060634" y="4765216"/>
            <a:ext cx="1903855" cy="615553"/>
          </a:xfrm>
          <a:prstGeom prst="rect">
            <a:avLst/>
          </a:prstGeom>
          <a:noFill/>
        </p:spPr>
        <p:txBody>
          <a:bodyPr wrap="none" rtlCol="0">
            <a:spAutoFit/>
          </a:bodyPr>
          <a:lstStyle/>
          <a:p>
            <a:r>
              <a:rPr lang="pt-BR" sz="3400" dirty="0" smtClean="0">
                <a:solidFill>
                  <a:srgbClr val="C00000"/>
                </a:solidFill>
                <a:effectLst>
                  <a:outerShdw blurRad="38100" dist="38100" dir="2700000" algn="tl">
                    <a:srgbClr val="000000">
                      <a:alpha val="43137"/>
                    </a:srgbClr>
                  </a:outerShdw>
                </a:effectLst>
                <a:latin typeface="+mj-lt"/>
              </a:rPr>
              <a:t>fotografia</a:t>
            </a:r>
          </a:p>
        </p:txBody>
      </p:sp>
      <p:sp>
        <p:nvSpPr>
          <p:cNvPr id="49" name="CaixaDeTexto 48"/>
          <p:cNvSpPr txBox="1"/>
          <p:nvPr/>
        </p:nvSpPr>
        <p:spPr>
          <a:xfrm>
            <a:off x="5292081" y="4509122"/>
            <a:ext cx="1901483" cy="1015663"/>
          </a:xfrm>
          <a:prstGeom prst="rect">
            <a:avLst/>
          </a:prstGeom>
          <a:noFill/>
        </p:spPr>
        <p:txBody>
          <a:bodyPr wrap="none" rtlCol="0">
            <a:spAutoFit/>
          </a:bodyPr>
          <a:lstStyle/>
          <a:p>
            <a:r>
              <a:rPr lang="pt-BR" sz="6000" dirty="0" smtClean="0">
                <a:solidFill>
                  <a:srgbClr val="FFC000"/>
                </a:solidFill>
                <a:effectLst>
                  <a:outerShdw blurRad="38100" dist="38100" dir="2700000" algn="tl">
                    <a:srgbClr val="000000">
                      <a:alpha val="43137"/>
                    </a:srgbClr>
                  </a:outerShdw>
                </a:effectLst>
                <a:latin typeface="+mj-lt"/>
              </a:rPr>
              <a:t>vídeo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1" y="269776"/>
            <a:ext cx="8229600" cy="1143000"/>
          </a:xfrm>
          <a:effectLst/>
        </p:spPr>
        <p:txBody>
          <a:bodyPr>
            <a:normAutofit/>
          </a:bodyPr>
          <a:lstStyle/>
          <a:p>
            <a:r>
              <a:rPr lang="pt-BR" sz="5400" b="1" dirty="0" smtClean="0">
                <a:solidFill>
                  <a:schemeClr val="bg1">
                    <a:lumMod val="85000"/>
                    <a:lumOff val="15000"/>
                  </a:schemeClr>
                </a:solidFill>
                <a:effectLst>
                  <a:outerShdw blurRad="50800" dist="38100" dir="5400000" algn="t" rotWithShape="0">
                    <a:prstClr val="black">
                      <a:alpha val="40000"/>
                    </a:prstClr>
                  </a:outerShdw>
                </a:effectLst>
              </a:rPr>
              <a:t>Introdução</a:t>
            </a:r>
            <a:endParaRPr lang="pt-BR" sz="54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38" name="CaixaDeTexto 37"/>
          <p:cNvSpPr txBox="1"/>
          <p:nvPr/>
        </p:nvSpPr>
        <p:spPr>
          <a:xfrm>
            <a:off x="539553" y="1996590"/>
            <a:ext cx="8064896" cy="3631763"/>
          </a:xfrm>
          <a:prstGeom prst="rect">
            <a:avLst/>
          </a:prstGeom>
          <a:noFill/>
        </p:spPr>
        <p:txBody>
          <a:bodyPr wrap="square" rtlCol="0">
            <a:spAutoFit/>
          </a:bodyPr>
          <a:lstStyle/>
          <a:p>
            <a:pPr algn="r">
              <a:lnSpc>
                <a:spcPts val="4600"/>
              </a:lnSpc>
            </a:pPr>
            <a:r>
              <a:rPr lang="pt-BR" sz="3200" i="1" dirty="0" smtClean="0">
                <a:effectLst>
                  <a:outerShdw blurRad="38100" dist="38100" dir="2700000" algn="tl">
                    <a:srgbClr val="000000">
                      <a:alpha val="43137"/>
                    </a:srgbClr>
                  </a:outerShdw>
                </a:effectLst>
                <a:latin typeface="+mj-lt"/>
              </a:rPr>
              <a:t>Os perfis online em redes de relacionamento tem se mostrado eficientes e vigilantes no sentido de constituição de um </a:t>
            </a:r>
            <a:r>
              <a:rPr lang="pt-BR" sz="3200" b="1" i="1" dirty="0" smtClean="0">
                <a:effectLst>
                  <a:outerShdw blurRad="38100" dist="38100" dir="2700000" algn="tl">
                    <a:srgbClr val="000000">
                      <a:alpha val="43137"/>
                    </a:srgbClr>
                  </a:outerShdw>
                </a:effectLst>
                <a:latin typeface="+mj-lt"/>
              </a:rPr>
              <a:t>banco de dados de consumo</a:t>
            </a:r>
            <a:r>
              <a:rPr lang="pt-BR" sz="3200" i="1" dirty="0" smtClean="0">
                <a:effectLst>
                  <a:outerShdw blurRad="38100" dist="38100" dir="2700000" algn="tl">
                    <a:srgbClr val="000000">
                      <a:alpha val="43137"/>
                    </a:srgbClr>
                  </a:outerShdw>
                </a:effectLst>
                <a:latin typeface="+mj-lt"/>
              </a:rPr>
              <a:t>, de </a:t>
            </a:r>
            <a:r>
              <a:rPr lang="pt-BR" sz="3200" b="1" i="1" dirty="0" smtClean="0">
                <a:effectLst>
                  <a:outerShdw blurRad="38100" dist="38100" dir="2700000" algn="tl">
                    <a:srgbClr val="000000">
                      <a:alpha val="43137"/>
                    </a:srgbClr>
                  </a:outerShdw>
                </a:effectLst>
                <a:latin typeface="+mj-lt"/>
              </a:rPr>
              <a:t>memória musical</a:t>
            </a:r>
            <a:r>
              <a:rPr lang="pt-BR" sz="3200" i="1" dirty="0" smtClean="0">
                <a:effectLst>
                  <a:outerShdw blurRad="38100" dist="38100" dir="2700000" algn="tl">
                    <a:srgbClr val="000000">
                      <a:alpha val="43137"/>
                    </a:srgbClr>
                  </a:outerShdw>
                </a:effectLst>
                <a:latin typeface="+mj-lt"/>
              </a:rPr>
              <a:t>, de </a:t>
            </a:r>
            <a:r>
              <a:rPr lang="pt-BR" sz="3200" b="1" i="1" dirty="0" smtClean="0">
                <a:effectLst>
                  <a:outerShdw blurRad="38100" dist="38100" dir="2700000" algn="tl">
                    <a:srgbClr val="000000">
                      <a:alpha val="43137"/>
                    </a:srgbClr>
                  </a:outerShdw>
                </a:effectLst>
                <a:latin typeface="+mj-lt"/>
              </a:rPr>
              <a:t>organização social em torno da música</a:t>
            </a:r>
            <a:r>
              <a:rPr lang="pt-BR" sz="3200" i="1" dirty="0" smtClean="0">
                <a:effectLst>
                  <a:outerShdw blurRad="38100" dist="38100" dir="2700000" algn="tl">
                    <a:srgbClr val="000000">
                      <a:alpha val="43137"/>
                    </a:srgbClr>
                  </a:outerShdw>
                </a:effectLst>
                <a:latin typeface="+mj-lt"/>
              </a:rPr>
              <a:t>, de </a:t>
            </a:r>
            <a:r>
              <a:rPr lang="pt-BR" sz="3200" b="1" i="1" dirty="0" smtClean="0">
                <a:effectLst>
                  <a:outerShdw blurRad="38100" dist="38100" dir="2700000" algn="tl">
                    <a:srgbClr val="000000">
                      <a:alpha val="43137"/>
                    </a:srgbClr>
                  </a:outerShdw>
                </a:effectLst>
                <a:latin typeface="+mj-lt"/>
              </a:rPr>
              <a:t>crítica musical</a:t>
            </a:r>
            <a:r>
              <a:rPr lang="pt-BR" sz="3200" i="1" dirty="0" smtClean="0">
                <a:effectLst>
                  <a:outerShdw blurRad="38100" dist="38100" dir="2700000" algn="tl">
                    <a:srgbClr val="000000">
                      <a:alpha val="43137"/>
                    </a:srgbClr>
                  </a:outerShdw>
                </a:effectLst>
                <a:latin typeface="+mj-lt"/>
              </a:rPr>
              <a:t> e </a:t>
            </a:r>
            <a:r>
              <a:rPr lang="pt-BR" sz="3200" b="1" i="1" dirty="0" smtClean="0">
                <a:effectLst>
                  <a:outerShdw blurRad="38100" dist="38100" dir="2700000" algn="tl">
                    <a:srgbClr val="000000">
                      <a:alpha val="43137"/>
                    </a:srgbClr>
                  </a:outerShdw>
                </a:effectLst>
                <a:latin typeface="+mj-lt"/>
              </a:rPr>
              <a:t>classificação de gêneros</a:t>
            </a:r>
            <a:r>
              <a:rPr lang="pt-BR" sz="3200" i="1" dirty="0" smtClean="0">
                <a:effectLst>
                  <a:outerShdw blurRad="38100" dist="38100" dir="2700000" algn="tl">
                    <a:srgbClr val="000000">
                      <a:alpha val="43137"/>
                    </a:srgbClr>
                  </a:outerShdw>
                </a:effectLst>
                <a:latin typeface="+mj-lt"/>
              </a:rPr>
              <a:t>.</a:t>
            </a:r>
            <a:endParaRPr lang="pt-BR" sz="3200" i="1"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1" y="269776"/>
            <a:ext cx="8229600" cy="1143000"/>
          </a:xfrm>
          <a:effectLst/>
        </p:spPr>
        <p:txBody>
          <a:bodyPr>
            <a:normAutofit/>
          </a:bodyPr>
          <a:lstStyle/>
          <a:p>
            <a:r>
              <a:rPr lang="pt-BR" sz="5400" b="1" dirty="0" smtClean="0">
                <a:solidFill>
                  <a:schemeClr val="bg1">
                    <a:lumMod val="85000"/>
                    <a:lumOff val="15000"/>
                  </a:schemeClr>
                </a:solidFill>
                <a:effectLst>
                  <a:outerShdw blurRad="50800" dist="38100" dir="5400000" algn="t" rotWithShape="0">
                    <a:prstClr val="black">
                      <a:alpha val="40000"/>
                    </a:prstClr>
                  </a:outerShdw>
                </a:effectLst>
              </a:rPr>
              <a:t>Introdução</a:t>
            </a:r>
            <a:endParaRPr lang="pt-BR" sz="5400" b="1" dirty="0">
              <a:solidFill>
                <a:schemeClr val="bg1">
                  <a:lumMod val="85000"/>
                  <a:lumOff val="15000"/>
                </a:schemeClr>
              </a:solidFill>
              <a:effectLst>
                <a:outerShdw blurRad="50800" dist="38100" dir="5400000" algn="t" rotWithShape="0">
                  <a:prstClr val="black">
                    <a:alpha val="40000"/>
                  </a:prstClr>
                </a:outerShdw>
              </a:effectLst>
            </a:endParaRPr>
          </a:p>
        </p:txBody>
      </p:sp>
      <p:sp>
        <p:nvSpPr>
          <p:cNvPr id="4" name="CaixaDeTexto 3"/>
          <p:cNvSpPr txBox="1"/>
          <p:nvPr/>
        </p:nvSpPr>
        <p:spPr>
          <a:xfrm flipH="1">
            <a:off x="539553" y="1412776"/>
            <a:ext cx="8064896" cy="1754326"/>
          </a:xfrm>
          <a:prstGeom prst="rect">
            <a:avLst/>
          </a:prstGeom>
          <a:noFill/>
        </p:spPr>
        <p:txBody>
          <a:bodyPr wrap="square" rtlCol="0">
            <a:spAutoFit/>
          </a:bodyPr>
          <a:lstStyle/>
          <a:p>
            <a:pPr algn="ctr">
              <a:lnSpc>
                <a:spcPct val="150000"/>
              </a:lnSpc>
            </a:pPr>
            <a:r>
              <a:rPr lang="pt-BR" sz="3600" dirty="0" smtClean="0">
                <a:effectLst>
                  <a:outerShdw blurRad="38100" dist="38100" dir="2700000" algn="tl">
                    <a:srgbClr val="000000">
                      <a:alpha val="43137"/>
                    </a:srgbClr>
                  </a:outerShdw>
                </a:effectLst>
                <a:latin typeface="+mj-lt"/>
              </a:rPr>
              <a:t> “... sites públicos de </a:t>
            </a:r>
            <a:r>
              <a:rPr lang="pt-BR" sz="3600" b="1" dirty="0" smtClean="0">
                <a:effectLst>
                  <a:outerShdw blurRad="38100" dist="38100" dir="2700000" algn="tl">
                    <a:srgbClr val="000000">
                      <a:alpha val="43137"/>
                    </a:srgbClr>
                  </a:outerShdw>
                </a:effectLst>
                <a:latin typeface="+mj-lt"/>
              </a:rPr>
              <a:t>banco de dados de música compartilhada </a:t>
            </a:r>
            <a:r>
              <a:rPr lang="pt-BR" sz="3600" dirty="0" smtClean="0">
                <a:effectLst>
                  <a:outerShdw blurRad="38100" dist="38100" dir="2700000" algn="tl">
                    <a:srgbClr val="000000">
                      <a:alpha val="43137"/>
                    </a:srgbClr>
                  </a:outerShdw>
                </a:effectLst>
                <a:latin typeface="+mj-lt"/>
              </a:rPr>
              <a:t>...”.</a:t>
            </a:r>
          </a:p>
        </p:txBody>
      </p:sp>
      <p:sp>
        <p:nvSpPr>
          <p:cNvPr id="5" name="Retângulo 4"/>
          <p:cNvSpPr/>
          <p:nvPr/>
        </p:nvSpPr>
        <p:spPr>
          <a:xfrm>
            <a:off x="557809" y="3140968"/>
            <a:ext cx="8046640" cy="1754326"/>
          </a:xfrm>
          <a:prstGeom prst="rect">
            <a:avLst/>
          </a:prstGeom>
        </p:spPr>
        <p:txBody>
          <a:bodyPr wrap="square">
            <a:spAutoFit/>
          </a:bodyPr>
          <a:lstStyle/>
          <a:p>
            <a:pPr algn="ctr">
              <a:lnSpc>
                <a:spcPct val="150000"/>
              </a:lnSpc>
            </a:pPr>
            <a:r>
              <a:rPr lang="pt-BR" sz="3600" dirty="0" smtClean="0">
                <a:solidFill>
                  <a:schemeClr val="bg1"/>
                </a:solidFill>
                <a:effectLst>
                  <a:outerShdw blurRad="38100" dist="38100" dir="2700000" algn="tl">
                    <a:srgbClr val="000000">
                      <a:alpha val="43137"/>
                    </a:srgbClr>
                  </a:outerShdw>
                </a:effectLst>
              </a:rPr>
              <a:t> </a:t>
            </a:r>
            <a:r>
              <a:rPr lang="pt-BR" sz="3600" dirty="0" smtClean="0">
                <a:solidFill>
                  <a:srgbClr val="FFFF00"/>
                </a:solidFill>
                <a:effectLst>
                  <a:outerShdw blurRad="38100" dist="38100" dir="2700000" algn="tl">
                    <a:srgbClr val="000000">
                      <a:alpha val="43137"/>
                    </a:srgbClr>
                  </a:outerShdw>
                </a:effectLst>
              </a:rPr>
              <a:t>“... </a:t>
            </a:r>
            <a:r>
              <a:rPr lang="pt-BR" sz="3600" b="1" dirty="0" smtClean="0">
                <a:solidFill>
                  <a:srgbClr val="FFFF00"/>
                </a:solidFill>
                <a:effectLst>
                  <a:outerShdw blurRad="38100" dist="38100" dir="2700000" algn="tl">
                    <a:srgbClr val="000000">
                      <a:alpha val="43137"/>
                    </a:srgbClr>
                  </a:outerShdw>
                </a:effectLst>
              </a:rPr>
              <a:t>mecanismos de dados musicais</a:t>
            </a:r>
            <a:r>
              <a:rPr lang="pt-BR" sz="3600" dirty="0" smtClean="0">
                <a:solidFill>
                  <a:srgbClr val="FFFF00"/>
                </a:solidFill>
                <a:effectLst>
                  <a:outerShdw blurRad="38100" dist="38100" dir="2700000" algn="tl">
                    <a:srgbClr val="000000">
                      <a:alpha val="43137"/>
                    </a:srgbClr>
                  </a:outerShdw>
                </a:effectLst>
              </a:rPr>
              <a:t> a partir de '</a:t>
            </a:r>
            <a:r>
              <a:rPr lang="pt-BR" sz="3600" dirty="0" err="1" smtClean="0">
                <a:solidFill>
                  <a:srgbClr val="FFFF00"/>
                </a:solidFill>
                <a:effectLst>
                  <a:outerShdw blurRad="38100" dist="38100" dir="2700000" algn="tl">
                    <a:srgbClr val="000000">
                      <a:alpha val="43137"/>
                    </a:srgbClr>
                  </a:outerShdw>
                </a:effectLst>
              </a:rPr>
              <a:t>taggeamento</a:t>
            </a:r>
            <a:r>
              <a:rPr lang="pt-BR" sz="3600" dirty="0" smtClean="0">
                <a:solidFill>
                  <a:srgbClr val="FFFF00"/>
                </a:solidFill>
                <a:effectLst>
                  <a:outerShdw blurRad="38100" dist="38100" dir="2700000" algn="tl">
                    <a:srgbClr val="000000">
                      <a:alpha val="43137"/>
                    </a:srgbClr>
                  </a:outerShdw>
                </a:effectLst>
              </a:rPr>
              <a:t>' colaborativo ...”.</a:t>
            </a:r>
          </a:p>
        </p:txBody>
      </p:sp>
      <p:sp>
        <p:nvSpPr>
          <p:cNvPr id="6" name="CaixaDeTexto 5"/>
          <p:cNvSpPr txBox="1"/>
          <p:nvPr/>
        </p:nvSpPr>
        <p:spPr>
          <a:xfrm flipH="1">
            <a:off x="539553" y="5072899"/>
            <a:ext cx="8064896" cy="923330"/>
          </a:xfrm>
          <a:prstGeom prst="rect">
            <a:avLst/>
          </a:prstGeom>
          <a:noFill/>
        </p:spPr>
        <p:txBody>
          <a:bodyPr wrap="square" rtlCol="0">
            <a:spAutoFit/>
          </a:bodyPr>
          <a:lstStyle/>
          <a:p>
            <a:pPr algn="ctr">
              <a:lnSpc>
                <a:spcPct val="150000"/>
              </a:lnSpc>
            </a:pPr>
            <a:r>
              <a:rPr lang="pt-BR" sz="3600" dirty="0" smtClean="0">
                <a:effectLst>
                  <a:outerShdw blurRad="38100" dist="38100" dir="2700000" algn="tl">
                    <a:srgbClr val="000000">
                      <a:alpha val="43137"/>
                    </a:srgbClr>
                  </a:outerShdw>
                </a:effectLst>
              </a:rPr>
              <a:t> “... </a:t>
            </a:r>
            <a:r>
              <a:rPr lang="pt-BR" sz="3600" b="1" dirty="0" smtClean="0">
                <a:effectLst>
                  <a:outerShdw blurRad="38100" dist="38100" dir="2700000" algn="tl">
                    <a:srgbClr val="000000">
                      <a:alpha val="43137"/>
                    </a:srgbClr>
                  </a:outerShdw>
                </a:effectLst>
              </a:rPr>
              <a:t>sites de descoberta de música</a:t>
            </a:r>
            <a:r>
              <a:rPr lang="pt-BR" sz="3600" dirty="0" smtClean="0">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9776"/>
            <a:ext cx="8686800" cy="1143000"/>
          </a:xfrm>
          <a:effectLst/>
        </p:spPr>
        <p:txBody>
          <a:bodyPr>
            <a:normAutofit/>
          </a:bodyPr>
          <a:lstStyle/>
          <a:p>
            <a:r>
              <a:rPr lang="pt-BR" sz="4600" b="1" dirty="0" smtClean="0">
                <a:solidFill>
                  <a:schemeClr val="bg1">
                    <a:lumMod val="85000"/>
                    <a:lumOff val="15000"/>
                  </a:schemeClr>
                </a:solidFill>
                <a:effectLst>
                  <a:outerShdw blurRad="50800" dist="38100" dir="5400000" algn="t" rotWithShape="0">
                    <a:prstClr val="black">
                      <a:alpha val="40000"/>
                    </a:prstClr>
                  </a:outerShdw>
                </a:effectLst>
              </a:rPr>
              <a:t>Principais redes sociais de música</a:t>
            </a:r>
            <a:endParaRPr lang="pt-BR" sz="46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7" name="Imagem 6" descr="myspace.png"/>
          <p:cNvPicPr>
            <a:picLocks noChangeAspect="1"/>
          </p:cNvPicPr>
          <p:nvPr/>
        </p:nvPicPr>
        <p:blipFill>
          <a:blip r:embed="rId2" cstate="print"/>
          <a:stretch>
            <a:fillRect/>
          </a:stretch>
        </p:blipFill>
        <p:spPr>
          <a:xfrm>
            <a:off x="935488" y="1556880"/>
            <a:ext cx="792000" cy="792000"/>
          </a:xfrm>
          <a:prstGeom prst="rect">
            <a:avLst/>
          </a:prstGeom>
        </p:spPr>
      </p:pic>
      <p:pic>
        <p:nvPicPr>
          <p:cNvPr id="8" name="Imagem 7" descr="lastfm-icon.png"/>
          <p:cNvPicPr>
            <a:picLocks noChangeAspect="1"/>
          </p:cNvPicPr>
          <p:nvPr/>
        </p:nvPicPr>
        <p:blipFill>
          <a:blip r:embed="rId3" cstate="print"/>
          <a:stretch>
            <a:fillRect/>
          </a:stretch>
        </p:blipFill>
        <p:spPr>
          <a:xfrm>
            <a:off x="899592" y="2492896"/>
            <a:ext cx="864000" cy="864000"/>
          </a:xfrm>
          <a:prstGeom prst="rect">
            <a:avLst/>
          </a:prstGeom>
        </p:spPr>
      </p:pic>
      <p:pic>
        <p:nvPicPr>
          <p:cNvPr id="9" name="Imagem 8" descr="pandora.png"/>
          <p:cNvPicPr>
            <a:picLocks noChangeAspect="1"/>
          </p:cNvPicPr>
          <p:nvPr/>
        </p:nvPicPr>
        <p:blipFill>
          <a:blip r:embed="rId4" cstate="print"/>
          <a:stretch>
            <a:fillRect/>
          </a:stretch>
        </p:blipFill>
        <p:spPr>
          <a:xfrm>
            <a:off x="985394" y="3573000"/>
            <a:ext cx="706286" cy="720000"/>
          </a:xfrm>
          <a:prstGeom prst="rect">
            <a:avLst/>
          </a:prstGeom>
        </p:spPr>
      </p:pic>
      <p:pic>
        <p:nvPicPr>
          <p:cNvPr id="14" name="Imagem 13" descr="iTunes10.png"/>
          <p:cNvPicPr>
            <a:picLocks noChangeAspect="1"/>
          </p:cNvPicPr>
          <p:nvPr/>
        </p:nvPicPr>
        <p:blipFill>
          <a:blip r:embed="rId5" cstate="print"/>
          <a:stretch>
            <a:fillRect/>
          </a:stretch>
        </p:blipFill>
        <p:spPr>
          <a:xfrm>
            <a:off x="935689" y="5589240"/>
            <a:ext cx="828000" cy="828000"/>
          </a:xfrm>
          <a:prstGeom prst="rect">
            <a:avLst/>
          </a:prstGeom>
        </p:spPr>
      </p:pic>
      <p:sp>
        <p:nvSpPr>
          <p:cNvPr id="15" name="CaixaDeTexto 14"/>
          <p:cNvSpPr txBox="1"/>
          <p:nvPr/>
        </p:nvSpPr>
        <p:spPr>
          <a:xfrm flipH="1">
            <a:off x="2231632" y="1558813"/>
            <a:ext cx="5472608" cy="646331"/>
          </a:xfrm>
          <a:prstGeom prst="rect">
            <a:avLst/>
          </a:prstGeom>
          <a:noFill/>
        </p:spPr>
        <p:txBody>
          <a:bodyPr wrap="square" rtlCol="0">
            <a:spAutoFit/>
          </a:bodyPr>
          <a:lstStyle/>
          <a:p>
            <a:r>
              <a:rPr lang="pt-BR" sz="3600" b="1" dirty="0" err="1" smtClean="0">
                <a:effectLst>
                  <a:outerShdw blurRad="38100" dist="38100" dir="2700000" algn="tl">
                    <a:srgbClr val="000000">
                      <a:alpha val="43137"/>
                    </a:srgbClr>
                  </a:outerShdw>
                </a:effectLst>
                <a:latin typeface="+mj-lt"/>
              </a:rPr>
              <a:t>MySpace</a:t>
            </a:r>
            <a:endParaRPr lang="pt-BR" sz="3000" dirty="0">
              <a:effectLst>
                <a:outerShdw blurRad="38100" dist="38100" dir="2700000" algn="tl">
                  <a:srgbClr val="000000">
                    <a:alpha val="43137"/>
                  </a:srgbClr>
                </a:outerShdw>
              </a:effectLst>
              <a:latin typeface="+mj-lt"/>
            </a:endParaRPr>
          </a:p>
        </p:txBody>
      </p:sp>
      <p:sp>
        <p:nvSpPr>
          <p:cNvPr id="16" name="CaixaDeTexto 15"/>
          <p:cNvSpPr txBox="1"/>
          <p:nvPr/>
        </p:nvSpPr>
        <p:spPr>
          <a:xfrm flipH="1">
            <a:off x="2267745" y="3574951"/>
            <a:ext cx="5472608" cy="646331"/>
          </a:xfrm>
          <a:prstGeom prst="rect">
            <a:avLst/>
          </a:prstGeom>
          <a:noFill/>
        </p:spPr>
        <p:txBody>
          <a:bodyPr wrap="square" rtlCol="0">
            <a:spAutoFit/>
          </a:bodyPr>
          <a:lstStyle/>
          <a:p>
            <a:r>
              <a:rPr lang="pt-BR" sz="3600" b="1" dirty="0" smtClean="0">
                <a:effectLst>
                  <a:outerShdw blurRad="38100" dist="38100" dir="2700000" algn="tl">
                    <a:srgbClr val="000000">
                      <a:alpha val="43137"/>
                    </a:srgbClr>
                  </a:outerShdw>
                </a:effectLst>
                <a:latin typeface="+mj-lt"/>
              </a:rPr>
              <a:t>Pandora</a:t>
            </a:r>
            <a:endParaRPr lang="pt-BR" sz="3000" dirty="0">
              <a:effectLst>
                <a:outerShdw blurRad="38100" dist="38100" dir="2700000" algn="tl">
                  <a:srgbClr val="000000">
                    <a:alpha val="43137"/>
                  </a:srgbClr>
                </a:outerShdw>
              </a:effectLst>
              <a:latin typeface="+mj-lt"/>
            </a:endParaRPr>
          </a:p>
        </p:txBody>
      </p:sp>
      <p:sp>
        <p:nvSpPr>
          <p:cNvPr id="17" name="CaixaDeTexto 16"/>
          <p:cNvSpPr txBox="1"/>
          <p:nvPr/>
        </p:nvSpPr>
        <p:spPr>
          <a:xfrm flipH="1">
            <a:off x="2267745" y="2566839"/>
            <a:ext cx="4608512" cy="646331"/>
          </a:xfrm>
          <a:prstGeom prst="rect">
            <a:avLst/>
          </a:prstGeom>
          <a:noFill/>
        </p:spPr>
        <p:txBody>
          <a:bodyPr wrap="square" rtlCol="0">
            <a:spAutoFit/>
          </a:bodyPr>
          <a:lstStyle/>
          <a:p>
            <a:r>
              <a:rPr lang="pt-BR" sz="3600" b="1" dirty="0" err="1" smtClean="0">
                <a:effectLst>
                  <a:outerShdw blurRad="38100" dist="38100" dir="2700000" algn="tl">
                    <a:srgbClr val="000000">
                      <a:alpha val="43137"/>
                    </a:srgbClr>
                  </a:outerShdw>
                </a:effectLst>
                <a:latin typeface="+mj-lt"/>
              </a:rPr>
              <a:t>Last</a:t>
            </a:r>
            <a:r>
              <a:rPr lang="pt-BR" sz="3600" b="1" dirty="0" smtClean="0">
                <a:effectLst>
                  <a:outerShdw blurRad="38100" dist="38100" dir="2700000" algn="tl">
                    <a:srgbClr val="000000">
                      <a:alpha val="43137"/>
                    </a:srgbClr>
                  </a:outerShdw>
                </a:effectLst>
                <a:latin typeface="+mj-lt"/>
              </a:rPr>
              <a:t>.</a:t>
            </a:r>
            <a:r>
              <a:rPr lang="pt-BR" sz="3600" b="1" dirty="0" err="1" smtClean="0">
                <a:effectLst>
                  <a:outerShdw blurRad="38100" dist="38100" dir="2700000" algn="tl">
                    <a:srgbClr val="000000">
                      <a:alpha val="43137"/>
                    </a:srgbClr>
                  </a:outerShdw>
                </a:effectLst>
                <a:latin typeface="+mj-lt"/>
              </a:rPr>
              <a:t>fm</a:t>
            </a:r>
            <a:endParaRPr lang="pt-BR" sz="4000" dirty="0">
              <a:effectLst>
                <a:outerShdw blurRad="38100" dist="38100" dir="2700000" algn="tl">
                  <a:srgbClr val="000000">
                    <a:alpha val="43137"/>
                  </a:srgbClr>
                </a:outerShdw>
              </a:effectLst>
              <a:latin typeface="+mj-lt"/>
            </a:endParaRPr>
          </a:p>
        </p:txBody>
      </p:sp>
      <p:sp>
        <p:nvSpPr>
          <p:cNvPr id="18" name="CaixaDeTexto 17"/>
          <p:cNvSpPr txBox="1"/>
          <p:nvPr/>
        </p:nvSpPr>
        <p:spPr>
          <a:xfrm flipH="1">
            <a:off x="2231632" y="5625250"/>
            <a:ext cx="5472608" cy="646331"/>
          </a:xfrm>
          <a:prstGeom prst="rect">
            <a:avLst/>
          </a:prstGeom>
          <a:noFill/>
        </p:spPr>
        <p:txBody>
          <a:bodyPr wrap="square" rtlCol="0">
            <a:spAutoFit/>
          </a:bodyPr>
          <a:lstStyle/>
          <a:p>
            <a:r>
              <a:rPr lang="pt-BR" sz="3600" b="1" dirty="0" err="1" smtClean="0">
                <a:effectLst>
                  <a:outerShdw blurRad="38100" dist="38100" dir="2700000" algn="tl">
                    <a:srgbClr val="000000">
                      <a:alpha val="43137"/>
                    </a:srgbClr>
                  </a:outerShdw>
                </a:effectLst>
                <a:latin typeface="+mj-lt"/>
              </a:rPr>
              <a:t>Ping</a:t>
            </a:r>
            <a:endParaRPr lang="pt-BR" sz="3000" dirty="0">
              <a:effectLst>
                <a:outerShdw blurRad="38100" dist="38100" dir="2700000" algn="tl">
                  <a:srgbClr val="000000">
                    <a:alpha val="43137"/>
                  </a:srgbClr>
                </a:outerShdw>
              </a:effectLst>
              <a:latin typeface="+mj-lt"/>
            </a:endParaRPr>
          </a:p>
        </p:txBody>
      </p:sp>
      <p:sp>
        <p:nvSpPr>
          <p:cNvPr id="20" name="CaixaDeTexto 19"/>
          <p:cNvSpPr txBox="1"/>
          <p:nvPr/>
        </p:nvSpPr>
        <p:spPr>
          <a:xfrm flipH="1">
            <a:off x="6012160" y="1569274"/>
            <a:ext cx="4608512" cy="707886"/>
          </a:xfrm>
          <a:prstGeom prst="rect">
            <a:avLst/>
          </a:prstGeom>
          <a:noFill/>
        </p:spPr>
        <p:txBody>
          <a:bodyPr wrap="square" rtlCol="0">
            <a:spAutoFit/>
          </a:bodyPr>
          <a:lstStyle/>
          <a:p>
            <a:r>
              <a:rPr lang="pt-BR" sz="4000" dirty="0" smtClean="0">
                <a:effectLst>
                  <a:outerShdw blurRad="38100" dist="38100" dir="2700000" algn="tl">
                    <a:srgbClr val="000000">
                      <a:alpha val="43137"/>
                    </a:srgbClr>
                  </a:outerShdw>
                </a:effectLst>
                <a:latin typeface="+mj-lt"/>
              </a:rPr>
              <a:t>(</a:t>
            </a:r>
            <a:r>
              <a:rPr lang="pt-BR" sz="3200" b="1" dirty="0" smtClean="0">
                <a:effectLst>
                  <a:outerShdw blurRad="38100" dist="38100" dir="2700000" algn="tl">
                    <a:srgbClr val="000000">
                      <a:alpha val="43137"/>
                    </a:srgbClr>
                  </a:outerShdw>
                </a:effectLst>
                <a:latin typeface="+mj-lt"/>
              </a:rPr>
              <a:t>2003</a:t>
            </a:r>
            <a:r>
              <a:rPr lang="pt-BR" sz="4000" dirty="0" smtClean="0">
                <a:effectLst>
                  <a:outerShdw blurRad="38100" dist="38100" dir="2700000" algn="tl">
                    <a:srgbClr val="000000">
                      <a:alpha val="43137"/>
                    </a:srgbClr>
                  </a:outerShdw>
                </a:effectLst>
                <a:latin typeface="+mj-lt"/>
              </a:rPr>
              <a:t>)</a:t>
            </a:r>
            <a:endParaRPr lang="pt-BR" sz="4000" dirty="0">
              <a:effectLst>
                <a:outerShdw blurRad="38100" dist="38100" dir="2700000" algn="tl">
                  <a:srgbClr val="000000">
                    <a:alpha val="43137"/>
                  </a:srgbClr>
                </a:outerShdw>
              </a:effectLst>
              <a:latin typeface="+mj-lt"/>
            </a:endParaRPr>
          </a:p>
        </p:txBody>
      </p:sp>
      <p:sp>
        <p:nvSpPr>
          <p:cNvPr id="21" name="CaixaDeTexto 20"/>
          <p:cNvSpPr txBox="1"/>
          <p:nvPr/>
        </p:nvSpPr>
        <p:spPr>
          <a:xfrm flipH="1">
            <a:off x="6012160" y="3585306"/>
            <a:ext cx="4608512" cy="707886"/>
          </a:xfrm>
          <a:prstGeom prst="rect">
            <a:avLst/>
          </a:prstGeom>
          <a:noFill/>
        </p:spPr>
        <p:txBody>
          <a:bodyPr wrap="square" rtlCol="0">
            <a:spAutoFit/>
          </a:bodyPr>
          <a:lstStyle/>
          <a:p>
            <a:r>
              <a:rPr lang="pt-BR" sz="4000" dirty="0" smtClean="0">
                <a:effectLst>
                  <a:outerShdw blurRad="38100" dist="38100" dir="2700000" algn="tl">
                    <a:srgbClr val="000000">
                      <a:alpha val="43137"/>
                    </a:srgbClr>
                  </a:outerShdw>
                </a:effectLst>
                <a:latin typeface="+mj-lt"/>
              </a:rPr>
              <a:t>(</a:t>
            </a:r>
            <a:r>
              <a:rPr lang="pt-BR" sz="3200" b="1" dirty="0" smtClean="0">
                <a:effectLst>
                  <a:outerShdw blurRad="38100" dist="38100" dir="2700000" algn="tl">
                    <a:srgbClr val="000000">
                      <a:alpha val="43137"/>
                    </a:srgbClr>
                  </a:outerShdw>
                </a:effectLst>
                <a:latin typeface="+mj-lt"/>
              </a:rPr>
              <a:t>2005</a:t>
            </a:r>
            <a:r>
              <a:rPr lang="pt-BR" sz="4000" dirty="0" smtClean="0">
                <a:effectLst>
                  <a:outerShdw blurRad="38100" dist="38100" dir="2700000" algn="tl">
                    <a:srgbClr val="000000">
                      <a:alpha val="43137"/>
                    </a:srgbClr>
                  </a:outerShdw>
                </a:effectLst>
                <a:latin typeface="+mj-lt"/>
              </a:rPr>
              <a:t>)</a:t>
            </a:r>
            <a:endParaRPr lang="pt-BR" sz="4000" dirty="0">
              <a:effectLst>
                <a:outerShdw blurRad="38100" dist="38100" dir="2700000" algn="tl">
                  <a:srgbClr val="000000">
                    <a:alpha val="43137"/>
                  </a:srgbClr>
                </a:outerShdw>
              </a:effectLst>
              <a:latin typeface="+mj-lt"/>
            </a:endParaRPr>
          </a:p>
        </p:txBody>
      </p:sp>
      <p:sp>
        <p:nvSpPr>
          <p:cNvPr id="22" name="CaixaDeTexto 21"/>
          <p:cNvSpPr txBox="1"/>
          <p:nvPr/>
        </p:nvSpPr>
        <p:spPr>
          <a:xfrm flipH="1">
            <a:off x="6012160" y="2577186"/>
            <a:ext cx="4608512" cy="707886"/>
          </a:xfrm>
          <a:prstGeom prst="rect">
            <a:avLst/>
          </a:prstGeom>
          <a:noFill/>
        </p:spPr>
        <p:txBody>
          <a:bodyPr wrap="square" rtlCol="0">
            <a:spAutoFit/>
          </a:bodyPr>
          <a:lstStyle/>
          <a:p>
            <a:r>
              <a:rPr lang="pt-BR" sz="4000" dirty="0" smtClean="0">
                <a:effectLst>
                  <a:outerShdw blurRad="38100" dist="38100" dir="2700000" algn="tl">
                    <a:srgbClr val="000000">
                      <a:alpha val="43137"/>
                    </a:srgbClr>
                  </a:outerShdw>
                </a:effectLst>
                <a:latin typeface="+mj-lt"/>
              </a:rPr>
              <a:t>(</a:t>
            </a:r>
            <a:r>
              <a:rPr lang="pt-BR" sz="3200" b="1" dirty="0" smtClean="0">
                <a:effectLst>
                  <a:outerShdw blurRad="38100" dist="38100" dir="2700000" algn="tl">
                    <a:srgbClr val="000000">
                      <a:alpha val="43137"/>
                    </a:srgbClr>
                  </a:outerShdw>
                </a:effectLst>
                <a:latin typeface="+mj-lt"/>
              </a:rPr>
              <a:t>2003</a:t>
            </a:r>
            <a:r>
              <a:rPr lang="pt-BR" sz="4000" dirty="0" smtClean="0">
                <a:effectLst>
                  <a:outerShdw blurRad="38100" dist="38100" dir="2700000" algn="tl">
                    <a:srgbClr val="000000">
                      <a:alpha val="43137"/>
                    </a:srgbClr>
                  </a:outerShdw>
                </a:effectLst>
                <a:latin typeface="+mj-lt"/>
              </a:rPr>
              <a:t>)</a:t>
            </a:r>
            <a:endParaRPr lang="pt-BR" sz="4000" dirty="0">
              <a:effectLst>
                <a:outerShdw blurRad="38100" dist="38100" dir="2700000" algn="tl">
                  <a:srgbClr val="000000">
                    <a:alpha val="43137"/>
                  </a:srgbClr>
                </a:outerShdw>
              </a:effectLst>
              <a:latin typeface="+mj-lt"/>
            </a:endParaRPr>
          </a:p>
        </p:txBody>
      </p:sp>
      <p:sp>
        <p:nvSpPr>
          <p:cNvPr id="23" name="CaixaDeTexto 22"/>
          <p:cNvSpPr txBox="1"/>
          <p:nvPr/>
        </p:nvSpPr>
        <p:spPr>
          <a:xfrm flipH="1">
            <a:off x="5652120" y="5637346"/>
            <a:ext cx="4608512" cy="707886"/>
          </a:xfrm>
          <a:prstGeom prst="rect">
            <a:avLst/>
          </a:prstGeom>
          <a:noFill/>
        </p:spPr>
        <p:txBody>
          <a:bodyPr wrap="square" rtlCol="0">
            <a:spAutoFit/>
          </a:bodyPr>
          <a:lstStyle/>
          <a:p>
            <a:r>
              <a:rPr lang="pt-BR" sz="4000" dirty="0" smtClean="0">
                <a:effectLst>
                  <a:outerShdw blurRad="38100" dist="38100" dir="2700000" algn="tl">
                    <a:srgbClr val="000000">
                      <a:alpha val="43137"/>
                    </a:srgbClr>
                  </a:outerShdw>
                </a:effectLst>
                <a:latin typeface="+mj-lt"/>
              </a:rPr>
              <a:t>(</a:t>
            </a:r>
            <a:r>
              <a:rPr lang="pt-BR" sz="3200" b="1" dirty="0" smtClean="0">
                <a:effectLst>
                  <a:outerShdw blurRad="38100" dist="38100" dir="2700000" algn="tl">
                    <a:srgbClr val="000000">
                      <a:alpha val="43137"/>
                    </a:srgbClr>
                  </a:outerShdw>
                </a:effectLst>
                <a:latin typeface="+mj-lt"/>
              </a:rPr>
              <a:t>Set/2010</a:t>
            </a:r>
            <a:r>
              <a:rPr lang="pt-BR" sz="4000" dirty="0" smtClean="0">
                <a:effectLst>
                  <a:outerShdw blurRad="38100" dist="38100" dir="2700000" algn="tl">
                    <a:srgbClr val="000000">
                      <a:alpha val="43137"/>
                    </a:srgbClr>
                  </a:outerShdw>
                </a:effectLst>
                <a:latin typeface="+mj-lt"/>
              </a:rPr>
              <a:t>)</a:t>
            </a:r>
            <a:endParaRPr lang="pt-BR" sz="4000" dirty="0">
              <a:effectLst>
                <a:outerShdw blurRad="38100" dist="38100" dir="2700000" algn="tl">
                  <a:srgbClr val="000000">
                    <a:alpha val="43137"/>
                  </a:srgbClr>
                </a:outerShdw>
              </a:effectLst>
              <a:latin typeface="+mj-lt"/>
            </a:endParaRPr>
          </a:p>
        </p:txBody>
      </p:sp>
      <p:pic>
        <p:nvPicPr>
          <p:cNvPr id="31" name="Imagem 30" descr="blipIcon.png"/>
          <p:cNvPicPr>
            <a:picLocks noChangeAspect="1"/>
          </p:cNvPicPr>
          <p:nvPr/>
        </p:nvPicPr>
        <p:blipFill>
          <a:blip r:embed="rId6" cstate="print"/>
          <a:stretch>
            <a:fillRect/>
          </a:stretch>
        </p:blipFill>
        <p:spPr>
          <a:xfrm>
            <a:off x="971688" y="4581120"/>
            <a:ext cx="792000" cy="792000"/>
          </a:xfrm>
          <a:prstGeom prst="rect">
            <a:avLst/>
          </a:prstGeom>
        </p:spPr>
      </p:pic>
      <p:sp>
        <p:nvSpPr>
          <p:cNvPr id="32" name="CaixaDeTexto 31"/>
          <p:cNvSpPr txBox="1"/>
          <p:nvPr/>
        </p:nvSpPr>
        <p:spPr>
          <a:xfrm flipH="1">
            <a:off x="2267745" y="4581226"/>
            <a:ext cx="5472608" cy="646331"/>
          </a:xfrm>
          <a:prstGeom prst="rect">
            <a:avLst/>
          </a:prstGeom>
          <a:noFill/>
        </p:spPr>
        <p:txBody>
          <a:bodyPr wrap="square" rtlCol="0">
            <a:spAutoFit/>
          </a:bodyPr>
          <a:lstStyle/>
          <a:p>
            <a:r>
              <a:rPr lang="pt-BR" sz="3600" b="1" dirty="0" err="1" smtClean="0">
                <a:effectLst>
                  <a:outerShdw blurRad="38100" dist="38100" dir="2700000" algn="tl">
                    <a:srgbClr val="000000">
                      <a:alpha val="43137"/>
                    </a:srgbClr>
                  </a:outerShdw>
                </a:effectLst>
                <a:latin typeface="+mj-lt"/>
              </a:rPr>
              <a:t>Blip</a:t>
            </a:r>
            <a:r>
              <a:rPr lang="pt-BR" sz="3600" b="1" dirty="0" smtClean="0">
                <a:effectLst>
                  <a:outerShdw blurRad="38100" dist="38100" dir="2700000" algn="tl">
                    <a:srgbClr val="000000">
                      <a:alpha val="43137"/>
                    </a:srgbClr>
                  </a:outerShdw>
                </a:effectLst>
                <a:latin typeface="+mj-lt"/>
              </a:rPr>
              <a:t>.</a:t>
            </a:r>
            <a:r>
              <a:rPr lang="pt-BR" sz="3600" b="1" dirty="0" err="1" smtClean="0">
                <a:effectLst>
                  <a:outerShdw blurRad="38100" dist="38100" dir="2700000" algn="tl">
                    <a:srgbClr val="000000">
                      <a:alpha val="43137"/>
                    </a:srgbClr>
                  </a:outerShdw>
                </a:effectLst>
                <a:latin typeface="+mj-lt"/>
              </a:rPr>
              <a:t>fm</a:t>
            </a:r>
            <a:endParaRPr lang="pt-BR" sz="3000" dirty="0">
              <a:effectLst>
                <a:outerShdw blurRad="38100" dist="38100" dir="2700000" algn="tl">
                  <a:srgbClr val="000000">
                    <a:alpha val="43137"/>
                  </a:srgbClr>
                </a:outerShdw>
              </a:effectLst>
              <a:latin typeface="+mj-lt"/>
            </a:endParaRPr>
          </a:p>
        </p:txBody>
      </p:sp>
      <p:sp>
        <p:nvSpPr>
          <p:cNvPr id="33" name="CaixaDeTexto 32"/>
          <p:cNvSpPr txBox="1"/>
          <p:nvPr/>
        </p:nvSpPr>
        <p:spPr>
          <a:xfrm flipH="1">
            <a:off x="6012160" y="4581224"/>
            <a:ext cx="4608512" cy="707886"/>
          </a:xfrm>
          <a:prstGeom prst="rect">
            <a:avLst/>
          </a:prstGeom>
          <a:noFill/>
        </p:spPr>
        <p:txBody>
          <a:bodyPr wrap="square" rtlCol="0">
            <a:spAutoFit/>
          </a:bodyPr>
          <a:lstStyle/>
          <a:p>
            <a:r>
              <a:rPr lang="pt-BR" sz="4000" dirty="0" smtClean="0">
                <a:effectLst>
                  <a:outerShdw blurRad="38100" dist="38100" dir="2700000" algn="tl">
                    <a:srgbClr val="000000">
                      <a:alpha val="43137"/>
                    </a:srgbClr>
                  </a:outerShdw>
                </a:effectLst>
                <a:latin typeface="+mj-lt"/>
              </a:rPr>
              <a:t>(</a:t>
            </a:r>
            <a:r>
              <a:rPr lang="pt-BR" sz="3200" b="1" dirty="0" smtClean="0">
                <a:effectLst>
                  <a:outerShdw blurRad="38100" dist="38100" dir="2700000" algn="tl">
                    <a:srgbClr val="000000">
                      <a:alpha val="43137"/>
                    </a:srgbClr>
                  </a:outerShdw>
                </a:effectLst>
                <a:latin typeface="+mj-lt"/>
              </a:rPr>
              <a:t>2008</a:t>
            </a:r>
            <a:r>
              <a:rPr lang="pt-BR" sz="4000" dirty="0" smtClean="0">
                <a:effectLst>
                  <a:outerShdw blurRad="38100" dist="38100" dir="2700000" algn="tl">
                    <a:srgbClr val="000000">
                      <a:alpha val="43137"/>
                    </a:srgbClr>
                  </a:outerShdw>
                </a:effectLst>
                <a:latin typeface="+mj-lt"/>
              </a:rPr>
              <a:t>)</a:t>
            </a:r>
            <a:endParaRPr lang="pt-BR" sz="40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ângulo 18"/>
          <p:cNvSpPr/>
          <p:nvPr/>
        </p:nvSpPr>
        <p:spPr>
          <a:xfrm>
            <a:off x="0" y="4869160"/>
            <a:ext cx="9144000" cy="19888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11"/>
          <p:cNvSpPr/>
          <p:nvPr/>
        </p:nvSpPr>
        <p:spPr>
          <a:xfrm>
            <a:off x="5220872" y="5187970"/>
            <a:ext cx="2808312" cy="7418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971600"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MySpace</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7" name="Imagem 6" descr="myspace.png"/>
          <p:cNvPicPr>
            <a:picLocks noChangeAspect="1"/>
          </p:cNvPicPr>
          <p:nvPr/>
        </p:nvPicPr>
        <p:blipFill>
          <a:blip r:embed="rId2" cstate="print"/>
          <a:stretch>
            <a:fillRect/>
          </a:stretch>
        </p:blipFill>
        <p:spPr>
          <a:xfrm>
            <a:off x="3059832" y="548760"/>
            <a:ext cx="720000" cy="720000"/>
          </a:xfrm>
          <a:prstGeom prst="rect">
            <a:avLst/>
          </a:prstGeom>
        </p:spPr>
      </p:pic>
      <p:sp>
        <p:nvSpPr>
          <p:cNvPr id="4" name="CaixaDeTexto 3"/>
          <p:cNvSpPr txBox="1"/>
          <p:nvPr/>
        </p:nvSpPr>
        <p:spPr>
          <a:xfrm flipH="1">
            <a:off x="395536" y="1412778"/>
            <a:ext cx="8748464" cy="4401205"/>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Fotos, blogs, perfis de usuários e hospedagem de MP3.</a:t>
            </a: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a:t>
            </a:r>
            <a:r>
              <a:rPr lang="pt-BR" sz="2800" dirty="0" smtClean="0">
                <a:solidFill>
                  <a:srgbClr val="FFFF00"/>
                </a:solidFill>
                <a:effectLst>
                  <a:outerShdw blurRad="38100" dist="38100" dir="2700000" algn="tl">
                    <a:srgbClr val="000000">
                      <a:alpha val="43137"/>
                    </a:srgbClr>
                  </a:outerShdw>
                </a:effectLst>
              </a:rPr>
              <a:t>Perfis diferenciados para artistas.</a:t>
            </a:r>
            <a:endParaRPr lang="pt-BR" sz="2800" dirty="0" smtClean="0">
              <a:solidFill>
                <a:srgbClr val="FFFF00"/>
              </a:solidFill>
              <a:effectLst>
                <a:outerShdw blurRad="38100" dist="38100" dir="2700000" algn="tl">
                  <a:srgbClr val="000000">
                    <a:alpha val="43137"/>
                  </a:srgbClr>
                </a:outerShdw>
              </a:effectLst>
              <a:latin typeface="+mj-lt"/>
            </a:endParaRPr>
          </a:p>
          <a:p>
            <a:pPr>
              <a:lnSpc>
                <a:spcPct val="150000"/>
              </a:lnSpc>
              <a:buBlip>
                <a:blip r:embed="rId3"/>
              </a:buBlip>
            </a:pPr>
            <a:r>
              <a:rPr lang="pt-BR" sz="2800" dirty="0" smtClean="0">
                <a:effectLst>
                  <a:outerShdw blurRad="38100" dist="38100" dir="2700000" algn="tl">
                    <a:srgbClr val="000000">
                      <a:alpha val="43137"/>
                    </a:srgbClr>
                  </a:outerShdw>
                </a:effectLst>
                <a:latin typeface="+mj-lt"/>
              </a:rPr>
              <a:t>  </a:t>
            </a:r>
            <a:r>
              <a:rPr lang="pt-BR" sz="2800" dirty="0" smtClean="0">
                <a:effectLst>
                  <a:outerShdw blurRad="38100" dist="38100" dir="2700000" algn="tl">
                    <a:srgbClr val="000000">
                      <a:alpha val="43137"/>
                    </a:srgbClr>
                  </a:outerShdw>
                </a:effectLst>
              </a:rPr>
              <a:t>Mais de 110 milhões de usuários nos EUA.</a:t>
            </a: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Comprada em 2005 pela </a:t>
            </a:r>
            <a:r>
              <a:rPr lang="pt-BR" sz="2800" i="1" dirty="0" err="1" smtClean="0">
                <a:solidFill>
                  <a:srgbClr val="FFFF00"/>
                </a:solidFill>
                <a:effectLst>
                  <a:outerShdw blurRad="38100" dist="38100" dir="2700000" algn="tl">
                    <a:srgbClr val="000000">
                      <a:alpha val="43137"/>
                    </a:srgbClr>
                  </a:outerShdw>
                </a:effectLst>
                <a:latin typeface="+mj-lt"/>
              </a:rPr>
              <a:t>Intermix</a:t>
            </a:r>
            <a:r>
              <a:rPr lang="pt-BR" sz="2800" i="1" dirty="0" smtClean="0">
                <a:solidFill>
                  <a:srgbClr val="FFFF00"/>
                </a:solidFill>
                <a:effectLst>
                  <a:outerShdw blurRad="38100" dist="38100" dir="2700000" algn="tl">
                    <a:srgbClr val="000000">
                      <a:alpha val="43137"/>
                    </a:srgbClr>
                  </a:outerShdw>
                </a:effectLst>
                <a:latin typeface="+mj-lt"/>
              </a:rPr>
              <a:t> Media</a:t>
            </a:r>
            <a:r>
              <a:rPr lang="pt-BR" sz="2800" dirty="0" smtClean="0">
                <a:solidFill>
                  <a:srgbClr val="FFFF00"/>
                </a:solidFill>
                <a:effectLst>
                  <a:outerShdw blurRad="38100" dist="38100" dir="2700000" algn="tl">
                    <a:srgbClr val="000000">
                      <a:alpha val="43137"/>
                    </a:srgbClr>
                  </a:outerShdw>
                </a:effectLst>
                <a:latin typeface="+mj-lt"/>
              </a:rPr>
              <a:t> por 580</a:t>
            </a:r>
          </a:p>
          <a:p>
            <a:pPr>
              <a:lnSpc>
                <a:spcPct val="150000"/>
              </a:lnSpc>
            </a:pPr>
            <a:r>
              <a:rPr lang="pt-BR" sz="2800" dirty="0" smtClean="0">
                <a:solidFill>
                  <a:srgbClr val="FFFF00"/>
                </a:solidFill>
                <a:effectLst>
                  <a:outerShdw blurRad="38100" dist="38100" dir="2700000" algn="tl">
                    <a:srgbClr val="000000">
                      <a:alpha val="43137"/>
                    </a:srgbClr>
                  </a:outerShdw>
                </a:effectLst>
                <a:latin typeface="+mj-lt"/>
              </a:rPr>
              <a:t>     milhões de dólares.</a:t>
            </a:r>
          </a:p>
          <a:p>
            <a:pPr>
              <a:lnSpc>
                <a:spcPct val="150000"/>
              </a:lnSpc>
              <a:buBlip>
                <a:blip r:embed="rId3"/>
              </a:buBlip>
            </a:pPr>
            <a:endParaRPr lang="pt-BR" sz="2800" dirty="0" smtClean="0">
              <a:effectLst>
                <a:outerShdw blurRad="38100" dist="38100" dir="2700000" algn="tl">
                  <a:srgbClr val="000000">
                    <a:alpha val="43137"/>
                  </a:srgbClr>
                </a:outerShdw>
              </a:effectLst>
              <a:latin typeface="+mj-lt"/>
            </a:endParaRPr>
          </a:p>
          <a:p>
            <a:pPr>
              <a:buBlip>
                <a:blip r:embed="rId3"/>
              </a:buBlip>
            </a:pPr>
            <a:endParaRPr lang="pt-BR" sz="2800" dirty="0">
              <a:effectLst>
                <a:outerShdw blurRad="38100" dist="38100" dir="2700000" algn="tl">
                  <a:srgbClr val="000000">
                    <a:alpha val="43137"/>
                  </a:srgbClr>
                </a:outerShdw>
              </a:effectLst>
              <a:latin typeface="+mj-lt"/>
            </a:endParaRPr>
          </a:p>
        </p:txBody>
      </p:sp>
      <p:sp>
        <p:nvSpPr>
          <p:cNvPr id="9" name="Seta entalhada para a direita 8"/>
          <p:cNvSpPr/>
          <p:nvPr/>
        </p:nvSpPr>
        <p:spPr>
          <a:xfrm>
            <a:off x="4086032" y="5259978"/>
            <a:ext cx="846000" cy="666000"/>
          </a:xfrm>
          <a:prstGeom prst="notchedRightArrow">
            <a:avLst/>
          </a:prstGeom>
          <a:gradFill flip="none" rotWithShape="1">
            <a:gsLst>
              <a:gs pos="0">
                <a:schemeClr val="bg1"/>
              </a:gs>
              <a:gs pos="0">
                <a:schemeClr val="bg1"/>
              </a:gs>
              <a:gs pos="100000">
                <a:schemeClr val="bg1">
                  <a:lumMod val="85000"/>
                  <a:lumOff val="15000"/>
                </a:schemeClr>
              </a:gs>
            </a:gsLst>
            <a:lin ang="54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1" name="Imagem 10" descr="myspace logo-Bracket.jpg"/>
          <p:cNvPicPr>
            <a:picLocks noChangeAspect="1"/>
          </p:cNvPicPr>
          <p:nvPr/>
        </p:nvPicPr>
        <p:blipFill>
          <a:blip r:embed="rId4" cstate="print"/>
          <a:stretch>
            <a:fillRect/>
          </a:stretch>
        </p:blipFill>
        <p:spPr>
          <a:xfrm>
            <a:off x="5364088" y="5264842"/>
            <a:ext cx="2649940" cy="554776"/>
          </a:xfrm>
          <a:prstGeom prst="rect">
            <a:avLst/>
          </a:prstGeom>
        </p:spPr>
      </p:pic>
      <p:pic>
        <p:nvPicPr>
          <p:cNvPr id="15" name="Imagem 14" descr="myspace-logo-200.jpg"/>
          <p:cNvPicPr>
            <a:picLocks noChangeAspect="1"/>
          </p:cNvPicPr>
          <p:nvPr/>
        </p:nvPicPr>
        <p:blipFill>
          <a:blip r:embed="rId5" cstate="print"/>
          <a:stretch>
            <a:fillRect/>
          </a:stretch>
        </p:blipFill>
        <p:spPr>
          <a:xfrm>
            <a:off x="1058304" y="5192520"/>
            <a:ext cx="2577592" cy="770869"/>
          </a:xfrm>
          <a:prstGeom prst="rect">
            <a:avLst/>
          </a:prstGeom>
        </p:spPr>
      </p:pic>
      <p:sp>
        <p:nvSpPr>
          <p:cNvPr id="16" name="CaixaDeTexto 15"/>
          <p:cNvSpPr txBox="1"/>
          <p:nvPr/>
        </p:nvSpPr>
        <p:spPr>
          <a:xfrm>
            <a:off x="1756844" y="6074132"/>
            <a:ext cx="1158972" cy="523220"/>
          </a:xfrm>
          <a:prstGeom prst="rect">
            <a:avLst/>
          </a:prstGeom>
          <a:noFill/>
        </p:spPr>
        <p:txBody>
          <a:bodyPr wrap="none" rtlCol="0">
            <a:spAutoFit/>
          </a:bodyPr>
          <a:lstStyle/>
          <a:p>
            <a:r>
              <a:rPr lang="pt-BR" sz="2800" b="1" dirty="0" smtClean="0">
                <a:effectLst>
                  <a:outerShdw blurRad="38100" dist="38100" dir="2700000" algn="tl">
                    <a:srgbClr val="000000">
                      <a:alpha val="43137"/>
                    </a:srgbClr>
                  </a:outerShdw>
                </a:effectLst>
                <a:latin typeface="+mj-lt"/>
              </a:rPr>
              <a:t>ANTES</a:t>
            </a:r>
            <a:endParaRPr lang="pt-BR" sz="2800" b="1" dirty="0">
              <a:effectLst>
                <a:outerShdw blurRad="38100" dist="38100" dir="2700000" algn="tl">
                  <a:srgbClr val="000000">
                    <a:alpha val="43137"/>
                  </a:srgbClr>
                </a:outerShdw>
              </a:effectLst>
              <a:latin typeface="+mj-lt"/>
            </a:endParaRPr>
          </a:p>
        </p:txBody>
      </p:sp>
      <p:sp>
        <p:nvSpPr>
          <p:cNvPr id="17" name="CaixaDeTexto 16"/>
          <p:cNvSpPr txBox="1"/>
          <p:nvPr/>
        </p:nvSpPr>
        <p:spPr>
          <a:xfrm>
            <a:off x="6095985" y="6052066"/>
            <a:ext cx="1284327" cy="523220"/>
          </a:xfrm>
          <a:prstGeom prst="rect">
            <a:avLst/>
          </a:prstGeom>
          <a:noFill/>
        </p:spPr>
        <p:txBody>
          <a:bodyPr wrap="none" rtlCol="0">
            <a:spAutoFit/>
          </a:bodyPr>
          <a:lstStyle/>
          <a:p>
            <a:pPr algn="ctr"/>
            <a:r>
              <a:rPr lang="pt-BR" sz="2800" b="1" dirty="0" smtClean="0">
                <a:effectLst>
                  <a:outerShdw blurRad="38100" dist="38100" dir="2700000" algn="tl">
                    <a:srgbClr val="000000">
                      <a:alpha val="43137"/>
                    </a:srgbClr>
                  </a:outerShdw>
                </a:effectLst>
                <a:latin typeface="+mj-lt"/>
              </a:rPr>
              <a:t>DEPOIS</a:t>
            </a:r>
            <a:endParaRPr lang="pt-BR" sz="2800" b="1" dirty="0">
              <a:effectLst>
                <a:outerShdw blurRad="38100" dist="38100" dir="2700000" algn="tl">
                  <a:srgbClr val="000000">
                    <a:alpha val="43137"/>
                  </a:srgbClr>
                </a:outerShdw>
              </a:effectLst>
              <a:latin typeface="+mj-lt"/>
            </a:endParaRPr>
          </a:p>
        </p:txBody>
      </p:sp>
      <p:sp>
        <p:nvSpPr>
          <p:cNvPr id="18" name="CaixaDeTexto 17"/>
          <p:cNvSpPr txBox="1"/>
          <p:nvPr/>
        </p:nvSpPr>
        <p:spPr>
          <a:xfrm>
            <a:off x="4211961" y="5403994"/>
            <a:ext cx="601447" cy="338554"/>
          </a:xfrm>
          <a:prstGeom prst="rect">
            <a:avLst/>
          </a:prstGeom>
          <a:noFill/>
        </p:spPr>
        <p:txBody>
          <a:bodyPr wrap="none" rtlCol="0">
            <a:spAutoFit/>
          </a:bodyPr>
          <a:lstStyle/>
          <a:p>
            <a:r>
              <a:rPr lang="pt-BR" sz="1600" b="1" dirty="0" smtClean="0">
                <a:effectLst>
                  <a:outerShdw blurRad="38100" dist="38100" dir="2700000" algn="tl">
                    <a:srgbClr val="000000">
                      <a:alpha val="43137"/>
                    </a:srgbClr>
                  </a:outerShdw>
                </a:effectLst>
                <a:latin typeface="+mj-lt"/>
              </a:rPr>
              <a:t>2010</a:t>
            </a:r>
            <a:endParaRPr lang="pt-BR" sz="1600" b="1"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MySpace</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7" name="Imagem 6" descr="myspace.png"/>
          <p:cNvPicPr>
            <a:picLocks noChangeAspect="1"/>
          </p:cNvPicPr>
          <p:nvPr/>
        </p:nvPicPr>
        <p:blipFill>
          <a:blip r:embed="rId2" cstate="print"/>
          <a:stretch>
            <a:fillRect/>
          </a:stretch>
        </p:blipFill>
        <p:spPr>
          <a:xfrm>
            <a:off x="3059832" y="548760"/>
            <a:ext cx="720000" cy="720000"/>
          </a:xfrm>
          <a:prstGeom prst="rect">
            <a:avLst/>
          </a:prstGeom>
        </p:spPr>
      </p:pic>
      <p:sp>
        <p:nvSpPr>
          <p:cNvPr id="4" name="CaixaDeTexto 3"/>
          <p:cNvSpPr txBox="1"/>
          <p:nvPr/>
        </p:nvSpPr>
        <p:spPr>
          <a:xfrm flipH="1">
            <a:off x="395536" y="1838369"/>
            <a:ext cx="8496944" cy="1384995"/>
          </a:xfrm>
          <a:prstGeom prst="rect">
            <a:avLst/>
          </a:prstGeom>
          <a:noFill/>
        </p:spPr>
        <p:txBody>
          <a:bodyPr wrap="square" rtlCol="0">
            <a:spAutoFit/>
          </a:bodyPr>
          <a:lstStyle/>
          <a:p>
            <a:pPr algn="ctr">
              <a:lnSpc>
                <a:spcPct val="150000"/>
              </a:lnSpc>
            </a:pPr>
            <a:r>
              <a:rPr lang="pt-BR" sz="2800" b="1" dirty="0" smtClean="0">
                <a:latin typeface="+mj-lt"/>
              </a:rPr>
              <a:t>“... é um destino líder de entretenimento social alimentado pelas paixões dos fãs ...”</a:t>
            </a:r>
            <a:endParaRPr lang="pt-BR" sz="2800" b="1" dirty="0">
              <a:effectLst>
                <a:outerShdw blurRad="38100" dist="38100" dir="2700000" algn="tl">
                  <a:srgbClr val="000000">
                    <a:alpha val="43137"/>
                  </a:srgbClr>
                </a:outerShdw>
              </a:effectLst>
              <a:latin typeface="+mj-lt"/>
            </a:endParaRPr>
          </a:p>
        </p:txBody>
      </p:sp>
      <p:sp>
        <p:nvSpPr>
          <p:cNvPr id="13" name="CaixaDeTexto 12"/>
          <p:cNvSpPr txBox="1"/>
          <p:nvPr/>
        </p:nvSpPr>
        <p:spPr>
          <a:xfrm flipH="1">
            <a:off x="395536" y="3410446"/>
            <a:ext cx="8496944" cy="2677656"/>
          </a:xfrm>
          <a:prstGeom prst="rect">
            <a:avLst/>
          </a:prstGeom>
          <a:noFill/>
        </p:spPr>
        <p:txBody>
          <a:bodyPr wrap="square" rtlCol="0">
            <a:spAutoFit/>
          </a:bodyPr>
          <a:lstStyle/>
          <a:p>
            <a:pPr algn="ctr">
              <a:lnSpc>
                <a:spcPct val="150000"/>
              </a:lnSpc>
            </a:pPr>
            <a:r>
              <a:rPr lang="pt-BR" sz="2800" b="1" dirty="0" smtClean="0">
                <a:solidFill>
                  <a:srgbClr val="FFFF00"/>
                </a:solidFill>
                <a:latin typeface="+mj-lt"/>
              </a:rPr>
              <a:t>“... </a:t>
            </a:r>
            <a:r>
              <a:rPr lang="pt-BR" sz="2800" b="1" dirty="0" err="1" smtClean="0">
                <a:solidFill>
                  <a:srgbClr val="FFFF00"/>
                </a:solidFill>
                <a:latin typeface="+mj-lt"/>
              </a:rPr>
              <a:t>MySpace</a:t>
            </a:r>
            <a:r>
              <a:rPr lang="pt-BR" sz="2800" b="1" dirty="0" smtClean="0">
                <a:solidFill>
                  <a:srgbClr val="FFFF00"/>
                </a:solidFill>
                <a:latin typeface="+mj-lt"/>
              </a:rPr>
              <a:t> impulsiona a interação social por meio de uma experiência altamente personalizada em torno do entretenimento e conectando pessoas à música, celebridades, </a:t>
            </a:r>
            <a:r>
              <a:rPr lang="pt-BR" sz="2800" b="1" dirty="0" err="1" smtClean="0">
                <a:solidFill>
                  <a:srgbClr val="FFFF00"/>
                </a:solidFill>
                <a:latin typeface="+mj-lt"/>
              </a:rPr>
              <a:t>tv</a:t>
            </a:r>
            <a:r>
              <a:rPr lang="pt-BR" sz="2800" b="1" dirty="0" smtClean="0">
                <a:solidFill>
                  <a:srgbClr val="FFFF00"/>
                </a:solidFill>
                <a:latin typeface="+mj-lt"/>
              </a:rPr>
              <a:t>, cinema e jogos apreciados ...”</a:t>
            </a:r>
            <a:endParaRPr lang="pt-BR" sz="2600" b="1" dirty="0">
              <a:solidFill>
                <a:srgbClr val="FFFF0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3" y="269776"/>
            <a:ext cx="8229600" cy="1143000"/>
          </a:xfrm>
          <a:effectLst/>
        </p:spPr>
        <p:txBody>
          <a:bodyPr>
            <a:normAutofit/>
          </a:bodyPr>
          <a:lstStyle/>
          <a:p>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Last</a:t>
            </a:r>
            <a:r>
              <a:rPr lang="pt-BR" sz="4800" b="1" dirty="0" smtClean="0">
                <a:solidFill>
                  <a:schemeClr val="bg1">
                    <a:lumMod val="85000"/>
                    <a:lumOff val="15000"/>
                  </a:schemeClr>
                </a:solidFill>
                <a:effectLst>
                  <a:outerShdw blurRad="50800" dist="38100" dir="5400000" algn="t" rotWithShape="0">
                    <a:prstClr val="black">
                      <a:alpha val="40000"/>
                    </a:prstClr>
                  </a:outerShdw>
                </a:effectLst>
              </a:rPr>
              <a:t>.</a:t>
            </a:r>
            <a:r>
              <a:rPr lang="pt-BR" sz="4800" b="1" dirty="0" err="1" smtClean="0">
                <a:solidFill>
                  <a:schemeClr val="bg1">
                    <a:lumMod val="85000"/>
                    <a:lumOff val="15000"/>
                  </a:schemeClr>
                </a:solidFill>
                <a:effectLst>
                  <a:outerShdw blurRad="50800" dist="38100" dir="5400000" algn="t" rotWithShape="0">
                    <a:prstClr val="black">
                      <a:alpha val="40000"/>
                    </a:prstClr>
                  </a:outerShdw>
                </a:effectLst>
              </a:rPr>
              <a:t>fm</a:t>
            </a:r>
            <a:endParaRPr lang="pt-BR" sz="4800" b="1" dirty="0">
              <a:solidFill>
                <a:schemeClr val="bg1">
                  <a:lumMod val="85000"/>
                  <a:lumOff val="15000"/>
                </a:schemeClr>
              </a:solidFill>
              <a:effectLst>
                <a:outerShdw blurRad="50800" dist="38100" dir="5400000" algn="t" rotWithShape="0">
                  <a:prstClr val="black">
                    <a:alpha val="40000"/>
                  </a:prstClr>
                </a:outerShdw>
              </a:effectLst>
            </a:endParaRPr>
          </a:p>
        </p:txBody>
      </p:sp>
      <p:pic>
        <p:nvPicPr>
          <p:cNvPr id="4" name="Imagem 3" descr="lastfm-icon.png"/>
          <p:cNvPicPr>
            <a:picLocks noChangeAspect="1"/>
          </p:cNvPicPr>
          <p:nvPr/>
        </p:nvPicPr>
        <p:blipFill>
          <a:blip r:embed="rId2" cstate="print"/>
          <a:stretch>
            <a:fillRect/>
          </a:stretch>
        </p:blipFill>
        <p:spPr>
          <a:xfrm>
            <a:off x="3131840" y="476672"/>
            <a:ext cx="792000" cy="792000"/>
          </a:xfrm>
          <a:prstGeom prst="rect">
            <a:avLst/>
          </a:prstGeom>
        </p:spPr>
      </p:pic>
      <p:sp>
        <p:nvSpPr>
          <p:cNvPr id="5" name="CaixaDeTexto 4"/>
          <p:cNvSpPr txBox="1"/>
          <p:nvPr/>
        </p:nvSpPr>
        <p:spPr>
          <a:xfrm flipH="1">
            <a:off x="395536" y="1412776"/>
            <a:ext cx="8748464" cy="5693866"/>
          </a:xfrm>
          <a:prstGeom prst="rect">
            <a:avLst/>
          </a:prstGeom>
          <a:noFill/>
        </p:spPr>
        <p:txBody>
          <a:bodyPr wrap="square" rtlCol="0">
            <a:spAutoFit/>
          </a:bodyPr>
          <a:lstStyle/>
          <a:p>
            <a:pPr>
              <a:lnSpc>
                <a:spcPct val="150000"/>
              </a:lnSpc>
              <a:buBlip>
                <a:blip r:embed="rId3"/>
              </a:buBlip>
            </a:pPr>
            <a:r>
              <a:rPr lang="pt-BR" sz="2800" dirty="0" smtClean="0">
                <a:effectLst>
                  <a:outerShdw blurRad="38100" dist="38100" dir="2700000" algn="tl">
                    <a:srgbClr val="000000">
                      <a:alpha val="43137"/>
                    </a:srgbClr>
                  </a:outerShdw>
                </a:effectLst>
                <a:latin typeface="+mj-lt"/>
              </a:rPr>
              <a:t>  Mais de 65 milhões de músicas catalogadas e mais de</a:t>
            </a:r>
          </a:p>
          <a:p>
            <a:pPr>
              <a:lnSpc>
                <a:spcPct val="150000"/>
              </a:lnSpc>
            </a:pPr>
            <a:r>
              <a:rPr lang="pt-BR" sz="2800" dirty="0" smtClean="0">
                <a:effectLst>
                  <a:outerShdw blurRad="38100" dist="38100" dir="2700000" algn="tl">
                    <a:srgbClr val="000000">
                      <a:alpha val="43137"/>
                    </a:srgbClr>
                  </a:outerShdw>
                </a:effectLst>
                <a:latin typeface="+mj-lt"/>
              </a:rPr>
              <a:t>     </a:t>
            </a:r>
            <a:r>
              <a:rPr lang="pt-BR" sz="2800" dirty="0" smtClean="0">
                <a:effectLst>
                  <a:outerShdw blurRad="38100" dist="38100" dir="2700000" algn="tl">
                    <a:srgbClr val="000000">
                      <a:alpha val="43137"/>
                    </a:srgbClr>
                  </a:outerShdw>
                </a:effectLst>
              </a:rPr>
              <a:t>21 milhões de usuários mensais.</a:t>
            </a:r>
            <a:endParaRPr lang="pt-BR" sz="2800" dirty="0" smtClean="0">
              <a:effectLst>
                <a:outerShdw blurRad="38100" dist="38100" dir="2700000" algn="tl">
                  <a:srgbClr val="000000">
                    <a:alpha val="43137"/>
                  </a:srgbClr>
                </a:outerShdw>
              </a:effectLst>
              <a:latin typeface="+mj-lt"/>
            </a:endParaRP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latin typeface="+mj-lt"/>
              </a:rPr>
              <a:t>  </a:t>
            </a:r>
            <a:r>
              <a:rPr lang="pt-BR" sz="2800" dirty="0" err="1" smtClean="0">
                <a:solidFill>
                  <a:srgbClr val="FFFF00"/>
                </a:solidFill>
                <a:effectLst>
                  <a:outerShdw blurRad="38100" dist="38100" dir="2700000" algn="tl">
                    <a:srgbClr val="000000">
                      <a:alpha val="43137"/>
                    </a:srgbClr>
                  </a:outerShdw>
                </a:effectLst>
              </a:rPr>
              <a:t>Last</a:t>
            </a:r>
            <a:r>
              <a:rPr lang="pt-BR" sz="2800" dirty="0" smtClean="0">
                <a:solidFill>
                  <a:srgbClr val="FFFF00"/>
                </a:solidFill>
                <a:effectLst>
                  <a:outerShdw blurRad="38100" dist="38100" dir="2700000" algn="tl">
                    <a:srgbClr val="000000">
                      <a:alpha val="43137"/>
                    </a:srgbClr>
                  </a:outerShdw>
                </a:effectLst>
              </a:rPr>
              <a:t>.FM = [ </a:t>
            </a:r>
            <a:r>
              <a:rPr lang="pt-BR" sz="2600" b="1" dirty="0" err="1" smtClean="0">
                <a:solidFill>
                  <a:srgbClr val="FFFF00"/>
                </a:solidFill>
                <a:effectLst>
                  <a:outerShdw blurRad="38100" dist="38100" dir="2700000" algn="tl">
                    <a:srgbClr val="000000">
                      <a:alpha val="43137"/>
                    </a:srgbClr>
                  </a:outerShdw>
                </a:effectLst>
              </a:rPr>
              <a:t>plugin</a:t>
            </a:r>
            <a:r>
              <a:rPr lang="pt-BR" sz="2600" b="1" dirty="0" smtClean="0">
                <a:solidFill>
                  <a:srgbClr val="FFFF00"/>
                </a:solidFill>
                <a:effectLst>
                  <a:outerShdw blurRad="38100" dist="38100" dir="2700000" algn="tl">
                    <a:srgbClr val="000000">
                      <a:alpha val="43137"/>
                    </a:srgbClr>
                  </a:outerShdw>
                </a:effectLst>
              </a:rPr>
              <a:t> </a:t>
            </a:r>
            <a:r>
              <a:rPr lang="pt-BR" sz="2600" b="1" dirty="0" err="1" smtClean="0">
                <a:solidFill>
                  <a:srgbClr val="FFFF00"/>
                </a:solidFill>
                <a:effectLst>
                  <a:outerShdw blurRad="38100" dist="38100" dir="2700000" algn="tl">
                    <a:srgbClr val="000000">
                      <a:alpha val="43137"/>
                    </a:srgbClr>
                  </a:outerShdw>
                </a:effectLst>
              </a:rPr>
              <a:t>audioscrobbler</a:t>
            </a:r>
            <a:r>
              <a:rPr lang="pt-BR" sz="2800" dirty="0" smtClean="0">
                <a:solidFill>
                  <a:srgbClr val="FFFF00"/>
                </a:solidFill>
                <a:effectLst>
                  <a:outerShdw blurRad="38100" dist="38100" dir="2700000" algn="tl">
                    <a:srgbClr val="000000">
                      <a:alpha val="43137"/>
                    </a:srgbClr>
                  </a:outerShdw>
                </a:effectLst>
              </a:rPr>
              <a:t> ] + [ </a:t>
            </a:r>
            <a:r>
              <a:rPr lang="pt-BR" sz="2600" b="1" dirty="0" smtClean="0">
                <a:solidFill>
                  <a:srgbClr val="FFFF00"/>
                </a:solidFill>
                <a:effectLst>
                  <a:outerShdw blurRad="38100" dist="38100" dir="2700000" algn="tl">
                    <a:srgbClr val="000000">
                      <a:alpha val="43137"/>
                    </a:srgbClr>
                  </a:outerShdw>
                </a:effectLst>
              </a:rPr>
              <a:t>plataforma social </a:t>
            </a:r>
            <a:r>
              <a:rPr lang="pt-BR" sz="2800" dirty="0" smtClean="0">
                <a:solidFill>
                  <a:srgbClr val="FFFF00"/>
                </a:solidFill>
                <a:effectLst>
                  <a:outerShdw blurRad="38100" dist="38100" dir="2700000" algn="tl">
                    <a:srgbClr val="000000">
                      <a:alpha val="43137"/>
                    </a:srgbClr>
                  </a:outerShdw>
                </a:effectLst>
              </a:rPr>
              <a:t>]</a:t>
            </a:r>
            <a:r>
              <a:rPr lang="pt-BR" sz="2800" dirty="0" smtClean="0">
                <a:solidFill>
                  <a:srgbClr val="FFFF00"/>
                </a:solidFill>
                <a:effectLst>
                  <a:outerShdw blurRad="38100" dist="38100" dir="2700000" algn="tl">
                    <a:srgbClr val="000000">
                      <a:alpha val="43137"/>
                    </a:srgbClr>
                  </a:outerShdw>
                </a:effectLst>
                <a:latin typeface="+mj-lt"/>
              </a:rPr>
              <a:t> </a:t>
            </a:r>
          </a:p>
          <a:p>
            <a:pPr>
              <a:lnSpc>
                <a:spcPct val="150000"/>
              </a:lnSpc>
              <a:buBlip>
                <a:blip r:embed="rId3"/>
              </a:buBlip>
            </a:pPr>
            <a:r>
              <a:rPr lang="pt-BR" sz="2800" dirty="0" smtClean="0">
                <a:effectLst>
                  <a:outerShdw blurRad="38100" dist="38100" dir="2700000" algn="tl">
                    <a:srgbClr val="000000">
                      <a:alpha val="43137"/>
                    </a:srgbClr>
                  </a:outerShdw>
                </a:effectLst>
                <a:latin typeface="+mj-lt"/>
              </a:rPr>
              <a:t>  Permite manter registro do que o usuário ouve em  </a:t>
            </a:r>
          </a:p>
          <a:p>
            <a:pPr>
              <a:lnSpc>
                <a:spcPct val="150000"/>
              </a:lnSpc>
            </a:pPr>
            <a:r>
              <a:rPr lang="pt-BR" sz="2800" dirty="0" smtClean="0">
                <a:effectLst>
                  <a:outerShdw blurRad="38100" dist="38100" dir="2700000" algn="tl">
                    <a:srgbClr val="000000">
                      <a:alpha val="43137"/>
                    </a:srgbClr>
                  </a:outerShdw>
                </a:effectLst>
                <a:latin typeface="+mj-lt"/>
              </a:rPr>
              <a:t>     </a:t>
            </a:r>
            <a:r>
              <a:rPr lang="pt-BR" sz="2800" b="1" i="1" dirty="0" smtClean="0">
                <a:effectLst>
                  <a:outerShdw blurRad="38100" dist="38100" dir="2700000" algn="tl">
                    <a:srgbClr val="000000">
                      <a:alpha val="43137"/>
                    </a:srgbClr>
                  </a:outerShdw>
                </a:effectLst>
                <a:latin typeface="+mj-lt"/>
              </a:rPr>
              <a:t>qualquer player</a:t>
            </a:r>
            <a:r>
              <a:rPr lang="pt-BR" sz="2800" dirty="0" smtClean="0">
                <a:effectLst>
                  <a:outerShdw blurRad="38100" dist="38100" dir="2700000" algn="tl">
                    <a:srgbClr val="000000">
                      <a:alpha val="43137"/>
                    </a:srgbClr>
                  </a:outerShdw>
                </a:effectLst>
                <a:latin typeface="+mj-lt"/>
              </a:rPr>
              <a:t>.</a:t>
            </a:r>
            <a:endParaRPr lang="pt-BR" sz="2800" dirty="0" smtClean="0">
              <a:effectLst>
                <a:outerShdw blurRad="38100" dist="38100" dir="2700000" algn="tl">
                  <a:srgbClr val="000000">
                    <a:alpha val="43137"/>
                  </a:srgbClr>
                </a:outerShdw>
              </a:effectLst>
            </a:endParaRPr>
          </a:p>
          <a:p>
            <a:pPr>
              <a:lnSpc>
                <a:spcPct val="150000"/>
              </a:lnSpc>
              <a:buBlip>
                <a:blip r:embed="rId3"/>
              </a:buBlip>
            </a:pPr>
            <a:r>
              <a:rPr lang="pt-BR" sz="2800" dirty="0" smtClean="0">
                <a:solidFill>
                  <a:srgbClr val="FFFF00"/>
                </a:solidFill>
                <a:effectLst>
                  <a:outerShdw blurRad="38100" dist="38100" dir="2700000" algn="tl">
                    <a:srgbClr val="000000">
                      <a:alpha val="43137"/>
                    </a:srgbClr>
                  </a:outerShdw>
                </a:effectLst>
              </a:rPr>
              <a:t>  Adquirido em 2007 pela CBS </a:t>
            </a:r>
            <a:r>
              <a:rPr lang="pt-BR" sz="2800" dirty="0" err="1" smtClean="0">
                <a:solidFill>
                  <a:srgbClr val="FFFF00"/>
                </a:solidFill>
                <a:effectLst>
                  <a:outerShdw blurRad="38100" dist="38100" dir="2700000" algn="tl">
                    <a:srgbClr val="000000">
                      <a:alpha val="43137"/>
                    </a:srgbClr>
                  </a:outerShdw>
                </a:effectLst>
              </a:rPr>
              <a:t>Interactive</a:t>
            </a:r>
            <a:r>
              <a:rPr lang="pt-BR" sz="2800" dirty="0" smtClean="0">
                <a:solidFill>
                  <a:srgbClr val="FFFF00"/>
                </a:solidFill>
                <a:effectLst>
                  <a:outerShdw blurRad="38100" dist="38100" dir="2700000" algn="tl">
                    <a:srgbClr val="000000">
                      <a:alpha val="43137"/>
                    </a:srgbClr>
                  </a:outerShdw>
                </a:effectLst>
              </a:rPr>
              <a:t> por 280</a:t>
            </a:r>
          </a:p>
          <a:p>
            <a:pPr>
              <a:lnSpc>
                <a:spcPct val="150000"/>
              </a:lnSpc>
            </a:pPr>
            <a:r>
              <a:rPr lang="pt-BR" sz="2800" dirty="0" smtClean="0">
                <a:solidFill>
                  <a:srgbClr val="FFFF00"/>
                </a:solidFill>
                <a:effectLst>
                  <a:outerShdw blurRad="38100" dist="38100" dir="2700000" algn="tl">
                    <a:srgbClr val="000000">
                      <a:alpha val="43137"/>
                    </a:srgbClr>
                  </a:outerShdw>
                </a:effectLst>
              </a:rPr>
              <a:t>     milhões de dólares.</a:t>
            </a:r>
          </a:p>
          <a:p>
            <a:pPr>
              <a:lnSpc>
                <a:spcPct val="150000"/>
              </a:lnSpc>
              <a:buBlip>
                <a:blip r:embed="rId3"/>
              </a:buBlip>
            </a:pPr>
            <a:endParaRPr lang="pt-BR" sz="2800" dirty="0" smtClean="0">
              <a:effectLst>
                <a:outerShdw blurRad="38100" dist="38100" dir="2700000" algn="tl">
                  <a:srgbClr val="000000">
                    <a:alpha val="43137"/>
                  </a:srgbClr>
                </a:outerShdw>
              </a:effectLst>
              <a:latin typeface="+mj-lt"/>
            </a:endParaRPr>
          </a:p>
          <a:p>
            <a:pPr>
              <a:buBlip>
                <a:blip r:embed="rId3"/>
              </a:buBlip>
            </a:pPr>
            <a:endParaRPr lang="pt-BR" sz="28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alibri">
      <a:majorFont>
        <a:latin typeface="Calibri"/>
        <a:ea typeface=""/>
        <a:cs typeface=""/>
      </a:majorFont>
      <a:minorFont>
        <a:latin typeface="Calibri"/>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TotalTime>
  <Words>1391</Words>
  <Application>Microsoft Office PowerPoint</Application>
  <PresentationFormat>Apresentação na tela (4:3)</PresentationFormat>
  <Paragraphs>182</Paragraphs>
  <Slides>29</Slides>
  <Notes>0</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Tema do Office</vt:lpstr>
      <vt:lpstr>REDES SOCIAIS DE MÚSICA</vt:lpstr>
      <vt:lpstr>Roteiro</vt:lpstr>
      <vt:lpstr>Introdução</vt:lpstr>
      <vt:lpstr>Introdução</vt:lpstr>
      <vt:lpstr>Introdução</vt:lpstr>
      <vt:lpstr>Principais redes sociais de música</vt:lpstr>
      <vt:lpstr>MySpace</vt:lpstr>
      <vt:lpstr>MySpace</vt:lpstr>
      <vt:lpstr>Last.fm</vt:lpstr>
      <vt:lpstr>Last.fm</vt:lpstr>
      <vt:lpstr>Pandora</vt:lpstr>
      <vt:lpstr>Pandora</vt:lpstr>
      <vt:lpstr>Blip.fm</vt:lpstr>
      <vt:lpstr>Blip.fm</vt:lpstr>
      <vt:lpstr>Ping</vt:lpstr>
      <vt:lpstr>Ping</vt:lpstr>
      <vt:lpstr>IA e as redes sociais de música</vt:lpstr>
      <vt:lpstr>IA e as redes sociais de música</vt:lpstr>
      <vt:lpstr>IA e as redes sociais de música</vt:lpstr>
      <vt:lpstr>IA e as redes sociais de música</vt:lpstr>
      <vt:lpstr>IA e as redes sociais de música</vt:lpstr>
      <vt:lpstr>IA e as redes sociais de música</vt:lpstr>
      <vt:lpstr>IA e as redes sociais de música</vt:lpstr>
      <vt:lpstr>IA e as redes sociais de música</vt:lpstr>
      <vt:lpstr>IA e as redes sociais de música</vt:lpstr>
      <vt:lpstr>IA e as redes sociais de música</vt:lpstr>
      <vt:lpstr>IA e as redes sociais de música</vt:lpstr>
      <vt:lpstr>Demonstrações</vt:lpstr>
      <vt:lpstr>Perguntas!?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SOCIAIS DE MÚSICA</dc:title>
  <dc:creator>Danilo</dc:creator>
  <cp:lastModifiedBy>Danilo</cp:lastModifiedBy>
  <cp:revision>358</cp:revision>
  <dcterms:created xsi:type="dcterms:W3CDTF">2010-11-21T13:02:43Z</dcterms:created>
  <dcterms:modified xsi:type="dcterms:W3CDTF">2010-11-23T01:44:37Z</dcterms:modified>
</cp:coreProperties>
</file>