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6" r:id="rId31"/>
    <p:sldId id="285" r:id="rId32"/>
    <p:sldId id="284" r:id="rId33"/>
    <p:sldId id="288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DDAF352-DC48-4AFF-8FE4-17259C18EF8F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AC1C18-83ED-43EF-9D90-71D7ECDE324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pattern</a:t>
            </a:r>
            <a:r>
              <a:rPr lang="pt-BR" dirty="0" smtClean="0"/>
              <a:t> </a:t>
            </a:r>
            <a:r>
              <a:rPr lang="pt-BR" dirty="0" err="1" smtClean="0"/>
              <a:t>friendship</a:t>
            </a:r>
            <a:r>
              <a:rPr lang="pt-BR" dirty="0" smtClean="0"/>
              <a:t> </a:t>
            </a:r>
            <a:r>
              <a:rPr lang="pt-BR" dirty="0" err="1" smtClean="0"/>
              <a:t>between</a:t>
            </a:r>
            <a:r>
              <a:rPr lang="pt-BR" dirty="0" smtClean="0"/>
              <a:t> </a:t>
            </a:r>
            <a:r>
              <a:rPr lang="pt-BR" dirty="0" err="1" smtClean="0"/>
              <a:t>individuals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Bruno Monteiro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Study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adolescent</a:t>
            </a:r>
            <a:r>
              <a:rPr lang="pt-BR" dirty="0" smtClean="0"/>
              <a:t> </a:t>
            </a:r>
            <a:r>
              <a:rPr lang="pt-BR" dirty="0" err="1" smtClean="0"/>
              <a:t>cigarette</a:t>
            </a:r>
            <a:r>
              <a:rPr lang="pt-BR" dirty="0" smtClean="0"/>
              <a:t> smoking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Estudantes do segundo grau, sul dos EUA</a:t>
            </a:r>
          </a:p>
          <a:p>
            <a:r>
              <a:rPr lang="pt-BR" dirty="0" smtClean="0"/>
              <a:t>14 anos aproximadamente</a:t>
            </a:r>
          </a:p>
          <a:p>
            <a:r>
              <a:rPr lang="pt-BR" dirty="0" smtClean="0"/>
              <a:t>50% mulheres, 84% brancos</a:t>
            </a:r>
          </a:p>
          <a:p>
            <a:r>
              <a:rPr lang="pt-BR" dirty="0" smtClean="0"/>
              <a:t>95% das amizades eram da escola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Study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adolescent</a:t>
            </a:r>
            <a:r>
              <a:rPr lang="pt-BR" dirty="0" smtClean="0"/>
              <a:t> </a:t>
            </a:r>
            <a:r>
              <a:rPr lang="pt-BR" dirty="0" err="1" smtClean="0"/>
              <a:t>cigarette</a:t>
            </a:r>
            <a:r>
              <a:rPr lang="pt-BR" dirty="0" smtClean="0"/>
              <a:t> smoking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41% tem 3 melhores amigos</a:t>
            </a:r>
          </a:p>
          <a:p>
            <a:r>
              <a:rPr lang="pt-BR" dirty="0" smtClean="0"/>
              <a:t>32% tem 2 melhores amigos</a:t>
            </a:r>
          </a:p>
          <a:p>
            <a:r>
              <a:rPr lang="pt-BR" dirty="0" smtClean="0"/>
              <a:t>17% tem 1 melhor amigo</a:t>
            </a:r>
          </a:p>
          <a:p>
            <a:r>
              <a:rPr lang="pt-BR" dirty="0" smtClean="0"/>
              <a:t>10% não tem melhor amigo</a:t>
            </a:r>
          </a:p>
          <a:p>
            <a:r>
              <a:rPr lang="pt-BR" dirty="0" smtClean="0"/>
              <a:t>43% a amizade era recíproca</a:t>
            </a:r>
          </a:p>
          <a:p>
            <a:r>
              <a:rPr lang="pt-BR" dirty="0" smtClean="0"/>
              <a:t>15% deles fumavam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Social Network </a:t>
            </a:r>
            <a:r>
              <a:rPr lang="pt-BR" dirty="0" err="1" smtClean="0"/>
              <a:t>Characteristics</a:t>
            </a:r>
            <a:endParaRPr lang="pt-BR" dirty="0"/>
          </a:p>
        </p:txBody>
      </p:sp>
      <p:pic>
        <p:nvPicPr>
          <p:cNvPr id="4" name="Espaço Reservado para Conteúdo 3" descr="TiposXescol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0414" y="1600200"/>
            <a:ext cx="6155922" cy="50646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Social Network </a:t>
            </a:r>
            <a:r>
              <a:rPr lang="pt-BR" dirty="0" err="1" smtClean="0"/>
              <a:t>Characteristics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Garotas mais propensas a clique</a:t>
            </a:r>
          </a:p>
          <a:p>
            <a:r>
              <a:rPr lang="pt-BR" dirty="0" smtClean="0"/>
              <a:t>Nos isolados, maioria de garotos</a:t>
            </a:r>
          </a:p>
          <a:p>
            <a:r>
              <a:rPr lang="pt-BR" dirty="0" smtClean="0"/>
              <a:t>Quanto à etnia não há diferença na divisão dos tipos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Social Network </a:t>
            </a:r>
            <a:r>
              <a:rPr lang="pt-BR" dirty="0" err="1" smtClean="0"/>
              <a:t>Characteristics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Cliques têm de 3 a 10 integrantes</a:t>
            </a:r>
          </a:p>
          <a:p>
            <a:pPr lvl="1"/>
            <a:r>
              <a:rPr lang="pt-BR" dirty="0" smtClean="0"/>
              <a:t>Corrobora teorias (Brown – 1989, Coleman - 1981) </a:t>
            </a:r>
          </a:p>
          <a:p>
            <a:r>
              <a:rPr lang="pt-BR" dirty="0" smtClean="0"/>
              <a:t>Cliques</a:t>
            </a:r>
          </a:p>
          <a:p>
            <a:pPr lvl="1"/>
            <a:r>
              <a:rPr lang="pt-BR" dirty="0" smtClean="0"/>
              <a:t>Só garotos ou só garotas</a:t>
            </a:r>
          </a:p>
          <a:p>
            <a:pPr lvl="1"/>
            <a:r>
              <a:rPr lang="pt-BR" dirty="0" smtClean="0"/>
              <a:t>Só brancos ou só não brancos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Social Network </a:t>
            </a:r>
            <a:r>
              <a:rPr lang="pt-BR" dirty="0" err="1" smtClean="0"/>
              <a:t>Characteristics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Isolados estão mais propensos a fumar</a:t>
            </a:r>
          </a:p>
          <a:p>
            <a:pPr lvl="1"/>
            <a:r>
              <a:rPr lang="pt-BR" dirty="0" smtClean="0"/>
              <a:t>Num clique: 4 a 16% de fumantes</a:t>
            </a:r>
          </a:p>
          <a:p>
            <a:pPr lvl="1"/>
            <a:r>
              <a:rPr lang="pt-BR" dirty="0" smtClean="0"/>
              <a:t>Isolados: 16 a 40%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Social Network </a:t>
            </a:r>
            <a:r>
              <a:rPr lang="pt-BR" dirty="0" err="1" smtClean="0"/>
              <a:t>Characteristics</a:t>
            </a:r>
            <a:endParaRPr lang="pt-BR" dirty="0"/>
          </a:p>
        </p:txBody>
      </p:sp>
      <p:pic>
        <p:nvPicPr>
          <p:cNvPr id="6" name="Espaço Reservado para Conteúdo 5" descr="fumantesXtip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66402" y="1600200"/>
            <a:ext cx="564919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Social Network </a:t>
            </a:r>
            <a:r>
              <a:rPr lang="pt-BR" dirty="0" err="1" smtClean="0"/>
              <a:t>Characteristics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Fumantes tendem a se associar num clique de fumantes</a:t>
            </a:r>
          </a:p>
          <a:p>
            <a:r>
              <a:rPr lang="pt-BR" dirty="0" smtClean="0"/>
              <a:t>Maioria dos cliques é de não fumantes</a:t>
            </a:r>
          </a:p>
          <a:p>
            <a:r>
              <a:rPr lang="pt-BR" dirty="0" smtClean="0"/>
              <a:t>O grupo a que se pertence influencia se você vai fumar ou não</a:t>
            </a:r>
          </a:p>
          <a:p>
            <a:pPr lvl="1"/>
            <a:r>
              <a:rPr lang="pt-BR" dirty="0" smtClean="0"/>
              <a:t>Quando se entra num clique seus hábitos de fumo vão se assemelhar ao dos componentes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Amizade dos adolescentes variam na forma</a:t>
            </a:r>
          </a:p>
          <a:p>
            <a:pPr lvl="1"/>
            <a:r>
              <a:rPr lang="pt-BR" dirty="0" smtClean="0"/>
              <a:t>Muitos são parte de vários cliques</a:t>
            </a:r>
          </a:p>
          <a:p>
            <a:pPr lvl="1"/>
            <a:r>
              <a:rPr lang="pt-BR" dirty="0" smtClean="0"/>
              <a:t>Alguns parte de apenas um</a:t>
            </a:r>
          </a:p>
          <a:p>
            <a:pPr lvl="1"/>
            <a:r>
              <a:rPr lang="pt-BR" dirty="0" smtClean="0"/>
              <a:t>Poucos são isolados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 smtClean="0"/>
              <a:t>Adolescent</a:t>
            </a:r>
            <a:r>
              <a:rPr lang="pt-BR" dirty="0" smtClean="0"/>
              <a:t> Social Networks -Conclusões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isolar socialmente está ligado ao fumo</a:t>
            </a:r>
          </a:p>
          <a:p>
            <a:r>
              <a:rPr lang="pt-BR" dirty="0" smtClean="0"/>
              <a:t>Hábitos de fumo estão associados às amizades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Adolescent</a:t>
            </a:r>
            <a:r>
              <a:rPr lang="pt-BR" dirty="0" smtClean="0"/>
              <a:t> Social Networks</a:t>
            </a:r>
          </a:p>
          <a:p>
            <a:r>
              <a:rPr lang="pt-BR" dirty="0" err="1" smtClean="0"/>
              <a:t>Gender</a:t>
            </a:r>
            <a:r>
              <a:rPr lang="pt-BR" dirty="0" smtClean="0"/>
              <a:t> </a:t>
            </a:r>
            <a:r>
              <a:rPr lang="pt-BR" dirty="0" err="1" smtClean="0"/>
              <a:t>Patterns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Gender</a:t>
            </a:r>
            <a:r>
              <a:rPr lang="pt-BR" dirty="0" smtClean="0"/>
              <a:t> </a:t>
            </a:r>
            <a:r>
              <a:rPr lang="pt-BR" dirty="0" err="1" smtClean="0"/>
              <a:t>patterns</a:t>
            </a:r>
            <a:r>
              <a:rPr lang="pt-BR" dirty="0" smtClean="0"/>
              <a:t> in </a:t>
            </a:r>
            <a:r>
              <a:rPr lang="pt-BR" dirty="0" err="1" smtClean="0"/>
              <a:t>friendships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“</a:t>
            </a:r>
            <a:r>
              <a:rPr lang="pt-BR" i="1" dirty="0" err="1" smtClean="0"/>
              <a:t>There</a:t>
            </a:r>
            <a:r>
              <a:rPr lang="pt-BR" i="1" dirty="0" smtClean="0"/>
              <a:t> is no social </a:t>
            </a:r>
            <a:r>
              <a:rPr lang="pt-BR" i="1" dirty="0" err="1" smtClean="0"/>
              <a:t>factor</a:t>
            </a:r>
            <a:r>
              <a:rPr lang="pt-BR" i="1" dirty="0" smtClean="0"/>
              <a:t> more </a:t>
            </a:r>
            <a:r>
              <a:rPr lang="pt-BR" i="1" dirty="0" err="1" smtClean="0"/>
              <a:t>important</a:t>
            </a:r>
            <a:r>
              <a:rPr lang="pt-BR" i="1" dirty="0" smtClean="0"/>
              <a:t> </a:t>
            </a:r>
            <a:r>
              <a:rPr lang="pt-BR" i="1" dirty="0" err="1" smtClean="0"/>
              <a:t>than</a:t>
            </a:r>
            <a:r>
              <a:rPr lang="pt-BR" i="1" dirty="0" smtClean="0"/>
              <a:t> </a:t>
            </a:r>
            <a:r>
              <a:rPr lang="pt-BR" i="1" dirty="0" err="1" smtClean="0"/>
              <a:t>that</a:t>
            </a:r>
            <a:r>
              <a:rPr lang="pt-BR" i="1" dirty="0" smtClean="0"/>
              <a:t> </a:t>
            </a:r>
            <a:r>
              <a:rPr lang="pt-BR" i="1" dirty="0" err="1" smtClean="0"/>
              <a:t>of</a:t>
            </a:r>
            <a:r>
              <a:rPr lang="pt-BR" i="1" dirty="0" smtClean="0"/>
              <a:t> </a:t>
            </a:r>
            <a:r>
              <a:rPr lang="pt-BR" i="1" dirty="0" err="1" smtClean="0"/>
              <a:t>sex</a:t>
            </a:r>
            <a:r>
              <a:rPr lang="pt-BR" i="1" dirty="0" smtClean="0"/>
              <a:t> in </a:t>
            </a:r>
            <a:r>
              <a:rPr lang="pt-BR" i="1" dirty="0" err="1" smtClean="0"/>
              <a:t>leading</a:t>
            </a:r>
            <a:r>
              <a:rPr lang="pt-BR" i="1" dirty="0" smtClean="0"/>
              <a:t> to </a:t>
            </a:r>
            <a:r>
              <a:rPr lang="pt-BR" i="1" dirty="0" err="1" smtClean="0"/>
              <a:t>friendships</a:t>
            </a:r>
            <a:r>
              <a:rPr lang="pt-BR" i="1" dirty="0" smtClean="0"/>
              <a:t> </a:t>
            </a:r>
            <a:r>
              <a:rPr lang="pt-BR" i="1" dirty="0" err="1" smtClean="0"/>
              <a:t>variations</a:t>
            </a:r>
            <a:r>
              <a:rPr lang="pt-BR" i="1" dirty="0" smtClean="0"/>
              <a:t>”</a:t>
            </a:r>
            <a:r>
              <a:rPr lang="pt-BR" dirty="0" smtClean="0"/>
              <a:t>  (Bell, 1981, p.55)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Amizade entre mulheres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Descrevem suas amizades em termos de proximidade e similaridade emocionais</a:t>
            </a:r>
          </a:p>
          <a:p>
            <a:r>
              <a:rPr lang="pt-BR" dirty="0" smtClean="0"/>
              <a:t>Compartilham sentimentos, aprendizados e experiências</a:t>
            </a:r>
          </a:p>
          <a:p>
            <a:r>
              <a:rPr lang="pt-BR" dirty="0" smtClean="0"/>
              <a:t>Dedicam bastante tempo às amizades</a:t>
            </a:r>
          </a:p>
          <a:p>
            <a:r>
              <a:rPr lang="pt-BR" dirty="0" smtClean="0"/>
              <a:t>São amplas e menos segmentadas</a:t>
            </a:r>
          </a:p>
          <a:p>
            <a:pPr lvl="1"/>
            <a:r>
              <a:rPr lang="pt-BR" dirty="0" smtClean="0"/>
              <a:t>Às dos homens são concentradas em atividades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Amizade entre homens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Significativamente menos amigos, principalmente melhores amigos</a:t>
            </a:r>
          </a:p>
          <a:p>
            <a:r>
              <a:rPr lang="pt-BR" dirty="0" smtClean="0"/>
              <a:t>Nunca estão sós</a:t>
            </a:r>
          </a:p>
          <a:p>
            <a:r>
              <a:rPr lang="pt-BR" dirty="0" err="1" smtClean="0"/>
              <a:t>Activity</a:t>
            </a:r>
            <a:r>
              <a:rPr lang="pt-BR" dirty="0" smtClean="0"/>
              <a:t> </a:t>
            </a:r>
            <a:r>
              <a:rPr lang="pt-BR" dirty="0" err="1" smtClean="0"/>
              <a:t>Friends</a:t>
            </a:r>
            <a:endParaRPr lang="pt-BR" dirty="0" smtClean="0"/>
          </a:p>
          <a:p>
            <a:pPr lvl="1"/>
            <a:r>
              <a:rPr lang="pt-BR" dirty="0" smtClean="0"/>
              <a:t>Colegas de esporte</a:t>
            </a:r>
          </a:p>
          <a:p>
            <a:pPr lvl="1"/>
            <a:r>
              <a:rPr lang="pt-BR" dirty="0" smtClean="0"/>
              <a:t>Colegas de bar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Amizade entre homens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tem muita aproximação nem intimidade</a:t>
            </a:r>
          </a:p>
          <a:p>
            <a:pPr lvl="1"/>
            <a:r>
              <a:rPr lang="pt-BR" dirty="0" smtClean="0"/>
              <a:t>Competição</a:t>
            </a:r>
          </a:p>
          <a:p>
            <a:pPr lvl="1"/>
            <a:r>
              <a:rPr lang="pt-BR" dirty="0" smtClean="0"/>
              <a:t>Estereótipo masculino, machão</a:t>
            </a:r>
          </a:p>
          <a:p>
            <a:pPr lvl="1"/>
            <a:r>
              <a:rPr lang="pt-BR" dirty="0" smtClean="0"/>
              <a:t>Medo do homossexualismo (</a:t>
            </a:r>
            <a:r>
              <a:rPr lang="pt-BR" dirty="0" err="1" smtClean="0"/>
              <a:t>Fasteau</a:t>
            </a:r>
            <a:r>
              <a:rPr lang="pt-BR" dirty="0" smtClean="0"/>
              <a:t>, 1991)</a:t>
            </a:r>
          </a:p>
          <a:p>
            <a:r>
              <a:rPr lang="pt-BR" dirty="0" smtClean="0"/>
              <a:t>Embora sem muita proximidade, diminuem o </a:t>
            </a:r>
            <a:r>
              <a:rPr lang="pt-BR" dirty="0" err="1" smtClean="0"/>
              <a:t>estress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Amizade entre gêneros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Menos comum</a:t>
            </a:r>
          </a:p>
          <a:p>
            <a:r>
              <a:rPr lang="pt-BR" dirty="0" smtClean="0"/>
              <a:t>Homens têm mais intimidade com mulheres</a:t>
            </a:r>
          </a:p>
          <a:p>
            <a:r>
              <a:rPr lang="pt-BR" dirty="0" smtClean="0"/>
              <a:t>Mulheres preferem outras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Mulheres e pessoas com necessidades especiais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Mulheres são esmagadoramente mais compreensivas com os especiais (</a:t>
            </a:r>
            <a:r>
              <a:rPr lang="pt-BR" dirty="0" err="1" smtClean="0"/>
              <a:t>Hutchison</a:t>
            </a:r>
            <a:r>
              <a:rPr lang="pt-BR" dirty="0" smtClean="0"/>
              <a:t>, 1990)</a:t>
            </a:r>
          </a:p>
          <a:p>
            <a:pPr lvl="1"/>
            <a:r>
              <a:rPr lang="pt-BR" dirty="0" smtClean="0"/>
              <a:t>Maior suporte prático, emocional e social em relação aos homens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Homens e pessoas com necessidades especiais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Dificilmente tem amizade</a:t>
            </a:r>
          </a:p>
          <a:p>
            <a:r>
              <a:rPr lang="pt-BR" dirty="0" smtClean="0"/>
              <a:t>Pouca prática na prestação de assistência</a:t>
            </a:r>
          </a:p>
          <a:p>
            <a:r>
              <a:rPr lang="pt-BR" dirty="0" smtClean="0"/>
              <a:t>Tabus quanto a se aproximar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Homens e pessoas com necessidades especiais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Maiorias dos homens amigos são não convencionais</a:t>
            </a:r>
          </a:p>
          <a:p>
            <a:pPr lvl="1"/>
            <a:r>
              <a:rPr lang="pt-BR" dirty="0" smtClean="0"/>
              <a:t>Homossexuais</a:t>
            </a:r>
          </a:p>
          <a:p>
            <a:pPr lvl="1"/>
            <a:r>
              <a:rPr lang="pt-BR" dirty="0" smtClean="0"/>
              <a:t>Lutam contra militarismo ou outras formas de “masculinidade”</a:t>
            </a:r>
          </a:p>
          <a:p>
            <a:r>
              <a:rPr lang="pt-BR" dirty="0" smtClean="0"/>
              <a:t>Quase sempre centrada em atividades em comum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err="1" smtClean="0">
                <a:solidFill>
                  <a:schemeClr val="accent2"/>
                </a:solidFill>
              </a:rPr>
              <a:t>Adolescent</a:t>
            </a:r>
            <a:r>
              <a:rPr lang="pt-BR" i="1" dirty="0" smtClean="0">
                <a:solidFill>
                  <a:schemeClr val="accent2"/>
                </a:solidFill>
              </a:rPr>
              <a:t> Social Networks: </a:t>
            </a:r>
            <a:r>
              <a:rPr lang="pt-BR" i="1" dirty="0" err="1" smtClean="0">
                <a:solidFill>
                  <a:schemeClr val="accent2"/>
                </a:solidFill>
              </a:rPr>
              <a:t>Friendship</a:t>
            </a:r>
            <a:r>
              <a:rPr lang="pt-BR" i="1" dirty="0" smtClean="0">
                <a:solidFill>
                  <a:schemeClr val="accent2"/>
                </a:solidFill>
              </a:rPr>
              <a:t> Cliques,</a:t>
            </a:r>
            <a:r>
              <a:rPr lang="en-US" i="1" dirty="0" smtClean="0">
                <a:solidFill>
                  <a:schemeClr val="accent2"/>
                </a:solidFill>
              </a:rPr>
              <a:t>Social Isolates, and Drug Use Risk</a:t>
            </a:r>
            <a:r>
              <a:rPr lang="en-US" b="1" i="1" dirty="0" smtClean="0"/>
              <a:t> </a:t>
            </a:r>
            <a:r>
              <a:rPr lang="pt-BR" dirty="0" smtClean="0"/>
              <a:t>Susan T. </a:t>
            </a:r>
            <a:r>
              <a:rPr lang="pt-BR" dirty="0" err="1" smtClean="0"/>
              <a:t>Ennett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Karl E. </a:t>
            </a:r>
            <a:r>
              <a:rPr lang="pt-BR" dirty="0" err="1" smtClean="0"/>
              <a:t>Bauman</a:t>
            </a:r>
            <a:endParaRPr lang="pt-BR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Brown, B.B. (1989). </a:t>
            </a:r>
            <a:r>
              <a:rPr lang="en-US" i="1" dirty="0" smtClean="0">
                <a:solidFill>
                  <a:schemeClr val="accent2"/>
                </a:solidFill>
              </a:rPr>
              <a:t>The role of peer groups in adolescents’ adjustment to secondary school</a:t>
            </a:r>
            <a:r>
              <a:rPr lang="en-US" dirty="0" smtClean="0"/>
              <a:t>. In T.J. </a:t>
            </a:r>
            <a:r>
              <a:rPr lang="en-US" dirty="0" err="1" smtClean="0"/>
              <a:t>Berndt&amp;G.W</a:t>
            </a:r>
            <a:r>
              <a:rPr lang="en-US" dirty="0" smtClean="0"/>
              <a:t>. Ladd (Eds.), </a:t>
            </a:r>
            <a:r>
              <a:rPr lang="en-US" i="1" dirty="0" smtClean="0"/>
              <a:t>Peer Relationships in Child Development (pp. 188-</a:t>
            </a:r>
            <a:r>
              <a:rPr lang="en-US" dirty="0" smtClean="0"/>
              <a:t>215). New York: John Wiley</a:t>
            </a:r>
            <a:endParaRPr lang="pt-BR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Adolescent</a:t>
            </a:r>
            <a:r>
              <a:rPr lang="pt-BR" dirty="0" smtClean="0"/>
              <a:t> Social Network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 de amizades:</a:t>
            </a:r>
          </a:p>
          <a:p>
            <a:pPr lvl="1"/>
            <a:r>
              <a:rPr lang="pt-BR" dirty="0" smtClean="0"/>
              <a:t>Apenas um melhor amigo</a:t>
            </a:r>
          </a:p>
          <a:p>
            <a:pPr lvl="1"/>
            <a:r>
              <a:rPr lang="pt-BR" dirty="0" smtClean="0"/>
              <a:t>Um melhor amigo mais grupo de amigos</a:t>
            </a:r>
          </a:p>
          <a:p>
            <a:pPr lvl="1"/>
            <a:r>
              <a:rPr lang="pt-BR" dirty="0" smtClean="0"/>
              <a:t>Grupo fechado de amigos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Coleman, J.C. (1980). </a:t>
            </a:r>
            <a:r>
              <a:rPr lang="en-US" i="1" dirty="0" smtClean="0">
                <a:solidFill>
                  <a:schemeClr val="accent2"/>
                </a:solidFill>
              </a:rPr>
              <a:t>Friendship and the peer group in adolescence. In </a:t>
            </a:r>
            <a:r>
              <a:rPr lang="en-US" i="1" dirty="0" err="1" smtClean="0">
                <a:solidFill>
                  <a:schemeClr val="accent2"/>
                </a:solidFill>
              </a:rPr>
              <a:t>J.Adelson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(Ed.), </a:t>
            </a:r>
            <a:r>
              <a:rPr lang="en-US" i="1" dirty="0" smtClean="0"/>
              <a:t>Handbook of Adolescent Psychology (pp. 408-431). New York: John Wiley.</a:t>
            </a:r>
            <a:endParaRPr lang="pt-BR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err="1" smtClean="0">
                <a:solidFill>
                  <a:schemeClr val="accent2"/>
                </a:solidFill>
              </a:rPr>
              <a:t>Friendships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and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community</a:t>
            </a:r>
            <a:r>
              <a:rPr lang="pt-BR" i="1" dirty="0" smtClean="0">
                <a:solidFill>
                  <a:schemeClr val="accent2"/>
                </a:solidFill>
              </a:rPr>
              <a:t> connections </a:t>
            </a:r>
            <a:r>
              <a:rPr lang="pt-BR" i="1" dirty="0" err="1" smtClean="0">
                <a:solidFill>
                  <a:schemeClr val="accent2"/>
                </a:solidFill>
              </a:rPr>
              <a:t>between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persons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with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and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without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disabilities</a:t>
            </a:r>
            <a:r>
              <a:rPr lang="pt-BR" dirty="0" smtClean="0"/>
              <a:t>, </a:t>
            </a:r>
            <a:r>
              <a:rPr lang="pt-BR" dirty="0" err="1" smtClean="0"/>
              <a:t>Angela</a:t>
            </a:r>
            <a:r>
              <a:rPr lang="pt-BR" dirty="0" smtClean="0"/>
              <a:t> Amado</a:t>
            </a:r>
          </a:p>
          <a:p>
            <a:r>
              <a:rPr lang="pt-BR" dirty="0" err="1" smtClean="0"/>
              <a:t>Hutchison</a:t>
            </a:r>
            <a:r>
              <a:rPr lang="pt-BR" dirty="0" smtClean="0"/>
              <a:t>, P. (1990) </a:t>
            </a:r>
            <a:r>
              <a:rPr lang="pt-BR" i="1" dirty="0" err="1" smtClean="0">
                <a:solidFill>
                  <a:schemeClr val="accent2"/>
                </a:solidFill>
              </a:rPr>
              <a:t>Making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friends</a:t>
            </a:r>
            <a:r>
              <a:rPr lang="pt-BR" i="1" dirty="0" smtClean="0">
                <a:solidFill>
                  <a:schemeClr val="accent2"/>
                </a:solidFill>
              </a:rPr>
              <a:t>: </a:t>
            </a:r>
            <a:r>
              <a:rPr lang="pt-BR" i="1" dirty="0" err="1" smtClean="0">
                <a:solidFill>
                  <a:schemeClr val="accent2"/>
                </a:solidFill>
              </a:rPr>
              <a:t>Developing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relationships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between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people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with</a:t>
            </a:r>
            <a:r>
              <a:rPr lang="pt-BR" i="1" dirty="0" smtClean="0">
                <a:solidFill>
                  <a:schemeClr val="accent2"/>
                </a:solidFill>
              </a:rPr>
              <a:t> a </a:t>
            </a:r>
            <a:r>
              <a:rPr lang="pt-BR" i="1" dirty="0" err="1" smtClean="0">
                <a:solidFill>
                  <a:schemeClr val="accent2"/>
                </a:solidFill>
              </a:rPr>
              <a:t>disability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and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other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member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of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community</a:t>
            </a:r>
            <a:endParaRPr lang="pt-BR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Fasteau</a:t>
            </a:r>
            <a:r>
              <a:rPr lang="pt-BR" dirty="0" smtClean="0"/>
              <a:t>, M. F. (1991) </a:t>
            </a:r>
            <a:r>
              <a:rPr lang="pt-BR" i="1" dirty="0" err="1" smtClean="0">
                <a:solidFill>
                  <a:schemeClr val="accent2"/>
                </a:solidFill>
              </a:rPr>
              <a:t>Friendships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among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men</a:t>
            </a:r>
            <a:endParaRPr lang="pt-BR" i="1" dirty="0" smtClean="0">
              <a:solidFill>
                <a:schemeClr val="accent2"/>
              </a:solidFill>
            </a:endParaRPr>
          </a:p>
          <a:p>
            <a:r>
              <a:rPr lang="pt-BR" dirty="0" smtClean="0"/>
              <a:t>Bell, R. R. (1981) </a:t>
            </a:r>
            <a:r>
              <a:rPr lang="pt-BR" i="1" dirty="0" smtClean="0">
                <a:solidFill>
                  <a:schemeClr val="accent2"/>
                </a:solidFill>
              </a:rPr>
              <a:t>Worlds </a:t>
            </a:r>
            <a:r>
              <a:rPr lang="pt-BR" i="1" dirty="0" err="1" smtClean="0">
                <a:solidFill>
                  <a:schemeClr val="accent2"/>
                </a:solidFill>
              </a:rPr>
              <a:t>of</a:t>
            </a:r>
            <a:r>
              <a:rPr lang="pt-BR" i="1" dirty="0" smtClean="0">
                <a:solidFill>
                  <a:schemeClr val="accent2"/>
                </a:solidFill>
              </a:rPr>
              <a:t> </a:t>
            </a:r>
            <a:r>
              <a:rPr lang="pt-BR" i="1" dirty="0" err="1" smtClean="0">
                <a:solidFill>
                  <a:schemeClr val="accent2"/>
                </a:solidFill>
              </a:rPr>
              <a:t>friendships</a:t>
            </a:r>
            <a:endParaRPr lang="pt-BR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t-BR" sz="30000" dirty="0" smtClean="0"/>
              <a:t>?</a:t>
            </a:r>
            <a:endParaRPr lang="pt-BR" sz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Implicações no Comportamento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Uso de drogas</a:t>
            </a:r>
          </a:p>
          <a:p>
            <a:r>
              <a:rPr lang="pt-BR" dirty="0" smtClean="0"/>
              <a:t>Delinqüência</a:t>
            </a:r>
          </a:p>
          <a:p>
            <a:r>
              <a:rPr lang="pt-BR" dirty="0" smtClean="0"/>
              <a:t>Comportamento Sexual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Implicações no Comportamento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Aprendem com outros</a:t>
            </a:r>
          </a:p>
          <a:p>
            <a:r>
              <a:rPr lang="pt-BR" dirty="0" smtClean="0"/>
              <a:t>O que é aceitável e esperado</a:t>
            </a:r>
          </a:p>
          <a:p>
            <a:r>
              <a:rPr lang="pt-BR" dirty="0" smtClean="0"/>
              <a:t>Como devem se comportar</a:t>
            </a:r>
          </a:p>
          <a:p>
            <a:r>
              <a:rPr lang="pt-BR" dirty="0" smtClean="0"/>
              <a:t>Seguem os padrões do grupo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Social </a:t>
            </a:r>
            <a:r>
              <a:rPr lang="pt-BR" dirty="0" err="1" smtClean="0"/>
              <a:t>Analysis</a:t>
            </a:r>
            <a:r>
              <a:rPr lang="pt-BR" dirty="0" smtClean="0"/>
              <a:t> Network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Mapear amigos na busca de padrões</a:t>
            </a:r>
          </a:p>
          <a:p>
            <a:r>
              <a:rPr lang="pt-BR" dirty="0" smtClean="0"/>
              <a:t>Tipo de amizade mais comum é “clique”</a:t>
            </a:r>
          </a:p>
          <a:p>
            <a:pPr lvl="1"/>
            <a:r>
              <a:rPr lang="pt-BR" dirty="0" smtClean="0"/>
              <a:t>Todos são amigos de todos</a:t>
            </a:r>
          </a:p>
          <a:p>
            <a:pPr lvl="1"/>
            <a:r>
              <a:rPr lang="pt-BR" dirty="0" smtClean="0"/>
              <a:t>Nem todos são parte de um clique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clique</a:t>
            </a:r>
            <a:endParaRPr lang="pt-BR" dirty="0"/>
          </a:p>
        </p:txBody>
      </p:sp>
      <p:pic>
        <p:nvPicPr>
          <p:cNvPr id="4" name="Espaço Reservado para Conteúdo 3" descr="Cliqu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1" y="1484784"/>
            <a:ext cx="5381215" cy="51667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Liaisons</a:t>
            </a:r>
            <a:r>
              <a:rPr lang="pt-BR" dirty="0" smtClean="0"/>
              <a:t> (Ligação)</a:t>
            </a:r>
            <a:endParaRPr lang="pt-BR" dirty="0"/>
          </a:p>
        </p:txBody>
      </p:sp>
      <p:pic>
        <p:nvPicPr>
          <p:cNvPr id="4" name="Espaço Reservado para Conteúdo 3" descr="Ligaçã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4083" y="1600200"/>
            <a:ext cx="471383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Isolates</a:t>
            </a:r>
            <a:endParaRPr lang="pt-BR" dirty="0"/>
          </a:p>
        </p:txBody>
      </p:sp>
      <p:pic>
        <p:nvPicPr>
          <p:cNvPr id="4" name="Espaço Reservado para Conteúdo 3" descr="Isolado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700808"/>
            <a:ext cx="5000252" cy="48009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338</TotalTime>
  <Words>724</Words>
  <Application>Microsoft Office PowerPoint</Application>
  <PresentationFormat>Apresentação na tela (4:3)</PresentationFormat>
  <Paragraphs>118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Técnica</vt:lpstr>
      <vt:lpstr>The pattern friendship between individuals</vt:lpstr>
      <vt:lpstr>Roteiro</vt:lpstr>
      <vt:lpstr>Adolescent Social Network</vt:lpstr>
      <vt:lpstr>Implicações no Comportamento</vt:lpstr>
      <vt:lpstr>Implicações no Comportamento</vt:lpstr>
      <vt:lpstr>Social Analysis Network</vt:lpstr>
      <vt:lpstr>Exemplo de clique</vt:lpstr>
      <vt:lpstr>Liaisons (Ligação)</vt:lpstr>
      <vt:lpstr>Isolates</vt:lpstr>
      <vt:lpstr>Study of adolescent cigarette smoking</vt:lpstr>
      <vt:lpstr>Study of adolescent cigarette smoking</vt:lpstr>
      <vt:lpstr>Social Network Characteristics</vt:lpstr>
      <vt:lpstr>Social Network Characteristics</vt:lpstr>
      <vt:lpstr>Social Network Characteristics</vt:lpstr>
      <vt:lpstr>Social Network Characteristics</vt:lpstr>
      <vt:lpstr>Social Network Characteristics</vt:lpstr>
      <vt:lpstr>Social Network Characteristics</vt:lpstr>
      <vt:lpstr>Conclusões</vt:lpstr>
      <vt:lpstr>Adolescent Social Networks -Conclusões</vt:lpstr>
      <vt:lpstr>Gender patterns in friendships</vt:lpstr>
      <vt:lpstr>Amizade entre mulheres</vt:lpstr>
      <vt:lpstr>Amizade entre homens</vt:lpstr>
      <vt:lpstr>Amizade entre homens</vt:lpstr>
      <vt:lpstr>Amizade entre gêneros</vt:lpstr>
      <vt:lpstr>Mulheres e pessoas com necessidades especiais</vt:lpstr>
      <vt:lpstr>Homens e pessoas com necessidades especiais</vt:lpstr>
      <vt:lpstr>Homens e pessoas com necessidades especiais</vt:lpstr>
      <vt:lpstr>Referências</vt:lpstr>
      <vt:lpstr>Referências</vt:lpstr>
      <vt:lpstr>Referências</vt:lpstr>
      <vt:lpstr>Referências</vt:lpstr>
      <vt:lpstr>Referências</vt:lpstr>
      <vt:lpstr>Dúvidas</vt:lpstr>
    </vt:vector>
  </TitlesOfParts>
  <Company>DELLNBX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pattern friendship between individuals</dc:title>
  <dc:creator>Bruno Monteiro</dc:creator>
  <cp:lastModifiedBy>Ricardo</cp:lastModifiedBy>
  <cp:revision>10</cp:revision>
  <dcterms:created xsi:type="dcterms:W3CDTF">2010-11-02T17:48:27Z</dcterms:created>
  <dcterms:modified xsi:type="dcterms:W3CDTF">2010-11-23T17:14:24Z</dcterms:modified>
</cp:coreProperties>
</file>