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9" r:id="rId4"/>
    <p:sldId id="290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  <p:sldId id="267" r:id="rId15"/>
    <p:sldId id="268" r:id="rId16"/>
    <p:sldId id="269" r:id="rId17"/>
    <p:sldId id="270" r:id="rId18"/>
    <p:sldId id="291" r:id="rId19"/>
    <p:sldId id="272" r:id="rId20"/>
    <p:sldId id="273" r:id="rId21"/>
    <p:sldId id="275" r:id="rId22"/>
    <p:sldId id="274" r:id="rId23"/>
    <p:sldId id="276" r:id="rId24"/>
    <p:sldId id="279" r:id="rId25"/>
    <p:sldId id="277" r:id="rId26"/>
    <p:sldId id="278" r:id="rId27"/>
    <p:sldId id="280" r:id="rId28"/>
    <p:sldId id="281" r:id="rId29"/>
    <p:sldId id="282" r:id="rId30"/>
    <p:sldId id="29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C537-A81D-4C00-BD64-9BBADDA54947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CEFF-AEF3-498F-A377-E2CEA7B7D5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1168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7510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3649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7963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4764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1388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816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667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7293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3492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887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5897-08F2-4AE9-81DF-8C6BADDC0C51}" type="datetimeFigureOut">
              <a:rPr lang="pt-BR" smtClean="0"/>
              <a:pPr/>
              <a:t>1/4/2011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47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arabasilab.neu.edu/courses/phys5116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Modelos de Redes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Ricardo Prudêncio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2253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Distribuição do Grau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67546" y="3797945"/>
            <a:ext cx="1362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Seleciona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</a:t>
            </a:r>
            <a:r>
              <a:rPr lang="en-US" sz="1200" dirty="0">
                <a:latin typeface="Helvetica" pitchFamily="32" charset="0"/>
                <a:ea typeface="Helvetica" pitchFamily="32" charset="0"/>
                <a:cs typeface="Helvetica" pitchFamily="32" charset="0"/>
              </a:rPr>
              <a:t>k </a:t>
            </a:r>
          </a:p>
          <a:p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nós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de </a:t>
            </a:r>
            <a:r>
              <a:rPr lang="en-US" sz="1200" dirty="0">
                <a:latin typeface="Helvetica" pitchFamily="32" charset="0"/>
                <a:ea typeface="Helvetica" pitchFamily="32" charset="0"/>
                <a:cs typeface="Helvetica" pitchFamily="32" charset="0"/>
              </a:rPr>
              <a:t>N-1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83646" y="4098578"/>
            <a:ext cx="1260475" cy="4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0"/>
              </a:lnSpc>
              <a:buFontTx/>
              <a:buChar char="•"/>
            </a:pPr>
            <a:endParaRPr lang="en-US" sz="1200" dirty="0">
              <a:latin typeface="Helvetica" pitchFamily="32" charset="0"/>
              <a:ea typeface="Helvetica" pitchFamily="32" charset="0"/>
              <a:cs typeface="Helvetica" pitchFamily="32" charset="0"/>
            </a:endParaRPr>
          </a:p>
          <a:p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Probabilidade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de </a:t>
            </a:r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ter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</a:t>
            </a:r>
            <a:r>
              <a:rPr lang="en-US" sz="1200" i="1" dirty="0">
                <a:latin typeface="Helvetica" pitchFamily="32" charset="0"/>
                <a:ea typeface="Helvetica" pitchFamily="32" charset="0"/>
                <a:cs typeface="Helvetica" pitchFamily="32" charset="0"/>
              </a:rPr>
              <a:t>k</a:t>
            </a:r>
            <a:r>
              <a:rPr lang="en-US" sz="1200" dirty="0">
                <a:latin typeface="Helvetica" pitchFamily="32" charset="0"/>
                <a:ea typeface="Helvetica" pitchFamily="32" charset="0"/>
                <a:cs typeface="Helvetica" pitchFamily="32" charset="0"/>
              </a:rPr>
              <a:t> </a:t>
            </a:r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arestas</a:t>
            </a:r>
            <a:endParaRPr lang="en-US" sz="1200" dirty="0">
              <a:latin typeface="Helvetica" pitchFamily="32" charset="0"/>
              <a:ea typeface="Helvetica" pitchFamily="32" charset="0"/>
              <a:cs typeface="Helvetica" pitchFamily="32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628383" y="3789040"/>
            <a:ext cx="1408113" cy="64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0"/>
              </a:lnSpc>
              <a:buFontTx/>
              <a:buChar char="•"/>
            </a:pPr>
            <a:endParaRPr lang="en-US" dirty="0"/>
          </a:p>
          <a:p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Probabilidade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de </a:t>
            </a:r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não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</a:t>
            </a:r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observar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</a:t>
            </a:r>
          </a:p>
          <a:p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N-1-k </a:t>
            </a:r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arestas</a:t>
            </a:r>
            <a:endParaRPr lang="en-US" sz="1200" dirty="0">
              <a:latin typeface="Helvetica" pitchFamily="32" charset="0"/>
              <a:ea typeface="Helvetica" pitchFamily="32" charset="0"/>
              <a:cs typeface="Helvetica" pitchFamily="32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4266058" y="3340745"/>
            <a:ext cx="1524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5913883" y="3283595"/>
            <a:ext cx="609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7209283" y="3359795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35902870"/>
              </p:ext>
            </p:extLst>
          </p:nvPr>
        </p:nvGraphicFramePr>
        <p:xfrm>
          <a:off x="5009008" y="2708920"/>
          <a:ext cx="2954338" cy="679450"/>
        </p:xfrm>
        <a:graphic>
          <a:graphicData uri="http://schemas.openxmlformats.org/presentationml/2006/ole">
            <p:oleObj spid="_x0000_s3121" name="Equation" r:id="rId4" imgW="1778000" imgH="444500" progId="Equation.3">
              <p:embed/>
            </p:oleObj>
          </a:graphicData>
        </a:graphic>
      </p:graphicFrame>
      <p:pic>
        <p:nvPicPr>
          <p:cNvPr id="13" name="Picture 18" descr="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254" y="2780928"/>
            <a:ext cx="24685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115616" y="5445224"/>
            <a:ext cx="7219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Crítica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Existe uma quantidade razoável de nós com grau próximo à média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Existe uma quantidade pequena de nós cujo grau difere muito da média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Isso não acontece comumente em redes reais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>
            <a:endCxn id="13" idx="2"/>
          </p:cNvCxnSpPr>
          <p:nvPr/>
        </p:nvCxnSpPr>
        <p:spPr>
          <a:xfrm flipV="1">
            <a:off x="1681535" y="4625603"/>
            <a:ext cx="0" cy="668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58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39"/>
          </a:xfrm>
        </p:spPr>
        <p:txBody>
          <a:bodyPr>
            <a:normAutofit/>
          </a:bodyPr>
          <a:lstStyle/>
          <a:p>
            <a:r>
              <a:rPr lang="pt-BR" dirty="0" smtClean="0"/>
              <a:t>Coeficiente de </a:t>
            </a:r>
            <a:r>
              <a:rPr lang="pt-BR" dirty="0" err="1" smtClean="0"/>
              <a:t>Clustering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Qual a probabilidade de dois nós com um vizinho em comum serem conectados?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r>
              <a:rPr lang="pt-BR" dirty="0" smtClean="0"/>
              <a:t>Em um modelo G(</a:t>
            </a:r>
            <a:r>
              <a:rPr lang="pt-BR" dirty="0" err="1" smtClean="0"/>
              <a:t>N,p</a:t>
            </a:r>
            <a:r>
              <a:rPr lang="pt-BR" dirty="0" smtClean="0"/>
              <a:t>), temos simplesmente: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6" name="Oval 21"/>
          <p:cNvSpPr/>
          <p:nvPr/>
        </p:nvSpPr>
        <p:spPr bwMode="auto">
          <a:xfrm>
            <a:off x="3818671" y="335122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9" name="Straight Connector 25"/>
          <p:cNvCxnSpPr/>
          <p:nvPr/>
        </p:nvCxnSpPr>
        <p:spPr bwMode="auto">
          <a:xfrm>
            <a:off x="2959387" y="3429016"/>
            <a:ext cx="876169" cy="607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9"/>
          <p:cNvCxnSpPr>
            <a:stCxn id="37" idx="1"/>
          </p:cNvCxnSpPr>
          <p:nvPr/>
        </p:nvCxnSpPr>
        <p:spPr bwMode="auto">
          <a:xfrm flipH="1" flipV="1">
            <a:off x="3085226" y="3484578"/>
            <a:ext cx="395491" cy="556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69"/>
          <p:cNvSpPr/>
          <p:nvPr/>
        </p:nvSpPr>
        <p:spPr bwMode="auto">
          <a:xfrm>
            <a:off x="3458631" y="4019073"/>
            <a:ext cx="150813" cy="1508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70"/>
          <p:cNvSpPr/>
          <p:nvPr/>
        </p:nvSpPr>
        <p:spPr bwMode="auto">
          <a:xfrm>
            <a:off x="2954575" y="3351228"/>
            <a:ext cx="150813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Connector 102"/>
          <p:cNvCxnSpPr>
            <a:stCxn id="37" idx="7"/>
            <a:endCxn id="26" idx="3"/>
          </p:cNvCxnSpPr>
          <p:nvPr/>
        </p:nvCxnSpPr>
        <p:spPr bwMode="auto">
          <a:xfrm flipV="1">
            <a:off x="3587358" y="3481310"/>
            <a:ext cx="253631" cy="5598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>
            <a:off x="3818671" y="367182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2636859" y="313429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3822236" y="29969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77" name="CaixaDeTexto 76"/>
          <p:cNvSpPr txBox="1"/>
          <p:nvPr/>
        </p:nvSpPr>
        <p:spPr>
          <a:xfrm>
            <a:off x="3216321" y="405993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graphicFrame>
        <p:nvGraphicFramePr>
          <p:cNvPr id="78" name="Objeto 7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42193362"/>
              </p:ext>
            </p:extLst>
          </p:nvPr>
        </p:nvGraphicFramePr>
        <p:xfrm>
          <a:off x="2123728" y="5352530"/>
          <a:ext cx="2037107" cy="740766"/>
        </p:xfrm>
        <a:graphic>
          <a:graphicData uri="http://schemas.openxmlformats.org/presentationml/2006/ole">
            <p:oleObj spid="_x0000_s4140" name="Equação" r:id="rId4" imgW="901440" imgH="393480" progId="Equation.3">
              <p:embed/>
            </p:oleObj>
          </a:graphicData>
        </a:graphic>
      </p:graphicFrame>
      <p:sp>
        <p:nvSpPr>
          <p:cNvPr id="79" name="CaixaDeTexto 78"/>
          <p:cNvSpPr txBox="1"/>
          <p:nvPr/>
        </p:nvSpPr>
        <p:spPr>
          <a:xfrm>
            <a:off x="4788024" y="3576568"/>
            <a:ext cx="154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Transitividade</a:t>
            </a:r>
            <a:endParaRPr lang="pt-BR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5292080" y="5301208"/>
            <a:ext cx="3803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Crítica: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 tende a zero para N grande e um grau médio fixo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Isso também não ocorre com frequência em redes reais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6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- </a:t>
            </a:r>
            <a:r>
              <a:rPr lang="pt-BR" dirty="0" smtClean="0">
                <a:solidFill>
                  <a:srgbClr val="FF0000"/>
                </a:solidFill>
              </a:rPr>
              <a:t>Evolução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pt-BR" dirty="0" smtClean="0"/>
              <a:t>Redes complexas evoluem a partir da conexão de nós inicialmente isolados</a:t>
            </a:r>
          </a:p>
          <a:p>
            <a:endParaRPr lang="en-US" dirty="0" smtClean="0">
              <a:latin typeface="Helvetica" pitchFamily="32" charset="0"/>
              <a:ea typeface="Helvetica" pitchFamily="32" charset="0"/>
              <a:cs typeface="Helvetica" pitchFamily="32" charset="0"/>
            </a:endParaRP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106" name="Grupo 105"/>
          <p:cNvGrpSpPr/>
          <p:nvPr/>
        </p:nvGrpSpPr>
        <p:grpSpPr>
          <a:xfrm>
            <a:off x="3485630" y="3356992"/>
            <a:ext cx="1446410" cy="1619512"/>
            <a:chOff x="3347864" y="3356992"/>
            <a:chExt cx="1446410" cy="1619512"/>
          </a:xfrm>
        </p:grpSpPr>
        <p:sp>
          <p:nvSpPr>
            <p:cNvPr id="60" name="Oval 12"/>
            <p:cNvSpPr/>
            <p:nvPr/>
          </p:nvSpPr>
          <p:spPr bwMode="auto">
            <a:xfrm>
              <a:off x="4015438" y="4860045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1" name="Straight Connector 13"/>
            <p:cNvCxnSpPr>
              <a:stCxn id="62" idx="5"/>
              <a:endCxn id="60" idx="2"/>
            </p:cNvCxnSpPr>
            <p:nvPr/>
          </p:nvCxnSpPr>
          <p:spPr bwMode="auto">
            <a:xfrm rot="16200000" flipH="1">
              <a:off x="3803231" y="4706068"/>
              <a:ext cx="103115" cy="32129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14"/>
            <p:cNvSpPr/>
            <p:nvPr/>
          </p:nvSpPr>
          <p:spPr bwMode="auto">
            <a:xfrm>
              <a:off x="3601042" y="4715684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Oval 15"/>
            <p:cNvSpPr/>
            <p:nvPr/>
          </p:nvSpPr>
          <p:spPr bwMode="auto">
            <a:xfrm>
              <a:off x="3347864" y="4344470"/>
              <a:ext cx="108992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Oval 16"/>
            <p:cNvSpPr/>
            <p:nvPr/>
          </p:nvSpPr>
          <p:spPr bwMode="auto">
            <a:xfrm>
              <a:off x="3347864" y="3879845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Oval 17"/>
            <p:cNvSpPr/>
            <p:nvPr/>
          </p:nvSpPr>
          <p:spPr bwMode="auto">
            <a:xfrm>
              <a:off x="4013167" y="3356992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Oval 18"/>
            <p:cNvSpPr/>
            <p:nvPr/>
          </p:nvSpPr>
          <p:spPr bwMode="auto">
            <a:xfrm>
              <a:off x="4685282" y="4342044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Oval 19"/>
            <p:cNvSpPr/>
            <p:nvPr/>
          </p:nvSpPr>
          <p:spPr bwMode="auto">
            <a:xfrm>
              <a:off x="3604449" y="3502566"/>
              <a:ext cx="107856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Oval 20"/>
            <p:cNvSpPr/>
            <p:nvPr/>
          </p:nvSpPr>
          <p:spPr bwMode="auto">
            <a:xfrm>
              <a:off x="4428698" y="4715684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Oval 21"/>
            <p:cNvSpPr/>
            <p:nvPr/>
          </p:nvSpPr>
          <p:spPr bwMode="auto">
            <a:xfrm>
              <a:off x="4429833" y="3500140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Oval 22"/>
            <p:cNvSpPr/>
            <p:nvPr/>
          </p:nvSpPr>
          <p:spPr bwMode="auto">
            <a:xfrm>
              <a:off x="4686417" y="3878633"/>
              <a:ext cx="107857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1" name="Straight Connector 23"/>
            <p:cNvCxnSpPr>
              <a:stCxn id="64" idx="4"/>
              <a:endCxn id="63" idx="0"/>
            </p:cNvCxnSpPr>
            <p:nvPr/>
          </p:nvCxnSpPr>
          <p:spPr bwMode="auto">
            <a:xfrm rot="5400000">
              <a:off x="3227709" y="4169820"/>
              <a:ext cx="348165" cy="11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5"/>
            <p:cNvCxnSpPr>
              <a:stCxn id="67" idx="6"/>
              <a:endCxn id="69" idx="2"/>
            </p:cNvCxnSpPr>
            <p:nvPr/>
          </p:nvCxnSpPr>
          <p:spPr bwMode="auto">
            <a:xfrm flipV="1">
              <a:off x="3712304" y="3558370"/>
              <a:ext cx="717528" cy="12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"/>
            <p:cNvCxnSpPr>
              <a:stCxn id="62" idx="7"/>
              <a:endCxn id="70" idx="3"/>
            </p:cNvCxnSpPr>
            <p:nvPr/>
          </p:nvCxnSpPr>
          <p:spPr bwMode="auto">
            <a:xfrm rot="5400000" flipH="1" flipV="1">
              <a:off x="3820946" y="3851302"/>
              <a:ext cx="754559" cy="10081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9"/>
            <p:cNvCxnSpPr>
              <a:stCxn id="66" idx="1"/>
              <a:endCxn id="65" idx="5"/>
            </p:cNvCxnSpPr>
            <p:nvPr/>
          </p:nvCxnSpPr>
          <p:spPr bwMode="auto">
            <a:xfrm rot="16200000" flipV="1">
              <a:off x="3952441" y="3610291"/>
              <a:ext cx="902560" cy="5949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02"/>
            <p:cNvCxnSpPr>
              <a:stCxn id="64" idx="6"/>
              <a:endCxn id="70" idx="2"/>
            </p:cNvCxnSpPr>
            <p:nvPr/>
          </p:nvCxnSpPr>
          <p:spPr bwMode="auto">
            <a:xfrm flipV="1">
              <a:off x="3456856" y="3936862"/>
              <a:ext cx="1229562" cy="12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o 106"/>
          <p:cNvGrpSpPr/>
          <p:nvPr/>
        </p:nvGrpSpPr>
        <p:grpSpPr>
          <a:xfrm>
            <a:off x="611560" y="3321656"/>
            <a:ext cx="1446410" cy="1619512"/>
            <a:chOff x="611560" y="3321656"/>
            <a:chExt cx="1446410" cy="1619512"/>
          </a:xfrm>
        </p:grpSpPr>
        <p:sp>
          <p:nvSpPr>
            <p:cNvPr id="79" name="Oval 12"/>
            <p:cNvSpPr/>
            <p:nvPr/>
          </p:nvSpPr>
          <p:spPr bwMode="auto">
            <a:xfrm>
              <a:off x="1279134" y="4824709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0" name="Straight Connector 13"/>
            <p:cNvCxnSpPr>
              <a:stCxn id="81" idx="5"/>
              <a:endCxn id="79" idx="2"/>
            </p:cNvCxnSpPr>
            <p:nvPr/>
          </p:nvCxnSpPr>
          <p:spPr bwMode="auto">
            <a:xfrm rot="16200000" flipH="1">
              <a:off x="1066927" y="4670732"/>
              <a:ext cx="103115" cy="32129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14"/>
            <p:cNvSpPr/>
            <p:nvPr/>
          </p:nvSpPr>
          <p:spPr bwMode="auto">
            <a:xfrm>
              <a:off x="864738" y="4680348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Oval 15"/>
            <p:cNvSpPr/>
            <p:nvPr/>
          </p:nvSpPr>
          <p:spPr bwMode="auto">
            <a:xfrm>
              <a:off x="611560" y="4309134"/>
              <a:ext cx="108992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Oval 16"/>
            <p:cNvSpPr/>
            <p:nvPr/>
          </p:nvSpPr>
          <p:spPr bwMode="auto">
            <a:xfrm>
              <a:off x="611560" y="3844509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Oval 17"/>
            <p:cNvSpPr/>
            <p:nvPr/>
          </p:nvSpPr>
          <p:spPr bwMode="auto">
            <a:xfrm>
              <a:off x="1276863" y="3321656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Oval 18"/>
            <p:cNvSpPr/>
            <p:nvPr/>
          </p:nvSpPr>
          <p:spPr bwMode="auto">
            <a:xfrm>
              <a:off x="1948978" y="4306708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Oval 19"/>
            <p:cNvSpPr/>
            <p:nvPr/>
          </p:nvSpPr>
          <p:spPr bwMode="auto">
            <a:xfrm>
              <a:off x="868145" y="3467230"/>
              <a:ext cx="107856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Oval 20"/>
            <p:cNvSpPr/>
            <p:nvPr/>
          </p:nvSpPr>
          <p:spPr bwMode="auto">
            <a:xfrm>
              <a:off x="1692394" y="4680348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Oval 21"/>
            <p:cNvSpPr/>
            <p:nvPr/>
          </p:nvSpPr>
          <p:spPr bwMode="auto">
            <a:xfrm>
              <a:off x="1693529" y="3464804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Oval 22"/>
            <p:cNvSpPr/>
            <p:nvPr/>
          </p:nvSpPr>
          <p:spPr bwMode="auto">
            <a:xfrm>
              <a:off x="1950113" y="3843297"/>
              <a:ext cx="107857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0" name="Straight Connector 23"/>
            <p:cNvCxnSpPr>
              <a:stCxn id="83" idx="4"/>
              <a:endCxn id="82" idx="0"/>
            </p:cNvCxnSpPr>
            <p:nvPr/>
          </p:nvCxnSpPr>
          <p:spPr bwMode="auto">
            <a:xfrm rot="5400000">
              <a:off x="491405" y="4134484"/>
              <a:ext cx="348165" cy="11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29"/>
            <p:cNvCxnSpPr>
              <a:stCxn id="85" idx="1"/>
              <a:endCxn id="84" idx="5"/>
            </p:cNvCxnSpPr>
            <p:nvPr/>
          </p:nvCxnSpPr>
          <p:spPr bwMode="auto">
            <a:xfrm rot="16200000" flipV="1">
              <a:off x="1216137" y="3574955"/>
              <a:ext cx="902560" cy="5949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o 104"/>
          <p:cNvGrpSpPr/>
          <p:nvPr/>
        </p:nvGrpSpPr>
        <p:grpSpPr>
          <a:xfrm>
            <a:off x="6420446" y="3284984"/>
            <a:ext cx="1446410" cy="1619512"/>
            <a:chOff x="6420446" y="3284984"/>
            <a:chExt cx="1446410" cy="1619512"/>
          </a:xfrm>
        </p:grpSpPr>
        <p:sp>
          <p:nvSpPr>
            <p:cNvPr id="5" name="Oval 12"/>
            <p:cNvSpPr/>
            <p:nvPr/>
          </p:nvSpPr>
          <p:spPr bwMode="auto">
            <a:xfrm>
              <a:off x="7088020" y="4788037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13"/>
            <p:cNvCxnSpPr>
              <a:stCxn id="7" idx="5"/>
              <a:endCxn id="5" idx="2"/>
            </p:cNvCxnSpPr>
            <p:nvPr/>
          </p:nvCxnSpPr>
          <p:spPr bwMode="auto">
            <a:xfrm rot="16200000" flipH="1">
              <a:off x="6875813" y="4634060"/>
              <a:ext cx="103115" cy="32129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14"/>
            <p:cNvSpPr/>
            <p:nvPr/>
          </p:nvSpPr>
          <p:spPr bwMode="auto">
            <a:xfrm>
              <a:off x="6673624" y="4643676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15"/>
            <p:cNvSpPr/>
            <p:nvPr/>
          </p:nvSpPr>
          <p:spPr bwMode="auto">
            <a:xfrm>
              <a:off x="6420446" y="4272462"/>
              <a:ext cx="108992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16"/>
            <p:cNvSpPr/>
            <p:nvPr/>
          </p:nvSpPr>
          <p:spPr bwMode="auto">
            <a:xfrm>
              <a:off x="6420446" y="3807837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7"/>
            <p:cNvSpPr/>
            <p:nvPr/>
          </p:nvSpPr>
          <p:spPr bwMode="auto">
            <a:xfrm>
              <a:off x="7085749" y="3284984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8"/>
            <p:cNvSpPr/>
            <p:nvPr/>
          </p:nvSpPr>
          <p:spPr bwMode="auto">
            <a:xfrm>
              <a:off x="7757864" y="4270036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9"/>
            <p:cNvSpPr/>
            <p:nvPr/>
          </p:nvSpPr>
          <p:spPr bwMode="auto">
            <a:xfrm>
              <a:off x="6677031" y="3430558"/>
              <a:ext cx="107856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20"/>
            <p:cNvSpPr/>
            <p:nvPr/>
          </p:nvSpPr>
          <p:spPr bwMode="auto">
            <a:xfrm>
              <a:off x="7501280" y="4643676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21"/>
            <p:cNvSpPr/>
            <p:nvPr/>
          </p:nvSpPr>
          <p:spPr bwMode="auto">
            <a:xfrm>
              <a:off x="7502415" y="3428132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22"/>
            <p:cNvSpPr/>
            <p:nvPr/>
          </p:nvSpPr>
          <p:spPr bwMode="auto">
            <a:xfrm>
              <a:off x="7758999" y="3806625"/>
              <a:ext cx="107857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23"/>
            <p:cNvCxnSpPr>
              <a:stCxn id="9" idx="4"/>
              <a:endCxn id="8" idx="0"/>
            </p:cNvCxnSpPr>
            <p:nvPr/>
          </p:nvCxnSpPr>
          <p:spPr bwMode="auto">
            <a:xfrm rot="5400000">
              <a:off x="6300291" y="4097812"/>
              <a:ext cx="348165" cy="11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/>
            <p:cNvCxnSpPr>
              <a:stCxn id="12" idx="6"/>
              <a:endCxn id="14" idx="2"/>
            </p:cNvCxnSpPr>
            <p:nvPr/>
          </p:nvCxnSpPr>
          <p:spPr bwMode="auto">
            <a:xfrm flipV="1">
              <a:off x="6784886" y="3486362"/>
              <a:ext cx="717528" cy="12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6"/>
            <p:cNvCxnSpPr>
              <a:stCxn id="7" idx="7"/>
              <a:endCxn id="15" idx="3"/>
            </p:cNvCxnSpPr>
            <p:nvPr/>
          </p:nvCxnSpPr>
          <p:spPr bwMode="auto">
            <a:xfrm rot="5400000" flipH="1" flipV="1">
              <a:off x="6893528" y="3779294"/>
              <a:ext cx="754559" cy="10081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7"/>
            <p:cNvCxnSpPr>
              <a:stCxn id="13" idx="1"/>
              <a:endCxn id="12" idx="5"/>
            </p:cNvCxnSpPr>
            <p:nvPr/>
          </p:nvCxnSpPr>
          <p:spPr bwMode="auto">
            <a:xfrm rot="16200000" flipV="1">
              <a:off x="6577164" y="3720648"/>
              <a:ext cx="1131839" cy="74818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9"/>
            <p:cNvCxnSpPr>
              <a:stCxn id="11" idx="1"/>
              <a:endCxn id="10" idx="5"/>
            </p:cNvCxnSpPr>
            <p:nvPr/>
          </p:nvCxnSpPr>
          <p:spPr bwMode="auto">
            <a:xfrm rot="16200000" flipV="1">
              <a:off x="7025023" y="3538283"/>
              <a:ext cx="902560" cy="5949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0"/>
            <p:cNvCxnSpPr>
              <a:stCxn id="8" idx="6"/>
            </p:cNvCxnSpPr>
            <p:nvPr/>
          </p:nvCxnSpPr>
          <p:spPr bwMode="auto">
            <a:xfrm>
              <a:off x="6529438" y="4330692"/>
              <a:ext cx="122842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02"/>
            <p:cNvCxnSpPr>
              <a:stCxn id="9" idx="6"/>
              <a:endCxn id="15" idx="2"/>
            </p:cNvCxnSpPr>
            <p:nvPr/>
          </p:nvCxnSpPr>
          <p:spPr bwMode="auto">
            <a:xfrm flipV="1">
              <a:off x="6529438" y="3864854"/>
              <a:ext cx="1229562" cy="12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02"/>
            <p:cNvCxnSpPr>
              <a:endCxn id="14" idx="3"/>
            </p:cNvCxnSpPr>
            <p:nvPr/>
          </p:nvCxnSpPr>
          <p:spPr bwMode="auto">
            <a:xfrm flipV="1">
              <a:off x="6493038" y="3527536"/>
              <a:ext cx="1025339" cy="7776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3"/>
            <p:cNvCxnSpPr>
              <a:stCxn id="5" idx="6"/>
              <a:endCxn id="13" idx="3"/>
            </p:cNvCxnSpPr>
            <p:nvPr/>
          </p:nvCxnSpPr>
          <p:spPr bwMode="auto">
            <a:xfrm flipV="1">
              <a:off x="7195876" y="4743080"/>
              <a:ext cx="321199" cy="1031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3"/>
            <p:cNvCxnSpPr>
              <a:stCxn id="9" idx="5"/>
              <a:endCxn id="5" idx="1"/>
            </p:cNvCxnSpPr>
            <p:nvPr/>
          </p:nvCxnSpPr>
          <p:spPr bwMode="auto">
            <a:xfrm>
              <a:off x="6513476" y="3907241"/>
              <a:ext cx="590339" cy="89785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Seta para a direita 107"/>
          <p:cNvSpPr/>
          <p:nvPr/>
        </p:nvSpPr>
        <p:spPr>
          <a:xfrm>
            <a:off x="2532618" y="3971382"/>
            <a:ext cx="432048" cy="2460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Seta para a direita 108"/>
          <p:cNvSpPr/>
          <p:nvPr/>
        </p:nvSpPr>
        <p:spPr>
          <a:xfrm>
            <a:off x="5508104" y="4005064"/>
            <a:ext cx="432048" cy="2460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715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- Evolução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Na </a:t>
            </a:r>
            <a:r>
              <a:rPr lang="en-US" dirty="0" err="1"/>
              <a:t>maioria</a:t>
            </a:r>
            <a:r>
              <a:rPr lang="en-US" dirty="0"/>
              <a:t> das </a:t>
            </a:r>
            <a:r>
              <a:rPr lang="en-US" dirty="0" err="1"/>
              <a:t>redes</a:t>
            </a:r>
            <a:r>
              <a:rPr lang="en-US" dirty="0"/>
              <a:t>, é crucial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exista</a:t>
            </a:r>
            <a:r>
              <a:rPr lang="en-US" dirty="0"/>
              <a:t> um </a:t>
            </a:r>
            <a:r>
              <a:rPr lang="en-US" b="1" dirty="0" err="1">
                <a:solidFill>
                  <a:srgbClr val="FF0000"/>
                </a:solidFill>
              </a:rPr>
              <a:t>componente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gigante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com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fração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dos </a:t>
            </a:r>
            <a:r>
              <a:rPr lang="en-US" dirty="0" err="1"/>
              <a:t>nós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E.g., </a:t>
            </a:r>
            <a:r>
              <a:rPr lang="en-US" dirty="0" err="1"/>
              <a:t>Estruturas</a:t>
            </a:r>
            <a:r>
              <a:rPr lang="en-US" dirty="0"/>
              <a:t> de </a:t>
            </a:r>
            <a:r>
              <a:rPr lang="en-US" dirty="0" err="1"/>
              <a:t>comunicação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úteis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um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 smtClean="0"/>
              <a:t>gigante</a:t>
            </a:r>
            <a:r>
              <a:rPr lang="en-US" dirty="0" smtClean="0"/>
              <a:t> 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i.e</a:t>
            </a:r>
            <a:r>
              <a:rPr lang="en-US" dirty="0"/>
              <a:t>. </a:t>
            </a:r>
            <a:r>
              <a:rPr lang="en-US" dirty="0" err="1"/>
              <a:t>sem</a:t>
            </a:r>
            <a:r>
              <a:rPr lang="en-US" dirty="0"/>
              <a:t> um </a:t>
            </a:r>
            <a:r>
              <a:rPr lang="en-US" dirty="0" err="1"/>
              <a:t>caminho</a:t>
            </a:r>
            <a:r>
              <a:rPr lang="en-US" dirty="0"/>
              <a:t> entre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pares de </a:t>
            </a:r>
            <a:r>
              <a:rPr lang="en-US" dirty="0" err="1"/>
              <a:t>nós</a:t>
            </a:r>
            <a:r>
              <a:rPr lang="en-US" dirty="0"/>
              <a:t>;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E.g.,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redes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, um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gigante</a:t>
            </a:r>
            <a:r>
              <a:rPr lang="en-US" dirty="0"/>
              <a:t> é </a:t>
            </a:r>
            <a:r>
              <a:rPr lang="en-US" dirty="0" err="1"/>
              <a:t>condição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 smtClean="0"/>
              <a:t>observar</a:t>
            </a:r>
            <a:r>
              <a:rPr lang="en-US" dirty="0" smtClean="0"/>
              <a:t> um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pequeno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transição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I.e.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 emerge a </a:t>
            </a:r>
            <a:r>
              <a:rPr lang="en-US" dirty="0" err="1" smtClean="0"/>
              <a:t>partir</a:t>
            </a:r>
            <a:r>
              <a:rPr lang="en-US" dirty="0" smtClean="0"/>
              <a:t> de um </a:t>
            </a:r>
            <a:r>
              <a:rPr lang="en-US" dirty="0" err="1" smtClean="0"/>
              <a:t>conjunto</a:t>
            </a:r>
            <a:r>
              <a:rPr lang="en-US" dirty="0" smtClean="0"/>
              <a:t> </a:t>
            </a:r>
            <a:r>
              <a:rPr lang="en-US" dirty="0" err="1" smtClean="0"/>
              <a:t>desordenado</a:t>
            </a:r>
            <a:r>
              <a:rPr lang="en-US" dirty="0" smtClean="0"/>
              <a:t> de </a:t>
            </a:r>
            <a:r>
              <a:rPr lang="en-US" dirty="0" err="1" smtClean="0"/>
              <a:t>indivíduos</a:t>
            </a:r>
            <a:r>
              <a:rPr lang="en-US" dirty="0" smtClean="0"/>
              <a:t> </a:t>
            </a:r>
            <a:r>
              <a:rPr lang="en-US" dirty="0" err="1" smtClean="0"/>
              <a:t>pouco</a:t>
            </a:r>
            <a:r>
              <a:rPr lang="en-US" dirty="0" smtClean="0"/>
              <a:t> </a:t>
            </a:r>
            <a:r>
              <a:rPr lang="en-US" dirty="0" err="1" smtClean="0"/>
              <a:t>conectados</a:t>
            </a:r>
            <a:r>
              <a:rPr lang="en-US" dirty="0" smtClean="0"/>
              <a:t>?</a:t>
            </a:r>
            <a:endParaRPr lang="en-US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370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- Evolução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Considere</a:t>
            </a:r>
            <a:r>
              <a:rPr lang="en-US" dirty="0" smtClean="0"/>
              <a:t> o </a:t>
            </a:r>
            <a:r>
              <a:rPr lang="en-US" dirty="0" err="1" smtClean="0"/>
              <a:t>experimento</a:t>
            </a:r>
            <a:r>
              <a:rPr lang="en-US" dirty="0" smtClean="0"/>
              <a:t> (</a:t>
            </a:r>
            <a:r>
              <a:rPr lang="en-US" dirty="0" err="1" smtClean="0"/>
              <a:t>Barabási</a:t>
            </a:r>
            <a:r>
              <a:rPr lang="en-US" dirty="0" smtClean="0"/>
              <a:t>):</a:t>
            </a:r>
          </a:p>
          <a:p>
            <a:pPr lvl="1"/>
            <a:r>
              <a:rPr lang="pt-BR" dirty="0" smtClean="0"/>
              <a:t>Organize uma festa para uma centena de pessoas que não se conhecem e ofereça vinho</a:t>
            </a:r>
          </a:p>
          <a:p>
            <a:pPr lvl="2"/>
            <a:r>
              <a:rPr lang="pt-BR" dirty="0" smtClean="0"/>
              <a:t>As pessoas irão naturalmente se conhecer </a:t>
            </a:r>
          </a:p>
          <a:p>
            <a:pPr lvl="1"/>
            <a:r>
              <a:rPr lang="pt-BR" dirty="0" smtClean="0"/>
              <a:t>Comente a um dos convidados que a garrafa de rótulo azul é um vinho do Porto raro</a:t>
            </a:r>
          </a:p>
          <a:p>
            <a:pPr lvl="1"/>
            <a:r>
              <a:rPr lang="pt-BR" dirty="0" smtClean="0"/>
              <a:t>Em quanto tempo essa informação chegará ao conhecimento de todos na festa?</a:t>
            </a:r>
          </a:p>
          <a:p>
            <a:pPr lvl="1"/>
            <a:endParaRPr lang="en-US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5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- Evolução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Considere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 G(</a:t>
            </a:r>
            <a:r>
              <a:rPr lang="en-US" dirty="0" err="1" smtClean="0"/>
              <a:t>N,p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Quantas</a:t>
            </a:r>
            <a:r>
              <a:rPr lang="en-US" dirty="0" smtClean="0"/>
              <a:t> </a:t>
            </a:r>
            <a:r>
              <a:rPr lang="en-US" dirty="0" err="1" smtClean="0"/>
              <a:t>arestas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necessárias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um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gigante</a:t>
            </a:r>
            <a:r>
              <a:rPr lang="en-US" dirty="0" smtClean="0"/>
              <a:t> </a:t>
            </a:r>
            <a:r>
              <a:rPr lang="en-US" dirty="0" err="1" smtClean="0"/>
              <a:t>começar</a:t>
            </a:r>
            <a:r>
              <a:rPr lang="en-US" dirty="0" smtClean="0"/>
              <a:t> a </a:t>
            </a:r>
            <a:r>
              <a:rPr lang="en-US" dirty="0" err="1" smtClean="0"/>
              <a:t>emergir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Qual</a:t>
            </a:r>
            <a:r>
              <a:rPr lang="en-US" dirty="0" smtClean="0"/>
              <a:t> o </a:t>
            </a:r>
            <a:r>
              <a:rPr lang="en-US" dirty="0" err="1" smtClean="0"/>
              <a:t>grau</a:t>
            </a:r>
            <a:r>
              <a:rPr lang="en-US" dirty="0" smtClean="0"/>
              <a:t> </a:t>
            </a:r>
            <a:r>
              <a:rPr lang="en-US" dirty="0" err="1" smtClean="0"/>
              <a:t>médio</a:t>
            </a:r>
            <a:r>
              <a:rPr lang="en-US" dirty="0" smtClean="0"/>
              <a:t> &lt;k&gt; </a:t>
            </a:r>
            <a:r>
              <a:rPr lang="en-US" dirty="0" err="1" smtClean="0"/>
              <a:t>necessário</a:t>
            </a:r>
            <a:r>
              <a:rPr lang="en-US" dirty="0" smtClean="0"/>
              <a:t>?</a:t>
            </a:r>
          </a:p>
          <a:p>
            <a:pPr lvl="2"/>
            <a:endParaRPr lang="en-US" dirty="0"/>
          </a:p>
          <a:p>
            <a:pPr lvl="1"/>
            <a:r>
              <a:rPr lang="en-US" dirty="0" err="1" smtClean="0"/>
              <a:t>Resposta</a:t>
            </a:r>
            <a:r>
              <a:rPr lang="en-US" dirty="0" smtClean="0"/>
              <a:t>: </a:t>
            </a:r>
            <a:r>
              <a:rPr lang="en-US" dirty="0" err="1" smtClean="0"/>
              <a:t>teoricamente</a:t>
            </a:r>
            <a:r>
              <a:rPr lang="en-US" dirty="0" smtClean="0"/>
              <a:t> com &lt;k&gt; = 1</a:t>
            </a:r>
          </a:p>
          <a:p>
            <a:pPr lvl="2"/>
            <a:r>
              <a:rPr lang="en-US" dirty="0" smtClean="0"/>
              <a:t>I.e.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necessárias</a:t>
            </a:r>
            <a:r>
              <a:rPr lang="en-US" dirty="0" smtClean="0"/>
              <a:t> </a:t>
            </a:r>
            <a:r>
              <a:rPr lang="en-US" dirty="0" err="1" smtClean="0"/>
              <a:t>muitas</a:t>
            </a:r>
            <a:r>
              <a:rPr lang="en-US" dirty="0" smtClean="0"/>
              <a:t> </a:t>
            </a:r>
            <a:r>
              <a:rPr lang="en-US" dirty="0" err="1" smtClean="0"/>
              <a:t>areastas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observar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 </a:t>
            </a:r>
            <a:r>
              <a:rPr lang="en-US" dirty="0" err="1" smtClean="0"/>
              <a:t>altamente</a:t>
            </a:r>
            <a:r>
              <a:rPr lang="en-US" dirty="0" smtClean="0"/>
              <a:t> </a:t>
            </a:r>
            <a:r>
              <a:rPr lang="en-US" dirty="0" err="1" smtClean="0"/>
              <a:t>conectada</a:t>
            </a:r>
            <a:endParaRPr lang="en-US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879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- Evolução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err="1" smtClean="0"/>
              <a:t>Tamanho</a:t>
            </a:r>
            <a:r>
              <a:rPr lang="en-US" dirty="0" smtClean="0"/>
              <a:t> do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gigante</a:t>
            </a:r>
            <a:endParaRPr lang="pt-BR" dirty="0" smtClean="0"/>
          </a:p>
          <a:p>
            <a:pPr marL="0" indent="0">
              <a:buNone/>
            </a:pPr>
            <a:endParaRPr lang="pt-BR" i="1" dirty="0"/>
          </a:p>
        </p:txBody>
      </p:sp>
      <p:sp>
        <p:nvSpPr>
          <p:cNvPr id="6" name="Forma livre 5"/>
          <p:cNvSpPr/>
          <p:nvPr/>
        </p:nvSpPr>
        <p:spPr>
          <a:xfrm>
            <a:off x="3059832" y="2924944"/>
            <a:ext cx="3226554" cy="1832386"/>
          </a:xfrm>
          <a:custGeom>
            <a:avLst/>
            <a:gdLst>
              <a:gd name="connsiteX0" fmla="*/ 0 w 2527539"/>
              <a:gd name="connsiteY0" fmla="*/ 1293962 h 1293962"/>
              <a:gd name="connsiteX1" fmla="*/ 741871 w 2527539"/>
              <a:gd name="connsiteY1" fmla="*/ 1121434 h 1293962"/>
              <a:gd name="connsiteX2" fmla="*/ 1147313 w 2527539"/>
              <a:gd name="connsiteY2" fmla="*/ 819509 h 1293962"/>
              <a:gd name="connsiteX3" fmla="*/ 1440611 w 2527539"/>
              <a:gd name="connsiteY3" fmla="*/ 431320 h 1293962"/>
              <a:gd name="connsiteX4" fmla="*/ 1768415 w 2527539"/>
              <a:gd name="connsiteY4" fmla="*/ 189781 h 1293962"/>
              <a:gd name="connsiteX5" fmla="*/ 2182483 w 2527539"/>
              <a:gd name="connsiteY5" fmla="*/ 51758 h 1293962"/>
              <a:gd name="connsiteX6" fmla="*/ 2527539 w 2527539"/>
              <a:gd name="connsiteY6" fmla="*/ 0 h 129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7539" h="1293962">
                <a:moveTo>
                  <a:pt x="0" y="1293962"/>
                </a:moveTo>
                <a:cubicBezTo>
                  <a:pt x="275326" y="1247235"/>
                  <a:pt x="550652" y="1200509"/>
                  <a:pt x="741871" y="1121434"/>
                </a:cubicBezTo>
                <a:cubicBezTo>
                  <a:pt x="933090" y="1042358"/>
                  <a:pt x="1030856" y="934528"/>
                  <a:pt x="1147313" y="819509"/>
                </a:cubicBezTo>
                <a:cubicBezTo>
                  <a:pt x="1263770" y="704490"/>
                  <a:pt x="1337094" y="536275"/>
                  <a:pt x="1440611" y="431320"/>
                </a:cubicBezTo>
                <a:cubicBezTo>
                  <a:pt x="1544128" y="326365"/>
                  <a:pt x="1644770" y="253041"/>
                  <a:pt x="1768415" y="189781"/>
                </a:cubicBezTo>
                <a:cubicBezTo>
                  <a:pt x="1892060" y="126521"/>
                  <a:pt x="2055962" y="83388"/>
                  <a:pt x="2182483" y="51758"/>
                </a:cubicBezTo>
                <a:cubicBezTo>
                  <a:pt x="2309004" y="20128"/>
                  <a:pt x="2418271" y="10064"/>
                  <a:pt x="2527539" y="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059832" y="2420888"/>
            <a:ext cx="0" cy="233644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059832" y="4757330"/>
            <a:ext cx="367240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234024" y="5002143"/>
            <a:ext cx="1343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Grau médio &lt;k&gt;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745884" y="2852936"/>
            <a:ext cx="14401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Componente </a:t>
            </a:r>
          </a:p>
          <a:p>
            <a:r>
              <a:rPr lang="pt-BR" sz="1400" dirty="0" smtClean="0"/>
              <a:t>Gigante </a:t>
            </a:r>
          </a:p>
          <a:p>
            <a:r>
              <a:rPr lang="pt-BR" sz="1400" dirty="0" smtClean="0"/>
              <a:t>(Fração em relação a N - %)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48746" y="47251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3059832" y="2924944"/>
            <a:ext cx="322655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059832" y="2647945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100%</a:t>
            </a:r>
            <a:endParaRPr lang="pt-BR" sz="1200" dirty="0"/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4058274" y="4509120"/>
            <a:ext cx="0" cy="2482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855160" y="4284971"/>
            <a:ext cx="143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Transição de fase</a:t>
            </a:r>
            <a:endParaRPr lang="pt-BR" sz="1400" dirty="0"/>
          </a:p>
        </p:txBody>
      </p:sp>
      <p:cxnSp>
        <p:nvCxnSpPr>
          <p:cNvPr id="22" name="Conector de seta reta 21"/>
          <p:cNvCxnSpPr>
            <a:stCxn id="20" idx="1"/>
          </p:cNvCxnSpPr>
          <p:nvPr/>
        </p:nvCxnSpPr>
        <p:spPr>
          <a:xfrm flipH="1">
            <a:off x="4211960" y="4438860"/>
            <a:ext cx="643200" cy="70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475657" y="5805264"/>
            <a:ext cx="460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Transição de fase </a:t>
            </a:r>
            <a:r>
              <a:rPr lang="pt-BR" sz="1600" dirty="0" smtClean="0"/>
              <a:t>= tamanho do componente gigante começa a crescer exponencialmente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2726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- Evolução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medida que a rede cresce:</a:t>
            </a:r>
          </a:p>
          <a:p>
            <a:pPr lvl="1"/>
            <a:r>
              <a:rPr lang="pt-BR" dirty="0" smtClean="0"/>
              <a:t>Um componente gigante emerge quando o grau médio ultrapassar um limiar (baixo)</a:t>
            </a:r>
          </a:p>
          <a:p>
            <a:pPr lvl="1"/>
            <a:r>
              <a:rPr lang="pt-BR" dirty="0" smtClean="0"/>
              <a:t>O restante dos nós compõem um número de componentes pequenos sem conexão</a:t>
            </a:r>
            <a:endParaRPr lang="pt-BR" dirty="0"/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4206577"/>
            <a:ext cx="286861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446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Crítica: modelo inadequado para descrição de fenômenos reais</a:t>
            </a:r>
          </a:p>
          <a:p>
            <a:pPr lvl="1"/>
            <a:r>
              <a:rPr lang="pt-BR" dirty="0" smtClean="0"/>
              <a:t>E.g. coeficiente de </a:t>
            </a:r>
            <a:r>
              <a:rPr lang="pt-BR" dirty="0" err="1" smtClean="0"/>
              <a:t>clustering</a:t>
            </a:r>
            <a:r>
              <a:rPr lang="pt-BR" dirty="0" smtClean="0"/>
              <a:t> e distribuição de grau não refletem o que se observa em redes reais</a:t>
            </a:r>
          </a:p>
          <a:p>
            <a:endParaRPr lang="pt-BR" dirty="0"/>
          </a:p>
          <a:p>
            <a:r>
              <a:rPr lang="pt-BR" dirty="0" smtClean="0"/>
              <a:t>Entretanto: </a:t>
            </a:r>
          </a:p>
          <a:p>
            <a:pPr lvl="1"/>
            <a:r>
              <a:rPr lang="pt-BR" dirty="0" smtClean="0"/>
              <a:t>(1) usado para comparação com redes reais</a:t>
            </a:r>
          </a:p>
          <a:p>
            <a:pPr lvl="1"/>
            <a:r>
              <a:rPr lang="pt-BR" dirty="0" smtClean="0"/>
              <a:t>(2) fácil de estudar de forma analítica fenômenos que ocorrem no mundo real</a:t>
            </a:r>
          </a:p>
          <a:p>
            <a:pPr lvl="2"/>
            <a:r>
              <a:rPr lang="pt-BR" dirty="0" smtClean="0"/>
              <a:t>E.g. </a:t>
            </a:r>
            <a:r>
              <a:rPr lang="pt-BR" b="1" dirty="0" smtClean="0">
                <a:solidFill>
                  <a:srgbClr val="FF0000"/>
                </a:solidFill>
              </a:rPr>
              <a:t>evolução</a:t>
            </a:r>
            <a:r>
              <a:rPr lang="pt-BR" dirty="0" smtClean="0"/>
              <a:t> para redes altamente conectadas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118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Redes Sem Escala</a:t>
            </a:r>
            <a:br>
              <a:rPr lang="pt-BR" dirty="0" smtClean="0"/>
            </a:br>
            <a:r>
              <a:rPr lang="en-US" sz="2200" dirty="0" smtClean="0"/>
              <a:t>R</a:t>
            </a:r>
            <a:r>
              <a:rPr lang="en-US" sz="2200" dirty="0"/>
              <a:t>. Albert, H. </a:t>
            </a:r>
            <a:r>
              <a:rPr lang="en-US" sz="2200" dirty="0" err="1"/>
              <a:t>Jeong</a:t>
            </a:r>
            <a:r>
              <a:rPr lang="en-US" sz="2200" dirty="0"/>
              <a:t>, A-L </a:t>
            </a:r>
            <a:r>
              <a:rPr lang="en-US" sz="2200" dirty="0" err="1"/>
              <a:t>Barabasi</a:t>
            </a:r>
            <a:r>
              <a:rPr lang="en-US" sz="2200" dirty="0"/>
              <a:t>, Nature, 401 130 (1999</a:t>
            </a:r>
            <a:r>
              <a:rPr lang="en-US" sz="2200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451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Modelos</a:t>
            </a:r>
          </a:p>
          <a:p>
            <a:pPr lvl="1"/>
            <a:r>
              <a:rPr lang="pt-BR" dirty="0" smtClean="0"/>
              <a:t>Redes Aleatórias</a:t>
            </a:r>
          </a:p>
          <a:p>
            <a:pPr lvl="1"/>
            <a:r>
              <a:rPr lang="pt-BR" dirty="0" smtClean="0"/>
              <a:t>Redes Sem Escala</a:t>
            </a:r>
          </a:p>
          <a:p>
            <a:r>
              <a:rPr lang="pt-BR" dirty="0" smtClean="0"/>
              <a:t>Conclusões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0915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World </a:t>
            </a:r>
            <a:r>
              <a:rPr lang="pt-BR" dirty="0" err="1" smtClean="0"/>
              <a:t>Wide</a:t>
            </a:r>
            <a:r>
              <a:rPr lang="pt-BR" dirty="0" smtClean="0"/>
              <a:t> Web</a:t>
            </a:r>
            <a:endParaRPr lang="pt-B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592" y="1628800"/>
            <a:ext cx="29876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Nodes: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Documentos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WWW </a:t>
            </a:r>
          </a:p>
          <a:p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Links</a:t>
            </a:r>
            <a:r>
              <a:rPr lang="en-US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  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URLs</a:t>
            </a:r>
            <a:endParaRPr lang="en-US" sz="1600" b="1" dirty="0">
              <a:solidFill>
                <a:srgbClr val="FF0000"/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3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bilhões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de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documentos</a:t>
            </a:r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r>
              <a:rPr lang="en-US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ROBOT: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coletava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todas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as URL’s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em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um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documento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e as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seguia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recursivamente</a:t>
            </a:r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pic>
        <p:nvPicPr>
          <p:cNvPr id="7" name="Picture 6" descr="small_net_colo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10" y="3861048"/>
            <a:ext cx="2697162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441948" y="1556792"/>
            <a:ext cx="2727082" cy="2470150"/>
            <a:chOff x="3449" y="384"/>
            <a:chExt cx="2364" cy="1556"/>
          </a:xfrm>
        </p:grpSpPr>
        <p:pic>
          <p:nvPicPr>
            <p:cNvPr id="9" name="Picture 10" descr="gaussia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9" y="384"/>
              <a:ext cx="1920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 rot="5412224">
              <a:off x="4879" y="857"/>
              <a:ext cx="1361" cy="5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Modelo</a:t>
              </a:r>
              <a:r>
                <a:rPr lang="en-US" sz="1600" b="1" dirty="0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Aleatório</a:t>
              </a:r>
              <a:r>
                <a:rPr lang="en-US" sz="1600" b="1" dirty="0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 (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Esperado</a:t>
              </a:r>
              <a:r>
                <a:rPr lang="en-US" sz="1600" b="1" dirty="0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)</a:t>
              </a:r>
              <a:endParaRPr lang="en-US" sz="1600" b="1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102225" y="3931692"/>
            <a:ext cx="2932113" cy="2513012"/>
            <a:chOff x="3288" y="1968"/>
            <a:chExt cx="2184" cy="1872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3288" y="1968"/>
              <a:ext cx="2184" cy="1872"/>
              <a:chOff x="3288" y="1968"/>
              <a:chExt cx="2184" cy="1872"/>
            </a:xfrm>
          </p:grpSpPr>
          <p:pic>
            <p:nvPicPr>
              <p:cNvPr id="14" name="Picture 14" descr="out"/>
              <p:cNvPicPr>
                <a:picLocks noChangeAspect="1" noChangeArrowheads="1"/>
              </p:cNvPicPr>
              <p:nvPr/>
            </p:nvPicPr>
            <p:blipFill>
              <a:blip r:embed="rId5"/>
              <a:srcRect t="5060"/>
              <a:stretch>
                <a:fillRect/>
              </a:stretch>
            </p:blipFill>
            <p:spPr bwMode="auto">
              <a:xfrm>
                <a:off x="3288" y="1968"/>
                <a:ext cx="1992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4176" y="2112"/>
                <a:ext cx="129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07" tIns="45704" rIns="91407" bIns="45704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Helvetica" pitchFamily="-111" charset="0"/>
                    <a:ea typeface="Helvetica" pitchFamily="-111" charset="0"/>
                    <a:cs typeface="Helvetica" pitchFamily="-111" charset="0"/>
                  </a:rPr>
                  <a:t>P(k)  ~ k</a:t>
                </a:r>
                <a:r>
                  <a:rPr lang="en-US" sz="2000" baseline="30000">
                    <a:solidFill>
                      <a:srgbClr val="FF0000"/>
                    </a:solidFill>
                    <a:latin typeface="Helvetica" pitchFamily="-111" charset="0"/>
                    <a:ea typeface="Helvetica" pitchFamily="-111" charset="0"/>
                    <a:cs typeface="Helvetica" pitchFamily="-111" charset="0"/>
                  </a:rPr>
                  <a:t>-</a:t>
                </a:r>
                <a:r>
                  <a:rPr lang="en-US" sz="2000" baseline="30000">
                    <a:solidFill>
                      <a:srgbClr val="FF0000"/>
                    </a:solidFill>
                    <a:latin typeface="Helvetica" pitchFamily="-111" charset="0"/>
                    <a:ea typeface="Helvetica" pitchFamily="-111" charset="0"/>
                    <a:cs typeface="Helvetica" pitchFamily="-111" charset="0"/>
                    <a:sym typeface="Symbol" pitchFamily="-111" charset="2"/>
                  </a:rPr>
                  <a:t></a:t>
                </a:r>
                <a:endParaRPr lang="en-US" sz="2000" baseline="30000">
                  <a:solidFill>
                    <a:srgbClr val="FF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643" y="2814"/>
                <a:ext cx="1275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dirty="0" err="1" smtClean="0">
                    <a:latin typeface="Helvetica" pitchFamily="-111" charset="0"/>
                    <a:ea typeface="Helvetica" pitchFamily="-111" charset="0"/>
                    <a:cs typeface="Helvetica" pitchFamily="-111" charset="0"/>
                  </a:rPr>
                  <a:t>Observado</a:t>
                </a:r>
                <a:endParaRPr lang="en-US" sz="1600" b="1" dirty="0">
                  <a:latin typeface="Helvetica" pitchFamily="-111" charset="0"/>
                  <a:ea typeface="Helvetica" pitchFamily="-111" charset="0"/>
                  <a:cs typeface="Helvetica" pitchFamily="-111" charset="0"/>
                </a:endParaRPr>
              </a:p>
            </p:txBody>
          </p:sp>
        </p:grp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648" y="3034"/>
              <a:ext cx="95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hu-HU">
                <a:ea typeface="Times New Roman" pitchFamily="-111" charset="0"/>
                <a:cs typeface="Times New Roman" pitchFamily="-111" charset="0"/>
              </a:endParaRP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996008" y="6463556"/>
            <a:ext cx="6248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R. Albert, H. </a:t>
            </a:r>
            <a:r>
              <a:rPr lang="en-US" sz="1200" dirty="0" err="1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Jeong</a:t>
            </a:r>
            <a:r>
              <a:rPr lang="en-US" sz="1200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, A-L </a:t>
            </a:r>
            <a:r>
              <a:rPr lang="en-US" sz="1200" dirty="0" err="1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Barabasi</a:t>
            </a:r>
            <a:r>
              <a:rPr lang="en-US" sz="1200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Nature</a:t>
            </a:r>
            <a:r>
              <a:rPr lang="en-US" sz="1200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, 401 130 (1999).</a:t>
            </a:r>
          </a:p>
        </p:txBody>
      </p:sp>
    </p:spTree>
    <p:extLst>
      <p:ext uri="{BB962C8B-B14F-4D97-AF65-F5344CB8AC3E}">
        <p14:creationId xmlns="" xmlns:p14="http://schemas.microsoft.com/office/powerpoint/2010/main" val="40890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World </a:t>
            </a:r>
            <a:r>
              <a:rPr lang="pt-BR" dirty="0" err="1" smtClean="0"/>
              <a:t>Wide</a:t>
            </a:r>
            <a:r>
              <a:rPr lang="pt-BR" dirty="0" smtClean="0"/>
              <a:t> Web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Distribuição dos nós não é igualitária como no modelo aleatório</a:t>
            </a:r>
          </a:p>
          <a:p>
            <a:pPr lvl="1"/>
            <a:r>
              <a:rPr lang="pt-BR" dirty="0" smtClean="0"/>
              <a:t>Poucos nós com muitos links (</a:t>
            </a:r>
            <a:r>
              <a:rPr lang="pt-BR" dirty="0" smtClean="0">
                <a:solidFill>
                  <a:srgbClr val="FF0000"/>
                </a:solidFill>
              </a:rPr>
              <a:t>Hubs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Existência de </a:t>
            </a:r>
            <a:r>
              <a:rPr lang="pt-BR" dirty="0" smtClean="0">
                <a:solidFill>
                  <a:srgbClr val="FF0000"/>
                </a:solidFill>
              </a:rPr>
              <a:t>Hubs</a:t>
            </a:r>
            <a:r>
              <a:rPr lang="pt-BR" dirty="0" smtClean="0"/>
              <a:t> acontece em muitas redes complexas reais</a:t>
            </a: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4164" y="2924944"/>
            <a:ext cx="2075699" cy="209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742" y="2852936"/>
            <a:ext cx="19947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8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Distribuição – Lei de Potência</a:t>
            </a:r>
            <a:endParaRPr lang="pt-BR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556792"/>
            <a:ext cx="5760640" cy="51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411760" y="5723964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Malha Viária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20072" y="5733256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Malha Aérea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056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Sem Escala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Redes cuja distribuição dos graus dos nós seguem uma lei de potência</a:t>
            </a:r>
          </a:p>
          <a:p>
            <a:pPr lvl="1"/>
            <a:r>
              <a:rPr lang="en-US" dirty="0" smtClean="0"/>
              <a:t>Scale-free Networks = </a:t>
            </a:r>
          </a:p>
          <a:p>
            <a:pPr lvl="1"/>
            <a:endParaRPr lang="en-US" dirty="0"/>
          </a:p>
          <a:p>
            <a:r>
              <a:rPr lang="en-US" dirty="0" err="1" smtClean="0"/>
              <a:t>Diversas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reais</a:t>
            </a:r>
            <a:r>
              <a:rPr lang="en-US" dirty="0" smtClean="0"/>
              <a:t> </a:t>
            </a:r>
            <a:r>
              <a:rPr lang="en-US" dirty="0" err="1" smtClean="0"/>
              <a:t>têm</a:t>
            </a:r>
            <a:r>
              <a:rPr lang="en-US" dirty="0" smtClean="0"/>
              <a:t> a </a:t>
            </a:r>
            <a:r>
              <a:rPr lang="en-US" dirty="0" err="1" smtClean="0"/>
              <a:t>característica</a:t>
            </a:r>
            <a:r>
              <a:rPr lang="en-US" dirty="0" smtClean="0"/>
              <a:t> </a:t>
            </a:r>
            <a:r>
              <a:rPr lang="en-US" dirty="0" err="1" smtClean="0"/>
              <a:t>básica</a:t>
            </a:r>
            <a:r>
              <a:rPr lang="en-US" dirty="0" smtClean="0"/>
              <a:t> de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endParaRPr lang="en-US" dirty="0" smtClean="0"/>
          </a:p>
          <a:p>
            <a:pPr lvl="1"/>
            <a:r>
              <a:rPr lang="en-US" dirty="0" smtClean="0"/>
              <a:t>E.g., Internet,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proteínas</a:t>
            </a:r>
            <a:r>
              <a:rPr lang="en-US" dirty="0" smtClean="0"/>
              <a:t>,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colaboração</a:t>
            </a:r>
            <a:r>
              <a:rPr lang="en-US" dirty="0" smtClean="0"/>
              <a:t>,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citação</a:t>
            </a:r>
            <a:r>
              <a:rPr lang="en-US" dirty="0" smtClean="0"/>
              <a:t>,...</a:t>
            </a:r>
            <a:endParaRPr lang="en-US" dirty="0"/>
          </a:p>
          <a:p>
            <a:endParaRPr lang="pt-BR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499992" y="2708920"/>
            <a:ext cx="2057400" cy="4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P(</a:t>
            </a:r>
            <a:r>
              <a:rPr lang="en-US" sz="2400" i="1" dirty="0">
                <a:solidFill>
                  <a:srgbClr val="800000"/>
                </a:solidFill>
              </a:rPr>
              <a:t>k</a:t>
            </a:r>
            <a:r>
              <a:rPr lang="en-US" sz="2400" dirty="0">
                <a:solidFill>
                  <a:srgbClr val="800000"/>
                </a:solidFill>
              </a:rPr>
              <a:t>)  ~ </a:t>
            </a:r>
            <a:r>
              <a:rPr lang="en-US" sz="2400" i="1" dirty="0">
                <a:solidFill>
                  <a:srgbClr val="800000"/>
                </a:solidFill>
              </a:rPr>
              <a:t>k</a:t>
            </a:r>
            <a:r>
              <a:rPr lang="en-US" sz="2400" baseline="30000" dirty="0">
                <a:solidFill>
                  <a:srgbClr val="800000"/>
                </a:solidFill>
              </a:rPr>
              <a:t>-</a:t>
            </a:r>
            <a:r>
              <a:rPr lang="en-US" sz="2400" baseline="30000" dirty="0">
                <a:solidFill>
                  <a:srgbClr val="800000"/>
                </a:solidFill>
                <a:sym typeface="Symbol" pitchFamily="-111" charset="2"/>
              </a:rPr>
              <a:t>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2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395536" y="1512840"/>
            <a:ext cx="3124200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altLang="ko-KR" sz="1600" b="1" dirty="0" err="1" smtClean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Nós</a:t>
            </a:r>
            <a:r>
              <a:rPr lang="en-US" altLang="ko-KR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</a:t>
            </a:r>
            <a:r>
              <a:rPr lang="en-US" altLang="ko-KR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usuários</a:t>
            </a:r>
            <a:r>
              <a:rPr lang="en-US" altLang="ko-KR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online</a:t>
            </a:r>
            <a:endParaRPr lang="en-US" altLang="ko-KR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Links</a:t>
            </a:r>
            <a:r>
              <a:rPr lang="en-US" altLang="ko-KR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 </a:t>
            </a:r>
            <a:r>
              <a:rPr lang="en-US" altLang="ko-KR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contatos</a:t>
            </a:r>
            <a:endParaRPr lang="en-US" altLang="ko-KR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sp>
        <p:nvSpPr>
          <p:cNvPr id="48131" name="Subtitle 2"/>
          <p:cNvSpPr txBox="1">
            <a:spLocks/>
          </p:cNvSpPr>
          <p:nvPr/>
        </p:nvSpPr>
        <p:spPr bwMode="auto"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ONLINE COMMUNITIES</a:t>
            </a:r>
          </a:p>
        </p:txBody>
      </p:sp>
      <p:pic>
        <p:nvPicPr>
          <p:cNvPr id="4813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7138" y="699136"/>
            <a:ext cx="2836862" cy="276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10"/>
          <p:cNvSpPr txBox="1">
            <a:spLocks noChangeArrowheads="1"/>
          </p:cNvSpPr>
          <p:nvPr/>
        </p:nvSpPr>
        <p:spPr bwMode="auto">
          <a:xfrm>
            <a:off x="6953250" y="1019176"/>
            <a:ext cx="911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/>
              <a:t>Twitter:</a:t>
            </a:r>
          </a:p>
        </p:txBody>
      </p:sp>
      <p:sp>
        <p:nvSpPr>
          <p:cNvPr id="48134" name="TextBox 11"/>
          <p:cNvSpPr txBox="1">
            <a:spLocks noChangeArrowheads="1"/>
          </p:cNvSpPr>
          <p:nvPr/>
        </p:nvSpPr>
        <p:spPr bwMode="auto">
          <a:xfrm>
            <a:off x="7453314" y="3312796"/>
            <a:ext cx="1560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1200"/>
              <a:t>Jake Hoffman, Yahoo, </a:t>
            </a:r>
          </a:p>
        </p:txBody>
      </p:sp>
      <p:pic>
        <p:nvPicPr>
          <p:cNvPr id="48135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3644266"/>
            <a:ext cx="8083550" cy="321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Box 13"/>
          <p:cNvSpPr txBox="1">
            <a:spLocks noChangeArrowheads="1"/>
          </p:cNvSpPr>
          <p:nvPr/>
        </p:nvSpPr>
        <p:spPr bwMode="auto">
          <a:xfrm>
            <a:off x="433389" y="3152776"/>
            <a:ext cx="5096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Alan Mislove</a:t>
            </a:r>
            <a:r>
              <a:rPr lang="en-US" sz="1400"/>
              <a:t>, Measurement and Analysis of Online Social Networks</a:t>
            </a:r>
            <a:endParaRPr lang="hu-HU" sz="1400"/>
          </a:p>
        </p:txBody>
      </p:sp>
    </p:spTree>
    <p:extLst>
      <p:ext uri="{BB962C8B-B14F-4D97-AF65-F5344CB8AC3E}">
        <p14:creationId xmlns="" xmlns:p14="http://schemas.microsoft.com/office/powerpoint/2010/main" val="18960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_1_poster"/>
          <p:cNvPicPr>
            <a:picLocks noChangeAspect="1" noChangeArrowheads="1"/>
          </p:cNvPicPr>
          <p:nvPr/>
        </p:nvPicPr>
        <p:blipFill>
          <a:blip r:embed="rId3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279400" y="748666"/>
            <a:ext cx="2590800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Nós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atores</a:t>
            </a:r>
            <a:endParaRPr lang="en-US" sz="1600" u="sng" dirty="0">
              <a:solidFill>
                <a:srgbClr val="FF0000"/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Links</a:t>
            </a:r>
            <a:r>
              <a:rPr lang="en-US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atuaram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juntos</a:t>
            </a:r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pic>
        <p:nvPicPr>
          <p:cNvPr id="58372" name="Picture 5" descr="clapper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1800" y="735331"/>
            <a:ext cx="3302000" cy="78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1524000" y="3886200"/>
            <a:ext cx="2895600" cy="8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Helvetica" pitchFamily="-111" charset="0"/>
                <a:ea typeface="Helvetica" pitchFamily="-111" charset="0"/>
                <a:cs typeface="Helvetica" pitchFamily="-111" charset="0"/>
              </a:rPr>
              <a:t>N = 212,250 actors    </a:t>
            </a:r>
          </a:p>
          <a:p>
            <a:r>
              <a:rPr lang="en-US" sz="2400">
                <a:latin typeface="Helvetica" pitchFamily="-111" charset="0"/>
                <a:ea typeface="Helvetica" pitchFamily="-111" charset="0"/>
                <a:cs typeface="Helvetica" pitchFamily="-111" charset="0"/>
                <a:sym typeface="Symbol" pitchFamily="-111" charset="2"/>
              </a:rPr>
              <a:t>k</a:t>
            </a:r>
            <a:r>
              <a:rPr lang="en-US" sz="2400">
                <a:latin typeface="Helvetica" pitchFamily="-111" charset="0"/>
                <a:ea typeface="Helvetica" pitchFamily="-111" charset="0"/>
                <a:cs typeface="Helvetica" pitchFamily="-111" charset="0"/>
                <a:sym typeface="Math1" pitchFamily="2" charset="2"/>
              </a:rPr>
              <a:t> = 28.78</a:t>
            </a:r>
            <a:endParaRPr lang="en-US" sz="240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1574800" y="5080636"/>
            <a:ext cx="1676400" cy="4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Helvetica" pitchFamily="-111" charset="0"/>
                <a:ea typeface="Helvetica" pitchFamily="-111" charset="0"/>
                <a:cs typeface="Helvetica" pitchFamily="-111" charset="0"/>
                <a:sym typeface="Symbol" pitchFamily="-111" charset="2"/>
              </a:rPr>
              <a:t>P(k) ~k-</a:t>
            </a:r>
          </a:p>
        </p:txBody>
      </p:sp>
      <p:pic>
        <p:nvPicPr>
          <p:cNvPr id="58375" name="Picture 8" descr="ac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1" y="3200400"/>
            <a:ext cx="32305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9" descr="tom_crui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4800" y="1828800"/>
            <a:ext cx="1225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10" descr="nicole_kidman"/>
          <p:cNvPicPr>
            <a:picLocks noChangeAspect="1" noChangeArrowheads="1"/>
          </p:cNvPicPr>
          <p:nvPr/>
        </p:nvPicPr>
        <p:blipFill>
          <a:blip r:embed="rId7"/>
          <a:srcRect l="10616" r="22749"/>
          <a:stretch>
            <a:fillRect/>
          </a:stretch>
        </p:blipFill>
        <p:spPr bwMode="auto">
          <a:xfrm>
            <a:off x="6223001" y="1828800"/>
            <a:ext cx="1139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2794000" y="1981200"/>
            <a:ext cx="335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9" name="Text Box 12"/>
          <p:cNvSpPr txBox="1">
            <a:spLocks noChangeArrowheads="1"/>
          </p:cNvSpPr>
          <p:nvPr/>
        </p:nvSpPr>
        <p:spPr bwMode="auto">
          <a:xfrm>
            <a:off x="3022600" y="2057400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Days of Thunder </a:t>
            </a:r>
            <a:r>
              <a:rPr lang="en-US" sz="1600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(1990) </a:t>
            </a:r>
          </a:p>
          <a:p>
            <a:r>
              <a:rPr lang="en-US" sz="1600" b="1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Far and Away     </a:t>
            </a:r>
            <a:r>
              <a:rPr lang="en-US" sz="1600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(1992)  </a:t>
            </a:r>
          </a:p>
          <a:p>
            <a:r>
              <a:rPr lang="en-US" sz="1600" b="1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Eyes Wide Shut  </a:t>
            </a:r>
            <a:r>
              <a:rPr lang="en-US" sz="1600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(1999)</a:t>
            </a: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1574800" y="5583556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Helvetica" pitchFamily="-111" charset="0"/>
                <a:ea typeface="Helvetica" pitchFamily="-111" charset="0"/>
                <a:cs typeface="Helvetica" pitchFamily="-111" charset="0"/>
                <a:sym typeface="Symbol" pitchFamily="-111" charset="2"/>
              </a:rPr>
              <a:t></a:t>
            </a:r>
            <a:r>
              <a:rPr lang="en-US" sz="2400">
                <a:latin typeface="Helvetica" pitchFamily="-111" charset="0"/>
                <a:ea typeface="Helvetica" pitchFamily="-111" charset="0"/>
                <a:cs typeface="Helvetica" pitchFamily="-111" charset="0"/>
              </a:rPr>
              <a:t>=2.3</a:t>
            </a:r>
          </a:p>
        </p:txBody>
      </p:sp>
      <p:sp>
        <p:nvSpPr>
          <p:cNvPr id="58381" name="Subtitle 2"/>
          <p:cNvSpPr txBox="1">
            <a:spLocks/>
          </p:cNvSpPr>
          <p:nvPr/>
        </p:nvSpPr>
        <p:spPr bwMode="auto"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ACTOR NETWORK</a:t>
            </a:r>
          </a:p>
        </p:txBody>
      </p:sp>
    </p:spTree>
    <p:extLst>
      <p:ext uri="{BB962C8B-B14F-4D97-AF65-F5344CB8AC3E}">
        <p14:creationId xmlns="" xmlns:p14="http://schemas.microsoft.com/office/powerpoint/2010/main" val="30647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438400"/>
            <a:ext cx="3657600" cy="3276600"/>
            <a:chOff x="2995" y="816"/>
            <a:chExt cx="2717" cy="2370"/>
          </a:xfrm>
        </p:grpSpPr>
        <p:graphicFrame>
          <p:nvGraphicFramePr>
            <p:cNvPr id="55299" name="Object 3"/>
            <p:cNvGraphicFramePr>
              <a:graphicFrameLocks noChangeAspect="1"/>
            </p:cNvGraphicFramePr>
            <p:nvPr/>
          </p:nvGraphicFramePr>
          <p:xfrm>
            <a:off x="3493" y="2736"/>
            <a:ext cx="1979" cy="450"/>
          </p:xfrm>
          <a:graphic>
            <a:graphicData uri="http://schemas.openxmlformats.org/presentationml/2006/ole">
              <p:oleObj spid="_x0000_s5137" name="Equation" r:id="rId4" imgW="1892300" imgH="431800" progId="Equation.3">
                <p:embed/>
              </p:oleObj>
            </a:graphicData>
          </a:graphic>
        </p:graphicFrame>
        <p:graphicFrame>
          <p:nvGraphicFramePr>
            <p:cNvPr id="55300" name="Object 4"/>
            <p:cNvGraphicFramePr>
              <a:graphicFrameLocks noChangeAspect="1"/>
            </p:cNvGraphicFramePr>
            <p:nvPr/>
          </p:nvGraphicFramePr>
          <p:xfrm>
            <a:off x="2995" y="816"/>
            <a:ext cx="2717" cy="1649"/>
          </p:xfrm>
          <a:graphic>
            <a:graphicData uri="http://schemas.openxmlformats.org/presentationml/2006/ole">
              <p:oleObj spid="_x0000_s5138" name="Photo Editor Photo" r:id="rId5" imgW="5458587" imgH="6190476" progId="">
                <p:embed/>
              </p:oleObj>
            </a:graphicData>
          </a:graphic>
        </p:graphicFrame>
      </p:grp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93725" y="6459825"/>
            <a:ext cx="779104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H. Jeong, S.P. Mason, A.-L. Barabasi, Z.N. Oltvai, Nature 411, 41-42 (2001)</a:t>
            </a:r>
            <a:endParaRPr lang="en-US"/>
          </a:p>
        </p:txBody>
      </p:sp>
      <p:graphicFrame>
        <p:nvGraphicFramePr>
          <p:cNvPr id="388103" name="Object 2"/>
          <p:cNvGraphicFramePr>
            <a:graphicFrameLocks noChangeAspect="1"/>
          </p:cNvGraphicFramePr>
          <p:nvPr/>
        </p:nvGraphicFramePr>
        <p:xfrm>
          <a:off x="3886200" y="838200"/>
          <a:ext cx="5181600" cy="5158740"/>
        </p:xfrm>
        <a:graphic>
          <a:graphicData uri="http://schemas.openxmlformats.org/presentationml/2006/ole">
            <p:oleObj spid="_x0000_s5139" name="Photo Editor Photo" r:id="rId6" imgW="6314286" imgH="6287378" progId="">
              <p:embed/>
            </p:oleObj>
          </a:graphicData>
        </a:graphic>
      </p:graphicFrame>
      <p:sp>
        <p:nvSpPr>
          <p:cNvPr id="55304" name="Text Box 9"/>
          <p:cNvSpPr txBox="1">
            <a:spLocks noChangeAspect="1" noChangeArrowheads="1"/>
          </p:cNvSpPr>
          <p:nvPr/>
        </p:nvSpPr>
        <p:spPr bwMode="auto">
          <a:xfrm>
            <a:off x="0" y="1143000"/>
            <a:ext cx="4876800" cy="5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u="sng" dirty="0" err="1" smtClean="0">
                <a:solidFill>
                  <a:srgbClr val="0000FF"/>
                </a:solidFill>
              </a:rPr>
              <a:t>Nós</a:t>
            </a:r>
            <a:r>
              <a:rPr lang="en-US" sz="2000" dirty="0" smtClean="0"/>
              <a:t>: </a:t>
            </a:r>
            <a:r>
              <a:rPr lang="en-US" dirty="0" err="1" smtClean="0"/>
              <a:t>proteínas</a:t>
            </a:r>
            <a:r>
              <a:rPr lang="en-US" dirty="0" smtClean="0"/>
              <a:t>     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sz="2000" u="sng" dirty="0">
                <a:solidFill>
                  <a:srgbClr val="008000"/>
                </a:solidFill>
              </a:rPr>
              <a:t>Links</a:t>
            </a:r>
            <a:r>
              <a:rPr lang="en-US" sz="2000" dirty="0"/>
              <a:t>: </a:t>
            </a:r>
            <a:r>
              <a:rPr lang="en-US" dirty="0" err="1" smtClean="0"/>
              <a:t>interações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r>
              <a:rPr lang="en-US" dirty="0" smtClean="0"/>
              <a:t> (binding) </a:t>
            </a:r>
            <a:endParaRPr lang="en-US" sz="2000" dirty="0"/>
          </a:p>
        </p:txBody>
      </p:sp>
      <p:sp>
        <p:nvSpPr>
          <p:cNvPr id="55305" name="Subtitle 2"/>
          <p:cNvSpPr txBox="1">
            <a:spLocks/>
          </p:cNvSpPr>
          <p:nvPr/>
        </p:nvSpPr>
        <p:spPr bwMode="auto"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TOPOLOGY OF THE PROTEIN NETWORK</a:t>
            </a:r>
          </a:p>
        </p:txBody>
      </p:sp>
    </p:spTree>
    <p:extLst>
      <p:ext uri="{BB962C8B-B14F-4D97-AF65-F5344CB8AC3E}">
        <p14:creationId xmlns="" xmlns:p14="http://schemas.microsoft.com/office/powerpoint/2010/main" val="25109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itation"/>
          <p:cNvPicPr>
            <a:picLocks noChangeAspect="1" noChangeArrowheads="1"/>
          </p:cNvPicPr>
          <p:nvPr/>
        </p:nvPicPr>
        <p:blipFill>
          <a:blip r:embed="rId3">
            <a:lum bright="6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5209385" y="3645024"/>
            <a:ext cx="1828800" cy="4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  <a:sym typeface="Symbol" pitchFamily="-111" charset="2"/>
              </a:rPr>
              <a:t>(</a:t>
            </a:r>
            <a:r>
              <a:rPr lang="en-US" sz="2400" b="1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</a:rPr>
              <a:t> =</a:t>
            </a:r>
            <a:r>
              <a:rPr lang="en-US" sz="2400" b="1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  <a:sym typeface="Symbol" pitchFamily="-111" charset="2"/>
              </a:rPr>
              <a:t> 3)</a:t>
            </a:r>
            <a:endParaRPr lang="en-US" sz="2400" b="1" dirty="0">
              <a:solidFill>
                <a:srgbClr val="FF0000"/>
              </a:solidFill>
              <a:latin typeface="Helvetica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68288" y="6240781"/>
            <a:ext cx="2209800" cy="3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Helvetica" pitchFamily="-111" charset="0"/>
                <a:ea typeface="Arial" pitchFamily="-111" charset="0"/>
                <a:cs typeface="Arial" pitchFamily="-111" charset="0"/>
              </a:rPr>
              <a:t>(S. Redner, 1998)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5148064" y="3048001"/>
            <a:ext cx="2703512" cy="4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</a:rPr>
              <a:t>P(k) ~k</a:t>
            </a:r>
            <a:r>
              <a:rPr lang="en-US" sz="2400" b="1" baseline="30000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</a:rPr>
              <a:t>-</a:t>
            </a:r>
            <a:r>
              <a:rPr lang="en-US" sz="2400" b="1" baseline="30000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  <a:sym typeface="Symbol" pitchFamily="-111" charset="2"/>
              </a:rPr>
              <a:t></a:t>
            </a:r>
            <a:endParaRPr lang="en-US" sz="2400" b="1" dirty="0">
              <a:solidFill>
                <a:srgbClr val="FF0000"/>
              </a:solidFill>
              <a:latin typeface="Helvetica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1516063" y="3048001"/>
            <a:ext cx="25908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Helvetica" pitchFamily="-111" charset="0"/>
                <a:ea typeface="Arial" pitchFamily="-111" charset="0"/>
                <a:cs typeface="Arial" pitchFamily="-111" charset="0"/>
              </a:rPr>
              <a:t>1736 PRL papers (1988)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148388" y="6480810"/>
            <a:ext cx="29194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26" charset="0"/>
                <a:ea typeface="Helvetica" pitchFamily="26" charset="0"/>
                <a:cs typeface="Helvetica" pitchFamily="26" charset="0"/>
              </a:rPr>
              <a:t>Network Science: Scale-Free Property 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  <a:latin typeface="Helvetica" pitchFamily="26" charset="0"/>
                <a:ea typeface="Helvetica" pitchFamily="26" charset="0"/>
                <a:cs typeface="Helvetica" pitchFamily="26" charset="0"/>
              </a:rPr>
              <a:t>February 7, 2011</a:t>
            </a:r>
          </a:p>
        </p:txBody>
      </p:sp>
      <p:sp>
        <p:nvSpPr>
          <p:cNvPr id="40968" name="Subtitle 2"/>
          <p:cNvSpPr txBox="1">
            <a:spLocks/>
          </p:cNvSpPr>
          <p:nvPr/>
        </p:nvSpPr>
        <p:spPr bwMode="auto"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SCIENCE CITATION INDEX</a:t>
            </a:r>
          </a:p>
        </p:txBody>
      </p:sp>
      <p:sp>
        <p:nvSpPr>
          <p:cNvPr id="40969" name="Text Box 6"/>
          <p:cNvSpPr txBox="1">
            <a:spLocks noChangeArrowheads="1"/>
          </p:cNvSpPr>
          <p:nvPr/>
        </p:nvSpPr>
        <p:spPr bwMode="auto">
          <a:xfrm>
            <a:off x="649288" y="1628800"/>
            <a:ext cx="3657600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Nós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</a:t>
            </a:r>
            <a:r>
              <a:rPr lang="en-US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papers</a:t>
            </a:r>
          </a:p>
          <a:p>
            <a:r>
              <a:rPr lang="en-US" sz="1600" b="1" dirty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Links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citações</a:t>
            </a:r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pic>
        <p:nvPicPr>
          <p:cNvPr id="40971" name="Picture 13" descr="pk_c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638" y="3484246"/>
            <a:ext cx="3238500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143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Sem Escala - 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r>
              <a:rPr lang="en-US" dirty="0" smtClean="0"/>
              <a:t> se forma </a:t>
            </a:r>
            <a:r>
              <a:rPr lang="en-US" dirty="0" err="1" smtClean="0"/>
              <a:t>seguindo</a:t>
            </a:r>
            <a:r>
              <a:rPr lang="en-US" dirty="0" smtClean="0"/>
              <a:t> o </a:t>
            </a:r>
            <a:r>
              <a:rPr lang="en-US" dirty="0" err="1" smtClean="0"/>
              <a:t>princípio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conexão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preferencial</a:t>
            </a:r>
            <a:endParaRPr lang="en-US" dirty="0" smtClean="0">
              <a:solidFill>
                <a:srgbClr val="FF0000"/>
              </a:solidFill>
            </a:endParaRPr>
          </a:p>
          <a:p>
            <a:pPr marL="57150" indent="0"/>
            <a:endParaRPr lang="en-US" dirty="0" smtClean="0">
              <a:solidFill>
                <a:srgbClr val="FF0000"/>
              </a:solidFill>
            </a:endParaRPr>
          </a:p>
          <a:p>
            <a:pPr marL="57150" indent="0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Conexão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preferencial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nós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conectados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tendem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receber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mais</a:t>
            </a:r>
            <a:r>
              <a:rPr lang="en-US" dirty="0" smtClean="0">
                <a:solidFill>
                  <a:srgbClr val="FF0000"/>
                </a:solidFill>
              </a:rPr>
              <a:t> links no </a:t>
            </a:r>
            <a:r>
              <a:rPr lang="en-US" dirty="0" err="1" smtClean="0">
                <a:solidFill>
                  <a:srgbClr val="FF0000"/>
                </a:solidFill>
              </a:rPr>
              <a:t>futuro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lvl="1" indent="0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Plausível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muitos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contextos</a:t>
            </a:r>
            <a:r>
              <a:rPr lang="en-US" dirty="0" smtClean="0">
                <a:solidFill>
                  <a:srgbClr val="FF0000"/>
                </a:solidFill>
              </a:rPr>
              <a:t> (e.g. </a:t>
            </a:r>
            <a:r>
              <a:rPr lang="en-US" dirty="0" err="1" smtClean="0">
                <a:solidFill>
                  <a:srgbClr val="FF0000"/>
                </a:solidFill>
              </a:rPr>
              <a:t>páginas</a:t>
            </a:r>
            <a:r>
              <a:rPr lang="en-US" dirty="0" smtClean="0">
                <a:solidFill>
                  <a:srgbClr val="FF0000"/>
                </a:solidFill>
              </a:rPr>
              <a:t> Web)</a:t>
            </a: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marL="57150" indent="0"/>
            <a:r>
              <a:rPr lang="en-US" dirty="0" smtClean="0"/>
              <a:t> </a:t>
            </a:r>
            <a:r>
              <a:rPr lang="en-US" dirty="0" err="1" smtClean="0"/>
              <a:t>Princípio</a:t>
            </a:r>
            <a:r>
              <a:rPr lang="en-US" dirty="0" smtClean="0"/>
              <a:t> “Rich Get Richer” – Herbert Simon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Sem Escala - 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/>
              <a:t> </a:t>
            </a:r>
            <a:r>
              <a:rPr lang="en-US" dirty="0" err="1" smtClean="0"/>
              <a:t>Simulação</a:t>
            </a:r>
            <a:r>
              <a:rPr lang="en-US" dirty="0" smtClean="0"/>
              <a:t>:</a:t>
            </a:r>
          </a:p>
          <a:p>
            <a:pPr marL="571500" indent="-514350">
              <a:buAutoNum type="alphaUcParenBoth"/>
            </a:pPr>
            <a:r>
              <a:rPr lang="en-US" dirty="0" err="1" smtClean="0"/>
              <a:t>Crescimento</a:t>
            </a:r>
            <a:r>
              <a:rPr lang="en-US" dirty="0" smtClean="0"/>
              <a:t>: 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adicione</a:t>
            </a:r>
            <a:r>
              <a:rPr lang="en-US" dirty="0" smtClean="0"/>
              <a:t> um novo </a:t>
            </a:r>
            <a:r>
              <a:rPr lang="en-US" dirty="0" err="1" smtClean="0"/>
              <a:t>nó</a:t>
            </a:r>
            <a:r>
              <a:rPr lang="en-US" dirty="0" smtClean="0"/>
              <a:t> à </a:t>
            </a:r>
            <a:r>
              <a:rPr lang="en-US" dirty="0" err="1" smtClean="0"/>
              <a:t>rede</a:t>
            </a:r>
            <a:endParaRPr lang="en-US" dirty="0" smtClean="0"/>
          </a:p>
          <a:p>
            <a:pPr marL="571500" indent="-514350">
              <a:buAutoNum type="alphaUcParenBoth"/>
            </a:pPr>
            <a:endParaRPr lang="en-US" dirty="0" smtClean="0"/>
          </a:p>
          <a:p>
            <a:pPr marL="571500" indent="-514350">
              <a:buAutoNum type="alphaUcParenBoth"/>
            </a:pPr>
            <a:r>
              <a:rPr lang="en-US" dirty="0" err="1" smtClean="0"/>
              <a:t>Conexão</a:t>
            </a:r>
            <a:r>
              <a:rPr lang="en-US" dirty="0" smtClean="0"/>
              <a:t> </a:t>
            </a:r>
            <a:r>
              <a:rPr lang="en-US" dirty="0" err="1" smtClean="0"/>
              <a:t>Preferencial</a:t>
            </a:r>
            <a:r>
              <a:rPr lang="en-US" dirty="0" smtClean="0"/>
              <a:t>: </a:t>
            </a:r>
            <a:r>
              <a:rPr lang="en-US" dirty="0" err="1" smtClean="0"/>
              <a:t>conecte</a:t>
            </a:r>
            <a:r>
              <a:rPr lang="en-US" dirty="0" smtClean="0"/>
              <a:t> o novo </a:t>
            </a:r>
            <a:r>
              <a:rPr lang="en-US" dirty="0" err="1" smtClean="0"/>
              <a:t>nó</a:t>
            </a:r>
            <a:r>
              <a:rPr lang="en-US" dirty="0" smtClean="0"/>
              <a:t> a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. A </a:t>
            </a:r>
            <a:r>
              <a:rPr lang="en-US" dirty="0" err="1" smtClean="0"/>
              <a:t>probabilidade</a:t>
            </a:r>
            <a:r>
              <a:rPr lang="en-US" dirty="0" smtClean="0"/>
              <a:t> de </a:t>
            </a:r>
            <a:r>
              <a:rPr lang="en-US" dirty="0" err="1" smtClean="0"/>
              <a:t>escolha</a:t>
            </a:r>
            <a:r>
              <a:rPr lang="en-US" dirty="0" smtClean="0"/>
              <a:t> de um </a:t>
            </a:r>
            <a:r>
              <a:rPr lang="en-US" dirty="0" err="1" smtClean="0"/>
              <a:t>nó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ligação</a:t>
            </a:r>
            <a:r>
              <a:rPr lang="en-US" dirty="0" smtClean="0"/>
              <a:t> é </a:t>
            </a:r>
            <a:r>
              <a:rPr lang="en-US" dirty="0" err="1" smtClean="0"/>
              <a:t>proporcional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grau</a:t>
            </a:r>
            <a:r>
              <a:rPr lang="en-US" dirty="0" smtClean="0"/>
              <a:t> do </a:t>
            </a:r>
            <a:r>
              <a:rPr lang="en-US" dirty="0" err="1" smtClean="0"/>
              <a:t>nó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 de </a:t>
            </a:r>
            <a:r>
              <a:rPr lang="pt-BR" dirty="0" smtClean="0">
                <a:solidFill>
                  <a:srgbClr val="FF0000"/>
                </a:solidFill>
              </a:rPr>
              <a:t>modelos matemáticos </a:t>
            </a:r>
            <a:r>
              <a:rPr lang="pt-BR" dirty="0" smtClean="0"/>
              <a:t>para estudo de redes complexas</a:t>
            </a:r>
          </a:p>
          <a:p>
            <a:endParaRPr lang="pt-BR" dirty="0" smtClean="0"/>
          </a:p>
          <a:p>
            <a:r>
              <a:rPr lang="pt-BR" dirty="0" smtClean="0"/>
              <a:t>Estudar propriedades que possam ser estudadas de forma </a:t>
            </a:r>
            <a:r>
              <a:rPr lang="pt-BR" dirty="0" smtClean="0">
                <a:solidFill>
                  <a:srgbClr val="FF0000"/>
                </a:solidFill>
              </a:rPr>
              <a:t>analítica</a:t>
            </a:r>
          </a:p>
          <a:p>
            <a:endParaRPr lang="pt-BR" dirty="0" smtClean="0"/>
          </a:p>
          <a:p>
            <a:r>
              <a:rPr lang="pt-BR" dirty="0" smtClean="0"/>
              <a:t>Obter </a:t>
            </a:r>
            <a:r>
              <a:rPr lang="pt-BR" dirty="0" smtClean="0">
                <a:solidFill>
                  <a:srgbClr val="FF0000"/>
                </a:solidFill>
              </a:rPr>
              <a:t>insights</a:t>
            </a:r>
            <a:r>
              <a:rPr lang="pt-BR" dirty="0" smtClean="0"/>
              <a:t> sobre fenômenos em redes reais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Sem Escala - Formação</a:t>
            </a:r>
            <a:endParaRPr lang="pt-BR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 l="7687" t="19531" r="9406" b="34570"/>
          <a:stretch>
            <a:fillRect/>
          </a:stretch>
        </p:blipFill>
        <p:spPr bwMode="auto">
          <a:xfrm>
            <a:off x="357158" y="2101966"/>
            <a:ext cx="8572560" cy="31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Sem Escala - Formação</a:t>
            </a:r>
            <a:endParaRPr lang="pt-BR" dirty="0"/>
          </a:p>
        </p:txBody>
      </p:sp>
      <p:pic>
        <p:nvPicPr>
          <p:cNvPr id="63490" name="Picture 2" descr="File:Scale-free network s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7620000" cy="3590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pt-BR" dirty="0" smtClean="0"/>
              <a:t>Redes Sem Escala - Implicações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3367"/>
            <a:ext cx="8229600" cy="4525963"/>
          </a:xfrm>
        </p:spPr>
        <p:txBody>
          <a:bodyPr>
            <a:normAutofit/>
          </a:bodyPr>
          <a:lstStyle/>
          <a:p>
            <a:pPr marL="57150" indent="0"/>
            <a:r>
              <a:rPr lang="en-US" sz="2800" dirty="0"/>
              <a:t> </a:t>
            </a:r>
            <a:r>
              <a:rPr lang="en-US" sz="2800" dirty="0" err="1" smtClean="0"/>
              <a:t>Existência</a:t>
            </a:r>
            <a:r>
              <a:rPr lang="en-US" sz="2800" dirty="0" smtClean="0"/>
              <a:t> de um </a:t>
            </a:r>
            <a:r>
              <a:rPr lang="en-US" sz="2800" dirty="0" err="1" smtClean="0"/>
              <a:t>pequeno</a:t>
            </a:r>
            <a:r>
              <a:rPr lang="en-US" sz="2800" dirty="0" smtClean="0"/>
              <a:t> </a:t>
            </a:r>
            <a:r>
              <a:rPr lang="en-US" sz="2800" dirty="0" err="1" smtClean="0"/>
              <a:t>número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hubs</a:t>
            </a:r>
            <a:r>
              <a:rPr lang="en-US" sz="2800" dirty="0" smtClean="0"/>
              <a:t> com </a:t>
            </a:r>
            <a:r>
              <a:rPr lang="en-US" sz="2800" dirty="0" err="1" smtClean="0"/>
              <a:t>papel</a:t>
            </a:r>
            <a:r>
              <a:rPr lang="en-US" sz="2800" dirty="0" smtClean="0"/>
              <a:t> </a:t>
            </a:r>
            <a:r>
              <a:rPr lang="en-US" sz="2800" dirty="0" err="1" smtClean="0"/>
              <a:t>estrutural</a:t>
            </a:r>
            <a:r>
              <a:rPr lang="en-US" sz="2800" dirty="0" smtClean="0"/>
              <a:t> de </a:t>
            </a:r>
            <a:r>
              <a:rPr lang="en-US" sz="2800" dirty="0" err="1" smtClean="0"/>
              <a:t>conectar</a:t>
            </a:r>
            <a:r>
              <a:rPr lang="en-US" sz="2800" dirty="0" smtClean="0"/>
              <a:t> a </a:t>
            </a:r>
            <a:r>
              <a:rPr lang="en-US" sz="2800" dirty="0" err="1" smtClean="0"/>
              <a:t>rede</a:t>
            </a:r>
            <a:endParaRPr lang="en-US" sz="2800" dirty="0" smtClean="0"/>
          </a:p>
          <a:p>
            <a:pPr marL="457200" lvl="1" indent="0"/>
            <a:r>
              <a:rPr lang="en-US" sz="2600" dirty="0" smtClean="0"/>
              <a:t> </a:t>
            </a:r>
            <a:r>
              <a:rPr lang="en-US" sz="2600" dirty="0" err="1" smtClean="0"/>
              <a:t>Em</a:t>
            </a:r>
            <a:r>
              <a:rPr lang="en-US" sz="2600" dirty="0" smtClean="0"/>
              <a:t> </a:t>
            </a:r>
            <a:r>
              <a:rPr lang="en-US" sz="2600" dirty="0" err="1" smtClean="0"/>
              <a:t>muitos</a:t>
            </a:r>
            <a:r>
              <a:rPr lang="en-US" sz="2600" dirty="0" smtClean="0"/>
              <a:t> </a:t>
            </a:r>
            <a:r>
              <a:rPr lang="en-US" sz="2600" dirty="0" err="1" smtClean="0"/>
              <a:t>casos</a:t>
            </a:r>
            <a:r>
              <a:rPr lang="en-US" sz="2600" dirty="0" smtClean="0"/>
              <a:t>, </a:t>
            </a:r>
            <a:r>
              <a:rPr lang="en-US" sz="2600" dirty="0" err="1" smtClean="0"/>
              <a:t>observa</a:t>
            </a:r>
            <a:r>
              <a:rPr lang="en-US" sz="2600" dirty="0" smtClean="0"/>
              <a:t>-se </a:t>
            </a:r>
            <a:r>
              <a:rPr lang="en-US" sz="2600" dirty="0" err="1" smtClean="0"/>
              <a:t>uma</a:t>
            </a:r>
            <a:r>
              <a:rPr lang="en-US" sz="2600" dirty="0" smtClean="0"/>
              <a:t> </a:t>
            </a:r>
            <a:r>
              <a:rPr lang="en-US" sz="2600" dirty="0" err="1" smtClean="0"/>
              <a:t>hierarquia</a:t>
            </a:r>
            <a:r>
              <a:rPr lang="en-US" sz="2600" dirty="0" smtClean="0"/>
              <a:t> de hubs </a:t>
            </a:r>
          </a:p>
          <a:p>
            <a:pPr marL="457200" lvl="1" indent="0"/>
            <a:r>
              <a:rPr lang="en-US" sz="2600" dirty="0" smtClean="0"/>
              <a:t> Alta </a:t>
            </a:r>
            <a:r>
              <a:rPr lang="en-US" sz="2600" dirty="0" err="1" smtClean="0">
                <a:solidFill>
                  <a:srgbClr val="FF0000"/>
                </a:solidFill>
              </a:rPr>
              <a:t>resiliência</a:t>
            </a:r>
            <a:r>
              <a:rPr lang="en-US" sz="2600" dirty="0" smtClean="0"/>
              <a:t> a </a:t>
            </a:r>
            <a:r>
              <a:rPr lang="en-US" sz="2600" dirty="0" err="1" smtClean="0"/>
              <a:t>falhas</a:t>
            </a:r>
            <a:r>
              <a:rPr lang="en-US" sz="2600" dirty="0" smtClean="0"/>
              <a:t> </a:t>
            </a:r>
            <a:r>
              <a:rPr lang="en-US" sz="2600" dirty="0" err="1" smtClean="0"/>
              <a:t>aleatórias</a:t>
            </a:r>
            <a:r>
              <a:rPr lang="en-US" sz="2600" dirty="0" smtClean="0"/>
              <a:t> e </a:t>
            </a:r>
            <a:r>
              <a:rPr lang="en-US" sz="2600" dirty="0" err="1" smtClean="0"/>
              <a:t>baixa</a:t>
            </a:r>
            <a:r>
              <a:rPr lang="en-US" sz="2600" dirty="0" smtClean="0"/>
              <a:t> </a:t>
            </a:r>
            <a:r>
              <a:rPr lang="en-US" sz="2600" dirty="0" err="1" smtClean="0"/>
              <a:t>tolerância</a:t>
            </a:r>
            <a:r>
              <a:rPr lang="en-US" sz="2600" dirty="0" smtClean="0"/>
              <a:t> a </a:t>
            </a:r>
            <a:r>
              <a:rPr lang="en-US" sz="2600" dirty="0" err="1" smtClean="0"/>
              <a:t>ataques</a:t>
            </a:r>
            <a:r>
              <a:rPr lang="en-US" sz="2600" dirty="0" smtClean="0"/>
              <a:t> </a:t>
            </a:r>
            <a:r>
              <a:rPr lang="en-US" sz="2600" dirty="0" err="1" smtClean="0"/>
              <a:t>direcionados</a:t>
            </a:r>
            <a:endParaRPr lang="en-US" sz="2600" dirty="0" smtClean="0"/>
          </a:p>
          <a:p>
            <a:pPr marL="457200" lvl="1" indent="0"/>
            <a:r>
              <a:rPr lang="en-US" sz="2600" dirty="0" smtClean="0"/>
              <a:t> </a:t>
            </a:r>
            <a:r>
              <a:rPr lang="en-US" sz="2600" dirty="0" err="1" smtClean="0"/>
              <a:t>Papel</a:t>
            </a:r>
            <a:r>
              <a:rPr lang="en-US" sz="2600" dirty="0" smtClean="0"/>
              <a:t> </a:t>
            </a:r>
            <a:r>
              <a:rPr lang="en-US" sz="2600" dirty="0" err="1" smtClean="0"/>
              <a:t>importante</a:t>
            </a:r>
            <a:r>
              <a:rPr lang="en-US" sz="2600" dirty="0" smtClean="0"/>
              <a:t> </a:t>
            </a:r>
            <a:r>
              <a:rPr lang="en-US" sz="2600" dirty="0" err="1" smtClean="0"/>
              <a:t>em</a:t>
            </a:r>
            <a:r>
              <a:rPr lang="en-US" sz="2600" dirty="0" smtClean="0"/>
              <a:t> </a:t>
            </a:r>
            <a:r>
              <a:rPr lang="en-US" sz="2600" dirty="0" err="1" smtClean="0"/>
              <a:t>processos</a:t>
            </a:r>
            <a:r>
              <a:rPr lang="en-US" sz="2600" dirty="0" smtClean="0"/>
              <a:t> de </a:t>
            </a:r>
            <a:r>
              <a:rPr lang="en-US" sz="2600" dirty="0" err="1" smtClean="0">
                <a:solidFill>
                  <a:srgbClr val="FF0000"/>
                </a:solidFill>
              </a:rPr>
              <a:t>difusão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pic>
        <p:nvPicPr>
          <p:cNvPr id="74754" name="Picture 2" descr="http://wiki.esipfed.org/images/thumb/2/24/ScaleFreeNetwork3.png/300px-ScaleFreeNetwork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7714" y="4214818"/>
            <a:ext cx="3369128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fastforwardblog.com/wp-content/uploads/2009/10/scale-free-network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0"/>
            <a:ext cx="9182100" cy="680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3367"/>
            <a:ext cx="8229600" cy="4525963"/>
          </a:xfrm>
        </p:spPr>
        <p:txBody>
          <a:bodyPr>
            <a:normAutofit/>
          </a:bodyPr>
          <a:lstStyle/>
          <a:p>
            <a:pPr marL="57150" indent="0"/>
            <a:r>
              <a:rPr lang="en-US" sz="2800" dirty="0"/>
              <a:t> </a:t>
            </a:r>
            <a:r>
              <a:rPr lang="en-US" sz="2800" dirty="0" err="1" smtClean="0"/>
              <a:t>Vimos</a:t>
            </a:r>
            <a:r>
              <a:rPr lang="en-US" sz="2800" dirty="0" smtClean="0"/>
              <a:t> </a:t>
            </a:r>
            <a:r>
              <a:rPr lang="en-US" sz="2800" dirty="0" err="1" smtClean="0"/>
              <a:t>dois</a:t>
            </a:r>
            <a:r>
              <a:rPr lang="en-US" sz="2800" dirty="0" smtClean="0"/>
              <a:t> </a:t>
            </a:r>
            <a:r>
              <a:rPr lang="en-US" sz="2800" dirty="0" err="1" smtClean="0"/>
              <a:t>modelos</a:t>
            </a:r>
            <a:r>
              <a:rPr lang="en-US" sz="2800" dirty="0" smtClean="0"/>
              <a:t> de </a:t>
            </a:r>
            <a:r>
              <a:rPr lang="en-US" sz="2800" dirty="0" err="1" smtClean="0"/>
              <a:t>redes</a:t>
            </a:r>
            <a:r>
              <a:rPr lang="en-US" sz="2800" dirty="0" smtClean="0"/>
              <a:t> </a:t>
            </a:r>
            <a:r>
              <a:rPr lang="en-US" sz="2800" dirty="0" err="1" smtClean="0"/>
              <a:t>bastante</a:t>
            </a:r>
            <a:r>
              <a:rPr lang="en-US" sz="2800" dirty="0" smtClean="0"/>
              <a:t> </a:t>
            </a:r>
            <a:r>
              <a:rPr lang="en-US" sz="2800" dirty="0" err="1" smtClean="0"/>
              <a:t>conhecidos</a:t>
            </a:r>
            <a:endParaRPr lang="en-US" sz="2800" dirty="0" smtClean="0"/>
          </a:p>
          <a:p>
            <a:pPr marL="57150" indent="0"/>
            <a:endParaRPr lang="en-US" sz="2800" dirty="0" smtClean="0"/>
          </a:p>
          <a:p>
            <a:pPr marL="57150" indent="0"/>
            <a:r>
              <a:rPr lang="en-US" sz="2800" dirty="0" smtClean="0"/>
              <a:t> </a:t>
            </a:r>
            <a:r>
              <a:rPr lang="en-US" sz="2800" dirty="0" err="1" smtClean="0"/>
              <a:t>Entretanto</a:t>
            </a:r>
            <a:r>
              <a:rPr lang="en-US" sz="2800" dirty="0" smtClean="0"/>
              <a:t> </a:t>
            </a:r>
            <a:r>
              <a:rPr lang="en-US" sz="2800" dirty="0" err="1" smtClean="0"/>
              <a:t>existem</a:t>
            </a:r>
            <a:r>
              <a:rPr lang="en-US" sz="2800" dirty="0" smtClean="0"/>
              <a:t> </a:t>
            </a:r>
            <a:r>
              <a:rPr lang="en-US" sz="2800" dirty="0" err="1" smtClean="0"/>
              <a:t>outros</a:t>
            </a:r>
            <a:r>
              <a:rPr lang="en-US" sz="2800" dirty="0" smtClean="0"/>
              <a:t> </a:t>
            </a:r>
            <a:r>
              <a:rPr lang="en-US" sz="2800" dirty="0" err="1" smtClean="0"/>
              <a:t>modelos</a:t>
            </a:r>
            <a:r>
              <a:rPr lang="en-US" sz="2800" dirty="0" smtClean="0"/>
              <a:t> </a:t>
            </a:r>
            <a:r>
              <a:rPr lang="en-US" sz="2800" dirty="0" err="1" smtClean="0"/>
              <a:t>importantes</a:t>
            </a:r>
            <a:endParaRPr lang="en-US" sz="2800" dirty="0" smtClean="0"/>
          </a:p>
          <a:p>
            <a:pPr marL="457200" lvl="1" indent="0"/>
            <a:r>
              <a:rPr lang="en-US" sz="2200" dirty="0" smtClean="0"/>
              <a:t>E.g., </a:t>
            </a:r>
            <a:r>
              <a:rPr lang="en-US" sz="2200" dirty="0" err="1" smtClean="0"/>
              <a:t>Modelo</a:t>
            </a:r>
            <a:r>
              <a:rPr lang="en-US" sz="2200" dirty="0" smtClean="0"/>
              <a:t> de </a:t>
            </a:r>
            <a:r>
              <a:rPr lang="en-US" sz="2200" dirty="0" err="1" smtClean="0"/>
              <a:t>Aptidão</a:t>
            </a:r>
            <a:endParaRPr lang="en-US" sz="2200" dirty="0" smtClean="0"/>
          </a:p>
          <a:p>
            <a:pPr marL="457200" lvl="1" indent="0"/>
            <a:endParaRPr lang="en-US" sz="2200" dirty="0" smtClean="0"/>
          </a:p>
          <a:p>
            <a:pPr marL="57150" indent="0"/>
            <a:r>
              <a:rPr lang="en-US" sz="2600" dirty="0" smtClean="0"/>
              <a:t> </a:t>
            </a:r>
            <a:r>
              <a:rPr lang="en-US" sz="2600" dirty="0" err="1" smtClean="0"/>
              <a:t>Aspectos</a:t>
            </a:r>
            <a:r>
              <a:rPr lang="en-US" sz="2600" dirty="0" smtClean="0"/>
              <a:t> </a:t>
            </a:r>
            <a:r>
              <a:rPr lang="en-US" sz="2600" dirty="0" err="1" smtClean="0"/>
              <a:t>importantes</a:t>
            </a:r>
            <a:r>
              <a:rPr lang="en-US" sz="2600" dirty="0" smtClean="0"/>
              <a:t>:</a:t>
            </a:r>
          </a:p>
          <a:p>
            <a:pPr marL="457200" lvl="1" indent="0"/>
            <a:r>
              <a:rPr lang="en-US" sz="2200" dirty="0" smtClean="0"/>
              <a:t> </a:t>
            </a:r>
            <a:r>
              <a:rPr lang="en-US" sz="2200" dirty="0" err="1" smtClean="0"/>
              <a:t>Entender</a:t>
            </a:r>
            <a:r>
              <a:rPr lang="en-US" sz="2200" dirty="0" smtClean="0"/>
              <a:t> as </a:t>
            </a:r>
            <a:r>
              <a:rPr lang="en-US" sz="2200" dirty="0" err="1" smtClean="0"/>
              <a:t>características</a:t>
            </a:r>
            <a:r>
              <a:rPr lang="en-US" sz="2200" dirty="0" smtClean="0"/>
              <a:t> </a:t>
            </a:r>
            <a:r>
              <a:rPr lang="en-US" sz="2200" dirty="0" err="1" smtClean="0"/>
              <a:t>estruturais</a:t>
            </a:r>
            <a:r>
              <a:rPr lang="en-US" sz="2200" dirty="0" smtClean="0"/>
              <a:t> das </a:t>
            </a:r>
            <a:r>
              <a:rPr lang="en-US" sz="2200" dirty="0" err="1" smtClean="0"/>
              <a:t>redes</a:t>
            </a:r>
            <a:r>
              <a:rPr lang="en-US" sz="2200" dirty="0" smtClean="0"/>
              <a:t> </a:t>
            </a:r>
            <a:r>
              <a:rPr lang="en-US" sz="2200" dirty="0" err="1" smtClean="0"/>
              <a:t>geradas</a:t>
            </a:r>
            <a:r>
              <a:rPr lang="en-US" sz="2200" dirty="0" smtClean="0"/>
              <a:t> </a:t>
            </a:r>
            <a:r>
              <a:rPr lang="en-US" sz="2200" dirty="0" err="1" smtClean="0"/>
              <a:t>pelos</a:t>
            </a:r>
            <a:r>
              <a:rPr lang="en-US" sz="2200" dirty="0" smtClean="0"/>
              <a:t> </a:t>
            </a:r>
            <a:r>
              <a:rPr lang="en-US" sz="2200" dirty="0" err="1" smtClean="0"/>
              <a:t>modelos</a:t>
            </a:r>
            <a:r>
              <a:rPr lang="en-US" sz="2200" dirty="0" smtClean="0"/>
              <a:t> e </a:t>
            </a:r>
            <a:r>
              <a:rPr lang="en-US" sz="2200" dirty="0" err="1" smtClean="0"/>
              <a:t>como</a:t>
            </a:r>
            <a:r>
              <a:rPr lang="en-US" sz="2200" dirty="0" smtClean="0"/>
              <a:t> </a:t>
            </a:r>
            <a:r>
              <a:rPr lang="en-US" sz="2200" dirty="0" err="1" smtClean="0"/>
              <a:t>elas</a:t>
            </a:r>
            <a:r>
              <a:rPr lang="en-US" sz="2200" dirty="0" smtClean="0"/>
              <a:t> </a:t>
            </a:r>
            <a:r>
              <a:rPr lang="en-US" sz="2200" dirty="0" err="1" smtClean="0"/>
              <a:t>influem</a:t>
            </a:r>
            <a:r>
              <a:rPr lang="en-US" sz="2200" dirty="0" smtClean="0"/>
              <a:t> </a:t>
            </a:r>
            <a:r>
              <a:rPr lang="en-US" sz="2200" dirty="0" err="1" smtClean="0"/>
              <a:t>nos</a:t>
            </a:r>
            <a:r>
              <a:rPr lang="en-US" sz="2200" dirty="0" smtClean="0"/>
              <a:t> </a:t>
            </a:r>
            <a:r>
              <a:rPr lang="en-US" sz="2200" dirty="0" err="1" smtClean="0"/>
              <a:t>processos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rede</a:t>
            </a:r>
            <a:endParaRPr lang="en-US" sz="2200" dirty="0" smtClean="0"/>
          </a:p>
          <a:p>
            <a:pPr marL="457200" lvl="1" indent="0"/>
            <a:r>
              <a:rPr lang="en-US" sz="2200" dirty="0" smtClean="0"/>
              <a:t> </a:t>
            </a:r>
            <a:r>
              <a:rPr lang="en-US" sz="2200" dirty="0" err="1" smtClean="0"/>
              <a:t>Tirar</a:t>
            </a:r>
            <a:r>
              <a:rPr lang="en-US" sz="2200" dirty="0" smtClean="0"/>
              <a:t> insights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descrever</a:t>
            </a:r>
            <a:r>
              <a:rPr lang="en-US" sz="2200" dirty="0" smtClean="0"/>
              <a:t> </a:t>
            </a:r>
            <a:r>
              <a:rPr lang="en-US" sz="2200" dirty="0" err="1" smtClean="0"/>
              <a:t>fenômenos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redes</a:t>
            </a:r>
            <a:r>
              <a:rPr lang="en-US" sz="2200" dirty="0" smtClean="0"/>
              <a:t> </a:t>
            </a:r>
            <a:r>
              <a:rPr lang="en-US" sz="2200" dirty="0" err="1" smtClean="0"/>
              <a:t>reais</a:t>
            </a:r>
            <a:r>
              <a:rPr lang="en-US" sz="2200" dirty="0" smtClean="0"/>
              <a:t> </a:t>
            </a:r>
          </a:p>
          <a:p>
            <a:pPr marL="457200" lvl="1" indent="0"/>
            <a:endParaRPr lang="en-US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pt-BR" dirty="0" smtClean="0"/>
              <a:t>Material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3367"/>
            <a:ext cx="6829444" cy="4525963"/>
          </a:xfrm>
        </p:spPr>
        <p:txBody>
          <a:bodyPr>
            <a:normAutofit/>
          </a:bodyPr>
          <a:lstStyle/>
          <a:p>
            <a:pPr marL="57150" indent="0"/>
            <a:r>
              <a:rPr lang="en-US" sz="2800" dirty="0"/>
              <a:t> </a:t>
            </a:r>
            <a:r>
              <a:rPr lang="pt-BR" sz="2800" b="1" dirty="0" smtClean="0"/>
              <a:t>Networks: </a:t>
            </a:r>
            <a:r>
              <a:rPr lang="pt-BR" sz="2800" b="1" dirty="0" err="1" smtClean="0"/>
              <a:t>An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Introduction</a:t>
            </a:r>
            <a:r>
              <a:rPr lang="pt-BR" sz="2800" b="1" dirty="0" smtClean="0"/>
              <a:t> (M. Newman)</a:t>
            </a:r>
          </a:p>
          <a:p>
            <a:pPr marL="57150" indent="0"/>
            <a:endParaRPr lang="pt-BR" sz="2800" b="1" dirty="0" smtClean="0"/>
          </a:p>
          <a:p>
            <a:pPr marL="57150" indent="0"/>
            <a:endParaRPr lang="pt-BR" sz="2800" b="1" dirty="0" smtClean="0"/>
          </a:p>
          <a:p>
            <a:pPr marL="57150" indent="0"/>
            <a:endParaRPr lang="pt-BR" sz="2800" b="1" dirty="0" smtClean="0"/>
          </a:p>
          <a:p>
            <a:pPr marL="57150" indent="0"/>
            <a:endParaRPr lang="pt-BR" sz="2800" b="1" dirty="0" smtClean="0"/>
          </a:p>
          <a:p>
            <a:pPr marL="57150" indent="0"/>
            <a:r>
              <a:rPr lang="pt-BR" sz="2800" b="1" dirty="0" smtClean="0"/>
              <a:t> </a:t>
            </a:r>
            <a:r>
              <a:rPr lang="pt-BR" sz="2800" b="1" dirty="0" err="1" smtClean="0"/>
              <a:t>Linked</a:t>
            </a:r>
            <a:r>
              <a:rPr lang="pt-BR" sz="2800" b="1" dirty="0" smtClean="0"/>
              <a:t>: A Nova Ciência das Redes</a:t>
            </a:r>
          </a:p>
          <a:p>
            <a:pPr marL="57150" indent="0">
              <a:buNone/>
            </a:pPr>
            <a:r>
              <a:rPr lang="pt-BR" sz="2800" b="1" dirty="0" smtClean="0"/>
              <a:t>(A-L. </a:t>
            </a:r>
            <a:r>
              <a:rPr lang="pt-BR" sz="2800" b="1" dirty="0" err="1" smtClean="0"/>
              <a:t>Barabási</a:t>
            </a:r>
            <a:r>
              <a:rPr lang="pt-BR" sz="2800" b="1" dirty="0" smtClean="0"/>
              <a:t>) 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pic>
        <p:nvPicPr>
          <p:cNvPr id="76802" name="Picture 2" descr="http://www-personal.umich.edu/~mejn/networks-an-introduction/cover-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500174"/>
            <a:ext cx="1400175" cy="1905000"/>
          </a:xfrm>
          <a:prstGeom prst="rect">
            <a:avLst/>
          </a:prstGeom>
          <a:noFill/>
        </p:spPr>
      </p:pic>
      <p:pic>
        <p:nvPicPr>
          <p:cNvPr id="76804" name="Picture 4" descr="http://t3.gstatic.com/images?q=tbn:ANd9GcS-pAIugoxd4THXXfynl_ka4HpJpjWb8xtNYcz_GmCtbnRE9ss5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00570"/>
            <a:ext cx="1143008" cy="1736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Iremos focar em dois modelos conhecidos da área de </a:t>
            </a:r>
            <a:r>
              <a:rPr lang="pt-BR" dirty="0" smtClean="0">
                <a:solidFill>
                  <a:srgbClr val="FF0000"/>
                </a:solidFill>
              </a:rPr>
              <a:t>ciência das redes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Modelo aleatório</a:t>
            </a:r>
          </a:p>
          <a:p>
            <a:pPr lvl="1"/>
            <a:r>
              <a:rPr lang="pt-BR" dirty="0" smtClean="0"/>
              <a:t>Modelo de redes sem escala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Parte da aula gerada a partir dos slides de </a:t>
            </a:r>
            <a:r>
              <a:rPr lang="pt-BR" dirty="0" err="1" smtClean="0"/>
              <a:t>Barabási</a:t>
            </a:r>
            <a:r>
              <a:rPr lang="pt-BR" dirty="0" smtClean="0"/>
              <a:t> em:</a:t>
            </a:r>
          </a:p>
          <a:p>
            <a:pPr lvl="1"/>
            <a:r>
              <a:rPr lang="pt-BR" dirty="0" smtClean="0">
                <a:hlinkClick r:id="rId3"/>
              </a:rPr>
              <a:t>http://barabasilab.neu.edu/courses/phys5116/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br>
              <a:rPr lang="pt-BR" dirty="0" smtClean="0"/>
            </a:br>
            <a:r>
              <a:rPr lang="pt-BR" sz="2400" dirty="0" err="1" smtClean="0">
                <a:solidFill>
                  <a:srgbClr val="FF0000"/>
                </a:solidFill>
              </a:rPr>
              <a:t>Erdõs</a:t>
            </a:r>
            <a:r>
              <a:rPr lang="pt-BR" sz="2400" dirty="0" smtClean="0">
                <a:solidFill>
                  <a:srgbClr val="FF0000"/>
                </a:solidFill>
              </a:rPr>
              <a:t> e </a:t>
            </a:r>
            <a:r>
              <a:rPr lang="pt-BR" sz="2400" dirty="0" err="1" smtClean="0">
                <a:solidFill>
                  <a:srgbClr val="FF0000"/>
                </a:solidFill>
              </a:rPr>
              <a:t>Rényi</a:t>
            </a:r>
            <a:r>
              <a:rPr lang="pt-BR" sz="2400" dirty="0" smtClean="0">
                <a:solidFill>
                  <a:srgbClr val="FF0000"/>
                </a:solidFill>
              </a:rPr>
              <a:t> (50-60)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06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Erdõs</a:t>
            </a:r>
            <a:r>
              <a:rPr lang="pt-BR" dirty="0" smtClean="0"/>
              <a:t> e </a:t>
            </a:r>
            <a:r>
              <a:rPr lang="pt-BR" dirty="0" err="1" smtClean="0"/>
              <a:t>Rényi</a:t>
            </a:r>
            <a:r>
              <a:rPr lang="pt-BR" dirty="0" smtClean="0"/>
              <a:t> (década 50-60) </a:t>
            </a:r>
          </a:p>
          <a:p>
            <a:pPr lvl="1"/>
            <a:r>
              <a:rPr lang="pt-BR" dirty="0" err="1" smtClean="0"/>
              <a:t>Random</a:t>
            </a:r>
            <a:r>
              <a:rPr lang="pt-BR" dirty="0" smtClean="0"/>
              <a:t> </a:t>
            </a:r>
            <a:r>
              <a:rPr lang="pt-BR" dirty="0" err="1" smtClean="0"/>
              <a:t>Graph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endParaRPr lang="pt-BR" dirty="0" smtClean="0"/>
          </a:p>
          <a:p>
            <a:pPr lvl="2"/>
            <a:r>
              <a:rPr lang="pt-BR" dirty="0" smtClean="0"/>
              <a:t>como os links se formam</a:t>
            </a:r>
          </a:p>
          <a:p>
            <a:pPr lvl="1"/>
            <a:endParaRPr lang="pt-BR" dirty="0"/>
          </a:p>
          <a:p>
            <a:r>
              <a:rPr lang="pt-BR" dirty="0" smtClean="0"/>
              <a:t>G(</a:t>
            </a:r>
            <a:r>
              <a:rPr lang="pt-BR" dirty="0" err="1"/>
              <a:t>N</a:t>
            </a:r>
            <a:r>
              <a:rPr lang="pt-BR" dirty="0" err="1" smtClean="0"/>
              <a:t>,p</a:t>
            </a:r>
            <a:r>
              <a:rPr lang="pt-BR" dirty="0" smtClean="0"/>
              <a:t>)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1403648" y="42210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115616" y="487090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Número de nós do grafo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1691680" y="4257092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691680" y="458112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051720" y="422282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Probabilidade de ocorrência de uma aresta entre dois nós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31840" y="576461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Suposição básica:</a:t>
            </a:r>
            <a:r>
              <a:rPr lang="pt-BR" dirty="0" smtClean="0"/>
              <a:t> Arestas são criadas de forma aleatória com igual probabilidade independente dos nós</a:t>
            </a:r>
          </a:p>
        </p:txBody>
      </p:sp>
    </p:spTree>
    <p:extLst>
      <p:ext uri="{BB962C8B-B14F-4D97-AF65-F5344CB8AC3E}">
        <p14:creationId xmlns="" xmlns:p14="http://schemas.microsoft.com/office/powerpoint/2010/main" val="29096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G(</a:t>
            </a:r>
            <a:r>
              <a:rPr lang="pt-BR" dirty="0" err="1" smtClean="0"/>
              <a:t>N,p</a:t>
            </a:r>
            <a:r>
              <a:rPr lang="pt-BR" dirty="0" smtClean="0"/>
              <a:t>) não define </a:t>
            </a:r>
            <a:r>
              <a:rPr lang="pt-BR" i="1" dirty="0" smtClean="0"/>
              <a:t>uma única</a:t>
            </a:r>
            <a:r>
              <a:rPr lang="pt-BR" dirty="0" smtClean="0"/>
              <a:t> rede </a:t>
            </a:r>
          </a:p>
          <a:p>
            <a:pPr lvl="1"/>
            <a:r>
              <a:rPr lang="pt-BR" dirty="0" smtClean="0"/>
              <a:t>i.e., Pode levar a diferentes realizações (conjunto de redes possíveis com diferentes probabilidades)</a:t>
            </a:r>
            <a:endParaRPr lang="pt-BR" dirty="0"/>
          </a:p>
        </p:txBody>
      </p:sp>
      <p:grpSp>
        <p:nvGrpSpPr>
          <p:cNvPr id="59" name="Grupo 58"/>
          <p:cNvGrpSpPr/>
          <p:nvPr/>
        </p:nvGrpSpPr>
        <p:grpSpPr>
          <a:xfrm>
            <a:off x="496888" y="3666902"/>
            <a:ext cx="6807200" cy="2138362"/>
            <a:chOff x="496888" y="3666902"/>
            <a:chExt cx="6807200" cy="2138362"/>
          </a:xfrm>
        </p:grpSpPr>
        <p:sp>
          <p:nvSpPr>
            <p:cNvPr id="5" name="Oval 12"/>
            <p:cNvSpPr/>
            <p:nvPr/>
          </p:nvSpPr>
          <p:spPr bwMode="auto">
            <a:xfrm>
              <a:off x="1430338" y="5652864"/>
              <a:ext cx="150812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13"/>
            <p:cNvCxnSpPr>
              <a:stCxn id="7" idx="5"/>
              <a:endCxn id="5" idx="2"/>
            </p:cNvCxnSpPr>
            <p:nvPr/>
          </p:nvCxnSpPr>
          <p:spPr bwMode="auto">
            <a:xfrm rot="16200000" flipH="1">
              <a:off x="1138238" y="5436964"/>
              <a:ext cx="134937" cy="4492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14"/>
            <p:cNvSpPr/>
            <p:nvPr/>
          </p:nvSpPr>
          <p:spPr bwMode="auto">
            <a:xfrm>
              <a:off x="850900" y="546395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15"/>
            <p:cNvSpPr/>
            <p:nvPr/>
          </p:nvSpPr>
          <p:spPr bwMode="auto">
            <a:xfrm>
              <a:off x="496888" y="4978177"/>
              <a:ext cx="152400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16"/>
            <p:cNvSpPr/>
            <p:nvPr/>
          </p:nvSpPr>
          <p:spPr bwMode="auto">
            <a:xfrm>
              <a:off x="496888" y="437016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7"/>
            <p:cNvSpPr/>
            <p:nvPr/>
          </p:nvSpPr>
          <p:spPr bwMode="auto">
            <a:xfrm>
              <a:off x="1427163" y="368595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8"/>
            <p:cNvSpPr/>
            <p:nvPr/>
          </p:nvSpPr>
          <p:spPr bwMode="auto">
            <a:xfrm>
              <a:off x="2366963" y="497500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9"/>
            <p:cNvSpPr/>
            <p:nvPr/>
          </p:nvSpPr>
          <p:spPr bwMode="auto">
            <a:xfrm>
              <a:off x="855663" y="3876452"/>
              <a:ext cx="150812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20"/>
            <p:cNvSpPr/>
            <p:nvPr/>
          </p:nvSpPr>
          <p:spPr bwMode="auto">
            <a:xfrm>
              <a:off x="2008188" y="5463952"/>
              <a:ext cx="150812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21"/>
            <p:cNvSpPr/>
            <p:nvPr/>
          </p:nvSpPr>
          <p:spPr bwMode="auto">
            <a:xfrm>
              <a:off x="2009775" y="387327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22"/>
            <p:cNvSpPr/>
            <p:nvPr/>
          </p:nvSpPr>
          <p:spPr bwMode="auto">
            <a:xfrm>
              <a:off x="2368550" y="4368577"/>
              <a:ext cx="150813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23"/>
            <p:cNvCxnSpPr>
              <a:stCxn id="9" idx="4"/>
              <a:endCxn id="8" idx="0"/>
            </p:cNvCxnSpPr>
            <p:nvPr/>
          </p:nvCxnSpPr>
          <p:spPr bwMode="auto">
            <a:xfrm rot="5400000">
              <a:off x="344487" y="4749577"/>
              <a:ext cx="45561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/>
            <p:cNvCxnSpPr>
              <a:stCxn id="12" idx="6"/>
              <a:endCxn id="14" idx="2"/>
            </p:cNvCxnSpPr>
            <p:nvPr/>
          </p:nvCxnSpPr>
          <p:spPr bwMode="auto">
            <a:xfrm flipV="1">
              <a:off x="1006475" y="3949477"/>
              <a:ext cx="1003300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6"/>
            <p:cNvCxnSpPr>
              <a:stCxn id="7" idx="7"/>
              <a:endCxn id="15" idx="3"/>
            </p:cNvCxnSpPr>
            <p:nvPr/>
          </p:nvCxnSpPr>
          <p:spPr bwMode="auto">
            <a:xfrm rot="5400000" flipH="1" flipV="1">
              <a:off x="1192212" y="4287615"/>
              <a:ext cx="987425" cy="14097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7"/>
            <p:cNvCxnSpPr>
              <a:stCxn id="13" idx="1"/>
              <a:endCxn id="12" idx="5"/>
            </p:cNvCxnSpPr>
            <p:nvPr/>
          </p:nvCxnSpPr>
          <p:spPr bwMode="auto">
            <a:xfrm rot="16200000" flipV="1">
              <a:off x="766763" y="4222526"/>
              <a:ext cx="1481138" cy="10461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9"/>
            <p:cNvCxnSpPr>
              <a:stCxn id="11" idx="1"/>
              <a:endCxn id="10" idx="5"/>
            </p:cNvCxnSpPr>
            <p:nvPr/>
          </p:nvCxnSpPr>
          <p:spPr bwMode="auto">
            <a:xfrm rot="16200000" flipV="1">
              <a:off x="1382713" y="3990752"/>
              <a:ext cx="1181100" cy="8318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0"/>
            <p:cNvCxnSpPr>
              <a:stCxn id="8" idx="6"/>
            </p:cNvCxnSpPr>
            <p:nvPr/>
          </p:nvCxnSpPr>
          <p:spPr bwMode="auto">
            <a:xfrm>
              <a:off x="649288" y="5054377"/>
              <a:ext cx="171767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66"/>
            <p:cNvSpPr/>
            <p:nvPr/>
          </p:nvSpPr>
          <p:spPr bwMode="auto">
            <a:xfrm>
              <a:off x="3786188" y="565286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3" name="Straight Connector 67"/>
            <p:cNvCxnSpPr>
              <a:stCxn id="32" idx="1"/>
              <a:endCxn id="31" idx="5"/>
            </p:cNvCxnSpPr>
            <p:nvPr/>
          </p:nvCxnSpPr>
          <p:spPr bwMode="auto">
            <a:xfrm rot="16200000" flipV="1">
              <a:off x="4428332" y="4072508"/>
              <a:ext cx="387350" cy="2492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68"/>
            <p:cNvSpPr/>
            <p:nvPr/>
          </p:nvSpPr>
          <p:spPr bwMode="auto">
            <a:xfrm>
              <a:off x="3208338" y="546395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69"/>
            <p:cNvSpPr/>
            <p:nvPr/>
          </p:nvSpPr>
          <p:spPr bwMode="auto">
            <a:xfrm>
              <a:off x="2854325" y="4978177"/>
              <a:ext cx="150813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70"/>
            <p:cNvSpPr/>
            <p:nvPr/>
          </p:nvSpPr>
          <p:spPr bwMode="auto">
            <a:xfrm>
              <a:off x="2854325" y="4370164"/>
              <a:ext cx="150813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Oval 71"/>
            <p:cNvSpPr/>
            <p:nvPr/>
          </p:nvSpPr>
          <p:spPr bwMode="auto">
            <a:xfrm>
              <a:off x="3784600" y="368595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Oval 72"/>
            <p:cNvSpPr/>
            <p:nvPr/>
          </p:nvSpPr>
          <p:spPr bwMode="auto">
            <a:xfrm>
              <a:off x="4724400" y="4975002"/>
              <a:ext cx="150813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73"/>
            <p:cNvSpPr/>
            <p:nvPr/>
          </p:nvSpPr>
          <p:spPr bwMode="auto">
            <a:xfrm>
              <a:off x="3211513" y="3876452"/>
              <a:ext cx="152400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Oval 74"/>
            <p:cNvSpPr/>
            <p:nvPr/>
          </p:nvSpPr>
          <p:spPr bwMode="auto">
            <a:xfrm>
              <a:off x="4365625" y="5463952"/>
              <a:ext cx="150813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Oval 75"/>
            <p:cNvSpPr/>
            <p:nvPr/>
          </p:nvSpPr>
          <p:spPr bwMode="auto">
            <a:xfrm>
              <a:off x="4367213" y="387327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Oval 76"/>
            <p:cNvSpPr/>
            <p:nvPr/>
          </p:nvSpPr>
          <p:spPr bwMode="auto">
            <a:xfrm>
              <a:off x="4724400" y="436857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3" name="Straight Connector 77"/>
            <p:cNvCxnSpPr>
              <a:stCxn id="32" idx="4"/>
              <a:endCxn id="28" idx="0"/>
            </p:cNvCxnSpPr>
            <p:nvPr/>
          </p:nvCxnSpPr>
          <p:spPr bwMode="auto">
            <a:xfrm rot="5400000">
              <a:off x="4573587" y="4747990"/>
              <a:ext cx="4540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78"/>
            <p:cNvCxnSpPr>
              <a:stCxn id="25" idx="7"/>
              <a:endCxn id="27" idx="3"/>
            </p:cNvCxnSpPr>
            <p:nvPr/>
          </p:nvCxnSpPr>
          <p:spPr bwMode="auto">
            <a:xfrm rot="5400000" flipH="1" flipV="1">
              <a:off x="2802731" y="3996309"/>
              <a:ext cx="1184275" cy="8239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79"/>
            <p:cNvCxnSpPr>
              <a:stCxn id="29" idx="3"/>
              <a:endCxn id="26" idx="7"/>
            </p:cNvCxnSpPr>
            <p:nvPr/>
          </p:nvCxnSpPr>
          <p:spPr bwMode="auto">
            <a:xfrm rot="5400000">
              <a:off x="2914651" y="4073301"/>
              <a:ext cx="387350" cy="2508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80"/>
            <p:cNvCxnSpPr>
              <a:stCxn id="30" idx="7"/>
              <a:endCxn id="32" idx="3"/>
            </p:cNvCxnSpPr>
            <p:nvPr/>
          </p:nvCxnSpPr>
          <p:spPr bwMode="auto">
            <a:xfrm rot="5400000" flipH="1" flipV="1">
              <a:off x="4126706" y="4866259"/>
              <a:ext cx="987425" cy="2524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81"/>
            <p:cNvCxnSpPr>
              <a:stCxn id="27" idx="4"/>
              <a:endCxn id="24" idx="7"/>
            </p:cNvCxnSpPr>
            <p:nvPr/>
          </p:nvCxnSpPr>
          <p:spPr bwMode="auto">
            <a:xfrm rot="5400000">
              <a:off x="2775744" y="4401121"/>
              <a:ext cx="1647825" cy="5222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82"/>
            <p:cNvCxnSpPr>
              <a:stCxn id="22" idx="7"/>
              <a:endCxn id="30" idx="2"/>
            </p:cNvCxnSpPr>
            <p:nvPr/>
          </p:nvCxnSpPr>
          <p:spPr bwMode="auto">
            <a:xfrm rot="5400000" flipH="1" flipV="1">
              <a:off x="4073525" y="5382990"/>
              <a:ext cx="134937" cy="44926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84"/>
            <p:cNvSpPr/>
            <p:nvPr/>
          </p:nvSpPr>
          <p:spPr bwMode="auto">
            <a:xfrm>
              <a:off x="6213475" y="563381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0" name="Straight Connector 85"/>
            <p:cNvCxnSpPr>
              <a:stCxn id="46" idx="3"/>
              <a:endCxn id="43" idx="7"/>
            </p:cNvCxnSpPr>
            <p:nvPr/>
          </p:nvCxnSpPr>
          <p:spPr bwMode="auto">
            <a:xfrm rot="5400000">
              <a:off x="5341938" y="4054251"/>
              <a:ext cx="387350" cy="2508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86"/>
            <p:cNvSpPr/>
            <p:nvPr/>
          </p:nvSpPr>
          <p:spPr bwMode="auto">
            <a:xfrm>
              <a:off x="5635625" y="5444902"/>
              <a:ext cx="152400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87"/>
            <p:cNvSpPr/>
            <p:nvPr/>
          </p:nvSpPr>
          <p:spPr bwMode="auto">
            <a:xfrm>
              <a:off x="5281613" y="4957539"/>
              <a:ext cx="150812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88"/>
            <p:cNvSpPr/>
            <p:nvPr/>
          </p:nvSpPr>
          <p:spPr bwMode="auto">
            <a:xfrm>
              <a:off x="5281613" y="4351114"/>
              <a:ext cx="150812" cy="1508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89"/>
            <p:cNvSpPr/>
            <p:nvPr/>
          </p:nvSpPr>
          <p:spPr bwMode="auto">
            <a:xfrm>
              <a:off x="6211888" y="3666902"/>
              <a:ext cx="150812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90"/>
            <p:cNvSpPr/>
            <p:nvPr/>
          </p:nvSpPr>
          <p:spPr bwMode="auto">
            <a:xfrm>
              <a:off x="7151688" y="4955952"/>
              <a:ext cx="150812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91"/>
            <p:cNvSpPr/>
            <p:nvPr/>
          </p:nvSpPr>
          <p:spPr bwMode="auto">
            <a:xfrm>
              <a:off x="5638800" y="385581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92"/>
            <p:cNvSpPr/>
            <p:nvPr/>
          </p:nvSpPr>
          <p:spPr bwMode="auto">
            <a:xfrm>
              <a:off x="6792913" y="5444902"/>
              <a:ext cx="150812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93"/>
            <p:cNvSpPr/>
            <p:nvPr/>
          </p:nvSpPr>
          <p:spPr bwMode="auto">
            <a:xfrm>
              <a:off x="6794500" y="3854227"/>
              <a:ext cx="152400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94"/>
            <p:cNvSpPr/>
            <p:nvPr/>
          </p:nvSpPr>
          <p:spPr bwMode="auto">
            <a:xfrm>
              <a:off x="7151688" y="434952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0" name="Straight Connector 95"/>
            <p:cNvCxnSpPr>
              <a:stCxn id="43" idx="4"/>
              <a:endCxn id="42" idx="0"/>
            </p:cNvCxnSpPr>
            <p:nvPr/>
          </p:nvCxnSpPr>
          <p:spPr bwMode="auto">
            <a:xfrm rot="5400000">
              <a:off x="5129212" y="4730527"/>
              <a:ext cx="45561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96"/>
            <p:cNvCxnSpPr>
              <a:stCxn id="42" idx="6"/>
              <a:endCxn id="45" idx="2"/>
            </p:cNvCxnSpPr>
            <p:nvPr/>
          </p:nvCxnSpPr>
          <p:spPr bwMode="auto">
            <a:xfrm flipV="1">
              <a:off x="5432425" y="5032152"/>
              <a:ext cx="1719263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97"/>
            <p:cNvCxnSpPr>
              <a:stCxn id="41" idx="7"/>
              <a:endCxn id="48" idx="2"/>
            </p:cNvCxnSpPr>
            <p:nvPr/>
          </p:nvCxnSpPr>
          <p:spPr bwMode="auto">
            <a:xfrm rot="5400000" flipH="1" flipV="1">
              <a:off x="5511006" y="4183633"/>
              <a:ext cx="1538288" cy="10287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98"/>
            <p:cNvCxnSpPr>
              <a:stCxn id="42" idx="6"/>
              <a:endCxn id="49" idx="3"/>
            </p:cNvCxnSpPr>
            <p:nvPr/>
          </p:nvCxnSpPr>
          <p:spPr bwMode="auto">
            <a:xfrm flipV="1">
              <a:off x="5432425" y="4479702"/>
              <a:ext cx="1741488" cy="5540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99"/>
            <p:cNvCxnSpPr>
              <a:stCxn id="39" idx="0"/>
              <a:endCxn id="46" idx="5"/>
            </p:cNvCxnSpPr>
            <p:nvPr/>
          </p:nvCxnSpPr>
          <p:spPr bwMode="auto">
            <a:xfrm rot="16200000" flipV="1">
              <a:off x="5205412" y="4549552"/>
              <a:ext cx="1647825" cy="5207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100"/>
            <p:cNvCxnSpPr>
              <a:stCxn id="45" idx="1"/>
              <a:endCxn id="44" idx="5"/>
            </p:cNvCxnSpPr>
            <p:nvPr/>
          </p:nvCxnSpPr>
          <p:spPr bwMode="auto">
            <a:xfrm rot="16200000" flipV="1">
              <a:off x="6166644" y="3970908"/>
              <a:ext cx="1181100" cy="8334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101"/>
            <p:cNvCxnSpPr>
              <a:stCxn id="47" idx="7"/>
              <a:endCxn id="45" idx="3"/>
            </p:cNvCxnSpPr>
            <p:nvPr/>
          </p:nvCxnSpPr>
          <p:spPr bwMode="auto">
            <a:xfrm rot="5400000" flipH="1" flipV="1">
              <a:off x="6856413" y="5149626"/>
              <a:ext cx="382588" cy="252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02"/>
            <p:cNvCxnSpPr>
              <a:stCxn id="9" idx="6"/>
              <a:endCxn id="15" idx="2"/>
            </p:cNvCxnSpPr>
            <p:nvPr/>
          </p:nvCxnSpPr>
          <p:spPr bwMode="auto">
            <a:xfrm flipV="1">
              <a:off x="649288" y="4444777"/>
              <a:ext cx="1719262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2"/>
          <p:cNvSpPr>
            <a:spLocks/>
          </p:cNvSpPr>
          <p:nvPr/>
        </p:nvSpPr>
        <p:spPr bwMode="auto">
          <a:xfrm>
            <a:off x="7997824" y="4317777"/>
            <a:ext cx="601663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1748" bIns="0">
            <a:prstTxWarp prst="textNoShape">
              <a:avLst/>
            </a:prstTxWarp>
            <a:spAutoFit/>
          </a:bodyPr>
          <a:lstStyle/>
          <a:p>
            <a:pPr marL="30163" algn="r">
              <a:buClr>
                <a:srgbClr val="CC0000"/>
              </a:buClr>
              <a:buSzPct val="100000"/>
            </a:pPr>
            <a:r>
              <a:rPr lang="en-US" sz="1600" b="1" dirty="0">
                <a:solidFill>
                  <a:srgbClr val="FF0000"/>
                </a:solidFill>
                <a:latin typeface="Helvetica" pitchFamily="32" charset="0"/>
                <a:ea typeface="Trebuchet MS" pitchFamily="32" charset="0"/>
                <a:cs typeface="Trebuchet MS" pitchFamily="32" charset="0"/>
                <a:sym typeface="Trebuchet MS" pitchFamily="32" charset="0"/>
              </a:rPr>
              <a:t>N=10 </a:t>
            </a:r>
          </a:p>
          <a:p>
            <a:pPr marL="30163" algn="r">
              <a:buClr>
                <a:srgbClr val="CC0000"/>
              </a:buClr>
              <a:buSzPct val="100000"/>
            </a:pPr>
            <a:r>
              <a:rPr lang="en-US" sz="1600" b="1" dirty="0">
                <a:solidFill>
                  <a:srgbClr val="FF0000"/>
                </a:solidFill>
                <a:latin typeface="Helvetica" pitchFamily="32" charset="0"/>
                <a:ea typeface="Trebuchet MS" pitchFamily="32" charset="0"/>
                <a:cs typeface="Trebuchet MS" pitchFamily="32" charset="0"/>
                <a:sym typeface="Trebuchet MS" pitchFamily="32" charset="0"/>
              </a:rPr>
              <a:t>p=1/6</a:t>
            </a:r>
          </a:p>
        </p:txBody>
      </p:sp>
    </p:spTree>
    <p:extLst>
      <p:ext uri="{BB962C8B-B14F-4D97-AF65-F5344CB8AC3E}">
        <p14:creationId xmlns="" xmlns:p14="http://schemas.microsoft.com/office/powerpoint/2010/main" val="11869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pt-BR" dirty="0" smtClean="0"/>
              <a:t>G(</a:t>
            </a:r>
            <a:r>
              <a:rPr lang="pt-BR" dirty="0" err="1" smtClean="0"/>
              <a:t>N,p</a:t>
            </a:r>
            <a:r>
              <a:rPr lang="pt-BR" dirty="0" smtClean="0"/>
              <a:t>) tem propriedades que pode ser estudas em termos probabilísticos</a:t>
            </a:r>
          </a:p>
          <a:p>
            <a:endParaRPr lang="pt-BR" sz="2400" dirty="0"/>
          </a:p>
          <a:p>
            <a:r>
              <a:rPr lang="pt-BR" dirty="0" smtClean="0"/>
              <a:t>Exemplo: qual a probabilidade de ocorrência de uma rede com exatamente L arestas</a:t>
            </a:r>
          </a:p>
          <a:p>
            <a:pPr lvl="1"/>
            <a:r>
              <a:rPr lang="pt-BR" dirty="0" smtClean="0"/>
              <a:t>Distribuição binomial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4048" y="569812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 arestas com probabilidade p e as restantes com probabilidade (1-p)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4427984" y="55892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40219147"/>
              </p:ext>
            </p:extLst>
          </p:nvPr>
        </p:nvGraphicFramePr>
        <p:xfrm>
          <a:off x="2339752" y="4797152"/>
          <a:ext cx="3240360" cy="1133787"/>
        </p:xfrm>
        <a:graphic>
          <a:graphicData uri="http://schemas.openxmlformats.org/presentationml/2006/ole">
            <p:oleObj spid="_x0000_s1078" name="Equation" r:id="rId4" imgW="1803400" imgH="635000" progId="Equation.3">
              <p:embed/>
            </p:oleObj>
          </a:graphicData>
        </a:graphic>
      </p:graphicFrame>
      <p:cxnSp>
        <p:nvCxnSpPr>
          <p:cNvPr id="10" name="Conector reto 9"/>
          <p:cNvCxnSpPr/>
          <p:nvPr/>
        </p:nvCxnSpPr>
        <p:spPr>
          <a:xfrm>
            <a:off x="4427984" y="6021286"/>
            <a:ext cx="57606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187624" y="60932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Número máximo de arestas possíveis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2411760" y="5517232"/>
            <a:ext cx="720080" cy="504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057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Tamanho médio &lt;L&gt;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Grau médio</a:t>
            </a:r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27747618"/>
              </p:ext>
            </p:extLst>
          </p:nvPr>
        </p:nvGraphicFramePr>
        <p:xfrm>
          <a:off x="1403648" y="2492896"/>
          <a:ext cx="3658284" cy="1008112"/>
        </p:xfrm>
        <a:graphic>
          <a:graphicData uri="http://schemas.openxmlformats.org/presentationml/2006/ole">
            <p:oleObj spid="_x0000_s2148" name="Equation" r:id="rId4" imgW="1981200" imgH="546100" progId="Equation.3">
              <p:embed/>
            </p:oleObj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9971729"/>
              </p:ext>
            </p:extLst>
          </p:nvPr>
        </p:nvGraphicFramePr>
        <p:xfrm>
          <a:off x="1259632" y="5013176"/>
          <a:ext cx="3096344" cy="369258"/>
        </p:xfrm>
        <a:graphic>
          <a:graphicData uri="http://schemas.openxmlformats.org/presentationml/2006/ole">
            <p:oleObj spid="_x0000_s2149" name="Equation" r:id="rId5" imgW="1485900" imgH="1778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987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1238</Words>
  <Application>Microsoft Office PowerPoint</Application>
  <PresentationFormat>Apresentação na tela (4:3)</PresentationFormat>
  <Paragraphs>259</Paragraphs>
  <Slides>35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Tema do Office</vt:lpstr>
      <vt:lpstr>Equation</vt:lpstr>
      <vt:lpstr>Equação</vt:lpstr>
      <vt:lpstr>Photo Editor Photo</vt:lpstr>
      <vt:lpstr>Modelos de Redes</vt:lpstr>
      <vt:lpstr>Roteiro</vt:lpstr>
      <vt:lpstr>Introdução</vt:lpstr>
      <vt:lpstr>Introdução</vt:lpstr>
      <vt:lpstr>Redes Aleatórias Erdõs e Rényi (50-60)</vt:lpstr>
      <vt:lpstr>Redes Aleatórias</vt:lpstr>
      <vt:lpstr>Redes Aleatórias</vt:lpstr>
      <vt:lpstr>Redes Aleatórias</vt:lpstr>
      <vt:lpstr>Redes Aleatórias</vt:lpstr>
      <vt:lpstr>Redes Aleatórias</vt:lpstr>
      <vt:lpstr>Redes Aleatórias</vt:lpstr>
      <vt:lpstr>Redes Aleatórias - Evolução</vt:lpstr>
      <vt:lpstr>Redes Aleatórias - Evolução</vt:lpstr>
      <vt:lpstr>Redes Aleatórias - Evolução</vt:lpstr>
      <vt:lpstr>Redes Aleatórias - Evolução</vt:lpstr>
      <vt:lpstr>Redes Aleatórias - Evolução</vt:lpstr>
      <vt:lpstr>Redes Aleatórias - Evolução</vt:lpstr>
      <vt:lpstr>Redes Aleatórias</vt:lpstr>
      <vt:lpstr>Redes Sem Escala R. Albert, H. Jeong, A-L Barabasi, Nature, 401 130 (1999).</vt:lpstr>
      <vt:lpstr>World Wide Web</vt:lpstr>
      <vt:lpstr>World Wide Web</vt:lpstr>
      <vt:lpstr>Distribuição – Lei de Potência</vt:lpstr>
      <vt:lpstr>Redes Sem Escala</vt:lpstr>
      <vt:lpstr>Slide 24</vt:lpstr>
      <vt:lpstr>Slide 25</vt:lpstr>
      <vt:lpstr>Slide 26</vt:lpstr>
      <vt:lpstr>Slide 27</vt:lpstr>
      <vt:lpstr>Redes Sem Escala - Formação</vt:lpstr>
      <vt:lpstr>Redes Sem Escala - Formação</vt:lpstr>
      <vt:lpstr>Redes Sem Escala - Formação</vt:lpstr>
      <vt:lpstr>Redes Sem Escala - Formação</vt:lpstr>
      <vt:lpstr>Redes Sem Escala - Implicações</vt:lpstr>
      <vt:lpstr>Slide 33</vt:lpstr>
      <vt:lpstr>Conclusões</vt:lpstr>
      <vt:lpstr>Material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de Redes</dc:title>
  <dc:creator>Prof_Ricardo Bastos</dc:creator>
  <cp:lastModifiedBy>Valued Acer Customer</cp:lastModifiedBy>
  <cp:revision>69</cp:revision>
  <dcterms:created xsi:type="dcterms:W3CDTF">2011-03-31T16:06:31Z</dcterms:created>
  <dcterms:modified xsi:type="dcterms:W3CDTF">2011-04-01T13:59:05Z</dcterms:modified>
</cp:coreProperties>
</file>