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1"/>
  </p:notesMasterIdLst>
  <p:sldIdLst>
    <p:sldId id="256" r:id="rId2"/>
    <p:sldId id="271" r:id="rId3"/>
    <p:sldId id="296" r:id="rId4"/>
    <p:sldId id="260" r:id="rId5"/>
    <p:sldId id="276" r:id="rId6"/>
    <p:sldId id="279" r:id="rId7"/>
    <p:sldId id="273" r:id="rId8"/>
    <p:sldId id="270" r:id="rId9"/>
    <p:sldId id="269" r:id="rId10"/>
    <p:sldId id="262" r:id="rId11"/>
    <p:sldId id="281" r:id="rId12"/>
    <p:sldId id="288" r:id="rId13"/>
    <p:sldId id="282" r:id="rId14"/>
    <p:sldId id="283" r:id="rId15"/>
    <p:sldId id="265" r:id="rId16"/>
    <p:sldId id="289" r:id="rId17"/>
    <p:sldId id="284" r:id="rId18"/>
    <p:sldId id="285" r:id="rId19"/>
    <p:sldId id="294" r:id="rId20"/>
    <p:sldId id="286" r:id="rId21"/>
    <p:sldId id="263" r:id="rId22"/>
    <p:sldId id="290" r:id="rId23"/>
    <p:sldId id="277" r:id="rId24"/>
    <p:sldId id="266" r:id="rId25"/>
    <p:sldId id="295" r:id="rId26"/>
    <p:sldId id="267" r:id="rId27"/>
    <p:sldId id="268" r:id="rId28"/>
    <p:sldId id="297" r:id="rId29"/>
    <p:sldId id="291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259" autoAdjust="0"/>
  </p:normalViewPr>
  <p:slideViewPr>
    <p:cSldViewPr>
      <p:cViewPr>
        <p:scale>
          <a:sx n="82" d="100"/>
          <a:sy n="82" d="100"/>
        </p:scale>
        <p:origin x="-2460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06186-DA75-43E6-A222-BE257B3668F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685AB-99CB-4AAE-90A9-E7EA131A45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09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Bonacich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defende que quanto mais ligações tiverem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quem um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está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ligado mais central ele é. O índice de centralidade de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Bonacich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considera que a centralidade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cada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 função: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da quantidade de ligações que tem 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da quantidade de ligações que tem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sua vizinhança (quanto mais ligações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tiverem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vizinhança de A, mais central será A).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 ainda,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Bonacich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considera que quanto menos ligações tiverem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quem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está ligado mais poderoso ele é. O índice de poder de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Bonacich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considera que o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poder de cada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 função: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da quantidade de ligações que tem 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da quantidade de ligações que tem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sua vizinhança (quanto menos ligações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tiverem 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sua vizinhança, mais poderoso será 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algoritmo faz a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an´alise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liga¸c˜oes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existentes entre diversos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n´os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(no caso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p´aginas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web)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atribui um peso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num´erico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cada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n´o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conforme 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n´umero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liga¸c˜oes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oriundas de outros</a:t>
            </a:r>
          </a:p>
          <a:p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n´os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Indice</a:t>
            </a:r>
            <a:r>
              <a:rPr lang="pt-BR" dirty="0" smtClean="0"/>
              <a:t> de </a:t>
            </a:r>
            <a:r>
              <a:rPr lang="pt-BR" dirty="0" err="1" smtClean="0"/>
              <a:t>bonacci</a:t>
            </a:r>
            <a:endParaRPr lang="pt-BR" dirty="0" smtClean="0"/>
          </a:p>
          <a:p>
            <a:r>
              <a:rPr lang="pt-BR" dirty="0" smtClean="0"/>
              <a:t>Proximidade</a:t>
            </a:r>
            <a:r>
              <a:rPr lang="pt-BR" baseline="0" dirty="0" smtClean="0"/>
              <a:t> – aluno de mestrado</a:t>
            </a:r>
          </a:p>
          <a:p>
            <a:r>
              <a:rPr lang="pt-BR" baseline="0" dirty="0" smtClean="0"/>
              <a:t>Fazer com que outros dependam dele – </a:t>
            </a:r>
            <a:r>
              <a:rPr lang="pt-BR" baseline="0" dirty="0" err="1" smtClean="0"/>
              <a:t>individuos</a:t>
            </a:r>
            <a:r>
              <a:rPr lang="pt-BR" baseline="0" dirty="0" smtClean="0"/>
              <a:t> mais importantes da rede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Poder:tornar os outros dependentes de você. quanto mais forem dependentes mais poder você vai ter.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Indice</a:t>
            </a:r>
            <a:r>
              <a:rPr lang="pt-BR" dirty="0" smtClean="0"/>
              <a:t> de </a:t>
            </a:r>
            <a:r>
              <a:rPr lang="pt-BR" dirty="0" err="1" smtClean="0"/>
              <a:t>bonacci</a:t>
            </a:r>
            <a:endParaRPr lang="pt-BR" dirty="0" smtClean="0"/>
          </a:p>
          <a:p>
            <a:r>
              <a:rPr lang="pt-BR" dirty="0" smtClean="0"/>
              <a:t>Proximidade</a:t>
            </a:r>
            <a:r>
              <a:rPr lang="pt-BR" baseline="0" dirty="0" smtClean="0"/>
              <a:t> – aluno de mestrado</a:t>
            </a:r>
          </a:p>
          <a:p>
            <a:r>
              <a:rPr lang="pt-BR" baseline="0" dirty="0" smtClean="0"/>
              <a:t>Fazer com que outros dependam dele – </a:t>
            </a:r>
            <a:r>
              <a:rPr lang="pt-BR" baseline="0" dirty="0" err="1" smtClean="0"/>
              <a:t>individuos</a:t>
            </a:r>
            <a:r>
              <a:rPr lang="pt-BR" baseline="0" dirty="0" smtClean="0"/>
              <a:t> mais importantes da rede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Poder:tornar os outros dependentes de você. quanto mais forem dependentes mais poder você vai ter.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Quanto mais as pessoas dependem de mim para fazer conexões com outras pessoas, mais poder que eu tenho.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C2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(n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1)(n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case that order of choosing units in pair is not</a:t>
            </a:r>
          </a:p>
          <a:p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undirected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network)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Normalização</a:t>
            </a:r>
            <a:r>
              <a:rPr lang="pt-BR" baseline="0" dirty="0" smtClean="0"/>
              <a:t> ocorre </a:t>
            </a:r>
            <a:r>
              <a:rPr lang="pt-BR" baseline="0" dirty="0" err="1" smtClean="0"/>
              <a:t>pq</a:t>
            </a:r>
            <a:r>
              <a:rPr lang="pt-BR" baseline="0" dirty="0" smtClean="0"/>
              <a:t> grafos maiores terão distancias maiores, mas n necessariamente têm menos proximidade.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Proximidade infinita para redes desconectadas.</a:t>
            </a:r>
          </a:p>
          <a:p>
            <a:r>
              <a:rPr lang="pt-BR" dirty="0" smtClean="0"/>
              <a:t>Redes de co-autoria</a:t>
            </a:r>
            <a:r>
              <a:rPr lang="pt-BR" baseline="0" dirty="0" smtClean="0"/>
              <a:t>: Professores com alunos: por estarem </a:t>
            </a:r>
            <a:r>
              <a:rPr lang="pt-BR" baseline="0" dirty="0" err="1" smtClean="0"/>
              <a:t>diretamento</a:t>
            </a:r>
            <a:r>
              <a:rPr lang="pt-BR" baseline="0" dirty="0" smtClean="0"/>
              <a:t> conectados aos prof., os alunos possuem alta proximidade caso os </a:t>
            </a:r>
            <a:r>
              <a:rPr lang="pt-BR" baseline="0" dirty="0" err="1" smtClean="0"/>
              <a:t>profs</a:t>
            </a:r>
            <a:r>
              <a:rPr lang="pt-BR" baseline="0" dirty="0" smtClean="0"/>
              <a:t> o tenha.Escrever artigos...</a:t>
            </a:r>
            <a:r>
              <a:rPr lang="pt-BR" baseline="0" dirty="0" err="1" smtClean="0"/>
              <a:t>etc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685AB-99CB-4AAE-90A9-E7EA131A451F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73857-8D33-4083-9590-E28CDA3F8639}" type="datetimeFigureOut">
              <a:rPr lang="pt-BR" smtClean="0"/>
              <a:pPr/>
              <a:t>11/08/2011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E21F61-C9D8-42C1-8C78-C9233FC70F00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de Centralidade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Ricard</a:t>
            </a:r>
            <a:r>
              <a:rPr lang="pt-BR" dirty="0" smtClean="0"/>
              <a:t>o Prudêncio</a:t>
            </a:r>
          </a:p>
          <a:p>
            <a:endParaRPr lang="pt-BR" dirty="0" smtClean="0"/>
          </a:p>
          <a:p>
            <a:r>
              <a:rPr lang="pt-BR" dirty="0" smtClean="0"/>
              <a:t>Tópicos Avançados em Inteligência Artificial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en-US" dirty="0" smtClean="0"/>
              <a:t>Mede a </a:t>
            </a:r>
            <a:r>
              <a:rPr lang="en-US" dirty="0" err="1" smtClean="0"/>
              <a:t>frequência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aparece</a:t>
            </a:r>
            <a:r>
              <a:rPr lang="en-US" dirty="0" smtClean="0"/>
              <a:t> no </a:t>
            </a:r>
            <a:r>
              <a:rPr lang="en-US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caminho</a:t>
            </a:r>
            <a:r>
              <a:rPr lang="en-US" dirty="0" smtClean="0"/>
              <a:t> entre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quaisquer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Nós</a:t>
            </a:r>
            <a:r>
              <a:rPr lang="en-US" dirty="0" smtClean="0"/>
              <a:t> com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potencial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controle</a:t>
            </a:r>
            <a:r>
              <a:rPr lang="en-US" dirty="0" smtClean="0"/>
              <a:t> do </a:t>
            </a:r>
            <a:r>
              <a:rPr lang="en-US" dirty="0" err="1" smtClean="0"/>
              <a:t>fluxo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</p:txBody>
      </p:sp>
      <p:grpSp>
        <p:nvGrpSpPr>
          <p:cNvPr id="4" name="Grupo 27"/>
          <p:cNvGrpSpPr/>
          <p:nvPr/>
        </p:nvGrpSpPr>
        <p:grpSpPr>
          <a:xfrm>
            <a:off x="1763688" y="4653136"/>
            <a:ext cx="1785950" cy="1571636"/>
            <a:chOff x="1142976" y="2714620"/>
            <a:chExt cx="2500330" cy="2214578"/>
          </a:xfrm>
        </p:grpSpPr>
        <p:sp>
          <p:nvSpPr>
            <p:cNvPr id="5" name="Elipse 4"/>
            <p:cNvSpPr/>
            <p:nvPr/>
          </p:nvSpPr>
          <p:spPr>
            <a:xfrm>
              <a:off x="2214546" y="3643314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2786050" y="278605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3286116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1857356" y="271462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1142976" y="3571876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G</a:t>
              </a:r>
              <a:endParaRPr lang="pt-BR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571604" y="450057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</a:t>
              </a:r>
              <a:endParaRPr lang="pt-BR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2643174" y="457200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</a:t>
              </a:r>
              <a:endParaRPr lang="pt-BR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 rot="16200000" flipV="1">
              <a:off x="1875216" y="3268265"/>
              <a:ext cx="623813" cy="2309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endCxn id="6" idx="3"/>
            </p:cNvCxnSpPr>
            <p:nvPr/>
          </p:nvCxnSpPr>
          <p:spPr>
            <a:xfrm rot="5400000" flipH="1" flipV="1">
              <a:off x="2321703" y="3207621"/>
              <a:ext cx="633337" cy="399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rot="16200000" flipH="1">
              <a:off x="2911067" y="3518298"/>
              <a:ext cx="88028" cy="7666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>
              <a:stCxn id="10" idx="7"/>
              <a:endCxn id="5" idx="3"/>
            </p:cNvCxnSpPr>
            <p:nvPr/>
          </p:nvCxnSpPr>
          <p:spPr>
            <a:xfrm rot="5400000" flipH="1" flipV="1">
              <a:off x="1769328" y="4055352"/>
              <a:ext cx="604684" cy="390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2268125" y="4108931"/>
              <a:ext cx="623813" cy="302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>
              <a:endCxn id="5" idx="2"/>
            </p:cNvCxnSpPr>
            <p:nvPr/>
          </p:nvCxnSpPr>
          <p:spPr>
            <a:xfrm>
              <a:off x="1357290" y="3714752"/>
              <a:ext cx="857256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aixaDeTexto 17"/>
          <p:cNvSpPr txBox="1"/>
          <p:nvPr/>
        </p:nvSpPr>
        <p:spPr>
          <a:xfrm>
            <a:off x="3857620" y="5143512"/>
            <a:ext cx="454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Todas as mensagens na rede passam por nó A!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en-US" dirty="0" err="1" smtClean="0"/>
              <a:t>Nós</a:t>
            </a:r>
            <a:r>
              <a:rPr lang="en-US" dirty="0" smtClean="0"/>
              <a:t> com alto </a:t>
            </a:r>
            <a:r>
              <a:rPr lang="en-US" dirty="0" err="1" smtClean="0">
                <a:solidFill>
                  <a:srgbClr val="FF0000"/>
                </a:solidFill>
              </a:rPr>
              <a:t>controle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ajudar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coordenação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um </a:t>
            </a:r>
            <a:r>
              <a:rPr lang="en-US" dirty="0" err="1" smtClean="0"/>
              <a:t>grupo</a:t>
            </a:r>
            <a:endParaRPr lang="en-US" dirty="0" smtClean="0"/>
          </a:p>
          <a:p>
            <a:pPr lvl="1"/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influenciar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, </a:t>
            </a:r>
            <a:r>
              <a:rPr lang="en-US" dirty="0" err="1" smtClean="0"/>
              <a:t>atrasando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perturbação</a:t>
            </a:r>
            <a:r>
              <a:rPr lang="en-US" dirty="0" smtClean="0"/>
              <a:t> o </a:t>
            </a:r>
            <a:r>
              <a:rPr lang="en-US" dirty="0" err="1" smtClean="0"/>
              <a:t>fluxo</a:t>
            </a:r>
            <a:r>
              <a:rPr lang="en-US" dirty="0" smtClean="0"/>
              <a:t> de </a:t>
            </a:r>
            <a:r>
              <a:rPr lang="en-US" dirty="0" err="1" smtClean="0"/>
              <a:t>informação</a:t>
            </a:r>
            <a:endParaRPr lang="en-US" dirty="0" smtClean="0"/>
          </a:p>
          <a:p>
            <a:pPr lvl="2"/>
            <a:r>
              <a:rPr lang="en-US" dirty="0" smtClean="0"/>
              <a:t>“The more people depend on me to make connections with other people, the more power I have” (</a:t>
            </a:r>
            <a:r>
              <a:rPr lang="pt-BR" dirty="0" err="1" smtClean="0"/>
              <a:t>Hanneman</a:t>
            </a:r>
            <a:r>
              <a:rPr lang="pt-BR" dirty="0" smtClean="0"/>
              <a:t> 1998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99064"/>
            <a:ext cx="8229600" cy="3750216"/>
          </a:xfrm>
        </p:spPr>
        <p:txBody>
          <a:bodyPr>
            <a:normAutofit/>
          </a:bodyPr>
          <a:lstStyle/>
          <a:p>
            <a:r>
              <a:rPr lang="en-US" dirty="0" err="1" smtClean="0"/>
              <a:t>Potencial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conectar</a:t>
            </a:r>
            <a:r>
              <a:rPr lang="en-US" dirty="0" smtClean="0"/>
              <a:t> </a:t>
            </a:r>
            <a:r>
              <a:rPr lang="en-US" dirty="0" err="1" smtClean="0"/>
              <a:t>comunidades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Eliminar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de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intermediação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o </a:t>
            </a:r>
            <a:r>
              <a:rPr lang="en-US" dirty="0" err="1" smtClean="0"/>
              <a:t>efeito</a:t>
            </a:r>
            <a:r>
              <a:rPr lang="en-US" dirty="0" smtClean="0"/>
              <a:t> de </a:t>
            </a:r>
            <a:r>
              <a:rPr lang="en-US" dirty="0" err="1" smtClean="0"/>
              <a:t>desconectar</a:t>
            </a:r>
            <a:r>
              <a:rPr lang="en-US" dirty="0" smtClean="0"/>
              <a:t> a </a:t>
            </a:r>
            <a:r>
              <a:rPr lang="en-US" dirty="0" err="1" smtClean="0"/>
              <a:t>rede</a:t>
            </a:r>
            <a:endParaRPr lang="en-US" dirty="0" smtClean="0"/>
          </a:p>
          <a:p>
            <a:pPr lvl="1"/>
            <a:r>
              <a:rPr lang="en-US" dirty="0" err="1" smtClean="0"/>
              <a:t>Propriedade</a:t>
            </a:r>
            <a:r>
              <a:rPr lang="en-US" dirty="0" smtClean="0"/>
              <a:t>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algoritmos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detecção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comunidades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1071538" y="2214554"/>
          <a:ext cx="1952636" cy="1236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ção" r:id="rId3" imgW="761760" imgH="482400" progId="Equation.3">
                  <p:embed/>
                </p:oleObj>
              </mc:Choice>
              <mc:Fallback>
                <p:oleObj name="Equação" r:id="rId3" imgW="7617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214554"/>
                        <a:ext cx="1952636" cy="1236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928688" y="4714875"/>
          <a:ext cx="3429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ção" r:id="rId5" imgW="1333440" imgH="444240" progId="Equation.3">
                  <p:embed/>
                </p:oleObj>
              </mc:Choice>
              <mc:Fallback>
                <p:oleObj name="Equação" r:id="rId5" imgW="13334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714875"/>
                        <a:ext cx="3429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5000628" y="1785926"/>
          <a:ext cx="500066" cy="625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ção" r:id="rId7" imgW="203040" imgH="253800" progId="Equation.3">
                  <p:embed/>
                </p:oleObj>
              </mc:Choice>
              <mc:Fallback>
                <p:oleObj name="Equação" r:id="rId7" imgW="20304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785926"/>
                        <a:ext cx="500066" cy="6250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500694" y="1907553"/>
            <a:ext cx="32801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: Número de </a:t>
            </a:r>
            <a:r>
              <a:rPr lang="pt-BR" sz="2200" dirty="0" smtClean="0">
                <a:solidFill>
                  <a:srgbClr val="FF0000"/>
                </a:solidFill>
              </a:rPr>
              <a:t>caminhos geodésicos </a:t>
            </a:r>
            <a:r>
              <a:rPr lang="pt-BR" sz="2200" dirty="0" smtClean="0"/>
              <a:t>entre v</a:t>
            </a:r>
            <a:r>
              <a:rPr lang="pt-BR" sz="2200" baseline="-25000" dirty="0" smtClean="0"/>
              <a:t>i</a:t>
            </a:r>
            <a:r>
              <a:rPr lang="pt-BR" sz="2200" dirty="0" smtClean="0"/>
              <a:t> e </a:t>
            </a:r>
            <a:r>
              <a:rPr lang="pt-BR" sz="2200" dirty="0" err="1" smtClean="0"/>
              <a:t>v</a:t>
            </a:r>
            <a:r>
              <a:rPr lang="pt-BR" sz="2200" baseline="-25000" dirty="0" err="1" smtClean="0"/>
              <a:t>j</a:t>
            </a:r>
            <a:r>
              <a:rPr lang="pt-BR" sz="2200" baseline="-25000" dirty="0" smtClean="0"/>
              <a:t> </a:t>
            </a:r>
            <a:r>
              <a:rPr lang="pt-BR" sz="2200" dirty="0" smtClean="0"/>
              <a:t>que passam por </a:t>
            </a:r>
            <a:r>
              <a:rPr lang="pt-BR" sz="2200" dirty="0" err="1" smtClean="0"/>
              <a:t>v</a:t>
            </a:r>
            <a:r>
              <a:rPr lang="pt-BR" sz="2200" baseline="-25000" dirty="0" err="1" smtClean="0"/>
              <a:t>k</a:t>
            </a:r>
            <a:endParaRPr lang="pt-BR" sz="2200" dirty="0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5016500" y="3180875"/>
          <a:ext cx="4683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ção" r:id="rId9" imgW="190440" imgH="253800" progId="Equation.3">
                  <p:embed/>
                </p:oleObj>
              </mc:Choice>
              <mc:Fallback>
                <p:oleObj name="Equação" r:id="rId9" imgW="19044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3180875"/>
                        <a:ext cx="4683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5500694" y="3302501"/>
            <a:ext cx="3643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: Número total de caminhos geodésicos entre v</a:t>
            </a:r>
            <a:r>
              <a:rPr lang="pt-BR" sz="2200" baseline="-25000" dirty="0" smtClean="0"/>
              <a:t>i</a:t>
            </a:r>
            <a:r>
              <a:rPr lang="pt-BR" sz="2200" dirty="0" smtClean="0"/>
              <a:t> e </a:t>
            </a:r>
            <a:r>
              <a:rPr lang="pt-BR" sz="2200" dirty="0" err="1" smtClean="0"/>
              <a:t>v</a:t>
            </a:r>
            <a:r>
              <a:rPr lang="pt-BR" sz="2200" baseline="-25000" dirty="0" err="1" smtClean="0"/>
              <a:t>j</a:t>
            </a:r>
            <a:endParaRPr lang="pt-BR" sz="22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429256" y="4945575"/>
            <a:ext cx="3280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Soma para todos os pares diferentes de nós v</a:t>
            </a:r>
            <a:r>
              <a:rPr lang="pt-BR" sz="2200" baseline="-25000" dirty="0" smtClean="0"/>
              <a:t>i</a:t>
            </a:r>
            <a:r>
              <a:rPr lang="pt-BR" sz="2200" dirty="0" smtClean="0"/>
              <a:t> e </a:t>
            </a:r>
            <a:r>
              <a:rPr lang="pt-BR" sz="2200" dirty="0" err="1" smtClean="0"/>
              <a:t>v</a:t>
            </a:r>
            <a:r>
              <a:rPr lang="pt-BR" sz="2200" baseline="-25000" dirty="0" err="1" smtClean="0"/>
              <a:t>j</a:t>
            </a:r>
            <a:endParaRPr lang="pt-BR" sz="2200" dirty="0" smtClean="0"/>
          </a:p>
        </p:txBody>
      </p:sp>
      <p:cxnSp>
        <p:nvCxnSpPr>
          <p:cNvPr id="14" name="Conector de seta reta 13"/>
          <p:cNvCxnSpPr/>
          <p:nvPr/>
        </p:nvCxnSpPr>
        <p:spPr>
          <a:xfrm rot="10800000">
            <a:off x="4429124" y="521495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642910" y="2357430"/>
          <a:ext cx="339725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ção" r:id="rId4" imgW="1320480" imgH="393480" progId="Equation.3">
                  <p:embed/>
                </p:oleObj>
              </mc:Choice>
              <mc:Fallback>
                <p:oleObj name="Equação" r:id="rId4" imgW="13204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357430"/>
                        <a:ext cx="3397250" cy="101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5286380" y="2428868"/>
            <a:ext cx="3280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Medida normalizada para comparação entre redes</a:t>
            </a:r>
          </a:p>
        </p:txBody>
      </p:sp>
      <p:cxnSp>
        <p:nvCxnSpPr>
          <p:cNvPr id="14" name="Conector de seta reta 13"/>
          <p:cNvCxnSpPr/>
          <p:nvPr/>
        </p:nvCxnSpPr>
        <p:spPr>
          <a:xfrm rot="10800000">
            <a:off x="4143372" y="278605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to 12"/>
          <p:cNvGraphicFramePr>
            <a:graphicFrameLocks noChangeAspect="1"/>
          </p:cNvGraphicFramePr>
          <p:nvPr/>
        </p:nvGraphicFramePr>
        <p:xfrm>
          <a:off x="785786" y="4643446"/>
          <a:ext cx="1575965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ção" r:id="rId6" imgW="711000" imgH="419040" progId="Equation.3">
                  <p:embed/>
                </p:oleObj>
              </mc:Choice>
              <mc:Fallback>
                <p:oleObj name="Equação" r:id="rId6" imgW="71100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4643446"/>
                        <a:ext cx="1575965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5357818" y="4643446"/>
            <a:ext cx="32801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Grau de intermediação do nó mais central em uma rede em formato estrela</a:t>
            </a:r>
          </a:p>
        </p:txBody>
      </p:sp>
      <p:cxnSp>
        <p:nvCxnSpPr>
          <p:cNvPr id="17" name="Conector de seta reta 16"/>
          <p:cNvCxnSpPr/>
          <p:nvPr/>
        </p:nvCxnSpPr>
        <p:spPr>
          <a:xfrm rot="10800000">
            <a:off x="4000496" y="500063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101" t="22500" r="33203" b="8125"/>
          <a:stretch>
            <a:fillRect/>
          </a:stretch>
        </p:blipFill>
        <p:spPr bwMode="auto">
          <a:xfrm>
            <a:off x="357158" y="0"/>
            <a:ext cx="6715172" cy="464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500034" y="5643578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Rede de contatos de pacientes com Tuberculose</a:t>
            </a:r>
          </a:p>
          <a:p>
            <a:r>
              <a:rPr lang="pt-BR" dirty="0" smtClean="0"/>
              <a:t>Fonte</a:t>
            </a:r>
            <a:r>
              <a:rPr lang="pt-BR" smtClean="0"/>
              <a:t>: Andre </a:t>
            </a:r>
            <a:r>
              <a:rPr lang="pt-BR" dirty="0" err="1" smtClean="0"/>
              <a:t>et</a:t>
            </a:r>
            <a:r>
              <a:rPr lang="pt-BR" dirty="0" smtClean="0"/>
              <a:t> al., </a:t>
            </a:r>
            <a:r>
              <a:rPr lang="pt-BR" dirty="0" err="1" smtClean="0"/>
              <a:t>Transmission</a:t>
            </a:r>
            <a:r>
              <a:rPr lang="pt-BR" dirty="0" smtClean="0"/>
              <a:t> Network </a:t>
            </a:r>
            <a:r>
              <a:rPr lang="pt-BR" dirty="0" err="1" smtClean="0"/>
              <a:t>Analysis</a:t>
            </a:r>
            <a:r>
              <a:rPr lang="pt-BR" dirty="0" smtClean="0"/>
              <a:t> to </a:t>
            </a:r>
            <a:r>
              <a:rPr lang="pt-BR" dirty="0" err="1" smtClean="0"/>
              <a:t>Complement</a:t>
            </a:r>
            <a:r>
              <a:rPr lang="pt-BR" dirty="0" smtClean="0"/>
              <a:t> </a:t>
            </a:r>
            <a:r>
              <a:rPr lang="pt-BR" dirty="0" err="1" smtClean="0"/>
              <a:t>Routine</a:t>
            </a:r>
            <a:r>
              <a:rPr lang="pt-BR" dirty="0" smtClean="0"/>
              <a:t> </a:t>
            </a:r>
            <a:r>
              <a:rPr lang="pt-BR" dirty="0" err="1" smtClean="0"/>
              <a:t>Tuberculosis</a:t>
            </a:r>
            <a:r>
              <a:rPr lang="pt-BR" dirty="0" smtClean="0"/>
              <a:t> </a:t>
            </a:r>
            <a:r>
              <a:rPr lang="pt-BR" dirty="0" err="1" smtClean="0"/>
              <a:t>Contact</a:t>
            </a:r>
            <a:r>
              <a:rPr lang="pt-BR" dirty="0" smtClean="0"/>
              <a:t> </a:t>
            </a:r>
            <a:r>
              <a:rPr lang="pt-BR" dirty="0" err="1" smtClean="0"/>
              <a:t>Investigations</a:t>
            </a:r>
            <a:r>
              <a:rPr lang="pt-BR" dirty="0" smtClean="0"/>
              <a:t>. </a:t>
            </a:r>
            <a:r>
              <a:rPr lang="en-US" dirty="0" smtClean="0"/>
              <a:t>American Journal of Public Health. v. 96, 2006 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643702" y="4071942"/>
            <a:ext cx="2500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Alta Intermediação</a:t>
            </a:r>
          </a:p>
          <a:p>
            <a:r>
              <a:rPr lang="pt-BR" dirty="0" smtClean="0"/>
              <a:t>(pontos críticos para disseminação)</a:t>
            </a:r>
            <a:endParaRPr lang="pt-BR" dirty="0"/>
          </a:p>
        </p:txBody>
      </p:sp>
      <p:cxnSp>
        <p:nvCxnSpPr>
          <p:cNvPr id="15" name="Conector de seta reta 14"/>
          <p:cNvCxnSpPr>
            <a:stCxn id="13" idx="0"/>
          </p:cNvCxnSpPr>
          <p:nvPr/>
        </p:nvCxnSpPr>
        <p:spPr>
          <a:xfrm rot="16200000" flipV="1">
            <a:off x="5840017" y="2018108"/>
            <a:ext cx="1000132" cy="3107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>
            <a:stCxn id="13" idx="1"/>
          </p:cNvCxnSpPr>
          <p:nvPr/>
        </p:nvCxnSpPr>
        <p:spPr>
          <a:xfrm rot="10800000">
            <a:off x="1714480" y="3786199"/>
            <a:ext cx="4929222" cy="747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13" idx="0"/>
          </p:cNvCxnSpPr>
          <p:nvPr/>
        </p:nvCxnSpPr>
        <p:spPr>
          <a:xfrm rot="16200000" flipV="1">
            <a:off x="5018480" y="1196571"/>
            <a:ext cx="2500330" cy="3250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Intermediação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27056"/>
            <a:ext cx="8229600" cy="3030136"/>
          </a:xfrm>
        </p:spPr>
        <p:txBody>
          <a:bodyPr>
            <a:normAutofit/>
          </a:bodyPr>
          <a:lstStyle/>
          <a:p>
            <a:r>
              <a:rPr lang="en-US" dirty="0" err="1" smtClean="0"/>
              <a:t>Limitações</a:t>
            </a:r>
            <a:endParaRPr lang="en-US" dirty="0" smtClean="0"/>
          </a:p>
          <a:p>
            <a:pPr lvl="1"/>
            <a:r>
              <a:rPr lang="en-US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caminho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é o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caminho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importa</a:t>
            </a:r>
            <a:endParaRPr lang="en-US" dirty="0" smtClean="0"/>
          </a:p>
          <a:p>
            <a:pPr lvl="2"/>
            <a:r>
              <a:rPr lang="en-US" dirty="0" err="1" smtClean="0"/>
              <a:t>Alternativas</a:t>
            </a:r>
            <a:r>
              <a:rPr lang="en-US" dirty="0" smtClean="0"/>
              <a:t>: random walk </a:t>
            </a:r>
            <a:r>
              <a:rPr lang="en-US" dirty="0" err="1" smtClean="0"/>
              <a:t>betweeness</a:t>
            </a:r>
            <a:endParaRPr lang="en-US" dirty="0" smtClean="0"/>
          </a:p>
          <a:p>
            <a:pPr lvl="1"/>
            <a:r>
              <a:rPr lang="en-US" dirty="0" err="1" smtClean="0"/>
              <a:t>Custo</a:t>
            </a:r>
            <a:r>
              <a:rPr lang="en-US" dirty="0" smtClean="0"/>
              <a:t> </a:t>
            </a:r>
            <a:r>
              <a:rPr lang="en-US" dirty="0" err="1" smtClean="0"/>
              <a:t>computacional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Proximidade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Mede quão próximo está um nó em relação a todos os outros nós da rede </a:t>
            </a:r>
          </a:p>
          <a:p>
            <a:endParaRPr lang="pt-BR" dirty="0" smtClean="0"/>
          </a:p>
          <a:p>
            <a:r>
              <a:rPr lang="pt-BR" dirty="0" smtClean="0"/>
              <a:t>Medida de </a:t>
            </a:r>
            <a:r>
              <a:rPr lang="pt-BR" dirty="0" smtClean="0">
                <a:solidFill>
                  <a:srgbClr val="FF0000"/>
                </a:solidFill>
              </a:rPr>
              <a:t>eficiência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Uma mensagem originada de uma posição central irá se espalhar por toda rede com um custo mínimo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Medida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independência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err="1" smtClean="0"/>
              <a:t>Depende</a:t>
            </a:r>
            <a:r>
              <a:rPr lang="en-US" dirty="0" smtClean="0"/>
              <a:t> de </a:t>
            </a:r>
            <a:r>
              <a:rPr lang="en-US" dirty="0" err="1" smtClean="0"/>
              <a:t>poucos</a:t>
            </a:r>
            <a:r>
              <a:rPr lang="en-US" dirty="0" smtClean="0"/>
              <a:t> </a:t>
            </a:r>
            <a:r>
              <a:rPr lang="en-US" dirty="0" err="1" smtClean="0"/>
              <a:t>intermediários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alcançar</a:t>
            </a:r>
            <a:r>
              <a:rPr lang="en-US" dirty="0" smtClean="0"/>
              <a:t> </a:t>
            </a:r>
            <a:r>
              <a:rPr lang="en-US" dirty="0" err="1" smtClean="0"/>
              <a:t>facilmente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Proximidade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Cálculo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en-US" dirty="0" smtClean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28661" y="4286256"/>
          <a:ext cx="3737888" cy="108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Equação" r:id="rId4" imgW="1485720" imgH="431640" progId="Equation.3">
                  <p:embed/>
                </p:oleObj>
              </mc:Choice>
              <mc:Fallback>
                <p:oleObj name="Equação" r:id="rId4" imgW="14857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1" y="4286256"/>
                        <a:ext cx="3737888" cy="10862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857224" y="2973014"/>
          <a:ext cx="1857388" cy="71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Equação" r:id="rId6" imgW="596880" imgH="228600" progId="Equation.3">
                  <p:embed/>
                </p:oleObj>
              </mc:Choice>
              <mc:Fallback>
                <p:oleObj name="Equação" r:id="rId6" imgW="596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973014"/>
                        <a:ext cx="1857388" cy="711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Conector de seta reta 8"/>
          <p:cNvCxnSpPr/>
          <p:nvPr/>
        </p:nvCxnSpPr>
        <p:spPr>
          <a:xfrm rot="10800000">
            <a:off x="4714876" y="335756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rot="10800000">
            <a:off x="4786314" y="485776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5643570" y="3000372"/>
            <a:ext cx="3143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O número de caminhos geodésicos ligando p</a:t>
            </a:r>
            <a:r>
              <a:rPr lang="pt-BR" sz="2200" baseline="-25000" dirty="0" smtClean="0"/>
              <a:t>i</a:t>
            </a:r>
            <a:r>
              <a:rPr lang="pt-BR" sz="2200" dirty="0" smtClean="0"/>
              <a:t> a p</a:t>
            </a:r>
            <a:r>
              <a:rPr lang="pt-BR" sz="2200" baseline="-25000" dirty="0" smtClean="0"/>
              <a:t>k.</a:t>
            </a:r>
            <a:endParaRPr lang="pt-BR" sz="2200" baseline="-25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857884" y="4643446"/>
            <a:ext cx="3000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Somatório de todos os caminhos geodésicos entre p</a:t>
            </a:r>
            <a:r>
              <a:rPr lang="pt-BR" sz="2200" baseline="-25000" dirty="0" smtClean="0"/>
              <a:t>i</a:t>
            </a:r>
            <a:r>
              <a:rPr lang="pt-BR" sz="2200" dirty="0" smtClean="0"/>
              <a:t> e p</a:t>
            </a:r>
            <a:r>
              <a:rPr lang="pt-BR" sz="2200" baseline="-25000" dirty="0" smtClean="0"/>
              <a:t>k</a:t>
            </a:r>
            <a:r>
              <a:rPr lang="pt-BR" sz="2200" dirty="0" smtClean="0"/>
              <a:t> </a:t>
            </a:r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Proximidade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Cálculo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071538" y="2643182"/>
          <a:ext cx="2014537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ção" r:id="rId3" imgW="596880" imgH="457200" progId="Equation.3">
                  <p:embed/>
                </p:oleObj>
              </mc:Choice>
              <mc:Fallback>
                <p:oleObj name="Equação" r:id="rId3" imgW="5968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643182"/>
                        <a:ext cx="2014537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714612" y="4572008"/>
            <a:ext cx="362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Onde n – 1 é o tamanho da grafo - 1</a:t>
            </a: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 rot="10800000">
            <a:off x="4286248" y="328612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5500694" y="3000372"/>
            <a:ext cx="1571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Normalização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Medidas de centralidade</a:t>
            </a:r>
          </a:p>
          <a:p>
            <a:pPr lvl="1"/>
            <a:r>
              <a:rPr lang="pt-BR" dirty="0" smtClean="0"/>
              <a:t>Medidas principais</a:t>
            </a:r>
          </a:p>
          <a:p>
            <a:pPr lvl="2"/>
            <a:r>
              <a:rPr lang="pt-BR" dirty="0" smtClean="0"/>
              <a:t>Grau, intermediação e proximidade</a:t>
            </a:r>
          </a:p>
          <a:p>
            <a:pPr lvl="1"/>
            <a:r>
              <a:rPr lang="pt-BR" dirty="0" smtClean="0"/>
              <a:t>Medidas alternativas</a:t>
            </a:r>
          </a:p>
          <a:p>
            <a:r>
              <a:rPr lang="pt-BR" dirty="0" smtClean="0"/>
              <a:t>Centralização  </a:t>
            </a:r>
          </a:p>
          <a:p>
            <a:r>
              <a:rPr lang="pt-BR" dirty="0" smtClean="0"/>
              <a:t>Conclusões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Proximidade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Limitações:</a:t>
            </a:r>
          </a:p>
          <a:p>
            <a:pPr lvl="1"/>
            <a:r>
              <a:rPr lang="pt-BR" dirty="0" smtClean="0"/>
              <a:t>Mal definida para redes desconectadas</a:t>
            </a:r>
          </a:p>
          <a:p>
            <a:pPr lvl="1"/>
            <a:r>
              <a:rPr lang="pt-BR" dirty="0" smtClean="0"/>
              <a:t>Nós adjacentes a um dado nó de alta proximidade também terão alta proximidade</a:t>
            </a:r>
          </a:p>
          <a:p>
            <a:pPr lvl="2"/>
            <a:r>
              <a:rPr lang="pt-BR" dirty="0" smtClean="0"/>
              <a:t>Mas não necessariamente serão nós importantes</a:t>
            </a:r>
          </a:p>
          <a:p>
            <a:pPr lvl="2"/>
            <a:r>
              <a:rPr lang="pt-BR" dirty="0" smtClean="0"/>
              <a:t>E.g., </a:t>
            </a:r>
            <a:r>
              <a:rPr lang="pt-BR" dirty="0" smtClean="0">
                <a:solidFill>
                  <a:srgbClr val="FF0000"/>
                </a:solidFill>
              </a:rPr>
              <a:t>Redes de co-autoria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de Uso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Co-authorship networks (Liu 2008)</a:t>
            </a:r>
          </a:p>
          <a:p>
            <a:pPr lvl="1"/>
            <a:r>
              <a:rPr lang="pt-BR" dirty="0" smtClean="0"/>
              <a:t>Grau:</a:t>
            </a:r>
          </a:p>
          <a:p>
            <a:pPr lvl="2"/>
            <a:r>
              <a:rPr lang="pt-BR" dirty="0" smtClean="0"/>
              <a:t>Autores que possuem muitos co-autores publicando artigos.</a:t>
            </a:r>
          </a:p>
          <a:p>
            <a:pPr lvl="1"/>
            <a:r>
              <a:rPr lang="pt-BR" dirty="0" smtClean="0"/>
              <a:t>Proximidade:	</a:t>
            </a:r>
          </a:p>
          <a:p>
            <a:pPr lvl="2"/>
            <a:r>
              <a:rPr lang="pt-BR" dirty="0" smtClean="0"/>
              <a:t>Autores que estão diretamente conectados a outros autores bem conectados.</a:t>
            </a:r>
            <a:endParaRPr lang="en-US" dirty="0" smtClean="0"/>
          </a:p>
          <a:p>
            <a:pPr lvl="3"/>
            <a:r>
              <a:rPr lang="en-US" dirty="0" smtClean="0"/>
              <a:t>Ex: Um </a:t>
            </a:r>
            <a:r>
              <a:rPr lang="en-US" dirty="0" err="1" smtClean="0"/>
              <a:t>estudante</a:t>
            </a:r>
            <a:r>
              <a:rPr lang="en-US" dirty="0" smtClean="0"/>
              <a:t> </a:t>
            </a:r>
            <a:r>
              <a:rPr lang="en-US" dirty="0" err="1" smtClean="0"/>
              <a:t>supervisionado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professor </a:t>
            </a:r>
            <a:r>
              <a:rPr lang="en-US" dirty="0" err="1" smtClean="0"/>
              <a:t>prestigiado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Intermediação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pt-BR" dirty="0" smtClean="0"/>
              <a:t>Autores que desempenham um papel crucial na ligação de diferentes comunidades.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Outras Medidas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Índice de </a:t>
            </a:r>
            <a:r>
              <a:rPr lang="pt-BR" dirty="0" err="1" smtClean="0"/>
              <a:t>Bonacich</a:t>
            </a:r>
            <a:endParaRPr lang="pt-BR" dirty="0" smtClean="0"/>
          </a:p>
          <a:p>
            <a:r>
              <a:rPr lang="pt-BR" dirty="0" smtClean="0"/>
              <a:t>Alcance</a:t>
            </a:r>
          </a:p>
          <a:p>
            <a:r>
              <a:rPr lang="pt-BR" dirty="0" smtClean="0"/>
              <a:t>Page </a:t>
            </a:r>
            <a:r>
              <a:rPr lang="pt-BR" dirty="0" err="1" smtClean="0"/>
              <a:t>Rank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Índice</a:t>
            </a:r>
            <a:r>
              <a:rPr lang="en-US" dirty="0" smtClean="0"/>
              <a:t> de </a:t>
            </a:r>
            <a:r>
              <a:rPr lang="en-US" dirty="0" err="1" smtClean="0"/>
              <a:t>Bonacich</a:t>
            </a:r>
            <a:r>
              <a:rPr lang="en-US" dirty="0" smtClean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Centralidade não significa necessariamente poder </a:t>
            </a:r>
            <a:r>
              <a:rPr lang="en-US" dirty="0" smtClean="0"/>
              <a:t>(</a:t>
            </a:r>
            <a:r>
              <a:rPr lang="pt-BR" dirty="0" err="1" smtClean="0"/>
              <a:t>Hanneman</a:t>
            </a:r>
            <a:r>
              <a:rPr lang="pt-BR" dirty="0" smtClean="0"/>
              <a:t> 1998</a:t>
            </a:r>
            <a:r>
              <a:rPr lang="en-US" dirty="0" smtClean="0"/>
              <a:t>)</a:t>
            </a:r>
            <a:endParaRPr lang="pt-BR" dirty="0" smtClean="0"/>
          </a:p>
          <a:p>
            <a:pPr lvl="1"/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lado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“Actors who have more ties have greater opportunities because they have choices “ </a:t>
            </a:r>
          </a:p>
          <a:p>
            <a:pPr lvl="1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outro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“the actors that you are connected to are, themselves, well connected, they are not highly dependent on you”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Alcance</a:t>
            </a:r>
            <a:endParaRPr lang="en-US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Alcance (</a:t>
            </a:r>
            <a:r>
              <a:rPr lang="pt-BR" dirty="0" err="1" smtClean="0"/>
              <a:t>Reach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Nós de nós alcançados com dois passos</a:t>
            </a:r>
          </a:p>
          <a:p>
            <a:pPr lvl="2"/>
            <a:r>
              <a:rPr lang="pt-BR" dirty="0" smtClean="0"/>
              <a:t>Similar ao grau, mas considera links indiretos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Page </a:t>
            </a:r>
            <a:r>
              <a:rPr lang="pt-BR" dirty="0" err="1" smtClean="0"/>
              <a:t>Rank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4216"/>
            <a:ext cx="8229600" cy="4389120"/>
          </a:xfrm>
        </p:spPr>
        <p:txBody>
          <a:bodyPr/>
          <a:lstStyle/>
          <a:p>
            <a:r>
              <a:rPr lang="pt-BR" dirty="0" smtClean="0"/>
              <a:t>Mecanismo de busca </a:t>
            </a:r>
            <a:r>
              <a:rPr lang="pt-BR" dirty="0" err="1" smtClean="0"/>
              <a:t>google</a:t>
            </a:r>
            <a:endParaRPr lang="pt-BR" dirty="0" smtClean="0"/>
          </a:p>
          <a:p>
            <a:pPr lvl="1"/>
            <a:r>
              <a:rPr lang="pt-BR" dirty="0" smtClean="0"/>
              <a:t>Análise de ligações</a:t>
            </a:r>
          </a:p>
          <a:p>
            <a:pPr lvl="1"/>
            <a:r>
              <a:rPr lang="pt-BR" dirty="0" smtClean="0"/>
              <a:t>Atribuição de pesos</a:t>
            </a:r>
          </a:p>
          <a:p>
            <a:endParaRPr lang="pt-BR" dirty="0"/>
          </a:p>
          <a:p>
            <a:r>
              <a:rPr lang="pt-BR" dirty="0" smtClean="0"/>
              <a:t>Centralidade leva em consideração que nós são mais referenciados</a:t>
            </a:r>
          </a:p>
          <a:p>
            <a:pPr lvl="1"/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Centralização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Mede o quão uma rede é centralizada em torno de poucos indivíduos</a:t>
            </a:r>
          </a:p>
          <a:p>
            <a:pPr lvl="1"/>
            <a:r>
              <a:rPr lang="pt-BR" dirty="0" smtClean="0"/>
              <a:t>Exemplo: “Freeman </a:t>
            </a:r>
            <a:r>
              <a:rPr lang="pt-BR" dirty="0" err="1" smtClean="0"/>
              <a:t>centralization</a:t>
            </a:r>
            <a:r>
              <a:rPr lang="pt-BR" dirty="0" smtClean="0"/>
              <a:t>” (comparação com uma rede em estrela –  caso extremo de rede centralizada)</a:t>
            </a:r>
          </a:p>
          <a:p>
            <a:pPr lvl="1"/>
            <a:r>
              <a:rPr lang="pt-BR" dirty="0" smtClean="0"/>
              <a:t>O que centralização realmente indica? Que maior poder pode ser exercido sobre os outros?</a:t>
            </a:r>
          </a:p>
          <a:p>
            <a:pPr lvl="2"/>
            <a:r>
              <a:rPr lang="pt-BR" dirty="0" err="1" smtClean="0"/>
              <a:t>Rich</a:t>
            </a:r>
            <a:r>
              <a:rPr lang="pt-BR" dirty="0" smtClean="0"/>
              <a:t> </a:t>
            </a:r>
            <a:r>
              <a:rPr lang="pt-BR" dirty="0" err="1" smtClean="0"/>
              <a:t>clubs</a:t>
            </a:r>
            <a:r>
              <a:rPr lang="pt-BR" dirty="0" smtClean="0"/>
              <a:t>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Conclusões - Centralidade e 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Centralidade tem sido vista como uma medida de poder</a:t>
            </a:r>
          </a:p>
          <a:p>
            <a:r>
              <a:rPr lang="pt-BR" dirty="0" smtClean="0"/>
              <a:t>Em que situações centralidade não é poder?</a:t>
            </a:r>
          </a:p>
          <a:p>
            <a:r>
              <a:rPr lang="pt-BR" dirty="0" smtClean="0"/>
              <a:t>Entretanto conceitos devem ser distinguidos:</a:t>
            </a:r>
          </a:p>
          <a:p>
            <a:pPr lvl="1"/>
            <a:r>
              <a:rPr lang="pt-BR" dirty="0" smtClean="0"/>
              <a:t>Centralidade</a:t>
            </a:r>
          </a:p>
          <a:p>
            <a:pPr lvl="1"/>
            <a:r>
              <a:rPr lang="pt-BR" dirty="0" smtClean="0"/>
              <a:t>Poder </a:t>
            </a:r>
          </a:p>
          <a:p>
            <a:pPr lvl="1"/>
            <a:r>
              <a:rPr lang="pt-BR" dirty="0" smtClean="0"/>
              <a:t>Influência </a:t>
            </a:r>
          </a:p>
          <a:p>
            <a:pPr lvl="1"/>
            <a:r>
              <a:rPr lang="pt-BR" dirty="0" smtClean="0"/>
              <a:t>Prestígio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Conclusões - Centralidade e 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Influência depende não apenas da estrutura da rede mas das </a:t>
            </a:r>
            <a:r>
              <a:rPr lang="pt-BR" dirty="0" smtClean="0">
                <a:solidFill>
                  <a:srgbClr val="FF0000"/>
                </a:solidFill>
              </a:rPr>
              <a:t>interações ao longo do tempo</a:t>
            </a:r>
          </a:p>
          <a:p>
            <a:endParaRPr lang="pt-BR" dirty="0"/>
          </a:p>
          <a:p>
            <a:pPr lvl="1"/>
            <a:r>
              <a:rPr lang="pt-BR" dirty="0" smtClean="0"/>
              <a:t>Ver </a:t>
            </a:r>
            <a:r>
              <a:rPr lang="pt-BR" dirty="0" err="1" smtClean="0"/>
              <a:t>Klout</a:t>
            </a:r>
            <a:r>
              <a:rPr lang="pt-BR" dirty="0" smtClean="0"/>
              <a:t> Score -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http://klout.com/home</a:t>
            </a:r>
            <a:endParaRPr lang="pt-BR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0" t="16090" r="32215" b="36202"/>
          <a:stretch/>
        </p:blipFill>
        <p:spPr bwMode="auto">
          <a:xfrm>
            <a:off x="3851920" y="4149080"/>
            <a:ext cx="3466942" cy="241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3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de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r>
              <a:rPr lang="pt-BR" dirty="0" err="1" smtClean="0"/>
              <a:t>Centrality</a:t>
            </a:r>
            <a:r>
              <a:rPr lang="pt-BR" dirty="0" smtClean="0"/>
              <a:t> in Social Networks – Conceptual </a:t>
            </a:r>
            <a:r>
              <a:rPr lang="pt-BR" dirty="0" err="1" smtClean="0"/>
              <a:t>Clarification</a:t>
            </a:r>
            <a:r>
              <a:rPr lang="pt-BR" dirty="0" smtClean="0"/>
              <a:t>, </a:t>
            </a:r>
            <a:r>
              <a:rPr lang="pt-BR" dirty="0" err="1" smtClean="0"/>
              <a:t>by</a:t>
            </a:r>
            <a:r>
              <a:rPr lang="pt-BR" dirty="0" smtClean="0"/>
              <a:t> L. Freeman</a:t>
            </a:r>
          </a:p>
          <a:p>
            <a:endParaRPr lang="pt-BR" dirty="0" smtClean="0"/>
          </a:p>
          <a:p>
            <a:r>
              <a:rPr lang="pt-BR" dirty="0" err="1" smtClean="0"/>
              <a:t>Centrality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Power (in </a:t>
            </a:r>
            <a:r>
              <a:rPr lang="en-US" dirty="0" smtClean="0"/>
              <a:t>Introduction to Social Network Methods), by R. </a:t>
            </a:r>
            <a:r>
              <a:rPr lang="en-US" dirty="0" err="1" smtClean="0"/>
              <a:t>Hanneman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</a:p>
          <a:p>
            <a:pPr lvl="1"/>
            <a:r>
              <a:rPr lang="pt-BR" dirty="0" smtClean="0"/>
              <a:t>Que nós são importantes dentro de uma rede?</a:t>
            </a:r>
          </a:p>
          <a:p>
            <a:pPr lvl="1"/>
            <a:endParaRPr lang="pt-BR" dirty="0"/>
          </a:p>
          <a:p>
            <a:r>
              <a:rPr lang="pt-BR" dirty="0" smtClean="0"/>
              <a:t>Quais nós são importantes estruturalmente e relevantes para o fluxo de informação na rede</a:t>
            </a:r>
          </a:p>
          <a:p>
            <a:endParaRPr lang="pt-BR" dirty="0"/>
          </a:p>
          <a:p>
            <a:r>
              <a:rPr lang="pt-BR" dirty="0" smtClean="0"/>
              <a:t>Análise de centralidade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43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Centralidade</a:t>
            </a:r>
          </a:p>
        </p:txBody>
      </p:sp>
      <p:sp>
        <p:nvSpPr>
          <p:cNvPr id="29" name="Espaço Reservado para Conteúdo 2"/>
          <p:cNvSpPr>
            <a:spLocks noGrp="1"/>
          </p:cNvSpPr>
          <p:nvPr>
            <p:ph idx="1"/>
          </p:nvPr>
        </p:nvSpPr>
        <p:spPr>
          <a:xfrm>
            <a:off x="3500430" y="1783357"/>
            <a:ext cx="5500694" cy="4525963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Considere a rede ao lado em formato de </a:t>
            </a:r>
            <a:r>
              <a:rPr lang="pt-BR" sz="2800" i="1" dirty="0" smtClean="0">
                <a:solidFill>
                  <a:srgbClr val="FF0000"/>
                </a:solidFill>
              </a:rPr>
              <a:t>estrela</a:t>
            </a:r>
          </a:p>
          <a:p>
            <a:endParaRPr lang="pt-BR" sz="2800" dirty="0" smtClean="0"/>
          </a:p>
          <a:p>
            <a:r>
              <a:rPr lang="pt-BR" sz="2800" dirty="0" smtClean="0"/>
              <a:t>Intuitivamente, o nó A é o mais </a:t>
            </a:r>
            <a:r>
              <a:rPr lang="pt-BR" sz="2800" i="1" dirty="0" smtClean="0">
                <a:solidFill>
                  <a:srgbClr val="FF0000"/>
                </a:solidFill>
              </a:rPr>
              <a:t>central</a:t>
            </a:r>
            <a:r>
              <a:rPr lang="pt-BR" sz="2800" dirty="0" smtClean="0"/>
              <a:t> de todos</a:t>
            </a:r>
          </a:p>
          <a:p>
            <a:endParaRPr lang="pt-BR" sz="2800" dirty="0" smtClean="0"/>
          </a:p>
          <a:p>
            <a:r>
              <a:rPr lang="pt-BR" sz="2800" dirty="0" smtClean="0"/>
              <a:t>Posição estratégica considerando a </a:t>
            </a:r>
            <a:r>
              <a:rPr lang="pt-BR" sz="2800" i="1" dirty="0" smtClean="0">
                <a:solidFill>
                  <a:srgbClr val="FF0000"/>
                </a:solidFill>
              </a:rPr>
              <a:t>estrutura</a:t>
            </a:r>
            <a:r>
              <a:rPr lang="pt-BR" sz="2800" dirty="0" smtClean="0"/>
              <a:t> da rede</a:t>
            </a:r>
          </a:p>
          <a:p>
            <a:endParaRPr lang="pt-BR" sz="2800" dirty="0" smtClean="0"/>
          </a:p>
          <a:p>
            <a:r>
              <a:rPr lang="pt-BR" sz="2800" dirty="0" smtClean="0"/>
              <a:t>O que A tem de diferente?!</a:t>
            </a:r>
            <a:endParaRPr lang="pt-BR" sz="2800" dirty="0"/>
          </a:p>
        </p:txBody>
      </p:sp>
      <p:grpSp>
        <p:nvGrpSpPr>
          <p:cNvPr id="28" name="Grupo 27"/>
          <p:cNvGrpSpPr/>
          <p:nvPr/>
        </p:nvGrpSpPr>
        <p:grpSpPr>
          <a:xfrm>
            <a:off x="571472" y="2428868"/>
            <a:ext cx="2500330" cy="2214578"/>
            <a:chOff x="1142976" y="2714620"/>
            <a:chExt cx="2500330" cy="2214578"/>
          </a:xfrm>
        </p:grpSpPr>
        <p:sp>
          <p:nvSpPr>
            <p:cNvPr id="4" name="Elipse 3"/>
            <p:cNvSpPr/>
            <p:nvPr/>
          </p:nvSpPr>
          <p:spPr>
            <a:xfrm>
              <a:off x="2214546" y="3643314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5" name="Elipse 4"/>
            <p:cNvSpPr/>
            <p:nvPr/>
          </p:nvSpPr>
          <p:spPr>
            <a:xfrm>
              <a:off x="2786050" y="278605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3286116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1857356" y="271462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1142976" y="3571876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G</a:t>
              </a:r>
              <a:endParaRPr lang="pt-BR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1571604" y="450057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</a:t>
              </a:r>
              <a:endParaRPr lang="pt-BR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2643174" y="457200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</a:t>
              </a:r>
              <a:endParaRPr lang="pt-BR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 rot="16200000" flipV="1">
              <a:off x="1875216" y="3268265"/>
              <a:ext cx="623813" cy="2309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endCxn id="5" idx="3"/>
            </p:cNvCxnSpPr>
            <p:nvPr/>
          </p:nvCxnSpPr>
          <p:spPr>
            <a:xfrm rot="5400000" flipH="1" flipV="1">
              <a:off x="2321703" y="3207621"/>
              <a:ext cx="633337" cy="399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 rot="16200000" flipH="1">
              <a:off x="2911067" y="3518298"/>
              <a:ext cx="88028" cy="7666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>
              <a:stCxn id="9" idx="7"/>
              <a:endCxn id="4" idx="3"/>
            </p:cNvCxnSpPr>
            <p:nvPr/>
          </p:nvCxnSpPr>
          <p:spPr>
            <a:xfrm rot="5400000" flipH="1" flipV="1">
              <a:off x="1769328" y="4055352"/>
              <a:ext cx="604684" cy="390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>
            <a:xfrm rot="16200000" flipV="1">
              <a:off x="2268125" y="4108931"/>
              <a:ext cx="623813" cy="302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endCxn id="4" idx="2"/>
            </p:cNvCxnSpPr>
            <p:nvPr/>
          </p:nvCxnSpPr>
          <p:spPr>
            <a:xfrm>
              <a:off x="1357290" y="3714752"/>
              <a:ext cx="857256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Centralidade</a:t>
            </a:r>
          </a:p>
        </p:txBody>
      </p:sp>
      <p:sp>
        <p:nvSpPr>
          <p:cNvPr id="29" name="Espaço Reservado para Conteúdo 2"/>
          <p:cNvSpPr>
            <a:spLocks noGrp="1"/>
          </p:cNvSpPr>
          <p:nvPr>
            <p:ph idx="1"/>
          </p:nvPr>
        </p:nvSpPr>
        <p:spPr>
          <a:xfrm>
            <a:off x="4214842" y="1571612"/>
            <a:ext cx="5000628" cy="4525963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(1) Nó </a:t>
            </a:r>
            <a:r>
              <a:rPr lang="pt-BR" sz="2800" dirty="0" smtClean="0">
                <a:solidFill>
                  <a:srgbClr val="FF0000"/>
                </a:solidFill>
              </a:rPr>
              <a:t>A</a:t>
            </a:r>
            <a:r>
              <a:rPr lang="pt-BR" sz="2800" dirty="0" smtClean="0"/>
              <a:t> tem maior número de conexões com outros nós</a:t>
            </a:r>
          </a:p>
          <a:p>
            <a:pPr lvl="1"/>
            <a:r>
              <a:rPr lang="pt-BR" sz="2400" i="1" dirty="0" smtClean="0">
                <a:solidFill>
                  <a:srgbClr val="FF0000"/>
                </a:solidFill>
              </a:rPr>
              <a:t>Grau</a:t>
            </a:r>
          </a:p>
          <a:p>
            <a:endParaRPr lang="pt-BR" sz="2800" dirty="0" smtClean="0"/>
          </a:p>
          <a:p>
            <a:r>
              <a:rPr lang="pt-BR" sz="2800" dirty="0" smtClean="0"/>
              <a:t>(2) Nó </a:t>
            </a:r>
            <a:r>
              <a:rPr lang="pt-BR" sz="2800" dirty="0" smtClean="0">
                <a:solidFill>
                  <a:srgbClr val="FF0000"/>
                </a:solidFill>
              </a:rPr>
              <a:t>A</a:t>
            </a:r>
            <a:r>
              <a:rPr lang="pt-BR" sz="2800" dirty="0" smtClean="0"/>
              <a:t> está sempre entre dois nós quaisquer </a:t>
            </a:r>
          </a:p>
          <a:p>
            <a:pPr lvl="1"/>
            <a:r>
              <a:rPr lang="pt-BR" sz="2400" i="1" dirty="0" smtClean="0">
                <a:solidFill>
                  <a:srgbClr val="FF0000"/>
                </a:solidFill>
              </a:rPr>
              <a:t>Intermediação</a:t>
            </a:r>
          </a:p>
          <a:p>
            <a:endParaRPr lang="pt-BR" sz="2800" dirty="0" smtClean="0"/>
          </a:p>
          <a:p>
            <a:r>
              <a:rPr lang="pt-BR" sz="2800" dirty="0" smtClean="0"/>
              <a:t>(3) Nó </a:t>
            </a:r>
            <a:r>
              <a:rPr lang="pt-BR" sz="2800" dirty="0" smtClean="0">
                <a:solidFill>
                  <a:srgbClr val="FF0000"/>
                </a:solidFill>
              </a:rPr>
              <a:t>A</a:t>
            </a:r>
            <a:r>
              <a:rPr lang="pt-BR" sz="2800" dirty="0" smtClean="0"/>
              <a:t> está mais próximo aos outros nós da rede</a:t>
            </a:r>
          </a:p>
          <a:p>
            <a:pPr lvl="1"/>
            <a:r>
              <a:rPr lang="pt-BR" sz="2400" i="1" dirty="0" smtClean="0">
                <a:solidFill>
                  <a:srgbClr val="FF0000"/>
                </a:solidFill>
              </a:rPr>
              <a:t>Proximidade</a:t>
            </a:r>
            <a:r>
              <a:rPr lang="pt-BR" sz="2400" i="1" dirty="0" smtClean="0"/>
              <a:t> </a:t>
            </a:r>
          </a:p>
        </p:txBody>
      </p:sp>
      <p:grpSp>
        <p:nvGrpSpPr>
          <p:cNvPr id="3" name="Grupo 27"/>
          <p:cNvGrpSpPr/>
          <p:nvPr/>
        </p:nvGrpSpPr>
        <p:grpSpPr>
          <a:xfrm>
            <a:off x="571472" y="3518678"/>
            <a:ext cx="2500330" cy="2214578"/>
            <a:chOff x="1142976" y="2714620"/>
            <a:chExt cx="2500330" cy="2214578"/>
          </a:xfrm>
        </p:grpSpPr>
        <p:sp>
          <p:nvSpPr>
            <p:cNvPr id="4" name="Elipse 3"/>
            <p:cNvSpPr/>
            <p:nvPr/>
          </p:nvSpPr>
          <p:spPr>
            <a:xfrm>
              <a:off x="2214546" y="3643314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5" name="Elipse 4"/>
            <p:cNvSpPr/>
            <p:nvPr/>
          </p:nvSpPr>
          <p:spPr>
            <a:xfrm>
              <a:off x="2786050" y="278605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3286116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1857356" y="271462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B</a:t>
              </a:r>
              <a:endParaRPr lang="pt-BR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1142976" y="3571876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G</a:t>
              </a:r>
              <a:endParaRPr lang="pt-BR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1571604" y="450057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</a:t>
              </a:r>
              <a:endParaRPr lang="pt-BR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2643174" y="4572008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</a:t>
              </a:r>
              <a:endParaRPr lang="pt-BR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 rot="16200000" flipV="1">
              <a:off x="1875216" y="3268265"/>
              <a:ext cx="623813" cy="2309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endCxn id="5" idx="3"/>
            </p:cNvCxnSpPr>
            <p:nvPr/>
          </p:nvCxnSpPr>
          <p:spPr>
            <a:xfrm rot="5400000" flipH="1" flipV="1">
              <a:off x="2321703" y="3207621"/>
              <a:ext cx="633337" cy="399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 rot="16200000" flipH="1">
              <a:off x="2911067" y="3518298"/>
              <a:ext cx="88028" cy="7666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>
              <a:stCxn id="9" idx="7"/>
              <a:endCxn id="4" idx="3"/>
            </p:cNvCxnSpPr>
            <p:nvPr/>
          </p:nvCxnSpPr>
          <p:spPr>
            <a:xfrm rot="5400000" flipH="1" flipV="1">
              <a:off x="1769328" y="4055352"/>
              <a:ext cx="604684" cy="390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>
            <a:xfrm rot="16200000" flipV="1">
              <a:off x="2268125" y="4108931"/>
              <a:ext cx="623813" cy="302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endCxn id="4" idx="2"/>
            </p:cNvCxnSpPr>
            <p:nvPr/>
          </p:nvCxnSpPr>
          <p:spPr>
            <a:xfrm>
              <a:off x="1357290" y="3714752"/>
              <a:ext cx="857256" cy="107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71406" y="1500174"/>
            <a:ext cx="40719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Três propriedades que levam a três</a:t>
            </a:r>
            <a:r>
              <a:rPr kumimoji="0" lang="pt-B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diferentes conceitos de centralidade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730730" y="5794077"/>
            <a:ext cx="30554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600" dirty="0" smtClean="0">
                <a:solidFill>
                  <a:srgbClr val="FF0000"/>
                </a:solidFill>
              </a:rPr>
              <a:t> Ver (Freeman 1978)</a:t>
            </a:r>
            <a:endParaRPr lang="en-US" sz="2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Grau</a:t>
            </a:r>
            <a:endParaRPr lang="en-US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Grau = </a:t>
            </a:r>
            <a:r>
              <a:rPr lang="en-US" dirty="0" smtClean="0"/>
              <a:t>No. de links </a:t>
            </a:r>
            <a:r>
              <a:rPr lang="pt-BR" dirty="0" smtClean="0"/>
              <a:t>adjacentes a um nó </a:t>
            </a:r>
          </a:p>
          <a:p>
            <a:endParaRPr lang="en-US" dirty="0" smtClean="0"/>
          </a:p>
          <a:p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, </a:t>
            </a:r>
            <a:r>
              <a:rPr lang="en-US" dirty="0" err="1" smtClean="0"/>
              <a:t>nó</a:t>
            </a:r>
            <a:r>
              <a:rPr lang="en-US" dirty="0" smtClean="0"/>
              <a:t> de </a:t>
            </a:r>
            <a:r>
              <a:rPr lang="en-US" dirty="0" err="1" smtClean="0"/>
              <a:t>grau</a:t>
            </a:r>
            <a:r>
              <a:rPr lang="en-US" dirty="0" smtClean="0"/>
              <a:t> alto é um </a:t>
            </a:r>
            <a:r>
              <a:rPr lang="en-US" dirty="0" smtClean="0">
                <a:solidFill>
                  <a:srgbClr val="FF0000"/>
                </a:solidFill>
              </a:rPr>
              <a:t>canal </a:t>
            </a:r>
            <a:r>
              <a:rPr lang="en-US" dirty="0" err="1" smtClean="0">
                <a:solidFill>
                  <a:srgbClr val="FF0000"/>
                </a:solidFill>
              </a:rPr>
              <a:t>direto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de </a:t>
            </a:r>
            <a:r>
              <a:rPr lang="en-US" dirty="0" err="1" smtClean="0"/>
              <a:t>informação</a:t>
            </a:r>
            <a:endParaRPr lang="en-US" dirty="0" smtClean="0"/>
          </a:p>
          <a:p>
            <a:pPr lvl="1"/>
            <a:r>
              <a:rPr lang="en-US" dirty="0" err="1" smtClean="0"/>
              <a:t>Popularidade</a:t>
            </a:r>
            <a:r>
              <a:rPr lang="en-US" dirty="0" smtClean="0"/>
              <a:t> e </a:t>
            </a:r>
            <a:r>
              <a:rPr lang="en-US" dirty="0" err="1" smtClean="0"/>
              <a:t>influência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Nós</a:t>
            </a:r>
            <a:r>
              <a:rPr lang="en-US" dirty="0" smtClean="0"/>
              <a:t> com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potencial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atividade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Grau</a:t>
            </a:r>
            <a:endParaRPr lang="en-US" dirty="0" smtClean="0"/>
          </a:p>
        </p:txBody>
      </p:sp>
      <p:graphicFrame>
        <p:nvGraphicFramePr>
          <p:cNvPr id="2052" name="Espaço Reservado para Conteúdo 3"/>
          <p:cNvGraphicFramePr>
            <a:graphicFrameLocks noGrp="1" noChangeAspect="1"/>
          </p:cNvGraphicFramePr>
          <p:nvPr>
            <p:ph idx="1"/>
          </p:nvPr>
        </p:nvGraphicFramePr>
        <p:xfrm>
          <a:off x="857250" y="1811338"/>
          <a:ext cx="2286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ção" r:id="rId3" imgW="990360" imgH="444240" progId="Equation.3">
                  <p:embed/>
                </p:oleObj>
              </mc:Choice>
              <mc:Fallback>
                <p:oleObj name="Equação" r:id="rId3" imgW="990360" imgH="444240" progId="Equation.3">
                  <p:embed/>
                  <p:pic>
                    <p:nvPicPr>
                      <p:cNvPr id="0" name="Espaço Reservado para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811338"/>
                        <a:ext cx="228600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de seta reta 5"/>
          <p:cNvCxnSpPr/>
          <p:nvPr/>
        </p:nvCxnSpPr>
        <p:spPr>
          <a:xfrm rot="10800000" flipV="1">
            <a:off x="3357556" y="4572008"/>
            <a:ext cx="207170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5572132" y="4094812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Fator de normalização para comparação entre redes</a:t>
            </a:r>
          </a:p>
          <a:p>
            <a:endParaRPr lang="pt-BR" dirty="0" smtClean="0"/>
          </a:p>
          <a:p>
            <a:r>
              <a:rPr lang="pt-BR" dirty="0" smtClean="0"/>
              <a:t>Obs.: n-1 é o grau máximo de uma rede em estrela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643570" y="1643050"/>
            <a:ext cx="257176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Número de nós adjacentes</a:t>
            </a:r>
          </a:p>
          <a:p>
            <a:endParaRPr lang="pt-BR" sz="1100" dirty="0" smtClean="0"/>
          </a:p>
          <a:p>
            <a:r>
              <a:rPr lang="pt-BR" dirty="0" smtClean="0"/>
              <a:t>Obs.: </a:t>
            </a:r>
            <a:r>
              <a:rPr lang="pt-BR" dirty="0" smtClean="0"/>
              <a:t>Redes sem pesos: </a:t>
            </a:r>
            <a:r>
              <a:rPr lang="pt-BR" dirty="0" err="1" smtClean="0"/>
              <a:t>w</a:t>
            </a:r>
            <a:r>
              <a:rPr lang="pt-BR" baseline="-25000" dirty="0" err="1" smtClean="0"/>
              <a:t>kj</a:t>
            </a:r>
            <a:r>
              <a:rPr lang="pt-BR" dirty="0" smtClean="0"/>
              <a:t> </a:t>
            </a:r>
            <a:r>
              <a:rPr lang="pt-BR" dirty="0" smtClean="0"/>
              <a:t>= 1 se existe link entre nós </a:t>
            </a:r>
            <a:r>
              <a:rPr lang="pt-BR" dirty="0" err="1" smtClean="0"/>
              <a:t>v</a:t>
            </a:r>
            <a:r>
              <a:rPr lang="pt-BR" baseline="-25000" dirty="0" err="1" smtClean="0"/>
              <a:t>k</a:t>
            </a:r>
            <a:r>
              <a:rPr lang="pt-BR" dirty="0" smtClean="0"/>
              <a:t> e </a:t>
            </a:r>
            <a:r>
              <a:rPr lang="pt-BR" dirty="0" err="1" smtClean="0"/>
              <a:t>v</a:t>
            </a:r>
            <a:r>
              <a:rPr lang="pt-BR" baseline="-25000" dirty="0" err="1" smtClean="0"/>
              <a:t>j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 rot="10800000" flipV="1">
            <a:off x="3357554" y="2000240"/>
            <a:ext cx="228601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3" name="Espaço Reservado para Conteúdo 3"/>
          <p:cNvGraphicFramePr>
            <a:graphicFrameLocks noChangeAspect="1"/>
          </p:cNvGraphicFramePr>
          <p:nvPr/>
        </p:nvGraphicFramePr>
        <p:xfrm>
          <a:off x="804863" y="4178300"/>
          <a:ext cx="2743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ção" r:id="rId5" imgW="1117440" imgH="393480" progId="Equation.3">
                  <p:embed/>
                </p:oleObj>
              </mc:Choice>
              <mc:Fallback>
                <p:oleObj name="Equação" r:id="rId5" imgW="1117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3" y="4178300"/>
                        <a:ext cx="2743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Grau</a:t>
            </a:r>
            <a:endParaRPr lang="en-US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Em grafos </a:t>
            </a:r>
            <a:r>
              <a:rPr lang="pt-BR" dirty="0" smtClean="0">
                <a:solidFill>
                  <a:srgbClr val="FF0000"/>
                </a:solidFill>
              </a:rPr>
              <a:t>direcionados</a:t>
            </a:r>
            <a:r>
              <a:rPr lang="pt-BR" dirty="0" smtClean="0"/>
              <a:t> é importante diferenciar graus de </a:t>
            </a:r>
            <a:r>
              <a:rPr lang="pt-BR" dirty="0" smtClean="0">
                <a:solidFill>
                  <a:srgbClr val="FF0000"/>
                </a:solidFill>
              </a:rPr>
              <a:t>entrada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saída</a:t>
            </a:r>
          </a:p>
          <a:p>
            <a:endParaRPr lang="pt-BR" dirty="0" smtClean="0"/>
          </a:p>
          <a:p>
            <a:r>
              <a:rPr lang="pt-BR" dirty="0" smtClean="0"/>
              <a:t>Grau de entrada (</a:t>
            </a:r>
            <a:r>
              <a:rPr lang="pt-BR" dirty="0" err="1" smtClean="0">
                <a:solidFill>
                  <a:srgbClr val="FF0000"/>
                </a:solidFill>
              </a:rPr>
              <a:t>in-degree</a:t>
            </a:r>
            <a:r>
              <a:rPr lang="pt-BR" dirty="0" smtClean="0"/>
              <a:t>) = </a:t>
            </a:r>
            <a:r>
              <a:rPr lang="en-US" dirty="0" smtClean="0"/>
              <a:t>no. de links </a:t>
            </a:r>
            <a:r>
              <a:rPr lang="pt-BR" dirty="0" smtClean="0"/>
              <a:t>que chegam a um nó</a:t>
            </a:r>
          </a:p>
          <a:p>
            <a:pPr lvl="1"/>
            <a:r>
              <a:rPr lang="pt-BR" dirty="0" smtClean="0"/>
              <a:t>E.g., no. de seguidores no </a:t>
            </a:r>
            <a:r>
              <a:rPr lang="pt-BR" dirty="0" err="1" smtClean="0"/>
              <a:t>Twitter</a:t>
            </a:r>
            <a:r>
              <a:rPr lang="pt-BR" dirty="0" smtClean="0"/>
              <a:t> (</a:t>
            </a:r>
            <a:r>
              <a:rPr lang="pt-BR" dirty="0" err="1" smtClean="0"/>
              <a:t>in-degree</a:t>
            </a:r>
            <a:r>
              <a:rPr lang="pt-BR" dirty="0" smtClean="0"/>
              <a:t>) = prestígio(?)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Grau de saída (</a:t>
            </a:r>
            <a:r>
              <a:rPr lang="pt-BR" dirty="0" err="1" smtClean="0">
                <a:solidFill>
                  <a:srgbClr val="FF0000"/>
                </a:solidFill>
              </a:rPr>
              <a:t>out-degree</a:t>
            </a:r>
            <a:r>
              <a:rPr lang="pt-BR" dirty="0" smtClean="0"/>
              <a:t>) = </a:t>
            </a:r>
            <a:r>
              <a:rPr lang="en-US" dirty="0" smtClean="0"/>
              <a:t>no. de links </a:t>
            </a:r>
            <a:r>
              <a:rPr lang="pt-BR" dirty="0" smtClean="0"/>
              <a:t>que saem de um nó</a:t>
            </a:r>
          </a:p>
          <a:p>
            <a:pPr lvl="1"/>
            <a:r>
              <a:rPr lang="pt-BR" dirty="0" smtClean="0"/>
              <a:t>E.g., na r</a:t>
            </a:r>
            <a:r>
              <a:rPr lang="en-US" dirty="0" err="1" smtClean="0"/>
              <a:t>elação</a:t>
            </a:r>
            <a:r>
              <a:rPr lang="en-US" dirty="0" smtClean="0"/>
              <a:t> de “</a:t>
            </a:r>
            <a:r>
              <a:rPr lang="en-US" dirty="0" err="1" smtClean="0"/>
              <a:t>manda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”, out-degree =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influência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Grau</a:t>
            </a:r>
            <a:r>
              <a:rPr lang="en-US" dirty="0" smtClean="0"/>
              <a:t> - </a:t>
            </a:r>
            <a:r>
              <a:rPr lang="en-US" dirty="0" err="1" smtClean="0"/>
              <a:t>Limitações</a:t>
            </a:r>
            <a:endParaRPr lang="en-US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Grau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medida</a:t>
            </a:r>
            <a:r>
              <a:rPr lang="en-US" dirty="0" smtClean="0"/>
              <a:t> de </a:t>
            </a:r>
            <a:r>
              <a:rPr lang="en-US" dirty="0" err="1" smtClean="0"/>
              <a:t>centralidade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local</a:t>
            </a:r>
          </a:p>
          <a:p>
            <a:pPr marL="742950" lvl="2" indent="-342900"/>
            <a:r>
              <a:rPr lang="en-US" dirty="0" smtClean="0"/>
              <a:t>“nodes </a:t>
            </a:r>
            <a:r>
              <a:rPr lang="en-US" dirty="0"/>
              <a:t>may be well connected to their </a:t>
            </a:r>
            <a:r>
              <a:rPr lang="en-US" dirty="0" smtClean="0"/>
              <a:t>immediate neighbors </a:t>
            </a:r>
            <a:r>
              <a:rPr lang="en-US" dirty="0"/>
              <a:t>but </a:t>
            </a:r>
            <a:r>
              <a:rPr lang="en-US" dirty="0" smtClean="0"/>
              <a:t>be part </a:t>
            </a:r>
            <a:r>
              <a:rPr lang="en-US" dirty="0"/>
              <a:t>of a relatively </a:t>
            </a:r>
            <a:r>
              <a:rPr lang="en-US" dirty="0">
                <a:solidFill>
                  <a:srgbClr val="FF0000"/>
                </a:solidFill>
              </a:rPr>
              <a:t>isolated</a:t>
            </a:r>
            <a:r>
              <a:rPr lang="en-US" dirty="0"/>
              <a:t> </a:t>
            </a:r>
            <a:r>
              <a:rPr lang="en-US" dirty="0" smtClean="0"/>
              <a:t>clique” (Liu 2008)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com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grau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capacidade</a:t>
            </a:r>
            <a:r>
              <a:rPr lang="en-US" dirty="0" smtClean="0"/>
              <a:t> de </a:t>
            </a:r>
            <a:r>
              <a:rPr lang="en-US" dirty="0" err="1" smtClean="0"/>
              <a:t>influenciar</a:t>
            </a:r>
            <a:endParaRPr lang="en-US" dirty="0" smtClean="0"/>
          </a:p>
          <a:p>
            <a:pPr marL="742950" lvl="2" indent="-342900"/>
            <a:r>
              <a:rPr lang="en-US" dirty="0" smtClean="0"/>
              <a:t>E.g., se </a:t>
            </a:r>
            <a:r>
              <a:rPr lang="en-US" dirty="0" err="1" smtClean="0"/>
              <a:t>grau</a:t>
            </a:r>
            <a:r>
              <a:rPr lang="en-US" dirty="0" smtClean="0"/>
              <a:t> é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 </a:t>
            </a:r>
            <a:r>
              <a:rPr lang="en-US" dirty="0" err="1" smtClean="0"/>
              <a:t>influência</a:t>
            </a:r>
            <a:r>
              <a:rPr lang="en-US" dirty="0" smtClean="0"/>
              <a:t> local,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poder</a:t>
            </a:r>
            <a:r>
              <a:rPr lang="en-US" dirty="0" smtClean="0"/>
              <a:t> do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depende</a:t>
            </a:r>
            <a:r>
              <a:rPr lang="en-US" dirty="0" smtClean="0"/>
              <a:t> de </a:t>
            </a:r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vizinhos</a:t>
            </a:r>
            <a:r>
              <a:rPr lang="en-US" dirty="0" smtClean="0"/>
              <a:t> e do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interação</a:t>
            </a:r>
            <a:endParaRPr lang="en-US" dirty="0" smtClean="0"/>
          </a:p>
          <a:p>
            <a:pPr marL="742950" lvl="2" indent="-342900"/>
            <a:r>
              <a:rPr lang="en-US" dirty="0" smtClean="0"/>
              <a:t>E.g</a:t>
            </a:r>
            <a:r>
              <a:rPr lang="en-US" dirty="0" smtClean="0"/>
              <a:t>.,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seguidores</a:t>
            </a:r>
            <a:r>
              <a:rPr lang="en-US" dirty="0" smtClean="0"/>
              <a:t> no Twitter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reflete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a </a:t>
            </a:r>
            <a:r>
              <a:rPr lang="en-US" dirty="0" err="1" smtClean="0"/>
              <a:t>influência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da </a:t>
            </a:r>
            <a:r>
              <a:rPr lang="en-US" dirty="0" err="1" smtClean="0"/>
              <a:t>rede</a:t>
            </a:r>
            <a:r>
              <a:rPr lang="en-US" dirty="0" smtClean="0"/>
              <a:t> (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retwittes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7051</TotalTime>
  <Words>1424</Words>
  <Application>Microsoft Office PowerPoint</Application>
  <PresentationFormat>Apresentação na tela (4:3)</PresentationFormat>
  <Paragraphs>239</Paragraphs>
  <Slides>29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1" baseType="lpstr">
      <vt:lpstr>Fluxo</vt:lpstr>
      <vt:lpstr>Equação</vt:lpstr>
      <vt:lpstr>Análise de Centralidade</vt:lpstr>
      <vt:lpstr>Roteiro</vt:lpstr>
      <vt:lpstr>Introdução</vt:lpstr>
      <vt:lpstr>Centralidade</vt:lpstr>
      <vt:lpstr>Centralidade</vt:lpstr>
      <vt:lpstr>Grau</vt:lpstr>
      <vt:lpstr>Grau</vt:lpstr>
      <vt:lpstr>Grau</vt:lpstr>
      <vt:lpstr>Grau - Limitações</vt:lpstr>
      <vt:lpstr>Intermediação</vt:lpstr>
      <vt:lpstr>Intermediação</vt:lpstr>
      <vt:lpstr>Intermediação</vt:lpstr>
      <vt:lpstr>Intermediação</vt:lpstr>
      <vt:lpstr>Intermediação</vt:lpstr>
      <vt:lpstr>Apresentação do PowerPoint</vt:lpstr>
      <vt:lpstr>Intermediação</vt:lpstr>
      <vt:lpstr>Proximidade</vt:lpstr>
      <vt:lpstr>Proximidade</vt:lpstr>
      <vt:lpstr>Proximidade</vt:lpstr>
      <vt:lpstr>Proximidade</vt:lpstr>
      <vt:lpstr>Exemplo de Uso</vt:lpstr>
      <vt:lpstr>Outras Medidas</vt:lpstr>
      <vt:lpstr>Índice de Bonacich </vt:lpstr>
      <vt:lpstr>Alcance</vt:lpstr>
      <vt:lpstr>Page Rank</vt:lpstr>
      <vt:lpstr>Centralização</vt:lpstr>
      <vt:lpstr>Conclusões - Centralidade e Poder</vt:lpstr>
      <vt:lpstr>Conclusões - Centralidade e Poder</vt:lpstr>
      <vt:lpstr>Material de Estudo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Social Networks</dc:title>
  <dc:creator>Ricardo</dc:creator>
  <cp:lastModifiedBy>Prof_Ricardo Bastos</cp:lastModifiedBy>
  <cp:revision>398</cp:revision>
  <dcterms:created xsi:type="dcterms:W3CDTF">2009-10-21T17:43:57Z</dcterms:created>
  <dcterms:modified xsi:type="dcterms:W3CDTF">2011-08-11T16:55:00Z</dcterms:modified>
</cp:coreProperties>
</file>