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0" r:id="rId3"/>
    <p:sldId id="259" r:id="rId4"/>
    <p:sldId id="258" r:id="rId5"/>
    <p:sldId id="262" r:id="rId6"/>
    <p:sldId id="263" r:id="rId7"/>
    <p:sldId id="257" r:id="rId8"/>
    <p:sldId id="261" r:id="rId9"/>
    <p:sldId id="265" r:id="rId10"/>
    <p:sldId id="264" r:id="rId11"/>
    <p:sldId id="277" r:id="rId12"/>
    <p:sldId id="266" r:id="rId13"/>
    <p:sldId id="276" r:id="rId14"/>
    <p:sldId id="267" r:id="rId15"/>
    <p:sldId id="272" r:id="rId16"/>
    <p:sldId id="268" r:id="rId17"/>
    <p:sldId id="274" r:id="rId18"/>
    <p:sldId id="269" r:id="rId19"/>
    <p:sldId id="270" r:id="rId20"/>
    <p:sldId id="271" r:id="rId21"/>
    <p:sldId id="304" r:id="rId22"/>
    <p:sldId id="275" r:id="rId23"/>
    <p:sldId id="278" r:id="rId24"/>
    <p:sldId id="279" r:id="rId25"/>
    <p:sldId id="280" r:id="rId26"/>
    <p:sldId id="281" r:id="rId27"/>
    <p:sldId id="302" r:id="rId28"/>
    <p:sldId id="282" r:id="rId29"/>
    <p:sldId id="283" r:id="rId30"/>
    <p:sldId id="284" r:id="rId31"/>
    <p:sldId id="285" r:id="rId32"/>
    <p:sldId id="286" r:id="rId33"/>
    <p:sldId id="288" r:id="rId34"/>
    <p:sldId id="287" r:id="rId35"/>
    <p:sldId id="289" r:id="rId36"/>
    <p:sldId id="290" r:id="rId37"/>
    <p:sldId id="291" r:id="rId38"/>
    <p:sldId id="292" r:id="rId39"/>
    <p:sldId id="293" r:id="rId40"/>
    <p:sldId id="294" r:id="rId41"/>
    <p:sldId id="295" r:id="rId42"/>
    <p:sldId id="296" r:id="rId43"/>
    <p:sldId id="298" r:id="rId44"/>
    <p:sldId id="299" r:id="rId45"/>
    <p:sldId id="297" r:id="rId46"/>
    <p:sldId id="300" r:id="rId47"/>
    <p:sldId id="301" r:id="rId48"/>
    <p:sldId id="303" r:id="rId49"/>
    <p:sldId id="306" r:id="rId50"/>
    <p:sldId id="307" r:id="rId5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1" autoAdjust="0"/>
    <p:restoredTop sz="69316" autoAdjust="0"/>
  </p:normalViewPr>
  <p:slideViewPr>
    <p:cSldViewPr>
      <p:cViewPr varScale="1">
        <p:scale>
          <a:sx n="63" d="100"/>
          <a:sy n="63" d="100"/>
        </p:scale>
        <p:origin x="-1836" y="-102"/>
      </p:cViewPr>
      <p:guideLst>
        <p:guide orient="horz" pos="2160"/>
        <p:guide pos="2880"/>
      </p:guideLst>
    </p:cSldViewPr>
  </p:slideViewPr>
  <p:notesTextViewPr>
    <p:cViewPr>
      <p:scale>
        <a:sx n="100" d="100"/>
        <a:sy n="100" d="100"/>
      </p:scale>
      <p:origin x="0" y="6"/>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3E8EE-7709-4422-999B-80BB8D8AB2DB}" type="datetimeFigureOut">
              <a:rPr lang="pt-BR" smtClean="0"/>
              <a:pPr/>
              <a:t>2/6/2010</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D6068-833E-4386-AAAF-7CA4FF74432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1057/977#fig4"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-Sixdegrees</a:t>
            </a:r>
            <a:r>
              <a:rPr lang="pt-BR" baseline="0" dirty="0" smtClean="0"/>
              <a:t>  -foi projetado para comprovar a teoria dos 6 graus de separacao.Perfil e lista de amigos</a:t>
            </a:r>
          </a:p>
          <a:p>
            <a:r>
              <a:rPr lang="pt-BR" baseline="0" dirty="0" smtClean="0"/>
              <a:t>-Match – Site de namoro que foi projeto para apresentar pessoas estranhas</a:t>
            </a:r>
          </a:p>
          <a:p>
            <a:r>
              <a:rPr lang="pt-BR" baseline="0" dirty="0" smtClean="0"/>
              <a:t>-Friendster  - Foi projetado para apresentar amigo de amigos.Era possivel visualizar até 4 degraus.</a:t>
            </a:r>
          </a:p>
          <a:p>
            <a:r>
              <a:rPr lang="pt-BR" baseline="0" dirty="0" smtClean="0"/>
              <a:t>-Myspace – Nao foi projetado para bandas inicialmente.Mas tinha o recurso de adicionar musica.Bandas</a:t>
            </a:r>
          </a:p>
          <a:p>
            <a:r>
              <a:rPr lang="pt-BR" baseline="0" dirty="0" smtClean="0"/>
              <a:t>Independentes e promoters a usam para promover shows e cds e estar mais proximo dos fãs.Voce pode ser</a:t>
            </a:r>
          </a:p>
          <a:p>
            <a:r>
              <a:rPr lang="pt-BR" baseline="0" dirty="0" smtClean="0"/>
              <a:t>Amigo de uma banda famosa .</a:t>
            </a:r>
          </a:p>
          <a:p>
            <a:r>
              <a:rPr lang="pt-BR" baseline="0" dirty="0" smtClean="0"/>
              <a:t>-Facebook – Foi projetado pela mesma pessoa que fez o tribe.net, mas o tribe nao tinha dado certo.</a:t>
            </a:r>
          </a:p>
          <a:p>
            <a:endParaRPr lang="pt-BR" baseline="0" dirty="0" smtClean="0"/>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-Redes egocêntricas</a:t>
            </a:r>
          </a:p>
          <a:p>
            <a:r>
              <a:rPr lang="pt-BR" baseline="0" dirty="0" smtClean="0"/>
              <a:t>-Apresenta redes sociais usando uma representação node-link, onde nós</a:t>
            </a:r>
          </a:p>
          <a:p>
            <a:r>
              <a:rPr lang="pt-BR" baseline="0" dirty="0" smtClean="0"/>
              <a:t>Representam membros do sistema e links representam relacionamento entre eles.</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14</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pesquisa foi realizada em 9 meses,incluindo entrevistas,pesquisas qualitativas</a:t>
            </a:r>
          </a:p>
          <a:p>
            <a:r>
              <a:rPr lang="pt-BR" baseline="0" dirty="0" smtClean="0"/>
              <a:t>E concentracao de grupos de mais de 200 usuarios</a:t>
            </a:r>
          </a:p>
          <a:p>
            <a:endParaRPr lang="pt-BR" dirty="0" smtClean="0"/>
          </a:p>
          <a:p>
            <a:r>
              <a:rPr lang="pt-BR" dirty="0" smtClean="0"/>
              <a:t>-Touchgraph</a:t>
            </a:r>
            <a:r>
              <a:rPr lang="pt-BR" baseline="0" dirty="0" smtClean="0"/>
              <a:t> mostra layout force-directed para visualizar os usuarios da comunidade</a:t>
            </a:r>
          </a:p>
          <a:p>
            <a:r>
              <a:rPr lang="pt-BR" baseline="0" dirty="0" smtClean="0"/>
              <a:t>LiveJournal, permitindo expansao e contracao nas redes pela interação do usuario</a:t>
            </a:r>
          </a:p>
          <a:p>
            <a:r>
              <a:rPr lang="pt-BR" baseline="0" dirty="0" smtClean="0"/>
              <a:t>-Buddyzoo - 	Usuario analisa lista de mensagem instantanea  apresentando a visualizacao</a:t>
            </a:r>
          </a:p>
          <a:p>
            <a:r>
              <a:rPr lang="pt-BR" baseline="0" dirty="0" smtClean="0"/>
              <a:t>De rede social estática dos contatos</a:t>
            </a:r>
          </a:p>
          <a:p>
            <a:r>
              <a:rPr lang="pt-BR" baseline="0" dirty="0" smtClean="0"/>
              <a:t>-Mutton´s PieSpy – Provê visualizacao dinamica, em tempo real,de redes sociais inferidas de</a:t>
            </a:r>
          </a:p>
          <a:p>
            <a:r>
              <a:rPr lang="pt-BR" baseline="0" dirty="0" smtClean="0"/>
              <a:t>Participantes  por participantes de Chat</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15</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-Redes egocêntricas</a:t>
            </a:r>
          </a:p>
          <a:p>
            <a:r>
              <a:rPr lang="pt-BR" baseline="0" dirty="0" smtClean="0"/>
              <a:t>-Apresenta redes sociais usando uma representação node-link, onde nós</a:t>
            </a:r>
          </a:p>
          <a:p>
            <a:r>
              <a:rPr lang="pt-BR" baseline="0" dirty="0" smtClean="0"/>
              <a:t>Representam membros do sistema e links representam relacionamento entre eles.</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16</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pesquisa foi realizada em 9 meses,incluindo entrevistas,pesquisas qualitativas</a:t>
            </a:r>
          </a:p>
          <a:p>
            <a:r>
              <a:rPr lang="pt-BR" baseline="0" dirty="0" smtClean="0"/>
              <a:t>E concentracao de grupos de mais de 200 usuarios</a:t>
            </a:r>
          </a:p>
          <a:p>
            <a:endParaRPr lang="pt-BR" dirty="0" smtClean="0"/>
          </a:p>
          <a:p>
            <a:r>
              <a:rPr lang="pt-BR" dirty="0" smtClean="0"/>
              <a:t>-Touchgraph</a:t>
            </a:r>
            <a:r>
              <a:rPr lang="pt-BR" baseline="0" dirty="0" smtClean="0"/>
              <a:t> mostra layout force-directed para visualizar os usuarios da comunidade</a:t>
            </a:r>
          </a:p>
          <a:p>
            <a:r>
              <a:rPr lang="pt-BR" baseline="0" dirty="0" smtClean="0"/>
              <a:t>LiveJournal, permitindo expansao e contracao nas redes pela interação do usuario</a:t>
            </a:r>
          </a:p>
          <a:p>
            <a:r>
              <a:rPr lang="pt-BR" baseline="0" dirty="0" smtClean="0"/>
              <a:t>-Buddyzoo - 	Usuario analisa lista de mensagem instantanea  apresentando a visualizacao</a:t>
            </a:r>
          </a:p>
          <a:p>
            <a:r>
              <a:rPr lang="pt-BR" baseline="0" dirty="0" smtClean="0"/>
              <a:t>De rede social estática dos contatos</a:t>
            </a:r>
          </a:p>
          <a:p>
            <a:r>
              <a:rPr lang="pt-BR" baseline="0" dirty="0" smtClean="0"/>
              <a:t>-Mutton´s PieSpy – Provê visualizacao dinamica, em tempo real,de redes sociais inferidas de</a:t>
            </a:r>
          </a:p>
          <a:p>
            <a:r>
              <a:rPr lang="pt-BR" baseline="0" dirty="0" smtClean="0"/>
              <a:t>Participantes  por participantes de Chat</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17</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-Redes egocêntricas</a:t>
            </a:r>
          </a:p>
          <a:p>
            <a:r>
              <a:rPr lang="pt-BR" baseline="0" dirty="0" smtClean="0"/>
              <a:t>-Apresenta redes sociais usando uma representação node-link, onde nós</a:t>
            </a:r>
          </a:p>
          <a:p>
            <a:r>
              <a:rPr lang="pt-BR" baseline="0" dirty="0" smtClean="0"/>
              <a:t>Representam membros do sistema e links representam relacionamento entre eles.</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18</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-Redes egocêntricas</a:t>
            </a:r>
          </a:p>
          <a:p>
            <a:r>
              <a:rPr lang="pt-BR" baseline="0" dirty="0" smtClean="0"/>
              <a:t>-Apresenta redes sociais usando uma representação node-link, onde nós</a:t>
            </a:r>
          </a:p>
          <a:p>
            <a:r>
              <a:rPr lang="pt-BR" baseline="0" dirty="0" smtClean="0"/>
              <a:t>Representam membros do sistema e links representam relacionamento entre eles.</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19</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-Redes egocêntricas</a:t>
            </a:r>
          </a:p>
          <a:p>
            <a:r>
              <a:rPr lang="pt-BR" baseline="0" dirty="0" smtClean="0"/>
              <a:t>-Apresenta redes sociais usando uma representação node-link, onde nós</a:t>
            </a:r>
          </a:p>
          <a:p>
            <a:r>
              <a:rPr lang="pt-BR" baseline="0" dirty="0" smtClean="0"/>
              <a:t>Representam membros do sistema e links representam relacionamento entre eles.</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20</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-Redes egocêntricas</a:t>
            </a:r>
          </a:p>
          <a:p>
            <a:r>
              <a:rPr lang="pt-BR" baseline="0" dirty="0" smtClean="0"/>
              <a:t>-Apresenta redes sociais usando uma representação node-link, onde nós</a:t>
            </a:r>
          </a:p>
          <a:p>
            <a:r>
              <a:rPr lang="pt-BR" baseline="0" dirty="0" smtClean="0"/>
              <a:t>Representam membros do sistema e links representam relacionamento entre eles.</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21</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pesquisa foi realizada em 9 meses,incluindo entrevistas,pesquisas qualitativas</a:t>
            </a:r>
          </a:p>
          <a:p>
            <a:r>
              <a:rPr lang="pt-BR" baseline="0" dirty="0" smtClean="0"/>
              <a:t>E concentracao de grupos de mais de 200 usuarios</a:t>
            </a:r>
          </a:p>
          <a:p>
            <a:endParaRPr lang="pt-BR" dirty="0" smtClean="0"/>
          </a:p>
          <a:p>
            <a:r>
              <a:rPr lang="pt-BR" dirty="0" smtClean="0"/>
              <a:t>-Touchgraph</a:t>
            </a:r>
            <a:r>
              <a:rPr lang="pt-BR" baseline="0" dirty="0" smtClean="0"/>
              <a:t> mostra layout force-directed para visualizar os usuarios da comunidade</a:t>
            </a:r>
          </a:p>
          <a:p>
            <a:r>
              <a:rPr lang="pt-BR" baseline="0" dirty="0" smtClean="0"/>
              <a:t>LiveJournal, permitindo expansao e contracao nas redes pela interação do usuario</a:t>
            </a:r>
          </a:p>
          <a:p>
            <a:r>
              <a:rPr lang="pt-BR" baseline="0" dirty="0" smtClean="0"/>
              <a:t>-Buddyzoo - 	Usuario analisa lista de mensagem instantanea  apresentando a visualizacao</a:t>
            </a:r>
          </a:p>
          <a:p>
            <a:r>
              <a:rPr lang="pt-BR" baseline="0" dirty="0" smtClean="0"/>
              <a:t>De rede social estática dos contatos</a:t>
            </a:r>
          </a:p>
          <a:p>
            <a:r>
              <a:rPr lang="pt-BR" baseline="0" dirty="0" smtClean="0"/>
              <a:t>-Mutton´s PieSpy – Provê visualizacao dinamica, em tempo real,de redes sociais inferidas de</a:t>
            </a:r>
          </a:p>
          <a:p>
            <a:r>
              <a:rPr lang="pt-BR" baseline="0" dirty="0" smtClean="0"/>
              <a:t>Participantes  por participantes de Chat</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22</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conectividade media dessas redes sociais, com usuarios comumente</a:t>
            </a:r>
          </a:p>
          <a:p>
            <a:r>
              <a:rPr lang="pt-BR" baseline="0" dirty="0" smtClean="0"/>
              <a:t>Tendo 50 a 100 relacionamentos articulados, a visualizacao radial torna-se</a:t>
            </a:r>
          </a:p>
          <a:p>
            <a:r>
              <a:rPr lang="pt-BR" baseline="0" dirty="0" smtClean="0"/>
              <a:t>Ilegivel para algo maior que o 1º grau da rede</a:t>
            </a:r>
          </a:p>
          <a:p>
            <a:r>
              <a:rPr lang="pt-BR" baseline="0" dirty="0" smtClean="0"/>
              <a:t>-Nós com conectividade mais baixo possuem uma tensao maior, tornando nós mais</a:t>
            </a:r>
          </a:p>
          <a:p>
            <a:r>
              <a:rPr lang="pt-BR" baseline="0" dirty="0" smtClean="0"/>
              <a:t>Proximos para serem expandidos e comunidades conectados para assumir órbitas </a:t>
            </a:r>
          </a:p>
          <a:p>
            <a:r>
              <a:rPr lang="pt-BR" baseline="0" dirty="0" smtClean="0"/>
              <a:t>Maiores</a:t>
            </a:r>
          </a:p>
          <a:p>
            <a:r>
              <a:rPr lang="pt-BR" baseline="0" dirty="0" smtClean="0"/>
              <a:t>-Vizster inclui ferramentas para determinacao automatica de estruturas de comunidade.</a:t>
            </a:r>
          </a:p>
          <a:p>
            <a:r>
              <a:rPr lang="pt-BR" baseline="0" dirty="0" smtClean="0"/>
              <a:t>Para isso, usa um algoritmo rapido para suportar intercao em tempo real.</a:t>
            </a: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Interfaces</a:t>
            </a:r>
            <a:r>
              <a:rPr lang="pt-BR" baseline="0" dirty="0" smtClean="0"/>
              <a:t> web sao relativamente pobres , mostrando só conexoes de individuos</a:t>
            </a:r>
          </a:p>
          <a:p>
            <a:r>
              <a:rPr lang="pt-BR" baseline="0" dirty="0" smtClean="0"/>
              <a:t>em uma lista linear na web.</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4</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conectividade media dessas redes sociais, com usuarios comumente</a:t>
            </a:r>
          </a:p>
          <a:p>
            <a:r>
              <a:rPr lang="pt-BR" baseline="0" dirty="0" smtClean="0"/>
              <a:t>Tendo 50 a 100 relacionamentos articulados, a visualizacao radial torna-se</a:t>
            </a:r>
          </a:p>
          <a:p>
            <a:r>
              <a:rPr lang="pt-BR" baseline="0" dirty="0" smtClean="0"/>
              <a:t>Ilegivel para algo maior que o 1º grau da rede</a:t>
            </a:r>
          </a:p>
          <a:p>
            <a:r>
              <a:rPr lang="pt-BR" baseline="0" dirty="0" smtClean="0"/>
              <a:t>-Nós com conectividade mais baixo possuem uma tensao maior, tornando nós mais</a:t>
            </a:r>
          </a:p>
          <a:p>
            <a:r>
              <a:rPr lang="pt-BR" baseline="0" dirty="0" smtClean="0"/>
              <a:t>Proximos para serem expandidos e comunidades conectados para assumir órbitas </a:t>
            </a:r>
          </a:p>
          <a:p>
            <a:r>
              <a:rPr lang="pt-BR" baseline="0" dirty="0" smtClean="0"/>
              <a:t>Maiores</a:t>
            </a:r>
          </a:p>
          <a:p>
            <a:r>
              <a:rPr lang="pt-BR" baseline="0" dirty="0" smtClean="0"/>
              <a:t>-Vizster inclui ferramentas para determinacao automatica de estruturas de comunidade.</a:t>
            </a:r>
          </a:p>
          <a:p>
            <a:r>
              <a:rPr lang="pt-BR" baseline="0" dirty="0" smtClean="0"/>
              <a:t>Para isso, usa um algoritmo rapido para suportar intercao em tempo real.</a:t>
            </a: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24</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conectividade media dessas redes sociais, com usuarios comumente</a:t>
            </a:r>
          </a:p>
          <a:p>
            <a:r>
              <a:rPr lang="pt-BR" baseline="0" dirty="0" smtClean="0"/>
              <a:t>Tendo 50 a 100 relacionamentos articulados, a visualizacao radial torna-se</a:t>
            </a:r>
          </a:p>
          <a:p>
            <a:r>
              <a:rPr lang="pt-BR" baseline="0" dirty="0" smtClean="0"/>
              <a:t>Ilegivel para algo maior que o 1º grau da rede</a:t>
            </a:r>
          </a:p>
          <a:p>
            <a:r>
              <a:rPr lang="pt-BR" baseline="0" dirty="0" smtClean="0"/>
              <a:t>-Nós com conectividade mais baixo possuem uma tensao maior, tornando nós mais</a:t>
            </a:r>
          </a:p>
          <a:p>
            <a:r>
              <a:rPr lang="pt-BR" baseline="0" dirty="0" smtClean="0"/>
              <a:t>Proximos para serem expandidos e comunidades conectados para assumir órbitas </a:t>
            </a:r>
          </a:p>
          <a:p>
            <a:r>
              <a:rPr lang="pt-BR" baseline="0" dirty="0" smtClean="0"/>
              <a:t>Maiores</a:t>
            </a:r>
          </a:p>
          <a:p>
            <a:r>
              <a:rPr lang="pt-BR" baseline="0" dirty="0" smtClean="0"/>
              <a:t>-Vizster inclui ferramentas para determinacao automatica de estruturas de comunidade.</a:t>
            </a:r>
          </a:p>
          <a:p>
            <a:r>
              <a:rPr lang="pt-BR" baseline="0" dirty="0" smtClean="0"/>
              <a:t>Para isso, usa um algoritmo rapido para suportar intercao em tempo real.</a:t>
            </a: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25</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-Club</a:t>
            </a:r>
            <a:r>
              <a:rPr lang="pt-BR" baseline="0" dirty="0" smtClean="0"/>
              <a:t> nexus – Foi um sistema desenvolvido pelos estudantes para servir</a:t>
            </a:r>
          </a:p>
          <a:p>
            <a:r>
              <a:rPr lang="pt-BR" baseline="0" dirty="0" smtClean="0"/>
              <a:t>De comunicacao pela comunidade stanford online.Estudantes podiam usar</a:t>
            </a:r>
          </a:p>
          <a:p>
            <a:r>
              <a:rPr lang="pt-BR" baseline="0" dirty="0" smtClean="0"/>
              <a:t>Para mandar email e convites, chats,postar eventos,comprar ou vender coisas</a:t>
            </a:r>
          </a:p>
          <a:p>
            <a:r>
              <a:rPr lang="pt-BR" baseline="0" dirty="0" smtClean="0"/>
              <a:t>Boas,procurar pessoas com interesses similares,lugar para dados pessoais,postar</a:t>
            </a:r>
          </a:p>
          <a:p>
            <a:r>
              <a:rPr lang="pt-BR" baseline="0" dirty="0" smtClean="0"/>
              <a:t>Trabalho de arte ou coluna em alguma edição.Atraiu 2000 graduandos e graduados</a:t>
            </a:r>
          </a:p>
          <a:p>
            <a:r>
              <a:rPr lang="pt-BR" baseline="0" dirty="0" smtClean="0"/>
              <a:t>(10% dos estudantes de lá)</a:t>
            </a:r>
          </a:p>
          <a:p>
            <a:r>
              <a:rPr lang="pt-BR" baseline="0" dirty="0" smtClean="0"/>
              <a:t>-Usuarios identificavam-se ou pela busca manual do nome ou no diretorio Stanford</a:t>
            </a:r>
          </a:p>
          <a:p>
            <a:r>
              <a:rPr lang="pt-BR" baseline="0" dirty="0" smtClean="0"/>
              <a:t>-Listagem de interesses como: atividades sociais, esportes,musica, filme, generos musicias</a:t>
            </a:r>
          </a:p>
          <a:p>
            <a:r>
              <a:rPr lang="pt-BR" baseline="0" dirty="0" smtClean="0"/>
              <a:t>-Utilizavam os interesses para juntar pessoas com interesses semelhantes</a:t>
            </a:r>
          </a:p>
          <a:p>
            <a:endParaRPr lang="en-US" sz="1200" b="0" i="0" kern="1200" dirty="0" smtClean="0">
              <a:solidFill>
                <a:schemeClr val="tx1"/>
              </a:solidFill>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26</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27</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Tipos</a:t>
            </a:r>
            <a:r>
              <a:rPr lang="en-US" sz="1200" b="0" i="0" kern="1200" dirty="0" smtClean="0">
                <a:solidFill>
                  <a:schemeClr val="tx1"/>
                </a:solidFill>
                <a:latin typeface="+mn-lt"/>
                <a:ea typeface="+mn-ea"/>
                <a:cs typeface="+mn-cs"/>
              </a:rPr>
              <a:t> de </a:t>
            </a:r>
            <a:r>
              <a:rPr lang="en-US" sz="1200" b="0" i="0" kern="1200" dirty="0" err="1" smtClean="0">
                <a:solidFill>
                  <a:schemeClr val="tx1"/>
                </a:solidFill>
                <a:latin typeface="+mn-lt"/>
                <a:ea typeface="+mn-ea"/>
                <a:cs typeface="+mn-cs"/>
              </a:rPr>
              <a:t>pessoas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que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eles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suportavam</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como</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gostavam</a:t>
            </a:r>
            <a:r>
              <a:rPr lang="en-US" sz="1200" b="0" i="0" kern="1200" baseline="0" dirty="0" smtClean="0">
                <a:solidFill>
                  <a:schemeClr val="tx1"/>
                </a:solidFill>
                <a:latin typeface="+mn-lt"/>
                <a:ea typeface="+mn-ea"/>
                <a:cs typeface="+mn-cs"/>
              </a:rPr>
              <a:t> de </a:t>
            </a:r>
            <a:r>
              <a:rPr lang="en-US" sz="1200" b="0" i="0" kern="1200" baseline="0" dirty="0" err="1" smtClean="0">
                <a:solidFill>
                  <a:schemeClr val="tx1"/>
                </a:solidFill>
                <a:latin typeface="+mn-lt"/>
                <a:ea typeface="+mn-ea"/>
                <a:cs typeface="+mn-cs"/>
              </a:rPr>
              <a:t>passar</a:t>
            </a:r>
            <a:r>
              <a:rPr lang="en-US" sz="1200" b="0" i="0" kern="1200" baseline="0" dirty="0" smtClean="0">
                <a:solidFill>
                  <a:schemeClr val="tx1"/>
                </a:solidFill>
                <a:latin typeface="+mn-lt"/>
                <a:ea typeface="+mn-ea"/>
                <a:cs typeface="+mn-cs"/>
              </a:rPr>
              <a:t> o tempo </a:t>
            </a:r>
            <a:r>
              <a:rPr lang="en-US" sz="1200" b="0" i="0" kern="1200" baseline="0" dirty="0" err="1" smtClean="0">
                <a:solidFill>
                  <a:schemeClr val="tx1"/>
                </a:solidFill>
                <a:latin typeface="+mn-lt"/>
                <a:ea typeface="+mn-ea"/>
                <a:cs typeface="+mn-cs"/>
              </a:rPr>
              <a:t>livre</a:t>
            </a:r>
            <a:r>
              <a:rPr lang="en-US" sz="1200" b="0" i="0" kern="1200" baseline="0" dirty="0" smtClean="0">
                <a:solidFill>
                  <a:schemeClr val="tx1"/>
                </a:solidFill>
                <a:latin typeface="+mn-lt"/>
                <a:ea typeface="+mn-ea"/>
                <a:cs typeface="+mn-cs"/>
              </a:rPr>
              <a:t> e </a:t>
            </a:r>
          </a:p>
          <a:p>
            <a:r>
              <a:rPr lang="en-US" sz="1200" b="0" i="0" kern="1200" baseline="0" dirty="0" smtClean="0">
                <a:solidFill>
                  <a:schemeClr val="tx1"/>
                </a:solidFill>
                <a:latin typeface="+mn-lt"/>
                <a:ea typeface="+mn-ea"/>
                <a:cs typeface="+mn-cs"/>
              </a:rPr>
              <a:t>O </a:t>
            </a:r>
            <a:r>
              <a:rPr lang="en-US" sz="1200" b="0" i="0" kern="1200" baseline="0" dirty="0" err="1" smtClean="0">
                <a:solidFill>
                  <a:schemeClr val="tx1"/>
                </a:solidFill>
                <a:latin typeface="+mn-lt"/>
                <a:ea typeface="+mn-ea"/>
                <a:cs typeface="+mn-cs"/>
              </a:rPr>
              <a:t>que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procuravam</a:t>
            </a:r>
            <a:r>
              <a:rPr lang="en-US" sz="1200" b="0" i="0" kern="1200" baseline="0" dirty="0" smtClean="0">
                <a:solidFill>
                  <a:schemeClr val="tx1"/>
                </a:solidFill>
                <a:latin typeface="+mn-lt"/>
                <a:ea typeface="+mn-ea"/>
                <a:cs typeface="+mn-cs"/>
              </a:rPr>
              <a:t> no </a:t>
            </a:r>
            <a:r>
              <a:rPr lang="en-US" sz="1200" b="0" i="0" kern="1200" baseline="0" dirty="0" err="1" smtClean="0">
                <a:solidFill>
                  <a:schemeClr val="tx1"/>
                </a:solidFill>
                <a:latin typeface="+mn-lt"/>
                <a:ea typeface="+mn-ea"/>
                <a:cs typeface="+mn-cs"/>
              </a:rPr>
              <a:t>relacionamento</a:t>
            </a:r>
            <a:r>
              <a:rPr lang="en-US" sz="1200" b="0" i="0" kern="1200" baseline="0" dirty="0" smtClean="0">
                <a:solidFill>
                  <a:schemeClr val="tx1"/>
                </a:solidFill>
                <a:latin typeface="+mn-lt"/>
                <a:ea typeface="+mn-ea"/>
                <a:cs typeface="+mn-cs"/>
              </a:rPr>
              <a:t> e romance</a:t>
            </a:r>
          </a:p>
          <a:p>
            <a:endParaRPr lang="en-US" sz="1200" b="0" i="0" kern="1200" dirty="0" smtClean="0">
              <a:solidFill>
                <a:schemeClr val="tx1"/>
              </a:solidFill>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28</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29</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-A distribuicao dos usuario da rede são de maneira desigual,devido ao fato</a:t>
            </a:r>
          </a:p>
          <a:p>
            <a:r>
              <a:rPr lang="pt-BR" baseline="0" dirty="0" smtClean="0"/>
              <a:t>Que algumas pessoas sao mais sociaveis que outras , mas tambem reflete uma</a:t>
            </a:r>
          </a:p>
          <a:p>
            <a:r>
              <a:rPr lang="pt-BR" baseline="0" dirty="0" smtClean="0"/>
              <a:t>Variacao pela vontade  de alguns usuarios de entrar em contato social através</a:t>
            </a:r>
          </a:p>
          <a:p>
            <a:r>
              <a:rPr lang="pt-BR" baseline="0" dirty="0" smtClean="0"/>
              <a:t>De serviços online.</a:t>
            </a:r>
          </a:p>
          <a:p>
            <a:r>
              <a:rPr lang="pt-BR" baseline="0" dirty="0" smtClean="0"/>
              <a:t>-Espera-se que os buddies tenham mais offline do que eles tem com o serviço</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30</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-Efeito de mundo pequeno</a:t>
            </a:r>
          </a:p>
          <a:p>
            <a:r>
              <a:rPr lang="pt-BR" baseline="0" dirty="0" smtClean="0"/>
              <a:t>-A distancia entre qualquer 2 usuarios , medida no numero de saltos na rede nexus, é </a:t>
            </a:r>
          </a:p>
          <a:p>
            <a:r>
              <a:rPr lang="pt-BR" baseline="0" dirty="0" smtClean="0"/>
              <a:t>Na média igual a 4.</a:t>
            </a:r>
          </a:p>
          <a:p>
            <a:r>
              <a:rPr lang="pt-BR" baseline="0" dirty="0" smtClean="0"/>
              <a:t>-Essa media parece baixa, já que club nexus representa um grupo diverso de usuarios,</a:t>
            </a:r>
          </a:p>
          <a:p>
            <a:r>
              <a:rPr lang="pt-BR" baseline="0" dirty="0" smtClean="0"/>
              <a:t>Graduando e graduados de vários periodos nos estudos representando vários departamentos.</a:t>
            </a:r>
          </a:p>
        </p:txBody>
      </p:sp>
      <p:sp>
        <p:nvSpPr>
          <p:cNvPr id="4" name="Slide Number Placeholder 3"/>
          <p:cNvSpPr>
            <a:spLocks noGrp="1"/>
          </p:cNvSpPr>
          <p:nvPr>
            <p:ph type="sldNum" sz="quarter" idx="10"/>
          </p:nvPr>
        </p:nvSpPr>
        <p:spPr/>
        <p:txBody>
          <a:bodyPr/>
          <a:lstStyle/>
          <a:p>
            <a:fld id="{DDBD6068-833E-4386-AAAF-7CA4FF744323}" type="slidenum">
              <a:rPr lang="pt-BR" smtClean="0"/>
              <a:pPr/>
              <a:t>31</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Individuos tendem a socializar-se em grupos pequenos, frequentemente determinado por fatores</a:t>
            </a:r>
          </a:p>
          <a:p>
            <a:r>
              <a:rPr lang="pt-BR" baseline="0" dirty="0" smtClean="0"/>
              <a:t>Como : ano na escola,departamento, dormitorio, e ainda 2 usuarios estariam separados</a:t>
            </a:r>
          </a:p>
          <a:p>
            <a:r>
              <a:rPr lang="pt-BR" baseline="0" dirty="0" smtClean="0"/>
              <a:t>Por poucos saltos</a:t>
            </a:r>
          </a:p>
          <a:p>
            <a:r>
              <a:rPr lang="pt-BR" baseline="0" dirty="0" smtClean="0"/>
              <a:t>-O coeficiente clustering nos diz o quanto os usuarios que são amigo de um amigo é amigo</a:t>
            </a:r>
          </a:p>
          <a:p>
            <a:r>
              <a:rPr lang="pt-BR" baseline="0" dirty="0" smtClean="0"/>
              <a:t>Dele mesmo.No caso do club Nexus, o clustering de 0.17 é 40 vezes maior do que seria</a:t>
            </a:r>
          </a:p>
          <a:p>
            <a:r>
              <a:rPr lang="pt-BR" baseline="0" dirty="0" smtClean="0"/>
              <a:t>Em uma rede randomica com o mesmo numero de usuarios e conexoes.Mostrando que existe uma significativa estrutura de interacao social no nexus.</a:t>
            </a:r>
          </a:p>
          <a:p>
            <a:r>
              <a:rPr lang="pt-BR" baseline="0" dirty="0" smtClean="0"/>
              <a:t>-O conflito entre clustering e pequenos caminhos foi resolvido por Watts e Strogatz(1998).</a:t>
            </a:r>
          </a:p>
          <a:p>
            <a:r>
              <a:rPr lang="pt-BR" baseline="0" dirty="0" smtClean="0"/>
              <a:t>Eles usaram um modelo simples de redes sociais para mostrar que tanto maior quanto é</a:t>
            </a:r>
          </a:p>
          <a:p>
            <a:r>
              <a:rPr lang="pt-BR" baseline="0" dirty="0" smtClean="0"/>
              <a:t>Uma menor fração de conexoes randomicas , redes sociais poderiam mostrar grande clustering E pequena media de caminhos.</a:t>
            </a:r>
          </a:p>
          <a:p>
            <a:r>
              <a:rPr lang="pt-BR" baseline="0" dirty="0" smtClean="0"/>
              <a:t>-</a:t>
            </a:r>
            <a:r>
              <a:rPr lang="en-US" dirty="0" smtClean="0"/>
              <a:t>Clustering coefficient of a node is the ratio of </a:t>
            </a:r>
            <a:r>
              <a:rPr lang="en-US" i="1" dirty="0" smtClean="0"/>
              <a:t>number of connections in the neighborhood of a node</a:t>
            </a:r>
            <a:r>
              <a:rPr lang="en-US" dirty="0" smtClean="0"/>
              <a:t> and </a:t>
            </a:r>
            <a:r>
              <a:rPr lang="en-US" i="1" dirty="0" smtClean="0"/>
              <a:t>the number of connections if the neighborhood was fully connected</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32</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 visualizacao</a:t>
            </a:r>
            <a:r>
              <a:rPr lang="pt-BR" baseline="0" dirty="0" smtClean="0"/>
              <a:t> de redes sociais nao apresentam serviços que representam</a:t>
            </a:r>
          </a:p>
          <a:p>
            <a:r>
              <a:rPr lang="pt-BR" baseline="0" dirty="0" smtClean="0"/>
              <a:t>Significativamente varios tipos de relacao.</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7</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34</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35</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-As pessoas que se descrevem como bem sucedidas gastam seu tempo livre em</a:t>
            </a:r>
          </a:p>
          <a:p>
            <a:r>
              <a:rPr lang="pt-BR" baseline="0" dirty="0" smtClean="0"/>
              <a:t>Compromissos e aumento de trabalho.Tambem colocaram enfase na aparência e </a:t>
            </a:r>
          </a:p>
          <a:p>
            <a:r>
              <a:rPr lang="pt-BR" baseline="0" dirty="0" smtClean="0"/>
              <a:t>Sexo nas relacoes romanticas e amizades e gostavam de gastar seu tempo </a:t>
            </a:r>
          </a:p>
          <a:p>
            <a:r>
              <a:rPr lang="pt-BR" baseline="0" dirty="0" smtClean="0"/>
              <a:t>Fazendo atividades desafiadoras fisicamente , incluindo,levantamento de peso,</a:t>
            </a:r>
          </a:p>
          <a:p>
            <a:r>
              <a:rPr lang="pt-BR" baseline="0" dirty="0" smtClean="0"/>
              <a:t>Tenis, navegar e ski aquatico.E, gostavam 3 vezes mais de ler sobre livro sobre</a:t>
            </a:r>
          </a:p>
          <a:p>
            <a:r>
              <a:rPr lang="pt-BR" baseline="0" dirty="0" smtClean="0"/>
              <a:t>Negocios.</a:t>
            </a:r>
          </a:p>
        </p:txBody>
      </p:sp>
      <p:sp>
        <p:nvSpPr>
          <p:cNvPr id="4" name="Slide Number Placeholder 3"/>
          <p:cNvSpPr>
            <a:spLocks noGrp="1"/>
          </p:cNvSpPr>
          <p:nvPr>
            <p:ph type="sldNum" sz="quarter" idx="10"/>
          </p:nvPr>
        </p:nvSpPr>
        <p:spPr/>
        <p:txBody>
          <a:bodyPr/>
          <a:lstStyle/>
          <a:p>
            <a:fld id="{DDBD6068-833E-4386-AAAF-7CA4FF744323}" type="slidenum">
              <a:rPr lang="pt-BR" smtClean="0"/>
              <a:pPr/>
              <a:t>36</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-Pessoas que se dizem responsável incluem gostos individuais como</a:t>
            </a:r>
          </a:p>
          <a:p>
            <a:r>
              <a:rPr lang="pt-BR" baseline="0" dirty="0" smtClean="0"/>
              <a:t>Livros de sexo,erotico,gay e lesbico, e filmes independentes, escutar funk, jungle,</a:t>
            </a:r>
          </a:p>
          <a:p>
            <a:r>
              <a:rPr lang="pt-BR" baseline="0" dirty="0" smtClean="0"/>
              <a:t>Reggae e trance, e curte skate e ficar louco.</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37</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38</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-Muitos estudos afirmam que a tendencia das pessoas compartilhar interesses </a:t>
            </a:r>
          </a:p>
          <a:p>
            <a:r>
              <a:rPr lang="pt-BR" baseline="0" dirty="0" smtClean="0"/>
              <a:t>Comuns com seus contatos sociais.</a:t>
            </a:r>
          </a:p>
          <a:p>
            <a:r>
              <a:rPr lang="pt-BR" baseline="0" dirty="0" smtClean="0"/>
              <a:t>-”Association ratio” – Mensurar  a rede homofilicamente, e é a proporção dos contatos</a:t>
            </a:r>
          </a:p>
          <a:p>
            <a:r>
              <a:rPr lang="pt-BR" baseline="0" dirty="0" smtClean="0"/>
              <a:t>Feitos entre pessoas que compartilham  uma caracteristica / proporção de individuos</a:t>
            </a:r>
          </a:p>
          <a:p>
            <a:r>
              <a:rPr lang="pt-BR" baseline="0" dirty="0" smtClean="0"/>
              <a:t>Na populacao que possui a caracteristica</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39</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-Muitos estudos afirmam que a tendencia das pessoas compartilhar interesses </a:t>
            </a:r>
          </a:p>
          <a:p>
            <a:r>
              <a:rPr lang="pt-BR" baseline="0" dirty="0" smtClean="0"/>
              <a:t>Comuns com seus contatos sociais.</a:t>
            </a:r>
          </a:p>
          <a:p>
            <a:r>
              <a:rPr lang="pt-BR" baseline="0" dirty="0" smtClean="0"/>
              <a:t>-”Association ratio” – Mensurar  a rede homofilicamente, e é a proporção dos contatos</a:t>
            </a:r>
          </a:p>
          <a:p>
            <a:r>
              <a:rPr lang="pt-BR" baseline="0" dirty="0" smtClean="0"/>
              <a:t>Feitos entre pessoas que compartilham  uma caracteristica / proporção de individuos</a:t>
            </a:r>
          </a:p>
          <a:p>
            <a:r>
              <a:rPr lang="pt-BR" baseline="0" dirty="0" smtClean="0"/>
              <a:t>Na populacao que possui a caracteristica</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40</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-Muitos estudos afirmam que a tendencia das pessoas compartilhar interesses </a:t>
            </a:r>
          </a:p>
          <a:p>
            <a:r>
              <a:rPr lang="pt-BR" baseline="0" dirty="0" smtClean="0"/>
              <a:t>Comuns com seus contatos sociais.</a:t>
            </a:r>
          </a:p>
          <a:p>
            <a:r>
              <a:rPr lang="pt-BR" baseline="0" dirty="0" smtClean="0"/>
              <a:t>-”Association ratio” – Mensurar  a rede homofilicamente, e é a proporção dos contatos</a:t>
            </a:r>
          </a:p>
          <a:p>
            <a:r>
              <a:rPr lang="pt-BR" baseline="0" dirty="0" smtClean="0"/>
              <a:t>Feitos entre pessoas que compartilham  uma caracteristica / proporção de individuos</a:t>
            </a:r>
          </a:p>
          <a:p>
            <a:r>
              <a:rPr lang="pt-BR" baseline="0" dirty="0" smtClean="0"/>
              <a:t>Na populacao que possui a caracteristica</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41</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-Muitos estudos afirmam que a tendencia das pessoas compartilhar interesses </a:t>
            </a:r>
          </a:p>
          <a:p>
            <a:r>
              <a:rPr lang="pt-BR" baseline="0" dirty="0" smtClean="0"/>
              <a:t>Comuns com seus contatos sociais.</a:t>
            </a:r>
          </a:p>
          <a:p>
            <a:r>
              <a:rPr lang="pt-BR" baseline="0" dirty="0" smtClean="0"/>
              <a:t>-”Association ratio” – Mensurar  a rede homofilicamente, e é a proporção dos contatos</a:t>
            </a:r>
          </a:p>
          <a:p>
            <a:r>
              <a:rPr lang="pt-BR" baseline="0" dirty="0" smtClean="0"/>
              <a:t>Feitos entre pessoas que compartilham  uma caracteristica / proporção de individuos</a:t>
            </a:r>
          </a:p>
          <a:p>
            <a:r>
              <a:rPr lang="pt-BR" baseline="0" dirty="0" smtClean="0"/>
              <a:t>Na populacao que possui a caracteristica</a:t>
            </a:r>
          </a:p>
          <a:p>
            <a:r>
              <a:rPr lang="pt-BR" baseline="0" dirty="0" smtClean="0"/>
              <a:t>-</a:t>
            </a:r>
            <a:r>
              <a:rPr lang="en-US" dirty="0" smtClean="0"/>
              <a:t>Among water sports, synchronized swimming, diving, crew, and wake boarding were better predictors than boating, fishing, swimming or windsurfing. In the land sports category, team sports, in particular women's team sports such as lacrosse and field hockey were better predictors than soccer (often played casually as opposed to in a competitive college team), tennis, or racquetball. In the 'other sport' category, niche or extreme sports such as freestyle biking, skateboarding, freestyle </a:t>
            </a:r>
            <a:r>
              <a:rPr lang="en-US" dirty="0" err="1" smtClean="0"/>
              <a:t>frisbee</a:t>
            </a:r>
            <a:r>
              <a:rPr lang="en-US" dirty="0" smtClean="0"/>
              <a:t>, ultimate </a:t>
            </a:r>
            <a:r>
              <a:rPr lang="en-US" dirty="0" err="1" smtClean="0"/>
              <a:t>frisbee</a:t>
            </a:r>
            <a:r>
              <a:rPr lang="en-US" dirty="0" smtClean="0"/>
              <a:t>, and sky diving are more predictive than sports that have wider appeal such as backpacking, weightlifting, aerobics, jogging, hiking, snow skiing, martial arts, or bicycling.</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42</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who described themselves as 'sexy', 'talented', 'fun', 'weird', or 'lovable' liked to associate with those who described themselves likewise. We know from the previous analysis that those who describe themselves as 'sexy' are more likely to value sex in friendships and romance. It makes sense therefore that they would like to associate with other sexy people.</a:t>
            </a:r>
          </a:p>
          <a:p>
            <a:r>
              <a:rPr lang="en-US" baseline="0" dirty="0" smtClean="0"/>
              <a:t>-</a:t>
            </a:r>
            <a:r>
              <a:rPr lang="en-US" dirty="0" smtClean="0"/>
              <a:t>We did not, however, observe </a:t>
            </a:r>
            <a:r>
              <a:rPr lang="en-US" dirty="0" err="1" smtClean="0"/>
              <a:t>homophily</a:t>
            </a:r>
            <a:r>
              <a:rPr lang="en-US" dirty="0" smtClean="0"/>
              <a:t> for individuals who described themselves as 'intelligent', 'responsible', 'kind', 'competent' and 'successful'. Unsurprisingly, those who like to spend their free time fulfilling commitments and socializing preferentially associate with others who like to do the same. In contrast, users who like to stay at home or be alone do not preferentially associate with other loners.</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Burners-</a:t>
            </a:r>
            <a:r>
              <a:rPr lang="pt-BR" baseline="0" dirty="0" smtClean="0"/>
              <a:t> Pessoas que participaram do burning man festival de arte em nevada</a:t>
            </a:r>
          </a:p>
          <a:p>
            <a:r>
              <a:rPr lang="pt-BR" baseline="0" dirty="0" smtClean="0"/>
              <a:t>Todo setembro.E eles geralmente usavam seus “playa names”(apelido que usavam</a:t>
            </a:r>
          </a:p>
          <a:p>
            <a:r>
              <a:rPr lang="pt-BR" baseline="0" dirty="0" smtClean="0"/>
              <a:t>No festival”, carregava sua fotos do festival e falava sobre seus gostos musicais.</a:t>
            </a:r>
          </a:p>
          <a:p>
            <a:endParaRPr lang="pt-BR" baseline="0" dirty="0" smtClean="0"/>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8</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who described themselves as 'sexy', 'talented', 'fun', 'weird', or 'lovable' liked to associate with those who described themselves likewise. We know from the previous analysis that those who describe themselves as 'sexy' are more likely to value sex in friendships and romance. It makes sense therefore that they would like to associate with other sexy people.</a:t>
            </a:r>
          </a:p>
          <a:p>
            <a:r>
              <a:rPr lang="en-US" baseline="0" dirty="0" smtClean="0"/>
              <a:t>-</a:t>
            </a:r>
            <a:r>
              <a:rPr lang="en-US" dirty="0" smtClean="0"/>
              <a:t>We did not, however, observe </a:t>
            </a:r>
            <a:r>
              <a:rPr lang="en-US" dirty="0" err="1" smtClean="0"/>
              <a:t>homophily</a:t>
            </a:r>
            <a:r>
              <a:rPr lang="en-US" dirty="0" smtClean="0"/>
              <a:t> for individuals who described themselves as 'intelligent', 'responsible', 'kind', 'competent' and 'successful'. Unsurprisingly, those who like to spend their free time fulfilling commitments and socializing preferentially associate with others who like to do the same. In contrast, users who like to stay at home or be alone do not preferentially associate with other loners.</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44</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aseline="0" dirty="0" smtClean="0"/>
              <a:t>-</a:t>
            </a:r>
            <a:r>
              <a:rPr lang="en-US" dirty="0" smtClean="0"/>
              <a:t>So far we have established that people who share interests or characteristics are more likely to be friends than those who don't. We take this a step further by examining how similar people are on average to each other as a function of their separation in the Nexus Net. In </a:t>
            </a:r>
            <a:r>
              <a:rPr lang="en-US" dirty="0" smtClean="0">
                <a:hlinkClick r:id="rId3"/>
              </a:rPr>
              <a:t>Figure 4</a:t>
            </a:r>
            <a:r>
              <a:rPr lang="en-US" dirty="0" smtClean="0"/>
              <a:t> we compare what fraction of an individuals' first, second, third, fourth, etc. neighbors share the same attribute such as department and year in school as the individual. We find that the similarity drops off rapidly for most categories, that is, there is a much higher likelihood that we share a characteristic with a friend or a friend's friend than that we share it with someone four steps removed.</a:t>
            </a:r>
          </a:p>
          <a:p>
            <a:r>
              <a:rPr lang="en-US" baseline="0" dirty="0" smtClean="0"/>
              <a:t>-</a:t>
            </a:r>
            <a:r>
              <a:rPr lang="en-US" dirty="0" smtClean="0"/>
              <a:t>Specifically, we find that the year of study is much more important for undergraduate students than for graduate students, but that the department is more important for graduates than a major is for undergraduates. This can be explained by the observation that undergraduate students take many required classes with others in their class, but graduate students usually spend most of their time interacting with individuals in their research group and sometimes collaborate with others in their department. The courses that they take tend to be more specialized and will usually expose them primarily to other graduate students in their own field. Finally, we find that attributes such as tastes in books and movies also show a decay in similarity with increasing distance in the network. The effect is much smaller, possibly because these variables do not influence to the same extent how and with whom students spend their time.</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45</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could not pick and choose which buddies to rank, but rather had to rank all of them at once.</a:t>
            </a:r>
          </a:p>
          <a:p>
            <a:r>
              <a:rPr lang="en-US" baseline="0" dirty="0" smtClean="0"/>
              <a:t>-After a week, users who had been ranked by at least three buddies were themselves sent an e-mail asking them to rank their </a:t>
            </a:r>
          </a:p>
          <a:p>
            <a:r>
              <a:rPr lang="en-US" baseline="0" dirty="0" smtClean="0"/>
              <a:t>buddies in turn. There was a tremendous response to this, with 446 users ranking 1,735 different friends. </a:t>
            </a:r>
          </a:p>
          <a:p>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46</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could not pick and choose which buddies to rank, but rather had to rank all of them at once.</a:t>
            </a:r>
          </a:p>
          <a:p>
            <a:r>
              <a:rPr lang="en-US" baseline="0" dirty="0" smtClean="0"/>
              <a:t>-After a week, users who had been ranked by at least three buddies were themselves sent an e-mail asking them to rank their buddies in turn. There was a tremendous response to this, with 446 users ranking 1,735 different friends. </a:t>
            </a:r>
          </a:p>
          <a:p>
            <a:r>
              <a:rPr lang="pt-BR" baseline="0" dirty="0" smtClean="0"/>
              <a:t>-</a:t>
            </a:r>
            <a:r>
              <a:rPr lang="en-US" baseline="0" dirty="0" smtClean="0"/>
              <a:t>A simple interpretation is that those who list only a few of their friends with Club Nexus tend to list their closest ones,  those they would rate most highly. Users who list a large number of friends are more likely to include those that they don't  have the highest opinion of.</a:t>
            </a:r>
          </a:p>
          <a:p>
            <a:r>
              <a:rPr lang="en-US" baseline="0" dirty="0" smtClean="0"/>
              <a:t>-We were also interested in the reasons why individuals gave the rankings that they did. One might expect that nicer people are more generous with their judgments. Indeed, the higher a user's 'nice' score, the higher the 'trusty', 'nice', and 'cool’ scores (r = 0.14-0.17) they give to their friends. Similarly, the higher a user's 'trusty' score, the higher the 'trusty',  'nice', 'cool', and 'sexy' scores that user gives to others (r = 0.14-0.20). We also found evidence that some friendships are closer than others. For example, users who share friends (and hence belong to the same clique) are more likely to give each other high scores (r = 0.10-0.13). </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47</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could not pick and choose which buddies to rank, but rather had to rank all of them at once.</a:t>
            </a:r>
          </a:p>
          <a:p>
            <a:r>
              <a:rPr lang="en-US" baseline="0" dirty="0" smtClean="0"/>
              <a:t>-After a week, users who had been ranked by at least three buddies were themselves sent an e-mail asking them to rank their buddies in turn. There was a tremendous response to this, with 446 users ranking 1,735 different friends. </a:t>
            </a:r>
          </a:p>
          <a:p>
            <a:r>
              <a:rPr lang="pt-BR" baseline="0" dirty="0" smtClean="0"/>
              <a:t>-</a:t>
            </a:r>
            <a:r>
              <a:rPr lang="en-US" baseline="0" dirty="0" smtClean="0"/>
              <a:t>A simple interpretation is that those who list only a few of their friends with Club Nexus tend to list their closest ones,  those they would rate most highly. Users who list a large number of friends are more likely to include those that they don't  have the highest opinion of.</a:t>
            </a:r>
          </a:p>
          <a:p>
            <a:r>
              <a:rPr lang="en-US" baseline="0" dirty="0" smtClean="0"/>
              <a:t>-We were also interested in the reasons why individuals gave the rankings that they did. One might expect that nicer people are more generous with their judgments. Indeed, the higher a user's 'nice' score, the higher the 'trusty', 'nice', and 'cool’ scores (r = 0.14-0.17) they give to their friends. Similarly, the higher a user's 'trusty' score, the higher the 'trusty',  'nice', 'cool', and 'sexy' scores that user gives to others (r = 0.14-0.20). We also found evidence that some friendships are closer than others. For example, users who share friends (and hence belong to the same clique) are more likely to give each other high scores (r = 0.10-0.13). </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48</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could not pick and choose which buddies to rank, but rather had to rank all of them at once.</a:t>
            </a:r>
          </a:p>
          <a:p>
            <a:r>
              <a:rPr lang="en-US" baseline="0" dirty="0" smtClean="0"/>
              <a:t>-After a week, users who had been ranked by at least three buddies were themselves sent an e-mail asking them to rank their buddies in turn. There was a tremendous response to this, with 446 users ranking 1,735 different friends. </a:t>
            </a:r>
          </a:p>
          <a:p>
            <a:r>
              <a:rPr lang="pt-BR" baseline="0" dirty="0" smtClean="0"/>
              <a:t>-</a:t>
            </a:r>
            <a:r>
              <a:rPr lang="en-US" baseline="0" dirty="0" smtClean="0"/>
              <a:t>A simple interpretation is that those who list only a few of their friends with Club Nexus tend to list their closest ones,  those they would rate most highly. Users who list a large number of friends are more likely to include those that they don't  have the highest opinion of.</a:t>
            </a:r>
          </a:p>
          <a:p>
            <a:r>
              <a:rPr lang="en-US" baseline="0" dirty="0" smtClean="0"/>
              <a:t>-We were also interested in the reasons why individuals gave the rankings that they did. One might expect that nicer people are more generous with their judgments. Indeed, the higher a user's 'nice' score, the higher the 'trusty', 'nice', and 'cool’ scores (r = 0.14-0.17) they give to their friends. Similarly, the higher a user's 'trusty' score, the higher the 'trusty',  'nice', 'cool', and 'sexy' scores that user gives to others (r = 0.14-0.20). We also found evidence that some friendships are closer than others. For example, users who share friends (and hence belong to the same clique) are more likely to give each other high scores (r = 0.10-0.13). </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49</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could not pick and choose which buddies to rank, but rather had to rank all of them at once.</a:t>
            </a:r>
          </a:p>
          <a:p>
            <a:r>
              <a:rPr lang="en-US" baseline="0" dirty="0" smtClean="0"/>
              <a:t>-After a week, users who had been ranked by at least three buddies were themselves sent an e-mail asking them to rank their buddies in turn. There was a tremendous response to this, with 446 users ranking 1,735 different friends. </a:t>
            </a:r>
          </a:p>
          <a:p>
            <a:r>
              <a:rPr lang="pt-BR" baseline="0" dirty="0" smtClean="0"/>
              <a:t>-</a:t>
            </a:r>
            <a:r>
              <a:rPr lang="en-US" baseline="0" dirty="0" smtClean="0"/>
              <a:t>A simple interpretation is that those who list only a few of their friends with Club Nexus tend to list their closest ones,  those they would rate most highly. Users who list a large number of friends are more likely to include those that they don't  have the highest opinion of.</a:t>
            </a:r>
          </a:p>
          <a:p>
            <a:r>
              <a:rPr lang="en-US" baseline="0" dirty="0" smtClean="0"/>
              <a:t>-We were also interested in the reasons why individuals gave the rankings that they did. One might expect that nicer people are more generous with their judgments. Indeed, the higher a user's 'nice' score, the higher the 'trusty', 'nice', and 'cool’ scores (r = 0.14-0.17) they give to their friends. Similarly, the higher a user's 'trusty' score, the higher the 'trusty',  'nice', 'cool', and 'sexy' scores that user gives to others (r = 0.14-0.20). We also found evidence that some friendships are closer than others. For example, users who share friends (and hence belong to the same clique) are more likely to give each other high scores (r = 0.10-0.13). </a:t>
            </a:r>
            <a:endParaRPr lang="pt-BR" baseline="0" dirty="0" smtClean="0"/>
          </a:p>
        </p:txBody>
      </p:sp>
      <p:sp>
        <p:nvSpPr>
          <p:cNvPr id="4" name="Slide Number Placeholder 3"/>
          <p:cNvSpPr>
            <a:spLocks noGrp="1"/>
          </p:cNvSpPr>
          <p:nvPr>
            <p:ph type="sldNum" sz="quarter" idx="10"/>
          </p:nvPr>
        </p:nvSpPr>
        <p:spPr/>
        <p:txBody>
          <a:bodyPr/>
          <a:lstStyle/>
          <a:p>
            <a:fld id="{DDBD6068-833E-4386-AAAF-7CA4FF744323}" type="slidenum">
              <a:rPr lang="pt-BR" smtClean="0"/>
              <a:pPr/>
              <a:t>50</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solidFill>
                  <a:schemeClr val="bg1"/>
                </a:solidFill>
              </a:rPr>
              <a:t>-</a:t>
            </a:r>
            <a:r>
              <a:rPr lang="fr-FR" dirty="0" err="1" smtClean="0">
                <a:solidFill>
                  <a:schemeClr val="bg1"/>
                </a:solidFill>
              </a:rPr>
              <a:t>Listagem</a:t>
            </a:r>
            <a:r>
              <a:rPr lang="fr-FR" dirty="0" smtClean="0">
                <a:solidFill>
                  <a:schemeClr val="bg1"/>
                </a:solidFill>
              </a:rPr>
              <a:t> dos mais </a:t>
            </a:r>
            <a:r>
              <a:rPr lang="fr-FR" dirty="0" err="1" smtClean="0">
                <a:solidFill>
                  <a:schemeClr val="bg1"/>
                </a:solidFill>
              </a:rPr>
              <a:t>conectados</a:t>
            </a:r>
            <a:r>
              <a:rPr lang="fr-FR" dirty="0" smtClean="0">
                <a:solidFill>
                  <a:schemeClr val="bg1"/>
                </a:solidFill>
              </a:rPr>
              <a:t> – </a:t>
            </a:r>
            <a:r>
              <a:rPr lang="fr-FR" dirty="0" err="1" smtClean="0">
                <a:solidFill>
                  <a:schemeClr val="bg1"/>
                </a:solidFill>
              </a:rPr>
              <a:t>Aumentando</a:t>
            </a:r>
            <a:r>
              <a:rPr lang="fr-FR" dirty="0" smtClean="0">
                <a:solidFill>
                  <a:schemeClr val="bg1"/>
                </a:solidFill>
              </a:rPr>
              <a:t> a </a:t>
            </a:r>
            <a:r>
              <a:rPr lang="fr-FR" dirty="0" err="1" smtClean="0">
                <a:solidFill>
                  <a:schemeClr val="bg1"/>
                </a:solidFill>
              </a:rPr>
              <a:t>tendencia</a:t>
            </a:r>
            <a:r>
              <a:rPr lang="fr-FR" dirty="0" smtClean="0">
                <a:solidFill>
                  <a:schemeClr val="bg1"/>
                </a:solidFill>
              </a:rPr>
              <a:t> de </a:t>
            </a:r>
            <a:r>
              <a:rPr lang="fr-FR" dirty="0" err="1" smtClean="0">
                <a:solidFill>
                  <a:schemeClr val="bg1"/>
                </a:solidFill>
              </a:rPr>
              <a:t>colecionar</a:t>
            </a:r>
            <a:r>
              <a:rPr lang="fr-FR" dirty="0" smtClean="0">
                <a:solidFill>
                  <a:schemeClr val="bg1"/>
                </a:solidFill>
              </a:rPr>
              <a:t> mais </a:t>
            </a:r>
            <a:r>
              <a:rPr lang="fr-FR" dirty="0" err="1" smtClean="0">
                <a:solidFill>
                  <a:schemeClr val="bg1"/>
                </a:solidFill>
              </a:rPr>
              <a:t>pessoas</a:t>
            </a:r>
            <a:endParaRPr lang="fr-FR" dirty="0" smtClean="0">
              <a:solidFill>
                <a:schemeClr val="bg1"/>
              </a:solidFill>
            </a:endParaRPr>
          </a:p>
          <a:p>
            <a:r>
              <a:rPr lang="fr-FR" baseline="0" dirty="0" smtClean="0">
                <a:solidFill>
                  <a:schemeClr val="bg1"/>
                </a:solidFill>
              </a:rPr>
              <a:t>Quanto fosse </a:t>
            </a:r>
            <a:r>
              <a:rPr lang="fr-FR" baseline="0" dirty="0" err="1" smtClean="0">
                <a:solidFill>
                  <a:schemeClr val="bg1"/>
                </a:solidFill>
              </a:rPr>
              <a:t>possivel</a:t>
            </a:r>
            <a:endParaRPr lang="fr-FR" baseline="0" dirty="0" smtClean="0">
              <a:solidFill>
                <a:schemeClr val="bg1"/>
              </a:solidFill>
            </a:endParaRPr>
          </a:p>
          <a:p>
            <a:r>
              <a:rPr lang="fr-FR" baseline="0" dirty="0" smtClean="0">
                <a:solidFill>
                  <a:schemeClr val="bg1"/>
                </a:solidFill>
              </a:rPr>
              <a:t>-</a:t>
            </a:r>
            <a:r>
              <a:rPr lang="fr-FR" baseline="0" dirty="0" err="1" smtClean="0">
                <a:solidFill>
                  <a:schemeClr val="bg1"/>
                </a:solidFill>
              </a:rPr>
              <a:t>Fakes</a:t>
            </a:r>
            <a:r>
              <a:rPr lang="fr-FR" baseline="0" dirty="0" smtClean="0">
                <a:solidFill>
                  <a:schemeClr val="bg1"/>
                </a:solidFill>
              </a:rPr>
              <a:t> </a:t>
            </a:r>
            <a:r>
              <a:rPr lang="fr-FR" baseline="0" dirty="0" err="1" smtClean="0">
                <a:solidFill>
                  <a:schemeClr val="bg1"/>
                </a:solidFill>
              </a:rPr>
              <a:t>como</a:t>
            </a:r>
            <a:r>
              <a:rPr lang="fr-FR" baseline="0" dirty="0" smtClean="0">
                <a:solidFill>
                  <a:schemeClr val="bg1"/>
                </a:solidFill>
              </a:rPr>
              <a:t> Brown </a:t>
            </a:r>
            <a:r>
              <a:rPr lang="fr-FR" baseline="0" dirty="0" err="1" smtClean="0">
                <a:solidFill>
                  <a:schemeClr val="bg1"/>
                </a:solidFill>
              </a:rPr>
              <a:t>University</a:t>
            </a:r>
            <a:r>
              <a:rPr lang="fr-FR" baseline="0" dirty="0" smtClean="0">
                <a:solidFill>
                  <a:schemeClr val="bg1"/>
                </a:solidFill>
              </a:rPr>
              <a:t> </a:t>
            </a:r>
            <a:r>
              <a:rPr lang="fr-FR" baseline="0" dirty="0" err="1" smtClean="0">
                <a:solidFill>
                  <a:schemeClr val="bg1"/>
                </a:solidFill>
              </a:rPr>
              <a:t>ajudou</a:t>
            </a:r>
            <a:r>
              <a:rPr lang="fr-FR" baseline="0" dirty="0" smtClean="0">
                <a:solidFill>
                  <a:schemeClr val="bg1"/>
                </a:solidFill>
              </a:rPr>
              <a:t> a </a:t>
            </a:r>
            <a:r>
              <a:rPr lang="fr-FR" baseline="0" dirty="0" err="1" smtClean="0">
                <a:solidFill>
                  <a:schemeClr val="bg1"/>
                </a:solidFill>
              </a:rPr>
              <a:t>conectar</a:t>
            </a:r>
            <a:r>
              <a:rPr lang="fr-FR" baseline="0" dirty="0" smtClean="0">
                <a:solidFill>
                  <a:schemeClr val="bg1"/>
                </a:solidFill>
              </a:rPr>
              <a:t> </a:t>
            </a:r>
            <a:r>
              <a:rPr lang="fr-FR" baseline="0" dirty="0" err="1" smtClean="0">
                <a:solidFill>
                  <a:schemeClr val="bg1"/>
                </a:solidFill>
              </a:rPr>
              <a:t>pessoas</a:t>
            </a:r>
            <a:r>
              <a:rPr lang="fr-FR" baseline="0" dirty="0" smtClean="0">
                <a:solidFill>
                  <a:schemeClr val="bg1"/>
                </a:solidFill>
              </a:rPr>
              <a:t> que </a:t>
            </a:r>
            <a:r>
              <a:rPr lang="fr-FR" baseline="0" dirty="0" err="1" smtClean="0">
                <a:solidFill>
                  <a:schemeClr val="bg1"/>
                </a:solidFill>
              </a:rPr>
              <a:t>estudavam</a:t>
            </a:r>
            <a:r>
              <a:rPr lang="fr-FR" baseline="0" dirty="0" smtClean="0">
                <a:solidFill>
                  <a:schemeClr val="bg1"/>
                </a:solidFill>
              </a:rPr>
              <a:t> </a:t>
            </a:r>
            <a:r>
              <a:rPr lang="fr-FR" baseline="0" dirty="0" err="1" smtClean="0">
                <a:solidFill>
                  <a:schemeClr val="bg1"/>
                </a:solidFill>
              </a:rPr>
              <a:t>lá.Enquanto</a:t>
            </a:r>
            <a:endParaRPr lang="fr-FR" baseline="0" dirty="0" smtClean="0">
              <a:solidFill>
                <a:schemeClr val="bg1"/>
              </a:solidFill>
            </a:endParaRPr>
          </a:p>
          <a:p>
            <a:r>
              <a:rPr lang="fr-FR" baseline="0" dirty="0" err="1" smtClean="0">
                <a:solidFill>
                  <a:schemeClr val="bg1"/>
                </a:solidFill>
              </a:rPr>
              <a:t>Fakes</a:t>
            </a:r>
            <a:r>
              <a:rPr lang="fr-FR" baseline="0" dirty="0" smtClean="0">
                <a:solidFill>
                  <a:schemeClr val="bg1"/>
                </a:solidFill>
              </a:rPr>
              <a:t> de </a:t>
            </a:r>
            <a:r>
              <a:rPr lang="fr-FR" baseline="0" dirty="0" err="1" smtClean="0">
                <a:solidFill>
                  <a:schemeClr val="bg1"/>
                </a:solidFill>
              </a:rPr>
              <a:t>homer</a:t>
            </a:r>
            <a:r>
              <a:rPr lang="fr-FR" baseline="0" dirty="0" smtClean="0">
                <a:solidFill>
                  <a:schemeClr val="bg1"/>
                </a:solidFill>
              </a:rPr>
              <a:t> </a:t>
            </a:r>
            <a:r>
              <a:rPr lang="fr-FR" baseline="0" dirty="0" err="1" smtClean="0">
                <a:solidFill>
                  <a:schemeClr val="bg1"/>
                </a:solidFill>
              </a:rPr>
              <a:t>simpson</a:t>
            </a:r>
            <a:r>
              <a:rPr lang="fr-FR" baseline="0" dirty="0" smtClean="0">
                <a:solidFill>
                  <a:schemeClr val="bg1"/>
                </a:solidFill>
              </a:rPr>
              <a:t> </a:t>
            </a:r>
            <a:r>
              <a:rPr lang="fr-FR" baseline="0" dirty="0" err="1" smtClean="0">
                <a:solidFill>
                  <a:schemeClr val="bg1"/>
                </a:solidFill>
              </a:rPr>
              <a:t>ajudou</a:t>
            </a:r>
            <a:r>
              <a:rPr lang="fr-FR" baseline="0" dirty="0" smtClean="0">
                <a:solidFill>
                  <a:schemeClr val="bg1"/>
                </a:solidFill>
              </a:rPr>
              <a:t> a </a:t>
            </a:r>
            <a:r>
              <a:rPr lang="fr-FR" baseline="0" dirty="0" err="1" smtClean="0">
                <a:solidFill>
                  <a:schemeClr val="bg1"/>
                </a:solidFill>
              </a:rPr>
              <a:t>conectar</a:t>
            </a:r>
            <a:r>
              <a:rPr lang="fr-FR" baseline="0" dirty="0" smtClean="0">
                <a:solidFill>
                  <a:schemeClr val="bg1"/>
                </a:solidFill>
              </a:rPr>
              <a:t> </a:t>
            </a:r>
            <a:r>
              <a:rPr lang="fr-FR" baseline="0" dirty="0" err="1" smtClean="0">
                <a:solidFill>
                  <a:schemeClr val="bg1"/>
                </a:solidFill>
              </a:rPr>
              <a:t>fãs</a:t>
            </a:r>
            <a:r>
              <a:rPr lang="fr-FR" baseline="0" dirty="0" smtClean="0">
                <a:solidFill>
                  <a:schemeClr val="bg1"/>
                </a:solidFill>
              </a:rPr>
              <a:t> do </a:t>
            </a:r>
            <a:r>
              <a:rPr lang="fr-FR" baseline="0" dirty="0" err="1" smtClean="0">
                <a:solidFill>
                  <a:schemeClr val="bg1"/>
                </a:solidFill>
              </a:rPr>
              <a:t>personagem</a:t>
            </a:r>
            <a:r>
              <a:rPr lang="fr-FR" baseline="0" dirty="0" smtClean="0">
                <a:solidFill>
                  <a:schemeClr val="bg1"/>
                </a:solidFill>
              </a:rPr>
              <a:t> da </a:t>
            </a:r>
            <a:r>
              <a:rPr lang="fr-FR" baseline="0" dirty="0" err="1" smtClean="0">
                <a:solidFill>
                  <a:schemeClr val="bg1"/>
                </a:solidFill>
              </a:rPr>
              <a:t>TV.Os</a:t>
            </a:r>
            <a:r>
              <a:rPr lang="fr-FR" baseline="0" dirty="0" smtClean="0">
                <a:solidFill>
                  <a:schemeClr val="bg1"/>
                </a:solidFill>
              </a:rPr>
              <a:t> </a:t>
            </a:r>
            <a:r>
              <a:rPr lang="fr-FR" baseline="0" dirty="0" err="1" smtClean="0">
                <a:solidFill>
                  <a:schemeClr val="bg1"/>
                </a:solidFill>
              </a:rPr>
              <a:t>fakes</a:t>
            </a:r>
            <a:r>
              <a:rPr lang="fr-FR" baseline="0" dirty="0" smtClean="0">
                <a:solidFill>
                  <a:schemeClr val="bg1"/>
                </a:solidFill>
              </a:rPr>
              <a:t> </a:t>
            </a:r>
            <a:r>
              <a:rPr lang="fr-FR" baseline="0" dirty="0" err="1" smtClean="0">
                <a:solidFill>
                  <a:schemeClr val="bg1"/>
                </a:solidFill>
              </a:rPr>
              <a:t>ajudaram</a:t>
            </a:r>
            <a:endParaRPr lang="fr-FR" baseline="0" dirty="0" smtClean="0">
              <a:solidFill>
                <a:schemeClr val="bg1"/>
              </a:solidFill>
            </a:endParaRPr>
          </a:p>
          <a:p>
            <a:r>
              <a:rPr lang="fr-FR" baseline="0" dirty="0" smtClean="0">
                <a:solidFill>
                  <a:schemeClr val="bg1"/>
                </a:solidFill>
              </a:rPr>
              <a:t>A </a:t>
            </a:r>
            <a:r>
              <a:rPr lang="fr-FR" baseline="0" dirty="0" err="1" smtClean="0">
                <a:solidFill>
                  <a:schemeClr val="bg1"/>
                </a:solidFill>
              </a:rPr>
              <a:t>aumentar</a:t>
            </a:r>
            <a:r>
              <a:rPr lang="fr-FR" baseline="0" dirty="0" smtClean="0">
                <a:solidFill>
                  <a:schemeClr val="bg1"/>
                </a:solidFill>
              </a:rPr>
              <a:t> a </a:t>
            </a:r>
            <a:r>
              <a:rPr lang="fr-FR" baseline="0" dirty="0" err="1" smtClean="0">
                <a:solidFill>
                  <a:schemeClr val="bg1"/>
                </a:solidFill>
              </a:rPr>
              <a:t>densidade</a:t>
            </a:r>
            <a:r>
              <a:rPr lang="fr-FR" baseline="0" dirty="0" smtClean="0">
                <a:solidFill>
                  <a:schemeClr val="bg1"/>
                </a:solidFill>
              </a:rPr>
              <a:t> da </a:t>
            </a:r>
            <a:r>
              <a:rPr lang="fr-FR" baseline="0" dirty="0" err="1" smtClean="0">
                <a:solidFill>
                  <a:schemeClr val="bg1"/>
                </a:solidFill>
              </a:rPr>
              <a:t>rede</a:t>
            </a:r>
            <a:r>
              <a:rPr lang="fr-FR" baseline="0" dirty="0" smtClean="0">
                <a:solidFill>
                  <a:schemeClr val="bg1"/>
                </a:solidFill>
              </a:rPr>
              <a:t> porque </a:t>
            </a:r>
            <a:r>
              <a:rPr lang="fr-FR" baseline="0" dirty="0" err="1" smtClean="0">
                <a:solidFill>
                  <a:schemeClr val="bg1"/>
                </a:solidFill>
              </a:rPr>
              <a:t>ajuda</a:t>
            </a:r>
            <a:r>
              <a:rPr lang="fr-FR" baseline="0" dirty="0" smtClean="0">
                <a:solidFill>
                  <a:schemeClr val="bg1"/>
                </a:solidFill>
              </a:rPr>
              <a:t> </a:t>
            </a:r>
            <a:r>
              <a:rPr lang="fr-FR" baseline="0" dirty="0" err="1" smtClean="0">
                <a:solidFill>
                  <a:schemeClr val="bg1"/>
                </a:solidFill>
              </a:rPr>
              <a:t>aos</a:t>
            </a:r>
            <a:r>
              <a:rPr lang="fr-FR" baseline="0" dirty="0" smtClean="0">
                <a:solidFill>
                  <a:schemeClr val="bg1"/>
                </a:solidFill>
              </a:rPr>
              <a:t> amigos </a:t>
            </a:r>
            <a:r>
              <a:rPr lang="fr-FR" baseline="0" dirty="0" err="1" smtClean="0">
                <a:solidFill>
                  <a:schemeClr val="bg1"/>
                </a:solidFill>
              </a:rPr>
              <a:t>acharem</a:t>
            </a:r>
            <a:r>
              <a:rPr lang="fr-FR" baseline="0" dirty="0" smtClean="0">
                <a:solidFill>
                  <a:schemeClr val="bg1"/>
                </a:solidFill>
              </a:rPr>
              <a:t> os </a:t>
            </a:r>
            <a:r>
              <a:rPr lang="fr-FR" baseline="0" dirty="0" err="1" smtClean="0">
                <a:solidFill>
                  <a:schemeClr val="bg1"/>
                </a:solidFill>
              </a:rPr>
              <a:t>outros</a:t>
            </a:r>
            <a:r>
              <a:rPr lang="fr-FR" baseline="0" dirty="0" smtClean="0">
                <a:solidFill>
                  <a:schemeClr val="bg1"/>
                </a:solidFill>
              </a:rPr>
              <a:t> e novas</a:t>
            </a:r>
          </a:p>
          <a:p>
            <a:r>
              <a:rPr lang="fr-FR" baseline="0" dirty="0" err="1" smtClean="0">
                <a:solidFill>
                  <a:schemeClr val="bg1"/>
                </a:solidFill>
              </a:rPr>
              <a:t>Pessoas</a:t>
            </a:r>
            <a:r>
              <a:rPr lang="fr-FR" baseline="0" dirty="0" smtClean="0">
                <a:solidFill>
                  <a:schemeClr val="bg1"/>
                </a:solidFill>
              </a:rPr>
              <a:t> </a:t>
            </a:r>
            <a:r>
              <a:rPr lang="fr-FR" baseline="0" dirty="0" err="1" smtClean="0">
                <a:solidFill>
                  <a:schemeClr val="bg1"/>
                </a:solidFill>
              </a:rPr>
              <a:t>conectadas</a:t>
            </a:r>
            <a:r>
              <a:rPr lang="fr-FR" baseline="0" dirty="0" smtClean="0">
                <a:solidFill>
                  <a:schemeClr val="bg1"/>
                </a:solidFill>
              </a:rPr>
              <a:t> que tem </a:t>
            </a:r>
            <a:r>
              <a:rPr lang="fr-FR" baseline="0" dirty="0" err="1" smtClean="0">
                <a:solidFill>
                  <a:schemeClr val="bg1"/>
                </a:solidFill>
              </a:rPr>
              <a:t>interesses</a:t>
            </a:r>
            <a:r>
              <a:rPr lang="fr-FR" baseline="0" dirty="0" smtClean="0">
                <a:solidFill>
                  <a:schemeClr val="bg1"/>
                </a:solidFill>
              </a:rPr>
              <a:t> </a:t>
            </a:r>
            <a:r>
              <a:rPr lang="fr-FR" baseline="0" dirty="0" err="1" smtClean="0">
                <a:solidFill>
                  <a:schemeClr val="bg1"/>
                </a:solidFill>
              </a:rPr>
              <a:t>em</a:t>
            </a:r>
            <a:r>
              <a:rPr lang="fr-FR" baseline="0" dirty="0" smtClean="0">
                <a:solidFill>
                  <a:schemeClr val="bg1"/>
                </a:solidFill>
              </a:rPr>
              <a:t> </a:t>
            </a:r>
            <a:r>
              <a:rPr lang="fr-FR" baseline="0" dirty="0" err="1" smtClean="0">
                <a:solidFill>
                  <a:schemeClr val="bg1"/>
                </a:solidFill>
              </a:rPr>
              <a:t>comum</a:t>
            </a:r>
            <a:r>
              <a:rPr lang="fr-FR" baseline="0" dirty="0" smtClean="0">
                <a:solidFill>
                  <a:schemeClr val="bg1"/>
                </a:solidFill>
              </a:rPr>
              <a:t>.</a:t>
            </a:r>
          </a:p>
          <a:p>
            <a:r>
              <a:rPr lang="fr-FR" baseline="0" dirty="0" smtClean="0">
                <a:solidFill>
                  <a:schemeClr val="bg1"/>
                </a:solidFill>
              </a:rPr>
              <a:t>-</a:t>
            </a:r>
            <a:r>
              <a:rPr lang="fr-FR" baseline="0" dirty="0" err="1" smtClean="0">
                <a:solidFill>
                  <a:schemeClr val="bg1"/>
                </a:solidFill>
              </a:rPr>
              <a:t>Pessoas</a:t>
            </a:r>
            <a:r>
              <a:rPr lang="fr-FR" baseline="0" dirty="0" smtClean="0">
                <a:solidFill>
                  <a:schemeClr val="bg1"/>
                </a:solidFill>
              </a:rPr>
              <a:t> </a:t>
            </a:r>
            <a:r>
              <a:rPr lang="fr-FR" baseline="0" dirty="0" err="1" smtClean="0">
                <a:solidFill>
                  <a:schemeClr val="bg1"/>
                </a:solidFill>
              </a:rPr>
              <a:t>usavam</a:t>
            </a:r>
            <a:r>
              <a:rPr lang="fr-FR" baseline="0" dirty="0" smtClean="0">
                <a:solidFill>
                  <a:schemeClr val="bg1"/>
                </a:solidFill>
              </a:rPr>
              <a:t> o </a:t>
            </a:r>
            <a:r>
              <a:rPr lang="fr-FR" baseline="0" dirty="0" err="1" smtClean="0">
                <a:solidFill>
                  <a:schemeClr val="bg1"/>
                </a:solidFill>
              </a:rPr>
              <a:t>friendster</a:t>
            </a:r>
            <a:r>
              <a:rPr lang="fr-FR" baseline="0" dirty="0" smtClean="0">
                <a:solidFill>
                  <a:schemeClr val="bg1"/>
                </a:solidFill>
              </a:rPr>
              <a:t> para </a:t>
            </a:r>
            <a:r>
              <a:rPr lang="fr-FR" baseline="0" dirty="0" err="1" smtClean="0">
                <a:solidFill>
                  <a:schemeClr val="bg1"/>
                </a:solidFill>
              </a:rPr>
              <a:t>distribuir</a:t>
            </a:r>
            <a:r>
              <a:rPr lang="fr-FR" baseline="0" dirty="0" smtClean="0">
                <a:solidFill>
                  <a:schemeClr val="bg1"/>
                </a:solidFill>
              </a:rPr>
              <a:t> </a:t>
            </a:r>
            <a:r>
              <a:rPr lang="fr-FR" baseline="0" dirty="0" err="1" smtClean="0">
                <a:solidFill>
                  <a:schemeClr val="bg1"/>
                </a:solidFill>
              </a:rPr>
              <a:t>drogas</a:t>
            </a:r>
            <a:r>
              <a:rPr lang="fr-FR" baseline="0" dirty="0" smtClean="0">
                <a:solidFill>
                  <a:schemeClr val="bg1"/>
                </a:solidFill>
              </a:rPr>
              <a:t> </a:t>
            </a:r>
            <a:r>
              <a:rPr lang="fr-FR" baseline="0" dirty="0" err="1" smtClean="0">
                <a:solidFill>
                  <a:schemeClr val="bg1"/>
                </a:solidFill>
              </a:rPr>
              <a:t>enquantos</a:t>
            </a:r>
            <a:r>
              <a:rPr lang="fr-FR" baseline="0" dirty="0" smtClean="0">
                <a:solidFill>
                  <a:schemeClr val="bg1"/>
                </a:solidFill>
              </a:rPr>
              <a:t> </a:t>
            </a:r>
            <a:r>
              <a:rPr lang="fr-FR" baseline="0" dirty="0" err="1" smtClean="0">
                <a:solidFill>
                  <a:schemeClr val="bg1"/>
                </a:solidFill>
              </a:rPr>
              <a:t>outros</a:t>
            </a:r>
            <a:r>
              <a:rPr lang="fr-FR" baseline="0" dirty="0" smtClean="0">
                <a:solidFill>
                  <a:schemeClr val="bg1"/>
                </a:solidFill>
              </a:rPr>
              <a:t> </a:t>
            </a:r>
            <a:r>
              <a:rPr lang="fr-FR" baseline="0" dirty="0" err="1" smtClean="0">
                <a:solidFill>
                  <a:schemeClr val="bg1"/>
                </a:solidFill>
              </a:rPr>
              <a:t>criavam</a:t>
            </a:r>
            <a:r>
              <a:rPr lang="fr-FR" baseline="0" dirty="0" smtClean="0">
                <a:solidFill>
                  <a:schemeClr val="bg1"/>
                </a:solidFill>
              </a:rPr>
              <a:t> </a:t>
            </a:r>
          </a:p>
          <a:p>
            <a:r>
              <a:rPr lang="fr-FR" baseline="0" dirty="0" err="1" smtClean="0">
                <a:solidFill>
                  <a:schemeClr val="bg1"/>
                </a:solidFill>
              </a:rPr>
              <a:t>Perfis</a:t>
            </a:r>
            <a:r>
              <a:rPr lang="fr-FR" baseline="0" dirty="0" smtClean="0">
                <a:solidFill>
                  <a:schemeClr val="bg1"/>
                </a:solidFill>
              </a:rPr>
              <a:t> </a:t>
            </a:r>
            <a:r>
              <a:rPr lang="fr-FR" baseline="0" dirty="0" err="1" smtClean="0">
                <a:solidFill>
                  <a:schemeClr val="bg1"/>
                </a:solidFill>
              </a:rPr>
              <a:t>fraudulentos</a:t>
            </a:r>
            <a:r>
              <a:rPr lang="fr-FR" baseline="0" dirty="0" smtClean="0">
                <a:solidFill>
                  <a:schemeClr val="bg1"/>
                </a:solidFill>
              </a:rPr>
              <a:t> para </a:t>
            </a:r>
            <a:r>
              <a:rPr lang="fr-FR" baseline="0" dirty="0" err="1" smtClean="0">
                <a:solidFill>
                  <a:schemeClr val="bg1"/>
                </a:solidFill>
              </a:rPr>
              <a:t>denegrir</a:t>
            </a:r>
            <a:r>
              <a:rPr lang="fr-FR" baseline="0" dirty="0" smtClean="0">
                <a:solidFill>
                  <a:schemeClr val="bg1"/>
                </a:solidFill>
              </a:rPr>
              <a:t> </a:t>
            </a:r>
            <a:r>
              <a:rPr lang="fr-FR" baseline="0" dirty="0" err="1" smtClean="0">
                <a:solidFill>
                  <a:schemeClr val="bg1"/>
                </a:solidFill>
              </a:rPr>
              <a:t>atraves</a:t>
            </a:r>
            <a:r>
              <a:rPr lang="fr-FR" baseline="0" dirty="0" smtClean="0">
                <a:solidFill>
                  <a:schemeClr val="bg1"/>
                </a:solidFill>
              </a:rPr>
              <a:t> de </a:t>
            </a:r>
            <a:r>
              <a:rPr lang="fr-FR" baseline="0" dirty="0" err="1" smtClean="0">
                <a:solidFill>
                  <a:schemeClr val="bg1"/>
                </a:solidFill>
              </a:rPr>
              <a:t>depoimentos</a:t>
            </a:r>
            <a:endParaRPr lang="fr-FR" baseline="0" dirty="0" smtClean="0">
              <a:solidFill>
                <a:schemeClr val="bg1"/>
              </a:solidFill>
            </a:endParaRPr>
          </a:p>
          <a:p>
            <a:endParaRPr lang="pt-BR" baseline="0" dirty="0" smtClean="0"/>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9</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pesquisa foi realizada em 9 meses,incluindo entrevistas,pesquisas qualitativas</a:t>
            </a:r>
          </a:p>
          <a:p>
            <a:r>
              <a:rPr lang="pt-BR" baseline="0" dirty="0" smtClean="0"/>
              <a:t>E concentracao de grupos de mais de 200 usuarios</a:t>
            </a:r>
          </a:p>
          <a:p>
            <a:endParaRPr lang="pt-BR" dirty="0" smtClean="0"/>
          </a:p>
          <a:p>
            <a:r>
              <a:rPr lang="pt-BR" dirty="0" smtClean="0"/>
              <a:t>-Touchgraph</a:t>
            </a:r>
            <a:r>
              <a:rPr lang="pt-BR" baseline="0" dirty="0" smtClean="0"/>
              <a:t> mostra layout force-directed para visualizar os usuarios da comunidade</a:t>
            </a:r>
          </a:p>
          <a:p>
            <a:r>
              <a:rPr lang="pt-BR" baseline="0" dirty="0" smtClean="0"/>
              <a:t>LiveJournal, permitindo expansao e contracao nas redes pela interação do usuario</a:t>
            </a:r>
          </a:p>
          <a:p>
            <a:r>
              <a:rPr lang="pt-BR" baseline="0" dirty="0" smtClean="0"/>
              <a:t>-Buddyzoo - 	Usuario analisa lista de mensagem instantanea  apresentando a visualizacao</a:t>
            </a:r>
          </a:p>
          <a:p>
            <a:r>
              <a:rPr lang="pt-BR" baseline="0" dirty="0" smtClean="0"/>
              <a:t>De rede social estática dos contatos</a:t>
            </a:r>
          </a:p>
          <a:p>
            <a:r>
              <a:rPr lang="pt-BR" baseline="0" dirty="0" smtClean="0"/>
              <a:t>-Mutton´s PieSpy – Provê visualizacao dinamica, em tempo real,de redes sociais inferidas de</a:t>
            </a:r>
          </a:p>
          <a:p>
            <a:r>
              <a:rPr lang="pt-BR" baseline="0" dirty="0" smtClean="0"/>
              <a:t>Participantes  por participantes de Chat</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10</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-Da</a:t>
            </a:r>
            <a:r>
              <a:rPr lang="pt-BR" baseline="0" dirty="0" smtClean="0"/>
              <a:t> base , usuarios podem expandir seletivamente a rede para explorar</a:t>
            </a:r>
          </a:p>
          <a:p>
            <a:r>
              <a:rPr lang="pt-BR" baseline="0" dirty="0" smtClean="0"/>
              <a:t>Uma maior comunidade</a:t>
            </a: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11</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-O vizster visa dá</a:t>
            </a:r>
            <a:r>
              <a:rPr lang="pt-BR" baseline="0" dirty="0" smtClean="0"/>
              <a:t> suporte a exploracao e aspectos de divertimento do friendster</a:t>
            </a:r>
          </a:p>
          <a:p>
            <a:r>
              <a:rPr lang="pt-BR" baseline="0" dirty="0" smtClean="0"/>
              <a:t>Euquanto tambem dá aos usuarios acesso mais facil para busca e padronizacao</a:t>
            </a:r>
          </a:p>
          <a:p>
            <a:r>
              <a:rPr lang="pt-BR" baseline="0" dirty="0" smtClean="0"/>
              <a:t>De grupos.</a:t>
            </a:r>
          </a:p>
          <a:p>
            <a:r>
              <a:rPr lang="pt-BR" baseline="0" dirty="0" smtClean="0"/>
              <a:t>-Force-directed - Nós repelem uns aos outros e arestas</a:t>
            </a:r>
          </a:p>
          <a:p>
            <a:r>
              <a:rPr lang="pt-BR" baseline="0" dirty="0" smtClean="0"/>
              <a:t>atuam como molas.Tem a vantagem de ter agrupamneto</a:t>
            </a:r>
          </a:p>
          <a:p>
            <a:r>
              <a:rPr lang="pt-BR" baseline="0" dirty="0" smtClean="0"/>
              <a:t>de usuarios em comunidades identificaveis atraves de</a:t>
            </a:r>
          </a:p>
          <a:p>
            <a:r>
              <a:rPr lang="pt-BR" baseline="0" dirty="0" smtClean="0"/>
              <a:t>conectividade incremental</a:t>
            </a:r>
          </a:p>
          <a:p>
            <a:r>
              <a:rPr lang="pt-BR" baseline="0" dirty="0" smtClean="0"/>
              <a:t>-</a:t>
            </a:r>
            <a:endParaRPr lang="pt-BR" dirty="0" smtClean="0"/>
          </a:p>
          <a:p>
            <a:r>
              <a:rPr lang="pt-BR" dirty="0" smtClean="0"/>
              <a:t>-A</a:t>
            </a:r>
            <a:r>
              <a:rPr lang="pt-BR" baseline="0" dirty="0" smtClean="0"/>
              <a:t> pesquisa foi realizada em 9 meses,incluindo entrevistas,pesquisas qualitativas</a:t>
            </a:r>
          </a:p>
          <a:p>
            <a:r>
              <a:rPr lang="pt-BR" baseline="0" dirty="0" smtClean="0"/>
              <a:t>E concentracao de grupos de mais de 200 usuarios</a:t>
            </a:r>
          </a:p>
          <a:p>
            <a:endParaRPr lang="pt-BR" dirty="0" smtClean="0"/>
          </a:p>
          <a:p>
            <a:r>
              <a:rPr lang="pt-BR" dirty="0" smtClean="0"/>
              <a:t>-Touchgraph</a:t>
            </a:r>
            <a:r>
              <a:rPr lang="pt-BR" baseline="0" dirty="0" smtClean="0"/>
              <a:t> mostra layout force-directed para visualizar os usuarios da comunidade</a:t>
            </a:r>
          </a:p>
          <a:p>
            <a:r>
              <a:rPr lang="pt-BR" baseline="0" dirty="0" smtClean="0"/>
              <a:t>LiveJournal, permitindo expansao e contracao nas redes pela interação do usuario</a:t>
            </a:r>
          </a:p>
          <a:p>
            <a:r>
              <a:rPr lang="pt-BR" baseline="0" dirty="0" smtClean="0"/>
              <a:t>-Buddyzoo - 	Usuario analisa lista de mensagem instantanea  apresentando a visualizacao</a:t>
            </a:r>
          </a:p>
          <a:p>
            <a:r>
              <a:rPr lang="pt-BR" baseline="0" dirty="0" smtClean="0"/>
              <a:t>De rede social estática dos contatos</a:t>
            </a:r>
          </a:p>
          <a:p>
            <a:r>
              <a:rPr lang="pt-BR" baseline="0" dirty="0" smtClean="0"/>
              <a:t>-Mutton´s PieSpy – Provê visualizacao dinamica, em tempo real,de redes sociais inferidas de Participantes  por participantes de Chat</a:t>
            </a:r>
          </a:p>
          <a:p>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pesquisa foi realizada em 9 meses,incluindo entrevistas,pesquisas qualitativas</a:t>
            </a:r>
          </a:p>
          <a:p>
            <a:r>
              <a:rPr lang="pt-BR" baseline="0" dirty="0" smtClean="0"/>
              <a:t>E concentracao de grupos de mais de 200 usuarios</a:t>
            </a:r>
          </a:p>
          <a:p>
            <a:endParaRPr lang="pt-BR" dirty="0" smtClean="0"/>
          </a:p>
          <a:p>
            <a:r>
              <a:rPr lang="pt-BR" dirty="0" smtClean="0"/>
              <a:t>-Touchgraph</a:t>
            </a:r>
            <a:r>
              <a:rPr lang="pt-BR" baseline="0" dirty="0" smtClean="0"/>
              <a:t> mostra layout force-directed para visualizar os usuarios da comunidade</a:t>
            </a:r>
          </a:p>
          <a:p>
            <a:r>
              <a:rPr lang="pt-BR" baseline="0" dirty="0" smtClean="0"/>
              <a:t>LiveJournal, permitindo expansao e contracao nas redes pela interação do usuario</a:t>
            </a:r>
          </a:p>
          <a:p>
            <a:r>
              <a:rPr lang="pt-BR" baseline="0" dirty="0" smtClean="0"/>
              <a:t>-Buddyzoo - 	Usuario analisa lista de mensagem instantanea  apresentando a visualizacao</a:t>
            </a:r>
          </a:p>
          <a:p>
            <a:r>
              <a:rPr lang="pt-BR" baseline="0" dirty="0" smtClean="0"/>
              <a:t>De rede social estática dos contatos</a:t>
            </a:r>
          </a:p>
          <a:p>
            <a:r>
              <a:rPr lang="pt-BR" baseline="0" dirty="0" smtClean="0"/>
              <a:t>-Mutton´s PieSpy – Provê visualizacao dinamica, em tempo real,de redes sociais inferidas de</a:t>
            </a:r>
          </a:p>
          <a:p>
            <a:r>
              <a:rPr lang="pt-BR" baseline="0" dirty="0" smtClean="0"/>
              <a:t>Participantes  por participantes de Chat</a:t>
            </a:r>
            <a:endParaRPr lang="pt-BR" dirty="0"/>
          </a:p>
        </p:txBody>
      </p:sp>
      <p:sp>
        <p:nvSpPr>
          <p:cNvPr id="4" name="Slide Number Placeholder 3"/>
          <p:cNvSpPr>
            <a:spLocks noGrp="1"/>
          </p:cNvSpPr>
          <p:nvPr>
            <p:ph type="sldNum" sz="quarter" idx="10"/>
          </p:nvPr>
        </p:nvSpPr>
        <p:spPr/>
        <p:txBody>
          <a:bodyPr/>
          <a:lstStyle/>
          <a:p>
            <a:fld id="{DDBD6068-833E-4386-AAAF-7CA4FF744323}" type="slidenum">
              <a:rPr lang="pt-BR" smtClean="0"/>
              <a:pPr/>
              <a:t>13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ADD0682B-3FDC-47F1-9CE9-0616DC93FA18}" type="datetimeFigureOut">
              <a:rPr lang="fr-FR"/>
              <a:pPr>
                <a:defRPr/>
              </a:pPr>
              <a:t>02/06/2010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A1EC57-770D-4903-988F-B8CC3806D389}" type="slidenum">
              <a:rPr lang="fr-FR"/>
              <a:pPr>
                <a:defRPr/>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5408C3EE-663C-4F66-9F04-BB4F1079DF19}" type="datetimeFigureOut">
              <a:rPr lang="fr-FR"/>
              <a:pPr>
                <a:defRPr/>
              </a:pPr>
              <a:t>02/06/2010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8A3938-0BE4-44E2-86EF-CC3DE89162DD}" type="slidenum">
              <a:rPr lang="fr-FR"/>
              <a:pPr>
                <a:defRPr/>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4A8F4355-F84F-4D08-93C8-FE903DDCF28A}" type="datetimeFigureOut">
              <a:rPr lang="fr-FR"/>
              <a:pPr>
                <a:defRPr/>
              </a:pPr>
              <a:t>02/06/2010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31FD2EF-BE52-4F6D-8C8F-992686387968}" type="slidenum">
              <a:rPr lang="fr-FR"/>
              <a:pPr>
                <a:defRPr/>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98B6157B-4236-45D1-9963-81E8DF9D4D36}" type="datetimeFigureOut">
              <a:rPr lang="fr-FR"/>
              <a:pPr>
                <a:defRPr/>
              </a:pPr>
              <a:t>02/06/2010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824F005-302B-420C-8670-A6F6A6D437B1}" type="slidenum">
              <a:rPr lang="fr-FR"/>
              <a:pPr>
                <a:defRPr/>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88F5E821-842F-4A93-902E-B00C0E063721}" type="datetimeFigureOut">
              <a:rPr lang="fr-FR"/>
              <a:pPr>
                <a:defRPr/>
              </a:pPr>
              <a:t>02/06/2010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3DBC5EC-1C58-4269-AA8E-6AEF5984CEC7}" type="slidenum">
              <a:rPr lang="fr-FR"/>
              <a:pPr>
                <a:defRPr/>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71071288-A271-4638-AF51-5C2BC179901D}" type="datetimeFigureOut">
              <a:rPr lang="fr-FR"/>
              <a:pPr>
                <a:defRPr/>
              </a:pPr>
              <a:t>02/06/2010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1979918-3D81-4095-86DC-6F82783B95DA}" type="slidenum">
              <a:rPr lang="fr-FR"/>
              <a:pPr>
                <a:defRPr/>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C5F1F1EE-D6B0-4C39-915D-B63F51B05575}" type="datetimeFigureOut">
              <a:rPr lang="fr-FR"/>
              <a:pPr>
                <a:defRPr/>
              </a:pPr>
              <a:t>02/06/2010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0BF741C-C8DB-4EA7-9780-21B6762ACD6B}" type="slidenum">
              <a:rPr lang="fr-FR"/>
              <a:pPr>
                <a:defRPr/>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38294B07-B209-4263-9636-243401782605}" type="datetimeFigureOut">
              <a:rPr lang="fr-FR"/>
              <a:pPr>
                <a:defRPr/>
              </a:pPr>
              <a:t>02/06/2010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2E37AEE4-6BC3-477E-8028-EB222C07C3CA}" type="slidenum">
              <a:rPr lang="fr-FR"/>
              <a:pPr>
                <a:defRPr/>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7FF660D-7684-44C2-8838-433847812A3F}" type="datetimeFigureOut">
              <a:rPr lang="fr-FR"/>
              <a:pPr>
                <a:defRPr/>
              </a:pPr>
              <a:t>02/06/2010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AE7CF5D4-E58B-4A3E-B25A-BBC1F943E2F4}" type="slidenum">
              <a:rPr lang="fr-FR"/>
              <a:pPr>
                <a:defRPr/>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C3E6C2B-2BA7-4016-9368-21FABD980915}" type="datetimeFigureOut">
              <a:rPr lang="fr-FR"/>
              <a:pPr>
                <a:defRPr/>
              </a:pPr>
              <a:t>02/06/2010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E8B9E47-A105-42F2-88E0-CC31FC4C9B5D}" type="slidenum">
              <a:rPr lang="fr-FR"/>
              <a:pPr>
                <a:defRPr/>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94237D8-3320-464B-8858-EBA9058B9D46}" type="datetimeFigureOut">
              <a:rPr lang="fr-FR"/>
              <a:pPr>
                <a:defRPr/>
              </a:pPr>
              <a:t>02/06/2010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BAFDBA6-DF6B-4414-9624-40ADD578354A}" type="slidenum">
              <a:rPr lang="fr-FR"/>
              <a:pPr>
                <a:defRPr/>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F8A344F-7CD6-4F6F-9B20-2E02CE396CAC}" type="datetimeFigureOut">
              <a:rPr lang="fr-FR"/>
              <a:pPr>
                <a:defRPr/>
              </a:pPr>
              <a:t>02/06/2010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BABB33C-6517-4F17-8876-AA7CE1BB2960}"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3"/>
          <p:cNvSpPr>
            <a:spLocks noGrp="1"/>
          </p:cNvSpPr>
          <p:nvPr>
            <p:ph type="ctrTitle"/>
          </p:nvPr>
        </p:nvSpPr>
        <p:spPr>
          <a:xfrm>
            <a:off x="714375" y="4021138"/>
            <a:ext cx="7772400" cy="869950"/>
          </a:xfrm>
        </p:spPr>
        <p:txBody>
          <a:bodyPr/>
          <a:lstStyle/>
          <a:p>
            <a:r>
              <a:rPr lang="fr-CA" sz="4000" dirty="0" smtClean="0">
                <a:solidFill>
                  <a:schemeClr val="bg1"/>
                </a:solidFill>
              </a:rPr>
              <a:t>VIZSTER - V</a:t>
            </a:r>
            <a:r>
              <a:rPr lang="pt-BR" sz="4000" dirty="0" smtClean="0">
                <a:solidFill>
                  <a:schemeClr val="bg1"/>
                </a:solidFill>
              </a:rPr>
              <a:t>isualizing online social networks</a:t>
            </a:r>
            <a:endParaRPr lang="fr-FR" sz="4000" dirty="0" smtClean="0">
              <a:solidFill>
                <a:schemeClr val="bg1"/>
              </a:solidFill>
            </a:endParaRPr>
          </a:p>
        </p:txBody>
      </p:sp>
      <p:sp>
        <p:nvSpPr>
          <p:cNvPr id="2051" name="Sous-titre 4"/>
          <p:cNvSpPr>
            <a:spLocks noGrp="1"/>
          </p:cNvSpPr>
          <p:nvPr>
            <p:ph type="subTitle" idx="1"/>
          </p:nvPr>
        </p:nvSpPr>
        <p:spPr>
          <a:xfrm>
            <a:off x="1385910" y="5248297"/>
            <a:ext cx="6400800" cy="1323975"/>
          </a:xfrm>
        </p:spPr>
        <p:txBody>
          <a:bodyPr/>
          <a:lstStyle/>
          <a:p>
            <a:pPr eaLnBrk="1" hangingPunct="1"/>
            <a:r>
              <a:rPr lang="fr-CA" sz="2800" dirty="0" smtClean="0">
                <a:solidFill>
                  <a:schemeClr val="tx2">
                    <a:lumMod val="50000"/>
                  </a:schemeClr>
                </a:solidFill>
              </a:rPr>
              <a:t>Igor Marcel</a:t>
            </a:r>
          </a:p>
          <a:p>
            <a:pPr eaLnBrk="1" hangingPunct="1"/>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a:buNone/>
            </a:pPr>
            <a:r>
              <a:rPr lang="fr-FR" dirty="0" smtClean="0">
                <a:solidFill>
                  <a:schemeClr val="bg1"/>
                </a:solidFill>
              </a:rPr>
              <a:t>" Our goal </a:t>
            </a:r>
            <a:r>
              <a:rPr lang="fr-FR" dirty="0" err="1" smtClean="0">
                <a:solidFill>
                  <a:schemeClr val="bg1"/>
                </a:solidFill>
              </a:rPr>
              <a:t>with</a:t>
            </a:r>
            <a:r>
              <a:rPr lang="fr-FR" dirty="0" smtClean="0">
                <a:solidFill>
                  <a:schemeClr val="bg1"/>
                </a:solidFill>
              </a:rPr>
              <a:t> </a:t>
            </a:r>
            <a:r>
              <a:rPr lang="fr-FR" dirty="0" err="1" smtClean="0">
                <a:solidFill>
                  <a:schemeClr val="bg1"/>
                </a:solidFill>
              </a:rPr>
              <a:t>Vizster</a:t>
            </a:r>
            <a:r>
              <a:rPr lang="fr-FR" dirty="0" smtClean="0">
                <a:solidFill>
                  <a:schemeClr val="bg1"/>
                </a:solidFill>
              </a:rPr>
              <a:t> </a:t>
            </a:r>
            <a:r>
              <a:rPr lang="fr-FR" dirty="0" err="1" smtClean="0">
                <a:solidFill>
                  <a:schemeClr val="bg1"/>
                </a:solidFill>
              </a:rPr>
              <a:t>was</a:t>
            </a:r>
            <a:r>
              <a:rPr lang="fr-FR" dirty="0" smtClean="0">
                <a:solidFill>
                  <a:schemeClr val="bg1"/>
                </a:solidFill>
              </a:rPr>
              <a:t> to </a:t>
            </a:r>
            <a:r>
              <a:rPr lang="fr-FR" dirty="0" err="1" smtClean="0">
                <a:solidFill>
                  <a:schemeClr val="bg1"/>
                </a:solidFill>
              </a:rPr>
              <a:t>build</a:t>
            </a:r>
            <a:r>
              <a:rPr lang="fr-FR" dirty="0" smtClean="0">
                <a:solidFill>
                  <a:schemeClr val="bg1"/>
                </a:solidFill>
              </a:rPr>
              <a:t> a system </a:t>
            </a:r>
            <a:r>
              <a:rPr lang="fr-FR" dirty="0" err="1" smtClean="0">
                <a:solidFill>
                  <a:schemeClr val="bg1"/>
                </a:solidFill>
              </a:rPr>
              <a:t>that</a:t>
            </a:r>
            <a:r>
              <a:rPr lang="fr-FR" dirty="0" smtClean="0">
                <a:solidFill>
                  <a:schemeClr val="bg1"/>
                </a:solidFill>
              </a:rPr>
              <a:t> end-</a:t>
            </a:r>
            <a:r>
              <a:rPr lang="fr-FR" dirty="0" err="1" smtClean="0">
                <a:solidFill>
                  <a:schemeClr val="bg1"/>
                </a:solidFill>
              </a:rPr>
              <a:t>users</a:t>
            </a:r>
            <a:r>
              <a:rPr lang="fr-FR" dirty="0" smtClean="0">
                <a:solidFill>
                  <a:schemeClr val="bg1"/>
                </a:solidFill>
              </a:rPr>
              <a:t> of social </a:t>
            </a:r>
            <a:r>
              <a:rPr lang="fr-FR" dirty="0" err="1" smtClean="0">
                <a:solidFill>
                  <a:schemeClr val="bg1"/>
                </a:solidFill>
              </a:rPr>
              <a:t>networking</a:t>
            </a:r>
            <a:r>
              <a:rPr lang="fr-FR" dirty="0" smtClean="0">
                <a:solidFill>
                  <a:schemeClr val="bg1"/>
                </a:solidFill>
              </a:rPr>
              <a:t> services </a:t>
            </a:r>
            <a:r>
              <a:rPr lang="fr-FR" dirty="0" err="1" smtClean="0">
                <a:solidFill>
                  <a:schemeClr val="bg1"/>
                </a:solidFill>
              </a:rPr>
              <a:t>could</a:t>
            </a:r>
            <a:r>
              <a:rPr lang="fr-FR" dirty="0" smtClean="0">
                <a:solidFill>
                  <a:schemeClr val="bg1"/>
                </a:solidFill>
              </a:rPr>
              <a:t> use to </a:t>
            </a:r>
            <a:r>
              <a:rPr lang="fr-FR" dirty="0" err="1" smtClean="0">
                <a:solidFill>
                  <a:schemeClr val="bg1"/>
                </a:solidFill>
              </a:rPr>
              <a:t>facilitate</a:t>
            </a:r>
            <a:r>
              <a:rPr lang="fr-FR" dirty="0" smtClean="0">
                <a:solidFill>
                  <a:schemeClr val="bg1"/>
                </a:solidFill>
              </a:rPr>
              <a:t> </a:t>
            </a:r>
            <a:r>
              <a:rPr lang="fr-FR" dirty="0" err="1" smtClean="0">
                <a:solidFill>
                  <a:schemeClr val="bg1"/>
                </a:solidFill>
              </a:rPr>
              <a:t>discovery</a:t>
            </a:r>
            <a:r>
              <a:rPr lang="fr-FR" dirty="0" smtClean="0">
                <a:solidFill>
                  <a:schemeClr val="bg1"/>
                </a:solidFill>
              </a:rPr>
              <a:t> and </a:t>
            </a:r>
            <a:r>
              <a:rPr lang="fr-FR" dirty="0" err="1" smtClean="0">
                <a:solidFill>
                  <a:schemeClr val="bg1"/>
                </a:solidFill>
              </a:rPr>
              <a:t>inscreased</a:t>
            </a:r>
            <a:r>
              <a:rPr lang="fr-FR" dirty="0" smtClean="0">
                <a:solidFill>
                  <a:schemeClr val="bg1"/>
                </a:solidFill>
              </a:rPr>
              <a:t> </a:t>
            </a:r>
            <a:r>
              <a:rPr lang="fr-FR" dirty="0" err="1" smtClean="0">
                <a:solidFill>
                  <a:schemeClr val="bg1"/>
                </a:solidFill>
              </a:rPr>
              <a:t>awareness</a:t>
            </a:r>
            <a:r>
              <a:rPr lang="fr-FR" dirty="0" smtClean="0">
                <a:solidFill>
                  <a:schemeClr val="bg1"/>
                </a:solidFill>
              </a:rPr>
              <a:t> of </a:t>
            </a:r>
            <a:r>
              <a:rPr lang="fr-FR" dirty="0" err="1" smtClean="0">
                <a:solidFill>
                  <a:schemeClr val="bg1"/>
                </a:solidFill>
              </a:rPr>
              <a:t>their</a:t>
            </a:r>
            <a:r>
              <a:rPr lang="fr-FR" dirty="0" smtClean="0">
                <a:solidFill>
                  <a:schemeClr val="bg1"/>
                </a:solidFill>
              </a:rPr>
              <a:t> online </a:t>
            </a:r>
            <a:r>
              <a:rPr lang="fr-FR" dirty="0" err="1" smtClean="0">
                <a:solidFill>
                  <a:schemeClr val="bg1"/>
                </a:solidFill>
              </a:rPr>
              <a:t>community</a:t>
            </a:r>
            <a:r>
              <a:rPr lang="fr-FR" dirty="0" smtClean="0">
                <a:solidFill>
                  <a:schemeClr val="bg1"/>
                </a:solidFill>
              </a:rPr>
              <a:t>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a:buNone/>
            </a:pPr>
            <a:r>
              <a:rPr lang="fr-FR" dirty="0" smtClean="0">
                <a:solidFill>
                  <a:schemeClr val="bg1"/>
                </a:solidFill>
              </a:rPr>
              <a:t>-</a:t>
            </a:r>
            <a:r>
              <a:rPr lang="fr-FR" dirty="0" err="1" smtClean="0">
                <a:solidFill>
                  <a:schemeClr val="bg1"/>
                </a:solidFill>
              </a:rPr>
              <a:t>Uso</a:t>
            </a:r>
            <a:r>
              <a:rPr lang="fr-FR" dirty="0" smtClean="0">
                <a:solidFill>
                  <a:schemeClr val="bg1"/>
                </a:solidFill>
              </a:rPr>
              <a:t> da </a:t>
            </a:r>
            <a:r>
              <a:rPr lang="fr-FR" dirty="0" err="1" smtClean="0">
                <a:solidFill>
                  <a:schemeClr val="bg1"/>
                </a:solidFill>
              </a:rPr>
              <a:t>filosofia</a:t>
            </a:r>
            <a:r>
              <a:rPr lang="fr-FR" dirty="0" smtClean="0">
                <a:solidFill>
                  <a:schemeClr val="bg1"/>
                </a:solidFill>
              </a:rPr>
              <a:t> </a:t>
            </a:r>
            <a:r>
              <a:rPr lang="en-US" dirty="0" smtClean="0">
                <a:solidFill>
                  <a:schemeClr val="bg1"/>
                </a:solidFill>
              </a:rPr>
              <a:t>”start with what you know, then grow” </a:t>
            </a:r>
            <a:r>
              <a:rPr lang="en-US" dirty="0" err="1" smtClean="0">
                <a:solidFill>
                  <a:schemeClr val="bg1"/>
                </a:solidFill>
              </a:rPr>
              <a:t>em</a:t>
            </a:r>
            <a:r>
              <a:rPr lang="en-US" dirty="0" smtClean="0">
                <a:solidFill>
                  <a:schemeClr val="bg1"/>
                </a:solidFill>
              </a:rPr>
              <a:t> </a:t>
            </a:r>
            <a:r>
              <a:rPr lang="en-US" dirty="0" err="1" smtClean="0">
                <a:solidFill>
                  <a:schemeClr val="bg1"/>
                </a:solidFill>
              </a:rPr>
              <a:t>vez</a:t>
            </a:r>
            <a:r>
              <a:rPr lang="en-US" dirty="0" smtClean="0">
                <a:solidFill>
                  <a:schemeClr val="bg1"/>
                </a:solidFill>
              </a:rPr>
              <a:t> de  “overview first, zoom and filter, then details-on-demand” </a:t>
            </a:r>
          </a:p>
          <a:p>
            <a:pPr>
              <a:buNone/>
            </a:pPr>
            <a:r>
              <a:rPr lang="en-US" dirty="0" smtClean="0">
                <a:solidFill>
                  <a:schemeClr val="bg1"/>
                </a:solidFill>
              </a:rPr>
              <a:t>-</a:t>
            </a:r>
            <a:r>
              <a:rPr lang="en-US" dirty="0" err="1" smtClean="0">
                <a:solidFill>
                  <a:schemeClr val="bg1"/>
                </a:solidFill>
              </a:rPr>
              <a:t>Perspectiva</a:t>
            </a:r>
            <a:r>
              <a:rPr lang="en-US" dirty="0" smtClean="0">
                <a:solidFill>
                  <a:schemeClr val="bg1"/>
                </a:solidFill>
              </a:rPr>
              <a:t> </a:t>
            </a:r>
            <a:r>
              <a:rPr lang="en-US" dirty="0" err="1" smtClean="0">
                <a:solidFill>
                  <a:schemeClr val="bg1"/>
                </a:solidFill>
              </a:rPr>
              <a:t>egocêntrica</a:t>
            </a:r>
            <a:r>
              <a:rPr lang="en-US" dirty="0" smtClean="0">
                <a:solidFill>
                  <a:schemeClr val="bg1"/>
                </a:solidFill>
              </a:rPr>
              <a:t> </a:t>
            </a:r>
            <a:r>
              <a:rPr lang="en-US" dirty="0" err="1" smtClean="0">
                <a:solidFill>
                  <a:schemeClr val="bg1"/>
                </a:solidFill>
              </a:rPr>
              <a:t>não</a:t>
            </a:r>
            <a:r>
              <a:rPr lang="en-US" dirty="0" smtClean="0">
                <a:solidFill>
                  <a:schemeClr val="bg1"/>
                </a:solidFill>
              </a:rPr>
              <a:t> </a:t>
            </a:r>
            <a:r>
              <a:rPr lang="en-US" dirty="0" err="1" smtClean="0">
                <a:solidFill>
                  <a:schemeClr val="bg1"/>
                </a:solidFill>
              </a:rPr>
              <a:t>só</a:t>
            </a:r>
            <a:r>
              <a:rPr lang="en-US" dirty="0" smtClean="0">
                <a:solidFill>
                  <a:schemeClr val="bg1"/>
                </a:solidFill>
              </a:rPr>
              <a:t> </a:t>
            </a:r>
            <a:r>
              <a:rPr lang="en-US" dirty="0" err="1" smtClean="0">
                <a:solidFill>
                  <a:schemeClr val="bg1"/>
                </a:solidFill>
              </a:rPr>
              <a:t>leva</a:t>
            </a:r>
            <a:r>
              <a:rPr lang="en-US" dirty="0" smtClean="0">
                <a:solidFill>
                  <a:schemeClr val="bg1"/>
                </a:solidFill>
              </a:rPr>
              <a:t> a </a:t>
            </a:r>
            <a:r>
              <a:rPr lang="en-US" dirty="0" err="1" smtClean="0">
                <a:solidFill>
                  <a:schemeClr val="bg1"/>
                </a:solidFill>
              </a:rPr>
              <a:t>menos</a:t>
            </a:r>
            <a:r>
              <a:rPr lang="en-US" dirty="0" smtClean="0">
                <a:solidFill>
                  <a:schemeClr val="bg1"/>
                </a:solidFill>
              </a:rPr>
              <a:t> </a:t>
            </a:r>
            <a:r>
              <a:rPr lang="en-US" dirty="0" err="1" smtClean="0">
                <a:solidFill>
                  <a:schemeClr val="bg1"/>
                </a:solidFill>
              </a:rPr>
              <a:t>sobrecarga</a:t>
            </a:r>
            <a:r>
              <a:rPr lang="en-US" dirty="0" smtClean="0">
                <a:solidFill>
                  <a:schemeClr val="bg1"/>
                </a:solidFill>
              </a:rPr>
              <a:t> </a:t>
            </a:r>
            <a:r>
              <a:rPr lang="en-US" dirty="0" err="1" smtClean="0">
                <a:solidFill>
                  <a:schemeClr val="bg1"/>
                </a:solidFill>
              </a:rPr>
              <a:t>percentual</a:t>
            </a:r>
            <a:r>
              <a:rPr lang="en-US" dirty="0" smtClean="0">
                <a:solidFill>
                  <a:schemeClr val="bg1"/>
                </a:solidFill>
              </a:rPr>
              <a:t> e </a:t>
            </a:r>
            <a:r>
              <a:rPr lang="en-US" dirty="0" err="1" smtClean="0">
                <a:solidFill>
                  <a:schemeClr val="bg1"/>
                </a:solidFill>
              </a:rPr>
              <a:t>computacional,mas</a:t>
            </a:r>
            <a:r>
              <a:rPr lang="en-US" dirty="0" smtClean="0">
                <a:solidFill>
                  <a:schemeClr val="bg1"/>
                </a:solidFill>
              </a:rPr>
              <a:t> </a:t>
            </a:r>
            <a:r>
              <a:rPr lang="en-US" dirty="0" err="1" smtClean="0">
                <a:solidFill>
                  <a:schemeClr val="bg1"/>
                </a:solidFill>
              </a:rPr>
              <a:t>garante</a:t>
            </a:r>
            <a:r>
              <a:rPr lang="en-US" dirty="0" smtClean="0">
                <a:solidFill>
                  <a:schemeClr val="bg1"/>
                </a:solidFill>
              </a:rPr>
              <a:t> </a:t>
            </a:r>
            <a:r>
              <a:rPr lang="en-US" dirty="0" err="1" smtClean="0">
                <a:solidFill>
                  <a:schemeClr val="bg1"/>
                </a:solidFill>
              </a:rPr>
              <a:t>limites</a:t>
            </a:r>
            <a:r>
              <a:rPr lang="en-US" dirty="0" smtClean="0">
                <a:solidFill>
                  <a:schemeClr val="bg1"/>
                </a:solidFill>
              </a:rPr>
              <a:t> </a:t>
            </a:r>
            <a:r>
              <a:rPr lang="en-US" dirty="0" err="1" smtClean="0">
                <a:solidFill>
                  <a:schemeClr val="bg1"/>
                </a:solidFill>
              </a:rPr>
              <a:t>identificáveis</a:t>
            </a:r>
            <a:r>
              <a:rPr lang="en-US" dirty="0" smtClean="0">
                <a:solidFill>
                  <a:schemeClr val="bg1"/>
                </a:solidFill>
              </a:rPr>
              <a:t> </a:t>
            </a:r>
            <a:r>
              <a:rPr lang="en-US" dirty="0" err="1" smtClean="0">
                <a:solidFill>
                  <a:schemeClr val="bg1"/>
                </a:solidFill>
              </a:rPr>
              <a:t>para</a:t>
            </a:r>
            <a:r>
              <a:rPr lang="en-US" dirty="0" smtClean="0">
                <a:solidFill>
                  <a:schemeClr val="bg1"/>
                </a:solidFill>
              </a:rPr>
              <a:t> </a:t>
            </a:r>
            <a:r>
              <a:rPr lang="en-US" dirty="0" err="1" smtClean="0">
                <a:solidFill>
                  <a:schemeClr val="bg1"/>
                </a:solidFill>
              </a:rPr>
              <a:t>orientar</a:t>
            </a:r>
            <a:r>
              <a:rPr lang="en-US" dirty="0" smtClean="0">
                <a:solidFill>
                  <a:schemeClr val="bg1"/>
                </a:solidFill>
              </a:rPr>
              <a:t> o </a:t>
            </a:r>
            <a:r>
              <a:rPr lang="en-US" dirty="0" err="1" smtClean="0">
                <a:solidFill>
                  <a:schemeClr val="bg1"/>
                </a:solidFill>
              </a:rPr>
              <a:t>usuário</a:t>
            </a:r>
            <a:endParaRPr lang="fr-FR"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solidFill>
                  <a:schemeClr val="bg1"/>
                </a:solidFill>
              </a:rPr>
              <a:t>Layout</a:t>
            </a:r>
            <a:r>
              <a:rPr lang="fr-FR" sz="2800" dirty="0" smtClean="0">
                <a:solidFill>
                  <a:schemeClr val="bg1"/>
                </a:solidFill>
              </a:rPr>
              <a:t> force-</a:t>
            </a:r>
            <a:r>
              <a:rPr lang="fr-FR" sz="2800" dirty="0" err="1" smtClean="0">
                <a:solidFill>
                  <a:schemeClr val="bg1"/>
                </a:solidFill>
              </a:rPr>
              <a:t>directed</a:t>
            </a:r>
            <a:r>
              <a:rPr lang="fr-FR" sz="2800" dirty="0" smtClean="0">
                <a:solidFill>
                  <a:schemeClr val="bg1"/>
                </a:solidFill>
              </a:rPr>
              <a:t> e radial(</a:t>
            </a:r>
            <a:r>
              <a:rPr lang="fr-FR" sz="2800" dirty="0" err="1" smtClean="0">
                <a:solidFill>
                  <a:schemeClr val="bg1"/>
                </a:solidFill>
              </a:rPr>
              <a:t>Touchgraph,Buddyzoo</a:t>
            </a:r>
            <a:r>
              <a:rPr lang="fr-FR" sz="2800" dirty="0" smtClean="0">
                <a:solidFill>
                  <a:schemeClr val="bg1"/>
                </a:solidFill>
              </a:rPr>
              <a:t>, </a:t>
            </a:r>
            <a:r>
              <a:rPr lang="fr-FR" sz="2800" dirty="0" err="1" smtClean="0">
                <a:solidFill>
                  <a:schemeClr val="bg1"/>
                </a:solidFill>
              </a:rPr>
              <a:t>Mutton</a:t>
            </a:r>
            <a:r>
              <a:rPr lang="fr-FR" sz="2800" dirty="0" smtClean="0">
                <a:solidFill>
                  <a:schemeClr val="bg1"/>
                </a:solidFill>
              </a:rPr>
              <a:t>´s </a:t>
            </a:r>
            <a:r>
              <a:rPr lang="fr-FR" sz="2800" dirty="0" err="1" smtClean="0">
                <a:solidFill>
                  <a:schemeClr val="bg1"/>
                </a:solidFill>
              </a:rPr>
              <a:t>PieSpy</a:t>
            </a:r>
            <a:r>
              <a:rPr lang="fr-FR" sz="2800" dirty="0" smtClean="0">
                <a:solidFill>
                  <a:schemeClr val="bg1"/>
                </a:solidFill>
              </a:rPr>
              <a:t>)</a:t>
            </a:r>
          </a:p>
          <a:p>
            <a:pPr eaLnBrk="1" hangingPunct="1"/>
            <a:r>
              <a:rPr lang="fr-FR" sz="2800" dirty="0" smtClean="0">
                <a:solidFill>
                  <a:schemeClr val="bg1"/>
                </a:solidFill>
              </a:rPr>
              <a:t>Cor, </a:t>
            </a:r>
            <a:r>
              <a:rPr lang="fr-FR" sz="2800" dirty="0" err="1" smtClean="0">
                <a:solidFill>
                  <a:schemeClr val="bg1"/>
                </a:solidFill>
              </a:rPr>
              <a:t>tamanho</a:t>
            </a:r>
            <a:r>
              <a:rPr lang="fr-FR" sz="2800" dirty="0" smtClean="0">
                <a:solidFill>
                  <a:schemeClr val="bg1"/>
                </a:solidFill>
              </a:rPr>
              <a:t> e forma </a:t>
            </a:r>
            <a:r>
              <a:rPr lang="fr-FR" sz="2800" dirty="0" err="1" smtClean="0">
                <a:solidFill>
                  <a:schemeClr val="bg1"/>
                </a:solidFill>
              </a:rPr>
              <a:t>definem</a:t>
            </a:r>
            <a:r>
              <a:rPr lang="fr-FR" sz="2800" dirty="0" smtClean="0">
                <a:solidFill>
                  <a:schemeClr val="bg1"/>
                </a:solidFill>
              </a:rPr>
              <a:t> </a:t>
            </a:r>
            <a:r>
              <a:rPr lang="fr-FR" sz="2800" dirty="0" err="1" smtClean="0">
                <a:solidFill>
                  <a:schemeClr val="bg1"/>
                </a:solidFill>
              </a:rPr>
              <a:t>propriedades</a:t>
            </a:r>
            <a:r>
              <a:rPr lang="fr-FR" sz="2800" dirty="0" smtClean="0">
                <a:solidFill>
                  <a:schemeClr val="bg1"/>
                </a:solidFill>
              </a:rPr>
              <a:t> </a:t>
            </a:r>
            <a:r>
              <a:rPr lang="fr-FR" sz="2800" dirty="0" err="1" smtClean="0">
                <a:solidFill>
                  <a:schemeClr val="bg1"/>
                </a:solidFill>
              </a:rPr>
              <a:t>topológicas</a:t>
            </a:r>
            <a:r>
              <a:rPr lang="fr-FR" sz="2800" dirty="0" smtClean="0">
                <a:solidFill>
                  <a:schemeClr val="bg1"/>
                </a:solidFill>
              </a:rPr>
              <a:t> e </a:t>
            </a:r>
            <a:r>
              <a:rPr lang="fr-FR" sz="2800" dirty="0" err="1" smtClean="0">
                <a:solidFill>
                  <a:schemeClr val="bg1"/>
                </a:solidFill>
              </a:rPr>
              <a:t>não</a:t>
            </a:r>
            <a:r>
              <a:rPr lang="fr-FR" sz="2800" dirty="0" smtClean="0">
                <a:solidFill>
                  <a:schemeClr val="bg1"/>
                </a:solidFill>
              </a:rPr>
              <a:t> </a:t>
            </a:r>
            <a:r>
              <a:rPr lang="fr-FR" sz="2800" dirty="0" err="1" smtClean="0">
                <a:solidFill>
                  <a:schemeClr val="bg1"/>
                </a:solidFill>
              </a:rPr>
              <a:t>topológicas</a:t>
            </a:r>
            <a:r>
              <a:rPr lang="fr-FR" sz="2800" dirty="0" smtClean="0">
                <a:solidFill>
                  <a:schemeClr val="bg1"/>
                </a:solidFill>
              </a:rPr>
              <a:t> </a:t>
            </a:r>
            <a:r>
              <a:rPr lang="fr-FR" sz="2800" dirty="0" err="1" smtClean="0">
                <a:solidFill>
                  <a:schemeClr val="bg1"/>
                </a:solidFill>
              </a:rPr>
              <a:t>como</a:t>
            </a:r>
            <a:r>
              <a:rPr lang="fr-FR" sz="2800" dirty="0" smtClean="0">
                <a:solidFill>
                  <a:schemeClr val="bg1"/>
                </a:solidFill>
              </a:rPr>
              <a:t> </a:t>
            </a:r>
            <a:r>
              <a:rPr lang="fr-FR" sz="2800" dirty="0" err="1" smtClean="0">
                <a:solidFill>
                  <a:schemeClr val="bg1"/>
                </a:solidFill>
              </a:rPr>
              <a:t>centralidade</a:t>
            </a:r>
            <a:r>
              <a:rPr lang="fr-FR" sz="2800" dirty="0" smtClean="0">
                <a:solidFill>
                  <a:schemeClr val="bg1"/>
                </a:solidFill>
              </a:rPr>
              <a:t>, </a:t>
            </a:r>
            <a:r>
              <a:rPr lang="fr-FR" sz="2800" dirty="0" err="1" smtClean="0">
                <a:solidFill>
                  <a:schemeClr val="bg1"/>
                </a:solidFill>
              </a:rPr>
              <a:t>categorização</a:t>
            </a:r>
            <a:r>
              <a:rPr lang="fr-FR" sz="2800" dirty="0" smtClean="0">
                <a:solidFill>
                  <a:schemeClr val="bg1"/>
                </a:solidFill>
              </a:rPr>
              <a:t> e </a:t>
            </a:r>
            <a:r>
              <a:rPr lang="fr-FR" sz="2800" dirty="0" err="1" smtClean="0">
                <a:solidFill>
                  <a:schemeClr val="bg1"/>
                </a:solidFill>
              </a:rPr>
              <a:t>gênero</a:t>
            </a:r>
            <a:endParaRPr lang="fr-FR" sz="2800" dirty="0" smtClean="0">
              <a:solidFill>
                <a:schemeClr val="bg1"/>
              </a:solidFill>
            </a:endParaRPr>
          </a:p>
          <a:p>
            <a:pPr eaLnBrk="1" hangingPunct="1"/>
            <a:r>
              <a:rPr lang="fr-FR" sz="2800" dirty="0" err="1" smtClean="0">
                <a:solidFill>
                  <a:schemeClr val="bg1"/>
                </a:solidFill>
              </a:rPr>
              <a:t>Ênfase</a:t>
            </a:r>
            <a:r>
              <a:rPr lang="fr-FR" sz="2800" dirty="0" smtClean="0">
                <a:solidFill>
                  <a:schemeClr val="bg1"/>
                </a:solidFill>
              </a:rPr>
              <a:t> na </a:t>
            </a:r>
            <a:r>
              <a:rPr lang="fr-FR" sz="2800" dirty="0" err="1" smtClean="0">
                <a:solidFill>
                  <a:schemeClr val="bg1"/>
                </a:solidFill>
              </a:rPr>
              <a:t>visualização</a:t>
            </a:r>
            <a:r>
              <a:rPr lang="fr-FR" sz="2800" dirty="0" smtClean="0">
                <a:solidFill>
                  <a:schemeClr val="bg1"/>
                </a:solidFill>
              </a:rPr>
              <a:t> e </a:t>
            </a:r>
            <a:r>
              <a:rPr lang="fr-FR" sz="2800" dirty="0" err="1" smtClean="0">
                <a:solidFill>
                  <a:schemeClr val="bg1"/>
                </a:solidFill>
              </a:rPr>
              <a:t>análise</a:t>
            </a:r>
            <a:r>
              <a:rPr lang="fr-FR" sz="2800" dirty="0" smtClean="0">
                <a:solidFill>
                  <a:schemeClr val="bg1"/>
                </a:solidFill>
              </a:rPr>
              <a:t> de </a:t>
            </a:r>
            <a:r>
              <a:rPr lang="fr-FR" sz="2800" dirty="0" err="1" smtClean="0">
                <a:solidFill>
                  <a:schemeClr val="bg1"/>
                </a:solidFill>
              </a:rPr>
              <a:t>atributos</a:t>
            </a:r>
            <a:r>
              <a:rPr lang="fr-FR" sz="2800" dirty="0" smtClean="0">
                <a:solidFill>
                  <a:schemeClr val="bg1"/>
                </a:solidFill>
              </a:rPr>
              <a:t> de </a:t>
            </a:r>
            <a:r>
              <a:rPr lang="fr-FR" sz="2800" dirty="0" err="1" smtClean="0">
                <a:solidFill>
                  <a:schemeClr val="bg1"/>
                </a:solidFill>
              </a:rPr>
              <a:t>perfil</a:t>
            </a:r>
            <a:endParaRPr lang="fr-FR" sz="2800" dirty="0" smtClean="0">
              <a:solidFill>
                <a:schemeClr val="bg1"/>
              </a:solidFill>
            </a:endParaRPr>
          </a:p>
          <a:p>
            <a:pPr eaLnBrk="1" hangingPunct="1"/>
            <a:r>
              <a:rPr lang="fr-FR" sz="2800" dirty="0" err="1" smtClean="0">
                <a:solidFill>
                  <a:schemeClr val="bg1"/>
                </a:solidFill>
              </a:rPr>
              <a:t>Acesso</a:t>
            </a:r>
            <a:r>
              <a:rPr lang="fr-FR" sz="2800" dirty="0" smtClean="0">
                <a:solidFill>
                  <a:schemeClr val="bg1"/>
                </a:solidFill>
              </a:rPr>
              <a:t> mais </a:t>
            </a:r>
            <a:r>
              <a:rPr lang="fr-FR" sz="2800" dirty="0" err="1" smtClean="0">
                <a:solidFill>
                  <a:schemeClr val="bg1"/>
                </a:solidFill>
              </a:rPr>
              <a:t>fácil</a:t>
            </a:r>
            <a:r>
              <a:rPr lang="fr-FR" sz="2800" dirty="0" smtClean="0">
                <a:solidFill>
                  <a:schemeClr val="bg1"/>
                </a:solidFill>
              </a:rPr>
              <a:t> para </a:t>
            </a:r>
            <a:r>
              <a:rPr lang="fr-FR" sz="2800" dirty="0" err="1" smtClean="0">
                <a:solidFill>
                  <a:schemeClr val="bg1"/>
                </a:solidFill>
              </a:rPr>
              <a:t>busca</a:t>
            </a:r>
            <a:r>
              <a:rPr lang="fr-FR" sz="2800" dirty="0" smtClean="0">
                <a:solidFill>
                  <a:schemeClr val="bg1"/>
                </a:solidFill>
              </a:rPr>
              <a:t> e </a:t>
            </a:r>
            <a:r>
              <a:rPr lang="fr-FR" sz="2800" dirty="0" err="1" smtClean="0">
                <a:solidFill>
                  <a:schemeClr val="bg1"/>
                </a:solidFill>
              </a:rPr>
              <a:t>padronização</a:t>
            </a:r>
            <a:r>
              <a:rPr lang="fr-FR" sz="2800" dirty="0" smtClean="0">
                <a:solidFill>
                  <a:schemeClr val="bg1"/>
                </a:solidFill>
              </a:rPr>
              <a:t> de </a:t>
            </a:r>
            <a:r>
              <a:rPr lang="fr-FR" sz="2800" dirty="0" err="1" smtClean="0">
                <a:solidFill>
                  <a:schemeClr val="bg1"/>
                </a:solidFill>
              </a:rPr>
              <a:t>grupos</a:t>
            </a:r>
            <a:endParaRPr lang="fr-FR" sz="2800" dirty="0" smtClean="0">
              <a:solidFill>
                <a:schemeClr val="bg1"/>
              </a:solidFill>
            </a:endParaRPr>
          </a:p>
          <a:p>
            <a:pPr eaLnBrk="1" hangingPunct="1"/>
            <a:r>
              <a:rPr lang="fr-FR" sz="2800" dirty="0" smtClean="0">
                <a:solidFill>
                  <a:schemeClr val="bg1"/>
                </a:solidFill>
              </a:rPr>
              <a:t>Divertimento na </a:t>
            </a:r>
            <a:r>
              <a:rPr lang="fr-FR" sz="2800" dirty="0" err="1" smtClean="0">
                <a:solidFill>
                  <a:schemeClr val="bg1"/>
                </a:solidFill>
              </a:rPr>
              <a:t>exploração</a:t>
            </a: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solidFill>
                  <a:schemeClr val="bg1"/>
                </a:solidFill>
              </a:rPr>
              <a:t>Layout</a:t>
            </a:r>
            <a:r>
              <a:rPr lang="fr-FR" sz="2800" dirty="0" smtClean="0">
                <a:solidFill>
                  <a:schemeClr val="bg1"/>
                </a:solidFill>
              </a:rPr>
              <a:t> force-</a:t>
            </a:r>
            <a:r>
              <a:rPr lang="fr-FR" sz="2800" dirty="0" err="1" smtClean="0">
                <a:solidFill>
                  <a:schemeClr val="bg1"/>
                </a:solidFill>
              </a:rPr>
              <a:t>directed</a:t>
            </a:r>
            <a:r>
              <a:rPr lang="fr-FR" sz="2800" dirty="0" smtClean="0">
                <a:solidFill>
                  <a:schemeClr val="bg1"/>
                </a:solidFill>
              </a:rPr>
              <a:t> e radial(</a:t>
            </a:r>
            <a:r>
              <a:rPr lang="fr-FR" sz="2800" dirty="0" err="1" smtClean="0">
                <a:solidFill>
                  <a:schemeClr val="bg1"/>
                </a:solidFill>
              </a:rPr>
              <a:t>Touchgraph,Buddyzoo</a:t>
            </a:r>
            <a:r>
              <a:rPr lang="fr-FR" sz="2800" dirty="0" smtClean="0">
                <a:solidFill>
                  <a:schemeClr val="bg1"/>
                </a:solidFill>
              </a:rPr>
              <a:t>, </a:t>
            </a:r>
            <a:r>
              <a:rPr lang="fr-FR" sz="2800" dirty="0" err="1" smtClean="0">
                <a:solidFill>
                  <a:schemeClr val="bg1"/>
                </a:solidFill>
              </a:rPr>
              <a:t>Mutton</a:t>
            </a:r>
            <a:r>
              <a:rPr lang="fr-FR" sz="2800" dirty="0" smtClean="0">
                <a:solidFill>
                  <a:schemeClr val="bg1"/>
                </a:solidFill>
              </a:rPr>
              <a:t>´s </a:t>
            </a:r>
            <a:r>
              <a:rPr lang="fr-FR" sz="2800" dirty="0" err="1" smtClean="0">
                <a:solidFill>
                  <a:schemeClr val="bg1"/>
                </a:solidFill>
              </a:rPr>
              <a:t>PieSpy</a:t>
            </a:r>
            <a:r>
              <a:rPr lang="fr-FR" sz="2800" dirty="0" smtClean="0">
                <a:solidFill>
                  <a:schemeClr val="bg1"/>
                </a:solidFill>
              </a:rPr>
              <a:t>)</a:t>
            </a:r>
          </a:p>
          <a:p>
            <a:pPr eaLnBrk="1" hangingPunct="1"/>
            <a:r>
              <a:rPr lang="fr-FR" sz="2800" dirty="0" smtClean="0"/>
              <a:t>Cor, </a:t>
            </a:r>
            <a:r>
              <a:rPr lang="fr-FR" sz="2800" dirty="0" err="1" smtClean="0"/>
              <a:t>tamanho</a:t>
            </a:r>
            <a:r>
              <a:rPr lang="fr-FR" sz="2800" dirty="0" smtClean="0"/>
              <a:t> e forma </a:t>
            </a:r>
            <a:r>
              <a:rPr lang="fr-FR" sz="2800" dirty="0" err="1" smtClean="0"/>
              <a:t>definem</a:t>
            </a:r>
            <a:r>
              <a:rPr lang="fr-FR" sz="2800" dirty="0" smtClean="0"/>
              <a:t> </a:t>
            </a:r>
            <a:r>
              <a:rPr lang="fr-FR" sz="2800" dirty="0" err="1" smtClean="0"/>
              <a:t>propriedades</a:t>
            </a:r>
            <a:r>
              <a:rPr lang="fr-FR" sz="2800" dirty="0" smtClean="0"/>
              <a:t> </a:t>
            </a:r>
            <a:r>
              <a:rPr lang="fr-FR" sz="2800" dirty="0" err="1" smtClean="0"/>
              <a:t>topológicas</a:t>
            </a:r>
            <a:r>
              <a:rPr lang="fr-FR" sz="2800" dirty="0" smtClean="0"/>
              <a:t> e </a:t>
            </a:r>
            <a:r>
              <a:rPr lang="fr-FR" sz="2800" dirty="0" err="1" smtClean="0"/>
              <a:t>não</a:t>
            </a:r>
            <a:r>
              <a:rPr lang="fr-FR" sz="2800" dirty="0" smtClean="0"/>
              <a:t> </a:t>
            </a:r>
            <a:r>
              <a:rPr lang="fr-FR" sz="2800" dirty="0" err="1" smtClean="0"/>
              <a:t>topológicas</a:t>
            </a:r>
            <a:r>
              <a:rPr lang="fr-FR" sz="2800" dirty="0" smtClean="0"/>
              <a:t> </a:t>
            </a:r>
            <a:r>
              <a:rPr lang="fr-FR" sz="2800" dirty="0" err="1" smtClean="0"/>
              <a:t>como</a:t>
            </a:r>
            <a:r>
              <a:rPr lang="fr-FR" sz="2800" dirty="0" smtClean="0"/>
              <a:t> </a:t>
            </a:r>
            <a:r>
              <a:rPr lang="fr-FR" sz="2800" dirty="0" err="1" smtClean="0"/>
              <a:t>centralidade</a:t>
            </a:r>
            <a:r>
              <a:rPr lang="fr-FR" sz="2800" dirty="0" smtClean="0"/>
              <a:t>, </a:t>
            </a:r>
            <a:r>
              <a:rPr lang="fr-FR" sz="2800" dirty="0" err="1" smtClean="0"/>
              <a:t>categorização</a:t>
            </a:r>
            <a:r>
              <a:rPr lang="fr-FR" sz="2800" dirty="0" smtClean="0"/>
              <a:t> e </a:t>
            </a:r>
            <a:r>
              <a:rPr lang="fr-FR" sz="2800" dirty="0" err="1" smtClean="0"/>
              <a:t>gênero</a:t>
            </a:r>
            <a:endParaRPr lang="fr-FR" sz="2800" dirty="0" smtClean="0"/>
          </a:p>
          <a:p>
            <a:pPr eaLnBrk="1" hangingPunct="1"/>
            <a:r>
              <a:rPr lang="fr-FR" sz="2800" dirty="0" err="1" smtClean="0"/>
              <a:t>Ênfase</a:t>
            </a:r>
            <a:r>
              <a:rPr lang="fr-FR" sz="2800" dirty="0" smtClean="0"/>
              <a:t> na </a:t>
            </a:r>
            <a:r>
              <a:rPr lang="fr-FR" sz="2800" dirty="0" err="1" smtClean="0"/>
              <a:t>visualização</a:t>
            </a:r>
            <a:r>
              <a:rPr lang="fr-FR" sz="2800" dirty="0" smtClean="0"/>
              <a:t> e </a:t>
            </a:r>
            <a:r>
              <a:rPr lang="fr-FR" sz="2800" dirty="0" err="1" smtClean="0"/>
              <a:t>análise</a:t>
            </a:r>
            <a:r>
              <a:rPr lang="fr-FR" sz="2800" dirty="0" smtClean="0"/>
              <a:t> de </a:t>
            </a:r>
            <a:r>
              <a:rPr lang="fr-FR" sz="2800" dirty="0" err="1" smtClean="0"/>
              <a:t>atributos</a:t>
            </a:r>
            <a:r>
              <a:rPr lang="fr-FR" sz="2800" dirty="0" smtClean="0"/>
              <a:t> de </a:t>
            </a:r>
            <a:r>
              <a:rPr lang="fr-FR" sz="2800" dirty="0" err="1" smtClean="0"/>
              <a:t>perfil</a:t>
            </a:r>
            <a:endParaRPr lang="fr-FR" sz="2800" dirty="0" smtClean="0"/>
          </a:p>
          <a:p>
            <a:pPr eaLnBrk="1" hangingPunct="1"/>
            <a:r>
              <a:rPr lang="fr-FR" sz="2800" dirty="0" err="1" smtClean="0"/>
              <a:t>Acesso</a:t>
            </a:r>
            <a:r>
              <a:rPr lang="fr-FR" sz="2800" dirty="0" smtClean="0"/>
              <a:t> mais </a:t>
            </a:r>
            <a:r>
              <a:rPr lang="fr-FR" sz="2800" dirty="0" err="1" smtClean="0"/>
              <a:t>fácil</a:t>
            </a:r>
            <a:r>
              <a:rPr lang="fr-FR" sz="2800" dirty="0" smtClean="0"/>
              <a:t> para </a:t>
            </a:r>
            <a:r>
              <a:rPr lang="fr-FR" sz="2800" dirty="0" err="1" smtClean="0"/>
              <a:t>busca</a:t>
            </a:r>
            <a:r>
              <a:rPr lang="fr-FR" sz="2800" dirty="0" smtClean="0"/>
              <a:t> e </a:t>
            </a:r>
            <a:r>
              <a:rPr lang="fr-FR" sz="2800" dirty="0" err="1" smtClean="0"/>
              <a:t>padronização</a:t>
            </a:r>
            <a:r>
              <a:rPr lang="fr-FR" sz="2800" dirty="0" smtClean="0"/>
              <a:t> de </a:t>
            </a:r>
            <a:r>
              <a:rPr lang="fr-FR" sz="2800" dirty="0" err="1" smtClean="0"/>
              <a:t>grupos</a:t>
            </a:r>
            <a:endParaRPr lang="fr-FR" sz="2800" dirty="0" smtClean="0"/>
          </a:p>
          <a:p>
            <a:pPr eaLnBrk="1" hangingPunct="1"/>
            <a:r>
              <a:rPr lang="fr-FR" sz="2800" dirty="0" smtClean="0"/>
              <a:t>Divertimento na </a:t>
            </a:r>
            <a:r>
              <a:rPr lang="fr-FR" sz="2800" dirty="0" err="1" smtClean="0"/>
              <a:t>exploração</a:t>
            </a:r>
            <a:endParaRPr lang="fr-FR"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pic>
        <p:nvPicPr>
          <p:cNvPr id="36870" name="Picture 6" descr="http://hci.stanford.edu/jheer/projects/vizster/images/basic.png"/>
          <p:cNvPicPr>
            <a:picLocks noChangeAspect="1" noChangeArrowheads="1"/>
          </p:cNvPicPr>
          <p:nvPr/>
        </p:nvPicPr>
        <p:blipFill>
          <a:blip r:embed="rId4" cstate="print"/>
          <a:srcRect/>
          <a:stretch>
            <a:fillRect/>
          </a:stretch>
        </p:blipFill>
        <p:spPr bwMode="auto">
          <a:xfrm>
            <a:off x="357158" y="2143140"/>
            <a:ext cx="7867650" cy="47863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t>Layout</a:t>
            </a:r>
            <a:r>
              <a:rPr lang="fr-FR" sz="2800" dirty="0" smtClean="0"/>
              <a:t> force-</a:t>
            </a:r>
            <a:r>
              <a:rPr lang="fr-FR" sz="2800" dirty="0" err="1" smtClean="0"/>
              <a:t>directed</a:t>
            </a:r>
            <a:r>
              <a:rPr lang="fr-FR" sz="2800" dirty="0" smtClean="0"/>
              <a:t> e radial(</a:t>
            </a:r>
            <a:r>
              <a:rPr lang="fr-FR" sz="2800" dirty="0" err="1" smtClean="0"/>
              <a:t>Touchgraph,Buddyzoo</a:t>
            </a:r>
            <a:r>
              <a:rPr lang="fr-FR" sz="2800" dirty="0" smtClean="0"/>
              <a:t>, </a:t>
            </a:r>
            <a:r>
              <a:rPr lang="fr-FR" sz="2800" dirty="0" err="1" smtClean="0"/>
              <a:t>Mutton</a:t>
            </a:r>
            <a:r>
              <a:rPr lang="fr-FR" sz="2800" dirty="0" smtClean="0"/>
              <a:t>´s </a:t>
            </a:r>
            <a:r>
              <a:rPr lang="fr-FR" sz="2800" dirty="0" err="1" smtClean="0"/>
              <a:t>PieSpy</a:t>
            </a:r>
            <a:r>
              <a:rPr lang="fr-FR" sz="2800" dirty="0" smtClean="0"/>
              <a:t>)</a:t>
            </a:r>
          </a:p>
          <a:p>
            <a:pPr eaLnBrk="1" hangingPunct="1"/>
            <a:r>
              <a:rPr lang="fr-FR" sz="2800" dirty="0" smtClean="0">
                <a:solidFill>
                  <a:schemeClr val="bg1"/>
                </a:solidFill>
              </a:rPr>
              <a:t>Cor, </a:t>
            </a:r>
            <a:r>
              <a:rPr lang="fr-FR" sz="2800" dirty="0" err="1" smtClean="0">
                <a:solidFill>
                  <a:schemeClr val="bg1"/>
                </a:solidFill>
              </a:rPr>
              <a:t>tamanho</a:t>
            </a:r>
            <a:r>
              <a:rPr lang="fr-FR" sz="2800" dirty="0" smtClean="0">
                <a:solidFill>
                  <a:schemeClr val="bg1"/>
                </a:solidFill>
              </a:rPr>
              <a:t> e forma </a:t>
            </a:r>
            <a:r>
              <a:rPr lang="fr-FR" sz="2800" dirty="0" err="1" smtClean="0">
                <a:solidFill>
                  <a:schemeClr val="bg1"/>
                </a:solidFill>
              </a:rPr>
              <a:t>definem</a:t>
            </a:r>
            <a:r>
              <a:rPr lang="fr-FR" sz="2800" dirty="0" smtClean="0">
                <a:solidFill>
                  <a:schemeClr val="bg1"/>
                </a:solidFill>
              </a:rPr>
              <a:t> </a:t>
            </a:r>
            <a:r>
              <a:rPr lang="fr-FR" sz="2800" dirty="0" err="1" smtClean="0">
                <a:solidFill>
                  <a:schemeClr val="bg1"/>
                </a:solidFill>
              </a:rPr>
              <a:t>propriedades</a:t>
            </a:r>
            <a:r>
              <a:rPr lang="fr-FR" sz="2800" dirty="0" smtClean="0">
                <a:solidFill>
                  <a:schemeClr val="bg1"/>
                </a:solidFill>
              </a:rPr>
              <a:t> </a:t>
            </a:r>
            <a:r>
              <a:rPr lang="fr-FR" sz="2800" dirty="0" err="1" smtClean="0">
                <a:solidFill>
                  <a:schemeClr val="bg1"/>
                </a:solidFill>
              </a:rPr>
              <a:t>topológicas</a:t>
            </a:r>
            <a:r>
              <a:rPr lang="fr-FR" sz="2800" dirty="0" smtClean="0">
                <a:solidFill>
                  <a:schemeClr val="bg1"/>
                </a:solidFill>
              </a:rPr>
              <a:t> e </a:t>
            </a:r>
            <a:r>
              <a:rPr lang="fr-FR" sz="2800" dirty="0" err="1" smtClean="0">
                <a:solidFill>
                  <a:schemeClr val="bg1"/>
                </a:solidFill>
              </a:rPr>
              <a:t>não</a:t>
            </a:r>
            <a:r>
              <a:rPr lang="fr-FR" sz="2800" dirty="0" smtClean="0">
                <a:solidFill>
                  <a:schemeClr val="bg1"/>
                </a:solidFill>
              </a:rPr>
              <a:t> </a:t>
            </a:r>
            <a:r>
              <a:rPr lang="fr-FR" sz="2800" dirty="0" err="1" smtClean="0">
                <a:solidFill>
                  <a:schemeClr val="bg1"/>
                </a:solidFill>
              </a:rPr>
              <a:t>topológicas</a:t>
            </a:r>
            <a:r>
              <a:rPr lang="fr-FR" sz="2800" dirty="0" smtClean="0">
                <a:solidFill>
                  <a:schemeClr val="bg1"/>
                </a:solidFill>
              </a:rPr>
              <a:t> </a:t>
            </a:r>
            <a:r>
              <a:rPr lang="fr-FR" sz="2800" dirty="0" err="1" smtClean="0">
                <a:solidFill>
                  <a:schemeClr val="bg1"/>
                </a:solidFill>
              </a:rPr>
              <a:t>como</a:t>
            </a:r>
            <a:r>
              <a:rPr lang="fr-FR" sz="2800" dirty="0" smtClean="0">
                <a:solidFill>
                  <a:schemeClr val="bg1"/>
                </a:solidFill>
              </a:rPr>
              <a:t> </a:t>
            </a:r>
            <a:r>
              <a:rPr lang="fr-FR" sz="2800" dirty="0" err="1" smtClean="0">
                <a:solidFill>
                  <a:schemeClr val="bg1"/>
                </a:solidFill>
              </a:rPr>
              <a:t>centralidade</a:t>
            </a:r>
            <a:r>
              <a:rPr lang="fr-FR" sz="2800" dirty="0" smtClean="0">
                <a:solidFill>
                  <a:schemeClr val="bg1"/>
                </a:solidFill>
              </a:rPr>
              <a:t>, </a:t>
            </a:r>
            <a:r>
              <a:rPr lang="fr-FR" sz="2800" dirty="0" err="1" smtClean="0">
                <a:solidFill>
                  <a:schemeClr val="bg1"/>
                </a:solidFill>
              </a:rPr>
              <a:t>categorização</a:t>
            </a:r>
            <a:r>
              <a:rPr lang="fr-FR" sz="2800" dirty="0" smtClean="0">
                <a:solidFill>
                  <a:schemeClr val="bg1"/>
                </a:solidFill>
              </a:rPr>
              <a:t> e </a:t>
            </a:r>
            <a:r>
              <a:rPr lang="fr-FR" sz="2800" dirty="0" err="1" smtClean="0">
                <a:solidFill>
                  <a:schemeClr val="bg1"/>
                </a:solidFill>
              </a:rPr>
              <a:t>gênero</a:t>
            </a:r>
            <a:endParaRPr lang="fr-FR" sz="2800" dirty="0" smtClean="0">
              <a:solidFill>
                <a:schemeClr val="bg1"/>
              </a:solidFill>
            </a:endParaRPr>
          </a:p>
          <a:p>
            <a:pPr eaLnBrk="1" hangingPunct="1"/>
            <a:r>
              <a:rPr lang="fr-FR" sz="2800" dirty="0" err="1" smtClean="0">
                <a:solidFill>
                  <a:schemeClr val="bg1"/>
                </a:solidFill>
              </a:rPr>
              <a:t>Ênfase</a:t>
            </a:r>
            <a:r>
              <a:rPr lang="fr-FR" sz="2800" dirty="0" smtClean="0">
                <a:solidFill>
                  <a:schemeClr val="bg1"/>
                </a:solidFill>
              </a:rPr>
              <a:t> na </a:t>
            </a:r>
            <a:r>
              <a:rPr lang="fr-FR" sz="2800" dirty="0" err="1" smtClean="0">
                <a:solidFill>
                  <a:schemeClr val="bg1"/>
                </a:solidFill>
              </a:rPr>
              <a:t>visualização</a:t>
            </a:r>
            <a:r>
              <a:rPr lang="fr-FR" sz="2800" dirty="0" smtClean="0">
                <a:solidFill>
                  <a:schemeClr val="bg1"/>
                </a:solidFill>
              </a:rPr>
              <a:t> e </a:t>
            </a:r>
            <a:r>
              <a:rPr lang="fr-FR" sz="2800" dirty="0" err="1" smtClean="0">
                <a:solidFill>
                  <a:schemeClr val="bg1"/>
                </a:solidFill>
              </a:rPr>
              <a:t>análise</a:t>
            </a:r>
            <a:r>
              <a:rPr lang="fr-FR" sz="2800" dirty="0" smtClean="0">
                <a:solidFill>
                  <a:schemeClr val="bg1"/>
                </a:solidFill>
              </a:rPr>
              <a:t> de </a:t>
            </a:r>
            <a:r>
              <a:rPr lang="fr-FR" sz="2800" dirty="0" err="1" smtClean="0">
                <a:solidFill>
                  <a:schemeClr val="bg1"/>
                </a:solidFill>
              </a:rPr>
              <a:t>atributos</a:t>
            </a:r>
            <a:r>
              <a:rPr lang="fr-FR" sz="2800" dirty="0" smtClean="0">
                <a:solidFill>
                  <a:schemeClr val="bg1"/>
                </a:solidFill>
              </a:rPr>
              <a:t> de </a:t>
            </a:r>
            <a:r>
              <a:rPr lang="fr-FR" sz="2800" dirty="0" err="1" smtClean="0">
                <a:solidFill>
                  <a:schemeClr val="bg1"/>
                </a:solidFill>
              </a:rPr>
              <a:t>perfil</a:t>
            </a:r>
            <a:endParaRPr lang="fr-FR" sz="2800" dirty="0" smtClean="0">
              <a:solidFill>
                <a:schemeClr val="bg1"/>
              </a:solidFill>
            </a:endParaRPr>
          </a:p>
          <a:p>
            <a:pPr eaLnBrk="1" hangingPunct="1"/>
            <a:r>
              <a:rPr lang="fr-FR" sz="2800" dirty="0" err="1" smtClean="0"/>
              <a:t>Acesso</a:t>
            </a:r>
            <a:r>
              <a:rPr lang="fr-FR" sz="2800" dirty="0" smtClean="0"/>
              <a:t> mais </a:t>
            </a:r>
            <a:r>
              <a:rPr lang="fr-FR" sz="2800" dirty="0" err="1" smtClean="0"/>
              <a:t>fácil</a:t>
            </a:r>
            <a:r>
              <a:rPr lang="fr-FR" sz="2800" dirty="0" smtClean="0"/>
              <a:t> para </a:t>
            </a:r>
            <a:r>
              <a:rPr lang="fr-FR" sz="2800" dirty="0" err="1" smtClean="0"/>
              <a:t>busca</a:t>
            </a:r>
            <a:r>
              <a:rPr lang="fr-FR" sz="2800" dirty="0" smtClean="0"/>
              <a:t> e </a:t>
            </a:r>
            <a:r>
              <a:rPr lang="fr-FR" sz="2800" dirty="0" err="1" smtClean="0"/>
              <a:t>padronização</a:t>
            </a:r>
            <a:r>
              <a:rPr lang="fr-FR" sz="2800" dirty="0" smtClean="0"/>
              <a:t> de </a:t>
            </a:r>
            <a:r>
              <a:rPr lang="fr-FR" sz="2800" dirty="0" err="1" smtClean="0"/>
              <a:t>grupos</a:t>
            </a:r>
            <a:endParaRPr lang="fr-FR" sz="2800" dirty="0" smtClean="0"/>
          </a:p>
          <a:p>
            <a:pPr eaLnBrk="1" hangingPunct="1"/>
            <a:r>
              <a:rPr lang="fr-FR" sz="2800" dirty="0" smtClean="0"/>
              <a:t>Divertimento na </a:t>
            </a:r>
            <a:r>
              <a:rPr lang="fr-FR" sz="2800" dirty="0" err="1" smtClean="0"/>
              <a:t>exploração</a:t>
            </a:r>
            <a:endParaRPr lang="fr-FR"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pic>
        <p:nvPicPr>
          <p:cNvPr id="36868" name="Picture 4" descr="http://hci.stanford.edu/jheer/projects/vizster/images/xray1.png"/>
          <p:cNvPicPr>
            <a:picLocks noChangeAspect="1" noChangeArrowheads="1"/>
          </p:cNvPicPr>
          <p:nvPr/>
        </p:nvPicPr>
        <p:blipFill>
          <a:blip r:embed="rId4" cstate="print"/>
          <a:srcRect/>
          <a:stretch>
            <a:fillRect/>
          </a:stretch>
        </p:blipFill>
        <p:spPr bwMode="auto">
          <a:xfrm>
            <a:off x="714348" y="2071678"/>
            <a:ext cx="7358114" cy="4786322"/>
          </a:xfrm>
          <a:prstGeom prst="rect">
            <a:avLst/>
          </a:prstGeom>
          <a:noFill/>
        </p:spPr>
      </p:pic>
      <p:pic>
        <p:nvPicPr>
          <p:cNvPr id="51202" name="Picture 2" descr="http://hci.stanford.edu/jheer/projects/vizster/images/xray2.png"/>
          <p:cNvPicPr>
            <a:picLocks noChangeAspect="1" noChangeArrowheads="1"/>
          </p:cNvPicPr>
          <p:nvPr/>
        </p:nvPicPr>
        <p:blipFill>
          <a:blip r:embed="rId5" cstate="print"/>
          <a:srcRect/>
          <a:stretch>
            <a:fillRect/>
          </a:stretch>
        </p:blipFill>
        <p:spPr bwMode="auto">
          <a:xfrm>
            <a:off x="428596" y="2071678"/>
            <a:ext cx="7786742" cy="48768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t>Layout</a:t>
            </a:r>
            <a:r>
              <a:rPr lang="fr-FR" sz="2800" dirty="0" smtClean="0"/>
              <a:t> force-</a:t>
            </a:r>
            <a:r>
              <a:rPr lang="fr-FR" sz="2800" dirty="0" err="1" smtClean="0"/>
              <a:t>directed</a:t>
            </a:r>
            <a:r>
              <a:rPr lang="fr-FR" sz="2800" dirty="0" smtClean="0"/>
              <a:t> e radial(</a:t>
            </a:r>
            <a:r>
              <a:rPr lang="fr-FR" sz="2800" dirty="0" err="1" smtClean="0"/>
              <a:t>Touchgraph,Buddyzoo</a:t>
            </a:r>
            <a:r>
              <a:rPr lang="fr-FR" sz="2800" dirty="0" smtClean="0"/>
              <a:t>, </a:t>
            </a:r>
            <a:r>
              <a:rPr lang="fr-FR" sz="2800" dirty="0" err="1" smtClean="0"/>
              <a:t>Mutton</a:t>
            </a:r>
            <a:r>
              <a:rPr lang="fr-FR" sz="2800" dirty="0" smtClean="0"/>
              <a:t>´s </a:t>
            </a:r>
            <a:r>
              <a:rPr lang="fr-FR" sz="2800" dirty="0" err="1" smtClean="0"/>
              <a:t>PieSpy</a:t>
            </a:r>
            <a:r>
              <a:rPr lang="fr-FR" sz="2800" dirty="0" smtClean="0"/>
              <a:t>)</a:t>
            </a:r>
          </a:p>
          <a:p>
            <a:pPr eaLnBrk="1" hangingPunct="1"/>
            <a:r>
              <a:rPr lang="fr-FR" sz="2800" dirty="0" smtClean="0"/>
              <a:t>Cor, </a:t>
            </a:r>
            <a:r>
              <a:rPr lang="fr-FR" sz="2800" dirty="0" err="1" smtClean="0"/>
              <a:t>tamanho</a:t>
            </a:r>
            <a:r>
              <a:rPr lang="fr-FR" sz="2800" dirty="0" smtClean="0"/>
              <a:t> e forma </a:t>
            </a:r>
            <a:r>
              <a:rPr lang="fr-FR" sz="2800" dirty="0" err="1" smtClean="0"/>
              <a:t>definem</a:t>
            </a:r>
            <a:r>
              <a:rPr lang="fr-FR" sz="2800" dirty="0" smtClean="0"/>
              <a:t> </a:t>
            </a:r>
            <a:r>
              <a:rPr lang="fr-FR" sz="2800" dirty="0" err="1" smtClean="0"/>
              <a:t>propriedades</a:t>
            </a:r>
            <a:r>
              <a:rPr lang="fr-FR" sz="2800" dirty="0" smtClean="0"/>
              <a:t> </a:t>
            </a:r>
            <a:r>
              <a:rPr lang="fr-FR" sz="2800" dirty="0" err="1" smtClean="0"/>
              <a:t>topológicas</a:t>
            </a:r>
            <a:r>
              <a:rPr lang="fr-FR" sz="2800" dirty="0" smtClean="0"/>
              <a:t> e </a:t>
            </a:r>
            <a:r>
              <a:rPr lang="fr-FR" sz="2800" dirty="0" err="1" smtClean="0"/>
              <a:t>não</a:t>
            </a:r>
            <a:r>
              <a:rPr lang="fr-FR" sz="2800" dirty="0" smtClean="0"/>
              <a:t> </a:t>
            </a:r>
            <a:r>
              <a:rPr lang="fr-FR" sz="2800" dirty="0" err="1" smtClean="0"/>
              <a:t>topológicas</a:t>
            </a:r>
            <a:r>
              <a:rPr lang="fr-FR" sz="2800" dirty="0" smtClean="0"/>
              <a:t> </a:t>
            </a:r>
            <a:r>
              <a:rPr lang="fr-FR" sz="2800" dirty="0" err="1" smtClean="0"/>
              <a:t>como</a:t>
            </a:r>
            <a:r>
              <a:rPr lang="fr-FR" sz="2800" dirty="0" smtClean="0"/>
              <a:t> </a:t>
            </a:r>
            <a:r>
              <a:rPr lang="fr-FR" sz="2800" dirty="0" err="1" smtClean="0"/>
              <a:t>centralidade</a:t>
            </a:r>
            <a:r>
              <a:rPr lang="fr-FR" sz="2800" dirty="0" smtClean="0"/>
              <a:t>, </a:t>
            </a:r>
            <a:r>
              <a:rPr lang="fr-FR" sz="2800" dirty="0" err="1" smtClean="0"/>
              <a:t>categorização</a:t>
            </a:r>
            <a:r>
              <a:rPr lang="fr-FR" sz="2800" dirty="0" smtClean="0"/>
              <a:t> e </a:t>
            </a:r>
            <a:r>
              <a:rPr lang="fr-FR" sz="2800" dirty="0" err="1" smtClean="0"/>
              <a:t>gênero</a:t>
            </a:r>
            <a:endParaRPr lang="fr-FR" sz="2800" dirty="0" smtClean="0"/>
          </a:p>
          <a:p>
            <a:pPr eaLnBrk="1" hangingPunct="1"/>
            <a:r>
              <a:rPr lang="fr-FR" sz="2800" dirty="0" err="1" smtClean="0"/>
              <a:t>Ênfase</a:t>
            </a:r>
            <a:r>
              <a:rPr lang="fr-FR" sz="2800" dirty="0" smtClean="0"/>
              <a:t> na </a:t>
            </a:r>
            <a:r>
              <a:rPr lang="fr-FR" sz="2800" dirty="0" err="1" smtClean="0"/>
              <a:t>visualização</a:t>
            </a:r>
            <a:r>
              <a:rPr lang="fr-FR" sz="2800" dirty="0" smtClean="0"/>
              <a:t> e </a:t>
            </a:r>
            <a:r>
              <a:rPr lang="fr-FR" sz="2800" dirty="0" err="1" smtClean="0"/>
              <a:t>análise</a:t>
            </a:r>
            <a:r>
              <a:rPr lang="fr-FR" sz="2800" dirty="0" smtClean="0"/>
              <a:t> de </a:t>
            </a:r>
            <a:r>
              <a:rPr lang="fr-FR" sz="2800" dirty="0" err="1" smtClean="0"/>
              <a:t>atributos</a:t>
            </a:r>
            <a:r>
              <a:rPr lang="fr-FR" sz="2800" dirty="0" smtClean="0"/>
              <a:t> de </a:t>
            </a:r>
            <a:r>
              <a:rPr lang="fr-FR" sz="2800" dirty="0" err="1" smtClean="0"/>
              <a:t>perfil</a:t>
            </a:r>
            <a:endParaRPr lang="fr-FR" sz="2800" dirty="0" smtClean="0"/>
          </a:p>
          <a:p>
            <a:pPr eaLnBrk="1" hangingPunct="1"/>
            <a:r>
              <a:rPr lang="fr-FR" sz="2800" dirty="0" err="1" smtClean="0">
                <a:solidFill>
                  <a:schemeClr val="bg1"/>
                </a:solidFill>
              </a:rPr>
              <a:t>Acesso</a:t>
            </a:r>
            <a:r>
              <a:rPr lang="fr-FR" sz="2800" dirty="0" smtClean="0">
                <a:solidFill>
                  <a:schemeClr val="bg1"/>
                </a:solidFill>
              </a:rPr>
              <a:t> mais </a:t>
            </a:r>
            <a:r>
              <a:rPr lang="fr-FR" sz="2800" dirty="0" err="1" smtClean="0">
                <a:solidFill>
                  <a:schemeClr val="bg1"/>
                </a:solidFill>
              </a:rPr>
              <a:t>fácil</a:t>
            </a:r>
            <a:r>
              <a:rPr lang="fr-FR" sz="2800" dirty="0" smtClean="0">
                <a:solidFill>
                  <a:schemeClr val="bg1"/>
                </a:solidFill>
              </a:rPr>
              <a:t> para </a:t>
            </a:r>
            <a:r>
              <a:rPr lang="fr-FR" sz="2800" dirty="0" err="1" smtClean="0">
                <a:solidFill>
                  <a:schemeClr val="bg1"/>
                </a:solidFill>
              </a:rPr>
              <a:t>busca</a:t>
            </a:r>
            <a:r>
              <a:rPr lang="fr-FR" sz="2800" dirty="0" smtClean="0">
                <a:solidFill>
                  <a:schemeClr val="bg1"/>
                </a:solidFill>
              </a:rPr>
              <a:t> e </a:t>
            </a:r>
            <a:r>
              <a:rPr lang="fr-FR" sz="2800" dirty="0" err="1" smtClean="0">
                <a:solidFill>
                  <a:schemeClr val="bg1"/>
                </a:solidFill>
              </a:rPr>
              <a:t>padronização</a:t>
            </a:r>
            <a:r>
              <a:rPr lang="fr-FR" sz="2800" dirty="0" smtClean="0">
                <a:solidFill>
                  <a:schemeClr val="bg1"/>
                </a:solidFill>
              </a:rPr>
              <a:t> de </a:t>
            </a:r>
            <a:r>
              <a:rPr lang="fr-FR" sz="2800" dirty="0" err="1" smtClean="0">
                <a:solidFill>
                  <a:schemeClr val="bg1"/>
                </a:solidFill>
              </a:rPr>
              <a:t>grupos</a:t>
            </a:r>
            <a:endParaRPr lang="fr-FR" sz="2800" dirty="0" smtClean="0">
              <a:solidFill>
                <a:schemeClr val="bg1"/>
              </a:solidFill>
            </a:endParaRPr>
          </a:p>
          <a:p>
            <a:pPr eaLnBrk="1" hangingPunct="1"/>
            <a:r>
              <a:rPr lang="fr-FR" sz="2800" dirty="0" smtClean="0"/>
              <a:t>Divertimento na </a:t>
            </a:r>
            <a:r>
              <a:rPr lang="fr-FR" sz="2800" dirty="0" err="1" smtClean="0"/>
              <a:t>exploração</a:t>
            </a:r>
            <a:endParaRPr lang="fr-FR"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pic>
        <p:nvPicPr>
          <p:cNvPr id="53250" name="Picture 2" descr="http://hci.stanford.edu/jheer/projects/vizster/images/linkage.png"/>
          <p:cNvPicPr>
            <a:picLocks noChangeAspect="1" noChangeArrowheads="1"/>
          </p:cNvPicPr>
          <p:nvPr/>
        </p:nvPicPr>
        <p:blipFill>
          <a:blip r:embed="rId4" cstate="print"/>
          <a:srcRect/>
          <a:stretch>
            <a:fillRect/>
          </a:stretch>
        </p:blipFill>
        <p:spPr bwMode="auto">
          <a:xfrm>
            <a:off x="642910" y="2077448"/>
            <a:ext cx="7643866" cy="47805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pic>
        <p:nvPicPr>
          <p:cNvPr id="55298" name="Picture 2" descr="http://hci.stanford.edu/jheer/projects/vizster/images/search.png"/>
          <p:cNvPicPr>
            <a:picLocks noChangeAspect="1" noChangeArrowheads="1"/>
          </p:cNvPicPr>
          <p:nvPr/>
        </p:nvPicPr>
        <p:blipFill>
          <a:blip r:embed="rId4" cstate="print"/>
          <a:srcRect/>
          <a:stretch>
            <a:fillRect/>
          </a:stretch>
        </p:blipFill>
        <p:spPr bwMode="auto">
          <a:xfrm>
            <a:off x="500034" y="2077448"/>
            <a:ext cx="7715304" cy="47805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500313" y="274638"/>
            <a:ext cx="6186487" cy="1143000"/>
          </a:xfrm>
        </p:spPr>
        <p:txBody>
          <a:bodyPr/>
          <a:lstStyle/>
          <a:p>
            <a:pPr algn="l" eaLnBrk="1" hangingPunct="1"/>
            <a:r>
              <a:rPr lang="fr-CA" dirty="0" smtClean="0">
                <a:solidFill>
                  <a:schemeClr val="accent1"/>
                </a:solidFill>
              </a:rPr>
              <a:t>Agenda	</a:t>
            </a:r>
            <a:endParaRPr lang="fr-FR" dirty="0" smtClean="0">
              <a:solidFill>
                <a:schemeClr val="accent1"/>
              </a:solidFill>
            </a:endParaRPr>
          </a:p>
        </p:txBody>
      </p:sp>
      <p:sp>
        <p:nvSpPr>
          <p:cNvPr id="4099" name="Espace réservé du contenu 2"/>
          <p:cNvSpPr>
            <a:spLocks noGrp="1"/>
          </p:cNvSpPr>
          <p:nvPr>
            <p:ph idx="1"/>
          </p:nvPr>
        </p:nvSpPr>
        <p:spPr>
          <a:xfrm>
            <a:off x="2500313" y="1600200"/>
            <a:ext cx="6186487" cy="4525963"/>
          </a:xfrm>
        </p:spPr>
        <p:txBody>
          <a:bodyPr/>
          <a:lstStyle/>
          <a:p>
            <a:pPr eaLnBrk="1" hangingPunct="1"/>
            <a:r>
              <a:rPr lang="fr-FR" dirty="0" err="1" smtClean="0">
                <a:solidFill>
                  <a:schemeClr val="accent1"/>
                </a:solidFill>
              </a:rPr>
              <a:t>Introdução</a:t>
            </a:r>
            <a:endParaRPr lang="fr-FR" dirty="0" smtClean="0">
              <a:solidFill>
                <a:schemeClr val="accent1"/>
              </a:solidFill>
            </a:endParaRPr>
          </a:p>
          <a:p>
            <a:pPr eaLnBrk="1" hangingPunct="1"/>
            <a:r>
              <a:rPr lang="fr-FR" dirty="0" err="1" smtClean="0">
                <a:solidFill>
                  <a:schemeClr val="accent1"/>
                </a:solidFill>
              </a:rPr>
              <a:t>Motivação</a:t>
            </a:r>
            <a:endParaRPr lang="fr-FR" dirty="0" smtClean="0">
              <a:solidFill>
                <a:schemeClr val="accent1"/>
              </a:solidFill>
            </a:endParaRPr>
          </a:p>
          <a:p>
            <a:pPr eaLnBrk="1" hangingPunct="1"/>
            <a:r>
              <a:rPr lang="fr-FR" dirty="0" smtClean="0">
                <a:solidFill>
                  <a:schemeClr val="accent1"/>
                </a:solidFill>
              </a:rPr>
              <a:t>Vizster</a:t>
            </a:r>
          </a:p>
          <a:p>
            <a:pPr eaLnBrk="1" hangingPunct="1"/>
            <a:r>
              <a:rPr lang="fr-FR" dirty="0" smtClean="0">
                <a:solidFill>
                  <a:schemeClr val="accent1"/>
                </a:solidFill>
              </a:rPr>
              <a:t>Vizster(testes)</a:t>
            </a:r>
          </a:p>
          <a:p>
            <a:pPr eaLnBrk="1" hangingPunct="1"/>
            <a:endParaRPr lang="fr-FR" dirty="0" smtClean="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pic>
        <p:nvPicPr>
          <p:cNvPr id="57346" name="Picture 2" descr="http://hci.stanford.edu/jheer/projects/vizster/images/community.png"/>
          <p:cNvPicPr>
            <a:picLocks noChangeAspect="1" noChangeArrowheads="1"/>
          </p:cNvPicPr>
          <p:nvPr/>
        </p:nvPicPr>
        <p:blipFill>
          <a:blip r:embed="rId4" cstate="print"/>
          <a:srcRect/>
          <a:stretch>
            <a:fillRect/>
          </a:stretch>
        </p:blipFill>
        <p:spPr bwMode="auto">
          <a:xfrm>
            <a:off x="357158" y="2143116"/>
            <a:ext cx="7929618" cy="48577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1142976" y="2143116"/>
            <a:ext cx="6714696" cy="4714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t>Layout</a:t>
            </a:r>
            <a:r>
              <a:rPr lang="fr-FR" sz="2800" dirty="0" smtClean="0"/>
              <a:t> force-</a:t>
            </a:r>
            <a:r>
              <a:rPr lang="fr-FR" sz="2800" dirty="0" err="1" smtClean="0"/>
              <a:t>directed</a:t>
            </a:r>
            <a:r>
              <a:rPr lang="fr-FR" sz="2800" dirty="0" smtClean="0"/>
              <a:t> e radial(</a:t>
            </a:r>
            <a:r>
              <a:rPr lang="fr-FR" sz="2800" dirty="0" err="1" smtClean="0"/>
              <a:t>Touchgraph,Buddyzoo</a:t>
            </a:r>
            <a:r>
              <a:rPr lang="fr-FR" sz="2800" dirty="0" smtClean="0"/>
              <a:t>, </a:t>
            </a:r>
            <a:r>
              <a:rPr lang="fr-FR" sz="2800" dirty="0" err="1" smtClean="0"/>
              <a:t>Mutton</a:t>
            </a:r>
            <a:r>
              <a:rPr lang="fr-FR" sz="2800" dirty="0" smtClean="0"/>
              <a:t>´s </a:t>
            </a:r>
            <a:r>
              <a:rPr lang="fr-FR" sz="2800" dirty="0" err="1" smtClean="0"/>
              <a:t>PieSpy</a:t>
            </a:r>
            <a:r>
              <a:rPr lang="fr-FR" sz="2800" dirty="0" smtClean="0"/>
              <a:t>)</a:t>
            </a:r>
          </a:p>
          <a:p>
            <a:pPr eaLnBrk="1" hangingPunct="1"/>
            <a:r>
              <a:rPr lang="fr-FR" sz="2800" dirty="0" smtClean="0"/>
              <a:t>Cor, </a:t>
            </a:r>
            <a:r>
              <a:rPr lang="fr-FR" sz="2800" dirty="0" err="1" smtClean="0"/>
              <a:t>tamanho</a:t>
            </a:r>
            <a:r>
              <a:rPr lang="fr-FR" sz="2800" dirty="0" smtClean="0"/>
              <a:t> e forma </a:t>
            </a:r>
            <a:r>
              <a:rPr lang="fr-FR" sz="2800" dirty="0" err="1" smtClean="0"/>
              <a:t>definem</a:t>
            </a:r>
            <a:r>
              <a:rPr lang="fr-FR" sz="2800" dirty="0" smtClean="0"/>
              <a:t> </a:t>
            </a:r>
            <a:r>
              <a:rPr lang="fr-FR" sz="2800" dirty="0" err="1" smtClean="0"/>
              <a:t>propriedades</a:t>
            </a:r>
            <a:r>
              <a:rPr lang="fr-FR" sz="2800" dirty="0" smtClean="0"/>
              <a:t> </a:t>
            </a:r>
            <a:r>
              <a:rPr lang="fr-FR" sz="2800" dirty="0" err="1" smtClean="0"/>
              <a:t>topológicas</a:t>
            </a:r>
            <a:r>
              <a:rPr lang="fr-FR" sz="2800" dirty="0" smtClean="0"/>
              <a:t> e </a:t>
            </a:r>
            <a:r>
              <a:rPr lang="fr-FR" sz="2800" dirty="0" err="1" smtClean="0"/>
              <a:t>não</a:t>
            </a:r>
            <a:r>
              <a:rPr lang="fr-FR" sz="2800" dirty="0" smtClean="0"/>
              <a:t> </a:t>
            </a:r>
            <a:r>
              <a:rPr lang="fr-FR" sz="2800" dirty="0" err="1" smtClean="0"/>
              <a:t>topológicas</a:t>
            </a:r>
            <a:r>
              <a:rPr lang="fr-FR" sz="2800" dirty="0" smtClean="0"/>
              <a:t> </a:t>
            </a:r>
            <a:r>
              <a:rPr lang="fr-FR" sz="2800" dirty="0" err="1" smtClean="0"/>
              <a:t>como</a:t>
            </a:r>
            <a:r>
              <a:rPr lang="fr-FR" sz="2800" dirty="0" smtClean="0"/>
              <a:t> </a:t>
            </a:r>
            <a:r>
              <a:rPr lang="fr-FR" sz="2800" dirty="0" err="1" smtClean="0"/>
              <a:t>centralidade</a:t>
            </a:r>
            <a:r>
              <a:rPr lang="fr-FR" sz="2800" dirty="0" smtClean="0"/>
              <a:t>, </a:t>
            </a:r>
            <a:r>
              <a:rPr lang="fr-FR" sz="2800" dirty="0" err="1" smtClean="0"/>
              <a:t>categorização</a:t>
            </a:r>
            <a:r>
              <a:rPr lang="fr-FR" sz="2800" dirty="0" smtClean="0"/>
              <a:t> e </a:t>
            </a:r>
            <a:r>
              <a:rPr lang="fr-FR" sz="2800" dirty="0" err="1" smtClean="0"/>
              <a:t>gênero</a:t>
            </a:r>
            <a:endParaRPr lang="fr-FR" sz="2800" dirty="0" smtClean="0"/>
          </a:p>
          <a:p>
            <a:pPr eaLnBrk="1" hangingPunct="1"/>
            <a:r>
              <a:rPr lang="fr-FR" sz="2800" dirty="0" err="1" smtClean="0"/>
              <a:t>Ênfase</a:t>
            </a:r>
            <a:r>
              <a:rPr lang="fr-FR" sz="2800" dirty="0" smtClean="0"/>
              <a:t> na </a:t>
            </a:r>
            <a:r>
              <a:rPr lang="fr-FR" sz="2800" dirty="0" err="1" smtClean="0"/>
              <a:t>visualização</a:t>
            </a:r>
            <a:r>
              <a:rPr lang="fr-FR" sz="2800" dirty="0" smtClean="0"/>
              <a:t> e </a:t>
            </a:r>
            <a:r>
              <a:rPr lang="fr-FR" sz="2800" dirty="0" err="1" smtClean="0"/>
              <a:t>análise</a:t>
            </a:r>
            <a:r>
              <a:rPr lang="fr-FR" sz="2800" dirty="0" smtClean="0"/>
              <a:t> de </a:t>
            </a:r>
            <a:r>
              <a:rPr lang="fr-FR" sz="2800" dirty="0" err="1" smtClean="0"/>
              <a:t>atributos</a:t>
            </a:r>
            <a:r>
              <a:rPr lang="fr-FR" sz="2800" dirty="0" smtClean="0"/>
              <a:t> de </a:t>
            </a:r>
            <a:r>
              <a:rPr lang="fr-FR" sz="2800" dirty="0" err="1" smtClean="0"/>
              <a:t>perfil</a:t>
            </a:r>
            <a:endParaRPr lang="fr-FR" sz="2800" dirty="0" smtClean="0"/>
          </a:p>
          <a:p>
            <a:pPr eaLnBrk="1" hangingPunct="1"/>
            <a:r>
              <a:rPr lang="fr-FR" sz="2800" dirty="0" err="1" smtClean="0"/>
              <a:t>Acesso</a:t>
            </a:r>
            <a:r>
              <a:rPr lang="fr-FR" sz="2800" dirty="0" smtClean="0"/>
              <a:t> mais </a:t>
            </a:r>
            <a:r>
              <a:rPr lang="fr-FR" sz="2800" dirty="0" err="1" smtClean="0"/>
              <a:t>fácil</a:t>
            </a:r>
            <a:r>
              <a:rPr lang="fr-FR" sz="2800" dirty="0" smtClean="0"/>
              <a:t> para </a:t>
            </a:r>
            <a:r>
              <a:rPr lang="fr-FR" sz="2800" dirty="0" err="1" smtClean="0"/>
              <a:t>busca</a:t>
            </a:r>
            <a:r>
              <a:rPr lang="fr-FR" sz="2800" dirty="0" smtClean="0"/>
              <a:t> e </a:t>
            </a:r>
            <a:r>
              <a:rPr lang="fr-FR" sz="2800" dirty="0" err="1" smtClean="0"/>
              <a:t>padronização</a:t>
            </a:r>
            <a:r>
              <a:rPr lang="fr-FR" sz="2800" dirty="0" smtClean="0"/>
              <a:t> de </a:t>
            </a:r>
            <a:r>
              <a:rPr lang="fr-FR" sz="2800" dirty="0" err="1" smtClean="0"/>
              <a:t>grupos</a:t>
            </a:r>
            <a:endParaRPr lang="fr-FR" sz="2800" dirty="0" smtClean="0"/>
          </a:p>
          <a:p>
            <a:pPr eaLnBrk="1" hangingPunct="1"/>
            <a:r>
              <a:rPr lang="fr-FR" sz="2800" dirty="0" smtClean="0">
                <a:solidFill>
                  <a:schemeClr val="bg1"/>
                </a:solidFill>
              </a:rPr>
              <a:t>Divertimento na </a:t>
            </a:r>
            <a:r>
              <a:rPr lang="fr-FR" sz="2800" dirty="0" err="1" smtClean="0">
                <a:solidFill>
                  <a:schemeClr val="bg1"/>
                </a:solidFill>
              </a:rPr>
              <a:t>exploração</a:t>
            </a: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solidFill>
                  <a:schemeClr val="bg1"/>
                </a:solidFill>
              </a:rPr>
              <a:t>Ferramentas</a:t>
            </a:r>
            <a:r>
              <a:rPr lang="fr-FR" sz="2800" dirty="0" smtClean="0">
                <a:solidFill>
                  <a:schemeClr val="bg1"/>
                </a:solidFill>
              </a:rPr>
              <a:t> para </a:t>
            </a:r>
            <a:r>
              <a:rPr lang="fr-FR" sz="2800" dirty="0" err="1" smtClean="0">
                <a:solidFill>
                  <a:schemeClr val="bg1"/>
                </a:solidFill>
              </a:rPr>
              <a:t>detecção</a:t>
            </a:r>
            <a:r>
              <a:rPr lang="fr-FR" sz="2800" dirty="0" smtClean="0">
                <a:solidFill>
                  <a:schemeClr val="bg1"/>
                </a:solidFill>
              </a:rPr>
              <a:t> </a:t>
            </a:r>
            <a:r>
              <a:rPr lang="fr-FR" sz="2800" dirty="0" err="1" smtClean="0">
                <a:solidFill>
                  <a:schemeClr val="bg1"/>
                </a:solidFill>
              </a:rPr>
              <a:t>automática</a:t>
            </a:r>
            <a:r>
              <a:rPr lang="fr-FR" sz="2800" dirty="0" smtClean="0">
                <a:solidFill>
                  <a:schemeClr val="bg1"/>
                </a:solidFill>
              </a:rPr>
              <a:t> de </a:t>
            </a:r>
            <a:r>
              <a:rPr lang="fr-FR" sz="2800" dirty="0" err="1" smtClean="0">
                <a:solidFill>
                  <a:schemeClr val="bg1"/>
                </a:solidFill>
              </a:rPr>
              <a:t>estruturas</a:t>
            </a:r>
            <a:r>
              <a:rPr lang="fr-FR" sz="2800" dirty="0" smtClean="0">
                <a:solidFill>
                  <a:schemeClr val="bg1"/>
                </a:solidFill>
              </a:rPr>
              <a:t> de </a:t>
            </a:r>
            <a:r>
              <a:rPr lang="fr-FR" sz="2800" dirty="0" err="1" smtClean="0">
                <a:solidFill>
                  <a:schemeClr val="bg1"/>
                </a:solidFill>
              </a:rPr>
              <a:t>comunidade</a:t>
            </a:r>
            <a:endParaRPr lang="fr-FR" sz="2800" dirty="0" smtClean="0">
              <a:solidFill>
                <a:schemeClr val="bg1"/>
              </a:solidFill>
            </a:endParaRPr>
          </a:p>
          <a:p>
            <a:pPr eaLnBrk="1" hangingPunct="1"/>
            <a:r>
              <a:rPr lang="fr-FR" sz="2800" dirty="0" err="1" smtClean="0">
                <a:solidFill>
                  <a:schemeClr val="bg1"/>
                </a:solidFill>
              </a:rPr>
              <a:t>Restrição</a:t>
            </a:r>
            <a:r>
              <a:rPr lang="fr-FR" sz="2800" dirty="0" smtClean="0">
                <a:solidFill>
                  <a:schemeClr val="bg1"/>
                </a:solidFill>
              </a:rPr>
              <a:t> quanto a </a:t>
            </a:r>
            <a:r>
              <a:rPr lang="fr-FR" sz="2800" dirty="0" err="1" smtClean="0">
                <a:solidFill>
                  <a:schemeClr val="bg1"/>
                </a:solidFill>
              </a:rPr>
              <a:t>conectividade</a:t>
            </a:r>
            <a:r>
              <a:rPr lang="fr-FR" sz="2800" dirty="0" smtClean="0">
                <a:solidFill>
                  <a:schemeClr val="bg1"/>
                </a:solidFill>
              </a:rPr>
              <a:t> média </a:t>
            </a:r>
            <a:r>
              <a:rPr lang="fr-FR" sz="2800" dirty="0" err="1" smtClean="0">
                <a:solidFill>
                  <a:schemeClr val="bg1"/>
                </a:solidFill>
              </a:rPr>
              <a:t>das</a:t>
            </a:r>
            <a:r>
              <a:rPr lang="fr-FR" sz="2800" dirty="0" smtClean="0">
                <a:solidFill>
                  <a:schemeClr val="bg1"/>
                </a:solidFill>
              </a:rPr>
              <a:t> </a:t>
            </a:r>
            <a:r>
              <a:rPr lang="fr-FR" sz="2800" dirty="0" err="1" smtClean="0">
                <a:solidFill>
                  <a:schemeClr val="bg1"/>
                </a:solidFill>
              </a:rPr>
              <a:t>redes</a:t>
            </a:r>
            <a:r>
              <a:rPr lang="fr-FR" sz="2800" dirty="0" smtClean="0">
                <a:solidFill>
                  <a:schemeClr val="bg1"/>
                </a:solidFill>
              </a:rPr>
              <a:t> </a:t>
            </a:r>
            <a:r>
              <a:rPr lang="fr-FR" sz="2800" dirty="0" err="1" smtClean="0">
                <a:solidFill>
                  <a:schemeClr val="bg1"/>
                </a:solidFill>
              </a:rPr>
              <a:t>sociais</a:t>
            </a: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r>
              <a:rPr lang="fr-CA" dirty="0" smtClean="0">
                <a:solidFill>
                  <a:schemeClr val="bg1"/>
                </a:solidFill>
              </a:rPr>
              <a:t>(Testes)</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smtClean="0">
                <a:solidFill>
                  <a:schemeClr val="bg1"/>
                </a:solidFill>
              </a:rPr>
              <a:t>500 </a:t>
            </a:r>
            <a:r>
              <a:rPr lang="fr-FR" sz="2800" dirty="0" err="1" smtClean="0">
                <a:solidFill>
                  <a:schemeClr val="bg1"/>
                </a:solidFill>
              </a:rPr>
              <a:t>pessoas</a:t>
            </a:r>
            <a:r>
              <a:rPr lang="fr-FR" sz="2800" dirty="0" smtClean="0">
                <a:solidFill>
                  <a:schemeClr val="bg1"/>
                </a:solidFill>
              </a:rPr>
              <a:t> </a:t>
            </a:r>
            <a:r>
              <a:rPr lang="fr-FR" sz="2800" dirty="0" err="1" smtClean="0">
                <a:solidFill>
                  <a:schemeClr val="bg1"/>
                </a:solidFill>
              </a:rPr>
              <a:t>usavam</a:t>
            </a:r>
            <a:r>
              <a:rPr lang="fr-FR" sz="2800" dirty="0" smtClean="0">
                <a:solidFill>
                  <a:schemeClr val="bg1"/>
                </a:solidFill>
              </a:rPr>
              <a:t> o </a:t>
            </a:r>
            <a:r>
              <a:rPr lang="fr-FR" sz="2800" dirty="0" err="1" smtClean="0">
                <a:solidFill>
                  <a:schemeClr val="bg1"/>
                </a:solidFill>
              </a:rPr>
              <a:t>Vizster</a:t>
            </a:r>
            <a:r>
              <a:rPr lang="fr-FR" sz="2800" dirty="0" smtClean="0">
                <a:solidFill>
                  <a:schemeClr val="bg1"/>
                </a:solidFill>
              </a:rPr>
              <a:t> </a:t>
            </a:r>
            <a:r>
              <a:rPr lang="fr-FR" sz="2800" dirty="0" err="1" smtClean="0">
                <a:solidFill>
                  <a:schemeClr val="bg1"/>
                </a:solidFill>
              </a:rPr>
              <a:t>todas</a:t>
            </a:r>
            <a:r>
              <a:rPr lang="fr-FR" sz="2800" dirty="0" smtClean="0">
                <a:solidFill>
                  <a:schemeClr val="bg1"/>
                </a:solidFill>
              </a:rPr>
              <a:t> as </a:t>
            </a:r>
            <a:r>
              <a:rPr lang="fr-FR" sz="2800" dirty="0" err="1" smtClean="0">
                <a:solidFill>
                  <a:schemeClr val="bg1"/>
                </a:solidFill>
              </a:rPr>
              <a:t>noites</a:t>
            </a:r>
            <a:r>
              <a:rPr lang="fr-FR" sz="2800" dirty="0" smtClean="0">
                <a:solidFill>
                  <a:schemeClr val="bg1"/>
                </a:solidFill>
              </a:rPr>
              <a:t> </a:t>
            </a:r>
            <a:r>
              <a:rPr lang="fr-FR" sz="2800" dirty="0" err="1" smtClean="0">
                <a:solidFill>
                  <a:schemeClr val="bg1"/>
                </a:solidFill>
              </a:rPr>
              <a:t>em</a:t>
            </a:r>
            <a:r>
              <a:rPr lang="fr-FR" sz="2800" dirty="0" smtClean="0">
                <a:solidFill>
                  <a:schemeClr val="bg1"/>
                </a:solidFill>
              </a:rPr>
              <a:t> </a:t>
            </a:r>
            <a:r>
              <a:rPr lang="fr-FR" sz="2800" dirty="0" err="1" smtClean="0">
                <a:solidFill>
                  <a:schemeClr val="bg1"/>
                </a:solidFill>
              </a:rPr>
              <a:t>um</a:t>
            </a:r>
            <a:r>
              <a:rPr lang="fr-FR" sz="2800" dirty="0" smtClean="0">
                <a:solidFill>
                  <a:schemeClr val="bg1"/>
                </a:solidFill>
              </a:rPr>
              <a:t> </a:t>
            </a:r>
            <a:r>
              <a:rPr lang="fr-FR" sz="2800" dirty="0" err="1" smtClean="0">
                <a:solidFill>
                  <a:schemeClr val="bg1"/>
                </a:solidFill>
              </a:rPr>
              <a:t>evento</a:t>
            </a:r>
            <a:r>
              <a:rPr lang="fr-FR" sz="2800" dirty="0" smtClean="0">
                <a:solidFill>
                  <a:schemeClr val="bg1"/>
                </a:solidFill>
              </a:rPr>
              <a:t> </a:t>
            </a:r>
            <a:r>
              <a:rPr lang="fr-FR" sz="2800" dirty="0" err="1" smtClean="0">
                <a:solidFill>
                  <a:schemeClr val="bg1"/>
                </a:solidFill>
              </a:rPr>
              <a:t>em</a:t>
            </a:r>
            <a:r>
              <a:rPr lang="fr-FR" sz="2800" dirty="0" smtClean="0">
                <a:solidFill>
                  <a:schemeClr val="bg1"/>
                </a:solidFill>
              </a:rPr>
              <a:t> São Francisco</a:t>
            </a:r>
          </a:p>
          <a:p>
            <a:pPr eaLnBrk="1" hangingPunct="1"/>
            <a:r>
              <a:rPr lang="fr-FR" sz="2800" dirty="0" err="1" smtClean="0">
                <a:solidFill>
                  <a:schemeClr val="bg1"/>
                </a:solidFill>
              </a:rPr>
              <a:t>Não</a:t>
            </a:r>
            <a:r>
              <a:rPr lang="fr-FR" sz="2800" dirty="0" smtClean="0">
                <a:solidFill>
                  <a:schemeClr val="bg1"/>
                </a:solidFill>
              </a:rPr>
              <a:t> foi </a:t>
            </a:r>
            <a:r>
              <a:rPr lang="fr-FR" sz="2800" dirty="0" err="1" smtClean="0">
                <a:solidFill>
                  <a:schemeClr val="bg1"/>
                </a:solidFill>
              </a:rPr>
              <a:t>oferecido</a:t>
            </a:r>
            <a:r>
              <a:rPr lang="fr-FR" sz="2800" dirty="0" smtClean="0">
                <a:solidFill>
                  <a:schemeClr val="bg1"/>
                </a:solidFill>
              </a:rPr>
              <a:t> </a:t>
            </a:r>
            <a:r>
              <a:rPr lang="fr-FR" sz="2800" dirty="0" err="1" smtClean="0">
                <a:solidFill>
                  <a:schemeClr val="bg1"/>
                </a:solidFill>
              </a:rPr>
              <a:t>nenhum</a:t>
            </a:r>
            <a:r>
              <a:rPr lang="fr-FR" sz="2800" dirty="0" smtClean="0">
                <a:solidFill>
                  <a:schemeClr val="bg1"/>
                </a:solidFill>
              </a:rPr>
              <a:t> tutorial sobre </a:t>
            </a:r>
            <a:r>
              <a:rPr lang="fr-FR" sz="2800" dirty="0" err="1" smtClean="0">
                <a:solidFill>
                  <a:schemeClr val="bg1"/>
                </a:solidFill>
              </a:rPr>
              <a:t>seu</a:t>
            </a:r>
            <a:r>
              <a:rPr lang="fr-FR" sz="2800" dirty="0" smtClean="0">
                <a:solidFill>
                  <a:schemeClr val="bg1"/>
                </a:solidFill>
              </a:rPr>
              <a:t> </a:t>
            </a:r>
            <a:r>
              <a:rPr lang="fr-FR" sz="2800" dirty="0" err="1" smtClean="0">
                <a:solidFill>
                  <a:schemeClr val="bg1"/>
                </a:solidFill>
              </a:rPr>
              <a:t>uso</a:t>
            </a:r>
            <a:endParaRPr lang="fr-FR" sz="2800" dirty="0" smtClean="0">
              <a:solidFill>
                <a:schemeClr val="bg1"/>
              </a:solidFill>
            </a:endParaRPr>
          </a:p>
          <a:p>
            <a:r>
              <a:rPr lang="en-US" sz="2800" dirty="0" smtClean="0">
                <a:solidFill>
                  <a:schemeClr val="bg1"/>
                </a:solidFill>
              </a:rPr>
              <a:t>“Friendster gives you your two hours of fun, and this doubles it.” </a:t>
            </a:r>
          </a:p>
          <a:p>
            <a:r>
              <a:rPr lang="en-US" sz="2800" dirty="0" smtClean="0">
                <a:solidFill>
                  <a:schemeClr val="bg1"/>
                </a:solidFill>
              </a:rPr>
              <a:t>"Look, it found all the people from Harvard" </a:t>
            </a:r>
          </a:p>
          <a:p>
            <a:r>
              <a:rPr lang="en-US" sz="2800" dirty="0" smtClean="0">
                <a:solidFill>
                  <a:schemeClr val="bg1"/>
                </a:solidFill>
              </a:rPr>
              <a:t>"It was smart enough to know not to group them together, they hate each other." </a:t>
            </a: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00034" y="2643182"/>
            <a:ext cx="8229600" cy="1143000"/>
          </a:xfrm>
        </p:spPr>
        <p:txBody>
          <a:bodyPr/>
          <a:lstStyle/>
          <a:p>
            <a:r>
              <a:rPr lang="fr-CA" dirty="0" smtClean="0">
                <a:solidFill>
                  <a:schemeClr val="bg1"/>
                </a:solidFill>
              </a:rPr>
              <a:t>A social network </a:t>
            </a:r>
            <a:r>
              <a:rPr lang="fr-CA" dirty="0" err="1" smtClean="0">
                <a:solidFill>
                  <a:schemeClr val="bg1"/>
                </a:solidFill>
              </a:rPr>
              <a:t>caught</a:t>
            </a:r>
            <a:r>
              <a:rPr lang="fr-CA" dirty="0" smtClean="0">
                <a:solidFill>
                  <a:schemeClr val="bg1"/>
                </a:solidFill>
              </a:rPr>
              <a:t> in the web</a:t>
            </a:r>
            <a:br>
              <a:rPr lang="fr-CA" dirty="0" smtClean="0">
                <a:solidFill>
                  <a:schemeClr val="bg1"/>
                </a:solidFill>
              </a:rPr>
            </a:br>
            <a:r>
              <a:rPr lang="sv-SE" sz="3600" dirty="0" smtClean="0">
                <a:solidFill>
                  <a:schemeClr val="tx2">
                    <a:lumMod val="75000"/>
                  </a:schemeClr>
                </a:solidFill>
              </a:rPr>
              <a:t>Orkut Buyukkokten e Eytan Adar</a:t>
            </a:r>
            <a:endParaRPr lang="fr-FR" sz="36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solidFill>
                  <a:schemeClr val="bg1"/>
                </a:solidFill>
              </a:rPr>
              <a:t>Desenvolvido</a:t>
            </a:r>
            <a:r>
              <a:rPr lang="fr-FR" sz="2800" dirty="0" smtClean="0">
                <a:solidFill>
                  <a:schemeClr val="bg1"/>
                </a:solidFill>
              </a:rPr>
              <a:t> </a:t>
            </a:r>
            <a:r>
              <a:rPr lang="fr-FR" sz="2800" dirty="0" err="1" smtClean="0">
                <a:solidFill>
                  <a:schemeClr val="bg1"/>
                </a:solidFill>
              </a:rPr>
              <a:t>por</a:t>
            </a:r>
            <a:r>
              <a:rPr lang="fr-FR" sz="2800" dirty="0" smtClean="0">
                <a:solidFill>
                  <a:schemeClr val="bg1"/>
                </a:solidFill>
              </a:rPr>
              <a:t> </a:t>
            </a:r>
            <a:r>
              <a:rPr lang="fr-FR" sz="2800" dirty="0" err="1" smtClean="0">
                <a:solidFill>
                  <a:schemeClr val="bg1"/>
                </a:solidFill>
              </a:rPr>
              <a:t>estudantes</a:t>
            </a:r>
            <a:r>
              <a:rPr lang="fr-FR" sz="2800" dirty="0" smtClean="0">
                <a:solidFill>
                  <a:schemeClr val="bg1"/>
                </a:solidFill>
              </a:rPr>
              <a:t> de </a:t>
            </a:r>
            <a:r>
              <a:rPr lang="fr-FR" sz="2800" dirty="0" err="1" smtClean="0">
                <a:solidFill>
                  <a:schemeClr val="bg1"/>
                </a:solidFill>
              </a:rPr>
              <a:t>Stanford</a:t>
            </a:r>
            <a:endParaRPr lang="fr-FR" sz="2800" dirty="0" smtClean="0">
              <a:solidFill>
                <a:schemeClr val="bg1"/>
              </a:solidFill>
            </a:endParaRPr>
          </a:p>
          <a:p>
            <a:pPr eaLnBrk="1" hangingPunct="1"/>
            <a:r>
              <a:rPr lang="fr-FR" sz="2800" dirty="0" err="1" smtClean="0">
                <a:solidFill>
                  <a:schemeClr val="bg1"/>
                </a:solidFill>
              </a:rPr>
              <a:t>Usuários</a:t>
            </a:r>
            <a:r>
              <a:rPr lang="fr-FR" sz="2800" dirty="0" smtClean="0">
                <a:solidFill>
                  <a:schemeClr val="bg1"/>
                </a:solidFill>
              </a:rPr>
              <a:t> </a:t>
            </a:r>
            <a:r>
              <a:rPr lang="fr-FR" sz="2800" dirty="0" err="1" smtClean="0">
                <a:solidFill>
                  <a:schemeClr val="bg1"/>
                </a:solidFill>
              </a:rPr>
              <a:t>cadastram</a:t>
            </a:r>
            <a:r>
              <a:rPr lang="fr-FR" sz="2800" dirty="0" smtClean="0">
                <a:solidFill>
                  <a:schemeClr val="bg1"/>
                </a:solidFill>
              </a:rPr>
              <a:t>-se no </a:t>
            </a:r>
            <a:r>
              <a:rPr lang="fr-FR" sz="2800" dirty="0" err="1" smtClean="0">
                <a:solidFill>
                  <a:schemeClr val="bg1"/>
                </a:solidFill>
              </a:rPr>
              <a:t>sistema</a:t>
            </a:r>
            <a:r>
              <a:rPr lang="fr-FR" sz="2800" dirty="0" smtClean="0">
                <a:solidFill>
                  <a:schemeClr val="bg1"/>
                </a:solidFill>
              </a:rPr>
              <a:t> </a:t>
            </a:r>
            <a:r>
              <a:rPr lang="fr-FR" sz="2800" dirty="0" err="1" smtClean="0">
                <a:solidFill>
                  <a:schemeClr val="bg1"/>
                </a:solidFill>
              </a:rPr>
              <a:t>com</a:t>
            </a:r>
            <a:r>
              <a:rPr lang="fr-FR" sz="2800" dirty="0" smtClean="0">
                <a:solidFill>
                  <a:schemeClr val="bg1"/>
                </a:solidFill>
              </a:rPr>
              <a:t> os </a:t>
            </a:r>
            <a:r>
              <a:rPr lang="fr-FR" sz="2800" dirty="0" err="1" smtClean="0">
                <a:solidFill>
                  <a:schemeClr val="bg1"/>
                </a:solidFill>
              </a:rPr>
              <a:t>seguintes</a:t>
            </a:r>
            <a:r>
              <a:rPr lang="fr-FR" sz="2800" dirty="0" smtClean="0">
                <a:solidFill>
                  <a:schemeClr val="bg1"/>
                </a:solidFill>
              </a:rPr>
              <a:t> </a:t>
            </a:r>
            <a:r>
              <a:rPr lang="fr-FR" sz="2800" dirty="0" err="1" smtClean="0">
                <a:solidFill>
                  <a:schemeClr val="bg1"/>
                </a:solidFill>
              </a:rPr>
              <a:t>dados</a:t>
            </a:r>
            <a:r>
              <a:rPr lang="fr-FR" sz="2800" dirty="0" smtClean="0">
                <a:solidFill>
                  <a:schemeClr val="bg1"/>
                </a:solidFill>
              </a:rPr>
              <a:t>: nome, </a:t>
            </a:r>
            <a:r>
              <a:rPr lang="fr-FR" sz="2800" dirty="0" err="1" smtClean="0">
                <a:solidFill>
                  <a:schemeClr val="bg1"/>
                </a:solidFill>
              </a:rPr>
              <a:t>aniversário</a:t>
            </a:r>
            <a:r>
              <a:rPr lang="fr-FR" sz="2800" dirty="0" smtClean="0">
                <a:solidFill>
                  <a:schemeClr val="bg1"/>
                </a:solidFill>
              </a:rPr>
              <a:t>, </a:t>
            </a:r>
            <a:r>
              <a:rPr lang="fr-FR" sz="2800" dirty="0" err="1" smtClean="0">
                <a:solidFill>
                  <a:schemeClr val="bg1"/>
                </a:solidFill>
              </a:rPr>
              <a:t>status</a:t>
            </a:r>
            <a:r>
              <a:rPr lang="fr-FR" sz="2800" dirty="0" smtClean="0">
                <a:solidFill>
                  <a:schemeClr val="bg1"/>
                </a:solidFill>
              </a:rPr>
              <a:t> da </a:t>
            </a:r>
            <a:r>
              <a:rPr lang="fr-FR" sz="2800" dirty="0" err="1" smtClean="0">
                <a:solidFill>
                  <a:schemeClr val="bg1"/>
                </a:solidFill>
              </a:rPr>
              <a:t>graduação</a:t>
            </a:r>
            <a:r>
              <a:rPr lang="fr-FR" sz="2800" dirty="0" smtClean="0">
                <a:solidFill>
                  <a:schemeClr val="bg1"/>
                </a:solidFill>
              </a:rPr>
              <a:t>, </a:t>
            </a:r>
            <a:r>
              <a:rPr lang="fr-FR" sz="2800" dirty="0" err="1" smtClean="0">
                <a:solidFill>
                  <a:schemeClr val="bg1"/>
                </a:solidFill>
              </a:rPr>
              <a:t>ano</a:t>
            </a:r>
            <a:r>
              <a:rPr lang="fr-FR" sz="2800" dirty="0" smtClean="0">
                <a:solidFill>
                  <a:schemeClr val="bg1"/>
                </a:solidFill>
              </a:rPr>
              <a:t> na </a:t>
            </a:r>
            <a:r>
              <a:rPr lang="fr-FR" sz="2800" dirty="0" err="1" smtClean="0">
                <a:solidFill>
                  <a:schemeClr val="bg1"/>
                </a:solidFill>
              </a:rPr>
              <a:t>faculdade,residência</a:t>
            </a:r>
            <a:r>
              <a:rPr lang="fr-FR" sz="2800" dirty="0" smtClean="0">
                <a:solidFill>
                  <a:schemeClr val="bg1"/>
                </a:solidFill>
              </a:rPr>
              <a:t> , entre </a:t>
            </a:r>
            <a:r>
              <a:rPr lang="fr-FR" sz="2800" dirty="0" err="1" smtClean="0">
                <a:solidFill>
                  <a:schemeClr val="bg1"/>
                </a:solidFill>
              </a:rPr>
              <a:t>outros</a:t>
            </a:r>
            <a:endParaRPr lang="fr-FR" sz="2800" dirty="0" smtClean="0">
              <a:solidFill>
                <a:schemeClr val="bg1"/>
              </a:solidFill>
            </a:endParaRPr>
          </a:p>
          <a:p>
            <a:pPr eaLnBrk="1" hangingPunct="1"/>
            <a:r>
              <a:rPr lang="fr-FR" sz="2800" dirty="0" err="1" smtClean="0">
                <a:solidFill>
                  <a:schemeClr val="bg1"/>
                </a:solidFill>
              </a:rPr>
              <a:t>Alguns</a:t>
            </a:r>
            <a:r>
              <a:rPr lang="fr-FR" sz="2800" dirty="0" smtClean="0">
                <a:solidFill>
                  <a:schemeClr val="bg1"/>
                </a:solidFill>
              </a:rPr>
              <a:t> </a:t>
            </a:r>
            <a:r>
              <a:rPr lang="fr-FR" sz="2800" dirty="0" err="1" smtClean="0">
                <a:solidFill>
                  <a:schemeClr val="bg1"/>
                </a:solidFill>
              </a:rPr>
              <a:t>usuários</a:t>
            </a:r>
            <a:r>
              <a:rPr lang="fr-FR" sz="2800" dirty="0" smtClean="0">
                <a:solidFill>
                  <a:schemeClr val="bg1"/>
                </a:solidFill>
              </a:rPr>
              <a:t> </a:t>
            </a:r>
            <a:r>
              <a:rPr lang="fr-FR" sz="2800" dirty="0" err="1" smtClean="0">
                <a:solidFill>
                  <a:schemeClr val="bg1"/>
                </a:solidFill>
              </a:rPr>
              <a:t>listaram</a:t>
            </a:r>
            <a:r>
              <a:rPr lang="fr-FR" sz="2800" dirty="0" smtClean="0">
                <a:solidFill>
                  <a:schemeClr val="bg1"/>
                </a:solidFill>
              </a:rPr>
              <a:t> </a:t>
            </a:r>
            <a:r>
              <a:rPr lang="fr-FR" sz="2800" dirty="0" err="1" smtClean="0">
                <a:solidFill>
                  <a:schemeClr val="bg1"/>
                </a:solidFill>
              </a:rPr>
              <a:t>seus</a:t>
            </a:r>
            <a:r>
              <a:rPr lang="fr-FR" sz="2800" dirty="0" smtClean="0">
                <a:solidFill>
                  <a:schemeClr val="bg1"/>
                </a:solidFill>
              </a:rPr>
              <a:t> amigos e </a:t>
            </a:r>
            <a:r>
              <a:rPr lang="fr-FR" sz="2800" dirty="0" err="1" smtClean="0">
                <a:solidFill>
                  <a:schemeClr val="bg1"/>
                </a:solidFill>
              </a:rPr>
              <a:t>conhecimentos</a:t>
            </a:r>
            <a:r>
              <a:rPr lang="fr-FR" sz="2800" dirty="0" smtClean="0">
                <a:solidFill>
                  <a:schemeClr val="bg1"/>
                </a:solidFill>
              </a:rPr>
              <a:t> </a:t>
            </a:r>
            <a:r>
              <a:rPr lang="fr-FR" sz="2800" dirty="0" err="1" smtClean="0">
                <a:solidFill>
                  <a:schemeClr val="bg1"/>
                </a:solidFill>
              </a:rPr>
              <a:t>em</a:t>
            </a:r>
            <a:r>
              <a:rPr lang="fr-FR" sz="2800" dirty="0" smtClean="0">
                <a:solidFill>
                  <a:schemeClr val="bg1"/>
                </a:solidFill>
              </a:rPr>
              <a:t> </a:t>
            </a:r>
            <a:r>
              <a:rPr lang="fr-FR" sz="2800" dirty="0" err="1" smtClean="0">
                <a:solidFill>
                  <a:schemeClr val="bg1"/>
                </a:solidFill>
              </a:rPr>
              <a:t>Stanford</a:t>
            </a:r>
            <a:endParaRPr lang="fr-FR" sz="2800" dirty="0" smtClean="0">
              <a:solidFill>
                <a:schemeClr val="bg1"/>
              </a:solidFill>
            </a:endParaRPr>
          </a:p>
          <a:p>
            <a:r>
              <a:rPr lang="fr-FR" sz="2800" dirty="0" err="1" smtClean="0">
                <a:solidFill>
                  <a:schemeClr val="bg1"/>
                </a:solidFill>
              </a:rPr>
              <a:t>Rankeamento</a:t>
            </a:r>
            <a:r>
              <a:rPr lang="fr-FR" sz="2800" dirty="0" smtClean="0">
                <a:solidFill>
                  <a:schemeClr val="bg1"/>
                </a:solidFill>
              </a:rPr>
              <a:t> de </a:t>
            </a:r>
            <a:r>
              <a:rPr lang="fr-FR" sz="2800" dirty="0" err="1" smtClean="0">
                <a:solidFill>
                  <a:schemeClr val="bg1"/>
                </a:solidFill>
              </a:rPr>
              <a:t>características</a:t>
            </a:r>
            <a:r>
              <a:rPr lang="fr-FR" sz="2800" dirty="0" smtClean="0">
                <a:solidFill>
                  <a:schemeClr val="bg1"/>
                </a:solidFill>
              </a:rPr>
              <a:t> </a:t>
            </a:r>
            <a:r>
              <a:rPr lang="fr-FR" sz="2800" dirty="0" err="1" smtClean="0">
                <a:solidFill>
                  <a:schemeClr val="bg1"/>
                </a:solidFill>
              </a:rPr>
              <a:t>como</a:t>
            </a:r>
            <a:r>
              <a:rPr lang="fr-FR" sz="2800" dirty="0" smtClean="0">
                <a:solidFill>
                  <a:schemeClr val="bg1"/>
                </a:solidFill>
              </a:rPr>
              <a:t> :  "</a:t>
            </a:r>
            <a:r>
              <a:rPr lang="fr-FR" sz="2800" dirty="0" err="1" smtClean="0">
                <a:solidFill>
                  <a:schemeClr val="bg1"/>
                </a:solidFill>
              </a:rPr>
              <a:t>trusty</a:t>
            </a:r>
            <a:r>
              <a:rPr lang="fr-FR" sz="2800" dirty="0" smtClean="0">
                <a:solidFill>
                  <a:schemeClr val="bg1"/>
                </a:solidFill>
              </a:rPr>
              <a:t>"  , "</a:t>
            </a:r>
            <a:r>
              <a:rPr lang="fr-FR" sz="2800" dirty="0" err="1" smtClean="0">
                <a:solidFill>
                  <a:schemeClr val="bg1"/>
                </a:solidFill>
              </a:rPr>
              <a:t>nice</a:t>
            </a:r>
            <a:r>
              <a:rPr lang="fr-FR" sz="2800" dirty="0" smtClean="0">
                <a:solidFill>
                  <a:schemeClr val="bg1"/>
                </a:solidFill>
              </a:rPr>
              <a:t>", "cool " e "sexy " </a:t>
            </a:r>
          </a:p>
          <a:p>
            <a:r>
              <a:rPr lang="fr-FR" sz="2800" dirty="0" err="1" smtClean="0">
                <a:solidFill>
                  <a:schemeClr val="bg1"/>
                </a:solidFill>
              </a:rPr>
              <a:t>Seleção</a:t>
            </a:r>
            <a:r>
              <a:rPr lang="fr-FR" sz="2800" dirty="0" smtClean="0">
                <a:solidFill>
                  <a:schemeClr val="bg1"/>
                </a:solidFill>
              </a:rPr>
              <a:t> de </a:t>
            </a:r>
            <a:r>
              <a:rPr lang="fr-FR" sz="2800" dirty="0" err="1" smtClean="0">
                <a:solidFill>
                  <a:schemeClr val="bg1"/>
                </a:solidFill>
              </a:rPr>
              <a:t>interesses</a:t>
            </a:r>
            <a:r>
              <a:rPr lang="fr-FR" sz="2800" dirty="0" smtClean="0">
                <a:solidFill>
                  <a:schemeClr val="bg1"/>
                </a:solidFill>
              </a:rPr>
              <a:t> e hobbies </a:t>
            </a:r>
            <a:r>
              <a:rPr lang="fr-FR" sz="2800" dirty="0" err="1" smtClean="0">
                <a:solidFill>
                  <a:schemeClr val="bg1"/>
                </a:solidFill>
              </a:rPr>
              <a:t>escolhidos</a:t>
            </a:r>
            <a:r>
              <a:rPr lang="fr-FR" sz="2800" dirty="0" smtClean="0">
                <a:solidFill>
                  <a:schemeClr val="bg1"/>
                </a:solidFill>
              </a:rPr>
              <a:t> </a:t>
            </a:r>
            <a:r>
              <a:rPr lang="fr-FR" sz="2800" dirty="0" err="1" smtClean="0">
                <a:solidFill>
                  <a:schemeClr val="bg1"/>
                </a:solidFill>
              </a:rPr>
              <a:t>através</a:t>
            </a:r>
            <a:r>
              <a:rPr lang="fr-FR" sz="2800" dirty="0" smtClean="0">
                <a:solidFill>
                  <a:schemeClr val="bg1"/>
                </a:solidFill>
              </a:rPr>
              <a:t> de </a:t>
            </a:r>
            <a:r>
              <a:rPr lang="fr-FR" sz="2800" dirty="0" err="1" smtClean="0">
                <a:solidFill>
                  <a:schemeClr val="bg1"/>
                </a:solidFill>
              </a:rPr>
              <a:t>uma</a:t>
            </a:r>
            <a:r>
              <a:rPr lang="fr-FR" sz="2800" dirty="0" smtClean="0">
                <a:solidFill>
                  <a:schemeClr val="bg1"/>
                </a:solidFill>
              </a:rPr>
              <a:t> </a:t>
            </a:r>
            <a:r>
              <a:rPr lang="fr-FR" sz="2800" dirty="0" err="1" smtClean="0">
                <a:solidFill>
                  <a:schemeClr val="bg1"/>
                </a:solidFill>
              </a:rPr>
              <a:t>listagem</a:t>
            </a:r>
            <a:endParaRPr lang="fr-FR" sz="2800" dirty="0" smtClean="0">
              <a:solidFill>
                <a:schemeClr val="bg1"/>
              </a:solidFill>
            </a:endParaRPr>
          </a:p>
          <a:p>
            <a:r>
              <a:rPr lang="fr-FR" sz="2800" dirty="0" smtClean="0">
                <a:solidFill>
                  <a:schemeClr val="bg1"/>
                </a:solidFill>
              </a:rPr>
              <a:t>2469 </a:t>
            </a:r>
            <a:r>
              <a:rPr lang="fr-FR" sz="2800" dirty="0" err="1" smtClean="0">
                <a:solidFill>
                  <a:schemeClr val="bg1"/>
                </a:solidFill>
              </a:rPr>
              <a:t>buddies</a:t>
            </a:r>
            <a:r>
              <a:rPr lang="fr-FR" sz="2800" dirty="0" smtClean="0">
                <a:solidFill>
                  <a:schemeClr val="bg1"/>
                </a:solidFill>
              </a:rPr>
              <a:t> e 10119 links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sz="2800" dirty="0" err="1" smtClean="0">
                <a:solidFill>
                  <a:schemeClr val="bg1"/>
                </a:solidFill>
              </a:rPr>
              <a:t>Envio</a:t>
            </a:r>
            <a:r>
              <a:rPr lang="fr-FR" sz="2800" dirty="0" smtClean="0">
                <a:solidFill>
                  <a:schemeClr val="bg1"/>
                </a:solidFill>
              </a:rPr>
              <a:t> de email</a:t>
            </a:r>
          </a:p>
          <a:p>
            <a:pPr eaLnBrk="1" hangingPunct="1"/>
            <a:r>
              <a:rPr lang="fr-FR" sz="2800" dirty="0" smtClean="0">
                <a:solidFill>
                  <a:schemeClr val="bg1"/>
                </a:solidFill>
              </a:rPr>
              <a:t>Post de </a:t>
            </a:r>
            <a:r>
              <a:rPr lang="fr-FR" sz="2800" dirty="0" err="1" smtClean="0">
                <a:solidFill>
                  <a:schemeClr val="bg1"/>
                </a:solidFill>
              </a:rPr>
              <a:t>eventos</a:t>
            </a:r>
            <a:endParaRPr lang="fr-FR" sz="2800" dirty="0" smtClean="0">
              <a:solidFill>
                <a:schemeClr val="bg1"/>
              </a:solidFill>
            </a:endParaRPr>
          </a:p>
          <a:p>
            <a:pPr eaLnBrk="1" hangingPunct="1"/>
            <a:r>
              <a:rPr lang="fr-FR" sz="2800" dirty="0" smtClean="0">
                <a:solidFill>
                  <a:schemeClr val="bg1"/>
                </a:solidFill>
              </a:rPr>
              <a:t>Chats</a:t>
            </a:r>
          </a:p>
          <a:p>
            <a:pPr eaLnBrk="1" hangingPunct="1"/>
            <a:r>
              <a:rPr lang="fr-FR" sz="2800" dirty="0" err="1" smtClean="0">
                <a:solidFill>
                  <a:schemeClr val="bg1"/>
                </a:solidFill>
              </a:rPr>
              <a:t>Compra</a:t>
            </a:r>
            <a:r>
              <a:rPr lang="fr-FR" sz="2800" dirty="0" smtClean="0">
                <a:solidFill>
                  <a:schemeClr val="bg1"/>
                </a:solidFill>
              </a:rPr>
              <a:t> ou venda de </a:t>
            </a:r>
            <a:r>
              <a:rPr lang="fr-FR" sz="2800" dirty="0" err="1" smtClean="0">
                <a:solidFill>
                  <a:schemeClr val="bg1"/>
                </a:solidFill>
              </a:rPr>
              <a:t>objetos</a:t>
            </a:r>
            <a:endParaRPr lang="fr-FR" sz="2800" dirty="0" smtClean="0">
              <a:solidFill>
                <a:schemeClr val="bg1"/>
              </a:solidFill>
            </a:endParaRPr>
          </a:p>
          <a:p>
            <a:pPr eaLnBrk="1" hangingPunct="1"/>
            <a:r>
              <a:rPr lang="fr-FR" sz="2800" dirty="0" err="1" smtClean="0">
                <a:solidFill>
                  <a:schemeClr val="bg1"/>
                </a:solidFill>
              </a:rPr>
              <a:t>Postar</a:t>
            </a:r>
            <a:r>
              <a:rPr lang="fr-FR" sz="2800" dirty="0" smtClean="0">
                <a:solidFill>
                  <a:schemeClr val="bg1"/>
                </a:solidFill>
              </a:rPr>
              <a:t> </a:t>
            </a:r>
            <a:r>
              <a:rPr lang="fr-FR" sz="2800" dirty="0" err="1" smtClean="0">
                <a:solidFill>
                  <a:schemeClr val="bg1"/>
                </a:solidFill>
              </a:rPr>
              <a:t>trabalhos</a:t>
            </a:r>
            <a:r>
              <a:rPr lang="fr-FR" sz="2800" dirty="0" smtClean="0">
                <a:solidFill>
                  <a:schemeClr val="bg1"/>
                </a:solidFill>
              </a:rPr>
              <a:t> de </a:t>
            </a:r>
            <a:r>
              <a:rPr lang="fr-FR" sz="2800" dirty="0" err="1" smtClean="0">
                <a:solidFill>
                  <a:schemeClr val="bg1"/>
                </a:solidFill>
              </a:rPr>
              <a:t>arte</a:t>
            </a:r>
            <a:r>
              <a:rPr lang="fr-FR" sz="2800" dirty="0" smtClean="0">
                <a:solidFill>
                  <a:schemeClr val="bg1"/>
                </a:solidFill>
              </a:rPr>
              <a:t> ou </a:t>
            </a:r>
            <a:r>
              <a:rPr lang="fr-FR" sz="2800" dirty="0" err="1" smtClean="0">
                <a:solidFill>
                  <a:schemeClr val="bg1"/>
                </a:solidFill>
              </a:rPr>
              <a:t>coluna</a:t>
            </a:r>
            <a:r>
              <a:rPr lang="fr-FR" sz="2800" dirty="0" smtClean="0">
                <a:solidFill>
                  <a:schemeClr val="bg1"/>
                </a:solidFill>
              </a:rPr>
              <a:t> </a:t>
            </a:r>
            <a:r>
              <a:rPr lang="fr-FR" sz="2800" dirty="0" err="1" smtClean="0">
                <a:solidFill>
                  <a:schemeClr val="bg1"/>
                </a:solidFill>
              </a:rPr>
              <a:t>em</a:t>
            </a:r>
            <a:r>
              <a:rPr lang="fr-FR" sz="2800" dirty="0" smtClean="0">
                <a:solidFill>
                  <a:schemeClr val="bg1"/>
                </a:solidFill>
              </a:rPr>
              <a:t> </a:t>
            </a:r>
            <a:r>
              <a:rPr lang="fr-FR" sz="2800" dirty="0" err="1" smtClean="0">
                <a:solidFill>
                  <a:schemeClr val="bg1"/>
                </a:solidFill>
              </a:rPr>
              <a:t>alguma</a:t>
            </a:r>
            <a:r>
              <a:rPr lang="fr-FR" sz="2800" dirty="0" smtClean="0">
                <a:solidFill>
                  <a:schemeClr val="bg1"/>
                </a:solidFill>
              </a:rPr>
              <a:t> </a:t>
            </a:r>
            <a:r>
              <a:rPr lang="fr-FR" sz="2800" dirty="0" err="1" smtClean="0">
                <a:solidFill>
                  <a:schemeClr val="bg1"/>
                </a:solidFill>
              </a:rPr>
              <a:t>edição</a:t>
            </a:r>
            <a:endParaRPr lang="fr-FR" sz="2800" dirty="0" smtClean="0">
              <a:solidFill>
                <a:schemeClr val="bg1"/>
              </a:solidFill>
            </a:endParaRPr>
          </a:p>
          <a:p>
            <a:pPr eaLnBrk="1" hangingPunct="1"/>
            <a:r>
              <a:rPr lang="fr-FR" sz="2800" dirty="0" err="1" smtClean="0">
                <a:solidFill>
                  <a:schemeClr val="bg1"/>
                </a:solidFill>
              </a:rPr>
              <a:t>Procurar</a:t>
            </a:r>
            <a:r>
              <a:rPr lang="fr-FR" sz="2800" dirty="0" smtClean="0">
                <a:solidFill>
                  <a:schemeClr val="bg1"/>
                </a:solidFill>
              </a:rPr>
              <a:t> </a:t>
            </a:r>
            <a:r>
              <a:rPr lang="fr-FR" sz="2800" dirty="0" err="1" smtClean="0">
                <a:solidFill>
                  <a:schemeClr val="bg1"/>
                </a:solidFill>
              </a:rPr>
              <a:t>pessoas</a:t>
            </a:r>
            <a:r>
              <a:rPr lang="fr-FR" sz="2800" dirty="0" smtClean="0">
                <a:solidFill>
                  <a:schemeClr val="bg1"/>
                </a:solidFill>
              </a:rPr>
              <a:t> </a:t>
            </a:r>
            <a:r>
              <a:rPr lang="fr-FR" sz="2800" dirty="0" err="1" smtClean="0">
                <a:solidFill>
                  <a:schemeClr val="bg1"/>
                </a:solidFill>
              </a:rPr>
              <a:t>com</a:t>
            </a:r>
            <a:r>
              <a:rPr lang="fr-FR" sz="2800" dirty="0" smtClean="0">
                <a:solidFill>
                  <a:schemeClr val="bg1"/>
                </a:solidFill>
              </a:rPr>
              <a:t> </a:t>
            </a:r>
            <a:r>
              <a:rPr lang="fr-FR" sz="2800" dirty="0" err="1" smtClean="0">
                <a:solidFill>
                  <a:schemeClr val="bg1"/>
                </a:solidFill>
              </a:rPr>
              <a:t>interesses</a:t>
            </a:r>
            <a:r>
              <a:rPr lang="fr-FR" sz="2800" dirty="0" smtClean="0">
                <a:solidFill>
                  <a:schemeClr val="bg1"/>
                </a:solidFill>
              </a:rPr>
              <a:t> </a:t>
            </a:r>
            <a:r>
              <a:rPr lang="fr-FR" sz="2800" dirty="0" err="1" smtClean="0">
                <a:solidFill>
                  <a:schemeClr val="bg1"/>
                </a:solidFill>
              </a:rPr>
              <a:t>similares</a:t>
            </a: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5123" name="Espace réservé du contenu 2"/>
          <p:cNvSpPr>
            <a:spLocks noGrp="1"/>
          </p:cNvSpPr>
          <p:nvPr>
            <p:ph idx="1"/>
          </p:nvPr>
        </p:nvSpPr>
        <p:spPr/>
        <p:txBody>
          <a:bodyPr/>
          <a:lstStyle/>
          <a:p>
            <a:r>
              <a:rPr lang="fr-FR" sz="2800" dirty="0" err="1" smtClean="0">
                <a:solidFill>
                  <a:schemeClr val="bg1"/>
                </a:solidFill>
              </a:rPr>
              <a:t>Selecionar</a:t>
            </a:r>
            <a:r>
              <a:rPr lang="fr-FR" sz="2800" dirty="0" smtClean="0">
                <a:solidFill>
                  <a:schemeClr val="bg1"/>
                </a:solidFill>
              </a:rPr>
              <a:t> 3 </a:t>
            </a:r>
            <a:r>
              <a:rPr lang="fr-FR" sz="2800" dirty="0" err="1" smtClean="0">
                <a:solidFill>
                  <a:schemeClr val="bg1"/>
                </a:solidFill>
              </a:rPr>
              <a:t>itens</a:t>
            </a:r>
            <a:r>
              <a:rPr lang="fr-FR" sz="2800" dirty="0" smtClean="0">
                <a:solidFill>
                  <a:schemeClr val="bg1"/>
                </a:solidFill>
              </a:rPr>
              <a:t> que </a:t>
            </a:r>
            <a:r>
              <a:rPr lang="fr-FR" sz="2800" dirty="0" err="1" smtClean="0">
                <a:solidFill>
                  <a:schemeClr val="bg1"/>
                </a:solidFill>
              </a:rPr>
              <a:t>descrevesse</a:t>
            </a:r>
            <a:r>
              <a:rPr lang="fr-FR" sz="2800" dirty="0" smtClean="0">
                <a:solidFill>
                  <a:schemeClr val="bg1"/>
                </a:solidFill>
              </a:rPr>
              <a:t>:</a:t>
            </a:r>
          </a:p>
          <a:p>
            <a:pPr lvl="2">
              <a:buNone/>
            </a:pPr>
            <a:r>
              <a:rPr lang="fr-FR" sz="2000" dirty="0" smtClean="0">
                <a:solidFill>
                  <a:schemeClr val="bg1"/>
                </a:solidFill>
              </a:rPr>
              <a:t> -  </a:t>
            </a:r>
            <a:r>
              <a:rPr lang="fr-FR" sz="2000" dirty="0" err="1" smtClean="0">
                <a:solidFill>
                  <a:schemeClr val="bg1"/>
                </a:solidFill>
              </a:rPr>
              <a:t>Personalidade</a:t>
            </a:r>
            <a:endParaRPr lang="fr-FR" sz="2000" dirty="0" smtClean="0">
              <a:solidFill>
                <a:schemeClr val="bg1"/>
              </a:solidFill>
            </a:endParaRPr>
          </a:p>
          <a:p>
            <a:pPr lvl="2">
              <a:buFontTx/>
              <a:buChar char="-"/>
            </a:pPr>
            <a:r>
              <a:rPr lang="en-US" sz="2000" dirty="0" err="1" smtClean="0">
                <a:solidFill>
                  <a:schemeClr val="bg1"/>
                </a:solidFill>
              </a:rPr>
              <a:t>Tipos</a:t>
            </a:r>
            <a:r>
              <a:rPr lang="en-US" sz="2000" dirty="0" smtClean="0">
                <a:solidFill>
                  <a:schemeClr val="bg1"/>
                </a:solidFill>
              </a:rPr>
              <a:t> de </a:t>
            </a:r>
            <a:r>
              <a:rPr lang="en-US" sz="2000" dirty="0" err="1" smtClean="0">
                <a:solidFill>
                  <a:schemeClr val="bg1"/>
                </a:solidFill>
              </a:rPr>
              <a:t>pessoas</a:t>
            </a:r>
            <a:r>
              <a:rPr lang="en-US" sz="2000" dirty="0" smtClean="0">
                <a:solidFill>
                  <a:schemeClr val="bg1"/>
                </a:solidFill>
              </a:rPr>
              <a:t> </a:t>
            </a:r>
            <a:r>
              <a:rPr lang="en-US" sz="2000" dirty="0" err="1" smtClean="0">
                <a:solidFill>
                  <a:schemeClr val="bg1"/>
                </a:solidFill>
              </a:rPr>
              <a:t>que</a:t>
            </a:r>
            <a:r>
              <a:rPr lang="en-US" sz="2000" dirty="0" smtClean="0">
                <a:solidFill>
                  <a:schemeClr val="bg1"/>
                </a:solidFill>
              </a:rPr>
              <a:t> </a:t>
            </a:r>
            <a:r>
              <a:rPr lang="en-US" sz="2000" dirty="0" err="1" smtClean="0">
                <a:solidFill>
                  <a:schemeClr val="bg1"/>
                </a:solidFill>
              </a:rPr>
              <a:t>eles</a:t>
            </a:r>
            <a:r>
              <a:rPr lang="en-US" sz="2000" dirty="0" smtClean="0">
                <a:solidFill>
                  <a:schemeClr val="bg1"/>
                </a:solidFill>
              </a:rPr>
              <a:t> </a:t>
            </a:r>
            <a:r>
              <a:rPr lang="en-US" sz="2000" dirty="0" err="1" smtClean="0">
                <a:solidFill>
                  <a:schemeClr val="bg1"/>
                </a:solidFill>
              </a:rPr>
              <a:t>suportavam</a:t>
            </a:r>
            <a:endParaRPr lang="en-US" sz="2000" dirty="0" smtClean="0">
              <a:solidFill>
                <a:schemeClr val="bg1"/>
              </a:solidFill>
            </a:endParaRPr>
          </a:p>
          <a:p>
            <a:pPr lvl="2">
              <a:buFontTx/>
              <a:buChar char="-"/>
            </a:pPr>
            <a:r>
              <a:rPr lang="en-US" sz="2000" dirty="0" smtClean="0">
                <a:solidFill>
                  <a:schemeClr val="bg1"/>
                </a:solidFill>
              </a:rPr>
              <a:t> Como </a:t>
            </a:r>
            <a:r>
              <a:rPr lang="en-US" sz="2000" dirty="0" err="1" smtClean="0">
                <a:solidFill>
                  <a:schemeClr val="bg1"/>
                </a:solidFill>
              </a:rPr>
              <a:t>gostavam</a:t>
            </a:r>
            <a:r>
              <a:rPr lang="en-US" sz="2000" dirty="0" smtClean="0">
                <a:solidFill>
                  <a:schemeClr val="bg1"/>
                </a:solidFill>
              </a:rPr>
              <a:t> de </a:t>
            </a:r>
            <a:r>
              <a:rPr lang="en-US" sz="2000" dirty="0" err="1" smtClean="0">
                <a:solidFill>
                  <a:schemeClr val="bg1"/>
                </a:solidFill>
              </a:rPr>
              <a:t>passar</a:t>
            </a:r>
            <a:r>
              <a:rPr lang="en-US" sz="2000" dirty="0" smtClean="0">
                <a:solidFill>
                  <a:schemeClr val="bg1"/>
                </a:solidFill>
              </a:rPr>
              <a:t> o tempo </a:t>
            </a:r>
            <a:r>
              <a:rPr lang="en-US" sz="2000" dirty="0" err="1" smtClean="0">
                <a:solidFill>
                  <a:schemeClr val="bg1"/>
                </a:solidFill>
              </a:rPr>
              <a:t>livre</a:t>
            </a:r>
            <a:r>
              <a:rPr lang="en-US" sz="2000" dirty="0" smtClean="0">
                <a:solidFill>
                  <a:schemeClr val="bg1"/>
                </a:solidFill>
              </a:rPr>
              <a:t>  </a:t>
            </a:r>
          </a:p>
          <a:p>
            <a:pPr lvl="2">
              <a:buFontTx/>
              <a:buChar char="-"/>
            </a:pPr>
            <a:r>
              <a:rPr lang="en-US" sz="2000" dirty="0" smtClean="0">
                <a:solidFill>
                  <a:schemeClr val="bg1"/>
                </a:solidFill>
              </a:rPr>
              <a:t> O </a:t>
            </a:r>
            <a:r>
              <a:rPr lang="en-US" sz="2000" dirty="0" err="1" smtClean="0">
                <a:solidFill>
                  <a:schemeClr val="bg1"/>
                </a:solidFill>
              </a:rPr>
              <a:t>que</a:t>
            </a:r>
            <a:r>
              <a:rPr lang="en-US" sz="2000" dirty="0" smtClean="0">
                <a:solidFill>
                  <a:schemeClr val="bg1"/>
                </a:solidFill>
              </a:rPr>
              <a:t> </a:t>
            </a:r>
            <a:r>
              <a:rPr lang="en-US" sz="2000" dirty="0" err="1" smtClean="0">
                <a:solidFill>
                  <a:schemeClr val="bg1"/>
                </a:solidFill>
              </a:rPr>
              <a:t>procuravam</a:t>
            </a:r>
            <a:r>
              <a:rPr lang="en-US" sz="2000" dirty="0" smtClean="0">
                <a:solidFill>
                  <a:schemeClr val="bg1"/>
                </a:solidFill>
              </a:rPr>
              <a:t> no </a:t>
            </a:r>
            <a:r>
              <a:rPr lang="en-US" sz="2000" dirty="0" err="1" smtClean="0">
                <a:solidFill>
                  <a:schemeClr val="bg1"/>
                </a:solidFill>
              </a:rPr>
              <a:t>relacionamento</a:t>
            </a:r>
            <a:r>
              <a:rPr lang="en-US" sz="2000" dirty="0" smtClean="0">
                <a:solidFill>
                  <a:schemeClr val="bg1"/>
                </a:solidFill>
              </a:rPr>
              <a:t> e romance</a:t>
            </a:r>
          </a:p>
          <a:p>
            <a:pPr lvl="2">
              <a:buFontTx/>
              <a:buChar char="-"/>
            </a:pPr>
            <a:endParaRPr lang="fr-FR" sz="20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pic>
        <p:nvPicPr>
          <p:cNvPr id="2050" name="Picture 2" descr="http://firstmonday.org/htbin/cgiwrap/bin/ojs/index.php/fm/article/viewFile/1057/977/8405"/>
          <p:cNvPicPr>
            <a:picLocks noChangeAspect="1" noChangeArrowheads="1"/>
          </p:cNvPicPr>
          <p:nvPr/>
        </p:nvPicPr>
        <p:blipFill>
          <a:blip r:embed="rId4" cstate="print"/>
          <a:srcRect/>
          <a:stretch>
            <a:fillRect/>
          </a:stretch>
        </p:blipFill>
        <p:spPr bwMode="auto">
          <a:xfrm>
            <a:off x="1357323" y="2357430"/>
            <a:ext cx="6000759" cy="4500570"/>
          </a:xfrm>
          <a:prstGeom prst="rect">
            <a:avLst/>
          </a:prstGeom>
          <a:noFill/>
        </p:spPr>
      </p:pic>
      <p:sp>
        <p:nvSpPr>
          <p:cNvPr id="5" name="TextBox 4"/>
          <p:cNvSpPr txBox="1"/>
          <p:nvPr/>
        </p:nvSpPr>
        <p:spPr>
          <a:xfrm>
            <a:off x="500034" y="2000240"/>
            <a:ext cx="1642437" cy="369332"/>
          </a:xfrm>
          <a:prstGeom prst="rect">
            <a:avLst/>
          </a:prstGeom>
          <a:noFill/>
        </p:spPr>
        <p:txBody>
          <a:bodyPr wrap="none" rtlCol="0">
            <a:spAutoFit/>
          </a:bodyPr>
          <a:lstStyle/>
          <a:p>
            <a:r>
              <a:rPr lang="pt-BR" b="1" dirty="0" smtClean="0"/>
              <a:t>Visualização:</a:t>
            </a:r>
            <a:endParaRPr lang="pt-B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err="1" smtClean="0">
                <a:solidFill>
                  <a:schemeClr val="bg1"/>
                </a:solidFill>
              </a:rPr>
              <a:t>Introdução</a:t>
            </a:r>
            <a:endParaRPr lang="fr-FR" dirty="0" smtClean="0">
              <a:solidFill>
                <a:schemeClr val="bg1"/>
              </a:solidFill>
            </a:endParaRPr>
          </a:p>
        </p:txBody>
      </p:sp>
      <p:sp>
        <p:nvSpPr>
          <p:cNvPr id="3075" name="Espace réservé du contenu 2"/>
          <p:cNvSpPr>
            <a:spLocks noGrp="1"/>
          </p:cNvSpPr>
          <p:nvPr>
            <p:ph idx="1"/>
          </p:nvPr>
        </p:nvSpPr>
        <p:spPr>
          <a:xfrm>
            <a:off x="457200" y="2089150"/>
            <a:ext cx="8229600" cy="4268788"/>
          </a:xfrm>
        </p:spPr>
        <p:txBody>
          <a:bodyPr/>
          <a:lstStyle/>
          <a:p>
            <a:pPr eaLnBrk="1" hangingPunct="1"/>
            <a:r>
              <a:rPr lang="fr-FR" dirty="0" smtClean="0">
                <a:solidFill>
                  <a:schemeClr val="accent1"/>
                </a:solidFill>
              </a:rPr>
              <a:t>1997 – </a:t>
            </a:r>
            <a:r>
              <a:rPr lang="fr-FR" dirty="0" err="1" smtClean="0">
                <a:solidFill>
                  <a:schemeClr val="accent1"/>
                </a:solidFill>
              </a:rPr>
              <a:t>Sixdegrees</a:t>
            </a:r>
            <a:endParaRPr lang="fr-FR" dirty="0" smtClean="0">
              <a:solidFill>
                <a:schemeClr val="accent1"/>
              </a:solidFill>
            </a:endParaRPr>
          </a:p>
          <a:p>
            <a:pPr eaLnBrk="1" hangingPunct="1"/>
            <a:r>
              <a:rPr lang="fr-FR" dirty="0" smtClean="0">
                <a:solidFill>
                  <a:schemeClr val="accent1"/>
                </a:solidFill>
              </a:rPr>
              <a:t>2002 – Match , </a:t>
            </a:r>
            <a:r>
              <a:rPr lang="fr-FR" dirty="0" err="1" smtClean="0">
                <a:solidFill>
                  <a:schemeClr val="accent1"/>
                </a:solidFill>
              </a:rPr>
              <a:t>Friendster</a:t>
            </a:r>
            <a:endParaRPr lang="fr-FR" dirty="0" smtClean="0">
              <a:solidFill>
                <a:schemeClr val="accent1"/>
              </a:solidFill>
            </a:endParaRPr>
          </a:p>
          <a:p>
            <a:pPr eaLnBrk="1" hangingPunct="1"/>
            <a:r>
              <a:rPr lang="fr-FR" dirty="0" smtClean="0">
                <a:solidFill>
                  <a:schemeClr val="accent1"/>
                </a:solidFill>
              </a:rPr>
              <a:t>2003 –</a:t>
            </a:r>
            <a:r>
              <a:rPr lang="fr-FR" dirty="0" err="1" smtClean="0">
                <a:solidFill>
                  <a:schemeClr val="accent1"/>
                </a:solidFill>
              </a:rPr>
              <a:t>Tribe</a:t>
            </a:r>
            <a:r>
              <a:rPr lang="fr-FR" dirty="0" smtClean="0">
                <a:solidFill>
                  <a:schemeClr val="accent1"/>
                </a:solidFill>
              </a:rPr>
              <a:t>, </a:t>
            </a:r>
            <a:r>
              <a:rPr lang="fr-FR" dirty="0" err="1" smtClean="0">
                <a:solidFill>
                  <a:schemeClr val="accent1"/>
                </a:solidFill>
              </a:rPr>
              <a:t>Orkut</a:t>
            </a:r>
            <a:r>
              <a:rPr lang="fr-FR" dirty="0" smtClean="0">
                <a:solidFill>
                  <a:schemeClr val="accent1"/>
                </a:solidFill>
              </a:rPr>
              <a:t>, </a:t>
            </a:r>
            <a:r>
              <a:rPr lang="fr-FR" dirty="0" err="1" smtClean="0">
                <a:solidFill>
                  <a:schemeClr val="accent1"/>
                </a:solidFill>
              </a:rPr>
              <a:t>Myspace</a:t>
            </a:r>
            <a:r>
              <a:rPr lang="fr-FR" dirty="0" smtClean="0">
                <a:solidFill>
                  <a:schemeClr val="accent1"/>
                </a:solidFill>
              </a:rPr>
              <a:t> (YASNS – </a:t>
            </a:r>
            <a:r>
              <a:rPr lang="fr-FR" dirty="0" err="1" smtClean="0">
                <a:solidFill>
                  <a:schemeClr val="accent1"/>
                </a:solidFill>
              </a:rPr>
              <a:t>Yet</a:t>
            </a:r>
            <a:r>
              <a:rPr lang="fr-FR" dirty="0" smtClean="0">
                <a:solidFill>
                  <a:schemeClr val="accent1"/>
                </a:solidFill>
              </a:rPr>
              <a:t> </a:t>
            </a:r>
            <a:r>
              <a:rPr lang="fr-FR" dirty="0" err="1" smtClean="0">
                <a:solidFill>
                  <a:schemeClr val="accent1"/>
                </a:solidFill>
              </a:rPr>
              <a:t>Another</a:t>
            </a:r>
            <a:r>
              <a:rPr lang="fr-FR" dirty="0" smtClean="0">
                <a:solidFill>
                  <a:schemeClr val="accent1"/>
                </a:solidFill>
              </a:rPr>
              <a:t> Social Network Service)</a:t>
            </a:r>
          </a:p>
          <a:p>
            <a:pPr eaLnBrk="1" hangingPunct="1"/>
            <a:r>
              <a:rPr lang="fr-FR" dirty="0" smtClean="0">
                <a:solidFill>
                  <a:schemeClr val="accent1"/>
                </a:solidFill>
              </a:rPr>
              <a:t>2004 – </a:t>
            </a:r>
            <a:r>
              <a:rPr lang="fr-FR" dirty="0" err="1" smtClean="0">
                <a:solidFill>
                  <a:schemeClr val="accent1"/>
                </a:solidFill>
              </a:rPr>
              <a:t>Facebook</a:t>
            </a:r>
            <a:endParaRPr lang="fr-FR" dirty="0" smtClean="0">
              <a:solidFill>
                <a:schemeClr val="accent1"/>
              </a:solidFill>
            </a:endParaRPr>
          </a:p>
          <a:p>
            <a:pPr eaLnBrk="1" hangingPunct="1">
              <a:buNone/>
            </a:pPr>
            <a:endParaRPr lang="fr-FR" dirty="0" smtClean="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pic>
        <p:nvPicPr>
          <p:cNvPr id="66562" name="Picture 2" descr="http://firstmonday.org/htbin/cgiwrap/bin/ojs/index.php/fm/article/viewFile/1057/977/8406"/>
          <p:cNvPicPr>
            <a:picLocks noChangeAspect="1" noChangeArrowheads="1"/>
          </p:cNvPicPr>
          <p:nvPr/>
        </p:nvPicPr>
        <p:blipFill>
          <a:blip r:embed="rId4" cstate="print"/>
          <a:srcRect/>
          <a:stretch>
            <a:fillRect/>
          </a:stretch>
        </p:blipFill>
        <p:spPr bwMode="auto">
          <a:xfrm>
            <a:off x="2082305" y="2357430"/>
            <a:ext cx="5918719" cy="4500570"/>
          </a:xfrm>
          <a:prstGeom prst="rect">
            <a:avLst/>
          </a:prstGeom>
          <a:noFill/>
        </p:spPr>
      </p:pic>
      <p:sp>
        <p:nvSpPr>
          <p:cNvPr id="5" name="TextBox 4"/>
          <p:cNvSpPr txBox="1"/>
          <p:nvPr/>
        </p:nvSpPr>
        <p:spPr>
          <a:xfrm>
            <a:off x="500034" y="2000240"/>
            <a:ext cx="2967479" cy="369332"/>
          </a:xfrm>
          <a:prstGeom prst="rect">
            <a:avLst/>
          </a:prstGeom>
          <a:noFill/>
        </p:spPr>
        <p:txBody>
          <a:bodyPr wrap="none" rtlCol="0">
            <a:spAutoFit/>
          </a:bodyPr>
          <a:lstStyle/>
          <a:p>
            <a:r>
              <a:rPr lang="pt-BR" b="1" dirty="0" smtClean="0"/>
              <a:t>Distribuição dos usuário:</a:t>
            </a:r>
            <a:endParaRPr lang="pt-BR"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pic>
        <p:nvPicPr>
          <p:cNvPr id="68610" name="Picture 2" descr="http://firstmonday.org/htbin/cgiwrap/bin/ojs/index.php/fm/article/viewFile/1057/977/8407"/>
          <p:cNvPicPr>
            <a:picLocks noChangeAspect="1" noChangeArrowheads="1"/>
          </p:cNvPicPr>
          <p:nvPr/>
        </p:nvPicPr>
        <p:blipFill>
          <a:blip r:embed="rId4" cstate="print"/>
          <a:srcRect/>
          <a:stretch>
            <a:fillRect/>
          </a:stretch>
        </p:blipFill>
        <p:spPr bwMode="auto">
          <a:xfrm>
            <a:off x="1714481" y="2500306"/>
            <a:ext cx="5869304" cy="4357694"/>
          </a:xfrm>
          <a:prstGeom prst="rect">
            <a:avLst/>
          </a:prstGeom>
          <a:noFill/>
        </p:spPr>
      </p:pic>
      <p:sp>
        <p:nvSpPr>
          <p:cNvPr id="7" name="TextBox 6"/>
          <p:cNvSpPr txBox="1"/>
          <p:nvPr/>
        </p:nvSpPr>
        <p:spPr>
          <a:xfrm>
            <a:off x="500034" y="2000240"/>
            <a:ext cx="3095719" cy="369332"/>
          </a:xfrm>
          <a:prstGeom prst="rect">
            <a:avLst/>
          </a:prstGeom>
          <a:noFill/>
        </p:spPr>
        <p:txBody>
          <a:bodyPr wrap="none" rtlCol="0">
            <a:spAutoFit/>
          </a:bodyPr>
          <a:lstStyle/>
          <a:p>
            <a:r>
              <a:rPr lang="pt-BR" b="1" dirty="0" smtClean="0"/>
              <a:t>Efeito de mundo pequeno:</a:t>
            </a:r>
            <a:endParaRPr lang="pt-BR"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3095719" cy="369332"/>
          </a:xfrm>
          <a:prstGeom prst="rect">
            <a:avLst/>
          </a:prstGeom>
          <a:noFill/>
        </p:spPr>
        <p:txBody>
          <a:bodyPr wrap="none" rtlCol="0">
            <a:spAutoFit/>
          </a:bodyPr>
          <a:lstStyle/>
          <a:p>
            <a:r>
              <a:rPr lang="pt-BR" b="1" dirty="0" smtClean="0"/>
              <a:t>Efeito de mundo pequeno:</a:t>
            </a:r>
            <a:endParaRPr lang="pt-BR" b="1" dirty="0"/>
          </a:p>
        </p:txBody>
      </p:sp>
      <p:sp>
        <p:nvSpPr>
          <p:cNvPr id="6" name="TextBox 5"/>
          <p:cNvSpPr txBox="1"/>
          <p:nvPr/>
        </p:nvSpPr>
        <p:spPr>
          <a:xfrm>
            <a:off x="1500166" y="2857496"/>
            <a:ext cx="6789038" cy="3416320"/>
          </a:xfrm>
          <a:prstGeom prst="rect">
            <a:avLst/>
          </a:prstGeom>
          <a:noFill/>
        </p:spPr>
        <p:txBody>
          <a:bodyPr wrap="none" rtlCol="0">
            <a:spAutoFit/>
          </a:bodyPr>
          <a:lstStyle/>
          <a:p>
            <a:r>
              <a:rPr lang="pt-BR" dirty="0" smtClean="0"/>
              <a:t>-Individuos tendem a socializar-se em grupos pequenos</a:t>
            </a:r>
          </a:p>
          <a:p>
            <a:r>
              <a:rPr lang="pt-BR" dirty="0" smtClean="0"/>
              <a:t>-Fatores importantes na socialização são: ano na faculdade,</a:t>
            </a:r>
          </a:p>
          <a:p>
            <a:r>
              <a:rPr lang="pt-BR" dirty="0" smtClean="0"/>
              <a:t>departamento, dormitório.</a:t>
            </a:r>
          </a:p>
          <a:p>
            <a:r>
              <a:rPr lang="pt-BR" dirty="0" smtClean="0"/>
              <a:t>-O coeficiente </a:t>
            </a:r>
            <a:r>
              <a:rPr lang="pt-BR" dirty="0" err="1" smtClean="0"/>
              <a:t>clustering</a:t>
            </a:r>
            <a:r>
              <a:rPr lang="pt-BR" dirty="0" smtClean="0"/>
              <a:t> </a:t>
            </a:r>
            <a:r>
              <a:rPr lang="pt-BR" dirty="0" smtClean="0"/>
              <a:t>é a razão entre o número de conexões</a:t>
            </a:r>
          </a:p>
          <a:p>
            <a:r>
              <a:rPr lang="pt-BR" dirty="0" smtClean="0"/>
              <a:t>da </a:t>
            </a:r>
            <a:r>
              <a:rPr lang="pt-BR" dirty="0" err="1" smtClean="0"/>
              <a:t>vizinhaça</a:t>
            </a:r>
            <a:r>
              <a:rPr lang="pt-BR" dirty="0" smtClean="0"/>
              <a:t> de um nó e o número de conexões se a vizinhança</a:t>
            </a:r>
          </a:p>
          <a:p>
            <a:r>
              <a:rPr lang="pt-BR" dirty="0" smtClean="0"/>
              <a:t>f</a:t>
            </a:r>
            <a:r>
              <a:rPr lang="pt-BR" dirty="0" smtClean="0"/>
              <a:t>osse totalm</a:t>
            </a:r>
            <a:r>
              <a:rPr lang="pt-BR" dirty="0" smtClean="0"/>
              <a:t>ente conectada</a:t>
            </a:r>
            <a:endParaRPr lang="pt-BR" dirty="0" smtClean="0"/>
          </a:p>
          <a:p>
            <a:r>
              <a:rPr lang="pt-BR" dirty="0" smtClean="0"/>
              <a:t>- Clustering de 0.17 é 40 vezes maior do que seria</a:t>
            </a:r>
          </a:p>
          <a:p>
            <a:r>
              <a:rPr lang="pt-BR" dirty="0" smtClean="0"/>
              <a:t>em uma rede randômica</a:t>
            </a:r>
          </a:p>
          <a:p>
            <a:r>
              <a:rPr lang="pt-BR" dirty="0" smtClean="0"/>
              <a:t>-Clustering x Pequenos Caminhos(Watts e Strogatz-1998) :</a:t>
            </a:r>
          </a:p>
          <a:p>
            <a:r>
              <a:rPr lang="pt-BR" dirty="0" smtClean="0"/>
              <a:t>Quanto menor a fração de conexões randômicas,  redes </a:t>
            </a:r>
          </a:p>
          <a:p>
            <a:r>
              <a:rPr lang="pt-BR" dirty="0" smtClean="0"/>
              <a:t>sociais poderiam mostrar grande clustering e pequena </a:t>
            </a:r>
          </a:p>
          <a:p>
            <a:r>
              <a:rPr lang="pt-BR" dirty="0" smtClean="0"/>
              <a:t>média de caminho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1838965" cy="369332"/>
          </a:xfrm>
          <a:prstGeom prst="rect">
            <a:avLst/>
          </a:prstGeom>
          <a:noFill/>
        </p:spPr>
        <p:txBody>
          <a:bodyPr wrap="none" rtlCol="0">
            <a:spAutoFit/>
          </a:bodyPr>
          <a:lstStyle/>
          <a:p>
            <a:r>
              <a:rPr lang="pt-BR" b="1" dirty="0" smtClean="0"/>
              <a:t>Personalidade:</a:t>
            </a:r>
            <a:endParaRPr lang="pt-BR" b="1" dirty="0"/>
          </a:p>
        </p:txBody>
      </p:sp>
      <p:sp>
        <p:nvSpPr>
          <p:cNvPr id="6" name="TextBox 5"/>
          <p:cNvSpPr txBox="1"/>
          <p:nvPr/>
        </p:nvSpPr>
        <p:spPr>
          <a:xfrm>
            <a:off x="1500166" y="2857496"/>
            <a:ext cx="1838965" cy="2308324"/>
          </a:xfrm>
          <a:prstGeom prst="rect">
            <a:avLst/>
          </a:prstGeom>
          <a:noFill/>
        </p:spPr>
        <p:txBody>
          <a:bodyPr wrap="none" rtlCol="0">
            <a:spAutoFit/>
          </a:bodyPr>
          <a:lstStyle/>
          <a:p>
            <a:r>
              <a:rPr lang="pt-BR" dirty="0" smtClean="0"/>
              <a:t>-Sexy</a:t>
            </a:r>
          </a:p>
          <a:p>
            <a:r>
              <a:rPr lang="pt-BR" dirty="0" smtClean="0"/>
              <a:t>-Atraente</a:t>
            </a:r>
          </a:p>
          <a:p>
            <a:r>
              <a:rPr lang="pt-BR" dirty="0" smtClean="0"/>
              <a:t>-Divertido</a:t>
            </a:r>
          </a:p>
          <a:p>
            <a:r>
              <a:rPr lang="pt-BR" dirty="0" smtClean="0"/>
              <a:t>-Estranhos</a:t>
            </a:r>
          </a:p>
          <a:p>
            <a:r>
              <a:rPr lang="pt-BR" dirty="0" smtClean="0"/>
              <a:t>-Bem sucedidos</a:t>
            </a:r>
          </a:p>
          <a:p>
            <a:r>
              <a:rPr lang="pt-BR" dirty="0" smtClean="0"/>
              <a:t>-Responsável</a:t>
            </a:r>
          </a:p>
          <a:p>
            <a:r>
              <a:rPr lang="pt-BR" dirty="0" smtClean="0"/>
              <a:t>....</a:t>
            </a:r>
          </a:p>
          <a:p>
            <a:endParaRPr lang="pt-B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800219" cy="369332"/>
          </a:xfrm>
          <a:prstGeom prst="rect">
            <a:avLst/>
          </a:prstGeom>
          <a:noFill/>
        </p:spPr>
        <p:txBody>
          <a:bodyPr wrap="none" rtlCol="0">
            <a:spAutoFit/>
          </a:bodyPr>
          <a:lstStyle/>
          <a:p>
            <a:r>
              <a:rPr lang="pt-BR" b="1" dirty="0" smtClean="0"/>
              <a:t>Sexy:</a:t>
            </a:r>
            <a:endParaRPr lang="pt-BR" b="1" dirty="0"/>
          </a:p>
        </p:txBody>
      </p:sp>
      <p:sp>
        <p:nvSpPr>
          <p:cNvPr id="6" name="TextBox 5"/>
          <p:cNvSpPr txBox="1"/>
          <p:nvPr/>
        </p:nvSpPr>
        <p:spPr>
          <a:xfrm>
            <a:off x="1214414" y="2643182"/>
            <a:ext cx="5429692" cy="646331"/>
          </a:xfrm>
          <a:prstGeom prst="rect">
            <a:avLst/>
          </a:prstGeom>
          <a:noFill/>
        </p:spPr>
        <p:txBody>
          <a:bodyPr wrap="none" rtlCol="0">
            <a:spAutoFit/>
          </a:bodyPr>
          <a:lstStyle/>
          <a:p>
            <a:r>
              <a:rPr lang="pt-BR" dirty="0" smtClean="0"/>
              <a:t>-Procuram por pessoas sexys nos relacionamentos</a:t>
            </a:r>
          </a:p>
          <a:p>
            <a:r>
              <a:rPr lang="pt-BR" dirty="0" smtClean="0"/>
              <a:t>e romances</a:t>
            </a:r>
          </a:p>
        </p:txBody>
      </p:sp>
      <p:sp>
        <p:nvSpPr>
          <p:cNvPr id="5" name="TextBox 4"/>
          <p:cNvSpPr txBox="1"/>
          <p:nvPr/>
        </p:nvSpPr>
        <p:spPr>
          <a:xfrm>
            <a:off x="642910" y="3571876"/>
            <a:ext cx="1197764" cy="369332"/>
          </a:xfrm>
          <a:prstGeom prst="rect">
            <a:avLst/>
          </a:prstGeom>
          <a:noFill/>
        </p:spPr>
        <p:txBody>
          <a:bodyPr wrap="none" rtlCol="0">
            <a:spAutoFit/>
          </a:bodyPr>
          <a:lstStyle/>
          <a:p>
            <a:r>
              <a:rPr lang="pt-BR" b="1" dirty="0" smtClean="0"/>
              <a:t>Atraente:</a:t>
            </a:r>
            <a:endParaRPr lang="pt-BR" b="1" dirty="0"/>
          </a:p>
        </p:txBody>
      </p:sp>
      <p:sp>
        <p:nvSpPr>
          <p:cNvPr id="8" name="TextBox 7"/>
          <p:cNvSpPr txBox="1"/>
          <p:nvPr/>
        </p:nvSpPr>
        <p:spPr>
          <a:xfrm>
            <a:off x="1285852" y="4068553"/>
            <a:ext cx="5250155" cy="646331"/>
          </a:xfrm>
          <a:prstGeom prst="rect">
            <a:avLst/>
          </a:prstGeom>
          <a:noFill/>
        </p:spPr>
        <p:txBody>
          <a:bodyPr wrap="none" rtlCol="0">
            <a:spAutoFit/>
          </a:bodyPr>
          <a:lstStyle/>
          <a:p>
            <a:r>
              <a:rPr lang="pt-BR" dirty="0" smtClean="0"/>
              <a:t>-Acredita que a aparência é importante para seus</a:t>
            </a:r>
          </a:p>
          <a:p>
            <a:r>
              <a:rPr lang="pt-BR" dirty="0" smtClean="0"/>
              <a:t>relacionamentos</a:t>
            </a:r>
          </a:p>
        </p:txBody>
      </p:sp>
      <p:sp>
        <p:nvSpPr>
          <p:cNvPr id="9" name="TextBox 8"/>
          <p:cNvSpPr txBox="1"/>
          <p:nvPr/>
        </p:nvSpPr>
        <p:spPr>
          <a:xfrm>
            <a:off x="642910" y="4929198"/>
            <a:ext cx="1261884" cy="369332"/>
          </a:xfrm>
          <a:prstGeom prst="rect">
            <a:avLst/>
          </a:prstGeom>
          <a:noFill/>
        </p:spPr>
        <p:txBody>
          <a:bodyPr wrap="none" rtlCol="0">
            <a:spAutoFit/>
          </a:bodyPr>
          <a:lstStyle/>
          <a:p>
            <a:r>
              <a:rPr lang="pt-BR" b="1" dirty="0" smtClean="0"/>
              <a:t>Divertido:</a:t>
            </a:r>
          </a:p>
        </p:txBody>
      </p:sp>
      <p:sp>
        <p:nvSpPr>
          <p:cNvPr id="10" name="TextBox 9"/>
          <p:cNvSpPr txBox="1"/>
          <p:nvPr/>
        </p:nvSpPr>
        <p:spPr>
          <a:xfrm>
            <a:off x="1357290" y="5286388"/>
            <a:ext cx="5237331" cy="646331"/>
          </a:xfrm>
          <a:prstGeom prst="rect">
            <a:avLst/>
          </a:prstGeom>
          <a:noFill/>
        </p:spPr>
        <p:txBody>
          <a:bodyPr wrap="none" rtlCol="0">
            <a:spAutoFit/>
          </a:bodyPr>
          <a:lstStyle/>
          <a:p>
            <a:r>
              <a:rPr lang="pt-BR" dirty="0" smtClean="0"/>
              <a:t>-Procuram  por divertimento nos relacionamentos</a:t>
            </a:r>
          </a:p>
          <a:p>
            <a:r>
              <a:rPr lang="pt-BR" dirty="0" smtClean="0"/>
              <a:t>e romances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1261884" cy="369332"/>
          </a:xfrm>
          <a:prstGeom prst="rect">
            <a:avLst/>
          </a:prstGeom>
          <a:noFill/>
        </p:spPr>
        <p:txBody>
          <a:bodyPr wrap="none" rtlCol="0">
            <a:spAutoFit/>
          </a:bodyPr>
          <a:lstStyle/>
          <a:p>
            <a:r>
              <a:rPr lang="pt-BR" b="1" dirty="0" smtClean="0"/>
              <a:t>Estranho:</a:t>
            </a:r>
            <a:endParaRPr lang="pt-BR" b="1" dirty="0"/>
          </a:p>
        </p:txBody>
      </p:sp>
      <p:sp>
        <p:nvSpPr>
          <p:cNvPr id="6" name="TextBox 5"/>
          <p:cNvSpPr txBox="1"/>
          <p:nvPr/>
        </p:nvSpPr>
        <p:spPr>
          <a:xfrm>
            <a:off x="1214414" y="2643182"/>
            <a:ext cx="5173211" cy="2585323"/>
          </a:xfrm>
          <a:prstGeom prst="rect">
            <a:avLst/>
          </a:prstGeom>
          <a:noFill/>
        </p:spPr>
        <p:txBody>
          <a:bodyPr wrap="none" rtlCol="0">
            <a:spAutoFit/>
          </a:bodyPr>
          <a:lstStyle/>
          <a:p>
            <a:r>
              <a:rPr lang="pt-BR" dirty="0" smtClean="0"/>
              <a:t>-Ter amigos estranhos</a:t>
            </a:r>
          </a:p>
          <a:p>
            <a:r>
              <a:rPr lang="pt-BR" dirty="0" smtClean="0"/>
              <a:t>-Preferir estar só</a:t>
            </a:r>
          </a:p>
          <a:p>
            <a:r>
              <a:rPr lang="pt-BR" dirty="0" smtClean="0"/>
              <a:t>-Ficar em casa</a:t>
            </a:r>
          </a:p>
          <a:p>
            <a:r>
              <a:rPr lang="pt-BR" dirty="0" smtClean="0"/>
              <a:t>-Não fazer atividade física</a:t>
            </a:r>
          </a:p>
          <a:p>
            <a:r>
              <a:rPr lang="pt-BR" dirty="0" smtClean="0"/>
              <a:t>-Curte mais ficção científica e livros de fantasia</a:t>
            </a:r>
          </a:p>
          <a:p>
            <a:r>
              <a:rPr lang="pt-BR" dirty="0" smtClean="0"/>
              <a:t>-Jogos de computador e curtem heavy metal</a:t>
            </a:r>
          </a:p>
          <a:p>
            <a:r>
              <a:rPr lang="pt-BR" dirty="0" smtClean="0"/>
              <a:t>-Não procuram aparência nos relacionamentos</a:t>
            </a:r>
          </a:p>
          <a:p>
            <a:r>
              <a:rPr lang="pt-BR" dirty="0" smtClean="0"/>
              <a:t>-Não se acham divertidos,nem atraentes ou bem</a:t>
            </a:r>
          </a:p>
          <a:p>
            <a:r>
              <a:rPr lang="pt-BR" dirty="0" smtClean="0"/>
              <a:t>sucedidos.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1838965" cy="369332"/>
          </a:xfrm>
          <a:prstGeom prst="rect">
            <a:avLst/>
          </a:prstGeom>
          <a:noFill/>
        </p:spPr>
        <p:txBody>
          <a:bodyPr wrap="none" rtlCol="0">
            <a:spAutoFit/>
          </a:bodyPr>
          <a:lstStyle/>
          <a:p>
            <a:r>
              <a:rPr lang="pt-BR" b="1" dirty="0" smtClean="0"/>
              <a:t>Bem sucedido:</a:t>
            </a:r>
            <a:endParaRPr lang="pt-BR" b="1" dirty="0"/>
          </a:p>
        </p:txBody>
      </p:sp>
      <p:sp>
        <p:nvSpPr>
          <p:cNvPr id="6" name="TextBox 5"/>
          <p:cNvSpPr txBox="1"/>
          <p:nvPr/>
        </p:nvSpPr>
        <p:spPr>
          <a:xfrm>
            <a:off x="1214414" y="2643182"/>
            <a:ext cx="4737194" cy="2308324"/>
          </a:xfrm>
          <a:prstGeom prst="rect">
            <a:avLst/>
          </a:prstGeom>
          <a:noFill/>
        </p:spPr>
        <p:txBody>
          <a:bodyPr wrap="none" rtlCol="0">
            <a:spAutoFit/>
          </a:bodyPr>
          <a:lstStyle/>
          <a:p>
            <a:r>
              <a:rPr lang="pt-BR" dirty="0" smtClean="0"/>
              <a:t>-Usam seu tempo livre em compromissos</a:t>
            </a:r>
          </a:p>
          <a:p>
            <a:r>
              <a:rPr lang="pt-BR" dirty="0" smtClean="0"/>
              <a:t>e aumento do trabalho</a:t>
            </a:r>
          </a:p>
          <a:p>
            <a:r>
              <a:rPr lang="pt-BR" dirty="0" smtClean="0"/>
              <a:t>-Enfatizam a aparência e sexo nas relações</a:t>
            </a:r>
          </a:p>
          <a:p>
            <a:r>
              <a:rPr lang="pt-BR" dirty="0" smtClean="0"/>
              <a:t>Românticas e amizades</a:t>
            </a:r>
          </a:p>
          <a:p>
            <a:r>
              <a:rPr lang="pt-BR" dirty="0" smtClean="0"/>
              <a:t>-Curtem atividades desafiadoras fisicamente</a:t>
            </a:r>
          </a:p>
          <a:p>
            <a:r>
              <a:rPr lang="pt-BR" dirty="0" smtClean="0"/>
              <a:t>(tênis, navegação, esqui aquático)</a:t>
            </a:r>
          </a:p>
          <a:p>
            <a:r>
              <a:rPr lang="pt-BR" dirty="0" smtClean="0"/>
              <a:t>-Gostam 3 vezes mais de ler livros sobre</a:t>
            </a:r>
          </a:p>
          <a:p>
            <a:r>
              <a:rPr lang="pt-BR" dirty="0" smtClean="0"/>
              <a:t>negócios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1685077" cy="369332"/>
          </a:xfrm>
          <a:prstGeom prst="rect">
            <a:avLst/>
          </a:prstGeom>
          <a:noFill/>
        </p:spPr>
        <p:txBody>
          <a:bodyPr wrap="none" rtlCol="0">
            <a:spAutoFit/>
          </a:bodyPr>
          <a:lstStyle/>
          <a:p>
            <a:r>
              <a:rPr lang="pt-BR" b="1" dirty="0" smtClean="0"/>
              <a:t>Responsável:</a:t>
            </a:r>
            <a:endParaRPr lang="pt-BR" b="1" dirty="0"/>
          </a:p>
        </p:txBody>
      </p:sp>
      <p:sp>
        <p:nvSpPr>
          <p:cNvPr id="6" name="TextBox 5"/>
          <p:cNvSpPr txBox="1"/>
          <p:nvPr/>
        </p:nvSpPr>
        <p:spPr>
          <a:xfrm>
            <a:off x="1214414" y="2643182"/>
            <a:ext cx="5096267" cy="1477328"/>
          </a:xfrm>
          <a:prstGeom prst="rect">
            <a:avLst/>
          </a:prstGeom>
          <a:noFill/>
        </p:spPr>
        <p:txBody>
          <a:bodyPr wrap="none" rtlCol="0">
            <a:spAutoFit/>
          </a:bodyPr>
          <a:lstStyle/>
          <a:p>
            <a:r>
              <a:rPr lang="pt-BR" dirty="0" smtClean="0"/>
              <a:t>-Gostam de livros de sexo, erótico,gay e lésbico</a:t>
            </a:r>
          </a:p>
          <a:p>
            <a:r>
              <a:rPr lang="pt-BR" dirty="0" smtClean="0"/>
              <a:t>-Curtem  filmes independentes</a:t>
            </a:r>
          </a:p>
          <a:p>
            <a:r>
              <a:rPr lang="pt-BR" dirty="0" smtClean="0"/>
              <a:t>-Escutam funk,jungle,reggae e trance</a:t>
            </a:r>
          </a:p>
          <a:p>
            <a:r>
              <a:rPr lang="pt-BR" dirty="0" smtClean="0"/>
              <a:t>-Curtem skate</a:t>
            </a:r>
          </a:p>
          <a:p>
            <a:r>
              <a:rPr lang="pt-BR" dirty="0" smtClean="0"/>
              <a:t>-Gostam de ficar louco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3082895" cy="369332"/>
          </a:xfrm>
          <a:prstGeom prst="rect">
            <a:avLst/>
          </a:prstGeom>
          <a:noFill/>
        </p:spPr>
        <p:txBody>
          <a:bodyPr wrap="none" rtlCol="0">
            <a:spAutoFit/>
          </a:bodyPr>
          <a:lstStyle/>
          <a:p>
            <a:r>
              <a:rPr lang="pt-BR" b="1" dirty="0" smtClean="0"/>
              <a:t>Estudantes universitários:</a:t>
            </a:r>
            <a:endParaRPr lang="pt-BR" b="1" dirty="0"/>
          </a:p>
        </p:txBody>
      </p:sp>
      <p:pic>
        <p:nvPicPr>
          <p:cNvPr id="69634" name="Picture 2"/>
          <p:cNvPicPr>
            <a:picLocks noChangeAspect="1" noChangeArrowheads="1"/>
          </p:cNvPicPr>
          <p:nvPr/>
        </p:nvPicPr>
        <p:blipFill>
          <a:blip r:embed="rId4" cstate="print"/>
          <a:srcRect/>
          <a:stretch>
            <a:fillRect/>
          </a:stretch>
        </p:blipFill>
        <p:spPr bwMode="auto">
          <a:xfrm>
            <a:off x="2000232" y="2352677"/>
            <a:ext cx="5181600" cy="4433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133918" cy="369332"/>
          </a:xfrm>
          <a:prstGeom prst="rect">
            <a:avLst/>
          </a:prstGeom>
          <a:noFill/>
        </p:spPr>
        <p:txBody>
          <a:bodyPr wrap="none" rtlCol="0">
            <a:spAutoFit/>
          </a:bodyPr>
          <a:lstStyle/>
          <a:p>
            <a:r>
              <a:rPr lang="pt-BR" b="1" dirty="0" smtClean="0"/>
              <a:t>Association ratio:</a:t>
            </a:r>
            <a:endParaRPr lang="pt-BR" b="1" dirty="0"/>
          </a:p>
        </p:txBody>
      </p:sp>
      <p:sp>
        <p:nvSpPr>
          <p:cNvPr id="5" name="TextBox 4"/>
          <p:cNvSpPr txBox="1"/>
          <p:nvPr/>
        </p:nvSpPr>
        <p:spPr>
          <a:xfrm>
            <a:off x="1214414" y="2643182"/>
            <a:ext cx="6572296" cy="2308324"/>
          </a:xfrm>
          <a:prstGeom prst="rect">
            <a:avLst/>
          </a:prstGeom>
          <a:noFill/>
        </p:spPr>
        <p:txBody>
          <a:bodyPr wrap="square" rtlCol="0">
            <a:spAutoFit/>
          </a:bodyPr>
          <a:lstStyle/>
          <a:p>
            <a:pPr>
              <a:buFontTx/>
              <a:buChar char="-"/>
            </a:pPr>
            <a:r>
              <a:rPr lang="pt-BR" dirty="0" smtClean="0"/>
              <a:t>Association ratio  = Proporção 1 / Proporção 2</a:t>
            </a:r>
          </a:p>
          <a:p>
            <a:pPr>
              <a:buFontTx/>
              <a:buChar char="-"/>
            </a:pPr>
            <a:endParaRPr lang="pt-BR" dirty="0" smtClean="0"/>
          </a:p>
          <a:p>
            <a:r>
              <a:rPr lang="pt-BR" dirty="0" smtClean="0"/>
              <a:t>*Proporção 1 = Proporção dos contatos feitos entre pessoas</a:t>
            </a:r>
          </a:p>
          <a:p>
            <a:r>
              <a:rPr lang="pt-BR" dirty="0" smtClean="0"/>
              <a:t> que compartilham  uma caracteristica .</a:t>
            </a:r>
          </a:p>
          <a:p>
            <a:r>
              <a:rPr lang="pt-BR" dirty="0" smtClean="0"/>
              <a:t>*Proporção 2 =  Proporção de individuos na populacao que possui a caracteristica</a:t>
            </a:r>
          </a:p>
          <a:p>
            <a:endParaRPr lang="pt-BR" dirty="0" smtClean="0"/>
          </a:p>
          <a:p>
            <a:pPr>
              <a:buFontTx/>
              <a:buChar char="-"/>
            </a:pPr>
            <a:endParaRPr lang="pt-B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Introdução</a:t>
            </a:r>
            <a:endParaRPr lang="fr-FR" dirty="0" smtClean="0">
              <a:solidFill>
                <a:schemeClr val="bg1"/>
              </a:solidFill>
            </a:endParaRPr>
          </a:p>
        </p:txBody>
      </p:sp>
      <p:pic>
        <p:nvPicPr>
          <p:cNvPr id="5126" name="Picture 6"/>
          <p:cNvPicPr>
            <a:picLocks noChangeAspect="1" noChangeArrowheads="1"/>
          </p:cNvPicPr>
          <p:nvPr/>
        </p:nvPicPr>
        <p:blipFill>
          <a:blip r:embed="rId4" cstate="print"/>
          <a:srcRect/>
          <a:stretch>
            <a:fillRect/>
          </a:stretch>
        </p:blipFill>
        <p:spPr bwMode="auto">
          <a:xfrm>
            <a:off x="785786" y="1571612"/>
            <a:ext cx="7845614" cy="4748231"/>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1000100" y="1643050"/>
            <a:ext cx="7858180" cy="4823833"/>
          </a:xfrm>
          <a:prstGeom prst="rect">
            <a:avLst/>
          </a:prstGeom>
          <a:noFill/>
          <a:ln w="9525">
            <a:noFill/>
            <a:miter lim="800000"/>
            <a:headEnd/>
            <a:tailEnd/>
          </a:ln>
        </p:spPr>
      </p:pic>
      <p:sp>
        <p:nvSpPr>
          <p:cNvPr id="7" name="Oval 6"/>
          <p:cNvSpPr/>
          <p:nvPr/>
        </p:nvSpPr>
        <p:spPr>
          <a:xfrm>
            <a:off x="2000232" y="1428736"/>
            <a:ext cx="2786082" cy="78581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Oval 7"/>
          <p:cNvSpPr/>
          <p:nvPr/>
        </p:nvSpPr>
        <p:spPr>
          <a:xfrm>
            <a:off x="7429520" y="1571612"/>
            <a:ext cx="1500198" cy="50006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403222" cy="369332"/>
          </a:xfrm>
          <a:prstGeom prst="rect">
            <a:avLst/>
          </a:prstGeom>
          <a:noFill/>
        </p:spPr>
        <p:txBody>
          <a:bodyPr wrap="none" rtlCol="0">
            <a:spAutoFit/>
          </a:bodyPr>
          <a:lstStyle/>
          <a:p>
            <a:r>
              <a:rPr lang="pt-BR" b="1" dirty="0" smtClean="0"/>
              <a:t>Resultados obtidos:</a:t>
            </a:r>
            <a:endParaRPr lang="pt-BR" b="1" dirty="0"/>
          </a:p>
        </p:txBody>
      </p:sp>
      <p:sp>
        <p:nvSpPr>
          <p:cNvPr id="5" name="TextBox 4"/>
          <p:cNvSpPr txBox="1"/>
          <p:nvPr/>
        </p:nvSpPr>
        <p:spPr>
          <a:xfrm>
            <a:off x="1214414" y="2643182"/>
            <a:ext cx="6572296" cy="2862322"/>
          </a:xfrm>
          <a:prstGeom prst="rect">
            <a:avLst/>
          </a:prstGeom>
          <a:noFill/>
        </p:spPr>
        <p:txBody>
          <a:bodyPr wrap="square" rtlCol="0">
            <a:spAutoFit/>
          </a:bodyPr>
          <a:lstStyle/>
          <a:p>
            <a:r>
              <a:rPr lang="pt-BR" dirty="0" smtClean="0"/>
              <a:t>-329 ou 16% do usuário indicam gostar de dançar em salão de bailes</a:t>
            </a:r>
          </a:p>
          <a:p>
            <a:r>
              <a:rPr lang="pt-BR" dirty="0" smtClean="0"/>
              <a:t>-Os 16% dos usuários possuem 2727 buddy links</a:t>
            </a:r>
          </a:p>
          <a:p>
            <a:r>
              <a:rPr lang="pt-BR" dirty="0" smtClean="0"/>
              <a:t>-Seleção de 16% nos 2727 links resulta em 437 usuários</a:t>
            </a:r>
          </a:p>
          <a:p>
            <a:r>
              <a:rPr lang="pt-BR" dirty="0" smtClean="0"/>
              <a:t>-Porém, 704 ou 25,81% dos links gostam de dançar em salão de bailes</a:t>
            </a:r>
          </a:p>
          <a:p>
            <a:endParaRPr lang="pt-BR" dirty="0" smtClean="0"/>
          </a:p>
          <a:p>
            <a:r>
              <a:rPr lang="pt-BR" dirty="0" smtClean="0"/>
              <a:t>A.R. = 25,81 / 16 = 1,61</a:t>
            </a:r>
          </a:p>
          <a:p>
            <a:endParaRPr lang="pt-BR" dirty="0" smtClean="0"/>
          </a:p>
          <a:p>
            <a:pPr>
              <a:buFontTx/>
              <a:buChar char="-"/>
            </a:pPr>
            <a:endParaRPr lang="pt-B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403222" cy="369332"/>
          </a:xfrm>
          <a:prstGeom prst="rect">
            <a:avLst/>
          </a:prstGeom>
          <a:noFill/>
        </p:spPr>
        <p:txBody>
          <a:bodyPr wrap="none" rtlCol="0">
            <a:spAutoFit/>
          </a:bodyPr>
          <a:lstStyle/>
          <a:p>
            <a:r>
              <a:rPr lang="pt-BR" b="1" dirty="0" smtClean="0"/>
              <a:t>Resultados obtidos:</a:t>
            </a:r>
            <a:endParaRPr lang="pt-BR" b="1" dirty="0"/>
          </a:p>
        </p:txBody>
      </p:sp>
      <p:sp>
        <p:nvSpPr>
          <p:cNvPr id="5" name="TextBox 4"/>
          <p:cNvSpPr txBox="1"/>
          <p:nvPr/>
        </p:nvSpPr>
        <p:spPr>
          <a:xfrm>
            <a:off x="1214414" y="2643182"/>
            <a:ext cx="6572296" cy="2585323"/>
          </a:xfrm>
          <a:prstGeom prst="rect">
            <a:avLst/>
          </a:prstGeom>
          <a:noFill/>
        </p:spPr>
        <p:txBody>
          <a:bodyPr wrap="square" rtlCol="0">
            <a:spAutoFit/>
          </a:bodyPr>
          <a:lstStyle/>
          <a:p>
            <a:r>
              <a:rPr lang="pt-BR" dirty="0" smtClean="0"/>
              <a:t>-Atividades ou interesses  compartilhadas por grupos menores </a:t>
            </a:r>
          </a:p>
          <a:p>
            <a:r>
              <a:rPr lang="pt-BR" dirty="0" smtClean="0"/>
              <a:t>demonstrou possuir graus de A.R. mais fortes do que atividades em  grupos maiores</a:t>
            </a:r>
          </a:p>
          <a:p>
            <a:r>
              <a:rPr lang="pt-BR" dirty="0" smtClean="0"/>
              <a:t>Exemplos:</a:t>
            </a:r>
          </a:p>
          <a:p>
            <a:r>
              <a:rPr lang="pt-BR" dirty="0" smtClean="0"/>
              <a:t>	-Ficar alucinado – 1.64</a:t>
            </a:r>
          </a:p>
          <a:p>
            <a:r>
              <a:rPr lang="pt-BR" dirty="0" smtClean="0"/>
              <a:t>	-Dançar em bailes – 1.61</a:t>
            </a:r>
          </a:p>
          <a:p>
            <a:r>
              <a:rPr lang="pt-BR" dirty="0" smtClean="0"/>
              <a:t>	-Dança latina – 1.49</a:t>
            </a:r>
          </a:p>
          <a:p>
            <a:r>
              <a:rPr lang="pt-BR" dirty="0" smtClean="0"/>
              <a:t>	-Festejar  - 1.18</a:t>
            </a:r>
          </a:p>
          <a:p>
            <a:r>
              <a:rPr lang="pt-BR" dirty="0" smtClean="0"/>
              <a:t>	-Camping – 1.11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403222" cy="369332"/>
          </a:xfrm>
          <a:prstGeom prst="rect">
            <a:avLst/>
          </a:prstGeom>
          <a:noFill/>
        </p:spPr>
        <p:txBody>
          <a:bodyPr wrap="none" rtlCol="0">
            <a:spAutoFit/>
          </a:bodyPr>
          <a:lstStyle/>
          <a:p>
            <a:r>
              <a:rPr lang="pt-BR" b="1" dirty="0" smtClean="0"/>
              <a:t>Resultados obtidos:</a:t>
            </a:r>
            <a:endParaRPr lang="pt-BR" b="1" dirty="0"/>
          </a:p>
        </p:txBody>
      </p:sp>
      <p:sp>
        <p:nvSpPr>
          <p:cNvPr id="5" name="TextBox 4"/>
          <p:cNvSpPr txBox="1"/>
          <p:nvPr/>
        </p:nvSpPr>
        <p:spPr>
          <a:xfrm>
            <a:off x="1214414" y="2643182"/>
            <a:ext cx="6572296" cy="923330"/>
          </a:xfrm>
          <a:prstGeom prst="rect">
            <a:avLst/>
          </a:prstGeom>
          <a:noFill/>
        </p:spPr>
        <p:txBody>
          <a:bodyPr wrap="square" rtlCol="0">
            <a:spAutoFit/>
          </a:bodyPr>
          <a:lstStyle/>
          <a:p>
            <a:r>
              <a:rPr lang="pt-BR" dirty="0" smtClean="0"/>
              <a:t>-Nos esportes,mutliplayers predizem melhor contatos sociais:</a:t>
            </a:r>
          </a:p>
          <a:p>
            <a:r>
              <a:rPr lang="pt-BR" dirty="0" smtClean="0"/>
              <a:t>	</a:t>
            </a:r>
          </a:p>
          <a:p>
            <a:r>
              <a:rPr lang="pt-BR" dirty="0" smtClean="0"/>
              <a:t>	</a:t>
            </a:r>
          </a:p>
        </p:txBody>
      </p:sp>
      <p:pic>
        <p:nvPicPr>
          <p:cNvPr id="1026" name="Picture 2"/>
          <p:cNvPicPr>
            <a:picLocks noChangeAspect="1" noChangeArrowheads="1"/>
          </p:cNvPicPr>
          <p:nvPr/>
        </p:nvPicPr>
        <p:blipFill>
          <a:blip r:embed="rId4" cstate="print"/>
          <a:srcRect/>
          <a:stretch>
            <a:fillRect/>
          </a:stretch>
        </p:blipFill>
        <p:spPr bwMode="auto">
          <a:xfrm>
            <a:off x="2143109" y="3143249"/>
            <a:ext cx="4929221" cy="355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403222" cy="369332"/>
          </a:xfrm>
          <a:prstGeom prst="rect">
            <a:avLst/>
          </a:prstGeom>
          <a:noFill/>
        </p:spPr>
        <p:txBody>
          <a:bodyPr wrap="none" rtlCol="0">
            <a:spAutoFit/>
          </a:bodyPr>
          <a:lstStyle/>
          <a:p>
            <a:r>
              <a:rPr lang="pt-BR" b="1" dirty="0" smtClean="0"/>
              <a:t>Resultados obtidos:</a:t>
            </a:r>
            <a:endParaRPr lang="pt-BR" b="1" dirty="0"/>
          </a:p>
        </p:txBody>
      </p:sp>
      <p:pic>
        <p:nvPicPr>
          <p:cNvPr id="2050" name="Picture 2"/>
          <p:cNvPicPr>
            <a:picLocks noChangeAspect="1" noChangeArrowheads="1"/>
          </p:cNvPicPr>
          <p:nvPr/>
        </p:nvPicPr>
        <p:blipFill>
          <a:blip r:embed="rId4" cstate="print"/>
          <a:srcRect/>
          <a:stretch>
            <a:fillRect/>
          </a:stretch>
        </p:blipFill>
        <p:spPr bwMode="auto">
          <a:xfrm>
            <a:off x="2285984" y="2643182"/>
            <a:ext cx="51816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403222" cy="369332"/>
          </a:xfrm>
          <a:prstGeom prst="rect">
            <a:avLst/>
          </a:prstGeom>
          <a:noFill/>
        </p:spPr>
        <p:txBody>
          <a:bodyPr wrap="none" rtlCol="0">
            <a:spAutoFit/>
          </a:bodyPr>
          <a:lstStyle/>
          <a:p>
            <a:r>
              <a:rPr lang="pt-BR" b="1" dirty="0" smtClean="0"/>
              <a:t>Resultados obtidos:</a:t>
            </a:r>
            <a:endParaRPr lang="pt-BR" b="1" dirty="0"/>
          </a:p>
        </p:txBody>
      </p:sp>
      <p:pic>
        <p:nvPicPr>
          <p:cNvPr id="4098" name="Picture 2"/>
          <p:cNvPicPr>
            <a:picLocks noChangeAspect="1" noChangeArrowheads="1"/>
          </p:cNvPicPr>
          <p:nvPr/>
        </p:nvPicPr>
        <p:blipFill>
          <a:blip r:embed="rId4" cstate="print"/>
          <a:srcRect/>
          <a:stretch>
            <a:fillRect/>
          </a:stretch>
        </p:blipFill>
        <p:spPr bwMode="auto">
          <a:xfrm>
            <a:off x="1928794" y="2357430"/>
            <a:ext cx="5887698" cy="4357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403222" cy="369332"/>
          </a:xfrm>
          <a:prstGeom prst="rect">
            <a:avLst/>
          </a:prstGeom>
          <a:noFill/>
        </p:spPr>
        <p:txBody>
          <a:bodyPr wrap="none" rtlCol="0">
            <a:spAutoFit/>
          </a:bodyPr>
          <a:lstStyle/>
          <a:p>
            <a:r>
              <a:rPr lang="pt-BR" b="1" dirty="0" smtClean="0"/>
              <a:t>Resultados obtidos:</a:t>
            </a:r>
            <a:endParaRPr lang="pt-BR" b="1" dirty="0"/>
          </a:p>
        </p:txBody>
      </p:sp>
      <p:sp>
        <p:nvSpPr>
          <p:cNvPr id="5" name="TextBox 4"/>
          <p:cNvSpPr txBox="1"/>
          <p:nvPr/>
        </p:nvSpPr>
        <p:spPr>
          <a:xfrm>
            <a:off x="1214414" y="2643182"/>
            <a:ext cx="6572296" cy="923330"/>
          </a:xfrm>
          <a:prstGeom prst="rect">
            <a:avLst/>
          </a:prstGeom>
          <a:noFill/>
        </p:spPr>
        <p:txBody>
          <a:bodyPr wrap="square" rtlCol="0">
            <a:spAutoFit/>
          </a:bodyPr>
          <a:lstStyle/>
          <a:p>
            <a:r>
              <a:rPr lang="pt-BR" dirty="0" smtClean="0"/>
              <a:t>-Similaridade e distância:</a:t>
            </a:r>
          </a:p>
          <a:p>
            <a:r>
              <a:rPr lang="pt-BR" dirty="0" smtClean="0"/>
              <a:t>	</a:t>
            </a:r>
          </a:p>
          <a:p>
            <a:r>
              <a:rPr lang="pt-BR" dirty="0" smtClean="0"/>
              <a:t>	</a:t>
            </a:r>
          </a:p>
        </p:txBody>
      </p:sp>
      <p:pic>
        <p:nvPicPr>
          <p:cNvPr id="2" name="Picture 2"/>
          <p:cNvPicPr>
            <a:picLocks noChangeAspect="1" noChangeArrowheads="1"/>
          </p:cNvPicPr>
          <p:nvPr/>
        </p:nvPicPr>
        <p:blipFill>
          <a:blip r:embed="rId4" cstate="print"/>
          <a:srcRect/>
          <a:stretch>
            <a:fillRect/>
          </a:stretch>
        </p:blipFill>
        <p:spPr bwMode="auto">
          <a:xfrm>
            <a:off x="2285984" y="2928934"/>
            <a:ext cx="485775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1685077" cy="369332"/>
          </a:xfrm>
          <a:prstGeom prst="rect">
            <a:avLst/>
          </a:prstGeom>
          <a:noFill/>
        </p:spPr>
        <p:txBody>
          <a:bodyPr wrap="none" rtlCol="0">
            <a:spAutoFit/>
          </a:bodyPr>
          <a:lstStyle/>
          <a:p>
            <a:r>
              <a:rPr lang="pt-BR" b="1" dirty="0" smtClean="0"/>
              <a:t>Nexus karma:</a:t>
            </a:r>
            <a:endParaRPr lang="pt-BR" b="1" dirty="0"/>
          </a:p>
        </p:txBody>
      </p:sp>
      <p:sp>
        <p:nvSpPr>
          <p:cNvPr id="5" name="TextBox 4"/>
          <p:cNvSpPr txBox="1"/>
          <p:nvPr/>
        </p:nvSpPr>
        <p:spPr>
          <a:xfrm>
            <a:off x="1214414" y="2643182"/>
            <a:ext cx="6572296" cy="1477328"/>
          </a:xfrm>
          <a:prstGeom prst="rect">
            <a:avLst/>
          </a:prstGeom>
          <a:noFill/>
        </p:spPr>
        <p:txBody>
          <a:bodyPr wrap="square" rtlCol="0">
            <a:spAutoFit/>
          </a:bodyPr>
          <a:lstStyle/>
          <a:p>
            <a:r>
              <a:rPr lang="pt-BR" dirty="0" smtClean="0"/>
              <a:t>-Rankeamento sobre ‘trusty’,’nice’, ‘cool’ e  ‘ sexy’ na escala</a:t>
            </a:r>
          </a:p>
          <a:p>
            <a:r>
              <a:rPr lang="pt-BR" dirty="0" smtClean="0"/>
              <a:t>de 1 a 4</a:t>
            </a:r>
          </a:p>
          <a:p>
            <a:r>
              <a:rPr lang="pt-BR" dirty="0" smtClean="0"/>
              <a:t>-Após uma semana, usuários rankeados foram solicitados a rankearem seus amigos </a:t>
            </a:r>
          </a:p>
          <a:p>
            <a:r>
              <a:rPr lang="pt-BR" dirty="0" smtClean="0"/>
              <a:t>-446 usuários rankearam 1735 amigos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634054" cy="369332"/>
          </a:xfrm>
          <a:prstGeom prst="rect">
            <a:avLst/>
          </a:prstGeom>
          <a:noFill/>
        </p:spPr>
        <p:txBody>
          <a:bodyPr wrap="none" rtlCol="0">
            <a:spAutoFit/>
          </a:bodyPr>
          <a:lstStyle/>
          <a:p>
            <a:r>
              <a:rPr lang="pt-BR" b="1" dirty="0" smtClean="0"/>
              <a:t>Nexus karma(análise):</a:t>
            </a:r>
            <a:endParaRPr lang="pt-BR" b="1" dirty="0"/>
          </a:p>
        </p:txBody>
      </p:sp>
      <p:sp>
        <p:nvSpPr>
          <p:cNvPr id="5" name="TextBox 4"/>
          <p:cNvSpPr txBox="1"/>
          <p:nvPr/>
        </p:nvSpPr>
        <p:spPr>
          <a:xfrm>
            <a:off x="1214414" y="2643182"/>
            <a:ext cx="6572296" cy="2031325"/>
          </a:xfrm>
          <a:prstGeom prst="rect">
            <a:avLst/>
          </a:prstGeom>
          <a:noFill/>
        </p:spPr>
        <p:txBody>
          <a:bodyPr wrap="square" rtlCol="0">
            <a:spAutoFit/>
          </a:bodyPr>
          <a:lstStyle/>
          <a:p>
            <a:r>
              <a:rPr lang="pt-BR" dirty="0" smtClean="0"/>
              <a:t>-Tendência em dar notas semelhantes para seus amigos em todas as categorias. Ex: ‘3,3,3,3’</a:t>
            </a:r>
          </a:p>
          <a:p>
            <a:r>
              <a:rPr lang="pt-BR" dirty="0" smtClean="0"/>
              <a:t>-Na média as maiores notas foram: Niceness(3.37), trustiness(3.22), coolness(3.13), sexiness(2.83)</a:t>
            </a:r>
          </a:p>
          <a:p>
            <a:r>
              <a:rPr lang="pt-BR" dirty="0" smtClean="0"/>
              <a:t>-Usuários que rankearam poucos amigos tendem a rankear de maneira mais fiel</a:t>
            </a:r>
          </a:p>
          <a:p>
            <a:endParaRPr lang="pt-BR"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2634054" cy="369332"/>
          </a:xfrm>
          <a:prstGeom prst="rect">
            <a:avLst/>
          </a:prstGeom>
          <a:noFill/>
        </p:spPr>
        <p:txBody>
          <a:bodyPr wrap="none" rtlCol="0">
            <a:spAutoFit/>
          </a:bodyPr>
          <a:lstStyle/>
          <a:p>
            <a:r>
              <a:rPr lang="pt-BR" b="1" dirty="0" smtClean="0"/>
              <a:t>Nexus karma(análise):</a:t>
            </a:r>
            <a:endParaRPr lang="pt-BR" b="1" dirty="0"/>
          </a:p>
        </p:txBody>
      </p:sp>
      <p:sp>
        <p:nvSpPr>
          <p:cNvPr id="5" name="TextBox 4"/>
          <p:cNvSpPr txBox="1"/>
          <p:nvPr/>
        </p:nvSpPr>
        <p:spPr>
          <a:xfrm>
            <a:off x="1214414" y="2643182"/>
            <a:ext cx="6572296" cy="2031325"/>
          </a:xfrm>
          <a:prstGeom prst="rect">
            <a:avLst/>
          </a:prstGeom>
          <a:noFill/>
        </p:spPr>
        <p:txBody>
          <a:bodyPr wrap="square" rtlCol="0">
            <a:spAutoFit/>
          </a:bodyPr>
          <a:lstStyle/>
          <a:p>
            <a:r>
              <a:rPr lang="pt-BR" dirty="0" smtClean="0"/>
              <a:t>-Tendência em dar notas semelhantes para seus amigos em todas as categorias. Ex: ‘3,3,3,3’</a:t>
            </a:r>
          </a:p>
          <a:p>
            <a:r>
              <a:rPr lang="pt-BR" dirty="0" smtClean="0"/>
              <a:t>-Na média as maiores notas foram: Niceness(3.37), trustiness(3.22), coolness(3.13), sexiness(2.83)</a:t>
            </a:r>
          </a:p>
          <a:p>
            <a:r>
              <a:rPr lang="pt-BR" dirty="0" smtClean="0"/>
              <a:t>-Usuários que rankearam poucos amigos tendem a rankear de maneira mais fiel</a:t>
            </a:r>
          </a:p>
          <a:p>
            <a:endParaRPr lang="pt-B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Club </a:t>
            </a:r>
            <a:r>
              <a:rPr lang="fr-CA" dirty="0" err="1" smtClean="0">
                <a:solidFill>
                  <a:schemeClr val="bg1"/>
                </a:solidFill>
              </a:rPr>
              <a:t>Nexus</a:t>
            </a:r>
            <a:endParaRPr lang="fr-FR" dirty="0" smtClean="0">
              <a:solidFill>
                <a:schemeClr val="bg1"/>
              </a:solidFill>
            </a:endParaRPr>
          </a:p>
        </p:txBody>
      </p:sp>
      <p:sp>
        <p:nvSpPr>
          <p:cNvPr id="7" name="TextBox 6"/>
          <p:cNvSpPr txBox="1"/>
          <p:nvPr/>
        </p:nvSpPr>
        <p:spPr>
          <a:xfrm>
            <a:off x="500034" y="2000240"/>
            <a:ext cx="1441420" cy="369332"/>
          </a:xfrm>
          <a:prstGeom prst="rect">
            <a:avLst/>
          </a:prstGeom>
          <a:noFill/>
        </p:spPr>
        <p:txBody>
          <a:bodyPr wrap="none" rtlCol="0">
            <a:spAutoFit/>
          </a:bodyPr>
          <a:lstStyle/>
          <a:p>
            <a:r>
              <a:rPr lang="pt-BR" b="1" dirty="0" smtClean="0"/>
              <a:t>Conclusão:</a:t>
            </a:r>
            <a:endParaRPr lang="pt-BR" b="1" dirty="0"/>
          </a:p>
        </p:txBody>
      </p:sp>
      <p:sp>
        <p:nvSpPr>
          <p:cNvPr id="5" name="TextBox 4"/>
          <p:cNvSpPr txBox="1"/>
          <p:nvPr/>
        </p:nvSpPr>
        <p:spPr>
          <a:xfrm>
            <a:off x="1214414" y="2643182"/>
            <a:ext cx="6572296" cy="1477328"/>
          </a:xfrm>
          <a:prstGeom prst="rect">
            <a:avLst/>
          </a:prstGeom>
          <a:noFill/>
        </p:spPr>
        <p:txBody>
          <a:bodyPr wrap="square" rtlCol="0">
            <a:spAutoFit/>
          </a:bodyPr>
          <a:lstStyle/>
          <a:p>
            <a:r>
              <a:rPr lang="pt-BR" dirty="0" smtClean="0"/>
              <a:t>-Identificação das características sociais e quais fatores influenciam nos relacionamentos</a:t>
            </a:r>
          </a:p>
          <a:p>
            <a:r>
              <a:rPr lang="pt-BR" dirty="0" smtClean="0"/>
              <a:t>-</a:t>
            </a:r>
            <a:r>
              <a:rPr lang="pt-BR" dirty="0" smtClean="0"/>
              <a:t>Análise mais eficiente de redes sociais</a:t>
            </a:r>
          </a:p>
          <a:p>
            <a:r>
              <a:rPr lang="pt-BR" dirty="0" smtClean="0"/>
              <a:t>-Identificação de como os usuários percebem-se e como são percebidos pelos outros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Introdução</a:t>
            </a:r>
            <a:endParaRPr lang="fr-FR" dirty="0" smtClean="0">
              <a:solidFill>
                <a:schemeClr val="bg1"/>
              </a:solidFill>
            </a:endParaRPr>
          </a:p>
        </p:txBody>
      </p:sp>
      <p:pic>
        <p:nvPicPr>
          <p:cNvPr id="18434" name="Picture 2" descr="http://www.iconarchive.com/icons/aha-soft/people/48/footballer-icon.png"/>
          <p:cNvPicPr>
            <a:picLocks noChangeAspect="1" noChangeArrowheads="1"/>
          </p:cNvPicPr>
          <p:nvPr/>
        </p:nvPicPr>
        <p:blipFill>
          <a:blip r:embed="rId3" cstate="print"/>
          <a:srcRect/>
          <a:stretch>
            <a:fillRect/>
          </a:stretch>
        </p:blipFill>
        <p:spPr bwMode="auto">
          <a:xfrm>
            <a:off x="714348" y="2500306"/>
            <a:ext cx="1214446" cy="1214446"/>
          </a:xfrm>
          <a:prstGeom prst="rect">
            <a:avLst/>
          </a:prstGeom>
          <a:noFill/>
        </p:spPr>
      </p:pic>
      <p:pic>
        <p:nvPicPr>
          <p:cNvPr id="18436" name="Picture 4" descr="http://www.iconarchive.com/icons/aha-soft/people/48/engineer-icon.png"/>
          <p:cNvPicPr>
            <a:picLocks noChangeAspect="1" noChangeArrowheads="1"/>
          </p:cNvPicPr>
          <p:nvPr/>
        </p:nvPicPr>
        <p:blipFill>
          <a:blip r:embed="rId4" cstate="print"/>
          <a:srcRect/>
          <a:stretch>
            <a:fillRect/>
          </a:stretch>
        </p:blipFill>
        <p:spPr bwMode="auto">
          <a:xfrm>
            <a:off x="3428992" y="2643182"/>
            <a:ext cx="1214446" cy="1214446"/>
          </a:xfrm>
          <a:prstGeom prst="rect">
            <a:avLst/>
          </a:prstGeom>
          <a:noFill/>
        </p:spPr>
      </p:pic>
      <p:pic>
        <p:nvPicPr>
          <p:cNvPr id="18438" name="Picture 6" descr="http://www.iconarchive.com/icons/aha-soft/people/48/army-officer-icon.png"/>
          <p:cNvPicPr>
            <a:picLocks noChangeAspect="1" noChangeArrowheads="1"/>
          </p:cNvPicPr>
          <p:nvPr/>
        </p:nvPicPr>
        <p:blipFill>
          <a:blip r:embed="rId5" cstate="print"/>
          <a:srcRect/>
          <a:stretch>
            <a:fillRect/>
          </a:stretch>
        </p:blipFill>
        <p:spPr bwMode="auto">
          <a:xfrm>
            <a:off x="6572264" y="2714620"/>
            <a:ext cx="1285884" cy="1285884"/>
          </a:xfrm>
          <a:prstGeom prst="rect">
            <a:avLst/>
          </a:prstGeom>
          <a:noFill/>
        </p:spPr>
      </p:pic>
      <p:sp>
        <p:nvSpPr>
          <p:cNvPr id="10" name="Right Arrow 9"/>
          <p:cNvSpPr/>
          <p:nvPr/>
        </p:nvSpPr>
        <p:spPr>
          <a:xfrm>
            <a:off x="2571736" y="3214686"/>
            <a:ext cx="785818" cy="35719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14" name="Right Arrow 13"/>
          <p:cNvSpPr/>
          <p:nvPr/>
        </p:nvSpPr>
        <p:spPr>
          <a:xfrm>
            <a:off x="5357818" y="3214686"/>
            <a:ext cx="785818" cy="35719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15" name="Rectangle 14"/>
          <p:cNvSpPr/>
          <p:nvPr/>
        </p:nvSpPr>
        <p:spPr>
          <a:xfrm>
            <a:off x="403886" y="4000504"/>
            <a:ext cx="1417311" cy="2677656"/>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Carlos</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Pedro</a:t>
            </a:r>
          </a:p>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Ana</a:t>
            </a:r>
          </a:p>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Thiago</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Vinicius</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João</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3286116" y="4000504"/>
            <a:ext cx="1425390" cy="2677656"/>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Maria</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José</a:t>
            </a:r>
          </a:p>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Ricardo</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Alfredo</a:t>
            </a:r>
          </a:p>
          <a:p>
            <a:pPr algn="ctr"/>
            <a:r>
              <a:rPr lang="en-US" sz="2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Bosco</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Laura</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6639462" y="4143380"/>
            <a:ext cx="1048940" cy="523220"/>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2800" b="0" cap="none" spc="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Bosco</a:t>
            </a:r>
            <a:endParaRPr lang="en-US" sz="28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P spid="16" grpId="0"/>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CA" dirty="0" smtClean="0">
                <a:solidFill>
                  <a:schemeClr val="bg1"/>
                </a:solidFill>
              </a:rPr>
              <a:t>Dúvidas</a:t>
            </a:r>
            <a:endParaRPr lang="fr-FR" dirty="0" smtClean="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2357422" y="2143116"/>
            <a:ext cx="4357718"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Introdução</a:t>
            </a:r>
            <a:endParaRPr lang="fr-FR" dirty="0" smtClean="0">
              <a:solidFill>
                <a:schemeClr val="bg1"/>
              </a:solidFill>
            </a:endParaRPr>
          </a:p>
        </p:txBody>
      </p:sp>
      <p:pic>
        <p:nvPicPr>
          <p:cNvPr id="18434" name="Picture 2" descr="http://www.iconarchive.com/icons/aha-soft/people/48/footballer-icon.png"/>
          <p:cNvPicPr>
            <a:picLocks noChangeAspect="1" noChangeArrowheads="1"/>
          </p:cNvPicPr>
          <p:nvPr/>
        </p:nvPicPr>
        <p:blipFill>
          <a:blip r:embed="rId3" cstate="print"/>
          <a:srcRect/>
          <a:stretch>
            <a:fillRect/>
          </a:stretch>
        </p:blipFill>
        <p:spPr bwMode="auto">
          <a:xfrm>
            <a:off x="1357290" y="2500306"/>
            <a:ext cx="1214446" cy="1214446"/>
          </a:xfrm>
          <a:prstGeom prst="rect">
            <a:avLst/>
          </a:prstGeom>
          <a:noFill/>
        </p:spPr>
      </p:pic>
      <p:pic>
        <p:nvPicPr>
          <p:cNvPr id="18436" name="Picture 4" descr="http://www.iconarchive.com/icons/aha-soft/people/48/engineer-icon.png"/>
          <p:cNvPicPr>
            <a:picLocks noChangeAspect="1" noChangeArrowheads="1"/>
          </p:cNvPicPr>
          <p:nvPr/>
        </p:nvPicPr>
        <p:blipFill>
          <a:blip r:embed="rId4" cstate="print"/>
          <a:srcRect/>
          <a:stretch>
            <a:fillRect/>
          </a:stretch>
        </p:blipFill>
        <p:spPr bwMode="auto">
          <a:xfrm>
            <a:off x="3428992" y="2643182"/>
            <a:ext cx="1214446" cy="1214446"/>
          </a:xfrm>
          <a:prstGeom prst="rect">
            <a:avLst/>
          </a:prstGeom>
          <a:noFill/>
        </p:spPr>
      </p:pic>
      <p:pic>
        <p:nvPicPr>
          <p:cNvPr id="18438" name="Picture 6" descr="http://www.iconarchive.com/icons/aha-soft/people/48/army-officer-icon.png"/>
          <p:cNvPicPr>
            <a:picLocks noChangeAspect="1" noChangeArrowheads="1"/>
          </p:cNvPicPr>
          <p:nvPr/>
        </p:nvPicPr>
        <p:blipFill>
          <a:blip r:embed="rId5" cstate="print"/>
          <a:srcRect/>
          <a:stretch>
            <a:fillRect/>
          </a:stretch>
        </p:blipFill>
        <p:spPr bwMode="auto">
          <a:xfrm>
            <a:off x="6572264" y="2714620"/>
            <a:ext cx="1285884" cy="1285884"/>
          </a:xfrm>
          <a:prstGeom prst="rect">
            <a:avLst/>
          </a:prstGeom>
          <a:noFill/>
        </p:spPr>
      </p:pic>
      <p:pic>
        <p:nvPicPr>
          <p:cNvPr id="34818" name="Picture 2" descr="user"/>
          <p:cNvPicPr>
            <a:picLocks noChangeAspect="1" noChangeArrowheads="1"/>
          </p:cNvPicPr>
          <p:nvPr/>
        </p:nvPicPr>
        <p:blipFill>
          <a:blip r:embed="rId6" cstate="print"/>
          <a:srcRect/>
          <a:stretch>
            <a:fillRect/>
          </a:stretch>
        </p:blipFill>
        <p:spPr bwMode="auto">
          <a:xfrm>
            <a:off x="1571604" y="4357694"/>
            <a:ext cx="1357322" cy="1357322"/>
          </a:xfrm>
          <a:prstGeom prst="rect">
            <a:avLst/>
          </a:prstGeom>
          <a:noFill/>
        </p:spPr>
      </p:pic>
      <p:pic>
        <p:nvPicPr>
          <p:cNvPr id="13" name="Picture 2" descr="user"/>
          <p:cNvPicPr>
            <a:picLocks noChangeAspect="1" noChangeArrowheads="1"/>
          </p:cNvPicPr>
          <p:nvPr/>
        </p:nvPicPr>
        <p:blipFill>
          <a:blip r:embed="rId6" cstate="print"/>
          <a:srcRect/>
          <a:stretch>
            <a:fillRect/>
          </a:stretch>
        </p:blipFill>
        <p:spPr bwMode="auto">
          <a:xfrm>
            <a:off x="285720" y="1214422"/>
            <a:ext cx="1357322" cy="1357322"/>
          </a:xfrm>
          <a:prstGeom prst="rect">
            <a:avLst/>
          </a:prstGeom>
          <a:noFill/>
        </p:spPr>
      </p:pic>
      <p:pic>
        <p:nvPicPr>
          <p:cNvPr id="15" name="Picture 2" descr="user"/>
          <p:cNvPicPr>
            <a:picLocks noChangeAspect="1" noChangeArrowheads="1"/>
          </p:cNvPicPr>
          <p:nvPr/>
        </p:nvPicPr>
        <p:blipFill>
          <a:blip r:embed="rId6" cstate="print"/>
          <a:srcRect/>
          <a:stretch>
            <a:fillRect/>
          </a:stretch>
        </p:blipFill>
        <p:spPr bwMode="auto">
          <a:xfrm>
            <a:off x="2071670" y="1071546"/>
            <a:ext cx="1357322" cy="1357322"/>
          </a:xfrm>
          <a:prstGeom prst="rect">
            <a:avLst/>
          </a:prstGeom>
          <a:noFill/>
        </p:spPr>
      </p:pic>
      <p:pic>
        <p:nvPicPr>
          <p:cNvPr id="16" name="Picture 2" descr="user"/>
          <p:cNvPicPr>
            <a:picLocks noChangeAspect="1" noChangeArrowheads="1"/>
          </p:cNvPicPr>
          <p:nvPr/>
        </p:nvPicPr>
        <p:blipFill>
          <a:blip r:embed="rId6" cstate="print"/>
          <a:srcRect/>
          <a:stretch>
            <a:fillRect/>
          </a:stretch>
        </p:blipFill>
        <p:spPr bwMode="auto">
          <a:xfrm>
            <a:off x="0" y="3429000"/>
            <a:ext cx="1357322" cy="1357322"/>
          </a:xfrm>
          <a:prstGeom prst="rect">
            <a:avLst/>
          </a:prstGeom>
          <a:noFill/>
        </p:spPr>
      </p:pic>
      <p:cxnSp>
        <p:nvCxnSpPr>
          <p:cNvPr id="18" name="Straight Connector 17"/>
          <p:cNvCxnSpPr>
            <a:stCxn id="18434" idx="2"/>
            <a:endCxn id="34818" idx="0"/>
          </p:cNvCxnSpPr>
          <p:nvPr/>
        </p:nvCxnSpPr>
        <p:spPr>
          <a:xfrm rot="16200000" flipH="1">
            <a:off x="1785918" y="3893347"/>
            <a:ext cx="642942"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rot="10800000" flipV="1">
            <a:off x="928662" y="3500438"/>
            <a:ext cx="428628"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rot="16200000" flipV="1">
            <a:off x="1071538" y="2643182"/>
            <a:ext cx="642942" cy="35719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rot="5400000" flipH="1" flipV="1">
            <a:off x="2000232" y="2643182"/>
            <a:ext cx="571504"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571736" y="3286124"/>
            <a:ext cx="11430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4429124" y="3286124"/>
            <a:ext cx="2357454"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Rectangle 34"/>
          <p:cNvSpPr/>
          <p:nvPr/>
        </p:nvSpPr>
        <p:spPr>
          <a:xfrm>
            <a:off x="1643042" y="5715016"/>
            <a:ext cx="1144865"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Pedro</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Rectangle 35"/>
          <p:cNvSpPr/>
          <p:nvPr/>
        </p:nvSpPr>
        <p:spPr>
          <a:xfrm>
            <a:off x="0" y="4714884"/>
            <a:ext cx="1285929" cy="523220"/>
          </a:xfrm>
          <a:prstGeom prst="rect">
            <a:avLst/>
          </a:prstGeom>
          <a:noFill/>
        </p:spPr>
        <p:txBody>
          <a:bodyPr wrap="none" lIns="91440" tIns="45720" rIns="91440" bIns="45720">
            <a:spAutoFit/>
          </a:bodyP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Thiago</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Rectangle 36"/>
          <p:cNvSpPr/>
          <p:nvPr/>
        </p:nvSpPr>
        <p:spPr>
          <a:xfrm>
            <a:off x="71406" y="2500306"/>
            <a:ext cx="1417311" cy="523220"/>
          </a:xfrm>
          <a:prstGeom prst="rect">
            <a:avLst/>
          </a:prstGeom>
          <a:noFill/>
        </p:spPr>
        <p:txBody>
          <a:bodyPr wrap="none" lIns="91440" tIns="45720" rIns="91440" bIns="45720">
            <a:spAutoFit/>
          </a:bodyP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Vinicius</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Rectangle 37"/>
          <p:cNvSpPr/>
          <p:nvPr/>
        </p:nvSpPr>
        <p:spPr>
          <a:xfrm>
            <a:off x="2320787" y="2285992"/>
            <a:ext cx="965329" cy="523220"/>
          </a:xfrm>
          <a:prstGeom prst="rect">
            <a:avLst/>
          </a:prstGeom>
          <a:noFill/>
        </p:spPr>
        <p:txBody>
          <a:bodyPr wrap="none" lIns="91440" tIns="45720" rIns="91440" bIns="45720">
            <a:spAutoFit/>
          </a:bodyP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João</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Rectangle 41"/>
          <p:cNvSpPr/>
          <p:nvPr/>
        </p:nvSpPr>
        <p:spPr>
          <a:xfrm>
            <a:off x="6664542" y="4000504"/>
            <a:ext cx="1183337" cy="523220"/>
          </a:xfrm>
          <a:prstGeom prst="rect">
            <a:avLst/>
          </a:prstGeom>
          <a:noFill/>
        </p:spPr>
        <p:txBody>
          <a:bodyPr wrap="none" lIns="91440" tIns="45720" rIns="91440" bIns="45720">
            <a:spAutoFit/>
          </a:bodyP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Bosco</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3" name="Picture 2" descr="user"/>
          <p:cNvPicPr>
            <a:picLocks noChangeAspect="1" noChangeArrowheads="1"/>
          </p:cNvPicPr>
          <p:nvPr/>
        </p:nvPicPr>
        <p:blipFill>
          <a:blip r:embed="rId6" cstate="print"/>
          <a:srcRect/>
          <a:stretch>
            <a:fillRect/>
          </a:stretch>
        </p:blipFill>
        <p:spPr bwMode="auto">
          <a:xfrm>
            <a:off x="4500562" y="1428736"/>
            <a:ext cx="1071570" cy="1071570"/>
          </a:xfrm>
          <a:prstGeom prst="rect">
            <a:avLst/>
          </a:prstGeom>
          <a:noFill/>
        </p:spPr>
      </p:pic>
      <p:pic>
        <p:nvPicPr>
          <p:cNvPr id="44" name="Picture 2" descr="user"/>
          <p:cNvPicPr>
            <a:picLocks noChangeAspect="1" noChangeArrowheads="1"/>
          </p:cNvPicPr>
          <p:nvPr/>
        </p:nvPicPr>
        <p:blipFill>
          <a:blip r:embed="rId6" cstate="print"/>
          <a:srcRect/>
          <a:stretch>
            <a:fillRect/>
          </a:stretch>
        </p:blipFill>
        <p:spPr bwMode="auto">
          <a:xfrm>
            <a:off x="5072066" y="5143512"/>
            <a:ext cx="1357322" cy="1357322"/>
          </a:xfrm>
          <a:prstGeom prst="rect">
            <a:avLst/>
          </a:prstGeom>
          <a:noFill/>
        </p:spPr>
      </p:pic>
      <p:pic>
        <p:nvPicPr>
          <p:cNvPr id="45" name="Picture 2" descr="user"/>
          <p:cNvPicPr>
            <a:picLocks noChangeAspect="1" noChangeArrowheads="1"/>
          </p:cNvPicPr>
          <p:nvPr/>
        </p:nvPicPr>
        <p:blipFill>
          <a:blip r:embed="rId6" cstate="print"/>
          <a:srcRect/>
          <a:stretch>
            <a:fillRect/>
          </a:stretch>
        </p:blipFill>
        <p:spPr bwMode="auto">
          <a:xfrm>
            <a:off x="3286116" y="5143512"/>
            <a:ext cx="1357322" cy="1357322"/>
          </a:xfrm>
          <a:prstGeom prst="rect">
            <a:avLst/>
          </a:prstGeom>
          <a:noFill/>
        </p:spPr>
      </p:pic>
      <p:pic>
        <p:nvPicPr>
          <p:cNvPr id="46" name="Picture 2" descr="user"/>
          <p:cNvPicPr>
            <a:picLocks noChangeAspect="1" noChangeArrowheads="1"/>
          </p:cNvPicPr>
          <p:nvPr/>
        </p:nvPicPr>
        <p:blipFill>
          <a:blip r:embed="rId6" cstate="print"/>
          <a:srcRect/>
          <a:stretch>
            <a:fillRect/>
          </a:stretch>
        </p:blipFill>
        <p:spPr bwMode="auto">
          <a:xfrm>
            <a:off x="5000628" y="3500438"/>
            <a:ext cx="1357322" cy="1357322"/>
          </a:xfrm>
          <a:prstGeom prst="rect">
            <a:avLst/>
          </a:prstGeom>
          <a:noFill/>
        </p:spPr>
      </p:pic>
      <p:cxnSp>
        <p:nvCxnSpPr>
          <p:cNvPr id="48" name="Straight Connector 47"/>
          <p:cNvCxnSpPr>
            <a:stCxn id="33" idx="2"/>
            <a:endCxn id="45" idx="0"/>
          </p:cNvCxnSpPr>
          <p:nvPr/>
        </p:nvCxnSpPr>
        <p:spPr>
          <a:xfrm rot="5400000">
            <a:off x="3657526" y="4759538"/>
            <a:ext cx="691226" cy="76723"/>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rot="16200000" flipH="1">
            <a:off x="4250529" y="4036223"/>
            <a:ext cx="1357322" cy="1143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a:off x="4500562" y="3643314"/>
            <a:ext cx="642942"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a:xfrm rot="5400000" flipH="1" flipV="1">
            <a:off x="4286248" y="2571744"/>
            <a:ext cx="428628" cy="285752"/>
          </a:xfrm>
          <a:prstGeom prst="line">
            <a:avLst/>
          </a:prstGeom>
        </p:spPr>
        <p:style>
          <a:lnRef idx="3">
            <a:schemeClr val="accent1"/>
          </a:lnRef>
          <a:fillRef idx="0">
            <a:schemeClr val="accent1"/>
          </a:fillRef>
          <a:effectRef idx="2">
            <a:schemeClr val="accent1"/>
          </a:effectRef>
          <a:fontRef idx="minor">
            <a:schemeClr val="tx1"/>
          </a:fontRef>
        </p:style>
      </p:cxnSp>
      <p:sp>
        <p:nvSpPr>
          <p:cNvPr id="33" name="Rectangle 32"/>
          <p:cNvSpPr/>
          <p:nvPr/>
        </p:nvSpPr>
        <p:spPr>
          <a:xfrm>
            <a:off x="3428992" y="3929066"/>
            <a:ext cx="1225015"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Carlos</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Rectangle 55"/>
          <p:cNvSpPr/>
          <p:nvPr/>
        </p:nvSpPr>
        <p:spPr>
          <a:xfrm>
            <a:off x="4814079" y="2285992"/>
            <a:ext cx="543739"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Rectangle 56"/>
          <p:cNvSpPr/>
          <p:nvPr/>
        </p:nvSpPr>
        <p:spPr>
          <a:xfrm>
            <a:off x="5500694" y="4572008"/>
            <a:ext cx="543739"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8" name="Rectangle 57"/>
          <p:cNvSpPr/>
          <p:nvPr/>
        </p:nvSpPr>
        <p:spPr>
          <a:xfrm>
            <a:off x="5500694" y="6286520"/>
            <a:ext cx="543739"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9" name="Rectangle 58"/>
          <p:cNvSpPr/>
          <p:nvPr/>
        </p:nvSpPr>
        <p:spPr>
          <a:xfrm>
            <a:off x="3599633" y="6286520"/>
            <a:ext cx="543739"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2500313" y="274638"/>
            <a:ext cx="6186487" cy="1143000"/>
          </a:xfrm>
        </p:spPr>
        <p:txBody>
          <a:bodyPr/>
          <a:lstStyle/>
          <a:p>
            <a:pPr algn="l" eaLnBrk="1" hangingPunct="1"/>
            <a:r>
              <a:rPr lang="fr-CA" dirty="0" err="1" smtClean="0">
                <a:solidFill>
                  <a:schemeClr val="accent1"/>
                </a:solidFill>
              </a:rPr>
              <a:t>Motivação</a:t>
            </a:r>
            <a:endParaRPr lang="fr-FR" dirty="0" smtClean="0">
              <a:solidFill>
                <a:schemeClr val="accent1"/>
              </a:solidFill>
            </a:endParaRPr>
          </a:p>
        </p:txBody>
      </p:sp>
      <p:sp>
        <p:nvSpPr>
          <p:cNvPr id="5" name="Espace réservé du contenu 2"/>
          <p:cNvSpPr>
            <a:spLocks noGrp="1"/>
          </p:cNvSpPr>
          <p:nvPr>
            <p:ph idx="1"/>
          </p:nvPr>
        </p:nvSpPr>
        <p:spPr>
          <a:xfrm>
            <a:off x="2500313" y="1600200"/>
            <a:ext cx="6186487" cy="4525963"/>
          </a:xfrm>
        </p:spPr>
        <p:txBody>
          <a:bodyPr/>
          <a:lstStyle/>
          <a:p>
            <a:pPr eaLnBrk="1" hangingPunct="1"/>
            <a:r>
              <a:rPr lang="fr-FR" dirty="0" smtClean="0">
                <a:solidFill>
                  <a:schemeClr val="accent1"/>
                </a:solidFill>
              </a:rPr>
              <a:t>Social – </a:t>
            </a:r>
            <a:r>
              <a:rPr lang="fr-FR" dirty="0" err="1" smtClean="0">
                <a:solidFill>
                  <a:schemeClr val="accent1"/>
                </a:solidFill>
              </a:rPr>
              <a:t>Facilitar</a:t>
            </a:r>
            <a:r>
              <a:rPr lang="fr-FR" dirty="0" smtClean="0">
                <a:solidFill>
                  <a:schemeClr val="accent1"/>
                </a:solidFill>
              </a:rPr>
              <a:t> </a:t>
            </a:r>
            <a:r>
              <a:rPr lang="fr-FR" dirty="0" err="1" smtClean="0">
                <a:solidFill>
                  <a:schemeClr val="accent1"/>
                </a:solidFill>
              </a:rPr>
              <a:t>descoberta</a:t>
            </a:r>
            <a:r>
              <a:rPr lang="fr-FR" dirty="0" smtClean="0">
                <a:solidFill>
                  <a:schemeClr val="accent1"/>
                </a:solidFill>
              </a:rPr>
              <a:t> de </a:t>
            </a:r>
            <a:r>
              <a:rPr lang="fr-FR" dirty="0" err="1" smtClean="0">
                <a:solidFill>
                  <a:schemeClr val="accent1"/>
                </a:solidFill>
              </a:rPr>
              <a:t>pessoas</a:t>
            </a:r>
            <a:r>
              <a:rPr lang="fr-FR" dirty="0" smtClean="0">
                <a:solidFill>
                  <a:schemeClr val="accent1"/>
                </a:solidFill>
              </a:rPr>
              <a:t>, </a:t>
            </a:r>
            <a:r>
              <a:rPr lang="fr-FR" dirty="0" err="1" smtClean="0">
                <a:solidFill>
                  <a:schemeClr val="accent1"/>
                </a:solidFill>
              </a:rPr>
              <a:t>conexões</a:t>
            </a:r>
            <a:r>
              <a:rPr lang="fr-FR" dirty="0" smtClean="0">
                <a:solidFill>
                  <a:schemeClr val="accent1"/>
                </a:solidFill>
              </a:rPr>
              <a:t> e </a:t>
            </a:r>
            <a:r>
              <a:rPr lang="fr-FR" dirty="0" err="1" smtClean="0">
                <a:solidFill>
                  <a:schemeClr val="accent1"/>
                </a:solidFill>
              </a:rPr>
              <a:t>comunidades</a:t>
            </a:r>
            <a:endParaRPr lang="fr-FR" dirty="0" smtClean="0">
              <a:solidFill>
                <a:schemeClr val="accent1"/>
              </a:solidFill>
            </a:endParaRPr>
          </a:p>
          <a:p>
            <a:pPr eaLnBrk="1" hangingPunct="1"/>
            <a:r>
              <a:rPr lang="fr-FR" dirty="0" err="1" smtClean="0">
                <a:solidFill>
                  <a:schemeClr val="accent1"/>
                </a:solidFill>
              </a:rPr>
              <a:t>Desenvolvimento</a:t>
            </a:r>
            <a:r>
              <a:rPr lang="fr-FR" dirty="0" smtClean="0">
                <a:solidFill>
                  <a:schemeClr val="accent1"/>
                </a:solidFill>
              </a:rPr>
              <a:t> – </a:t>
            </a:r>
            <a:r>
              <a:rPr lang="fr-FR" dirty="0" err="1" smtClean="0">
                <a:solidFill>
                  <a:schemeClr val="accent1"/>
                </a:solidFill>
              </a:rPr>
              <a:t>Uso</a:t>
            </a:r>
            <a:r>
              <a:rPr lang="fr-FR" dirty="0" smtClean="0">
                <a:solidFill>
                  <a:schemeClr val="accent1"/>
                </a:solidFill>
              </a:rPr>
              <a:t> de </a:t>
            </a:r>
            <a:r>
              <a:rPr lang="fr-FR" dirty="0" err="1" smtClean="0">
                <a:solidFill>
                  <a:schemeClr val="accent1"/>
                </a:solidFill>
              </a:rPr>
              <a:t>técnicas</a:t>
            </a:r>
            <a:r>
              <a:rPr lang="fr-FR" dirty="0" smtClean="0">
                <a:solidFill>
                  <a:schemeClr val="accent1"/>
                </a:solidFill>
              </a:rPr>
              <a:t> </a:t>
            </a:r>
            <a:r>
              <a:rPr lang="fr-FR" dirty="0" err="1" smtClean="0">
                <a:solidFill>
                  <a:schemeClr val="accent1"/>
                </a:solidFill>
              </a:rPr>
              <a:t>etnográficas</a:t>
            </a:r>
            <a:r>
              <a:rPr lang="fr-FR" dirty="0" smtClean="0">
                <a:solidFill>
                  <a:schemeClr val="accent1"/>
                </a:solidFill>
              </a:rPr>
              <a:t> e </a:t>
            </a:r>
            <a:r>
              <a:rPr lang="fr-FR" dirty="0" err="1" smtClean="0">
                <a:solidFill>
                  <a:schemeClr val="accent1"/>
                </a:solidFill>
              </a:rPr>
              <a:t>visualização</a:t>
            </a:r>
            <a:r>
              <a:rPr lang="fr-FR" dirty="0" smtClean="0">
                <a:solidFill>
                  <a:schemeClr val="accent1"/>
                </a:solidFill>
              </a:rPr>
              <a:t> </a:t>
            </a:r>
            <a:r>
              <a:rPr lang="fr-FR" dirty="0" err="1" smtClean="0">
                <a:solidFill>
                  <a:schemeClr val="accent1"/>
                </a:solidFill>
              </a:rPr>
              <a:t>tanto</a:t>
            </a:r>
            <a:r>
              <a:rPr lang="fr-FR" dirty="0" smtClean="0">
                <a:solidFill>
                  <a:schemeClr val="accent1"/>
                </a:solidFill>
              </a:rPr>
              <a:t> </a:t>
            </a:r>
            <a:r>
              <a:rPr lang="fr-FR" dirty="0" err="1" smtClean="0">
                <a:solidFill>
                  <a:schemeClr val="accent1"/>
                </a:solidFill>
              </a:rPr>
              <a:t>por</a:t>
            </a:r>
            <a:r>
              <a:rPr lang="fr-FR" dirty="0" smtClean="0">
                <a:solidFill>
                  <a:schemeClr val="accent1"/>
                </a:solidFill>
              </a:rPr>
              <a:t> </a:t>
            </a:r>
            <a:r>
              <a:rPr lang="fr-FR" dirty="0" err="1" smtClean="0">
                <a:solidFill>
                  <a:schemeClr val="accent1"/>
                </a:solidFill>
              </a:rPr>
              <a:t>diversão</a:t>
            </a:r>
            <a:r>
              <a:rPr lang="fr-FR" dirty="0" smtClean="0">
                <a:solidFill>
                  <a:schemeClr val="accent1"/>
                </a:solidFill>
              </a:rPr>
              <a:t> quanto </a:t>
            </a:r>
            <a:r>
              <a:rPr lang="fr-FR" dirty="0" err="1" smtClean="0">
                <a:solidFill>
                  <a:schemeClr val="accent1"/>
                </a:solidFill>
              </a:rPr>
              <a:t>análise</a:t>
            </a:r>
            <a:endParaRPr lang="fr-FR" dirty="0" smtClean="0">
              <a:solidFill>
                <a:schemeClr val="accent1"/>
              </a:solidFill>
            </a:endParaRPr>
          </a:p>
          <a:p>
            <a:pPr eaLnBrk="1" hangingPunct="1"/>
            <a:endParaRPr lang="fr-FR" dirty="0" smtClean="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dirty="0" err="1" smtClean="0">
                <a:solidFill>
                  <a:schemeClr val="bg1"/>
                </a:solidFill>
              </a:rPr>
              <a:t>Análise</a:t>
            </a:r>
            <a:r>
              <a:rPr lang="fr-FR" dirty="0" smtClean="0">
                <a:solidFill>
                  <a:schemeClr val="bg1"/>
                </a:solidFill>
              </a:rPr>
              <a:t> sobre 1,5 </a:t>
            </a:r>
            <a:r>
              <a:rPr lang="fr-FR" dirty="0" err="1" smtClean="0">
                <a:solidFill>
                  <a:schemeClr val="bg1"/>
                </a:solidFill>
              </a:rPr>
              <a:t>milhões</a:t>
            </a:r>
            <a:r>
              <a:rPr lang="fr-FR" dirty="0" smtClean="0">
                <a:solidFill>
                  <a:schemeClr val="bg1"/>
                </a:solidFill>
              </a:rPr>
              <a:t> de </a:t>
            </a:r>
            <a:r>
              <a:rPr lang="fr-FR" dirty="0" err="1" smtClean="0">
                <a:solidFill>
                  <a:schemeClr val="bg1"/>
                </a:solidFill>
              </a:rPr>
              <a:t>membros</a:t>
            </a:r>
            <a:r>
              <a:rPr lang="fr-FR" dirty="0" smtClean="0">
                <a:solidFill>
                  <a:schemeClr val="bg1"/>
                </a:solidFill>
              </a:rPr>
              <a:t> do </a:t>
            </a:r>
            <a:r>
              <a:rPr lang="fr-FR" dirty="0" err="1" smtClean="0">
                <a:solidFill>
                  <a:schemeClr val="bg1"/>
                </a:solidFill>
              </a:rPr>
              <a:t>Friendster</a:t>
            </a:r>
            <a:r>
              <a:rPr lang="fr-FR" dirty="0" smtClean="0">
                <a:solidFill>
                  <a:schemeClr val="bg1"/>
                </a:solidFill>
              </a:rPr>
              <a:t>(2003):</a:t>
            </a:r>
          </a:p>
          <a:p>
            <a:pPr lvl="2">
              <a:buNone/>
            </a:pPr>
            <a:r>
              <a:rPr lang="fr-FR" dirty="0" smtClean="0">
                <a:solidFill>
                  <a:schemeClr val="bg1"/>
                </a:solidFill>
              </a:rPr>
              <a:t>-</a:t>
            </a:r>
            <a:r>
              <a:rPr lang="fr-FR" sz="2800" dirty="0" err="1" smtClean="0">
                <a:solidFill>
                  <a:schemeClr val="bg1"/>
                </a:solidFill>
              </a:rPr>
              <a:t>Homens</a:t>
            </a:r>
            <a:r>
              <a:rPr lang="fr-FR" sz="2800" dirty="0" smtClean="0">
                <a:solidFill>
                  <a:schemeClr val="bg1"/>
                </a:solidFill>
              </a:rPr>
              <a:t> gays</a:t>
            </a:r>
          </a:p>
          <a:p>
            <a:pPr lvl="1">
              <a:buNone/>
            </a:pPr>
            <a:r>
              <a:rPr lang="fr-FR" dirty="0" smtClean="0">
                <a:solidFill>
                  <a:schemeClr val="bg1"/>
                </a:solidFill>
              </a:rPr>
              <a:t>		-</a:t>
            </a:r>
            <a:r>
              <a:rPr lang="fr-FR" dirty="0" err="1" smtClean="0">
                <a:solidFill>
                  <a:schemeClr val="bg1"/>
                </a:solidFill>
              </a:rPr>
              <a:t>Técnicos</a:t>
            </a:r>
            <a:endParaRPr lang="fr-FR" dirty="0" smtClean="0">
              <a:solidFill>
                <a:schemeClr val="bg1"/>
              </a:solidFill>
            </a:endParaRPr>
          </a:p>
          <a:p>
            <a:pPr lvl="1">
              <a:buNone/>
            </a:pPr>
            <a:r>
              <a:rPr lang="fr-FR" dirty="0" smtClean="0">
                <a:solidFill>
                  <a:schemeClr val="bg1"/>
                </a:solidFill>
              </a:rPr>
              <a:t>		-</a:t>
            </a:r>
            <a:r>
              <a:rPr lang="fr-FR" dirty="0" err="1" smtClean="0">
                <a:solidFill>
                  <a:schemeClr val="bg1"/>
                </a:solidFill>
              </a:rPr>
              <a:t>Blogueiros</a:t>
            </a:r>
            <a:endParaRPr lang="fr-FR" dirty="0" smtClean="0">
              <a:solidFill>
                <a:schemeClr val="bg1"/>
              </a:solidFill>
            </a:endParaRPr>
          </a:p>
          <a:p>
            <a:pPr lvl="1">
              <a:buNone/>
            </a:pPr>
            <a:r>
              <a:rPr lang="fr-FR" dirty="0" smtClean="0">
                <a:solidFill>
                  <a:schemeClr val="bg1"/>
                </a:solidFill>
              </a:rPr>
              <a:t>		-</a:t>
            </a:r>
            <a:r>
              <a:rPr lang="fr-FR" dirty="0" err="1" smtClean="0">
                <a:solidFill>
                  <a:schemeClr val="bg1"/>
                </a:solidFill>
              </a:rPr>
              <a:t>Burners</a:t>
            </a:r>
            <a:endParaRPr lang="fr-FR" dirty="0" smtClean="0">
              <a:solidFill>
                <a:schemeClr val="bg1"/>
              </a:solidFill>
            </a:endParaRPr>
          </a:p>
          <a:p>
            <a:pPr eaLnBrk="1" hangingPunct="1"/>
            <a:endParaRPr lang="fr-FR" dirty="0" smtClean="0">
              <a:solidFill>
                <a:schemeClr val="bg1"/>
              </a:solidFill>
            </a:endParaRPr>
          </a:p>
          <a:p>
            <a:pPr eaLnBrk="1" hangingPunct="1"/>
            <a:endParaRPr lang="fr-FR" dirty="0" smtClean="0">
              <a:solidFill>
                <a:schemeClr val="bg1"/>
              </a:solidFill>
            </a:endParaRPr>
          </a:p>
          <a:p>
            <a:pPr eaLnBrk="1" hangingPunct="1">
              <a:buNone/>
            </a:pPr>
            <a:endParaRPr lang="fr-FR"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CA" dirty="0" err="1" smtClean="0">
                <a:solidFill>
                  <a:schemeClr val="bg1"/>
                </a:solidFill>
              </a:rPr>
              <a:t>Vizster</a:t>
            </a:r>
            <a:endParaRPr lang="fr-FR" dirty="0" smtClean="0">
              <a:solidFill>
                <a:schemeClr val="bg1"/>
              </a:solidFill>
            </a:endParaRPr>
          </a:p>
        </p:txBody>
      </p:sp>
      <p:sp>
        <p:nvSpPr>
          <p:cNvPr id="5123" name="Espace réservé du contenu 2"/>
          <p:cNvSpPr>
            <a:spLocks noGrp="1"/>
          </p:cNvSpPr>
          <p:nvPr>
            <p:ph idx="1"/>
          </p:nvPr>
        </p:nvSpPr>
        <p:spPr/>
        <p:txBody>
          <a:bodyPr/>
          <a:lstStyle/>
          <a:p>
            <a:pPr eaLnBrk="1" hangingPunct="1"/>
            <a:r>
              <a:rPr lang="fr-FR" dirty="0" err="1" smtClean="0">
                <a:solidFill>
                  <a:schemeClr val="bg1"/>
                </a:solidFill>
              </a:rPr>
              <a:t>Curiosidades</a:t>
            </a:r>
            <a:r>
              <a:rPr lang="fr-FR" dirty="0" smtClean="0">
                <a:solidFill>
                  <a:schemeClr val="bg1"/>
                </a:solidFill>
              </a:rPr>
              <a:t> do </a:t>
            </a:r>
            <a:r>
              <a:rPr lang="fr-FR" dirty="0" err="1" smtClean="0">
                <a:solidFill>
                  <a:schemeClr val="bg1"/>
                </a:solidFill>
              </a:rPr>
              <a:t>Friendster</a:t>
            </a:r>
            <a:r>
              <a:rPr lang="fr-FR" dirty="0" smtClean="0">
                <a:solidFill>
                  <a:schemeClr val="bg1"/>
                </a:solidFill>
              </a:rPr>
              <a:t>(2003):</a:t>
            </a:r>
          </a:p>
          <a:p>
            <a:pPr lvl="1">
              <a:buNone/>
            </a:pPr>
            <a:r>
              <a:rPr lang="fr-FR" dirty="0" smtClean="0">
                <a:solidFill>
                  <a:schemeClr val="bg1"/>
                </a:solidFill>
              </a:rPr>
              <a:t>	-Adolescentes </a:t>
            </a:r>
            <a:r>
              <a:rPr lang="fr-FR" dirty="0" err="1" smtClean="0">
                <a:solidFill>
                  <a:schemeClr val="bg1"/>
                </a:solidFill>
              </a:rPr>
              <a:t>colocavam</a:t>
            </a:r>
            <a:r>
              <a:rPr lang="fr-FR" dirty="0" smtClean="0">
                <a:solidFill>
                  <a:schemeClr val="bg1"/>
                </a:solidFill>
              </a:rPr>
              <a:t> suas </a:t>
            </a:r>
            <a:r>
              <a:rPr lang="fr-FR" dirty="0" err="1" smtClean="0">
                <a:solidFill>
                  <a:schemeClr val="bg1"/>
                </a:solidFill>
              </a:rPr>
              <a:t>idades</a:t>
            </a:r>
            <a:r>
              <a:rPr lang="fr-FR" dirty="0" smtClean="0">
                <a:solidFill>
                  <a:schemeClr val="bg1"/>
                </a:solidFill>
              </a:rPr>
              <a:t> </a:t>
            </a:r>
            <a:r>
              <a:rPr lang="fr-FR" dirty="0" err="1" smtClean="0">
                <a:solidFill>
                  <a:schemeClr val="bg1"/>
                </a:solidFill>
              </a:rPr>
              <a:t>ao</a:t>
            </a:r>
            <a:r>
              <a:rPr lang="fr-FR" dirty="0" smtClean="0">
                <a:solidFill>
                  <a:schemeClr val="bg1"/>
                </a:solidFill>
              </a:rPr>
              <a:t> </a:t>
            </a:r>
            <a:r>
              <a:rPr lang="fr-FR" dirty="0" err="1" smtClean="0">
                <a:solidFill>
                  <a:schemeClr val="bg1"/>
                </a:solidFill>
              </a:rPr>
              <a:t>contrário</a:t>
            </a:r>
            <a:endParaRPr lang="fr-FR" dirty="0" smtClean="0">
              <a:solidFill>
                <a:schemeClr val="bg1"/>
              </a:solidFill>
            </a:endParaRPr>
          </a:p>
          <a:p>
            <a:pPr lvl="1">
              <a:buNone/>
            </a:pPr>
            <a:r>
              <a:rPr lang="fr-FR" dirty="0" smtClean="0">
                <a:solidFill>
                  <a:schemeClr val="bg1"/>
                </a:solidFill>
              </a:rPr>
              <a:t>	-</a:t>
            </a:r>
            <a:r>
              <a:rPr lang="fr-FR" dirty="0" err="1" smtClean="0">
                <a:solidFill>
                  <a:schemeClr val="bg1"/>
                </a:solidFill>
              </a:rPr>
              <a:t>Aumento</a:t>
            </a:r>
            <a:r>
              <a:rPr lang="fr-FR" dirty="0" smtClean="0">
                <a:solidFill>
                  <a:schemeClr val="bg1"/>
                </a:solidFill>
              </a:rPr>
              <a:t> da </a:t>
            </a:r>
            <a:r>
              <a:rPr lang="fr-FR" dirty="0" err="1" smtClean="0">
                <a:solidFill>
                  <a:schemeClr val="bg1"/>
                </a:solidFill>
              </a:rPr>
              <a:t>popularidade</a:t>
            </a:r>
            <a:r>
              <a:rPr lang="fr-FR" dirty="0" smtClean="0">
                <a:solidFill>
                  <a:schemeClr val="bg1"/>
                </a:solidFill>
              </a:rPr>
              <a:t> na Europa, </a:t>
            </a:r>
            <a:r>
              <a:rPr lang="fr-FR" dirty="0" err="1" smtClean="0">
                <a:solidFill>
                  <a:schemeClr val="bg1"/>
                </a:solidFill>
              </a:rPr>
              <a:t>Cingapura</a:t>
            </a:r>
            <a:r>
              <a:rPr lang="fr-FR" dirty="0" smtClean="0">
                <a:solidFill>
                  <a:schemeClr val="bg1"/>
                </a:solidFill>
              </a:rPr>
              <a:t>, </a:t>
            </a:r>
            <a:r>
              <a:rPr lang="fr-FR" dirty="0" err="1" smtClean="0">
                <a:solidFill>
                  <a:schemeClr val="bg1"/>
                </a:solidFill>
              </a:rPr>
              <a:t>Malásia</a:t>
            </a:r>
            <a:r>
              <a:rPr lang="fr-FR" dirty="0" smtClean="0">
                <a:solidFill>
                  <a:schemeClr val="bg1"/>
                </a:solidFill>
              </a:rPr>
              <a:t> e </a:t>
            </a:r>
            <a:r>
              <a:rPr lang="fr-FR" dirty="0" err="1" smtClean="0">
                <a:solidFill>
                  <a:schemeClr val="bg1"/>
                </a:solidFill>
              </a:rPr>
              <a:t>Filipinas</a:t>
            </a:r>
            <a:endParaRPr lang="fr-FR" dirty="0" smtClean="0">
              <a:solidFill>
                <a:schemeClr val="bg1"/>
              </a:solidFill>
            </a:endParaRPr>
          </a:p>
          <a:p>
            <a:pPr lvl="1">
              <a:buNone/>
            </a:pPr>
            <a:r>
              <a:rPr lang="fr-FR" dirty="0" smtClean="0">
                <a:solidFill>
                  <a:schemeClr val="bg1"/>
                </a:solidFill>
              </a:rPr>
              <a:t>	- </a:t>
            </a:r>
            <a:r>
              <a:rPr lang="fr-FR" dirty="0" err="1" smtClean="0">
                <a:solidFill>
                  <a:schemeClr val="bg1"/>
                </a:solidFill>
              </a:rPr>
              <a:t>Acesso</a:t>
            </a:r>
            <a:r>
              <a:rPr lang="fr-FR" dirty="0" smtClean="0">
                <a:solidFill>
                  <a:schemeClr val="bg1"/>
                </a:solidFill>
              </a:rPr>
              <a:t> </a:t>
            </a:r>
            <a:r>
              <a:rPr lang="fr-FR" dirty="0" err="1" smtClean="0">
                <a:solidFill>
                  <a:schemeClr val="bg1"/>
                </a:solidFill>
              </a:rPr>
              <a:t>apenas</a:t>
            </a:r>
            <a:r>
              <a:rPr lang="fr-FR" dirty="0" smtClean="0">
                <a:solidFill>
                  <a:schemeClr val="bg1"/>
                </a:solidFill>
              </a:rPr>
              <a:t> </a:t>
            </a:r>
            <a:r>
              <a:rPr lang="fr-FR" dirty="0" err="1" smtClean="0">
                <a:solidFill>
                  <a:schemeClr val="bg1"/>
                </a:solidFill>
              </a:rPr>
              <a:t>por</a:t>
            </a:r>
            <a:r>
              <a:rPr lang="fr-FR" dirty="0" smtClean="0">
                <a:solidFill>
                  <a:schemeClr val="bg1"/>
                </a:solidFill>
              </a:rPr>
              <a:t> </a:t>
            </a:r>
            <a:r>
              <a:rPr lang="fr-FR" dirty="0" err="1" smtClean="0">
                <a:solidFill>
                  <a:schemeClr val="bg1"/>
                </a:solidFill>
              </a:rPr>
              <a:t>convites</a:t>
            </a:r>
            <a:endParaRPr lang="fr-FR" dirty="0" smtClean="0">
              <a:solidFill>
                <a:schemeClr val="bg1"/>
              </a:solidFill>
            </a:endParaRPr>
          </a:p>
          <a:p>
            <a:pPr lvl="1">
              <a:buNone/>
            </a:pPr>
            <a:r>
              <a:rPr lang="fr-FR" dirty="0" smtClean="0">
                <a:solidFill>
                  <a:schemeClr val="bg1"/>
                </a:solidFill>
              </a:rPr>
              <a:t>	- A </a:t>
            </a:r>
            <a:r>
              <a:rPr lang="fr-FR" dirty="0" err="1" smtClean="0">
                <a:solidFill>
                  <a:schemeClr val="bg1"/>
                </a:solidFill>
              </a:rPr>
              <a:t>maioria</a:t>
            </a:r>
            <a:r>
              <a:rPr lang="fr-FR" dirty="0" smtClean="0">
                <a:solidFill>
                  <a:schemeClr val="bg1"/>
                </a:solidFill>
              </a:rPr>
              <a:t> entrava no </a:t>
            </a:r>
            <a:r>
              <a:rPr lang="fr-FR" dirty="0" err="1" smtClean="0">
                <a:solidFill>
                  <a:schemeClr val="bg1"/>
                </a:solidFill>
              </a:rPr>
              <a:t>sistema</a:t>
            </a:r>
            <a:r>
              <a:rPr lang="fr-FR" dirty="0" smtClean="0">
                <a:solidFill>
                  <a:schemeClr val="bg1"/>
                </a:solidFill>
              </a:rPr>
              <a:t> </a:t>
            </a:r>
            <a:r>
              <a:rPr lang="fr-FR" dirty="0" err="1" smtClean="0">
                <a:solidFill>
                  <a:schemeClr val="bg1"/>
                </a:solidFill>
              </a:rPr>
              <a:t>por</a:t>
            </a:r>
            <a:r>
              <a:rPr lang="fr-FR" dirty="0" smtClean="0">
                <a:solidFill>
                  <a:schemeClr val="bg1"/>
                </a:solidFill>
              </a:rPr>
              <a:t> causa dos amigos que </a:t>
            </a:r>
            <a:r>
              <a:rPr lang="fr-FR" dirty="0" err="1" smtClean="0">
                <a:solidFill>
                  <a:schemeClr val="bg1"/>
                </a:solidFill>
              </a:rPr>
              <a:t>estavam</a:t>
            </a:r>
            <a:r>
              <a:rPr lang="fr-FR" dirty="0" smtClean="0">
                <a:solidFill>
                  <a:schemeClr val="bg1"/>
                </a:solidFill>
              </a:rPr>
              <a:t> </a:t>
            </a:r>
            <a:r>
              <a:rPr lang="fr-FR" dirty="0" err="1" smtClean="0">
                <a:solidFill>
                  <a:schemeClr val="bg1"/>
                </a:solidFill>
              </a:rPr>
              <a:t>lá</a:t>
            </a:r>
            <a:endParaRPr lang="fr-FR" dirty="0" smtClean="0">
              <a:solidFill>
                <a:schemeClr val="bg1"/>
              </a:solidFill>
            </a:endParaRPr>
          </a:p>
          <a:p>
            <a:pPr lvl="1">
              <a:buNone/>
            </a:pPr>
            <a:r>
              <a:rPr lang="fr-FR" dirty="0" smtClean="0">
                <a:solidFill>
                  <a:schemeClr val="bg1"/>
                </a:solidFill>
              </a:rPr>
              <a:t>	-</a:t>
            </a:r>
            <a:r>
              <a:rPr lang="fr-FR" dirty="0" err="1" smtClean="0">
                <a:solidFill>
                  <a:schemeClr val="bg1"/>
                </a:solidFill>
              </a:rPr>
              <a:t>Criação</a:t>
            </a:r>
            <a:r>
              <a:rPr lang="fr-FR" dirty="0" smtClean="0">
                <a:solidFill>
                  <a:schemeClr val="bg1"/>
                </a:solidFill>
              </a:rPr>
              <a:t> de </a:t>
            </a:r>
            <a:r>
              <a:rPr lang="fr-FR" dirty="0" err="1" smtClean="0">
                <a:solidFill>
                  <a:schemeClr val="bg1"/>
                </a:solidFill>
              </a:rPr>
              <a:t>fakes</a:t>
            </a:r>
            <a:endParaRPr lang="fr-FR" dirty="0" smtClean="0">
              <a:solidFill>
                <a:schemeClr val="bg1"/>
              </a:solidFill>
            </a:endParaRPr>
          </a:p>
          <a:p>
            <a:pPr lvl="1">
              <a:buNone/>
            </a:pPr>
            <a:r>
              <a:rPr lang="fr-FR" dirty="0" smtClean="0">
                <a:solidFill>
                  <a:schemeClr val="bg1"/>
                </a:solidFill>
              </a:rPr>
              <a:t>	-</a:t>
            </a:r>
            <a:r>
              <a:rPr lang="fr-FR" dirty="0" err="1" smtClean="0">
                <a:solidFill>
                  <a:schemeClr val="bg1"/>
                </a:solidFill>
              </a:rPr>
              <a:t>Listagem</a:t>
            </a:r>
            <a:r>
              <a:rPr lang="fr-FR" dirty="0" smtClean="0">
                <a:solidFill>
                  <a:schemeClr val="bg1"/>
                </a:solidFill>
              </a:rPr>
              <a:t> dos mais </a:t>
            </a:r>
            <a:r>
              <a:rPr lang="fr-FR" dirty="0" err="1" smtClean="0">
                <a:solidFill>
                  <a:schemeClr val="bg1"/>
                </a:solidFill>
              </a:rPr>
              <a:t>conectados</a:t>
            </a:r>
            <a:endParaRPr lang="fr-FR" dirty="0" smtClean="0">
              <a:solidFill>
                <a:schemeClr val="bg1"/>
              </a:solidFill>
            </a:endParaRPr>
          </a:p>
          <a:p>
            <a:pPr lvl="1">
              <a:buNone/>
            </a:pPr>
            <a:r>
              <a:rPr lang="fr-FR" dirty="0" smtClean="0">
                <a:solidFill>
                  <a:schemeClr val="bg1"/>
                </a:solidFill>
              </a:rPr>
              <a:t>	-</a:t>
            </a:r>
            <a:r>
              <a:rPr lang="fr-FR" dirty="0" err="1" smtClean="0">
                <a:solidFill>
                  <a:schemeClr val="bg1"/>
                </a:solidFill>
              </a:rPr>
              <a:t>Perfis</a:t>
            </a:r>
            <a:r>
              <a:rPr lang="fr-FR" dirty="0" smtClean="0">
                <a:solidFill>
                  <a:schemeClr val="bg1"/>
                </a:solidFill>
              </a:rPr>
              <a:t> </a:t>
            </a:r>
            <a:r>
              <a:rPr lang="fr-FR" dirty="0" err="1" smtClean="0">
                <a:solidFill>
                  <a:schemeClr val="bg1"/>
                </a:solidFill>
              </a:rPr>
              <a:t>fraudulentos</a:t>
            </a:r>
            <a:endParaRPr lang="fr-FR" dirty="0" smtClean="0">
              <a:solidFill>
                <a:schemeClr val="bg1"/>
              </a:solidFill>
            </a:endParaRPr>
          </a:p>
          <a:p>
            <a:pPr eaLnBrk="1" hangingPunct="1"/>
            <a:endParaRPr lang="fr-FR" dirty="0" smtClean="0">
              <a:solidFill>
                <a:schemeClr val="bg1"/>
              </a:solidFill>
            </a:endParaRPr>
          </a:p>
          <a:p>
            <a:pPr eaLnBrk="1" hangingPunct="1"/>
            <a:endParaRPr lang="fr-FR" dirty="0" smtClean="0">
              <a:solidFill>
                <a:schemeClr val="bg1"/>
              </a:solidFill>
            </a:endParaRPr>
          </a:p>
          <a:p>
            <a:pPr eaLnBrk="1" hangingPunct="1">
              <a:buNone/>
            </a:pPr>
            <a:endParaRPr lang="fr-FR"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9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98</Template>
  <TotalTime>2036</TotalTime>
  <Words>4830</Words>
  <Application>Microsoft Office PowerPoint</Application>
  <PresentationFormat>Apresentação na tela (4:3)</PresentationFormat>
  <Paragraphs>518</Paragraphs>
  <Slides>50</Slides>
  <Notes>46</Notes>
  <HiddenSlides>0</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98</vt:lpstr>
      <vt:lpstr>VIZSTER - Visualizing online social networks</vt:lpstr>
      <vt:lpstr>Agenda </vt:lpstr>
      <vt:lpstr>Introdução</vt:lpstr>
      <vt:lpstr>Introdução</vt:lpstr>
      <vt:lpstr>Introdução</vt:lpstr>
      <vt:lpstr>Introdução</vt:lpstr>
      <vt:lpstr>Motivação</vt:lpstr>
      <vt:lpstr>Vizster</vt:lpstr>
      <vt:lpstr>Vizster</vt:lpstr>
      <vt:lpstr>Vizster</vt:lpstr>
      <vt:lpstr>Vizster</vt:lpstr>
      <vt:lpstr>Vizster</vt:lpstr>
      <vt:lpstr>Vizster</vt:lpstr>
      <vt:lpstr>Vizster</vt:lpstr>
      <vt:lpstr>Vizster</vt:lpstr>
      <vt:lpstr>Vizster</vt:lpstr>
      <vt:lpstr>Vizster</vt:lpstr>
      <vt:lpstr>Vizster</vt:lpstr>
      <vt:lpstr>Vizster</vt:lpstr>
      <vt:lpstr>Vizster</vt:lpstr>
      <vt:lpstr>Vizster</vt:lpstr>
      <vt:lpstr>Vizster</vt:lpstr>
      <vt:lpstr>Vizster</vt:lpstr>
      <vt:lpstr>Vizster(Testes)</vt:lpstr>
      <vt:lpstr>A social network caught in the web Orkut Buyukkokten e Eytan Adar</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Club Nexus</vt:lpstr>
      <vt:lpstr>Dúvidas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VIZSTER - Visualizing online social networks</dc:title>
  <dc:creator>igor</dc:creator>
  <cp:lastModifiedBy>imlm</cp:lastModifiedBy>
  <cp:revision>141</cp:revision>
  <dcterms:created xsi:type="dcterms:W3CDTF">2010-05-27T22:41:07Z</dcterms:created>
  <dcterms:modified xsi:type="dcterms:W3CDTF">2010-06-02T16:39:32Z</dcterms:modified>
</cp:coreProperties>
</file>