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7"/>
  </p:notesMasterIdLst>
  <p:handoutMasterIdLst>
    <p:handoutMasterId r:id="rId48"/>
  </p:handoutMasterIdLst>
  <p:sldIdLst>
    <p:sldId id="256" r:id="rId2"/>
    <p:sldId id="332" r:id="rId3"/>
    <p:sldId id="257" r:id="rId4"/>
    <p:sldId id="267" r:id="rId5"/>
    <p:sldId id="263" r:id="rId6"/>
    <p:sldId id="302" r:id="rId7"/>
    <p:sldId id="303" r:id="rId8"/>
    <p:sldId id="306" r:id="rId9"/>
    <p:sldId id="307" r:id="rId10"/>
    <p:sldId id="262" r:id="rId11"/>
    <p:sldId id="305" r:id="rId12"/>
    <p:sldId id="308" r:id="rId13"/>
    <p:sldId id="309" r:id="rId14"/>
    <p:sldId id="310" r:id="rId15"/>
    <p:sldId id="311" r:id="rId16"/>
    <p:sldId id="271" r:id="rId17"/>
    <p:sldId id="295" r:id="rId18"/>
    <p:sldId id="301" r:id="rId19"/>
    <p:sldId id="312" r:id="rId20"/>
    <p:sldId id="287" r:id="rId21"/>
    <p:sldId id="300" r:id="rId22"/>
    <p:sldId id="288" r:id="rId23"/>
    <p:sldId id="315" r:id="rId24"/>
    <p:sldId id="299" r:id="rId25"/>
    <p:sldId id="289" r:id="rId26"/>
    <p:sldId id="316" r:id="rId27"/>
    <p:sldId id="298" r:id="rId28"/>
    <p:sldId id="291" r:id="rId29"/>
    <p:sldId id="318" r:id="rId30"/>
    <p:sldId id="320" r:id="rId31"/>
    <p:sldId id="296" r:id="rId32"/>
    <p:sldId id="293" r:id="rId33"/>
    <p:sldId id="322" r:id="rId34"/>
    <p:sldId id="275" r:id="rId35"/>
    <p:sldId id="276" r:id="rId36"/>
    <p:sldId id="323" r:id="rId37"/>
    <p:sldId id="324" r:id="rId38"/>
    <p:sldId id="325" r:id="rId39"/>
    <p:sldId id="326" r:id="rId40"/>
    <p:sldId id="328" r:id="rId41"/>
    <p:sldId id="329" r:id="rId42"/>
    <p:sldId id="331" r:id="rId43"/>
    <p:sldId id="330" r:id="rId44"/>
    <p:sldId id="277" r:id="rId45"/>
    <p:sldId id="278" r:id="rId4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5" autoAdjust="0"/>
    <p:restoredTop sz="83714" autoAdjust="0"/>
  </p:normalViewPr>
  <p:slideViewPr>
    <p:cSldViewPr>
      <p:cViewPr varScale="1">
        <p:scale>
          <a:sx n="77" d="100"/>
          <a:sy n="77" d="100"/>
        </p:scale>
        <p:origin x="-13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081D4-904B-4F47-978F-43A21FD2BC4E}" type="datetimeFigureOut">
              <a:rPr lang="pt-BR" smtClean="0"/>
              <a:pPr/>
              <a:t>31/03/2010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F8F04-CC00-42E4-9837-3555AE8991FF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83AA2-19F9-47DA-BD0D-AEAADB3C6AF1}" type="datetimeFigureOut">
              <a:rPr lang="pt-BR" smtClean="0"/>
              <a:pPr/>
              <a:t>31/03/2010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C2EA6-F1E8-442B-AFEC-FD394F96D33E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err="1" smtClean="0"/>
              <a:t>Ideia</a:t>
            </a:r>
            <a:r>
              <a:rPr lang="pt-BR" dirty="0" smtClean="0"/>
              <a:t> inicial:</a:t>
            </a:r>
            <a:r>
              <a:rPr lang="pt-BR" baseline="0" dirty="0" smtClean="0"/>
              <a:t> </a:t>
            </a:r>
            <a:r>
              <a:rPr lang="pt-BR" dirty="0" smtClean="0"/>
              <a:t>Explicar brevemente o que é Data </a:t>
            </a:r>
            <a:r>
              <a:rPr lang="pt-BR" dirty="0" err="1" smtClean="0"/>
              <a:t>Mining</a:t>
            </a:r>
            <a:r>
              <a:rPr lang="pt-BR" dirty="0" smtClean="0"/>
              <a:t>, colocando um exemplo de vários registros de pessoas com informações pessoais com o objetivo de identificar quem são os líderes (tarefa que futuramente será melhor executada considerando-se os links, no Link </a:t>
            </a:r>
            <a:r>
              <a:rPr lang="pt-BR" dirty="0" err="1" smtClean="0"/>
              <a:t>Mining</a:t>
            </a:r>
            <a:r>
              <a:rPr lang="pt-BR" dirty="0" smtClean="0"/>
              <a:t>)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C2EA6-F1E8-442B-AFEC-FD394F96D33E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C2EA6-F1E8-442B-AFEC-FD394F96D33E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Ideia</a:t>
            </a:r>
            <a:r>
              <a:rPr lang="pt-BR" dirty="0" smtClean="0"/>
              <a:t> inicial:</a:t>
            </a:r>
            <a:endParaRPr lang="pt-BR" baseline="0" dirty="0" smtClean="0"/>
          </a:p>
          <a:p>
            <a:r>
              <a:rPr lang="pt-BR" baseline="0" dirty="0" smtClean="0"/>
              <a:t>- </a:t>
            </a:r>
            <a:r>
              <a:rPr lang="pt-BR" dirty="0" smtClean="0"/>
              <a:t>Começar mostrando o mesmo conjunto de dados anterior, mas com links de amizades entre as entidades, mostrando uma entidade que anteriormente foi classificada como não-líder com muitas conexões, mostrando que a abordagem anterior estava errada.</a:t>
            </a:r>
          </a:p>
          <a:p>
            <a:r>
              <a:rPr lang="pt-BR" dirty="0" smtClean="0"/>
              <a:t>- Falar da crescente quantidade atual de registros que são melhores representados por grafos (objetos relacionados)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C2EA6-F1E8-442B-AFEC-FD394F96D33E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mtClean="0"/>
              <a:t>Explicar </a:t>
            </a:r>
            <a:r>
              <a:rPr lang="pt-BR" dirty="0" smtClean="0"/>
              <a:t>cada uma e mostrar uma técnica de cada, que seja a mais comum (mais usada) e associada a SNA.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C2EA6-F1E8-442B-AFEC-FD394F96D33E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Dar um foco</a:t>
            </a:r>
            <a:r>
              <a:rPr lang="pt-BR" baseline="0" dirty="0" smtClean="0"/>
              <a:t> aqui em redes sociais. Se ver algo relacionado a uma técnica passada, poderia falar junto com o anterior.</a:t>
            </a:r>
            <a:endParaRPr lang="pt-BR" dirty="0" smtClean="0"/>
          </a:p>
          <a:p>
            <a:r>
              <a:rPr lang="pt-BR" dirty="0" smtClean="0"/>
              <a:t>[possivelmente, tira isso daqui</a:t>
            </a:r>
            <a:r>
              <a:rPr lang="pt-BR" baseline="0" dirty="0" smtClean="0"/>
              <a:t> de vez]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C2EA6-F1E8-442B-AFEC-FD394F96D33E}" type="slidenum">
              <a:rPr lang="pt-BR" smtClean="0"/>
              <a:pPr/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C2EA6-F1E8-442B-AFEC-FD394F96D33E}" type="slidenum">
              <a:rPr lang="pt-BR" smtClean="0"/>
              <a:pPr/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C2EA6-F1E8-442B-AFEC-FD394F96D33E}" type="slidenum">
              <a:rPr lang="pt-BR" smtClean="0"/>
              <a:pPr/>
              <a:t>39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C2EA6-F1E8-442B-AFEC-FD394F96D33E}" type="slidenum">
              <a:rPr lang="pt-BR" smtClean="0"/>
              <a:pPr/>
              <a:t>40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C2EA6-F1E8-442B-AFEC-FD394F96D33E}" type="slidenum">
              <a:rPr lang="pt-BR" smtClean="0"/>
              <a:pPr/>
              <a:t>41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17"/>
          <p:cNvSpPr txBox="1">
            <a:spLocks/>
          </p:cNvSpPr>
          <p:nvPr userDrawn="1"/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FFA267-63E6-4034-88B8-9895281A8131}" type="slidenum">
              <a:rPr kumimoji="0" lang="pt-B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18F4C58-C9DF-4378-8259-678905988E3A}" type="datetimeFigureOut">
              <a:rPr lang="pt-BR" smtClean="0"/>
              <a:pPr/>
              <a:t>31/03/2010</a:t>
            </a:fld>
            <a:endParaRPr lang="pt-B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CFFA267-63E6-4034-88B8-9895281A8131}" type="slidenum">
              <a:rPr lang="pt-BR" smtClean="0"/>
              <a:pPr/>
              <a:t>‹#›</a:t>
            </a:fld>
            <a:endParaRPr lang="pt-BR"/>
          </a:p>
        </p:txBody>
      </p:sp>
      <p:grpSp>
        <p:nvGrpSpPr>
          <p:cNvPr id="29" name="Group 28"/>
          <p:cNvGrpSpPr/>
          <p:nvPr userDrawn="1"/>
        </p:nvGrpSpPr>
        <p:grpSpPr>
          <a:xfrm flipH="1">
            <a:off x="-344522" y="285728"/>
            <a:ext cx="1703318" cy="6929486"/>
            <a:chOff x="7786710" y="285728"/>
            <a:chExt cx="1703318" cy="6929486"/>
          </a:xfrm>
        </p:grpSpPr>
        <p:cxnSp>
          <p:nvCxnSpPr>
            <p:cNvPr id="31" name="Straight Connector 30"/>
            <p:cNvCxnSpPr/>
            <p:nvPr userDrawn="1"/>
          </p:nvCxnSpPr>
          <p:spPr>
            <a:xfrm rot="16200000" flipV="1">
              <a:off x="8372913" y="6301219"/>
              <a:ext cx="1378342" cy="449648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 rot="16200000" flipV="1">
              <a:off x="8028349" y="3485755"/>
              <a:ext cx="2214578" cy="142844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 rot="5400000" flipH="1" flipV="1">
              <a:off x="7976881" y="5905187"/>
              <a:ext cx="949714" cy="754288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 rot="5400000" flipH="1" flipV="1">
              <a:off x="6408352" y="4071958"/>
              <a:ext cx="4286280" cy="1000100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 rot="16200000" flipV="1">
              <a:off x="7837112" y="1214438"/>
              <a:ext cx="1928826" cy="500034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 rot="10800000">
              <a:off x="8348054" y="2010400"/>
              <a:ext cx="714350" cy="428628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 userDrawn="1"/>
          </p:nvSpPr>
          <p:spPr>
            <a:xfrm>
              <a:off x="8286776" y="285728"/>
              <a:ext cx="502876" cy="50287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Oval 37"/>
            <p:cNvSpPr/>
            <p:nvPr userDrawn="1"/>
          </p:nvSpPr>
          <p:spPr>
            <a:xfrm>
              <a:off x="8143900" y="1785926"/>
              <a:ext cx="502876" cy="50287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Oval 38"/>
            <p:cNvSpPr/>
            <p:nvPr userDrawn="1"/>
          </p:nvSpPr>
          <p:spPr>
            <a:xfrm>
              <a:off x="8821124" y="2214554"/>
              <a:ext cx="502876" cy="50287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Oval 39"/>
            <p:cNvSpPr/>
            <p:nvPr userDrawn="1"/>
          </p:nvSpPr>
          <p:spPr>
            <a:xfrm>
              <a:off x="8987152" y="4429132"/>
              <a:ext cx="502876" cy="50287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Oval 40"/>
            <p:cNvSpPr/>
            <p:nvPr userDrawn="1"/>
          </p:nvSpPr>
          <p:spPr>
            <a:xfrm>
              <a:off x="8569686" y="5572140"/>
              <a:ext cx="502876" cy="50287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7786710" y="6498024"/>
              <a:ext cx="502876" cy="50287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8F4C58-C9DF-4378-8259-678905988E3A}" type="datetimeFigureOut">
              <a:rPr lang="pt-BR" smtClean="0"/>
              <a:pPr/>
              <a:t>31/03/2010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FFA267-63E6-4034-88B8-9895281A813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8F4C58-C9DF-4378-8259-678905988E3A}" type="datetimeFigureOut">
              <a:rPr lang="pt-BR" smtClean="0"/>
              <a:pPr/>
              <a:t>31/03/2010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FFA267-63E6-4034-88B8-9895281A813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018" y="1481328"/>
            <a:ext cx="7615262" cy="4525963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8F4C58-C9DF-4378-8259-678905988E3A}" type="datetimeFigureOut">
              <a:rPr lang="pt-BR" smtClean="0"/>
              <a:pPr/>
              <a:t>31/03/2010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FFA267-63E6-4034-88B8-9895281A8131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43018" y="274638"/>
            <a:ext cx="7615262" cy="1143000"/>
          </a:xfrm>
        </p:spPr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8F4C58-C9DF-4378-8259-678905988E3A}" type="datetimeFigureOut">
              <a:rPr lang="pt-BR" smtClean="0"/>
              <a:pPr/>
              <a:t>31/03/2010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FFA267-63E6-4034-88B8-9895281A8131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8F4C58-C9DF-4378-8259-678905988E3A}" type="datetimeFigureOut">
              <a:rPr lang="pt-BR" smtClean="0"/>
              <a:pPr/>
              <a:t>31/03/2010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FFA267-63E6-4034-88B8-9895281A8131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8F4C58-C9DF-4378-8259-678905988E3A}" type="datetimeFigureOut">
              <a:rPr lang="pt-BR" smtClean="0"/>
              <a:pPr/>
              <a:t>31/03/2010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FFA267-63E6-4034-88B8-9895281A813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8F4C58-C9DF-4378-8259-678905988E3A}" type="datetimeFigureOut">
              <a:rPr lang="pt-BR" smtClean="0"/>
              <a:pPr/>
              <a:t>31/03/2010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FFA267-63E6-4034-88B8-9895281A8131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8F4C58-C9DF-4378-8259-678905988E3A}" type="datetimeFigureOut">
              <a:rPr lang="pt-BR" smtClean="0"/>
              <a:pPr/>
              <a:t>31/03/2010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FFA267-63E6-4034-88B8-9895281A813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18F4C58-C9DF-4378-8259-678905988E3A}" type="datetimeFigureOut">
              <a:rPr lang="pt-BR" smtClean="0"/>
              <a:pPr/>
              <a:t>31/03/2010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FFA267-63E6-4034-88B8-9895281A813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18F4C58-C9DF-4378-8259-678905988E3A}" type="datetimeFigureOut">
              <a:rPr lang="pt-BR" smtClean="0"/>
              <a:pPr/>
              <a:t>31/03/2010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CFFA267-63E6-4034-88B8-9895281A8131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18F4C58-C9DF-4378-8259-678905988E3A}" type="datetimeFigureOut">
              <a:rPr lang="pt-BR" smtClean="0"/>
              <a:pPr/>
              <a:t>31/03/2010</a:t>
            </a:fld>
            <a:endParaRPr lang="pt-B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CFFA267-63E6-4034-88B8-9895281A8131}" type="slidenum">
              <a:rPr lang="pt-BR" smtClean="0"/>
              <a:pPr/>
              <a:t>‹#›</a:t>
            </a:fld>
            <a:endParaRPr lang="pt-BR"/>
          </a:p>
        </p:txBody>
      </p:sp>
      <p:grpSp>
        <p:nvGrpSpPr>
          <p:cNvPr id="23" name="Group 22"/>
          <p:cNvGrpSpPr/>
          <p:nvPr userDrawn="1"/>
        </p:nvGrpSpPr>
        <p:grpSpPr>
          <a:xfrm flipH="1">
            <a:off x="-344522" y="285728"/>
            <a:ext cx="1703318" cy="6929486"/>
            <a:chOff x="7786710" y="285728"/>
            <a:chExt cx="1703318" cy="6929486"/>
          </a:xfrm>
        </p:grpSpPr>
        <p:cxnSp>
          <p:nvCxnSpPr>
            <p:cNvPr id="48" name="Straight Connector 47"/>
            <p:cNvCxnSpPr/>
            <p:nvPr userDrawn="1"/>
          </p:nvCxnSpPr>
          <p:spPr>
            <a:xfrm rot="16200000" flipV="1">
              <a:off x="8372913" y="6301219"/>
              <a:ext cx="1378342" cy="449648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 rot="16200000" flipV="1">
              <a:off x="8028349" y="3485755"/>
              <a:ext cx="2214578" cy="142844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 rot="5400000" flipH="1" flipV="1">
              <a:off x="7976881" y="5905187"/>
              <a:ext cx="949714" cy="754288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 rot="5400000" flipH="1" flipV="1">
              <a:off x="6408352" y="4071958"/>
              <a:ext cx="4286280" cy="1000100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 rot="16200000" flipV="1">
              <a:off x="7837112" y="1214438"/>
              <a:ext cx="1928826" cy="500034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rot="10800000">
              <a:off x="8348054" y="2010400"/>
              <a:ext cx="714350" cy="428628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 userDrawn="1"/>
          </p:nvSpPr>
          <p:spPr>
            <a:xfrm>
              <a:off x="8286776" y="285728"/>
              <a:ext cx="502876" cy="50287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8143900" y="1785926"/>
              <a:ext cx="502876" cy="50287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8821124" y="2214554"/>
              <a:ext cx="502876" cy="50287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8987152" y="4429132"/>
              <a:ext cx="502876" cy="50287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8569686" y="5572140"/>
              <a:ext cx="502876" cy="50287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7786710" y="6498024"/>
              <a:ext cx="502876" cy="50287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9" name="Rectangle 28"/>
          <p:cNvSpPr/>
          <p:nvPr userDrawn="1"/>
        </p:nvSpPr>
        <p:spPr>
          <a:xfrm>
            <a:off x="0" y="0"/>
            <a:ext cx="1357290" cy="6858000"/>
          </a:xfrm>
          <a:prstGeom prst="rect">
            <a:avLst/>
          </a:prstGeom>
          <a:gradFill>
            <a:gsLst>
              <a:gs pos="0">
                <a:schemeClr val="bg1">
                  <a:alpha val="31000"/>
                </a:schemeClr>
              </a:gs>
              <a:gs pos="60000">
                <a:schemeClr val="bg1">
                  <a:alpha val="5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Link </a:t>
            </a:r>
            <a:r>
              <a:rPr lang="pt-BR" dirty="0" err="1" smtClean="0"/>
              <a:t>Mining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err="1" smtClean="0"/>
              <a:t>Víctor</a:t>
            </a:r>
            <a:r>
              <a:rPr lang="pt-BR" dirty="0" smtClean="0"/>
              <a:t> Medeiros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Data </a:t>
            </a:r>
            <a:r>
              <a:rPr lang="pt-BR" dirty="0" err="1" smtClean="0">
                <a:solidFill>
                  <a:schemeClr val="bg1">
                    <a:lumMod val="75000"/>
                  </a:schemeClr>
                </a:solidFill>
              </a:rPr>
              <a:t>Mining</a:t>
            </a:r>
            <a:endParaRPr lang="pt-BR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pt-BR" dirty="0" smtClean="0"/>
              <a:t>Link </a:t>
            </a:r>
            <a:r>
              <a:rPr lang="pt-BR" dirty="0" err="1" smtClean="0"/>
              <a:t>Mining</a:t>
            </a:r>
            <a:endParaRPr lang="pt-BR" dirty="0" smtClean="0"/>
          </a:p>
          <a:p>
            <a:pPr lvl="1"/>
            <a:endParaRPr lang="pt-BR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Tarefas</a:t>
            </a:r>
          </a:p>
          <a:p>
            <a:pPr lvl="1"/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relacionadas a Vértices</a:t>
            </a:r>
          </a:p>
          <a:p>
            <a:pPr lvl="1"/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relacionadas a Arestas</a:t>
            </a:r>
          </a:p>
          <a:p>
            <a:pPr lvl="1"/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relacionadas a Grafos</a:t>
            </a:r>
          </a:p>
          <a:p>
            <a:pPr lvl="1"/>
            <a:endParaRPr lang="pt-BR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Desafios de Link </a:t>
            </a:r>
            <a:r>
              <a:rPr lang="pt-BR" dirty="0" err="1" smtClean="0">
                <a:solidFill>
                  <a:schemeClr val="bg1">
                    <a:lumMod val="75000"/>
                  </a:schemeClr>
                </a:solidFill>
              </a:rPr>
              <a:t>Mining</a:t>
            </a:r>
            <a:endParaRPr lang="pt-B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Link </a:t>
            </a:r>
            <a:r>
              <a:rPr lang="pt-BR" dirty="0" err="1" smtClean="0"/>
              <a:t>Mining</a:t>
            </a:r>
            <a:endParaRPr lang="pt-BR" dirty="0"/>
          </a:p>
        </p:txBody>
      </p:sp>
      <p:grpSp>
        <p:nvGrpSpPr>
          <p:cNvPr id="35" name="Group 34"/>
          <p:cNvGrpSpPr/>
          <p:nvPr/>
        </p:nvGrpSpPr>
        <p:grpSpPr>
          <a:xfrm>
            <a:off x="1251537" y="1571612"/>
            <a:ext cx="6820923" cy="4000528"/>
            <a:chOff x="1251537" y="1571612"/>
            <a:chExt cx="6820923" cy="4000528"/>
          </a:xfrm>
        </p:grpSpPr>
        <p:cxnSp>
          <p:nvCxnSpPr>
            <p:cNvPr id="5" name="Straight Connector 4"/>
            <p:cNvCxnSpPr>
              <a:stCxn id="29" idx="7"/>
              <a:endCxn id="22" idx="3"/>
            </p:cNvCxnSpPr>
            <p:nvPr/>
          </p:nvCxnSpPr>
          <p:spPr>
            <a:xfrm rot="16200000" flipV="1">
              <a:off x="4894075" y="3179570"/>
              <a:ext cx="2001866" cy="1787554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6643703" y="4357695"/>
              <a:ext cx="1071571" cy="500067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6072198" y="5214950"/>
              <a:ext cx="857256" cy="357190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6200000" flipH="1">
              <a:off x="7215207" y="4429134"/>
              <a:ext cx="1143006" cy="571501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29" idx="2"/>
              <a:endCxn id="32" idx="6"/>
            </p:cNvCxnSpPr>
            <p:nvPr/>
          </p:nvCxnSpPr>
          <p:spPr>
            <a:xfrm>
              <a:off x="7218016" y="5252074"/>
              <a:ext cx="568694" cy="71438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22" idx="2"/>
            </p:cNvCxnSpPr>
            <p:nvPr/>
          </p:nvCxnSpPr>
          <p:spPr>
            <a:xfrm flipV="1">
              <a:off x="5074876" y="2500306"/>
              <a:ext cx="1068760" cy="394314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4572001" y="2214555"/>
              <a:ext cx="857256" cy="285750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endCxn id="34" idx="4"/>
            </p:cNvCxnSpPr>
            <p:nvPr/>
          </p:nvCxnSpPr>
          <p:spPr>
            <a:xfrm rot="16200000" flipV="1">
              <a:off x="4163339" y="2163083"/>
              <a:ext cx="997322" cy="248628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>
              <a:off x="3714744" y="2071678"/>
              <a:ext cx="1071572" cy="785818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2000232" y="5357826"/>
              <a:ext cx="857256" cy="214314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26" idx="1"/>
            </p:cNvCxnSpPr>
            <p:nvPr/>
          </p:nvCxnSpPr>
          <p:spPr>
            <a:xfrm rot="5400000" flipH="1" flipV="1">
              <a:off x="2285182" y="2787463"/>
              <a:ext cx="2288222" cy="2571165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25" idx="4"/>
              <a:endCxn id="26" idx="0"/>
            </p:cNvCxnSpPr>
            <p:nvPr/>
          </p:nvCxnSpPr>
          <p:spPr>
            <a:xfrm rot="5400000">
              <a:off x="1610133" y="4716289"/>
              <a:ext cx="783008" cy="71438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28" idx="4"/>
              <a:endCxn id="26" idx="7"/>
            </p:cNvCxnSpPr>
            <p:nvPr/>
          </p:nvCxnSpPr>
          <p:spPr>
            <a:xfrm rot="16200000" flipH="1">
              <a:off x="841472" y="4270503"/>
              <a:ext cx="1356718" cy="536587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85854" y="3643316"/>
              <a:ext cx="714377" cy="428626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2607455" y="3321843"/>
              <a:ext cx="2500330" cy="1857388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714744" y="1571612"/>
              <a:ext cx="785818" cy="428628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0800000">
              <a:off x="4572004" y="1571612"/>
              <a:ext cx="571501" cy="285752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Oval 21"/>
          <p:cNvSpPr/>
          <p:nvPr/>
        </p:nvSpPr>
        <p:spPr>
          <a:xfrm flipH="1">
            <a:off x="4572000" y="2643182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Oval 22"/>
          <p:cNvSpPr/>
          <p:nvPr/>
        </p:nvSpPr>
        <p:spPr>
          <a:xfrm flipH="1">
            <a:off x="3428992" y="1785926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Oval 23"/>
          <p:cNvSpPr/>
          <p:nvPr/>
        </p:nvSpPr>
        <p:spPr>
          <a:xfrm flipH="1">
            <a:off x="4929190" y="1643050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Oval 24"/>
          <p:cNvSpPr/>
          <p:nvPr/>
        </p:nvSpPr>
        <p:spPr>
          <a:xfrm flipH="1">
            <a:off x="1785918" y="3857628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Oval 25"/>
          <p:cNvSpPr/>
          <p:nvPr/>
        </p:nvSpPr>
        <p:spPr>
          <a:xfrm flipH="1">
            <a:off x="1714480" y="5143512"/>
            <a:ext cx="502876" cy="5028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Oval 26"/>
          <p:cNvSpPr/>
          <p:nvPr/>
        </p:nvSpPr>
        <p:spPr>
          <a:xfrm flipH="1">
            <a:off x="2643174" y="5357826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Oval 27"/>
          <p:cNvSpPr/>
          <p:nvPr/>
        </p:nvSpPr>
        <p:spPr>
          <a:xfrm flipH="1">
            <a:off x="1000100" y="3357562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Oval 28"/>
          <p:cNvSpPr/>
          <p:nvPr/>
        </p:nvSpPr>
        <p:spPr>
          <a:xfrm flipH="1">
            <a:off x="6715140" y="5000636"/>
            <a:ext cx="502876" cy="5028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Oval 29"/>
          <p:cNvSpPr/>
          <p:nvPr/>
        </p:nvSpPr>
        <p:spPr>
          <a:xfrm flipH="1">
            <a:off x="7215206" y="3786190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Oval 30"/>
          <p:cNvSpPr/>
          <p:nvPr/>
        </p:nvSpPr>
        <p:spPr>
          <a:xfrm flipH="1">
            <a:off x="5786446" y="5357826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Oval 31"/>
          <p:cNvSpPr/>
          <p:nvPr/>
        </p:nvSpPr>
        <p:spPr>
          <a:xfrm flipH="1">
            <a:off x="7786710" y="5072074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Oval 32"/>
          <p:cNvSpPr/>
          <p:nvPr/>
        </p:nvSpPr>
        <p:spPr>
          <a:xfrm flipH="1">
            <a:off x="5857884" y="2214554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34" name="Oval 33"/>
          <p:cNvSpPr/>
          <p:nvPr/>
        </p:nvSpPr>
        <p:spPr>
          <a:xfrm flipH="1">
            <a:off x="4286248" y="1285860"/>
            <a:ext cx="502876" cy="5028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ight Arrow 35"/>
          <p:cNvSpPr/>
          <p:nvPr/>
        </p:nvSpPr>
        <p:spPr>
          <a:xfrm>
            <a:off x="2428860" y="2786058"/>
            <a:ext cx="1785950" cy="28575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Oval 36"/>
          <p:cNvSpPr/>
          <p:nvPr/>
        </p:nvSpPr>
        <p:spPr>
          <a:xfrm flipH="1">
            <a:off x="4572000" y="2643182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Oval 38"/>
          <p:cNvSpPr/>
          <p:nvPr/>
        </p:nvSpPr>
        <p:spPr>
          <a:xfrm flipH="1">
            <a:off x="4584357" y="2655539"/>
            <a:ext cx="502876" cy="5028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TextBox 47"/>
          <p:cNvSpPr txBox="1"/>
          <p:nvPr/>
        </p:nvSpPr>
        <p:spPr>
          <a:xfrm>
            <a:off x="6215074" y="857232"/>
            <a:ext cx="2571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Formadores de opinião?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Informações representadas por grafos</a:t>
            </a:r>
          </a:p>
          <a:p>
            <a:endParaRPr lang="pt-BR" dirty="0" smtClean="0"/>
          </a:p>
          <a:p>
            <a:r>
              <a:rPr lang="pt-BR" dirty="0" smtClean="0"/>
              <a:t>Relações entre as entidades como informações relevantes:</a:t>
            </a:r>
          </a:p>
          <a:p>
            <a:pPr lvl="1"/>
            <a:r>
              <a:rPr lang="pt-BR" dirty="0" smtClean="0"/>
              <a:t>Comprador – Vendedor</a:t>
            </a:r>
          </a:p>
          <a:p>
            <a:pPr lvl="1"/>
            <a:r>
              <a:rPr lang="pt-BR" dirty="0" smtClean="0"/>
              <a:t>Sintoma - Doença</a:t>
            </a:r>
          </a:p>
          <a:p>
            <a:pPr lvl="1"/>
            <a:r>
              <a:rPr lang="pt-BR" dirty="0" smtClean="0"/>
              <a:t>Links em páginas da WEB</a:t>
            </a:r>
          </a:p>
          <a:p>
            <a:pPr lvl="1"/>
            <a:r>
              <a:rPr lang="pt-BR" dirty="0" smtClean="0"/>
              <a:t>Amizades</a:t>
            </a:r>
          </a:p>
          <a:p>
            <a:pPr lvl="1"/>
            <a:r>
              <a:rPr lang="pt-BR" dirty="0" smtClean="0"/>
              <a:t>Interesses similares</a:t>
            </a:r>
          </a:p>
          <a:p>
            <a:pPr lvl="1"/>
            <a:r>
              <a:rPr lang="pt-BR" dirty="0" smtClean="0"/>
              <a:t>etc...</a:t>
            </a:r>
          </a:p>
          <a:p>
            <a:pPr lvl="1"/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Link </a:t>
            </a:r>
            <a:r>
              <a:rPr lang="pt-BR" dirty="0" err="1" smtClean="0"/>
              <a:t>Mining</a:t>
            </a:r>
            <a:endParaRPr lang="pt-BR" dirty="0"/>
          </a:p>
        </p:txBody>
      </p:sp>
      <p:grpSp>
        <p:nvGrpSpPr>
          <p:cNvPr id="9" name="Group 8"/>
          <p:cNvGrpSpPr/>
          <p:nvPr/>
        </p:nvGrpSpPr>
        <p:grpSpPr>
          <a:xfrm>
            <a:off x="6131279" y="3214686"/>
            <a:ext cx="2406988" cy="3037573"/>
            <a:chOff x="6131279" y="3214686"/>
            <a:chExt cx="2406988" cy="3037573"/>
          </a:xfrm>
        </p:grpSpPr>
        <p:cxnSp>
          <p:nvCxnSpPr>
            <p:cNvPr id="5" name="Straight Connector 4"/>
            <p:cNvCxnSpPr/>
            <p:nvPr/>
          </p:nvCxnSpPr>
          <p:spPr>
            <a:xfrm rot="5400000">
              <a:off x="6107917" y="3821909"/>
              <a:ext cx="2500330" cy="1857388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 flipH="1">
              <a:off x="6131279" y="5749383"/>
              <a:ext cx="502876" cy="502876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Oval 6"/>
            <p:cNvSpPr/>
            <p:nvPr/>
          </p:nvSpPr>
          <p:spPr>
            <a:xfrm flipH="1">
              <a:off x="8035391" y="3214686"/>
              <a:ext cx="502876" cy="502876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TextBox 7"/>
          <p:cNvSpPr txBox="1"/>
          <p:nvPr/>
        </p:nvSpPr>
        <p:spPr>
          <a:xfrm rot="18420000">
            <a:off x="6141621" y="4366014"/>
            <a:ext cx="2149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Informação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43018" y="1481328"/>
            <a:ext cx="7758138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Data </a:t>
            </a:r>
            <a:r>
              <a:rPr lang="pt-BR" dirty="0" err="1" smtClean="0"/>
              <a:t>Mining</a:t>
            </a:r>
            <a:r>
              <a:rPr lang="pt-BR" dirty="0" smtClean="0"/>
              <a:t>:</a:t>
            </a:r>
          </a:p>
          <a:p>
            <a:pPr lvl="1"/>
            <a:r>
              <a:rPr lang="pt-BR" dirty="0" smtClean="0"/>
              <a:t>Busca extrair </a:t>
            </a:r>
            <a:r>
              <a:rPr lang="pt-BR" b="1" dirty="0" smtClean="0"/>
              <a:t>conhecimento útil </a:t>
            </a:r>
            <a:r>
              <a:rPr lang="pt-BR" dirty="0" smtClean="0"/>
              <a:t>dos dados</a:t>
            </a:r>
          </a:p>
          <a:p>
            <a:pPr lvl="1"/>
            <a:r>
              <a:rPr lang="pt-BR" dirty="0" smtClean="0"/>
              <a:t>Eficiente ao analisar entidades </a:t>
            </a:r>
            <a:r>
              <a:rPr lang="pt-BR" b="1" dirty="0" smtClean="0"/>
              <a:t>independentes</a:t>
            </a:r>
          </a:p>
          <a:p>
            <a:pPr lvl="1"/>
            <a:r>
              <a:rPr lang="pt-BR" dirty="0" smtClean="0"/>
              <a:t>Comete muitos erros quando trata entidades </a:t>
            </a:r>
            <a:r>
              <a:rPr lang="pt-BR" b="1" dirty="0" smtClean="0"/>
              <a:t>interdependentes</a:t>
            </a:r>
            <a:r>
              <a:rPr lang="pt-BR" dirty="0" smtClean="0"/>
              <a:t> como sendo </a:t>
            </a:r>
            <a:r>
              <a:rPr lang="pt-BR" b="1" dirty="0" smtClean="0"/>
              <a:t>independentes</a:t>
            </a:r>
          </a:p>
          <a:p>
            <a:pPr lvl="1"/>
            <a:endParaRPr lang="pt-BR" b="1" dirty="0" smtClean="0"/>
          </a:p>
          <a:p>
            <a:r>
              <a:rPr lang="pt-BR" dirty="0" smtClean="0"/>
              <a:t>Link </a:t>
            </a:r>
            <a:r>
              <a:rPr lang="pt-BR" dirty="0" err="1" smtClean="0"/>
              <a:t>Mining</a:t>
            </a:r>
            <a:r>
              <a:rPr lang="pt-BR" dirty="0" smtClean="0"/>
              <a:t>:</a:t>
            </a:r>
          </a:p>
          <a:p>
            <a:pPr lvl="1"/>
            <a:r>
              <a:rPr lang="pt-BR" dirty="0" smtClean="0"/>
              <a:t>Objetivos similares a Data </a:t>
            </a:r>
            <a:r>
              <a:rPr lang="pt-BR" dirty="0" err="1" smtClean="0"/>
              <a:t>Mining</a:t>
            </a:r>
            <a:endParaRPr lang="pt-BR" dirty="0" smtClean="0"/>
          </a:p>
          <a:p>
            <a:pPr lvl="1"/>
            <a:r>
              <a:rPr lang="pt-BR" dirty="0" smtClean="0"/>
              <a:t>Eficiente ao analisar entidades </a:t>
            </a:r>
            <a:r>
              <a:rPr lang="pt-BR" b="1" dirty="0" smtClean="0"/>
              <a:t>interdependentes</a:t>
            </a:r>
          </a:p>
          <a:p>
            <a:pPr lvl="1"/>
            <a:r>
              <a:rPr lang="pt-BR" dirty="0" smtClean="0"/>
              <a:t>Explora as informações representadas pelas </a:t>
            </a:r>
            <a:r>
              <a:rPr lang="pt-BR" b="1" dirty="0" smtClean="0"/>
              <a:t>Relações</a:t>
            </a:r>
            <a:r>
              <a:rPr lang="pt-BR" dirty="0" smtClean="0"/>
              <a:t> (ou </a:t>
            </a:r>
            <a:r>
              <a:rPr lang="pt-BR" b="1" dirty="0" smtClean="0"/>
              <a:t>Links</a:t>
            </a:r>
            <a:r>
              <a:rPr lang="pt-BR" dirty="0" smtClean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Link </a:t>
            </a:r>
            <a:r>
              <a:rPr lang="pt-BR" dirty="0" err="1" smtClean="0"/>
              <a:t>Mining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Link </a:t>
            </a:r>
            <a:r>
              <a:rPr lang="pt-BR" dirty="0" err="1" smtClean="0"/>
              <a:t>Mining</a:t>
            </a:r>
            <a:r>
              <a:rPr lang="pt-BR" dirty="0" smtClean="0"/>
              <a:t> é a intersecção de:</a:t>
            </a:r>
          </a:p>
          <a:p>
            <a:pPr lvl="1"/>
            <a:r>
              <a:rPr lang="pt-BR" dirty="0" smtClean="0"/>
              <a:t>Análise de links</a:t>
            </a:r>
          </a:p>
          <a:p>
            <a:pPr lvl="1"/>
            <a:r>
              <a:rPr lang="pt-BR" dirty="0" smtClean="0"/>
              <a:t>Mineração da Web e de Hipertextos</a:t>
            </a:r>
          </a:p>
          <a:p>
            <a:pPr lvl="1"/>
            <a:r>
              <a:rPr lang="pt-BR" dirty="0" smtClean="0"/>
              <a:t>Aprendizagem relacional</a:t>
            </a:r>
          </a:p>
          <a:p>
            <a:pPr lvl="1"/>
            <a:r>
              <a:rPr lang="pt-BR" dirty="0" smtClean="0"/>
              <a:t>Programação em Lógica Indutiva</a:t>
            </a:r>
          </a:p>
          <a:p>
            <a:pPr lvl="1"/>
            <a:r>
              <a:rPr lang="pt-BR" dirty="0" smtClean="0"/>
              <a:t>Mineração de grafos</a:t>
            </a:r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Link </a:t>
            </a:r>
            <a:r>
              <a:rPr lang="pt-BR" dirty="0" err="1" smtClean="0"/>
              <a:t>Mining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ictor\Desktop\436285097_5c39aeeb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1290" y="4214819"/>
            <a:ext cx="5182710" cy="2643182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Análise de Redes Sociais (SNA)</a:t>
            </a:r>
          </a:p>
          <a:p>
            <a:pPr lvl="1"/>
            <a:r>
              <a:rPr lang="pt-BR" dirty="0" smtClean="0"/>
              <a:t>Analise das relações e trocas de informações entre pessoas, grupos, organizações, computadores ou quaisquer entidades capazes de processar informações e/ou conhecimento</a:t>
            </a:r>
          </a:p>
          <a:p>
            <a:pPr lvl="1"/>
            <a:r>
              <a:rPr lang="pt-BR" dirty="0" smtClean="0"/>
              <a:t>Intimamente relacionada com Link </a:t>
            </a:r>
            <a:r>
              <a:rPr lang="pt-BR" dirty="0" err="1" smtClean="0"/>
              <a:t>Mining</a:t>
            </a:r>
            <a:endParaRPr lang="pt-BR" dirty="0" smtClean="0"/>
          </a:p>
          <a:p>
            <a:pPr lvl="1"/>
            <a:r>
              <a:rPr lang="pt-BR" dirty="0" smtClean="0"/>
              <a:t>Daremos um foco nessa área de aplicação</a:t>
            </a:r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Link </a:t>
            </a:r>
            <a:r>
              <a:rPr lang="pt-BR" dirty="0" err="1" smtClean="0"/>
              <a:t>Mining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Data </a:t>
            </a:r>
            <a:r>
              <a:rPr lang="pt-BR" dirty="0" err="1" smtClean="0">
                <a:solidFill>
                  <a:schemeClr val="bg1">
                    <a:lumMod val="75000"/>
                  </a:schemeClr>
                </a:solidFill>
              </a:rPr>
              <a:t>Mining</a:t>
            </a:r>
            <a:endParaRPr lang="pt-BR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Link </a:t>
            </a:r>
            <a:r>
              <a:rPr lang="pt-BR" dirty="0" err="1" smtClean="0">
                <a:solidFill>
                  <a:schemeClr val="bg1">
                    <a:lumMod val="75000"/>
                  </a:schemeClr>
                </a:solidFill>
              </a:rPr>
              <a:t>Mining</a:t>
            </a:r>
            <a:endParaRPr lang="pt-BR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endParaRPr lang="pt-BR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pt-BR" dirty="0" smtClean="0"/>
              <a:t>Tarefas</a:t>
            </a:r>
          </a:p>
          <a:p>
            <a:pPr lvl="1"/>
            <a:r>
              <a:rPr lang="pt-BR" dirty="0" smtClean="0"/>
              <a:t>relacionadas a Vértices</a:t>
            </a:r>
          </a:p>
          <a:p>
            <a:pPr lvl="1"/>
            <a:r>
              <a:rPr lang="pt-BR" dirty="0" smtClean="0"/>
              <a:t>relacionadas a Arestas</a:t>
            </a:r>
          </a:p>
          <a:p>
            <a:pPr lvl="1"/>
            <a:r>
              <a:rPr lang="pt-BR" dirty="0" smtClean="0"/>
              <a:t>relacionadas a Grafos</a:t>
            </a:r>
          </a:p>
          <a:p>
            <a:pPr lvl="1"/>
            <a:endParaRPr lang="pt-BR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Desafios de Link </a:t>
            </a:r>
            <a:r>
              <a:rPr lang="pt-BR" dirty="0" err="1" smtClean="0">
                <a:solidFill>
                  <a:schemeClr val="bg1">
                    <a:lumMod val="75000"/>
                  </a:schemeClr>
                </a:solidFill>
              </a:rPr>
              <a:t>Mining</a:t>
            </a:r>
            <a:endParaRPr lang="pt-B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Podem ser baseadas em: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Tarefas</a:t>
            </a:r>
            <a:endParaRPr lang="pt-BR" dirty="0"/>
          </a:p>
        </p:txBody>
      </p:sp>
      <p:grpSp>
        <p:nvGrpSpPr>
          <p:cNvPr id="18" name="Group 17"/>
          <p:cNvGrpSpPr/>
          <p:nvPr/>
        </p:nvGrpSpPr>
        <p:grpSpPr>
          <a:xfrm>
            <a:off x="785786" y="1928802"/>
            <a:ext cx="8501122" cy="2428892"/>
            <a:chOff x="214282" y="2071678"/>
            <a:chExt cx="8501122" cy="2428892"/>
          </a:xfrm>
        </p:grpSpPr>
        <p:sp>
          <p:nvSpPr>
            <p:cNvPr id="4" name="Oval 3"/>
            <p:cNvSpPr/>
            <p:nvPr/>
          </p:nvSpPr>
          <p:spPr>
            <a:xfrm>
              <a:off x="1071538" y="2500306"/>
              <a:ext cx="1071570" cy="107157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5" name="Up Arrow 4"/>
            <p:cNvSpPr/>
            <p:nvPr/>
          </p:nvSpPr>
          <p:spPr>
            <a:xfrm rot="3302476">
              <a:off x="3904878" y="2192169"/>
              <a:ext cx="760122" cy="1563743"/>
            </a:xfrm>
            <a:prstGeom prst="up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072198" y="2071678"/>
              <a:ext cx="1643074" cy="1643074"/>
              <a:chOff x="5572132" y="4143380"/>
              <a:chExt cx="1643074" cy="1643074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5965038" y="5045878"/>
                <a:ext cx="1071571" cy="104781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5857884" y="4319589"/>
                <a:ext cx="676285" cy="28575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5715008" y="4572009"/>
                <a:ext cx="819161" cy="785817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0800000">
                <a:off x="5734058" y="5318138"/>
                <a:ext cx="714380" cy="26670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0800000" flipV="1">
                <a:off x="6448438" y="5143510"/>
                <a:ext cx="642942" cy="500067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Oval 11"/>
              <p:cNvSpPr/>
              <p:nvPr/>
            </p:nvSpPr>
            <p:spPr>
              <a:xfrm>
                <a:off x="5715008" y="4143380"/>
                <a:ext cx="357190" cy="357190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4000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357950" y="4429132"/>
                <a:ext cx="357190" cy="357190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4000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572132" y="5143512"/>
                <a:ext cx="357190" cy="357190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4000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286512" y="5429264"/>
                <a:ext cx="357190" cy="357190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4000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858016" y="5000636"/>
                <a:ext cx="357190" cy="357190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4000" dirty="0"/>
              </a:p>
            </p:txBody>
          </p:sp>
        </p:grpSp>
        <p:sp>
          <p:nvSpPr>
            <p:cNvPr id="17" name="Title 2"/>
            <p:cNvSpPr txBox="1">
              <a:spLocks/>
            </p:cNvSpPr>
            <p:nvPr/>
          </p:nvSpPr>
          <p:spPr>
            <a:xfrm>
              <a:off x="214282" y="3571876"/>
              <a:ext cx="8501122" cy="928694"/>
            </a:xfrm>
            <a:prstGeom prst="rect">
              <a:avLst/>
            </a:prstGeom>
          </p:spPr>
          <p:txBody>
            <a:bodyPr vert="horz" rtlCol="0" anchor="ctr">
              <a:norm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    Vértices        Arestas          Grafos</a:t>
              </a:r>
              <a:endPara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39814" y="1481328"/>
            <a:ext cx="7615262" cy="5376672"/>
          </a:xfrm>
        </p:spPr>
        <p:txBody>
          <a:bodyPr>
            <a:normAutofit/>
          </a:bodyPr>
          <a:lstStyle/>
          <a:p>
            <a:r>
              <a:rPr lang="pt-BR" dirty="0" smtClean="0"/>
              <a:t>Relacionadas a Vértices ou Objetos</a:t>
            </a:r>
          </a:p>
          <a:p>
            <a:pPr lvl="1"/>
            <a:r>
              <a:rPr lang="pt-BR" u="sng" dirty="0" smtClean="0"/>
              <a:t>Ranking de Objetos baseado em links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Tarefas</a:t>
            </a:r>
            <a:endParaRPr lang="pt-BR" dirty="0"/>
          </a:p>
        </p:txBody>
      </p:sp>
      <p:sp>
        <p:nvSpPr>
          <p:cNvPr id="5" name="Oval 4"/>
          <p:cNvSpPr/>
          <p:nvPr/>
        </p:nvSpPr>
        <p:spPr>
          <a:xfrm>
            <a:off x="7643834" y="642918"/>
            <a:ext cx="857256" cy="85725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Ordenar/priorizar os objetos de um grafo</a:t>
            </a:r>
          </a:p>
          <a:p>
            <a:r>
              <a:rPr lang="pt-BR" dirty="0" smtClean="0"/>
              <a:t>Em SNA, ordenação com base na importância (ou centralidade)</a:t>
            </a:r>
          </a:p>
          <a:p>
            <a:r>
              <a:rPr lang="pt-BR" dirty="0" smtClean="0"/>
              <a:t>A definição da centralidade depende do que é considerado “importante” para a aplicação</a:t>
            </a:r>
          </a:p>
          <a:p>
            <a:r>
              <a:rPr lang="pt-BR" dirty="0" smtClean="0"/>
              <a:t>Centralidade:</a:t>
            </a:r>
          </a:p>
          <a:p>
            <a:pPr lvl="1"/>
            <a:r>
              <a:rPr lang="pt-BR" dirty="0" smtClean="0"/>
              <a:t>Medição: Simples x Complexa</a:t>
            </a:r>
          </a:p>
          <a:p>
            <a:pPr lvl="1"/>
            <a:r>
              <a:rPr lang="pt-BR" dirty="0" smtClean="0"/>
              <a:t>Uso ou não de informações adicionais</a:t>
            </a:r>
          </a:p>
          <a:p>
            <a:pPr lvl="1"/>
            <a:r>
              <a:rPr lang="pt-BR" dirty="0" smtClean="0"/>
              <a:t>Foco global ou relativo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Ranking de Objetos baseado em links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Link </a:t>
            </a:r>
            <a:r>
              <a:rPr lang="pt-BR" dirty="0" err="1" smtClean="0"/>
              <a:t>Mining</a:t>
            </a:r>
            <a:r>
              <a:rPr lang="pt-BR" dirty="0" smtClean="0"/>
              <a:t>: A </a:t>
            </a:r>
            <a:r>
              <a:rPr lang="pt-BR" dirty="0" err="1" smtClean="0"/>
              <a:t>Survey</a:t>
            </a:r>
            <a:endParaRPr lang="pt-BR" dirty="0" smtClean="0"/>
          </a:p>
          <a:p>
            <a:endParaRPr lang="pt-BR" dirty="0" smtClean="0"/>
          </a:p>
          <a:p>
            <a:pPr>
              <a:buNone/>
            </a:pPr>
            <a:r>
              <a:rPr lang="pt-BR" sz="2000" dirty="0" smtClean="0"/>
              <a:t>Lise </a:t>
            </a:r>
            <a:r>
              <a:rPr lang="pt-BR" sz="2000" dirty="0" err="1" smtClean="0"/>
              <a:t>Getoor</a:t>
            </a:r>
            <a:r>
              <a:rPr lang="pt-BR" sz="2000" dirty="0" smtClean="0"/>
              <a:t> , Christopher P. </a:t>
            </a:r>
            <a:r>
              <a:rPr lang="pt-BR" sz="2000" dirty="0" err="1" smtClean="0"/>
              <a:t>Diehl</a:t>
            </a:r>
            <a:r>
              <a:rPr lang="pt-BR" sz="2000" dirty="0" smtClean="0"/>
              <a:t>, “</a:t>
            </a:r>
            <a:r>
              <a:rPr lang="pt-BR" sz="2000" b="1" dirty="0" smtClean="0"/>
              <a:t>Link </a:t>
            </a:r>
            <a:r>
              <a:rPr lang="pt-BR" sz="2000" b="1" dirty="0" err="1" smtClean="0"/>
              <a:t>mining</a:t>
            </a:r>
            <a:r>
              <a:rPr lang="pt-BR" sz="2000" b="1" dirty="0" smtClean="0"/>
              <a:t>: a </a:t>
            </a:r>
            <a:r>
              <a:rPr lang="pt-BR" sz="2000" b="1" dirty="0" err="1" smtClean="0"/>
              <a:t>survey</a:t>
            </a:r>
            <a:r>
              <a:rPr lang="pt-BR" sz="2000" dirty="0" smtClean="0"/>
              <a:t>”, ACM SIGKDD </a:t>
            </a:r>
            <a:r>
              <a:rPr lang="pt-BR" sz="2000" dirty="0" err="1" smtClean="0"/>
              <a:t>Explorations</a:t>
            </a:r>
            <a:r>
              <a:rPr lang="pt-BR" sz="2000" dirty="0" smtClean="0"/>
              <a:t> Newsletter, v.7 n.2, p.3-12, </a:t>
            </a:r>
            <a:r>
              <a:rPr lang="pt-BR" sz="2000" dirty="0" err="1" smtClean="0"/>
              <a:t>December</a:t>
            </a:r>
            <a:r>
              <a:rPr lang="pt-BR" sz="2000" dirty="0" smtClean="0"/>
              <a:t> 2005</a:t>
            </a:r>
            <a:endParaRPr lang="pt-BR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43018" y="1481328"/>
            <a:ext cx="7615262" cy="1804796"/>
          </a:xfrm>
        </p:spPr>
        <p:txBody>
          <a:bodyPr>
            <a:normAutofit/>
          </a:bodyPr>
          <a:lstStyle/>
          <a:p>
            <a:r>
              <a:rPr lang="pt-BR" dirty="0" smtClean="0"/>
              <a:t>Tarefa exemplo:</a:t>
            </a:r>
          </a:p>
          <a:p>
            <a:pPr lvl="1"/>
            <a:r>
              <a:rPr lang="pt-BR" dirty="0" smtClean="0"/>
              <a:t>Ordenar os amigos de uma pessoa em uma rede social pela sua “importância”, para exibir informações sobre eles em um mural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Ranking de Objetos baseado em links</a:t>
            </a:r>
            <a:endParaRPr lang="pt-BR" dirty="0"/>
          </a:p>
        </p:txBody>
      </p:sp>
      <p:pic>
        <p:nvPicPr>
          <p:cNvPr id="17410" name="Picture 2" descr="http://epic.org/privacy/facebook/newsfeed_exam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000372"/>
            <a:ext cx="3714744" cy="3724149"/>
          </a:xfrm>
          <a:prstGeom prst="rect">
            <a:avLst/>
          </a:prstGeom>
          <a:noFill/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1243018" y="3025087"/>
            <a:ext cx="4329114" cy="34757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pt-B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Exemplo: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pt-BR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Newsfeed</a:t>
            </a:r>
            <a:r>
              <a:rPr kumimoji="0" lang="pt-B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 Facebook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pt-BR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Centralidade: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  <a:buFont typeface="Verdana"/>
              <a:buChar char="◦"/>
              <a:tabLst/>
              <a:defRPr/>
            </a:pPr>
            <a:r>
              <a:rPr lang="pt-BR" sz="2300" noProof="0" dirty="0" smtClean="0">
                <a:solidFill>
                  <a:prstClr val="black"/>
                </a:solidFill>
              </a:rPr>
              <a:t>Interesses em comum, relativamente à pessoa dona do mural, com informações extras disponíveis para análise</a:t>
            </a:r>
            <a:endParaRPr kumimoji="0" lang="pt-BR" sz="2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39814" y="1481328"/>
            <a:ext cx="7615262" cy="5376672"/>
          </a:xfrm>
        </p:spPr>
        <p:txBody>
          <a:bodyPr>
            <a:normAutofit/>
          </a:bodyPr>
          <a:lstStyle/>
          <a:p>
            <a:r>
              <a:rPr lang="pt-BR" dirty="0" smtClean="0"/>
              <a:t>Relacionadas a Vértices ou Objetos</a:t>
            </a:r>
          </a:p>
          <a:p>
            <a:pPr lvl="1"/>
            <a:r>
              <a:rPr lang="pt-BR" dirty="0" smtClean="0"/>
              <a:t>Ranking de Objetos baseado em links</a:t>
            </a:r>
          </a:p>
          <a:p>
            <a:pPr lvl="1"/>
            <a:r>
              <a:rPr lang="pt-BR" u="sng" dirty="0" smtClean="0"/>
              <a:t>Classificação de Objetos baseada em links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Tarefas</a:t>
            </a:r>
            <a:endParaRPr lang="pt-BR" dirty="0"/>
          </a:p>
        </p:txBody>
      </p:sp>
      <p:sp>
        <p:nvSpPr>
          <p:cNvPr id="5" name="Oval 4"/>
          <p:cNvSpPr/>
          <p:nvPr/>
        </p:nvSpPr>
        <p:spPr>
          <a:xfrm>
            <a:off x="7643834" y="642918"/>
            <a:ext cx="857256" cy="85725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Classificar os vértices em categorias pré-definidas</a:t>
            </a:r>
          </a:p>
          <a:p>
            <a:r>
              <a:rPr lang="pt-BR" dirty="0" smtClean="0"/>
              <a:t>Dois vértices relacionados tendem a apresentar correlação na classificação</a:t>
            </a:r>
          </a:p>
          <a:p>
            <a:r>
              <a:rPr lang="pt-BR" dirty="0" smtClean="0"/>
              <a:t>Bons resultados com algoritmos de classificação coletiva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Classificação de Objetos baseada em links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visualcomplexity.com/vc/images/317_big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6" y="3357562"/>
            <a:ext cx="4143374" cy="310753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43018" y="1481328"/>
            <a:ext cx="7615262" cy="1519044"/>
          </a:xfrm>
        </p:spPr>
        <p:txBody>
          <a:bodyPr>
            <a:normAutofit/>
          </a:bodyPr>
          <a:lstStyle/>
          <a:p>
            <a:r>
              <a:rPr lang="pt-BR" dirty="0" smtClean="0"/>
              <a:t>Tarefa exemplo:</a:t>
            </a:r>
          </a:p>
          <a:p>
            <a:pPr lvl="1"/>
            <a:r>
              <a:rPr lang="pt-BR" dirty="0" smtClean="0"/>
              <a:t>Identificar indivíduos como parte de uma rede terrorista com base em relações observadas</a:t>
            </a:r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Classificação de Objetos baseada em links</a:t>
            </a:r>
            <a:endParaRPr lang="pt-BR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243018" y="2714620"/>
            <a:ext cx="3900486" cy="34757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pt-B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Exemplo: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pt-B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Análise</a:t>
            </a:r>
            <a:r>
              <a:rPr kumimoji="0" lang="pt-BR" sz="2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 Al Qaeda</a:t>
            </a:r>
            <a:endParaRPr kumimoji="0" lang="pt-BR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pt-BR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que se procura: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  <a:buFont typeface="Verdana"/>
              <a:buChar char="◦"/>
              <a:tabLst/>
              <a:defRPr/>
            </a:pPr>
            <a:r>
              <a:rPr lang="pt-BR" sz="2300" noProof="0" dirty="0" smtClean="0">
                <a:solidFill>
                  <a:prstClr val="black"/>
                </a:solidFill>
              </a:rPr>
              <a:t>Relações específicas com outros membros da organização podem ser indícios de participação</a:t>
            </a:r>
            <a:endParaRPr kumimoji="0" lang="pt-BR" sz="2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build="p"/>
      <p:bldP spid="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39814" y="1481328"/>
            <a:ext cx="7615262" cy="5376672"/>
          </a:xfrm>
        </p:spPr>
        <p:txBody>
          <a:bodyPr>
            <a:normAutofit/>
          </a:bodyPr>
          <a:lstStyle/>
          <a:p>
            <a:r>
              <a:rPr lang="pt-BR" dirty="0" smtClean="0"/>
              <a:t>Relacionadas a Vértices ou Objetos</a:t>
            </a:r>
          </a:p>
          <a:p>
            <a:pPr lvl="1"/>
            <a:r>
              <a:rPr lang="pt-BR" dirty="0" smtClean="0"/>
              <a:t>Ranking de Objetos baseado em links</a:t>
            </a:r>
          </a:p>
          <a:p>
            <a:pPr lvl="1"/>
            <a:r>
              <a:rPr lang="pt-BR" dirty="0" smtClean="0"/>
              <a:t>Classificação de Objetos baseada em links</a:t>
            </a:r>
          </a:p>
          <a:p>
            <a:pPr lvl="1"/>
            <a:r>
              <a:rPr lang="pt-BR" u="sng" dirty="0" smtClean="0"/>
              <a:t>Detecção de grupos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Tarefas</a:t>
            </a:r>
            <a:endParaRPr lang="pt-BR" dirty="0"/>
          </a:p>
        </p:txBody>
      </p:sp>
      <p:sp>
        <p:nvSpPr>
          <p:cNvPr id="5" name="Oval 4"/>
          <p:cNvSpPr/>
          <p:nvPr/>
        </p:nvSpPr>
        <p:spPr>
          <a:xfrm>
            <a:off x="7643834" y="642918"/>
            <a:ext cx="857256" cy="85725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Identificar grupos (clusters) de vértices com características em comum</a:t>
            </a:r>
          </a:p>
          <a:p>
            <a:r>
              <a:rPr lang="pt-BR" dirty="0" smtClean="0"/>
              <a:t>Em SNA, duas principais tarefas:</a:t>
            </a:r>
          </a:p>
          <a:p>
            <a:pPr lvl="1"/>
            <a:r>
              <a:rPr lang="pt-BR" dirty="0" smtClean="0"/>
              <a:t>Identificar papéis</a:t>
            </a:r>
          </a:p>
          <a:p>
            <a:pPr lvl="1"/>
            <a:r>
              <a:rPr lang="pt-BR" dirty="0" smtClean="0"/>
              <a:t>Identificar partições de grupos</a:t>
            </a:r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Detecção de grupos</a:t>
            </a:r>
            <a:endParaRPr lang="pt-BR" dirty="0"/>
          </a:p>
        </p:txBody>
      </p:sp>
      <p:pic>
        <p:nvPicPr>
          <p:cNvPr id="10242" name="Picture 2" descr="http://www.visualcomplexity.com/vc/images/393_big01.jpg"/>
          <p:cNvPicPr>
            <a:picLocks noChangeAspect="1" noChangeArrowheads="1"/>
          </p:cNvPicPr>
          <p:nvPr/>
        </p:nvPicPr>
        <p:blipFill>
          <a:blip r:embed="rId2" cstate="print"/>
          <a:srcRect t="17500" b="17499"/>
          <a:stretch>
            <a:fillRect/>
          </a:stretch>
        </p:blipFill>
        <p:spPr bwMode="auto">
          <a:xfrm>
            <a:off x="2000232" y="3714752"/>
            <a:ext cx="5568412" cy="271462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 rot="375560">
            <a:off x="3086398" y="4874004"/>
            <a:ext cx="2942316" cy="4286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2" name="Group 11"/>
          <p:cNvGrpSpPr/>
          <p:nvPr/>
        </p:nvGrpSpPr>
        <p:grpSpPr>
          <a:xfrm>
            <a:off x="2000232" y="3786190"/>
            <a:ext cx="5643602" cy="2714644"/>
            <a:chOff x="2000232" y="3786190"/>
            <a:chExt cx="5643602" cy="2714644"/>
          </a:xfrm>
        </p:grpSpPr>
        <p:sp>
          <p:nvSpPr>
            <p:cNvPr id="9" name="Rounded Rectangle 8"/>
            <p:cNvSpPr/>
            <p:nvPr/>
          </p:nvSpPr>
          <p:spPr>
            <a:xfrm>
              <a:off x="2000232" y="3786190"/>
              <a:ext cx="2786082" cy="2714644"/>
            </a:xfrm>
            <a:prstGeom prst="roundRect">
              <a:avLst/>
            </a:prstGeom>
            <a:noFill/>
            <a:ln w="57150">
              <a:solidFill>
                <a:schemeClr val="accent3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072066" y="3786190"/>
              <a:ext cx="2571768" cy="2714644"/>
            </a:xfrm>
            <a:prstGeom prst="roundRect">
              <a:avLst/>
            </a:prstGeom>
            <a:noFill/>
            <a:ln w="57150">
              <a:solidFill>
                <a:schemeClr val="accent3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  <p:bldP spid="6" grpId="0" animBg="1"/>
      <p:bldP spid="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43018" y="1481328"/>
            <a:ext cx="7615262" cy="1519044"/>
          </a:xfrm>
        </p:spPr>
        <p:txBody>
          <a:bodyPr>
            <a:normAutofit/>
          </a:bodyPr>
          <a:lstStyle/>
          <a:p>
            <a:r>
              <a:rPr lang="pt-BR" dirty="0" smtClean="0"/>
              <a:t>Tarefa exemplo:</a:t>
            </a:r>
          </a:p>
          <a:p>
            <a:pPr lvl="1"/>
            <a:r>
              <a:rPr lang="pt-BR" dirty="0" smtClean="0"/>
              <a:t>Identificar papéis em redes de </a:t>
            </a:r>
            <a:r>
              <a:rPr lang="pt-BR" dirty="0" err="1" smtClean="0"/>
              <a:t>microblogging</a:t>
            </a:r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Detecção de grupos</a:t>
            </a:r>
            <a:endParaRPr lang="pt-BR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243018" y="2285992"/>
            <a:ext cx="4043362" cy="34757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pt-B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Exemplo: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pt-B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Análise</a:t>
            </a:r>
            <a:r>
              <a:rPr kumimoji="0" lang="pt-BR" sz="2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 </a:t>
            </a:r>
            <a:r>
              <a:rPr kumimoji="0" lang="pt-BR" sz="23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Twitter</a:t>
            </a:r>
            <a:endParaRPr kumimoji="0" lang="pt-BR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pt-BR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que se encontrou: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  <a:buFont typeface="Verdana"/>
              <a:buChar char="◦"/>
              <a:tabLst/>
              <a:defRPr/>
            </a:pPr>
            <a:r>
              <a:rPr lang="pt-BR" sz="2300" dirty="0" smtClean="0">
                <a:solidFill>
                  <a:prstClr val="black"/>
                </a:solidFill>
              </a:rPr>
              <a:t>Um grupo seleto de pessoas altamente conectados, com muitos seguidores</a:t>
            </a:r>
            <a:endParaRPr kumimoji="0" lang="pt-BR" sz="2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6322" name="Picture 2" descr="http://www.visualcomplexity.com/vc/images/594_big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93" y="3071810"/>
            <a:ext cx="4000501" cy="3000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39814" y="1481328"/>
            <a:ext cx="7615262" cy="5376672"/>
          </a:xfrm>
        </p:spPr>
        <p:txBody>
          <a:bodyPr>
            <a:normAutofit/>
          </a:bodyPr>
          <a:lstStyle/>
          <a:p>
            <a:r>
              <a:rPr lang="pt-BR" dirty="0" smtClean="0"/>
              <a:t>Relacionadas a Vértices ou Objetos</a:t>
            </a:r>
          </a:p>
          <a:p>
            <a:pPr lvl="1"/>
            <a:r>
              <a:rPr lang="pt-BR" dirty="0" smtClean="0"/>
              <a:t>Ranking de Objetos baseado em links</a:t>
            </a:r>
          </a:p>
          <a:p>
            <a:pPr lvl="1"/>
            <a:r>
              <a:rPr lang="pt-BR" dirty="0" smtClean="0"/>
              <a:t>Classificação de Objetos baseada em links</a:t>
            </a:r>
          </a:p>
          <a:p>
            <a:pPr lvl="1"/>
            <a:r>
              <a:rPr lang="pt-BR" dirty="0" smtClean="0"/>
              <a:t>Detecção de grupos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Relacionadas a Arestas ou Links</a:t>
            </a:r>
          </a:p>
          <a:p>
            <a:pPr lvl="1"/>
            <a:r>
              <a:rPr lang="pt-BR" u="sng" dirty="0" smtClean="0"/>
              <a:t>Predição de Links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Tarefas</a:t>
            </a:r>
            <a:endParaRPr lang="pt-BR" dirty="0"/>
          </a:p>
        </p:txBody>
      </p:sp>
      <p:sp>
        <p:nvSpPr>
          <p:cNvPr id="15" name="Up Arrow 14"/>
          <p:cNvSpPr/>
          <p:nvPr/>
        </p:nvSpPr>
        <p:spPr>
          <a:xfrm rot="3302476">
            <a:off x="7582089" y="3598207"/>
            <a:ext cx="642942" cy="1357322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Predição de links:</a:t>
            </a:r>
          </a:p>
          <a:p>
            <a:pPr lvl="1"/>
            <a:r>
              <a:rPr lang="pt-BR" dirty="0" smtClean="0"/>
              <a:t>Que não foram registrados</a:t>
            </a:r>
          </a:p>
          <a:p>
            <a:pPr lvl="1"/>
            <a:r>
              <a:rPr lang="pt-BR" dirty="0" smtClean="0"/>
              <a:t>Que surgirão no futuro</a:t>
            </a:r>
          </a:p>
          <a:p>
            <a:r>
              <a:rPr lang="pt-BR" dirty="0" smtClean="0"/>
              <a:t>A maioria dos grafos interessantes para essa aplicação são esparsos</a:t>
            </a:r>
          </a:p>
          <a:p>
            <a:r>
              <a:rPr lang="pt-BR" dirty="0" smtClean="0"/>
              <a:t>Melhores resultados com modelos de inferência que englobam todo grafo</a:t>
            </a:r>
          </a:p>
          <a:p>
            <a:r>
              <a:rPr lang="pt-BR" dirty="0" smtClean="0"/>
              <a:t>Alto custo -&gt; métodos de aproximação</a:t>
            </a:r>
          </a:p>
          <a:p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Predição de Links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43018" y="1481328"/>
            <a:ext cx="7615262" cy="1519044"/>
          </a:xfrm>
        </p:spPr>
        <p:txBody>
          <a:bodyPr>
            <a:normAutofit/>
          </a:bodyPr>
          <a:lstStyle/>
          <a:p>
            <a:r>
              <a:rPr lang="pt-BR" dirty="0" smtClean="0"/>
              <a:t>Tarefa exemplo:</a:t>
            </a:r>
          </a:p>
          <a:p>
            <a:pPr lvl="1"/>
            <a:r>
              <a:rPr lang="pt-BR" dirty="0" smtClean="0"/>
              <a:t>Prever relações de amizade entre membros de uma rede social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Predição de Links</a:t>
            </a:r>
            <a:endParaRPr lang="pt-BR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243018" y="2714620"/>
            <a:ext cx="3471858" cy="34757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pt-BR" sz="2700" dirty="0" smtClean="0"/>
              <a:t>Exemplo:</a:t>
            </a:r>
          </a:p>
          <a:p>
            <a:pPr marL="621792" lvl="1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/>
            </a:pPr>
            <a:r>
              <a:rPr lang="pt-BR" sz="2300" dirty="0" err="1" smtClean="0"/>
              <a:t>Friend</a:t>
            </a:r>
            <a:r>
              <a:rPr lang="pt-BR" sz="2300" dirty="0" smtClean="0"/>
              <a:t> </a:t>
            </a:r>
            <a:r>
              <a:rPr lang="pt-BR" sz="2300" dirty="0" err="1" smtClean="0"/>
              <a:t>Finder</a:t>
            </a:r>
            <a:r>
              <a:rPr lang="pt-BR" sz="2300" dirty="0" smtClean="0"/>
              <a:t> do Facebook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pt-BR" sz="2700" dirty="0" smtClean="0"/>
              <a:t>Busca:</a:t>
            </a:r>
          </a:p>
          <a:p>
            <a:pPr marL="621792" lvl="1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/>
            </a:pPr>
            <a:r>
              <a:rPr lang="pt-BR" sz="2300" dirty="0" smtClean="0"/>
              <a:t>Relações existentes mas não observadas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endParaRPr kumimoji="0" lang="pt-BR" sz="23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http://facereviews.com/wp-content/uploads/2008/03/peopleyoumaykn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8407" y="3000372"/>
            <a:ext cx="4685593" cy="3352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Data </a:t>
            </a:r>
            <a:r>
              <a:rPr lang="pt-BR" dirty="0" err="1" smtClean="0"/>
              <a:t>Mining</a:t>
            </a:r>
            <a:endParaRPr lang="pt-BR" dirty="0" smtClean="0"/>
          </a:p>
          <a:p>
            <a:r>
              <a:rPr lang="pt-BR" dirty="0" smtClean="0"/>
              <a:t>Link </a:t>
            </a:r>
            <a:r>
              <a:rPr lang="pt-BR" dirty="0" err="1" smtClean="0"/>
              <a:t>Mining</a:t>
            </a:r>
            <a:endParaRPr lang="pt-BR" dirty="0" smtClean="0"/>
          </a:p>
          <a:p>
            <a:pPr lvl="1"/>
            <a:endParaRPr lang="pt-BR" dirty="0" smtClean="0"/>
          </a:p>
          <a:p>
            <a:r>
              <a:rPr lang="pt-BR" dirty="0" smtClean="0"/>
              <a:t>Tarefas</a:t>
            </a:r>
          </a:p>
          <a:p>
            <a:pPr lvl="1"/>
            <a:r>
              <a:rPr lang="pt-BR" dirty="0" smtClean="0"/>
              <a:t>relacionadas a Vértices</a:t>
            </a:r>
          </a:p>
          <a:p>
            <a:pPr lvl="1"/>
            <a:r>
              <a:rPr lang="pt-BR" dirty="0" smtClean="0"/>
              <a:t>relacionadas a Arestas</a:t>
            </a:r>
          </a:p>
          <a:p>
            <a:pPr lvl="1"/>
            <a:r>
              <a:rPr lang="pt-BR" dirty="0" smtClean="0"/>
              <a:t>relacionadas a Grafos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Desafios de Link </a:t>
            </a:r>
            <a:r>
              <a:rPr lang="pt-BR" dirty="0" err="1" smtClean="0"/>
              <a:t>Mining</a:t>
            </a:r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43018" y="1481328"/>
            <a:ext cx="7615262" cy="1519044"/>
          </a:xfrm>
        </p:spPr>
        <p:txBody>
          <a:bodyPr>
            <a:normAutofit/>
          </a:bodyPr>
          <a:lstStyle/>
          <a:p>
            <a:r>
              <a:rPr lang="pt-BR" dirty="0" smtClean="0"/>
              <a:t>Tarefa exemplo:</a:t>
            </a:r>
          </a:p>
          <a:p>
            <a:pPr lvl="1"/>
            <a:r>
              <a:rPr lang="pt-BR" dirty="0" smtClean="0"/>
              <a:t>Prever compra de novos produtos com base no histórico de compras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Predição de Links</a:t>
            </a:r>
            <a:endParaRPr lang="pt-BR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243018" y="2714620"/>
            <a:ext cx="3471858" cy="392909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pt-BR" sz="2700" dirty="0" smtClean="0"/>
              <a:t>Exemplo:</a:t>
            </a:r>
          </a:p>
          <a:p>
            <a:pPr marL="621792" lvl="1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/>
            </a:pPr>
            <a:r>
              <a:rPr lang="pt-BR" sz="2300" dirty="0" smtClean="0"/>
              <a:t>Recomendações do </a:t>
            </a:r>
            <a:r>
              <a:rPr lang="pt-BR" sz="2300" dirty="0" err="1" smtClean="0"/>
              <a:t>Amazon</a:t>
            </a:r>
            <a:endParaRPr lang="pt-BR" sz="2300" dirty="0" smtClean="0"/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pt-BR" sz="2700" dirty="0" smtClean="0"/>
              <a:t>Busca:</a:t>
            </a:r>
          </a:p>
          <a:p>
            <a:pPr marL="621792" lvl="1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/>
            </a:pPr>
            <a:r>
              <a:rPr lang="pt-BR" sz="2300" dirty="0" smtClean="0"/>
              <a:t>Relações ainda não existentes (nesse caso, de compra de produtos)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endParaRPr kumimoji="0" lang="pt-BR" sz="23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8370" name="Picture 2" descr="http://farm1.static.flickr.com/55/189566225_3541ad1859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2809875"/>
            <a:ext cx="4762500" cy="404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39814" y="1481328"/>
            <a:ext cx="7615262" cy="5376672"/>
          </a:xfrm>
        </p:spPr>
        <p:txBody>
          <a:bodyPr>
            <a:normAutofit/>
          </a:bodyPr>
          <a:lstStyle/>
          <a:p>
            <a:r>
              <a:rPr lang="pt-BR" dirty="0" smtClean="0"/>
              <a:t>Relacionadas a Vértices ou Objetos</a:t>
            </a:r>
          </a:p>
          <a:p>
            <a:pPr lvl="1"/>
            <a:r>
              <a:rPr lang="pt-BR" dirty="0" smtClean="0"/>
              <a:t>Ranking de Objetos baseado em links</a:t>
            </a:r>
          </a:p>
          <a:p>
            <a:pPr lvl="1"/>
            <a:r>
              <a:rPr lang="pt-BR" dirty="0" smtClean="0"/>
              <a:t>Classificação de Objetos baseada em links</a:t>
            </a:r>
          </a:p>
          <a:p>
            <a:pPr lvl="1"/>
            <a:r>
              <a:rPr lang="pt-BR" dirty="0" smtClean="0"/>
              <a:t>Detecção de grupos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Relacionadas a Arestas ou Links</a:t>
            </a:r>
          </a:p>
          <a:p>
            <a:pPr lvl="1"/>
            <a:r>
              <a:rPr lang="pt-BR" dirty="0" smtClean="0"/>
              <a:t>Predição de Links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Relacionadas a Grafos</a:t>
            </a:r>
          </a:p>
          <a:p>
            <a:pPr lvl="1"/>
            <a:r>
              <a:rPr lang="pt-BR" u="sng" dirty="0" smtClean="0"/>
              <a:t>Descoberta de </a:t>
            </a:r>
            <a:r>
              <a:rPr lang="pt-BR" u="sng" dirty="0" err="1" smtClean="0"/>
              <a:t>Subgrafos</a:t>
            </a:r>
            <a:endParaRPr lang="pt-BR" u="sng" dirty="0" smtClean="0"/>
          </a:p>
          <a:p>
            <a:endParaRPr lang="pt-BR" dirty="0" smtClean="0"/>
          </a:p>
          <a:p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Tarefas</a:t>
            </a:r>
            <a:endParaRPr lang="pt-BR" dirty="0"/>
          </a:p>
        </p:txBody>
      </p:sp>
      <p:grpSp>
        <p:nvGrpSpPr>
          <p:cNvPr id="4" name="Group 3"/>
          <p:cNvGrpSpPr/>
          <p:nvPr/>
        </p:nvGrpSpPr>
        <p:grpSpPr>
          <a:xfrm>
            <a:off x="6286512" y="4357694"/>
            <a:ext cx="1643074" cy="1643074"/>
            <a:chOff x="5572132" y="4143380"/>
            <a:chExt cx="1643074" cy="1643074"/>
          </a:xfrm>
        </p:grpSpPr>
        <p:cxnSp>
          <p:nvCxnSpPr>
            <p:cNvPr id="5" name="Straight Connector 4"/>
            <p:cNvCxnSpPr/>
            <p:nvPr/>
          </p:nvCxnSpPr>
          <p:spPr>
            <a:xfrm rot="5400000" flipH="1" flipV="1">
              <a:off x="5965038" y="5045878"/>
              <a:ext cx="1071571" cy="104781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857884" y="4319589"/>
              <a:ext cx="676285" cy="285753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5715008" y="4572009"/>
              <a:ext cx="819161" cy="785817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5734058" y="5318138"/>
              <a:ext cx="714380" cy="266703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 flipV="1">
              <a:off x="6448438" y="5143510"/>
              <a:ext cx="642942" cy="500067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5715008" y="4143380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357950" y="4429132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5572132" y="5143512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6286512" y="5429264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6858016" y="5000636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Descobrir padrões interessantes e/ou comuns em um conjunto de grafos</a:t>
            </a:r>
          </a:p>
          <a:p>
            <a:r>
              <a:rPr lang="pt-BR" dirty="0" smtClean="0"/>
              <a:t>Tipicamente, duas fases:</a:t>
            </a:r>
          </a:p>
          <a:p>
            <a:pPr lvl="1"/>
            <a:r>
              <a:rPr lang="pt-BR" dirty="0" smtClean="0"/>
              <a:t>Geração de padrões candidatos</a:t>
            </a:r>
          </a:p>
          <a:p>
            <a:pPr lvl="1"/>
            <a:r>
              <a:rPr lang="pt-BR" dirty="0" smtClean="0"/>
              <a:t>Busca desses candidatos no grafo</a:t>
            </a:r>
          </a:p>
          <a:p>
            <a:r>
              <a:rPr lang="pt-BR" dirty="0" smtClean="0"/>
              <a:t>Outras abordagens costumam ser otimizações dessas </a:t>
            </a:r>
            <a:r>
              <a:rPr lang="pt-BR" dirty="0" err="1" smtClean="0"/>
              <a:t>ideia</a:t>
            </a:r>
            <a:endParaRPr lang="pt-BR" dirty="0" smtClean="0"/>
          </a:p>
          <a:p>
            <a:r>
              <a:rPr lang="pt-BR" dirty="0" smtClean="0"/>
              <a:t>Pode ser o primeiro passo para uma tarefa de classificação de grafos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Descoberta de </a:t>
            </a:r>
            <a:r>
              <a:rPr lang="pt-BR" dirty="0" err="1" smtClean="0"/>
              <a:t>Subgrafos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43018" y="1481328"/>
            <a:ext cx="7615262" cy="1519044"/>
          </a:xfrm>
        </p:spPr>
        <p:txBody>
          <a:bodyPr>
            <a:normAutofit/>
          </a:bodyPr>
          <a:lstStyle/>
          <a:p>
            <a:r>
              <a:rPr lang="pt-BR" dirty="0" smtClean="0"/>
              <a:t>Tarefa exemplo:</a:t>
            </a:r>
          </a:p>
          <a:p>
            <a:pPr lvl="1"/>
            <a:r>
              <a:rPr lang="pt-BR" dirty="0" smtClean="0"/>
              <a:t>Encontrar padrões em um certo tipo de relação humana, como relações românticas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Descoberta de </a:t>
            </a:r>
            <a:r>
              <a:rPr lang="pt-BR" dirty="0" err="1" smtClean="0"/>
              <a:t>Subgrafos</a:t>
            </a:r>
            <a:endParaRPr lang="pt-BR" dirty="0"/>
          </a:p>
        </p:txBody>
      </p:sp>
      <p:pic>
        <p:nvPicPr>
          <p:cNvPr id="6" name="Picture 2" descr="http://researchnews.osu.edu/archive/Adolescent%20romantic%20network_revise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705247"/>
            <a:ext cx="5072065" cy="4152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Data </a:t>
            </a:r>
            <a:r>
              <a:rPr lang="pt-BR" dirty="0" err="1" smtClean="0">
                <a:solidFill>
                  <a:schemeClr val="bg1">
                    <a:lumMod val="75000"/>
                  </a:schemeClr>
                </a:solidFill>
              </a:rPr>
              <a:t>Mining</a:t>
            </a:r>
            <a:endParaRPr lang="pt-BR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Link </a:t>
            </a:r>
            <a:r>
              <a:rPr lang="pt-BR" dirty="0" err="1" smtClean="0">
                <a:solidFill>
                  <a:schemeClr val="bg1">
                    <a:lumMod val="75000"/>
                  </a:schemeClr>
                </a:solidFill>
              </a:rPr>
              <a:t>Mining</a:t>
            </a:r>
            <a:endParaRPr lang="pt-BR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endParaRPr lang="pt-BR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Tarefas</a:t>
            </a:r>
          </a:p>
          <a:p>
            <a:pPr lvl="1"/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relacionadas a Vértices</a:t>
            </a:r>
          </a:p>
          <a:p>
            <a:pPr lvl="1"/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relacionadas a Arestas</a:t>
            </a:r>
          </a:p>
          <a:p>
            <a:pPr lvl="1"/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relacionadas a Grafos</a:t>
            </a:r>
          </a:p>
          <a:p>
            <a:pPr lvl="1"/>
            <a:endParaRPr lang="pt-BR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pt-BR" dirty="0" smtClean="0"/>
              <a:t>Desafios de Link </a:t>
            </a:r>
            <a:r>
              <a:rPr lang="pt-BR" dirty="0" err="1" smtClean="0"/>
              <a:t>Mining</a:t>
            </a:r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Crescente quantidade de dados representados como grafos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Necessidade de resolver tarefas mais complicas que essas apresentadas</a:t>
            </a:r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Desafios de Link </a:t>
            </a:r>
            <a:r>
              <a:rPr lang="pt-BR" dirty="0" err="1" smtClean="0"/>
              <a:t>Mining</a:t>
            </a:r>
            <a:endParaRPr lang="pt-BR" dirty="0"/>
          </a:p>
        </p:txBody>
      </p:sp>
      <p:grpSp>
        <p:nvGrpSpPr>
          <p:cNvPr id="21" name="Group 20"/>
          <p:cNvGrpSpPr/>
          <p:nvPr/>
        </p:nvGrpSpPr>
        <p:grpSpPr>
          <a:xfrm>
            <a:off x="3286116" y="2500306"/>
            <a:ext cx="2428892" cy="1214446"/>
            <a:chOff x="3286116" y="2500306"/>
            <a:chExt cx="2428892" cy="1214446"/>
          </a:xfrm>
        </p:grpSpPr>
        <p:cxnSp>
          <p:nvCxnSpPr>
            <p:cNvPr id="5" name="Straight Connector 4"/>
            <p:cNvCxnSpPr/>
            <p:nvPr/>
          </p:nvCxnSpPr>
          <p:spPr>
            <a:xfrm rot="5400000" flipH="1" flipV="1">
              <a:off x="4514846" y="2862258"/>
              <a:ext cx="847733" cy="552459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3428992" y="2643182"/>
              <a:ext cx="1785950" cy="214314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3929058" y="2643182"/>
              <a:ext cx="1285884" cy="642943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3948108" y="3246436"/>
              <a:ext cx="714380" cy="266703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 flipV="1">
              <a:off x="4662488" y="3214685"/>
              <a:ext cx="838206" cy="357189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3286116" y="2714620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5072066" y="2500306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3786182" y="3071810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4500562" y="3357562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5357818" y="3000372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643042" y="4786322"/>
            <a:ext cx="6286544" cy="1714512"/>
            <a:chOff x="2143108" y="4857760"/>
            <a:chExt cx="6286544" cy="1714512"/>
          </a:xfrm>
        </p:grpSpPr>
        <p:cxnSp>
          <p:nvCxnSpPr>
            <p:cNvPr id="80" name="Straight Connector 79"/>
            <p:cNvCxnSpPr/>
            <p:nvPr/>
          </p:nvCxnSpPr>
          <p:spPr>
            <a:xfrm rot="10800000" flipV="1">
              <a:off x="2357422" y="5715016"/>
              <a:ext cx="1285884" cy="142876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endCxn id="28" idx="4"/>
            </p:cNvCxnSpPr>
            <p:nvPr/>
          </p:nvCxnSpPr>
          <p:spPr>
            <a:xfrm rot="16200000" flipV="1">
              <a:off x="2839629" y="5840032"/>
              <a:ext cx="714380" cy="178595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16200000" flipH="1">
              <a:off x="3464711" y="5250668"/>
              <a:ext cx="1000135" cy="642943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643307" y="5072073"/>
              <a:ext cx="571505" cy="500069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7286644" y="5857891"/>
              <a:ext cx="928694" cy="500067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4929191" y="6143643"/>
              <a:ext cx="642941" cy="3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10800000" flipV="1">
              <a:off x="5643570" y="5857890"/>
              <a:ext cx="1714512" cy="285753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0800000">
              <a:off x="4214811" y="5572143"/>
              <a:ext cx="928695" cy="142873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357422" y="5857892"/>
              <a:ext cx="928694" cy="500066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0800000" flipV="1">
              <a:off x="2428863" y="5429262"/>
              <a:ext cx="642941" cy="500067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 flipH="1" flipV="1">
              <a:off x="3178959" y="5965049"/>
              <a:ext cx="571504" cy="214314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0800000" flipV="1">
              <a:off x="3357554" y="6357956"/>
              <a:ext cx="4857784" cy="1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5643571" y="6143643"/>
              <a:ext cx="2571767" cy="214317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7500958" y="5715015"/>
              <a:ext cx="1000133" cy="428628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 flipV="1">
              <a:off x="4857752" y="5715014"/>
              <a:ext cx="2071702" cy="428629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5572132" y="5786454"/>
              <a:ext cx="1357322" cy="428627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5464975" y="5536421"/>
              <a:ext cx="785821" cy="428629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357422" y="5072074"/>
              <a:ext cx="785818" cy="357190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214678" y="5429263"/>
              <a:ext cx="714383" cy="1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V="1">
              <a:off x="6965174" y="5464983"/>
              <a:ext cx="500065" cy="142876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0800000" flipV="1">
              <a:off x="7286644" y="5357824"/>
              <a:ext cx="571504" cy="500067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0800000">
              <a:off x="5357818" y="5143512"/>
              <a:ext cx="714380" cy="142876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157656" y="5362588"/>
              <a:ext cx="847733" cy="552459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3071802" y="5143512"/>
              <a:ext cx="1785950" cy="214314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3571868" y="5143512"/>
              <a:ext cx="1285884" cy="642943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0800000">
              <a:off x="3590918" y="5746766"/>
              <a:ext cx="714380" cy="266703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 flipV="1">
              <a:off x="4305298" y="5715015"/>
              <a:ext cx="838206" cy="357189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2928926" y="5214950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4714876" y="5000636"/>
              <a:ext cx="357190" cy="35719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3428992" y="5572140"/>
              <a:ext cx="357190" cy="35719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4143372" y="5857892"/>
              <a:ext cx="357190" cy="35719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5000628" y="5500702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6929454" y="5072074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929322" y="5143512"/>
              <a:ext cx="357190" cy="35719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2143108" y="4857760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2214546" y="5715016"/>
              <a:ext cx="357190" cy="35719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7143768" y="5643578"/>
              <a:ext cx="357190" cy="35719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5429256" y="6000768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5214942" y="5000636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3143240" y="6143644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6715140" y="5572140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7643834" y="5214950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4714876" y="5929330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4071934" y="5357826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3428992" y="4857760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8072462" y="6215082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cxnSp>
          <p:nvCxnSpPr>
            <p:cNvPr id="117" name="Straight Arrow Connector 116"/>
            <p:cNvCxnSpPr>
              <a:stCxn id="35" idx="6"/>
              <a:endCxn id="45" idx="2"/>
            </p:cNvCxnSpPr>
            <p:nvPr/>
          </p:nvCxnSpPr>
          <p:spPr>
            <a:xfrm>
              <a:off x="2500298" y="5036355"/>
              <a:ext cx="928694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43" idx="0"/>
              <a:endCxn id="29" idx="4"/>
            </p:cNvCxnSpPr>
            <p:nvPr/>
          </p:nvCxnSpPr>
          <p:spPr>
            <a:xfrm rot="5400000" flipH="1" flipV="1">
              <a:off x="4607719" y="5643578"/>
              <a:ext cx="571504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43018" y="1481328"/>
            <a:ext cx="7615262" cy="1018977"/>
          </a:xfrm>
        </p:spPr>
        <p:txBody>
          <a:bodyPr>
            <a:normAutofit/>
          </a:bodyPr>
          <a:lstStyle/>
          <a:p>
            <a:r>
              <a:rPr lang="pt-BR" dirty="0" smtClean="0"/>
              <a:t>Ex: Dinamismo das necessidades do usuário</a:t>
            </a:r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Desafios de Link </a:t>
            </a:r>
            <a:r>
              <a:rPr lang="pt-BR" dirty="0" err="1" smtClean="0"/>
              <a:t>Mining</a:t>
            </a:r>
            <a:endParaRPr lang="pt-BR" dirty="0"/>
          </a:p>
        </p:txBody>
      </p:sp>
      <p:pic>
        <p:nvPicPr>
          <p:cNvPr id="1026" name="Picture 2" descr="http://www.visualcomplexity.com/vc/images/115_big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250249"/>
            <a:ext cx="6143668" cy="4607751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357422" y="3429000"/>
            <a:ext cx="1000132" cy="1357322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500166" y="4000504"/>
            <a:ext cx="1214446" cy="114300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7393801" y="3821909"/>
            <a:ext cx="1143008" cy="35719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572396" y="4214818"/>
            <a:ext cx="428628" cy="85725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Oval 11"/>
          <p:cNvSpPr/>
          <p:nvPr/>
        </p:nvSpPr>
        <p:spPr>
          <a:xfrm>
            <a:off x="6643702" y="3571876"/>
            <a:ext cx="1652598" cy="192882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1" grpId="0" animBg="1"/>
      <p:bldP spid="11" grpId="1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43018" y="1481329"/>
            <a:ext cx="7615262" cy="661788"/>
          </a:xfrm>
        </p:spPr>
        <p:txBody>
          <a:bodyPr/>
          <a:lstStyle/>
          <a:p>
            <a:r>
              <a:rPr lang="pt-BR" dirty="0" smtClean="0"/>
              <a:t>Ex2: Grafos em constante mudança</a:t>
            </a:r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Desafios de Link </a:t>
            </a:r>
            <a:r>
              <a:rPr lang="pt-BR" dirty="0" err="1" smtClean="0"/>
              <a:t>Mining</a:t>
            </a:r>
            <a:endParaRPr lang="pt-BR" dirty="0"/>
          </a:p>
        </p:txBody>
      </p:sp>
      <p:pic>
        <p:nvPicPr>
          <p:cNvPr id="61442" name="Picture 2" descr="C:\Users\Victor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2797" y="2000240"/>
            <a:ext cx="7050353" cy="4667260"/>
          </a:xfrm>
          <a:prstGeom prst="rect">
            <a:avLst/>
          </a:prstGeom>
          <a:noFill/>
        </p:spPr>
      </p:pic>
      <p:pic>
        <p:nvPicPr>
          <p:cNvPr id="5" name="Picture 2" descr="C:\Users\Victor\Desktop\1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42797" y="2000660"/>
            <a:ext cx="7050353" cy="4666420"/>
          </a:xfrm>
          <a:prstGeom prst="rect">
            <a:avLst/>
          </a:prstGeom>
          <a:noFill/>
        </p:spPr>
      </p:pic>
      <p:pic>
        <p:nvPicPr>
          <p:cNvPr id="6" name="Picture 2" descr="C:\Users\Victor\Desktop\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642798" y="2000660"/>
            <a:ext cx="7050351" cy="4666420"/>
          </a:xfrm>
          <a:prstGeom prst="rect">
            <a:avLst/>
          </a:prstGeom>
          <a:noFill/>
        </p:spPr>
      </p:pic>
      <p:pic>
        <p:nvPicPr>
          <p:cNvPr id="7" name="Picture 2" descr="C:\Users\Victor\Desktop\1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642798" y="2000660"/>
            <a:ext cx="7050351" cy="4666419"/>
          </a:xfrm>
          <a:prstGeom prst="rect">
            <a:avLst/>
          </a:prstGeom>
          <a:noFill/>
        </p:spPr>
      </p:pic>
      <p:pic>
        <p:nvPicPr>
          <p:cNvPr id="8" name="Picture 2" descr="C:\Users\Victor\Desktop\1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642798" y="2000660"/>
            <a:ext cx="7050350" cy="4666419"/>
          </a:xfrm>
          <a:prstGeom prst="rect">
            <a:avLst/>
          </a:prstGeom>
          <a:noFill/>
        </p:spPr>
      </p:pic>
      <p:pic>
        <p:nvPicPr>
          <p:cNvPr id="9" name="Picture 2" descr="C:\Users\Victor\Desktop\1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642798" y="2000660"/>
            <a:ext cx="7050350" cy="4666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43018" y="1481329"/>
            <a:ext cx="7615262" cy="804664"/>
          </a:xfrm>
        </p:spPr>
        <p:txBody>
          <a:bodyPr/>
          <a:lstStyle/>
          <a:p>
            <a:r>
              <a:rPr lang="pt-BR" dirty="0" smtClean="0"/>
              <a:t>Ex3: Combinar técnicas</a:t>
            </a:r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Desafios de Link </a:t>
            </a:r>
            <a:r>
              <a:rPr lang="pt-BR" dirty="0" err="1" smtClean="0"/>
              <a:t>Mining</a:t>
            </a:r>
            <a:endParaRPr lang="pt-BR" dirty="0"/>
          </a:p>
        </p:txBody>
      </p:sp>
      <p:grpSp>
        <p:nvGrpSpPr>
          <p:cNvPr id="78" name="Group 77"/>
          <p:cNvGrpSpPr/>
          <p:nvPr/>
        </p:nvGrpSpPr>
        <p:grpSpPr>
          <a:xfrm>
            <a:off x="1714480" y="3000372"/>
            <a:ext cx="2286016" cy="1571636"/>
            <a:chOff x="1714480" y="3000372"/>
            <a:chExt cx="2286016" cy="1571636"/>
          </a:xfrm>
        </p:grpSpPr>
        <p:sp>
          <p:nvSpPr>
            <p:cNvPr id="12" name="Oval 11"/>
            <p:cNvSpPr/>
            <p:nvPr/>
          </p:nvSpPr>
          <p:spPr>
            <a:xfrm>
              <a:off x="1714480" y="3000372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2357422" y="3000372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3000364" y="3000372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643306" y="3000372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1714480" y="3571876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357422" y="3571876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3000364" y="3571876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3643306" y="3571876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1714480" y="4214818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2357422" y="4214818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3000364" y="4214818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3643306" y="4214818"/>
              <a:ext cx="357190" cy="35719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7215206" y="2786058"/>
            <a:ext cx="357190" cy="3500462"/>
            <a:chOff x="7215206" y="2786058"/>
            <a:chExt cx="357190" cy="3500462"/>
          </a:xfrm>
        </p:grpSpPr>
        <p:sp>
          <p:nvSpPr>
            <p:cNvPr id="24" name="Rounded Rectangle 23"/>
            <p:cNvSpPr/>
            <p:nvPr/>
          </p:nvSpPr>
          <p:spPr>
            <a:xfrm>
              <a:off x="7215206" y="2786058"/>
              <a:ext cx="357190" cy="35719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dirty="0" smtClean="0"/>
                <a:t>1</a:t>
              </a:r>
              <a:endParaRPr lang="pt-BR" sz="2000" dirty="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7215206" y="3357562"/>
              <a:ext cx="357190" cy="35719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dirty="0" smtClean="0"/>
                <a:t>2</a:t>
              </a:r>
              <a:endParaRPr lang="pt-BR" sz="2000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7215206" y="4000504"/>
              <a:ext cx="357190" cy="35719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dirty="0" smtClean="0"/>
                <a:t>3</a:t>
              </a:r>
              <a:endParaRPr lang="pt-BR" sz="2000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215206" y="4643446"/>
              <a:ext cx="357190" cy="35719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dirty="0" smtClean="0"/>
                <a:t>4</a:t>
              </a:r>
              <a:endParaRPr lang="pt-BR" sz="2000" dirty="0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7215206" y="5286388"/>
              <a:ext cx="357190" cy="35719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dirty="0" smtClean="0"/>
                <a:t>5</a:t>
              </a:r>
              <a:endParaRPr lang="pt-BR" sz="2000" dirty="0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7215206" y="5929330"/>
              <a:ext cx="357190" cy="35719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dirty="0" smtClean="0"/>
                <a:t>6</a:t>
              </a:r>
              <a:endParaRPr lang="pt-BR" sz="2000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143108" y="228599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Clientes</a:t>
            </a:r>
            <a:endParaRPr lang="pt-BR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6643702" y="2143116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Produtos</a:t>
            </a:r>
            <a:endParaRPr lang="pt-BR" sz="2400" dirty="0"/>
          </a:p>
        </p:txBody>
      </p:sp>
      <p:grpSp>
        <p:nvGrpSpPr>
          <p:cNvPr id="77" name="Group 76"/>
          <p:cNvGrpSpPr/>
          <p:nvPr/>
        </p:nvGrpSpPr>
        <p:grpSpPr>
          <a:xfrm>
            <a:off x="2071670" y="2964653"/>
            <a:ext cx="5143536" cy="3143272"/>
            <a:chOff x="2071670" y="2964653"/>
            <a:chExt cx="5143536" cy="3143272"/>
          </a:xfrm>
        </p:grpSpPr>
        <p:cxnSp>
          <p:nvCxnSpPr>
            <p:cNvPr id="44" name="Straight Arrow Connector 43"/>
            <p:cNvCxnSpPr>
              <a:stCxn id="15" idx="6"/>
              <a:endCxn id="24" idx="1"/>
            </p:cNvCxnSpPr>
            <p:nvPr/>
          </p:nvCxnSpPr>
          <p:spPr>
            <a:xfrm flipV="1">
              <a:off x="4000496" y="2964653"/>
              <a:ext cx="3214710" cy="2143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14" idx="6"/>
              <a:endCxn id="28" idx="1"/>
            </p:cNvCxnSpPr>
            <p:nvPr/>
          </p:nvCxnSpPr>
          <p:spPr>
            <a:xfrm>
              <a:off x="3357554" y="3178967"/>
              <a:ext cx="3857652" cy="3571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endCxn id="24" idx="1"/>
            </p:cNvCxnSpPr>
            <p:nvPr/>
          </p:nvCxnSpPr>
          <p:spPr>
            <a:xfrm flipV="1">
              <a:off x="4000496" y="2964653"/>
              <a:ext cx="3214710" cy="8215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28" idx="1"/>
            </p:cNvCxnSpPr>
            <p:nvPr/>
          </p:nvCxnSpPr>
          <p:spPr>
            <a:xfrm flipV="1">
              <a:off x="4000496" y="3536157"/>
              <a:ext cx="3214710" cy="2500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13" idx="6"/>
              <a:endCxn id="32" idx="1"/>
            </p:cNvCxnSpPr>
            <p:nvPr/>
          </p:nvCxnSpPr>
          <p:spPr>
            <a:xfrm>
              <a:off x="2714612" y="3178967"/>
              <a:ext cx="4500594" cy="10001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17" idx="6"/>
              <a:endCxn id="32" idx="1"/>
            </p:cNvCxnSpPr>
            <p:nvPr/>
          </p:nvCxnSpPr>
          <p:spPr>
            <a:xfrm>
              <a:off x="2714612" y="3750471"/>
              <a:ext cx="4500594" cy="4286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23" idx="6"/>
              <a:endCxn id="32" idx="1"/>
            </p:cNvCxnSpPr>
            <p:nvPr/>
          </p:nvCxnSpPr>
          <p:spPr>
            <a:xfrm flipV="1">
              <a:off x="4000496" y="4179099"/>
              <a:ext cx="3214710" cy="2143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22" idx="6"/>
              <a:endCxn id="36" idx="1"/>
            </p:cNvCxnSpPr>
            <p:nvPr/>
          </p:nvCxnSpPr>
          <p:spPr>
            <a:xfrm>
              <a:off x="3357554" y="4393413"/>
              <a:ext cx="3857652" cy="4286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21" idx="6"/>
            </p:cNvCxnSpPr>
            <p:nvPr/>
          </p:nvCxnSpPr>
          <p:spPr>
            <a:xfrm>
              <a:off x="2714612" y="4393413"/>
              <a:ext cx="4500594" cy="39290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23" idx="6"/>
              <a:endCxn id="36" idx="1"/>
            </p:cNvCxnSpPr>
            <p:nvPr/>
          </p:nvCxnSpPr>
          <p:spPr>
            <a:xfrm>
              <a:off x="4000496" y="4393413"/>
              <a:ext cx="3214710" cy="4286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12" idx="6"/>
              <a:endCxn id="39" idx="1"/>
            </p:cNvCxnSpPr>
            <p:nvPr/>
          </p:nvCxnSpPr>
          <p:spPr>
            <a:xfrm>
              <a:off x="2071670" y="3178967"/>
              <a:ext cx="5143536" cy="2286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16" idx="6"/>
              <a:endCxn id="39" idx="1"/>
            </p:cNvCxnSpPr>
            <p:nvPr/>
          </p:nvCxnSpPr>
          <p:spPr>
            <a:xfrm>
              <a:off x="2071670" y="3750471"/>
              <a:ext cx="5143536" cy="17145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20" idx="6"/>
              <a:endCxn id="39" idx="1"/>
            </p:cNvCxnSpPr>
            <p:nvPr/>
          </p:nvCxnSpPr>
          <p:spPr>
            <a:xfrm>
              <a:off x="2071670" y="4393413"/>
              <a:ext cx="5143536" cy="107157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20" idx="6"/>
              <a:endCxn id="40" idx="1"/>
            </p:cNvCxnSpPr>
            <p:nvPr/>
          </p:nvCxnSpPr>
          <p:spPr>
            <a:xfrm>
              <a:off x="2071670" y="4393413"/>
              <a:ext cx="5143536" cy="17145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18" idx="5"/>
              <a:endCxn id="39" idx="1"/>
            </p:cNvCxnSpPr>
            <p:nvPr/>
          </p:nvCxnSpPr>
          <p:spPr>
            <a:xfrm rot="16200000" flipH="1">
              <a:off x="4466112" y="2715889"/>
              <a:ext cx="1588226" cy="390996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43018" y="1481329"/>
            <a:ext cx="7615262" cy="804664"/>
          </a:xfrm>
        </p:spPr>
        <p:txBody>
          <a:bodyPr/>
          <a:lstStyle/>
          <a:p>
            <a:r>
              <a:rPr lang="pt-BR" dirty="0" smtClean="0"/>
              <a:t>Ex3: Combinar técnicas</a:t>
            </a:r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Desafios de Link </a:t>
            </a:r>
            <a:r>
              <a:rPr lang="pt-BR" dirty="0" err="1" smtClean="0"/>
              <a:t>Mining</a:t>
            </a:r>
            <a:endParaRPr lang="pt-BR" dirty="0"/>
          </a:p>
        </p:txBody>
      </p:sp>
      <p:sp>
        <p:nvSpPr>
          <p:cNvPr id="12" name="Oval 11"/>
          <p:cNvSpPr/>
          <p:nvPr/>
        </p:nvSpPr>
        <p:spPr>
          <a:xfrm>
            <a:off x="2143108" y="4357694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13" name="Oval 12"/>
          <p:cNvSpPr/>
          <p:nvPr/>
        </p:nvSpPr>
        <p:spPr>
          <a:xfrm>
            <a:off x="2428860" y="3643314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14" name="Oval 13"/>
          <p:cNvSpPr/>
          <p:nvPr/>
        </p:nvSpPr>
        <p:spPr>
          <a:xfrm>
            <a:off x="3643306" y="2857496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15" name="Oval 14"/>
          <p:cNvSpPr/>
          <p:nvPr/>
        </p:nvSpPr>
        <p:spPr>
          <a:xfrm>
            <a:off x="4071934" y="2571744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16" name="Oval 15"/>
          <p:cNvSpPr/>
          <p:nvPr/>
        </p:nvSpPr>
        <p:spPr>
          <a:xfrm>
            <a:off x="2000232" y="3857628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17" name="Oval 16"/>
          <p:cNvSpPr/>
          <p:nvPr/>
        </p:nvSpPr>
        <p:spPr>
          <a:xfrm>
            <a:off x="2643174" y="4143380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19" name="Oval 18"/>
          <p:cNvSpPr/>
          <p:nvPr/>
        </p:nvSpPr>
        <p:spPr>
          <a:xfrm>
            <a:off x="4000496" y="3214686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20" name="Oval 19"/>
          <p:cNvSpPr/>
          <p:nvPr/>
        </p:nvSpPr>
        <p:spPr>
          <a:xfrm>
            <a:off x="2571736" y="4643446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24" name="Rounded Rectangle 23"/>
          <p:cNvSpPr/>
          <p:nvPr/>
        </p:nvSpPr>
        <p:spPr>
          <a:xfrm>
            <a:off x="7215206" y="2786058"/>
            <a:ext cx="357190" cy="3571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1</a:t>
            </a:r>
            <a:endParaRPr lang="pt-BR" sz="2000" dirty="0"/>
          </a:p>
        </p:txBody>
      </p:sp>
      <p:sp>
        <p:nvSpPr>
          <p:cNvPr id="28" name="Rounded Rectangle 27"/>
          <p:cNvSpPr/>
          <p:nvPr/>
        </p:nvSpPr>
        <p:spPr>
          <a:xfrm>
            <a:off x="7215206" y="3357562"/>
            <a:ext cx="357190" cy="3571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2</a:t>
            </a:r>
            <a:endParaRPr lang="pt-BR" sz="2000" dirty="0"/>
          </a:p>
        </p:txBody>
      </p:sp>
      <p:sp>
        <p:nvSpPr>
          <p:cNvPr id="32" name="Rounded Rectangle 31"/>
          <p:cNvSpPr/>
          <p:nvPr/>
        </p:nvSpPr>
        <p:spPr>
          <a:xfrm>
            <a:off x="7215206" y="4000504"/>
            <a:ext cx="357190" cy="3571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3</a:t>
            </a:r>
            <a:endParaRPr lang="pt-BR" sz="2000" dirty="0"/>
          </a:p>
        </p:txBody>
      </p:sp>
      <p:sp>
        <p:nvSpPr>
          <p:cNvPr id="36" name="Rounded Rectangle 35"/>
          <p:cNvSpPr/>
          <p:nvPr/>
        </p:nvSpPr>
        <p:spPr>
          <a:xfrm>
            <a:off x="7215206" y="4643446"/>
            <a:ext cx="357190" cy="3571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4</a:t>
            </a:r>
            <a:endParaRPr lang="pt-BR" sz="2000" dirty="0"/>
          </a:p>
        </p:txBody>
      </p:sp>
      <p:sp>
        <p:nvSpPr>
          <p:cNvPr id="39" name="Rounded Rectangle 38"/>
          <p:cNvSpPr/>
          <p:nvPr/>
        </p:nvSpPr>
        <p:spPr>
          <a:xfrm>
            <a:off x="7215206" y="5286388"/>
            <a:ext cx="357190" cy="3571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5</a:t>
            </a:r>
            <a:endParaRPr lang="pt-BR" sz="2000" dirty="0"/>
          </a:p>
        </p:txBody>
      </p:sp>
      <p:sp>
        <p:nvSpPr>
          <p:cNvPr id="40" name="Rounded Rectangle 39"/>
          <p:cNvSpPr/>
          <p:nvPr/>
        </p:nvSpPr>
        <p:spPr>
          <a:xfrm>
            <a:off x="7215206" y="5929330"/>
            <a:ext cx="357190" cy="3571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6</a:t>
            </a:r>
            <a:endParaRPr lang="pt-BR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2143108" y="228599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Clientes</a:t>
            </a:r>
            <a:endParaRPr lang="pt-BR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6643702" y="2143116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Produtos</a:t>
            </a:r>
            <a:endParaRPr lang="pt-BR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1643042" y="5429264"/>
            <a:ext cx="171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Detectar grupos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Oval 25"/>
          <p:cNvSpPr/>
          <p:nvPr/>
        </p:nvSpPr>
        <p:spPr>
          <a:xfrm>
            <a:off x="4071934" y="5429264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27" name="Oval 26"/>
          <p:cNvSpPr/>
          <p:nvPr/>
        </p:nvSpPr>
        <p:spPr>
          <a:xfrm>
            <a:off x="4357686" y="5143512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29" name="Oval 28"/>
          <p:cNvSpPr/>
          <p:nvPr/>
        </p:nvSpPr>
        <p:spPr>
          <a:xfrm>
            <a:off x="4429124" y="6072206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30" name="Oval 29"/>
          <p:cNvSpPr/>
          <p:nvPr/>
        </p:nvSpPr>
        <p:spPr>
          <a:xfrm>
            <a:off x="4500562" y="5643578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cxnSp>
        <p:nvCxnSpPr>
          <p:cNvPr id="33" name="Straight Arrow Connector 32"/>
          <p:cNvCxnSpPr>
            <a:stCxn id="15" idx="6"/>
            <a:endCxn id="24" idx="1"/>
          </p:cNvCxnSpPr>
          <p:nvPr/>
        </p:nvCxnSpPr>
        <p:spPr>
          <a:xfrm>
            <a:off x="4429124" y="2750339"/>
            <a:ext cx="278608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9" idx="6"/>
            <a:endCxn id="28" idx="1"/>
          </p:cNvCxnSpPr>
          <p:nvPr/>
        </p:nvCxnSpPr>
        <p:spPr>
          <a:xfrm>
            <a:off x="4357686" y="3393281"/>
            <a:ext cx="285752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6"/>
            <a:endCxn id="24" idx="1"/>
          </p:cNvCxnSpPr>
          <p:nvPr/>
        </p:nvCxnSpPr>
        <p:spPr>
          <a:xfrm flipV="1">
            <a:off x="4000496" y="2964653"/>
            <a:ext cx="321471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28" idx="1"/>
          </p:cNvCxnSpPr>
          <p:nvPr/>
        </p:nvCxnSpPr>
        <p:spPr>
          <a:xfrm>
            <a:off x="4000496" y="3071810"/>
            <a:ext cx="3214710" cy="464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3" idx="6"/>
            <a:endCxn id="32" idx="1"/>
          </p:cNvCxnSpPr>
          <p:nvPr/>
        </p:nvCxnSpPr>
        <p:spPr>
          <a:xfrm>
            <a:off x="2786050" y="3821909"/>
            <a:ext cx="442915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7" idx="6"/>
            <a:endCxn id="32" idx="1"/>
          </p:cNvCxnSpPr>
          <p:nvPr/>
        </p:nvCxnSpPr>
        <p:spPr>
          <a:xfrm flipV="1">
            <a:off x="3000364" y="4179099"/>
            <a:ext cx="421484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6" idx="6"/>
            <a:endCxn id="32" idx="1"/>
          </p:cNvCxnSpPr>
          <p:nvPr/>
        </p:nvCxnSpPr>
        <p:spPr>
          <a:xfrm>
            <a:off x="2357422" y="4036223"/>
            <a:ext cx="485778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0" idx="6"/>
            <a:endCxn id="36" idx="1"/>
          </p:cNvCxnSpPr>
          <p:nvPr/>
        </p:nvCxnSpPr>
        <p:spPr>
          <a:xfrm>
            <a:off x="2928926" y="4822041"/>
            <a:ext cx="42862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2" idx="6"/>
            <a:endCxn id="36" idx="1"/>
          </p:cNvCxnSpPr>
          <p:nvPr/>
        </p:nvCxnSpPr>
        <p:spPr>
          <a:xfrm>
            <a:off x="2500298" y="4536289"/>
            <a:ext cx="471490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7" idx="6"/>
            <a:endCxn id="36" idx="1"/>
          </p:cNvCxnSpPr>
          <p:nvPr/>
        </p:nvCxnSpPr>
        <p:spPr>
          <a:xfrm>
            <a:off x="3000364" y="4321975"/>
            <a:ext cx="421484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7" idx="6"/>
            <a:endCxn id="39" idx="1"/>
          </p:cNvCxnSpPr>
          <p:nvPr/>
        </p:nvCxnSpPr>
        <p:spPr>
          <a:xfrm>
            <a:off x="4714876" y="5322107"/>
            <a:ext cx="250033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0" idx="6"/>
            <a:endCxn id="39" idx="1"/>
          </p:cNvCxnSpPr>
          <p:nvPr/>
        </p:nvCxnSpPr>
        <p:spPr>
          <a:xfrm flipV="1">
            <a:off x="4857752" y="5464983"/>
            <a:ext cx="235745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6" idx="6"/>
            <a:endCxn id="39" idx="1"/>
          </p:cNvCxnSpPr>
          <p:nvPr/>
        </p:nvCxnSpPr>
        <p:spPr>
          <a:xfrm flipV="1">
            <a:off x="4429124" y="5464983"/>
            <a:ext cx="278608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9" idx="6"/>
            <a:endCxn id="39" idx="1"/>
          </p:cNvCxnSpPr>
          <p:nvPr/>
        </p:nvCxnSpPr>
        <p:spPr>
          <a:xfrm flipV="1">
            <a:off x="4786314" y="5464983"/>
            <a:ext cx="242889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9" idx="6"/>
            <a:endCxn id="40" idx="1"/>
          </p:cNvCxnSpPr>
          <p:nvPr/>
        </p:nvCxnSpPr>
        <p:spPr>
          <a:xfrm flipV="1">
            <a:off x="4786314" y="6107925"/>
            <a:ext cx="242889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1785918" y="3429000"/>
            <a:ext cx="1500198" cy="178595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4" name="Oval 73"/>
          <p:cNvSpPr/>
          <p:nvPr/>
        </p:nvSpPr>
        <p:spPr>
          <a:xfrm>
            <a:off x="3786182" y="4857760"/>
            <a:ext cx="1500198" cy="178595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5" name="Oval 74"/>
          <p:cNvSpPr/>
          <p:nvPr/>
        </p:nvSpPr>
        <p:spPr>
          <a:xfrm>
            <a:off x="3500430" y="2428868"/>
            <a:ext cx="1285884" cy="1357322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Data </a:t>
            </a:r>
            <a:r>
              <a:rPr lang="pt-BR" dirty="0" err="1" smtClean="0"/>
              <a:t>Mining</a:t>
            </a:r>
            <a:endParaRPr lang="pt-BR" dirty="0" smtClean="0"/>
          </a:p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Link </a:t>
            </a:r>
            <a:r>
              <a:rPr lang="pt-BR" dirty="0" err="1" smtClean="0">
                <a:solidFill>
                  <a:schemeClr val="bg1">
                    <a:lumMod val="75000"/>
                  </a:schemeClr>
                </a:solidFill>
              </a:rPr>
              <a:t>Mining</a:t>
            </a:r>
            <a:endParaRPr lang="pt-BR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endParaRPr lang="pt-BR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Tarefas</a:t>
            </a:r>
          </a:p>
          <a:p>
            <a:pPr lvl="1"/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relacionadas a Vértices</a:t>
            </a:r>
          </a:p>
          <a:p>
            <a:pPr lvl="1"/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relacionadas a Arestas</a:t>
            </a:r>
          </a:p>
          <a:p>
            <a:pPr lvl="1"/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relacionadas a Grafos</a:t>
            </a:r>
          </a:p>
          <a:p>
            <a:pPr lvl="1"/>
            <a:endParaRPr lang="pt-BR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Desafios de Link </a:t>
            </a:r>
            <a:r>
              <a:rPr lang="pt-BR" dirty="0" err="1" smtClean="0">
                <a:solidFill>
                  <a:schemeClr val="bg1">
                    <a:lumMod val="75000"/>
                  </a:schemeClr>
                </a:solidFill>
              </a:rPr>
              <a:t>Mining</a:t>
            </a:r>
            <a:endParaRPr lang="pt-B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43018" y="1481329"/>
            <a:ext cx="7615262" cy="804664"/>
          </a:xfrm>
        </p:spPr>
        <p:txBody>
          <a:bodyPr/>
          <a:lstStyle/>
          <a:p>
            <a:r>
              <a:rPr lang="pt-BR" dirty="0" smtClean="0"/>
              <a:t>Ex3: Combinar técnicas</a:t>
            </a:r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Desafios de Link </a:t>
            </a:r>
            <a:r>
              <a:rPr lang="pt-BR" dirty="0" err="1" smtClean="0"/>
              <a:t>Mining</a:t>
            </a:r>
            <a:endParaRPr lang="pt-BR" dirty="0"/>
          </a:p>
        </p:txBody>
      </p:sp>
      <p:sp>
        <p:nvSpPr>
          <p:cNvPr id="12" name="Oval 11"/>
          <p:cNvSpPr/>
          <p:nvPr/>
        </p:nvSpPr>
        <p:spPr>
          <a:xfrm>
            <a:off x="2143108" y="4357694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13" name="Oval 12"/>
          <p:cNvSpPr/>
          <p:nvPr/>
        </p:nvSpPr>
        <p:spPr>
          <a:xfrm>
            <a:off x="2428860" y="3643314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14" name="Oval 13"/>
          <p:cNvSpPr/>
          <p:nvPr/>
        </p:nvSpPr>
        <p:spPr>
          <a:xfrm>
            <a:off x="3643306" y="2857496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15" name="Oval 14"/>
          <p:cNvSpPr/>
          <p:nvPr/>
        </p:nvSpPr>
        <p:spPr>
          <a:xfrm>
            <a:off x="4071934" y="2571744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16" name="Oval 15"/>
          <p:cNvSpPr/>
          <p:nvPr/>
        </p:nvSpPr>
        <p:spPr>
          <a:xfrm>
            <a:off x="2000232" y="3857628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17" name="Oval 16"/>
          <p:cNvSpPr/>
          <p:nvPr/>
        </p:nvSpPr>
        <p:spPr>
          <a:xfrm>
            <a:off x="2643174" y="4143380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19" name="Oval 18"/>
          <p:cNvSpPr/>
          <p:nvPr/>
        </p:nvSpPr>
        <p:spPr>
          <a:xfrm>
            <a:off x="4000496" y="3214686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20" name="Oval 19"/>
          <p:cNvSpPr/>
          <p:nvPr/>
        </p:nvSpPr>
        <p:spPr>
          <a:xfrm>
            <a:off x="2571736" y="4643446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24" name="Rounded Rectangle 23"/>
          <p:cNvSpPr/>
          <p:nvPr/>
        </p:nvSpPr>
        <p:spPr>
          <a:xfrm>
            <a:off x="7215206" y="2786058"/>
            <a:ext cx="357190" cy="3571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1</a:t>
            </a:r>
            <a:endParaRPr lang="pt-BR" sz="2000" dirty="0"/>
          </a:p>
        </p:txBody>
      </p:sp>
      <p:sp>
        <p:nvSpPr>
          <p:cNvPr id="28" name="Rounded Rectangle 27"/>
          <p:cNvSpPr/>
          <p:nvPr/>
        </p:nvSpPr>
        <p:spPr>
          <a:xfrm>
            <a:off x="7215206" y="3357562"/>
            <a:ext cx="357190" cy="3571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2</a:t>
            </a:r>
            <a:endParaRPr lang="pt-BR" sz="2000" dirty="0"/>
          </a:p>
        </p:txBody>
      </p:sp>
      <p:sp>
        <p:nvSpPr>
          <p:cNvPr id="32" name="Rounded Rectangle 31"/>
          <p:cNvSpPr/>
          <p:nvPr/>
        </p:nvSpPr>
        <p:spPr>
          <a:xfrm>
            <a:off x="7215206" y="4000504"/>
            <a:ext cx="357190" cy="3571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3</a:t>
            </a:r>
            <a:endParaRPr lang="pt-BR" sz="2000" dirty="0"/>
          </a:p>
        </p:txBody>
      </p:sp>
      <p:sp>
        <p:nvSpPr>
          <p:cNvPr id="36" name="Rounded Rectangle 35"/>
          <p:cNvSpPr/>
          <p:nvPr/>
        </p:nvSpPr>
        <p:spPr>
          <a:xfrm>
            <a:off x="7215206" y="4643446"/>
            <a:ext cx="357190" cy="3571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4</a:t>
            </a:r>
            <a:endParaRPr lang="pt-BR" sz="2000" dirty="0"/>
          </a:p>
        </p:txBody>
      </p:sp>
      <p:sp>
        <p:nvSpPr>
          <p:cNvPr id="39" name="Rounded Rectangle 38"/>
          <p:cNvSpPr/>
          <p:nvPr/>
        </p:nvSpPr>
        <p:spPr>
          <a:xfrm>
            <a:off x="7215206" y="5286388"/>
            <a:ext cx="357190" cy="3571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5</a:t>
            </a:r>
            <a:endParaRPr lang="pt-BR" sz="2000" dirty="0"/>
          </a:p>
        </p:txBody>
      </p:sp>
      <p:sp>
        <p:nvSpPr>
          <p:cNvPr id="40" name="Rounded Rectangle 39"/>
          <p:cNvSpPr/>
          <p:nvPr/>
        </p:nvSpPr>
        <p:spPr>
          <a:xfrm>
            <a:off x="7215206" y="5929330"/>
            <a:ext cx="357190" cy="3571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6</a:t>
            </a:r>
            <a:endParaRPr lang="pt-BR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2143108" y="228599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Clientes</a:t>
            </a:r>
            <a:endParaRPr lang="pt-BR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6643702" y="2143116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Produtos</a:t>
            </a:r>
            <a:endParaRPr lang="pt-BR" sz="2400" dirty="0"/>
          </a:p>
        </p:txBody>
      </p:sp>
      <p:sp>
        <p:nvSpPr>
          <p:cNvPr id="26" name="Oval 25"/>
          <p:cNvSpPr/>
          <p:nvPr/>
        </p:nvSpPr>
        <p:spPr>
          <a:xfrm>
            <a:off x="4071934" y="5429264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27" name="Oval 26"/>
          <p:cNvSpPr/>
          <p:nvPr/>
        </p:nvSpPr>
        <p:spPr>
          <a:xfrm>
            <a:off x="4357686" y="5143512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29" name="Oval 28"/>
          <p:cNvSpPr/>
          <p:nvPr/>
        </p:nvSpPr>
        <p:spPr>
          <a:xfrm>
            <a:off x="4429124" y="6072206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30" name="Oval 29"/>
          <p:cNvSpPr/>
          <p:nvPr/>
        </p:nvSpPr>
        <p:spPr>
          <a:xfrm>
            <a:off x="4500562" y="5643578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cxnSp>
        <p:nvCxnSpPr>
          <p:cNvPr id="33" name="Straight Arrow Connector 32"/>
          <p:cNvCxnSpPr>
            <a:stCxn id="15" idx="6"/>
            <a:endCxn id="24" idx="1"/>
          </p:cNvCxnSpPr>
          <p:nvPr/>
        </p:nvCxnSpPr>
        <p:spPr>
          <a:xfrm>
            <a:off x="4429124" y="2750339"/>
            <a:ext cx="278608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9" idx="6"/>
            <a:endCxn id="28" idx="1"/>
          </p:cNvCxnSpPr>
          <p:nvPr/>
        </p:nvCxnSpPr>
        <p:spPr>
          <a:xfrm>
            <a:off x="4357686" y="3393281"/>
            <a:ext cx="285752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6"/>
            <a:endCxn id="24" idx="1"/>
          </p:cNvCxnSpPr>
          <p:nvPr/>
        </p:nvCxnSpPr>
        <p:spPr>
          <a:xfrm flipV="1">
            <a:off x="4000496" y="2964653"/>
            <a:ext cx="321471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28" idx="1"/>
          </p:cNvCxnSpPr>
          <p:nvPr/>
        </p:nvCxnSpPr>
        <p:spPr>
          <a:xfrm>
            <a:off x="4000496" y="3071810"/>
            <a:ext cx="3214710" cy="464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3" idx="6"/>
            <a:endCxn id="32" idx="1"/>
          </p:cNvCxnSpPr>
          <p:nvPr/>
        </p:nvCxnSpPr>
        <p:spPr>
          <a:xfrm>
            <a:off x="2786050" y="3821909"/>
            <a:ext cx="442915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7" idx="6"/>
            <a:endCxn id="32" idx="1"/>
          </p:cNvCxnSpPr>
          <p:nvPr/>
        </p:nvCxnSpPr>
        <p:spPr>
          <a:xfrm flipV="1">
            <a:off x="3000364" y="4179099"/>
            <a:ext cx="421484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6" idx="6"/>
            <a:endCxn id="32" idx="1"/>
          </p:cNvCxnSpPr>
          <p:nvPr/>
        </p:nvCxnSpPr>
        <p:spPr>
          <a:xfrm>
            <a:off x="2357422" y="4036223"/>
            <a:ext cx="485778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0" idx="6"/>
            <a:endCxn id="36" idx="1"/>
          </p:cNvCxnSpPr>
          <p:nvPr/>
        </p:nvCxnSpPr>
        <p:spPr>
          <a:xfrm>
            <a:off x="2928926" y="4822041"/>
            <a:ext cx="42862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2" idx="6"/>
            <a:endCxn id="36" idx="1"/>
          </p:cNvCxnSpPr>
          <p:nvPr/>
        </p:nvCxnSpPr>
        <p:spPr>
          <a:xfrm>
            <a:off x="2500298" y="4536289"/>
            <a:ext cx="471490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7" idx="6"/>
            <a:endCxn id="36" idx="1"/>
          </p:cNvCxnSpPr>
          <p:nvPr/>
        </p:nvCxnSpPr>
        <p:spPr>
          <a:xfrm>
            <a:off x="3000364" y="4321975"/>
            <a:ext cx="421484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7" idx="6"/>
            <a:endCxn id="39" idx="1"/>
          </p:cNvCxnSpPr>
          <p:nvPr/>
        </p:nvCxnSpPr>
        <p:spPr>
          <a:xfrm>
            <a:off x="4714876" y="5322107"/>
            <a:ext cx="250033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0" idx="6"/>
            <a:endCxn id="39" idx="1"/>
          </p:cNvCxnSpPr>
          <p:nvPr/>
        </p:nvCxnSpPr>
        <p:spPr>
          <a:xfrm flipV="1">
            <a:off x="4857752" y="5464983"/>
            <a:ext cx="235745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6" idx="6"/>
            <a:endCxn id="39" idx="1"/>
          </p:cNvCxnSpPr>
          <p:nvPr/>
        </p:nvCxnSpPr>
        <p:spPr>
          <a:xfrm flipV="1">
            <a:off x="4429124" y="5464983"/>
            <a:ext cx="278608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9" idx="6"/>
            <a:endCxn id="39" idx="1"/>
          </p:cNvCxnSpPr>
          <p:nvPr/>
        </p:nvCxnSpPr>
        <p:spPr>
          <a:xfrm flipV="1">
            <a:off x="4786314" y="5464983"/>
            <a:ext cx="242889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9" idx="6"/>
            <a:endCxn id="40" idx="1"/>
          </p:cNvCxnSpPr>
          <p:nvPr/>
        </p:nvCxnSpPr>
        <p:spPr>
          <a:xfrm flipV="1">
            <a:off x="4786314" y="6107925"/>
            <a:ext cx="242889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57224" y="5214950"/>
            <a:ext cx="171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Classificar Objetos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29124" y="2143116"/>
            <a:ext cx="1143008" cy="35719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Idosos</a:t>
            </a:r>
            <a:endParaRPr lang="pt-BR" dirty="0"/>
          </a:p>
        </p:txBody>
      </p:sp>
      <p:sp>
        <p:nvSpPr>
          <p:cNvPr id="47" name="Rectangle 46"/>
          <p:cNvSpPr/>
          <p:nvPr/>
        </p:nvSpPr>
        <p:spPr>
          <a:xfrm>
            <a:off x="2786050" y="5929330"/>
            <a:ext cx="1571636" cy="71438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Homens 18-26 anos</a:t>
            </a:r>
            <a:endParaRPr lang="pt-BR" dirty="0"/>
          </a:p>
        </p:txBody>
      </p:sp>
      <p:sp>
        <p:nvSpPr>
          <p:cNvPr id="49" name="Rectangle 48"/>
          <p:cNvSpPr/>
          <p:nvPr/>
        </p:nvSpPr>
        <p:spPr>
          <a:xfrm>
            <a:off x="714348" y="3000372"/>
            <a:ext cx="1571636" cy="71438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Mulheres 14-17 anos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43018" y="1481329"/>
            <a:ext cx="7615262" cy="804664"/>
          </a:xfrm>
        </p:spPr>
        <p:txBody>
          <a:bodyPr/>
          <a:lstStyle/>
          <a:p>
            <a:r>
              <a:rPr lang="pt-BR" dirty="0" smtClean="0"/>
              <a:t>Ex3: Combinar técnicas</a:t>
            </a:r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Desafios de Link </a:t>
            </a:r>
            <a:r>
              <a:rPr lang="pt-BR" dirty="0" err="1" smtClean="0"/>
              <a:t>Mining</a:t>
            </a:r>
            <a:endParaRPr lang="pt-BR" dirty="0"/>
          </a:p>
        </p:txBody>
      </p:sp>
      <p:sp>
        <p:nvSpPr>
          <p:cNvPr id="12" name="Oval 11"/>
          <p:cNvSpPr/>
          <p:nvPr/>
        </p:nvSpPr>
        <p:spPr>
          <a:xfrm>
            <a:off x="2143108" y="4357694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13" name="Oval 12"/>
          <p:cNvSpPr/>
          <p:nvPr/>
        </p:nvSpPr>
        <p:spPr>
          <a:xfrm>
            <a:off x="2428860" y="3643314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14" name="Oval 13"/>
          <p:cNvSpPr/>
          <p:nvPr/>
        </p:nvSpPr>
        <p:spPr>
          <a:xfrm>
            <a:off x="3643306" y="2857496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15" name="Oval 14"/>
          <p:cNvSpPr/>
          <p:nvPr/>
        </p:nvSpPr>
        <p:spPr>
          <a:xfrm>
            <a:off x="4071934" y="2571744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16" name="Oval 15"/>
          <p:cNvSpPr/>
          <p:nvPr/>
        </p:nvSpPr>
        <p:spPr>
          <a:xfrm>
            <a:off x="2000232" y="3857628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17" name="Oval 16"/>
          <p:cNvSpPr/>
          <p:nvPr/>
        </p:nvSpPr>
        <p:spPr>
          <a:xfrm>
            <a:off x="2643174" y="4143380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19" name="Oval 18"/>
          <p:cNvSpPr/>
          <p:nvPr/>
        </p:nvSpPr>
        <p:spPr>
          <a:xfrm>
            <a:off x="4000496" y="3214686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20" name="Oval 19"/>
          <p:cNvSpPr/>
          <p:nvPr/>
        </p:nvSpPr>
        <p:spPr>
          <a:xfrm>
            <a:off x="2571736" y="4643446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24" name="Rounded Rectangle 23"/>
          <p:cNvSpPr/>
          <p:nvPr/>
        </p:nvSpPr>
        <p:spPr>
          <a:xfrm>
            <a:off x="7215206" y="2786058"/>
            <a:ext cx="357190" cy="3571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1</a:t>
            </a:r>
            <a:endParaRPr lang="pt-BR" sz="2000" dirty="0"/>
          </a:p>
        </p:txBody>
      </p:sp>
      <p:sp>
        <p:nvSpPr>
          <p:cNvPr id="28" name="Rounded Rectangle 27"/>
          <p:cNvSpPr/>
          <p:nvPr/>
        </p:nvSpPr>
        <p:spPr>
          <a:xfrm>
            <a:off x="7215206" y="3357562"/>
            <a:ext cx="357190" cy="3571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2</a:t>
            </a:r>
            <a:endParaRPr lang="pt-BR" sz="2000" dirty="0"/>
          </a:p>
        </p:txBody>
      </p:sp>
      <p:sp>
        <p:nvSpPr>
          <p:cNvPr id="32" name="Rounded Rectangle 31"/>
          <p:cNvSpPr/>
          <p:nvPr/>
        </p:nvSpPr>
        <p:spPr>
          <a:xfrm>
            <a:off x="7215206" y="4000504"/>
            <a:ext cx="357190" cy="3571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3</a:t>
            </a:r>
            <a:endParaRPr lang="pt-BR" sz="2000" dirty="0"/>
          </a:p>
        </p:txBody>
      </p:sp>
      <p:sp>
        <p:nvSpPr>
          <p:cNvPr id="36" name="Rounded Rectangle 35"/>
          <p:cNvSpPr/>
          <p:nvPr/>
        </p:nvSpPr>
        <p:spPr>
          <a:xfrm>
            <a:off x="7215206" y="4643446"/>
            <a:ext cx="357190" cy="3571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4</a:t>
            </a:r>
            <a:endParaRPr lang="pt-BR" sz="2000" dirty="0"/>
          </a:p>
        </p:txBody>
      </p:sp>
      <p:sp>
        <p:nvSpPr>
          <p:cNvPr id="39" name="Rounded Rectangle 38"/>
          <p:cNvSpPr/>
          <p:nvPr/>
        </p:nvSpPr>
        <p:spPr>
          <a:xfrm>
            <a:off x="7215206" y="5286388"/>
            <a:ext cx="357190" cy="3571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5</a:t>
            </a:r>
            <a:endParaRPr lang="pt-BR" sz="2000" dirty="0"/>
          </a:p>
        </p:txBody>
      </p:sp>
      <p:sp>
        <p:nvSpPr>
          <p:cNvPr id="40" name="Rounded Rectangle 39"/>
          <p:cNvSpPr/>
          <p:nvPr/>
        </p:nvSpPr>
        <p:spPr>
          <a:xfrm>
            <a:off x="7215206" y="5929330"/>
            <a:ext cx="357190" cy="3571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6</a:t>
            </a:r>
            <a:endParaRPr lang="pt-BR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2143108" y="228599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Clientes</a:t>
            </a:r>
            <a:endParaRPr lang="pt-BR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6643702" y="2143116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Produtos</a:t>
            </a:r>
            <a:endParaRPr lang="pt-BR" sz="2400" dirty="0"/>
          </a:p>
        </p:txBody>
      </p:sp>
      <p:sp>
        <p:nvSpPr>
          <p:cNvPr id="26" name="Oval 25"/>
          <p:cNvSpPr/>
          <p:nvPr/>
        </p:nvSpPr>
        <p:spPr>
          <a:xfrm>
            <a:off x="4071934" y="5429264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27" name="Oval 26"/>
          <p:cNvSpPr/>
          <p:nvPr/>
        </p:nvSpPr>
        <p:spPr>
          <a:xfrm>
            <a:off x="4357686" y="5143512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29" name="Oval 28"/>
          <p:cNvSpPr/>
          <p:nvPr/>
        </p:nvSpPr>
        <p:spPr>
          <a:xfrm>
            <a:off x="4429124" y="6072206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sp>
        <p:nvSpPr>
          <p:cNvPr id="30" name="Oval 29"/>
          <p:cNvSpPr/>
          <p:nvPr/>
        </p:nvSpPr>
        <p:spPr>
          <a:xfrm>
            <a:off x="4500562" y="5643578"/>
            <a:ext cx="357190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/>
          </a:p>
        </p:txBody>
      </p:sp>
      <p:cxnSp>
        <p:nvCxnSpPr>
          <p:cNvPr id="33" name="Straight Arrow Connector 32"/>
          <p:cNvCxnSpPr>
            <a:stCxn id="15" idx="6"/>
            <a:endCxn id="24" idx="1"/>
          </p:cNvCxnSpPr>
          <p:nvPr/>
        </p:nvCxnSpPr>
        <p:spPr>
          <a:xfrm>
            <a:off x="4429124" y="2750339"/>
            <a:ext cx="278608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9" idx="6"/>
            <a:endCxn id="28" idx="1"/>
          </p:cNvCxnSpPr>
          <p:nvPr/>
        </p:nvCxnSpPr>
        <p:spPr>
          <a:xfrm>
            <a:off x="4357686" y="3393281"/>
            <a:ext cx="285752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6"/>
            <a:endCxn id="24" idx="1"/>
          </p:cNvCxnSpPr>
          <p:nvPr/>
        </p:nvCxnSpPr>
        <p:spPr>
          <a:xfrm flipV="1">
            <a:off x="4000496" y="2964653"/>
            <a:ext cx="321471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28" idx="1"/>
          </p:cNvCxnSpPr>
          <p:nvPr/>
        </p:nvCxnSpPr>
        <p:spPr>
          <a:xfrm>
            <a:off x="4000496" y="3071810"/>
            <a:ext cx="3214710" cy="464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3" idx="6"/>
            <a:endCxn id="32" idx="1"/>
          </p:cNvCxnSpPr>
          <p:nvPr/>
        </p:nvCxnSpPr>
        <p:spPr>
          <a:xfrm>
            <a:off x="2786050" y="3821909"/>
            <a:ext cx="442915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7" idx="6"/>
            <a:endCxn id="32" idx="1"/>
          </p:cNvCxnSpPr>
          <p:nvPr/>
        </p:nvCxnSpPr>
        <p:spPr>
          <a:xfrm flipV="1">
            <a:off x="3000364" y="4179099"/>
            <a:ext cx="421484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6" idx="6"/>
            <a:endCxn id="32" idx="1"/>
          </p:cNvCxnSpPr>
          <p:nvPr/>
        </p:nvCxnSpPr>
        <p:spPr>
          <a:xfrm>
            <a:off x="2357422" y="4036223"/>
            <a:ext cx="485778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0" idx="6"/>
            <a:endCxn id="36" idx="1"/>
          </p:cNvCxnSpPr>
          <p:nvPr/>
        </p:nvCxnSpPr>
        <p:spPr>
          <a:xfrm>
            <a:off x="2928926" y="4822041"/>
            <a:ext cx="42862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2" idx="6"/>
            <a:endCxn id="36" idx="1"/>
          </p:cNvCxnSpPr>
          <p:nvPr/>
        </p:nvCxnSpPr>
        <p:spPr>
          <a:xfrm>
            <a:off x="2500298" y="4536289"/>
            <a:ext cx="471490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7" idx="6"/>
            <a:endCxn id="36" idx="1"/>
          </p:cNvCxnSpPr>
          <p:nvPr/>
        </p:nvCxnSpPr>
        <p:spPr>
          <a:xfrm>
            <a:off x="3000364" y="4321975"/>
            <a:ext cx="421484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7" idx="6"/>
            <a:endCxn id="39" idx="1"/>
          </p:cNvCxnSpPr>
          <p:nvPr/>
        </p:nvCxnSpPr>
        <p:spPr>
          <a:xfrm>
            <a:off x="4714876" y="5322107"/>
            <a:ext cx="250033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0" idx="6"/>
            <a:endCxn id="39" idx="1"/>
          </p:cNvCxnSpPr>
          <p:nvPr/>
        </p:nvCxnSpPr>
        <p:spPr>
          <a:xfrm flipV="1">
            <a:off x="4857752" y="5464983"/>
            <a:ext cx="235745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6" idx="6"/>
            <a:endCxn id="39" idx="1"/>
          </p:cNvCxnSpPr>
          <p:nvPr/>
        </p:nvCxnSpPr>
        <p:spPr>
          <a:xfrm flipV="1">
            <a:off x="4429124" y="5464983"/>
            <a:ext cx="278608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9" idx="6"/>
            <a:endCxn id="39" idx="1"/>
          </p:cNvCxnSpPr>
          <p:nvPr/>
        </p:nvCxnSpPr>
        <p:spPr>
          <a:xfrm flipV="1">
            <a:off x="4786314" y="5464983"/>
            <a:ext cx="242889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9" idx="6"/>
            <a:endCxn id="40" idx="1"/>
          </p:cNvCxnSpPr>
          <p:nvPr/>
        </p:nvCxnSpPr>
        <p:spPr>
          <a:xfrm flipV="1">
            <a:off x="4786314" y="6107925"/>
            <a:ext cx="242889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57224" y="5214950"/>
            <a:ext cx="171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Previsão de links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29124" y="2143116"/>
            <a:ext cx="1143008" cy="35719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Idosos</a:t>
            </a:r>
            <a:endParaRPr lang="pt-BR" dirty="0"/>
          </a:p>
        </p:txBody>
      </p:sp>
      <p:sp>
        <p:nvSpPr>
          <p:cNvPr id="47" name="Rectangle 46"/>
          <p:cNvSpPr/>
          <p:nvPr/>
        </p:nvSpPr>
        <p:spPr>
          <a:xfrm>
            <a:off x="2786050" y="5929330"/>
            <a:ext cx="1571636" cy="71438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Homens 18-26 anos</a:t>
            </a:r>
            <a:endParaRPr lang="pt-BR" dirty="0"/>
          </a:p>
        </p:txBody>
      </p:sp>
      <p:sp>
        <p:nvSpPr>
          <p:cNvPr id="49" name="Rectangle 48"/>
          <p:cNvSpPr/>
          <p:nvPr/>
        </p:nvSpPr>
        <p:spPr>
          <a:xfrm>
            <a:off x="714348" y="3000372"/>
            <a:ext cx="1571636" cy="71438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Mulheres 14-17 anos</a:t>
            </a:r>
            <a:endParaRPr lang="pt-BR" dirty="0"/>
          </a:p>
        </p:txBody>
      </p:sp>
      <p:cxnSp>
        <p:nvCxnSpPr>
          <p:cNvPr id="52" name="Straight Arrow Connector 51"/>
          <p:cNvCxnSpPr>
            <a:stCxn id="19" idx="6"/>
            <a:endCxn id="24" idx="1"/>
          </p:cNvCxnSpPr>
          <p:nvPr/>
        </p:nvCxnSpPr>
        <p:spPr>
          <a:xfrm flipV="1">
            <a:off x="4357686" y="2964653"/>
            <a:ext cx="2857520" cy="428628"/>
          </a:xfrm>
          <a:prstGeom prst="straightConnector1">
            <a:avLst/>
          </a:prstGeom>
          <a:ln w="19050">
            <a:prstDash val="lg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0" idx="6"/>
            <a:endCxn id="32" idx="1"/>
          </p:cNvCxnSpPr>
          <p:nvPr/>
        </p:nvCxnSpPr>
        <p:spPr>
          <a:xfrm flipV="1">
            <a:off x="2928926" y="4179099"/>
            <a:ext cx="4286280" cy="642942"/>
          </a:xfrm>
          <a:prstGeom prst="straightConnector1">
            <a:avLst/>
          </a:prstGeom>
          <a:ln w="19050">
            <a:prstDash val="lg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7" idx="6"/>
            <a:endCxn id="40" idx="1"/>
          </p:cNvCxnSpPr>
          <p:nvPr/>
        </p:nvCxnSpPr>
        <p:spPr>
          <a:xfrm>
            <a:off x="4714876" y="5322107"/>
            <a:ext cx="2500330" cy="785818"/>
          </a:xfrm>
          <a:prstGeom prst="straightConnector1">
            <a:avLst/>
          </a:prstGeom>
          <a:ln w="19050">
            <a:prstDash val="lg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43018" y="1481329"/>
            <a:ext cx="7615262" cy="804664"/>
          </a:xfrm>
        </p:spPr>
        <p:txBody>
          <a:bodyPr/>
          <a:lstStyle/>
          <a:p>
            <a:r>
              <a:rPr lang="pt-BR" dirty="0" smtClean="0"/>
              <a:t>Ex4: Análise de grafos gigantescos</a:t>
            </a:r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Desafios de Link </a:t>
            </a:r>
            <a:r>
              <a:rPr lang="pt-BR" dirty="0" err="1" smtClean="0"/>
              <a:t>Mining</a:t>
            </a:r>
            <a:endParaRPr lang="pt-BR" dirty="0"/>
          </a:p>
        </p:txBody>
      </p:sp>
      <p:pic>
        <p:nvPicPr>
          <p:cNvPr id="1028" name="Picture 4" descr="C:\Users\Victor\Desktop\internet3.jpg"/>
          <p:cNvPicPr>
            <a:picLocks noChangeAspect="1" noChangeArrowheads="1"/>
          </p:cNvPicPr>
          <p:nvPr/>
        </p:nvPicPr>
        <p:blipFill>
          <a:blip r:embed="rId2" cstate="print"/>
          <a:srcRect b="5499"/>
          <a:stretch>
            <a:fillRect/>
          </a:stretch>
        </p:blipFill>
        <p:spPr bwMode="auto">
          <a:xfrm>
            <a:off x="2428860" y="2071678"/>
            <a:ext cx="4762500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43018" y="1481328"/>
            <a:ext cx="7329510" cy="4525963"/>
          </a:xfrm>
        </p:spPr>
        <p:txBody>
          <a:bodyPr/>
          <a:lstStyle/>
          <a:p>
            <a:r>
              <a:rPr lang="pt-BR" dirty="0" smtClean="0"/>
              <a:t>Ex: Dinamismo das necessidades do usuário</a:t>
            </a:r>
          </a:p>
          <a:p>
            <a:r>
              <a:rPr lang="pt-BR" dirty="0" smtClean="0"/>
              <a:t>Ex2: Grafos em constante mudança</a:t>
            </a:r>
          </a:p>
          <a:p>
            <a:r>
              <a:rPr lang="pt-BR" dirty="0" smtClean="0"/>
              <a:t>Ex3: Combinar técnicas</a:t>
            </a:r>
          </a:p>
          <a:p>
            <a:r>
              <a:rPr lang="pt-BR" dirty="0" smtClean="0"/>
              <a:t>Ex4: Análise de grafos gigantescos</a:t>
            </a:r>
          </a:p>
          <a:p>
            <a:r>
              <a:rPr lang="pt-BR" dirty="0" smtClean="0"/>
              <a:t>E muitos outros...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Desafios de Link </a:t>
            </a:r>
            <a:r>
              <a:rPr lang="pt-BR" dirty="0" err="1" smtClean="0"/>
              <a:t>Mining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ctangle 14"/>
          <p:cNvSpPr/>
          <p:nvPr/>
        </p:nvSpPr>
        <p:spPr>
          <a:xfrm>
            <a:off x="3357554" y="338667"/>
            <a:ext cx="2420856" cy="64479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13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en-US" sz="413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0034" y="4929222"/>
            <a:ext cx="8215370" cy="19288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5000636"/>
            <a:ext cx="7772400" cy="1410261"/>
          </a:xfrm>
        </p:spPr>
        <p:txBody>
          <a:bodyPr>
            <a:normAutofit/>
          </a:bodyPr>
          <a:lstStyle/>
          <a:p>
            <a:pPr algn="ctr"/>
            <a:r>
              <a:rPr lang="pt-BR" sz="6600" dirty="0" smtClean="0"/>
              <a:t>Dúvidas</a:t>
            </a:r>
            <a:endParaRPr lang="pt-BR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Link </a:t>
            </a:r>
            <a:r>
              <a:rPr lang="pt-BR" dirty="0" err="1" smtClean="0"/>
              <a:t>Mining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err="1" smtClean="0"/>
              <a:t>Víctor</a:t>
            </a:r>
            <a:r>
              <a:rPr lang="pt-BR" dirty="0" smtClean="0"/>
              <a:t> Medeiros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ictor\Desktop\howmuch2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6607" y="1898464"/>
            <a:ext cx="5988765" cy="4102304"/>
          </a:xfrm>
          <a:prstGeom prst="rect">
            <a:avLst/>
          </a:prstGeom>
          <a:noFill/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857224" y="5429264"/>
            <a:ext cx="7615262" cy="668311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2006: </a:t>
            </a:r>
            <a:r>
              <a:rPr lang="pt-BR" sz="3200" b="1" u="sng" dirty="0" smtClean="0"/>
              <a:t>161</a:t>
            </a:r>
            <a:r>
              <a:rPr lang="pt-BR" dirty="0" smtClean="0"/>
              <a:t> bilhões Gigabytes</a:t>
            </a:r>
            <a:endParaRPr lang="pt-BR" dirty="0"/>
          </a:p>
        </p:txBody>
      </p:sp>
      <p:pic>
        <p:nvPicPr>
          <p:cNvPr id="1028" name="Picture 4" descr="C:\Users\Victor\Desktop\lup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1214422"/>
            <a:ext cx="2571768" cy="1538929"/>
          </a:xfrm>
          <a:prstGeom prst="rect">
            <a:avLst/>
          </a:prstGeom>
          <a:noFill/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2714548" y="714356"/>
            <a:ext cx="6000824" cy="66831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pt-B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2009:</a:t>
            </a:r>
            <a:r>
              <a:rPr kumimoji="0" lang="pt-BR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6,8 bilhões de humanos</a:t>
            </a:r>
            <a:endParaRPr kumimoji="0" lang="pt-BR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43018" y="274638"/>
            <a:ext cx="7615262" cy="6083320"/>
          </a:xfrm>
        </p:spPr>
        <p:txBody>
          <a:bodyPr>
            <a:normAutofit/>
          </a:bodyPr>
          <a:lstStyle/>
          <a:p>
            <a:pPr algn="ctr"/>
            <a:r>
              <a:rPr lang="pt-BR" sz="6600" dirty="0" smtClean="0"/>
              <a:t>Como extrair algo útil de tanta informação?</a:t>
            </a:r>
            <a:endParaRPr lang="pt-BR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echpubs.sgi.com/library/dynaweb_docs/0650/SGI_EndUser/books/MineSet_T/sgi_html/figures/dataprocess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286248" y="1818080"/>
            <a:ext cx="4857752" cy="5039919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Analisar dados de forma automática</a:t>
            </a:r>
          </a:p>
          <a:p>
            <a:r>
              <a:rPr lang="pt-BR" dirty="0" smtClean="0"/>
              <a:t>Mineração de dados</a:t>
            </a:r>
          </a:p>
          <a:p>
            <a:pPr lvl="1"/>
            <a:r>
              <a:rPr lang="pt-BR" dirty="0" smtClean="0"/>
              <a:t>Classificar</a:t>
            </a:r>
          </a:p>
          <a:p>
            <a:pPr lvl="1"/>
            <a:r>
              <a:rPr lang="pt-BR" dirty="0" smtClean="0"/>
              <a:t>Resumir</a:t>
            </a:r>
          </a:p>
          <a:p>
            <a:pPr lvl="1"/>
            <a:r>
              <a:rPr lang="pt-BR" dirty="0" smtClean="0"/>
              <a:t>Descobrir e categorizar padrões</a:t>
            </a:r>
          </a:p>
          <a:p>
            <a:pPr lvl="1"/>
            <a:r>
              <a:rPr lang="pt-BR" dirty="0" smtClean="0"/>
              <a:t>Descobrir anomalias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Data </a:t>
            </a:r>
            <a:r>
              <a:rPr lang="pt-BR" dirty="0" err="1" smtClean="0"/>
              <a:t>Mining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Data </a:t>
            </a:r>
            <a:r>
              <a:rPr lang="pt-BR" dirty="0" err="1" smtClean="0"/>
              <a:t>Mining</a:t>
            </a:r>
            <a:endParaRPr lang="pt-BR" dirty="0"/>
          </a:p>
        </p:txBody>
      </p:sp>
      <p:sp>
        <p:nvSpPr>
          <p:cNvPr id="12" name="Oval 11"/>
          <p:cNvSpPr/>
          <p:nvPr/>
        </p:nvSpPr>
        <p:spPr>
          <a:xfrm flipH="1">
            <a:off x="4572000" y="2643182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Oval 16"/>
          <p:cNvSpPr/>
          <p:nvPr/>
        </p:nvSpPr>
        <p:spPr>
          <a:xfrm flipH="1">
            <a:off x="3428992" y="1785926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Oval 17"/>
          <p:cNvSpPr/>
          <p:nvPr/>
        </p:nvSpPr>
        <p:spPr>
          <a:xfrm flipH="1">
            <a:off x="4929190" y="1643050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Oval 18"/>
          <p:cNvSpPr/>
          <p:nvPr/>
        </p:nvSpPr>
        <p:spPr>
          <a:xfrm flipH="1">
            <a:off x="1785918" y="3857628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Oval 19"/>
          <p:cNvSpPr/>
          <p:nvPr/>
        </p:nvSpPr>
        <p:spPr>
          <a:xfrm flipH="1">
            <a:off x="1714480" y="5143512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Oval 20"/>
          <p:cNvSpPr/>
          <p:nvPr/>
        </p:nvSpPr>
        <p:spPr>
          <a:xfrm flipH="1">
            <a:off x="2643174" y="5357826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Oval 21"/>
          <p:cNvSpPr/>
          <p:nvPr/>
        </p:nvSpPr>
        <p:spPr>
          <a:xfrm flipH="1">
            <a:off x="1000100" y="3357562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Oval 22"/>
          <p:cNvSpPr/>
          <p:nvPr/>
        </p:nvSpPr>
        <p:spPr>
          <a:xfrm flipH="1">
            <a:off x="6715140" y="5000636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Oval 23"/>
          <p:cNvSpPr/>
          <p:nvPr/>
        </p:nvSpPr>
        <p:spPr>
          <a:xfrm flipH="1">
            <a:off x="7215206" y="3786190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Oval 24"/>
          <p:cNvSpPr/>
          <p:nvPr/>
        </p:nvSpPr>
        <p:spPr>
          <a:xfrm flipH="1">
            <a:off x="5786446" y="5357826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Oval 25"/>
          <p:cNvSpPr/>
          <p:nvPr/>
        </p:nvSpPr>
        <p:spPr>
          <a:xfrm flipH="1">
            <a:off x="7786710" y="5072074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Oval 26"/>
          <p:cNvSpPr/>
          <p:nvPr/>
        </p:nvSpPr>
        <p:spPr>
          <a:xfrm flipH="1">
            <a:off x="5857884" y="2214554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28" name="Oval 27"/>
          <p:cNvSpPr/>
          <p:nvPr/>
        </p:nvSpPr>
        <p:spPr>
          <a:xfrm flipH="1">
            <a:off x="4286248" y="1285860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ctangular Callout 15"/>
          <p:cNvSpPr/>
          <p:nvPr/>
        </p:nvSpPr>
        <p:spPr>
          <a:xfrm>
            <a:off x="6286512" y="2214554"/>
            <a:ext cx="2643206" cy="3000396"/>
          </a:xfrm>
          <a:prstGeom prst="wedgeRectCallout">
            <a:avLst>
              <a:gd name="adj1" fmla="val -91024"/>
              <a:gd name="adj2" fmla="val -2686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dirty="0" smtClean="0"/>
              <a:t>Nome: Fulano</a:t>
            </a:r>
          </a:p>
          <a:p>
            <a:r>
              <a:rPr lang="pt-BR" dirty="0" smtClean="0"/>
              <a:t>Idade: 23 anos</a:t>
            </a:r>
          </a:p>
          <a:p>
            <a:r>
              <a:rPr lang="pt-BR" dirty="0" smtClean="0"/>
              <a:t>Sexo: Masculino</a:t>
            </a:r>
          </a:p>
          <a:p>
            <a:r>
              <a:rPr lang="pt-BR" dirty="0" smtClean="0"/>
              <a:t>Interesses: ...</a:t>
            </a:r>
          </a:p>
          <a:p>
            <a:r>
              <a:rPr lang="pt-BR" dirty="0" smtClean="0"/>
              <a:t>Escolaridade: 3º grau</a:t>
            </a:r>
          </a:p>
          <a:p>
            <a:r>
              <a:rPr lang="pt-BR" dirty="0" smtClean="0"/>
              <a:t>...</a:t>
            </a:r>
            <a:endParaRPr lang="pt-BR" dirty="0"/>
          </a:p>
        </p:txBody>
      </p:sp>
      <p:sp>
        <p:nvSpPr>
          <p:cNvPr id="29" name="Rectangular Callout 28"/>
          <p:cNvSpPr/>
          <p:nvPr/>
        </p:nvSpPr>
        <p:spPr>
          <a:xfrm>
            <a:off x="3286116" y="3429000"/>
            <a:ext cx="2643206" cy="3000396"/>
          </a:xfrm>
          <a:prstGeom prst="wedgeRectCallout">
            <a:avLst>
              <a:gd name="adj1" fmla="val -83077"/>
              <a:gd name="adj2" fmla="val -2728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dirty="0" smtClean="0"/>
              <a:t>Nome: Cicrana</a:t>
            </a:r>
          </a:p>
          <a:p>
            <a:r>
              <a:rPr lang="pt-BR" dirty="0" smtClean="0"/>
              <a:t>Idade: 17 anos</a:t>
            </a:r>
          </a:p>
          <a:p>
            <a:r>
              <a:rPr lang="pt-BR" dirty="0" smtClean="0"/>
              <a:t>Sexo: Feminino</a:t>
            </a:r>
          </a:p>
          <a:p>
            <a:r>
              <a:rPr lang="pt-BR" dirty="0" smtClean="0"/>
              <a:t>Interesses: ...</a:t>
            </a:r>
          </a:p>
          <a:p>
            <a:r>
              <a:rPr lang="pt-BR" dirty="0" smtClean="0"/>
              <a:t>Escolaridade: 2º grau</a:t>
            </a:r>
          </a:p>
          <a:p>
            <a:r>
              <a:rPr lang="pt-BR" dirty="0" smtClean="0"/>
              <a:t>...</a:t>
            </a:r>
            <a:endParaRPr lang="pt-BR" dirty="0"/>
          </a:p>
        </p:txBody>
      </p:sp>
      <p:sp>
        <p:nvSpPr>
          <p:cNvPr id="30" name="TextBox 29"/>
          <p:cNvSpPr txBox="1"/>
          <p:nvPr/>
        </p:nvSpPr>
        <p:spPr>
          <a:xfrm>
            <a:off x="6215074" y="857232"/>
            <a:ext cx="2571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Formadores de opinião?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9" grpId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Data </a:t>
            </a:r>
            <a:r>
              <a:rPr lang="pt-BR" dirty="0" err="1" smtClean="0"/>
              <a:t>Mining</a:t>
            </a:r>
            <a:endParaRPr lang="pt-BR" dirty="0"/>
          </a:p>
        </p:txBody>
      </p:sp>
      <p:sp>
        <p:nvSpPr>
          <p:cNvPr id="12" name="Oval 11"/>
          <p:cNvSpPr/>
          <p:nvPr/>
        </p:nvSpPr>
        <p:spPr>
          <a:xfrm flipH="1">
            <a:off x="4572000" y="2643182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Oval 16"/>
          <p:cNvSpPr/>
          <p:nvPr/>
        </p:nvSpPr>
        <p:spPr>
          <a:xfrm flipH="1">
            <a:off x="3428992" y="1785926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Oval 17"/>
          <p:cNvSpPr/>
          <p:nvPr/>
        </p:nvSpPr>
        <p:spPr>
          <a:xfrm flipH="1">
            <a:off x="4929190" y="1643050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Oval 18"/>
          <p:cNvSpPr/>
          <p:nvPr/>
        </p:nvSpPr>
        <p:spPr>
          <a:xfrm flipH="1">
            <a:off x="1785918" y="3857628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Oval 19"/>
          <p:cNvSpPr/>
          <p:nvPr/>
        </p:nvSpPr>
        <p:spPr>
          <a:xfrm flipH="1">
            <a:off x="1714480" y="5143512"/>
            <a:ext cx="502876" cy="5028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Oval 20"/>
          <p:cNvSpPr/>
          <p:nvPr/>
        </p:nvSpPr>
        <p:spPr>
          <a:xfrm flipH="1">
            <a:off x="2643174" y="5357826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Oval 21"/>
          <p:cNvSpPr/>
          <p:nvPr/>
        </p:nvSpPr>
        <p:spPr>
          <a:xfrm flipH="1">
            <a:off x="1000100" y="3357562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Oval 22"/>
          <p:cNvSpPr/>
          <p:nvPr/>
        </p:nvSpPr>
        <p:spPr>
          <a:xfrm flipH="1">
            <a:off x="6715140" y="5000636"/>
            <a:ext cx="502876" cy="5028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Oval 23"/>
          <p:cNvSpPr/>
          <p:nvPr/>
        </p:nvSpPr>
        <p:spPr>
          <a:xfrm flipH="1">
            <a:off x="7215206" y="3786190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Oval 24"/>
          <p:cNvSpPr/>
          <p:nvPr/>
        </p:nvSpPr>
        <p:spPr>
          <a:xfrm flipH="1">
            <a:off x="5786446" y="5357826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Oval 25"/>
          <p:cNvSpPr/>
          <p:nvPr/>
        </p:nvSpPr>
        <p:spPr>
          <a:xfrm flipH="1">
            <a:off x="7786710" y="5072074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Oval 26"/>
          <p:cNvSpPr/>
          <p:nvPr/>
        </p:nvSpPr>
        <p:spPr>
          <a:xfrm flipH="1">
            <a:off x="5857884" y="2214554"/>
            <a:ext cx="502876" cy="502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28" name="Oval 27"/>
          <p:cNvSpPr/>
          <p:nvPr/>
        </p:nvSpPr>
        <p:spPr>
          <a:xfrm flipH="1">
            <a:off x="4286248" y="1285860"/>
            <a:ext cx="502876" cy="5028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extBox 15"/>
          <p:cNvSpPr txBox="1"/>
          <p:nvPr/>
        </p:nvSpPr>
        <p:spPr>
          <a:xfrm>
            <a:off x="6215074" y="857232"/>
            <a:ext cx="2571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Formadores de opinião?</a:t>
            </a:r>
            <a:endParaRPr lang="pt-BR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928</TotalTime>
  <Words>1261</Words>
  <Application>Microsoft Office PowerPoint</Application>
  <PresentationFormat>On-screen Show (4:3)</PresentationFormat>
  <Paragraphs>312</Paragraphs>
  <Slides>45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Concourse</vt:lpstr>
      <vt:lpstr>Link Mining</vt:lpstr>
      <vt:lpstr>Referência</vt:lpstr>
      <vt:lpstr>Agenda</vt:lpstr>
      <vt:lpstr>Agenda</vt:lpstr>
      <vt:lpstr>Slide 5</vt:lpstr>
      <vt:lpstr>Como extrair algo útil de tanta informação?</vt:lpstr>
      <vt:lpstr>Data Mining</vt:lpstr>
      <vt:lpstr>Data Mining</vt:lpstr>
      <vt:lpstr>Data Mining</vt:lpstr>
      <vt:lpstr>Agenda</vt:lpstr>
      <vt:lpstr>Link Mining</vt:lpstr>
      <vt:lpstr>Link Mining</vt:lpstr>
      <vt:lpstr>Link Mining</vt:lpstr>
      <vt:lpstr>Link Mining</vt:lpstr>
      <vt:lpstr>Link Mining</vt:lpstr>
      <vt:lpstr>Agenda</vt:lpstr>
      <vt:lpstr>Tarefas</vt:lpstr>
      <vt:lpstr>Tarefas</vt:lpstr>
      <vt:lpstr>Ranking de Objetos baseado em links</vt:lpstr>
      <vt:lpstr>Ranking de Objetos baseado em links</vt:lpstr>
      <vt:lpstr>Tarefas</vt:lpstr>
      <vt:lpstr>Classificação de Objetos baseada em links</vt:lpstr>
      <vt:lpstr>Classificação de Objetos baseada em links</vt:lpstr>
      <vt:lpstr>Tarefas</vt:lpstr>
      <vt:lpstr>Detecção de grupos</vt:lpstr>
      <vt:lpstr>Detecção de grupos</vt:lpstr>
      <vt:lpstr>Tarefas</vt:lpstr>
      <vt:lpstr>Predição de Links</vt:lpstr>
      <vt:lpstr>Predição de Links</vt:lpstr>
      <vt:lpstr>Predição de Links</vt:lpstr>
      <vt:lpstr>Tarefas</vt:lpstr>
      <vt:lpstr>Descoberta de Subgrafos</vt:lpstr>
      <vt:lpstr>Descoberta de Subgrafos</vt:lpstr>
      <vt:lpstr>Agenda</vt:lpstr>
      <vt:lpstr>Desafios de Link Mining</vt:lpstr>
      <vt:lpstr>Desafios de Link Mining</vt:lpstr>
      <vt:lpstr>Desafios de Link Mining</vt:lpstr>
      <vt:lpstr>Desafios de Link Mining</vt:lpstr>
      <vt:lpstr>Desafios de Link Mining</vt:lpstr>
      <vt:lpstr>Desafios de Link Mining</vt:lpstr>
      <vt:lpstr>Desafios de Link Mining</vt:lpstr>
      <vt:lpstr>Desafios de Link Mining</vt:lpstr>
      <vt:lpstr>Desafios de Link Mining</vt:lpstr>
      <vt:lpstr>Dúvidas</vt:lpstr>
      <vt:lpstr> Link Mining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Victor</dc:creator>
  <cp:lastModifiedBy>Victor</cp:lastModifiedBy>
  <cp:revision>93</cp:revision>
  <dcterms:created xsi:type="dcterms:W3CDTF">2010-03-18T17:47:31Z</dcterms:created>
  <dcterms:modified xsi:type="dcterms:W3CDTF">2010-04-01T00:23:28Z</dcterms:modified>
</cp:coreProperties>
</file>