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72504" autoAdjust="0"/>
  </p:normalViewPr>
  <p:slideViewPr>
    <p:cSldViewPr>
      <p:cViewPr>
        <p:scale>
          <a:sx n="84" d="100"/>
          <a:sy n="84" d="100"/>
        </p:scale>
        <p:origin x="-744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726AD9-F7BA-45C0-8FA7-887BEE623346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BEB92-F359-4AFD-8F1B-DE1708C8382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281880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723165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71450" indent="-171450"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630198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8549964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None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None/>
            </a:pPr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56389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BEB92-F359-4AFD-8F1B-DE1708C83820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D8CA5-87F2-4DC8-8C05-ABD4F23C7DC1}" type="datetimeFigureOut">
              <a:rPr lang="pt-BR" smtClean="0"/>
              <a:pPr/>
              <a:t>23/11/2010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91C36-76F6-4711-8549-B04953427B4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132856"/>
            <a:ext cx="8712968" cy="1470025"/>
          </a:xfrm>
        </p:spPr>
        <p:txBody>
          <a:bodyPr>
            <a:noAutofit/>
          </a:bodyPr>
          <a:lstStyle/>
          <a:p>
            <a:pPr algn="l"/>
            <a:r>
              <a:rPr lang="pt-BR" sz="3800" dirty="0"/>
              <a:t>A </a:t>
            </a:r>
            <a:r>
              <a:rPr lang="pt-BR" sz="3800" dirty="0" err="1" smtClean="0"/>
              <a:t>Lexicon-Enhanced</a:t>
            </a:r>
            <a:r>
              <a:rPr lang="pt-BR" sz="3800" dirty="0" smtClean="0"/>
              <a:t> </a:t>
            </a:r>
            <a:r>
              <a:rPr lang="pt-BR" sz="3800" dirty="0" err="1" smtClean="0"/>
              <a:t>Method</a:t>
            </a:r>
            <a:r>
              <a:rPr lang="pt-BR" sz="3800" dirty="0" smtClean="0"/>
              <a:t> for </a:t>
            </a:r>
            <a:r>
              <a:rPr lang="pt-BR" sz="3800" dirty="0" err="1" smtClean="0"/>
              <a:t>Sentiment</a:t>
            </a:r>
            <a:r>
              <a:rPr lang="pt-BR" sz="3800" dirty="0" smtClean="0"/>
              <a:t> </a:t>
            </a:r>
            <a:r>
              <a:rPr lang="pt-BR" sz="3800" dirty="0" err="1" smtClean="0"/>
              <a:t>Classification</a:t>
            </a:r>
            <a:r>
              <a:rPr lang="pt-BR" sz="3800" dirty="0" smtClean="0"/>
              <a:t>:</a:t>
            </a:r>
            <a:r>
              <a:rPr lang="pt-BR" sz="3800" dirty="0"/>
              <a:t/>
            </a:r>
            <a:br>
              <a:rPr lang="pt-BR" sz="3800" dirty="0"/>
            </a:br>
            <a:r>
              <a:rPr lang="pt-BR" sz="3800" dirty="0" err="1" smtClean="0"/>
              <a:t>An</a:t>
            </a:r>
            <a:r>
              <a:rPr lang="pt-BR" sz="3800" dirty="0" smtClean="0"/>
              <a:t> </a:t>
            </a:r>
            <a:r>
              <a:rPr lang="pt-BR" sz="3800" dirty="0" err="1" smtClean="0"/>
              <a:t>Experiment</a:t>
            </a:r>
            <a:r>
              <a:rPr lang="pt-BR" sz="3800" dirty="0" smtClean="0"/>
              <a:t> </a:t>
            </a:r>
            <a:r>
              <a:rPr lang="pt-BR" sz="3800" dirty="0" err="1"/>
              <a:t>on</a:t>
            </a:r>
            <a:r>
              <a:rPr lang="pt-BR" sz="3800" dirty="0"/>
              <a:t> </a:t>
            </a:r>
            <a:r>
              <a:rPr lang="pt-BR" sz="3800" dirty="0" smtClean="0"/>
              <a:t>Online </a:t>
            </a:r>
            <a:r>
              <a:rPr lang="pt-BR" sz="3800" dirty="0" err="1" smtClean="0"/>
              <a:t>Product</a:t>
            </a:r>
            <a:r>
              <a:rPr lang="pt-BR" sz="3800" dirty="0" smtClean="0"/>
              <a:t> </a:t>
            </a:r>
            <a:r>
              <a:rPr lang="pt-BR" sz="3800" dirty="0" err="1" smtClean="0"/>
              <a:t>Reviews</a:t>
            </a:r>
            <a:endParaRPr lang="pt-BR" sz="38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752600"/>
          </a:xfrm>
        </p:spPr>
        <p:txBody>
          <a:bodyPr>
            <a:normAutofit/>
          </a:bodyPr>
          <a:lstStyle/>
          <a:p>
            <a:r>
              <a:rPr lang="pt-BR" sz="1200" dirty="0" smtClean="0"/>
              <a:t>Bruno Andrade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Design, Implementação 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Features</a:t>
            </a:r>
            <a:endParaRPr lang="pt-BR" dirty="0" smtClean="0"/>
          </a:p>
          <a:p>
            <a:pPr lvl="1"/>
            <a:r>
              <a:rPr lang="pt-BR" dirty="0" err="1" smtClean="0"/>
              <a:t>Content-free</a:t>
            </a:r>
            <a:r>
              <a:rPr lang="pt-BR" dirty="0" smtClean="0"/>
              <a:t> (F1)</a:t>
            </a:r>
          </a:p>
          <a:p>
            <a:pPr lvl="2"/>
            <a:r>
              <a:rPr lang="pt-BR" dirty="0" smtClean="0"/>
              <a:t>250 (87 lexical, 158 </a:t>
            </a:r>
            <a:r>
              <a:rPr lang="pt-BR" dirty="0" err="1" smtClean="0"/>
              <a:t>syntatic</a:t>
            </a:r>
            <a:r>
              <a:rPr lang="pt-BR" dirty="0" smtClean="0"/>
              <a:t> e 5 </a:t>
            </a:r>
            <a:r>
              <a:rPr lang="pt-BR" dirty="0" err="1" smtClean="0"/>
              <a:t>structured</a:t>
            </a:r>
            <a:r>
              <a:rPr lang="pt-BR" dirty="0" smtClean="0"/>
              <a:t>)</a:t>
            </a:r>
          </a:p>
          <a:p>
            <a:pPr lvl="1"/>
            <a:r>
              <a:rPr lang="pt-BR" dirty="0" err="1" smtClean="0"/>
              <a:t>Content-specific</a:t>
            </a:r>
            <a:r>
              <a:rPr lang="pt-BR" dirty="0" smtClean="0"/>
              <a:t> (F2)</a:t>
            </a:r>
          </a:p>
          <a:p>
            <a:pPr lvl="2"/>
            <a:r>
              <a:rPr lang="pt-BR" dirty="0" smtClean="0"/>
              <a:t>Muito maior que F1 (</a:t>
            </a:r>
            <a:r>
              <a:rPr lang="pt-BR" dirty="0" err="1" smtClean="0"/>
              <a:t>Unigramas</a:t>
            </a:r>
            <a:r>
              <a:rPr lang="pt-BR" dirty="0" smtClean="0"/>
              <a:t> e bigramas)</a:t>
            </a:r>
          </a:p>
          <a:p>
            <a:pPr lvl="1"/>
            <a:r>
              <a:rPr lang="pt-BR" dirty="0" err="1" smtClean="0"/>
              <a:t>Sentiment</a:t>
            </a:r>
            <a:r>
              <a:rPr lang="pt-BR" dirty="0" smtClean="0"/>
              <a:t> </a:t>
            </a:r>
            <a:r>
              <a:rPr lang="pt-BR" dirty="0" err="1" smtClean="0"/>
              <a:t>Features</a:t>
            </a:r>
            <a:r>
              <a:rPr lang="pt-BR" dirty="0" smtClean="0"/>
              <a:t> (F3)</a:t>
            </a:r>
          </a:p>
          <a:p>
            <a:pPr lvl="2"/>
            <a:r>
              <a:rPr lang="pt-BR" dirty="0" smtClean="0"/>
              <a:t>POS</a:t>
            </a:r>
          </a:p>
          <a:p>
            <a:pPr lvl="2"/>
            <a:r>
              <a:rPr lang="pt-BR" dirty="0" err="1" smtClean="0"/>
              <a:t>Dictionary-based</a:t>
            </a:r>
            <a:endParaRPr lang="pt-BR" dirty="0" smtClean="0"/>
          </a:p>
          <a:p>
            <a:pPr lvl="2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Design, Implementação e Avaliação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Documents and Settings\Admin\Desktop\imagem123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430487"/>
            <a:ext cx="8519077" cy="29427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Design, Implementação e Avaliação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endParaRPr lang="pt-BR" sz="2800" dirty="0" smtClean="0"/>
          </a:p>
          <a:p>
            <a:endParaRPr lang="pt-BR" sz="2800" dirty="0" smtClean="0"/>
          </a:p>
          <a:p>
            <a:r>
              <a:rPr lang="pt-BR" sz="2000" dirty="0" smtClean="0"/>
              <a:t>POS </a:t>
            </a:r>
            <a:r>
              <a:rPr lang="az-Cyrl-AZ" sz="2000" dirty="0" smtClean="0"/>
              <a:t>є</a:t>
            </a:r>
            <a:r>
              <a:rPr lang="pt-BR" sz="2000" dirty="0" smtClean="0"/>
              <a:t> {adjetivo, advérbio, verbo}</a:t>
            </a:r>
          </a:p>
          <a:p>
            <a:r>
              <a:rPr lang="pt-BR" sz="2000" dirty="0" smtClean="0"/>
              <a:t>i </a:t>
            </a:r>
            <a:r>
              <a:rPr lang="az-Cyrl-AZ" sz="2000" dirty="0" smtClean="0"/>
              <a:t>є</a:t>
            </a:r>
            <a:r>
              <a:rPr lang="pt-BR" sz="2000" dirty="0" smtClean="0"/>
              <a:t> {positivo, negativo, objetivo}</a:t>
            </a:r>
          </a:p>
          <a:p>
            <a:r>
              <a:rPr lang="pt-BR" sz="2000" dirty="0" smtClean="0"/>
              <a:t>K  significa os </a:t>
            </a:r>
            <a:r>
              <a:rPr lang="pt-BR" sz="2000" dirty="0" err="1" smtClean="0"/>
              <a:t>synsets</a:t>
            </a:r>
            <a:r>
              <a:rPr lang="pt-BR" sz="2000" dirty="0" smtClean="0"/>
              <a:t> de uma palavra </a:t>
            </a:r>
          </a:p>
          <a:p>
            <a:endParaRPr lang="pt-BR" sz="2800" dirty="0" smtClean="0"/>
          </a:p>
          <a:p>
            <a:endParaRPr lang="pt-BR" sz="2400" dirty="0" smtClean="0"/>
          </a:p>
          <a:p>
            <a:r>
              <a:rPr lang="pt-BR" sz="2400" dirty="0" smtClean="0"/>
              <a:t>“</a:t>
            </a:r>
            <a:r>
              <a:rPr lang="pt-BR" sz="2400" dirty="0" err="1" smtClean="0"/>
              <a:t>bad</a:t>
            </a:r>
            <a:r>
              <a:rPr lang="pt-BR" sz="2400" dirty="0" smtClean="0"/>
              <a:t>”: 14 </a:t>
            </a:r>
            <a:r>
              <a:rPr lang="pt-BR" sz="2400" dirty="0" err="1" smtClean="0"/>
              <a:t>synsets</a:t>
            </a:r>
            <a:r>
              <a:rPr lang="pt-BR" sz="2400" dirty="0" smtClean="0"/>
              <a:t> com significado  de adjetivo, 2 com advérbio e 0 com verbos:</a:t>
            </a:r>
            <a:endParaRPr lang="pt-BR" sz="2400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755576" y="1340768"/>
            <a:ext cx="4536504" cy="17281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Score (word =POS)</a:t>
            </a:r>
            <a:r>
              <a:rPr lang="en-US" i="1" dirty="0" err="1" smtClean="0"/>
              <a:t>i</a:t>
            </a:r>
            <a:r>
              <a:rPr lang="en-US" i="1" dirty="0" smtClean="0"/>
              <a:t> =</a:t>
            </a:r>
          </a:p>
          <a:p>
            <a:r>
              <a:rPr lang="pt-BR" dirty="0" smtClean="0"/>
              <a:t>(∑</a:t>
            </a:r>
            <a:r>
              <a:rPr lang="pt-BR" i="1" dirty="0" smtClean="0"/>
              <a:t>k </a:t>
            </a:r>
            <a:r>
              <a:rPr lang="az-Cyrl-AZ" i="1" dirty="0" smtClean="0"/>
              <a:t>є</a:t>
            </a:r>
            <a:r>
              <a:rPr lang="pt-BR" i="1" dirty="0" err="1" smtClean="0"/>
              <a:t>SentiWordNet</a:t>
            </a:r>
            <a:r>
              <a:rPr lang="pt-BR" i="1" dirty="0" smtClean="0"/>
              <a:t>(</a:t>
            </a:r>
            <a:r>
              <a:rPr lang="pt-BR" i="1" dirty="0" err="1" smtClean="0"/>
              <a:t>word</a:t>
            </a:r>
            <a:r>
              <a:rPr lang="pt-BR" i="1" dirty="0" smtClean="0"/>
              <a:t>=POS &amp; </a:t>
            </a:r>
            <a:r>
              <a:rPr lang="pt-BR" i="1" dirty="0" err="1" smtClean="0"/>
              <a:t>polarity</a:t>
            </a:r>
            <a:r>
              <a:rPr lang="pt-BR" i="1" dirty="0" smtClean="0"/>
              <a:t>=i)</a:t>
            </a:r>
          </a:p>
          <a:p>
            <a:r>
              <a:rPr lang="pt-BR" dirty="0" err="1" smtClean="0"/>
              <a:t>SentiWordNet_Score</a:t>
            </a:r>
            <a:r>
              <a:rPr lang="pt-BR" dirty="0" smtClean="0"/>
              <a:t>(</a:t>
            </a:r>
            <a:r>
              <a:rPr lang="pt-BR" i="1" dirty="0" smtClean="0"/>
              <a:t>k)i) /</a:t>
            </a:r>
          </a:p>
          <a:p>
            <a:r>
              <a:rPr lang="pt-BR" dirty="0" smtClean="0"/>
              <a:t>|</a:t>
            </a:r>
            <a:r>
              <a:rPr lang="pt-BR" dirty="0" err="1" smtClean="0"/>
              <a:t>synsets</a:t>
            </a:r>
            <a:r>
              <a:rPr lang="pt-BR" dirty="0" smtClean="0"/>
              <a:t>(</a:t>
            </a:r>
            <a:r>
              <a:rPr lang="pt-BR" dirty="0" err="1" smtClean="0"/>
              <a:t>word</a:t>
            </a:r>
            <a:r>
              <a:rPr lang="pt-BR" dirty="0" smtClean="0"/>
              <a:t> = POS)|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5076056" y="3212976"/>
            <a:ext cx="3744416" cy="19442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dirty="0" err="1" smtClean="0"/>
              <a:t>Score</a:t>
            </a:r>
            <a:r>
              <a:rPr lang="pt-BR" sz="1600" dirty="0" smtClean="0"/>
              <a:t> (“</a:t>
            </a:r>
            <a:r>
              <a:rPr lang="pt-BR" sz="1600" dirty="0" err="1" smtClean="0"/>
              <a:t>bad</a:t>
            </a:r>
            <a:r>
              <a:rPr lang="pt-BR" sz="1600" dirty="0" smtClean="0"/>
              <a:t>”=</a:t>
            </a:r>
            <a:r>
              <a:rPr lang="pt-BR" sz="1600" dirty="0" err="1" smtClean="0"/>
              <a:t>adjective</a:t>
            </a:r>
            <a:r>
              <a:rPr lang="pt-BR" sz="1600" dirty="0" smtClean="0"/>
              <a:t>)positive=0.11,</a:t>
            </a:r>
          </a:p>
          <a:p>
            <a:r>
              <a:rPr lang="en-US" sz="1600" dirty="0" smtClean="0"/>
              <a:t>Score (“bad”=adjective)negative=0.64,</a:t>
            </a:r>
          </a:p>
          <a:p>
            <a:r>
              <a:rPr lang="en-US" sz="1600" dirty="0" smtClean="0"/>
              <a:t>Score(“bad”=adjective)objective=0.25,</a:t>
            </a:r>
          </a:p>
          <a:p>
            <a:r>
              <a:rPr lang="pt-BR" sz="1600" dirty="0" err="1" smtClean="0"/>
              <a:t>Score</a:t>
            </a:r>
            <a:r>
              <a:rPr lang="pt-BR" sz="1600" dirty="0" smtClean="0"/>
              <a:t> (“</a:t>
            </a:r>
            <a:r>
              <a:rPr lang="pt-BR" sz="1600" dirty="0" err="1" smtClean="0"/>
              <a:t>bad</a:t>
            </a:r>
            <a:r>
              <a:rPr lang="pt-BR" sz="1600" dirty="0" smtClean="0"/>
              <a:t>”=</a:t>
            </a:r>
            <a:r>
              <a:rPr lang="pt-BR" sz="1600" dirty="0" err="1" smtClean="0"/>
              <a:t>adverb</a:t>
            </a:r>
            <a:r>
              <a:rPr lang="pt-BR" sz="1600" dirty="0" smtClean="0"/>
              <a:t>)positive=0.06,</a:t>
            </a:r>
          </a:p>
          <a:p>
            <a:r>
              <a:rPr lang="en-US" sz="1600" dirty="0" smtClean="0"/>
              <a:t>Score (“bad”=adverb)negative =0.56, and</a:t>
            </a:r>
          </a:p>
          <a:p>
            <a:r>
              <a:rPr lang="en-US" sz="1600" dirty="0" smtClean="0"/>
              <a:t>Score (“bad”=adverb)objective=0.38.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Design, Implementação e Avaliação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611560" y="4913784"/>
            <a:ext cx="3744416" cy="19442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sz="1600" dirty="0" err="1" smtClean="0"/>
              <a:t>Score</a:t>
            </a:r>
            <a:r>
              <a:rPr lang="pt-BR" sz="1600" dirty="0" smtClean="0"/>
              <a:t> (“</a:t>
            </a:r>
            <a:r>
              <a:rPr lang="pt-BR" sz="1600" dirty="0" err="1" smtClean="0"/>
              <a:t>bad</a:t>
            </a:r>
            <a:r>
              <a:rPr lang="pt-BR" sz="1600" dirty="0" smtClean="0"/>
              <a:t>”=</a:t>
            </a:r>
            <a:r>
              <a:rPr lang="pt-BR" sz="1600" dirty="0" err="1" smtClean="0"/>
              <a:t>adjective</a:t>
            </a:r>
            <a:r>
              <a:rPr lang="pt-BR" sz="1600" dirty="0" smtClean="0"/>
              <a:t>)positive=0.11,</a:t>
            </a:r>
          </a:p>
          <a:p>
            <a:r>
              <a:rPr lang="en-US" sz="1600" dirty="0" smtClean="0"/>
              <a:t>Score (“bad”=adjective)negative=0.64,</a:t>
            </a:r>
          </a:p>
          <a:p>
            <a:r>
              <a:rPr lang="en-US" sz="1600" dirty="0" smtClean="0"/>
              <a:t>Score(“bad”=adjective)objective=0.25,</a:t>
            </a:r>
          </a:p>
          <a:p>
            <a:r>
              <a:rPr lang="pt-BR" sz="1600" dirty="0" err="1" smtClean="0"/>
              <a:t>Score</a:t>
            </a:r>
            <a:r>
              <a:rPr lang="pt-BR" sz="1600" dirty="0" smtClean="0"/>
              <a:t> (“</a:t>
            </a:r>
            <a:r>
              <a:rPr lang="pt-BR" sz="1600" dirty="0" err="1" smtClean="0"/>
              <a:t>bad</a:t>
            </a:r>
            <a:r>
              <a:rPr lang="pt-BR" sz="1600" dirty="0" smtClean="0"/>
              <a:t>”=</a:t>
            </a:r>
            <a:r>
              <a:rPr lang="pt-BR" sz="1600" dirty="0" err="1" smtClean="0"/>
              <a:t>adverb</a:t>
            </a:r>
            <a:r>
              <a:rPr lang="pt-BR" sz="1600" dirty="0" smtClean="0"/>
              <a:t>)positive=0.06,</a:t>
            </a:r>
          </a:p>
          <a:p>
            <a:r>
              <a:rPr lang="en-US" sz="1600" dirty="0" smtClean="0"/>
              <a:t>Score (“bad”=adverb)negative =0.56, and</a:t>
            </a:r>
          </a:p>
          <a:p>
            <a:r>
              <a:rPr lang="en-US" sz="1600" dirty="0" smtClean="0"/>
              <a:t>Score (“bad”=adverb)objective=0.38.</a:t>
            </a:r>
            <a:endParaRPr lang="pt-BR" sz="1600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1835696" y="1700808"/>
            <a:ext cx="5256584" cy="302433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If Score(word=POS)objective&gt;0.5</a:t>
            </a:r>
          </a:p>
          <a:p>
            <a:r>
              <a:rPr lang="en-US" sz="1400" dirty="0" smtClean="0"/>
              <a:t>     We consider the word in the given POS sense to be            </a:t>
            </a:r>
          </a:p>
          <a:p>
            <a:r>
              <a:rPr lang="en-US" sz="1400" dirty="0" smtClean="0"/>
              <a:t>     objective and exclude it from our </a:t>
            </a:r>
            <a:r>
              <a:rPr lang="pt-BR" sz="1400" dirty="0" err="1" smtClean="0"/>
              <a:t>sentiment</a:t>
            </a:r>
            <a:r>
              <a:rPr lang="pt-BR" sz="1400" dirty="0" smtClean="0"/>
              <a:t> </a:t>
            </a:r>
            <a:r>
              <a:rPr lang="pt-BR" sz="1400" dirty="0" err="1" smtClean="0"/>
              <a:t>feature</a:t>
            </a:r>
            <a:r>
              <a:rPr lang="pt-BR" sz="1400" dirty="0" smtClean="0"/>
              <a:t> set.</a:t>
            </a:r>
          </a:p>
          <a:p>
            <a:r>
              <a:rPr lang="pt-BR" sz="1400" dirty="0" err="1" smtClean="0"/>
              <a:t>Else</a:t>
            </a:r>
            <a:endParaRPr lang="pt-BR" sz="1400" dirty="0" smtClean="0"/>
          </a:p>
          <a:p>
            <a:r>
              <a:rPr lang="en-US" sz="1400" dirty="0" smtClean="0"/>
              <a:t>     If Score(word=POS)positive &gt; Score(word=POS)negative</a:t>
            </a:r>
          </a:p>
          <a:p>
            <a:r>
              <a:rPr lang="en-US" sz="1400" dirty="0" smtClean="0"/>
              <a:t>          We add (word=POS, |Score(word=POS)positive|) to our          </a:t>
            </a:r>
          </a:p>
          <a:p>
            <a:r>
              <a:rPr lang="en-US" sz="1400" dirty="0" smtClean="0"/>
              <a:t>          sentiment feature set.</a:t>
            </a:r>
          </a:p>
          <a:p>
            <a:r>
              <a:rPr lang="en-US" sz="1400" dirty="0" smtClean="0"/>
              <a:t>     If Score(word=POS)positive &lt; Score(word=POS)negative</a:t>
            </a:r>
          </a:p>
          <a:p>
            <a:r>
              <a:rPr lang="en-US" sz="1400" dirty="0" smtClean="0"/>
              <a:t>          We add (word = POS, –|Score(word=POS)negative|) to             </a:t>
            </a:r>
          </a:p>
          <a:p>
            <a:r>
              <a:rPr lang="en-US" sz="1400" dirty="0" smtClean="0"/>
              <a:t>          our sentiment feature set.</a:t>
            </a:r>
          </a:p>
          <a:p>
            <a:r>
              <a:rPr lang="en-US" sz="1400" dirty="0" smtClean="0"/>
              <a:t>     If Score(word=POS)positive=Score(word=POS)negative</a:t>
            </a:r>
          </a:p>
          <a:p>
            <a:r>
              <a:rPr lang="en-US" sz="1400" dirty="0" smtClean="0"/>
              <a:t>          We exclude it from our sentiment feature set.</a:t>
            </a:r>
            <a:endParaRPr lang="pt-BR" sz="1400" dirty="0"/>
          </a:p>
        </p:txBody>
      </p:sp>
      <p:sp>
        <p:nvSpPr>
          <p:cNvPr id="6" name="Seta para a direita 5"/>
          <p:cNvSpPr/>
          <p:nvPr/>
        </p:nvSpPr>
        <p:spPr>
          <a:xfrm>
            <a:off x="4716016" y="5805264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de cantos arredondados 6"/>
          <p:cNvSpPr/>
          <p:nvPr/>
        </p:nvSpPr>
        <p:spPr>
          <a:xfrm>
            <a:off x="5580112" y="5373216"/>
            <a:ext cx="2592288" cy="115212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“</a:t>
            </a:r>
            <a:r>
              <a:rPr lang="pt-BR" dirty="0" err="1" smtClean="0"/>
              <a:t>bad</a:t>
            </a:r>
            <a:r>
              <a:rPr lang="pt-BR" dirty="0" smtClean="0"/>
              <a:t>” = </a:t>
            </a:r>
            <a:r>
              <a:rPr lang="en-US" dirty="0" smtClean="0"/>
              <a:t>adjective, -0.64 </a:t>
            </a:r>
          </a:p>
          <a:p>
            <a:r>
              <a:rPr lang="en-US" dirty="0" smtClean="0"/>
              <a:t>e</a:t>
            </a:r>
          </a:p>
          <a:p>
            <a:r>
              <a:rPr lang="en-US" dirty="0" smtClean="0"/>
              <a:t>“bad” = adverb,-</a:t>
            </a:r>
            <a:r>
              <a:rPr lang="pt-BR" dirty="0" smtClean="0"/>
              <a:t>0.56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Desktop\table1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429000"/>
            <a:ext cx="6696075" cy="2076450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Design, Implementação 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800" dirty="0" smtClean="0"/>
              <a:t>F1 e F3: Independem do domínio</a:t>
            </a:r>
          </a:p>
          <a:p>
            <a:r>
              <a:rPr lang="pt-BR" sz="2800" dirty="0" smtClean="0"/>
              <a:t>F2: Depende do domínio</a:t>
            </a:r>
            <a:endParaRPr lang="pt-BR" sz="2800" dirty="0"/>
          </a:p>
        </p:txBody>
      </p:sp>
      <p:pic>
        <p:nvPicPr>
          <p:cNvPr id="1026" name="Picture 2" descr="C:\Documents and Settings\Admin\Desktop\featureset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429000"/>
            <a:ext cx="1247775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sz="2800" dirty="0" smtClean="0"/>
          </a:p>
          <a:p>
            <a:r>
              <a:rPr lang="pt-BR" sz="3000" dirty="0" smtClean="0"/>
              <a:t>SVM</a:t>
            </a:r>
          </a:p>
          <a:p>
            <a:endParaRPr lang="pt-BR" sz="2800" dirty="0" smtClean="0"/>
          </a:p>
          <a:p>
            <a:r>
              <a:rPr lang="pt-BR" sz="3000" dirty="0" smtClean="0"/>
              <a:t>Para cada caso teste:</a:t>
            </a:r>
          </a:p>
          <a:p>
            <a:pPr lvl="1"/>
            <a:r>
              <a:rPr lang="pt-BR" sz="2400" dirty="0" smtClean="0"/>
              <a:t>90% dados de treinamento</a:t>
            </a:r>
          </a:p>
          <a:p>
            <a:pPr lvl="1"/>
            <a:r>
              <a:rPr lang="pt-BR" sz="2400" dirty="0" smtClean="0"/>
              <a:t>10% dados de teste</a:t>
            </a:r>
          </a:p>
          <a:p>
            <a:pPr lvl="1"/>
            <a:r>
              <a:rPr lang="pt-BR" sz="2400" dirty="0" smtClean="0"/>
              <a:t>10-fold </a:t>
            </a:r>
            <a:r>
              <a:rPr lang="pt-BR" sz="2400" dirty="0" err="1" smtClean="0"/>
              <a:t>cross</a:t>
            </a:r>
            <a:r>
              <a:rPr lang="pt-BR" sz="2400" dirty="0" smtClean="0"/>
              <a:t> </a:t>
            </a:r>
            <a:r>
              <a:rPr lang="pt-BR" sz="2400" dirty="0" err="1" smtClean="0"/>
              <a:t>validation</a:t>
            </a:r>
            <a:endParaRPr lang="pt-BR" sz="2400" dirty="0" smtClean="0"/>
          </a:p>
          <a:p>
            <a:pPr lvl="1"/>
            <a:endParaRPr lang="pt-BR" sz="2400" dirty="0" smtClean="0"/>
          </a:p>
          <a:p>
            <a:r>
              <a:rPr lang="pt-BR" sz="3000" dirty="0" smtClean="0"/>
              <a:t>Medidas de performance:</a:t>
            </a:r>
          </a:p>
          <a:p>
            <a:pPr lvl="1"/>
            <a:r>
              <a:rPr lang="pt-BR" sz="2400" dirty="0" err="1" smtClean="0"/>
              <a:t>Overral</a:t>
            </a:r>
            <a:r>
              <a:rPr lang="pt-BR" sz="2400" dirty="0" smtClean="0"/>
              <a:t> </a:t>
            </a:r>
            <a:r>
              <a:rPr lang="pt-BR" sz="2400" dirty="0" err="1" smtClean="0"/>
              <a:t>accuracy</a:t>
            </a:r>
            <a:endParaRPr lang="pt-BR" sz="2400" dirty="0" smtClean="0"/>
          </a:p>
          <a:p>
            <a:pPr lvl="1"/>
            <a:r>
              <a:rPr lang="pt-BR" sz="2400" dirty="0" err="1" smtClean="0"/>
              <a:t>Average</a:t>
            </a:r>
            <a:r>
              <a:rPr lang="pt-BR" sz="2400" dirty="0" smtClean="0"/>
              <a:t> </a:t>
            </a:r>
            <a:r>
              <a:rPr lang="pt-BR" sz="2400" dirty="0" err="1" smtClean="0"/>
              <a:t>precision</a:t>
            </a:r>
            <a:endParaRPr lang="pt-BR" sz="2400" dirty="0" smtClean="0"/>
          </a:p>
          <a:p>
            <a:pPr lvl="1"/>
            <a:r>
              <a:rPr lang="pt-BR" sz="2400" dirty="0" err="1" smtClean="0"/>
              <a:t>Average</a:t>
            </a:r>
            <a:r>
              <a:rPr lang="pt-BR" sz="2400" dirty="0" smtClean="0"/>
              <a:t> recall</a:t>
            </a:r>
          </a:p>
          <a:p>
            <a:pPr lvl="1"/>
            <a:r>
              <a:rPr lang="pt-BR" sz="2400" dirty="0" err="1" smtClean="0"/>
              <a:t>Average</a:t>
            </a:r>
            <a:r>
              <a:rPr lang="pt-BR" sz="2400" dirty="0" smtClean="0"/>
              <a:t> F-</a:t>
            </a:r>
            <a:r>
              <a:rPr lang="pt-BR" sz="2400" dirty="0" err="1" smtClean="0"/>
              <a:t>measure</a:t>
            </a:r>
            <a:endParaRPr lang="pt-BR" sz="2400" dirty="0" smtClean="0"/>
          </a:p>
          <a:p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176499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C:\Users\TEMP.CIN\Desktop\table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6382" y="1628800"/>
            <a:ext cx="6019954" cy="51164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71376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Próximos estudos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Refinar o dicionário usado e </a:t>
            </a:r>
            <a:r>
              <a:rPr lang="pt-BR" sz="2800" dirty="0" err="1" smtClean="0"/>
              <a:t>extender</a:t>
            </a:r>
            <a:r>
              <a:rPr lang="pt-BR" sz="2800" dirty="0" smtClean="0"/>
              <a:t> a extração de sentimento via a </a:t>
            </a:r>
            <a:r>
              <a:rPr lang="pt-BR" sz="2800" dirty="0" err="1" smtClean="0"/>
              <a:t>sentiment</a:t>
            </a:r>
            <a:r>
              <a:rPr lang="pt-BR" sz="2800" dirty="0" smtClean="0"/>
              <a:t> </a:t>
            </a:r>
            <a:r>
              <a:rPr lang="pt-BR" sz="2800" dirty="0" err="1" smtClean="0"/>
              <a:t>feature</a:t>
            </a:r>
            <a:endParaRPr lang="pt-BR" sz="2800" dirty="0" smtClean="0"/>
          </a:p>
          <a:p>
            <a:endParaRPr lang="pt-BR" sz="2800" dirty="0"/>
          </a:p>
          <a:p>
            <a:r>
              <a:rPr lang="pt-BR" sz="2800" dirty="0" smtClean="0"/>
              <a:t>Usar a técnica Corpus </a:t>
            </a:r>
            <a:r>
              <a:rPr lang="pt-BR" sz="2800" dirty="0" err="1" smtClean="0"/>
              <a:t>based</a:t>
            </a:r>
            <a:endParaRPr lang="pt-BR" sz="2800" dirty="0" smtClean="0"/>
          </a:p>
          <a:p>
            <a:endParaRPr lang="pt-BR" sz="2800" dirty="0"/>
          </a:p>
          <a:p>
            <a:r>
              <a:rPr lang="pt-BR" sz="2800" dirty="0" smtClean="0"/>
              <a:t>Comparar </a:t>
            </a:r>
            <a:r>
              <a:rPr lang="pt-BR" sz="2800" dirty="0" err="1" smtClean="0"/>
              <a:t>algorítmos</a:t>
            </a:r>
            <a:r>
              <a:rPr lang="pt-BR" sz="2800" dirty="0" smtClean="0"/>
              <a:t> diferentes de </a:t>
            </a:r>
            <a:r>
              <a:rPr lang="pt-BR" sz="2800" dirty="0" err="1" smtClean="0"/>
              <a:t>feature</a:t>
            </a:r>
            <a:r>
              <a:rPr lang="pt-BR" sz="2800" dirty="0" smtClean="0"/>
              <a:t> </a:t>
            </a:r>
            <a:r>
              <a:rPr lang="pt-BR" sz="2800" dirty="0" err="1" smtClean="0"/>
              <a:t>selection</a:t>
            </a:r>
            <a:endParaRPr lang="pt-BR" sz="2800" dirty="0" smtClean="0"/>
          </a:p>
          <a:p>
            <a:endParaRPr lang="pt-BR" sz="2800" dirty="0"/>
          </a:p>
          <a:p>
            <a:r>
              <a:rPr lang="pt-BR" sz="2800" dirty="0" smtClean="0"/>
              <a:t>Aplicar em plataforma </a:t>
            </a:r>
            <a:r>
              <a:rPr lang="pt-BR" sz="2800" dirty="0" err="1" smtClean="0"/>
              <a:t>multilingual</a:t>
            </a:r>
            <a:endParaRPr lang="pt-BR" sz="2800" dirty="0"/>
          </a:p>
        </p:txBody>
      </p:sp>
    </p:spTree>
    <p:extLst>
      <p:ext uri="{BB962C8B-B14F-4D97-AF65-F5344CB8AC3E}">
        <p14:creationId xmlns="" xmlns:p14="http://schemas.microsoft.com/office/powerpoint/2010/main" val="83005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Dúvidas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endParaRPr lang="pt-BR" sz="9600" dirty="0" smtClean="0"/>
          </a:p>
          <a:p>
            <a:pPr marL="0" indent="0" algn="ctr">
              <a:buNone/>
            </a:pPr>
            <a:r>
              <a:rPr lang="pt-BR" sz="9600" dirty="0" smtClean="0"/>
              <a:t>?</a:t>
            </a:r>
            <a:endParaRPr lang="pt-BR" sz="9600" dirty="0"/>
          </a:p>
        </p:txBody>
      </p:sp>
    </p:spTree>
    <p:extLst>
      <p:ext uri="{BB962C8B-B14F-4D97-AF65-F5344CB8AC3E}">
        <p14:creationId xmlns="" xmlns:p14="http://schemas.microsoft.com/office/powerpoint/2010/main" val="24690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Web 2.0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Internet centrada no usuário</a:t>
            </a:r>
          </a:p>
          <a:p>
            <a:endParaRPr lang="pt-BR" sz="2800" dirty="0" smtClean="0"/>
          </a:p>
          <a:p>
            <a:r>
              <a:rPr lang="pt-BR" sz="2800" dirty="0" smtClean="0"/>
              <a:t>Participação das pessoas:</a:t>
            </a:r>
          </a:p>
          <a:p>
            <a:pPr lvl="1"/>
            <a:r>
              <a:rPr lang="pt-BR" dirty="0" smtClean="0"/>
              <a:t>Grupos de discussão, fóruns, blogs..</a:t>
            </a:r>
          </a:p>
          <a:p>
            <a:endParaRPr lang="pt-BR" sz="2800" dirty="0"/>
          </a:p>
          <a:p>
            <a:r>
              <a:rPr lang="pt-BR" sz="2800" dirty="0" smtClean="0"/>
              <a:t>Conteúdo rico em opiniões</a:t>
            </a:r>
          </a:p>
          <a:p>
            <a:endParaRPr lang="pt-BR" sz="2800" dirty="0"/>
          </a:p>
          <a:p>
            <a:r>
              <a:rPr lang="pt-BR" sz="2800" dirty="0" smtClean="0"/>
              <a:t>Influência nas decisões dos consumidores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Classificação de Sentimento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Técnicas para identificar e analisar opiniões e emoções</a:t>
            </a:r>
          </a:p>
          <a:p>
            <a:endParaRPr lang="pt-BR" sz="2800" dirty="0"/>
          </a:p>
          <a:p>
            <a:r>
              <a:rPr lang="pt-BR" sz="2800" dirty="0" smtClean="0"/>
              <a:t>Determinar:</a:t>
            </a:r>
          </a:p>
          <a:p>
            <a:pPr lvl="1"/>
            <a:r>
              <a:rPr lang="pt-BR" dirty="0" smtClean="0"/>
              <a:t>Objetividade</a:t>
            </a:r>
          </a:p>
          <a:p>
            <a:pPr lvl="1"/>
            <a:r>
              <a:rPr lang="pt-BR" dirty="0" smtClean="0"/>
              <a:t>Subjetividade: Positiva x Negativa</a:t>
            </a:r>
          </a:p>
          <a:p>
            <a:pPr lvl="1"/>
            <a:endParaRPr lang="pt-BR" dirty="0"/>
          </a:p>
          <a:p>
            <a:r>
              <a:rPr lang="pt-BR" sz="2800" dirty="0" smtClean="0"/>
              <a:t>Aprendizado de Máquina x Orientação Semântica</a:t>
            </a:r>
          </a:p>
          <a:p>
            <a:endParaRPr lang="pt-BR" sz="2800" dirty="0"/>
          </a:p>
          <a:p>
            <a:endParaRPr lang="pt-BR" sz="2800" dirty="0" smtClean="0"/>
          </a:p>
          <a:p>
            <a:endParaRPr lang="pt-BR" sz="2800" dirty="0"/>
          </a:p>
          <a:p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Combinando Abordagens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 smtClean="0"/>
              <a:t>Combinação das duas abordagens em um framework</a:t>
            </a:r>
          </a:p>
          <a:p>
            <a:endParaRPr lang="pt-BR" sz="2800" dirty="0"/>
          </a:p>
          <a:p>
            <a:endParaRPr lang="pt-BR" sz="2800" dirty="0" smtClean="0"/>
          </a:p>
          <a:p>
            <a:endParaRPr lang="pt-BR" sz="2800" dirty="0"/>
          </a:p>
          <a:p>
            <a:endParaRPr lang="pt-BR" sz="2800" dirty="0" smtClean="0"/>
          </a:p>
          <a:p>
            <a:r>
              <a:rPr lang="pt-BR" sz="2800" dirty="0" smtClean="0"/>
              <a:t>Cinco conjuntos de </a:t>
            </a:r>
            <a:r>
              <a:rPr lang="pt-BR" sz="2800" dirty="0" err="1" smtClean="0"/>
              <a:t>reviews</a:t>
            </a:r>
            <a:r>
              <a:rPr lang="pt-BR" sz="2800" dirty="0" smtClean="0"/>
              <a:t> online de produtos</a:t>
            </a:r>
          </a:p>
          <a:p>
            <a:endParaRPr lang="pt-BR" sz="2800" dirty="0"/>
          </a:p>
          <a:p>
            <a:r>
              <a:rPr lang="pt-BR" sz="2800" dirty="0" smtClean="0"/>
              <a:t>Melhora na classificação de sentimento utilizando </a:t>
            </a:r>
            <a:r>
              <a:rPr lang="pt-BR" sz="2800" dirty="0" err="1" smtClean="0"/>
              <a:t>sentiment</a:t>
            </a:r>
            <a:r>
              <a:rPr lang="pt-BR" sz="2800" dirty="0" smtClean="0"/>
              <a:t> </a:t>
            </a:r>
            <a:r>
              <a:rPr lang="pt-BR" sz="2800" dirty="0" err="1" smtClean="0"/>
              <a:t>features</a:t>
            </a:r>
            <a:endParaRPr lang="pt-BR" sz="2800" dirty="0" smtClean="0"/>
          </a:p>
          <a:p>
            <a:endParaRPr lang="pt-BR" sz="2800" dirty="0"/>
          </a:p>
          <a:p>
            <a:r>
              <a:rPr lang="pt-BR" sz="2800" dirty="0" smtClean="0"/>
              <a:t>Utilização de </a:t>
            </a:r>
            <a:r>
              <a:rPr lang="pt-BR" sz="2800" dirty="0" err="1" smtClean="0"/>
              <a:t>feature</a:t>
            </a:r>
            <a:r>
              <a:rPr lang="pt-BR" sz="2800" dirty="0" smtClean="0"/>
              <a:t> </a:t>
            </a:r>
            <a:r>
              <a:rPr lang="pt-BR" sz="2800" dirty="0" err="1" smtClean="0"/>
              <a:t>selection</a:t>
            </a:r>
            <a:r>
              <a:rPr lang="pt-BR" sz="2800" dirty="0" smtClean="0"/>
              <a:t> </a:t>
            </a:r>
          </a:p>
        </p:txBody>
      </p:sp>
      <p:sp>
        <p:nvSpPr>
          <p:cNvPr id="5" name="Retângulo de cantos arredondados 4"/>
          <p:cNvSpPr/>
          <p:nvPr/>
        </p:nvSpPr>
        <p:spPr>
          <a:xfrm>
            <a:off x="2843808" y="2132856"/>
            <a:ext cx="3384376" cy="158417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r>
              <a:rPr lang="pt-BR" dirty="0" err="1" smtClean="0"/>
              <a:t>Sentiment</a:t>
            </a:r>
            <a:r>
              <a:rPr lang="pt-BR" dirty="0" smtClean="0"/>
              <a:t> </a:t>
            </a:r>
            <a:r>
              <a:rPr lang="pt-BR" dirty="0" err="1" smtClean="0"/>
              <a:t>features</a:t>
            </a:r>
            <a:endParaRPr lang="pt-BR" dirty="0" smtClean="0"/>
          </a:p>
          <a:p>
            <a:pPr algn="ctr"/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+</a:t>
            </a:r>
          </a:p>
          <a:p>
            <a:pPr algn="ctr"/>
            <a:endParaRPr lang="pt-BR" dirty="0"/>
          </a:p>
          <a:p>
            <a:pPr algn="ctr"/>
            <a:r>
              <a:rPr lang="pt-BR" dirty="0" err="1" smtClean="0"/>
              <a:t>Content-free</a:t>
            </a:r>
            <a:r>
              <a:rPr lang="pt-BR" dirty="0" smtClean="0"/>
              <a:t>  e </a:t>
            </a:r>
            <a:r>
              <a:rPr lang="pt-BR" dirty="0" err="1" smtClean="0"/>
              <a:t>content-specific</a:t>
            </a:r>
            <a:endParaRPr lang="pt-BR" dirty="0" smtClean="0"/>
          </a:p>
          <a:p>
            <a:pPr algn="ctr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de cantos arredondados 4"/>
          <p:cNvSpPr/>
          <p:nvPr/>
        </p:nvSpPr>
        <p:spPr>
          <a:xfrm>
            <a:off x="2555776" y="4869160"/>
            <a:ext cx="3672408" cy="1800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Support vector machines</a:t>
            </a:r>
            <a:r>
              <a:rPr lang="en-US" dirty="0"/>
              <a:t> (</a:t>
            </a:r>
            <a:r>
              <a:rPr lang="en-US" b="1" dirty="0"/>
              <a:t>SVMs</a:t>
            </a:r>
            <a:r>
              <a:rPr lang="en-US" dirty="0"/>
              <a:t>) are a set of </a:t>
            </a:r>
            <a:r>
              <a:rPr lang="en-US" dirty="0" smtClean="0"/>
              <a:t>related supervised learning methods </a:t>
            </a:r>
            <a:r>
              <a:rPr lang="en-US" dirty="0"/>
              <a:t>that analyze data and recognize patterns, used for </a:t>
            </a:r>
            <a:r>
              <a:rPr lang="en-US" dirty="0" smtClean="0"/>
              <a:t>classification.</a:t>
            </a:r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 de Sentimento Abordagens e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Aprendizagem de máquina </a:t>
            </a:r>
          </a:p>
          <a:p>
            <a:pPr lvl="1"/>
            <a:r>
              <a:rPr lang="pt-BR" sz="2400" dirty="0" smtClean="0"/>
              <a:t>Trata como uma classificação de texto baseado em tópicos</a:t>
            </a:r>
          </a:p>
          <a:p>
            <a:endParaRPr lang="pt-BR" sz="2800" dirty="0" smtClean="0"/>
          </a:p>
          <a:p>
            <a:r>
              <a:rPr lang="pt-BR" sz="2800" dirty="0" smtClean="0"/>
              <a:t>Algoritmos de classificação de texto:</a:t>
            </a:r>
          </a:p>
          <a:p>
            <a:pPr lvl="1"/>
            <a:r>
              <a:rPr lang="pt-BR" dirty="0" err="1" smtClean="0"/>
              <a:t>Naïve</a:t>
            </a:r>
            <a:r>
              <a:rPr lang="pt-BR" dirty="0" smtClean="0"/>
              <a:t> </a:t>
            </a:r>
            <a:r>
              <a:rPr lang="pt-BR" dirty="0" err="1" smtClean="0"/>
              <a:t>Bayes</a:t>
            </a:r>
            <a:endParaRPr lang="pt-BR" dirty="0" smtClean="0"/>
          </a:p>
          <a:p>
            <a:pPr lvl="1"/>
            <a:r>
              <a:rPr lang="pt-BR" dirty="0" err="1" smtClean="0"/>
              <a:t>Support</a:t>
            </a:r>
            <a:r>
              <a:rPr lang="pt-BR" dirty="0" smtClean="0"/>
              <a:t> </a:t>
            </a:r>
            <a:r>
              <a:rPr lang="pt-BR" dirty="0" err="1" smtClean="0"/>
              <a:t>vector</a:t>
            </a:r>
            <a:r>
              <a:rPr lang="pt-BR" dirty="0" smtClean="0"/>
              <a:t> machines (</a:t>
            </a:r>
            <a:r>
              <a:rPr lang="pt-BR" dirty="0" err="1" smtClean="0"/>
              <a:t>SVMs</a:t>
            </a:r>
            <a:r>
              <a:rPr lang="pt-BR" dirty="0" smtClean="0"/>
              <a:t>)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771800" y="4221088"/>
            <a:ext cx="3240360" cy="1800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A </a:t>
            </a:r>
            <a:r>
              <a:rPr lang="en-US" b="1" dirty="0" err="1"/>
              <a:t>Bayes</a:t>
            </a:r>
            <a:r>
              <a:rPr lang="en-US" b="1" dirty="0"/>
              <a:t> classifier</a:t>
            </a:r>
            <a:r>
              <a:rPr lang="en-US" dirty="0"/>
              <a:t> is a simple </a:t>
            </a:r>
            <a:r>
              <a:rPr lang="en-US" dirty="0" smtClean="0"/>
              <a:t>probabilistic</a:t>
            </a:r>
            <a:r>
              <a:rPr lang="en-US" dirty="0"/>
              <a:t> </a:t>
            </a:r>
            <a:r>
              <a:rPr lang="en-US" dirty="0" smtClean="0"/>
              <a:t> classifier based </a:t>
            </a:r>
            <a:r>
              <a:rPr lang="en-US" dirty="0"/>
              <a:t>on </a:t>
            </a:r>
            <a:r>
              <a:rPr lang="en-US" dirty="0" smtClean="0"/>
              <a:t>applying </a:t>
            </a:r>
            <a:r>
              <a:rPr lang="en-US" dirty="0" err="1" smtClean="0"/>
              <a:t>Bayes</a:t>
            </a:r>
            <a:r>
              <a:rPr lang="en-US" dirty="0" smtClean="0"/>
              <a:t>´ theorem (from Bayesian statistics) </a:t>
            </a:r>
            <a:r>
              <a:rPr lang="en-US" dirty="0"/>
              <a:t>with strong (naive) </a:t>
            </a:r>
            <a:r>
              <a:rPr lang="en-US" dirty="0" smtClean="0"/>
              <a:t>independence assumptions.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6" presetClass="entr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uiExpand="1" build="p"/>
      <p:bldP spid="4" grpId="0" uiExpand="1" animBg="1"/>
      <p:bldP spid="4" grpId="1" uiExpan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 de Sentimento Abordagens e Aplicações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800" dirty="0" smtClean="0"/>
              <a:t>Orientação Semântica</a:t>
            </a:r>
          </a:p>
          <a:p>
            <a:pPr lvl="1"/>
            <a:r>
              <a:rPr lang="pt-BR" sz="2400" dirty="0" smtClean="0"/>
              <a:t>Abordagem baseada na classificação positiva ou negativa</a:t>
            </a:r>
          </a:p>
          <a:p>
            <a:endParaRPr lang="pt-BR" sz="2800" dirty="0"/>
          </a:p>
          <a:p>
            <a:r>
              <a:rPr lang="pt-BR" sz="2800" dirty="0" smtClean="0"/>
              <a:t>Não requer treinamento</a:t>
            </a:r>
          </a:p>
          <a:p>
            <a:endParaRPr lang="pt-BR" sz="2800" dirty="0"/>
          </a:p>
          <a:p>
            <a:r>
              <a:rPr lang="pt-BR" sz="2800" dirty="0" smtClean="0"/>
              <a:t>Técnicas:</a:t>
            </a:r>
          </a:p>
          <a:p>
            <a:pPr lvl="1"/>
            <a:r>
              <a:rPr lang="pt-BR" sz="2400" dirty="0" smtClean="0"/>
              <a:t>Corpus-</a:t>
            </a:r>
            <a:r>
              <a:rPr lang="pt-BR" sz="2400" dirty="0" err="1" smtClean="0"/>
              <a:t>based</a:t>
            </a:r>
            <a:endParaRPr lang="pt-BR" sz="2400" dirty="0" smtClean="0"/>
          </a:p>
          <a:p>
            <a:pPr lvl="1"/>
            <a:r>
              <a:rPr lang="pt-BR" sz="2400" dirty="0" err="1" smtClean="0"/>
              <a:t>Dictionary-based</a:t>
            </a:r>
            <a:endParaRPr lang="pt-BR" sz="2400" dirty="0" smtClean="0"/>
          </a:p>
          <a:p>
            <a:pPr lvl="2"/>
            <a:r>
              <a:rPr lang="pt-BR" sz="2000" dirty="0" err="1" smtClean="0"/>
              <a:t>WordNet</a:t>
            </a:r>
            <a:endParaRPr lang="pt-BR" sz="2000" dirty="0" smtClean="0"/>
          </a:p>
          <a:p>
            <a:pPr lvl="2"/>
            <a:r>
              <a:rPr lang="pt-BR" sz="2000" dirty="0" err="1" smtClean="0"/>
              <a:t>SentiWordNet</a:t>
            </a:r>
            <a:endParaRPr lang="pt-BR" sz="2000" dirty="0" smtClean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3707904" y="3933056"/>
            <a:ext cx="4752528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Determinar o sentimento das palavras através  de padrões de coocorrência .</a:t>
            </a:r>
            <a:endParaRPr lang="pt-BR" dirty="0"/>
          </a:p>
        </p:txBody>
      </p:sp>
      <p:sp>
        <p:nvSpPr>
          <p:cNvPr id="5" name="Retângulo de cantos arredondados 4"/>
          <p:cNvSpPr/>
          <p:nvPr/>
        </p:nvSpPr>
        <p:spPr>
          <a:xfrm>
            <a:off x="3707904" y="4509120"/>
            <a:ext cx="4752528" cy="100811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Usa sinônimos, antônimos e hierarquias de dicionários com informações de sentimento.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2523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 de Sentimento </a:t>
            </a:r>
            <a:br>
              <a:rPr lang="pt-BR" dirty="0" smtClean="0"/>
            </a:br>
            <a:r>
              <a:rPr lang="pt-BR" dirty="0" err="1" smtClean="0"/>
              <a:t>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Aprendizado de Máquina</a:t>
            </a:r>
          </a:p>
          <a:p>
            <a:pPr lvl="1"/>
            <a:r>
              <a:rPr lang="pt-BR" dirty="0" err="1" smtClean="0"/>
              <a:t>Content-free</a:t>
            </a:r>
            <a:r>
              <a:rPr lang="pt-BR" dirty="0" smtClean="0"/>
              <a:t> </a:t>
            </a:r>
            <a:r>
              <a:rPr lang="pt-BR" dirty="0" err="1" smtClean="0"/>
              <a:t>features</a:t>
            </a:r>
            <a:endParaRPr lang="pt-BR" dirty="0" smtClean="0"/>
          </a:p>
          <a:p>
            <a:pPr lvl="2"/>
            <a:r>
              <a:rPr lang="pt-BR" dirty="0" smtClean="0"/>
              <a:t>Lexical </a:t>
            </a:r>
          </a:p>
          <a:p>
            <a:pPr lvl="2"/>
            <a:r>
              <a:rPr lang="pt-BR" dirty="0" err="1" smtClean="0"/>
              <a:t>Syntatic</a:t>
            </a:r>
            <a:endParaRPr lang="pt-BR" dirty="0" smtClean="0"/>
          </a:p>
          <a:p>
            <a:pPr lvl="2"/>
            <a:r>
              <a:rPr lang="pt-BR" dirty="0" err="1" smtClean="0"/>
              <a:t>Structural</a:t>
            </a:r>
            <a:endParaRPr lang="pt-BR" dirty="0" smtClean="0"/>
          </a:p>
          <a:p>
            <a:pPr lvl="1"/>
            <a:r>
              <a:rPr lang="pt-BR" dirty="0" err="1" smtClean="0"/>
              <a:t>Content-specific</a:t>
            </a:r>
            <a:r>
              <a:rPr lang="pt-BR" dirty="0" smtClean="0"/>
              <a:t> </a:t>
            </a:r>
            <a:r>
              <a:rPr lang="pt-BR" dirty="0" err="1" smtClean="0"/>
              <a:t>features</a:t>
            </a:r>
            <a:endParaRPr lang="pt-BR" dirty="0" smtClean="0"/>
          </a:p>
          <a:p>
            <a:pPr lvl="2"/>
            <a:r>
              <a:rPr lang="pt-BR" dirty="0" smtClean="0"/>
              <a:t>Palavras chaves e frases  </a:t>
            </a:r>
          </a:p>
          <a:p>
            <a:pPr lvl="2"/>
            <a:r>
              <a:rPr lang="pt-BR" dirty="0" smtClean="0"/>
              <a:t>Word </a:t>
            </a:r>
            <a:r>
              <a:rPr lang="pt-BR" dirty="0" err="1" smtClean="0"/>
              <a:t>n-grams</a:t>
            </a:r>
            <a:endParaRPr lang="pt-BR" dirty="0" smtClean="0"/>
          </a:p>
          <a:p>
            <a:pPr lvl="2"/>
            <a:endParaRPr lang="pt-BR" dirty="0" smtClean="0"/>
          </a:p>
          <a:p>
            <a:r>
              <a:rPr lang="pt-BR" dirty="0" smtClean="0"/>
              <a:t>Orientação Semântica </a:t>
            </a:r>
          </a:p>
          <a:p>
            <a:pPr lvl="1"/>
            <a:r>
              <a:rPr lang="pt-BR" dirty="0" err="1" smtClean="0"/>
              <a:t>Sentiment</a:t>
            </a:r>
            <a:r>
              <a:rPr lang="pt-BR" dirty="0" smtClean="0"/>
              <a:t> </a:t>
            </a:r>
            <a:r>
              <a:rPr lang="pt-BR" dirty="0" err="1" smtClean="0"/>
              <a:t>features</a:t>
            </a:r>
            <a:endParaRPr lang="pt-BR" dirty="0" smtClean="0"/>
          </a:p>
          <a:p>
            <a:pPr lvl="2"/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Classificação de Sentimento </a:t>
            </a:r>
            <a:br>
              <a:rPr lang="pt-BR" dirty="0" smtClean="0"/>
            </a:br>
            <a:r>
              <a:rPr lang="pt-BR" dirty="0" err="1" smtClean="0"/>
              <a:t>Features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t-BR" sz="2800" dirty="0" smtClean="0"/>
          </a:p>
          <a:p>
            <a:r>
              <a:rPr lang="pt-BR" sz="2800" dirty="0" smtClean="0"/>
              <a:t>Textos transformados em vetores de </a:t>
            </a:r>
            <a:r>
              <a:rPr lang="pt-BR" sz="2800" dirty="0" err="1" smtClean="0"/>
              <a:t>features</a:t>
            </a:r>
            <a:endParaRPr lang="pt-BR" sz="2800" dirty="0" smtClean="0"/>
          </a:p>
          <a:p>
            <a:endParaRPr lang="pt-BR" sz="2800" dirty="0" smtClean="0"/>
          </a:p>
          <a:p>
            <a:r>
              <a:rPr lang="pt-BR" sz="2700" dirty="0" smtClean="0"/>
              <a:t>Nem sempre as </a:t>
            </a:r>
            <a:r>
              <a:rPr lang="pt-BR" sz="2700" dirty="0" err="1" smtClean="0"/>
              <a:t>features</a:t>
            </a:r>
            <a:r>
              <a:rPr lang="pt-BR" sz="2700" dirty="0" smtClean="0"/>
              <a:t> são suficientes ou necessárias</a:t>
            </a:r>
          </a:p>
          <a:p>
            <a:endParaRPr lang="pt-BR" sz="2700" dirty="0" smtClean="0"/>
          </a:p>
          <a:p>
            <a:r>
              <a:rPr lang="pt-BR" sz="2700" dirty="0" err="1" smtClean="0"/>
              <a:t>Feature</a:t>
            </a:r>
            <a:r>
              <a:rPr lang="pt-BR" sz="2700" dirty="0" smtClean="0"/>
              <a:t> </a:t>
            </a:r>
            <a:r>
              <a:rPr lang="pt-BR" sz="2700" dirty="0" err="1" smtClean="0"/>
              <a:t>selection</a:t>
            </a:r>
            <a:endParaRPr lang="pt-BR" sz="2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Design, Implementação e Avaliação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 smtClean="0"/>
          </a:p>
          <a:p>
            <a:r>
              <a:rPr lang="pt-BR" dirty="0" smtClean="0"/>
              <a:t>Aquisição de Dados</a:t>
            </a:r>
          </a:p>
          <a:p>
            <a:pPr lvl="1"/>
            <a:r>
              <a:rPr lang="pt-BR" dirty="0" err="1" smtClean="0"/>
              <a:t>Review</a:t>
            </a:r>
            <a:r>
              <a:rPr lang="pt-BR" dirty="0" smtClean="0"/>
              <a:t> online de produtos</a:t>
            </a:r>
          </a:p>
          <a:p>
            <a:pPr lvl="1"/>
            <a:r>
              <a:rPr lang="pt-BR" dirty="0" smtClean="0"/>
              <a:t>Grande volume de dados dificulta a tarefa</a:t>
            </a:r>
          </a:p>
          <a:p>
            <a:pPr lvl="1"/>
            <a:r>
              <a:rPr lang="pt-BR" dirty="0" smtClean="0"/>
              <a:t>Coleta de  dados</a:t>
            </a:r>
          </a:p>
          <a:p>
            <a:pPr lvl="2"/>
            <a:r>
              <a:rPr lang="pt-BR" dirty="0" smtClean="0"/>
              <a:t>307x307 </a:t>
            </a:r>
            <a:r>
              <a:rPr lang="pt-BR" dirty="0" err="1" smtClean="0"/>
              <a:t>Epinons</a:t>
            </a:r>
            <a:r>
              <a:rPr lang="pt-BR" dirty="0" smtClean="0"/>
              <a:t> (câmeras digitais)</a:t>
            </a:r>
          </a:p>
          <a:p>
            <a:pPr lvl="2"/>
            <a:r>
              <a:rPr lang="pt-BR" dirty="0" smtClean="0"/>
              <a:t>1000x1000 </a:t>
            </a:r>
            <a:r>
              <a:rPr lang="pt-BR" dirty="0" err="1" smtClean="0"/>
              <a:t>Blitzer´</a:t>
            </a:r>
            <a:r>
              <a:rPr lang="pt-BR" dirty="0" smtClean="0"/>
              <a:t>s (livros, DVDs, eletrônicos...)</a:t>
            </a:r>
            <a:endParaRPr lang="pt-BR" dirty="0"/>
          </a:p>
        </p:txBody>
      </p:sp>
      <p:sp>
        <p:nvSpPr>
          <p:cNvPr id="4" name="Retângulo de cantos arredondados 3"/>
          <p:cNvSpPr/>
          <p:nvPr/>
        </p:nvSpPr>
        <p:spPr>
          <a:xfrm>
            <a:off x="2267744" y="4365104"/>
            <a:ext cx="4536504" cy="7920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t-BR" dirty="0" smtClean="0"/>
              <a:t>HTML </a:t>
            </a:r>
            <a:r>
              <a:rPr lang="pt-BR" dirty="0" err="1" smtClean="0"/>
              <a:t>pages</a:t>
            </a:r>
            <a:r>
              <a:rPr lang="pt-BR" dirty="0" smtClean="0"/>
              <a:t>             </a:t>
            </a:r>
            <a:r>
              <a:rPr lang="pt-BR" dirty="0" err="1" smtClean="0"/>
              <a:t>Review</a:t>
            </a:r>
            <a:r>
              <a:rPr lang="pt-BR" dirty="0" smtClean="0"/>
              <a:t> data             SGBD</a:t>
            </a:r>
            <a:endParaRPr lang="pt-BR" dirty="0"/>
          </a:p>
        </p:txBody>
      </p:sp>
      <p:cxnSp>
        <p:nvCxnSpPr>
          <p:cNvPr id="6" name="Conector de seta reta 5"/>
          <p:cNvCxnSpPr/>
          <p:nvPr/>
        </p:nvCxnSpPr>
        <p:spPr>
          <a:xfrm>
            <a:off x="3635896" y="4795564"/>
            <a:ext cx="4320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5508104" y="4795564"/>
            <a:ext cx="3600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xit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661</Words>
  <Application>Microsoft Office PowerPoint</Application>
  <PresentationFormat>Apresentação na tela (4:3)</PresentationFormat>
  <Paragraphs>187</Paragraphs>
  <Slides>18</Slides>
  <Notes>17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A Lexicon-Enhanced Method for Sentiment Classification: An Experiment on Online Product Reviews</vt:lpstr>
      <vt:lpstr>Web 2.0</vt:lpstr>
      <vt:lpstr>Classificação de Sentimento</vt:lpstr>
      <vt:lpstr>Combinando Abordagens</vt:lpstr>
      <vt:lpstr>Classificação de Sentimento Abordagens e Aplicações</vt:lpstr>
      <vt:lpstr>Classificação de Sentimento Abordagens e Aplicações</vt:lpstr>
      <vt:lpstr>Classificação de Sentimento  Features</vt:lpstr>
      <vt:lpstr>Classificação de Sentimento  Features</vt:lpstr>
      <vt:lpstr>Design, Implementação e Avaliação</vt:lpstr>
      <vt:lpstr>Design, Implementação e Avaliação</vt:lpstr>
      <vt:lpstr>Design, Implementação e Avaliação </vt:lpstr>
      <vt:lpstr>Design, Implementação e Avaliação </vt:lpstr>
      <vt:lpstr>Design, Implementação e Avaliação </vt:lpstr>
      <vt:lpstr>Design, Implementação e Avaliação</vt:lpstr>
      <vt:lpstr>Classificação e Avaliação</vt:lpstr>
      <vt:lpstr>Classificação e Avaliação</vt:lpstr>
      <vt:lpstr>Próximos estudos</vt:lpstr>
      <vt:lpstr>Dúvidas</vt:lpstr>
    </vt:vector>
  </TitlesOfParts>
  <Company>..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.viviane</dc:creator>
  <cp:lastModifiedBy>Ricardo</cp:lastModifiedBy>
  <cp:revision>78</cp:revision>
  <dcterms:created xsi:type="dcterms:W3CDTF">2010-11-02T13:36:29Z</dcterms:created>
  <dcterms:modified xsi:type="dcterms:W3CDTF">2010-11-23T16:52:39Z</dcterms:modified>
</cp:coreProperties>
</file>