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7" autoAdjust="0"/>
    <p:restoredTop sz="9466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F90F0C-2D4D-4A90-BEF7-43E518BFA13A}" type="datetimeFigureOut">
              <a:rPr lang="pt-BR" smtClean="0"/>
              <a:t>2/6/2010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6AAD51-931D-4E4D-8742-CC433EDA602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Chains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Affection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 estrutura de redes sexuais entre adolescentes.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71802" y="542926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André Felipe Pereira de Melo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redes de contato sexual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modelo anterior não modela bem </a:t>
            </a:r>
            <a:r>
              <a:rPr lang="pt-BR" dirty="0" err="1" smtClean="0"/>
              <a:t>DST’s</a:t>
            </a:r>
            <a:endParaRPr lang="pt-BR" dirty="0" smtClean="0"/>
          </a:p>
          <a:p>
            <a:r>
              <a:rPr lang="pt-BR" dirty="0" smtClean="0"/>
              <a:t>Há um processo social e comportamental na escolha de parceiros</a:t>
            </a:r>
          </a:p>
          <a:p>
            <a:r>
              <a:rPr lang="pt-BR" dirty="0" smtClean="0"/>
              <a:t>Modelos de contatos preferenciais assumem auto nível de contato entre indivíduos do mesmo grupo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redes de contato sexual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7499350" cy="457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1° modelo – Core Infection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2819215" cy="218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500562" y="1500174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R0 &gt; 1 – endemia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Doença local com tempo           indeterminado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Modelam bem </a:t>
            </a:r>
            <a:r>
              <a:rPr lang="pt-BR" sz="2400" dirty="0" err="1" smtClean="0"/>
              <a:t>DST’s</a:t>
            </a:r>
            <a:r>
              <a:rPr lang="pt-BR" sz="2400" dirty="0" smtClean="0"/>
              <a:t> bacterianas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F</a:t>
            </a:r>
            <a:r>
              <a:rPr lang="pt-BR" sz="2400" dirty="0" smtClean="0"/>
              <a:t>alham ao modelar transmissão heterossexual do HIV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2° Modelo- Inverse Core 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1285860"/>
            <a:ext cx="3071833" cy="25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786314" y="1500174"/>
            <a:ext cx="37862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Exemplo:  redes associadas a motoristas de caminhão tendo relações com prostitutas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Poder de difusão para elementos fora do grafo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R0 &gt; 1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3° Modelo - Bridge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43050"/>
            <a:ext cx="3602042" cy="208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57818" y="1571612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Um indivíduo conectando dois grupos de risco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Maior poder de disseminação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4° Modelo – </a:t>
            </a:r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4"/>
            <a:ext cx="3857652" cy="255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643570" y="1714489"/>
            <a:ext cx="30003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Poucos ciclos,  pouca redundância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Menor distância entre dois indivíduos maior do que nos modelos anteriores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A rede observada assemelha-se a este modelo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Processos aleatórios não geram uma </a:t>
            </a:r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endParaRPr lang="pt-BR" dirty="0" smtClean="0"/>
          </a:p>
          <a:p>
            <a:r>
              <a:rPr lang="pt-BR" dirty="0" smtClean="0"/>
              <a:t>Surgem quando regras proíbem a criação de certos relacionamentos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Jefferson </a:t>
            </a:r>
            <a:r>
              <a:rPr lang="pt-BR" dirty="0" err="1" smtClean="0"/>
              <a:t>High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endParaRPr lang="pt-BR" dirty="0" smtClean="0"/>
          </a:p>
          <a:p>
            <a:pPr lvl="1"/>
            <a:r>
              <a:rPr lang="pt-BR" dirty="0" smtClean="0"/>
              <a:t>832 estudantes participaram da pesquisa</a:t>
            </a:r>
          </a:p>
          <a:p>
            <a:pPr lvl="1"/>
            <a:r>
              <a:rPr lang="pt-BR" dirty="0" smtClean="0"/>
              <a:t>Alunos predominantemente </a:t>
            </a:r>
            <a:r>
              <a:rPr lang="pt-BR" dirty="0" smtClean="0"/>
              <a:t>brancos</a:t>
            </a:r>
            <a:endParaRPr lang="pt-BR" dirty="0" smtClean="0"/>
          </a:p>
          <a:p>
            <a:r>
              <a:rPr lang="pt-BR" dirty="0" smtClean="0"/>
              <a:t>Perfil dos alunos em comparação com a média nacional</a:t>
            </a:r>
          </a:p>
          <a:p>
            <a:pPr lvl="1"/>
            <a:r>
              <a:rPr lang="pt-BR" dirty="0" smtClean="0"/>
              <a:t>Tiram notas menores</a:t>
            </a:r>
          </a:p>
          <a:p>
            <a:pPr lvl="1"/>
            <a:r>
              <a:rPr lang="pt-BR" dirty="0" smtClean="0"/>
              <a:t>São suspensos mais </a:t>
            </a:r>
            <a:r>
              <a:rPr lang="pt-BR" dirty="0" err="1" smtClean="0"/>
              <a:t>frequentemente</a:t>
            </a:r>
            <a:endParaRPr lang="pt-BR" dirty="0" smtClean="0"/>
          </a:p>
          <a:p>
            <a:pPr lvl="1"/>
            <a:r>
              <a:rPr lang="pt-BR" dirty="0" smtClean="0"/>
              <a:t>Vem de famílias mais pobres</a:t>
            </a:r>
          </a:p>
          <a:p>
            <a:pPr lvl="1"/>
            <a:r>
              <a:rPr lang="pt-BR" dirty="0" smtClean="0"/>
              <a:t>Menor auto-estima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Pesquisa realizada em uma cidade pacata</a:t>
            </a:r>
          </a:p>
          <a:p>
            <a:r>
              <a:rPr lang="pt-BR" dirty="0" smtClean="0"/>
              <a:t>Não oferece muitas opções de diversões aos jovens</a:t>
            </a:r>
          </a:p>
          <a:p>
            <a:r>
              <a:rPr lang="pt-BR" dirty="0" smtClean="0"/>
              <a:t>Cidade isolada</a:t>
            </a:r>
          </a:p>
          <a:p>
            <a:r>
              <a:rPr lang="pt-BR" dirty="0" smtClean="0"/>
              <a:t>Este isolamento relativo da comunidade é fator importante para a pesquisa</a:t>
            </a:r>
          </a:p>
          <a:p>
            <a:pPr lvl="1"/>
            <a:r>
              <a:rPr lang="pt-BR" dirty="0" smtClean="0"/>
              <a:t>Maior probabilidade de surgimento de estruturas redundantes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Dos 832 estudantes entrevistados 535 tinham relações com outros estudantes da mesma escola</a:t>
            </a:r>
          </a:p>
          <a:p>
            <a:r>
              <a:rPr lang="pt-BR" dirty="0" smtClean="0"/>
              <a:t>Em outras escolas esse índice é de apenas 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Metodologia</a:t>
            </a:r>
          </a:p>
          <a:p>
            <a:r>
              <a:rPr lang="pt-BR" dirty="0" smtClean="0"/>
              <a:t>Modelos de difusão de doenças</a:t>
            </a:r>
          </a:p>
          <a:p>
            <a:r>
              <a:rPr lang="pt-BR" dirty="0" smtClean="0"/>
              <a:t>Estudo de Caso</a:t>
            </a:r>
          </a:p>
          <a:p>
            <a:r>
              <a:rPr lang="pt-BR" smtClean="0"/>
              <a:t>Conclusão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Sexual Observada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698" y="1447800"/>
            <a:ext cx="6415235" cy="455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Sexual Observada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35% dos estudantes estão envolvidos em relacionamentos contendo 3 ou menos indivíduos</a:t>
            </a:r>
          </a:p>
          <a:p>
            <a:r>
              <a:rPr lang="pt-BR" dirty="0" smtClean="0"/>
              <a:t>A grande maioria, 283 estudantes, está envolvida em relacionamentos com múltiplos parceiros</a:t>
            </a:r>
          </a:p>
          <a:p>
            <a:r>
              <a:rPr lang="pt-BR" dirty="0" smtClean="0"/>
              <a:t>Presença de poucos ciclos</a:t>
            </a:r>
          </a:p>
          <a:p>
            <a:r>
              <a:rPr lang="pt-BR" dirty="0" smtClean="0"/>
              <a:t>Quase uma </a:t>
            </a:r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perfeita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Sexual Observada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figura apresentada, o tempo não é levado em consideração</a:t>
            </a:r>
          </a:p>
          <a:p>
            <a:r>
              <a:rPr lang="pt-BR" dirty="0" smtClean="0"/>
              <a:t>Mas o tempo influencia!</a:t>
            </a:r>
          </a:p>
          <a:p>
            <a:r>
              <a:rPr lang="pt-BR" dirty="0" smtClean="0"/>
              <a:t>Exemplo:</a:t>
            </a:r>
          </a:p>
          <a:p>
            <a:r>
              <a:rPr lang="pt-BR" dirty="0" smtClean="0"/>
              <a:t>No tempo T1, A e B são parceiros; em T2 B e C se tornam parceiros</a:t>
            </a:r>
          </a:p>
          <a:p>
            <a:pPr lvl="1"/>
            <a:r>
              <a:rPr lang="pt-BR" dirty="0" smtClean="0"/>
              <a:t>Aqui existe uma aresta direcionada de A </a:t>
            </a:r>
            <a:r>
              <a:rPr lang="pt-BR" dirty="0" err="1" smtClean="0"/>
              <a:t>a</a:t>
            </a:r>
            <a:r>
              <a:rPr lang="pt-BR" dirty="0" smtClean="0"/>
              <a:t> C, mas não existe uma de C para 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Sexual Observada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737" y="1471612"/>
            <a:ext cx="6696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Comparação com redes simuladas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1000 redes foram geradas contendo o mesmo tamanho e grau da rede observada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imag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500306"/>
            <a:ext cx="6429420" cy="3734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92958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Mecanismos para escolha de parceiros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</a:t>
            </a:r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não surge ao acaso</a:t>
            </a:r>
          </a:p>
          <a:p>
            <a:r>
              <a:rPr lang="pt-BR" dirty="0" smtClean="0"/>
              <a:t>Algumas regras devem governar a escolha dos relacionamentos</a:t>
            </a:r>
          </a:p>
          <a:p>
            <a:r>
              <a:rPr lang="pt-BR" dirty="0" smtClean="0"/>
              <a:t>Possíveis Regras:</a:t>
            </a:r>
          </a:p>
          <a:p>
            <a:pPr lvl="1"/>
            <a:r>
              <a:rPr lang="pt-BR" dirty="0" smtClean="0"/>
              <a:t>Preferência por parceiros com mesma experiência</a:t>
            </a:r>
          </a:p>
          <a:p>
            <a:pPr lvl="1"/>
            <a:r>
              <a:rPr lang="pt-BR" dirty="0" smtClean="0"/>
              <a:t>Preferência por parceiros com mesmas características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Preferência por mesma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Pessoas tendem a preferir parceiros que são similares a elas mesmas</a:t>
            </a:r>
          </a:p>
          <a:p>
            <a:r>
              <a:rPr lang="pt-BR" dirty="0" smtClean="0"/>
              <a:t>Pessoas experientes preferem parceiros experientes</a:t>
            </a:r>
          </a:p>
          <a:p>
            <a:r>
              <a:rPr lang="pt-BR" dirty="0" smtClean="0"/>
              <a:t>É possível que a rede observada seja um produto desta regra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 Sexual Observada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698" y="1447800"/>
            <a:ext cx="6415235" cy="455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Preferência por mesma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testar a idéia:</a:t>
            </a:r>
          </a:p>
          <a:p>
            <a:pPr lvl="1"/>
            <a:r>
              <a:rPr lang="pt-BR" dirty="0" smtClean="0"/>
              <a:t>1000 redes foram simuladas</a:t>
            </a:r>
          </a:p>
          <a:p>
            <a:pPr lvl="1"/>
            <a:r>
              <a:rPr lang="pt-BR" dirty="0" smtClean="0"/>
              <a:t>63 duplas isoladas foram retiradas</a:t>
            </a:r>
          </a:p>
          <a:p>
            <a:pPr lvl="1"/>
            <a:r>
              <a:rPr lang="pt-BR" dirty="0" smtClean="0"/>
              <a:t>Foi proibida a geração de novas duplas isoladas</a:t>
            </a:r>
          </a:p>
          <a:p>
            <a:pPr lvl="1"/>
            <a:r>
              <a:rPr lang="pt-BR" dirty="0" smtClean="0"/>
              <a:t>Um componente similar ao observado foi gerado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Preferência por mesma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características estruturais continuaram sendo diferentes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imag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571744"/>
            <a:ext cx="6572296" cy="3889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cada ano milhões de pessoas, só nos EUA, descobrem que possuem alguma DST</a:t>
            </a:r>
          </a:p>
          <a:p>
            <a:r>
              <a:rPr lang="pt-BR" dirty="0" smtClean="0"/>
              <a:t>Alta taxa de aquisição na adolescência</a:t>
            </a:r>
          </a:p>
          <a:p>
            <a:r>
              <a:rPr lang="pt-BR" dirty="0" smtClean="0"/>
              <a:t>½ dos adolescentes acima de 15 anos declaram ser sexualmente ativos</a:t>
            </a:r>
          </a:p>
          <a:p>
            <a:r>
              <a:rPr lang="pt-BR" dirty="0" smtClean="0"/>
              <a:t>Não há uso freqüente de preservativos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50109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Preferência por mesmas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Adolescentes da escola Jefferson tendem a escolher parceiros com:</a:t>
            </a:r>
          </a:p>
          <a:p>
            <a:pPr lvl="1"/>
            <a:r>
              <a:rPr lang="pt-BR" dirty="0" smtClean="0"/>
              <a:t>mesmo nível socioeconômico</a:t>
            </a:r>
          </a:p>
          <a:p>
            <a:pPr lvl="1"/>
            <a:r>
              <a:rPr lang="pt-BR" dirty="0" smtClean="0"/>
              <a:t>mesma média escolar</a:t>
            </a:r>
          </a:p>
          <a:p>
            <a:pPr lvl="1"/>
            <a:r>
              <a:rPr lang="pt-BR" dirty="0" smtClean="0"/>
              <a:t>mesmo comportamento em relação a bebidas alcoólicas e cigarro</a:t>
            </a:r>
          </a:p>
          <a:p>
            <a:pPr lvl="1"/>
            <a:r>
              <a:rPr lang="pt-BR" dirty="0" smtClean="0"/>
              <a:t>mesma religião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6098" y="285728"/>
            <a:ext cx="814790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Preferência por mesmas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testar a idéia redes foram simuladas gerando links entre estudantes com características semelhantes</a:t>
            </a:r>
          </a:p>
          <a:p>
            <a:r>
              <a:rPr lang="pt-BR" dirty="0" smtClean="0"/>
              <a:t>A estrutura gerada continuou diferente da observada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agora?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estrutura observada não é o produto de preferências pessoais na construção dos links e muito menos o produto de ligações randômicas.</a:t>
            </a:r>
          </a:p>
          <a:p>
            <a:r>
              <a:rPr lang="pt-BR" dirty="0" smtClean="0"/>
              <a:t>Como detectar então o que gera a </a:t>
            </a:r>
            <a:r>
              <a:rPr lang="pt-BR" dirty="0" err="1" smtClean="0"/>
              <a:t>Spanning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observada?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Comparando as redes simuladas com a observada, nota-se a existência de muitos ciclos nos grafos gerados</a:t>
            </a:r>
          </a:p>
          <a:p>
            <a:r>
              <a:rPr lang="pt-BR" dirty="0" smtClean="0"/>
              <a:t>Tais ciclos são raros na Jefferson </a:t>
            </a:r>
            <a:r>
              <a:rPr lang="pt-BR" dirty="0" err="1" smtClean="0"/>
              <a:t>High</a:t>
            </a:r>
            <a:r>
              <a:rPr lang="pt-BR" dirty="0" smtClean="0"/>
              <a:t> </a:t>
            </a:r>
            <a:r>
              <a:rPr lang="pt-BR" dirty="0" err="1" smtClean="0"/>
              <a:t>School</a:t>
            </a:r>
            <a:endParaRPr lang="pt-BR" dirty="0" smtClean="0"/>
          </a:p>
          <a:p>
            <a:r>
              <a:rPr lang="pt-BR" dirty="0" smtClean="0"/>
              <a:t>Será que proibir a geração de ciclos nos dá um bom resultado?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 tipos de relacionamentos são proibidos?</a:t>
            </a:r>
          </a:p>
          <a:p>
            <a:r>
              <a:rPr lang="pt-BR" dirty="0" smtClean="0"/>
              <a:t>Suponha que Bob é o parceiro de Carol. Carol larga Bob para ficar com Ted que antes era parceiro de Alice. Bob deve se tornar parceiro de Alice?</a:t>
            </a:r>
          </a:p>
          <a:p>
            <a:r>
              <a:rPr lang="pt-BR" dirty="0" smtClean="0"/>
              <a:t>Aparentemente isso não acontece entre os adolescentes da escola pesquisada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Novo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Rede simulada com as seguintes condições:</a:t>
            </a:r>
          </a:p>
          <a:p>
            <a:pPr lvl="1"/>
            <a:r>
              <a:rPr lang="pt-BR" dirty="0" smtClean="0"/>
              <a:t>Mesmo grau e tamanho</a:t>
            </a:r>
          </a:p>
          <a:p>
            <a:pPr lvl="1"/>
            <a:r>
              <a:rPr lang="pt-BR" dirty="0" smtClean="0"/>
              <a:t>Sem duplas isoladas</a:t>
            </a:r>
          </a:p>
          <a:p>
            <a:pPr lvl="1"/>
            <a:r>
              <a:rPr lang="pt-BR" dirty="0" smtClean="0"/>
              <a:t>Proibição de Ciclos de tamanho 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Redes similares à observada!</a:t>
            </a:r>
          </a:p>
          <a:p>
            <a:endParaRPr lang="pt-BR" dirty="0"/>
          </a:p>
        </p:txBody>
      </p:sp>
      <p:pic>
        <p:nvPicPr>
          <p:cNvPr id="6" name="Imagem 5" descr="imag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428868"/>
            <a:ext cx="5857884" cy="3555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não existência de ciclos gera uma estrutura propícia para a difusão de </a:t>
            </a:r>
            <a:r>
              <a:rPr lang="pt-BR" dirty="0" err="1" smtClean="0"/>
              <a:t>DST’s</a:t>
            </a:r>
            <a:endParaRPr lang="pt-BR" dirty="0" smtClean="0"/>
          </a:p>
          <a:p>
            <a:r>
              <a:rPr lang="pt-BR" dirty="0" smtClean="0"/>
              <a:t>I</a:t>
            </a:r>
            <a:r>
              <a:rPr lang="pt-BR" dirty="0" smtClean="0"/>
              <a:t>sto explica o porque a taxa de infecção entre adolescentes é tão alta</a:t>
            </a:r>
          </a:p>
          <a:p>
            <a:r>
              <a:rPr lang="pt-BR" dirty="0" smtClean="0"/>
              <a:t>As políticas de prevenção podem focar em isolar grupos de indivíduos, já que a estrutura observada é bastante frágil.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school dating: Data drawn from Peter S. </a:t>
            </a:r>
            <a:r>
              <a:rPr lang="en-US" dirty="0" err="1" smtClean="0"/>
              <a:t>Bearman</a:t>
            </a:r>
            <a:r>
              <a:rPr lang="en-US" dirty="0" smtClean="0"/>
              <a:t>, James Moody, and Katherine </a:t>
            </a:r>
            <a:r>
              <a:rPr lang="en-US" dirty="0" err="1" smtClean="0"/>
              <a:t>Stovel,Chains</a:t>
            </a:r>
            <a:r>
              <a:rPr lang="en-US" dirty="0" smtClean="0"/>
              <a:t> </a:t>
            </a:r>
            <a:r>
              <a:rPr lang="en-US" dirty="0" smtClean="0"/>
              <a:t>of affection: The structure of adolescent romantic and sexual networks, </a:t>
            </a:r>
            <a:r>
              <a:rPr lang="en-US" i="1" dirty="0" smtClean="0"/>
              <a:t>American Journal of Sociology</a:t>
            </a:r>
            <a:r>
              <a:rPr lang="en-US" dirty="0" smtClean="0"/>
              <a:t> </a:t>
            </a:r>
            <a:r>
              <a:rPr lang="en-US" b="1" dirty="0" smtClean="0"/>
              <a:t>110</a:t>
            </a:r>
            <a:r>
              <a:rPr lang="en-US" dirty="0" smtClean="0"/>
              <a:t>, 44-91 (2004)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Namoros de curta </a:t>
            </a:r>
            <a:r>
              <a:rPr lang="pt-BR" dirty="0" smtClean="0"/>
              <a:t>duração</a:t>
            </a:r>
            <a:endParaRPr lang="pt-BR" dirty="0" smtClean="0"/>
          </a:p>
          <a:p>
            <a:r>
              <a:rPr lang="pt-BR" dirty="0" smtClean="0"/>
              <a:t>A maior parte não sabe que está infectado</a:t>
            </a:r>
          </a:p>
          <a:p>
            <a:r>
              <a:rPr lang="pt-BR" dirty="0" smtClean="0"/>
              <a:t>O risco de adquirir DST é condicionado pelo status do seu parceiro</a:t>
            </a:r>
          </a:p>
          <a:p>
            <a:r>
              <a:rPr lang="pt-BR" dirty="0" smtClean="0"/>
              <a:t>A probabilidade do seu parceiro carregar uma DST é condicionada pelo status dos parceiros que o seu parceiro teve anteriormente, e assim sucessivamente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Entender a estrutura de redes sexuais para modelar a dinâmica de transmissão de doenças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 da estrutura de uma rede sexual entre adolescentes de uma mesma escola no oeste dos EUA</a:t>
            </a:r>
          </a:p>
          <a:p>
            <a:r>
              <a:rPr lang="pt-BR" dirty="0" smtClean="0"/>
              <a:t>Entrevista com mais de 800 adolescentes</a:t>
            </a:r>
          </a:p>
          <a:p>
            <a:r>
              <a:rPr lang="pt-BR" dirty="0" smtClean="0"/>
              <a:t>Período de observação: 18 meses entre 1993 e 1995</a:t>
            </a:r>
          </a:p>
          <a:p>
            <a:r>
              <a:rPr lang="pt-BR" dirty="0" smtClean="0"/>
              <a:t>Comparação da rede observada com redes geradas de forma artificial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esperados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partir da comparação, tentar identificar o mecanismo que gera redes com características semelhantes a observada</a:t>
            </a:r>
          </a:p>
          <a:p>
            <a:r>
              <a:rPr lang="pt-BR" dirty="0" smtClean="0"/>
              <a:t>Obter uma estrutura de análise das implicações das redes para a transmissão de doenças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difusão de doenças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modernos focam na taxa reprodutiva básica - R0</a:t>
            </a:r>
          </a:p>
          <a:p>
            <a:r>
              <a:rPr lang="pt-BR" dirty="0" smtClean="0"/>
              <a:t>R0 &gt; 1 – epidemia</a:t>
            </a:r>
          </a:p>
          <a:p>
            <a:r>
              <a:rPr lang="pt-BR" dirty="0" smtClean="0"/>
              <a:t>R0 &lt; 1 – infecção acaba</a:t>
            </a:r>
          </a:p>
          <a:p>
            <a:r>
              <a:rPr lang="pt-BR" dirty="0" smtClean="0"/>
              <a:t>Alguns modelos assumem estrutura de contato randômica entre os membros da população para o cálculo de 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de difusão de doenças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modelo de contatos randômicos pessoas escolhem parceiros independentemente das suas características</a:t>
            </a:r>
          </a:p>
          <a:p>
            <a:r>
              <a:rPr lang="pt-BR" dirty="0" smtClean="0"/>
              <a:t>Para doenças como a gripe esse modelo funciona bem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</TotalTime>
  <Words>1046</Words>
  <Application>Microsoft Office PowerPoint</Application>
  <PresentationFormat>Apresentação na tela (4:3)</PresentationFormat>
  <Paragraphs>149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Solstício</vt:lpstr>
      <vt:lpstr>Chains of Affection</vt:lpstr>
      <vt:lpstr>Roteiro</vt:lpstr>
      <vt:lpstr>Motivação</vt:lpstr>
      <vt:lpstr>Motivação</vt:lpstr>
      <vt:lpstr>Objetivo</vt:lpstr>
      <vt:lpstr>Metodologia</vt:lpstr>
      <vt:lpstr>Resultados esperados</vt:lpstr>
      <vt:lpstr>Modelos de difusão de doenças</vt:lpstr>
      <vt:lpstr>Modelos de difusão de doenças</vt:lpstr>
      <vt:lpstr>Modelos de redes de contato sexual</vt:lpstr>
      <vt:lpstr>Modelos de redes de contato sexual</vt:lpstr>
      <vt:lpstr>1° modelo – Core Infection</vt:lpstr>
      <vt:lpstr>2° Modelo- Inverse Core </vt:lpstr>
      <vt:lpstr>3° Modelo - Bridge</vt:lpstr>
      <vt:lpstr>4° Modelo – Spanning Tree</vt:lpstr>
      <vt:lpstr>Spanning Tree</vt:lpstr>
      <vt:lpstr>Estudo de Caso</vt:lpstr>
      <vt:lpstr>Estudo de Caso</vt:lpstr>
      <vt:lpstr>Estudo de Caso</vt:lpstr>
      <vt:lpstr>Rede Sexual Observada</vt:lpstr>
      <vt:lpstr>Rede Sexual Observada</vt:lpstr>
      <vt:lpstr>Rede Sexual Observada</vt:lpstr>
      <vt:lpstr>Rede Sexual Observada</vt:lpstr>
      <vt:lpstr>Comparação com redes simuladas</vt:lpstr>
      <vt:lpstr>Mecanismos para escolha de parceiros</vt:lpstr>
      <vt:lpstr>Preferência por mesma experiência</vt:lpstr>
      <vt:lpstr>Rede Sexual Observada</vt:lpstr>
      <vt:lpstr>Preferência por mesma experiência</vt:lpstr>
      <vt:lpstr>Preferência por mesma experiência</vt:lpstr>
      <vt:lpstr>Preferência por mesmas características</vt:lpstr>
      <vt:lpstr>Preferência por mesmas características</vt:lpstr>
      <vt:lpstr>E agora?</vt:lpstr>
      <vt:lpstr>Comparação</vt:lpstr>
      <vt:lpstr>Novo teste</vt:lpstr>
      <vt:lpstr>Novo teste</vt:lpstr>
      <vt:lpstr>Resultado</vt:lpstr>
      <vt:lpstr>Conclusão</vt:lpstr>
      <vt:lpstr>Bibliografia</vt:lpstr>
    </vt:vector>
  </TitlesOfParts>
  <Company>andre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Chains of Affection</dc:title>
  <dc:creator>andre</dc:creator>
  <cp:lastModifiedBy>andre</cp:lastModifiedBy>
  <cp:revision>79</cp:revision>
  <dcterms:created xsi:type="dcterms:W3CDTF">2010-06-02T11:22:27Z</dcterms:created>
  <dcterms:modified xsi:type="dcterms:W3CDTF">2010-06-02T15:23:55Z</dcterms:modified>
</cp:coreProperties>
</file>