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gif" ContentType="image/gif"/>
  <Override PartName="/ppt/ink/ink1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80" r:id="rId9"/>
    <p:sldId id="281" r:id="rId10"/>
    <p:sldId id="282" r:id="rId11"/>
    <p:sldId id="262" r:id="rId12"/>
    <p:sldId id="265" r:id="rId13"/>
    <p:sldId id="269" r:id="rId14"/>
    <p:sldId id="270" r:id="rId15"/>
    <p:sldId id="273" r:id="rId16"/>
    <p:sldId id="266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67" r:id="rId26"/>
    <p:sldId id="268" r:id="rId27"/>
    <p:sldId id="26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02T19:23:29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2351 56,'-24'0,"0"0,24 0,-24 0,24 0,-23 0,23 0,-24 0,0 0,24 0,-24 0,-23 0,-1 0,1 0,-1 0,-23 0,-25 0,1 0,24 0,0 0,23 0,0 0,1 0,23 0,0 0,-23 0,-25 0,25 0,-25 0,49 0,-25 23,0-23,1 0,-1 24,25 0,-25-24,24 24,0-24,24 0,-23 23,-1-23,0 24,0 0,0 23,1-47,-1 24,0 0,0-1,24-23,-47 24,47-24,-24 24,0-1,0-23,24 24,-47 0,47 0,-24-24,0 47,0-47,1 24,23-1,-24 1,0 24,0-48,24 47,-47-47,47 24,-24-24,0 23,24-23,0 24,-24 0,24-24,-24 24,24-1,-23 1,23 23,-24-47,24 24,0-24,-24 24,24 0,0-1,0 25,0-25,0 49,-24-49,24 48,0-23,0-1,0 1,-23-1,23-23,0 0,0 23,0-47,0 47,0-23,0 0,0 0,0 47,0-48,0 25,0-24,0 23,0 0,0 24,0-23,0-1,0-47,0 48,0 23,0 0,0 0,0-23,0-1,0 24,0 24,0-24,0-23,0-1,0 0,0 48,0-47,0 23,0 0,0 0,0 48,0-24,0-1,0 1,0 48,0-49,0 1,0 0,0 0,0-24,0-47,0 23,0 1,0-25,0 1,0 23,0 1,0 23,0-24,0 1,23 47,-23-48,0 24,0-23,0-1,24-23,-24 23,0 24,0 1,0-1,0 0,0-24,0 24,0-23,0-24,0 23,0 0,0-23,0 0,0 0,0-1,0 1,0 0,0 23,0-23,0 23,0 1,0 23,24-24,-24 1,0-25,0 25,24-48,-24 23,0 25,0-24,0-1,0-23,0 24,0 0,0-1,0-23,0 24,23-24,-23 24,0 23,24 1,0-1,0 1,0-25,-24 1,23 23,1-47,-24 24,24-24,-24 24,48 23,-25-23,-23 23,48-23,-24 24,23-1,-23-23,0-1,0 1,-1 24,25-1,-24 24,23-23,-23-1,48 48,-49-95,1 47,0-23,0 0,0 23,-1-47,1 24,24 0,-48-24,0 23,23-23,-23 24,24-24,-24 47,24-23,24 0,-48 23,47-23,-23 0,0-1,214 143,-167-142,-47 0,23-24,1 0,-24 24,0-1,-1-23,-23 0,48 0,-24 0,-1 24,49-24,-1 0,24 0,-23 0,-1 0,0 0,-47 0,24 0,-24 0,-1 0,1 0,0 0,0 0,0 0,-1 0,1 0,0 0,0 0,-1 0,25 0,0 0,-25 0,25 0,0 0,-1 0,-23 0,0 0,0 0,-1 0,1 0,24 0,-25 0,25 0,47 0,24-24,-24 1,-47 23,23 0,-47 0,24-24,-1 24,-23-24,0 24,23-24,-23 24,0-23,47-1,1 0,-1 24,-23-23,-1-1,1 24,-1-24,1 0,-24 24,-1-23,25-1,-48 24,48-24,-25 1,1 23,0-48,24 24,-25-23,25 23,-1-23,49-1,-1 1,24-24,-48 47,24-23,-71-1,24 25,-1-1,-23-24,0 25,0-25,-1 25,1-1,-24-24,48 25,-48-25,47 25,-23-49,24 25,-25-24,1 23,0 25,0-25,0-23,23 0,-47 24,0-25,48 1,-1-71,-23 0,0 23,0 1,-24 23,23-47,-23 70,0-22,0 22,0-46,0-1,0-47,0 0,24 48,-24 23,0-24,24 48,-24 0,0 71,0-47,0-25,0 1,0 24,0-24,-24 0,0 23,24-23,-23 0,23 24,-24-25,0 25,24-24,-24 0,1 23,23 1,-24-1,0 25,0-25,24 25,-24-1,1-47,23 47,-48-23,48-1,-48-23,48 24,-23 23,-1-47,0 23,24 1,-48-24,25 0,-25-1,24-70,1 47,-1-23,0 23,0 0,-23-23,47 46,-48-22,24 22,-23 25,-1 47,24-47,-47-1,-24-23,47 0,-47-24,47 48,1-1,23 1,0 23,1-23,23 23,-24 0,0 0,0 1,0-25,1 25,-25-25,24 1,0-1,-47 1,24 23,-1-23,0 23,-23-23,23 47,25-48,-1 48,0-24,-24 1,48 23,-23-24,-49 24,49 0,-1-24,-24 1,1 23,-1-24,-23 0,-1 0,1 1,23 23,1 0,-1-24,1 24,23 0,-24 0,1-24,-1 24,24 0,-47 0,0 0,23 0,0 0,1 0,23 0,0 0,0 0,24 0,-23 0,-1 0,24 0,-24 0,24 0,-24 0,24 0,-23 0,-1 0,24 0,-24 0,24 0,-24 0,24 0,-24 0,1 0,-1 0,-24 0,24 0,1 0,-25 0,48 0,-24 0,24 0,-24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22T00:16:16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2931 0,'0'0,"24"0,-24 0,0 0,0 0,24 0,-24 0,0 0,24 0,-24 0,24 0,-24 0,23 0,-23 0,24 0,0 0,0 0,-24 0,24 0,0 0,-24 0,23 0,1 0,-24 0,24 0,0 0,-24 0,24 0,0 0,-1 0,1 0,-24 0,24 0,-24 0,24 0,0 0,-24 0,24 0,-24 0,23 0,-23 0,24 0,0 0,-24 0,24 0,-24 0,0 0,0 0,24 0,-24 0,0 0,24 0,-24 0,23 0,-23 0,24 0,-24 0,24 0,0 0,-24 0,24 0,-24 0,24 0,-24 0,23 0</inkml:trace>
  <inkml:trace contextRef="#ctx0" brushRef="#br0" timeOffset="6438">2050 1622,'0'0,"23"0,-23 0,24 0,-24 0,24 0,0 0,-24 0,24 0,-24 0,24 0,-24 0,23 0,1 0,-24 0,24 0,-24 0,24 0,-24 0,24 0,0 0,-24 0,23 0,-23 0,24 0,-24 0,0 0,24 0,-24 0,24 0,-24 0,24 0,-24 0,24 0,-1 0,-23 0,24 0,-24 0,24 0,-24 0,24 0,0 0,-24 0,24 0,-24 0,23 0,-23 0,24 0,0 0,-24 0,24 0,-24 0,24 0,-24 0,24 0,-1 0,-23 0,24 0,-24 0,24 0,-24 0</inkml:trace>
  <inkml:trace contextRef="#ctx0" brushRef="#br0" timeOffset="109500">1501 1002,'24'0,"-24"0,24 0,-24 0,24 0,0 0,-24 0,24 0,-24 0,23 0,-23 0,24 0,0 0,-24 0,24 0,-24 0,24 0,-24 0,24 0,-1 0,-23 0,24 0,-24 0,24 0,-24 0,24 0,0 0,-24 0,0 0,0 0,24 0,-24 0,0 0,23 0,-23 0,24 0,-24 0,24 0,-24 0,24 0,0 0,-24 0,0 0,0 0,24 0,-24 0,0 0,23 0</inkml:trace>
  <inkml:trace contextRef="#ctx0" brushRef="#br0" timeOffset="114922">24 1383,'-24'0,"24"0,24 0,-24 0,24 0,-24 0,24 0,-24 0,23 0,1 0,-24 0,24 0,-24 0,24 0,-24 0,24 0,0 0,-24 0,23 0,-23 0,24 0,-24 0,48 0,-48 0,24 0,-24 0,24 0,-1 0,-23 0,24 0,-24 0,24 0,0 0,0 0,-24 0,24 0,-24 0,23 0,-23 0,24 0,0 0,-24 0,24 0,-24 0,24 0,-24 0,24 0,-1 0,-23 0,24 0,-24 0,24 0,-24 0,24 0,0 0,-24 0,24 0,-24 0,23 0,-23 0,24 0,-24 0,24 0,0 0,-24 0,24 0,-24 0,0 0,23 0,-23 0,24 0,-24 0,24 0,-24 0,24 0,0 0,-24 0,0 0,24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02T19:23:38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7716 907,'-48'-24,"-23"-23,23 23,-24-46,1 70,23-48,1 25,-1-24,24 23,-23 24,-1-24,24 1,-23-1,-25 1,25-1,-72 0,71 1,-24-1,49 24,-25-23,0-1,25 24,-1-24,-24 1,48 23,-47-24,23 1,0 23,-24-24,1 24,23 0,-48-24,25 1,-1 23,24 0,1 0,-1 0,0 0,0 0,-24 0,25 0,23-24,-48 24,24 0,0 0,1 0,23-23,-24 23,0 0,-24 0,-95 0,24 0,-71 23,-1-23,49 0,22 0,49 0,23 0,-23-23,0-1,23 24,-24 0,1 0,-24-24,47 24,-23 0,47 0,-24 0,1 0,23 0,0 0,0 0,24 0,-24-23,1 23,-1 0,-48 0,1 0,23 0,-71 0,72 0,-49 0,73 0,-49 0,48 0,-23 0,-1 0,-47 0,-24 0,-48 0,48 0,-24 0,72-24,-1 24,25 0,-25-23,48 23,-47 0,23 0,-23-24,23 24,24 0,-23 0,-1 0,-23 0,47 0,0 0,0 0,0 0,1 0,-25 0,24 0,24 0,-24 0,1 0,-25 0,0 0,25 0,-25 0,24 0,0 0,-23 0,23 0,0 0,0 0,0 0,1 0,-1 0,24 0,-24 0,0 0,0 0,24 24,-23-24,-1 0,24 0,-24 0,-24 0,48 23,-24-23,-23 0,-1 24,24-24,-23 0,23 23,0-23,0 0,1 0,-1 0,0 0,0 0,-24 24,25-24,23 0,-24 0,0 24,24-24,-24 0,24 0,-24 0,24 0,-23 0,-1 0,24 0,-24 0,24 0,-24 0,0 0,24 0,-23 0,23 0,-24 0,24 0,-24 0,0 0,24 0,-24 0,0 0,24 0,-23 0,-1 0,24 0,-24 0,-24 23,25-23,23 0,-24 0,0 0,24 0,-24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02T19:23:46.2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261 0,'0'0,"0"24,0-24,0 24,0-24,0 0,0 0,0 25,0-25,0 0,0 0,0 0,0 0,0 0,0 0,0 24,0-24,24 0,-24 24,0-24,0 0,0 0,0 24,0-24,0 0,0 0,0 24,0-24,0 0,0 0,0 0,0 0,0 0,0 0,0 0,24 0,-24 0,0 24,0-24,0 0,0 0,0 0,0 0,0 0,0 24,24-24,-24 24,0-24,24 0,-24 0,0 24,0-24,0 0,0 0,0 0,0 0,0 24,0-24,0 0,24 0,-24 0,0 24,0-24,24 0,-24 0,0 24,0-24,0 24,-24-24,0 0,24 0,-24 0,24 0,-24 0,24 0,-24 0,0 0,24 0,-24 0,24 0,-24 0,24 0,-24-24,0 24,24 0,-24 0,24 0,-24 0,24 0,0-24,-24 24,0 0,24 0,-24 0,24 0,0-24,-23 24,-1 0,24 0,0-24,0 24,24 0,-24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03T15:03:45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1216 61,'-23'0,"-1"0,24 0,-24 0,24 0,-23 0,23-22,-24 22,0 0,24 0,0-23,-23 23,-1 0,24 0,-23 0,23 0,-24 0,24 0,-24 0,1 0,23 0,-24 0,24 0,-23 0,23 0,-24 0,0 0,24 0,-23 0,23 0,-24 0,24 0,-23 0,-1 0,24 0,-24 0,24 0,-47 0,47 0,-24 0,24 0,-23 0,-1 0,24 0,-23 0,-1 0,-23 0,23 23,1-23,23 0,-24 0,0 0,24 0,-23 0,-1 0,24 0,-23 0,-1 0,0 0,24 0,0 0,-23 0,-1 0,24 0,-24 0,24 0,0 0,-23 0,-1 0,24 0,-23 22,-1-22,24 0,-24 0,24 0,-23 23,23-23,-24 0,24 0,0 23,0-23,0 22,0-22,0 23,0-23,-23 23,23-1,0-22,-24 0,24 0,0 23,0-23,0 23,0-23,0 22,0-22,0 45,0-45,0 23,0-23,0 23,0-1,0-22,0 23,0 0,0-23,0 22,0 1,0-23,0 23,0-1,0 1,0 0,0-23,0 22,0 1,0-23,0 0,0 23,0-23,0 0,0 0,24 0,-24 22,0-22,23 0,-23 0,0 0,0 0,24 0,-1 23,1-23,0 45,-1-45,24 23,-23-23,-24 0,24 23,-1-23,1 0,0 22,-1-22,-23 0,24 0,-1 0,-23 0,0 0,24 0,-24 0,24 0,-24 0,0 0,23 0,-23 0,24 0,-24 0,47 0,-47 0,24 0,23 0,0 0,-47 0,47 0,-23 0,-24 0,47 0,-23 0,-1 0,1 0,23 0,-47 0,24 0,-24 0,23 0,1 0,-24 0,24 0,-24 0,23 0,-23 0,24 0,-1 0,1 0,0 0,-1 0,1 0,0 0,-1 0,24 0,-23 0,0 0,-1 0,24 0,-23 0,0 0,-1 0,-23 0,47 0,-47 0,24 0,-24 0,24 0,-24 0,23 0,1 0,23 0,-23 0,70 0,-23 0,0 0,-24 0,0 0,-23 0,23 0,0 0,-23 0,0 0,23 0,0-22,-47 22,47 0,-47 0,24 0,-1 0,1-23,0 23,-1 0,1 0,0-23,-1 23,1 0,-1 0,-23-22,24 22,0-23,-24 23,23 0,-23-23,24 1,-24 22,23-23,1 23,-24-23,0 23,0-22,0-1,0 23,0-23,0 23,0-45,0 0,0-1,0 1,0 22,0 1,0 22,0-23,0 23,0-22,0-1,0 23,-24 0,1-23,23 1,-24 22,1-23,-1 23,24-23,-47 23,47 0,-24 0,24 0,-23 0,-1 0,24 0,-24-22,24 22,-23 0,23 0,-24 0,0 0,24-23,-23 23,23 0,-24-23,24 23,-23 0,-1 0,24 0,-24 0,24 0,-23 0,-1-22,1 22,23 0,-24 0,24 0,-24 0,24 0,-47 0,47-23,-23 23,-1 0,0 0,24 0,-23 0,23 0,-24 0,-23 0,23 0,1 0,23 0,-24 0,24 0,-24 0,24 0,-23 0,-1 0,24 0,-23 0,-1 0,0 0,24 0,-23 0,23 0,-24 0,24 0,-23 0,-1 0,24 0,-24 0,24 0,-23 0,23 0,-24 0,24 0,-24 0,1 0,-1 0,24 0,-23 0,-1 0,24 0,-24 0,1 0,23 0,-24 0,24 0,-23 0,-1 0,24 0,-24 0,1 0,-1 0,24 0,0 0,-23 0,-1 0,0 23,24-23,-23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03T15:05:50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11786 1547,'0'-47,"-24"23,0 0,24 0,-24 1,0-1,24 0,-47 1,23-25,-24 25,-23-49,23 49,-23-72,23 95,24-48,-23 25,-48-48,71 47,0-23,0 47,0-48,24 24,-47 1,47 23,-24-48,0 48,24-23,-47 23,47-24,-24 0,0 24,0-24,0 1,24 23,-47 0,47-24,-24 24,-24 0,1-24,23 1,0 23,0 0,0 0,1 0,23-24,-24 24,0 0,0 0,0 0,0 0,1 0,23 0,-48 0,48 0,-24 0,-23-24,23 24,0 0,-24 0,1 0,23 0,0-23,-23 23,47 0,-24 0,0-24,0 24,0 0,24 0,-24 0,1 0,-1 0,24 0,-24 0,24 0,-48 0,48 0,-23 0,-25 0,0 0,-47 0,24 0,-25-24,49 24,-25 0,49 0,-1-24,0 1,0 23,-47-24,-48 0,71 24,-23 0,-25-47,49 47,-25-24,72 1,-47 23,-1 0,0-24,1 0,-25 24,25-24,-25 1,1-25,23 48,-23 0,47 0,-24-23,1-1,-1 24,1 0,-1 0,24 0,-23 0,-1 0,-47 0,23 0,1 0,23 0,-23 0,47 0,-24 0,25 0,-25 0,24 0,-24 0,-23 0,47 0,-47 24,-1-24,1 0,-24 0,23 0,25 0,-1 0,24 0,-23 0,-25 0,25 0,-49 0,1 0,0 0,23 0,1 0,23 0,1 0,23 0,0 0,-24 23,25-23,-25 0,-47 0,-72 0,48 0,0 0,0 0,24 0,47 0,-23 0,-1 0,-23-23,0 23,23 0,-23 0,0 0,23 0,1 0,23 0,1 0,-25 0,25 0,-25 0,-23 0,0 0,23 0,1 0,23 0,1 0,23 0,-24 0,24 0,-23 0,-1 0,1 0,-1 0,-24 0,1 0,0 0,47 0,-24 0,24 0,-23 0,23 0,0 0,-23 0,-1 0,48 0,-72 0,49 0,-25 0,-23 0,23 0,0 0,1 0,23 0,0 0,-24 0,48 0,-23 0,23 0,-24 0,24 0,-24 0,0 0,0 0,-23 0,23 0,-24 0,1 0,-25 0,-23 0,24 0,-1 0,25 23,23-23,-24 0,1 48,47-48,-24 23,24-23,-48-23,24 23,1-48,-25 48,24-23,0 23,-23 0,23 0,0 0,0 0,0-24,1 24,23 0,-24 0,24 0,-48 0,24 0,24 0,-47-24,47 24,-24 0,0 0,0 0,0 0,1 0,-1 0,0 0,24 0,-24 0,0 0,-23 0,47 0,-24 0,24 0,-24 0,24 0,-24 0,1 0,-1 0,24 0,-24 0,24 0,-48 0,25 0,-1 0,24 0,-24 0,0 0,0 0,0 0,1 0,-1 0,-24 0,24 0,1 0,-1 0,24 0,-24 0,24 0,-24 0,0 0,1 0,23 0,-24 0,0 0,24 0,-24 0,24 0,-24 0,24 0,0 0,-23 0</inkml:trace>
  <inkml:trace contextRef="#ctx0" brushRef="#br0" timeOffset="13250">11762 1215,'0'0,"0"24,0-24,0 24,0-24,0 23,0 1,0-24,0 24,0-24,0 23,0-23,0 24,0 0,0-24,0 0,0 0,0 23,0-23,0 0,0 0,0 24,0-24,0 24,0-24,0 24,0-24,0 0</inkml:trace>
  <inkml:trace contextRef="#ctx0" brushRef="#br0" timeOffset="24984">11762 1500,'-24'0,"0"0,24 0,-24 0,24 0,-23 0,23-24,-24 24,0 0,24 0,0-24,-24 24,0 0,24 0,-23-24,23 24,-24 0,24-23,-24 23,0 0,24 0,-24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22T00:15:55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-2147483648-2147483648,'0'0,"0"0,0 0,0 0,0 0,0 0,0 0,0 0,0 0,0 0,0 0,0 0,0 0,0 0,0 0,0 0,0 0,0 0,0 0,0 0,0 0,0 0,0 0,0 0,0 0,0 0,0 0,0 0,0 0,0 0,0 0,0 0,0 0,0 0,0 0,0 0,0 0,0 0,0 0,0 0,0 0,0 0,0 0,0 0,0 0,0 0,0 0,0 0,0 0,0 0,0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22T00:16:05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2,'0'0,"24"0,-24 0,24 0,-1 0,-23 0,24 0,-24 0,24 0,-24 0,24 0,0 0,-24 0,0 0,23 0,-23 0,24 0,-24 0,24 0,-24 0,0 0,0 0,24 0,-24 0,24 0,-24 0,0 0,24 0,-24 0,23 0,-23 0,24 0,-24 0,0 0,0 0,24 0,-24 0,0 0,24 0,-24 0,24 13,-24-13,23 0,-23 0,0 0,0 0,24 0,-24 0,0 0,24 0,-24 0,24 0,-24 0,24 0,-24 0,23 0,1 0,-24 0,0 0,24 0,-24 0,24 0,-24 0,24 0,-24 0,24 0,-1 0,-23 0,24 0,-24 0,24 0,-24 0,0 0,24 0,-24 0,0 0,0 0,24 0,-24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22T00:17:51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25,'0'0,"24"0,0 0,-24 0,47 0,-47-23,0 23,24 0,-24 0,24 0,0 0,-1 0,1 0,-24 0,48 0,-48 0,23 0,-23 0,24 0,-24 0,24 0,0 0,-24 0,23 0,-23 0,24 0,-24 0,24 0,0 0,-1 0,-23 0,24 0,-24 0,24 0,0 0,-24 0,23 0,1 0,0 0,0 0,-24 0,23 0,1 0,0 0,0 0,-1 0,1 0,-24 0,24 0,-24 0,24 0,-1 0,-23 0,0 0,24 0,-24 0,0 0,0 0,24 0,-24 0,24 0,-24 0,0 0,23 0,-23 0,24 0,-24 0,0 0,24 0,-24 0,24 0,-24 0,23 0,-23 0,0 0,24 0,-24 0,24 0,-24 0,24 0,-1 0,1 0,-24 0,24 0,-24 0,24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6-22T00:17:56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-1-2147483648,'0'0,"24"0,-24 0,24 0,-24 0,24 0,-24 0,24 0,0 0,-24 0,24 0,-24 0,24 0,-24 0,0 0,0 0,24 0,-24 0,24 0,-24 0,23 0,-23 0,24 0,0 0,-24 0,24 0,-24 0,24 0,-24 0,24 0,0 0,-24 0,24 0,-24 0,0 0,24 0,-24 0,24 0,-24 0,23 0,-23 0,24 0,0 0,-24 0,24 0,-24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DBD2-B5DE-4EF2-B8C9-052C06F3B295}" type="datetimeFigureOut">
              <a:rPr lang="pt-BR" smtClean="0"/>
              <a:pPr/>
              <a:t>22/6/2011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449B-7194-47C3-83BB-1845F168D9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7.xml"/><Relationship Id="rId4" Type="http://schemas.openxmlformats.org/officeDocument/2006/relationships/image" Target="../media/image17.emf"/><Relationship Id="rId9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Redes de Co-citação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Wagner de Souza Rolim</a:t>
            </a:r>
          </a:p>
          <a:p>
            <a:pPr algn="r"/>
            <a:r>
              <a:rPr lang="pt-BR" dirty="0" err="1" smtClean="0">
                <a:solidFill>
                  <a:schemeClr val="tx1"/>
                </a:solidFill>
              </a:rPr>
              <a:t>CIn</a:t>
            </a:r>
            <a:r>
              <a:rPr lang="pt-BR" dirty="0" smtClean="0">
                <a:solidFill>
                  <a:schemeClr val="tx1"/>
                </a:solidFill>
              </a:rPr>
              <a:t> – UFPE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Ferramentas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Pajek</a:t>
            </a:r>
            <a:endParaRPr lang="pt-BR" dirty="0"/>
          </a:p>
        </p:txBody>
      </p:sp>
      <p:pic>
        <p:nvPicPr>
          <p:cNvPr id="5" name="Espaço Reservado para Conteúdo 4" descr="pajek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2708920"/>
            <a:ext cx="6480720" cy="221774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43808" y="2426928"/>
            <a:ext cx="3836467" cy="303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03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34605" r="37103" b="55945"/>
          <a:stretch>
            <a:fillRect/>
          </a:stretch>
        </p:blipFill>
        <p:spPr bwMode="auto">
          <a:xfrm>
            <a:off x="381134" y="1556792"/>
            <a:ext cx="8439338" cy="10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 t="8717" b="12916"/>
          <a:stretch>
            <a:fillRect/>
          </a:stretch>
        </p:blipFill>
        <p:spPr bwMode="auto">
          <a:xfrm>
            <a:off x="1043608" y="2852936"/>
            <a:ext cx="70567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94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3411538"/>
              <a:ext cx="2127250" cy="2906712"/>
            </p14:xfrm>
          </p:contentPart>
        </mc:Choice>
        <mc:Fallback>
          <p:pic>
            <p:nvPicPr>
              <p:cNvPr id="194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13528" y="3402178"/>
                <a:ext cx="2145970" cy="2925432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/>
          <p:cNvGrpSpPr/>
          <p:nvPr/>
        </p:nvGrpSpPr>
        <p:grpSpPr>
          <a:xfrm>
            <a:off x="2820988" y="3154363"/>
            <a:ext cx="2786062" cy="344487"/>
            <a:chOff x="2820988" y="3154363"/>
            <a:chExt cx="2786062" cy="344487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6">
              <p14:nvContentPartPr>
                <p14:cNvPr id="19464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20988" y="3154363"/>
                <a:ext cx="2778125" cy="327025"/>
              </p14:xfrm>
            </p:contentPart>
          </mc:Choice>
          <mc:Fallback>
            <p:pic>
              <p:nvPicPr>
                <p:cNvPr id="19464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2811628" y="3144999"/>
                  <a:ext cx="2796845" cy="345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8">
              <p14:nvContentPartPr>
                <p14:cNvPr id="19465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61000" y="3368675"/>
                <a:ext cx="146050" cy="130175"/>
              </p14:xfrm>
            </p:contentPart>
          </mc:Choice>
          <mc:Fallback>
            <p:pic>
              <p:nvPicPr>
                <p:cNvPr id="19465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5451647" y="3359325"/>
                  <a:ext cx="164756" cy="1488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94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2297113"/>
              <a:ext cx="969963" cy="292100"/>
            </p14:xfrm>
          </p:contentPart>
        </mc:Choice>
        <mc:Fallback>
          <p:pic>
            <p:nvPicPr>
              <p:cNvPr id="194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931064" y="2287749"/>
                <a:ext cx="988685" cy="310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94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0" y="1774825"/>
              <a:ext cx="4243388" cy="557213"/>
            </p14:xfrm>
          </p:contentPart>
        </mc:Choice>
        <mc:Fallback>
          <p:pic>
            <p:nvPicPr>
              <p:cNvPr id="194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705140" y="1765466"/>
                <a:ext cx="4262108" cy="5759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Estudo de caso: Redes sociais e intelectuais em ADI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as redes sociais e intelectuais da área podem condicionar a construção do conhecimento?</a:t>
            </a:r>
          </a:p>
          <a:p>
            <a:r>
              <a:rPr lang="pt-BR" dirty="0" smtClean="0"/>
              <a:t>Análise de redes de co-autoria e co-citação.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Artigos publicados na área de Administração da Informação, nos anais do </a:t>
            </a:r>
            <a:r>
              <a:rPr lang="pt-BR" dirty="0" err="1" smtClean="0"/>
              <a:t>EnANPAD</a:t>
            </a:r>
            <a:r>
              <a:rPr lang="pt-BR" dirty="0" smtClean="0"/>
              <a:t> entre 1997 e 2006.</a:t>
            </a:r>
          </a:p>
          <a:p>
            <a:r>
              <a:rPr lang="pt-BR" dirty="0" smtClean="0"/>
              <a:t>339 artigos, 358 pesquisadores com produção de artigo na área, e 9287 referências, correspondentes à citação de 6652 autores diferentes.</a:t>
            </a:r>
          </a:p>
          <a:p>
            <a:r>
              <a:rPr lang="pt-BR" dirty="0" smtClean="0"/>
              <a:t>Análise dividida em dois períodos: 1997-2001 e 2002-2006.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social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89248" y="1556792"/>
          <a:ext cx="728315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488"/>
                <a:gridCol w="1864832"/>
                <a:gridCol w="1864832"/>
              </a:tblGrid>
              <a:tr h="552304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Período 1</a:t>
                      </a:r>
                    </a:p>
                    <a:p>
                      <a:pPr algn="ctr"/>
                      <a:r>
                        <a:rPr lang="pt-BR" sz="1600" dirty="0" smtClean="0"/>
                        <a:t>(1997-2001)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Período 2</a:t>
                      </a:r>
                    </a:p>
                    <a:p>
                      <a:pPr algn="ctr"/>
                      <a:r>
                        <a:rPr lang="pt-BR" sz="1600" dirty="0" smtClean="0"/>
                        <a:t>(2002-2006)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Artigos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227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Autores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152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358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Média de Laços</a:t>
                      </a:r>
                      <a:r>
                        <a:rPr lang="pt-BR" sz="1600" baseline="0" dirty="0" smtClean="0"/>
                        <a:t> por autor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2,14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Número de componentes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89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Tamanho do componente principal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</a:t>
                      </a:r>
                      <a:r>
                        <a:rPr lang="pt-BR" sz="1600" baseline="0" dirty="0" smtClean="0"/>
                        <a:t> (24,1%)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37 (16,3%)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Tamanho do 2º maior componente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12 (10,7%)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28 (12,3%)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Tamanho do 3º maior componente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12 (10,7%)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 (3,5%)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Autores isolados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18 (16,1%)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15 (6,6%)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Densidade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0,02%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0,01%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Distância média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2,5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Distância máxima (diâmetro)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Centralização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8,47%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2,78%</a:t>
                      </a:r>
                      <a:endParaRPr lang="pt-BR" sz="1600" dirty="0"/>
                    </a:p>
                  </a:txBody>
                  <a:tcPr anchor="ctr"/>
                </a:tc>
              </a:tr>
              <a:tr h="3197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Coeficiente</a:t>
                      </a:r>
                      <a:r>
                        <a:rPr lang="pt-BR" sz="1600" baseline="0" dirty="0" smtClean="0"/>
                        <a:t> de agrupamento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0,806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0,799</a:t>
                      </a:r>
                      <a:endParaRPr lang="pt-B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social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Crescimento da área: quantidade de artigos publicados e número de pesquisadores praticamente dobrou.</a:t>
            </a:r>
          </a:p>
          <a:p>
            <a:r>
              <a:rPr lang="pt-BR" dirty="0" smtClean="0"/>
              <a:t>Redução da cooperação: relacionamentos de co-autoria (média de laços) diminuíram.</a:t>
            </a:r>
          </a:p>
          <a:p>
            <a:r>
              <a:rPr lang="pt-BR" dirty="0" smtClean="0"/>
              <a:t>Aumento do número de componentes em maior escala do que número de pesquisadores, causando fragmentação.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social</a:t>
            </a:r>
            <a:br>
              <a:rPr lang="pt-BR" dirty="0" smtClean="0"/>
            </a:br>
            <a:r>
              <a:rPr lang="pt-BR" dirty="0" smtClean="0"/>
              <a:t>Redes de co-autoria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42165" r="21157" b="12476"/>
          <a:stretch>
            <a:fillRect/>
          </a:stretch>
        </p:blipFill>
        <p:spPr bwMode="auto">
          <a:xfrm>
            <a:off x="1009103" y="1988840"/>
            <a:ext cx="723530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social</a:t>
            </a:r>
            <a:br>
              <a:rPr lang="pt-BR" dirty="0" smtClean="0"/>
            </a:br>
            <a:r>
              <a:rPr lang="pt-BR" dirty="0" smtClean="0"/>
              <a:t>Redes de co-autoria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24210" r="20566" b="14366"/>
          <a:stretch>
            <a:fillRect/>
          </a:stretch>
        </p:blipFill>
        <p:spPr bwMode="auto">
          <a:xfrm>
            <a:off x="1115616" y="1556792"/>
            <a:ext cx="6912768" cy="48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3813" y="4422775"/>
              <a:ext cx="274637" cy="1588"/>
            </p14:xfrm>
          </p:contentPart>
        </mc:Choice>
        <mc:Fallback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4911725"/>
              <a:ext cx="292100" cy="9525"/>
            </p14:xfrm>
          </p:contentPart>
        </mc:Choice>
        <mc:Fallback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13299" y="4902553"/>
                <a:ext cx="310829" cy="27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6950" y="3171825"/>
              <a:ext cx="436563" cy="9525"/>
            </p14:xfrm>
          </p:contentPart>
        </mc:Choice>
        <mc:Fallback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37593" y="3162300"/>
                <a:ext cx="455278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6263" y="3746500"/>
              <a:ext cx="198437" cy="1588"/>
            </p14:xfrm>
          </p:contentPart>
        </mc:Choice>
        <mc:Fallback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6623" y="2147483647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social</a:t>
            </a:r>
            <a:br>
              <a:rPr lang="pt-BR" dirty="0" smtClean="0"/>
            </a:br>
            <a:r>
              <a:rPr lang="pt-BR" dirty="0" smtClean="0"/>
              <a:t>Redes de co-autoria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17595" r="19976" b="15311"/>
          <a:stretch>
            <a:fillRect/>
          </a:stretch>
        </p:blipFill>
        <p:spPr bwMode="auto">
          <a:xfrm>
            <a:off x="1259632" y="1484784"/>
            <a:ext cx="67687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4625" y="2725738"/>
              <a:ext cx="1355725" cy="584200"/>
            </p14:xfrm>
          </p:contentPart>
        </mc:Choice>
        <mc:Fallback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45265" y="2716379"/>
                <a:ext cx="1374445" cy="6029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social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Maior agregação de autores no componente principal.</a:t>
            </a:r>
          </a:p>
          <a:p>
            <a:r>
              <a:rPr lang="pt-BR" dirty="0" smtClean="0"/>
              <a:t>Queda do número de autores isolados: construção de redes de autoria mais sólidas.</a:t>
            </a:r>
          </a:p>
          <a:p>
            <a:r>
              <a:rPr lang="pt-BR" dirty="0" smtClean="0"/>
              <a:t>Formação de grupos menores de colaboração: descentralização da produção científica.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Motivação</a:t>
            </a:r>
          </a:p>
          <a:p>
            <a:r>
              <a:rPr lang="pt-BR" dirty="0" smtClean="0"/>
              <a:t>O que é co-citação?</a:t>
            </a:r>
          </a:p>
          <a:p>
            <a:r>
              <a:rPr lang="pt-BR" dirty="0" smtClean="0"/>
              <a:t>Representação e Visualização</a:t>
            </a:r>
          </a:p>
          <a:p>
            <a:r>
              <a:rPr lang="pt-BR" dirty="0" smtClean="0"/>
              <a:t>Ferramentas</a:t>
            </a:r>
          </a:p>
          <a:p>
            <a:r>
              <a:rPr lang="pt-BR" dirty="0" smtClean="0"/>
              <a:t>Aplicações</a:t>
            </a:r>
          </a:p>
          <a:p>
            <a:r>
              <a:rPr lang="pt-BR" dirty="0" smtClean="0"/>
              <a:t>Redes Sociais e Intelectuais em ADI</a:t>
            </a:r>
          </a:p>
          <a:p>
            <a:r>
              <a:rPr lang="pt-BR" dirty="0" smtClean="0"/>
              <a:t>Conclusões</a:t>
            </a:r>
          </a:p>
          <a:p>
            <a:r>
              <a:rPr lang="pt-BR" dirty="0" smtClean="0"/>
              <a:t>Referências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intelectual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No período 1, foram removidos os autores:</a:t>
            </a:r>
          </a:p>
          <a:p>
            <a:pPr lvl="1"/>
            <a:r>
              <a:rPr lang="pt-BR" dirty="0" smtClean="0"/>
              <a:t>Não citados ao menos 3 vezes;</a:t>
            </a:r>
          </a:p>
          <a:p>
            <a:pPr lvl="1"/>
            <a:r>
              <a:rPr lang="pt-BR" dirty="0" smtClean="0"/>
              <a:t>Não co-citados com pelo menos outros 2 autores em pelo menos 3 ocasiões.</a:t>
            </a:r>
          </a:p>
          <a:p>
            <a:r>
              <a:rPr lang="pt-BR" dirty="0" smtClean="0"/>
              <a:t>No período 2, foram removidos os autores:</a:t>
            </a:r>
          </a:p>
          <a:p>
            <a:pPr lvl="1"/>
            <a:r>
              <a:rPr lang="pt-BR" dirty="0" smtClean="0"/>
              <a:t>Não citados ou co-citados pelo menos 4 vezes.</a:t>
            </a:r>
          </a:p>
          <a:p>
            <a:r>
              <a:rPr lang="pt-BR" dirty="0" smtClean="0"/>
              <a:t>Também se excluíram as relações de similaridade entre citações menores que 0,3.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intelectual Redes de co-citação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29880" r="21747" b="13421"/>
          <a:stretch>
            <a:fillRect/>
          </a:stretch>
        </p:blipFill>
        <p:spPr bwMode="auto">
          <a:xfrm>
            <a:off x="971600" y="1556792"/>
            <a:ext cx="73448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intelectual Redes de co-citação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27990" r="25000" b="14366"/>
          <a:stretch>
            <a:fillRect/>
          </a:stretch>
        </p:blipFill>
        <p:spPr bwMode="auto">
          <a:xfrm>
            <a:off x="1259632" y="1556791"/>
            <a:ext cx="6912768" cy="49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Análise da estrutura intelectual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Identificação de clusters, indicando as áreas de conhecimento.</a:t>
            </a:r>
          </a:p>
          <a:p>
            <a:r>
              <a:rPr lang="pt-BR" dirty="0" smtClean="0"/>
              <a:t>Mudança de temáticas instrumentais e específicas (período 1) para outras de cunho mais estratégico e abrangente (período 2).</a:t>
            </a:r>
          </a:p>
          <a:p>
            <a:r>
              <a:rPr lang="pt-BR" dirty="0" smtClean="0"/>
              <a:t>Tema central em ADI deixa de ser a informatização (período 1) e passa a ser alinhamento da TI com os negócios e estratégias da empresa (período 2).</a:t>
            </a:r>
          </a:p>
          <a:p>
            <a:r>
              <a:rPr lang="pt-BR" dirty="0" smtClean="0"/>
              <a:t>Autores nas bordas da rede no período 1 deram origem a novas áreas temáticas. Os autores nas bordas do período 2 poderiam ser porta-vozes de novas temáticas?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Influência da estrutura social na estrutura intelectual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Mecanismos sociais influenciam os padrões de citações dos autores.</a:t>
            </a:r>
          </a:p>
          <a:p>
            <a:r>
              <a:rPr lang="pt-BR" dirty="0" smtClean="0"/>
              <a:t>Se um indivíduo tem relações de </a:t>
            </a:r>
            <a:r>
              <a:rPr lang="pt-BR" dirty="0" err="1" smtClean="0"/>
              <a:t>co-autoria</a:t>
            </a:r>
            <a:r>
              <a:rPr lang="pt-BR" dirty="0" smtClean="0"/>
              <a:t> com outros, ele provavelmente adotará um quadro de referencial teórico compartilhado.</a:t>
            </a:r>
          </a:p>
          <a:p>
            <a:r>
              <a:rPr lang="pt-BR" dirty="0" smtClean="0"/>
              <a:t>No período 1, não havia preferência de citação das citações compartilhadas pelos integrantes de um componente.</a:t>
            </a:r>
          </a:p>
          <a:p>
            <a:r>
              <a:rPr lang="pt-BR" dirty="0" smtClean="0"/>
              <a:t>No período 2, há maior concentração das citações entre pesquisadores de um mesmo componente.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905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Garantir uma boa </a:t>
            </a:r>
            <a:r>
              <a:rPr lang="pt-BR" dirty="0" err="1" smtClean="0"/>
              <a:t>co-citação</a:t>
            </a:r>
            <a:r>
              <a:rPr lang="pt-BR" dirty="0" smtClean="0"/>
              <a:t> na Web melhora o ranking de </a:t>
            </a:r>
            <a:r>
              <a:rPr lang="pt-BR" smtClean="0"/>
              <a:t>uma página.</a:t>
            </a:r>
            <a:endParaRPr lang="pt-BR" dirty="0" smtClean="0"/>
          </a:p>
          <a:p>
            <a:r>
              <a:rPr lang="pt-BR" dirty="0" smtClean="0"/>
              <a:t>Várias ferramentas permitem a visualização e manipulação das redes.</a:t>
            </a:r>
          </a:p>
          <a:p>
            <a:r>
              <a:rPr lang="pt-BR" dirty="0" smtClean="0"/>
              <a:t>Redes sociais entre pesquisadores influenciam na </a:t>
            </a:r>
            <a:r>
              <a:rPr lang="pt-BR" dirty="0" err="1" smtClean="0"/>
              <a:t>co-citação</a:t>
            </a:r>
            <a:r>
              <a:rPr lang="pt-BR" dirty="0"/>
              <a:t> </a:t>
            </a:r>
            <a:r>
              <a:rPr lang="pt-BR" dirty="0" smtClean="0"/>
              <a:t>de material teórico comum à rede.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Dúvidas?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http://www.free-seo-news.com/newsletter212.htm</a:t>
            </a:r>
          </a:p>
          <a:p>
            <a:r>
              <a:rPr lang="pt-BR" sz="2400" dirty="0" smtClean="0"/>
              <a:t>http://www.webuildpages.com/jim/co-citation-understanding-how-it-effects-your-seo/</a:t>
            </a:r>
          </a:p>
          <a:p>
            <a:r>
              <a:rPr lang="pt-BR" sz="2400" dirty="0" smtClean="0"/>
              <a:t>http://charadamultidimensional.blogspot.com/</a:t>
            </a:r>
          </a:p>
          <a:p>
            <a:r>
              <a:rPr lang="en-US" sz="2400" dirty="0" smtClean="0"/>
              <a:t>The structure and function of complex networks – M. E. J. Newman </a:t>
            </a:r>
          </a:p>
          <a:p>
            <a:r>
              <a:rPr lang="en-US" sz="2400" dirty="0" smtClean="0"/>
              <a:t>On Visualization of </a:t>
            </a:r>
            <a:r>
              <a:rPr lang="en-US" sz="2400" dirty="0" err="1" smtClean="0"/>
              <a:t>Cocitation</a:t>
            </a:r>
            <a:r>
              <a:rPr lang="en-US" sz="2400" dirty="0" smtClean="0"/>
              <a:t> Networks – T. T. Chen, L. C. Hsieh</a:t>
            </a:r>
          </a:p>
          <a:p>
            <a:r>
              <a:rPr lang="pt-BR" sz="2400" dirty="0" smtClean="0"/>
              <a:t>Redes Sociais e Intelectuais em ADI: Uma Análise </a:t>
            </a:r>
            <a:r>
              <a:rPr lang="pt-BR" sz="2400" dirty="0" err="1" smtClean="0"/>
              <a:t>Cientométrica</a:t>
            </a:r>
            <a:r>
              <a:rPr lang="pt-BR" sz="2400" dirty="0" smtClean="0"/>
              <a:t> </a:t>
            </a:r>
            <a:r>
              <a:rPr lang="pt-BR" sz="2400" dirty="0"/>
              <a:t>d</a:t>
            </a:r>
            <a:r>
              <a:rPr lang="pt-BR" sz="2400" dirty="0" smtClean="0"/>
              <a:t>o Período 1997-2006 – A. R. </a:t>
            </a:r>
            <a:r>
              <a:rPr lang="pt-BR" sz="2400" dirty="0" err="1" smtClean="0"/>
              <a:t>Graeml</a:t>
            </a:r>
            <a:r>
              <a:rPr lang="pt-BR" sz="2400" dirty="0" smtClean="0"/>
              <a:t>, M. A. </a:t>
            </a:r>
            <a:r>
              <a:rPr lang="pt-BR" sz="2400" dirty="0" err="1" smtClean="0"/>
              <a:t>Macadar</a:t>
            </a:r>
            <a:r>
              <a:rPr lang="pt-BR" sz="2400" dirty="0" smtClean="0"/>
              <a:t>, E. R. </a:t>
            </a:r>
            <a:r>
              <a:rPr lang="pt-BR" sz="2400" dirty="0" err="1" smtClean="0"/>
              <a:t>Guarido</a:t>
            </a:r>
            <a:r>
              <a:rPr lang="pt-BR" sz="2400" dirty="0" smtClean="0"/>
              <a:t> Filho, L. </a:t>
            </a:r>
            <a:r>
              <a:rPr lang="pt-BR" sz="2400" dirty="0" err="1" smtClean="0"/>
              <a:t>Rossoni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Encontrar referências sobre temas em:</a:t>
            </a:r>
          </a:p>
          <a:p>
            <a:pPr lvl="1"/>
            <a:r>
              <a:rPr lang="pt-BR" dirty="0" smtClean="0"/>
              <a:t>Pesquisa científica</a:t>
            </a:r>
          </a:p>
          <a:p>
            <a:pPr lvl="1"/>
            <a:r>
              <a:rPr lang="pt-BR" dirty="0" smtClean="0"/>
              <a:t>Web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Co-citação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“Co-citação mede </a:t>
            </a:r>
            <a:r>
              <a:rPr lang="pt-BR" dirty="0"/>
              <a:t>o grau de ligação de dois ou mais artigos, pelo número de documentos onde esses artigos são citados, simultaneamente” (MARSHAKOVA apud Vânia L</a:t>
            </a:r>
            <a:r>
              <a:rPr lang="pt-BR" dirty="0" smtClean="0"/>
              <a:t>. S</a:t>
            </a:r>
            <a:r>
              <a:rPr lang="pt-BR" dirty="0"/>
              <a:t>. Guedes, 1981</a:t>
            </a:r>
            <a:r>
              <a:rPr lang="pt-BR" dirty="0" smtClean="0"/>
              <a:t>)</a:t>
            </a:r>
          </a:p>
          <a:p>
            <a:r>
              <a:rPr lang="pt-BR" dirty="0" smtClean="0"/>
              <a:t>Medida de similaridade usada para estabelecer similaridade de conteúdo entre dois ou mais itens.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Co-citação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The effect of co-citation on your rank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095206" cy="349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Co-citação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469" t="22595" r="50000" b="47165"/>
          <a:stretch>
            <a:fillRect/>
          </a:stretch>
        </p:blipFill>
        <p:spPr bwMode="auto">
          <a:xfrm>
            <a:off x="1547664" y="1934114"/>
            <a:ext cx="6048672" cy="387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267744" y="57332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Acíclica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57332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</a:t>
            </a:r>
            <a:r>
              <a:rPr lang="pt-BR" sz="2800" dirty="0" smtClean="0"/>
              <a:t>íclica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Representação e Visualização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961254" y="1556792"/>
          <a:ext cx="7067130" cy="1854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13426"/>
                <a:gridCol w="1413426"/>
                <a:gridCol w="1413426"/>
                <a:gridCol w="1413426"/>
                <a:gridCol w="141342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Paper</a:t>
                      </a:r>
                      <a:r>
                        <a:rPr lang="pt-BR" baseline="0" dirty="0" smtClean="0"/>
                        <a:t> #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1619672" y="3861048"/>
            <a:ext cx="6048672" cy="2808312"/>
            <a:chOff x="1619672" y="3861048"/>
            <a:chExt cx="6048672" cy="2808312"/>
          </a:xfrm>
        </p:grpSpPr>
        <p:sp>
          <p:nvSpPr>
            <p:cNvPr id="32" name="CaixaDeTexto 31"/>
            <p:cNvSpPr txBox="1"/>
            <p:nvPr/>
          </p:nvSpPr>
          <p:spPr>
            <a:xfrm>
              <a:off x="3131840" y="38610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</a:t>
              </a:r>
              <a:endParaRPr lang="pt-BR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619672" y="52292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2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3779912" y="630002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3</a:t>
              </a:r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1907704" y="3933056"/>
              <a:ext cx="5760640" cy="2564904"/>
              <a:chOff x="1907704" y="3933056"/>
              <a:chExt cx="5760640" cy="2564904"/>
            </a:xfrm>
          </p:grpSpPr>
          <p:grpSp>
            <p:nvGrpSpPr>
              <p:cNvPr id="31" name="Grupo 30"/>
              <p:cNvGrpSpPr/>
              <p:nvPr/>
            </p:nvGrpSpPr>
            <p:grpSpPr>
              <a:xfrm>
                <a:off x="1907704" y="3933056"/>
                <a:ext cx="5544616" cy="2564904"/>
                <a:chOff x="1907704" y="3933056"/>
                <a:chExt cx="5544616" cy="2564904"/>
              </a:xfrm>
            </p:grpSpPr>
            <p:grpSp>
              <p:nvGrpSpPr>
                <p:cNvPr id="10" name="Grupo 9"/>
                <p:cNvGrpSpPr/>
                <p:nvPr/>
              </p:nvGrpSpPr>
              <p:grpSpPr>
                <a:xfrm>
                  <a:off x="1907704" y="3933056"/>
                  <a:ext cx="5544616" cy="2564904"/>
                  <a:chOff x="1259632" y="4293096"/>
                  <a:chExt cx="3240360" cy="1512168"/>
                </a:xfrm>
              </p:grpSpPr>
              <p:sp>
                <p:nvSpPr>
                  <p:cNvPr id="6" name="Fluxograma: Conector 5"/>
                  <p:cNvSpPr/>
                  <p:nvPr/>
                </p:nvSpPr>
                <p:spPr>
                  <a:xfrm>
                    <a:off x="2123728" y="4293096"/>
                    <a:ext cx="144016" cy="144016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7" name="Fluxograma: Conector 6"/>
                  <p:cNvSpPr/>
                  <p:nvPr/>
                </p:nvSpPr>
                <p:spPr>
                  <a:xfrm>
                    <a:off x="2276128" y="5661248"/>
                    <a:ext cx="144016" cy="144016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8" name="Fluxograma: Conector 7"/>
                  <p:cNvSpPr/>
                  <p:nvPr/>
                </p:nvSpPr>
                <p:spPr>
                  <a:xfrm>
                    <a:off x="4355976" y="4581128"/>
                    <a:ext cx="144016" cy="144016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9" name="Fluxograma: Conector 8"/>
                  <p:cNvSpPr/>
                  <p:nvPr/>
                </p:nvSpPr>
                <p:spPr>
                  <a:xfrm>
                    <a:off x="1259632" y="5085184"/>
                    <a:ext cx="144016" cy="144016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cxnSp>
              <p:nvCxnSpPr>
                <p:cNvPr id="12" name="Conector reto 11"/>
                <p:cNvCxnSpPr>
                  <a:stCxn id="6" idx="6"/>
                  <a:endCxn id="8" idx="2"/>
                </p:cNvCxnSpPr>
                <p:nvPr/>
              </p:nvCxnSpPr>
              <p:spPr>
                <a:xfrm>
                  <a:off x="3632695" y="4055195"/>
                  <a:ext cx="3573198" cy="48855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ctor reto 13"/>
                <p:cNvCxnSpPr>
                  <a:stCxn id="8" idx="2"/>
                  <a:endCxn id="7" idx="7"/>
                </p:cNvCxnSpPr>
                <p:nvPr/>
              </p:nvCxnSpPr>
              <p:spPr>
                <a:xfrm rot="10800000" flipV="1">
                  <a:off x="3857381" y="4543748"/>
                  <a:ext cx="3348512" cy="174570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5"/>
                <p:cNvCxnSpPr>
                  <a:stCxn id="8" idx="2"/>
                  <a:endCxn id="9" idx="6"/>
                </p:cNvCxnSpPr>
                <p:nvPr/>
              </p:nvCxnSpPr>
              <p:spPr>
                <a:xfrm rot="10800000" flipV="1">
                  <a:off x="2154131" y="4543748"/>
                  <a:ext cx="5051762" cy="8549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to 19"/>
                <p:cNvCxnSpPr>
                  <a:stCxn id="9" idx="6"/>
                  <a:endCxn id="7" idx="1"/>
                </p:cNvCxnSpPr>
                <p:nvPr/>
              </p:nvCxnSpPr>
              <p:spPr>
                <a:xfrm>
                  <a:off x="2154131" y="5398716"/>
                  <a:ext cx="1528999" cy="8907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21"/>
                <p:cNvCxnSpPr>
                  <a:stCxn id="6" idx="3"/>
                  <a:endCxn id="9" idx="6"/>
                </p:cNvCxnSpPr>
                <p:nvPr/>
              </p:nvCxnSpPr>
              <p:spPr>
                <a:xfrm rot="5400000">
                  <a:off x="2159666" y="4136025"/>
                  <a:ext cx="1257157" cy="12682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23"/>
                <p:cNvCxnSpPr>
                  <a:stCxn id="6" idx="4"/>
                  <a:endCxn id="7" idx="0"/>
                </p:cNvCxnSpPr>
                <p:nvPr/>
              </p:nvCxnSpPr>
              <p:spPr>
                <a:xfrm rot="16200000" flipH="1">
                  <a:off x="2601693" y="5085121"/>
                  <a:ext cx="2076352" cy="26077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CaixaDeTexto 33"/>
              <p:cNvSpPr txBox="1"/>
              <p:nvPr/>
            </p:nvSpPr>
            <p:spPr>
              <a:xfrm>
                <a:off x="7380312" y="435581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4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339752" y="443711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389</a:t>
                </a:r>
                <a:endParaRPr lang="pt-BR" dirty="0"/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3563888" y="514790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326</a:t>
                </a:r>
                <a:endParaRPr lang="pt-BR" dirty="0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>
                <a:off x="5076056" y="393305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161</a:t>
                </a:r>
                <a:endParaRPr lang="pt-BR" dirty="0"/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2555776" y="580526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326</a:t>
                </a:r>
                <a:endParaRPr lang="pt-BR" dirty="0"/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5228456" y="543593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161</a:t>
                </a:r>
                <a:endParaRPr lang="pt-BR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Ferramentas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Prefuse</a:t>
            </a:r>
            <a:endParaRPr lang="pt-BR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5" t="17810" r="32026" b="32818"/>
          <a:stretch/>
        </p:blipFill>
        <p:spPr bwMode="auto">
          <a:xfrm>
            <a:off x="1403648" y="2260719"/>
            <a:ext cx="6509964" cy="404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2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Ferramentas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CiteSpace</a:t>
            </a:r>
            <a:r>
              <a:rPr lang="pt-BR" dirty="0" smtClean="0"/>
              <a:t> II</a:t>
            </a:r>
            <a:endParaRPr lang="pt-BR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523" y="2348880"/>
            <a:ext cx="6607845" cy="41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75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30880</TotalTime>
  <Words>798</Words>
  <Application>Microsoft Office PowerPoint</Application>
  <PresentationFormat>Apresentação na tela (4:3)</PresentationFormat>
  <Paragraphs>154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Redes de Co-citação</vt:lpstr>
      <vt:lpstr>Roteiro</vt:lpstr>
      <vt:lpstr>Motivação</vt:lpstr>
      <vt:lpstr>Co-citação</vt:lpstr>
      <vt:lpstr>Co-citação</vt:lpstr>
      <vt:lpstr>Co-citação</vt:lpstr>
      <vt:lpstr>Representação e Visualização</vt:lpstr>
      <vt:lpstr>Ferramentas</vt:lpstr>
      <vt:lpstr>Ferramentas</vt:lpstr>
      <vt:lpstr>Ferramentas</vt:lpstr>
      <vt:lpstr>Aplicações</vt:lpstr>
      <vt:lpstr>Estudo de caso: Redes sociais e intelectuais em ADI</vt:lpstr>
      <vt:lpstr>Metodologia</vt:lpstr>
      <vt:lpstr>Análise da estrutura social</vt:lpstr>
      <vt:lpstr>Análise da estrutura social</vt:lpstr>
      <vt:lpstr>Análise da estrutura social Redes de co-autoria</vt:lpstr>
      <vt:lpstr>Análise da estrutura social Redes de co-autoria</vt:lpstr>
      <vt:lpstr>Análise da estrutura social Redes de co-autoria</vt:lpstr>
      <vt:lpstr>Análise da estrutura social</vt:lpstr>
      <vt:lpstr>Análise da estrutura intelectual</vt:lpstr>
      <vt:lpstr>Análise da estrutura intelectual Redes de co-citação</vt:lpstr>
      <vt:lpstr>Análise da estrutura intelectual Redes de co-citação</vt:lpstr>
      <vt:lpstr>Análise da estrutura intelectual</vt:lpstr>
      <vt:lpstr>Influência da estrutura social na estrutura intelectual</vt:lpstr>
      <vt:lpstr>Conclusões</vt:lpstr>
      <vt:lpstr>Dúvidas?</vt:lpstr>
      <vt:lpstr>Referências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Co-citação</dc:title>
  <dc:creator>Wagner</dc:creator>
  <cp:lastModifiedBy>Wagner</cp:lastModifiedBy>
  <cp:revision>31</cp:revision>
  <dcterms:created xsi:type="dcterms:W3CDTF">2011-05-31T21:38:54Z</dcterms:created>
  <dcterms:modified xsi:type="dcterms:W3CDTF">2011-06-22T19:05:51Z</dcterms:modified>
</cp:coreProperties>
</file>