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4" r:id="rId9"/>
    <p:sldId id="273" r:id="rId10"/>
    <p:sldId id="263" r:id="rId11"/>
    <p:sldId id="264" r:id="rId12"/>
    <p:sldId id="277" r:id="rId13"/>
    <p:sldId id="269" r:id="rId14"/>
    <p:sldId id="276" r:id="rId15"/>
    <p:sldId id="270" r:id="rId16"/>
    <p:sldId id="271" r:id="rId17"/>
    <p:sldId id="272" r:id="rId18"/>
    <p:sldId id="275" r:id="rId19"/>
    <p:sldId id="278" r:id="rId20"/>
    <p:sldId id="279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24" autoAdjust="0"/>
  </p:normalViewPr>
  <p:slideViewPr>
    <p:cSldViewPr>
      <p:cViewPr varScale="1">
        <p:scale>
          <a:sx n="59" d="100"/>
          <a:sy n="5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EA5C1-0561-44A1-A426-599E2500E165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E31A8-E59F-4715-8D2C-CBCBFBD64FD8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E31A8-E59F-4715-8D2C-CBCBFBD64FD8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Baseia-se na idéia de encontrar alvos programados para o produto/serviço que se quer criar o buzz.</a:t>
            </a:r>
          </a:p>
          <a:p>
            <a:r>
              <a:rPr lang="pt-BR" dirty="0" smtClean="0"/>
              <a:t>Está sempre dentro dos padrões da ética nos negócios.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E31A8-E59F-4715-8D2C-CBCBFBD64FD8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E31A8-E59F-4715-8D2C-CBCBFBD64FD8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0A5F72-7B74-4D45-85E2-13459D1FCF86}" type="datetimeFigureOut">
              <a:rPr lang="pt-BR" smtClean="0"/>
              <a:pPr/>
              <a:t>18/6/2011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AA74E5-5E14-472D-BD7F-8EC6A0C85617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wharton.upenn.edu/article.cfm?articleid=1105" TargetMode="External"/><Relationship Id="rId2" Type="http://schemas.openxmlformats.org/officeDocument/2006/relationships/hyperlink" Target="http://www.artigonal.com/marketing-e-publicidade-artigos/0-buzz-marketing-x-marketing-viral-104364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sinessweek.com/magazine/content/01_31/b3743001.htm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2214546" y="464030"/>
            <a:ext cx="6172200" cy="1894362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Buzz Marketing</a:t>
            </a:r>
            <a:endParaRPr lang="pt-BR" sz="5400" dirty="0"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6429388" y="2285992"/>
            <a:ext cx="1785950" cy="442906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Sérgio Barza</a:t>
            </a:r>
            <a:endParaRPr lang="pt-BR" dirty="0"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" name="Imagem 7" descr="comunicacao_corporati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9718" y="3714752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 fixação da idéia</a:t>
            </a:r>
            <a:endParaRPr lang="pt-BR" sz="54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Consiste em impregnar a idéia nos receptores da mesma, fazendo com que esta permaneça por mais tempo em alta nas discussões.</a:t>
            </a:r>
            <a:endParaRPr lang="pt-BR" dirty="0"/>
          </a:p>
        </p:txBody>
      </p:sp>
      <p:pic>
        <p:nvPicPr>
          <p:cNvPr id="4" name="Imagem 3" descr="as-figuras-do-ícone-apreciam-conversar-com-balões-cómicos-thumb84328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5404" y="3054372"/>
            <a:ext cx="3810000" cy="3517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 divulgação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 idéia é passada de pessoa para pessoa por algum meio de comunicação, ou até mesmo por pessoas encarregadas disso (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comunicadores ou experts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comuni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3571876"/>
            <a:ext cx="3048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 desequilíbrio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Alteramos o contexto para forçar boas situações à aceitação das idéias (buzz).</a:t>
            </a:r>
          </a:p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É mais fácil alterarmos o contexto, ou seja, desequilibrarmos o contexto,  do que mudarmos características intrínsecas às pessoas.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agem 6" descr="desequilibri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520573"/>
            <a:ext cx="2547942" cy="19024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Meio de dispersão</a:t>
            </a:r>
            <a:endParaRPr lang="pt-BR" sz="5400" dirty="0"/>
          </a:p>
        </p:txBody>
      </p:sp>
      <p:pic>
        <p:nvPicPr>
          <p:cNvPr id="10" name="Espaço Reservado para Conteúdo 9" descr="logonovo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8" y="4629982"/>
            <a:ext cx="3000397" cy="2228018"/>
          </a:xfrm>
        </p:spPr>
      </p:pic>
      <p:pic>
        <p:nvPicPr>
          <p:cNvPr id="11" name="Imagem 10" descr="Rss-fe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2071678"/>
            <a:ext cx="1625396" cy="1625396"/>
          </a:xfrm>
          <a:prstGeom prst="rect">
            <a:avLst/>
          </a:prstGeom>
        </p:spPr>
      </p:pic>
      <p:pic>
        <p:nvPicPr>
          <p:cNvPr id="12" name="Imagem 11" descr="facebook-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29256" y="2143116"/>
            <a:ext cx="2147894" cy="2147894"/>
          </a:xfrm>
          <a:prstGeom prst="rect">
            <a:avLst/>
          </a:prstGeom>
        </p:spPr>
      </p:pic>
      <p:pic>
        <p:nvPicPr>
          <p:cNvPr id="13" name="Imagem 12" descr="logo-msn[1]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85918" y="3714752"/>
            <a:ext cx="2068358" cy="2068358"/>
          </a:xfrm>
          <a:prstGeom prst="rect">
            <a:avLst/>
          </a:prstGeom>
        </p:spPr>
      </p:pic>
      <p:pic>
        <p:nvPicPr>
          <p:cNvPr id="14" name="Imagem 13" descr="sm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9058" y="4786322"/>
            <a:ext cx="1714502" cy="1725932"/>
          </a:xfrm>
          <a:prstGeom prst="rect">
            <a:avLst/>
          </a:prstGeom>
        </p:spPr>
      </p:pic>
      <p:pic>
        <p:nvPicPr>
          <p:cNvPr id="16" name="Imagem 15" descr="Email1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472" y="2214554"/>
            <a:ext cx="1551512" cy="1500434"/>
          </a:xfrm>
          <a:prstGeom prst="rect">
            <a:avLst/>
          </a:prstGeom>
        </p:spPr>
      </p:pic>
      <p:pic>
        <p:nvPicPr>
          <p:cNvPr id="17" name="Imagem 16" descr="logo-orkut1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1472" y="5214950"/>
            <a:ext cx="1333752" cy="1333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Por que usar?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Atualmente as empresas gastam muito dinheiro em tentar convencer pessoas a consumirem algum tipo de produto, poré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m os consumidores estão cada vez mais “vacinados” a essas propagadas. Então como atingi-los de forma eficiente?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Buzz marketing</a:t>
            </a:r>
            <a:endParaRPr lang="pt-BR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Menores custos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Bom retorno para empresas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Eficaz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Divertido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Eficência+e+Eficác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500570"/>
            <a:ext cx="2484430" cy="2357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Buzz Marketing vs. Marketing Viral</a:t>
            </a:r>
            <a:endParaRPr lang="pt-BR" sz="54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002060"/>
              </a:solidFill>
              <a:effectLst>
                <a:glow rad="63500">
                  <a:schemeClr val="accent1">
                    <a:lumMod val="60000"/>
                    <a:lumOff val="4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3571900" cy="475932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t-BR" sz="1800" dirty="0">
                <a:solidFill>
                  <a:schemeClr val="bg1">
                    <a:lumMod val="85000"/>
                  </a:schemeClr>
                </a:solidFill>
              </a:rPr>
              <a:t>O </a:t>
            </a:r>
            <a:r>
              <a:rPr lang="pt-BR" sz="1800" b="1" dirty="0">
                <a:solidFill>
                  <a:schemeClr val="bg1">
                    <a:lumMod val="85000"/>
                  </a:schemeClr>
                </a:solidFill>
              </a:rPr>
              <a:t>Buzz Marketing</a:t>
            </a:r>
            <a:r>
              <a:rPr lang="pt-BR" sz="1800" dirty="0">
                <a:solidFill>
                  <a:schemeClr val="bg1">
                    <a:lumMod val="85000"/>
                  </a:schemeClr>
                </a:solidFill>
              </a:rPr>
              <a:t> se aproveita de notícias e eventos para </a:t>
            </a:r>
            <a:r>
              <a:rPr lang="pt-BR" sz="1800" dirty="0" smtClean="0">
                <a:solidFill>
                  <a:schemeClr val="bg1">
                    <a:lumMod val="85000"/>
                  </a:schemeClr>
                </a:solidFill>
              </a:rPr>
              <a:t>que os eleitos se conscientizem da </a:t>
            </a:r>
            <a:r>
              <a:rPr lang="pt-BR" sz="1800" dirty="0">
                <a:solidFill>
                  <a:schemeClr val="bg1">
                    <a:lumMod val="85000"/>
                  </a:schemeClr>
                </a:solidFill>
              </a:rPr>
              <a:t>marca, tornando-se entusiastas. Foco no público de interesse</a:t>
            </a:r>
            <a:r>
              <a:rPr lang="pt-BR" dirty="0">
                <a:solidFill>
                  <a:schemeClr val="bg1">
                    <a:lumMod val="85000"/>
                  </a:schemeClr>
                </a:solidFill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solidFill>
                <a:schemeClr val="bg1">
                  <a:lumMod val="8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>
                    <a:lumMod val="85000"/>
                  </a:schemeClr>
                </a:solidFill>
              </a:rPr>
              <a:t>QUALIDADE.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5143504" y="1785939"/>
            <a:ext cx="3571900" cy="48577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</a:t>
            </a:r>
            <a:r>
              <a:rPr lang="pt-B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Marketing Viral </a:t>
            </a:r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propaga a idéia, não se preocupando com o público que irá recebê-la. O importante é passar a mensagem da marca para o maior número de pessoas possível.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QUANTIDADE.</a:t>
            </a:r>
          </a:p>
        </p:txBody>
      </p:sp>
      <p:sp>
        <p:nvSpPr>
          <p:cNvPr id="7" name="Seta para a direita 6"/>
          <p:cNvSpPr/>
          <p:nvPr/>
        </p:nvSpPr>
        <p:spPr>
          <a:xfrm flipH="1">
            <a:off x="3929058" y="3214686"/>
            <a:ext cx="1214446" cy="35719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3929058" y="4000504"/>
            <a:ext cx="1214446" cy="35719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Desvantagens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Os resultados são imprevisíveis.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Após lançado o buzz, não se tem mais o controle.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Tem sua própria vida após lançada.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Questões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que podem prejudicar a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empresa.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Imagem 7" descr="desvantagens-avg-free-8-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1318" y="4736767"/>
            <a:ext cx="2134086" cy="1549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Exemplo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Filme Tropa de Elite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Utilizou-se do roubo de materiais para marketing. 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Este acontecimento proporcionou às pessoas uma maior vontade de assistir esse filme.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3441-2007-09-25-17 11 43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3929066"/>
            <a:ext cx="3000396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Referências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http://www.artigonal.com/marketing-e-publicidade-artigos/0-buzz-marketing-x-marketing-viral-1043648.html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http://knowledge.wharton.upenn.edu/article.</a:t>
            </a:r>
            <a:r>
              <a:rPr lang="pt-BR" dirty="0" err="1" smtClean="0">
                <a:hlinkClick r:id="rId3"/>
              </a:rPr>
              <a:t>cfm</a:t>
            </a:r>
            <a:r>
              <a:rPr lang="pt-BR" dirty="0" smtClean="0">
                <a:hlinkClick r:id="rId3"/>
              </a:rPr>
              <a:t>?</a:t>
            </a:r>
            <a:r>
              <a:rPr lang="pt-BR" dirty="0" err="1" smtClean="0">
                <a:hlinkClick r:id="rId3"/>
              </a:rPr>
              <a:t>articleid</a:t>
            </a:r>
            <a:r>
              <a:rPr lang="pt-BR" dirty="0" smtClean="0">
                <a:hlinkClick r:id="rId3"/>
              </a:rPr>
              <a:t>=1105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http://www.businessweek.com/magazine/content/01_31/b3743001.htm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Perguntas</a:t>
            </a:r>
            <a:endParaRPr lang="pt-BR" sz="5400" dirty="0"/>
          </a:p>
        </p:txBody>
      </p:sp>
      <p:pic>
        <p:nvPicPr>
          <p:cNvPr id="4" name="Espaço Reservado para Conteúdo 3" descr="pergunta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74974" y="1814512"/>
            <a:ext cx="3340100" cy="444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4810" y="428604"/>
            <a:ext cx="3214710" cy="10001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pt-BR" sz="60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Agenda</a:t>
            </a:r>
            <a:endParaRPr lang="pt-BR" sz="60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002060"/>
              </a:solidFill>
              <a:effectLst>
                <a:glow rad="63500">
                  <a:schemeClr val="accent1">
                    <a:lumMod val="60000"/>
                    <a:lumOff val="40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85786" y="1600200"/>
            <a:ext cx="7139014" cy="4873752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Conceito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Como funciona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Meio de dispersão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Por que usar?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Buzz Marketing vs. Marketing Viral 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Desvantagens</a:t>
            </a:r>
          </a:p>
          <a:p>
            <a:r>
              <a:rPr lang="pt-BR" sz="28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Exemplos</a:t>
            </a:r>
            <a:endParaRPr lang="pt-BR" sz="2800" b="1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		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96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	</a:t>
            </a:r>
            <a:r>
              <a:rPr lang="pt-BR" sz="96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	Obrigado</a:t>
            </a:r>
            <a:endParaRPr lang="pt-BR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710386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Conceito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0363" indent="-360363" algn="just"/>
            <a:endParaRPr lang="pt-BR" dirty="0" smtClean="0"/>
          </a:p>
          <a:p>
            <a:pPr marL="360363" indent="0" algn="just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 Buzz Marketing é uma estratégia simples, na qual se pretende lançar uma idéia num público direcionado, fazendo com que a mesma se espalhe entre os indivíduos, sendo comum a todos.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buzz-marketing-principios-basicos-marketing-on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071942"/>
            <a:ext cx="4286255" cy="2731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Como funciona?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6472254" cy="3214710"/>
          </a:xfrm>
        </p:spPr>
        <p:txBody>
          <a:bodyPr/>
          <a:lstStyle/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Tem-se uma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CAUSA</a:t>
            </a:r>
          </a:p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Dentro de um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CONTEXTO</a:t>
            </a:r>
          </a:p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São escolhidos alguns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ELEITOS</a:t>
            </a:r>
          </a:p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IDÉIA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é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FIXADA</a:t>
            </a:r>
          </a:p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Para enfim ter a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DIVULGAÇÃO</a:t>
            </a:r>
          </a:p>
          <a:p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E talvez um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DESEQUILÍBRIO</a:t>
            </a:r>
            <a:endParaRPr lang="pt-BR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A causa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457200" y="1627082"/>
            <a:ext cx="7467600" cy="4873752"/>
          </a:xfrm>
        </p:spPr>
        <p:txBody>
          <a:bodyPr/>
          <a:lstStyle/>
          <a:p>
            <a:pPr algn="just"/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É o que se pretende espalhar.</a:t>
            </a:r>
          </a:p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 causa deve ser realmente boa para ambos os lados:  àqueles que a divulgam e àqueles que a recebem.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buNone/>
            </a:pP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agem 5" descr="ide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67479" y="3714752"/>
            <a:ext cx="2447925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7467600" cy="1143000"/>
          </a:xfrm>
        </p:spPr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 contexto</a:t>
            </a:r>
            <a:endParaRPr lang="pt-BR" sz="54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7467600" cy="4873752"/>
          </a:xfrm>
        </p:spPr>
        <p:txBody>
          <a:bodyPr/>
          <a:lstStyle/>
          <a:p>
            <a:pPr algn="just"/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Após uma idéia ser lançada, há duas possibilidades: dar certo ou não dar certo. O principal fator para esse resultado é o contexto, que dependendo do momento, do lugar e das pessoas a idéia pode ser um sucesso (ou não).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Os eleitos</a:t>
            </a:r>
            <a:endParaRPr lang="pt-BR" sz="54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As pessoas que possuem naturalidade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 convencimento e poder de persuasão para passar uma idéia para uma grande quantidade de pessoas são chamadas de eleitos. Deste modo, basta encontrarmos os eleitos para, assim, a causa se espalhar de forma rápida e eficaz.</a:t>
            </a:r>
            <a:endParaRPr lang="pt-BR" dirty="0"/>
          </a:p>
        </p:txBody>
      </p:sp>
      <p:pic>
        <p:nvPicPr>
          <p:cNvPr id="8" name="Imagem 7" descr="influenc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46670" y="3786736"/>
            <a:ext cx="3911610" cy="3071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Os comunicadores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São bastante influentes entre pessoas.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Além da quantidade de pessoas que eles conhecem, também vale ressaltar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 tipo de pessoas que eles conhecem (pessoas com alto poder de “espalhamento”).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comunicacao_corporati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05404" y="3786190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b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002060"/>
                </a:solidFill>
                <a:effectLst>
                  <a:glow rad="63500">
                    <a:schemeClr val="accent1">
                      <a:lumMod val="60000"/>
                      <a:lumOff val="40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Os experts</a:t>
            </a:r>
            <a:endParaRPr lang="pt-BR" sz="5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As idéias são passadas por eles aos comunicadores.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Gente especializada em todos os assuntos.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Tomamos decisões com auxílio deles (auxílio à tomada de decisões). </a:t>
            </a:r>
            <a:endParaRPr lang="pt-B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Acumulam conhecimento. 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 descr="Falar em públi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714752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453</TotalTime>
  <Words>519</Words>
  <Application>Microsoft Office PowerPoint</Application>
  <PresentationFormat>Apresentação na tela (4:3)</PresentationFormat>
  <Paragraphs>81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Balcão Envidraçado</vt:lpstr>
      <vt:lpstr>Buzz Marketing</vt:lpstr>
      <vt:lpstr>Agenda</vt:lpstr>
      <vt:lpstr>Conceito</vt:lpstr>
      <vt:lpstr>Como funciona?</vt:lpstr>
      <vt:lpstr>A causa</vt:lpstr>
      <vt:lpstr>O contexto</vt:lpstr>
      <vt:lpstr>Os eleitos</vt:lpstr>
      <vt:lpstr>Os comunicadores</vt:lpstr>
      <vt:lpstr>Os experts</vt:lpstr>
      <vt:lpstr>A fixação da idéia</vt:lpstr>
      <vt:lpstr>A divulgação</vt:lpstr>
      <vt:lpstr>O desequilíbrio</vt:lpstr>
      <vt:lpstr>Meio de dispersão</vt:lpstr>
      <vt:lpstr>Por que usar?</vt:lpstr>
      <vt:lpstr>Buzz Marketing vs. Marketing Viral</vt:lpstr>
      <vt:lpstr>Desvantagens</vt:lpstr>
      <vt:lpstr>Exemplo</vt:lpstr>
      <vt:lpstr>Referências</vt:lpstr>
      <vt:lpstr>Perguntas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Marqueting</dc:title>
  <dc:creator>Paulo Ricardo</dc:creator>
  <cp:lastModifiedBy>Sergio Barza</cp:lastModifiedBy>
  <cp:revision>55</cp:revision>
  <dcterms:created xsi:type="dcterms:W3CDTF">2011-06-14T23:13:21Z</dcterms:created>
  <dcterms:modified xsi:type="dcterms:W3CDTF">2011-06-18T21:45:34Z</dcterms:modified>
</cp:coreProperties>
</file>