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8" r:id="rId17"/>
    <p:sldId id="277" r:id="rId18"/>
    <p:sldId id="279" r:id="rId19"/>
    <p:sldId id="280" r:id="rId20"/>
    <p:sldId id="281" r:id="rId21"/>
    <p:sldId id="282" r:id="rId22"/>
    <p:sldId id="283" r:id="rId23"/>
    <p:sldId id="284" r:id="rId24"/>
    <p:sldId id="285" r:id="rId25"/>
    <p:sldId id="286" r:id="rId26"/>
    <p:sldId id="306" r:id="rId27"/>
    <p:sldId id="287" r:id="rId28"/>
    <p:sldId id="292" r:id="rId29"/>
    <p:sldId id="289" r:id="rId30"/>
    <p:sldId id="290" r:id="rId31"/>
    <p:sldId id="291" r:id="rId32"/>
    <p:sldId id="293" r:id="rId33"/>
    <p:sldId id="307" r:id="rId34"/>
    <p:sldId id="294" r:id="rId35"/>
    <p:sldId id="297" r:id="rId36"/>
    <p:sldId id="295" r:id="rId37"/>
    <p:sldId id="296" r:id="rId38"/>
    <p:sldId id="298" r:id="rId39"/>
    <p:sldId id="299" r:id="rId40"/>
    <p:sldId id="300" r:id="rId41"/>
    <p:sldId id="276" r:id="rId42"/>
    <p:sldId id="301" r:id="rId43"/>
    <p:sldId id="302" r:id="rId44"/>
    <p:sldId id="303" r:id="rId45"/>
    <p:sldId id="304" r:id="rId46"/>
    <p:sldId id="305" r:id="rId47"/>
    <p:sldId id="275" r:id="rId48"/>
    <p:sldId id="272" r:id="rId49"/>
    <p:sldId id="273" r:id="rId50"/>
    <p:sldId id="274" r:id="rId5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4" autoAdjust="0"/>
    <p:restoredTop sz="86140" autoAdjust="0"/>
  </p:normalViewPr>
  <p:slideViewPr>
    <p:cSldViewPr>
      <p:cViewPr varScale="1">
        <p:scale>
          <a:sx n="64" d="100"/>
          <a:sy n="64" d="100"/>
        </p:scale>
        <p:origin x="-13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B8B36F0-1789-45D0-B10C-CA22AC39114B}" type="datetimeFigureOut">
              <a:rPr lang="pt-BR"/>
              <a:pPr>
                <a:defRPr/>
              </a:pPr>
              <a:t>06/05/2011</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564999E-5F46-4CD6-800A-A4DC20981B3C}" type="slidenum">
              <a:rPr lang="pt-BR"/>
              <a:pPr>
                <a:defRPr/>
              </a:pPr>
              <a:t>‹#›</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5DA1C0-0F8B-4240-99AD-93381672E63A}" type="slidenum">
              <a:rPr lang="pt-BR"/>
              <a:pPr fontAlgn="base">
                <a:spcBef>
                  <a:spcPct val="0"/>
                </a:spcBef>
                <a:spcAft>
                  <a:spcPct val="0"/>
                </a:spcAft>
              </a:pPr>
              <a:t>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Link </a:t>
            </a:r>
            <a:r>
              <a:rPr lang="en-US" smtClean="0"/>
              <a:t>mining refers to data mining techniques that explicitly consider these links when building predictive or descriptive models </a:t>
            </a:r>
            <a:r>
              <a:rPr lang="pt-BR" smtClean="0"/>
              <a:t>of the linked data</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CC628-E915-4123-A49B-A27E28F1C3A6}" type="slidenum">
              <a:rPr lang="pt-BR"/>
              <a:pPr fontAlgn="base">
                <a:spcBef>
                  <a:spcPct val="0"/>
                </a:spcBef>
                <a:spcAft>
                  <a:spcPct val="0"/>
                </a:spcAft>
              </a:pPr>
              <a:t>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buFontTx/>
              <a:buChar char="-"/>
              <a:defRPr/>
            </a:pPr>
            <a:r>
              <a:rPr lang="en-US" dirty="0" smtClean="0"/>
              <a:t>These links often exhibit patterns that can indicate properties of the data instances such as the importance, rank, or category of the object.</a:t>
            </a:r>
          </a:p>
          <a:p>
            <a:pPr fontAlgn="auto">
              <a:spcBef>
                <a:spcPts val="0"/>
              </a:spcBef>
              <a:spcAft>
                <a:spcPts val="0"/>
              </a:spcAft>
              <a:buFontTx/>
              <a:buChar char="-"/>
              <a:defRPr/>
            </a:pPr>
            <a:endParaRPr lang="en-US" dirty="0" smtClean="0"/>
          </a:p>
          <a:p>
            <a:pPr fontAlgn="auto">
              <a:spcBef>
                <a:spcPts val="0"/>
              </a:spcBef>
              <a:spcAft>
                <a:spcPts val="0"/>
              </a:spcAft>
              <a:defRPr/>
            </a:pPr>
            <a:r>
              <a:rPr lang="en-US" dirty="0" smtClean="0"/>
              <a:t>Modeling objects using graphs allows us to represent arbitrary relations among entities. For example,</a:t>
            </a:r>
          </a:p>
          <a:p>
            <a:pPr fontAlgn="auto">
              <a:spcBef>
                <a:spcPts val="0"/>
              </a:spcBef>
              <a:spcAft>
                <a:spcPts val="0"/>
              </a:spcAft>
              <a:defRPr/>
            </a:pPr>
            <a:r>
              <a:rPr lang="en-US" dirty="0" smtClean="0"/>
              <a:t>we can convert a basket of items into a graph, or more specifically a clique, whose vertices correspond to</a:t>
            </a:r>
          </a:p>
          <a:p>
            <a:pPr fontAlgn="auto">
              <a:spcBef>
                <a:spcPts val="0"/>
              </a:spcBef>
              <a:spcAft>
                <a:spcPts val="0"/>
              </a:spcAft>
              <a:defRPr/>
            </a:pPr>
            <a:r>
              <a:rPr lang="en-US" dirty="0" smtClean="0"/>
              <a:t>the basket’s items, and all the items are connected to each other via an edge. Vertex labels correspond</a:t>
            </a:r>
          </a:p>
          <a:p>
            <a:pPr fontAlgn="auto">
              <a:spcBef>
                <a:spcPts val="0"/>
              </a:spcBef>
              <a:spcAft>
                <a:spcPts val="0"/>
              </a:spcAft>
              <a:defRPr/>
            </a:pPr>
            <a:r>
              <a:rPr lang="en-US" dirty="0" smtClean="0"/>
              <a:t>to unique identifiers of items, an edge between two vertices </a:t>
            </a:r>
            <a:r>
              <a:rPr lang="en-US" i="1" dirty="0" smtClean="0"/>
              <a:t>u and v represents the coexistence of u and v,</a:t>
            </a:r>
          </a:p>
          <a:p>
            <a:pPr fontAlgn="auto">
              <a:spcBef>
                <a:spcPts val="0"/>
              </a:spcBef>
              <a:spcAft>
                <a:spcPts val="0"/>
              </a:spcAft>
              <a:defRPr/>
            </a:pPr>
            <a:r>
              <a:rPr lang="en-US" dirty="0" smtClean="0"/>
              <a:t>and each edge has a label made of the two vertex labels at its both ends. </a:t>
            </a:r>
            <a:r>
              <a:rPr lang="en-US" dirty="0" err="1" smtClean="0"/>
              <a:t>Subgraphs</a:t>
            </a:r>
            <a:r>
              <a:rPr lang="en-US" dirty="0" smtClean="0"/>
              <a:t> that occur frequently</a:t>
            </a:r>
          </a:p>
          <a:p>
            <a:pPr fontAlgn="auto">
              <a:spcBef>
                <a:spcPts val="0"/>
              </a:spcBef>
              <a:spcAft>
                <a:spcPts val="0"/>
              </a:spcAft>
              <a:defRPr/>
            </a:pPr>
            <a:r>
              <a:rPr lang="en-US" dirty="0" smtClean="0"/>
              <a:t>over a large number of baskets will form patterns which include frequent </a:t>
            </a:r>
            <a:r>
              <a:rPr lang="en-US" dirty="0" err="1" smtClean="0"/>
              <a:t>itemsets</a:t>
            </a:r>
            <a:r>
              <a:rPr lang="en-US" dirty="0" smtClean="0"/>
              <a:t> in the traditional sense</a:t>
            </a:r>
          </a:p>
          <a:p>
            <a:pPr fontAlgn="auto">
              <a:spcBef>
                <a:spcPts val="0"/>
              </a:spcBef>
              <a:spcAft>
                <a:spcPts val="0"/>
              </a:spcAft>
              <a:defRPr/>
            </a:pPr>
            <a:r>
              <a:rPr lang="en-US" dirty="0" smtClean="0"/>
              <a:t>when the </a:t>
            </a:r>
            <a:r>
              <a:rPr lang="en-US" dirty="0" err="1" smtClean="0"/>
              <a:t>subgraphs</a:t>
            </a:r>
            <a:r>
              <a:rPr lang="en-US" dirty="0" smtClean="0"/>
              <a:t> become cliques. The key advantage of graph modeling is that it allows us to solve</a:t>
            </a:r>
          </a:p>
          <a:p>
            <a:pPr fontAlgn="auto">
              <a:spcBef>
                <a:spcPts val="0"/>
              </a:spcBef>
              <a:spcAft>
                <a:spcPts val="0"/>
              </a:spcAft>
              <a:defRPr/>
            </a:pPr>
            <a:r>
              <a:rPr lang="en-US" dirty="0" smtClean="0"/>
              <a:t>problems that we could not solve previously. For instance, consider a problem of mining chemical compounds</a:t>
            </a:r>
          </a:p>
          <a:p>
            <a:pPr fontAlgn="auto">
              <a:spcBef>
                <a:spcPts val="0"/>
              </a:spcBef>
              <a:spcAft>
                <a:spcPts val="0"/>
              </a:spcAft>
              <a:defRPr/>
            </a:pPr>
            <a:r>
              <a:rPr lang="en-US" dirty="0" smtClean="0"/>
              <a:t>to find recurrent substructures. We can achieve that using a graph-based pattern discovery algorithm by</a:t>
            </a:r>
          </a:p>
          <a:p>
            <a:pPr fontAlgn="auto">
              <a:spcBef>
                <a:spcPts val="0"/>
              </a:spcBef>
              <a:spcAft>
                <a:spcPts val="0"/>
              </a:spcAft>
              <a:defRPr/>
            </a:pPr>
            <a:r>
              <a:rPr lang="en-US" dirty="0" smtClean="0"/>
              <a:t>creating a graph for each one of the compounds whose vertices correspond to different atoms, and whose</a:t>
            </a:r>
          </a:p>
          <a:p>
            <a:pPr fontAlgn="auto">
              <a:spcBef>
                <a:spcPts val="0"/>
              </a:spcBef>
              <a:spcAft>
                <a:spcPts val="0"/>
              </a:spcAft>
              <a:defRPr/>
            </a:pPr>
            <a:r>
              <a:rPr lang="en-US" dirty="0" smtClean="0"/>
              <a:t>edges correspond to bonds between them. We can assign to each vertex a label corresponding to the atom</a:t>
            </a:r>
          </a:p>
          <a:p>
            <a:pPr fontAlgn="auto">
              <a:spcBef>
                <a:spcPts val="0"/>
              </a:spcBef>
              <a:spcAft>
                <a:spcPts val="0"/>
              </a:spcAft>
              <a:defRPr/>
            </a:pPr>
            <a:r>
              <a:rPr lang="en-US" dirty="0" smtClean="0"/>
              <a:t>involved (and potentially its charge), and assign to each edge a label corresponding to the type of the bond</a:t>
            </a:r>
          </a:p>
          <a:p>
            <a:pPr fontAlgn="auto">
              <a:spcBef>
                <a:spcPts val="0"/>
              </a:spcBef>
              <a:spcAft>
                <a:spcPts val="0"/>
              </a:spcAft>
              <a:defRPr/>
            </a:pPr>
            <a:r>
              <a:rPr lang="en-US" dirty="0" smtClean="0"/>
              <a:t>(and potentially information about their relative 3D orientation). Once these graphs have been created,</a:t>
            </a:r>
          </a:p>
          <a:p>
            <a:pPr fontAlgn="auto">
              <a:spcBef>
                <a:spcPts val="0"/>
              </a:spcBef>
              <a:spcAft>
                <a:spcPts val="0"/>
              </a:spcAft>
              <a:defRPr/>
            </a:pPr>
            <a:r>
              <a:rPr lang="en-US" dirty="0" smtClean="0"/>
              <a:t>recurrent substructures across different compounds become frequently occurring </a:t>
            </a:r>
            <a:r>
              <a:rPr lang="en-US" dirty="0" err="1" smtClean="0"/>
              <a:t>subgraphs</a:t>
            </a:r>
            <a:r>
              <a:rPr lang="en-US" dirty="0" smtClean="0"/>
              <a:t>.</a:t>
            </a:r>
            <a:endParaRPr lang="pt-BR"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E45644-D160-4EE6-9D7D-724A9895772A}" type="slidenum">
              <a:rPr lang="pt-BR"/>
              <a:pPr fontAlgn="base">
                <a:spcBef>
                  <a:spcPct val="0"/>
                </a:spcBef>
                <a:spcAft>
                  <a:spcPct val="0"/>
                </a:spcAft>
              </a:pPr>
              <a:t>10</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4D65F-9982-48F8-88B7-F7248DDEA10C}" type="slidenum">
              <a:rPr lang="pt-BR"/>
              <a:pPr fontAlgn="base">
                <a:spcBef>
                  <a:spcPct val="0"/>
                </a:spcBef>
                <a:spcAft>
                  <a:spcPct val="0"/>
                </a:spcAft>
              </a:pPr>
              <a:t>27</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D9ECE-A9AE-471F-A2BF-E0A52C47CE17}" type="slidenum">
              <a:rPr lang="pt-BR"/>
              <a:pPr fontAlgn="base">
                <a:spcBef>
                  <a:spcPct val="0"/>
                </a:spcBef>
                <a:spcAft>
                  <a:spcPct val="0"/>
                </a:spcAft>
              </a:pPr>
              <a:t>28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2E573-6D1C-454E-B3F4-36C1C3A250AE}" type="slidenum">
              <a:rPr lang="pt-BR"/>
              <a:pPr fontAlgn="base">
                <a:spcBef>
                  <a:spcPct val="0"/>
                </a:spcBef>
                <a:spcAft>
                  <a:spcPct val="0"/>
                </a:spcAft>
              </a:pPr>
              <a:t>29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1156C3-01E8-43A0-88FE-0B54765836FD}" type="slidenum">
              <a:rPr lang="pt-BR"/>
              <a:pPr fontAlgn="base">
                <a:spcBef>
                  <a:spcPct val="0"/>
                </a:spcBef>
                <a:spcAft>
                  <a:spcPct val="0"/>
                </a:spcAft>
              </a:pPr>
              <a:t>30</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dirty="0" smtClean="0"/>
              <a:t>Conjunto de grafos descrevendo várias expressões faciais de uma pessoa. Nós deveríamos ser capazes de gerar novos grafos que descrevem expressões similares, mas que não são conhecidas. Nós aplicamos técnicas estatísticas para garantir que os novos grafos gerados são parte da distribuição do conjunto original. Por exemplo, se a maioria das expressões descritas no conjunto são felizes então nós deveriamos esperar a geração de expressões na maioria das vezes felizes.</a:t>
            </a:r>
          </a:p>
          <a:p>
            <a:pPr>
              <a:spcBef>
                <a:spcPct val="0"/>
              </a:spcBef>
            </a:pPr>
            <a:endParaRPr lang="pt-BR"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26EE1-FE12-4583-A611-87D9D907E742}" type="slidenum">
              <a:rPr lang="pt-BR"/>
              <a:pPr fontAlgn="base">
                <a:spcBef>
                  <a:spcPct val="0"/>
                </a:spcBef>
                <a:spcAft>
                  <a:spcPct val="0"/>
                </a:spcAft>
              </a:pPr>
              <a:t>37</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represent some of the common</a:t>
            </a:r>
          </a:p>
          <a:p>
            <a:pPr>
              <a:spcBef>
                <a:spcPct val="0"/>
              </a:spcBef>
            </a:pPr>
            <a:r>
              <a:rPr lang="en-US" smtClean="0"/>
              <a:t>threads emerging from a variety of elds that are exploring</a:t>
            </a:r>
          </a:p>
          <a:p>
            <a:pPr>
              <a:spcBef>
                <a:spcPct val="0"/>
              </a:spcBef>
            </a:pPr>
            <a:r>
              <a:rPr lang="en-US" smtClean="0"/>
              <a:t>this exciting and rapidly expanding eld.</a:t>
            </a:r>
            <a:endParaRPr lang="pt-BR"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802E82-B8A9-4DC1-8DE2-90A505E62557}" type="slidenum">
              <a:rPr lang="pt-BR"/>
              <a:pPr fontAlgn="base">
                <a:spcBef>
                  <a:spcPct val="0"/>
                </a:spcBef>
                <a:spcAft>
                  <a:spcPct val="0"/>
                </a:spcAft>
              </a:pPr>
              <a:t>46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71D6A1B2-600A-418F-A751-CCBAA19F3C5E}" type="datetime1">
              <a:rPr lang="pt-BR"/>
              <a:pPr>
                <a:defRPr/>
              </a:pPr>
              <a:t>06/05/2011</a:t>
            </a:fld>
            <a:endParaRPr lang="pt-BR"/>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pt-B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34721544-F1EB-46F6-B2C2-F557A7947FF3}" type="slidenum">
              <a:rPr lang="pt-BR"/>
              <a:pPr>
                <a:defRPr/>
              </a:pPr>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3E407F-235B-4E9D-940C-747E06C3E58C}" type="datetime1">
              <a:rPr lang="pt-BR"/>
              <a:pPr>
                <a:defRPr/>
              </a:pPr>
              <a:t>06/05/2011</a:t>
            </a:fld>
            <a:endParaRPr lang="pt-BR"/>
          </a:p>
        </p:txBody>
      </p:sp>
      <p:sp>
        <p:nvSpPr>
          <p:cNvPr id="5" name="Footer Placeholder 2"/>
          <p:cNvSpPr>
            <a:spLocks noGrp="1"/>
          </p:cNvSpPr>
          <p:nvPr>
            <p:ph type="ftr" sz="quarter" idx="11"/>
          </p:nvPr>
        </p:nvSpPr>
        <p:spPr/>
        <p:txBody>
          <a:bodyPr/>
          <a:lstStyle>
            <a:lvl1pPr>
              <a:defRPr/>
            </a:lvl1pPr>
          </a:lstStyle>
          <a:p>
            <a:pPr>
              <a:defRPr/>
            </a:pPr>
            <a:endParaRPr lang="pt-BR"/>
          </a:p>
        </p:txBody>
      </p:sp>
      <p:sp>
        <p:nvSpPr>
          <p:cNvPr id="6" name="Slide Number Placeholder 22"/>
          <p:cNvSpPr>
            <a:spLocks noGrp="1"/>
          </p:cNvSpPr>
          <p:nvPr>
            <p:ph type="sldNum" sz="quarter" idx="12"/>
          </p:nvPr>
        </p:nvSpPr>
        <p:spPr/>
        <p:txBody>
          <a:bodyPr/>
          <a:lstStyle>
            <a:lvl1pPr>
              <a:defRPr/>
            </a:lvl1pPr>
          </a:lstStyle>
          <a:p>
            <a:pPr>
              <a:defRPr/>
            </a:pPr>
            <a:fld id="{D1CCB8B0-4BB2-464A-A54C-D4D3C2E3E157}"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D46653D-874B-4C57-B509-AD8FD4EB4619}" type="datetime1">
              <a:rPr lang="pt-BR"/>
              <a:pPr>
                <a:defRPr/>
              </a:pPr>
              <a:t>06/05/2011</a:t>
            </a:fld>
            <a:endParaRPr lang="pt-B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pt-B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2E89C00-1996-4B11-BF32-418B58A4DEFD}" type="slidenum">
              <a:rPr lang="pt-BR"/>
              <a:pPr>
                <a:defRPr/>
              </a:pPr>
              <a:t>‹#›</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54917F-C830-4915-82CB-BCB8FC7C1F13}" type="datetime1">
              <a:rPr lang="pt-BR"/>
              <a:pPr>
                <a:defRPr/>
              </a:pPr>
              <a:t>06/05/2011</a:t>
            </a:fld>
            <a:endParaRPr lang="pt-BR"/>
          </a:p>
        </p:txBody>
      </p:sp>
      <p:sp>
        <p:nvSpPr>
          <p:cNvPr id="5" name="Footer Placeholder 2"/>
          <p:cNvSpPr>
            <a:spLocks noGrp="1"/>
          </p:cNvSpPr>
          <p:nvPr>
            <p:ph type="ftr" sz="quarter" idx="11"/>
          </p:nvPr>
        </p:nvSpPr>
        <p:spPr/>
        <p:txBody>
          <a:bodyPr/>
          <a:lstStyle>
            <a:lvl1pPr>
              <a:defRPr/>
            </a:lvl1pPr>
          </a:lstStyle>
          <a:p>
            <a:pPr>
              <a:defRPr/>
            </a:pPr>
            <a:endParaRPr lang="pt-BR"/>
          </a:p>
        </p:txBody>
      </p:sp>
      <p:sp>
        <p:nvSpPr>
          <p:cNvPr id="6" name="Slide Number Placeholder 22"/>
          <p:cNvSpPr>
            <a:spLocks noGrp="1"/>
          </p:cNvSpPr>
          <p:nvPr>
            <p:ph type="sldNum" sz="quarter" idx="12"/>
          </p:nvPr>
        </p:nvSpPr>
        <p:spPr/>
        <p:txBody>
          <a:bodyPr/>
          <a:lstStyle>
            <a:lvl1pPr>
              <a:defRPr/>
            </a:lvl1pPr>
          </a:lstStyle>
          <a:p>
            <a:pPr>
              <a:defRPr/>
            </a:pPr>
            <a:fld id="{820175EE-0753-4D66-815B-CE3A4FB54588}"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52A9DAC3-E29B-4D49-B312-FAE86713FF18}" type="datetime1">
              <a:rPr lang="pt-BR"/>
              <a:pPr>
                <a:defRPr/>
              </a:pPr>
              <a:t>06/05/2011</a:t>
            </a:fld>
            <a:endParaRPr lang="pt-B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DA781C99-FD89-4883-88C6-CF3A76D607CF}" type="slidenum">
              <a:rPr lang="pt-BR"/>
              <a:pPr>
                <a:defRPr/>
              </a:pPr>
              <a:t>‹#›</a:t>
            </a:fld>
            <a:endParaRPr lang="pt-BR"/>
          </a:p>
        </p:txBody>
      </p:sp>
      <p:sp>
        <p:nvSpPr>
          <p:cNvPr id="9" name="Footer Placeholder 13"/>
          <p:cNvSpPr>
            <a:spLocks noGrp="1"/>
          </p:cNvSpPr>
          <p:nvPr>
            <p:ph type="ftr" sz="quarter" idx="12"/>
          </p:nvPr>
        </p:nvSpPr>
        <p:spPr/>
        <p:txBody>
          <a:bodyPr/>
          <a:lstStyle>
            <a:lvl1pPr>
              <a:defRPr/>
            </a:lvl1pPr>
          </a:lstStyle>
          <a:p>
            <a:pPr>
              <a:defRPr/>
            </a:pPr>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464F39B1-8BAD-4495-8608-A6E592664A2F}" type="datetime1">
              <a:rPr lang="pt-BR"/>
              <a:pPr>
                <a:defRPr/>
              </a:pPr>
              <a:t>06/05/2011</a:t>
            </a:fld>
            <a:endParaRPr lang="pt-BR"/>
          </a:p>
        </p:txBody>
      </p:sp>
      <p:sp>
        <p:nvSpPr>
          <p:cNvPr id="6" name="Slide Number Placeholder 9"/>
          <p:cNvSpPr>
            <a:spLocks noGrp="1"/>
          </p:cNvSpPr>
          <p:nvPr>
            <p:ph type="sldNum" sz="quarter" idx="11"/>
          </p:nvPr>
        </p:nvSpPr>
        <p:spPr/>
        <p:txBody>
          <a:bodyPr rtlCol="0"/>
          <a:lstStyle>
            <a:lvl1pPr>
              <a:defRPr/>
            </a:lvl1pPr>
          </a:lstStyle>
          <a:p>
            <a:pPr>
              <a:defRPr/>
            </a:pPr>
            <a:fld id="{D13DB493-C070-4EF7-B783-6BDE99094A68}" type="slidenum">
              <a:rPr lang="pt-BR"/>
              <a:pPr>
                <a:defRPr/>
              </a:pPr>
              <a:t>‹#›</a:t>
            </a:fld>
            <a:endParaRPr lang="pt-BR"/>
          </a:p>
        </p:txBody>
      </p:sp>
      <p:sp>
        <p:nvSpPr>
          <p:cNvPr id="7" name="Footer Placeholder 11"/>
          <p:cNvSpPr>
            <a:spLocks noGrp="1"/>
          </p:cNvSpPr>
          <p:nvPr>
            <p:ph type="ftr" sz="quarter" idx="12"/>
          </p:nvPr>
        </p:nvSpPr>
        <p:spPr/>
        <p:txBody>
          <a:bodyPr rtlCol="0"/>
          <a:lstStyle>
            <a:lvl1pPr>
              <a:defRPr/>
            </a:lvl1pPr>
          </a:lstStyle>
          <a:p>
            <a:pPr>
              <a:defRPr/>
            </a:pP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423CDB4-31E5-4C56-84B7-DB236D165BE2}" type="datetime1">
              <a:rPr lang="pt-BR"/>
              <a:pPr>
                <a:defRPr/>
              </a:pPr>
              <a:t>06/05/2011</a:t>
            </a:fld>
            <a:endParaRPr lang="pt-BR"/>
          </a:p>
        </p:txBody>
      </p:sp>
      <p:sp>
        <p:nvSpPr>
          <p:cNvPr id="8" name="Slide Number Placeholder 11"/>
          <p:cNvSpPr>
            <a:spLocks noGrp="1"/>
          </p:cNvSpPr>
          <p:nvPr>
            <p:ph type="sldNum" sz="quarter" idx="11"/>
          </p:nvPr>
        </p:nvSpPr>
        <p:spPr/>
        <p:txBody>
          <a:bodyPr rtlCol="0"/>
          <a:lstStyle>
            <a:lvl1pPr>
              <a:defRPr/>
            </a:lvl1pPr>
          </a:lstStyle>
          <a:p>
            <a:pPr>
              <a:defRPr/>
            </a:pPr>
            <a:fld id="{5644BFC5-B563-415E-9EF0-89F3304010BB}" type="slidenum">
              <a:rPr lang="pt-BR"/>
              <a:pPr>
                <a:defRPr/>
              </a:pPr>
              <a:t>‹#›</a:t>
            </a:fld>
            <a:endParaRPr lang="pt-BR"/>
          </a:p>
        </p:txBody>
      </p:sp>
      <p:sp>
        <p:nvSpPr>
          <p:cNvPr id="9" name="Footer Placeholder 13"/>
          <p:cNvSpPr>
            <a:spLocks noGrp="1"/>
          </p:cNvSpPr>
          <p:nvPr>
            <p:ph type="ftr" sz="quarter" idx="12"/>
          </p:nvPr>
        </p:nvSpPr>
        <p:spPr/>
        <p:txBody>
          <a:bodyPr rtlCol="0"/>
          <a:lstStyle>
            <a:lvl1pPr>
              <a:defRPr/>
            </a:lvl1pPr>
          </a:lstStyle>
          <a:p>
            <a:pPr>
              <a:defRPr/>
            </a:pP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895B1B8-787B-445E-B089-A2A1EB13A0C9}" type="datetime1">
              <a:rPr lang="pt-BR"/>
              <a:pPr>
                <a:defRPr/>
              </a:pPr>
              <a:t>06/05/2011</a:t>
            </a:fld>
            <a:endParaRPr lang="pt-BR"/>
          </a:p>
        </p:txBody>
      </p:sp>
      <p:sp>
        <p:nvSpPr>
          <p:cNvPr id="4" name="Footer Placeholder 2"/>
          <p:cNvSpPr>
            <a:spLocks noGrp="1"/>
          </p:cNvSpPr>
          <p:nvPr>
            <p:ph type="ftr" sz="quarter" idx="11"/>
          </p:nvPr>
        </p:nvSpPr>
        <p:spPr/>
        <p:txBody>
          <a:bodyPr/>
          <a:lstStyle>
            <a:lvl1pPr>
              <a:defRPr/>
            </a:lvl1pPr>
          </a:lstStyle>
          <a:p>
            <a:pPr>
              <a:defRPr/>
            </a:pPr>
            <a:endParaRPr lang="pt-BR"/>
          </a:p>
        </p:txBody>
      </p:sp>
      <p:sp>
        <p:nvSpPr>
          <p:cNvPr id="5" name="Slide Number Placeholder 22"/>
          <p:cNvSpPr>
            <a:spLocks noGrp="1"/>
          </p:cNvSpPr>
          <p:nvPr>
            <p:ph type="sldNum" sz="quarter" idx="12"/>
          </p:nvPr>
        </p:nvSpPr>
        <p:spPr/>
        <p:txBody>
          <a:bodyPr/>
          <a:lstStyle>
            <a:lvl1pPr>
              <a:defRPr/>
            </a:lvl1pPr>
          </a:lstStyle>
          <a:p>
            <a:pPr>
              <a:defRPr/>
            </a:pPr>
            <a:fld id="{3193217B-BD66-4E30-B374-1D512C82F9BA}"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C88C2DA-BC33-4185-8881-29B15DA6C31F}" type="datetime1">
              <a:rPr lang="pt-BR"/>
              <a:pPr>
                <a:defRPr/>
              </a:pPr>
              <a:t>06/05/2011</a:t>
            </a:fld>
            <a:endParaRPr lang="pt-BR"/>
          </a:p>
        </p:txBody>
      </p:sp>
      <p:sp>
        <p:nvSpPr>
          <p:cNvPr id="3" name="Footer Placeholder 2"/>
          <p:cNvSpPr>
            <a:spLocks noGrp="1"/>
          </p:cNvSpPr>
          <p:nvPr>
            <p:ph type="ftr" sz="quarter" idx="11"/>
          </p:nvPr>
        </p:nvSpPr>
        <p:spPr/>
        <p:txBody>
          <a:bodyPr/>
          <a:lstStyle>
            <a:lvl1pPr>
              <a:defRPr/>
            </a:lvl1pPr>
          </a:lstStyle>
          <a:p>
            <a:pPr>
              <a:defRPr/>
            </a:pPr>
            <a:endParaRPr lang="pt-B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333A5367-334C-402A-BC7E-2FB6F320E77B}"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856B322-5BC2-4E36-92B9-4CCEFDC6BF89}" type="datetime1">
              <a:rPr lang="pt-BR"/>
              <a:pPr>
                <a:defRPr/>
              </a:pPr>
              <a:t>06/05/2011</a:t>
            </a:fld>
            <a:endParaRPr lang="pt-BR"/>
          </a:p>
        </p:txBody>
      </p:sp>
      <p:sp>
        <p:nvSpPr>
          <p:cNvPr id="6" name="Footer Placeholder 2"/>
          <p:cNvSpPr>
            <a:spLocks noGrp="1"/>
          </p:cNvSpPr>
          <p:nvPr>
            <p:ph type="ftr" sz="quarter" idx="11"/>
          </p:nvPr>
        </p:nvSpPr>
        <p:spPr/>
        <p:txBody>
          <a:bodyPr/>
          <a:lstStyle>
            <a:lvl1pPr>
              <a:defRPr/>
            </a:lvl1pPr>
          </a:lstStyle>
          <a:p>
            <a:pPr>
              <a:defRPr/>
            </a:pPr>
            <a:endParaRPr lang="pt-BR"/>
          </a:p>
        </p:txBody>
      </p:sp>
      <p:sp>
        <p:nvSpPr>
          <p:cNvPr id="7" name="Slide Number Placeholder 22"/>
          <p:cNvSpPr>
            <a:spLocks noGrp="1"/>
          </p:cNvSpPr>
          <p:nvPr>
            <p:ph type="sldNum" sz="quarter" idx="12"/>
          </p:nvPr>
        </p:nvSpPr>
        <p:spPr/>
        <p:txBody>
          <a:bodyPr/>
          <a:lstStyle>
            <a:lvl1pPr>
              <a:defRPr/>
            </a:lvl1pPr>
          </a:lstStyle>
          <a:p>
            <a:pPr>
              <a:defRPr/>
            </a:pPr>
            <a:fld id="{27D4DD47-85EE-4F0E-810E-50CF3744C034}"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2A19C2EA-ED16-4B75-B135-801A5696D721}" type="datetime1">
              <a:rPr lang="pt-BR"/>
              <a:pPr>
                <a:defRPr/>
              </a:pPr>
              <a:t>06/05/2011</a:t>
            </a:fld>
            <a:endParaRPr lang="pt-B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B97299FF-CBAA-4AB3-98EB-C8C6A94EDC0F}" type="slidenum">
              <a:rPr lang="pt-BR"/>
              <a:pPr>
                <a:defRPr/>
              </a:pPr>
              <a:t>‹#›</a:t>
            </a:fld>
            <a:endParaRPr lang="pt-BR"/>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pt-B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663F55EE-51E2-4EE2-AAA9-9CEE2D8AB936}" type="datetime1">
              <a:rPr lang="pt-BR"/>
              <a:pPr>
                <a:defRPr/>
              </a:pPr>
              <a:t>06/05/2011</a:t>
            </a:fld>
            <a:endParaRPr lang="pt-B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pt-B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B1D56CDF-26B0-4932-ADE1-1CEA8238F10D}"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FADA7A"/>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pt-BR" dirty="0" smtClean="0"/>
              <a:t>LINK MiNING</a:t>
            </a:r>
            <a:endParaRPr lang="pt-BR" dirty="0"/>
          </a:p>
        </p:txBody>
      </p:sp>
      <p:sp>
        <p:nvSpPr>
          <p:cNvPr id="9219" name="Subtitle 2"/>
          <p:cNvSpPr>
            <a:spLocks noGrp="1"/>
          </p:cNvSpPr>
          <p:nvPr>
            <p:ph type="subTitle" idx="1"/>
          </p:nvPr>
        </p:nvSpPr>
        <p:spPr>
          <a:xfrm>
            <a:off x="2362200" y="6049963"/>
            <a:ext cx="6705600" cy="685800"/>
          </a:xfrm>
        </p:spPr>
        <p:txBody>
          <a:bodyPr/>
          <a:lstStyle/>
          <a:p>
            <a:r>
              <a:rPr lang="pt-BR" smtClean="0"/>
              <a:t>Rafael Santos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pt-BR" smtClean="0"/>
              <a:t>Link Mining</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pt-BR" dirty="0" smtClean="0"/>
              <a:t>Padrões -&gt; propriedades dos dados;</a:t>
            </a:r>
          </a:p>
          <a:p>
            <a:pPr marL="320040" indent="-320040" fontAlgn="auto">
              <a:spcAft>
                <a:spcPts val="0"/>
              </a:spcAft>
              <a:buFont typeface="Wingdings"/>
              <a:buChar char=""/>
              <a:defRPr/>
            </a:pPr>
            <a:r>
              <a:rPr lang="pt-BR" dirty="0" smtClean="0"/>
              <a:t>Predizer quando um link irá aparecer;</a:t>
            </a:r>
          </a:p>
          <a:p>
            <a:pPr marL="320040" indent="-320040" fontAlgn="auto">
              <a:spcAft>
                <a:spcPts val="0"/>
              </a:spcAft>
              <a:buFont typeface="Wingdings"/>
              <a:buChar char=""/>
              <a:defRPr/>
            </a:pPr>
            <a:r>
              <a:rPr lang="pt-BR" dirty="0" smtClean="0"/>
              <a:t>Padrões mais complexos -&gt; descoberta </a:t>
            </a:r>
            <a:r>
              <a:rPr lang="pt-BR" dirty="0" smtClean="0"/>
              <a:t>de </a:t>
            </a:r>
            <a:r>
              <a:rPr lang="pt-BR" dirty="0" smtClean="0"/>
              <a:t>subestruturas (comunidades, grupos);</a:t>
            </a:r>
            <a:endParaRPr lang="pt-BR" dirty="0" smtClean="0"/>
          </a:p>
          <a:p>
            <a:pPr marL="320040" indent="-320040" fontAlgn="auto">
              <a:spcAft>
                <a:spcPts val="0"/>
              </a:spcAft>
              <a:buFont typeface="Wingdings"/>
              <a:buChar char=""/>
              <a:defRPr/>
            </a:pPr>
            <a:r>
              <a:rPr lang="pt-BR" dirty="0" smtClean="0"/>
              <a:t>Algoritmos tradicionais de data mining -&gt; coleção de instrancias independentes (IID);</a:t>
            </a:r>
          </a:p>
          <a:p>
            <a:pPr marL="320040" indent="-320040" fontAlgn="auto">
              <a:spcAft>
                <a:spcPts val="0"/>
              </a:spcAft>
              <a:buFont typeface="Wingdings"/>
              <a:buChar char=""/>
              <a:defRPr/>
            </a:pPr>
            <a:r>
              <a:rPr lang="pt-BR" dirty="0" smtClean="0"/>
              <a:t>Desafio: conjunto de dados heterogêneos;</a:t>
            </a:r>
          </a:p>
          <a:p>
            <a:pPr marL="320040" indent="-320040" fontAlgn="auto">
              <a:spcAft>
                <a:spcPts val="0"/>
              </a:spcAft>
              <a:buFont typeface="Wingdings"/>
              <a:buChar char=""/>
              <a:defRPr/>
            </a:pPr>
            <a:r>
              <a:rPr lang="pt-BR" dirty="0" smtClean="0"/>
              <a:t>Inferência estatística tradicional não funciona;</a:t>
            </a:r>
          </a:p>
          <a:p>
            <a:pPr marL="320040" indent="-320040" fontAlgn="auto">
              <a:spcAft>
                <a:spcPts val="0"/>
              </a:spcAft>
              <a:buFont typeface="Wingdings"/>
              <a:buChar char=""/>
              <a:defRPr/>
            </a:pPr>
            <a:r>
              <a:rPr lang="pt-BR" dirty="0" smtClean="0"/>
              <a:t>Links representam um conhecimento que deve ser explorado;</a:t>
            </a:r>
            <a:endParaRPr lang="pt-BR" dirty="0"/>
          </a:p>
        </p:txBody>
      </p:sp>
      <p:sp>
        <p:nvSpPr>
          <p:cNvPr id="4" name="Slide Number Placeholder 3"/>
          <p:cNvSpPr>
            <a:spLocks noGrp="1"/>
          </p:cNvSpPr>
          <p:nvPr>
            <p:ph type="sldNum" sz="quarter" idx="12"/>
          </p:nvPr>
        </p:nvSpPr>
        <p:spPr/>
        <p:txBody>
          <a:bodyPr>
            <a:normAutofit fontScale="85000" lnSpcReduction="20000"/>
          </a:bodyPr>
          <a:lstStyle/>
          <a:p>
            <a:pPr>
              <a:defRPr/>
            </a:pPr>
            <a:fld id="{1FB45C84-DB66-4602-ACEB-C840238882CE}" type="slidenum">
              <a:rPr lang="pt-BR"/>
              <a:pPr>
                <a:defRPr/>
              </a:pPr>
              <a:t>10</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grpId="1" nodeType="withEffect">
                                  <p:stCondLst>
                                    <p:cond delay="0"/>
                                  </p:stCondLst>
                                  <p:childTnLst>
                                    <p:set>
                                      <p:cBhvr rctx="PPT">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9" presetClass="emph" presetSubtype="0" grpId="1"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9" presetClass="emph" presetSubtype="0" grpId="1" nodeType="withEffect">
                                  <p:stCondLst>
                                    <p:cond delay="0"/>
                                  </p:stCondLst>
                                  <p:childTnLst>
                                    <p:set>
                                      <p:cBhvr rctx="PPT">
                                        <p:cTn id="47" dur="indefinite"/>
                                        <p:tgtEl>
                                          <p:spTgt spid="3">
                                            <p:txEl>
                                              <p:pRg st="5" end="5"/>
                                            </p:txEl>
                                          </p:spTgt>
                                        </p:tgtEl>
                                        <p:attrNameLst>
                                          <p:attrName>style.opacity</p:attrName>
                                        </p:attrNameLst>
                                      </p:cBhvr>
                                      <p:to>
                                        <p:strVal val="0.5"/>
                                      </p:to>
                                    </p:set>
                                    <p:animEffect filter="image" prLst="opacity: 0.5">
                                      <p:cBhvr rctx="IE">
                                        <p:cTn id="48"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pt-BR" smtClean="0"/>
              <a:t>Link Mining</a:t>
            </a:r>
          </a:p>
        </p:txBody>
      </p:sp>
      <p:sp>
        <p:nvSpPr>
          <p:cNvPr id="4" name="Rounded Rectangle 3"/>
          <p:cNvSpPr/>
          <p:nvPr/>
        </p:nvSpPr>
        <p:spPr>
          <a:xfrm>
            <a:off x="827088" y="1916113"/>
            <a:ext cx="2376487"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Análide de Links</a:t>
            </a:r>
            <a:endParaRPr lang="pt-BR" sz="2400" dirty="0"/>
          </a:p>
        </p:txBody>
      </p:sp>
      <p:sp>
        <p:nvSpPr>
          <p:cNvPr id="5" name="Rounded Rectangle 4"/>
          <p:cNvSpPr/>
          <p:nvPr/>
        </p:nvSpPr>
        <p:spPr>
          <a:xfrm>
            <a:off x="5867400" y="1844675"/>
            <a:ext cx="20891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Mineração de grafos</a:t>
            </a:r>
            <a:endParaRPr lang="pt-BR" sz="2400" dirty="0"/>
          </a:p>
        </p:txBody>
      </p:sp>
      <p:sp>
        <p:nvSpPr>
          <p:cNvPr id="6" name="Rounded Rectangle 5"/>
          <p:cNvSpPr/>
          <p:nvPr/>
        </p:nvSpPr>
        <p:spPr>
          <a:xfrm>
            <a:off x="1042988" y="2708275"/>
            <a:ext cx="2376487"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Programação de lógica indutiva</a:t>
            </a:r>
            <a:endParaRPr lang="pt-BR" sz="2400" dirty="0"/>
          </a:p>
        </p:txBody>
      </p:sp>
      <p:sp>
        <p:nvSpPr>
          <p:cNvPr id="7" name="Rounded Rectangle 6"/>
          <p:cNvSpPr/>
          <p:nvPr/>
        </p:nvSpPr>
        <p:spPr>
          <a:xfrm>
            <a:off x="3348038" y="1844675"/>
            <a:ext cx="2376487"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Aprendizado relacional</a:t>
            </a:r>
            <a:endParaRPr lang="pt-BR" sz="2400" dirty="0"/>
          </a:p>
        </p:txBody>
      </p:sp>
      <p:sp>
        <p:nvSpPr>
          <p:cNvPr id="8" name="Rounded Rectangle 7"/>
          <p:cNvSpPr/>
          <p:nvPr/>
        </p:nvSpPr>
        <p:spPr>
          <a:xfrm>
            <a:off x="3708400" y="2781300"/>
            <a:ext cx="2735263" cy="71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Mineração da web e hipertextos</a:t>
            </a:r>
            <a:endParaRPr lang="pt-BR" sz="2400" dirty="0"/>
          </a:p>
        </p:txBody>
      </p:sp>
      <p:sp>
        <p:nvSpPr>
          <p:cNvPr id="9" name="Rounded Rectangle 8"/>
          <p:cNvSpPr/>
          <p:nvPr/>
        </p:nvSpPr>
        <p:spPr>
          <a:xfrm>
            <a:off x="3276600" y="5445125"/>
            <a:ext cx="2159000" cy="1079500"/>
          </a:xfrm>
          <a:prstGeom prst="roundRect">
            <a:avLst/>
          </a:prstGeom>
          <a:solidFill>
            <a:schemeClr val="accent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3200" dirty="0"/>
              <a:t>Ênfase nos Links</a:t>
            </a:r>
            <a:endParaRPr lang="pt-BR" sz="3200" dirty="0"/>
          </a:p>
        </p:txBody>
      </p:sp>
      <p:sp>
        <p:nvSpPr>
          <p:cNvPr id="10" name="Down Arrow 9"/>
          <p:cNvSpPr/>
          <p:nvPr/>
        </p:nvSpPr>
        <p:spPr>
          <a:xfrm>
            <a:off x="3779838" y="3933825"/>
            <a:ext cx="1008062" cy="1223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Slide Number Placeholder 10"/>
          <p:cNvSpPr>
            <a:spLocks noGrp="1"/>
          </p:cNvSpPr>
          <p:nvPr>
            <p:ph type="sldNum" sz="quarter" idx="12"/>
          </p:nvPr>
        </p:nvSpPr>
        <p:spPr/>
        <p:txBody>
          <a:bodyPr>
            <a:normAutofit fontScale="85000" lnSpcReduction="20000"/>
          </a:bodyPr>
          <a:lstStyle/>
          <a:p>
            <a:pPr>
              <a:defRPr/>
            </a:pPr>
            <a:fld id="{5DE1C411-5C00-4DE7-A1F6-8912DB468BB1}" type="slidenum">
              <a:rPr lang="pt-BR"/>
              <a:pPr>
                <a:defRPr/>
              </a:pPr>
              <a:t>11</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pt-BR" smtClean="0"/>
              <a:t>Objetivo</a:t>
            </a:r>
          </a:p>
        </p:txBody>
      </p:sp>
      <p:sp>
        <p:nvSpPr>
          <p:cNvPr id="3" name="Content Placeholder 2"/>
          <p:cNvSpPr>
            <a:spLocks noGrp="1"/>
          </p:cNvSpPr>
          <p:nvPr>
            <p:ph sz="quarter" idx="1"/>
          </p:nvPr>
        </p:nvSpPr>
        <p:spPr>
          <a:xfrm>
            <a:off x="612775" y="1600200"/>
            <a:ext cx="8153400" cy="4495800"/>
          </a:xfrm>
        </p:spPr>
        <p:txBody>
          <a:bodyPr/>
          <a:lstStyle/>
          <a:p>
            <a:r>
              <a:rPr lang="pt-BR" smtClean="0"/>
              <a:t>Pesquisas da comunidade científica em relação ao tema;</a:t>
            </a:r>
          </a:p>
          <a:p>
            <a:r>
              <a:rPr lang="pt-BR" smtClean="0"/>
              <a:t>Muitas técnicas;</a:t>
            </a:r>
          </a:p>
          <a:p>
            <a:r>
              <a:rPr lang="pt-BR" smtClean="0"/>
              <a:t>Principais:</a:t>
            </a:r>
          </a:p>
          <a:p>
            <a:endParaRPr lang="pt-BR" smtClean="0"/>
          </a:p>
        </p:txBody>
      </p:sp>
      <p:graphicFrame>
        <p:nvGraphicFramePr>
          <p:cNvPr id="4" name="Table 3"/>
          <p:cNvGraphicFramePr>
            <a:graphicFrameLocks noGrp="1"/>
          </p:cNvGraphicFramePr>
          <p:nvPr/>
        </p:nvGraphicFramePr>
        <p:xfrm>
          <a:off x="1042988" y="3933825"/>
          <a:ext cx="7560840" cy="2661920"/>
        </p:xfrm>
        <a:graphic>
          <a:graphicData uri="http://schemas.openxmlformats.org/drawingml/2006/table">
            <a:tbl>
              <a:tblPr firstRow="1" bandRow="1">
                <a:tableStyleId>{5C22544A-7EE6-4342-B048-85BDC9FD1C3A}</a:tableStyleId>
              </a:tblPr>
              <a:tblGrid>
                <a:gridCol w="2520280"/>
                <a:gridCol w="2520280"/>
                <a:gridCol w="2520280"/>
              </a:tblGrid>
              <a:tr h="370840">
                <a:tc>
                  <a:txBody>
                    <a:bodyPr/>
                    <a:lstStyle/>
                    <a:p>
                      <a:r>
                        <a:rPr lang="pt-BR" dirty="0" smtClean="0"/>
                        <a:t>Relacionadas a Objetos</a:t>
                      </a:r>
                      <a:endParaRPr lang="pt-BR" dirty="0"/>
                    </a:p>
                  </a:txBody>
                  <a:tcPr/>
                </a:tc>
                <a:tc>
                  <a:txBody>
                    <a:bodyPr/>
                    <a:lstStyle/>
                    <a:p>
                      <a:r>
                        <a:rPr lang="pt-BR" dirty="0" smtClean="0"/>
                        <a:t>Relacionadas</a:t>
                      </a:r>
                      <a:r>
                        <a:rPr lang="pt-BR" baseline="0" dirty="0" smtClean="0"/>
                        <a:t> a Links</a:t>
                      </a:r>
                      <a:endParaRPr lang="pt-BR" dirty="0"/>
                    </a:p>
                  </a:txBody>
                  <a:tcPr/>
                </a:tc>
                <a:tc>
                  <a:txBody>
                    <a:bodyPr/>
                    <a:lstStyle/>
                    <a:p>
                      <a:r>
                        <a:rPr lang="pt-BR" dirty="0" smtClean="0"/>
                        <a:t>Relacionadas a Grafos</a:t>
                      </a:r>
                      <a:endParaRPr lang="pt-BR" dirty="0"/>
                    </a:p>
                  </a:txBody>
                  <a:tcPr/>
                </a:tc>
              </a:tr>
              <a:tr h="370840">
                <a:tc>
                  <a:txBody>
                    <a:bodyPr/>
                    <a:lstStyle/>
                    <a:p>
                      <a:pPr algn="l"/>
                      <a:r>
                        <a:rPr lang="pt-BR" dirty="0" smtClean="0"/>
                        <a:t>Ranking de objetos baseado em links</a:t>
                      </a:r>
                      <a:endParaRPr lang="pt-BR" dirty="0"/>
                    </a:p>
                  </a:txBody>
                  <a:tcPr anchor="ctr"/>
                </a:tc>
                <a:tc>
                  <a:txBody>
                    <a:bodyPr/>
                    <a:lstStyle/>
                    <a:p>
                      <a:pPr algn="l"/>
                      <a:r>
                        <a:rPr lang="pt-BR" dirty="0" smtClean="0"/>
                        <a:t>Predição de links</a:t>
                      </a:r>
                      <a:endParaRPr lang="pt-BR" dirty="0"/>
                    </a:p>
                  </a:txBody>
                  <a:tcPr anchor="ctr"/>
                </a:tc>
                <a:tc>
                  <a:txBody>
                    <a:bodyPr/>
                    <a:lstStyle/>
                    <a:p>
                      <a:pPr algn="l"/>
                      <a:r>
                        <a:rPr lang="pt-BR" dirty="0" smtClean="0"/>
                        <a:t>Descoberta de subgrafos</a:t>
                      </a:r>
                      <a:endParaRPr lang="pt-BR" dirty="0"/>
                    </a:p>
                  </a:txBody>
                  <a:tcPr anchor="ctr"/>
                </a:tc>
              </a:tr>
              <a:tr h="370840">
                <a:tc>
                  <a:txBody>
                    <a:bodyPr/>
                    <a:lstStyle/>
                    <a:p>
                      <a:pPr algn="l"/>
                      <a:r>
                        <a:rPr lang="pt-BR" dirty="0" smtClean="0"/>
                        <a:t>Classificação de objetos baseado em links</a:t>
                      </a:r>
                      <a:endParaRPr lang="pt-BR" dirty="0"/>
                    </a:p>
                  </a:txBody>
                  <a:tcPr anchor="ctr"/>
                </a:tc>
                <a:tc>
                  <a:txBody>
                    <a:bodyPr/>
                    <a:lstStyle/>
                    <a:p>
                      <a:pPr algn="l"/>
                      <a:endParaRPr lang="pt-BR"/>
                    </a:p>
                  </a:txBody>
                  <a:tcPr anchor="ctr"/>
                </a:tc>
                <a:tc>
                  <a:txBody>
                    <a:bodyPr/>
                    <a:lstStyle/>
                    <a:p>
                      <a:pPr algn="l"/>
                      <a:r>
                        <a:rPr lang="pt-BR" dirty="0" smtClean="0"/>
                        <a:t>Classificação de grafos</a:t>
                      </a:r>
                      <a:endParaRPr lang="pt-BR" dirty="0"/>
                    </a:p>
                  </a:txBody>
                  <a:tcPr anchor="ctr"/>
                </a:tc>
              </a:tr>
              <a:tr h="370840">
                <a:tc>
                  <a:txBody>
                    <a:bodyPr/>
                    <a:lstStyle/>
                    <a:p>
                      <a:pPr algn="l"/>
                      <a:r>
                        <a:rPr lang="pt-BR" dirty="0" smtClean="0"/>
                        <a:t>Detectão de grupos</a:t>
                      </a:r>
                      <a:endParaRPr lang="pt-BR" dirty="0"/>
                    </a:p>
                  </a:txBody>
                  <a:tcPr anchor="ctr"/>
                </a:tc>
                <a:tc>
                  <a:txBody>
                    <a:bodyPr/>
                    <a:lstStyle/>
                    <a:p>
                      <a:pPr algn="l"/>
                      <a:endParaRPr lang="pt-BR"/>
                    </a:p>
                  </a:txBody>
                  <a:tcPr anchor="ctr"/>
                </a:tc>
                <a:tc>
                  <a:txBody>
                    <a:bodyPr/>
                    <a:lstStyle/>
                    <a:p>
                      <a:pPr algn="l"/>
                      <a:r>
                        <a:rPr lang="pt-BR" dirty="0" smtClean="0"/>
                        <a:t>Modelos geradores de grafos</a:t>
                      </a:r>
                      <a:endParaRPr lang="pt-BR" dirty="0"/>
                    </a:p>
                  </a:txBody>
                  <a:tcPr anchor="ctr"/>
                </a:tc>
              </a:tr>
              <a:tr h="370840">
                <a:tc>
                  <a:txBody>
                    <a:bodyPr/>
                    <a:lstStyle/>
                    <a:p>
                      <a:pPr algn="l"/>
                      <a:r>
                        <a:rPr lang="pt-BR" dirty="0" smtClean="0"/>
                        <a:t>Resolução de entidades</a:t>
                      </a:r>
                      <a:endParaRPr lang="pt-BR" dirty="0"/>
                    </a:p>
                  </a:txBody>
                  <a:tcPr anchor="ctr"/>
                </a:tc>
                <a:tc>
                  <a:txBody>
                    <a:bodyPr/>
                    <a:lstStyle/>
                    <a:p>
                      <a:pPr algn="l"/>
                      <a:endParaRPr lang="pt-BR"/>
                    </a:p>
                  </a:txBody>
                  <a:tcPr anchor="ctr"/>
                </a:tc>
                <a:tc>
                  <a:txBody>
                    <a:bodyPr/>
                    <a:lstStyle/>
                    <a:p>
                      <a:pPr algn="l"/>
                      <a:endParaRPr lang="pt-BR" dirty="0"/>
                    </a:p>
                  </a:txBody>
                  <a:tcPr anchor="ct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34D709A4-2B0C-4CA6-A952-DC5B4F5E1A4B}" type="slidenum">
              <a:rPr lang="pt-BR"/>
              <a:pPr>
                <a:defRPr/>
              </a:pPr>
              <a:t>12</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pt-BR" smtClean="0"/>
              <a:t>Representação dos Dados</a:t>
            </a:r>
          </a:p>
        </p:txBody>
      </p:sp>
      <p:sp>
        <p:nvSpPr>
          <p:cNvPr id="3" name="Content Placeholder 2"/>
          <p:cNvSpPr>
            <a:spLocks noGrp="1"/>
          </p:cNvSpPr>
          <p:nvPr>
            <p:ph sz="quarter" idx="1"/>
          </p:nvPr>
        </p:nvSpPr>
        <p:spPr>
          <a:xfrm>
            <a:off x="612775" y="1600200"/>
            <a:ext cx="8153400" cy="4924425"/>
          </a:xfrm>
        </p:spPr>
        <p:txBody>
          <a:bodyPr/>
          <a:lstStyle/>
          <a:p>
            <a:r>
              <a:rPr lang="pt-BR" smtClean="0"/>
              <a:t>Questão significativa e, para dados linkados, maior complexidade;</a:t>
            </a:r>
          </a:p>
          <a:p>
            <a:r>
              <a:rPr lang="pt-BR" smtClean="0"/>
              <a:t>Exemplo:</a:t>
            </a:r>
          </a:p>
          <a:p>
            <a:endParaRPr lang="pt-BR" smtClean="0"/>
          </a:p>
          <a:p>
            <a:endParaRPr lang="pt-BR" smtClean="0"/>
          </a:p>
          <a:p>
            <a:endParaRPr lang="pt-BR" smtClean="0"/>
          </a:p>
          <a:p>
            <a:endParaRPr lang="pt-BR" smtClean="0"/>
          </a:p>
          <a:p>
            <a:endParaRPr lang="pt-BR" smtClean="0"/>
          </a:p>
          <a:p>
            <a:r>
              <a:rPr lang="pt-BR" smtClean="0"/>
              <a:t>Várias representações:</a:t>
            </a:r>
          </a:p>
          <a:p>
            <a:pPr>
              <a:buFont typeface="Wingdings" pitchFamily="2" charset="2"/>
              <a:buNone/>
            </a:pPr>
            <a:endParaRPr lang="pt-BR" smtClean="0"/>
          </a:p>
        </p:txBody>
      </p:sp>
      <p:pic>
        <p:nvPicPr>
          <p:cNvPr id="4" name="Picture 3" descr="atores.jpg"/>
          <p:cNvPicPr>
            <a:picLocks noChangeAspect="1"/>
          </p:cNvPicPr>
          <p:nvPr/>
        </p:nvPicPr>
        <p:blipFill>
          <a:blip r:embed="rId2" cstate="print"/>
          <a:srcRect/>
          <a:stretch>
            <a:fillRect/>
          </a:stretch>
        </p:blipFill>
        <p:spPr bwMode="auto">
          <a:xfrm>
            <a:off x="1258888" y="3429000"/>
            <a:ext cx="1812925" cy="1400175"/>
          </a:xfrm>
          <a:prstGeom prst="rect">
            <a:avLst/>
          </a:prstGeom>
          <a:noFill/>
          <a:ln w="9525">
            <a:noFill/>
            <a:miter lim="800000"/>
            <a:headEnd/>
            <a:tailEnd/>
          </a:ln>
        </p:spPr>
      </p:pic>
      <p:pic>
        <p:nvPicPr>
          <p:cNvPr id="5" name="Picture 4" descr="eventos.jpg"/>
          <p:cNvPicPr>
            <a:picLocks noChangeAspect="1"/>
          </p:cNvPicPr>
          <p:nvPr/>
        </p:nvPicPr>
        <p:blipFill>
          <a:blip r:embed="rId3" cstate="print"/>
          <a:srcRect b="2420"/>
          <a:stretch>
            <a:fillRect/>
          </a:stretch>
        </p:blipFill>
        <p:spPr bwMode="auto">
          <a:xfrm>
            <a:off x="3779838" y="3429000"/>
            <a:ext cx="1984375" cy="1368425"/>
          </a:xfrm>
          <a:prstGeom prst="rect">
            <a:avLst/>
          </a:prstGeom>
          <a:noFill/>
          <a:ln w="9525">
            <a:noFill/>
            <a:miter lim="800000"/>
            <a:headEnd/>
            <a:tailEnd/>
          </a:ln>
        </p:spPr>
      </p:pic>
      <p:pic>
        <p:nvPicPr>
          <p:cNvPr id="6" name="Picture 5" descr="relacionamento.JPG"/>
          <p:cNvPicPr>
            <a:picLocks noChangeAspect="1"/>
          </p:cNvPicPr>
          <p:nvPr/>
        </p:nvPicPr>
        <p:blipFill>
          <a:blip r:embed="rId4" cstate="print"/>
          <a:srcRect/>
          <a:stretch>
            <a:fillRect/>
          </a:stretch>
        </p:blipFill>
        <p:spPr bwMode="auto">
          <a:xfrm>
            <a:off x="6588125" y="3429000"/>
            <a:ext cx="1800225" cy="1512888"/>
          </a:xfrm>
          <a:prstGeom prst="rect">
            <a:avLst/>
          </a:prstGeom>
          <a:noFill/>
          <a:ln w="9525">
            <a:noFill/>
            <a:miter lim="800000"/>
            <a:headEnd/>
            <a:tailEnd/>
          </a:ln>
        </p:spPr>
      </p:pic>
      <p:sp>
        <p:nvSpPr>
          <p:cNvPr id="7" name="TextBox 6"/>
          <p:cNvSpPr txBox="1">
            <a:spLocks noChangeArrowheads="1"/>
          </p:cNvSpPr>
          <p:nvPr/>
        </p:nvSpPr>
        <p:spPr bwMode="auto">
          <a:xfrm>
            <a:off x="1763713" y="5013325"/>
            <a:ext cx="1295400" cy="369888"/>
          </a:xfrm>
          <a:prstGeom prst="rect">
            <a:avLst/>
          </a:prstGeom>
          <a:noFill/>
          <a:ln w="9525">
            <a:noFill/>
            <a:miter lim="800000"/>
            <a:headEnd/>
            <a:tailEnd/>
          </a:ln>
        </p:spPr>
        <p:txBody>
          <a:bodyPr>
            <a:spAutoFit/>
          </a:bodyPr>
          <a:lstStyle/>
          <a:p>
            <a:r>
              <a:rPr lang="pt-BR">
                <a:latin typeface="Tw Cen MT" pitchFamily="34" charset="0"/>
              </a:rPr>
              <a:t>Atores</a:t>
            </a:r>
          </a:p>
        </p:txBody>
      </p:sp>
      <p:sp>
        <p:nvSpPr>
          <p:cNvPr id="8" name="TextBox 7"/>
          <p:cNvSpPr txBox="1">
            <a:spLocks noChangeArrowheads="1"/>
          </p:cNvSpPr>
          <p:nvPr/>
        </p:nvSpPr>
        <p:spPr bwMode="auto">
          <a:xfrm>
            <a:off x="4284663" y="5013325"/>
            <a:ext cx="1295400" cy="369888"/>
          </a:xfrm>
          <a:prstGeom prst="rect">
            <a:avLst/>
          </a:prstGeom>
          <a:noFill/>
          <a:ln w="9525">
            <a:noFill/>
            <a:miter lim="800000"/>
            <a:headEnd/>
            <a:tailEnd/>
          </a:ln>
        </p:spPr>
        <p:txBody>
          <a:bodyPr>
            <a:spAutoFit/>
          </a:bodyPr>
          <a:lstStyle/>
          <a:p>
            <a:r>
              <a:rPr lang="pt-BR">
                <a:latin typeface="Tw Cen MT" pitchFamily="34" charset="0"/>
              </a:rPr>
              <a:t>Eventos</a:t>
            </a:r>
          </a:p>
        </p:txBody>
      </p:sp>
      <p:sp>
        <p:nvSpPr>
          <p:cNvPr id="9" name="TextBox 8"/>
          <p:cNvSpPr txBox="1">
            <a:spLocks noChangeArrowheads="1"/>
          </p:cNvSpPr>
          <p:nvPr/>
        </p:nvSpPr>
        <p:spPr bwMode="auto">
          <a:xfrm>
            <a:off x="6696075" y="4941888"/>
            <a:ext cx="2124075" cy="646112"/>
          </a:xfrm>
          <a:prstGeom prst="rect">
            <a:avLst/>
          </a:prstGeom>
          <a:noFill/>
          <a:ln w="9525">
            <a:noFill/>
            <a:miter lim="800000"/>
            <a:headEnd/>
            <a:tailEnd/>
          </a:ln>
        </p:spPr>
        <p:txBody>
          <a:bodyPr>
            <a:spAutoFit/>
          </a:bodyPr>
          <a:lstStyle/>
          <a:p>
            <a:r>
              <a:rPr lang="pt-BR">
                <a:latin typeface="Tw Cen MT" pitchFamily="34" charset="0"/>
              </a:rPr>
              <a:t>Participações (relacionamentos)</a:t>
            </a:r>
          </a:p>
        </p:txBody>
      </p:sp>
      <p:sp>
        <p:nvSpPr>
          <p:cNvPr id="10" name="Slide Number Placeholder 9"/>
          <p:cNvSpPr>
            <a:spLocks noGrp="1"/>
          </p:cNvSpPr>
          <p:nvPr>
            <p:ph type="sldNum" sz="quarter" idx="12"/>
          </p:nvPr>
        </p:nvSpPr>
        <p:spPr/>
        <p:txBody>
          <a:bodyPr>
            <a:normAutofit fontScale="85000" lnSpcReduction="20000"/>
          </a:bodyPr>
          <a:lstStyle/>
          <a:p>
            <a:pPr>
              <a:defRPr/>
            </a:pPr>
            <a:fld id="{733A0C35-367D-493A-AD92-CB489CAB9DD6}" type="slidenum">
              <a:rPr lang="pt-BR"/>
              <a:pPr>
                <a:defRPr/>
              </a:pPr>
              <a:t>13</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pt-BR" smtClean="0"/>
              <a:t>Representação dos Dados</a:t>
            </a:r>
          </a:p>
        </p:txBody>
      </p:sp>
      <p:sp>
        <p:nvSpPr>
          <p:cNvPr id="10" name="Content Placeholder 9"/>
          <p:cNvSpPr>
            <a:spLocks noGrp="1"/>
          </p:cNvSpPr>
          <p:nvPr>
            <p:ph sz="quarter" idx="1"/>
          </p:nvPr>
        </p:nvSpPr>
        <p:spPr>
          <a:xfrm>
            <a:off x="612775" y="1600200"/>
            <a:ext cx="8153400" cy="4495800"/>
          </a:xfrm>
        </p:spPr>
        <p:txBody>
          <a:bodyPr/>
          <a:lstStyle/>
          <a:p>
            <a:endParaRPr lang="pt-BR" smtClean="0"/>
          </a:p>
          <a:p>
            <a:r>
              <a:rPr lang="pt-BR" smtClean="0"/>
              <a:t>1ª</a:t>
            </a:r>
          </a:p>
          <a:p>
            <a:endParaRPr lang="pt-BR" smtClean="0"/>
          </a:p>
          <a:p>
            <a:r>
              <a:rPr lang="pt-BR" smtClean="0"/>
              <a:t>2ª</a:t>
            </a:r>
          </a:p>
          <a:p>
            <a:endParaRPr lang="pt-BR" smtClean="0"/>
          </a:p>
          <a:p>
            <a:r>
              <a:rPr lang="pt-BR" smtClean="0"/>
              <a:t>3ª</a:t>
            </a:r>
          </a:p>
          <a:p>
            <a:endParaRPr lang="pt-BR" smtClean="0"/>
          </a:p>
          <a:p>
            <a:r>
              <a:rPr lang="pt-BR" smtClean="0"/>
              <a:t>Dualidade da representação de grafos</a:t>
            </a:r>
          </a:p>
          <a:p>
            <a:endParaRPr lang="pt-BR" smtClean="0"/>
          </a:p>
        </p:txBody>
      </p:sp>
      <p:sp>
        <p:nvSpPr>
          <p:cNvPr id="11" name="Rounded Rectangle 10"/>
          <p:cNvSpPr/>
          <p:nvPr/>
        </p:nvSpPr>
        <p:spPr>
          <a:xfrm>
            <a:off x="1547813" y="2060575"/>
            <a:ext cx="532765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dirty="0"/>
              <a:t>Nós: Atores e Eventos</a:t>
            </a:r>
          </a:p>
          <a:p>
            <a:pPr fontAlgn="auto">
              <a:spcBef>
                <a:spcPts val="0"/>
              </a:spcBef>
              <a:spcAft>
                <a:spcPts val="0"/>
              </a:spcAft>
              <a:defRPr/>
            </a:pPr>
            <a:r>
              <a:rPr lang="pt-BR" dirty="0"/>
              <a:t>Arestas: Participação de um ator em um evento</a:t>
            </a:r>
            <a:endParaRPr lang="pt-BR" dirty="0"/>
          </a:p>
        </p:txBody>
      </p:sp>
      <p:sp>
        <p:nvSpPr>
          <p:cNvPr id="13" name="Rounded Rectangle 12"/>
          <p:cNvSpPr/>
          <p:nvPr/>
        </p:nvSpPr>
        <p:spPr>
          <a:xfrm>
            <a:off x="1547813" y="3141663"/>
            <a:ext cx="540067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dirty="0"/>
              <a:t>Nós: Atores</a:t>
            </a:r>
          </a:p>
          <a:p>
            <a:pPr fontAlgn="auto">
              <a:spcBef>
                <a:spcPts val="0"/>
              </a:spcBef>
              <a:spcAft>
                <a:spcPts val="0"/>
              </a:spcAft>
              <a:defRPr/>
            </a:pPr>
            <a:r>
              <a:rPr lang="pt-BR" dirty="0"/>
              <a:t>Arestas: Participação dos atores em um evento</a:t>
            </a:r>
            <a:endParaRPr lang="pt-BR" dirty="0"/>
          </a:p>
        </p:txBody>
      </p:sp>
      <p:sp>
        <p:nvSpPr>
          <p:cNvPr id="14" name="Rounded Rectangle 13"/>
          <p:cNvSpPr/>
          <p:nvPr/>
        </p:nvSpPr>
        <p:spPr>
          <a:xfrm>
            <a:off x="1547813" y="4149725"/>
            <a:ext cx="5400675"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dirty="0"/>
              <a:t>Nós: Eventos</a:t>
            </a:r>
          </a:p>
          <a:p>
            <a:pPr fontAlgn="auto">
              <a:spcBef>
                <a:spcPts val="0"/>
              </a:spcBef>
              <a:spcAft>
                <a:spcPts val="0"/>
              </a:spcAft>
              <a:defRPr/>
            </a:pPr>
            <a:r>
              <a:rPr lang="pt-BR" dirty="0"/>
              <a:t>Arestas: Participação de um ator em comum nos eventos</a:t>
            </a:r>
            <a:endParaRPr lang="pt-BR" dirty="0"/>
          </a:p>
        </p:txBody>
      </p:sp>
      <p:sp>
        <p:nvSpPr>
          <p:cNvPr id="7" name="Slide Number Placeholder 6"/>
          <p:cNvSpPr>
            <a:spLocks noGrp="1"/>
          </p:cNvSpPr>
          <p:nvPr>
            <p:ph type="sldNum" sz="quarter" idx="12"/>
          </p:nvPr>
        </p:nvSpPr>
        <p:spPr/>
        <p:txBody>
          <a:bodyPr>
            <a:normAutofit fontScale="85000" lnSpcReduction="20000"/>
          </a:bodyPr>
          <a:lstStyle/>
          <a:p>
            <a:pPr>
              <a:defRPr/>
            </a:pPr>
            <a:fld id="{93EEA822-B845-4690-9B46-9A98AC825F8E}" type="slidenum">
              <a:rPr lang="pt-BR"/>
              <a:pPr>
                <a:defRPr/>
              </a:pPr>
              <a:t>14</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493713"/>
            <a:ext cx="8153400" cy="990600"/>
          </a:xfrm>
        </p:spPr>
        <p:txBody>
          <a:bodyPr>
            <a:normAutofit fontScale="90000"/>
          </a:bodyPr>
          <a:lstStyle/>
          <a:p>
            <a:pPr fontAlgn="auto">
              <a:spcAft>
                <a:spcPts val="0"/>
              </a:spcAft>
              <a:defRPr/>
            </a:pPr>
            <a:r>
              <a:rPr lang="pt-BR" dirty="0" smtClean="0"/>
              <a:t>Representação dos Dados - Dualidade da representação de grafos</a:t>
            </a:r>
            <a:br>
              <a:rPr lang="pt-BR" dirty="0" smtClean="0"/>
            </a:br>
            <a:endParaRPr lang="pt-BR" dirty="0"/>
          </a:p>
        </p:txBody>
      </p:sp>
      <p:sp>
        <p:nvSpPr>
          <p:cNvPr id="10" name="Content Placeholder 9"/>
          <p:cNvSpPr>
            <a:spLocks noGrp="1"/>
          </p:cNvSpPr>
          <p:nvPr>
            <p:ph sz="quarter" idx="1"/>
          </p:nvPr>
        </p:nvSpPr>
        <p:spPr>
          <a:xfrm>
            <a:off x="612775" y="1600200"/>
            <a:ext cx="8153400" cy="4781550"/>
          </a:xfrm>
        </p:spPr>
        <p:txBody>
          <a:bodyPr/>
          <a:lstStyle/>
          <a:p>
            <a:endParaRPr lang="pt-BR" smtClean="0"/>
          </a:p>
          <a:p>
            <a:endParaRPr lang="pt-BR" smtClean="0"/>
          </a:p>
          <a:p>
            <a:endParaRPr lang="pt-BR" smtClean="0"/>
          </a:p>
          <a:p>
            <a:endParaRPr lang="pt-BR" smtClean="0"/>
          </a:p>
          <a:p>
            <a:pPr>
              <a:buFont typeface="Wingdings" pitchFamily="2" charset="2"/>
              <a:buNone/>
            </a:pPr>
            <a:endParaRPr lang="pt-BR" sz="1200" smtClean="0"/>
          </a:p>
          <a:p>
            <a:pPr>
              <a:buFont typeface="Wingdings" pitchFamily="2" charset="2"/>
              <a:buNone/>
            </a:pPr>
            <a:endParaRPr lang="pt-BR" sz="1200" smtClean="0"/>
          </a:p>
          <a:p>
            <a:pPr>
              <a:buFont typeface="Wingdings" pitchFamily="2" charset="2"/>
              <a:buNone/>
            </a:pPr>
            <a:endParaRPr lang="pt-BR" sz="1200" smtClean="0"/>
          </a:p>
          <a:p>
            <a:r>
              <a:rPr lang="pt-BR" smtClean="0"/>
              <a:t>Não faz parte do processo de Link Mining;</a:t>
            </a:r>
          </a:p>
          <a:p>
            <a:endParaRPr lang="pt-BR" sz="1200" smtClean="0"/>
          </a:p>
          <a:p>
            <a:r>
              <a:rPr lang="pt-BR" smtClean="0"/>
              <a:t>Significante impacto na qualidade das inferências.</a:t>
            </a:r>
          </a:p>
        </p:txBody>
      </p:sp>
      <p:sp>
        <p:nvSpPr>
          <p:cNvPr id="13" name="Rounded Rectangle 12"/>
          <p:cNvSpPr/>
          <p:nvPr/>
        </p:nvSpPr>
        <p:spPr>
          <a:xfrm>
            <a:off x="684213" y="1700213"/>
            <a:ext cx="8064500" cy="2520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pt-PT" sz="2400" dirty="0"/>
              <a:t>Considere um conjunto de dados G = (0, L), onde 0 é o conjunto de objetos (ou seja, os nós ou vértices) e L é o conjunto de ligações (arestas). O grafo G (0, L) pode ser transformado em um novo gráfico G’ (0’; L’), em que os links li, lj em G são objetos em G’ e existe uma ligação entre a oi, oj ∈ O’ se e somente se li e </a:t>
            </a:r>
            <a:r>
              <a:rPr lang="pt-PT" sz="2400" dirty="0"/>
              <a:t>lj compartilham </a:t>
            </a:r>
            <a:r>
              <a:rPr lang="pt-PT" sz="2400" dirty="0"/>
              <a:t>um objeto em G.</a:t>
            </a:r>
            <a:endParaRPr lang="pt-BR" sz="2400" dirty="0"/>
          </a:p>
        </p:txBody>
      </p:sp>
      <p:sp>
        <p:nvSpPr>
          <p:cNvPr id="5" name="Slide Number Placeholder 4"/>
          <p:cNvSpPr>
            <a:spLocks noGrp="1"/>
          </p:cNvSpPr>
          <p:nvPr>
            <p:ph type="sldNum" sz="quarter" idx="12"/>
          </p:nvPr>
        </p:nvSpPr>
        <p:spPr/>
        <p:txBody>
          <a:bodyPr>
            <a:normAutofit fontScale="85000" lnSpcReduction="20000"/>
          </a:bodyPr>
          <a:lstStyle/>
          <a:p>
            <a:pPr>
              <a:defRPr/>
            </a:pPr>
            <a:fld id="{319BDD76-4D24-48CF-84B3-BB573F543209}" type="slidenum">
              <a:rPr lang="pt-BR"/>
              <a:pPr>
                <a:defRPr/>
              </a:pPr>
              <a:t>15</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pt-BR" smtClean="0"/>
              <a:t>Tarefas</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pt-BR" dirty="0" smtClean="0"/>
              <a:t>Relacionadas a Objetos</a:t>
            </a:r>
          </a:p>
          <a:p>
            <a:pPr marL="640080" lvl="1" indent="-274320" fontAlgn="auto">
              <a:spcAft>
                <a:spcPts val="0"/>
              </a:spcAft>
              <a:buFont typeface="Wingdings 2"/>
              <a:buChar char=""/>
              <a:defRPr/>
            </a:pPr>
            <a:r>
              <a:rPr lang="pt-BR" dirty="0" smtClean="0"/>
              <a:t>Ranking de objetos baseado em links</a:t>
            </a:r>
          </a:p>
          <a:p>
            <a:pPr marL="640080" lvl="1" indent="-274320" fontAlgn="auto">
              <a:spcAft>
                <a:spcPts val="0"/>
              </a:spcAft>
              <a:buFont typeface="Wingdings 2"/>
              <a:buChar char=""/>
              <a:defRPr/>
            </a:pPr>
            <a:r>
              <a:rPr lang="pt-BR" dirty="0" smtClean="0"/>
              <a:t>Classificação de objetos baseado em links</a:t>
            </a:r>
          </a:p>
          <a:p>
            <a:pPr marL="640080" lvl="1" indent="-274320" fontAlgn="auto">
              <a:spcAft>
                <a:spcPts val="0"/>
              </a:spcAft>
              <a:buFont typeface="Wingdings 2"/>
              <a:buChar char=""/>
              <a:defRPr/>
            </a:pPr>
            <a:r>
              <a:rPr lang="pt-BR" dirty="0" smtClean="0"/>
              <a:t>Detectão de grupos</a:t>
            </a:r>
          </a:p>
          <a:p>
            <a:pPr marL="640080" lvl="1" indent="-274320" fontAlgn="auto">
              <a:spcAft>
                <a:spcPts val="0"/>
              </a:spcAft>
              <a:buFont typeface="Wingdings 2"/>
              <a:buChar char=""/>
              <a:defRPr/>
            </a:pPr>
            <a:r>
              <a:rPr lang="pt-BR" dirty="0" smtClean="0"/>
              <a:t>Resolução de entidades (Identificação de Objetos)</a:t>
            </a:r>
          </a:p>
          <a:p>
            <a:pPr marL="320040" indent="-320040" fontAlgn="auto">
              <a:spcAft>
                <a:spcPts val="0"/>
              </a:spcAft>
              <a:buFont typeface="Wingdings"/>
              <a:buChar char=""/>
              <a:defRPr/>
            </a:pPr>
            <a:r>
              <a:rPr lang="pt-BR" dirty="0" smtClean="0"/>
              <a:t>Relacionadas a Arestas</a:t>
            </a:r>
          </a:p>
          <a:p>
            <a:pPr marL="640080" lvl="1" indent="-274320" fontAlgn="auto">
              <a:spcAft>
                <a:spcPts val="0"/>
              </a:spcAft>
              <a:buFont typeface="Wingdings 2"/>
              <a:buChar char=""/>
              <a:defRPr/>
            </a:pPr>
            <a:r>
              <a:rPr lang="pt-BR" dirty="0" smtClean="0"/>
              <a:t>Predição de links</a:t>
            </a:r>
          </a:p>
          <a:p>
            <a:pPr marL="320040" indent="-320040" fontAlgn="auto">
              <a:spcAft>
                <a:spcPts val="0"/>
              </a:spcAft>
              <a:buFont typeface="Wingdings"/>
              <a:buChar char=""/>
              <a:defRPr/>
            </a:pPr>
            <a:r>
              <a:rPr lang="pt-BR" dirty="0" smtClean="0"/>
              <a:t>Relacionadas a Grafos</a:t>
            </a:r>
          </a:p>
          <a:p>
            <a:pPr marL="640080" lvl="1" indent="-274320" fontAlgn="auto">
              <a:spcAft>
                <a:spcPts val="0"/>
              </a:spcAft>
              <a:buFont typeface="Wingdings 2"/>
              <a:buChar char=""/>
              <a:defRPr/>
            </a:pPr>
            <a:r>
              <a:rPr lang="pt-BR" dirty="0" smtClean="0"/>
              <a:t>Descoberta de subgrafos</a:t>
            </a:r>
          </a:p>
          <a:p>
            <a:pPr marL="640080" lvl="1" indent="-274320" fontAlgn="auto">
              <a:spcAft>
                <a:spcPts val="0"/>
              </a:spcAft>
              <a:buFont typeface="Wingdings 2"/>
              <a:buChar char=""/>
              <a:defRPr/>
            </a:pPr>
            <a:r>
              <a:rPr lang="pt-BR" dirty="0" smtClean="0"/>
              <a:t>Classificação de grafos</a:t>
            </a:r>
          </a:p>
          <a:p>
            <a:pPr marL="640080" lvl="1" indent="-274320" fontAlgn="auto">
              <a:spcAft>
                <a:spcPts val="0"/>
              </a:spcAft>
              <a:buFont typeface="Wingdings 2"/>
              <a:buChar char=""/>
              <a:defRPr/>
            </a:pPr>
            <a:r>
              <a:rPr lang="pt-BR" dirty="0" smtClean="0"/>
              <a:t>Modelos geradores de grafos</a:t>
            </a:r>
          </a:p>
          <a:p>
            <a:pPr marL="320040" indent="-320040" fontAlgn="auto">
              <a:spcAft>
                <a:spcPts val="0"/>
              </a:spcAft>
              <a:buFont typeface="Wingdings"/>
              <a:buChar char=""/>
              <a:defRPr/>
            </a:pPr>
            <a:endParaRPr lang="pt-BR" dirty="0"/>
          </a:p>
        </p:txBody>
      </p:sp>
      <p:sp>
        <p:nvSpPr>
          <p:cNvPr id="4" name="Slide Number Placeholder 3"/>
          <p:cNvSpPr>
            <a:spLocks noGrp="1"/>
          </p:cNvSpPr>
          <p:nvPr>
            <p:ph type="sldNum" sz="quarter" idx="12"/>
          </p:nvPr>
        </p:nvSpPr>
        <p:spPr/>
        <p:txBody>
          <a:bodyPr>
            <a:normAutofit fontScale="85000" lnSpcReduction="20000"/>
          </a:bodyPr>
          <a:lstStyle/>
          <a:p>
            <a:pPr>
              <a:defRPr/>
            </a:pPr>
            <a:fld id="{A0F57FE4-64C0-4E75-9598-F6C87D52E1CC}" type="slidenum">
              <a:rPr lang="pt-BR"/>
              <a:pPr>
                <a:defRPr/>
              </a:pPr>
              <a:t>16</a:t>
            </a:fld>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28600"/>
            <a:ext cx="8893175" cy="990600"/>
          </a:xfrm>
        </p:spPr>
        <p:txBody>
          <a:bodyPr>
            <a:normAutofit fontScale="90000"/>
          </a:bodyPr>
          <a:lstStyle/>
          <a:p>
            <a:pPr fontAlgn="auto">
              <a:spcAft>
                <a:spcPts val="0"/>
              </a:spcAft>
              <a:defRPr/>
            </a:pPr>
            <a:r>
              <a:rPr lang="pt-BR" dirty="0" smtClean="0"/>
              <a:t>Ranking de objetos baseado em links (LBR)</a:t>
            </a:r>
            <a:endParaRPr lang="pt-BR" dirty="0"/>
          </a:p>
        </p:txBody>
      </p:sp>
      <p:sp>
        <p:nvSpPr>
          <p:cNvPr id="3" name="Content Placeholder 2"/>
          <p:cNvSpPr>
            <a:spLocks noGrp="1"/>
          </p:cNvSpPr>
          <p:nvPr>
            <p:ph sz="quarter" idx="1"/>
          </p:nvPr>
        </p:nvSpPr>
        <p:spPr>
          <a:xfrm>
            <a:off x="612775" y="1600200"/>
            <a:ext cx="8153400" cy="4495800"/>
          </a:xfrm>
        </p:spPr>
        <p:txBody>
          <a:bodyPr/>
          <a:lstStyle/>
          <a:p>
            <a:r>
              <a:rPr lang="pt-BR" smtClean="0"/>
              <a:t>Pioneira e mais famosa;</a:t>
            </a:r>
          </a:p>
          <a:p>
            <a:r>
              <a:rPr lang="pt-BR" smtClean="0"/>
              <a:t>Estrutura de links de um grafo -&gt; ordenar um conjunto de objetos do grafo;</a:t>
            </a:r>
          </a:p>
          <a:p>
            <a:r>
              <a:rPr lang="pt-BR" smtClean="0"/>
              <a:t>Tipo único de objeto e link;</a:t>
            </a:r>
          </a:p>
          <a:p>
            <a:r>
              <a:rPr lang="pt-BR" smtClean="0"/>
              <a:t>Principais algoritmos:</a:t>
            </a:r>
          </a:p>
          <a:p>
            <a:pPr lvl="1"/>
            <a:r>
              <a:rPr lang="pt-BR" smtClean="0"/>
              <a:t>PageRank</a:t>
            </a:r>
          </a:p>
          <a:p>
            <a:pPr lvl="1"/>
            <a:r>
              <a:rPr lang="pt-BR" smtClean="0"/>
              <a:t>HITS </a:t>
            </a:r>
          </a:p>
        </p:txBody>
      </p:sp>
      <p:pic>
        <p:nvPicPr>
          <p:cNvPr id="4" name="Picture 3" descr="ranking.gif"/>
          <p:cNvPicPr>
            <a:picLocks noChangeAspect="1"/>
          </p:cNvPicPr>
          <p:nvPr/>
        </p:nvPicPr>
        <p:blipFill>
          <a:blip r:embed="rId2" cstate="print"/>
          <a:srcRect/>
          <a:stretch>
            <a:fillRect/>
          </a:stretch>
        </p:blipFill>
        <p:spPr bwMode="auto">
          <a:xfrm>
            <a:off x="5580063" y="3284538"/>
            <a:ext cx="3238500" cy="3238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3A15A0B5-A106-4A32-A162-033EA24AF503}" type="slidenum">
              <a:rPr lang="pt-BR"/>
              <a:pPr>
                <a:defRPr/>
              </a:pPr>
              <a:t>17</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9" presetClass="emph" presetSubtype="0" grpId="1" nodeType="with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mph" presetSubtype="0" grpId="1" nodeType="withEffect">
                                  <p:stCondLst>
                                    <p:cond delay="0"/>
                                  </p:stCondLst>
                                  <p:childTnLst>
                                    <p:set>
                                      <p:cBhvr rctx="PPT">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9" presetClass="emph" presetSubtype="0" grpId="1" nodeType="with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0825" y="228600"/>
            <a:ext cx="8893175" cy="990600"/>
          </a:xfrm>
        </p:spPr>
        <p:txBody>
          <a:bodyPr/>
          <a:lstStyle/>
          <a:p>
            <a:r>
              <a:rPr lang="pt-BR" smtClean="0"/>
              <a:t>LBR - PageRank</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pt-BR" dirty="0" smtClean="0"/>
              <a:t>Forma pela qual o Google procura representar a importância que um site;</a:t>
            </a:r>
          </a:p>
          <a:p>
            <a:pPr marL="320040" indent="-320040" fontAlgn="auto">
              <a:spcAft>
                <a:spcPts val="0"/>
              </a:spcAft>
              <a:buFont typeface="Wingdings"/>
              <a:buNone/>
              <a:defRPr/>
            </a:pPr>
            <a:endParaRPr lang="pt-BR" dirty="0" smtClean="0"/>
          </a:p>
          <a:p>
            <a:pPr marL="320040" indent="-320040" fontAlgn="auto">
              <a:spcAft>
                <a:spcPts val="0"/>
              </a:spcAft>
              <a:buFont typeface="Wingdings"/>
              <a:buChar char=""/>
              <a:defRPr/>
            </a:pPr>
            <a:r>
              <a:rPr lang="pt-BR" dirty="0" smtClean="0"/>
              <a:t>Caminho aleatório onde o usuário navegador aleatoriamente seleciona e clica em links, ocasionalmente pulando para uma nova página para reiniciar o processo.</a:t>
            </a:r>
          </a:p>
          <a:p>
            <a:pPr marL="320040" indent="-320040" fontAlgn="auto">
              <a:spcAft>
                <a:spcPts val="0"/>
              </a:spcAft>
              <a:buFont typeface="Wingdings"/>
              <a:buChar char=""/>
              <a:defRPr/>
            </a:pPr>
            <a:endParaRPr lang="pt-BR" dirty="0" smtClean="0"/>
          </a:p>
          <a:p>
            <a:pPr marL="320040" indent="-320040" fontAlgn="auto">
              <a:spcAft>
                <a:spcPts val="0"/>
              </a:spcAft>
              <a:buFont typeface="Wingdings"/>
              <a:buChar char=""/>
              <a:defRPr/>
            </a:pPr>
            <a:r>
              <a:rPr lang="pt-BR" dirty="0" smtClean="0"/>
              <a:t>Número esperado de vezes em que um usuário aleatório visita determinada página se ele clicar um número infinito de vezes</a:t>
            </a:r>
            <a:endParaRPr lang="pt-BR" dirty="0"/>
          </a:p>
        </p:txBody>
      </p:sp>
      <p:sp>
        <p:nvSpPr>
          <p:cNvPr id="4" name="Slide Number Placeholder 3"/>
          <p:cNvSpPr>
            <a:spLocks noGrp="1"/>
          </p:cNvSpPr>
          <p:nvPr>
            <p:ph type="sldNum" sz="quarter" idx="12"/>
          </p:nvPr>
        </p:nvSpPr>
        <p:spPr/>
        <p:txBody>
          <a:bodyPr>
            <a:normAutofit fontScale="85000" lnSpcReduction="20000"/>
          </a:bodyPr>
          <a:lstStyle/>
          <a:p>
            <a:pPr>
              <a:defRPr/>
            </a:pPr>
            <a:fld id="{124A3302-27FD-4497-821C-A77457B69E34}" type="slidenum">
              <a:rPr lang="pt-BR"/>
              <a:pPr>
                <a:defRPr/>
              </a:pPr>
              <a:t>18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2" end="2"/>
                                            </p:txEl>
                                          </p:spTgt>
                                        </p:tgtEl>
                                        <p:attrNameLst>
                                          <p:attrName>style.opacity</p:attrName>
                                        </p:attrNameLst>
                                      </p:cBhvr>
                                      <p:to>
                                        <p:strVal val="0.5"/>
                                      </p:to>
                                    </p:set>
                                    <p:animEffect filter="image" prLst="opacity: 0.5">
                                      <p:cBhvr rctx="IE">
                                        <p:cTn id="2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0825" y="228600"/>
            <a:ext cx="8893175" cy="990600"/>
          </a:xfrm>
        </p:spPr>
        <p:txBody>
          <a:bodyPr/>
          <a:lstStyle/>
          <a:p>
            <a:r>
              <a:rPr lang="pt-BR" smtClean="0"/>
              <a:t>LBR - PageRank</a:t>
            </a:r>
          </a:p>
        </p:txBody>
      </p:sp>
      <p:sp>
        <p:nvSpPr>
          <p:cNvPr id="3" name="Content Placeholder 2"/>
          <p:cNvSpPr>
            <a:spLocks noGrp="1"/>
          </p:cNvSpPr>
          <p:nvPr>
            <p:ph sz="quarter" idx="1"/>
          </p:nvPr>
        </p:nvSpPr>
        <p:spPr>
          <a:xfrm>
            <a:off x="612775" y="1600200"/>
            <a:ext cx="8153400" cy="4495800"/>
          </a:xfrm>
        </p:spPr>
        <p:txBody>
          <a:bodyPr/>
          <a:lstStyle/>
          <a:p>
            <a:r>
              <a:rPr lang="pt-BR" smtClean="0"/>
              <a:t>Quantidade de links que a página recebe;</a:t>
            </a:r>
          </a:p>
          <a:p>
            <a:r>
              <a:rPr lang="pt-BR" smtClean="0"/>
              <a:t>Não basta ter uma grande quantidade de links;</a:t>
            </a:r>
          </a:p>
          <a:p>
            <a:r>
              <a:rPr lang="pt-BR" smtClean="0"/>
              <a:t>Relação semântica e importância da página;</a:t>
            </a:r>
          </a:p>
          <a:p>
            <a:r>
              <a:rPr lang="pt-BR" smtClean="0"/>
              <a:t>Exemplo: jogador de futebol</a:t>
            </a:r>
          </a:p>
        </p:txBody>
      </p:sp>
      <p:pic>
        <p:nvPicPr>
          <p:cNvPr id="4" name="Picture 3" descr="jogador-de-futebol.jpg"/>
          <p:cNvPicPr>
            <a:picLocks noChangeAspect="1"/>
          </p:cNvPicPr>
          <p:nvPr/>
        </p:nvPicPr>
        <p:blipFill>
          <a:blip r:embed="rId2" cstate="print"/>
          <a:srcRect/>
          <a:stretch>
            <a:fillRect/>
          </a:stretch>
        </p:blipFill>
        <p:spPr bwMode="auto">
          <a:xfrm>
            <a:off x="3203575" y="3860800"/>
            <a:ext cx="2736850" cy="2736850"/>
          </a:xfrm>
          <a:prstGeom prst="rect">
            <a:avLst/>
          </a:prstGeom>
          <a:noFill/>
          <a:ln w="9525">
            <a:noFill/>
            <a:miter lim="800000"/>
            <a:headEnd/>
            <a:tailEnd/>
          </a:ln>
        </p:spPr>
      </p:pic>
      <p:pic>
        <p:nvPicPr>
          <p:cNvPr id="5" name="Picture 4" descr="pernas-de-pau-chutando.jpg"/>
          <p:cNvPicPr>
            <a:picLocks noChangeAspect="1"/>
          </p:cNvPicPr>
          <p:nvPr/>
        </p:nvPicPr>
        <p:blipFill>
          <a:blip r:embed="rId3" cstate="print"/>
          <a:srcRect/>
          <a:stretch>
            <a:fillRect/>
          </a:stretch>
        </p:blipFill>
        <p:spPr bwMode="auto">
          <a:xfrm>
            <a:off x="3059113" y="4221163"/>
            <a:ext cx="2747962" cy="2368550"/>
          </a:xfrm>
          <a:prstGeom prst="rect">
            <a:avLst/>
          </a:prstGeom>
          <a:noFill/>
          <a:ln w="9525">
            <a:noFill/>
            <a:miter lim="800000"/>
            <a:headEnd/>
            <a:tailEnd/>
          </a:ln>
        </p:spPr>
      </p:pic>
      <p:pic>
        <p:nvPicPr>
          <p:cNvPr id="6" name="Picture 5" descr="Pele.jpg"/>
          <p:cNvPicPr>
            <a:picLocks noChangeAspect="1"/>
          </p:cNvPicPr>
          <p:nvPr/>
        </p:nvPicPr>
        <p:blipFill>
          <a:blip r:embed="rId4" cstate="print"/>
          <a:srcRect/>
          <a:stretch>
            <a:fillRect/>
          </a:stretch>
        </p:blipFill>
        <p:spPr bwMode="auto">
          <a:xfrm>
            <a:off x="1619250" y="3933825"/>
            <a:ext cx="2160588" cy="2695575"/>
          </a:xfrm>
          <a:prstGeom prst="rect">
            <a:avLst/>
          </a:prstGeom>
          <a:noFill/>
          <a:ln w="9525">
            <a:noFill/>
            <a:miter lim="800000"/>
            <a:headEnd/>
            <a:tailEnd/>
          </a:ln>
        </p:spPr>
      </p:pic>
      <p:pic>
        <p:nvPicPr>
          <p:cNvPr id="7" name="Picture 6" descr="ronaldo-gordo-corinthians.jpg"/>
          <p:cNvPicPr>
            <a:picLocks noChangeAspect="1"/>
          </p:cNvPicPr>
          <p:nvPr/>
        </p:nvPicPr>
        <p:blipFill>
          <a:blip r:embed="rId5" cstate="print"/>
          <a:srcRect/>
          <a:stretch>
            <a:fillRect/>
          </a:stretch>
        </p:blipFill>
        <p:spPr bwMode="auto">
          <a:xfrm>
            <a:off x="4787900" y="3933825"/>
            <a:ext cx="2911475" cy="2709863"/>
          </a:xfrm>
          <a:prstGeom prst="rect">
            <a:avLst/>
          </a:prstGeom>
          <a:noFill/>
          <a:ln w="9525">
            <a:noFill/>
            <a:miter lim="800000"/>
            <a:headEnd/>
            <a:tailEnd/>
          </a:ln>
        </p:spPr>
      </p:pic>
      <p:pic>
        <p:nvPicPr>
          <p:cNvPr id="8" name="Picture 7" descr="gbunchen.jpg"/>
          <p:cNvPicPr>
            <a:picLocks noChangeAspect="1"/>
          </p:cNvPicPr>
          <p:nvPr/>
        </p:nvPicPr>
        <p:blipFill>
          <a:blip r:embed="rId6" cstate="print"/>
          <a:srcRect/>
          <a:stretch>
            <a:fillRect/>
          </a:stretch>
        </p:blipFill>
        <p:spPr bwMode="auto">
          <a:xfrm>
            <a:off x="4859338" y="3824288"/>
            <a:ext cx="2089150" cy="2782887"/>
          </a:xfrm>
          <a:prstGeom prst="rect">
            <a:avLst/>
          </a:prstGeom>
          <a:noFill/>
          <a:ln w="9525">
            <a:noFill/>
            <a:miter lim="800000"/>
            <a:headEnd/>
            <a:tailEnd/>
          </a:ln>
        </p:spPr>
      </p:pic>
      <p:pic>
        <p:nvPicPr>
          <p:cNvPr id="9" name="Picture 8" descr="Gisele-Bündchen-cabelos.jpg"/>
          <p:cNvPicPr>
            <a:picLocks noChangeAspect="1"/>
          </p:cNvPicPr>
          <p:nvPr/>
        </p:nvPicPr>
        <p:blipFill>
          <a:blip r:embed="rId7" cstate="print"/>
          <a:srcRect/>
          <a:stretch>
            <a:fillRect/>
          </a:stretch>
        </p:blipFill>
        <p:spPr bwMode="auto">
          <a:xfrm>
            <a:off x="1547813" y="4076700"/>
            <a:ext cx="2608262" cy="2425700"/>
          </a:xfrm>
          <a:prstGeom prst="rect">
            <a:avLst/>
          </a:prstGeom>
          <a:noFill/>
          <a:ln w="9525">
            <a:noFill/>
            <a:miter lim="800000"/>
            <a:headEnd/>
            <a:tailEnd/>
          </a:ln>
        </p:spPr>
      </p:pic>
      <p:pic>
        <p:nvPicPr>
          <p:cNvPr id="10" name="Picture 9" descr="GoogleBot-byFML.gif"/>
          <p:cNvPicPr>
            <a:picLocks noChangeAspect="1"/>
          </p:cNvPicPr>
          <p:nvPr/>
        </p:nvPicPr>
        <p:blipFill>
          <a:blip r:embed="rId8" cstate="print"/>
          <a:srcRect/>
          <a:stretch>
            <a:fillRect/>
          </a:stretch>
        </p:blipFill>
        <p:spPr bwMode="auto">
          <a:xfrm>
            <a:off x="1692275" y="3860800"/>
            <a:ext cx="3444875" cy="2630488"/>
          </a:xfrm>
          <a:prstGeom prst="rect">
            <a:avLst/>
          </a:prstGeom>
          <a:noFill/>
          <a:ln w="9525">
            <a:noFill/>
            <a:miter lim="800000"/>
            <a:headEnd/>
            <a:tailEnd/>
          </a:ln>
        </p:spPr>
      </p:pic>
      <p:pic>
        <p:nvPicPr>
          <p:cNvPr id="11" name="Picture 10" descr="LegendaGoogleBot-legenda-FML.gif"/>
          <p:cNvPicPr>
            <a:picLocks noChangeAspect="1"/>
          </p:cNvPicPr>
          <p:nvPr/>
        </p:nvPicPr>
        <p:blipFill>
          <a:blip r:embed="rId9" cstate="print"/>
          <a:srcRect/>
          <a:stretch>
            <a:fillRect/>
          </a:stretch>
        </p:blipFill>
        <p:spPr bwMode="auto">
          <a:xfrm>
            <a:off x="5292725" y="5589588"/>
            <a:ext cx="1524000" cy="885825"/>
          </a:xfrm>
          <a:prstGeom prst="rect">
            <a:avLst/>
          </a:prstGeom>
          <a:noFill/>
          <a:ln w="9525">
            <a:noFill/>
            <a:miter lim="800000"/>
            <a:headEnd/>
            <a:tailEnd/>
          </a:ln>
        </p:spPr>
      </p:pic>
      <p:pic>
        <p:nvPicPr>
          <p:cNvPr id="12" name="Picture 11" descr="800px-PageRank-hi-res.png"/>
          <p:cNvPicPr>
            <a:picLocks noChangeAspect="1"/>
          </p:cNvPicPr>
          <p:nvPr/>
        </p:nvPicPr>
        <p:blipFill>
          <a:blip r:embed="rId10" cstate="print"/>
          <a:srcRect/>
          <a:stretch>
            <a:fillRect/>
          </a:stretch>
        </p:blipFill>
        <p:spPr bwMode="auto">
          <a:xfrm>
            <a:off x="1692275" y="4005263"/>
            <a:ext cx="3500438" cy="2519362"/>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normAutofit fontScale="85000" lnSpcReduction="20000"/>
          </a:bodyPr>
          <a:lstStyle/>
          <a:p>
            <a:pPr>
              <a:defRPr/>
            </a:pPr>
            <a:fld id="{7E545F44-03A2-45F6-BF30-22D6A3ECD732}" type="slidenum">
              <a:rPr lang="pt-BR"/>
              <a:pPr>
                <a:defRPr/>
              </a:pPr>
              <a:t>19</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9"/>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pt-BR" smtClean="0"/>
              <a:t>Roteiro</a:t>
            </a:r>
          </a:p>
        </p:txBody>
      </p:sp>
      <p:sp>
        <p:nvSpPr>
          <p:cNvPr id="3" name="Content Placeholder 2"/>
          <p:cNvSpPr>
            <a:spLocks noGrp="1"/>
          </p:cNvSpPr>
          <p:nvPr>
            <p:ph sz="quarter" idx="1"/>
          </p:nvPr>
        </p:nvSpPr>
        <p:spPr>
          <a:xfrm>
            <a:off x="612775" y="1600200"/>
            <a:ext cx="8153400" cy="4495800"/>
          </a:xfrm>
        </p:spPr>
        <p:txBody>
          <a:bodyPr/>
          <a:lstStyle/>
          <a:p>
            <a:r>
              <a:rPr lang="pt-BR" smtClean="0"/>
              <a:t>Contexto</a:t>
            </a:r>
          </a:p>
          <a:p>
            <a:r>
              <a:rPr lang="pt-BR" smtClean="0"/>
              <a:t>Data mining e Link mining</a:t>
            </a:r>
          </a:p>
          <a:p>
            <a:r>
              <a:rPr lang="pt-BR" smtClean="0"/>
              <a:t>Tarefas:</a:t>
            </a:r>
          </a:p>
          <a:p>
            <a:pPr lvl="1"/>
            <a:r>
              <a:rPr lang="pt-BR" smtClean="0"/>
              <a:t>Relacionadas a Objetos</a:t>
            </a:r>
          </a:p>
          <a:p>
            <a:pPr lvl="2"/>
            <a:r>
              <a:rPr lang="pt-BR" smtClean="0"/>
              <a:t>Ranking de objetos baseado em links</a:t>
            </a:r>
          </a:p>
          <a:p>
            <a:pPr lvl="2"/>
            <a:r>
              <a:rPr lang="pt-BR" smtClean="0"/>
              <a:t>Classificação de objetos baseado em links</a:t>
            </a:r>
          </a:p>
          <a:p>
            <a:pPr lvl="2"/>
            <a:r>
              <a:rPr lang="pt-BR" smtClean="0"/>
              <a:t>Detectão de grupos</a:t>
            </a:r>
          </a:p>
          <a:p>
            <a:pPr lvl="2"/>
            <a:r>
              <a:rPr lang="pt-BR" smtClean="0"/>
              <a:t>Resolução de entidades (Identificação de Objetos)</a:t>
            </a:r>
          </a:p>
        </p:txBody>
      </p:sp>
      <p:pic>
        <p:nvPicPr>
          <p:cNvPr id="10244" name="Imagem 1"/>
          <p:cNvPicPr>
            <a:picLocks noChangeAspect="1"/>
          </p:cNvPicPr>
          <p:nvPr/>
        </p:nvPicPr>
        <p:blipFill>
          <a:blip r:embed="rId3" cstate="print"/>
          <a:srcRect/>
          <a:stretch>
            <a:fillRect/>
          </a:stretch>
        </p:blipFill>
        <p:spPr bwMode="auto">
          <a:xfrm>
            <a:off x="6875463" y="1700213"/>
            <a:ext cx="1873250" cy="1873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4C279E17-E111-4679-AF42-8CCCCDFFFAA1}" type="slidenum">
              <a:rPr lang="pt-BR"/>
              <a:pPr>
                <a:defRPr/>
              </a:pPr>
              <a:t>2</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pt-BR" smtClean="0"/>
              <a:t>LBR - HITS</a:t>
            </a:r>
          </a:p>
        </p:txBody>
      </p:sp>
      <p:sp>
        <p:nvSpPr>
          <p:cNvPr id="3" name="Content Placeholder 2"/>
          <p:cNvSpPr>
            <a:spLocks noGrp="1"/>
          </p:cNvSpPr>
          <p:nvPr>
            <p:ph sz="quarter" idx="1"/>
          </p:nvPr>
        </p:nvSpPr>
        <p:spPr>
          <a:xfrm>
            <a:off x="612775" y="1600200"/>
            <a:ext cx="8153400" cy="4495800"/>
          </a:xfrm>
        </p:spPr>
        <p:txBody>
          <a:bodyPr/>
          <a:lstStyle/>
          <a:p>
            <a:r>
              <a:rPr lang="pt-BR" smtClean="0"/>
              <a:t>2 tipos de páginas: hubs e authorities;</a:t>
            </a:r>
          </a:p>
          <a:p>
            <a:r>
              <a:rPr lang="pt-BR" smtClean="0"/>
              <a:t>Hubs: “Linka” várias páginas authorities;</a:t>
            </a:r>
          </a:p>
          <a:p>
            <a:r>
              <a:rPr lang="pt-BR" smtClean="0"/>
              <a:t>Authorities: São “linkadas” por várias hubs;</a:t>
            </a:r>
          </a:p>
          <a:p>
            <a:r>
              <a:rPr lang="pt-BR" smtClean="0"/>
              <a:t>Cada página tem seu score de hub e authority;</a:t>
            </a:r>
          </a:p>
          <a:p>
            <a:r>
              <a:rPr lang="pt-BR" smtClean="0"/>
              <a:t>Algoritmo iterativo;</a:t>
            </a:r>
          </a:p>
        </p:txBody>
      </p:sp>
      <p:pic>
        <p:nvPicPr>
          <p:cNvPr id="4" name="Picture 3" descr="0-1Bx2WUMM-webpages-s-.png"/>
          <p:cNvPicPr>
            <a:picLocks noChangeAspect="1"/>
          </p:cNvPicPr>
          <p:nvPr/>
        </p:nvPicPr>
        <p:blipFill>
          <a:blip r:embed="rId2" cstate="print"/>
          <a:srcRect/>
          <a:stretch>
            <a:fillRect/>
          </a:stretch>
        </p:blipFill>
        <p:spPr bwMode="auto">
          <a:xfrm>
            <a:off x="6521450" y="4079875"/>
            <a:ext cx="2514600" cy="28051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B852679B-E595-46AA-A205-BD8DDF75B0DF}" type="slidenum">
              <a:rPr lang="pt-BR"/>
              <a:pPr>
                <a:defRPr/>
              </a:pPr>
              <a:t>20</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9" presetClass="emph" presetSubtype="0" grpId="1" nodeType="with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mph" presetSubtype="0" grpId="1" nodeType="withEffect">
                                  <p:stCondLst>
                                    <p:cond delay="0"/>
                                  </p:stCondLst>
                                  <p:childTnLst>
                                    <p:set>
                                      <p:cBhvr rctx="PPT">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9" presetClass="emph" presetSubtype="0" grpId="1" nodeType="with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grpId="1"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pt-BR" smtClean="0"/>
              <a:t>LBR e Redes Sociais</a:t>
            </a:r>
          </a:p>
        </p:txBody>
      </p:sp>
      <p:sp>
        <p:nvSpPr>
          <p:cNvPr id="3" name="Content Placeholder 2"/>
          <p:cNvSpPr>
            <a:spLocks noGrp="1"/>
          </p:cNvSpPr>
          <p:nvPr>
            <p:ph sz="quarter" idx="1"/>
          </p:nvPr>
        </p:nvSpPr>
        <p:spPr>
          <a:xfrm>
            <a:off x="612775" y="1600200"/>
            <a:ext cx="8153400" cy="4495800"/>
          </a:xfrm>
        </p:spPr>
        <p:txBody>
          <a:bodyPr/>
          <a:lstStyle/>
          <a:p>
            <a:r>
              <a:rPr lang="pt-BR" smtClean="0"/>
              <a:t>Ordenação com base na importância (ou centralidade);</a:t>
            </a:r>
          </a:p>
          <a:p>
            <a:r>
              <a:rPr lang="pt-BR" smtClean="0"/>
              <a:t>Centralidade:</a:t>
            </a:r>
          </a:p>
          <a:p>
            <a:pPr lvl="1"/>
            <a:r>
              <a:rPr lang="pt-BR" smtClean="0"/>
              <a:t>Medição: Simples x Complexa</a:t>
            </a:r>
          </a:p>
          <a:p>
            <a:pPr lvl="1"/>
            <a:r>
              <a:rPr lang="pt-BR" smtClean="0"/>
              <a:t>Uso ou não de informações adicionais</a:t>
            </a:r>
          </a:p>
          <a:p>
            <a:pPr lvl="1"/>
            <a:r>
              <a:rPr lang="pt-BR" smtClean="0"/>
              <a:t>Foco global ou relativo</a:t>
            </a:r>
          </a:p>
          <a:p>
            <a:endParaRPr lang="pt-BR" smtClean="0"/>
          </a:p>
        </p:txBody>
      </p:sp>
      <p:pic>
        <p:nvPicPr>
          <p:cNvPr id="4" name="Picture 3" descr="redes-sociais.jpg"/>
          <p:cNvPicPr>
            <a:picLocks noChangeAspect="1"/>
          </p:cNvPicPr>
          <p:nvPr/>
        </p:nvPicPr>
        <p:blipFill>
          <a:blip r:embed="rId2" cstate="print"/>
          <a:srcRect/>
          <a:stretch>
            <a:fillRect/>
          </a:stretch>
        </p:blipFill>
        <p:spPr bwMode="auto">
          <a:xfrm>
            <a:off x="5867400" y="4076700"/>
            <a:ext cx="3227388" cy="26939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8CF14EAA-01FD-4442-A3C6-8202A5191EE5}" type="slidenum">
              <a:rPr lang="pt-BR"/>
              <a:pPr>
                <a:defRPr/>
              </a:pPr>
              <a:t>21</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pt-BR" smtClean="0"/>
              <a:t>LBR e Redes Sociais</a:t>
            </a:r>
          </a:p>
        </p:txBody>
      </p:sp>
      <p:sp>
        <p:nvSpPr>
          <p:cNvPr id="3" name="Content Placeholder 2"/>
          <p:cNvSpPr>
            <a:spLocks noGrp="1"/>
          </p:cNvSpPr>
          <p:nvPr>
            <p:ph sz="quarter" idx="1"/>
          </p:nvPr>
        </p:nvSpPr>
        <p:spPr>
          <a:xfrm>
            <a:off x="612775" y="1600200"/>
            <a:ext cx="4319588" cy="4495800"/>
          </a:xfrm>
        </p:spPr>
        <p:txBody>
          <a:bodyPr>
            <a:normAutofit fontScale="92500"/>
          </a:bodyPr>
          <a:lstStyle/>
          <a:p>
            <a:pPr marL="320040" indent="-320040" fontAlgn="auto">
              <a:spcAft>
                <a:spcPts val="0"/>
              </a:spcAft>
              <a:buFont typeface="Wingdings"/>
              <a:buChar char=""/>
              <a:defRPr/>
            </a:pPr>
            <a:r>
              <a:rPr lang="pt-BR" dirty="0" smtClean="0"/>
              <a:t>Exemplo:</a:t>
            </a:r>
          </a:p>
          <a:p>
            <a:pPr marL="640080" lvl="1" indent="-274320" fontAlgn="auto">
              <a:spcAft>
                <a:spcPts val="0"/>
              </a:spcAft>
              <a:buFont typeface="Wingdings 2"/>
              <a:buChar char=""/>
              <a:defRPr/>
            </a:pPr>
            <a:r>
              <a:rPr lang="pt-BR" sz="2400" dirty="0" smtClean="0"/>
              <a:t>NewsFeed do Facebook</a:t>
            </a:r>
          </a:p>
          <a:p>
            <a:pPr marL="640080" lvl="1" indent="-274320" fontAlgn="auto">
              <a:spcAft>
                <a:spcPts val="0"/>
              </a:spcAft>
              <a:buFont typeface="Wingdings 2"/>
              <a:buChar char=""/>
              <a:defRPr/>
            </a:pPr>
            <a:r>
              <a:rPr lang="pt-BR" sz="2400" dirty="0" smtClean="0"/>
              <a:t>Objetivo: Ordenar os amigos de uma pessoa em uma rede social pela sua “importância”, para exibir informações sobre eles em um mural</a:t>
            </a:r>
          </a:p>
          <a:p>
            <a:pPr marL="640080" lvl="1" indent="-274320" fontAlgn="auto">
              <a:spcAft>
                <a:spcPts val="0"/>
              </a:spcAft>
              <a:buFont typeface="Wingdings 2"/>
              <a:buChar char=""/>
              <a:defRPr/>
            </a:pPr>
            <a:r>
              <a:rPr lang="pt-BR" sz="2400" dirty="0" smtClean="0">
                <a:solidFill>
                  <a:prstClr val="black"/>
                </a:solidFill>
              </a:rPr>
              <a:t>Centralidade: Interesses em comum, relativamente à pessoa dona do mural, com informações extras disponíveis para análise</a:t>
            </a:r>
          </a:p>
          <a:p>
            <a:pPr marL="640080" lvl="1" indent="-274320" fontAlgn="auto">
              <a:spcAft>
                <a:spcPts val="0"/>
              </a:spcAft>
              <a:buFont typeface="Wingdings 2"/>
              <a:buNone/>
              <a:defRPr/>
            </a:pPr>
            <a:endParaRPr lang="pt-BR" dirty="0" smtClean="0"/>
          </a:p>
          <a:p>
            <a:pPr marL="320040" indent="-320040" fontAlgn="auto">
              <a:spcAft>
                <a:spcPts val="0"/>
              </a:spcAft>
              <a:buFont typeface="Wingdings"/>
              <a:buChar char=""/>
              <a:defRPr/>
            </a:pPr>
            <a:endParaRPr lang="pt-BR" dirty="0"/>
          </a:p>
        </p:txBody>
      </p:sp>
      <p:pic>
        <p:nvPicPr>
          <p:cNvPr id="4" name="Picture 2" descr="http://epic.org/privacy/facebook/newsfeed_example.png"/>
          <p:cNvPicPr>
            <a:picLocks noChangeAspect="1" noChangeArrowheads="1"/>
          </p:cNvPicPr>
          <p:nvPr/>
        </p:nvPicPr>
        <p:blipFill>
          <a:blip r:embed="rId2" cstate="print"/>
          <a:srcRect/>
          <a:stretch>
            <a:fillRect/>
          </a:stretch>
        </p:blipFill>
        <p:spPr bwMode="auto">
          <a:xfrm>
            <a:off x="5219700" y="2276475"/>
            <a:ext cx="3714750" cy="3724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4CF667F3-3A7B-4074-84C8-B520B49E1BA3}" type="slidenum">
              <a:rPr lang="pt-BR"/>
              <a:pPr>
                <a:defRPr/>
              </a:pPr>
              <a:t>22</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pt-BR" dirty="0" smtClean="0"/>
              <a:t>Classificação de objetos </a:t>
            </a:r>
            <a:br>
              <a:rPr lang="pt-BR" dirty="0" smtClean="0"/>
            </a:br>
            <a:r>
              <a:rPr lang="pt-BR" dirty="0" smtClean="0"/>
              <a:t>baseado em links (LBC)</a:t>
            </a:r>
            <a:endParaRPr lang="pt-BR" dirty="0"/>
          </a:p>
        </p:txBody>
      </p:sp>
      <p:sp>
        <p:nvSpPr>
          <p:cNvPr id="3" name="Content Placeholder 2"/>
          <p:cNvSpPr>
            <a:spLocks noGrp="1"/>
          </p:cNvSpPr>
          <p:nvPr>
            <p:ph sz="quarter" idx="1"/>
          </p:nvPr>
        </p:nvSpPr>
        <p:spPr>
          <a:xfrm>
            <a:off x="612775" y="1600200"/>
            <a:ext cx="8153400" cy="4495800"/>
          </a:xfrm>
        </p:spPr>
        <p:txBody>
          <a:bodyPr/>
          <a:lstStyle/>
          <a:p>
            <a:r>
              <a:rPr lang="pt-BR" dirty="0" smtClean="0"/>
              <a:t>Classificação: técnicas de aprendidagem de máquina para objetos IID;</a:t>
            </a:r>
          </a:p>
          <a:p>
            <a:r>
              <a:rPr lang="pt-BR" dirty="0" smtClean="0"/>
              <a:t>Problema LBC:  Seja G = (O, L), composto por um conjunto de objetos O </a:t>
            </a:r>
            <a:r>
              <a:rPr lang="pt-BR" dirty="0" smtClean="0"/>
              <a:t>ligados entre si por </a:t>
            </a:r>
            <a:r>
              <a:rPr lang="pt-BR" dirty="0" smtClean="0"/>
              <a:t>um conjunto de links L. A tarefa é, dado um conjunto de categorias,  rotular os membros de O;</a:t>
            </a:r>
          </a:p>
          <a:p>
            <a:r>
              <a:rPr lang="pt-BR" dirty="0" smtClean="0"/>
              <a:t>Os rótulos de objetos relacionados tendem a ser correlacionados;</a:t>
            </a:r>
          </a:p>
          <a:p>
            <a:r>
              <a:rPr lang="pt-BR" dirty="0" smtClean="0"/>
              <a:t>Desafio: classificação coletiva.</a:t>
            </a:r>
          </a:p>
          <a:p>
            <a:pPr>
              <a:buFont typeface="Wingdings" pitchFamily="2" charset="2"/>
              <a:buNone/>
            </a:pPr>
            <a:endParaRPr lang="pt-BR"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3E115115-371F-4B63-953D-240A1B6CA4F6}" type="slidenum">
              <a:rPr lang="pt-BR"/>
              <a:pPr>
                <a:defRPr/>
              </a:pPr>
              <a:t>23</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pt-BR" dirty="0" smtClean="0"/>
              <a:t>Classificação de objetos </a:t>
            </a:r>
            <a:br>
              <a:rPr lang="pt-BR" dirty="0" smtClean="0"/>
            </a:br>
            <a:r>
              <a:rPr lang="pt-BR" dirty="0" smtClean="0"/>
              <a:t>baseado em links (LBC)</a:t>
            </a:r>
            <a:endParaRPr lang="pt-BR" dirty="0"/>
          </a:p>
        </p:txBody>
      </p:sp>
      <p:sp>
        <p:nvSpPr>
          <p:cNvPr id="32771" name="Content Placeholder 2"/>
          <p:cNvSpPr>
            <a:spLocks noGrp="1"/>
          </p:cNvSpPr>
          <p:nvPr>
            <p:ph sz="quarter" idx="1"/>
          </p:nvPr>
        </p:nvSpPr>
        <p:spPr>
          <a:xfrm>
            <a:off x="468313" y="1670050"/>
            <a:ext cx="5110162" cy="4495800"/>
          </a:xfrm>
        </p:spPr>
        <p:txBody>
          <a:bodyPr/>
          <a:lstStyle/>
          <a:p>
            <a:r>
              <a:rPr lang="pt-BR" smtClean="0"/>
              <a:t>Exemplo:</a:t>
            </a:r>
          </a:p>
          <a:p>
            <a:pPr lvl="1"/>
            <a:r>
              <a:rPr lang="pt-BR" smtClean="0"/>
              <a:t>Análise da rede Al Qaeda;</a:t>
            </a:r>
          </a:p>
          <a:p>
            <a:pPr lvl="1"/>
            <a:r>
              <a:rPr lang="pt-BR" smtClean="0"/>
              <a:t>Identificar indivíduos como parte de uma rede terrorista com base em relações observadas</a:t>
            </a:r>
          </a:p>
          <a:p>
            <a:pPr lvl="1"/>
            <a:r>
              <a:rPr lang="pt-BR" sz="2800" smtClean="0">
                <a:solidFill>
                  <a:srgbClr val="000000"/>
                </a:solidFill>
              </a:rPr>
              <a:t>Relações específicas com outros membros da organização podem ser indícios de participação</a:t>
            </a:r>
          </a:p>
          <a:p>
            <a:pPr lvl="1">
              <a:buFont typeface="Wingdings 2" pitchFamily="18" charset="2"/>
              <a:buNone/>
            </a:pPr>
            <a:endParaRPr lang="pt-BR" smtClean="0"/>
          </a:p>
        </p:txBody>
      </p:sp>
      <p:pic>
        <p:nvPicPr>
          <p:cNvPr id="7" name="Picture 4" descr="http://www.visualcomplexity.com/vc/images/317_big02.jpg"/>
          <p:cNvPicPr>
            <a:picLocks noChangeAspect="1" noChangeArrowheads="1"/>
          </p:cNvPicPr>
          <p:nvPr/>
        </p:nvPicPr>
        <p:blipFill>
          <a:blip r:embed="rId2" cstate="print"/>
          <a:srcRect/>
          <a:stretch>
            <a:fillRect/>
          </a:stretch>
        </p:blipFill>
        <p:spPr bwMode="auto">
          <a:xfrm>
            <a:off x="5435600" y="3573463"/>
            <a:ext cx="3708400" cy="310673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normAutofit fontScale="85000" lnSpcReduction="20000"/>
          </a:bodyPr>
          <a:lstStyle/>
          <a:p>
            <a:pPr>
              <a:defRPr/>
            </a:pPr>
            <a:fld id="{CAA0EC7A-1FC5-4138-9851-365B2E43106C}" type="slidenum">
              <a:rPr lang="pt-BR"/>
              <a:pPr>
                <a:defRPr/>
              </a:pPr>
              <a:t>24</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pt-BR" smtClean="0"/>
              <a:t>Detectão de grupos</a:t>
            </a:r>
          </a:p>
        </p:txBody>
      </p:sp>
      <p:sp>
        <p:nvSpPr>
          <p:cNvPr id="3" name="Content Placeholder 2"/>
          <p:cNvSpPr>
            <a:spLocks noGrp="1"/>
          </p:cNvSpPr>
          <p:nvPr>
            <p:ph sz="quarter" idx="1"/>
          </p:nvPr>
        </p:nvSpPr>
        <p:spPr>
          <a:xfrm>
            <a:off x="612775" y="1600200"/>
            <a:ext cx="8153400" cy="4495800"/>
          </a:xfrm>
        </p:spPr>
        <p:txBody>
          <a:bodyPr>
            <a:normAutofit fontScale="92500"/>
          </a:bodyPr>
          <a:lstStyle/>
          <a:p>
            <a:pPr marL="320040" indent="-320040" fontAlgn="auto">
              <a:spcAft>
                <a:spcPts val="0"/>
              </a:spcAft>
              <a:buFont typeface="Wingdings"/>
              <a:buChar char=""/>
              <a:defRPr/>
            </a:pPr>
            <a:r>
              <a:rPr lang="pt-BR" dirty="0" smtClean="0"/>
              <a:t>Agrupar os nós no grafo em grupos cujos integrantes possuam características em comum;</a:t>
            </a:r>
          </a:p>
          <a:p>
            <a:pPr marL="320040" indent="-320040" fontAlgn="auto">
              <a:spcAft>
                <a:spcPts val="0"/>
              </a:spcAft>
              <a:buFont typeface="Wingdings"/>
              <a:buChar char=""/>
              <a:defRPr/>
            </a:pPr>
            <a:r>
              <a:rPr lang="pt-BR" dirty="0" smtClean="0"/>
              <a:t>Recuperação de informação de documentos;</a:t>
            </a:r>
          </a:p>
          <a:p>
            <a:pPr marL="320040" indent="-320040" fontAlgn="auto">
              <a:spcAft>
                <a:spcPts val="0"/>
              </a:spcAft>
              <a:buFont typeface="Wingdings"/>
              <a:buChar char=""/>
              <a:defRPr/>
            </a:pPr>
            <a:r>
              <a:rPr lang="pt-PT" dirty="0" smtClean="0"/>
              <a:t>Agrupar os documentos com relação ao seu conteúdo.</a:t>
            </a:r>
          </a:p>
          <a:p>
            <a:pPr marL="320040" indent="-320040" fontAlgn="auto">
              <a:spcAft>
                <a:spcPts val="0"/>
              </a:spcAft>
              <a:buFont typeface="Wingdings"/>
              <a:buChar char=""/>
              <a:defRPr/>
            </a:pPr>
            <a:r>
              <a:rPr lang="pt-PT" dirty="0" smtClean="0"/>
              <a:t>Documento = conjunto de palavras;</a:t>
            </a:r>
          </a:p>
          <a:p>
            <a:pPr marL="320040" indent="-320040" fontAlgn="auto">
              <a:spcAft>
                <a:spcPts val="0"/>
              </a:spcAft>
              <a:buFont typeface="Wingdings"/>
              <a:buChar char=""/>
              <a:defRPr/>
            </a:pPr>
            <a:r>
              <a:rPr lang="pt-PT" dirty="0" smtClean="0"/>
              <a:t>Similaridade -&gt; distribuição similar das palavras;</a:t>
            </a:r>
          </a:p>
          <a:p>
            <a:pPr marL="320040" indent="-320040" fontAlgn="auto">
              <a:spcAft>
                <a:spcPts val="0"/>
              </a:spcAft>
              <a:buFont typeface="Wingdings"/>
              <a:buChar char=""/>
              <a:defRPr/>
            </a:pPr>
            <a:r>
              <a:rPr lang="pt-BR" dirty="0" smtClean="0"/>
              <a:t>Técnicas:</a:t>
            </a:r>
          </a:p>
          <a:p>
            <a:pPr marL="640080" lvl="1" indent="-274320" fontAlgn="auto">
              <a:spcAft>
                <a:spcPts val="0"/>
              </a:spcAft>
              <a:buFont typeface="Wingdings 2"/>
              <a:buChar char=""/>
              <a:defRPr/>
            </a:pPr>
            <a:r>
              <a:rPr lang="pt-BR" dirty="0" smtClean="0"/>
              <a:t>Blockmodeling: </a:t>
            </a:r>
            <a:r>
              <a:rPr lang="pt-BR" dirty="0" smtClean="0"/>
              <a:t>positions</a:t>
            </a:r>
            <a:endParaRPr lang="pt-BR" dirty="0" smtClean="0"/>
          </a:p>
          <a:p>
            <a:pPr marL="640080" lvl="1" indent="-274320" fontAlgn="auto">
              <a:spcAft>
                <a:spcPts val="0"/>
              </a:spcAft>
              <a:buFont typeface="Wingdings 2"/>
              <a:buChar char=""/>
              <a:defRPr/>
            </a:pPr>
            <a:r>
              <a:rPr lang="pt-BR" dirty="0" smtClean="0"/>
              <a:t>Spectral graph partitioning</a:t>
            </a:r>
          </a:p>
          <a:p>
            <a:pPr marL="320040" indent="-320040" fontAlgn="auto">
              <a:spcAft>
                <a:spcPts val="0"/>
              </a:spcAft>
              <a:buFont typeface="Wingdings"/>
              <a:buChar char=""/>
              <a:defRPr/>
            </a:pPr>
            <a:endParaRPr lang="pt-BR" dirty="0"/>
          </a:p>
        </p:txBody>
      </p:sp>
      <p:sp>
        <p:nvSpPr>
          <p:cNvPr id="4" name="Slide Number Placeholder 3"/>
          <p:cNvSpPr>
            <a:spLocks noGrp="1"/>
          </p:cNvSpPr>
          <p:nvPr>
            <p:ph type="sldNum" sz="quarter" idx="12"/>
          </p:nvPr>
        </p:nvSpPr>
        <p:spPr/>
        <p:txBody>
          <a:bodyPr>
            <a:normAutofit fontScale="85000" lnSpcReduction="20000"/>
          </a:bodyPr>
          <a:lstStyle/>
          <a:p>
            <a:pPr>
              <a:defRPr/>
            </a:pPr>
            <a:fld id="{68202BBA-3598-4352-BC7F-6BBEE012B98B}" type="slidenum">
              <a:rPr lang="pt-BR"/>
              <a:pPr>
                <a:defRPr/>
              </a:pPr>
              <a:t>25</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grpId="1" nodeType="withEffect">
                                  <p:stCondLst>
                                    <p:cond delay="0"/>
                                  </p:stCondLst>
                                  <p:childTnLst>
                                    <p:set>
                                      <p:cBhvr rctx="PPT">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9" presetClass="emph" presetSubtype="0" grpId="1"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r>
              <a:rPr lang="pt-BR" smtClean="0"/>
              <a:t>Detectão de grupos</a:t>
            </a:r>
          </a:p>
        </p:txBody>
      </p:sp>
      <p:sp>
        <p:nvSpPr>
          <p:cNvPr id="34819" name="Content Placeholder 2"/>
          <p:cNvSpPr>
            <a:spLocks noGrp="1"/>
          </p:cNvSpPr>
          <p:nvPr>
            <p:ph sz="quarter" idx="1"/>
          </p:nvPr>
        </p:nvSpPr>
        <p:spPr>
          <a:xfrm>
            <a:off x="612775" y="1600200"/>
            <a:ext cx="8153400" cy="4495800"/>
          </a:xfrm>
        </p:spPr>
        <p:txBody>
          <a:bodyPr/>
          <a:lstStyle/>
          <a:p>
            <a:r>
              <a:rPr lang="pt-BR" smtClean="0"/>
              <a:t>Exemplo:</a:t>
            </a:r>
          </a:p>
          <a:p>
            <a:pPr lvl="1"/>
            <a:r>
              <a:rPr lang="pt-BR" smtClean="0"/>
              <a:t>Determinar nichos de mercado</a:t>
            </a:r>
          </a:p>
        </p:txBody>
      </p:sp>
      <p:sp>
        <p:nvSpPr>
          <p:cNvPr id="4" name="Oval 3"/>
          <p:cNvSpPr/>
          <p:nvPr/>
        </p:nvSpPr>
        <p:spPr>
          <a:xfrm>
            <a:off x="2143108" y="458910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5" name="Oval 4"/>
          <p:cNvSpPr/>
          <p:nvPr/>
        </p:nvSpPr>
        <p:spPr>
          <a:xfrm>
            <a:off x="2428860" y="387472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6" name="Oval 5"/>
          <p:cNvSpPr/>
          <p:nvPr/>
        </p:nvSpPr>
        <p:spPr>
          <a:xfrm>
            <a:off x="3643306" y="308891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7" name="Oval 6"/>
          <p:cNvSpPr/>
          <p:nvPr/>
        </p:nvSpPr>
        <p:spPr>
          <a:xfrm>
            <a:off x="4071934" y="280315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 name="Oval 7"/>
          <p:cNvSpPr/>
          <p:nvPr/>
        </p:nvSpPr>
        <p:spPr>
          <a:xfrm>
            <a:off x="2000232" y="408904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9" name="Oval 8"/>
          <p:cNvSpPr/>
          <p:nvPr/>
        </p:nvSpPr>
        <p:spPr>
          <a:xfrm>
            <a:off x="2643174" y="437479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0" name="Oval 9"/>
          <p:cNvSpPr/>
          <p:nvPr/>
        </p:nvSpPr>
        <p:spPr>
          <a:xfrm>
            <a:off x="4000496" y="344610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1" name="Oval 10"/>
          <p:cNvSpPr/>
          <p:nvPr/>
        </p:nvSpPr>
        <p:spPr>
          <a:xfrm>
            <a:off x="2571736" y="487486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 name="Rounded Rectangle 11"/>
          <p:cNvSpPr/>
          <p:nvPr/>
        </p:nvSpPr>
        <p:spPr>
          <a:xfrm>
            <a:off x="7215206" y="3017472"/>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1</a:t>
            </a:r>
            <a:endParaRPr lang="pt-BR" sz="2000" dirty="0"/>
          </a:p>
        </p:txBody>
      </p:sp>
      <p:sp>
        <p:nvSpPr>
          <p:cNvPr id="13" name="Rounded Rectangle 12"/>
          <p:cNvSpPr/>
          <p:nvPr/>
        </p:nvSpPr>
        <p:spPr>
          <a:xfrm>
            <a:off x="7215206" y="358897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2</a:t>
            </a:r>
            <a:endParaRPr lang="pt-BR" sz="2000" dirty="0"/>
          </a:p>
        </p:txBody>
      </p:sp>
      <p:sp>
        <p:nvSpPr>
          <p:cNvPr id="14" name="Rounded Rectangle 13"/>
          <p:cNvSpPr/>
          <p:nvPr/>
        </p:nvSpPr>
        <p:spPr>
          <a:xfrm>
            <a:off x="7215206" y="423191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3</a:t>
            </a:r>
            <a:endParaRPr lang="pt-BR" sz="2000" dirty="0"/>
          </a:p>
        </p:txBody>
      </p:sp>
      <p:sp>
        <p:nvSpPr>
          <p:cNvPr id="15" name="Rounded Rectangle 14"/>
          <p:cNvSpPr/>
          <p:nvPr/>
        </p:nvSpPr>
        <p:spPr>
          <a:xfrm>
            <a:off x="7215206" y="4874860"/>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4</a:t>
            </a:r>
            <a:endParaRPr lang="pt-BR" sz="2000" dirty="0"/>
          </a:p>
        </p:txBody>
      </p:sp>
      <p:sp>
        <p:nvSpPr>
          <p:cNvPr id="16" name="Rounded Rectangle 15"/>
          <p:cNvSpPr/>
          <p:nvPr/>
        </p:nvSpPr>
        <p:spPr>
          <a:xfrm>
            <a:off x="7215206" y="5517802"/>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5</a:t>
            </a:r>
            <a:endParaRPr lang="pt-BR" sz="2000" dirty="0"/>
          </a:p>
        </p:txBody>
      </p:sp>
      <p:sp>
        <p:nvSpPr>
          <p:cNvPr id="17" name="Rounded Rectangle 16"/>
          <p:cNvSpPr/>
          <p:nvPr/>
        </p:nvSpPr>
        <p:spPr>
          <a:xfrm>
            <a:off x="7215206" y="6160744"/>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6</a:t>
            </a:r>
            <a:endParaRPr lang="pt-BR" sz="2000" dirty="0"/>
          </a:p>
        </p:txBody>
      </p:sp>
      <p:sp>
        <p:nvSpPr>
          <p:cNvPr id="34834" name="TextBox 17"/>
          <p:cNvSpPr txBox="1">
            <a:spLocks noChangeArrowheads="1"/>
          </p:cNvSpPr>
          <p:nvPr/>
        </p:nvSpPr>
        <p:spPr bwMode="auto">
          <a:xfrm>
            <a:off x="539750" y="5157788"/>
            <a:ext cx="1571625" cy="460375"/>
          </a:xfrm>
          <a:prstGeom prst="rect">
            <a:avLst/>
          </a:prstGeom>
          <a:noFill/>
          <a:ln w="9525">
            <a:noFill/>
            <a:miter lim="800000"/>
            <a:headEnd/>
            <a:tailEnd/>
          </a:ln>
        </p:spPr>
        <p:txBody>
          <a:bodyPr>
            <a:spAutoFit/>
          </a:bodyPr>
          <a:lstStyle/>
          <a:p>
            <a:r>
              <a:rPr lang="pt-BR" sz="2400">
                <a:latin typeface="Tw Cen MT" pitchFamily="34" charset="0"/>
              </a:rPr>
              <a:t>Clientes</a:t>
            </a:r>
          </a:p>
        </p:txBody>
      </p:sp>
      <p:sp>
        <p:nvSpPr>
          <p:cNvPr id="34835" name="TextBox 18"/>
          <p:cNvSpPr txBox="1">
            <a:spLocks noChangeArrowheads="1"/>
          </p:cNvSpPr>
          <p:nvPr/>
        </p:nvSpPr>
        <p:spPr bwMode="auto">
          <a:xfrm>
            <a:off x="6643688" y="2374900"/>
            <a:ext cx="1643062" cy="461963"/>
          </a:xfrm>
          <a:prstGeom prst="rect">
            <a:avLst/>
          </a:prstGeom>
          <a:noFill/>
          <a:ln w="9525">
            <a:noFill/>
            <a:miter lim="800000"/>
            <a:headEnd/>
            <a:tailEnd/>
          </a:ln>
        </p:spPr>
        <p:txBody>
          <a:bodyPr>
            <a:spAutoFit/>
          </a:bodyPr>
          <a:lstStyle/>
          <a:p>
            <a:r>
              <a:rPr lang="pt-BR" sz="2400">
                <a:latin typeface="Tw Cen MT" pitchFamily="34" charset="0"/>
              </a:rPr>
              <a:t>Produtos</a:t>
            </a:r>
          </a:p>
        </p:txBody>
      </p:sp>
      <p:sp>
        <p:nvSpPr>
          <p:cNvPr id="20" name="Oval 19"/>
          <p:cNvSpPr/>
          <p:nvPr/>
        </p:nvSpPr>
        <p:spPr>
          <a:xfrm>
            <a:off x="4071934" y="566067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21" name="Oval 20"/>
          <p:cNvSpPr/>
          <p:nvPr/>
        </p:nvSpPr>
        <p:spPr>
          <a:xfrm>
            <a:off x="4357686" y="537492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22" name="Oval 21"/>
          <p:cNvSpPr/>
          <p:nvPr/>
        </p:nvSpPr>
        <p:spPr>
          <a:xfrm>
            <a:off x="4429124" y="626296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23" name="Oval 22"/>
          <p:cNvSpPr/>
          <p:nvPr/>
        </p:nvSpPr>
        <p:spPr>
          <a:xfrm>
            <a:off x="4500562" y="587499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cxnSp>
        <p:nvCxnSpPr>
          <p:cNvPr id="24" name="Straight Arrow Connector 23"/>
          <p:cNvCxnSpPr>
            <a:stCxn id="7" idx="6"/>
            <a:endCxn id="12" idx="1"/>
          </p:cNvCxnSpPr>
          <p:nvPr/>
        </p:nvCxnSpPr>
        <p:spPr>
          <a:xfrm>
            <a:off x="4429125" y="2981325"/>
            <a:ext cx="2786063"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a:endCxn id="13" idx="1"/>
          </p:cNvCxnSpPr>
          <p:nvPr/>
        </p:nvCxnSpPr>
        <p:spPr>
          <a:xfrm>
            <a:off x="4357688" y="3624263"/>
            <a:ext cx="28575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6"/>
            <a:endCxn id="12" idx="1"/>
          </p:cNvCxnSpPr>
          <p:nvPr/>
        </p:nvCxnSpPr>
        <p:spPr>
          <a:xfrm flipV="1">
            <a:off x="4000500" y="3195638"/>
            <a:ext cx="3214688"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1"/>
          </p:cNvCxnSpPr>
          <p:nvPr/>
        </p:nvCxnSpPr>
        <p:spPr>
          <a:xfrm>
            <a:off x="4000500" y="3303588"/>
            <a:ext cx="3214688" cy="46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6"/>
            <a:endCxn id="14" idx="1"/>
          </p:cNvCxnSpPr>
          <p:nvPr/>
        </p:nvCxnSpPr>
        <p:spPr>
          <a:xfrm>
            <a:off x="2786063" y="4052888"/>
            <a:ext cx="4429125"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6"/>
            <a:endCxn id="14" idx="1"/>
          </p:cNvCxnSpPr>
          <p:nvPr/>
        </p:nvCxnSpPr>
        <p:spPr>
          <a:xfrm flipV="1">
            <a:off x="3000375" y="4410075"/>
            <a:ext cx="42148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6"/>
            <a:endCxn id="14" idx="1"/>
          </p:cNvCxnSpPr>
          <p:nvPr/>
        </p:nvCxnSpPr>
        <p:spPr>
          <a:xfrm>
            <a:off x="2357438" y="4267200"/>
            <a:ext cx="4857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a:endCxn id="15" idx="1"/>
          </p:cNvCxnSpPr>
          <p:nvPr/>
        </p:nvCxnSpPr>
        <p:spPr>
          <a:xfrm>
            <a:off x="2928938" y="5053013"/>
            <a:ext cx="4286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6"/>
            <a:endCxn id="15" idx="1"/>
          </p:cNvCxnSpPr>
          <p:nvPr/>
        </p:nvCxnSpPr>
        <p:spPr>
          <a:xfrm>
            <a:off x="2500313" y="4767263"/>
            <a:ext cx="47148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6"/>
            <a:endCxn id="15" idx="1"/>
          </p:cNvCxnSpPr>
          <p:nvPr/>
        </p:nvCxnSpPr>
        <p:spPr>
          <a:xfrm>
            <a:off x="3000375" y="4552950"/>
            <a:ext cx="4214813"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6"/>
            <a:endCxn id="16" idx="1"/>
          </p:cNvCxnSpPr>
          <p:nvPr/>
        </p:nvCxnSpPr>
        <p:spPr>
          <a:xfrm>
            <a:off x="4714875" y="5553075"/>
            <a:ext cx="25003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3" idx="6"/>
            <a:endCxn id="16" idx="1"/>
          </p:cNvCxnSpPr>
          <p:nvPr/>
        </p:nvCxnSpPr>
        <p:spPr>
          <a:xfrm flipV="1">
            <a:off x="4857750" y="5695950"/>
            <a:ext cx="2357438"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6"/>
            <a:endCxn id="16" idx="1"/>
          </p:cNvCxnSpPr>
          <p:nvPr/>
        </p:nvCxnSpPr>
        <p:spPr>
          <a:xfrm flipV="1">
            <a:off x="4429125" y="5695950"/>
            <a:ext cx="27860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6" idx="1"/>
          </p:cNvCxnSpPr>
          <p:nvPr/>
        </p:nvCxnSpPr>
        <p:spPr>
          <a:xfrm flipV="1">
            <a:off x="4786313" y="5695950"/>
            <a:ext cx="2428875"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7" idx="1"/>
          </p:cNvCxnSpPr>
          <p:nvPr/>
        </p:nvCxnSpPr>
        <p:spPr>
          <a:xfrm flipV="1">
            <a:off x="4786313" y="6338888"/>
            <a:ext cx="2428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72000" y="3141663"/>
            <a:ext cx="1143000" cy="35718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Idosos</a:t>
            </a:r>
            <a:endParaRPr lang="pt-BR" dirty="0"/>
          </a:p>
        </p:txBody>
      </p:sp>
      <p:sp>
        <p:nvSpPr>
          <p:cNvPr id="40" name="Rectangle 39"/>
          <p:cNvSpPr/>
          <p:nvPr/>
        </p:nvSpPr>
        <p:spPr>
          <a:xfrm>
            <a:off x="714375" y="3232150"/>
            <a:ext cx="1571625" cy="7143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Mulheres 14-17 anos</a:t>
            </a:r>
            <a:endParaRPr lang="pt-BR" dirty="0"/>
          </a:p>
        </p:txBody>
      </p:sp>
      <p:sp>
        <p:nvSpPr>
          <p:cNvPr id="41" name="Rectangle 40"/>
          <p:cNvSpPr/>
          <p:nvPr/>
        </p:nvSpPr>
        <p:spPr>
          <a:xfrm>
            <a:off x="2786063" y="6099175"/>
            <a:ext cx="1571625" cy="7143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Homens 18-26 anos</a:t>
            </a:r>
            <a:endParaRPr lang="pt-BR" dirty="0"/>
          </a:p>
        </p:txBody>
      </p:sp>
      <p:sp>
        <p:nvSpPr>
          <p:cNvPr id="42" name="Slide Number Placeholder 41"/>
          <p:cNvSpPr>
            <a:spLocks noGrp="1"/>
          </p:cNvSpPr>
          <p:nvPr>
            <p:ph type="sldNum" sz="quarter" idx="12"/>
          </p:nvPr>
        </p:nvSpPr>
        <p:spPr/>
        <p:txBody>
          <a:bodyPr>
            <a:normAutofit fontScale="85000" lnSpcReduction="20000"/>
          </a:bodyPr>
          <a:lstStyle/>
          <a:p>
            <a:pPr>
              <a:defRPr/>
            </a:pPr>
            <a:fld id="{7D56856D-7603-4031-BAD0-1915BCBE94FE}" type="slidenum">
              <a:rPr lang="pt-BR"/>
              <a:pPr>
                <a:defRPr/>
              </a:pPr>
              <a:t>26</a:t>
            </a:fld>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pt-BR" smtClean="0"/>
              <a:t>Resolução de entidades</a:t>
            </a:r>
          </a:p>
        </p:txBody>
      </p:sp>
      <p:sp>
        <p:nvSpPr>
          <p:cNvPr id="3" name="Content Placeholder 2"/>
          <p:cNvSpPr>
            <a:spLocks noGrp="1"/>
          </p:cNvSpPr>
          <p:nvPr>
            <p:ph sz="quarter" idx="1"/>
          </p:nvPr>
        </p:nvSpPr>
        <p:spPr>
          <a:xfrm>
            <a:off x="612775" y="1600200"/>
            <a:ext cx="8153400" cy="4495800"/>
          </a:xfrm>
        </p:spPr>
        <p:txBody>
          <a:bodyPr/>
          <a:lstStyle/>
          <a:p>
            <a:r>
              <a:rPr lang="pt-BR" smtClean="0"/>
              <a:t>Ruído ou representações alternativas: várias entradas para a mesma entidade;</a:t>
            </a:r>
          </a:p>
          <a:p>
            <a:r>
              <a:rPr lang="pt-BR" smtClean="0"/>
              <a:t>Que referências nos dados referem à mesma entidade no mundo real (matched entity pair)?;</a:t>
            </a:r>
          </a:p>
          <a:p>
            <a:endParaRPr lang="pt-BR" smtClean="0"/>
          </a:p>
          <a:p>
            <a:endParaRPr lang="pt-BR" smtClean="0"/>
          </a:p>
        </p:txBody>
      </p:sp>
      <p:pic>
        <p:nvPicPr>
          <p:cNvPr id="4" name="Picture 3" descr="entity resolution.jpg"/>
          <p:cNvPicPr>
            <a:picLocks noChangeAspect="1"/>
          </p:cNvPicPr>
          <p:nvPr/>
        </p:nvPicPr>
        <p:blipFill>
          <a:blip r:embed="rId3" cstate="print"/>
          <a:srcRect/>
          <a:stretch>
            <a:fillRect/>
          </a:stretch>
        </p:blipFill>
        <p:spPr bwMode="auto">
          <a:xfrm>
            <a:off x="1979613" y="3679825"/>
            <a:ext cx="4895850" cy="30622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6D05E8B3-149E-40A6-9046-B7B301603328}" type="slidenum">
              <a:rPr lang="pt-BR"/>
              <a:pPr>
                <a:defRPr/>
              </a:pPr>
              <a:t>27</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pt-BR" smtClean="0"/>
              <a:t>Resolução de entidades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pt-BR" dirty="0" smtClean="0"/>
              <a:t>Abordagens</a:t>
            </a:r>
          </a:p>
          <a:p>
            <a:pPr marL="640080" lvl="1" indent="-274320" fontAlgn="auto">
              <a:spcAft>
                <a:spcPts val="0"/>
              </a:spcAft>
              <a:buFont typeface="Wingdings 2"/>
              <a:buChar char=""/>
              <a:defRPr/>
            </a:pPr>
            <a:r>
              <a:rPr lang="pt-BR" dirty="0" smtClean="0"/>
              <a:t>Usa co-ocorrência de informação;</a:t>
            </a:r>
          </a:p>
          <a:p>
            <a:pPr marL="640080" lvl="1" indent="-274320" fontAlgn="auto">
              <a:spcAft>
                <a:spcPts val="0"/>
              </a:spcAft>
              <a:buFont typeface="Wingdings 2"/>
              <a:buChar char=""/>
              <a:defRPr/>
            </a:pPr>
            <a:r>
              <a:rPr lang="pt-BR" dirty="0" smtClean="0"/>
              <a:t>2 observações são similares se os links são similares;</a:t>
            </a:r>
          </a:p>
          <a:p>
            <a:pPr marL="320040" indent="-320040" fontAlgn="auto">
              <a:spcAft>
                <a:spcPts val="0"/>
              </a:spcAft>
              <a:buFont typeface="Wingdings"/>
              <a:buChar char=""/>
              <a:defRPr/>
            </a:pPr>
            <a:r>
              <a:rPr lang="pt-BR" dirty="0" smtClean="0"/>
              <a:t>Estratégia:</a:t>
            </a:r>
          </a:p>
          <a:p>
            <a:pPr marL="880110" lvl="1" indent="-514350" fontAlgn="auto">
              <a:spcAft>
                <a:spcPts val="0"/>
              </a:spcAft>
              <a:buFont typeface="+mj-lt"/>
              <a:buAutoNum type="arabicParenR"/>
              <a:defRPr/>
            </a:pPr>
            <a:r>
              <a:rPr lang="pt-BR" dirty="0" smtClean="0"/>
              <a:t>Computa similaridades entre as entidades;</a:t>
            </a:r>
          </a:p>
          <a:p>
            <a:pPr marL="880110" lvl="1" indent="-514350" fontAlgn="auto">
              <a:spcAft>
                <a:spcPts val="0"/>
              </a:spcAft>
              <a:buFont typeface="+mj-lt"/>
              <a:buAutoNum type="arabicParenR"/>
              <a:defRPr/>
            </a:pPr>
            <a:r>
              <a:rPr lang="pt-BR" dirty="0" smtClean="0"/>
              <a:t>Se entidades correspondem, usa julgamento.</a:t>
            </a:r>
          </a:p>
          <a:p>
            <a:pPr marL="320040" indent="-320040" fontAlgn="auto">
              <a:spcAft>
                <a:spcPts val="0"/>
              </a:spcAft>
              <a:buFont typeface="Wingdings"/>
              <a:buChar char=""/>
              <a:defRPr/>
            </a:pPr>
            <a:r>
              <a:rPr lang="pt-BR" dirty="0" smtClean="0"/>
              <a:t>Exemplos:</a:t>
            </a:r>
          </a:p>
          <a:p>
            <a:pPr marL="640080" lvl="1" indent="-274320" fontAlgn="auto">
              <a:spcAft>
                <a:spcPts val="0"/>
              </a:spcAft>
              <a:buFont typeface="Wingdings 2"/>
              <a:buChar char=""/>
              <a:defRPr/>
            </a:pPr>
            <a:r>
              <a:rPr lang="pt-BR" dirty="0" smtClean="0"/>
              <a:t>Deduplicação e integração de dados;</a:t>
            </a:r>
          </a:p>
          <a:p>
            <a:pPr marL="640080" lvl="1" indent="-274320" fontAlgn="auto">
              <a:spcAft>
                <a:spcPts val="0"/>
              </a:spcAft>
              <a:buFont typeface="Wingdings 2"/>
              <a:buChar char=""/>
              <a:defRPr/>
            </a:pPr>
            <a:r>
              <a:rPr lang="pt-BR" dirty="0" smtClean="0"/>
              <a:t>Processamento de linguagem natural.</a:t>
            </a:r>
          </a:p>
          <a:p>
            <a:pPr marL="560070" indent="-514350" fontAlgn="auto">
              <a:spcAft>
                <a:spcPts val="0"/>
              </a:spcAft>
              <a:buFont typeface="Wingdings"/>
              <a:buChar char=""/>
              <a:defRPr/>
            </a:pPr>
            <a:endParaRPr lang="pt-BR" dirty="0" smtClean="0"/>
          </a:p>
          <a:p>
            <a:pPr marL="320040" indent="-320040" fontAlgn="auto">
              <a:spcAft>
                <a:spcPts val="0"/>
              </a:spcAft>
              <a:buFont typeface="Wingdings"/>
              <a:buChar char=""/>
              <a:defRPr/>
            </a:pPr>
            <a:endParaRPr lang="pt-BR" dirty="0" smtClean="0"/>
          </a:p>
          <a:p>
            <a:pPr marL="320040" indent="-320040" fontAlgn="auto">
              <a:spcAft>
                <a:spcPts val="0"/>
              </a:spcAft>
              <a:buFont typeface="Wingdings"/>
              <a:buChar char=""/>
              <a:defRPr/>
            </a:pPr>
            <a:endParaRPr lang="pt-BR"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EBF667FE-64CD-4A30-9602-0911BBA93DE1}" type="slidenum">
              <a:rPr lang="pt-BR"/>
              <a:pPr>
                <a:defRPr/>
              </a:pPr>
              <a:t>28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grpId="1"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grpId="1"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9" presetClass="emph" presetSubtype="0" grpId="1"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par>
                                <p:cTn id="39" presetID="9" presetClass="emph" presetSubtype="0" grpId="1"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par>
                                <p:cTn id="42" presetID="9" presetClass="emph" presetSubtype="0" grpId="1" nodeType="withEffect">
                                  <p:stCondLst>
                                    <p:cond delay="0"/>
                                  </p:stCondLst>
                                  <p:childTnLst>
                                    <p:set>
                                      <p:cBhvr rctx="PPT">
                                        <p:cTn id="43" dur="indefinite"/>
                                        <p:tgtEl>
                                          <p:spTgt spid="3">
                                            <p:txEl>
                                              <p:pRg st="5" end="5"/>
                                            </p:txEl>
                                          </p:spTgt>
                                        </p:tgtEl>
                                        <p:attrNameLst>
                                          <p:attrName>style.opacity</p:attrName>
                                        </p:attrNameLst>
                                      </p:cBhvr>
                                      <p:to>
                                        <p:strVal val="0.5"/>
                                      </p:to>
                                    </p:set>
                                    <p:animEffect filter="image" prLst="opacity: 0.5">
                                      <p:cBhvr rctx="IE">
                                        <p:cTn id="44"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pt-BR" smtClean="0"/>
              <a:t>Resolução de entidades</a:t>
            </a:r>
          </a:p>
        </p:txBody>
      </p:sp>
      <p:sp>
        <p:nvSpPr>
          <p:cNvPr id="37891" name="Content Placeholder 2"/>
          <p:cNvSpPr>
            <a:spLocks noGrp="1"/>
          </p:cNvSpPr>
          <p:nvPr>
            <p:ph sz="quarter" idx="1"/>
          </p:nvPr>
        </p:nvSpPr>
        <p:spPr>
          <a:xfrm>
            <a:off x="612775" y="1600200"/>
            <a:ext cx="8153400" cy="4495800"/>
          </a:xfrm>
        </p:spPr>
        <p:txBody>
          <a:bodyPr/>
          <a:lstStyle/>
          <a:p>
            <a:r>
              <a:rPr lang="pt-BR" smtClean="0"/>
              <a:t>Exemplo: </a:t>
            </a:r>
          </a:p>
          <a:p>
            <a:pPr>
              <a:buFont typeface="Wingdings" pitchFamily="2" charset="2"/>
              <a:buNone/>
            </a:pPr>
            <a:endParaRPr lang="pt-BR" smtClean="0"/>
          </a:p>
          <a:p>
            <a:pPr>
              <a:buFont typeface="Wingdings" pitchFamily="2" charset="2"/>
              <a:buNone/>
            </a:pPr>
            <a:endParaRPr lang="pt-BR" smtClean="0"/>
          </a:p>
        </p:txBody>
      </p:sp>
      <p:sp>
        <p:nvSpPr>
          <p:cNvPr id="4" name="Rectangle 3"/>
          <p:cNvSpPr txBox="1">
            <a:spLocks noChangeArrowheads="1"/>
          </p:cNvSpPr>
          <p:nvPr/>
        </p:nvSpPr>
        <p:spPr>
          <a:xfrm>
            <a:off x="755650" y="2205038"/>
            <a:ext cx="3671888" cy="4295775"/>
          </a:xfrm>
          <a:prstGeom prst="rect">
            <a:avLst/>
          </a:prstGeom>
        </p:spPr>
        <p:txBody>
          <a:bodyPr>
            <a:normAutofit lnSpcReduction="10000"/>
          </a:bodyPr>
          <a:lstStyle/>
          <a:p>
            <a:pPr fontAlgn="auto">
              <a:lnSpc>
                <a:spcPct val="75000"/>
              </a:lnSpc>
              <a:spcBef>
                <a:spcPts val="700"/>
              </a:spcBef>
              <a:spcAft>
                <a:spcPts val="0"/>
              </a:spcAft>
              <a:buClr>
                <a:schemeClr val="accent2"/>
              </a:buClr>
              <a:buSzPct val="60000"/>
              <a:defRPr/>
            </a:pPr>
            <a:r>
              <a:rPr lang="en-US" sz="1600" dirty="0">
                <a:latin typeface="+mn-lt"/>
                <a:cs typeface="+mn-cs"/>
              </a:rPr>
              <a:t>Message ID: 180231</a:t>
            </a:r>
          </a:p>
          <a:p>
            <a:pPr fontAlgn="auto">
              <a:lnSpc>
                <a:spcPct val="75000"/>
              </a:lnSpc>
              <a:spcBef>
                <a:spcPts val="700"/>
              </a:spcBef>
              <a:spcAft>
                <a:spcPts val="0"/>
              </a:spcAft>
              <a:buClr>
                <a:schemeClr val="accent2"/>
              </a:buClr>
              <a:buSzPct val="60000"/>
              <a:defRPr/>
            </a:pPr>
            <a:r>
              <a:rPr lang="en-US" sz="1600" dirty="0" err="1">
                <a:latin typeface="+mn-lt"/>
                <a:cs typeface="+mn-cs"/>
              </a:rPr>
              <a:t>Datetime</a:t>
            </a:r>
            <a:r>
              <a:rPr lang="en-US" sz="1600" dirty="0">
                <a:latin typeface="+mn-lt"/>
                <a:cs typeface="+mn-cs"/>
              </a:rPr>
              <a:t>: 2001-01-23 09:45:00</a:t>
            </a:r>
          </a:p>
          <a:p>
            <a:pPr fontAlgn="auto">
              <a:lnSpc>
                <a:spcPct val="75000"/>
              </a:lnSpc>
              <a:spcBef>
                <a:spcPts val="700"/>
              </a:spcBef>
              <a:spcAft>
                <a:spcPts val="0"/>
              </a:spcAft>
              <a:buClr>
                <a:schemeClr val="accent2"/>
              </a:buClr>
              <a:buSzPct val="60000"/>
              <a:defRPr/>
            </a:pPr>
            <a:r>
              <a:rPr lang="en-US" sz="1600" dirty="0">
                <a:latin typeface="+mn-lt"/>
                <a:cs typeface="+mn-cs"/>
              </a:rPr>
              <a:t>Sender: Sara </a:t>
            </a:r>
            <a:r>
              <a:rPr lang="en-US" sz="1600" dirty="0" err="1">
                <a:latin typeface="+mn-lt"/>
                <a:cs typeface="+mn-cs"/>
              </a:rPr>
              <a:t>Shackleton</a:t>
            </a:r>
            <a:endParaRPr lang="en-US" sz="1600" dirty="0">
              <a:latin typeface="+mn-lt"/>
              <a:cs typeface="+mn-cs"/>
            </a:endParaRPr>
          </a:p>
          <a:p>
            <a:pPr fontAlgn="auto">
              <a:lnSpc>
                <a:spcPct val="75000"/>
              </a:lnSpc>
              <a:spcBef>
                <a:spcPts val="700"/>
              </a:spcBef>
              <a:spcAft>
                <a:spcPts val="0"/>
              </a:spcAft>
              <a:buClr>
                <a:schemeClr val="accent2"/>
              </a:buClr>
              <a:buSzPct val="60000"/>
              <a:defRPr/>
            </a:pPr>
            <a:r>
              <a:rPr lang="en-US" sz="1600" dirty="0">
                <a:latin typeface="+mn-lt"/>
                <a:cs typeface="+mn-cs"/>
              </a:rPr>
              <a:t>Recipients: </a:t>
            </a:r>
            <a:r>
              <a:rPr lang="en-US" sz="1600" dirty="0" err="1">
                <a:latin typeface="+mn-lt"/>
                <a:cs typeface="+mn-cs"/>
              </a:rPr>
              <a:t>Tana</a:t>
            </a:r>
            <a:r>
              <a:rPr lang="en-US" sz="1600" dirty="0">
                <a:latin typeface="+mn-lt"/>
                <a:cs typeface="+mn-cs"/>
              </a:rPr>
              <a:t> Jones</a:t>
            </a:r>
          </a:p>
          <a:p>
            <a:pPr fontAlgn="auto">
              <a:lnSpc>
                <a:spcPct val="75000"/>
              </a:lnSpc>
              <a:spcBef>
                <a:spcPts val="700"/>
              </a:spcBef>
              <a:spcAft>
                <a:spcPts val="0"/>
              </a:spcAft>
              <a:buClr>
                <a:schemeClr val="accent2"/>
              </a:buClr>
              <a:buSzPct val="60000"/>
              <a:defRPr/>
            </a:pPr>
            <a:r>
              <a:rPr lang="en-US" sz="1600" dirty="0">
                <a:latin typeface="+mn-lt"/>
                <a:cs typeface="+mn-cs"/>
              </a:rPr>
              <a:t>Subject: Hedge Funds</a:t>
            </a:r>
          </a:p>
          <a:p>
            <a:pPr fontAlgn="auto">
              <a:lnSpc>
                <a:spcPct val="75000"/>
              </a:lnSpc>
              <a:spcBef>
                <a:spcPts val="700"/>
              </a:spcBef>
              <a:spcAft>
                <a:spcPts val="0"/>
              </a:spcAft>
              <a:buClr>
                <a:schemeClr val="accent2"/>
              </a:buClr>
              <a:buSzPct val="60000"/>
              <a:defRPr/>
            </a:pPr>
            <a:endParaRPr lang="en-US" sz="1600" dirty="0">
              <a:latin typeface="+mn-lt"/>
              <a:cs typeface="+mn-cs"/>
            </a:endParaRPr>
          </a:p>
          <a:p>
            <a:pPr fontAlgn="auto">
              <a:spcBef>
                <a:spcPts val="700"/>
              </a:spcBef>
              <a:spcAft>
                <a:spcPts val="0"/>
              </a:spcAft>
              <a:buClr>
                <a:schemeClr val="accent2"/>
              </a:buClr>
              <a:buSzPct val="60000"/>
              <a:defRPr/>
            </a:pPr>
            <a:r>
              <a:rPr lang="en-US" sz="1600" dirty="0" err="1">
                <a:latin typeface="+mn-lt"/>
                <a:cs typeface="+mn-cs"/>
              </a:rPr>
              <a:t>Tana</a:t>
            </a:r>
            <a:r>
              <a:rPr lang="en-US" sz="1600" dirty="0">
                <a:latin typeface="+mn-lt"/>
                <a:cs typeface="+mn-cs"/>
              </a:rPr>
              <a:t>: Other than your email attached, have you had other discussions with </a:t>
            </a:r>
            <a:r>
              <a:rPr lang="en-US" sz="1600" b="1" dirty="0">
                <a:solidFill>
                  <a:srgbClr val="FF0000"/>
                </a:solidFill>
                <a:latin typeface="+mn-lt"/>
                <a:cs typeface="+mn-cs"/>
              </a:rPr>
              <a:t>Mark</a:t>
            </a:r>
            <a:r>
              <a:rPr lang="en-US" sz="1600" dirty="0">
                <a:latin typeface="+mn-lt"/>
                <a:cs typeface="+mn-cs"/>
              </a:rPr>
              <a:t> or credit about hedge funds?  Sara</a:t>
            </a:r>
          </a:p>
          <a:p>
            <a:pPr fontAlgn="auto">
              <a:spcBef>
                <a:spcPts val="700"/>
              </a:spcBef>
              <a:spcAft>
                <a:spcPts val="0"/>
              </a:spcAft>
              <a:buClr>
                <a:schemeClr val="accent2"/>
              </a:buClr>
              <a:buSzPct val="60000"/>
              <a:defRPr/>
            </a:pPr>
            <a:endParaRPr lang="en-US" sz="1600" dirty="0">
              <a:latin typeface="+mn-lt"/>
              <a:cs typeface="+mn-cs"/>
            </a:endParaRPr>
          </a:p>
          <a:p>
            <a:pPr fontAlgn="auto">
              <a:lnSpc>
                <a:spcPct val="60000"/>
              </a:lnSpc>
              <a:spcBef>
                <a:spcPts val="700"/>
              </a:spcBef>
              <a:spcAft>
                <a:spcPts val="0"/>
              </a:spcAft>
              <a:buClr>
                <a:schemeClr val="accent2"/>
              </a:buClr>
              <a:buSzPct val="60000"/>
              <a:defRPr/>
            </a:pPr>
            <a:r>
              <a:rPr lang="en-US" sz="1600" dirty="0">
                <a:latin typeface="+mn-lt"/>
                <a:cs typeface="+mn-cs"/>
              </a:rPr>
              <a:t>Sara </a:t>
            </a:r>
            <a:r>
              <a:rPr lang="en-US" sz="1600" dirty="0" err="1">
                <a:latin typeface="+mn-lt"/>
                <a:cs typeface="+mn-cs"/>
              </a:rPr>
              <a:t>Shackleton</a:t>
            </a:r>
            <a:endParaRPr lang="en-US" sz="1600" dirty="0">
              <a:latin typeface="+mn-lt"/>
              <a:cs typeface="+mn-cs"/>
            </a:endParaRPr>
          </a:p>
          <a:p>
            <a:pPr fontAlgn="auto">
              <a:lnSpc>
                <a:spcPct val="60000"/>
              </a:lnSpc>
              <a:spcBef>
                <a:spcPts val="700"/>
              </a:spcBef>
              <a:spcAft>
                <a:spcPts val="0"/>
              </a:spcAft>
              <a:buClr>
                <a:schemeClr val="accent2"/>
              </a:buClr>
              <a:buSzPct val="60000"/>
              <a:defRPr/>
            </a:pPr>
            <a:r>
              <a:rPr lang="en-US" sz="1600" dirty="0">
                <a:latin typeface="+mn-lt"/>
                <a:cs typeface="+mn-cs"/>
              </a:rPr>
              <a:t>Enron North America Corp.</a:t>
            </a:r>
          </a:p>
          <a:p>
            <a:pPr fontAlgn="auto">
              <a:lnSpc>
                <a:spcPct val="60000"/>
              </a:lnSpc>
              <a:spcBef>
                <a:spcPts val="700"/>
              </a:spcBef>
              <a:spcAft>
                <a:spcPts val="0"/>
              </a:spcAft>
              <a:buClr>
                <a:schemeClr val="accent2"/>
              </a:buClr>
              <a:buSzPct val="60000"/>
              <a:defRPr/>
            </a:pPr>
            <a:r>
              <a:rPr lang="en-US" sz="1600" dirty="0">
                <a:latin typeface="+mn-lt"/>
                <a:cs typeface="+mn-cs"/>
              </a:rPr>
              <a:t>1400 Smith Street, EB 3801a</a:t>
            </a:r>
          </a:p>
          <a:p>
            <a:pPr fontAlgn="auto">
              <a:lnSpc>
                <a:spcPct val="60000"/>
              </a:lnSpc>
              <a:spcBef>
                <a:spcPts val="700"/>
              </a:spcBef>
              <a:spcAft>
                <a:spcPts val="0"/>
              </a:spcAft>
              <a:buClr>
                <a:schemeClr val="accent2"/>
              </a:buClr>
              <a:buSzPct val="60000"/>
              <a:defRPr/>
            </a:pPr>
            <a:r>
              <a:rPr lang="en-US" sz="1600" dirty="0">
                <a:latin typeface="+mn-lt"/>
                <a:cs typeface="+mn-cs"/>
              </a:rPr>
              <a:t>Houston, Texas  77002</a:t>
            </a:r>
          </a:p>
          <a:p>
            <a:pPr fontAlgn="auto">
              <a:lnSpc>
                <a:spcPct val="60000"/>
              </a:lnSpc>
              <a:spcBef>
                <a:spcPts val="700"/>
              </a:spcBef>
              <a:spcAft>
                <a:spcPts val="0"/>
              </a:spcAft>
              <a:buClr>
                <a:schemeClr val="accent2"/>
              </a:buClr>
              <a:buSzPct val="60000"/>
              <a:defRPr/>
            </a:pPr>
            <a:r>
              <a:rPr lang="en-US" sz="1600" dirty="0">
                <a:latin typeface="+mn-lt"/>
                <a:cs typeface="+mn-cs"/>
              </a:rPr>
              <a:t>713-853-5620 (phone)</a:t>
            </a:r>
          </a:p>
          <a:p>
            <a:pPr fontAlgn="auto">
              <a:lnSpc>
                <a:spcPct val="60000"/>
              </a:lnSpc>
              <a:spcBef>
                <a:spcPts val="700"/>
              </a:spcBef>
              <a:spcAft>
                <a:spcPts val="0"/>
              </a:spcAft>
              <a:buClr>
                <a:schemeClr val="accent2"/>
              </a:buClr>
              <a:buSzPct val="60000"/>
              <a:defRPr/>
            </a:pPr>
            <a:r>
              <a:rPr lang="en-US" sz="1600" dirty="0">
                <a:latin typeface="+mn-lt"/>
                <a:cs typeface="+mn-cs"/>
              </a:rPr>
              <a:t>713-646-3490 (fax)</a:t>
            </a:r>
          </a:p>
          <a:p>
            <a:pPr fontAlgn="auto">
              <a:lnSpc>
                <a:spcPct val="60000"/>
              </a:lnSpc>
              <a:spcBef>
                <a:spcPts val="700"/>
              </a:spcBef>
              <a:spcAft>
                <a:spcPts val="0"/>
              </a:spcAft>
              <a:buClr>
                <a:schemeClr val="accent2"/>
              </a:buClr>
              <a:buSzPct val="60000"/>
              <a:defRPr/>
            </a:pPr>
            <a:r>
              <a:rPr lang="en-US" sz="1600" dirty="0">
                <a:latin typeface="+mn-lt"/>
                <a:cs typeface="+mn-cs"/>
              </a:rPr>
              <a:t>sara.shackleton@enron.com</a:t>
            </a:r>
          </a:p>
        </p:txBody>
      </p:sp>
      <p:sp>
        <p:nvSpPr>
          <p:cNvPr id="37893" name="Text Box 4"/>
          <p:cNvSpPr txBox="1">
            <a:spLocks noChangeArrowheads="1"/>
          </p:cNvSpPr>
          <p:nvPr/>
        </p:nvSpPr>
        <p:spPr bwMode="auto">
          <a:xfrm>
            <a:off x="5148263" y="2060575"/>
            <a:ext cx="2992437" cy="825500"/>
          </a:xfrm>
          <a:prstGeom prst="rect">
            <a:avLst/>
          </a:prstGeom>
          <a:noFill/>
          <a:ln w="9525">
            <a:noFill/>
            <a:miter lim="800000"/>
            <a:headEnd/>
            <a:tailEnd/>
          </a:ln>
        </p:spPr>
        <p:txBody>
          <a:bodyPr>
            <a:spAutoFit/>
          </a:bodyPr>
          <a:lstStyle/>
          <a:p>
            <a:pPr algn="ctr">
              <a:spcBef>
                <a:spcPct val="50000"/>
              </a:spcBef>
            </a:pPr>
            <a:r>
              <a:rPr lang="en-US" sz="1600">
                <a:latin typeface="Tw Cen MT" pitchFamily="34" charset="0"/>
              </a:rPr>
              <a:t>Emails exchanged between Shackleton and potential candidates</a:t>
            </a:r>
          </a:p>
        </p:txBody>
      </p:sp>
      <p:graphicFrame>
        <p:nvGraphicFramePr>
          <p:cNvPr id="6" name="Group 45"/>
          <p:cNvGraphicFramePr>
            <a:graphicFrameLocks noGrp="1"/>
          </p:cNvGraphicFramePr>
          <p:nvPr/>
        </p:nvGraphicFramePr>
        <p:xfrm>
          <a:off x="5180013" y="3000375"/>
          <a:ext cx="3192462" cy="2773680"/>
        </p:xfrm>
        <a:graphic>
          <a:graphicData uri="http://schemas.openxmlformats.org/drawingml/2006/table">
            <a:tbl>
              <a:tblPr/>
              <a:tblGrid>
                <a:gridCol w="1636712"/>
                <a:gridCol w="777875"/>
                <a:gridCol w="777875"/>
              </a:tblGrid>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Prior to Email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+/- 1 Week of Email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Davidson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Davis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Elliott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Evans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Greenberg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Smith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Mark Taylor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32" name="Text Box 43"/>
          <p:cNvSpPr txBox="1">
            <a:spLocks noChangeArrowheads="1"/>
          </p:cNvSpPr>
          <p:nvPr/>
        </p:nvSpPr>
        <p:spPr bwMode="auto">
          <a:xfrm>
            <a:off x="5175250" y="5903913"/>
            <a:ext cx="2992438" cy="581025"/>
          </a:xfrm>
          <a:prstGeom prst="rect">
            <a:avLst/>
          </a:prstGeom>
          <a:noFill/>
          <a:ln w="9525">
            <a:noFill/>
            <a:miter lim="800000"/>
            <a:headEnd/>
            <a:tailEnd/>
          </a:ln>
        </p:spPr>
        <p:txBody>
          <a:bodyPr>
            <a:spAutoFit/>
          </a:bodyPr>
          <a:lstStyle/>
          <a:p>
            <a:pPr algn="ctr">
              <a:spcBef>
                <a:spcPct val="50000"/>
              </a:spcBef>
            </a:pPr>
            <a:r>
              <a:rPr lang="en-US" sz="1600">
                <a:latin typeface="Tw Cen MT" pitchFamily="34" charset="0"/>
              </a:rPr>
              <a:t>Mark Taylor is the correct association</a:t>
            </a:r>
          </a:p>
        </p:txBody>
      </p:sp>
      <p:sp>
        <p:nvSpPr>
          <p:cNvPr id="8" name="Slide Number Placeholder 7"/>
          <p:cNvSpPr>
            <a:spLocks noGrp="1"/>
          </p:cNvSpPr>
          <p:nvPr>
            <p:ph type="sldNum" sz="quarter" idx="12"/>
          </p:nvPr>
        </p:nvSpPr>
        <p:spPr/>
        <p:txBody>
          <a:bodyPr>
            <a:normAutofit fontScale="85000" lnSpcReduction="20000"/>
          </a:bodyPr>
          <a:lstStyle/>
          <a:p>
            <a:pPr>
              <a:defRPr/>
            </a:pPr>
            <a:fld id="{2CFE0BDD-DEA4-4158-8CD9-5759B6EFD0F6}" type="slidenum">
              <a:rPr lang="pt-BR"/>
              <a:pPr>
                <a:defRPr/>
              </a:pPr>
              <a:t>29</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pt-BR" smtClean="0"/>
              <a:t>Roteiro</a:t>
            </a:r>
          </a:p>
        </p:txBody>
      </p:sp>
      <p:sp>
        <p:nvSpPr>
          <p:cNvPr id="3" name="Content Placeholder 2"/>
          <p:cNvSpPr>
            <a:spLocks noGrp="1"/>
          </p:cNvSpPr>
          <p:nvPr>
            <p:ph sz="quarter" idx="1"/>
          </p:nvPr>
        </p:nvSpPr>
        <p:spPr>
          <a:xfrm>
            <a:off x="612775" y="1600200"/>
            <a:ext cx="8153400" cy="4495800"/>
          </a:xfrm>
        </p:spPr>
        <p:txBody>
          <a:bodyPr/>
          <a:lstStyle/>
          <a:p>
            <a:r>
              <a:rPr lang="pt-BR" smtClean="0"/>
              <a:t>Tarefas:</a:t>
            </a:r>
          </a:p>
          <a:p>
            <a:pPr lvl="1"/>
            <a:r>
              <a:rPr lang="pt-BR" smtClean="0"/>
              <a:t>Relacionadas a Arestas</a:t>
            </a:r>
          </a:p>
          <a:p>
            <a:pPr lvl="2"/>
            <a:r>
              <a:rPr lang="pt-BR" smtClean="0"/>
              <a:t>Predição de links</a:t>
            </a:r>
          </a:p>
          <a:p>
            <a:pPr lvl="1"/>
            <a:r>
              <a:rPr lang="pt-BR" smtClean="0"/>
              <a:t>Relacioadas a Grafos</a:t>
            </a:r>
          </a:p>
          <a:p>
            <a:pPr lvl="2"/>
            <a:r>
              <a:rPr lang="pt-BR" smtClean="0"/>
              <a:t>Descoberta de subgrafos</a:t>
            </a:r>
          </a:p>
          <a:p>
            <a:pPr lvl="2"/>
            <a:r>
              <a:rPr lang="pt-BR" smtClean="0"/>
              <a:t>Classificação de grafos</a:t>
            </a:r>
          </a:p>
          <a:p>
            <a:pPr lvl="2"/>
            <a:r>
              <a:rPr lang="pt-BR" smtClean="0"/>
              <a:t>Modelos geradores de grafos</a:t>
            </a:r>
          </a:p>
          <a:p>
            <a:r>
              <a:rPr lang="pt-BR" smtClean="0"/>
              <a:t>Desafios</a:t>
            </a:r>
          </a:p>
        </p:txBody>
      </p:sp>
      <p:pic>
        <p:nvPicPr>
          <p:cNvPr id="11268" name="Imagem 1"/>
          <p:cNvPicPr>
            <a:picLocks noChangeAspect="1"/>
          </p:cNvPicPr>
          <p:nvPr/>
        </p:nvPicPr>
        <p:blipFill>
          <a:blip r:embed="rId2" cstate="print"/>
          <a:srcRect/>
          <a:stretch>
            <a:fillRect/>
          </a:stretch>
        </p:blipFill>
        <p:spPr bwMode="auto">
          <a:xfrm>
            <a:off x="6875463" y="1700213"/>
            <a:ext cx="1873250" cy="1873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49C960F7-46E6-4F75-A381-0F1A6AA5FF74}" type="slidenum">
              <a:rPr lang="pt-BR"/>
              <a:pPr>
                <a:defRPr/>
              </a:pPr>
              <a:t>3</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pt-BR" smtClean="0"/>
              <a:t>Resolução de entidades</a:t>
            </a:r>
          </a:p>
        </p:txBody>
      </p:sp>
      <p:sp>
        <p:nvSpPr>
          <p:cNvPr id="38915" name="Content Placeholder 2"/>
          <p:cNvSpPr>
            <a:spLocks noGrp="1"/>
          </p:cNvSpPr>
          <p:nvPr>
            <p:ph sz="quarter" idx="1"/>
          </p:nvPr>
        </p:nvSpPr>
        <p:spPr>
          <a:xfrm>
            <a:off x="612775" y="1600200"/>
            <a:ext cx="8153400" cy="4495800"/>
          </a:xfrm>
        </p:spPr>
        <p:txBody>
          <a:bodyPr/>
          <a:lstStyle/>
          <a:p>
            <a:r>
              <a:rPr lang="pt-BR" smtClean="0"/>
              <a:t>Exemplo: </a:t>
            </a:r>
          </a:p>
          <a:p>
            <a:pPr>
              <a:buFont typeface="Wingdings" pitchFamily="2" charset="2"/>
              <a:buNone/>
            </a:pPr>
            <a:endParaRPr lang="pt-BR" smtClean="0"/>
          </a:p>
          <a:p>
            <a:pPr>
              <a:buFont typeface="Wingdings" pitchFamily="2" charset="2"/>
              <a:buNone/>
            </a:pPr>
            <a:endParaRPr lang="pt-BR" smtClean="0"/>
          </a:p>
        </p:txBody>
      </p:sp>
      <p:sp>
        <p:nvSpPr>
          <p:cNvPr id="38916" name="Rectangle 3"/>
          <p:cNvSpPr txBox="1">
            <a:spLocks noChangeArrowheads="1"/>
          </p:cNvSpPr>
          <p:nvPr/>
        </p:nvSpPr>
        <p:spPr bwMode="auto">
          <a:xfrm>
            <a:off x="684213" y="2273300"/>
            <a:ext cx="4051300" cy="4584700"/>
          </a:xfrm>
          <a:prstGeom prst="rect">
            <a:avLst/>
          </a:prstGeom>
          <a:noFill/>
          <a:ln w="9525">
            <a:noFill/>
            <a:miter lim="800000"/>
            <a:headEnd/>
            <a:tailEnd/>
          </a:ln>
        </p:spPr>
        <p:txBody>
          <a:bodyPr/>
          <a:lstStyle/>
          <a:p>
            <a:pPr>
              <a:lnSpc>
                <a:spcPct val="75000"/>
              </a:lnSpc>
              <a:spcBef>
                <a:spcPts val="700"/>
              </a:spcBef>
              <a:buClr>
                <a:schemeClr val="accent2"/>
              </a:buClr>
              <a:buSzPct val="60000"/>
            </a:pPr>
            <a:r>
              <a:rPr lang="en-US" sz="1600">
                <a:latin typeface="Tw Cen MT" pitchFamily="34" charset="0"/>
              </a:rPr>
              <a:t>Message ID: 182297</a:t>
            </a:r>
          </a:p>
          <a:p>
            <a:pPr>
              <a:lnSpc>
                <a:spcPct val="75000"/>
              </a:lnSpc>
              <a:spcBef>
                <a:spcPts val="700"/>
              </a:spcBef>
              <a:buClr>
                <a:schemeClr val="accent2"/>
              </a:buClr>
              <a:buSzPct val="60000"/>
            </a:pPr>
            <a:r>
              <a:rPr lang="en-US" sz="1600">
                <a:latin typeface="Tw Cen MT" pitchFamily="34" charset="0"/>
              </a:rPr>
              <a:t>Datetime: 1999-12-20 04:41:00</a:t>
            </a:r>
          </a:p>
          <a:p>
            <a:pPr>
              <a:lnSpc>
                <a:spcPct val="75000"/>
              </a:lnSpc>
              <a:spcBef>
                <a:spcPts val="700"/>
              </a:spcBef>
              <a:buClr>
                <a:schemeClr val="accent2"/>
              </a:buClr>
              <a:buSzPct val="60000"/>
            </a:pPr>
            <a:r>
              <a:rPr lang="en-US" sz="1600">
                <a:latin typeface="Tw Cen MT" pitchFamily="34" charset="0"/>
              </a:rPr>
              <a:t>Sender: Sara Shackleton</a:t>
            </a:r>
          </a:p>
          <a:p>
            <a:pPr>
              <a:lnSpc>
                <a:spcPct val="75000"/>
              </a:lnSpc>
              <a:spcBef>
                <a:spcPts val="700"/>
              </a:spcBef>
              <a:buClr>
                <a:schemeClr val="accent2"/>
              </a:buClr>
              <a:buSzPct val="60000"/>
            </a:pPr>
            <a:r>
              <a:rPr lang="en-US" sz="1600">
                <a:latin typeface="Tw Cen MT" pitchFamily="34" charset="0"/>
              </a:rPr>
              <a:t>Recipients: Marie Heard</a:t>
            </a:r>
          </a:p>
          <a:p>
            <a:pPr>
              <a:lnSpc>
                <a:spcPct val="75000"/>
              </a:lnSpc>
              <a:spcBef>
                <a:spcPts val="700"/>
              </a:spcBef>
              <a:buClr>
                <a:schemeClr val="accent2"/>
              </a:buClr>
              <a:buSzPct val="60000"/>
            </a:pPr>
            <a:r>
              <a:rPr lang="en-US" sz="1600">
                <a:latin typeface="Tw Cen MT" pitchFamily="34" charset="0"/>
              </a:rPr>
              <a:t>Subject: Merrill Lynch - Financial Contract</a:t>
            </a:r>
          </a:p>
          <a:p>
            <a:pPr>
              <a:spcBef>
                <a:spcPts val="700"/>
              </a:spcBef>
              <a:buClr>
                <a:schemeClr val="accent2"/>
              </a:buClr>
              <a:buSzPct val="60000"/>
            </a:pPr>
            <a:r>
              <a:rPr lang="en-US" sz="1600">
                <a:latin typeface="Tw Cen MT" pitchFamily="34" charset="0"/>
              </a:rPr>
              <a:t>This is the deal that </a:t>
            </a:r>
            <a:r>
              <a:rPr lang="en-US" sz="1600">
                <a:solidFill>
                  <a:srgbClr val="FF0000"/>
                </a:solidFill>
                <a:latin typeface="Tw Cen MT" pitchFamily="34" charset="0"/>
              </a:rPr>
              <a:t>Susan</a:t>
            </a:r>
            <a:r>
              <a:rPr lang="en-US" sz="1600">
                <a:latin typeface="Tw Cen MT" pitchFamily="34" charset="0"/>
              </a:rPr>
              <a:t> worked on on Friday.  I ll forward the Schedule to you.  No one is asking for a revised Schedule yet but we should make the change and email  the parties on </a:t>
            </a:r>
            <a:r>
              <a:rPr lang="en-US" sz="1600">
                <a:solidFill>
                  <a:schemeClr val="tx2"/>
                </a:solidFill>
                <a:latin typeface="Tw Cen MT" pitchFamily="34" charset="0"/>
              </a:rPr>
              <a:t>Susan</a:t>
            </a:r>
            <a:r>
              <a:rPr lang="en-US" sz="1600">
                <a:latin typeface="Tw Cen MT" pitchFamily="34" charset="0"/>
              </a:rPr>
              <a:t> s email so that everyone knows the latest changes and then ask if anyone has comments.  ss</a:t>
            </a:r>
          </a:p>
        </p:txBody>
      </p:sp>
      <p:sp>
        <p:nvSpPr>
          <p:cNvPr id="38917" name="Text Box 4"/>
          <p:cNvSpPr txBox="1">
            <a:spLocks noChangeArrowheads="1"/>
          </p:cNvSpPr>
          <p:nvPr/>
        </p:nvSpPr>
        <p:spPr bwMode="auto">
          <a:xfrm>
            <a:off x="5364163" y="2222500"/>
            <a:ext cx="2992437" cy="830263"/>
          </a:xfrm>
          <a:prstGeom prst="rect">
            <a:avLst/>
          </a:prstGeom>
          <a:noFill/>
          <a:ln w="9525">
            <a:noFill/>
            <a:miter lim="800000"/>
            <a:headEnd/>
            <a:tailEnd/>
          </a:ln>
        </p:spPr>
        <p:txBody>
          <a:bodyPr>
            <a:spAutoFit/>
          </a:bodyPr>
          <a:lstStyle/>
          <a:p>
            <a:pPr algn="ctr">
              <a:spcBef>
                <a:spcPct val="50000"/>
              </a:spcBef>
            </a:pPr>
            <a:r>
              <a:rPr lang="en-US" sz="1600">
                <a:latin typeface="Tw Cen MT" pitchFamily="34" charset="0"/>
              </a:rPr>
              <a:t>Emails exchanged between Shackleton and potential candidates</a:t>
            </a:r>
          </a:p>
        </p:txBody>
      </p:sp>
      <p:graphicFrame>
        <p:nvGraphicFramePr>
          <p:cNvPr id="10" name="Group 24"/>
          <p:cNvGraphicFramePr>
            <a:graphicFrameLocks noGrp="1"/>
          </p:cNvGraphicFramePr>
          <p:nvPr/>
        </p:nvGraphicFramePr>
        <p:xfrm>
          <a:off x="5395913" y="3162300"/>
          <a:ext cx="3116262" cy="1249680"/>
        </p:xfrm>
        <a:graphic>
          <a:graphicData uri="http://schemas.openxmlformats.org/drawingml/2006/table">
            <a:tbl>
              <a:tblPr/>
              <a:tblGrid>
                <a:gridCol w="1597025"/>
                <a:gridCol w="760412"/>
                <a:gridCol w="758825"/>
              </a:tblGrid>
              <a:tr h="525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Prior to Email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+/- 1 Week of Email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Susan Bailey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Susan Flynn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36" name="Text Box 23"/>
          <p:cNvSpPr txBox="1">
            <a:spLocks noChangeArrowheads="1"/>
          </p:cNvSpPr>
          <p:nvPr/>
        </p:nvSpPr>
        <p:spPr bwMode="auto">
          <a:xfrm>
            <a:off x="5543550" y="4670425"/>
            <a:ext cx="2992438" cy="2430463"/>
          </a:xfrm>
          <a:prstGeom prst="rect">
            <a:avLst/>
          </a:prstGeom>
          <a:noFill/>
          <a:ln w="9525">
            <a:noFill/>
            <a:miter lim="800000"/>
            <a:headEnd/>
            <a:tailEnd/>
          </a:ln>
        </p:spPr>
        <p:txBody>
          <a:bodyPr>
            <a:spAutoFit/>
          </a:bodyPr>
          <a:lstStyle/>
          <a:p>
            <a:pPr>
              <a:spcBef>
                <a:spcPct val="50000"/>
              </a:spcBef>
            </a:pPr>
            <a:r>
              <a:rPr lang="en-US" sz="1600">
                <a:latin typeface="Tw Cen MT" pitchFamily="34" charset="0"/>
              </a:rPr>
              <a:t>More context is needed to resolve the reference</a:t>
            </a:r>
          </a:p>
          <a:p>
            <a:pPr>
              <a:spcBef>
                <a:spcPct val="50000"/>
              </a:spcBef>
            </a:pPr>
            <a:r>
              <a:rPr lang="en-US" sz="1600">
                <a:latin typeface="Tw Cen MT" pitchFamily="34" charset="0"/>
              </a:rPr>
              <a:t>Linking references removes ambiguity in this case</a:t>
            </a:r>
          </a:p>
          <a:p>
            <a:pPr>
              <a:spcBef>
                <a:spcPct val="50000"/>
              </a:spcBef>
            </a:pPr>
            <a:r>
              <a:rPr lang="en-US" sz="1600">
                <a:latin typeface="Tw Cen MT" pitchFamily="34" charset="0"/>
              </a:rPr>
              <a:t>Considering recipient communications with candidates may remove ambiguity as well</a:t>
            </a:r>
          </a:p>
          <a:p>
            <a:pPr>
              <a:spcBef>
                <a:spcPct val="50000"/>
              </a:spcBef>
            </a:pPr>
            <a:endParaRPr lang="en-US" sz="1600">
              <a:latin typeface="Tw Cen MT" pitchFamily="34" charset="0"/>
            </a:endParaRPr>
          </a:p>
        </p:txBody>
      </p:sp>
      <p:sp>
        <p:nvSpPr>
          <p:cNvPr id="12" name="Slide Number Placeholder 11"/>
          <p:cNvSpPr>
            <a:spLocks noGrp="1"/>
          </p:cNvSpPr>
          <p:nvPr>
            <p:ph type="sldNum" sz="quarter" idx="12"/>
          </p:nvPr>
        </p:nvSpPr>
        <p:spPr/>
        <p:txBody>
          <a:bodyPr>
            <a:normAutofit fontScale="85000" lnSpcReduction="20000"/>
          </a:bodyPr>
          <a:lstStyle/>
          <a:p>
            <a:pPr>
              <a:defRPr/>
            </a:pPr>
            <a:fld id="{C363042A-FF2E-455A-8BBC-681191DE554B}" type="slidenum">
              <a:rPr lang="pt-BR"/>
              <a:pPr>
                <a:defRPr/>
              </a:pPr>
              <a:t>30</a:t>
            </a:fld>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r>
              <a:rPr lang="pt-BR" smtClean="0"/>
              <a:t>Predição de links</a:t>
            </a:r>
          </a:p>
        </p:txBody>
      </p:sp>
      <p:sp>
        <p:nvSpPr>
          <p:cNvPr id="3" name="Content Placeholder 2"/>
          <p:cNvSpPr>
            <a:spLocks noGrp="1"/>
          </p:cNvSpPr>
          <p:nvPr>
            <p:ph sz="quarter" idx="1"/>
          </p:nvPr>
        </p:nvSpPr>
        <p:spPr>
          <a:xfrm>
            <a:off x="612775" y="1600200"/>
            <a:ext cx="8153400" cy="4495800"/>
          </a:xfrm>
        </p:spPr>
        <p:txBody>
          <a:bodyPr/>
          <a:lstStyle/>
          <a:p>
            <a:r>
              <a:rPr lang="pt-BR" smtClean="0"/>
              <a:t>Predizer a existência de um link entre duas entidades baseado nos atributos dos objetos e outros links observados;</a:t>
            </a:r>
          </a:p>
          <a:p>
            <a:r>
              <a:rPr lang="pt-BR" smtClean="0"/>
              <a:t>Problema de classificação binário: para qualquer dois objetos potencialmente linkados o</a:t>
            </a:r>
            <a:r>
              <a:rPr lang="pt-BR" baseline="-25000" smtClean="0"/>
              <a:t>i</a:t>
            </a:r>
            <a:r>
              <a:rPr lang="pt-BR" smtClean="0"/>
              <a:t> e o</a:t>
            </a:r>
            <a:r>
              <a:rPr lang="pt-BR" baseline="-25000" smtClean="0"/>
              <a:t>j</a:t>
            </a:r>
            <a:r>
              <a:rPr lang="pt-BR" smtClean="0"/>
              <a:t>, predizer quando l</a:t>
            </a:r>
            <a:r>
              <a:rPr lang="pt-BR" baseline="-25000" smtClean="0"/>
              <a:t>ij</a:t>
            </a:r>
            <a:r>
              <a:rPr lang="pt-BR" smtClean="0"/>
              <a:t> é 1 ou 0. </a:t>
            </a:r>
          </a:p>
          <a:p>
            <a:r>
              <a:rPr lang="pt-BR" smtClean="0"/>
              <a:t>Abordagens:</a:t>
            </a:r>
          </a:p>
          <a:p>
            <a:pPr lvl="1"/>
            <a:r>
              <a:rPr lang="pt-BR" smtClean="0"/>
              <a:t>Propriedades estruturais da rede;</a:t>
            </a:r>
          </a:p>
          <a:p>
            <a:pPr lvl="1"/>
            <a:r>
              <a:rPr lang="pt-BR" smtClean="0"/>
              <a:t>Informações dos atributos.</a:t>
            </a:r>
          </a:p>
        </p:txBody>
      </p:sp>
      <p:sp>
        <p:nvSpPr>
          <p:cNvPr id="4" name="Slide Number Placeholder 3"/>
          <p:cNvSpPr>
            <a:spLocks noGrp="1"/>
          </p:cNvSpPr>
          <p:nvPr>
            <p:ph type="sldNum" sz="quarter" idx="12"/>
          </p:nvPr>
        </p:nvSpPr>
        <p:spPr/>
        <p:txBody>
          <a:bodyPr>
            <a:normAutofit fontScale="85000" lnSpcReduction="20000"/>
          </a:bodyPr>
          <a:lstStyle/>
          <a:p>
            <a:pPr>
              <a:defRPr/>
            </a:pPr>
            <a:fld id="{9F766135-CB92-4BEF-8998-0B21934B8BAE}" type="slidenum">
              <a:rPr lang="pt-BR"/>
              <a:pPr>
                <a:defRPr/>
              </a:pPr>
              <a:t>31</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9" presetClass="emph" presetSubtype="0" grpId="1"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r>
              <a:rPr lang="pt-BR" smtClean="0"/>
              <a:t>Predição de links</a:t>
            </a:r>
          </a:p>
        </p:txBody>
      </p:sp>
      <p:sp>
        <p:nvSpPr>
          <p:cNvPr id="40963" name="Content Placeholder 2"/>
          <p:cNvSpPr>
            <a:spLocks noGrp="1"/>
          </p:cNvSpPr>
          <p:nvPr>
            <p:ph sz="quarter" idx="1"/>
          </p:nvPr>
        </p:nvSpPr>
        <p:spPr>
          <a:xfrm>
            <a:off x="612775" y="1600200"/>
            <a:ext cx="4103688" cy="4495800"/>
          </a:xfrm>
        </p:spPr>
        <p:txBody>
          <a:bodyPr/>
          <a:lstStyle/>
          <a:p>
            <a:r>
              <a:rPr lang="pt-BR" smtClean="0"/>
              <a:t>Exemplo:</a:t>
            </a:r>
          </a:p>
          <a:p>
            <a:pPr lvl="1"/>
            <a:r>
              <a:rPr lang="pt-BR" sz="2800" smtClean="0"/>
              <a:t>Friend Finder do Facebook</a:t>
            </a:r>
          </a:p>
          <a:p>
            <a:pPr lvl="1"/>
            <a:r>
              <a:rPr lang="pt-BR" sz="2800" smtClean="0"/>
              <a:t>Prever relações de amizade entre membros de uma rede social</a:t>
            </a:r>
          </a:p>
          <a:p>
            <a:pPr lvl="1"/>
            <a:r>
              <a:rPr lang="pt-BR" sz="2800" smtClean="0"/>
              <a:t>Relações existentes mas não observadas</a:t>
            </a:r>
          </a:p>
          <a:p>
            <a:pPr lvl="1"/>
            <a:endParaRPr lang="pt-BR" sz="2800" smtClean="0"/>
          </a:p>
          <a:p>
            <a:pPr lvl="1"/>
            <a:endParaRPr lang="pt-BR" smtClean="0"/>
          </a:p>
        </p:txBody>
      </p:sp>
      <p:pic>
        <p:nvPicPr>
          <p:cNvPr id="4" name="Picture 2" descr="http://facereviews.com/wp-content/uploads/2008/03/peopleyoumayknow.jpg"/>
          <p:cNvPicPr>
            <a:picLocks noChangeAspect="1" noChangeArrowheads="1"/>
          </p:cNvPicPr>
          <p:nvPr/>
        </p:nvPicPr>
        <p:blipFill>
          <a:blip r:embed="rId2" cstate="print"/>
          <a:srcRect/>
          <a:stretch>
            <a:fillRect/>
          </a:stretch>
        </p:blipFill>
        <p:spPr bwMode="auto">
          <a:xfrm>
            <a:off x="5003800" y="2492375"/>
            <a:ext cx="4002088" cy="3352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42F24BAC-CA47-434A-A937-73E49BF08266}" type="slidenum">
              <a:rPr lang="pt-BR"/>
              <a:pPr>
                <a:defRPr/>
              </a:pPr>
              <a:t>32</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r>
              <a:rPr lang="pt-BR" smtClean="0"/>
              <a:t>Predição de links</a:t>
            </a:r>
          </a:p>
        </p:txBody>
      </p:sp>
      <p:sp>
        <p:nvSpPr>
          <p:cNvPr id="3" name="Content Placeholder 2"/>
          <p:cNvSpPr>
            <a:spLocks noGrp="1"/>
          </p:cNvSpPr>
          <p:nvPr>
            <p:ph sz="quarter" idx="1"/>
          </p:nvPr>
        </p:nvSpPr>
        <p:spPr>
          <a:xfrm>
            <a:off x="612775" y="1600200"/>
            <a:ext cx="4103688" cy="4495800"/>
          </a:xfrm>
        </p:spPr>
        <p:txBody>
          <a:bodyPr>
            <a:normAutofit lnSpcReduction="10000"/>
          </a:bodyPr>
          <a:lstStyle/>
          <a:p>
            <a:pPr marL="320040" indent="-320040" fontAlgn="auto">
              <a:spcAft>
                <a:spcPts val="0"/>
              </a:spcAft>
              <a:buFont typeface="Wingdings"/>
              <a:buChar char=""/>
              <a:defRPr/>
            </a:pPr>
            <a:r>
              <a:rPr lang="pt-BR" dirty="0" smtClean="0"/>
              <a:t>Exemplo:</a:t>
            </a:r>
          </a:p>
          <a:p>
            <a:pPr marL="621792" lvl="1" indent="-228600" fontAlgn="auto">
              <a:spcBef>
                <a:spcPts val="324"/>
              </a:spcBef>
              <a:spcAft>
                <a:spcPts val="0"/>
              </a:spcAft>
              <a:buFont typeface="Wingdings 2"/>
              <a:buChar char=""/>
              <a:defRPr/>
            </a:pPr>
            <a:r>
              <a:rPr lang="pt-BR" sz="2800" dirty="0" smtClean="0"/>
              <a:t> Recomendações do Amazon</a:t>
            </a:r>
          </a:p>
          <a:p>
            <a:pPr marL="640080" lvl="1" indent="-274320" fontAlgn="auto">
              <a:spcAft>
                <a:spcPts val="0"/>
              </a:spcAft>
              <a:buFont typeface="Wingdings 2"/>
              <a:buChar char=""/>
              <a:defRPr/>
            </a:pPr>
            <a:r>
              <a:rPr lang="pt-BR" sz="2800" dirty="0" smtClean="0"/>
              <a:t>Prever compra de novos produtos com base no histórico de compras</a:t>
            </a:r>
          </a:p>
          <a:p>
            <a:pPr marL="621792" lvl="1" indent="-228600" fontAlgn="auto">
              <a:spcBef>
                <a:spcPts val="324"/>
              </a:spcBef>
              <a:spcAft>
                <a:spcPts val="0"/>
              </a:spcAft>
              <a:buFont typeface="Wingdings 2"/>
              <a:buChar char=""/>
              <a:defRPr/>
            </a:pPr>
            <a:r>
              <a:rPr lang="pt-BR" sz="2800" dirty="0" smtClean="0"/>
              <a:t> Relações ainda não existentes (nesse caso, de compra de produtos)</a:t>
            </a:r>
          </a:p>
          <a:p>
            <a:pPr marL="640080" lvl="1" indent="-274320" fontAlgn="auto">
              <a:spcAft>
                <a:spcPts val="0"/>
              </a:spcAft>
              <a:buFont typeface="Wingdings 2"/>
              <a:buChar char=""/>
              <a:defRPr/>
            </a:pPr>
            <a:endParaRPr lang="pt-BR" sz="2800" dirty="0" smtClean="0"/>
          </a:p>
          <a:p>
            <a:pPr marL="640080" lvl="1" indent="-274320" fontAlgn="auto">
              <a:spcAft>
                <a:spcPts val="0"/>
              </a:spcAft>
              <a:buFont typeface="Wingdings 2"/>
              <a:buChar char=""/>
              <a:defRPr/>
            </a:pPr>
            <a:endParaRPr lang="pt-BR" dirty="0"/>
          </a:p>
        </p:txBody>
      </p:sp>
      <p:sp>
        <p:nvSpPr>
          <p:cNvPr id="5" name="Slide Number Placeholder 4"/>
          <p:cNvSpPr>
            <a:spLocks noGrp="1"/>
          </p:cNvSpPr>
          <p:nvPr>
            <p:ph type="sldNum" sz="quarter" idx="12"/>
          </p:nvPr>
        </p:nvSpPr>
        <p:spPr/>
        <p:txBody>
          <a:bodyPr>
            <a:normAutofit fontScale="85000" lnSpcReduction="20000"/>
          </a:bodyPr>
          <a:lstStyle/>
          <a:p>
            <a:pPr>
              <a:defRPr/>
            </a:pPr>
            <a:fld id="{B78CE556-0B2C-4245-974F-F81297DE46FB}" type="slidenum">
              <a:rPr lang="pt-BR"/>
              <a:pPr>
                <a:defRPr/>
              </a:pPr>
              <a:t>33</a:t>
            </a:fld>
            <a:endParaRPr lang="pt-BR"/>
          </a:p>
        </p:txBody>
      </p:sp>
      <p:pic>
        <p:nvPicPr>
          <p:cNvPr id="6" name="Picture 2" descr="http://farm1.static.flickr.com/55/189566225_3541ad1859.jpg?v=0"/>
          <p:cNvPicPr>
            <a:picLocks noChangeAspect="1" noChangeArrowheads="1"/>
          </p:cNvPicPr>
          <p:nvPr/>
        </p:nvPicPr>
        <p:blipFill>
          <a:blip r:embed="rId2" cstate="print"/>
          <a:srcRect/>
          <a:stretch>
            <a:fillRect/>
          </a:stretch>
        </p:blipFill>
        <p:spPr bwMode="auto">
          <a:xfrm>
            <a:off x="4716463" y="2133600"/>
            <a:ext cx="4211637" cy="404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pt-BR" smtClean="0"/>
              <a:t>Descoberta de subgrafos</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pt-BR" dirty="0" smtClean="0"/>
              <a:t>Encontrar interessantes ou frequentes subgrafos em um conjunto de grafos;</a:t>
            </a:r>
          </a:p>
          <a:p>
            <a:pPr marL="320040" indent="-320040" fontAlgn="auto">
              <a:spcAft>
                <a:spcPts val="0"/>
              </a:spcAft>
              <a:buFont typeface="Wingdings"/>
              <a:buChar char=""/>
              <a:defRPr/>
            </a:pPr>
            <a:r>
              <a:rPr lang="pt-BR" dirty="0" smtClean="0"/>
              <a:t>Uso</a:t>
            </a:r>
          </a:p>
          <a:p>
            <a:pPr marL="640080" lvl="1" indent="-274320" fontAlgn="auto">
              <a:spcAft>
                <a:spcPts val="0"/>
              </a:spcAft>
              <a:buFont typeface="Wingdings 2"/>
              <a:buChar char=""/>
              <a:defRPr/>
            </a:pPr>
            <a:r>
              <a:rPr lang="pt-BR" dirty="0" smtClean="0"/>
              <a:t>Classificação de grupos;</a:t>
            </a:r>
          </a:p>
          <a:p>
            <a:pPr marL="640080" lvl="1" indent="-274320" fontAlgn="auto">
              <a:spcAft>
                <a:spcPts val="0"/>
              </a:spcAft>
              <a:buFont typeface="Wingdings 2"/>
              <a:buChar char=""/>
              <a:defRPr/>
            </a:pPr>
            <a:r>
              <a:rPr lang="pt-BR" dirty="0" smtClean="0"/>
              <a:t>Identificação de padrões;</a:t>
            </a:r>
          </a:p>
          <a:p>
            <a:pPr marL="640080" lvl="1" indent="-274320" fontAlgn="auto">
              <a:spcAft>
                <a:spcPts val="0"/>
              </a:spcAft>
              <a:buFont typeface="Wingdings 2"/>
              <a:buChar char=""/>
              <a:defRPr/>
            </a:pPr>
            <a:r>
              <a:rPr lang="pt-BR" dirty="0" smtClean="0"/>
              <a:t>Identificação de regras associadas.</a:t>
            </a:r>
          </a:p>
          <a:p>
            <a:pPr marL="320040" indent="-320040" fontAlgn="auto">
              <a:spcAft>
                <a:spcPts val="0"/>
              </a:spcAft>
              <a:buFont typeface="Wingdings"/>
              <a:buChar char=""/>
              <a:defRPr/>
            </a:pPr>
            <a:r>
              <a:rPr lang="pt-BR" dirty="0" smtClean="0"/>
              <a:t>Fases:</a:t>
            </a:r>
          </a:p>
          <a:p>
            <a:pPr marL="880110" lvl="1" indent="-514350" fontAlgn="auto">
              <a:spcAft>
                <a:spcPts val="0"/>
              </a:spcAft>
              <a:buFont typeface="+mj-lt"/>
              <a:buAutoNum type="arabicPeriod"/>
              <a:defRPr/>
            </a:pPr>
            <a:r>
              <a:rPr lang="pt-BR" dirty="0" smtClean="0"/>
              <a:t>Geração de candidatos;</a:t>
            </a:r>
          </a:p>
          <a:p>
            <a:pPr marL="880110" lvl="1" indent="-514350" fontAlgn="auto">
              <a:spcAft>
                <a:spcPts val="0"/>
              </a:spcAft>
              <a:buFont typeface="+mj-lt"/>
              <a:buAutoNum type="arabicPeriod"/>
              <a:defRPr/>
            </a:pPr>
            <a:r>
              <a:rPr lang="pt-BR" dirty="0" smtClean="0"/>
              <a:t>Matching.</a:t>
            </a:r>
          </a:p>
          <a:p>
            <a:pPr marL="560070" indent="-514350" fontAlgn="auto">
              <a:spcAft>
                <a:spcPts val="0"/>
              </a:spcAft>
              <a:buFont typeface="Wingdings"/>
              <a:buChar char=""/>
              <a:defRPr/>
            </a:pPr>
            <a:r>
              <a:rPr lang="pt-BR" dirty="0" smtClean="0"/>
              <a:t>Teste de isomorfismo dos subgrafos</a:t>
            </a:r>
            <a:endParaRPr lang="pt-BR" dirty="0"/>
          </a:p>
        </p:txBody>
      </p:sp>
      <p:sp>
        <p:nvSpPr>
          <p:cNvPr id="4" name="Slide Number Placeholder 3"/>
          <p:cNvSpPr>
            <a:spLocks noGrp="1"/>
          </p:cNvSpPr>
          <p:nvPr>
            <p:ph type="sldNum" sz="quarter" idx="12"/>
          </p:nvPr>
        </p:nvSpPr>
        <p:spPr/>
        <p:txBody>
          <a:bodyPr>
            <a:normAutofit fontScale="85000" lnSpcReduction="20000"/>
          </a:bodyPr>
          <a:lstStyle/>
          <a:p>
            <a:pPr>
              <a:defRPr/>
            </a:pPr>
            <a:fld id="{BA14372E-B8C7-47D2-910C-4A56B5B3C9FA}" type="slidenum">
              <a:rPr lang="pt-BR"/>
              <a:pPr>
                <a:defRPr/>
              </a:pPr>
              <a:t>34</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9" presetClass="emph" presetSubtype="0" grpId="1"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9" presetClass="emph" presetSubtype="0" grpId="1" nodeType="withEffect">
                                  <p:stCondLst>
                                    <p:cond delay="0"/>
                                  </p:stCondLst>
                                  <p:childTnLst>
                                    <p:set>
                                      <p:cBhvr rctx="PPT">
                                        <p:cTn id="29" dur="indefinite"/>
                                        <p:tgtEl>
                                          <p:spTgt spid="3">
                                            <p:txEl>
                                              <p:pRg st="1" end="1"/>
                                            </p:txEl>
                                          </p:spTgt>
                                        </p:tgtEl>
                                        <p:attrNameLst>
                                          <p:attrName>style.opacity</p:attrName>
                                        </p:attrNameLst>
                                      </p:cBhvr>
                                      <p:to>
                                        <p:strVal val="0.5"/>
                                      </p:to>
                                    </p:set>
                                    <p:animEffect filter="image" prLst="opacity: 0.5">
                                      <p:cBhvr rctx="IE">
                                        <p:cTn id="30" dur="indefinite"/>
                                        <p:tgtEl>
                                          <p:spTgt spid="3">
                                            <p:txEl>
                                              <p:pRg st="1" end="1"/>
                                            </p:txEl>
                                          </p:spTgt>
                                        </p:tgtEl>
                                      </p:cBhvr>
                                    </p:animEffect>
                                  </p:childTnLst>
                                </p:cTn>
                              </p:par>
                              <p:par>
                                <p:cTn id="31" presetID="9" presetClass="emph" presetSubtype="0" grpId="1" nodeType="withEffect">
                                  <p:stCondLst>
                                    <p:cond delay="0"/>
                                  </p:stCondLst>
                                  <p:childTnLst>
                                    <p:set>
                                      <p:cBhvr rctx="PPT">
                                        <p:cTn id="32" dur="indefinite"/>
                                        <p:tgtEl>
                                          <p:spTgt spid="3">
                                            <p:txEl>
                                              <p:pRg st="2" end="2"/>
                                            </p:txEl>
                                          </p:spTgt>
                                        </p:tgtEl>
                                        <p:attrNameLst>
                                          <p:attrName>style.opacity</p:attrName>
                                        </p:attrNameLst>
                                      </p:cBhvr>
                                      <p:to>
                                        <p:strVal val="0.5"/>
                                      </p:to>
                                    </p:set>
                                    <p:animEffect filter="image" prLst="opacity: 0.5">
                                      <p:cBhvr rctx="IE">
                                        <p:cTn id="33" dur="indefinite"/>
                                        <p:tgtEl>
                                          <p:spTgt spid="3">
                                            <p:txEl>
                                              <p:pRg st="2" end="2"/>
                                            </p:txEl>
                                          </p:spTgt>
                                        </p:tgtEl>
                                      </p:cBhvr>
                                    </p:animEffect>
                                  </p:childTnLst>
                                </p:cTn>
                              </p:par>
                              <p:par>
                                <p:cTn id="34" presetID="9" presetClass="emph" presetSubtype="0" grpId="1" nodeType="withEffect">
                                  <p:stCondLst>
                                    <p:cond delay="0"/>
                                  </p:stCondLst>
                                  <p:childTnLst>
                                    <p:set>
                                      <p:cBhvr rctx="PPT">
                                        <p:cTn id="35" dur="indefinite"/>
                                        <p:tgtEl>
                                          <p:spTgt spid="3">
                                            <p:txEl>
                                              <p:pRg st="3" end="3"/>
                                            </p:txEl>
                                          </p:spTgt>
                                        </p:tgtEl>
                                        <p:attrNameLst>
                                          <p:attrName>style.opacity</p:attrName>
                                        </p:attrNameLst>
                                      </p:cBhvr>
                                      <p:to>
                                        <p:strVal val="0.5"/>
                                      </p:to>
                                    </p:set>
                                    <p:animEffect filter="image" prLst="opacity: 0.5">
                                      <p:cBhvr rctx="IE">
                                        <p:cTn id="36" dur="indefinite"/>
                                        <p:tgtEl>
                                          <p:spTgt spid="3">
                                            <p:txEl>
                                              <p:pRg st="3" end="3"/>
                                            </p:txEl>
                                          </p:spTgt>
                                        </p:tgtEl>
                                      </p:cBhvr>
                                    </p:animEffect>
                                  </p:childTnLst>
                                </p:cTn>
                              </p:par>
                              <p:par>
                                <p:cTn id="37" presetID="9" presetClass="emph" presetSubtype="0" grpId="1" nodeType="withEffect">
                                  <p:stCondLst>
                                    <p:cond delay="0"/>
                                  </p:stCondLst>
                                  <p:childTnLst>
                                    <p:set>
                                      <p:cBhvr rctx="PPT">
                                        <p:cTn id="38" dur="indefinite"/>
                                        <p:tgtEl>
                                          <p:spTgt spid="3">
                                            <p:txEl>
                                              <p:pRg st="4" end="4"/>
                                            </p:txEl>
                                          </p:spTgt>
                                        </p:tgtEl>
                                        <p:attrNameLst>
                                          <p:attrName>style.opacity</p:attrName>
                                        </p:attrNameLst>
                                      </p:cBhvr>
                                      <p:to>
                                        <p:strVal val="0.5"/>
                                      </p:to>
                                    </p:set>
                                    <p:animEffect filter="image" prLst="opacity: 0.5">
                                      <p:cBhvr rctx="IE">
                                        <p:cTn id="39" dur="indefinite"/>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par>
                                <p:cTn id="44" presetID="9" presetClass="emph" presetSubtype="0" grpId="1" nodeType="withEffect">
                                  <p:stCondLst>
                                    <p:cond delay="0"/>
                                  </p:stCondLst>
                                  <p:childTnLst>
                                    <p:set>
                                      <p:cBhvr rctx="PPT">
                                        <p:cTn id="45" dur="indefinite"/>
                                        <p:tgtEl>
                                          <p:spTgt spid="3">
                                            <p:txEl>
                                              <p:pRg st="5" end="5"/>
                                            </p:txEl>
                                          </p:spTgt>
                                        </p:tgtEl>
                                        <p:attrNameLst>
                                          <p:attrName>style.opacity</p:attrName>
                                        </p:attrNameLst>
                                      </p:cBhvr>
                                      <p:to>
                                        <p:strVal val="0.5"/>
                                      </p:to>
                                    </p:set>
                                    <p:animEffect filter="image" prLst="opacity: 0.5">
                                      <p:cBhvr rctx="IE">
                                        <p:cTn id="46" dur="indefinite"/>
                                        <p:tgtEl>
                                          <p:spTgt spid="3">
                                            <p:txEl>
                                              <p:pRg st="5" end="5"/>
                                            </p:txEl>
                                          </p:spTgt>
                                        </p:tgtEl>
                                      </p:cBhvr>
                                    </p:animEffect>
                                  </p:childTnLst>
                                </p:cTn>
                              </p:par>
                              <p:par>
                                <p:cTn id="47" presetID="9" presetClass="emph" presetSubtype="0" grpId="1" nodeType="withEffect">
                                  <p:stCondLst>
                                    <p:cond delay="0"/>
                                  </p:stCondLst>
                                  <p:childTnLst>
                                    <p:set>
                                      <p:cBhvr rctx="PPT">
                                        <p:cTn id="48" dur="indefinite"/>
                                        <p:tgtEl>
                                          <p:spTgt spid="3">
                                            <p:txEl>
                                              <p:pRg st="6" end="6"/>
                                            </p:txEl>
                                          </p:spTgt>
                                        </p:tgtEl>
                                        <p:attrNameLst>
                                          <p:attrName>style.opacity</p:attrName>
                                        </p:attrNameLst>
                                      </p:cBhvr>
                                      <p:to>
                                        <p:strVal val="0.5"/>
                                      </p:to>
                                    </p:set>
                                    <p:animEffect filter="image" prLst="opacity: 0.5">
                                      <p:cBhvr rctx="IE">
                                        <p:cTn id="49" dur="indefinite"/>
                                        <p:tgtEl>
                                          <p:spTgt spid="3">
                                            <p:txEl>
                                              <p:pRg st="6" end="6"/>
                                            </p:txEl>
                                          </p:spTgt>
                                        </p:tgtEl>
                                      </p:cBhvr>
                                    </p:animEffect>
                                  </p:childTnLst>
                                </p:cTn>
                              </p:par>
                              <p:par>
                                <p:cTn id="50" presetID="9" presetClass="emph" presetSubtype="0" grpId="1" nodeType="withEffect">
                                  <p:stCondLst>
                                    <p:cond delay="0"/>
                                  </p:stCondLst>
                                  <p:childTnLst>
                                    <p:set>
                                      <p:cBhvr rctx="PPT">
                                        <p:cTn id="51" dur="indefinite"/>
                                        <p:tgtEl>
                                          <p:spTgt spid="3">
                                            <p:txEl>
                                              <p:pRg st="7" end="7"/>
                                            </p:txEl>
                                          </p:spTgt>
                                        </p:tgtEl>
                                        <p:attrNameLst>
                                          <p:attrName>style.opacity</p:attrName>
                                        </p:attrNameLst>
                                      </p:cBhvr>
                                      <p:to>
                                        <p:strVal val="0.5"/>
                                      </p:to>
                                    </p:set>
                                    <p:animEffect filter="image" prLst="opacity: 0.5">
                                      <p:cBhvr rctx="IE">
                                        <p:cTn id="52"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r>
              <a:rPr lang="pt-BR" smtClean="0"/>
              <a:t>Descoberta de subgrafos</a:t>
            </a:r>
          </a:p>
        </p:txBody>
      </p:sp>
      <p:sp>
        <p:nvSpPr>
          <p:cNvPr id="44035" name="Content Placeholder 2"/>
          <p:cNvSpPr>
            <a:spLocks noGrp="1"/>
          </p:cNvSpPr>
          <p:nvPr>
            <p:ph sz="quarter" idx="1"/>
          </p:nvPr>
        </p:nvSpPr>
        <p:spPr>
          <a:xfrm>
            <a:off x="612775" y="1600200"/>
            <a:ext cx="8153400" cy="4495800"/>
          </a:xfrm>
        </p:spPr>
        <p:txBody>
          <a:bodyPr/>
          <a:lstStyle/>
          <a:p>
            <a:r>
              <a:rPr lang="pt-BR" smtClean="0"/>
              <a:t>Exemplo:</a:t>
            </a:r>
          </a:p>
          <a:p>
            <a:pPr lvl="1"/>
            <a:r>
              <a:rPr lang="pt-BR" smtClean="0"/>
              <a:t>Identificação de padrões de relacionamento</a:t>
            </a:r>
          </a:p>
        </p:txBody>
      </p:sp>
      <p:pic>
        <p:nvPicPr>
          <p:cNvPr id="4" name="Picture 2" descr="http://researchnews.osu.edu/archive/Adolescent%20romantic%20network_reviseda.jpg"/>
          <p:cNvPicPr>
            <a:picLocks noChangeAspect="1" noChangeArrowheads="1"/>
          </p:cNvPicPr>
          <p:nvPr/>
        </p:nvPicPr>
        <p:blipFill>
          <a:blip r:embed="rId2" cstate="print"/>
          <a:srcRect/>
          <a:stretch>
            <a:fillRect/>
          </a:stretch>
        </p:blipFill>
        <p:spPr bwMode="auto">
          <a:xfrm>
            <a:off x="2092325" y="2636838"/>
            <a:ext cx="5072063" cy="4152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16D7484B-7904-4389-AD12-46B3B4231415}" type="slidenum">
              <a:rPr lang="pt-BR"/>
              <a:pPr>
                <a:defRPr/>
              </a:pPr>
              <a:t>35</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r>
              <a:rPr lang="pt-BR" smtClean="0"/>
              <a:t>Classificação de grafos</a:t>
            </a:r>
          </a:p>
        </p:txBody>
      </p:sp>
      <p:sp>
        <p:nvSpPr>
          <p:cNvPr id="3" name="Content Placeholder 2"/>
          <p:cNvSpPr>
            <a:spLocks noGrp="1"/>
          </p:cNvSpPr>
          <p:nvPr>
            <p:ph sz="quarter" idx="1"/>
          </p:nvPr>
        </p:nvSpPr>
        <p:spPr>
          <a:xfrm>
            <a:off x="612775" y="1600200"/>
            <a:ext cx="8153400" cy="4495800"/>
          </a:xfrm>
        </p:spPr>
        <p:txBody>
          <a:bodyPr/>
          <a:lstStyle/>
          <a:p>
            <a:r>
              <a:rPr lang="pt-BR" smtClean="0"/>
              <a:t>Categorizar um grafo inteiro como uma instância positiva ou negativa de um conceito;</a:t>
            </a:r>
          </a:p>
          <a:p>
            <a:r>
              <a:rPr lang="pt-BR" smtClean="0"/>
              <a:t>Um dos primeiros problemas de data mining a empregar técnicas de AM;</a:t>
            </a:r>
          </a:p>
          <a:p>
            <a:r>
              <a:rPr lang="pt-BR" smtClean="0"/>
              <a:t>Não há necessidade de inferência coletiva -&gt; independentemente gerado;</a:t>
            </a:r>
          </a:p>
          <a:p>
            <a:r>
              <a:rPr lang="pt-BR" smtClean="0"/>
              <a:t>Programação lógica indutiva: mineração de características do grafos utilizando descoberta de subgrafos</a:t>
            </a:r>
          </a:p>
        </p:txBody>
      </p:sp>
      <p:sp>
        <p:nvSpPr>
          <p:cNvPr id="4" name="Slide Number Placeholder 3"/>
          <p:cNvSpPr>
            <a:spLocks noGrp="1"/>
          </p:cNvSpPr>
          <p:nvPr>
            <p:ph type="sldNum" sz="quarter" idx="12"/>
          </p:nvPr>
        </p:nvSpPr>
        <p:spPr/>
        <p:txBody>
          <a:bodyPr>
            <a:normAutofit fontScale="85000" lnSpcReduction="20000"/>
          </a:bodyPr>
          <a:lstStyle/>
          <a:p>
            <a:pPr>
              <a:defRPr/>
            </a:pPr>
            <a:fld id="{FF2A2041-2B38-4E0A-8CBA-E574278A9446}" type="slidenum">
              <a:rPr lang="pt-BR"/>
              <a:pPr>
                <a:defRPr/>
              </a:pPr>
              <a:t>36</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pt-BR" smtClean="0"/>
              <a:t>Modelos geradores de grafos</a:t>
            </a:r>
          </a:p>
        </p:txBody>
      </p:sp>
      <p:sp>
        <p:nvSpPr>
          <p:cNvPr id="3" name="Content Placeholder 2"/>
          <p:cNvSpPr>
            <a:spLocks noGrp="1"/>
          </p:cNvSpPr>
          <p:nvPr>
            <p:ph sz="quarter" idx="1"/>
          </p:nvPr>
        </p:nvSpPr>
        <p:spPr>
          <a:xfrm>
            <a:off x="612775" y="1600200"/>
            <a:ext cx="8153400" cy="4495800"/>
          </a:xfrm>
        </p:spPr>
        <p:txBody>
          <a:bodyPr/>
          <a:lstStyle/>
          <a:p>
            <a:r>
              <a:rPr lang="pt-BR" smtClean="0"/>
              <a:t>Dado um conjunto de grafos, como podemos gerar novos grafos que são partes da distribuição do conjunto original?</a:t>
            </a:r>
          </a:p>
          <a:p>
            <a:r>
              <a:rPr lang="pt-BR" smtClean="0"/>
              <a:t>Exemplo:</a:t>
            </a:r>
          </a:p>
          <a:p>
            <a:pPr lvl="1"/>
            <a:r>
              <a:rPr lang="pt-BR" smtClean="0"/>
              <a:t>Expressões faciais</a:t>
            </a:r>
          </a:p>
          <a:p>
            <a:pPr lvl="1"/>
            <a:endParaRPr lang="pt-BR" smtClean="0"/>
          </a:p>
        </p:txBody>
      </p:sp>
      <p:pic>
        <p:nvPicPr>
          <p:cNvPr id="4" name="Picture 3" descr="steven_segal.JPG"/>
          <p:cNvPicPr>
            <a:picLocks noChangeAspect="1"/>
          </p:cNvPicPr>
          <p:nvPr/>
        </p:nvPicPr>
        <p:blipFill>
          <a:blip r:embed="rId3" cstate="print"/>
          <a:stretch>
            <a:fillRect/>
          </a:stretch>
        </p:blipFill>
        <p:spPr>
          <a:xfrm>
            <a:off x="5724525" y="3887788"/>
            <a:ext cx="2376488" cy="2700337"/>
          </a:xfrm>
          <a:prstGeom prst="rect">
            <a:avLst/>
          </a:prstGeom>
          <a:ln>
            <a:noFill/>
          </a:ln>
          <a:effectLst>
            <a:outerShdw blurRad="292100" dist="139700" dir="2700000" algn="tl" rotWithShape="0">
              <a:srgbClr val="333333">
                <a:alpha val="65000"/>
              </a:srgbClr>
            </a:outerShdw>
          </a:effectLst>
        </p:spPr>
      </p:pic>
      <p:pic>
        <p:nvPicPr>
          <p:cNvPr id="5" name="Picture 4" descr="felipedantas_faceplusdots.jpg"/>
          <p:cNvPicPr>
            <a:picLocks noChangeAspect="1"/>
          </p:cNvPicPr>
          <p:nvPr/>
        </p:nvPicPr>
        <p:blipFill>
          <a:blip r:embed="rId4" cstate="print"/>
          <a:stretch>
            <a:fillRect/>
          </a:stretch>
        </p:blipFill>
        <p:spPr>
          <a:xfrm>
            <a:off x="2051050" y="4221163"/>
            <a:ext cx="2190750" cy="225742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normAutofit fontScale="85000" lnSpcReduction="20000"/>
          </a:bodyPr>
          <a:lstStyle/>
          <a:p>
            <a:pPr>
              <a:defRPr/>
            </a:pPr>
            <a:fld id="{C33633D1-2279-466E-BCAD-B60C5BC020E3}" type="slidenum">
              <a:rPr lang="pt-BR"/>
              <a:pPr>
                <a:defRPr/>
              </a:pPr>
              <a:t>37</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9" presetClass="emph" presetSubtype="0" grpId="1" nodeType="withEffect">
                                  <p:stCondLst>
                                    <p:cond delay="0"/>
                                  </p:stCondLst>
                                  <p:childTnLst>
                                    <p:set>
                                      <p:cBhvr rctx="PPT">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r>
              <a:rPr lang="pt-BR" smtClean="0"/>
              <a:t>Modelos geradores de grafos</a:t>
            </a:r>
          </a:p>
        </p:txBody>
      </p:sp>
      <p:sp>
        <p:nvSpPr>
          <p:cNvPr id="47107" name="Content Placeholder 2"/>
          <p:cNvSpPr>
            <a:spLocks noGrp="1"/>
          </p:cNvSpPr>
          <p:nvPr>
            <p:ph sz="quarter" idx="1"/>
          </p:nvPr>
        </p:nvSpPr>
        <p:spPr>
          <a:xfrm>
            <a:off x="612775" y="1600200"/>
            <a:ext cx="8153400" cy="4495800"/>
          </a:xfrm>
        </p:spPr>
        <p:txBody>
          <a:bodyPr/>
          <a:lstStyle/>
          <a:p>
            <a:r>
              <a:rPr lang="pt-BR" smtClean="0"/>
              <a:t>2 passos:</a:t>
            </a:r>
          </a:p>
          <a:p>
            <a:pPr marL="879475" lvl="1" indent="-514350">
              <a:buFont typeface="Tw Cen MT" pitchFamily="34" charset="0"/>
              <a:buAutoNum type="arabicPeriod"/>
            </a:pPr>
            <a:r>
              <a:rPr lang="pt-BR" smtClean="0"/>
              <a:t>Contrução de um modelo estatístico do conjunto de grafos que capture as presentes variações estruturais subjacentes;</a:t>
            </a:r>
          </a:p>
          <a:p>
            <a:pPr marL="879475" lvl="1" indent="-514350">
              <a:buFont typeface="Tw Cen MT" pitchFamily="34" charset="0"/>
              <a:buAutoNum type="arabicPeriod"/>
            </a:pPr>
            <a:r>
              <a:rPr lang="pt-BR" smtClean="0"/>
              <a:t>A partir desse modelo, gerar novos exemplos que são partes da distribuição do conjunto original.</a:t>
            </a:r>
          </a:p>
        </p:txBody>
      </p:sp>
      <p:sp>
        <p:nvSpPr>
          <p:cNvPr id="4" name="Slide Number Placeholder 3"/>
          <p:cNvSpPr>
            <a:spLocks noGrp="1"/>
          </p:cNvSpPr>
          <p:nvPr>
            <p:ph type="sldNum" sz="quarter" idx="12"/>
          </p:nvPr>
        </p:nvSpPr>
        <p:spPr/>
        <p:txBody>
          <a:bodyPr>
            <a:normAutofit fontScale="85000" lnSpcReduction="20000"/>
          </a:bodyPr>
          <a:lstStyle/>
          <a:p>
            <a:pPr>
              <a:defRPr/>
            </a:pPr>
            <a:fld id="{2F595DA6-EF68-4749-93ED-11E90182B234}" type="slidenum">
              <a:rPr lang="pt-BR"/>
              <a:pPr>
                <a:defRPr/>
              </a:pPr>
              <a:t>38</a:t>
            </a:fld>
            <a:endParaRPr lang="pt-B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pt-BR" smtClean="0"/>
              <a:t>Desafios</a:t>
            </a:r>
          </a:p>
        </p:txBody>
      </p:sp>
      <p:sp>
        <p:nvSpPr>
          <p:cNvPr id="48131" name="Content Placeholder 2"/>
          <p:cNvSpPr>
            <a:spLocks noGrp="1"/>
          </p:cNvSpPr>
          <p:nvPr>
            <p:ph sz="quarter" idx="1"/>
          </p:nvPr>
        </p:nvSpPr>
        <p:spPr>
          <a:xfrm>
            <a:off x="612775" y="1600200"/>
            <a:ext cx="8153400" cy="4495800"/>
          </a:xfrm>
        </p:spPr>
        <p:txBody>
          <a:bodyPr/>
          <a:lstStyle/>
          <a:p>
            <a:r>
              <a:rPr lang="pt-BR" smtClean="0"/>
              <a:t>Grafos em constante mudança</a:t>
            </a:r>
          </a:p>
        </p:txBody>
      </p:sp>
      <p:pic>
        <p:nvPicPr>
          <p:cNvPr id="4" name="Picture 2" descr="C:\Users\Victor\Desktop\1.png"/>
          <p:cNvPicPr>
            <a:picLocks noChangeAspect="1" noChangeArrowheads="1"/>
          </p:cNvPicPr>
          <p:nvPr/>
        </p:nvPicPr>
        <p:blipFill>
          <a:blip r:embed="rId2" cstate="print"/>
          <a:srcRect/>
          <a:stretch>
            <a:fillRect/>
          </a:stretch>
        </p:blipFill>
        <p:spPr bwMode="auto">
          <a:xfrm>
            <a:off x="1382713" y="2205038"/>
            <a:ext cx="6457950" cy="42735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C2317067-F02F-43FF-B282-E8C9C21C8A5A}" type="slidenum">
              <a:rPr lang="pt-BR"/>
              <a:pPr>
                <a:defRPr/>
              </a:pPr>
              <a:t>39</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pt-BR" smtClean="0"/>
              <a:t>Contexto – Quantidade de dados</a:t>
            </a:r>
          </a:p>
        </p:txBody>
      </p:sp>
      <p:sp>
        <p:nvSpPr>
          <p:cNvPr id="3" name="Content Placeholder 2"/>
          <p:cNvSpPr>
            <a:spLocks noGrp="1"/>
          </p:cNvSpPr>
          <p:nvPr>
            <p:ph sz="quarter" idx="1"/>
          </p:nvPr>
        </p:nvSpPr>
        <p:spPr>
          <a:xfrm>
            <a:off x="612775" y="1600200"/>
            <a:ext cx="8153400" cy="4495800"/>
          </a:xfrm>
        </p:spPr>
        <p:txBody>
          <a:bodyPr/>
          <a:lstStyle/>
          <a:p>
            <a:r>
              <a:rPr lang="pt-BR" smtClean="0"/>
              <a:t>Evolução dos recursos computacionais -&gt; grande volume de dados;</a:t>
            </a:r>
          </a:p>
          <a:p>
            <a:r>
              <a:rPr lang="pt-BR" smtClean="0"/>
              <a:t>Quantidade de informação dobra a cada 20 meses;</a:t>
            </a:r>
          </a:p>
          <a:p>
            <a:r>
              <a:rPr lang="pt-BR" smtClean="0"/>
              <a:t>Velocidade ainda maior para o tamanho e quantidade de BDs.</a:t>
            </a:r>
          </a:p>
        </p:txBody>
      </p:sp>
      <p:pic>
        <p:nvPicPr>
          <p:cNvPr id="4" name="Picture 3" descr="blue_data.gif"/>
          <p:cNvPicPr>
            <a:picLocks noChangeAspect="1"/>
          </p:cNvPicPr>
          <p:nvPr/>
        </p:nvPicPr>
        <p:blipFill>
          <a:blip r:embed="rId2" cstate="print"/>
          <a:srcRect/>
          <a:stretch>
            <a:fillRect/>
          </a:stretch>
        </p:blipFill>
        <p:spPr bwMode="auto">
          <a:xfrm>
            <a:off x="7092950" y="4076700"/>
            <a:ext cx="1714500" cy="2554288"/>
          </a:xfrm>
          <a:prstGeom prst="rect">
            <a:avLst/>
          </a:prstGeom>
          <a:noFill/>
          <a:ln w="9525">
            <a:noFill/>
            <a:miter lim="800000"/>
            <a:headEnd/>
            <a:tailEnd/>
          </a:ln>
        </p:spPr>
      </p:pic>
      <p:pic>
        <p:nvPicPr>
          <p:cNvPr id="5" name="Picture 4" descr="data.jpg"/>
          <p:cNvPicPr>
            <a:picLocks noChangeAspect="1"/>
          </p:cNvPicPr>
          <p:nvPr/>
        </p:nvPicPr>
        <p:blipFill>
          <a:blip r:embed="rId3" cstate="print"/>
          <a:srcRect/>
          <a:stretch>
            <a:fillRect/>
          </a:stretch>
        </p:blipFill>
        <p:spPr bwMode="auto">
          <a:xfrm>
            <a:off x="5795963" y="4508500"/>
            <a:ext cx="3146425" cy="2097088"/>
          </a:xfrm>
          <a:prstGeom prst="rect">
            <a:avLst/>
          </a:prstGeom>
          <a:noFill/>
          <a:ln w="9525">
            <a:noFill/>
            <a:miter lim="800000"/>
            <a:headEnd/>
            <a:tailEnd/>
          </a:ln>
        </p:spPr>
      </p:pic>
      <p:pic>
        <p:nvPicPr>
          <p:cNvPr id="6" name="Picture 5" descr="databaseGlobe.png"/>
          <p:cNvPicPr>
            <a:picLocks noChangeAspect="1"/>
          </p:cNvPicPr>
          <p:nvPr/>
        </p:nvPicPr>
        <p:blipFill>
          <a:blip r:embed="rId4" cstate="print"/>
          <a:srcRect/>
          <a:stretch>
            <a:fillRect/>
          </a:stretch>
        </p:blipFill>
        <p:spPr bwMode="auto">
          <a:xfrm>
            <a:off x="6443663" y="4292600"/>
            <a:ext cx="2417762" cy="24177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pPr>
              <a:defRPr/>
            </a:pPr>
            <a:fld id="{BFBAA110-08F8-4146-ABA2-01FB18E51EF4}" type="slidenum">
              <a:rPr lang="pt-BR"/>
              <a:pPr>
                <a:defRPr/>
              </a:pPr>
              <a:t>4</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9" presetClass="emph" presetSubtype="0" grpId="1"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9" presetClass="emph" presetSubtype="0" grpId="1" nodeType="withEffect">
                                  <p:stCondLst>
                                    <p:cond delay="0"/>
                                  </p:stCondLst>
                                  <p:childTnLst>
                                    <p:set>
                                      <p:cBhvr rctx="PPT">
                                        <p:cTn id="32" dur="indefinite"/>
                                        <p:tgtEl>
                                          <p:spTgt spid="3">
                                            <p:txEl>
                                              <p:pRg st="1" end="1"/>
                                            </p:txEl>
                                          </p:spTgt>
                                        </p:tgtEl>
                                        <p:attrNameLst>
                                          <p:attrName>style.opacity</p:attrName>
                                        </p:attrNameLst>
                                      </p:cBhvr>
                                      <p:to>
                                        <p:strVal val="0.5"/>
                                      </p:to>
                                    </p:set>
                                    <p:animEffect filter="image" prLst="opacity: 0.5">
                                      <p:cBhvr rctx="IE">
                                        <p:cTn id="33"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r>
              <a:rPr lang="pt-BR" smtClean="0"/>
              <a:t>Desafios</a:t>
            </a:r>
          </a:p>
        </p:txBody>
      </p:sp>
      <p:sp>
        <p:nvSpPr>
          <p:cNvPr id="49155" name="Content Placeholder 2"/>
          <p:cNvSpPr>
            <a:spLocks noGrp="1"/>
          </p:cNvSpPr>
          <p:nvPr>
            <p:ph sz="quarter" idx="1"/>
          </p:nvPr>
        </p:nvSpPr>
        <p:spPr>
          <a:xfrm>
            <a:off x="612775" y="1600200"/>
            <a:ext cx="8153400" cy="4495800"/>
          </a:xfrm>
        </p:spPr>
        <p:txBody>
          <a:bodyPr/>
          <a:lstStyle/>
          <a:p>
            <a:r>
              <a:rPr lang="pt-BR" smtClean="0"/>
              <a:t>Grafos em constante mudança</a:t>
            </a:r>
          </a:p>
        </p:txBody>
      </p:sp>
      <p:pic>
        <p:nvPicPr>
          <p:cNvPr id="4" name="Picture 2" descr="C:\Users\Victor\Desktop\1.png"/>
          <p:cNvPicPr>
            <a:picLocks noChangeAspect="1" noChangeArrowheads="1"/>
          </p:cNvPicPr>
          <p:nvPr/>
        </p:nvPicPr>
        <p:blipFill>
          <a:blip r:embed="rId2" cstate="print"/>
          <a:srcRect/>
          <a:stretch>
            <a:fillRect/>
          </a:stretch>
        </p:blipFill>
        <p:spPr bwMode="auto">
          <a:xfrm>
            <a:off x="1382713" y="2205038"/>
            <a:ext cx="6457950" cy="42735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C65F24B5-628D-46D8-83F0-2B87BF87B4F4}" type="slidenum">
              <a:rPr lang="pt-BR"/>
              <a:pPr>
                <a:defRPr/>
              </a:pPr>
              <a:t>40</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pt-BR" smtClean="0"/>
              <a:t>Desafios</a:t>
            </a:r>
          </a:p>
        </p:txBody>
      </p:sp>
      <p:sp>
        <p:nvSpPr>
          <p:cNvPr id="50179" name="Content Placeholder 2"/>
          <p:cNvSpPr>
            <a:spLocks noGrp="1"/>
          </p:cNvSpPr>
          <p:nvPr>
            <p:ph sz="quarter" idx="1"/>
          </p:nvPr>
        </p:nvSpPr>
        <p:spPr>
          <a:xfrm>
            <a:off x="612775" y="1600200"/>
            <a:ext cx="8153400" cy="4495800"/>
          </a:xfrm>
        </p:spPr>
        <p:txBody>
          <a:bodyPr/>
          <a:lstStyle/>
          <a:p>
            <a:r>
              <a:rPr lang="pt-BR" smtClean="0"/>
              <a:t>Combinar técnicas</a:t>
            </a:r>
          </a:p>
          <a:p>
            <a:pPr>
              <a:buFont typeface="Wingdings" pitchFamily="2" charset="2"/>
              <a:buNone/>
            </a:pPr>
            <a:endParaRPr lang="pt-BR" smtClean="0"/>
          </a:p>
        </p:txBody>
      </p:sp>
      <p:grpSp>
        <p:nvGrpSpPr>
          <p:cNvPr id="4" name="Group 3"/>
          <p:cNvGrpSpPr>
            <a:grpSpLocks/>
          </p:cNvGrpSpPr>
          <p:nvPr/>
        </p:nvGrpSpPr>
        <p:grpSpPr bwMode="auto">
          <a:xfrm>
            <a:off x="1528763" y="3062288"/>
            <a:ext cx="2286000" cy="1571625"/>
            <a:chOff x="1714480" y="3000372"/>
            <a:chExt cx="2286016" cy="1571636"/>
          </a:xfrm>
        </p:grpSpPr>
        <p:sp>
          <p:nvSpPr>
            <p:cNvPr id="5" name="Oval 4"/>
            <p:cNvSpPr/>
            <p:nvPr/>
          </p:nvSpPr>
          <p:spPr>
            <a:xfrm>
              <a:off x="1714480" y="300037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6" name="Oval 5"/>
            <p:cNvSpPr/>
            <p:nvPr/>
          </p:nvSpPr>
          <p:spPr>
            <a:xfrm>
              <a:off x="2357422" y="300037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7" name="Oval 6"/>
            <p:cNvSpPr/>
            <p:nvPr/>
          </p:nvSpPr>
          <p:spPr>
            <a:xfrm>
              <a:off x="3000364" y="300037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 name="Oval 7"/>
            <p:cNvSpPr/>
            <p:nvPr/>
          </p:nvSpPr>
          <p:spPr>
            <a:xfrm>
              <a:off x="3643306" y="300037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9" name="Oval 8"/>
            <p:cNvSpPr/>
            <p:nvPr/>
          </p:nvSpPr>
          <p:spPr>
            <a:xfrm>
              <a:off x="1714480" y="357187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0" name="Oval 9"/>
            <p:cNvSpPr/>
            <p:nvPr/>
          </p:nvSpPr>
          <p:spPr>
            <a:xfrm>
              <a:off x="2357422" y="357187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1" name="Oval 10"/>
            <p:cNvSpPr/>
            <p:nvPr/>
          </p:nvSpPr>
          <p:spPr>
            <a:xfrm>
              <a:off x="3000364" y="357187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 name="Oval 11"/>
            <p:cNvSpPr/>
            <p:nvPr/>
          </p:nvSpPr>
          <p:spPr>
            <a:xfrm>
              <a:off x="3643306" y="357187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3" name="Oval 12"/>
            <p:cNvSpPr/>
            <p:nvPr/>
          </p:nvSpPr>
          <p:spPr>
            <a:xfrm>
              <a:off x="1714480" y="421481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4" name="Oval 13"/>
            <p:cNvSpPr/>
            <p:nvPr/>
          </p:nvSpPr>
          <p:spPr>
            <a:xfrm>
              <a:off x="2357422" y="421481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5" name="Oval 14"/>
            <p:cNvSpPr/>
            <p:nvPr/>
          </p:nvSpPr>
          <p:spPr>
            <a:xfrm>
              <a:off x="3000364" y="421481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6" name="Oval 15"/>
            <p:cNvSpPr/>
            <p:nvPr/>
          </p:nvSpPr>
          <p:spPr>
            <a:xfrm>
              <a:off x="3643306" y="421481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grpSp>
      <p:grpSp>
        <p:nvGrpSpPr>
          <p:cNvPr id="17" name="Group 16"/>
          <p:cNvGrpSpPr>
            <a:grpSpLocks/>
          </p:cNvGrpSpPr>
          <p:nvPr/>
        </p:nvGrpSpPr>
        <p:grpSpPr bwMode="auto">
          <a:xfrm>
            <a:off x="7029450" y="2847975"/>
            <a:ext cx="357188" cy="3500438"/>
            <a:chOff x="7215206" y="2786058"/>
            <a:chExt cx="357190" cy="3500462"/>
          </a:xfrm>
        </p:grpSpPr>
        <p:sp>
          <p:nvSpPr>
            <p:cNvPr id="18" name="Rounded Rectangle 17"/>
            <p:cNvSpPr/>
            <p:nvPr/>
          </p:nvSpPr>
          <p:spPr>
            <a:xfrm>
              <a:off x="7215206" y="278605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1</a:t>
              </a:r>
              <a:endParaRPr lang="pt-BR" sz="2000" dirty="0"/>
            </a:p>
          </p:txBody>
        </p:sp>
        <p:sp>
          <p:nvSpPr>
            <p:cNvPr id="19" name="Rounded Rectangle 18"/>
            <p:cNvSpPr/>
            <p:nvPr/>
          </p:nvSpPr>
          <p:spPr>
            <a:xfrm>
              <a:off x="7215206" y="3357562"/>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2</a:t>
              </a:r>
              <a:endParaRPr lang="pt-BR" sz="2000" dirty="0"/>
            </a:p>
          </p:txBody>
        </p:sp>
        <p:sp>
          <p:nvSpPr>
            <p:cNvPr id="20" name="Rounded Rectangle 19"/>
            <p:cNvSpPr/>
            <p:nvPr/>
          </p:nvSpPr>
          <p:spPr>
            <a:xfrm>
              <a:off x="7215206" y="4000504"/>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3</a:t>
              </a:r>
              <a:endParaRPr lang="pt-BR" sz="2000" dirty="0"/>
            </a:p>
          </p:txBody>
        </p:sp>
        <p:sp>
          <p:nvSpPr>
            <p:cNvPr id="21" name="Rounded Rectangle 20"/>
            <p:cNvSpPr/>
            <p:nvPr/>
          </p:nvSpPr>
          <p:spPr>
            <a:xfrm>
              <a:off x="7215206" y="464344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4</a:t>
              </a:r>
              <a:endParaRPr lang="pt-BR" sz="2000" dirty="0"/>
            </a:p>
          </p:txBody>
        </p:sp>
        <p:sp>
          <p:nvSpPr>
            <p:cNvPr id="22" name="Rounded Rectangle 21"/>
            <p:cNvSpPr/>
            <p:nvPr/>
          </p:nvSpPr>
          <p:spPr>
            <a:xfrm>
              <a:off x="7215206" y="528638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5</a:t>
              </a:r>
              <a:endParaRPr lang="pt-BR" sz="2000" dirty="0"/>
            </a:p>
          </p:txBody>
        </p:sp>
        <p:sp>
          <p:nvSpPr>
            <p:cNvPr id="23" name="Rounded Rectangle 22"/>
            <p:cNvSpPr/>
            <p:nvPr/>
          </p:nvSpPr>
          <p:spPr>
            <a:xfrm>
              <a:off x="7215206" y="5929330"/>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6</a:t>
              </a:r>
              <a:endParaRPr lang="pt-BR" sz="2000" dirty="0"/>
            </a:p>
          </p:txBody>
        </p:sp>
      </p:grpSp>
      <p:sp>
        <p:nvSpPr>
          <p:cNvPr id="24" name="TextBox 23"/>
          <p:cNvSpPr txBox="1">
            <a:spLocks noChangeArrowheads="1"/>
          </p:cNvSpPr>
          <p:nvPr/>
        </p:nvSpPr>
        <p:spPr bwMode="auto">
          <a:xfrm>
            <a:off x="1957388" y="2347913"/>
            <a:ext cx="1571625" cy="461962"/>
          </a:xfrm>
          <a:prstGeom prst="rect">
            <a:avLst/>
          </a:prstGeom>
          <a:noFill/>
          <a:ln w="9525">
            <a:noFill/>
            <a:miter lim="800000"/>
            <a:headEnd/>
            <a:tailEnd/>
          </a:ln>
        </p:spPr>
        <p:txBody>
          <a:bodyPr>
            <a:spAutoFit/>
          </a:bodyPr>
          <a:lstStyle/>
          <a:p>
            <a:r>
              <a:rPr lang="pt-BR" sz="2400">
                <a:latin typeface="Tw Cen MT" pitchFamily="34" charset="0"/>
              </a:rPr>
              <a:t>Clientes</a:t>
            </a:r>
          </a:p>
        </p:txBody>
      </p:sp>
      <p:sp>
        <p:nvSpPr>
          <p:cNvPr id="25" name="TextBox 24"/>
          <p:cNvSpPr txBox="1">
            <a:spLocks noChangeArrowheads="1"/>
          </p:cNvSpPr>
          <p:nvPr/>
        </p:nvSpPr>
        <p:spPr bwMode="auto">
          <a:xfrm>
            <a:off x="6457950" y="2205038"/>
            <a:ext cx="1643063" cy="461962"/>
          </a:xfrm>
          <a:prstGeom prst="rect">
            <a:avLst/>
          </a:prstGeom>
          <a:noFill/>
          <a:ln w="9525">
            <a:noFill/>
            <a:miter lim="800000"/>
            <a:headEnd/>
            <a:tailEnd/>
          </a:ln>
        </p:spPr>
        <p:txBody>
          <a:bodyPr>
            <a:spAutoFit/>
          </a:bodyPr>
          <a:lstStyle/>
          <a:p>
            <a:r>
              <a:rPr lang="pt-BR" sz="2400">
                <a:latin typeface="Tw Cen MT" pitchFamily="34" charset="0"/>
              </a:rPr>
              <a:t>Produtos</a:t>
            </a:r>
          </a:p>
        </p:txBody>
      </p:sp>
      <p:grpSp>
        <p:nvGrpSpPr>
          <p:cNvPr id="26" name="Group 25"/>
          <p:cNvGrpSpPr>
            <a:grpSpLocks/>
          </p:cNvGrpSpPr>
          <p:nvPr/>
        </p:nvGrpSpPr>
        <p:grpSpPr bwMode="auto">
          <a:xfrm>
            <a:off x="1957388" y="3025775"/>
            <a:ext cx="5143500" cy="3143250"/>
            <a:chOff x="2143678" y="2964653"/>
            <a:chExt cx="5143536" cy="3143272"/>
          </a:xfrm>
        </p:grpSpPr>
        <p:cxnSp>
          <p:nvCxnSpPr>
            <p:cNvPr id="27" name="Straight Arrow Connector 26"/>
            <p:cNvCxnSpPr>
              <a:stCxn id="8" idx="6"/>
              <a:endCxn id="18" idx="1"/>
            </p:cNvCxnSpPr>
            <p:nvPr/>
          </p:nvCxnSpPr>
          <p:spPr>
            <a:xfrm flipV="1">
              <a:off x="4072503" y="2964653"/>
              <a:ext cx="3214711" cy="214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6"/>
              <a:endCxn id="19" idx="1"/>
            </p:cNvCxnSpPr>
            <p:nvPr/>
          </p:nvCxnSpPr>
          <p:spPr>
            <a:xfrm>
              <a:off x="3429562" y="3178968"/>
              <a:ext cx="3857652" cy="35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8" idx="1"/>
            </p:cNvCxnSpPr>
            <p:nvPr/>
          </p:nvCxnSpPr>
          <p:spPr>
            <a:xfrm flipV="1">
              <a:off x="3813740" y="3026566"/>
              <a:ext cx="3214709" cy="820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9" idx="1"/>
            </p:cNvCxnSpPr>
            <p:nvPr/>
          </p:nvCxnSpPr>
          <p:spPr>
            <a:xfrm flipV="1">
              <a:off x="3813740" y="3598070"/>
              <a:ext cx="3214709" cy="249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6"/>
              <a:endCxn id="20" idx="1"/>
            </p:cNvCxnSpPr>
            <p:nvPr/>
          </p:nvCxnSpPr>
          <p:spPr>
            <a:xfrm>
              <a:off x="2786619" y="3178968"/>
              <a:ext cx="4500595"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6"/>
              <a:endCxn id="20" idx="1"/>
            </p:cNvCxnSpPr>
            <p:nvPr/>
          </p:nvCxnSpPr>
          <p:spPr>
            <a:xfrm>
              <a:off x="2786619" y="3750472"/>
              <a:ext cx="4500595"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6"/>
              <a:endCxn id="20" idx="1"/>
            </p:cNvCxnSpPr>
            <p:nvPr/>
          </p:nvCxnSpPr>
          <p:spPr>
            <a:xfrm flipV="1">
              <a:off x="4072503" y="4179100"/>
              <a:ext cx="3214711"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5" idx="6"/>
              <a:endCxn id="21" idx="1"/>
            </p:cNvCxnSpPr>
            <p:nvPr/>
          </p:nvCxnSpPr>
          <p:spPr>
            <a:xfrm>
              <a:off x="3429562" y="4393413"/>
              <a:ext cx="385765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6"/>
            </p:cNvCxnSpPr>
            <p:nvPr/>
          </p:nvCxnSpPr>
          <p:spPr>
            <a:xfrm>
              <a:off x="2527856" y="4455326"/>
              <a:ext cx="4500593" cy="392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 idx="6"/>
              <a:endCxn id="21" idx="1"/>
            </p:cNvCxnSpPr>
            <p:nvPr/>
          </p:nvCxnSpPr>
          <p:spPr>
            <a:xfrm>
              <a:off x="4072503" y="4393413"/>
              <a:ext cx="3214711"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6"/>
              <a:endCxn id="22" idx="1"/>
            </p:cNvCxnSpPr>
            <p:nvPr/>
          </p:nvCxnSpPr>
          <p:spPr>
            <a:xfrm>
              <a:off x="2143678" y="3178968"/>
              <a:ext cx="5143536" cy="228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6"/>
              <a:endCxn id="22" idx="1"/>
            </p:cNvCxnSpPr>
            <p:nvPr/>
          </p:nvCxnSpPr>
          <p:spPr>
            <a:xfrm>
              <a:off x="2143678" y="3750472"/>
              <a:ext cx="5143536"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6"/>
              <a:endCxn id="22" idx="1"/>
            </p:cNvCxnSpPr>
            <p:nvPr/>
          </p:nvCxnSpPr>
          <p:spPr>
            <a:xfrm>
              <a:off x="2143678" y="4393413"/>
              <a:ext cx="5143536" cy="10715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6"/>
              <a:endCxn id="23" idx="1"/>
            </p:cNvCxnSpPr>
            <p:nvPr/>
          </p:nvCxnSpPr>
          <p:spPr>
            <a:xfrm>
              <a:off x="2143678" y="4393413"/>
              <a:ext cx="5143536"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1" idx="5"/>
              <a:endCxn id="22" idx="1"/>
            </p:cNvCxnSpPr>
            <p:nvPr/>
          </p:nvCxnSpPr>
          <p:spPr>
            <a:xfrm rot="16200000" flipH="1">
              <a:off x="4538439" y="2716207"/>
              <a:ext cx="1587511" cy="391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2" name="Slide Number Placeholder 41"/>
          <p:cNvSpPr>
            <a:spLocks noGrp="1"/>
          </p:cNvSpPr>
          <p:nvPr>
            <p:ph type="sldNum" sz="quarter" idx="12"/>
          </p:nvPr>
        </p:nvSpPr>
        <p:spPr/>
        <p:txBody>
          <a:bodyPr>
            <a:normAutofit fontScale="85000" lnSpcReduction="20000"/>
          </a:bodyPr>
          <a:lstStyle/>
          <a:p>
            <a:pPr>
              <a:defRPr/>
            </a:pPr>
            <a:fld id="{C6690695-EEC7-40A0-B090-5179C4746569}" type="slidenum">
              <a:rPr lang="pt-BR"/>
              <a:pPr>
                <a:defRPr/>
              </a:pPr>
              <a:t>41</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r>
              <a:rPr lang="pt-BR" smtClean="0"/>
              <a:t>Desafios</a:t>
            </a:r>
          </a:p>
        </p:txBody>
      </p:sp>
      <p:sp>
        <p:nvSpPr>
          <p:cNvPr id="51203" name="Content Placeholder 2"/>
          <p:cNvSpPr>
            <a:spLocks noGrp="1"/>
          </p:cNvSpPr>
          <p:nvPr>
            <p:ph sz="quarter" idx="1"/>
          </p:nvPr>
        </p:nvSpPr>
        <p:spPr>
          <a:xfrm>
            <a:off x="612775" y="1600200"/>
            <a:ext cx="8153400" cy="4495800"/>
          </a:xfrm>
        </p:spPr>
        <p:txBody>
          <a:bodyPr/>
          <a:lstStyle/>
          <a:p>
            <a:r>
              <a:rPr lang="pt-BR" smtClean="0"/>
              <a:t>Combinar técnicas</a:t>
            </a:r>
          </a:p>
          <a:p>
            <a:pPr>
              <a:buFont typeface="Wingdings" pitchFamily="2" charset="2"/>
              <a:buNone/>
            </a:pPr>
            <a:endParaRPr lang="pt-BR" smtClean="0"/>
          </a:p>
        </p:txBody>
      </p:sp>
      <p:sp>
        <p:nvSpPr>
          <p:cNvPr id="42" name="Oval 41"/>
          <p:cNvSpPr/>
          <p:nvPr/>
        </p:nvSpPr>
        <p:spPr>
          <a:xfrm>
            <a:off x="2028732" y="445535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3" name="Oval 42"/>
          <p:cNvSpPr/>
          <p:nvPr/>
        </p:nvSpPr>
        <p:spPr>
          <a:xfrm>
            <a:off x="2314484" y="374097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4" name="Oval 43"/>
          <p:cNvSpPr/>
          <p:nvPr/>
        </p:nvSpPr>
        <p:spPr>
          <a:xfrm>
            <a:off x="3528930" y="295515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5" name="Oval 44"/>
          <p:cNvSpPr/>
          <p:nvPr/>
        </p:nvSpPr>
        <p:spPr>
          <a:xfrm>
            <a:off x="3957558" y="266940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6" name="Oval 45"/>
          <p:cNvSpPr/>
          <p:nvPr/>
        </p:nvSpPr>
        <p:spPr>
          <a:xfrm>
            <a:off x="1885856" y="395528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7" name="Oval 46"/>
          <p:cNvSpPr/>
          <p:nvPr/>
        </p:nvSpPr>
        <p:spPr>
          <a:xfrm>
            <a:off x="2528798" y="424103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8" name="Oval 47"/>
          <p:cNvSpPr/>
          <p:nvPr/>
        </p:nvSpPr>
        <p:spPr>
          <a:xfrm>
            <a:off x="3886120" y="331234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49" name="Oval 48"/>
          <p:cNvSpPr/>
          <p:nvPr/>
        </p:nvSpPr>
        <p:spPr>
          <a:xfrm>
            <a:off x="2457360" y="474110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50" name="Rounded Rectangle 49"/>
          <p:cNvSpPr/>
          <p:nvPr/>
        </p:nvSpPr>
        <p:spPr>
          <a:xfrm>
            <a:off x="7100830" y="288371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1</a:t>
            </a:r>
            <a:endParaRPr lang="pt-BR" sz="2000" dirty="0"/>
          </a:p>
        </p:txBody>
      </p:sp>
      <p:sp>
        <p:nvSpPr>
          <p:cNvPr id="51" name="Rounded Rectangle 50"/>
          <p:cNvSpPr/>
          <p:nvPr/>
        </p:nvSpPr>
        <p:spPr>
          <a:xfrm>
            <a:off x="7100830" y="3455220"/>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2</a:t>
            </a:r>
            <a:endParaRPr lang="pt-BR" sz="2000" dirty="0"/>
          </a:p>
        </p:txBody>
      </p:sp>
      <p:sp>
        <p:nvSpPr>
          <p:cNvPr id="52" name="Rounded Rectangle 51"/>
          <p:cNvSpPr/>
          <p:nvPr/>
        </p:nvSpPr>
        <p:spPr>
          <a:xfrm>
            <a:off x="7100830" y="4098162"/>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3</a:t>
            </a:r>
            <a:endParaRPr lang="pt-BR" sz="2000" dirty="0"/>
          </a:p>
        </p:txBody>
      </p:sp>
      <p:sp>
        <p:nvSpPr>
          <p:cNvPr id="53" name="Rounded Rectangle 52"/>
          <p:cNvSpPr/>
          <p:nvPr/>
        </p:nvSpPr>
        <p:spPr>
          <a:xfrm>
            <a:off x="7100830" y="4741104"/>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4</a:t>
            </a:r>
            <a:endParaRPr lang="pt-BR" sz="2000" dirty="0"/>
          </a:p>
        </p:txBody>
      </p:sp>
      <p:sp>
        <p:nvSpPr>
          <p:cNvPr id="54" name="Rounded Rectangle 53"/>
          <p:cNvSpPr/>
          <p:nvPr/>
        </p:nvSpPr>
        <p:spPr>
          <a:xfrm>
            <a:off x="7100830" y="538404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5</a:t>
            </a:r>
            <a:endParaRPr lang="pt-BR" sz="2000" dirty="0"/>
          </a:p>
        </p:txBody>
      </p:sp>
      <p:sp>
        <p:nvSpPr>
          <p:cNvPr id="55" name="Rounded Rectangle 54"/>
          <p:cNvSpPr/>
          <p:nvPr/>
        </p:nvSpPr>
        <p:spPr>
          <a:xfrm>
            <a:off x="7100830" y="602698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6</a:t>
            </a:r>
            <a:endParaRPr lang="pt-BR" sz="2000" dirty="0"/>
          </a:p>
        </p:txBody>
      </p:sp>
      <p:sp>
        <p:nvSpPr>
          <p:cNvPr id="51218" name="TextBox 55"/>
          <p:cNvSpPr txBox="1">
            <a:spLocks noChangeArrowheads="1"/>
          </p:cNvSpPr>
          <p:nvPr/>
        </p:nvSpPr>
        <p:spPr bwMode="auto">
          <a:xfrm>
            <a:off x="2028825" y="2384425"/>
            <a:ext cx="1571625" cy="460375"/>
          </a:xfrm>
          <a:prstGeom prst="rect">
            <a:avLst/>
          </a:prstGeom>
          <a:noFill/>
          <a:ln w="9525">
            <a:noFill/>
            <a:miter lim="800000"/>
            <a:headEnd/>
            <a:tailEnd/>
          </a:ln>
        </p:spPr>
        <p:txBody>
          <a:bodyPr>
            <a:spAutoFit/>
          </a:bodyPr>
          <a:lstStyle/>
          <a:p>
            <a:r>
              <a:rPr lang="pt-BR" sz="2400">
                <a:latin typeface="Tw Cen MT" pitchFamily="34" charset="0"/>
              </a:rPr>
              <a:t>Clientes</a:t>
            </a:r>
          </a:p>
        </p:txBody>
      </p:sp>
      <p:sp>
        <p:nvSpPr>
          <p:cNvPr id="51219" name="TextBox 56"/>
          <p:cNvSpPr txBox="1">
            <a:spLocks noChangeArrowheads="1"/>
          </p:cNvSpPr>
          <p:nvPr/>
        </p:nvSpPr>
        <p:spPr bwMode="auto">
          <a:xfrm>
            <a:off x="6529388" y="2241550"/>
            <a:ext cx="1643062" cy="460375"/>
          </a:xfrm>
          <a:prstGeom prst="rect">
            <a:avLst/>
          </a:prstGeom>
          <a:noFill/>
          <a:ln w="9525">
            <a:noFill/>
            <a:miter lim="800000"/>
            <a:headEnd/>
            <a:tailEnd/>
          </a:ln>
        </p:spPr>
        <p:txBody>
          <a:bodyPr>
            <a:spAutoFit/>
          </a:bodyPr>
          <a:lstStyle/>
          <a:p>
            <a:r>
              <a:rPr lang="pt-BR" sz="2400">
                <a:latin typeface="Tw Cen MT" pitchFamily="34" charset="0"/>
              </a:rPr>
              <a:t>Produtos</a:t>
            </a:r>
          </a:p>
        </p:txBody>
      </p:sp>
      <p:sp>
        <p:nvSpPr>
          <p:cNvPr id="58" name="TextBox 57"/>
          <p:cNvSpPr txBox="1"/>
          <p:nvPr/>
        </p:nvSpPr>
        <p:spPr>
          <a:xfrm>
            <a:off x="1528763" y="5527675"/>
            <a:ext cx="1714500" cy="830263"/>
          </a:xfrm>
          <a:prstGeom prst="rect">
            <a:avLst/>
          </a:prstGeom>
          <a:noFill/>
        </p:spPr>
        <p:txBody>
          <a:bodyPr>
            <a:spAutoFit/>
          </a:bodyPr>
          <a:lstStyle/>
          <a:p>
            <a:pPr algn="ctr" fontAlgn="auto">
              <a:spcBef>
                <a:spcPts val="0"/>
              </a:spcBef>
              <a:spcAft>
                <a:spcPts val="0"/>
              </a:spcAft>
              <a:defRPr/>
            </a:pPr>
            <a:r>
              <a:rPr lang="pt-BR" sz="2400" dirty="0">
                <a:effectLst>
                  <a:outerShdw blurRad="38100" dist="38100" dir="2700000" algn="tl">
                    <a:srgbClr val="000000">
                      <a:alpha val="43137"/>
                    </a:srgbClr>
                  </a:outerShdw>
                </a:effectLst>
                <a:latin typeface="+mn-lt"/>
                <a:cs typeface="+mn-cs"/>
              </a:rPr>
              <a:t>Detectar grupos</a:t>
            </a:r>
            <a:endParaRPr lang="pt-BR" sz="2400" dirty="0">
              <a:effectLst>
                <a:outerShdw blurRad="38100" dist="38100" dir="2700000" algn="tl">
                  <a:srgbClr val="000000">
                    <a:alpha val="43137"/>
                  </a:srgbClr>
                </a:outerShdw>
              </a:effectLst>
              <a:latin typeface="+mn-lt"/>
              <a:cs typeface="+mn-cs"/>
            </a:endParaRPr>
          </a:p>
        </p:txBody>
      </p:sp>
      <p:sp>
        <p:nvSpPr>
          <p:cNvPr id="59" name="Oval 58"/>
          <p:cNvSpPr/>
          <p:nvPr/>
        </p:nvSpPr>
        <p:spPr>
          <a:xfrm>
            <a:off x="3957558" y="552692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60" name="Oval 59"/>
          <p:cNvSpPr/>
          <p:nvPr/>
        </p:nvSpPr>
        <p:spPr>
          <a:xfrm>
            <a:off x="4243310" y="524117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61" name="Oval 60"/>
          <p:cNvSpPr/>
          <p:nvPr/>
        </p:nvSpPr>
        <p:spPr>
          <a:xfrm>
            <a:off x="4314748" y="616986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62" name="Oval 61"/>
          <p:cNvSpPr/>
          <p:nvPr/>
        </p:nvSpPr>
        <p:spPr>
          <a:xfrm>
            <a:off x="4386186" y="574123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cxnSp>
        <p:nvCxnSpPr>
          <p:cNvPr id="63" name="Straight Arrow Connector 62"/>
          <p:cNvCxnSpPr>
            <a:stCxn id="45" idx="6"/>
            <a:endCxn id="50" idx="1"/>
          </p:cNvCxnSpPr>
          <p:nvPr/>
        </p:nvCxnSpPr>
        <p:spPr>
          <a:xfrm>
            <a:off x="4314825" y="2847975"/>
            <a:ext cx="2786063"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8" idx="6"/>
            <a:endCxn id="51" idx="1"/>
          </p:cNvCxnSpPr>
          <p:nvPr/>
        </p:nvCxnSpPr>
        <p:spPr>
          <a:xfrm>
            <a:off x="4243388" y="3490913"/>
            <a:ext cx="28575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4" idx="6"/>
            <a:endCxn id="50" idx="1"/>
          </p:cNvCxnSpPr>
          <p:nvPr/>
        </p:nvCxnSpPr>
        <p:spPr>
          <a:xfrm flipV="1">
            <a:off x="3886200" y="3062288"/>
            <a:ext cx="3214688"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51" idx="1"/>
          </p:cNvCxnSpPr>
          <p:nvPr/>
        </p:nvCxnSpPr>
        <p:spPr>
          <a:xfrm>
            <a:off x="3886200" y="3170238"/>
            <a:ext cx="3214688" cy="46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3" idx="6"/>
            <a:endCxn id="52" idx="1"/>
          </p:cNvCxnSpPr>
          <p:nvPr/>
        </p:nvCxnSpPr>
        <p:spPr>
          <a:xfrm>
            <a:off x="2671763" y="3919538"/>
            <a:ext cx="4429125"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7" idx="6"/>
            <a:endCxn id="52" idx="1"/>
          </p:cNvCxnSpPr>
          <p:nvPr/>
        </p:nvCxnSpPr>
        <p:spPr>
          <a:xfrm flipV="1">
            <a:off x="2886075" y="4276725"/>
            <a:ext cx="42148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6" idx="6"/>
            <a:endCxn id="52" idx="1"/>
          </p:cNvCxnSpPr>
          <p:nvPr/>
        </p:nvCxnSpPr>
        <p:spPr>
          <a:xfrm>
            <a:off x="2243138" y="4133850"/>
            <a:ext cx="4857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9" idx="6"/>
            <a:endCxn id="53" idx="1"/>
          </p:cNvCxnSpPr>
          <p:nvPr/>
        </p:nvCxnSpPr>
        <p:spPr>
          <a:xfrm>
            <a:off x="2814638" y="4919663"/>
            <a:ext cx="4286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2" idx="6"/>
            <a:endCxn id="53" idx="1"/>
          </p:cNvCxnSpPr>
          <p:nvPr/>
        </p:nvCxnSpPr>
        <p:spPr>
          <a:xfrm>
            <a:off x="2386013" y="4633913"/>
            <a:ext cx="47148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7" idx="6"/>
            <a:endCxn id="53" idx="1"/>
          </p:cNvCxnSpPr>
          <p:nvPr/>
        </p:nvCxnSpPr>
        <p:spPr>
          <a:xfrm>
            <a:off x="2886075" y="4419600"/>
            <a:ext cx="4214813"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0" idx="6"/>
            <a:endCxn id="54" idx="1"/>
          </p:cNvCxnSpPr>
          <p:nvPr/>
        </p:nvCxnSpPr>
        <p:spPr>
          <a:xfrm>
            <a:off x="4600575" y="5419725"/>
            <a:ext cx="25003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2" idx="6"/>
            <a:endCxn id="54" idx="1"/>
          </p:cNvCxnSpPr>
          <p:nvPr/>
        </p:nvCxnSpPr>
        <p:spPr>
          <a:xfrm flipV="1">
            <a:off x="4743450" y="5562600"/>
            <a:ext cx="2357438"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9" idx="6"/>
            <a:endCxn id="54" idx="1"/>
          </p:cNvCxnSpPr>
          <p:nvPr/>
        </p:nvCxnSpPr>
        <p:spPr>
          <a:xfrm flipV="1">
            <a:off x="4314825" y="5562600"/>
            <a:ext cx="27860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1" idx="6"/>
            <a:endCxn id="54" idx="1"/>
          </p:cNvCxnSpPr>
          <p:nvPr/>
        </p:nvCxnSpPr>
        <p:spPr>
          <a:xfrm flipV="1">
            <a:off x="4672013" y="5562600"/>
            <a:ext cx="2428875"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1" idx="6"/>
            <a:endCxn id="55" idx="1"/>
          </p:cNvCxnSpPr>
          <p:nvPr/>
        </p:nvCxnSpPr>
        <p:spPr>
          <a:xfrm flipV="1">
            <a:off x="4672013" y="6205538"/>
            <a:ext cx="2428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1671638" y="3527425"/>
            <a:ext cx="1500187" cy="178593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9" name="Oval 78"/>
          <p:cNvSpPr/>
          <p:nvPr/>
        </p:nvSpPr>
        <p:spPr>
          <a:xfrm>
            <a:off x="3671888" y="4956175"/>
            <a:ext cx="1500187" cy="178593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0" name="Oval 79"/>
          <p:cNvSpPr/>
          <p:nvPr/>
        </p:nvSpPr>
        <p:spPr>
          <a:xfrm>
            <a:off x="3386138" y="2527300"/>
            <a:ext cx="1285875" cy="135731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1" name="Slide Number Placeholder 80"/>
          <p:cNvSpPr>
            <a:spLocks noGrp="1"/>
          </p:cNvSpPr>
          <p:nvPr>
            <p:ph type="sldNum" sz="quarter" idx="12"/>
          </p:nvPr>
        </p:nvSpPr>
        <p:spPr/>
        <p:txBody>
          <a:bodyPr>
            <a:normAutofit fontScale="85000" lnSpcReduction="20000"/>
          </a:bodyPr>
          <a:lstStyle/>
          <a:p>
            <a:pPr>
              <a:defRPr/>
            </a:pPr>
            <a:fld id="{F20172B3-E63A-4119-95D0-3936AD227682}" type="slidenum">
              <a:rPr lang="pt-BR"/>
              <a:pPr>
                <a:defRPr/>
              </a:pPr>
              <a:t>42</a:t>
            </a:fld>
            <a:endParaRPr lang="pt-B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pt-BR" smtClean="0"/>
              <a:t>Desafios</a:t>
            </a:r>
          </a:p>
        </p:txBody>
      </p:sp>
      <p:sp>
        <p:nvSpPr>
          <p:cNvPr id="52227" name="Content Placeholder 2"/>
          <p:cNvSpPr>
            <a:spLocks noGrp="1"/>
          </p:cNvSpPr>
          <p:nvPr>
            <p:ph sz="quarter" idx="1"/>
          </p:nvPr>
        </p:nvSpPr>
        <p:spPr>
          <a:xfrm>
            <a:off x="612775" y="1600200"/>
            <a:ext cx="8153400" cy="4495800"/>
          </a:xfrm>
        </p:spPr>
        <p:txBody>
          <a:bodyPr/>
          <a:lstStyle/>
          <a:p>
            <a:r>
              <a:rPr lang="pt-BR" smtClean="0"/>
              <a:t>Combinar técnicas</a:t>
            </a:r>
          </a:p>
          <a:p>
            <a:pPr>
              <a:buFont typeface="Wingdings" pitchFamily="2" charset="2"/>
              <a:buNone/>
            </a:pPr>
            <a:endParaRPr lang="pt-BR" smtClean="0"/>
          </a:p>
        </p:txBody>
      </p:sp>
      <p:sp>
        <p:nvSpPr>
          <p:cNvPr id="81" name="Oval 80"/>
          <p:cNvSpPr/>
          <p:nvPr/>
        </p:nvSpPr>
        <p:spPr>
          <a:xfrm>
            <a:off x="2143108" y="441944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2" name="Oval 81"/>
          <p:cNvSpPr/>
          <p:nvPr/>
        </p:nvSpPr>
        <p:spPr>
          <a:xfrm>
            <a:off x="2428860" y="370506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3" name="Oval 82"/>
          <p:cNvSpPr/>
          <p:nvPr/>
        </p:nvSpPr>
        <p:spPr>
          <a:xfrm>
            <a:off x="3643306" y="291924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4" name="Oval 83"/>
          <p:cNvSpPr/>
          <p:nvPr/>
        </p:nvSpPr>
        <p:spPr>
          <a:xfrm>
            <a:off x="4071934" y="263349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5" name="Oval 84"/>
          <p:cNvSpPr/>
          <p:nvPr/>
        </p:nvSpPr>
        <p:spPr>
          <a:xfrm>
            <a:off x="2000232" y="391937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6" name="Oval 85"/>
          <p:cNvSpPr/>
          <p:nvPr/>
        </p:nvSpPr>
        <p:spPr>
          <a:xfrm>
            <a:off x="2643174" y="420512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7" name="Oval 86"/>
          <p:cNvSpPr/>
          <p:nvPr/>
        </p:nvSpPr>
        <p:spPr>
          <a:xfrm>
            <a:off x="4000496" y="327643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8" name="Oval 87"/>
          <p:cNvSpPr/>
          <p:nvPr/>
        </p:nvSpPr>
        <p:spPr>
          <a:xfrm>
            <a:off x="2571736" y="470519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89" name="Rounded Rectangle 88"/>
          <p:cNvSpPr/>
          <p:nvPr/>
        </p:nvSpPr>
        <p:spPr>
          <a:xfrm>
            <a:off x="7215206" y="284780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1</a:t>
            </a:r>
            <a:endParaRPr lang="pt-BR" sz="2000" dirty="0"/>
          </a:p>
        </p:txBody>
      </p:sp>
      <p:sp>
        <p:nvSpPr>
          <p:cNvPr id="90" name="Rounded Rectangle 89"/>
          <p:cNvSpPr/>
          <p:nvPr/>
        </p:nvSpPr>
        <p:spPr>
          <a:xfrm>
            <a:off x="7215206" y="3419310"/>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2</a:t>
            </a:r>
            <a:endParaRPr lang="pt-BR" sz="2000" dirty="0"/>
          </a:p>
        </p:txBody>
      </p:sp>
      <p:sp>
        <p:nvSpPr>
          <p:cNvPr id="91" name="Rounded Rectangle 90"/>
          <p:cNvSpPr/>
          <p:nvPr/>
        </p:nvSpPr>
        <p:spPr>
          <a:xfrm>
            <a:off x="7215206" y="4062252"/>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3</a:t>
            </a:r>
            <a:endParaRPr lang="pt-BR" sz="2000" dirty="0"/>
          </a:p>
        </p:txBody>
      </p:sp>
      <p:sp>
        <p:nvSpPr>
          <p:cNvPr id="92" name="Rounded Rectangle 91"/>
          <p:cNvSpPr/>
          <p:nvPr/>
        </p:nvSpPr>
        <p:spPr>
          <a:xfrm>
            <a:off x="7215206" y="4705194"/>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4</a:t>
            </a:r>
            <a:endParaRPr lang="pt-BR" sz="2000" dirty="0"/>
          </a:p>
        </p:txBody>
      </p:sp>
      <p:sp>
        <p:nvSpPr>
          <p:cNvPr id="93" name="Rounded Rectangle 92"/>
          <p:cNvSpPr/>
          <p:nvPr/>
        </p:nvSpPr>
        <p:spPr>
          <a:xfrm>
            <a:off x="7215206" y="534813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5</a:t>
            </a:r>
            <a:endParaRPr lang="pt-BR" sz="2000" dirty="0"/>
          </a:p>
        </p:txBody>
      </p:sp>
      <p:sp>
        <p:nvSpPr>
          <p:cNvPr id="94" name="Rounded Rectangle 93"/>
          <p:cNvSpPr/>
          <p:nvPr/>
        </p:nvSpPr>
        <p:spPr>
          <a:xfrm>
            <a:off x="7215206" y="599107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6</a:t>
            </a:r>
            <a:endParaRPr lang="pt-BR" sz="2000" dirty="0"/>
          </a:p>
        </p:txBody>
      </p:sp>
      <p:sp>
        <p:nvSpPr>
          <p:cNvPr id="52242" name="TextBox 94"/>
          <p:cNvSpPr txBox="1">
            <a:spLocks noChangeArrowheads="1"/>
          </p:cNvSpPr>
          <p:nvPr/>
        </p:nvSpPr>
        <p:spPr bwMode="auto">
          <a:xfrm>
            <a:off x="2143125" y="2347913"/>
            <a:ext cx="1571625" cy="461962"/>
          </a:xfrm>
          <a:prstGeom prst="rect">
            <a:avLst/>
          </a:prstGeom>
          <a:noFill/>
          <a:ln w="9525">
            <a:noFill/>
            <a:miter lim="800000"/>
            <a:headEnd/>
            <a:tailEnd/>
          </a:ln>
        </p:spPr>
        <p:txBody>
          <a:bodyPr>
            <a:spAutoFit/>
          </a:bodyPr>
          <a:lstStyle/>
          <a:p>
            <a:r>
              <a:rPr lang="pt-BR" sz="2400">
                <a:latin typeface="Tw Cen MT" pitchFamily="34" charset="0"/>
              </a:rPr>
              <a:t>Clientes</a:t>
            </a:r>
          </a:p>
        </p:txBody>
      </p:sp>
      <p:sp>
        <p:nvSpPr>
          <p:cNvPr id="52243" name="TextBox 95"/>
          <p:cNvSpPr txBox="1">
            <a:spLocks noChangeArrowheads="1"/>
          </p:cNvSpPr>
          <p:nvPr/>
        </p:nvSpPr>
        <p:spPr bwMode="auto">
          <a:xfrm>
            <a:off x="6643688" y="2205038"/>
            <a:ext cx="1643062" cy="461962"/>
          </a:xfrm>
          <a:prstGeom prst="rect">
            <a:avLst/>
          </a:prstGeom>
          <a:noFill/>
          <a:ln w="9525">
            <a:noFill/>
            <a:miter lim="800000"/>
            <a:headEnd/>
            <a:tailEnd/>
          </a:ln>
        </p:spPr>
        <p:txBody>
          <a:bodyPr>
            <a:spAutoFit/>
          </a:bodyPr>
          <a:lstStyle/>
          <a:p>
            <a:r>
              <a:rPr lang="pt-BR" sz="2400">
                <a:latin typeface="Tw Cen MT" pitchFamily="34" charset="0"/>
              </a:rPr>
              <a:t>Produtos</a:t>
            </a:r>
          </a:p>
        </p:txBody>
      </p:sp>
      <p:sp>
        <p:nvSpPr>
          <p:cNvPr id="97" name="Oval 96"/>
          <p:cNvSpPr/>
          <p:nvPr/>
        </p:nvSpPr>
        <p:spPr>
          <a:xfrm>
            <a:off x="4071934" y="549101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98" name="Oval 97"/>
          <p:cNvSpPr/>
          <p:nvPr/>
        </p:nvSpPr>
        <p:spPr>
          <a:xfrm>
            <a:off x="4357686" y="520526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99" name="Oval 98"/>
          <p:cNvSpPr/>
          <p:nvPr/>
        </p:nvSpPr>
        <p:spPr>
          <a:xfrm>
            <a:off x="4429124" y="609329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00" name="Oval 99"/>
          <p:cNvSpPr/>
          <p:nvPr/>
        </p:nvSpPr>
        <p:spPr>
          <a:xfrm>
            <a:off x="4500562" y="570532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cxnSp>
        <p:nvCxnSpPr>
          <p:cNvPr id="101" name="Straight Arrow Connector 100"/>
          <p:cNvCxnSpPr>
            <a:stCxn id="84" idx="6"/>
            <a:endCxn id="89" idx="1"/>
          </p:cNvCxnSpPr>
          <p:nvPr/>
        </p:nvCxnSpPr>
        <p:spPr>
          <a:xfrm>
            <a:off x="4429125" y="2811463"/>
            <a:ext cx="2786063"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7" idx="6"/>
            <a:endCxn id="90" idx="1"/>
          </p:cNvCxnSpPr>
          <p:nvPr/>
        </p:nvCxnSpPr>
        <p:spPr>
          <a:xfrm>
            <a:off x="4357688" y="3454400"/>
            <a:ext cx="28575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3" idx="6"/>
            <a:endCxn id="89" idx="1"/>
          </p:cNvCxnSpPr>
          <p:nvPr/>
        </p:nvCxnSpPr>
        <p:spPr>
          <a:xfrm flipV="1">
            <a:off x="4000500" y="3025775"/>
            <a:ext cx="321468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90" idx="1"/>
          </p:cNvCxnSpPr>
          <p:nvPr/>
        </p:nvCxnSpPr>
        <p:spPr>
          <a:xfrm>
            <a:off x="4000500" y="3133725"/>
            <a:ext cx="3214688" cy="46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82" idx="6"/>
            <a:endCxn id="91" idx="1"/>
          </p:cNvCxnSpPr>
          <p:nvPr/>
        </p:nvCxnSpPr>
        <p:spPr>
          <a:xfrm>
            <a:off x="2786063" y="3883025"/>
            <a:ext cx="44291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6" idx="6"/>
            <a:endCxn id="91" idx="1"/>
          </p:cNvCxnSpPr>
          <p:nvPr/>
        </p:nvCxnSpPr>
        <p:spPr>
          <a:xfrm flipV="1">
            <a:off x="3000375" y="4240213"/>
            <a:ext cx="42148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5" idx="6"/>
            <a:endCxn id="91" idx="1"/>
          </p:cNvCxnSpPr>
          <p:nvPr/>
        </p:nvCxnSpPr>
        <p:spPr>
          <a:xfrm>
            <a:off x="2357438" y="4097338"/>
            <a:ext cx="4857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88" idx="6"/>
            <a:endCxn id="92" idx="1"/>
          </p:cNvCxnSpPr>
          <p:nvPr/>
        </p:nvCxnSpPr>
        <p:spPr>
          <a:xfrm>
            <a:off x="2928938" y="4883150"/>
            <a:ext cx="4286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1" idx="6"/>
            <a:endCxn id="92" idx="1"/>
          </p:cNvCxnSpPr>
          <p:nvPr/>
        </p:nvCxnSpPr>
        <p:spPr>
          <a:xfrm>
            <a:off x="2500313" y="4597400"/>
            <a:ext cx="47148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6" idx="6"/>
            <a:endCxn id="92" idx="1"/>
          </p:cNvCxnSpPr>
          <p:nvPr/>
        </p:nvCxnSpPr>
        <p:spPr>
          <a:xfrm>
            <a:off x="3000375" y="4383088"/>
            <a:ext cx="4214813"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8" idx="6"/>
            <a:endCxn id="93" idx="1"/>
          </p:cNvCxnSpPr>
          <p:nvPr/>
        </p:nvCxnSpPr>
        <p:spPr>
          <a:xfrm>
            <a:off x="4714875" y="5383213"/>
            <a:ext cx="25003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0" idx="6"/>
            <a:endCxn id="93" idx="1"/>
          </p:cNvCxnSpPr>
          <p:nvPr/>
        </p:nvCxnSpPr>
        <p:spPr>
          <a:xfrm flipV="1">
            <a:off x="4857750" y="5526088"/>
            <a:ext cx="23574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7" idx="6"/>
            <a:endCxn id="93" idx="1"/>
          </p:cNvCxnSpPr>
          <p:nvPr/>
        </p:nvCxnSpPr>
        <p:spPr>
          <a:xfrm flipV="1">
            <a:off x="4429125" y="5526088"/>
            <a:ext cx="27860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93" idx="1"/>
          </p:cNvCxnSpPr>
          <p:nvPr/>
        </p:nvCxnSpPr>
        <p:spPr>
          <a:xfrm flipV="1">
            <a:off x="4786313" y="5526088"/>
            <a:ext cx="242887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94" idx="1"/>
          </p:cNvCxnSpPr>
          <p:nvPr/>
        </p:nvCxnSpPr>
        <p:spPr>
          <a:xfrm flipV="1">
            <a:off x="4786313" y="6169025"/>
            <a:ext cx="2428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429125" y="2205038"/>
            <a:ext cx="1143000" cy="357187"/>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Idosos</a:t>
            </a:r>
            <a:endParaRPr lang="pt-BR" dirty="0"/>
          </a:p>
        </p:txBody>
      </p:sp>
      <p:sp>
        <p:nvSpPr>
          <p:cNvPr id="118" name="Rectangle 117"/>
          <p:cNvSpPr/>
          <p:nvPr/>
        </p:nvSpPr>
        <p:spPr>
          <a:xfrm>
            <a:off x="714375" y="3062288"/>
            <a:ext cx="1571625" cy="7143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Mulheres 14-17 anos</a:t>
            </a:r>
            <a:endParaRPr lang="pt-BR" dirty="0"/>
          </a:p>
        </p:txBody>
      </p:sp>
      <p:sp>
        <p:nvSpPr>
          <p:cNvPr id="119" name="Rectangle 118"/>
          <p:cNvSpPr/>
          <p:nvPr/>
        </p:nvSpPr>
        <p:spPr>
          <a:xfrm>
            <a:off x="2786063" y="5929313"/>
            <a:ext cx="1571625" cy="7143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Homens 18-26 anos</a:t>
            </a:r>
            <a:endParaRPr lang="pt-BR" dirty="0"/>
          </a:p>
        </p:txBody>
      </p:sp>
      <p:sp>
        <p:nvSpPr>
          <p:cNvPr id="120" name="Slide Number Placeholder 119"/>
          <p:cNvSpPr>
            <a:spLocks noGrp="1"/>
          </p:cNvSpPr>
          <p:nvPr>
            <p:ph type="sldNum" sz="quarter" idx="12"/>
          </p:nvPr>
        </p:nvSpPr>
        <p:spPr/>
        <p:txBody>
          <a:bodyPr>
            <a:normAutofit fontScale="85000" lnSpcReduction="20000"/>
          </a:bodyPr>
          <a:lstStyle/>
          <a:p>
            <a:pPr>
              <a:defRPr/>
            </a:pPr>
            <a:fld id="{4DFB1DD4-EB3D-4D4F-A458-E230C82FBA28}" type="slidenum">
              <a:rPr lang="pt-BR"/>
              <a:pPr>
                <a:defRPr/>
              </a:pPr>
              <a:t>43</a:t>
            </a:fld>
            <a:endParaRPr lang="pt-B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pt-BR" smtClean="0"/>
              <a:t>Desafios</a:t>
            </a:r>
          </a:p>
        </p:txBody>
      </p:sp>
      <p:sp>
        <p:nvSpPr>
          <p:cNvPr id="53251" name="Content Placeholder 2"/>
          <p:cNvSpPr>
            <a:spLocks noGrp="1"/>
          </p:cNvSpPr>
          <p:nvPr>
            <p:ph sz="quarter" idx="1"/>
          </p:nvPr>
        </p:nvSpPr>
        <p:spPr>
          <a:xfrm>
            <a:off x="612775" y="1600200"/>
            <a:ext cx="8153400" cy="4495800"/>
          </a:xfrm>
        </p:spPr>
        <p:txBody>
          <a:bodyPr/>
          <a:lstStyle/>
          <a:p>
            <a:r>
              <a:rPr lang="pt-BR" smtClean="0"/>
              <a:t>Combinar técnicas</a:t>
            </a:r>
          </a:p>
          <a:p>
            <a:pPr>
              <a:buFont typeface="Wingdings" pitchFamily="2" charset="2"/>
              <a:buNone/>
            </a:pPr>
            <a:endParaRPr lang="pt-BR" smtClean="0"/>
          </a:p>
        </p:txBody>
      </p:sp>
      <p:sp>
        <p:nvSpPr>
          <p:cNvPr id="122" name="Oval 121"/>
          <p:cNvSpPr/>
          <p:nvPr/>
        </p:nvSpPr>
        <p:spPr>
          <a:xfrm>
            <a:off x="2143108" y="435769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3" name="Oval 122"/>
          <p:cNvSpPr/>
          <p:nvPr/>
        </p:nvSpPr>
        <p:spPr>
          <a:xfrm>
            <a:off x="2428860" y="364331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4" name="Oval 123"/>
          <p:cNvSpPr/>
          <p:nvPr/>
        </p:nvSpPr>
        <p:spPr>
          <a:xfrm>
            <a:off x="3643306" y="285749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5" name="Oval 124"/>
          <p:cNvSpPr/>
          <p:nvPr/>
        </p:nvSpPr>
        <p:spPr>
          <a:xfrm>
            <a:off x="4071934" y="257174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6" name="Oval 125"/>
          <p:cNvSpPr/>
          <p:nvPr/>
        </p:nvSpPr>
        <p:spPr>
          <a:xfrm>
            <a:off x="2000232" y="385762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7" name="Oval 126"/>
          <p:cNvSpPr/>
          <p:nvPr/>
        </p:nvSpPr>
        <p:spPr>
          <a:xfrm>
            <a:off x="2643174" y="414338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8" name="Oval 127"/>
          <p:cNvSpPr/>
          <p:nvPr/>
        </p:nvSpPr>
        <p:spPr>
          <a:xfrm>
            <a:off x="4000496" y="321468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29" name="Oval 128"/>
          <p:cNvSpPr/>
          <p:nvPr/>
        </p:nvSpPr>
        <p:spPr>
          <a:xfrm>
            <a:off x="2571736" y="464344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30" name="Rounded Rectangle 129"/>
          <p:cNvSpPr/>
          <p:nvPr/>
        </p:nvSpPr>
        <p:spPr>
          <a:xfrm>
            <a:off x="7215206" y="278605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1</a:t>
            </a:r>
            <a:endParaRPr lang="pt-BR" sz="2000" dirty="0"/>
          </a:p>
        </p:txBody>
      </p:sp>
      <p:sp>
        <p:nvSpPr>
          <p:cNvPr id="131" name="Rounded Rectangle 130"/>
          <p:cNvSpPr/>
          <p:nvPr/>
        </p:nvSpPr>
        <p:spPr>
          <a:xfrm>
            <a:off x="7215206" y="3357562"/>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2</a:t>
            </a:r>
            <a:endParaRPr lang="pt-BR" sz="2000" dirty="0"/>
          </a:p>
        </p:txBody>
      </p:sp>
      <p:sp>
        <p:nvSpPr>
          <p:cNvPr id="132" name="Rounded Rectangle 131"/>
          <p:cNvSpPr/>
          <p:nvPr/>
        </p:nvSpPr>
        <p:spPr>
          <a:xfrm>
            <a:off x="7215206" y="4000504"/>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3</a:t>
            </a:r>
            <a:endParaRPr lang="pt-BR" sz="2000" dirty="0"/>
          </a:p>
        </p:txBody>
      </p:sp>
      <p:sp>
        <p:nvSpPr>
          <p:cNvPr id="133" name="Rounded Rectangle 132"/>
          <p:cNvSpPr/>
          <p:nvPr/>
        </p:nvSpPr>
        <p:spPr>
          <a:xfrm>
            <a:off x="7215206" y="4643446"/>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4</a:t>
            </a:r>
            <a:endParaRPr lang="pt-BR" sz="2000" dirty="0"/>
          </a:p>
        </p:txBody>
      </p:sp>
      <p:sp>
        <p:nvSpPr>
          <p:cNvPr id="134" name="Rounded Rectangle 133"/>
          <p:cNvSpPr/>
          <p:nvPr/>
        </p:nvSpPr>
        <p:spPr>
          <a:xfrm>
            <a:off x="7215206" y="5286388"/>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5</a:t>
            </a:r>
            <a:endParaRPr lang="pt-BR" sz="2000" dirty="0"/>
          </a:p>
        </p:txBody>
      </p:sp>
      <p:sp>
        <p:nvSpPr>
          <p:cNvPr id="135" name="Rounded Rectangle 134"/>
          <p:cNvSpPr/>
          <p:nvPr/>
        </p:nvSpPr>
        <p:spPr>
          <a:xfrm>
            <a:off x="7215206" y="5929330"/>
            <a:ext cx="357190" cy="35719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pt-BR" sz="2000" dirty="0"/>
              <a:t>6</a:t>
            </a:r>
            <a:endParaRPr lang="pt-BR" sz="2000" dirty="0"/>
          </a:p>
        </p:txBody>
      </p:sp>
      <p:sp>
        <p:nvSpPr>
          <p:cNvPr id="53266" name="TextBox 135"/>
          <p:cNvSpPr txBox="1">
            <a:spLocks noChangeArrowheads="1"/>
          </p:cNvSpPr>
          <p:nvPr/>
        </p:nvSpPr>
        <p:spPr bwMode="auto">
          <a:xfrm>
            <a:off x="2143125" y="2286000"/>
            <a:ext cx="1571625" cy="461963"/>
          </a:xfrm>
          <a:prstGeom prst="rect">
            <a:avLst/>
          </a:prstGeom>
          <a:noFill/>
          <a:ln w="9525">
            <a:noFill/>
            <a:miter lim="800000"/>
            <a:headEnd/>
            <a:tailEnd/>
          </a:ln>
        </p:spPr>
        <p:txBody>
          <a:bodyPr>
            <a:spAutoFit/>
          </a:bodyPr>
          <a:lstStyle/>
          <a:p>
            <a:r>
              <a:rPr lang="pt-BR" sz="2400">
                <a:latin typeface="Tw Cen MT" pitchFamily="34" charset="0"/>
              </a:rPr>
              <a:t>Clientes</a:t>
            </a:r>
          </a:p>
        </p:txBody>
      </p:sp>
      <p:sp>
        <p:nvSpPr>
          <p:cNvPr id="53267" name="TextBox 136"/>
          <p:cNvSpPr txBox="1">
            <a:spLocks noChangeArrowheads="1"/>
          </p:cNvSpPr>
          <p:nvPr/>
        </p:nvSpPr>
        <p:spPr bwMode="auto">
          <a:xfrm>
            <a:off x="6643688" y="2143125"/>
            <a:ext cx="1643062" cy="461963"/>
          </a:xfrm>
          <a:prstGeom prst="rect">
            <a:avLst/>
          </a:prstGeom>
          <a:noFill/>
          <a:ln w="9525">
            <a:noFill/>
            <a:miter lim="800000"/>
            <a:headEnd/>
            <a:tailEnd/>
          </a:ln>
        </p:spPr>
        <p:txBody>
          <a:bodyPr>
            <a:spAutoFit/>
          </a:bodyPr>
          <a:lstStyle/>
          <a:p>
            <a:r>
              <a:rPr lang="pt-BR" sz="2400">
                <a:latin typeface="Tw Cen MT" pitchFamily="34" charset="0"/>
              </a:rPr>
              <a:t>Produtos</a:t>
            </a:r>
          </a:p>
        </p:txBody>
      </p:sp>
      <p:sp>
        <p:nvSpPr>
          <p:cNvPr id="138" name="Oval 137"/>
          <p:cNvSpPr/>
          <p:nvPr/>
        </p:nvSpPr>
        <p:spPr>
          <a:xfrm>
            <a:off x="4071934" y="542926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39" name="Oval 138"/>
          <p:cNvSpPr/>
          <p:nvPr/>
        </p:nvSpPr>
        <p:spPr>
          <a:xfrm>
            <a:off x="4357686" y="514351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40" name="Oval 139"/>
          <p:cNvSpPr/>
          <p:nvPr/>
        </p:nvSpPr>
        <p:spPr>
          <a:xfrm>
            <a:off x="4429124" y="6072206"/>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sp>
        <p:nvSpPr>
          <p:cNvPr id="141" name="Oval 140"/>
          <p:cNvSpPr/>
          <p:nvPr/>
        </p:nvSpPr>
        <p:spPr>
          <a:xfrm>
            <a:off x="4500562" y="564357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4000" dirty="0"/>
          </a:p>
        </p:txBody>
      </p:sp>
      <p:cxnSp>
        <p:nvCxnSpPr>
          <p:cNvPr id="142" name="Straight Arrow Connector 141"/>
          <p:cNvCxnSpPr>
            <a:stCxn id="125" idx="6"/>
            <a:endCxn id="130" idx="1"/>
          </p:cNvCxnSpPr>
          <p:nvPr/>
        </p:nvCxnSpPr>
        <p:spPr>
          <a:xfrm>
            <a:off x="4429125" y="2749550"/>
            <a:ext cx="2786063"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8" idx="6"/>
            <a:endCxn id="131" idx="1"/>
          </p:cNvCxnSpPr>
          <p:nvPr/>
        </p:nvCxnSpPr>
        <p:spPr>
          <a:xfrm>
            <a:off x="4357688" y="3392488"/>
            <a:ext cx="2857500"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4" idx="6"/>
            <a:endCxn id="130" idx="1"/>
          </p:cNvCxnSpPr>
          <p:nvPr/>
        </p:nvCxnSpPr>
        <p:spPr>
          <a:xfrm flipV="1">
            <a:off x="4000500" y="2963863"/>
            <a:ext cx="3214688"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1" idx="1"/>
          </p:cNvCxnSpPr>
          <p:nvPr/>
        </p:nvCxnSpPr>
        <p:spPr>
          <a:xfrm>
            <a:off x="4000500" y="3071813"/>
            <a:ext cx="3214688" cy="465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23" idx="6"/>
            <a:endCxn id="132" idx="1"/>
          </p:cNvCxnSpPr>
          <p:nvPr/>
        </p:nvCxnSpPr>
        <p:spPr>
          <a:xfrm>
            <a:off x="2786063" y="3822700"/>
            <a:ext cx="4429125"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27" idx="6"/>
            <a:endCxn id="132" idx="1"/>
          </p:cNvCxnSpPr>
          <p:nvPr/>
        </p:nvCxnSpPr>
        <p:spPr>
          <a:xfrm flipV="1">
            <a:off x="3000375" y="4179888"/>
            <a:ext cx="42148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26" idx="6"/>
            <a:endCxn id="132" idx="1"/>
          </p:cNvCxnSpPr>
          <p:nvPr/>
        </p:nvCxnSpPr>
        <p:spPr>
          <a:xfrm>
            <a:off x="2357438" y="4037013"/>
            <a:ext cx="48577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9" idx="6"/>
            <a:endCxn id="133" idx="1"/>
          </p:cNvCxnSpPr>
          <p:nvPr/>
        </p:nvCxnSpPr>
        <p:spPr>
          <a:xfrm>
            <a:off x="2928938" y="4822825"/>
            <a:ext cx="4286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22" idx="6"/>
            <a:endCxn id="133" idx="1"/>
          </p:cNvCxnSpPr>
          <p:nvPr/>
        </p:nvCxnSpPr>
        <p:spPr>
          <a:xfrm>
            <a:off x="2500313" y="4537075"/>
            <a:ext cx="471487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7" idx="6"/>
            <a:endCxn id="133" idx="1"/>
          </p:cNvCxnSpPr>
          <p:nvPr/>
        </p:nvCxnSpPr>
        <p:spPr>
          <a:xfrm>
            <a:off x="3000375" y="4322763"/>
            <a:ext cx="4214813"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39" idx="6"/>
            <a:endCxn id="134" idx="1"/>
          </p:cNvCxnSpPr>
          <p:nvPr/>
        </p:nvCxnSpPr>
        <p:spPr>
          <a:xfrm>
            <a:off x="4714875" y="5322888"/>
            <a:ext cx="250031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1" idx="6"/>
            <a:endCxn id="134" idx="1"/>
          </p:cNvCxnSpPr>
          <p:nvPr/>
        </p:nvCxnSpPr>
        <p:spPr>
          <a:xfrm flipV="1">
            <a:off x="4857750" y="5465763"/>
            <a:ext cx="23574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8" idx="6"/>
            <a:endCxn id="134" idx="1"/>
          </p:cNvCxnSpPr>
          <p:nvPr/>
        </p:nvCxnSpPr>
        <p:spPr>
          <a:xfrm flipV="1">
            <a:off x="4429125" y="5465763"/>
            <a:ext cx="2786063"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40" idx="6"/>
            <a:endCxn id="134" idx="1"/>
          </p:cNvCxnSpPr>
          <p:nvPr/>
        </p:nvCxnSpPr>
        <p:spPr>
          <a:xfrm flipV="1">
            <a:off x="4786313" y="5465763"/>
            <a:ext cx="242887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40" idx="6"/>
            <a:endCxn id="135" idx="1"/>
          </p:cNvCxnSpPr>
          <p:nvPr/>
        </p:nvCxnSpPr>
        <p:spPr>
          <a:xfrm flipV="1">
            <a:off x="4786313" y="6108700"/>
            <a:ext cx="24288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57250" y="5214938"/>
            <a:ext cx="1714500" cy="830262"/>
          </a:xfrm>
          <a:prstGeom prst="rect">
            <a:avLst/>
          </a:prstGeom>
          <a:noFill/>
        </p:spPr>
        <p:txBody>
          <a:bodyPr>
            <a:spAutoFit/>
          </a:bodyPr>
          <a:lstStyle/>
          <a:p>
            <a:pPr algn="ctr" fontAlgn="auto">
              <a:spcBef>
                <a:spcPts val="0"/>
              </a:spcBef>
              <a:spcAft>
                <a:spcPts val="0"/>
              </a:spcAft>
              <a:defRPr/>
            </a:pPr>
            <a:r>
              <a:rPr lang="pt-BR" sz="2400" dirty="0">
                <a:effectLst>
                  <a:outerShdw blurRad="38100" dist="38100" dir="2700000" algn="tl">
                    <a:srgbClr val="000000">
                      <a:alpha val="43137"/>
                    </a:srgbClr>
                  </a:outerShdw>
                </a:effectLst>
                <a:latin typeface="+mn-lt"/>
                <a:cs typeface="+mn-cs"/>
              </a:rPr>
              <a:t>Previsão de links</a:t>
            </a:r>
            <a:endParaRPr lang="pt-BR" sz="2400" dirty="0">
              <a:effectLst>
                <a:outerShdw blurRad="38100" dist="38100" dir="2700000" algn="tl">
                  <a:srgbClr val="000000">
                    <a:alpha val="43137"/>
                  </a:srgbClr>
                </a:outerShdw>
              </a:effectLst>
              <a:latin typeface="+mn-lt"/>
              <a:cs typeface="+mn-cs"/>
            </a:endParaRPr>
          </a:p>
        </p:txBody>
      </p:sp>
      <p:sp>
        <p:nvSpPr>
          <p:cNvPr id="158" name="Rectangle 157"/>
          <p:cNvSpPr/>
          <p:nvPr/>
        </p:nvSpPr>
        <p:spPr>
          <a:xfrm>
            <a:off x="4429125" y="2143125"/>
            <a:ext cx="1143000" cy="35718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Idosos</a:t>
            </a:r>
            <a:endParaRPr lang="pt-BR" dirty="0"/>
          </a:p>
        </p:txBody>
      </p:sp>
      <p:sp>
        <p:nvSpPr>
          <p:cNvPr id="159" name="Rectangle 158"/>
          <p:cNvSpPr/>
          <p:nvPr/>
        </p:nvSpPr>
        <p:spPr>
          <a:xfrm>
            <a:off x="2786063" y="5929313"/>
            <a:ext cx="1571625" cy="7143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Homens 18-26 anos</a:t>
            </a:r>
            <a:endParaRPr lang="pt-BR" dirty="0"/>
          </a:p>
        </p:txBody>
      </p:sp>
      <p:sp>
        <p:nvSpPr>
          <p:cNvPr id="160" name="Rectangle 159"/>
          <p:cNvSpPr/>
          <p:nvPr/>
        </p:nvSpPr>
        <p:spPr>
          <a:xfrm>
            <a:off x="714375" y="3000375"/>
            <a:ext cx="1571625" cy="71437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pt-BR" dirty="0"/>
              <a:t>Mulheres 14-17 anos</a:t>
            </a:r>
            <a:endParaRPr lang="pt-BR" dirty="0"/>
          </a:p>
        </p:txBody>
      </p:sp>
      <p:cxnSp>
        <p:nvCxnSpPr>
          <p:cNvPr id="161" name="Straight Arrow Connector 160"/>
          <p:cNvCxnSpPr>
            <a:stCxn id="128" idx="6"/>
            <a:endCxn id="130" idx="1"/>
          </p:cNvCxnSpPr>
          <p:nvPr/>
        </p:nvCxnSpPr>
        <p:spPr>
          <a:xfrm flipV="1">
            <a:off x="4357688" y="2963863"/>
            <a:ext cx="2857500" cy="428625"/>
          </a:xfrm>
          <a:prstGeom prst="straightConnector1">
            <a:avLst/>
          </a:prstGeom>
          <a:ln w="19050">
            <a:prstDash val="lgDash"/>
            <a:tailEnd type="arrow"/>
          </a:ln>
        </p:spPr>
        <p:style>
          <a:lnRef idx="1">
            <a:schemeClr val="accent2"/>
          </a:lnRef>
          <a:fillRef idx="0">
            <a:schemeClr val="accent2"/>
          </a:fillRef>
          <a:effectRef idx="0">
            <a:schemeClr val="accent2"/>
          </a:effectRef>
          <a:fontRef idx="minor">
            <a:schemeClr val="tx1"/>
          </a:fontRef>
        </p:style>
      </p:cxnSp>
      <p:cxnSp>
        <p:nvCxnSpPr>
          <p:cNvPr id="162" name="Straight Arrow Connector 161"/>
          <p:cNvCxnSpPr>
            <a:stCxn id="129" idx="6"/>
            <a:endCxn id="132" idx="1"/>
          </p:cNvCxnSpPr>
          <p:nvPr/>
        </p:nvCxnSpPr>
        <p:spPr>
          <a:xfrm flipV="1">
            <a:off x="2928938" y="4179888"/>
            <a:ext cx="4286250" cy="642937"/>
          </a:xfrm>
          <a:prstGeom prst="straightConnector1">
            <a:avLst/>
          </a:prstGeom>
          <a:ln w="19050">
            <a:prstDash val="lgDash"/>
            <a:tailEnd type="arrow"/>
          </a:ln>
        </p:spPr>
        <p:style>
          <a:lnRef idx="1">
            <a:schemeClr val="accent2"/>
          </a:lnRef>
          <a:fillRef idx="0">
            <a:schemeClr val="accent2"/>
          </a:fillRef>
          <a:effectRef idx="0">
            <a:schemeClr val="accent2"/>
          </a:effectRef>
          <a:fontRef idx="minor">
            <a:schemeClr val="tx1"/>
          </a:fontRef>
        </p:style>
      </p:cxnSp>
      <p:cxnSp>
        <p:nvCxnSpPr>
          <p:cNvPr id="163" name="Straight Arrow Connector 162"/>
          <p:cNvCxnSpPr>
            <a:stCxn id="139" idx="6"/>
            <a:endCxn id="135" idx="1"/>
          </p:cNvCxnSpPr>
          <p:nvPr/>
        </p:nvCxnSpPr>
        <p:spPr>
          <a:xfrm>
            <a:off x="4714875" y="5322888"/>
            <a:ext cx="2500313" cy="785812"/>
          </a:xfrm>
          <a:prstGeom prst="straightConnector1">
            <a:avLst/>
          </a:prstGeom>
          <a:ln w="19050">
            <a:prstDash val="lgDash"/>
            <a:tailEnd type="arrow"/>
          </a:ln>
        </p:spPr>
        <p:style>
          <a:lnRef idx="1">
            <a:schemeClr val="accent2"/>
          </a:lnRef>
          <a:fillRef idx="0">
            <a:schemeClr val="accent2"/>
          </a:fillRef>
          <a:effectRef idx="0">
            <a:schemeClr val="accent2"/>
          </a:effectRef>
          <a:fontRef idx="minor">
            <a:schemeClr val="tx1"/>
          </a:fontRef>
        </p:style>
      </p:cxnSp>
      <p:sp>
        <p:nvSpPr>
          <p:cNvPr id="164" name="Slide Number Placeholder 163"/>
          <p:cNvSpPr>
            <a:spLocks noGrp="1"/>
          </p:cNvSpPr>
          <p:nvPr>
            <p:ph type="sldNum" sz="quarter" idx="12"/>
          </p:nvPr>
        </p:nvSpPr>
        <p:spPr/>
        <p:txBody>
          <a:bodyPr>
            <a:normAutofit fontScale="85000" lnSpcReduction="20000"/>
          </a:bodyPr>
          <a:lstStyle/>
          <a:p>
            <a:pPr>
              <a:defRPr/>
            </a:pPr>
            <a:fld id="{51EE9B09-BDF4-40E4-9E32-FA60AC7945F7}" type="slidenum">
              <a:rPr lang="pt-BR"/>
              <a:pPr>
                <a:defRPr/>
              </a:pPr>
              <a:t>44</a:t>
            </a:fld>
            <a:endParaRPr lang="pt-B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r>
              <a:rPr lang="pt-BR" smtClean="0"/>
              <a:t>Desafios</a:t>
            </a:r>
          </a:p>
        </p:txBody>
      </p:sp>
      <p:sp>
        <p:nvSpPr>
          <p:cNvPr id="54275" name="Content Placeholder 2"/>
          <p:cNvSpPr>
            <a:spLocks noGrp="1"/>
          </p:cNvSpPr>
          <p:nvPr>
            <p:ph sz="quarter" idx="1"/>
          </p:nvPr>
        </p:nvSpPr>
        <p:spPr>
          <a:xfrm>
            <a:off x="612775" y="1600200"/>
            <a:ext cx="8153400" cy="4495800"/>
          </a:xfrm>
        </p:spPr>
        <p:txBody>
          <a:bodyPr/>
          <a:lstStyle/>
          <a:p>
            <a:r>
              <a:rPr lang="pt-BR" smtClean="0"/>
              <a:t>Análise de dados gigantescos</a:t>
            </a:r>
          </a:p>
        </p:txBody>
      </p:sp>
      <p:pic>
        <p:nvPicPr>
          <p:cNvPr id="54276" name="Picture 4" descr="C:\Users\Victor\Desktop\internet3.jpg"/>
          <p:cNvPicPr>
            <a:picLocks noChangeAspect="1" noChangeArrowheads="1"/>
          </p:cNvPicPr>
          <p:nvPr/>
        </p:nvPicPr>
        <p:blipFill>
          <a:blip r:embed="rId2" cstate="print"/>
          <a:srcRect b="5499"/>
          <a:stretch>
            <a:fillRect/>
          </a:stretch>
        </p:blipFill>
        <p:spPr bwMode="auto">
          <a:xfrm>
            <a:off x="2339975" y="2417763"/>
            <a:ext cx="4535488" cy="42878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F9DA0065-C299-4483-8FA5-5F88BE55AA1C}" type="slidenum">
              <a:rPr lang="pt-BR"/>
              <a:pPr>
                <a:defRPr/>
              </a:pPr>
              <a:t>45</a:t>
            </a:fld>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r>
              <a:rPr lang="pt-BR" smtClean="0"/>
              <a:t>Conclusão</a:t>
            </a:r>
          </a:p>
        </p:txBody>
      </p:sp>
      <p:sp>
        <p:nvSpPr>
          <p:cNvPr id="3" name="Content Placeholder 2"/>
          <p:cNvSpPr>
            <a:spLocks noGrp="1"/>
          </p:cNvSpPr>
          <p:nvPr>
            <p:ph sz="quarter" idx="1"/>
          </p:nvPr>
        </p:nvSpPr>
        <p:spPr>
          <a:xfrm>
            <a:off x="612775" y="1600200"/>
            <a:ext cx="8153400" cy="4495800"/>
          </a:xfrm>
        </p:spPr>
        <p:txBody>
          <a:bodyPr/>
          <a:lstStyle/>
          <a:p>
            <a:r>
              <a:rPr lang="pt-BR" smtClean="0"/>
              <a:t>Muitos domínios são melhores descritos hoje como uma coleção de dados linkados de objetos heterogênos relacionados;</a:t>
            </a:r>
          </a:p>
          <a:p>
            <a:r>
              <a:rPr lang="pt-BR" smtClean="0"/>
              <a:t>Link mining é uma área do data mining que explora os links entre as instâncias dos dados;</a:t>
            </a:r>
          </a:p>
          <a:p>
            <a:r>
              <a:rPr lang="pt-BR" smtClean="0"/>
              <a:t>Tarefas:</a:t>
            </a:r>
          </a:p>
        </p:txBody>
      </p:sp>
      <p:graphicFrame>
        <p:nvGraphicFramePr>
          <p:cNvPr id="4" name="Table 3"/>
          <p:cNvGraphicFramePr>
            <a:graphicFrameLocks noGrp="1"/>
          </p:cNvGraphicFramePr>
          <p:nvPr/>
        </p:nvGraphicFramePr>
        <p:xfrm>
          <a:off x="2555875" y="4076700"/>
          <a:ext cx="6480720" cy="2651760"/>
        </p:xfrm>
        <a:graphic>
          <a:graphicData uri="http://schemas.openxmlformats.org/drawingml/2006/table">
            <a:tbl>
              <a:tblPr firstRow="1" bandRow="1">
                <a:tableStyleId>{5C22544A-7EE6-4342-B048-85BDC9FD1C3A}</a:tableStyleId>
              </a:tblPr>
              <a:tblGrid>
                <a:gridCol w="2160240"/>
                <a:gridCol w="2160240"/>
                <a:gridCol w="2160240"/>
              </a:tblGrid>
              <a:tr h="220581">
                <a:tc>
                  <a:txBody>
                    <a:bodyPr/>
                    <a:lstStyle/>
                    <a:p>
                      <a:r>
                        <a:rPr lang="pt-BR" sz="1600" dirty="0" smtClean="0"/>
                        <a:t>Relacionadas a Objetos</a:t>
                      </a:r>
                      <a:endParaRPr lang="pt-BR" sz="1600" dirty="0"/>
                    </a:p>
                  </a:txBody>
                  <a:tcPr/>
                </a:tc>
                <a:tc>
                  <a:txBody>
                    <a:bodyPr/>
                    <a:lstStyle/>
                    <a:p>
                      <a:r>
                        <a:rPr lang="pt-BR" sz="1600" dirty="0" smtClean="0"/>
                        <a:t>Relacionadas</a:t>
                      </a:r>
                      <a:r>
                        <a:rPr lang="pt-BR" sz="1600" baseline="0" dirty="0" smtClean="0"/>
                        <a:t> a Links</a:t>
                      </a:r>
                      <a:endParaRPr lang="pt-BR" sz="1600" dirty="0"/>
                    </a:p>
                  </a:txBody>
                  <a:tcPr/>
                </a:tc>
                <a:tc>
                  <a:txBody>
                    <a:bodyPr/>
                    <a:lstStyle/>
                    <a:p>
                      <a:r>
                        <a:rPr lang="pt-BR" sz="1600" dirty="0" smtClean="0"/>
                        <a:t>Relacionadas a Grafos</a:t>
                      </a:r>
                      <a:endParaRPr lang="pt-BR" sz="1600" dirty="0"/>
                    </a:p>
                  </a:txBody>
                  <a:tcPr/>
                </a:tc>
              </a:tr>
              <a:tr h="381004">
                <a:tc>
                  <a:txBody>
                    <a:bodyPr/>
                    <a:lstStyle/>
                    <a:p>
                      <a:pPr algn="l"/>
                      <a:r>
                        <a:rPr lang="pt-BR" sz="1600" dirty="0" smtClean="0"/>
                        <a:t>Ranking de objetos baseado em links</a:t>
                      </a:r>
                      <a:endParaRPr lang="pt-BR" sz="1600" dirty="0"/>
                    </a:p>
                  </a:txBody>
                  <a:tcPr anchor="ctr"/>
                </a:tc>
                <a:tc>
                  <a:txBody>
                    <a:bodyPr/>
                    <a:lstStyle/>
                    <a:p>
                      <a:pPr algn="l"/>
                      <a:r>
                        <a:rPr lang="pt-BR" sz="1600" dirty="0" smtClean="0"/>
                        <a:t>Predição de links</a:t>
                      </a:r>
                      <a:endParaRPr lang="pt-BR" sz="1600" dirty="0"/>
                    </a:p>
                  </a:txBody>
                  <a:tcPr anchor="ctr"/>
                </a:tc>
                <a:tc>
                  <a:txBody>
                    <a:bodyPr/>
                    <a:lstStyle/>
                    <a:p>
                      <a:pPr algn="l"/>
                      <a:r>
                        <a:rPr lang="pt-BR" sz="1600" dirty="0" smtClean="0"/>
                        <a:t>Descoberta de subgrafos</a:t>
                      </a:r>
                      <a:endParaRPr lang="pt-BR" sz="1600" dirty="0"/>
                    </a:p>
                  </a:txBody>
                  <a:tcPr anchor="ctr"/>
                </a:tc>
              </a:tr>
              <a:tr h="381004">
                <a:tc>
                  <a:txBody>
                    <a:bodyPr/>
                    <a:lstStyle/>
                    <a:p>
                      <a:pPr algn="l"/>
                      <a:r>
                        <a:rPr lang="pt-BR" sz="1600" dirty="0" smtClean="0"/>
                        <a:t>Classificação de objetos baseado em links</a:t>
                      </a:r>
                      <a:endParaRPr lang="pt-BR" sz="1600" dirty="0"/>
                    </a:p>
                  </a:txBody>
                  <a:tcPr anchor="ctr"/>
                </a:tc>
                <a:tc>
                  <a:txBody>
                    <a:bodyPr/>
                    <a:lstStyle/>
                    <a:p>
                      <a:pPr algn="l"/>
                      <a:endParaRPr lang="pt-BR" sz="1600"/>
                    </a:p>
                  </a:txBody>
                  <a:tcPr anchor="ctr"/>
                </a:tc>
                <a:tc>
                  <a:txBody>
                    <a:bodyPr/>
                    <a:lstStyle/>
                    <a:p>
                      <a:pPr algn="l"/>
                      <a:r>
                        <a:rPr lang="pt-BR" sz="1600" dirty="0" smtClean="0"/>
                        <a:t>Classificação de grafos</a:t>
                      </a:r>
                      <a:endParaRPr lang="pt-BR" sz="1600" dirty="0"/>
                    </a:p>
                  </a:txBody>
                  <a:tcPr anchor="ctr"/>
                </a:tc>
              </a:tr>
              <a:tr h="381004">
                <a:tc>
                  <a:txBody>
                    <a:bodyPr/>
                    <a:lstStyle/>
                    <a:p>
                      <a:pPr algn="l"/>
                      <a:r>
                        <a:rPr lang="pt-BR" sz="1600" dirty="0" smtClean="0"/>
                        <a:t>Detectão de grupos</a:t>
                      </a:r>
                      <a:endParaRPr lang="pt-BR" sz="1600" dirty="0"/>
                    </a:p>
                  </a:txBody>
                  <a:tcPr anchor="ctr"/>
                </a:tc>
                <a:tc>
                  <a:txBody>
                    <a:bodyPr/>
                    <a:lstStyle/>
                    <a:p>
                      <a:pPr algn="l"/>
                      <a:endParaRPr lang="pt-BR" sz="1600"/>
                    </a:p>
                  </a:txBody>
                  <a:tcPr anchor="ctr"/>
                </a:tc>
                <a:tc>
                  <a:txBody>
                    <a:bodyPr/>
                    <a:lstStyle/>
                    <a:p>
                      <a:pPr algn="l"/>
                      <a:r>
                        <a:rPr lang="pt-BR" sz="1600" dirty="0" smtClean="0"/>
                        <a:t>Modelos geradores de grafos</a:t>
                      </a:r>
                      <a:endParaRPr lang="pt-BR" sz="1600" dirty="0"/>
                    </a:p>
                  </a:txBody>
                  <a:tcPr anchor="ctr"/>
                </a:tc>
              </a:tr>
              <a:tr h="220581">
                <a:tc>
                  <a:txBody>
                    <a:bodyPr/>
                    <a:lstStyle/>
                    <a:p>
                      <a:pPr algn="l"/>
                      <a:r>
                        <a:rPr lang="pt-BR" sz="1600" dirty="0" smtClean="0"/>
                        <a:t>Resolução de entidades</a:t>
                      </a:r>
                      <a:endParaRPr lang="pt-BR" sz="1600" dirty="0"/>
                    </a:p>
                  </a:txBody>
                  <a:tcPr anchor="ctr"/>
                </a:tc>
                <a:tc>
                  <a:txBody>
                    <a:bodyPr/>
                    <a:lstStyle/>
                    <a:p>
                      <a:pPr algn="l"/>
                      <a:endParaRPr lang="pt-BR" sz="1600" dirty="0"/>
                    </a:p>
                  </a:txBody>
                  <a:tcPr anchor="ctr"/>
                </a:tc>
                <a:tc>
                  <a:txBody>
                    <a:bodyPr/>
                    <a:lstStyle/>
                    <a:p>
                      <a:pPr algn="l"/>
                      <a:endParaRPr lang="pt-BR" sz="1600" dirty="0"/>
                    </a:p>
                  </a:txBody>
                  <a:tcPr anchor="ct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45D55B78-565A-434B-80BA-41C2C6615A74}" type="slidenum">
              <a:rPr lang="pt-BR"/>
              <a:pPr>
                <a:defRPr/>
              </a:pPr>
              <a:t>46</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r>
              <a:rPr lang="pt-BR" smtClean="0"/>
              <a:t>Referências</a:t>
            </a:r>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marL="320040" indent="-320040" fontAlgn="auto">
              <a:spcAft>
                <a:spcPts val="0"/>
              </a:spcAft>
              <a:buFont typeface="Wingdings"/>
              <a:buChar char=""/>
              <a:defRPr/>
            </a:pPr>
            <a:r>
              <a:rPr lang="en-US" dirty="0" smtClean="0"/>
              <a:t>Link mining: a survey. </a:t>
            </a:r>
            <a:r>
              <a:rPr lang="en-US" dirty="0" err="1" smtClean="0"/>
              <a:t>Getoor</a:t>
            </a:r>
            <a:r>
              <a:rPr lang="en-US" dirty="0" smtClean="0"/>
              <a:t> L., Diehl C. SIGKDD </a:t>
            </a:r>
            <a:r>
              <a:rPr lang="en-US" dirty="0" err="1" smtClean="0"/>
              <a:t>Explor</a:t>
            </a:r>
            <a:r>
              <a:rPr lang="en-US" dirty="0" smtClean="0"/>
              <a:t>. </a:t>
            </a:r>
            <a:r>
              <a:rPr lang="en-US" dirty="0" err="1" smtClean="0"/>
              <a:t>Newsl</a:t>
            </a:r>
            <a:r>
              <a:rPr lang="en-US" dirty="0" smtClean="0"/>
              <a:t>., Vol. 7, No. 2. (December 2005), pp. 3-12</a:t>
            </a:r>
          </a:p>
          <a:p>
            <a:pPr marL="320040" indent="-320040" fontAlgn="auto">
              <a:spcAft>
                <a:spcPts val="0"/>
              </a:spcAft>
              <a:buFont typeface="Wingdings"/>
              <a:buChar char=""/>
              <a:defRPr/>
            </a:pPr>
            <a:r>
              <a:rPr lang="en-US" dirty="0" err="1" smtClean="0"/>
              <a:t>Conceitos</a:t>
            </a:r>
            <a:r>
              <a:rPr lang="en-US" dirty="0" smtClean="0"/>
              <a:t> e </a:t>
            </a:r>
            <a:r>
              <a:rPr lang="en-US" dirty="0" err="1" smtClean="0"/>
              <a:t>aplicações</a:t>
            </a:r>
            <a:r>
              <a:rPr lang="en-US" dirty="0" smtClean="0"/>
              <a:t> de Data Mining. </a:t>
            </a:r>
            <a:r>
              <a:rPr lang="en-US" dirty="0" err="1" smtClean="0"/>
              <a:t>Sferra</a:t>
            </a:r>
            <a:r>
              <a:rPr lang="en-US" dirty="0" smtClean="0"/>
              <a:t> H., </a:t>
            </a:r>
            <a:r>
              <a:rPr lang="en-US" dirty="0" err="1" smtClean="0"/>
              <a:t>Corrêa</a:t>
            </a:r>
            <a:r>
              <a:rPr lang="en-US" dirty="0" smtClean="0"/>
              <a:t> A.</a:t>
            </a:r>
          </a:p>
          <a:p>
            <a:pPr marL="320040" indent="-320040" fontAlgn="auto">
              <a:spcAft>
                <a:spcPts val="0"/>
              </a:spcAft>
              <a:buFont typeface="Wingdings"/>
              <a:buChar char=""/>
              <a:defRPr/>
            </a:pPr>
            <a:r>
              <a:rPr lang="en-US" dirty="0" smtClean="0"/>
              <a:t>M. </a:t>
            </a:r>
            <a:r>
              <a:rPr lang="en-US" dirty="0" err="1" smtClean="0"/>
              <a:t>Kuramochi</a:t>
            </a:r>
            <a:r>
              <a:rPr lang="en-US" dirty="0" smtClean="0"/>
              <a:t> and G. </a:t>
            </a:r>
            <a:r>
              <a:rPr lang="en-US" dirty="0" err="1" smtClean="0"/>
              <a:t>Karypis</a:t>
            </a:r>
            <a:r>
              <a:rPr lang="en-US" dirty="0" smtClean="0"/>
              <a:t>. Frequent </a:t>
            </a:r>
            <a:r>
              <a:rPr lang="en-US" dirty="0" err="1" smtClean="0"/>
              <a:t>subgraph</a:t>
            </a:r>
            <a:r>
              <a:rPr lang="en-US" dirty="0" smtClean="0"/>
              <a:t> discovery.</a:t>
            </a:r>
            <a:r>
              <a:rPr lang="de-DE" dirty="0" smtClean="0"/>
              <a:t>In </a:t>
            </a:r>
            <a:r>
              <a:rPr lang="de-DE" i="1" dirty="0" smtClean="0"/>
              <a:t>ICDM, pages 313–320, 2001.</a:t>
            </a:r>
          </a:p>
          <a:p>
            <a:pPr marL="320040" indent="-320040" fontAlgn="auto">
              <a:spcAft>
                <a:spcPts val="0"/>
              </a:spcAft>
              <a:buFont typeface="Wingdings"/>
              <a:buChar char=""/>
              <a:defRPr/>
            </a:pPr>
            <a:r>
              <a:rPr lang="pt-BR" i="1" dirty="0" smtClean="0"/>
              <a:t>http://www.david-white.net/generative.php</a:t>
            </a:r>
          </a:p>
          <a:p>
            <a:pPr marL="320040" indent="-320040" fontAlgn="auto">
              <a:spcAft>
                <a:spcPts val="0"/>
              </a:spcAft>
              <a:buFont typeface="Wingdings"/>
              <a:buChar char=""/>
              <a:defRPr/>
            </a:pPr>
            <a:r>
              <a:rPr lang="pt-BR" i="1" dirty="0" smtClean="0"/>
              <a:t>http://chess.umiacs.umd.edu/getoor.pdf</a:t>
            </a:r>
          </a:p>
          <a:p>
            <a:pPr marL="320040" indent="-320040" fontAlgn="auto">
              <a:spcAft>
                <a:spcPts val="0"/>
              </a:spcAft>
              <a:buFont typeface="Wingdings"/>
              <a:buChar char=""/>
              <a:defRPr/>
            </a:pPr>
            <a:r>
              <a:rPr lang="pt-BR" i="1" dirty="0" smtClean="0"/>
              <a:t>http://br.wwwhatsnew.com/2010/10/a-quantidade-de-dados-que-consumimos-na-internet-infografico/</a:t>
            </a:r>
          </a:p>
          <a:p>
            <a:pPr marL="320040" indent="-320040" fontAlgn="auto">
              <a:spcAft>
                <a:spcPts val="0"/>
              </a:spcAft>
              <a:buFont typeface="Wingdings"/>
              <a:buChar char=""/>
              <a:defRPr/>
            </a:pPr>
            <a:r>
              <a:rPr lang="en-US" dirty="0" err="1" smtClean="0"/>
              <a:t>Deduplication</a:t>
            </a:r>
            <a:r>
              <a:rPr lang="en-US" dirty="0" smtClean="0"/>
              <a:t> and Group Detection using Links. Bhattacharya I., </a:t>
            </a:r>
            <a:r>
              <a:rPr lang="en-US" dirty="0" err="1" smtClean="0"/>
              <a:t>Getoor</a:t>
            </a:r>
            <a:r>
              <a:rPr lang="en-US" dirty="0" smtClean="0"/>
              <a:t> L.</a:t>
            </a:r>
            <a:endParaRPr lang="pt-BR" dirty="0"/>
          </a:p>
        </p:txBody>
      </p:sp>
      <p:sp>
        <p:nvSpPr>
          <p:cNvPr id="4" name="Slide Number Placeholder 3"/>
          <p:cNvSpPr>
            <a:spLocks noGrp="1"/>
          </p:cNvSpPr>
          <p:nvPr>
            <p:ph type="sldNum" sz="quarter" idx="12"/>
          </p:nvPr>
        </p:nvSpPr>
        <p:spPr/>
        <p:txBody>
          <a:bodyPr>
            <a:normAutofit fontScale="85000" lnSpcReduction="20000"/>
          </a:bodyPr>
          <a:lstStyle/>
          <a:p>
            <a:pPr>
              <a:defRPr/>
            </a:pPr>
            <a:fld id="{25BB2855-D8CB-4A62-BF63-BF527F1EDD6E}" type="slidenum">
              <a:rPr lang="pt-BR"/>
              <a:pPr>
                <a:defRPr/>
              </a:pPr>
              <a:t>47</a:t>
            </a:fld>
            <a:endParaRPr lang="pt-B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pt-BR" dirty="0" smtClean="0"/>
              <a:t>Dúvidas, Perguntas, Questionamentos?</a:t>
            </a:r>
            <a:endParaRPr lang="pt-BR" dirty="0"/>
          </a:p>
        </p:txBody>
      </p:sp>
      <p:sp>
        <p:nvSpPr>
          <p:cNvPr id="57347" name="Content Placeholder 2"/>
          <p:cNvSpPr>
            <a:spLocks noGrp="1"/>
          </p:cNvSpPr>
          <p:nvPr>
            <p:ph sz="quarter" idx="1"/>
          </p:nvPr>
        </p:nvSpPr>
        <p:spPr>
          <a:xfrm>
            <a:off x="612775" y="1600200"/>
            <a:ext cx="8153400" cy="4495800"/>
          </a:xfrm>
        </p:spPr>
        <p:txBody>
          <a:bodyPr/>
          <a:lstStyle/>
          <a:p>
            <a:endParaRPr lang="pt-BR" smtClean="0"/>
          </a:p>
        </p:txBody>
      </p:sp>
      <p:pic>
        <p:nvPicPr>
          <p:cNvPr id="4" name="Content Placeholder 3" descr="duvida.jpg"/>
          <p:cNvPicPr>
            <a:picLocks noChangeAspect="1"/>
          </p:cNvPicPr>
          <p:nvPr/>
        </p:nvPicPr>
        <p:blipFill>
          <a:blip r:embed="rId2" cstate="print"/>
          <a:srcRect l="1712" t="1201" r="2327" b="2411"/>
          <a:stretch>
            <a:fillRect/>
          </a:stretch>
        </p:blipFill>
        <p:spPr>
          <a:xfrm>
            <a:off x="2987675" y="2349500"/>
            <a:ext cx="2952750" cy="367188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normAutofit fontScale="85000" lnSpcReduction="20000"/>
          </a:bodyPr>
          <a:lstStyle/>
          <a:p>
            <a:pPr>
              <a:defRPr/>
            </a:pPr>
            <a:fld id="{56B0F209-16B0-4B49-9121-DF16B1E4AFDD}" type="slidenum">
              <a:rPr lang="pt-BR"/>
              <a:pPr>
                <a:defRPr/>
              </a:pPr>
              <a:t>48</a:t>
            </a:fld>
            <a:endParaRPr lang="pt-B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r>
              <a:rPr lang="pt-BR" smtClean="0"/>
              <a:t>Aplausos</a:t>
            </a:r>
          </a:p>
        </p:txBody>
      </p:sp>
      <p:sp>
        <p:nvSpPr>
          <p:cNvPr id="58371" name="Content Placeholder 2"/>
          <p:cNvSpPr>
            <a:spLocks noGrp="1"/>
          </p:cNvSpPr>
          <p:nvPr>
            <p:ph sz="quarter" idx="1"/>
          </p:nvPr>
        </p:nvSpPr>
        <p:spPr>
          <a:xfrm>
            <a:off x="612775" y="1600200"/>
            <a:ext cx="8153400" cy="4495800"/>
          </a:xfrm>
        </p:spPr>
        <p:txBody>
          <a:bodyPr/>
          <a:lstStyle/>
          <a:p>
            <a:endParaRPr lang="pt-BR" smtClean="0"/>
          </a:p>
        </p:txBody>
      </p:sp>
      <p:pic>
        <p:nvPicPr>
          <p:cNvPr id="58372" name="Content Placeholder 3" descr="billgates.jpg"/>
          <p:cNvPicPr>
            <a:picLocks noChangeAspect="1"/>
          </p:cNvPicPr>
          <p:nvPr/>
        </p:nvPicPr>
        <p:blipFill>
          <a:blip r:embed="rId2" cstate="print"/>
          <a:srcRect/>
          <a:stretch>
            <a:fillRect/>
          </a:stretch>
        </p:blipFill>
        <p:spPr bwMode="auto">
          <a:xfrm>
            <a:off x="3203575" y="1989138"/>
            <a:ext cx="2825750" cy="4060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7FA2D1D3-7BFF-437B-AD13-F207A0E865CA}" type="slidenum">
              <a:rPr lang="pt-BR"/>
              <a:pPr>
                <a:defRPr/>
              </a:pPr>
              <a:t>49</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pt-BR" smtClean="0"/>
              <a:t>Contexto – Quantidade de dados</a:t>
            </a:r>
          </a:p>
        </p:txBody>
      </p:sp>
      <p:pic>
        <p:nvPicPr>
          <p:cNvPr id="8" name="Content Placeholder 7" descr="Materia.jpg"/>
          <p:cNvPicPr>
            <a:picLocks noGrp="1" noChangeAspect="1"/>
          </p:cNvPicPr>
          <p:nvPr>
            <p:ph sz="quarter" idx="1"/>
          </p:nvPr>
        </p:nvPicPr>
        <p:blipFill>
          <a:blip r:embed="rId2" cstate="print"/>
          <a:srcRect/>
          <a:stretch>
            <a:fillRect/>
          </a:stretch>
        </p:blipFill>
        <p:spPr>
          <a:xfrm>
            <a:off x="0" y="1700213"/>
            <a:ext cx="9180513" cy="5086350"/>
          </a:xfrm>
        </p:spPr>
      </p:pic>
      <p:pic>
        <p:nvPicPr>
          <p:cNvPr id="9" name="Picture 8" descr="Materia.jpg"/>
          <p:cNvPicPr>
            <a:picLocks noChangeAspect="1"/>
          </p:cNvPicPr>
          <p:nvPr/>
        </p:nvPicPr>
        <p:blipFill>
          <a:blip r:embed="rId2" cstate="print"/>
          <a:srcRect r="36613"/>
          <a:stretch>
            <a:fillRect/>
          </a:stretch>
        </p:blipFill>
        <p:spPr bwMode="auto">
          <a:xfrm>
            <a:off x="-180975" y="-603250"/>
            <a:ext cx="8713788" cy="7632700"/>
          </a:xfrm>
          <a:prstGeom prst="rect">
            <a:avLst/>
          </a:prstGeom>
          <a:noFill/>
          <a:ln w="9525">
            <a:noFill/>
            <a:miter lim="800000"/>
            <a:headEnd/>
            <a:tailEnd/>
          </a:ln>
        </p:spPr>
      </p:pic>
      <p:cxnSp>
        <p:nvCxnSpPr>
          <p:cNvPr id="11" name="Straight Connector 10"/>
          <p:cNvCxnSpPr/>
          <p:nvPr/>
        </p:nvCxnSpPr>
        <p:spPr>
          <a:xfrm>
            <a:off x="2555875" y="4941888"/>
            <a:ext cx="431800"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795963" y="4652963"/>
            <a:ext cx="1008062" cy="36036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7" name="Picture 6" descr="bytes.jpg"/>
          <p:cNvPicPr>
            <a:picLocks noChangeAspect="1"/>
          </p:cNvPicPr>
          <p:nvPr/>
        </p:nvPicPr>
        <p:blipFill>
          <a:blip r:embed="rId3" cstate="print"/>
          <a:stretch>
            <a:fillRect/>
          </a:stretch>
        </p:blipFill>
        <p:spPr>
          <a:xfrm>
            <a:off x="2555875" y="2492375"/>
            <a:ext cx="112395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9"/>
          <p:cNvSpPr>
            <a:spLocks noGrp="1"/>
          </p:cNvSpPr>
          <p:nvPr>
            <p:ph type="sldNum" sz="quarter" idx="12"/>
          </p:nvPr>
        </p:nvSpPr>
        <p:spPr/>
        <p:txBody>
          <a:bodyPr>
            <a:normAutofit fontScale="85000" lnSpcReduction="20000"/>
          </a:bodyPr>
          <a:lstStyle/>
          <a:p>
            <a:pPr>
              <a:defRPr/>
            </a:pPr>
            <a:fld id="{2B4E4E82-7A57-4B94-A8FC-52A18700730F}" type="slidenum">
              <a:rPr lang="pt-BR"/>
              <a:pPr>
                <a:defRPr/>
              </a:pPr>
              <a:t>5</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2.38668E-6 L 0.23437 -0.15009 " pathEditMode="relative" rAng="0" ptsTypes="AA">
                                      <p:cBhvr>
                                        <p:cTn id="6" dur="2000" fill="hold"/>
                                        <p:tgtEl>
                                          <p:spTgt spid="8"/>
                                        </p:tgtEl>
                                        <p:attrNameLst>
                                          <p:attrName>ppt_x</p:attrName>
                                          <p:attrName>ppt_y</p:attrName>
                                        </p:attrNameLst>
                                      </p:cBhvr>
                                      <p:rCtr x="117" y="-75"/>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8"/>
                                        </p:tgtEl>
                                      </p:cBhvr>
                                      <p:by x="150000" y="150000"/>
                                    </p:animScale>
                                  </p:childTnLst>
                                </p:cTn>
                              </p:par>
                            </p:childTnLst>
                          </p:cTn>
                        </p:par>
                        <p:par>
                          <p:cTn id="10" fill="hold">
                            <p:stCondLst>
                              <p:cond delay="4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2775" y="228600"/>
            <a:ext cx="8153400" cy="990600"/>
          </a:xfrm>
        </p:spPr>
        <p:txBody>
          <a:bodyPr/>
          <a:lstStyle/>
          <a:p>
            <a:r>
              <a:rPr lang="pt-BR" smtClean="0"/>
              <a:t>Obrigado!</a:t>
            </a:r>
          </a:p>
        </p:txBody>
      </p:sp>
      <p:sp>
        <p:nvSpPr>
          <p:cNvPr id="59395" name="Content Placeholder 2"/>
          <p:cNvSpPr>
            <a:spLocks noGrp="1"/>
          </p:cNvSpPr>
          <p:nvPr>
            <p:ph sz="quarter" idx="1"/>
          </p:nvPr>
        </p:nvSpPr>
        <p:spPr>
          <a:xfrm>
            <a:off x="612775" y="1600200"/>
            <a:ext cx="8153400" cy="4495800"/>
          </a:xfrm>
        </p:spPr>
        <p:txBody>
          <a:bodyPr/>
          <a:lstStyle/>
          <a:p>
            <a:endParaRPr lang="pt-BR" smtClean="0"/>
          </a:p>
        </p:txBody>
      </p:sp>
      <p:pic>
        <p:nvPicPr>
          <p:cNvPr id="59396" name="Content Placeholder 5" descr="obrigado.jpg"/>
          <p:cNvPicPr>
            <a:picLocks noChangeAspect="1"/>
          </p:cNvPicPr>
          <p:nvPr/>
        </p:nvPicPr>
        <p:blipFill>
          <a:blip r:embed="rId2" cstate="print"/>
          <a:srcRect/>
          <a:stretch>
            <a:fillRect/>
          </a:stretch>
        </p:blipFill>
        <p:spPr bwMode="auto">
          <a:xfrm>
            <a:off x="3165475" y="2324100"/>
            <a:ext cx="3048000" cy="304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C751A0C2-F0E1-41DA-B53C-8AC3D638B338}" type="slidenum">
              <a:rPr lang="pt-BR"/>
              <a:pPr>
                <a:defRPr/>
              </a:pPr>
              <a:t>50</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pt-BR" smtClean="0"/>
              <a:t>Contexto – Quantidade de dados</a:t>
            </a:r>
          </a:p>
        </p:txBody>
      </p:sp>
      <p:pic>
        <p:nvPicPr>
          <p:cNvPr id="14339" name="Content Placeholder 7" descr="transparency.jpg"/>
          <p:cNvPicPr>
            <a:picLocks noGrp="1" noChangeAspect="1"/>
          </p:cNvPicPr>
          <p:nvPr>
            <p:ph sz="quarter" idx="1"/>
          </p:nvPr>
        </p:nvPicPr>
        <p:blipFill>
          <a:blip r:embed="rId2" cstate="print"/>
          <a:srcRect/>
          <a:stretch>
            <a:fillRect/>
          </a:stretch>
        </p:blipFill>
        <p:spPr>
          <a:xfrm>
            <a:off x="-36513" y="0"/>
            <a:ext cx="9180513" cy="6858000"/>
          </a:xfrm>
        </p:spPr>
      </p:pic>
      <p:sp>
        <p:nvSpPr>
          <p:cNvPr id="4" name="Slide Number Placeholder 3"/>
          <p:cNvSpPr>
            <a:spLocks noGrp="1"/>
          </p:cNvSpPr>
          <p:nvPr>
            <p:ph type="sldNum" sz="quarter" idx="12"/>
          </p:nvPr>
        </p:nvSpPr>
        <p:spPr/>
        <p:txBody>
          <a:bodyPr>
            <a:normAutofit fontScale="85000" lnSpcReduction="20000"/>
          </a:bodyPr>
          <a:lstStyle/>
          <a:p>
            <a:pPr>
              <a:defRPr/>
            </a:pPr>
            <a:fld id="{462EFB81-39EE-441E-BDD8-29AE16BAA461}" type="slidenum">
              <a:rPr lang="pt-BR"/>
              <a:pPr>
                <a:defRPr/>
              </a:pPr>
              <a:t>6</a:t>
            </a:fld>
            <a:endParaRPr lang="pt-B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pt-BR" smtClean="0"/>
              <a:t>Contexto – Quantidade de dados</a:t>
            </a:r>
          </a:p>
        </p:txBody>
      </p:sp>
      <p:sp>
        <p:nvSpPr>
          <p:cNvPr id="5" name="Content Placeholder 4"/>
          <p:cNvSpPr>
            <a:spLocks noGrp="1"/>
          </p:cNvSpPr>
          <p:nvPr>
            <p:ph sz="quarter" idx="1"/>
          </p:nvPr>
        </p:nvSpPr>
        <p:spPr>
          <a:xfrm>
            <a:off x="612775" y="1600200"/>
            <a:ext cx="8153400" cy="4495800"/>
          </a:xfrm>
        </p:spPr>
        <p:txBody>
          <a:bodyPr/>
          <a:lstStyle/>
          <a:p>
            <a:r>
              <a:rPr lang="pt-BR" smtClean="0"/>
              <a:t>Armazenar e recuperar as informações;</a:t>
            </a:r>
          </a:p>
          <a:p>
            <a:r>
              <a:rPr lang="pt-BR" smtClean="0"/>
              <a:t>Técnicas para transformar dados em informações significativas e em conhecimento;</a:t>
            </a:r>
          </a:p>
          <a:p>
            <a:endParaRPr lang="pt-BR" smtClean="0"/>
          </a:p>
        </p:txBody>
      </p:sp>
      <p:pic>
        <p:nvPicPr>
          <p:cNvPr id="7" name="Picture 6" descr="0906Datamining.jpg"/>
          <p:cNvPicPr>
            <a:picLocks noChangeAspect="1"/>
          </p:cNvPicPr>
          <p:nvPr/>
        </p:nvPicPr>
        <p:blipFill>
          <a:blip r:embed="rId2" cstate="print"/>
          <a:srcRect/>
          <a:stretch>
            <a:fillRect/>
          </a:stretch>
        </p:blipFill>
        <p:spPr bwMode="auto">
          <a:xfrm>
            <a:off x="1763713" y="3429000"/>
            <a:ext cx="6011862" cy="3168650"/>
          </a:xfrm>
          <a:prstGeom prst="rect">
            <a:avLst/>
          </a:prstGeom>
          <a:noFill/>
          <a:ln w="9525">
            <a:noFill/>
            <a:miter lim="800000"/>
            <a:headEnd/>
            <a:tailEnd/>
          </a:ln>
        </p:spPr>
      </p:pic>
      <p:sp>
        <p:nvSpPr>
          <p:cNvPr id="8" name="TextBox 7"/>
          <p:cNvSpPr txBox="1">
            <a:spLocks noChangeArrowheads="1"/>
          </p:cNvSpPr>
          <p:nvPr/>
        </p:nvSpPr>
        <p:spPr bwMode="auto">
          <a:xfrm>
            <a:off x="1763713" y="3298825"/>
            <a:ext cx="2808287" cy="831850"/>
          </a:xfrm>
          <a:prstGeom prst="rect">
            <a:avLst/>
          </a:prstGeom>
          <a:noFill/>
          <a:ln w="9525">
            <a:noFill/>
            <a:miter lim="800000"/>
            <a:headEnd/>
            <a:tailEnd/>
          </a:ln>
        </p:spPr>
        <p:txBody>
          <a:bodyPr>
            <a:spAutoFit/>
          </a:bodyPr>
          <a:lstStyle/>
          <a:p>
            <a:r>
              <a:rPr lang="pt-BR" sz="4800">
                <a:latin typeface="Tw Cen MT" pitchFamily="34" charset="0"/>
              </a:rPr>
              <a:t>Data</a:t>
            </a:r>
          </a:p>
        </p:txBody>
      </p:sp>
      <p:sp>
        <p:nvSpPr>
          <p:cNvPr id="9" name="TextBox 8"/>
          <p:cNvSpPr txBox="1">
            <a:spLocks noChangeArrowheads="1"/>
          </p:cNvSpPr>
          <p:nvPr/>
        </p:nvSpPr>
        <p:spPr bwMode="auto">
          <a:xfrm>
            <a:off x="2411413" y="3789363"/>
            <a:ext cx="2447925" cy="830262"/>
          </a:xfrm>
          <a:prstGeom prst="rect">
            <a:avLst/>
          </a:prstGeom>
          <a:noFill/>
          <a:ln w="9525">
            <a:noFill/>
            <a:miter lim="800000"/>
            <a:headEnd/>
            <a:tailEnd/>
          </a:ln>
        </p:spPr>
        <p:txBody>
          <a:bodyPr>
            <a:spAutoFit/>
          </a:bodyPr>
          <a:lstStyle/>
          <a:p>
            <a:r>
              <a:rPr lang="pt-BR" sz="4800">
                <a:latin typeface="Tw Cen MT" pitchFamily="34" charset="0"/>
              </a:rPr>
              <a:t>Mining</a:t>
            </a:r>
          </a:p>
        </p:txBody>
      </p:sp>
      <p:sp>
        <p:nvSpPr>
          <p:cNvPr id="10" name="Slide Number Placeholder 9"/>
          <p:cNvSpPr>
            <a:spLocks noGrp="1"/>
          </p:cNvSpPr>
          <p:nvPr>
            <p:ph type="sldNum" sz="quarter" idx="12"/>
          </p:nvPr>
        </p:nvSpPr>
        <p:spPr/>
        <p:txBody>
          <a:bodyPr>
            <a:normAutofit fontScale="85000" lnSpcReduction="20000"/>
          </a:bodyPr>
          <a:lstStyle/>
          <a:p>
            <a:pPr>
              <a:defRPr/>
            </a:pPr>
            <a:fld id="{AE9D1F13-1227-4E1F-8D36-CF82DA8910BB}" type="slidenum">
              <a:rPr lang="pt-BR"/>
              <a:pPr>
                <a:defRPr/>
              </a:pPr>
              <a:t>7</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5">
                                            <p:txEl>
                                              <p:pRg st="0" end="0"/>
                                            </p:txEl>
                                          </p:spTgt>
                                        </p:tgtEl>
                                        <p:attrNameLst>
                                          <p:attrName>style.opacity</p:attrName>
                                        </p:attrNameLst>
                                      </p:cBhvr>
                                      <p:to>
                                        <p:strVal val="0.5"/>
                                      </p:to>
                                    </p:set>
                                    <p:animEffect filter="image" prLst="opacity: 0.5">
                                      <p:cBhvr rctx="IE">
                                        <p:cTn id="13" dur="indefinite"/>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9" presetClass="emph" presetSubtype="0" grpId="1" nodeType="withEffect">
                                  <p:stCondLst>
                                    <p:cond delay="0"/>
                                  </p:stCondLst>
                                  <p:childTnLst>
                                    <p:set>
                                      <p:cBhvr rctx="PPT">
                                        <p:cTn id="23" dur="indefinite"/>
                                        <p:tgtEl>
                                          <p:spTgt spid="5">
                                            <p:txEl>
                                              <p:pRg st="1" end="1"/>
                                            </p:txEl>
                                          </p:spTgt>
                                        </p:tgtEl>
                                        <p:attrNameLst>
                                          <p:attrName>style.opacity</p:attrName>
                                        </p:attrNameLst>
                                      </p:cBhvr>
                                      <p:to>
                                        <p:strVal val="0.5"/>
                                      </p:to>
                                    </p:set>
                                    <p:animEffect filter="image" prLst="opacity: 0.5">
                                      <p:cBhvr rctx="IE">
                                        <p:cTn id="24"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pt-BR" smtClean="0"/>
              <a:t>Data Mining</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pt-BR" dirty="0" smtClean="0"/>
              <a:t>Processo automatizado de captura e análise de grandes conjuntos de dados para extrair um signiﬁcado;</a:t>
            </a:r>
          </a:p>
          <a:p>
            <a:pPr marL="320040" indent="-320040" fontAlgn="auto">
              <a:spcAft>
                <a:spcPts val="0"/>
              </a:spcAft>
              <a:buFont typeface="Wingdings"/>
              <a:buChar char=""/>
              <a:defRPr/>
            </a:pPr>
            <a:r>
              <a:rPr lang="pt-BR" dirty="0" smtClean="0"/>
              <a:t>Métodos:</a:t>
            </a:r>
          </a:p>
          <a:p>
            <a:pPr marL="640080" lvl="1" indent="-274320" fontAlgn="auto">
              <a:spcAft>
                <a:spcPts val="0"/>
              </a:spcAft>
              <a:buFont typeface="Wingdings 2"/>
              <a:buChar char=""/>
              <a:defRPr/>
            </a:pPr>
            <a:r>
              <a:rPr lang="pt-BR" dirty="0" smtClean="0"/>
              <a:t>Classificação</a:t>
            </a:r>
          </a:p>
          <a:p>
            <a:pPr marL="640080" lvl="1" indent="-274320" fontAlgn="auto">
              <a:spcAft>
                <a:spcPts val="0"/>
              </a:spcAft>
              <a:buFont typeface="Wingdings 2"/>
              <a:buChar char=""/>
              <a:defRPr/>
            </a:pPr>
            <a:r>
              <a:rPr lang="pt-BR" dirty="0" smtClean="0"/>
              <a:t>Análise de agrupamento</a:t>
            </a:r>
          </a:p>
          <a:p>
            <a:pPr marL="640080" lvl="1" indent="-274320" fontAlgn="auto">
              <a:spcAft>
                <a:spcPts val="0"/>
              </a:spcAft>
              <a:buFont typeface="Wingdings 2"/>
              <a:buChar char=""/>
              <a:defRPr/>
            </a:pPr>
            <a:r>
              <a:rPr lang="pt-BR" dirty="0" smtClean="0"/>
              <a:t>Sumarização</a:t>
            </a:r>
          </a:p>
          <a:p>
            <a:pPr marL="640080" lvl="1" indent="-274320" fontAlgn="auto">
              <a:spcAft>
                <a:spcPts val="0"/>
              </a:spcAft>
              <a:buFont typeface="Wingdings 2"/>
              <a:buChar char=""/>
              <a:defRPr/>
            </a:pPr>
            <a:r>
              <a:rPr lang="pt-BR" dirty="0" smtClean="0"/>
              <a:t>Regras de Associação</a:t>
            </a:r>
          </a:p>
          <a:p>
            <a:pPr marL="640080" lvl="1" indent="-274320" fontAlgn="auto">
              <a:spcAft>
                <a:spcPts val="0"/>
              </a:spcAft>
              <a:buFont typeface="Wingdings 2"/>
              <a:buChar char=""/>
              <a:defRPr/>
            </a:pPr>
            <a:r>
              <a:rPr lang="pt-BR" dirty="0" smtClean="0"/>
              <a:t>Modelo de dependência</a:t>
            </a:r>
          </a:p>
          <a:p>
            <a:pPr marL="640080" lvl="1" indent="-274320" fontAlgn="auto">
              <a:spcAft>
                <a:spcPts val="0"/>
              </a:spcAft>
              <a:buFont typeface="Wingdings 2"/>
              <a:buChar char=""/>
              <a:defRPr/>
            </a:pPr>
            <a:r>
              <a:rPr lang="pt-BR" dirty="0" smtClean="0"/>
              <a:t>...</a:t>
            </a:r>
          </a:p>
          <a:p>
            <a:pPr lvl="2" fontAlgn="auto">
              <a:spcAft>
                <a:spcPts val="0"/>
              </a:spcAft>
              <a:buFont typeface="Wingdings"/>
              <a:buNone/>
              <a:defRPr/>
            </a:pPr>
            <a:endParaRPr lang="pt-BR" dirty="0"/>
          </a:p>
        </p:txBody>
      </p:sp>
      <p:pic>
        <p:nvPicPr>
          <p:cNvPr id="4" name="Picture 2" descr="http://techpubs.sgi.com/library/dynaweb_docs/0650/SGI_EndUser/books/MineSet_T/sgi_html/figures/dataprocess.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6988" y="2736850"/>
            <a:ext cx="3929062" cy="4076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435B3C25-485D-4CCB-9C80-03715E9FA2C8}" type="slidenum">
              <a:rPr lang="pt-BR"/>
              <a:pPr>
                <a:defRPr/>
              </a:pPr>
              <a:t>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3">
                                            <p:txEl>
                                              <p:pRg st="0" end="0"/>
                                            </p:txEl>
                                          </p:spTgt>
                                        </p:tgtEl>
                                        <p:attrNameLst>
                                          <p:attrName>style.opacity</p:attrName>
                                        </p:attrNameLst>
                                      </p:cBhvr>
                                      <p:to>
                                        <p:strVal val="0.5"/>
                                      </p:to>
                                    </p:set>
                                    <p:animEffect filter="image" prLst="opacity: 0.5">
                                      <p:cBhvr rctx="IE">
                                        <p:cTn id="14" dur="indefinite"/>
                                        <p:tgtEl>
                                          <p:spTgt spid="3">
                                            <p:txEl>
                                              <p:pRg st="0" end="0"/>
                                            </p:txEl>
                                          </p:spTgt>
                                        </p:tgtEl>
                                      </p:cBhvr>
                                    </p:animEffec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pt-BR" smtClean="0"/>
              <a:t>Link Mining</a:t>
            </a:r>
          </a:p>
        </p:txBody>
      </p:sp>
      <p:sp>
        <p:nvSpPr>
          <p:cNvPr id="3" name="Content Placeholder 2"/>
          <p:cNvSpPr>
            <a:spLocks noGrp="1"/>
          </p:cNvSpPr>
          <p:nvPr>
            <p:ph sz="quarter" idx="1"/>
          </p:nvPr>
        </p:nvSpPr>
        <p:spPr>
          <a:xfrm>
            <a:off x="612775" y="1600200"/>
            <a:ext cx="8153400" cy="4495800"/>
          </a:xfrm>
        </p:spPr>
        <p:txBody>
          <a:bodyPr/>
          <a:lstStyle/>
          <a:p>
            <a:r>
              <a:rPr lang="pt-BR" smtClean="0"/>
              <a:t>Redes Homogêneas x Redes Heterogêneas;</a:t>
            </a:r>
          </a:p>
          <a:p>
            <a:r>
              <a:rPr lang="pt-BR" smtClean="0"/>
              <a:t>Técnicas de datamining que dão importância aos links;</a:t>
            </a:r>
          </a:p>
          <a:p>
            <a:r>
              <a:rPr lang="pt-BR" smtClean="0"/>
              <a:t>Links = relacionamentos entre os objetos</a:t>
            </a:r>
          </a:p>
        </p:txBody>
      </p:sp>
      <p:pic>
        <p:nvPicPr>
          <p:cNvPr id="4" name="Picture 3" descr="social_networking.jpg"/>
          <p:cNvPicPr>
            <a:picLocks noChangeAspect="1"/>
          </p:cNvPicPr>
          <p:nvPr/>
        </p:nvPicPr>
        <p:blipFill>
          <a:blip r:embed="rId3" cstate="print"/>
          <a:stretch>
            <a:fillRect/>
          </a:stretch>
        </p:blipFill>
        <p:spPr>
          <a:xfrm>
            <a:off x="1187450" y="4221163"/>
            <a:ext cx="3100388" cy="1971675"/>
          </a:xfrm>
          <a:prstGeom prst="rect">
            <a:avLst/>
          </a:prstGeom>
          <a:ln>
            <a:noFill/>
          </a:ln>
          <a:effectLst>
            <a:outerShdw blurRad="292100" dist="139700" dir="2700000" algn="tl" rotWithShape="0">
              <a:srgbClr val="333333">
                <a:alpha val="65000"/>
              </a:srgbClr>
            </a:outerShdw>
          </a:effectLst>
        </p:spPr>
      </p:pic>
      <p:pic>
        <p:nvPicPr>
          <p:cNvPr id="5" name="Picture 4" descr="worldwideweb.jpg"/>
          <p:cNvPicPr>
            <a:picLocks noChangeAspect="1"/>
          </p:cNvPicPr>
          <p:nvPr/>
        </p:nvPicPr>
        <p:blipFill>
          <a:blip r:embed="rId4" cstate="print"/>
          <a:stretch>
            <a:fillRect/>
          </a:stretch>
        </p:blipFill>
        <p:spPr>
          <a:xfrm>
            <a:off x="5219700" y="4149725"/>
            <a:ext cx="3024188" cy="210185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normAutofit fontScale="85000" lnSpcReduction="20000"/>
          </a:bodyPr>
          <a:lstStyle/>
          <a:p>
            <a:pPr>
              <a:defRPr/>
            </a:pPr>
            <a:fld id="{2DE3C7C8-97B6-4103-B06B-E6F5E0B7FE0B}" type="slidenum">
              <a:rPr lang="pt-BR"/>
              <a:pPr>
                <a:defRPr/>
              </a:pPr>
              <a:t>9</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9" presetClass="emph" presetSubtype="0" grpId="1"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1" presetClass="exit" presetSubtype="0" fill="hold"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9" presetClass="emph" presetSubtype="0" grpId="1" nodeType="withEffect">
                                  <p:stCondLst>
                                    <p:cond delay="0"/>
                                  </p:stCondLst>
                                  <p:childTnLst>
                                    <p:set>
                                      <p:cBhvr rctx="PPT">
                                        <p:cTn id="29" dur="indefinite"/>
                                        <p:tgtEl>
                                          <p:spTgt spid="3">
                                            <p:txEl>
                                              <p:pRg st="1" end="1"/>
                                            </p:txEl>
                                          </p:spTgt>
                                        </p:tgtEl>
                                        <p:attrNameLst>
                                          <p:attrName>style.opacity</p:attrName>
                                        </p:attrNameLst>
                                      </p:cBhvr>
                                      <p:to>
                                        <p:strVal val="0.5"/>
                                      </p:to>
                                    </p:set>
                                    <p:animEffect filter="image" prLst="opacity: 0.5">
                                      <p:cBhvr rctx="IE">
                                        <p:cTn id="3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899</TotalTime>
  <Words>2389</Words>
  <Application>Microsoft Office PowerPoint</Application>
  <PresentationFormat>On-screen Show (4:3)</PresentationFormat>
  <Paragraphs>474</Paragraphs>
  <Slides>50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Tw Cen MT</vt:lpstr>
      <vt:lpstr>Arial</vt:lpstr>
      <vt:lpstr>Wingdings</vt:lpstr>
      <vt:lpstr>Wingdings 2</vt:lpstr>
      <vt:lpstr>Calibri</vt:lpstr>
      <vt:lpstr>Median</vt:lpstr>
      <vt:lpstr>LINK MiNING</vt:lpstr>
      <vt:lpstr>Roteiro</vt:lpstr>
      <vt:lpstr>Roteiro</vt:lpstr>
      <vt:lpstr>Contexto – Quantidade de dados</vt:lpstr>
      <vt:lpstr>Contexto – Quantidade de dados</vt:lpstr>
      <vt:lpstr>Contexto – Quantidade de dados</vt:lpstr>
      <vt:lpstr>Contexto – Quantidade de dados</vt:lpstr>
      <vt:lpstr>Data Mining</vt:lpstr>
      <vt:lpstr>Link Mining</vt:lpstr>
      <vt:lpstr>Link Mining</vt:lpstr>
      <vt:lpstr>Link Mining</vt:lpstr>
      <vt:lpstr>Objetivo</vt:lpstr>
      <vt:lpstr>Representação dos Dados</vt:lpstr>
      <vt:lpstr>Representação dos Dados</vt:lpstr>
      <vt:lpstr>Representação dos Dados - Dualidade da representação de grafos </vt:lpstr>
      <vt:lpstr>Tarefas</vt:lpstr>
      <vt:lpstr>Ranking de objetos baseado em links (LBR)</vt:lpstr>
      <vt:lpstr>LBR - PageRank</vt:lpstr>
      <vt:lpstr>LBR - PageRank</vt:lpstr>
      <vt:lpstr>LBR - HITS</vt:lpstr>
      <vt:lpstr>LBR e Redes Sociais</vt:lpstr>
      <vt:lpstr>LBR e Redes Sociais</vt:lpstr>
      <vt:lpstr>Classificação de objetos  baseado em links (LBC)</vt:lpstr>
      <vt:lpstr>Classificação de objetos  baseado em links (LBC)</vt:lpstr>
      <vt:lpstr>Detectão de grupos</vt:lpstr>
      <vt:lpstr>Detectão de grupos</vt:lpstr>
      <vt:lpstr>Resolução de entidades</vt:lpstr>
      <vt:lpstr>Resolução de entidades</vt:lpstr>
      <vt:lpstr>Resolução de entidades</vt:lpstr>
      <vt:lpstr>Resolução de entidades</vt:lpstr>
      <vt:lpstr>Predição de links</vt:lpstr>
      <vt:lpstr>Predição de links</vt:lpstr>
      <vt:lpstr>Predição de links</vt:lpstr>
      <vt:lpstr>Descoberta de subgrafos</vt:lpstr>
      <vt:lpstr>Descoberta de subgrafos</vt:lpstr>
      <vt:lpstr>Classificação de grafos</vt:lpstr>
      <vt:lpstr>Modelos geradores de grafos</vt:lpstr>
      <vt:lpstr>Modelos geradores de grafos</vt:lpstr>
      <vt:lpstr>Desafios</vt:lpstr>
      <vt:lpstr>Desafios</vt:lpstr>
      <vt:lpstr>Desafios</vt:lpstr>
      <vt:lpstr>Desafios</vt:lpstr>
      <vt:lpstr>Desafios</vt:lpstr>
      <vt:lpstr>Desafios</vt:lpstr>
      <vt:lpstr>Desafios</vt:lpstr>
      <vt:lpstr>Conclusão</vt:lpstr>
      <vt:lpstr>Referências</vt:lpstr>
      <vt:lpstr>Dúvidas, Perguntas, Questionamentos?</vt:lpstr>
      <vt:lpstr>Aplausos</vt:lpstr>
      <vt:lpstr>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 MiNING</dc:title>
  <dc:creator>Rafacto</dc:creator>
  <cp:lastModifiedBy>Rafacto</cp:lastModifiedBy>
  <cp:revision>95</cp:revision>
  <dcterms:created xsi:type="dcterms:W3CDTF">2011-05-04T22:19:46Z</dcterms:created>
  <dcterms:modified xsi:type="dcterms:W3CDTF">2011-05-06T17:26:08Z</dcterms:modified>
</cp:coreProperties>
</file>