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59" r:id="rId4"/>
    <p:sldId id="260" r:id="rId5"/>
    <p:sldId id="294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8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CA148-78A5-41B1-8CA7-BF0B75A8123F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D16D-BF4E-4A78-BB7F-5357ABE9740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sa066082#t=articleMethod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sa066082#t=articleMethods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doi/full/10.1056/NEJMsa066082#t=articleMethods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Animação: </a:t>
            </a:r>
            <a:r>
              <a:rPr lang="pt-BR" dirty="0" smtClean="0">
                <a:hlinkClick r:id="rId3"/>
              </a:rPr>
              <a:t>http://www.nejm.org/doi/full/10.1056/NEJMsa066082#t=</a:t>
            </a:r>
            <a:r>
              <a:rPr lang="pt-BR" dirty="0" err="1" smtClean="0">
                <a:hlinkClick r:id="rId3"/>
              </a:rPr>
              <a:t>articleMethods</a:t>
            </a:r>
            <a:r>
              <a:rPr lang="pt-BR" dirty="0" smtClean="0"/>
              <a:t> (segundo</a:t>
            </a:r>
            <a:r>
              <a:rPr lang="pt-BR" baseline="0" dirty="0" smtClean="0"/>
              <a:t> 50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D16D-BF4E-4A78-BB7F-5357ABE9740A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D16D-BF4E-4A78-BB7F-5357ABE9740A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Animação: </a:t>
            </a:r>
            <a:r>
              <a:rPr lang="pt-BR" dirty="0" smtClean="0">
                <a:hlinkClick r:id="rId3"/>
              </a:rPr>
              <a:t>http://www.nejm.org/doi/full/10.1056/NEJMsa066082#t=</a:t>
            </a:r>
            <a:r>
              <a:rPr lang="pt-BR" dirty="0" err="1" smtClean="0">
                <a:hlinkClick r:id="rId3"/>
              </a:rPr>
              <a:t>articleMethods</a:t>
            </a:r>
            <a:r>
              <a:rPr lang="pt-BR" dirty="0" smtClean="0"/>
              <a:t> (segundo</a:t>
            </a:r>
            <a:r>
              <a:rPr lang="pt-BR" baseline="0" dirty="0" smtClean="0"/>
              <a:t> 50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D16D-BF4E-4A78-BB7F-5357ABE9740A}" type="slidenum">
              <a:rPr lang="pt-BR" smtClean="0">
                <a:solidFill>
                  <a:prstClr val="black"/>
                </a:solidFill>
              </a:rPr>
              <a:pPr/>
              <a:t>35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Animação: </a:t>
            </a:r>
            <a:r>
              <a:rPr lang="pt-BR" dirty="0" smtClean="0">
                <a:hlinkClick r:id="rId3"/>
              </a:rPr>
              <a:t>http://www.nejm.org/doi/full/10.1056/NEJMsa066082#t=</a:t>
            </a:r>
            <a:r>
              <a:rPr lang="pt-BR" dirty="0" err="1" smtClean="0">
                <a:hlinkClick r:id="rId3"/>
              </a:rPr>
              <a:t>articleMethods</a:t>
            </a:r>
            <a:r>
              <a:rPr lang="pt-BR" dirty="0" smtClean="0"/>
              <a:t> (segundo</a:t>
            </a:r>
            <a:r>
              <a:rPr lang="pt-BR" baseline="0" dirty="0" smtClean="0"/>
              <a:t> 50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D16D-BF4E-4A78-BB7F-5357ABE9740A}" type="slidenum">
              <a:rPr lang="pt-BR" smtClean="0">
                <a:solidFill>
                  <a:prstClr val="black"/>
                </a:solidFill>
              </a:rPr>
              <a:pPr/>
              <a:t>36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0814-A18B-4BF7-888A-01F983CD447A}" type="datetimeFigureOut">
              <a:rPr lang="pt-BR" smtClean="0"/>
              <a:pPr/>
              <a:t>20/06/2011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9295-C9F9-457A-9A0D-E2739F60B2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00814-A18B-4BF7-888A-01F983CD44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20/06/2011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E9295-C9F9-457A-9A0D-E2739F60B2D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complexity.com/vc/project_details.cfm?id=509&amp;index=64&amp;domain=Social%20Network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per.abril.com.br/cotidiano/amizade-coisas-mais-importantes-nossas-vidas-619643.shtml" TargetMode="External"/><Relationship Id="rId5" Type="http://schemas.openxmlformats.org/officeDocument/2006/relationships/hyperlink" Target="http://en.wikipedia.org/wiki/Assortativity" TargetMode="External"/><Relationship Id="rId4" Type="http://schemas.openxmlformats.org/officeDocument/2006/relationships/hyperlink" Target="http://www.who.int/dietphysicalactivity/factsheet_inactivity/en/index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Redes de Obesidade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0996" y="6372036"/>
            <a:ext cx="1915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Luan Dutra Duarte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Exemplos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348880"/>
            <a:ext cx="492054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4968552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Exemplos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420888"/>
            <a:ext cx="48439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Exemplos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Exemplos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636912"/>
            <a:ext cx="3479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34671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Exemplos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50927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Visão Geral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“</a:t>
            </a:r>
            <a:r>
              <a:rPr lang="pt-BR" sz="2000" dirty="0" err="1" smtClean="0"/>
              <a:t>The</a:t>
            </a:r>
            <a:r>
              <a:rPr lang="pt-BR" sz="2000" dirty="0" smtClean="0"/>
              <a:t> Spread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Obesity</a:t>
            </a:r>
            <a:r>
              <a:rPr lang="pt-BR" sz="2000" dirty="0" smtClean="0"/>
              <a:t> in a </a:t>
            </a:r>
            <a:r>
              <a:rPr lang="pt-BR" sz="2000" dirty="0" err="1" smtClean="0"/>
              <a:t>Large</a:t>
            </a:r>
            <a:r>
              <a:rPr lang="pt-BR" sz="2000" dirty="0" smtClean="0"/>
              <a:t> Social Network over 32 </a:t>
            </a:r>
            <a:r>
              <a:rPr lang="pt-BR" sz="2000" dirty="0" err="1" smtClean="0"/>
              <a:t>Years</a:t>
            </a:r>
            <a:r>
              <a:rPr lang="pt-BR" sz="2000" dirty="0" smtClean="0"/>
              <a:t>”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Inspirada pelo aumento assustador dos índices de obesidade nos EUA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Sobre os Dados</a:t>
            </a:r>
          </a:p>
          <a:p>
            <a:endParaRPr lang="pt-BR" sz="1900" dirty="0" smtClean="0"/>
          </a:p>
          <a:p>
            <a:pPr lvl="1"/>
            <a:r>
              <a:rPr lang="pt-BR" sz="1900" dirty="0" smtClean="0"/>
              <a:t>Usou dados da do estudo: “</a:t>
            </a:r>
            <a:r>
              <a:rPr lang="pt-BR" sz="1900" dirty="0" err="1" smtClean="0"/>
              <a:t>The</a:t>
            </a:r>
            <a:r>
              <a:rPr lang="pt-BR" sz="1900" dirty="0" smtClean="0"/>
              <a:t> </a:t>
            </a:r>
            <a:r>
              <a:rPr lang="pt-BR" sz="1900" dirty="0" err="1" smtClean="0"/>
              <a:t>Framingham</a:t>
            </a:r>
            <a:r>
              <a:rPr lang="pt-BR" sz="1900" dirty="0" smtClean="0"/>
              <a:t> </a:t>
            </a:r>
            <a:r>
              <a:rPr lang="pt-BR" sz="1900" dirty="0" err="1" smtClean="0"/>
              <a:t>Heart</a:t>
            </a:r>
            <a:r>
              <a:rPr lang="pt-BR" sz="1900" dirty="0" smtClean="0"/>
              <a:t> </a:t>
            </a:r>
            <a:r>
              <a:rPr lang="pt-BR" sz="1900" dirty="0" err="1" smtClean="0"/>
              <a:t>Study</a:t>
            </a:r>
            <a:r>
              <a:rPr lang="pt-BR" sz="1900" dirty="0" smtClean="0"/>
              <a:t>”</a:t>
            </a:r>
          </a:p>
          <a:p>
            <a:pPr lvl="1"/>
            <a:endParaRPr lang="pt-BR" sz="1900" dirty="0" smtClean="0"/>
          </a:p>
          <a:p>
            <a:pPr lvl="1"/>
            <a:r>
              <a:rPr lang="pt-BR" sz="1900" dirty="0" smtClean="0"/>
              <a:t>Iniciado em 1971 com 5124 indivíduos</a:t>
            </a:r>
          </a:p>
          <a:p>
            <a:pPr lvl="1"/>
            <a:endParaRPr lang="pt-BR" sz="1900" dirty="0" smtClean="0"/>
          </a:p>
          <a:p>
            <a:pPr lvl="1"/>
            <a:r>
              <a:rPr lang="pt-BR" sz="1900" dirty="0" smtClean="0"/>
              <a:t>Muitos dados extraídos, dentre eles altura e peso</a:t>
            </a:r>
          </a:p>
          <a:p>
            <a:pPr lvl="1"/>
            <a:endParaRPr lang="pt-BR" sz="1900" dirty="0" smtClean="0"/>
          </a:p>
          <a:p>
            <a:pPr lvl="1"/>
            <a:r>
              <a:rPr lang="pt-BR" sz="1900" dirty="0" smtClean="0"/>
              <a:t>As tabelas continham informações preciosas de relacionamentos</a:t>
            </a:r>
          </a:p>
          <a:p>
            <a:pPr lvl="2"/>
            <a:r>
              <a:rPr lang="pt-BR" sz="1800" dirty="0" smtClean="0"/>
              <a:t>Amigos</a:t>
            </a:r>
          </a:p>
          <a:p>
            <a:pPr lvl="2"/>
            <a:r>
              <a:rPr lang="pt-BR" sz="1800" dirty="0" smtClean="0"/>
              <a:t>Pais</a:t>
            </a:r>
          </a:p>
          <a:p>
            <a:pPr lvl="2"/>
            <a:r>
              <a:rPr lang="pt-BR" sz="1800" dirty="0" smtClean="0"/>
              <a:t>Filhos</a:t>
            </a:r>
          </a:p>
          <a:p>
            <a:pPr lvl="2"/>
            <a:r>
              <a:rPr lang="pt-BR" sz="1800" dirty="0" smtClean="0"/>
              <a:t>Irmãos</a:t>
            </a:r>
          </a:p>
          <a:p>
            <a:pPr lvl="2"/>
            <a:r>
              <a:rPr lang="pt-BR" sz="1800" dirty="0" smtClean="0"/>
              <a:t>Cônjuges</a:t>
            </a:r>
          </a:p>
          <a:p>
            <a:pPr lvl="2"/>
            <a:endParaRPr lang="pt-BR" sz="16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43477"/>
          <a:stretch>
            <a:fillRect/>
          </a:stretch>
        </p:blipFill>
        <p:spPr bwMode="auto">
          <a:xfrm rot="10800000">
            <a:off x="4299326" y="980728"/>
            <a:ext cx="37290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endParaRPr lang="pt-BR" sz="1900" dirty="0" smtClean="0"/>
          </a:p>
          <a:p>
            <a:endParaRPr lang="pt-BR" sz="1900" dirty="0" smtClean="0"/>
          </a:p>
          <a:p>
            <a:pPr lvl="1"/>
            <a:r>
              <a:rPr lang="pt-BR" sz="2000" dirty="0" smtClean="0"/>
              <a:t>Cada círculo representa 1 pessoa</a:t>
            </a:r>
          </a:p>
          <a:p>
            <a:pPr lvl="2"/>
            <a:r>
              <a:rPr lang="pt-BR" sz="1600" dirty="0" smtClean="0"/>
              <a:t>Bordas azuis representam homens</a:t>
            </a:r>
          </a:p>
          <a:p>
            <a:pPr lvl="2"/>
            <a:r>
              <a:rPr lang="pt-BR" sz="1600" dirty="0" smtClean="0"/>
              <a:t>Bordas vermelhas, mulheres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Linhas representam Ligações Sociais</a:t>
            </a:r>
          </a:p>
          <a:p>
            <a:pPr lvl="2"/>
            <a:r>
              <a:rPr lang="pt-BR" sz="1600" dirty="0" smtClean="0"/>
              <a:t>Roxas denotam amizade ou relacionamento</a:t>
            </a:r>
          </a:p>
          <a:p>
            <a:pPr lvl="2"/>
            <a:r>
              <a:rPr lang="pt-BR" sz="1600" dirty="0" smtClean="0"/>
              <a:t>Laranjas denotam ligação familiar</a:t>
            </a:r>
            <a:endParaRPr lang="pt-BR" sz="2800" dirty="0" smtClean="0"/>
          </a:p>
          <a:p>
            <a:pPr lvl="1"/>
            <a:endParaRPr lang="pt-BR" dirty="0" smtClean="0"/>
          </a:p>
          <a:p>
            <a:pPr lvl="1"/>
            <a:r>
              <a:rPr lang="pt-BR" sz="2000" dirty="0" smtClean="0"/>
              <a:t>Tamanho dos círculos é diretamente proporcional à massa</a:t>
            </a:r>
          </a:p>
          <a:p>
            <a:pPr lvl="2"/>
            <a:r>
              <a:rPr lang="pt-BR" sz="1600" dirty="0" smtClean="0"/>
              <a:t>Círculos verdes representam indivíduos não obesos</a:t>
            </a:r>
          </a:p>
          <a:p>
            <a:pPr lvl="2"/>
            <a:r>
              <a:rPr lang="pt-BR" sz="1600" dirty="0" smtClean="0"/>
              <a:t>Amarelos, obesos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48880"/>
            <a:ext cx="4371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4332" y="2315508"/>
            <a:ext cx="4438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Roteiro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Autofit/>
          </a:bodyPr>
          <a:lstStyle/>
          <a:p>
            <a:r>
              <a:rPr lang="pt-BR" sz="1600" dirty="0" smtClean="0"/>
              <a:t>Introdução</a:t>
            </a:r>
          </a:p>
          <a:p>
            <a:pPr lvl="1"/>
            <a:r>
              <a:rPr lang="pt-BR" sz="1400" dirty="0" smtClean="0"/>
              <a:t>Obesidade</a:t>
            </a:r>
          </a:p>
          <a:p>
            <a:pPr lvl="1"/>
            <a:r>
              <a:rPr lang="pt-BR" sz="1400" dirty="0" smtClean="0"/>
              <a:t>Alguns números</a:t>
            </a:r>
          </a:p>
          <a:p>
            <a:pPr lvl="1"/>
            <a:r>
              <a:rPr lang="pt-BR" sz="1400" dirty="0" smtClean="0"/>
              <a:t>Métrica</a:t>
            </a:r>
          </a:p>
          <a:p>
            <a:pPr lvl="1"/>
            <a:r>
              <a:rPr lang="pt-BR" sz="1400" dirty="0" smtClean="0"/>
              <a:t>Do que se trata a pesquisa?</a:t>
            </a:r>
          </a:p>
          <a:p>
            <a:pPr lvl="1"/>
            <a:endParaRPr lang="pt-BR" sz="1400" dirty="0" smtClean="0"/>
          </a:p>
          <a:p>
            <a:r>
              <a:rPr lang="pt-BR" sz="1600" dirty="0" err="1" smtClean="0"/>
              <a:t>Assortatividade</a:t>
            </a:r>
            <a:endParaRPr lang="pt-BR" sz="1600" dirty="0" smtClean="0"/>
          </a:p>
          <a:p>
            <a:pPr lvl="1"/>
            <a:r>
              <a:rPr lang="pt-BR" sz="1400" dirty="0" smtClean="0"/>
              <a:t>Definição</a:t>
            </a:r>
          </a:p>
          <a:p>
            <a:pPr lvl="1"/>
            <a:r>
              <a:rPr lang="pt-BR" sz="1400" dirty="0" smtClean="0"/>
              <a:t>Curiosidade</a:t>
            </a:r>
          </a:p>
          <a:p>
            <a:pPr lvl="1"/>
            <a:r>
              <a:rPr lang="pt-BR" sz="1400" dirty="0" smtClean="0"/>
              <a:t>Exemplos</a:t>
            </a:r>
          </a:p>
          <a:p>
            <a:pPr lvl="1"/>
            <a:endParaRPr lang="pt-BR" sz="1400" dirty="0" smtClean="0"/>
          </a:p>
          <a:p>
            <a:r>
              <a:rPr lang="pt-BR" sz="1600" dirty="0" smtClean="0"/>
              <a:t>A Pesquisa</a:t>
            </a:r>
          </a:p>
          <a:p>
            <a:pPr lvl="1"/>
            <a:r>
              <a:rPr lang="pt-BR" sz="1400" dirty="0" smtClean="0"/>
              <a:t>Visão Geral</a:t>
            </a:r>
          </a:p>
          <a:p>
            <a:pPr lvl="1"/>
            <a:r>
              <a:rPr lang="pt-BR" sz="1400" dirty="0" smtClean="0"/>
              <a:t>Sobre os Dados</a:t>
            </a:r>
          </a:p>
          <a:p>
            <a:pPr lvl="1"/>
            <a:r>
              <a:rPr lang="pt-BR" sz="1400" dirty="0" smtClean="0"/>
              <a:t>Análise Gráfica</a:t>
            </a:r>
          </a:p>
          <a:p>
            <a:pPr lvl="1"/>
            <a:r>
              <a:rPr lang="pt-BR" sz="1400" dirty="0" smtClean="0"/>
              <a:t>Resultados</a:t>
            </a:r>
          </a:p>
          <a:p>
            <a:pPr lvl="1"/>
            <a:endParaRPr lang="pt-BR" sz="1400" dirty="0" smtClean="0"/>
          </a:p>
          <a:p>
            <a:r>
              <a:rPr lang="pt-BR" sz="1600" dirty="0" smtClean="0"/>
              <a:t>Repercussões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1721" y="2302035"/>
            <a:ext cx="44005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086" y="2317862"/>
            <a:ext cx="44005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3278" y="2288751"/>
            <a:ext cx="4438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9035" y="2304984"/>
            <a:ext cx="44386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Evolução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b="1128"/>
          <a:stretch>
            <a:fillRect/>
          </a:stretch>
        </p:blipFill>
        <p:spPr bwMode="auto">
          <a:xfrm>
            <a:off x="526674" y="1843956"/>
            <a:ext cx="6781630" cy="453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Análise Gráfica</a:t>
            </a:r>
          </a:p>
          <a:p>
            <a:pPr lvl="1"/>
            <a:r>
              <a:rPr lang="pt-BR" sz="2000" dirty="0" smtClean="0"/>
              <a:t>Maior componente conexo em 2000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5616624" cy="410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 rot="16200000">
            <a:off x="-1019397" y="3445515"/>
            <a:ext cx="413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Aumento da Probabilidade de Obesidade na </a:t>
            </a:r>
          </a:p>
          <a:p>
            <a:pPr algn="ctr"/>
            <a:r>
              <a:rPr lang="pt-BR" sz="1600" dirty="0" smtClean="0"/>
              <a:t>ocorrência de obesidade de um outro indivíduo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99792" y="5877272"/>
            <a:ext cx="337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Grau de separação entre os indivíduos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381" y="1495315"/>
            <a:ext cx="5642612" cy="44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019397" y="3445515"/>
            <a:ext cx="413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Aumento da Probabilidade de Obesidade na </a:t>
            </a:r>
          </a:p>
          <a:p>
            <a:pPr algn="ctr"/>
            <a:r>
              <a:rPr lang="pt-BR" sz="1600" dirty="0" smtClean="0"/>
              <a:t>ocorrência de obesidade de um outro indivíduo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35774" y="5877272"/>
            <a:ext cx="3507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Distância geográfica entre os indivíduos</a:t>
            </a:r>
            <a:endParaRPr lang="pt-B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74359" b="56175"/>
          <a:stretch>
            <a:fillRect/>
          </a:stretch>
        </p:blipFill>
        <p:spPr bwMode="auto">
          <a:xfrm>
            <a:off x="6444208" y="980728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69453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73944" y="2204864"/>
            <a:ext cx="1838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Tipo dos Indivíduos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997542" y="5229200"/>
            <a:ext cx="32318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Aumento do risco de Obesidade (%)</a:t>
            </a:r>
            <a:endParaRPr lang="pt-B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  <a:endParaRPr lang="pt-BR" sz="1200" dirty="0" smtClean="0"/>
          </a:p>
          <a:p>
            <a:endParaRPr lang="pt-BR" sz="1200" dirty="0" smtClean="0"/>
          </a:p>
          <a:p>
            <a:pPr lvl="1"/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geral</a:t>
            </a:r>
            <a:r>
              <a:rPr lang="en-US" sz="2000" dirty="0" smtClean="0"/>
              <a:t> o </a:t>
            </a:r>
            <a:r>
              <a:rPr lang="en-US" sz="2000" dirty="0" err="1" smtClean="0"/>
              <a:t>risco</a:t>
            </a:r>
            <a:r>
              <a:rPr lang="en-US" sz="2000" dirty="0" smtClean="0"/>
              <a:t> de </a:t>
            </a:r>
            <a:r>
              <a:rPr lang="en-US" sz="2000" dirty="0" err="1" smtClean="0"/>
              <a:t>obsidade</a:t>
            </a:r>
            <a:r>
              <a:rPr lang="en-US" sz="2000" dirty="0" smtClean="0"/>
              <a:t> </a:t>
            </a:r>
            <a:r>
              <a:rPr lang="en-US" sz="2000" dirty="0" err="1" smtClean="0"/>
              <a:t>aumenta</a:t>
            </a:r>
            <a:r>
              <a:rPr lang="pt-BR" sz="2000" dirty="0" smtClean="0"/>
              <a:t>:</a:t>
            </a:r>
          </a:p>
          <a:p>
            <a:pPr lvl="1"/>
            <a:endParaRPr lang="pt-BR" sz="2000" dirty="0" smtClean="0"/>
          </a:p>
          <a:p>
            <a:pPr lvl="2"/>
            <a:r>
              <a:rPr lang="pt-BR" sz="1600" dirty="0" smtClean="0"/>
              <a:t>45% para 1 grau de separação com um indivíduo obeso</a:t>
            </a:r>
          </a:p>
          <a:p>
            <a:pPr lvl="2"/>
            <a:r>
              <a:rPr lang="pt-BR" sz="1600" dirty="0" smtClean="0"/>
              <a:t>20% para grau de separação 2</a:t>
            </a:r>
          </a:p>
          <a:p>
            <a:pPr lvl="2"/>
            <a:r>
              <a:rPr lang="pt-BR" sz="1600" dirty="0" smtClean="0"/>
              <a:t>10% para grau de separação 3</a:t>
            </a:r>
          </a:p>
          <a:p>
            <a:pPr lvl="2">
              <a:buNone/>
            </a:pPr>
            <a:endParaRPr lang="pt-BR" sz="1600" dirty="0" smtClean="0"/>
          </a:p>
          <a:p>
            <a:pPr lvl="2">
              <a:buNone/>
            </a:pPr>
            <a:r>
              <a:rPr lang="pt-BR" sz="1600" dirty="0" smtClean="0"/>
              <a:t>Obs.: resultados obtidos comparando com nós aleatórios</a:t>
            </a:r>
            <a:endParaRPr lang="en-US" sz="1600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187624" y="4221088"/>
            <a:ext cx="5688632" cy="2125350"/>
            <a:chOff x="971599" y="4068260"/>
            <a:chExt cx="5923897" cy="221324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599" y="4068260"/>
              <a:ext cx="1200805" cy="221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71800" y="4077072"/>
              <a:ext cx="951110" cy="2122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7631" y="4084160"/>
              <a:ext cx="1057634" cy="217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27000" y="4068260"/>
              <a:ext cx="768496" cy="2176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Conector de seta reta 10"/>
            <p:cNvCxnSpPr/>
            <p:nvPr/>
          </p:nvCxnSpPr>
          <p:spPr>
            <a:xfrm>
              <a:off x="2411759" y="529239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>
              <a:off x="3923927" y="529239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>
              <a:off x="5652119" y="5292396"/>
              <a:ext cx="288032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O nível de amizade influencia:</a:t>
            </a:r>
          </a:p>
          <a:p>
            <a:pPr lvl="2"/>
            <a:r>
              <a:rPr lang="pt-BR" sz="1600" dirty="0" smtClean="0"/>
              <a:t>Se o amigo de um individuo se torna obeso, a probabilidade desse também se tornar aumenta 57%</a:t>
            </a:r>
          </a:p>
          <a:p>
            <a:pPr lvl="2"/>
            <a:r>
              <a:rPr lang="pt-BR" sz="1600" dirty="0" smtClean="0"/>
              <a:t>Se é um amigo próximo, a risco aumenta 171%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O sexo também</a:t>
            </a:r>
          </a:p>
          <a:p>
            <a:pPr lvl="2"/>
            <a:r>
              <a:rPr lang="pt-BR" sz="1600" dirty="0" smtClean="0"/>
              <a:t>O risco para amigos do mesmo sexo aumenta 71%</a:t>
            </a:r>
          </a:p>
          <a:p>
            <a:pPr lvl="2"/>
            <a:r>
              <a:rPr lang="pt-BR" sz="1600" dirty="0" smtClean="0"/>
              <a:t>100% para os homens</a:t>
            </a:r>
          </a:p>
          <a:p>
            <a:pPr lvl="2"/>
            <a:r>
              <a:rPr lang="pt-BR" sz="1600" dirty="0" smtClean="0"/>
              <a:t>38% para as mulheres</a:t>
            </a:r>
          </a:p>
          <a:p>
            <a:pPr lvl="2">
              <a:buNone/>
            </a:pPr>
            <a:r>
              <a:rPr lang="pt-BR" sz="1600" dirty="0" smtClean="0"/>
              <a:t>Obs.: para sexos diferentes o risco </a:t>
            </a:r>
            <a:r>
              <a:rPr lang="pt-BR" sz="1600" dirty="0" err="1" smtClean="0"/>
              <a:t>diminue</a:t>
            </a:r>
            <a:r>
              <a:rPr lang="pt-BR" sz="1600" dirty="0" smtClean="0"/>
              <a:t>!</a:t>
            </a:r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Introdução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Obesidade</a:t>
            </a:r>
          </a:p>
          <a:p>
            <a:pPr lvl="1"/>
            <a:r>
              <a:rPr lang="pt-BR" sz="2000" dirty="0" smtClean="0"/>
              <a:t>Doença crônica multifatorial</a:t>
            </a:r>
          </a:p>
          <a:p>
            <a:pPr lvl="1"/>
            <a:r>
              <a:rPr lang="pt-BR" sz="2000" dirty="0" smtClean="0"/>
              <a:t>Reserva natural de gordura aumenta à pontos perigosos </a:t>
            </a:r>
          </a:p>
          <a:p>
            <a:pPr lvl="1"/>
            <a:r>
              <a:rPr lang="pt-BR" sz="2000" dirty="0" smtClean="0"/>
              <a:t>Associada a outros problemas de saúde </a:t>
            </a:r>
          </a:p>
          <a:p>
            <a:pPr lvl="2"/>
            <a:r>
              <a:rPr lang="pt-BR" sz="1600" dirty="0" smtClean="0"/>
              <a:t>Doenças </a:t>
            </a:r>
            <a:r>
              <a:rPr lang="pt-BR" sz="1600" dirty="0" err="1" smtClean="0"/>
              <a:t>cardiovalculares</a:t>
            </a:r>
            <a:endParaRPr lang="pt-BR" sz="1600" dirty="0" smtClean="0"/>
          </a:p>
          <a:p>
            <a:pPr lvl="2"/>
            <a:r>
              <a:rPr lang="pt-BR" sz="1600" dirty="0" smtClean="0"/>
              <a:t>Diabetes </a:t>
            </a:r>
            <a:r>
              <a:rPr lang="pt-BR" sz="1600" dirty="0" err="1" smtClean="0"/>
              <a:t>Mellitus</a:t>
            </a:r>
            <a:endParaRPr lang="pt-BR" sz="1600" dirty="0" smtClean="0"/>
          </a:p>
          <a:p>
            <a:pPr lvl="2"/>
            <a:r>
              <a:rPr lang="pt-BR" sz="1600" dirty="0" err="1" smtClean="0"/>
              <a:t>Apnéia</a:t>
            </a:r>
            <a:r>
              <a:rPr lang="pt-BR" sz="1600" dirty="0" smtClean="0"/>
              <a:t> do sono </a:t>
            </a:r>
          </a:p>
          <a:p>
            <a:pPr lvl="2"/>
            <a:r>
              <a:rPr lang="pt-BR" sz="1600" dirty="0" err="1" smtClean="0"/>
              <a:t>Osteoartirte</a:t>
            </a:r>
            <a:endParaRPr lang="pt-BR" sz="1600" dirty="0" smtClean="0"/>
          </a:p>
          <a:p>
            <a:pPr lvl="1"/>
            <a:r>
              <a:rPr lang="pt-BR" sz="2000" dirty="0" smtClean="0"/>
              <a:t> Resultado do balanço energético positivo</a:t>
            </a:r>
            <a:br>
              <a:rPr lang="pt-BR" sz="2000" dirty="0" smtClean="0"/>
            </a:br>
            <a:r>
              <a:rPr lang="pt-BR" sz="2000" dirty="0" smtClean="0"/>
              <a:t>(ingestão alimentar &gt; gasto energético)</a:t>
            </a:r>
          </a:p>
          <a:p>
            <a:pPr lvl="1"/>
            <a:r>
              <a:rPr lang="pt-BR" sz="2000" dirty="0" smtClean="0"/>
              <a:t>Causas</a:t>
            </a:r>
          </a:p>
          <a:p>
            <a:pPr lvl="2"/>
            <a:r>
              <a:rPr lang="pt-BR" sz="1600" dirty="0" smtClean="0"/>
              <a:t>Estilo de vida</a:t>
            </a:r>
          </a:p>
          <a:p>
            <a:pPr lvl="2"/>
            <a:r>
              <a:rPr lang="pt-BR" sz="1600" dirty="0" smtClean="0"/>
              <a:t>Genética</a:t>
            </a:r>
          </a:p>
          <a:p>
            <a:pPr lvl="2"/>
            <a:r>
              <a:rPr lang="pt-BR" sz="1600" dirty="0" smtClean="0"/>
              <a:t>Doenças</a:t>
            </a:r>
          </a:p>
          <a:p>
            <a:pPr lvl="2"/>
            <a:r>
              <a:rPr lang="pt-BR" sz="1600" dirty="0" smtClean="0"/>
              <a:t>Bactérias</a:t>
            </a:r>
          </a:p>
          <a:p>
            <a:pPr lvl="2">
              <a:buNone/>
            </a:pPr>
            <a:endParaRPr lang="pt-BR" sz="1600" dirty="0" smtClean="0"/>
          </a:p>
          <a:p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Para irmãos (adultos)</a:t>
            </a:r>
          </a:p>
          <a:p>
            <a:pPr lvl="2"/>
            <a:r>
              <a:rPr lang="pt-BR" sz="1600" dirty="0" smtClean="0"/>
              <a:t>O risco aumenta 40%</a:t>
            </a:r>
          </a:p>
          <a:p>
            <a:pPr lvl="2"/>
            <a:r>
              <a:rPr lang="pt-BR" sz="1600" dirty="0" smtClean="0"/>
              <a:t>55% para irmãos de mesmo sexo</a:t>
            </a:r>
          </a:p>
          <a:p>
            <a:pPr lvl="2"/>
            <a:r>
              <a:rPr lang="pt-BR" sz="1600" dirty="0" smtClean="0"/>
              <a:t>27% para sexos opostos</a:t>
            </a:r>
          </a:p>
          <a:p>
            <a:pPr lvl="2"/>
            <a:r>
              <a:rPr lang="pt-BR" sz="1600" dirty="0" smtClean="0"/>
              <a:t>44% para irmão homens</a:t>
            </a:r>
          </a:p>
          <a:p>
            <a:pPr lvl="2"/>
            <a:r>
              <a:rPr lang="pt-BR" sz="1600" dirty="0" smtClean="0"/>
              <a:t>67% para mulheres</a:t>
            </a:r>
          </a:p>
          <a:p>
            <a:pPr lvl="2"/>
            <a:endParaRPr lang="pt-BR" sz="1600" dirty="0" smtClean="0"/>
          </a:p>
          <a:p>
            <a:pPr lvl="1"/>
            <a:r>
              <a:rPr lang="pt-BR" sz="2000" dirty="0" smtClean="0"/>
              <a:t>Para casais</a:t>
            </a:r>
          </a:p>
          <a:p>
            <a:pPr lvl="2"/>
            <a:r>
              <a:rPr lang="pt-BR" sz="1600" dirty="0" smtClean="0"/>
              <a:t>O risco aumenta em 44% para os maridos</a:t>
            </a:r>
          </a:p>
          <a:p>
            <a:pPr lvl="2"/>
            <a:r>
              <a:rPr lang="pt-BR" sz="1600" dirty="0" smtClean="0"/>
              <a:t>37% para as esposas </a:t>
            </a: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A distância Geográfica entre os indivíduos conectados também foi estudada como influência no risco de obesidade em pesquisa suplementar.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381" y="1495315"/>
            <a:ext cx="5642612" cy="44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A Pesquisa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Resultados</a:t>
            </a:r>
          </a:p>
        </p:txBody>
      </p:sp>
      <p:sp>
        <p:nvSpPr>
          <p:cNvPr id="6" name="CaixaDeTexto 5"/>
          <p:cNvSpPr txBox="1"/>
          <p:nvPr/>
        </p:nvSpPr>
        <p:spPr>
          <a:xfrm rot="16200000">
            <a:off x="-1019397" y="3445515"/>
            <a:ext cx="4134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Aumento da Probabilidade de Obesidade na </a:t>
            </a:r>
          </a:p>
          <a:p>
            <a:pPr algn="ctr"/>
            <a:r>
              <a:rPr lang="pt-BR" sz="1600" dirty="0" smtClean="0"/>
              <a:t>ocorrência de obesidade de um outro indivíduo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35774" y="5877272"/>
            <a:ext cx="3507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Distância geográfica entre os indivíduos</a:t>
            </a:r>
            <a:endParaRPr lang="pt-BR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74359" b="56175"/>
          <a:stretch>
            <a:fillRect/>
          </a:stretch>
        </p:blipFill>
        <p:spPr bwMode="auto">
          <a:xfrm>
            <a:off x="6444208" y="980728"/>
            <a:ext cx="144016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Repercussões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r>
              <a:rPr lang="pt-BR" sz="2400" dirty="0" smtClean="0"/>
              <a:t>Centenas de matérias comentando a pesquisa nos EUA</a:t>
            </a:r>
          </a:p>
          <a:p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Mais de 50 matérias no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Referências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b="1" dirty="0" smtClean="0"/>
          </a:p>
          <a:p>
            <a:pPr>
              <a:buNone/>
            </a:pPr>
            <a:r>
              <a:rPr lang="en-US" sz="1800" b="1" dirty="0" smtClean="0"/>
              <a:t>The </a:t>
            </a:r>
            <a:r>
              <a:rPr lang="en-US" sz="1800" b="1" dirty="0" smtClean="0"/>
              <a:t>Spread of Obesity in a Large Social Network-</a:t>
            </a:r>
            <a:endParaRPr lang="pt-BR" sz="1800" dirty="0" smtClean="0"/>
          </a:p>
          <a:p>
            <a:pPr>
              <a:buNone/>
            </a:pPr>
            <a:r>
              <a:rPr lang="pt-BR" sz="1800" dirty="0" smtClean="0"/>
              <a:t> </a:t>
            </a:r>
            <a:r>
              <a:rPr lang="pt-BR" sz="1800" dirty="0" smtClean="0">
                <a:hlinkClick r:id="rId3"/>
              </a:rPr>
              <a:t>http://www.visualcomplexity.com/vc/project_details.</a:t>
            </a:r>
            <a:r>
              <a:rPr lang="pt-BR" sz="1800" dirty="0" err="1" smtClean="0">
                <a:hlinkClick r:id="rId3"/>
              </a:rPr>
              <a:t>cfm</a:t>
            </a:r>
            <a:r>
              <a:rPr lang="pt-BR" sz="1800" dirty="0" smtClean="0">
                <a:hlinkClick r:id="rId3"/>
              </a:rPr>
              <a:t>?id=509&amp;</a:t>
            </a:r>
            <a:r>
              <a:rPr lang="pt-BR" sz="1800" dirty="0" err="1" smtClean="0">
                <a:hlinkClick r:id="rId3"/>
              </a:rPr>
              <a:t>index</a:t>
            </a:r>
            <a:r>
              <a:rPr lang="pt-BR" sz="1800" dirty="0" smtClean="0">
                <a:hlinkClick r:id="rId3"/>
              </a:rPr>
              <a:t>=64&amp;</a:t>
            </a:r>
            <a:r>
              <a:rPr lang="pt-BR" sz="1800" dirty="0" err="1" smtClean="0">
                <a:hlinkClick r:id="rId3"/>
              </a:rPr>
              <a:t>domain</a:t>
            </a:r>
            <a:r>
              <a:rPr lang="pt-BR" sz="1800" dirty="0" smtClean="0">
                <a:hlinkClick r:id="rId3"/>
              </a:rPr>
              <a:t>=Social%20Networks</a:t>
            </a:r>
            <a:endParaRPr lang="pt-BR" sz="1800" dirty="0" smtClean="0"/>
          </a:p>
          <a:p>
            <a:pPr>
              <a:buNone/>
            </a:pPr>
            <a:endParaRPr lang="pt-BR" sz="1800" u="sng" dirty="0" smtClean="0">
              <a:hlinkClick r:id="rId4"/>
            </a:endParaRPr>
          </a:p>
          <a:p>
            <a:pPr>
              <a:buNone/>
            </a:pPr>
            <a:r>
              <a:rPr lang="en-US" sz="1800" b="1" dirty="0" smtClean="0"/>
              <a:t>Wikipedia, </a:t>
            </a:r>
            <a:r>
              <a:rPr lang="en-US" sz="1800" b="1" dirty="0" err="1" smtClean="0"/>
              <a:t>Assortativity</a:t>
            </a:r>
            <a:r>
              <a:rPr lang="en-US" sz="1800" b="1" dirty="0" smtClean="0"/>
              <a:t> -</a:t>
            </a:r>
            <a:endParaRPr lang="en-US" sz="1800" b="1" dirty="0" smtClean="0"/>
          </a:p>
          <a:p>
            <a:pPr>
              <a:buNone/>
            </a:pPr>
            <a:r>
              <a:rPr lang="en-US" sz="1800" u="sng" dirty="0" smtClean="0">
                <a:hlinkClick r:id="rId5"/>
              </a:rPr>
              <a:t>http://</a:t>
            </a:r>
            <a:r>
              <a:rPr lang="en-US" sz="1800" u="sng" dirty="0" smtClean="0">
                <a:hlinkClick r:id="rId5"/>
              </a:rPr>
              <a:t>en.wikipedia.org/wiki/Assortativity</a:t>
            </a:r>
            <a:endParaRPr lang="en-US" sz="1800" u="sng" dirty="0" smtClean="0"/>
          </a:p>
          <a:p>
            <a:pPr>
              <a:buNone/>
            </a:pPr>
            <a:endParaRPr lang="en-US" sz="1800" u="sng" dirty="0" smtClean="0"/>
          </a:p>
          <a:p>
            <a:pPr>
              <a:buNone/>
            </a:pPr>
            <a:r>
              <a:rPr lang="en-US" sz="1800" b="1" dirty="0" smtClean="0"/>
              <a:t>Super </a:t>
            </a:r>
            <a:r>
              <a:rPr lang="en-US" sz="1800" b="1" dirty="0" err="1" smtClean="0"/>
              <a:t>Interessante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Amizade</a:t>
            </a:r>
            <a:r>
              <a:rPr lang="en-US" sz="1800" b="1" dirty="0" smtClean="0"/>
              <a:t>-</a:t>
            </a:r>
          </a:p>
          <a:p>
            <a:pPr>
              <a:buNone/>
            </a:pPr>
            <a:r>
              <a:rPr lang="pt-BR" sz="1800" dirty="0" smtClean="0">
                <a:hlinkClick r:id="rId6"/>
              </a:rPr>
              <a:t>http</a:t>
            </a:r>
            <a:r>
              <a:rPr lang="pt-BR" sz="1800" dirty="0" smtClean="0">
                <a:hlinkClick r:id="rId6"/>
              </a:rPr>
              <a:t>://</a:t>
            </a:r>
            <a:r>
              <a:rPr lang="pt-BR" sz="1800" dirty="0" smtClean="0">
                <a:hlinkClick r:id="rId6"/>
              </a:rPr>
              <a:t>super.abril.com.br/cotidiano/amizade-coisas-mais-importantes-nossas-vidas-619643.shtml</a:t>
            </a:r>
            <a:endParaRPr lang="pt-BR" sz="1800" dirty="0" smtClean="0"/>
          </a:p>
          <a:p>
            <a:pPr>
              <a:buNone/>
            </a:pPr>
            <a:endParaRPr lang="pt-BR" sz="1800" u="sng" dirty="0" smtClean="0"/>
          </a:p>
          <a:p>
            <a:pPr>
              <a:buNone/>
            </a:pPr>
            <a:r>
              <a:rPr lang="en-US" sz="1800" b="1" dirty="0" smtClean="0"/>
              <a:t>Physical Inactivity: A Global Public Health Problem -</a:t>
            </a:r>
          </a:p>
          <a:p>
            <a:pPr>
              <a:buNone/>
            </a:pPr>
            <a:r>
              <a:rPr lang="pt-BR" sz="1800" u="sng" dirty="0" smtClean="0">
                <a:hlinkClick r:id="rId4"/>
              </a:rPr>
              <a:t>http://www.who.int/dietphysicalactivity/factsheet_inactivity/en/index.html</a:t>
            </a:r>
            <a:endParaRPr lang="pt-BR" sz="1800" dirty="0" smtClean="0"/>
          </a:p>
          <a:p>
            <a:pPr>
              <a:buNone/>
            </a:pPr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470025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Alguma dúvida, questionamento, crítica ou sugestão?</a:t>
            </a:r>
            <a:endParaRPr lang="pt-BR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933056"/>
            <a:ext cx="7772400" cy="1470025"/>
          </a:xfrm>
        </p:spPr>
        <p:txBody>
          <a:bodyPr>
            <a:norm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Obrigado!</a:t>
            </a:r>
            <a:endParaRPr lang="pt-BR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Introdução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Obesidade</a:t>
            </a:r>
          </a:p>
          <a:p>
            <a:pPr lvl="1"/>
            <a:r>
              <a:rPr lang="pt-BR" sz="2000" dirty="0" smtClean="0"/>
              <a:t>Doença crônica multifatorial</a:t>
            </a:r>
          </a:p>
          <a:p>
            <a:pPr lvl="1"/>
            <a:r>
              <a:rPr lang="pt-BR" sz="2000" dirty="0" smtClean="0"/>
              <a:t>Reserva natural de gordura aumenta à pontos perigosos </a:t>
            </a:r>
          </a:p>
          <a:p>
            <a:pPr lvl="1"/>
            <a:r>
              <a:rPr lang="pt-BR" sz="2000" dirty="0" smtClean="0"/>
              <a:t>Associada a outros problemas de saúde </a:t>
            </a:r>
          </a:p>
          <a:p>
            <a:pPr lvl="2"/>
            <a:r>
              <a:rPr lang="pt-BR" sz="1600" dirty="0" smtClean="0"/>
              <a:t>Doenças </a:t>
            </a:r>
            <a:r>
              <a:rPr lang="pt-BR" sz="1600" dirty="0" err="1" smtClean="0"/>
              <a:t>cardiovalculares</a:t>
            </a:r>
            <a:endParaRPr lang="pt-BR" sz="1600" dirty="0" smtClean="0"/>
          </a:p>
          <a:p>
            <a:pPr lvl="2"/>
            <a:r>
              <a:rPr lang="pt-BR" sz="1600" dirty="0" smtClean="0"/>
              <a:t>Diabetes </a:t>
            </a:r>
            <a:r>
              <a:rPr lang="pt-BR" sz="1600" dirty="0" err="1" smtClean="0"/>
              <a:t>Mellitus</a:t>
            </a:r>
            <a:endParaRPr lang="pt-BR" sz="1600" dirty="0" smtClean="0"/>
          </a:p>
          <a:p>
            <a:pPr lvl="2"/>
            <a:r>
              <a:rPr lang="pt-BR" sz="1600" dirty="0" err="1" smtClean="0"/>
              <a:t>Apnéia</a:t>
            </a:r>
            <a:r>
              <a:rPr lang="pt-BR" sz="1600" dirty="0" smtClean="0"/>
              <a:t> do sono </a:t>
            </a:r>
          </a:p>
          <a:p>
            <a:pPr lvl="2"/>
            <a:r>
              <a:rPr lang="pt-BR" sz="1600" dirty="0" err="1" smtClean="0"/>
              <a:t>Osteoartirte</a:t>
            </a:r>
            <a:endParaRPr lang="pt-BR" sz="1600" dirty="0" smtClean="0"/>
          </a:p>
          <a:p>
            <a:pPr lvl="1"/>
            <a:r>
              <a:rPr lang="pt-BR" sz="2000" dirty="0" smtClean="0"/>
              <a:t> Resultado do balanço energético positivo</a:t>
            </a:r>
            <a:br>
              <a:rPr lang="pt-BR" sz="2000" dirty="0" smtClean="0"/>
            </a:br>
            <a:r>
              <a:rPr lang="pt-BR" sz="2000" dirty="0" smtClean="0"/>
              <a:t>(ingestão alimentar &gt; gasto energético)</a:t>
            </a:r>
          </a:p>
          <a:p>
            <a:pPr lvl="1"/>
            <a:r>
              <a:rPr lang="pt-BR" sz="2000" dirty="0" smtClean="0"/>
              <a:t>Causas</a:t>
            </a:r>
          </a:p>
          <a:p>
            <a:pPr lvl="2"/>
            <a:r>
              <a:rPr lang="pt-BR" sz="1600" dirty="0" smtClean="0">
                <a:solidFill>
                  <a:srgbClr val="FF0000"/>
                </a:solidFill>
              </a:rPr>
              <a:t>Estilo de vida</a:t>
            </a:r>
          </a:p>
          <a:p>
            <a:pPr lvl="2"/>
            <a:r>
              <a:rPr lang="pt-BR" sz="1600" dirty="0" smtClean="0"/>
              <a:t>Genética</a:t>
            </a:r>
          </a:p>
          <a:p>
            <a:pPr lvl="2"/>
            <a:r>
              <a:rPr lang="pt-BR" sz="1600" dirty="0" smtClean="0"/>
              <a:t>Doenças</a:t>
            </a:r>
          </a:p>
          <a:p>
            <a:pPr lvl="2"/>
            <a:r>
              <a:rPr lang="pt-BR" sz="1600" dirty="0" smtClean="0"/>
              <a:t>Bactérias</a:t>
            </a:r>
          </a:p>
          <a:p>
            <a:pPr lvl="2">
              <a:buNone/>
            </a:pPr>
            <a:endParaRPr lang="pt-BR" sz="1600" dirty="0" smtClean="0"/>
          </a:p>
          <a:p>
            <a:endParaRPr lang="pt-BR" sz="2400" dirty="0" smtClean="0"/>
          </a:p>
        </p:txBody>
      </p:sp>
      <p:pic>
        <p:nvPicPr>
          <p:cNvPr id="4" name="Imagem 3" descr="fat_ki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06578">
            <a:off x="5579931" y="4364693"/>
            <a:ext cx="2675511" cy="190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Introdução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Alguns Números</a:t>
            </a:r>
          </a:p>
          <a:p>
            <a:endParaRPr lang="pt-BR" sz="2400" dirty="0" smtClean="0"/>
          </a:p>
          <a:p>
            <a:pPr lvl="1"/>
            <a:r>
              <a:rPr lang="pt-BR" sz="2000" dirty="0" smtClean="0"/>
              <a:t>Brasil</a:t>
            </a:r>
          </a:p>
          <a:p>
            <a:pPr lvl="2"/>
            <a:r>
              <a:rPr lang="pt-BR" sz="1600" dirty="0" smtClean="0"/>
              <a:t>8% dos homens são obesos</a:t>
            </a:r>
          </a:p>
          <a:p>
            <a:pPr lvl="2"/>
            <a:r>
              <a:rPr lang="pt-BR" sz="1600" dirty="0" smtClean="0"/>
              <a:t>14% das mulheres são obesas</a:t>
            </a:r>
          </a:p>
          <a:p>
            <a:pPr lvl="2"/>
            <a:r>
              <a:rPr lang="pt-BR" sz="1600" dirty="0" smtClean="0"/>
              <a:t>O sobre peso chega a 30% da população </a:t>
            </a:r>
          </a:p>
          <a:p>
            <a:pPr lvl="2"/>
            <a:endParaRPr lang="pt-BR" sz="1200" dirty="0" smtClean="0"/>
          </a:p>
          <a:p>
            <a:pPr lvl="2">
              <a:buNone/>
            </a:pPr>
            <a:endParaRPr lang="pt-BR" sz="1600" dirty="0" smtClean="0"/>
          </a:p>
          <a:p>
            <a:pPr lvl="1"/>
            <a:r>
              <a:rPr lang="pt-BR" sz="2000" dirty="0" smtClean="0"/>
              <a:t>EUA</a:t>
            </a:r>
          </a:p>
          <a:p>
            <a:pPr lvl="2"/>
            <a:r>
              <a:rPr lang="pt-BR" sz="1600" dirty="0" smtClean="0"/>
              <a:t>31% da </a:t>
            </a:r>
            <a:r>
              <a:rPr lang="pt-BR" sz="1600" dirty="0" err="1" smtClean="0"/>
              <a:t>pupulação</a:t>
            </a:r>
            <a:r>
              <a:rPr lang="pt-BR" sz="1600" dirty="0" smtClean="0"/>
              <a:t> é obesa</a:t>
            </a:r>
          </a:p>
          <a:p>
            <a:pPr lvl="2"/>
            <a:r>
              <a:rPr lang="pt-BR" sz="1600" dirty="0" smtClean="0"/>
              <a:t>O sobe peso atinge 66% da população</a:t>
            </a:r>
          </a:p>
          <a:p>
            <a:pPr lvl="2"/>
            <a:endParaRPr lang="pt-BR" sz="16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Introdução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err="1" smtClean="0"/>
              <a:t>Métirca</a:t>
            </a:r>
            <a:endParaRPr lang="pt-BR" sz="2400" dirty="0" smtClean="0"/>
          </a:p>
          <a:p>
            <a:endParaRPr lang="pt-BR" sz="2400" dirty="0" smtClean="0"/>
          </a:p>
          <a:p>
            <a:pPr lvl="1"/>
            <a:r>
              <a:rPr lang="pt-BR" sz="2000" dirty="0" smtClean="0"/>
              <a:t>Índice de massa corporal (IMC ou BMI)</a:t>
            </a:r>
            <a:r>
              <a:rPr lang="pt-BR" sz="1050" dirty="0" smtClean="0"/>
              <a:t/>
            </a:r>
            <a:br>
              <a:rPr lang="pt-BR" sz="1050" dirty="0" smtClean="0"/>
            </a:br>
            <a:endParaRPr lang="pt-BR" sz="1050" dirty="0" smtClean="0"/>
          </a:p>
          <a:p>
            <a:pPr lvl="1">
              <a:buNone/>
            </a:pPr>
            <a:r>
              <a:rPr lang="pt-BR" sz="1050" dirty="0" smtClean="0"/>
              <a:t>	</a:t>
            </a:r>
            <a:r>
              <a:rPr lang="pt-BR" sz="2000" dirty="0" smtClean="0"/>
              <a:t>	IMC (kg/m²) = Massa (kg) / Altura(m) ²</a:t>
            </a:r>
          </a:p>
          <a:p>
            <a:pPr lvl="2"/>
            <a:endParaRPr lang="pt-BR" sz="1200" dirty="0" smtClean="0"/>
          </a:p>
          <a:p>
            <a:pPr lvl="2">
              <a:buNone/>
            </a:pPr>
            <a:endParaRPr lang="pt-BR" sz="1600" dirty="0" smtClean="0"/>
          </a:p>
          <a:p>
            <a:pPr lvl="2">
              <a:buNone/>
            </a:pPr>
            <a:endParaRPr lang="pt-BR" sz="1600" dirty="0" smtClean="0"/>
          </a:p>
          <a:p>
            <a:pPr lvl="1"/>
            <a:r>
              <a:rPr lang="pt-BR" sz="2000" dirty="0" smtClean="0"/>
              <a:t>Sobrepeso x Obesidade</a:t>
            </a:r>
          </a:p>
          <a:p>
            <a:pPr lvl="2"/>
            <a:r>
              <a:rPr lang="pt-BR" sz="1600" dirty="0" smtClean="0"/>
              <a:t>Sobrepeso: entre 25 kg/m</a:t>
            </a:r>
            <a:r>
              <a:rPr lang="pt-BR" sz="1600" baseline="30000" dirty="0" smtClean="0"/>
              <a:t>2</a:t>
            </a:r>
            <a:r>
              <a:rPr lang="pt-BR" sz="1600" dirty="0" smtClean="0"/>
              <a:t> e 30 kg/m</a:t>
            </a:r>
            <a:r>
              <a:rPr lang="pt-BR" sz="1600" baseline="30000" dirty="0" smtClean="0"/>
              <a:t>2</a:t>
            </a:r>
          </a:p>
          <a:p>
            <a:pPr lvl="2"/>
            <a:r>
              <a:rPr lang="pt-BR" sz="1600" dirty="0" smtClean="0"/>
              <a:t>Obesidade: </a:t>
            </a:r>
            <a:r>
              <a:rPr lang="en-US" sz="1600" dirty="0" err="1" smtClean="0"/>
              <a:t>acima</a:t>
            </a:r>
            <a:r>
              <a:rPr lang="en-US" sz="1600" dirty="0" smtClean="0"/>
              <a:t> de  30 kg/m</a:t>
            </a:r>
            <a:r>
              <a:rPr lang="en-US" sz="1600" baseline="30000" dirty="0" smtClean="0"/>
              <a:t>2</a:t>
            </a:r>
            <a:endParaRPr lang="pt-BR" sz="1600" dirty="0" smtClean="0"/>
          </a:p>
          <a:p>
            <a:pPr lvl="2"/>
            <a:endParaRPr lang="pt-BR" sz="1600" dirty="0" smtClean="0"/>
          </a:p>
          <a:p>
            <a:pPr lvl="1"/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96952"/>
            <a:ext cx="103982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smtClean="0">
                <a:solidFill>
                  <a:schemeClr val="bg1"/>
                </a:solidFill>
              </a:rPr>
              <a:t>Introdução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Do que se trata a pesquisa?</a:t>
            </a:r>
          </a:p>
          <a:p>
            <a:pPr lvl="1"/>
            <a:r>
              <a:rPr lang="pt-BR" sz="2000" dirty="0" smtClean="0"/>
              <a:t>Entender  a influência dos indivíduos de uma rede social em relação ao ganho de peso</a:t>
            </a:r>
          </a:p>
          <a:p>
            <a:pPr lvl="1"/>
            <a:endParaRPr lang="pt-BR" sz="2000" dirty="0" smtClean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4427984" y="414908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 flipV="1">
            <a:off x="4427984" y="35010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>
            <a:off x="4355976" y="45811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>
            <a:off x="2843808" y="414908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2843808" y="350100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2771800" y="4581128"/>
            <a:ext cx="43204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63874"/>
            <a:ext cx="7506827" cy="504950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Fenômeno no qual as relações entre nós são influenciados por uma certa característica</a:t>
            </a:r>
          </a:p>
          <a:p>
            <a:endParaRPr lang="pt-BR" sz="2000" dirty="0" smtClean="0"/>
          </a:p>
          <a:p>
            <a:r>
              <a:rPr lang="pt-BR" sz="2000" dirty="0" smtClean="0"/>
              <a:t>Na maioria dos casos a característica usada é o grau dos nós</a:t>
            </a:r>
          </a:p>
          <a:p>
            <a:endParaRPr lang="pt-BR" sz="2000" dirty="0" smtClean="0"/>
          </a:p>
          <a:p>
            <a:r>
              <a:rPr lang="pt-BR" sz="2000" dirty="0" smtClean="0"/>
              <a:t>Medida através do coeficiente de </a:t>
            </a:r>
            <a:r>
              <a:rPr lang="pt-BR" sz="2000" dirty="0" err="1" smtClean="0"/>
              <a:t>assortatividade</a:t>
            </a:r>
            <a:endParaRPr lang="pt-BR" sz="2000" dirty="0" smtClean="0"/>
          </a:p>
          <a:p>
            <a:endParaRPr lang="pt-BR" sz="2000" dirty="0" smtClean="0"/>
          </a:p>
          <a:p>
            <a:r>
              <a:rPr lang="pt-BR" sz="2000" dirty="0" smtClean="0"/>
              <a:t>Varia entre -1 e 1 sendo:</a:t>
            </a:r>
          </a:p>
          <a:p>
            <a:pPr lvl="1"/>
            <a:r>
              <a:rPr lang="pt-BR" sz="1800" dirty="0" smtClean="0"/>
              <a:t>A &gt; 0 uma rede </a:t>
            </a:r>
            <a:r>
              <a:rPr lang="pt-BR" sz="1800" dirty="0" err="1" smtClean="0"/>
              <a:t>assortariva</a:t>
            </a:r>
            <a:endParaRPr lang="pt-BR" sz="1800" dirty="0" smtClean="0"/>
          </a:p>
          <a:p>
            <a:pPr lvl="1"/>
            <a:r>
              <a:rPr lang="pt-BR" sz="1800" dirty="0" smtClean="0"/>
              <a:t>A &lt; 0 uma rede </a:t>
            </a:r>
            <a:r>
              <a:rPr lang="pt-BR" sz="1800" dirty="0" err="1" smtClean="0"/>
              <a:t>disassortativa</a:t>
            </a:r>
            <a:endParaRPr lang="pt-BR" sz="1800" dirty="0" smtClean="0"/>
          </a:p>
          <a:p>
            <a:pPr lvl="1"/>
            <a:endParaRPr lang="pt-B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0456"/>
            <a:ext cx="8229600" cy="515155"/>
          </a:xfrm>
        </p:spPr>
        <p:txBody>
          <a:bodyPr>
            <a:noAutofit/>
          </a:bodyPr>
          <a:lstStyle/>
          <a:p>
            <a:pPr algn="l"/>
            <a:r>
              <a:rPr lang="pt-BR" sz="3200" dirty="0" err="1" smtClean="0">
                <a:solidFill>
                  <a:schemeClr val="bg1"/>
                </a:solidFill>
              </a:rPr>
              <a:t>Assortatividade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196752"/>
            <a:ext cx="7506827" cy="504950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Curiosidade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 lvl="1"/>
            <a:r>
              <a:rPr lang="pt-BR" sz="2000" dirty="0" smtClean="0"/>
              <a:t>Redes Sociais tendem a apresentar  valores do coeficiente de </a:t>
            </a:r>
            <a:r>
              <a:rPr lang="pt-BR" sz="2000" dirty="0" err="1" smtClean="0"/>
              <a:t>assortatividade</a:t>
            </a:r>
            <a:r>
              <a:rPr lang="pt-BR" sz="2000" dirty="0" smtClean="0"/>
              <a:t> altos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Redes tecnológicas e biológicas tendem a apresentar valores baixos</a:t>
            </a:r>
          </a:p>
        </p:txBody>
      </p:sp>
      <p:pic>
        <p:nvPicPr>
          <p:cNvPr id="4" name="Picture 2" descr="C:\Users\Luan\Desktop\TAIA\rede_pes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2665">
            <a:off x="3892601" y="808295"/>
            <a:ext cx="3369590" cy="25271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733</Words>
  <Application>Microsoft Office PowerPoint</Application>
  <PresentationFormat>Apresentação na tela (4:3)</PresentationFormat>
  <Paragraphs>254</Paragraphs>
  <Slides>36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36</vt:i4>
      </vt:variant>
    </vt:vector>
  </HeadingPairs>
  <TitlesOfParts>
    <vt:vector size="38" baseType="lpstr">
      <vt:lpstr>Tema do Office</vt:lpstr>
      <vt:lpstr>1_Tema do Office</vt:lpstr>
      <vt:lpstr>Redes de Obesidade</vt:lpstr>
      <vt:lpstr>Roteiro</vt:lpstr>
      <vt:lpstr>Introdução</vt:lpstr>
      <vt:lpstr>Introdução</vt:lpstr>
      <vt:lpstr>Introdução</vt:lpstr>
      <vt:lpstr>Introdução</vt:lpstr>
      <vt:lpstr>Introdução</vt:lpstr>
      <vt:lpstr>Assortatividade</vt:lpstr>
      <vt:lpstr>Assortatividade</vt:lpstr>
      <vt:lpstr>Assortatividade</vt:lpstr>
      <vt:lpstr>Assortatividade</vt:lpstr>
      <vt:lpstr>Assortatividade</vt:lpstr>
      <vt:lpstr>Assortatividade</vt:lpstr>
      <vt:lpstr>Assortatividade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A Pesquisa</vt:lpstr>
      <vt:lpstr>Repercussões</vt:lpstr>
      <vt:lpstr>Referências</vt:lpstr>
      <vt:lpstr>Alguma dúvida, questionamento, crítica ou sugestão?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Obesidade</dc:title>
  <dc:creator>Luan</dc:creator>
  <cp:lastModifiedBy>Luan</cp:lastModifiedBy>
  <cp:revision>46</cp:revision>
  <dcterms:created xsi:type="dcterms:W3CDTF">2011-04-14T12:01:05Z</dcterms:created>
  <dcterms:modified xsi:type="dcterms:W3CDTF">2011-06-20T19:18:22Z</dcterms:modified>
</cp:coreProperties>
</file>