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6" r:id="rId28"/>
    <p:sldId id="287" r:id="rId29"/>
    <p:sldId id="288" r:id="rId30"/>
    <p:sldId id="290" r:id="rId31"/>
    <p:sldId id="283" r:id="rId32"/>
    <p:sldId id="284" r:id="rId33"/>
    <p:sldId id="285" r:id="rId34"/>
    <p:sldId id="291" r:id="rId3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4584F8D9-004A-4DA3-9BAA-880450E272D1}">
          <p14:sldIdLst>
            <p14:sldId id="256"/>
            <p14:sldId id="257"/>
            <p14:sldId id="259"/>
            <p14:sldId id="260"/>
            <p14:sldId id="261"/>
            <p14:sldId id="258"/>
            <p14:sldId id="262"/>
            <p14:sldId id="263"/>
            <p14:sldId id="264"/>
            <p14:sldId id="265"/>
            <p14:sldId id="266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6"/>
            <p14:sldId id="287"/>
            <p14:sldId id="288"/>
            <p14:sldId id="290"/>
            <p14:sldId id="283"/>
            <p14:sldId id="284"/>
            <p14:sldId id="285"/>
            <p14:sldId id="291"/>
          </p14:sldIdLst>
        </p14:section>
        <p14:section name="Seção sem Título" id="{70661C56-E3F2-4261-8AEA-6831346E7314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2F085E8E-2328-4D90-9319-C47E4A11D3BD}" type="datetimeFigureOut">
              <a:rPr lang="de-DE" smtClean="0"/>
              <a:t>29.04.2011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0BE0A27-92B0-4496-AE47-ED76A0501467}" type="slidenum">
              <a:rPr lang="de-DE" smtClean="0"/>
              <a:t>‹nº›</a:t>
            </a:fld>
            <a:endParaRPr lang="de-DE"/>
          </a:p>
        </p:txBody>
      </p:sp>
      <p:sp>
        <p:nvSpPr>
          <p:cNvPr id="21" name="Rechtec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htec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htec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htec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85E8E-2328-4D90-9319-C47E4A11D3BD}" type="datetimeFigureOut">
              <a:rPr lang="de-DE" smtClean="0"/>
              <a:t>29.04.2011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0A27-92B0-4496-AE47-ED76A0501467}" type="slidenum">
              <a:rPr lang="de-DE" smtClean="0"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85E8E-2328-4D90-9319-C47E4A11D3BD}" type="datetimeFigureOut">
              <a:rPr lang="de-DE" smtClean="0"/>
              <a:t>29.04.2011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0A27-92B0-4496-AE47-ED76A0501467}" type="slidenum">
              <a:rPr lang="de-DE" smtClean="0"/>
              <a:t>‹nº›</a:t>
            </a:fld>
            <a:endParaRPr lang="de-DE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Gleichschenkliges Dreiec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85E8E-2328-4D90-9319-C47E4A11D3BD}" type="datetimeFigureOut">
              <a:rPr lang="de-DE" smtClean="0"/>
              <a:t>29.04.2011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0A27-92B0-4496-AE47-ED76A0501467}" type="slidenum">
              <a:rPr lang="de-DE" smtClean="0"/>
              <a:t>‹nº›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085E8E-2328-4D90-9319-C47E4A11D3BD}" type="datetimeFigureOut">
              <a:rPr lang="de-DE" smtClean="0"/>
              <a:t>29.04.2011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0BE0A27-92B0-4496-AE47-ED76A0501467}" type="slidenum">
              <a:rPr lang="de-DE" smtClean="0"/>
              <a:t>‹nº›</a:t>
            </a:fld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85E8E-2328-4D90-9319-C47E4A11D3BD}" type="datetimeFigureOut">
              <a:rPr lang="de-DE" smtClean="0"/>
              <a:t>29.04.2011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0A27-92B0-4496-AE47-ED76A0501467}" type="slidenum">
              <a:rPr lang="de-DE" smtClean="0"/>
              <a:t>‹nº›</a:t>
            </a:fld>
            <a:endParaRPr lang="de-DE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85E8E-2328-4D90-9319-C47E4A11D3BD}" type="datetimeFigureOut">
              <a:rPr lang="de-DE" smtClean="0"/>
              <a:t>29.04.2011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0A27-92B0-4496-AE47-ED76A0501467}" type="slidenum">
              <a:rPr lang="de-DE" smtClean="0"/>
              <a:t>‹nº›</a:t>
            </a:fld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85E8E-2328-4D90-9319-C47E4A11D3BD}" type="datetimeFigureOut">
              <a:rPr lang="de-DE" smtClean="0"/>
              <a:t>29.04.2011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0A27-92B0-4496-AE47-ED76A0501467}" type="slidenum">
              <a:rPr lang="de-DE" smtClean="0"/>
              <a:t>‹nº›</a:t>
            </a:fld>
            <a:endParaRPr lang="de-DE"/>
          </a:p>
        </p:txBody>
      </p:sp>
      <p:sp>
        <p:nvSpPr>
          <p:cNvPr id="6" name="Gleichschenkliges Dreiec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85E8E-2328-4D90-9319-C47E4A11D3BD}" type="datetimeFigureOut">
              <a:rPr lang="de-DE" smtClean="0"/>
              <a:t>29.04.2011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0A27-92B0-4496-AE47-ED76A0501467}" type="slidenum">
              <a:rPr lang="de-DE" smtClean="0"/>
              <a:t>‹nº›</a:t>
            </a:fld>
            <a:endParaRPr lang="de-DE"/>
          </a:p>
        </p:txBody>
      </p:sp>
      <p:sp>
        <p:nvSpPr>
          <p:cNvPr id="5" name="Gerade Verbindung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Gleichschenkliges Dreiec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85E8E-2328-4D90-9319-C47E4A11D3BD}" type="datetimeFigureOut">
              <a:rPr lang="de-DE" smtClean="0"/>
              <a:t>29.04.2011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0A27-92B0-4496-AE47-ED76A0501467}" type="slidenum">
              <a:rPr lang="de-DE" smtClean="0"/>
              <a:t>‹nº›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Gleichschenkliges Dreiec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Inhaltsplatzhalt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85E8E-2328-4D90-9319-C47E4A11D3BD}" type="datetimeFigureOut">
              <a:rPr lang="de-DE" smtClean="0"/>
              <a:t>29.04.2011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0A27-92B0-4496-AE47-ED76A0501467}" type="slidenum">
              <a:rPr lang="de-DE" smtClean="0"/>
              <a:t>‹nº›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Gleichschenkliges Dreiec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F085E8E-2328-4D90-9319-C47E4A11D3BD}" type="datetimeFigureOut">
              <a:rPr lang="de-DE" smtClean="0"/>
              <a:t>29.04.2011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0BE0A27-92B0-4496-AE47-ED76A0501467}" type="slidenum">
              <a:rPr lang="de-DE" smtClean="0"/>
              <a:t>‹nº›</a:t>
            </a:fld>
            <a:endParaRPr lang="de-DE"/>
          </a:p>
        </p:txBody>
      </p:sp>
      <p:sp>
        <p:nvSpPr>
          <p:cNvPr id="28" name="Gerade Verbindung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Gerade Verbindung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Gleichschenkliges Dreiec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XLQT5cLFutE&amp;feature=related" TargetMode="External"/><Relationship Id="rId2" Type="http://schemas.openxmlformats.org/officeDocument/2006/relationships/hyperlink" Target="http://en.wikipedia.org/wiki/Ga%C3%ABtan_Duga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joiningdots.net/library/Research/Books/crossing_the_chasm.html" TargetMode="External"/><Relationship Id="rId5" Type="http://schemas.openxmlformats.org/officeDocument/2006/relationships/hyperlink" Target="http://en.wikipedia.org/wiki/Rebecca_black" TargetMode="External"/><Relationship Id="rId4" Type="http://schemas.openxmlformats.org/officeDocument/2006/relationships/hyperlink" Target="http://en.wikipedia.org/wiki/Charlie_Sheen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Virus e </a:t>
            </a:r>
            <a:r>
              <a:rPr lang="de-DE" dirty="0" err="1" smtClean="0"/>
              <a:t>Modismos</a:t>
            </a:r>
            <a:endParaRPr lang="de-DE" dirty="0"/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>
          <a:xfrm>
            <a:off x="0" y="5961162"/>
            <a:ext cx="9144000" cy="896838"/>
          </a:xfrm>
        </p:spPr>
        <p:txBody>
          <a:bodyPr>
            <a:normAutofit/>
          </a:bodyPr>
          <a:lstStyle/>
          <a:p>
            <a:r>
              <a:rPr lang="de-DE" dirty="0" smtClean="0"/>
              <a:t>Francisco </a:t>
            </a:r>
            <a:r>
              <a:rPr lang="de-DE" dirty="0" err="1" smtClean="0"/>
              <a:t>Pimentel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Universidade</a:t>
            </a:r>
            <a:r>
              <a:rPr lang="de-DE" dirty="0" smtClean="0"/>
              <a:t> Federal de </a:t>
            </a:r>
            <a:r>
              <a:rPr lang="de-DE" dirty="0" err="1" smtClean="0"/>
              <a:t>Pernambuco</a:t>
            </a:r>
            <a:r>
              <a:rPr lang="de-DE" dirty="0" smtClean="0"/>
              <a:t>, Professor Ricardo Prudencio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Sementes</a:t>
            </a:r>
            <a:r>
              <a:rPr lang="de-DE" dirty="0" smtClean="0"/>
              <a:t> </a:t>
            </a:r>
            <a:r>
              <a:rPr lang="de-DE" dirty="0" err="1" smtClean="0"/>
              <a:t>Híbridas</a:t>
            </a:r>
            <a:r>
              <a:rPr lang="de-DE" dirty="0" smtClean="0"/>
              <a:t> de </a:t>
            </a:r>
            <a:r>
              <a:rPr lang="de-DE" dirty="0" err="1" smtClean="0"/>
              <a:t>Milho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>
          <a:xfrm>
            <a:off x="467544" y="1219200"/>
            <a:ext cx="8229600" cy="4937760"/>
          </a:xfrm>
        </p:spPr>
        <p:txBody>
          <a:bodyPr/>
          <a:lstStyle/>
          <a:p>
            <a:r>
              <a:rPr lang="de-DE" dirty="0" err="1" smtClean="0"/>
              <a:t>Em</a:t>
            </a:r>
            <a:r>
              <a:rPr lang="de-DE" dirty="0" smtClean="0"/>
              <a:t> 1933 o </a:t>
            </a:r>
            <a:r>
              <a:rPr lang="de-DE" dirty="0" err="1" smtClean="0"/>
              <a:t>milho</a:t>
            </a:r>
            <a:r>
              <a:rPr lang="de-DE" dirty="0" smtClean="0"/>
              <a:t> </a:t>
            </a:r>
            <a:r>
              <a:rPr lang="de-DE" dirty="0" err="1" smtClean="0"/>
              <a:t>híbrido</a:t>
            </a:r>
            <a:r>
              <a:rPr lang="de-DE" dirty="0" smtClean="0"/>
              <a:t> </a:t>
            </a:r>
            <a:r>
              <a:rPr lang="de-DE" dirty="0" err="1" smtClean="0"/>
              <a:t>era</a:t>
            </a:r>
            <a:r>
              <a:rPr lang="de-DE" dirty="0" smtClean="0"/>
              <a:t> </a:t>
            </a:r>
            <a:r>
              <a:rPr lang="de-DE" dirty="0" err="1" smtClean="0"/>
              <a:t>cultivado</a:t>
            </a:r>
            <a:r>
              <a:rPr lang="de-DE" dirty="0" smtClean="0"/>
              <a:t> </a:t>
            </a:r>
            <a:r>
              <a:rPr lang="de-DE" dirty="0" err="1" smtClean="0"/>
              <a:t>em</a:t>
            </a:r>
            <a:r>
              <a:rPr lang="de-DE" dirty="0" smtClean="0"/>
              <a:t> </a:t>
            </a:r>
            <a:r>
              <a:rPr lang="de-DE" dirty="0" err="1" smtClean="0"/>
              <a:t>apenas</a:t>
            </a:r>
            <a:r>
              <a:rPr lang="de-DE" dirty="0" smtClean="0"/>
              <a:t> 40 </a:t>
            </a:r>
            <a:r>
              <a:rPr lang="de-DE" dirty="0" err="1" smtClean="0"/>
              <a:t>mil</a:t>
            </a:r>
            <a:r>
              <a:rPr lang="de-DE" dirty="0" smtClean="0"/>
              <a:t> </a:t>
            </a:r>
            <a:r>
              <a:rPr lang="de-DE" dirty="0" err="1" smtClean="0"/>
              <a:t>Hectáres</a:t>
            </a:r>
            <a:r>
              <a:rPr lang="de-DE" dirty="0" smtClean="0"/>
              <a:t> </a:t>
            </a:r>
            <a:r>
              <a:rPr lang="de-DE" dirty="0" err="1" smtClean="0"/>
              <a:t>em</a:t>
            </a:r>
            <a:r>
              <a:rPr lang="de-DE" dirty="0" smtClean="0"/>
              <a:t> </a:t>
            </a:r>
            <a:r>
              <a:rPr lang="de-DE" dirty="0" err="1" smtClean="0"/>
              <a:t>toda</a:t>
            </a:r>
            <a:r>
              <a:rPr lang="de-DE" dirty="0" smtClean="0"/>
              <a:t> </a:t>
            </a:r>
            <a:r>
              <a:rPr lang="de-DE" dirty="0" err="1" smtClean="0"/>
              <a:t>America</a:t>
            </a:r>
            <a:r>
              <a:rPr lang="de-DE" dirty="0" smtClean="0"/>
              <a:t> do </a:t>
            </a:r>
            <a:r>
              <a:rPr lang="de-DE" dirty="0" err="1" smtClean="0"/>
              <a:t>Norte</a:t>
            </a:r>
            <a:r>
              <a:rPr lang="de-DE" dirty="0" smtClean="0"/>
              <a:t>.</a:t>
            </a:r>
          </a:p>
          <a:p>
            <a:r>
              <a:rPr lang="de-DE" dirty="0" smtClean="0"/>
              <a:t>Em </a:t>
            </a:r>
            <a:r>
              <a:rPr lang="de-DE" dirty="0" smtClean="0"/>
              <a:t>1939 alcancara 24 milhoes</a:t>
            </a:r>
          </a:p>
          <a:p>
            <a:r>
              <a:rPr lang="de-DE" dirty="0" smtClean="0"/>
              <a:t>75</a:t>
            </a:r>
            <a:r>
              <a:rPr lang="de-DE" dirty="0" smtClean="0"/>
              <a:t>% das área cultivável de milho era reservada ao Híbrido.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969">
            <a:off x="5824652" y="3503725"/>
            <a:ext cx="2335256" cy="22170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Sementes</a:t>
            </a:r>
            <a:r>
              <a:rPr lang="de-DE" dirty="0" smtClean="0"/>
              <a:t> </a:t>
            </a:r>
            <a:r>
              <a:rPr lang="de-DE" dirty="0" err="1" smtClean="0"/>
              <a:t>Híbridas</a:t>
            </a:r>
            <a:r>
              <a:rPr lang="de-DE" dirty="0" smtClean="0"/>
              <a:t> de </a:t>
            </a:r>
            <a:r>
              <a:rPr lang="de-DE" dirty="0" err="1" smtClean="0"/>
              <a:t>Milho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Ryan e Cross, 1943</a:t>
            </a:r>
          </a:p>
          <a:p>
            <a:r>
              <a:rPr lang="de-DE" dirty="0" smtClean="0"/>
              <a:t>A </a:t>
            </a:r>
            <a:r>
              <a:rPr lang="de-DE" dirty="0" err="1" smtClean="0"/>
              <a:t>plotagem</a:t>
            </a:r>
            <a:r>
              <a:rPr lang="de-DE" dirty="0" smtClean="0"/>
              <a:t> do </a:t>
            </a:r>
            <a:r>
              <a:rPr lang="de-DE" dirty="0" err="1" smtClean="0"/>
              <a:t>número</a:t>
            </a:r>
            <a:r>
              <a:rPr lang="de-DE" dirty="0" smtClean="0"/>
              <a:t> de </a:t>
            </a:r>
            <a:r>
              <a:rPr lang="de-DE" dirty="0" err="1" smtClean="0"/>
              <a:t>fazendeiros</a:t>
            </a:r>
            <a:r>
              <a:rPr lang="de-DE" dirty="0" smtClean="0"/>
              <a:t> </a:t>
            </a:r>
            <a:r>
              <a:rPr lang="de-DE" dirty="0" err="1" smtClean="0"/>
              <a:t>que</a:t>
            </a:r>
            <a:r>
              <a:rPr lang="de-DE" dirty="0" smtClean="0"/>
              <a:t> </a:t>
            </a:r>
            <a:r>
              <a:rPr lang="de-DE" dirty="0" err="1" smtClean="0"/>
              <a:t>adotam</a:t>
            </a:r>
            <a:r>
              <a:rPr lang="de-DE" dirty="0" smtClean="0"/>
              <a:t> a </a:t>
            </a:r>
            <a:r>
              <a:rPr lang="de-DE" dirty="0" err="1" smtClean="0"/>
              <a:t>semente</a:t>
            </a:r>
            <a:r>
              <a:rPr lang="de-DE" dirty="0" smtClean="0"/>
              <a:t> a </a:t>
            </a:r>
            <a:r>
              <a:rPr lang="de-DE" dirty="0" err="1" smtClean="0"/>
              <a:t>cada</a:t>
            </a:r>
            <a:r>
              <a:rPr lang="de-DE" dirty="0" smtClean="0"/>
              <a:t> </a:t>
            </a:r>
            <a:r>
              <a:rPr lang="de-DE" dirty="0" err="1" smtClean="0"/>
              <a:t>ano</a:t>
            </a:r>
            <a:r>
              <a:rPr lang="de-DE" dirty="0" smtClean="0"/>
              <a:t> </a:t>
            </a:r>
            <a:r>
              <a:rPr lang="de-DE" dirty="0" err="1" smtClean="0"/>
              <a:t>produz</a:t>
            </a:r>
            <a:r>
              <a:rPr lang="de-DE" dirty="0" smtClean="0"/>
              <a:t> </a:t>
            </a:r>
            <a:r>
              <a:rPr lang="de-DE" dirty="0" err="1" smtClean="0"/>
              <a:t>uma</a:t>
            </a:r>
            <a:r>
              <a:rPr lang="de-DE" dirty="0" smtClean="0"/>
              <a:t> </a:t>
            </a:r>
            <a:r>
              <a:rPr lang="de-DE" dirty="0" err="1" smtClean="0"/>
              <a:t>curva</a:t>
            </a:r>
            <a:r>
              <a:rPr lang="de-DE" dirty="0" smtClean="0"/>
              <a:t> </a:t>
            </a:r>
            <a:r>
              <a:rPr lang="de-DE" dirty="0" err="1" smtClean="0"/>
              <a:t>que</a:t>
            </a:r>
            <a:r>
              <a:rPr lang="de-DE" dirty="0" smtClean="0"/>
              <a:t> </a:t>
            </a:r>
            <a:r>
              <a:rPr lang="de-DE" dirty="0" err="1" smtClean="0"/>
              <a:t>cresce</a:t>
            </a:r>
            <a:r>
              <a:rPr lang="de-DE" dirty="0" smtClean="0"/>
              <a:t> </a:t>
            </a:r>
            <a:r>
              <a:rPr lang="de-DE" dirty="0" err="1" smtClean="0"/>
              <a:t>rapidamente</a:t>
            </a:r>
            <a:r>
              <a:rPr lang="de-DE" dirty="0" smtClean="0"/>
              <a:t> </a:t>
            </a:r>
            <a:r>
              <a:rPr lang="de-DE" dirty="0" err="1" smtClean="0"/>
              <a:t>até</a:t>
            </a:r>
            <a:r>
              <a:rPr lang="de-DE" dirty="0" smtClean="0"/>
              <a:t> </a:t>
            </a:r>
            <a:r>
              <a:rPr lang="de-DE" dirty="0" err="1" smtClean="0"/>
              <a:t>alcancar</a:t>
            </a:r>
            <a:r>
              <a:rPr lang="de-DE" dirty="0" smtClean="0"/>
              <a:t> um </a:t>
            </a:r>
            <a:r>
              <a:rPr lang="de-DE" dirty="0" err="1" smtClean="0"/>
              <a:t>máximo</a:t>
            </a:r>
            <a:r>
              <a:rPr lang="de-DE" dirty="0" smtClean="0"/>
              <a:t>, </a:t>
            </a:r>
            <a:r>
              <a:rPr lang="de-DE" dirty="0" err="1" smtClean="0"/>
              <a:t>para</a:t>
            </a:r>
            <a:r>
              <a:rPr lang="de-DE" dirty="0" smtClean="0"/>
              <a:t> </a:t>
            </a:r>
            <a:r>
              <a:rPr lang="de-DE" dirty="0" err="1" smtClean="0"/>
              <a:t>em</a:t>
            </a:r>
            <a:r>
              <a:rPr lang="de-DE" dirty="0" smtClean="0"/>
              <a:t> </a:t>
            </a:r>
            <a:r>
              <a:rPr lang="de-DE" dirty="0" err="1" smtClean="0"/>
              <a:t>seguida</a:t>
            </a:r>
            <a:r>
              <a:rPr lang="de-DE" dirty="0" smtClean="0"/>
              <a:t> </a:t>
            </a:r>
            <a:r>
              <a:rPr lang="de-DE" dirty="0" err="1" smtClean="0"/>
              <a:t>declinar</a:t>
            </a:r>
            <a:r>
              <a:rPr lang="de-DE" dirty="0" smtClean="0"/>
              <a:t> </a:t>
            </a:r>
            <a:r>
              <a:rPr lang="de-DE" dirty="0" err="1" smtClean="0"/>
              <a:t>rapidamente</a:t>
            </a:r>
            <a:r>
              <a:rPr lang="de-DE" dirty="0" smtClean="0"/>
              <a:t>.</a:t>
            </a:r>
          </a:p>
          <a:p>
            <a:endParaRPr lang="de-DE" dirty="0" smtClean="0"/>
          </a:p>
        </p:txBody>
      </p:sp>
      <p:pic>
        <p:nvPicPr>
          <p:cNvPr id="4" name="Grafik 3" descr="adoption_curv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2452" y="3390872"/>
            <a:ext cx="6313884" cy="27991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Sementes</a:t>
            </a:r>
            <a:r>
              <a:rPr lang="de-DE" dirty="0" smtClean="0"/>
              <a:t> </a:t>
            </a:r>
            <a:r>
              <a:rPr lang="de-DE" dirty="0" err="1" smtClean="0"/>
              <a:t>Híbridas</a:t>
            </a:r>
            <a:r>
              <a:rPr lang="de-DE" dirty="0" smtClean="0"/>
              <a:t> de </a:t>
            </a:r>
            <a:r>
              <a:rPr lang="de-DE" dirty="0" err="1" smtClean="0"/>
              <a:t>Milho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dirty="0" smtClean="0"/>
              <a:t>Crossing the chasm: </a:t>
            </a:r>
            <a:r>
              <a:rPr lang="pt-PT" dirty="0" smtClean="0"/>
              <a:t>Revisão </a:t>
            </a:r>
            <a:r>
              <a:rPr lang="pt-PT" dirty="0" smtClean="0"/>
              <a:t>para a curva do senoidal de </a:t>
            </a:r>
            <a:r>
              <a:rPr lang="pt-PT" dirty="0" smtClean="0"/>
              <a:t>aceitação </a:t>
            </a:r>
            <a:r>
              <a:rPr lang="pt-PT" dirty="0" smtClean="0"/>
              <a:t>de novas ideias.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</p:txBody>
      </p:sp>
      <p:pic>
        <p:nvPicPr>
          <p:cNvPr id="6" name="Grafik 5" descr="adoption_chasm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2348880"/>
            <a:ext cx="6912768" cy="37084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Sementes</a:t>
            </a:r>
            <a:r>
              <a:rPr lang="de-DE" dirty="0" smtClean="0"/>
              <a:t> </a:t>
            </a:r>
            <a:r>
              <a:rPr lang="de-DE" dirty="0" err="1" smtClean="0"/>
              <a:t>Híbridas</a:t>
            </a:r>
            <a:r>
              <a:rPr lang="de-DE" dirty="0" smtClean="0"/>
              <a:t> de </a:t>
            </a:r>
            <a:r>
              <a:rPr lang="de-DE" dirty="0" err="1" smtClean="0"/>
              <a:t>Milho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dirty="0" smtClean="0"/>
              <a:t>Os modelos de Limiar tradicionais não respondem uma pergunta básica:</a:t>
            </a:r>
          </a:p>
          <a:p>
            <a:endParaRPr lang="pt-PT" dirty="0" smtClean="0"/>
          </a:p>
          <a:p>
            <a:r>
              <a:rPr lang="pt-PT" dirty="0" smtClean="0"/>
              <a:t>Que papel </a:t>
            </a:r>
            <a:r>
              <a:rPr lang="pt-PT" dirty="0" smtClean="0"/>
              <a:t>desempenha a rede social na </a:t>
            </a:r>
            <a:r>
              <a:rPr lang="pt-PT" dirty="0" smtClean="0"/>
              <a:t>disseminação </a:t>
            </a:r>
            <a:r>
              <a:rPr lang="pt-PT" dirty="0" smtClean="0"/>
              <a:t>de um vírus ou de uma </a:t>
            </a:r>
            <a:r>
              <a:rPr lang="pt-PT" dirty="0" smtClean="0"/>
              <a:t>Inocavação</a:t>
            </a:r>
            <a:r>
              <a:rPr lang="pt-PT" dirty="0"/>
              <a:t>?</a:t>
            </a:r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Disseminação </a:t>
            </a:r>
            <a:r>
              <a:rPr lang="pt-PT" dirty="0" smtClean="0"/>
              <a:t>da Tetraciclina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dirty="0" smtClean="0"/>
              <a:t>Entrevista com 125 médicos de Illinois.</a:t>
            </a:r>
          </a:p>
          <a:p>
            <a:r>
              <a:rPr lang="pt-PT" dirty="0" smtClean="0"/>
              <a:t>Foi pedido que os médicos respondesse:</a:t>
            </a:r>
          </a:p>
          <a:p>
            <a:pPr lvl="1"/>
            <a:r>
              <a:rPr lang="pt-PT" dirty="0" smtClean="0"/>
              <a:t>Três médicos com quem a maioria discutia práticas médicas</a:t>
            </a:r>
          </a:p>
          <a:p>
            <a:pPr lvl="1"/>
            <a:r>
              <a:rPr lang="pt-PT" dirty="0" smtClean="0"/>
              <a:t>Três a quem consultavam a respeito de um medicamento</a:t>
            </a:r>
          </a:p>
          <a:p>
            <a:pPr lvl="1"/>
            <a:r>
              <a:rPr lang="pt-PT" dirty="0" smtClean="0"/>
              <a:t>Três que considerassem amigos</a:t>
            </a:r>
          </a:p>
          <a:p>
            <a:r>
              <a:rPr lang="pt-PT" dirty="0" smtClean="0"/>
              <a:t>Objetivo </a:t>
            </a:r>
            <a:r>
              <a:rPr lang="pt-PT" dirty="0" smtClean="0"/>
              <a:t>de tracar os vínculos de influencia sociais no setor médico.</a:t>
            </a:r>
          </a:p>
          <a:p>
            <a:endParaRPr lang="pt-PT" dirty="0" smtClean="0"/>
          </a:p>
          <a:p>
            <a:endParaRPr lang="pt-PT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4987" y="4365104"/>
            <a:ext cx="2803326" cy="19511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Disseminação </a:t>
            </a:r>
            <a:r>
              <a:rPr lang="pt-PT" dirty="0" smtClean="0"/>
              <a:t>da Tetraciclina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Resultados:</a:t>
            </a:r>
          </a:p>
          <a:p>
            <a:pPr lvl="1"/>
            <a:r>
              <a:rPr lang="pt-PT" dirty="0" smtClean="0"/>
              <a:t>Apenas alguns médicos foram citados por uma grande parcela dos médicos</a:t>
            </a:r>
          </a:p>
          <a:p>
            <a:pPr lvl="1"/>
            <a:r>
              <a:rPr lang="pt-PT" dirty="0" smtClean="0"/>
              <a:t>A maioria dos médicos desempenhava um papel bem menor</a:t>
            </a:r>
          </a:p>
          <a:p>
            <a:r>
              <a:rPr lang="pt-PT" dirty="0" smtClean="0"/>
              <a:t>Difusão </a:t>
            </a:r>
            <a:r>
              <a:rPr lang="pt-PT" dirty="0" smtClean="0"/>
              <a:t>da Tetraciclina: </a:t>
            </a:r>
          </a:p>
          <a:p>
            <a:pPr lvl="1"/>
            <a:r>
              <a:rPr lang="pt-PT" dirty="0" smtClean="0"/>
              <a:t>Médicos mencionados por três ou mais outros como amigos tinham três vezes mais probabilidade de </a:t>
            </a:r>
            <a:r>
              <a:rPr lang="pt-PT" dirty="0" err="1" smtClean="0"/>
              <a:t>adotar</a:t>
            </a:r>
            <a:r>
              <a:rPr lang="pt-PT" dirty="0" smtClean="0"/>
              <a:t> o novo medicamento do que os não haviam sido citados por ninguém.</a:t>
            </a:r>
          </a:p>
          <a:p>
            <a:endParaRPr lang="pt-PT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</p:txBody>
      </p:sp>
      <p:pic>
        <p:nvPicPr>
          <p:cNvPr id="1026" name="Picture 2" descr="C:\Users\ldd\Desktop\Imagens\image02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941168"/>
            <a:ext cx="2427294" cy="1365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Disseminação </a:t>
            </a:r>
            <a:r>
              <a:rPr lang="pt-PT" dirty="0" smtClean="0"/>
              <a:t>da Tetraciclina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Resultados:</a:t>
            </a:r>
          </a:p>
          <a:p>
            <a:pPr lvl="1"/>
            <a:r>
              <a:rPr lang="pt-PT" dirty="0" smtClean="0"/>
              <a:t>Os primeiros a adoptar e a primeira maioria eram predominantemente os médicos com numerosos links sociais.</a:t>
            </a:r>
          </a:p>
          <a:p>
            <a:pPr lvl="1"/>
            <a:r>
              <a:rPr lang="pt-PT" dirty="0" smtClean="0"/>
              <a:t>Uma vez que esses médicos </a:t>
            </a:r>
            <a:r>
              <a:rPr lang="pt-PT" dirty="0" err="1" smtClean="0"/>
              <a:t>adotam</a:t>
            </a:r>
            <a:r>
              <a:rPr lang="pt-PT" dirty="0" smtClean="0"/>
              <a:t> o medicamento se difunde desses Hubs para os menos conectados.</a:t>
            </a:r>
          </a:p>
          <a:p>
            <a:r>
              <a:rPr lang="pt-PT" dirty="0" smtClean="0"/>
              <a:t>As </a:t>
            </a:r>
            <a:r>
              <a:rPr lang="pt-PT" dirty="0" smtClean="0"/>
              <a:t>inovacoes vao dos inovadores em direcao aos Hubs.</a:t>
            </a:r>
          </a:p>
          <a:p>
            <a:r>
              <a:rPr lang="pt-PT" dirty="0" smtClean="0"/>
              <a:t>Os Hubs enviam a </a:t>
            </a:r>
            <a:r>
              <a:rPr lang="pt-PT" dirty="0" smtClean="0"/>
              <a:t>informação </a:t>
            </a:r>
            <a:r>
              <a:rPr lang="pt-PT" dirty="0" smtClean="0"/>
              <a:t>para seus numerosos links,  se difundindo dentro de uma rede Social.</a:t>
            </a:r>
          </a:p>
          <a:p>
            <a:endParaRPr lang="pt-PT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Modelo Limar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A cada indivíduo do modelo de </a:t>
            </a:r>
            <a:r>
              <a:rPr lang="pt-PT" dirty="0" smtClean="0"/>
              <a:t>difusão </a:t>
            </a:r>
            <a:r>
              <a:rPr lang="pt-PT" dirty="0" smtClean="0"/>
              <a:t>é </a:t>
            </a:r>
            <a:r>
              <a:rPr lang="pt-PT" dirty="0" smtClean="0"/>
              <a:t>atribuído </a:t>
            </a:r>
            <a:r>
              <a:rPr lang="pt-PT" dirty="0" smtClean="0"/>
              <a:t>um limiar</a:t>
            </a:r>
          </a:p>
          <a:p>
            <a:r>
              <a:rPr lang="pt-PT" dirty="0" smtClean="0"/>
              <a:t>Pode-se </a:t>
            </a:r>
            <a:r>
              <a:rPr lang="pt-PT" dirty="0" smtClean="0"/>
              <a:t>então </a:t>
            </a:r>
            <a:r>
              <a:rPr lang="pt-PT" dirty="0" smtClean="0"/>
              <a:t>quantificar a probabilidade de que ele adote uma determinada </a:t>
            </a:r>
            <a:r>
              <a:rPr lang="pt-PT" dirty="0" smtClean="0"/>
              <a:t>inovação</a:t>
            </a:r>
            <a:r>
              <a:rPr lang="pt-PT" dirty="0" smtClean="0"/>
              <a:t>.</a:t>
            </a:r>
          </a:p>
          <a:p>
            <a:r>
              <a:rPr lang="pt-PT" dirty="0" smtClean="0"/>
              <a:t>As </a:t>
            </a:r>
            <a:r>
              <a:rPr lang="pt-PT" dirty="0" smtClean="0"/>
              <a:t>inovacoes possuem taxas de disseminacao bem definidas, o que representa a probabilidade da mesma ser aceita por uma pessoa a quem tiver sido apresentada.</a:t>
            </a:r>
          </a:p>
          <a:p>
            <a:endParaRPr lang="pt-PT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Modelo Limar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PT" dirty="0" smtClean="0"/>
              <a:t>A taxa de </a:t>
            </a:r>
            <a:r>
              <a:rPr lang="pt-PT" dirty="0" smtClean="0"/>
              <a:t>disseminação </a:t>
            </a:r>
            <a:r>
              <a:rPr lang="pt-PT" dirty="0" smtClean="0"/>
              <a:t>não constitui o fator base para que a </a:t>
            </a:r>
            <a:r>
              <a:rPr lang="pt-PT" dirty="0" smtClean="0"/>
              <a:t>inovação </a:t>
            </a:r>
            <a:r>
              <a:rPr lang="pt-PT" dirty="0" smtClean="0"/>
              <a:t>ganhe respaldo. Para tal deve ser calculado o limiar crítico. Que depende da rede onde as </a:t>
            </a:r>
            <a:r>
              <a:rPr lang="pt-PT" dirty="0" smtClean="0"/>
              <a:t>inovações </a:t>
            </a:r>
            <a:r>
              <a:rPr lang="pt-PT" dirty="0" smtClean="0"/>
              <a:t>se propagam.</a:t>
            </a:r>
          </a:p>
          <a:p>
            <a:endParaRPr lang="pt-PT" dirty="0" smtClean="0"/>
          </a:p>
          <a:p>
            <a:endParaRPr lang="pt-PT" dirty="0" smtClean="0"/>
          </a:p>
          <a:p>
            <a:r>
              <a:rPr lang="pt-PT" dirty="0" smtClean="0"/>
              <a:t>Se a taxa de disseminação estiver abaixo do limar crítico, a inovação irá se extinguir.</a:t>
            </a:r>
          </a:p>
          <a:p>
            <a:endParaRPr lang="pt-PT" dirty="0" smtClean="0"/>
          </a:p>
          <a:p>
            <a:r>
              <a:rPr lang="pt-PT" dirty="0" smtClean="0"/>
              <a:t>Se a taxa estiver acima, no entanto, o contingente de pessoas que adota essa </a:t>
            </a:r>
            <a:r>
              <a:rPr lang="pt-PT" dirty="0" smtClean="0"/>
              <a:t>inovação </a:t>
            </a:r>
            <a:r>
              <a:rPr lang="pt-PT" dirty="0" smtClean="0"/>
              <a:t>irá crescer rapidamente.</a:t>
            </a:r>
          </a:p>
          <a:p>
            <a:pPr>
              <a:buNone/>
            </a:pPr>
            <a:endParaRPr lang="pt-PT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Modelo Limar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r>
              <a:rPr lang="pt-PT" dirty="0" smtClean="0"/>
              <a:t>Entretanto, alguns vírus não seguem esse </a:t>
            </a:r>
            <a:r>
              <a:rPr lang="pt-PT" dirty="0" smtClean="0"/>
              <a:t>Princípio</a:t>
            </a:r>
            <a:r>
              <a:rPr lang="pt-PT" dirty="0" smtClean="0"/>
              <a:t>.</a:t>
            </a:r>
          </a:p>
          <a:p>
            <a:pPr>
              <a:buNone/>
            </a:pPr>
            <a:endParaRPr lang="pt-PT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473" y="3573016"/>
            <a:ext cx="3168352" cy="26360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Virus da Aids nos </a:t>
            </a:r>
            <a:r>
              <a:rPr lang="de-DE" dirty="0" err="1" smtClean="0"/>
              <a:t>Estados</a:t>
            </a:r>
            <a:r>
              <a:rPr lang="de-DE" dirty="0" smtClean="0"/>
              <a:t> </a:t>
            </a:r>
            <a:r>
              <a:rPr lang="de-DE" dirty="0" err="1" smtClean="0"/>
              <a:t>Unidos</a:t>
            </a:r>
            <a:endParaRPr lang="de-DE" dirty="0" smtClean="0"/>
          </a:p>
          <a:p>
            <a:r>
              <a:rPr lang="de-DE" dirty="0" smtClean="0"/>
              <a:t>Cédulas </a:t>
            </a:r>
            <a:r>
              <a:rPr lang="de-DE" dirty="0" smtClean="0"/>
              <a:t>da </a:t>
            </a:r>
            <a:r>
              <a:rPr lang="de-DE" dirty="0" smtClean="0"/>
              <a:t>votação </a:t>
            </a:r>
            <a:r>
              <a:rPr lang="de-DE" dirty="0" smtClean="0"/>
              <a:t>Presidencial de 2000</a:t>
            </a:r>
          </a:p>
          <a:p>
            <a:r>
              <a:rPr lang="de-DE" dirty="0" err="1" smtClean="0"/>
              <a:t>Sementes</a:t>
            </a:r>
            <a:r>
              <a:rPr lang="de-DE" dirty="0" smtClean="0"/>
              <a:t> </a:t>
            </a:r>
            <a:r>
              <a:rPr lang="de-DE" dirty="0" err="1" smtClean="0"/>
              <a:t>Híbridas</a:t>
            </a:r>
            <a:r>
              <a:rPr lang="de-DE" dirty="0" smtClean="0"/>
              <a:t> de </a:t>
            </a:r>
            <a:r>
              <a:rPr lang="de-DE" dirty="0" err="1" smtClean="0"/>
              <a:t>Milho</a:t>
            </a:r>
            <a:endParaRPr lang="de-DE" dirty="0" smtClean="0"/>
          </a:p>
          <a:p>
            <a:r>
              <a:rPr lang="de-DE" dirty="0" smtClean="0"/>
              <a:t>Disseminação </a:t>
            </a:r>
            <a:r>
              <a:rPr lang="de-DE" dirty="0" smtClean="0"/>
              <a:t>da Tetraciclina</a:t>
            </a:r>
          </a:p>
          <a:p>
            <a:r>
              <a:rPr lang="de-DE" dirty="0" err="1" smtClean="0"/>
              <a:t>Modelo</a:t>
            </a:r>
            <a:r>
              <a:rPr lang="de-DE" dirty="0" smtClean="0"/>
              <a:t> de </a:t>
            </a:r>
            <a:r>
              <a:rPr lang="de-DE" dirty="0" err="1" smtClean="0"/>
              <a:t>Limiar</a:t>
            </a:r>
            <a:endParaRPr lang="de-DE" dirty="0" smtClean="0"/>
          </a:p>
          <a:p>
            <a:r>
              <a:rPr lang="de-DE" dirty="0" smtClean="0"/>
              <a:t>Love Bug</a:t>
            </a:r>
          </a:p>
          <a:p>
            <a:r>
              <a:rPr lang="de-DE" dirty="0" err="1" smtClean="0"/>
              <a:t>Modelo</a:t>
            </a:r>
            <a:r>
              <a:rPr lang="de-DE" dirty="0" smtClean="0"/>
              <a:t> </a:t>
            </a:r>
            <a:r>
              <a:rPr lang="de-DE" dirty="0" err="1" smtClean="0"/>
              <a:t>para</a:t>
            </a:r>
            <a:r>
              <a:rPr lang="de-DE" dirty="0" smtClean="0"/>
              <a:t> </a:t>
            </a:r>
            <a:r>
              <a:rPr lang="de-DE" dirty="0" err="1" smtClean="0"/>
              <a:t>Vírus</a:t>
            </a:r>
            <a:r>
              <a:rPr lang="de-DE" dirty="0" smtClean="0"/>
              <a:t> de </a:t>
            </a:r>
            <a:r>
              <a:rPr lang="de-DE" dirty="0" err="1" smtClean="0"/>
              <a:t>Computador</a:t>
            </a:r>
            <a:endParaRPr lang="de-DE" dirty="0" smtClean="0"/>
          </a:p>
          <a:p>
            <a:r>
              <a:rPr lang="de-DE" dirty="0" smtClean="0"/>
              <a:t>Redes sociais com topologia sem escala</a:t>
            </a:r>
            <a:endParaRPr lang="de-DE" dirty="0" smtClean="0"/>
          </a:p>
          <a:p>
            <a:r>
              <a:rPr lang="de-DE" dirty="0" smtClean="0"/>
              <a:t>Idéias </a:t>
            </a:r>
            <a:r>
              <a:rPr lang="de-DE" dirty="0" smtClean="0"/>
              <a:t>Virulentas dos Últimos anos.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err="1" smtClean="0"/>
              <a:t>Love</a:t>
            </a:r>
            <a:r>
              <a:rPr lang="pt-PT" dirty="0" smtClean="0"/>
              <a:t> Bug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Vírus de Computador criado nas Filipinas em 8 de </a:t>
            </a:r>
            <a:r>
              <a:rPr lang="pt-PT" dirty="0"/>
              <a:t>M</a:t>
            </a:r>
            <a:r>
              <a:rPr lang="pt-PT" dirty="0" smtClean="0"/>
              <a:t>aio </a:t>
            </a:r>
            <a:r>
              <a:rPr lang="pt-PT" dirty="0" smtClean="0"/>
              <a:t>de 2000.</a:t>
            </a:r>
          </a:p>
          <a:p>
            <a:r>
              <a:rPr lang="pt-PT" dirty="0" smtClean="0"/>
              <a:t>Infectou </a:t>
            </a:r>
            <a:r>
              <a:rPr lang="pt-PT" dirty="0" smtClean="0"/>
              <a:t>80% de todas as agencias federais, inclusive o departamento de defesa e de Estado.</a:t>
            </a:r>
          </a:p>
          <a:p>
            <a:r>
              <a:rPr lang="pt-PT" dirty="0" smtClean="0"/>
              <a:t>Causou </a:t>
            </a:r>
            <a:r>
              <a:rPr lang="pt-PT" dirty="0" smtClean="0"/>
              <a:t>um prejuízo de 10 bilhoes de Dolares em 45 milhoes de computadores.</a:t>
            </a:r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pPr>
              <a:buNone/>
            </a:pPr>
            <a:endParaRPr lang="pt-PT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695" y="3501008"/>
            <a:ext cx="2235700" cy="28337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err="1" smtClean="0"/>
              <a:t>Love</a:t>
            </a:r>
            <a:r>
              <a:rPr lang="pt-PT" dirty="0" smtClean="0"/>
              <a:t> Bug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Características:</a:t>
            </a:r>
          </a:p>
          <a:p>
            <a:pPr lvl="1"/>
            <a:endParaRPr lang="pt-PT" dirty="0" smtClean="0"/>
          </a:p>
          <a:p>
            <a:pPr lvl="1"/>
            <a:r>
              <a:rPr lang="pt-PT" dirty="0" smtClean="0"/>
              <a:t>Possuia como assunto a mensagem: “Carta de amor para você</a:t>
            </a:r>
            <a:r>
              <a:rPr lang="pt-PT" dirty="0" smtClean="0"/>
              <a:t>”</a:t>
            </a:r>
          </a:p>
          <a:p>
            <a:pPr lvl="1"/>
            <a:endParaRPr lang="pt-PT" dirty="0" smtClean="0"/>
          </a:p>
          <a:p>
            <a:pPr lvl="1"/>
            <a:r>
              <a:rPr lang="pt-PT" dirty="0" smtClean="0"/>
              <a:t>Tinha </a:t>
            </a:r>
            <a:r>
              <a:rPr lang="pt-PT" dirty="0" smtClean="0"/>
              <a:t>o como objetivo deletar os arquivos mp3 e jpeg. Logo após mandava o email para todos os </a:t>
            </a:r>
            <a:r>
              <a:rPr lang="pt-PT" dirty="0" err="1" smtClean="0"/>
              <a:t>contatos</a:t>
            </a:r>
            <a:r>
              <a:rPr lang="pt-PT" dirty="0" smtClean="0"/>
              <a:t> da lista do </a:t>
            </a:r>
            <a:r>
              <a:rPr lang="pt-PT" dirty="0" err="1" smtClean="0"/>
              <a:t>outlook</a:t>
            </a:r>
            <a:r>
              <a:rPr lang="pt-PT" dirty="0" smtClean="0"/>
              <a:t>.</a:t>
            </a:r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pPr>
              <a:buNone/>
            </a:pPr>
            <a:endParaRPr lang="pt-PT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err="1" smtClean="0"/>
              <a:t>Love</a:t>
            </a:r>
            <a:r>
              <a:rPr lang="pt-PT" dirty="0" smtClean="0"/>
              <a:t> Bug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O poder de ataque do vírus só diminuiu quando Richard Cheng e Maricel, das Filipinas criaram um </a:t>
            </a:r>
            <a:r>
              <a:rPr lang="pt-PT" dirty="0" smtClean="0"/>
              <a:t>antídoto</a:t>
            </a:r>
            <a:r>
              <a:rPr lang="pt-PT" dirty="0" smtClean="0"/>
              <a:t>.</a:t>
            </a:r>
          </a:p>
          <a:p>
            <a:endParaRPr lang="pt-PT" dirty="0" smtClean="0"/>
          </a:p>
          <a:p>
            <a:r>
              <a:rPr lang="pt-PT" dirty="0" smtClean="0"/>
              <a:t>Entretanto, apesar do </a:t>
            </a:r>
            <a:r>
              <a:rPr lang="pt-PT" dirty="0" smtClean="0"/>
              <a:t>antídoto </a:t>
            </a:r>
            <a:r>
              <a:rPr lang="pt-PT" dirty="0" smtClean="0"/>
              <a:t>estar disponível em larga escala, o vírus ainda persistia. Em </a:t>
            </a:r>
            <a:r>
              <a:rPr lang="pt-PT" dirty="0"/>
              <a:t>A</a:t>
            </a:r>
            <a:r>
              <a:rPr lang="pt-PT" dirty="0" smtClean="0"/>
              <a:t>bril </a:t>
            </a:r>
            <a:r>
              <a:rPr lang="pt-PT" dirty="0" smtClean="0"/>
              <a:t>de 2001, um ano após o vírus fazer suas primeiras vítimas, ainda era o sétimo mais ativo.</a:t>
            </a:r>
          </a:p>
          <a:p>
            <a:pPr lvl="1"/>
            <a:endParaRPr lang="pt-PT" dirty="0" smtClean="0"/>
          </a:p>
          <a:p>
            <a:r>
              <a:rPr lang="pt-PT" dirty="0" smtClean="0"/>
              <a:t>Sua </a:t>
            </a:r>
            <a:r>
              <a:rPr lang="pt-PT" dirty="0" smtClean="0"/>
              <a:t>presença </a:t>
            </a:r>
            <a:r>
              <a:rPr lang="pt-PT" dirty="0" smtClean="0"/>
              <a:t>ainda continua não pode ser explicado apenas pela sua virulência.</a:t>
            </a:r>
          </a:p>
          <a:p>
            <a:endParaRPr lang="pt-PT" dirty="0" smtClean="0"/>
          </a:p>
          <a:p>
            <a:endParaRPr lang="pt-PT" dirty="0" smtClean="0"/>
          </a:p>
          <a:p>
            <a:pPr>
              <a:buNone/>
            </a:pPr>
            <a:endParaRPr lang="pt-PT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err="1" smtClean="0"/>
              <a:t>Love</a:t>
            </a:r>
            <a:r>
              <a:rPr lang="pt-PT" dirty="0" smtClean="0"/>
              <a:t> Bug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PT" dirty="0" smtClean="0"/>
          </a:p>
          <a:p>
            <a:endParaRPr lang="pt-PT" dirty="0" smtClean="0"/>
          </a:p>
          <a:p>
            <a:r>
              <a:rPr lang="pt-PT" dirty="0" err="1" smtClean="0"/>
              <a:t>Romualdo</a:t>
            </a:r>
            <a:r>
              <a:rPr lang="pt-PT" dirty="0" smtClean="0"/>
              <a:t> </a:t>
            </a:r>
            <a:r>
              <a:rPr lang="pt-PT" dirty="0" err="1" smtClean="0"/>
              <a:t>Pastor-Satorras</a:t>
            </a:r>
            <a:r>
              <a:rPr lang="pt-PT" dirty="0" smtClean="0"/>
              <a:t> e </a:t>
            </a:r>
            <a:r>
              <a:rPr lang="pt-PT" dirty="0" err="1" smtClean="0"/>
              <a:t>Alessandro</a:t>
            </a:r>
            <a:r>
              <a:rPr lang="pt-PT" dirty="0" smtClean="0"/>
              <a:t> </a:t>
            </a:r>
            <a:r>
              <a:rPr lang="pt-PT" dirty="0" err="1" smtClean="0"/>
              <a:t>Vespignani</a:t>
            </a:r>
            <a:r>
              <a:rPr lang="pt-PT" dirty="0" smtClean="0"/>
              <a:t>, mostraram que, ao contrário das sólidas previsões dos modelos de limiar, nas redes reais a alta virulência não assegura a propagação de um vírus.</a:t>
            </a:r>
          </a:p>
          <a:p>
            <a:endParaRPr lang="pt-PT" dirty="0" smtClean="0"/>
          </a:p>
          <a:p>
            <a:endParaRPr lang="pt-PT" dirty="0" smtClean="0"/>
          </a:p>
          <a:p>
            <a:pPr>
              <a:buNone/>
            </a:pPr>
            <a:endParaRPr lang="pt-PT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Modelo para Vírus de Computador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pt-PT" dirty="0" smtClean="0"/>
              <a:t>Os modelos </a:t>
            </a:r>
            <a:r>
              <a:rPr lang="pt-PT" dirty="0" smtClean="0"/>
              <a:t>epidemiologicos </a:t>
            </a:r>
            <a:r>
              <a:rPr lang="pt-PT" dirty="0" smtClean="0"/>
              <a:t>biologicamente inspirados </a:t>
            </a:r>
            <a:r>
              <a:rPr lang="pt-PT" dirty="0" smtClean="0"/>
              <a:t>não </a:t>
            </a:r>
            <a:r>
              <a:rPr lang="pt-PT" dirty="0" smtClean="0"/>
              <a:t>descrevem adequadamente a </a:t>
            </a:r>
            <a:r>
              <a:rPr lang="pt-PT" dirty="0" smtClean="0"/>
              <a:t>disseminação </a:t>
            </a:r>
            <a:r>
              <a:rPr lang="pt-PT" dirty="0" smtClean="0"/>
              <a:t>do Love Bug e outros </a:t>
            </a:r>
            <a:r>
              <a:rPr lang="pt-PT" dirty="0" smtClean="0"/>
              <a:t>vírus </a:t>
            </a:r>
            <a:r>
              <a:rPr lang="pt-PT" dirty="0" smtClean="0"/>
              <a:t>de computador.</a:t>
            </a:r>
          </a:p>
          <a:p>
            <a:pPr lvl="0"/>
            <a:r>
              <a:rPr lang="pt-PT" dirty="0" smtClean="0"/>
              <a:t>O </a:t>
            </a:r>
            <a:r>
              <a:rPr lang="pt-PT" dirty="0" smtClean="0"/>
              <a:t>tempo de vida típico da maioria dos vírus oscila entre seis e 14 meses. Ou seja, os vírus infectam computadores mais de um ano após sua primeira ocorrência e suposta </a:t>
            </a:r>
            <a:r>
              <a:rPr lang="pt-PT" dirty="0" smtClean="0"/>
              <a:t>erradicação</a:t>
            </a:r>
            <a:r>
              <a:rPr lang="pt-PT" dirty="0" smtClean="0"/>
              <a:t>.</a:t>
            </a:r>
            <a:endParaRPr lang="de-DE" dirty="0" smtClean="0"/>
          </a:p>
          <a:p>
            <a:endParaRPr lang="pt-PT" dirty="0" smtClean="0"/>
          </a:p>
          <a:p>
            <a:endParaRPr lang="pt-PT" dirty="0" smtClean="0"/>
          </a:p>
          <a:p>
            <a:pPr>
              <a:buNone/>
            </a:pPr>
            <a:endParaRPr lang="pt-PT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149080"/>
            <a:ext cx="2705878" cy="2029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Modelo para Vírus de Computador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pt-PT" dirty="0" smtClean="0"/>
              <a:t>Durante cada intervalo de tempo um computador saudável pode ser infectado pelo vírus que estiver em contato com um computador já infectado. </a:t>
            </a:r>
            <a:r>
              <a:rPr lang="pt-PT" dirty="0" smtClean="0"/>
              <a:t>Tão </a:t>
            </a:r>
            <a:r>
              <a:rPr lang="pt-PT" dirty="0" smtClean="0"/>
              <a:t>logo um computador é curado, torna-se novamente </a:t>
            </a:r>
            <a:r>
              <a:rPr lang="pt-PT" dirty="0" smtClean="0"/>
              <a:t>suscetível </a:t>
            </a:r>
            <a:r>
              <a:rPr lang="pt-PT" dirty="0" smtClean="0"/>
              <a:t>a uma nova </a:t>
            </a:r>
            <a:r>
              <a:rPr lang="pt-PT" dirty="0" smtClean="0"/>
              <a:t>infecção</a:t>
            </a:r>
            <a:r>
              <a:rPr lang="pt-PT" dirty="0" smtClean="0"/>
              <a:t>. </a:t>
            </a:r>
            <a:endParaRPr lang="de-DE" dirty="0" smtClean="0"/>
          </a:p>
          <a:p>
            <a:pPr lvl="0"/>
            <a:endParaRPr lang="pt-PT" dirty="0" smtClean="0"/>
          </a:p>
          <a:p>
            <a:pPr lvl="0"/>
            <a:r>
              <a:rPr lang="pt-PT" dirty="0" smtClean="0"/>
              <a:t>Em uma rede sem escala, o limiar epidémico miraculosamente se volatiliza. Ou seja, mesmo que o vírus não seja muito contagioso, sua </a:t>
            </a:r>
            <a:r>
              <a:rPr lang="pt-PT" dirty="0" smtClean="0"/>
              <a:t>propagação </a:t>
            </a:r>
            <a:r>
              <a:rPr lang="pt-PT" dirty="0" smtClean="0"/>
              <a:t>persiste. Ou seja, a transmissão de vírus em redes sem escala parece não perceber nenhum limiar. </a:t>
            </a:r>
            <a:endParaRPr lang="de-DE" dirty="0" smtClean="0"/>
          </a:p>
          <a:p>
            <a:endParaRPr lang="pt-PT" dirty="0" smtClean="0"/>
          </a:p>
          <a:p>
            <a:endParaRPr lang="pt-PT" dirty="0" smtClean="0"/>
          </a:p>
          <a:p>
            <a:pPr>
              <a:buNone/>
            </a:pPr>
            <a:endParaRPr lang="pt-PT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Modelo para Vírus de Computador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pt-PT" dirty="0" smtClean="0"/>
              <a:t>Em redes sem escala, os hubs são os encarregados de disseminar os vírus. Como cada Hub é conectado a um grande numero de computadores, tem alta probabilidade de ser infectado por um deles. Um vez infectado, um hub transmite o vírus para os outros computadores a que está conectado.</a:t>
            </a:r>
            <a:endParaRPr lang="de-DE" dirty="0" smtClean="0"/>
          </a:p>
          <a:p>
            <a:pPr lvl="0"/>
            <a:endParaRPr lang="pt-PT" dirty="0" smtClean="0"/>
          </a:p>
          <a:p>
            <a:pPr lvl="0"/>
            <a:r>
              <a:rPr lang="de-DE" dirty="0" smtClean="0"/>
              <a:t>Os resultados </a:t>
            </a:r>
            <a:r>
              <a:rPr lang="de-DE" dirty="0" smtClean="0"/>
              <a:t>não </a:t>
            </a:r>
            <a:r>
              <a:rPr lang="de-DE" dirty="0" smtClean="0"/>
              <a:t>ficam restritos a vírus de computador. Com algumas </a:t>
            </a:r>
            <a:r>
              <a:rPr lang="de-DE" dirty="0" smtClean="0"/>
              <a:t>alterações </a:t>
            </a:r>
            <a:r>
              <a:rPr lang="de-DE" dirty="0" smtClean="0"/>
              <a:t>esse modelo porporciona </a:t>
            </a:r>
            <a:r>
              <a:rPr lang="de-DE" dirty="0" smtClean="0"/>
              <a:t>descrições </a:t>
            </a:r>
            <a:r>
              <a:rPr lang="de-DE" dirty="0" smtClean="0"/>
              <a:t>simples da </a:t>
            </a:r>
            <a:r>
              <a:rPr lang="de-DE" dirty="0" smtClean="0"/>
              <a:t>disseminação </a:t>
            </a:r>
            <a:r>
              <a:rPr lang="de-DE" dirty="0" smtClean="0"/>
              <a:t>de </a:t>
            </a:r>
            <a:r>
              <a:rPr lang="de-DE" dirty="0" smtClean="0"/>
              <a:t>idéias</a:t>
            </a:r>
            <a:r>
              <a:rPr lang="de-DE" dirty="0" smtClean="0"/>
              <a:t>, </a:t>
            </a:r>
            <a:r>
              <a:rPr lang="de-DE" dirty="0" smtClean="0"/>
              <a:t>inovações </a:t>
            </a:r>
            <a:r>
              <a:rPr lang="de-DE" dirty="0" smtClean="0"/>
              <a:t>e novos produtos, bem como epidemias.</a:t>
            </a:r>
          </a:p>
          <a:p>
            <a:endParaRPr lang="pt-PT" dirty="0" smtClean="0"/>
          </a:p>
          <a:p>
            <a:endParaRPr lang="pt-PT" dirty="0" smtClean="0"/>
          </a:p>
          <a:p>
            <a:pPr>
              <a:buNone/>
            </a:pPr>
            <a:endParaRPr lang="pt-PT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Redes Sociais com Topologia </a:t>
            </a:r>
            <a:r>
              <a:rPr lang="pt-BR" dirty="0"/>
              <a:t>S</a:t>
            </a:r>
            <a:r>
              <a:rPr lang="pt-BR" dirty="0" smtClean="0"/>
              <a:t>em </a:t>
            </a:r>
            <a:r>
              <a:rPr lang="pt-BR" dirty="0"/>
              <a:t>E</a:t>
            </a:r>
            <a:r>
              <a:rPr lang="pt-BR" dirty="0" smtClean="0"/>
              <a:t>scala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Das centenas de vínculos sociais que cada individuo possui, </a:t>
            </a:r>
            <a:r>
              <a:rPr lang="pt-BR" dirty="0" smtClean="0"/>
              <a:t>somente poucos são </a:t>
            </a:r>
            <a:r>
              <a:rPr lang="pt-BR" dirty="0"/>
              <a:t>suficientemente íntimos para transmitir uma enfermidade sexual. </a:t>
            </a:r>
            <a:r>
              <a:rPr lang="pt-BR" dirty="0" smtClean="0"/>
              <a:t>Por conseguinte</a:t>
            </a:r>
            <a:r>
              <a:rPr lang="pt-BR" dirty="0"/>
              <a:t>, a AIDS se espalha por uma </a:t>
            </a:r>
            <a:r>
              <a:rPr lang="pt-BR" dirty="0" err="1"/>
              <a:t>sub-rede</a:t>
            </a:r>
            <a:r>
              <a:rPr lang="pt-BR" dirty="0"/>
              <a:t> muito esparsa da nossa </a:t>
            </a:r>
            <a:r>
              <a:rPr lang="pt-BR" dirty="0" smtClean="0"/>
              <a:t>rede social </a:t>
            </a:r>
            <a:r>
              <a:rPr lang="pt-BR" dirty="0"/>
              <a:t>altamente interconectada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/>
              <a:t>Acrescente-se a isso a contagiosidade relativamente baixa da doença e </a:t>
            </a:r>
            <a:r>
              <a:rPr lang="pt-BR" dirty="0" smtClean="0"/>
              <a:t>se perceberá </a:t>
            </a:r>
            <a:r>
              <a:rPr lang="pt-BR" dirty="0"/>
              <a:t>que a epidemia deveria ter se amainado no momento atual.</a:t>
            </a:r>
          </a:p>
        </p:txBody>
      </p:sp>
    </p:spTree>
    <p:extLst>
      <p:ext uri="{BB962C8B-B14F-4D97-AF65-F5344CB8AC3E}">
        <p14:creationId xmlns:p14="http://schemas.microsoft.com/office/powerpoint/2010/main" val="4036325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Redes Sociais com Topologia </a:t>
            </a:r>
            <a:r>
              <a:rPr lang="pt-BR" dirty="0"/>
              <a:t>S</a:t>
            </a:r>
            <a:r>
              <a:rPr lang="pt-BR" dirty="0" smtClean="0"/>
              <a:t>em </a:t>
            </a:r>
            <a:r>
              <a:rPr lang="pt-BR" dirty="0"/>
              <a:t>E</a:t>
            </a:r>
            <a:r>
              <a:rPr lang="pt-BR" dirty="0" smtClean="0"/>
              <a:t>scala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Os suecos </a:t>
            </a:r>
            <a:r>
              <a:rPr lang="pt-BR" dirty="0" smtClean="0"/>
              <a:t>iniciaram </a:t>
            </a:r>
            <a:r>
              <a:rPr lang="pt-BR" dirty="0"/>
              <a:t>uma extensa pesquisa sobre os contatos sexuais</a:t>
            </a:r>
            <a:r>
              <a:rPr lang="pt-BR" dirty="0" smtClean="0"/>
              <a:t>, esperando </a:t>
            </a:r>
            <a:r>
              <a:rPr lang="pt-BR" dirty="0"/>
              <a:t>encontrar meios de mitigar a doença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/>
              <a:t>A </a:t>
            </a:r>
            <a:r>
              <a:rPr lang="pt-BR" dirty="0" smtClean="0"/>
              <a:t>obtenção </a:t>
            </a:r>
            <a:r>
              <a:rPr lang="pt-BR" dirty="0"/>
              <a:t>de um mapa da trama sexual é algo impossível. Já que </a:t>
            </a:r>
            <a:r>
              <a:rPr lang="pt-BR" dirty="0" smtClean="0"/>
              <a:t>ninguém se </a:t>
            </a:r>
            <a:r>
              <a:rPr lang="pt-BR" dirty="0"/>
              <a:t>disponibilizaria a dar os nomes das pessoas com quem se </a:t>
            </a:r>
            <a:r>
              <a:rPr lang="pt-BR" dirty="0" smtClean="0"/>
              <a:t>envolveu intimamente</a:t>
            </a:r>
            <a:r>
              <a:rPr lang="pt-BR" dirty="0"/>
              <a:t>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221088"/>
            <a:ext cx="243840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82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Redes Sociais com Topologia </a:t>
            </a:r>
            <a:r>
              <a:rPr lang="pt-BR" dirty="0"/>
              <a:t>S</a:t>
            </a:r>
            <a:r>
              <a:rPr lang="pt-BR" dirty="0" smtClean="0"/>
              <a:t>em </a:t>
            </a:r>
            <a:r>
              <a:rPr lang="pt-BR" dirty="0"/>
              <a:t>E</a:t>
            </a:r>
            <a:r>
              <a:rPr lang="pt-BR" dirty="0" smtClean="0"/>
              <a:t>scala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A principio se perguntou quantos parceiros sexuais os entrevistados </a:t>
            </a:r>
            <a:r>
              <a:rPr lang="pt-BR" dirty="0" smtClean="0"/>
              <a:t>tiveram no </a:t>
            </a:r>
            <a:r>
              <a:rPr lang="pt-BR" dirty="0"/>
              <a:t>ano anterior. Visando mitigar os lapsos de memoria que podem ocorrer </a:t>
            </a:r>
            <a:r>
              <a:rPr lang="pt-BR" dirty="0" smtClean="0"/>
              <a:t>ao se </a:t>
            </a:r>
            <a:r>
              <a:rPr lang="pt-BR" dirty="0"/>
              <a:t>perguntar a quantidade de parceiros durante a vida.</a:t>
            </a:r>
            <a:endParaRPr lang="pt-BR" dirty="0" smtClean="0"/>
          </a:p>
          <a:p>
            <a:r>
              <a:rPr lang="pt-BR" dirty="0"/>
              <a:t>A maioria tivera um e dez parceiros sexuais durante a vida. Alguns </a:t>
            </a:r>
            <a:r>
              <a:rPr lang="pt-BR" dirty="0" smtClean="0"/>
              <a:t>tiveram dúzias </a:t>
            </a:r>
            <a:r>
              <a:rPr lang="pt-BR" dirty="0"/>
              <a:t>ou mais. Alguns haviam tido centenas</a:t>
            </a:r>
            <a:r>
              <a:rPr lang="pt-BR" dirty="0" smtClean="0"/>
              <a:t>.</a:t>
            </a:r>
          </a:p>
          <a:p>
            <a:r>
              <a:rPr lang="pt-BR" dirty="0"/>
              <a:t>Tomados em conjunto os resultados proporcionaram uma evidencia surpreendente de que a rede de nossas relações sexuais possui uma topologia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3997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Virus da Aids nos </a:t>
            </a:r>
            <a:r>
              <a:rPr lang="de-DE" dirty="0" err="1" smtClean="0"/>
              <a:t>Estados</a:t>
            </a:r>
            <a:r>
              <a:rPr lang="de-DE" dirty="0" smtClean="0"/>
              <a:t> </a:t>
            </a:r>
            <a:r>
              <a:rPr lang="de-DE" dirty="0" err="1" smtClean="0"/>
              <a:t>Unidos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David </a:t>
            </a:r>
            <a:r>
              <a:rPr lang="de-DE" dirty="0" err="1" smtClean="0"/>
              <a:t>Gaeten</a:t>
            </a:r>
            <a:endParaRPr lang="de-DE" dirty="0"/>
          </a:p>
        </p:txBody>
      </p:sp>
      <p:pic>
        <p:nvPicPr>
          <p:cNvPr id="4" name="Inhaltsplatzhalter 3" descr="dugas gaet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89898" y="1844824"/>
            <a:ext cx="2016224" cy="30969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872929"/>
            <a:ext cx="3888432" cy="31259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Redes Sociais com Topologia </a:t>
            </a:r>
            <a:r>
              <a:rPr lang="pt-BR" dirty="0"/>
              <a:t>S</a:t>
            </a:r>
            <a:r>
              <a:rPr lang="pt-BR" dirty="0" smtClean="0"/>
              <a:t>em </a:t>
            </a:r>
            <a:r>
              <a:rPr lang="pt-BR" dirty="0"/>
              <a:t>E</a:t>
            </a:r>
            <a:r>
              <a:rPr lang="pt-BR" dirty="0" smtClean="0"/>
              <a:t>scala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O vírus da AIDS deve ter seguido a rota já observada na </a:t>
            </a:r>
            <a:r>
              <a:rPr lang="pt-BR" dirty="0" err="1"/>
              <a:t>disseminacao</a:t>
            </a:r>
            <a:r>
              <a:rPr lang="pt-BR" dirty="0"/>
              <a:t> </a:t>
            </a:r>
            <a:r>
              <a:rPr lang="pt-BR" dirty="0" smtClean="0"/>
              <a:t>de </a:t>
            </a:r>
            <a:r>
              <a:rPr lang="pt-BR" dirty="0" err="1" smtClean="0"/>
              <a:t>inovacoes</a:t>
            </a:r>
            <a:r>
              <a:rPr lang="pt-BR" dirty="0" smtClean="0"/>
              <a:t> </a:t>
            </a:r>
            <a:r>
              <a:rPr lang="pt-BR" dirty="0"/>
              <a:t>e vírus de computador</a:t>
            </a:r>
            <a:r>
              <a:rPr lang="pt-BR" dirty="0" smtClean="0"/>
              <a:t>. </a:t>
            </a:r>
            <a:endParaRPr lang="pt-BR" dirty="0"/>
          </a:p>
          <a:p>
            <a:pPr lvl="1"/>
            <a:r>
              <a:rPr lang="pt-BR" dirty="0" smtClean="0"/>
              <a:t>Os </a:t>
            </a:r>
            <a:r>
              <a:rPr lang="pt-BR" dirty="0"/>
              <a:t>hubs estão entre os primeiros conectados.</a:t>
            </a:r>
          </a:p>
          <a:p>
            <a:pPr lvl="1"/>
            <a:r>
              <a:rPr lang="pt-BR" dirty="0" smtClean="0"/>
              <a:t>Uma </a:t>
            </a:r>
            <a:r>
              <a:rPr lang="pt-BR" dirty="0"/>
              <a:t>vez infectados, contaminam centenas de outros.</a:t>
            </a:r>
          </a:p>
          <a:p>
            <a:endParaRPr lang="pt-BR" dirty="0" smtClean="0"/>
          </a:p>
          <a:p>
            <a:r>
              <a:rPr lang="pt-BR" dirty="0"/>
              <a:t>Se nossa teia sexual formasse uma rede homogénea, randômica, a Aids </a:t>
            </a:r>
            <a:r>
              <a:rPr lang="pt-BR" dirty="0" smtClean="0"/>
              <a:t>teria se </a:t>
            </a:r>
            <a:r>
              <a:rPr lang="pt-BR" dirty="0"/>
              <a:t>extinguido há muito tempo. A topologia sem escala à </a:t>
            </a:r>
            <a:r>
              <a:rPr lang="pt-BR" dirty="0" smtClean="0"/>
              <a:t>disposição </a:t>
            </a:r>
            <a:r>
              <a:rPr lang="pt-BR" dirty="0"/>
              <a:t>da </a:t>
            </a:r>
            <a:r>
              <a:rPr lang="pt-BR" dirty="0" smtClean="0"/>
              <a:t>Aids possibilitou </a:t>
            </a:r>
            <a:r>
              <a:rPr lang="pt-BR" dirty="0"/>
              <a:t>a propagação e a persistência do vírus.</a:t>
            </a:r>
          </a:p>
        </p:txBody>
      </p:sp>
    </p:spTree>
    <p:extLst>
      <p:ext uri="{BB962C8B-B14F-4D97-AF65-F5344CB8AC3E}">
        <p14:creationId xmlns:p14="http://schemas.microsoft.com/office/powerpoint/2010/main" val="3329507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Idéias</a:t>
            </a:r>
            <a:r>
              <a:rPr lang="pt-BR" dirty="0" smtClean="0"/>
              <a:t> Virulentas dos Últimos Anos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Rebecca Black:</a:t>
            </a:r>
          </a:p>
          <a:p>
            <a:pPr lvl="1"/>
            <a:r>
              <a:rPr lang="pt-BR" dirty="0" smtClean="0"/>
              <a:t>Gravou o hit “Friday” e lançou no </a:t>
            </a:r>
            <a:r>
              <a:rPr lang="pt-BR" dirty="0" err="1" smtClean="0"/>
              <a:t>youtube</a:t>
            </a:r>
            <a:r>
              <a:rPr lang="pt-BR" dirty="0" smtClean="0"/>
              <a:t> no dia 10 de Fevereiro de 2011</a:t>
            </a:r>
          </a:p>
          <a:p>
            <a:pPr lvl="1"/>
            <a:r>
              <a:rPr lang="pt-BR" dirty="0" smtClean="0"/>
              <a:t>O vídeo recebeu 1.000 visualizações no primeiro mês</a:t>
            </a:r>
          </a:p>
          <a:p>
            <a:pPr lvl="1"/>
            <a:endParaRPr lang="pt-BR" dirty="0" smtClean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140968"/>
            <a:ext cx="5075886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50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Idéias</a:t>
            </a:r>
            <a:r>
              <a:rPr lang="pt-BR" dirty="0" smtClean="0"/>
              <a:t> Virulentas dos Últimos Anos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Rebecca Black:</a:t>
            </a:r>
          </a:p>
          <a:p>
            <a:pPr lvl="1"/>
            <a:r>
              <a:rPr lang="pt-BR" dirty="0" smtClean="0"/>
              <a:t>Na sexta feira 11 Março de 2011 obteve milhões de visualizações em questão de dias.</a:t>
            </a:r>
          </a:p>
          <a:p>
            <a:pPr lvl="1"/>
            <a:r>
              <a:rPr lang="pt-BR" dirty="0" smtClean="0"/>
              <a:t>O assunto mais falado no </a:t>
            </a:r>
            <a:r>
              <a:rPr lang="pt-BR" dirty="0" err="1" smtClean="0"/>
              <a:t>Twitter</a:t>
            </a:r>
            <a:endParaRPr lang="pt-BR" dirty="0" smtClean="0"/>
          </a:p>
          <a:p>
            <a:pPr lvl="1"/>
            <a:r>
              <a:rPr lang="pt-BR" dirty="0" smtClean="0"/>
              <a:t>123 milhões de pessoas viram o vídeo </a:t>
            </a:r>
          </a:p>
          <a:p>
            <a:pPr lvl="1"/>
            <a:endParaRPr lang="pt-BR" dirty="0" smtClean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602623"/>
            <a:ext cx="4032448" cy="2481508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509120"/>
            <a:ext cx="1872210" cy="1235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98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Charles Sheen:</a:t>
            </a:r>
          </a:p>
          <a:p>
            <a:pPr lvl="1"/>
            <a:r>
              <a:rPr lang="pt-BR" dirty="0" smtClean="0"/>
              <a:t>Entrou no livro dos recordes, pessoa a conseguir mais rápido um milhão de seguidores no </a:t>
            </a:r>
            <a:r>
              <a:rPr lang="pt-BR" dirty="0" err="1" smtClean="0"/>
              <a:t>Twitter</a:t>
            </a:r>
            <a:r>
              <a:rPr lang="pt-BR" dirty="0" smtClean="0"/>
              <a:t>.</a:t>
            </a:r>
          </a:p>
          <a:p>
            <a:pPr lvl="1"/>
            <a:r>
              <a:rPr lang="pt-BR" dirty="0" smtClean="0"/>
              <a:t>Uma média de 129.000 seguidores por dia 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236" y="3084810"/>
            <a:ext cx="2219064" cy="2958752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645024"/>
            <a:ext cx="2486025" cy="183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76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Capítulo 10 do livro “</a:t>
            </a:r>
            <a:r>
              <a:rPr lang="pt-BR" dirty="0" err="1" smtClean="0"/>
              <a:t>Linked</a:t>
            </a:r>
            <a:r>
              <a:rPr lang="pt-BR" dirty="0" smtClean="0"/>
              <a:t> – A nova ciência dos Networks”</a:t>
            </a:r>
          </a:p>
          <a:p>
            <a:r>
              <a:rPr lang="pt-BR" dirty="0">
                <a:hlinkClick r:id="rId2"/>
              </a:rPr>
              <a:t>http://</a:t>
            </a:r>
            <a:r>
              <a:rPr lang="pt-BR" dirty="0" smtClean="0">
                <a:hlinkClick r:id="rId2"/>
              </a:rPr>
              <a:t>en.wikipedia.org/wiki/Ga%C3%ABtan_Dugas</a:t>
            </a:r>
            <a:endParaRPr lang="pt-BR" dirty="0" smtClean="0"/>
          </a:p>
          <a:p>
            <a:r>
              <a:rPr lang="pt-BR" dirty="0">
                <a:hlinkClick r:id="rId3"/>
              </a:rPr>
              <a:t>http://</a:t>
            </a:r>
            <a:r>
              <a:rPr lang="pt-BR" dirty="0" smtClean="0">
                <a:hlinkClick r:id="rId3"/>
              </a:rPr>
              <a:t>www.youtube.com/watch?v=XLQT5cLFutE&amp;feature=related</a:t>
            </a:r>
            <a:endParaRPr lang="pt-BR" dirty="0" smtClean="0"/>
          </a:p>
          <a:p>
            <a:r>
              <a:rPr lang="pt-BR" dirty="0">
                <a:hlinkClick r:id="rId4"/>
              </a:rPr>
              <a:t>http://</a:t>
            </a:r>
            <a:r>
              <a:rPr lang="pt-BR" dirty="0" smtClean="0">
                <a:hlinkClick r:id="rId4"/>
              </a:rPr>
              <a:t>en.wikipedia.org/wiki/Charlie_Sheen</a:t>
            </a:r>
            <a:endParaRPr lang="pt-BR" dirty="0" smtClean="0"/>
          </a:p>
          <a:p>
            <a:r>
              <a:rPr lang="pt-BR" dirty="0">
                <a:hlinkClick r:id="rId5"/>
              </a:rPr>
              <a:t>http://</a:t>
            </a:r>
            <a:r>
              <a:rPr lang="pt-BR" dirty="0" smtClean="0">
                <a:hlinkClick r:id="rId5"/>
              </a:rPr>
              <a:t>en.wikipedia.org/wiki/Rebecca_black</a:t>
            </a:r>
            <a:endParaRPr lang="pt-BR" dirty="0" smtClean="0"/>
          </a:p>
          <a:p>
            <a:r>
              <a:rPr lang="pt-BR" dirty="0">
                <a:hlinkClick r:id="rId6"/>
              </a:rPr>
              <a:t>http://</a:t>
            </a:r>
            <a:r>
              <a:rPr lang="pt-BR" dirty="0" smtClean="0">
                <a:hlinkClick r:id="rId6"/>
              </a:rPr>
              <a:t>www.joiningdots.net/library/Research/Books/crossing_the_chasm.html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838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Virus da Aids nos </a:t>
            </a:r>
            <a:r>
              <a:rPr lang="de-DE" dirty="0" err="1" smtClean="0"/>
              <a:t>Estados</a:t>
            </a:r>
            <a:r>
              <a:rPr lang="de-DE" dirty="0" smtClean="0"/>
              <a:t> </a:t>
            </a:r>
            <a:r>
              <a:rPr lang="de-DE" dirty="0" err="1" smtClean="0"/>
              <a:t>Unidos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Paciente Zero da </a:t>
            </a:r>
            <a:r>
              <a:rPr lang="de-DE" dirty="0" smtClean="0"/>
              <a:t>doença</a:t>
            </a:r>
            <a:r>
              <a:rPr lang="de-DE" dirty="0" smtClean="0"/>
              <a:t>.</a:t>
            </a:r>
          </a:p>
          <a:p>
            <a:r>
              <a:rPr lang="de-DE" dirty="0" smtClean="0"/>
              <a:t>40 das </a:t>
            </a:r>
            <a:r>
              <a:rPr lang="de-DE" dirty="0" smtClean="0"/>
              <a:t>248 pessoas contaminadas diagnosticadas com Aids em 1982, ou haviam feito sexo com ele, ou com alguem que havia.</a:t>
            </a:r>
          </a:p>
          <a:p>
            <a:r>
              <a:rPr lang="de-DE" dirty="0" smtClean="0"/>
              <a:t>Um </a:t>
            </a:r>
            <a:r>
              <a:rPr lang="de-DE" dirty="0" smtClean="0"/>
              <a:t>dos Primeiros gays norte americanos a ser diagnosticado com a doenca.</a:t>
            </a:r>
          </a:p>
          <a:p>
            <a:endParaRPr lang="de-DE" dirty="0" smtClean="0"/>
          </a:p>
          <a:p>
            <a:endParaRPr lang="de-DE" dirty="0"/>
          </a:p>
        </p:txBody>
      </p:sp>
      <p:pic>
        <p:nvPicPr>
          <p:cNvPr id="4" name="Grafik 4" descr="dugas gaetan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3535514"/>
            <a:ext cx="1743002" cy="264355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Virus da Aids nos </a:t>
            </a:r>
            <a:r>
              <a:rPr lang="de-DE" dirty="0" err="1" smtClean="0"/>
              <a:t>Estados</a:t>
            </a:r>
            <a:r>
              <a:rPr lang="de-DE" dirty="0" smtClean="0"/>
              <a:t> </a:t>
            </a:r>
            <a:r>
              <a:rPr lang="de-DE" dirty="0" err="1" smtClean="0"/>
              <a:t>Unidos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Randy </a:t>
            </a:r>
            <a:r>
              <a:rPr lang="de-DE" dirty="0" err="1" smtClean="0"/>
              <a:t>Shilts</a:t>
            </a:r>
            <a:r>
              <a:rPr lang="de-DE" dirty="0" smtClean="0"/>
              <a:t>, </a:t>
            </a:r>
            <a:r>
              <a:rPr lang="de-DE" dirty="0" err="1" smtClean="0"/>
              <a:t>classificou</a:t>
            </a:r>
            <a:r>
              <a:rPr lang="de-DE" dirty="0" smtClean="0"/>
              <a:t> </a:t>
            </a:r>
            <a:r>
              <a:rPr lang="de-DE" dirty="0" err="1" smtClean="0"/>
              <a:t>Dougas</a:t>
            </a:r>
            <a:r>
              <a:rPr lang="de-DE" dirty="0" smtClean="0"/>
              <a:t> </a:t>
            </a:r>
            <a:r>
              <a:rPr lang="de-DE" dirty="0" err="1" smtClean="0"/>
              <a:t>como</a:t>
            </a:r>
            <a:r>
              <a:rPr lang="de-DE" dirty="0" smtClean="0"/>
              <a:t> </a:t>
            </a:r>
            <a:r>
              <a:rPr lang="de-DE" dirty="0" err="1" smtClean="0"/>
              <a:t>tendo</a:t>
            </a:r>
            <a:r>
              <a:rPr lang="de-DE" dirty="0" smtClean="0"/>
              <a:t> um </a:t>
            </a:r>
            <a:r>
              <a:rPr lang="de-DE" dirty="0" err="1" smtClean="0"/>
              <a:t>comportamento</a:t>
            </a:r>
            <a:r>
              <a:rPr lang="de-DE" dirty="0" smtClean="0"/>
              <a:t> </a:t>
            </a:r>
            <a:r>
              <a:rPr lang="de-DE" dirty="0" err="1" smtClean="0"/>
              <a:t>próximo</a:t>
            </a:r>
            <a:r>
              <a:rPr lang="de-DE" dirty="0" smtClean="0"/>
              <a:t> </a:t>
            </a:r>
            <a:r>
              <a:rPr lang="de-DE" dirty="0" err="1" smtClean="0"/>
              <a:t>ao</a:t>
            </a:r>
            <a:r>
              <a:rPr lang="de-DE" dirty="0" smtClean="0"/>
              <a:t> de um </a:t>
            </a:r>
            <a:r>
              <a:rPr lang="de-DE" dirty="0" err="1" smtClean="0"/>
              <a:t>Sociopata</a:t>
            </a:r>
            <a:r>
              <a:rPr lang="de-DE" dirty="0" smtClean="0"/>
              <a:t>.</a:t>
            </a:r>
          </a:p>
          <a:p>
            <a:endParaRPr lang="de-DE" dirty="0" smtClean="0"/>
          </a:p>
          <a:p>
            <a:r>
              <a:rPr lang="de-DE" dirty="0" smtClean="0"/>
              <a:t>Dougas intencionalmente infectava outras pessoas com a </a:t>
            </a:r>
            <a:r>
              <a:rPr lang="de-DE" dirty="0" smtClean="0"/>
              <a:t>doença</a:t>
            </a:r>
            <a:r>
              <a:rPr lang="de-DE" dirty="0" smtClean="0"/>
              <a:t>.</a:t>
            </a:r>
          </a:p>
          <a:p>
            <a:endParaRPr lang="de-DE" dirty="0" smtClean="0"/>
          </a:p>
          <a:p>
            <a:r>
              <a:rPr lang="de-DE" dirty="0" smtClean="0"/>
              <a:t>Diálogo </a:t>
            </a:r>
            <a:r>
              <a:rPr lang="de-DE" dirty="0" smtClean="0"/>
              <a:t>com Shilts:</a:t>
            </a:r>
          </a:p>
          <a:p>
            <a:pPr>
              <a:buNone/>
            </a:pPr>
            <a:r>
              <a:rPr lang="en-US" dirty="0" smtClean="0"/>
              <a:t>	- You are making other people sick. </a:t>
            </a:r>
          </a:p>
          <a:p>
            <a:pPr>
              <a:buNone/>
            </a:pPr>
            <a:r>
              <a:rPr lang="en-US" dirty="0" smtClean="0"/>
              <a:t>	- Its my right to do whatever I want. My civil rights, I do as I please, I have got it, why shouldn’t they have. I can do as I please. </a:t>
            </a:r>
          </a:p>
          <a:p>
            <a:pPr>
              <a:buNone/>
            </a:pPr>
            <a:r>
              <a:rPr lang="en-US" dirty="0" smtClean="0"/>
              <a:t>	- You can kill yourself and you have no right to take somebody else along with you. </a:t>
            </a:r>
          </a:p>
          <a:p>
            <a:pPr>
              <a:buNone/>
            </a:pPr>
            <a:r>
              <a:rPr lang="en-US" dirty="0" smtClean="0"/>
              <a:t>	- Screw you!!</a:t>
            </a:r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Virus da Aids nos </a:t>
            </a:r>
            <a:r>
              <a:rPr lang="de-DE" dirty="0" err="1" smtClean="0"/>
              <a:t>Estados</a:t>
            </a:r>
            <a:r>
              <a:rPr lang="de-DE" dirty="0" smtClean="0"/>
              <a:t> </a:t>
            </a:r>
            <a:r>
              <a:rPr lang="de-DE" dirty="0" err="1" smtClean="0"/>
              <a:t>Unidos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Calculava </a:t>
            </a:r>
            <a:r>
              <a:rPr lang="de-DE" dirty="0" smtClean="0"/>
              <a:t>ter aproximadamente 250 parceiros sexuais por ano.</a:t>
            </a:r>
          </a:p>
          <a:p>
            <a:r>
              <a:rPr lang="de-DE" dirty="0" smtClean="0"/>
              <a:t>Segundo </a:t>
            </a:r>
            <a:r>
              <a:rPr lang="de-DE" dirty="0" err="1" smtClean="0"/>
              <a:t>estimativas</a:t>
            </a:r>
            <a:r>
              <a:rPr lang="de-DE" dirty="0" smtClean="0"/>
              <a:t>, o </a:t>
            </a:r>
            <a:r>
              <a:rPr lang="de-DE" dirty="0" err="1" smtClean="0"/>
              <a:t>numéro</a:t>
            </a:r>
            <a:r>
              <a:rPr lang="de-DE" dirty="0" smtClean="0"/>
              <a:t> total de </a:t>
            </a:r>
            <a:r>
              <a:rPr lang="de-DE" dirty="0" err="1" smtClean="0"/>
              <a:t>seus</a:t>
            </a:r>
            <a:r>
              <a:rPr lang="de-DE" dirty="0" smtClean="0"/>
              <a:t> </a:t>
            </a:r>
            <a:r>
              <a:rPr lang="de-DE" dirty="0" err="1" smtClean="0"/>
              <a:t>parceiros</a:t>
            </a:r>
            <a:r>
              <a:rPr lang="de-DE" dirty="0" smtClean="0"/>
              <a:t> </a:t>
            </a:r>
            <a:r>
              <a:rPr lang="de-DE" dirty="0" err="1" smtClean="0"/>
              <a:t>deve</a:t>
            </a:r>
            <a:r>
              <a:rPr lang="de-DE" dirty="0" smtClean="0"/>
              <a:t> </a:t>
            </a:r>
            <a:r>
              <a:rPr lang="de-DE" dirty="0" err="1" smtClean="0"/>
              <a:t>ter</a:t>
            </a:r>
            <a:r>
              <a:rPr lang="de-DE" dirty="0" smtClean="0"/>
              <a:t> </a:t>
            </a:r>
            <a:r>
              <a:rPr lang="de-DE" dirty="0" err="1" smtClean="0"/>
              <a:t>sido</a:t>
            </a:r>
            <a:r>
              <a:rPr lang="de-DE" dirty="0" smtClean="0"/>
              <a:t> </a:t>
            </a:r>
            <a:r>
              <a:rPr lang="de-DE" dirty="0" err="1" smtClean="0"/>
              <a:t>superior</a:t>
            </a:r>
            <a:r>
              <a:rPr lang="de-DE" dirty="0" smtClean="0"/>
              <a:t> a 20 mil.</a:t>
            </a:r>
          </a:p>
          <a:p>
            <a:r>
              <a:rPr lang="de-DE" dirty="0" smtClean="0"/>
              <a:t>Sua </a:t>
            </a:r>
            <a:r>
              <a:rPr lang="de-DE" dirty="0" smtClean="0"/>
              <a:t>década </a:t>
            </a:r>
            <a:r>
              <a:rPr lang="de-DE" dirty="0" smtClean="0"/>
              <a:t>de promiscuidade em Saunas gays o colocou em contato com pelo menos 2.500 pessoas.</a:t>
            </a:r>
          </a:p>
          <a:p>
            <a:endParaRPr lang="de-DE" dirty="0" smtClean="0"/>
          </a:p>
          <a:p>
            <a:r>
              <a:rPr lang="de-DE" dirty="0" smtClean="0"/>
              <a:t>Um exemplo claro do poder que os hubs possuem na </a:t>
            </a:r>
            <a:r>
              <a:rPr lang="de-DE" dirty="0" smtClean="0"/>
              <a:t>disseminação </a:t>
            </a:r>
            <a:r>
              <a:rPr lang="de-DE" dirty="0" smtClean="0"/>
              <a:t>de Vírus.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Cédulas da </a:t>
            </a:r>
            <a:r>
              <a:rPr lang="de-DE" dirty="0" smtClean="0"/>
              <a:t>Votação </a:t>
            </a:r>
            <a:r>
              <a:rPr lang="de-DE" dirty="0" smtClean="0"/>
              <a:t>Presidencial de 2000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Mike Collins, </a:t>
            </a:r>
            <a:r>
              <a:rPr lang="de-DE" dirty="0" err="1" smtClean="0"/>
              <a:t>engenheiro</a:t>
            </a:r>
            <a:r>
              <a:rPr lang="de-DE" dirty="0" smtClean="0"/>
              <a:t> 26 </a:t>
            </a:r>
            <a:r>
              <a:rPr lang="de-DE" dirty="0" err="1" smtClean="0"/>
              <a:t>anos</a:t>
            </a:r>
            <a:r>
              <a:rPr lang="de-DE" dirty="0" smtClean="0"/>
              <a:t>.</a:t>
            </a:r>
          </a:p>
          <a:p>
            <a:endParaRPr lang="de-DE" dirty="0" smtClean="0"/>
          </a:p>
          <a:p>
            <a:r>
              <a:rPr lang="de-DE" dirty="0" err="1" smtClean="0"/>
              <a:t>Desenhou</a:t>
            </a:r>
            <a:r>
              <a:rPr lang="de-DE" dirty="0" smtClean="0"/>
              <a:t> um </a:t>
            </a:r>
            <a:r>
              <a:rPr lang="de-DE" dirty="0" err="1" smtClean="0"/>
              <a:t>Cartum</a:t>
            </a:r>
            <a:r>
              <a:rPr lang="de-DE" dirty="0" smtClean="0"/>
              <a:t> de </a:t>
            </a:r>
            <a:r>
              <a:rPr lang="de-DE" dirty="0" err="1" smtClean="0"/>
              <a:t>quatro</a:t>
            </a:r>
            <a:r>
              <a:rPr lang="de-DE" dirty="0" smtClean="0"/>
              <a:t> </a:t>
            </a:r>
            <a:r>
              <a:rPr lang="de-DE" dirty="0" err="1" smtClean="0"/>
              <a:t>linhas</a:t>
            </a:r>
            <a:r>
              <a:rPr lang="de-DE" dirty="0" smtClean="0"/>
              <a:t> e </a:t>
            </a:r>
            <a:r>
              <a:rPr lang="de-DE" dirty="0" err="1" smtClean="0"/>
              <a:t>enviou</a:t>
            </a:r>
            <a:r>
              <a:rPr lang="de-DE" dirty="0" smtClean="0"/>
              <a:t> a </a:t>
            </a:r>
            <a:r>
              <a:rPr lang="de-DE" dirty="0" err="1" smtClean="0"/>
              <a:t>trinta</a:t>
            </a:r>
            <a:r>
              <a:rPr lang="de-DE" dirty="0" smtClean="0"/>
              <a:t> </a:t>
            </a:r>
            <a:r>
              <a:rPr lang="de-DE" dirty="0" err="1" smtClean="0"/>
              <a:t>amigos</a:t>
            </a:r>
            <a:r>
              <a:rPr lang="de-DE" dirty="0" smtClean="0"/>
              <a:t>.</a:t>
            </a:r>
          </a:p>
          <a:p>
            <a:endParaRPr lang="de-DE" dirty="0" smtClean="0"/>
          </a:p>
        </p:txBody>
      </p:sp>
      <p:pic>
        <p:nvPicPr>
          <p:cNvPr id="4" name="Grafik 3" descr="florida_confusing_ballo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3212976"/>
            <a:ext cx="4132960" cy="3017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Cédulas da </a:t>
            </a:r>
            <a:r>
              <a:rPr lang="de-DE" dirty="0" smtClean="0"/>
              <a:t>Votação </a:t>
            </a:r>
            <a:r>
              <a:rPr lang="de-DE" dirty="0" smtClean="0"/>
              <a:t>Presidencial de 2000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Mike Collins e David </a:t>
            </a:r>
            <a:r>
              <a:rPr lang="de-DE" dirty="0" err="1" smtClean="0"/>
              <a:t>Gaetan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A AIDS levou </a:t>
            </a:r>
            <a:r>
              <a:rPr lang="de-DE" dirty="0" smtClean="0"/>
              <a:t>décadas </a:t>
            </a:r>
            <a:r>
              <a:rPr lang="de-DE" dirty="0" smtClean="0"/>
              <a:t>para se propagar. O cartum da cédula, porém, se disseminou em </a:t>
            </a:r>
            <a:r>
              <a:rPr lang="de-DE" dirty="0" smtClean="0"/>
              <a:t>questão </a:t>
            </a:r>
            <a:r>
              <a:rPr lang="de-DE" dirty="0" smtClean="0"/>
              <a:t>de dias.</a:t>
            </a:r>
          </a:p>
          <a:p>
            <a:endParaRPr lang="de-DE" dirty="0" smtClean="0"/>
          </a:p>
          <a:p>
            <a:r>
              <a:rPr lang="de-DE" dirty="0" smtClean="0"/>
              <a:t>Ambos </a:t>
            </a:r>
            <a:r>
              <a:rPr lang="de-DE" dirty="0" err="1" smtClean="0"/>
              <a:t>obedecem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leis</a:t>
            </a:r>
            <a:r>
              <a:rPr lang="de-DE" dirty="0" smtClean="0"/>
              <a:t> </a:t>
            </a:r>
            <a:r>
              <a:rPr lang="de-DE" dirty="0" err="1" smtClean="0"/>
              <a:t>que</a:t>
            </a:r>
            <a:r>
              <a:rPr lang="de-DE" dirty="0" smtClean="0"/>
              <a:t> a </a:t>
            </a:r>
            <a:r>
              <a:rPr lang="de-DE" dirty="0" err="1" smtClean="0"/>
              <a:t>propagacao</a:t>
            </a:r>
            <a:r>
              <a:rPr lang="de-DE" dirty="0" smtClean="0"/>
              <a:t> de </a:t>
            </a:r>
            <a:r>
              <a:rPr lang="de-DE" dirty="0" err="1" smtClean="0"/>
              <a:t>vírus</a:t>
            </a:r>
            <a:r>
              <a:rPr lang="de-DE" dirty="0" smtClean="0"/>
              <a:t> de </a:t>
            </a:r>
            <a:r>
              <a:rPr lang="de-DE" dirty="0" err="1" smtClean="0"/>
              <a:t>modismos</a:t>
            </a:r>
            <a:r>
              <a:rPr lang="de-DE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Cédulas da </a:t>
            </a:r>
            <a:r>
              <a:rPr lang="de-DE" dirty="0" smtClean="0"/>
              <a:t>Votação </a:t>
            </a:r>
            <a:r>
              <a:rPr lang="de-DE" dirty="0" smtClean="0"/>
              <a:t>Presidencial de 2000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Benefícios de se Entender a </a:t>
            </a:r>
            <a:r>
              <a:rPr lang="de-DE" dirty="0" smtClean="0"/>
              <a:t>Propagação </a:t>
            </a:r>
            <a:r>
              <a:rPr lang="de-DE" dirty="0" smtClean="0"/>
              <a:t>de Vírus e Modismos:</a:t>
            </a:r>
          </a:p>
          <a:p>
            <a:endParaRPr lang="de-DE" dirty="0" smtClean="0"/>
          </a:p>
          <a:p>
            <a:pPr lvl="1"/>
            <a:r>
              <a:rPr lang="de-DE" dirty="0" err="1" smtClean="0"/>
              <a:t>Executivos</a:t>
            </a:r>
            <a:r>
              <a:rPr lang="de-DE" dirty="0" smtClean="0"/>
              <a:t> de Marketing</a:t>
            </a:r>
          </a:p>
          <a:p>
            <a:pPr lvl="1"/>
            <a:r>
              <a:rPr lang="de-DE" dirty="0" err="1" smtClean="0"/>
              <a:t>Sociólogos</a:t>
            </a:r>
            <a:endParaRPr lang="de-DE" dirty="0" smtClean="0"/>
          </a:p>
          <a:p>
            <a:pPr lvl="1"/>
            <a:r>
              <a:rPr lang="de-DE" dirty="0" err="1" smtClean="0"/>
              <a:t>Cientistas</a:t>
            </a:r>
            <a:r>
              <a:rPr lang="de-DE" dirty="0" smtClean="0"/>
              <a:t> </a:t>
            </a:r>
            <a:r>
              <a:rPr lang="de-DE" dirty="0" err="1" smtClean="0"/>
              <a:t>Políticos</a:t>
            </a:r>
            <a:endParaRPr lang="de-DE" dirty="0" smtClean="0"/>
          </a:p>
          <a:p>
            <a:pPr lvl="1"/>
            <a:r>
              <a:rPr lang="de-DE" dirty="0" err="1" smtClean="0"/>
              <a:t>Médicos</a:t>
            </a:r>
            <a:r>
              <a:rPr lang="de-DE" dirty="0" smtClean="0"/>
              <a:t> e </a:t>
            </a:r>
            <a:r>
              <a:rPr lang="de-DE" dirty="0" err="1" smtClean="0"/>
              <a:t>Epidemologistas</a:t>
            </a:r>
            <a:endParaRPr lang="de-DE" dirty="0" smtClean="0"/>
          </a:p>
          <a:p>
            <a:pPr lvl="1"/>
            <a:r>
              <a:rPr lang="de-DE" dirty="0" smtClean="0"/>
              <a:t>Gestores de </a:t>
            </a:r>
            <a:r>
              <a:rPr lang="de-DE" dirty="0" smtClean="0"/>
              <a:t>Sistema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keanos">
  <a:themeElements>
    <a:clrScheme name="Okeanos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keanos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keanos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89</TotalTime>
  <Words>1593</Words>
  <Application>Microsoft Office PowerPoint</Application>
  <PresentationFormat>Apresentação na tela (4:3)</PresentationFormat>
  <Paragraphs>215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34</vt:i4>
      </vt:variant>
    </vt:vector>
  </HeadingPairs>
  <TitlesOfParts>
    <vt:vector size="35" baseType="lpstr">
      <vt:lpstr>Okeanos</vt:lpstr>
      <vt:lpstr>Virus e Modismos</vt:lpstr>
      <vt:lpstr>Agenda</vt:lpstr>
      <vt:lpstr>Virus da Aids nos Estados Unidos</vt:lpstr>
      <vt:lpstr>Virus da Aids nos Estados Unidos</vt:lpstr>
      <vt:lpstr>Virus da Aids nos Estados Unidos</vt:lpstr>
      <vt:lpstr>Virus da Aids nos Estados Unidos</vt:lpstr>
      <vt:lpstr>Cédulas da Votação Presidencial de 2000</vt:lpstr>
      <vt:lpstr>Cédulas da Votação Presidencial de 2000</vt:lpstr>
      <vt:lpstr>Cédulas da Votação Presidencial de 2000</vt:lpstr>
      <vt:lpstr>Sementes Híbridas de Milho</vt:lpstr>
      <vt:lpstr>Sementes Híbridas de Milho</vt:lpstr>
      <vt:lpstr>Sementes Híbridas de Milho</vt:lpstr>
      <vt:lpstr>Sementes Híbridas de Milho</vt:lpstr>
      <vt:lpstr>Disseminação da Tetraciclina</vt:lpstr>
      <vt:lpstr>Disseminação da Tetraciclina</vt:lpstr>
      <vt:lpstr>Disseminação da Tetraciclina</vt:lpstr>
      <vt:lpstr>Modelo Limar</vt:lpstr>
      <vt:lpstr>Modelo Limar</vt:lpstr>
      <vt:lpstr>Modelo Limar</vt:lpstr>
      <vt:lpstr>Love Bug</vt:lpstr>
      <vt:lpstr>Love Bug</vt:lpstr>
      <vt:lpstr>Love Bug</vt:lpstr>
      <vt:lpstr>Love Bug</vt:lpstr>
      <vt:lpstr>Modelo para Vírus de Computador</vt:lpstr>
      <vt:lpstr>Modelo para Vírus de Computador</vt:lpstr>
      <vt:lpstr>Modelo para Vírus de Computador</vt:lpstr>
      <vt:lpstr>Redes Sociais com Topologia Sem Escala</vt:lpstr>
      <vt:lpstr>Redes Sociais com Topologia Sem Escala</vt:lpstr>
      <vt:lpstr>Redes Sociais com Topologia Sem Escala</vt:lpstr>
      <vt:lpstr>Redes Sociais com Topologia Sem Escala</vt:lpstr>
      <vt:lpstr>Idéias Virulentas dos Últimos Anos</vt:lpstr>
      <vt:lpstr>Idéias Virulentas dos Últimos Anos</vt:lpstr>
      <vt:lpstr>Apresentação do PowerPoint</vt:lpstr>
      <vt:lpstr>Referências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Virus e Modismos</dc:title>
  <dc:creator>Francisco</dc:creator>
  <cp:lastModifiedBy>ldd</cp:lastModifiedBy>
  <cp:revision>25</cp:revision>
  <dcterms:created xsi:type="dcterms:W3CDTF">2011-04-27T00:06:04Z</dcterms:created>
  <dcterms:modified xsi:type="dcterms:W3CDTF">2011-04-29T18:01:12Z</dcterms:modified>
</cp:coreProperties>
</file>