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9" r:id="rId3"/>
    <p:sldId id="262" r:id="rId4"/>
    <p:sldId id="284" r:id="rId5"/>
    <p:sldId id="260" r:id="rId6"/>
    <p:sldId id="267" r:id="rId7"/>
    <p:sldId id="263" r:id="rId8"/>
    <p:sldId id="265" r:id="rId9"/>
    <p:sldId id="261" r:id="rId10"/>
    <p:sldId id="286" r:id="rId11"/>
    <p:sldId id="264" r:id="rId12"/>
    <p:sldId id="266" r:id="rId13"/>
    <p:sldId id="268" r:id="rId14"/>
    <p:sldId id="270" r:id="rId15"/>
    <p:sldId id="271" r:id="rId16"/>
    <p:sldId id="285" r:id="rId17"/>
    <p:sldId id="273" r:id="rId18"/>
    <p:sldId id="269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58" r:id="rId27"/>
    <p:sldId id="280" r:id="rId28"/>
    <p:sldId id="281" r:id="rId29"/>
    <p:sldId id="282" r:id="rId30"/>
    <p:sldId id="283" r:id="rId31"/>
    <p:sldId id="25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00" autoAdjust="0"/>
  </p:normalViewPr>
  <p:slideViewPr>
    <p:cSldViewPr>
      <p:cViewPr varScale="1">
        <p:scale>
          <a:sx n="61" d="100"/>
          <a:sy n="61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9AD5E-D490-454E-AF60-FC53043D3D5B}" type="datetimeFigureOut">
              <a:rPr lang="pt-BR" smtClean="0"/>
              <a:pPr/>
              <a:t>26/04/2011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F16A1-3923-4F17-B0EE-F43625E30D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16A1-3923-4F17-B0EE-F43625E30D81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É um </a:t>
            </a:r>
            <a:r>
              <a:rPr lang="en-US" dirty="0" err="1" smtClean="0"/>
              <a:t>modelo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matemático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redes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16A1-3923-4F17-B0EE-F43625E30D81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1. Sharon Stone</a:t>
            </a:r>
          </a:p>
          <a:p>
            <a:r>
              <a:rPr lang="pt-BR" dirty="0" smtClean="0"/>
              <a:t>1. Brad Pitt</a:t>
            </a:r>
          </a:p>
          <a:p>
            <a:r>
              <a:rPr lang="pt-BR" dirty="0" smtClean="0"/>
              <a:t>2. Angelina Jolie</a:t>
            </a:r>
          </a:p>
          <a:p>
            <a:r>
              <a:rPr lang="pt-BR" dirty="0" smtClean="0"/>
              <a:t>2. Matheus </a:t>
            </a:r>
            <a:r>
              <a:rPr lang="pt-BR" dirty="0" err="1" smtClean="0"/>
              <a:t>Nachtergaele</a:t>
            </a:r>
            <a:endParaRPr lang="pt-BR" dirty="0" smtClean="0"/>
          </a:p>
          <a:p>
            <a:r>
              <a:rPr lang="pt-BR" dirty="0" smtClean="0"/>
              <a:t>3. </a:t>
            </a:r>
            <a:r>
              <a:rPr lang="pt-BR" smtClean="0"/>
              <a:t>Kuki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16A1-3923-4F17-B0EE-F43625E30D81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Numero</a:t>
            </a:r>
            <a:r>
              <a:rPr lang="en-US" baseline="0" dirty="0" smtClean="0"/>
              <a:t> de bacon (</a:t>
            </a:r>
            <a:r>
              <a:rPr lang="en-US" baseline="0" dirty="0" err="1" smtClean="0"/>
              <a:t>achar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coisas</a:t>
            </a:r>
            <a:r>
              <a:rPr lang="en-US" baseline="0" dirty="0" smtClean="0"/>
              <a:t> </a:t>
            </a:r>
            <a:r>
              <a:rPr lang="en-US" baseline="0" smtClean="0"/>
              <a:t>engracadas)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F16A1-3923-4F17-B0EE-F43625E30D81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B55722-8857-4A4D-AE73-BA48CB7DDA2D}" type="datetime1">
              <a:rPr lang="pt-BR" smtClean="0"/>
              <a:t>26/04/2011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E957-D93C-428B-B7D9-B69AACE0B2C4}" type="datetime1">
              <a:rPr lang="pt-BR" smtClean="0"/>
              <a:t>26/04/2011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43AF-CC9E-482D-9277-71C8C676417A}" type="datetime1">
              <a:rPr lang="pt-BR" smtClean="0"/>
              <a:t>26/04/2011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843F-E838-445F-8318-8168679A12C4}" type="datetime1">
              <a:rPr lang="pt-BR" smtClean="0"/>
              <a:t>26/04/2011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56E3-2AB6-428D-8C31-344B62849791}" type="datetime1">
              <a:rPr lang="pt-BR" smtClean="0"/>
              <a:t>26/04/2011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82EC-7296-49E3-9170-18D79ED5FCDC}" type="datetime1">
              <a:rPr lang="pt-BR" smtClean="0"/>
              <a:t>26/04/2011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785737-31B4-44FE-BC30-F57621F75CC7}" type="datetime1">
              <a:rPr lang="pt-BR" smtClean="0"/>
              <a:t>26/04/2011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E443CB-F0B9-426F-B683-C30085A887EF}" type="datetime1">
              <a:rPr lang="pt-BR" smtClean="0"/>
              <a:t>26/04/2011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9654-453A-4C9E-9794-E43DAFAEE88C}" type="datetime1">
              <a:rPr lang="pt-BR" smtClean="0"/>
              <a:t>26/04/2011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E6FA-0B4B-45A9-A67B-4C3CD3500175}" type="datetime1">
              <a:rPr lang="pt-BR" smtClean="0"/>
              <a:t>26/04/2011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3AD9-DD0E-4697-9AC8-D2FF4FCC9349}" type="datetime1">
              <a:rPr lang="pt-BR" smtClean="0"/>
              <a:t>26/04/2011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5156C6E-EF29-401B-B4AF-49861996D3C7}" type="datetime1">
              <a:rPr lang="pt-BR" smtClean="0"/>
              <a:t>26/04/2011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621E69-1097-4146-807D-350753D20B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oracleofbacon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gmu.edu/~astavrou/smallworld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ordalierinstitute.com/target1.html" TargetMode="External"/><Relationship Id="rId3" Type="http://schemas.openxmlformats.org/officeDocument/2006/relationships/hyperlink" Target="http://en.wikipedia.org/wiki/Small-world_network" TargetMode="External"/><Relationship Id="rId7" Type="http://schemas.openxmlformats.org/officeDocument/2006/relationships/hyperlink" Target="http://www.oakland.edu/?id=9570&amp;sid=243" TargetMode="External"/><Relationship Id="rId2" Type="http://schemas.openxmlformats.org/officeDocument/2006/relationships/hyperlink" Target="http://www.onesiteperday.com/2010/12/visualizing-friendship-on-faceboo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alaworld.net/Engage/SmallWorlds/tabid/751/Default.aspx" TargetMode="External"/><Relationship Id="rId5" Type="http://schemas.openxmlformats.org/officeDocument/2006/relationships/hyperlink" Target="http://measure.igpp.ucla.edu/GK12-SEE-LA/Lesson_Files_09/Tina_Wey/TW_social_networks_activity.htm" TargetMode="External"/><Relationship Id="rId10" Type="http://schemas.openxmlformats.org/officeDocument/2006/relationships/hyperlink" Target="http://www.mun.ca/biology/scarr/4241_Devo_Germ_Celegans.html" TargetMode="External"/><Relationship Id="rId4" Type="http://schemas.openxmlformats.org/officeDocument/2006/relationships/hyperlink" Target="http://en.wikipedia.org/wiki/Six_degrees_of_separation" TargetMode="External"/><Relationship Id="rId9" Type="http://schemas.openxmlformats.org/officeDocument/2006/relationships/hyperlink" Target="http://movito.net/all-on-the-same-map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338192" y="4221088"/>
            <a:ext cx="1322040" cy="457200"/>
          </a:xfrm>
        </p:spPr>
        <p:txBody>
          <a:bodyPr/>
          <a:lstStyle/>
          <a:p>
            <a:r>
              <a:rPr lang="en-US" sz="1200" dirty="0" smtClean="0"/>
              <a:t>Filipe </a:t>
            </a:r>
            <a:r>
              <a:rPr lang="en-US" sz="1200" dirty="0" err="1" smtClean="0"/>
              <a:t>Magalhães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Stanley </a:t>
            </a:r>
            <a:r>
              <a:rPr lang="en-US" dirty="0" err="1" smtClean="0"/>
              <a:t>Milgram</a:t>
            </a:r>
            <a:r>
              <a:rPr lang="en-US" dirty="0" smtClean="0"/>
              <a:t> – 1967 </a:t>
            </a:r>
          </a:p>
          <a:p>
            <a:pPr lvl="1"/>
            <a:r>
              <a:rPr lang="en-US" dirty="0" err="1" smtClean="0"/>
              <a:t>Curiosidade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Perguntou</a:t>
            </a:r>
            <a:r>
              <a:rPr lang="en-US" dirty="0" smtClean="0"/>
              <a:t> a </a:t>
            </a:r>
            <a:r>
              <a:rPr lang="en-US" dirty="0" err="1" smtClean="0"/>
              <a:t>alguém</a:t>
            </a:r>
            <a:r>
              <a:rPr lang="en-US" dirty="0" smtClean="0"/>
              <a:t> </a:t>
            </a:r>
            <a:r>
              <a:rPr lang="en-US" dirty="0" err="1" smtClean="0"/>
              <a:t>inteligente</a:t>
            </a:r>
            <a:r>
              <a:rPr lang="en-US" dirty="0" smtClean="0"/>
              <a:t> </a:t>
            </a:r>
            <a:r>
              <a:rPr lang="en-US" dirty="0" err="1" smtClean="0"/>
              <a:t>quantos</a:t>
            </a:r>
            <a:r>
              <a:rPr lang="en-US" dirty="0" smtClean="0"/>
              <a:t> links </a:t>
            </a:r>
            <a:r>
              <a:rPr lang="en-US" dirty="0" err="1" smtClean="0"/>
              <a:t>seriam</a:t>
            </a:r>
            <a:r>
              <a:rPr lang="en-US" dirty="0" smtClean="0"/>
              <a:t> </a:t>
            </a:r>
            <a:r>
              <a:rPr lang="en-US" dirty="0" err="1" smtClean="0"/>
              <a:t>necessários</a:t>
            </a:r>
            <a:r>
              <a:rPr lang="en-US" dirty="0" smtClean="0"/>
              <a:t>, </a:t>
            </a:r>
            <a:r>
              <a:rPr lang="en-US" dirty="0" err="1" smtClean="0"/>
              <a:t>responderam-lhe</a:t>
            </a:r>
            <a:r>
              <a:rPr lang="en-US" dirty="0" smtClean="0"/>
              <a:t> ‘</a:t>
            </a:r>
            <a:r>
              <a:rPr lang="en-US" dirty="0" err="1" smtClean="0"/>
              <a:t>centenas</a:t>
            </a:r>
            <a:r>
              <a:rPr lang="en-US" dirty="0" smtClean="0"/>
              <a:t>’”</a:t>
            </a:r>
            <a:endParaRPr lang="pt-BR" dirty="0" smtClean="0"/>
          </a:p>
          <a:p>
            <a:pPr lvl="1"/>
            <a:r>
              <a:rPr lang="en-US" dirty="0" err="1" smtClean="0"/>
              <a:t>Resultado</a:t>
            </a:r>
            <a:r>
              <a:rPr lang="en-US" dirty="0" smtClean="0"/>
              <a:t>:  </a:t>
            </a:r>
          </a:p>
          <a:p>
            <a:pPr lvl="2"/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carta</a:t>
            </a:r>
            <a:r>
              <a:rPr lang="en-US" dirty="0" smtClean="0"/>
              <a:t> com 2 links;</a:t>
            </a:r>
          </a:p>
          <a:p>
            <a:pPr lvl="2"/>
            <a:r>
              <a:rPr lang="en-US" dirty="0" err="1" smtClean="0"/>
              <a:t>Média</a:t>
            </a:r>
            <a:r>
              <a:rPr lang="en-US" dirty="0" smtClean="0"/>
              <a:t> de 5,5 links – </a:t>
            </a:r>
            <a:r>
              <a:rPr lang="en-US" dirty="0" err="1" smtClean="0"/>
              <a:t>arredondando</a:t>
            </a:r>
            <a:r>
              <a:rPr lang="en-US" dirty="0" smtClean="0"/>
              <a:t>: 6.</a:t>
            </a:r>
          </a:p>
          <a:p>
            <a:pPr lvl="1"/>
            <a:r>
              <a:rPr lang="en-US" dirty="0" err="1" smtClean="0"/>
              <a:t>Surgiu</a:t>
            </a:r>
            <a:r>
              <a:rPr lang="en-US" dirty="0" smtClean="0"/>
              <a:t> o </a:t>
            </a:r>
            <a:r>
              <a:rPr lang="en-US" dirty="0" err="1" smtClean="0"/>
              <a:t>termo</a:t>
            </a:r>
            <a:r>
              <a:rPr lang="en-US" dirty="0" smtClean="0"/>
              <a:t> “</a:t>
            </a:r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r>
              <a:rPr lang="en-US" dirty="0" smtClean="0"/>
              <a:t>”</a:t>
            </a: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 </a:t>
            </a:r>
            <a:r>
              <a:rPr lang="en-US" dirty="0" err="1" smtClean="0"/>
              <a:t>Berners</a:t>
            </a:r>
            <a:r>
              <a:rPr lang="en-US" dirty="0" smtClean="0"/>
              <a:t> Lee – 1980</a:t>
            </a:r>
          </a:p>
          <a:p>
            <a:pPr lvl="1"/>
            <a:r>
              <a:rPr lang="en-US" dirty="0" err="1" smtClean="0"/>
              <a:t>Idéia</a:t>
            </a:r>
            <a:r>
              <a:rPr lang="en-US" dirty="0" smtClean="0"/>
              <a:t>: “</a:t>
            </a:r>
            <a:r>
              <a:rPr lang="en-US" dirty="0" err="1" smtClean="0"/>
              <a:t>armazenar</a:t>
            </a:r>
            <a:r>
              <a:rPr lang="en-US" dirty="0" smtClean="0"/>
              <a:t> e </a:t>
            </a:r>
            <a:r>
              <a:rPr lang="en-US" dirty="0" err="1" smtClean="0"/>
              <a:t>disponibilizar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informações</a:t>
            </a:r>
            <a:r>
              <a:rPr lang="en-US" dirty="0" smtClean="0"/>
              <a:t> do </a:t>
            </a:r>
            <a:r>
              <a:rPr lang="en-US" dirty="0" err="1" smtClean="0"/>
              <a:t>planeta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permitia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computadores</a:t>
            </a:r>
            <a:r>
              <a:rPr lang="en-US" dirty="0" smtClean="0"/>
              <a:t> </a:t>
            </a:r>
            <a:r>
              <a:rPr lang="en-US" dirty="0" err="1" smtClean="0"/>
              <a:t>conectar</a:t>
            </a:r>
            <a:r>
              <a:rPr lang="en-US" dirty="0" smtClean="0"/>
              <a:t>-se entre </a:t>
            </a:r>
            <a:r>
              <a:rPr lang="en-US" dirty="0" err="1" smtClean="0"/>
              <a:t>si</a:t>
            </a:r>
            <a:r>
              <a:rPr lang="en-US" dirty="0" smtClean="0"/>
              <a:t>. (1980)</a:t>
            </a:r>
          </a:p>
          <a:p>
            <a:pPr lvl="2"/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tarde</a:t>
            </a:r>
            <a:r>
              <a:rPr lang="en-US" dirty="0" smtClean="0"/>
              <a:t> </a:t>
            </a:r>
            <a:r>
              <a:rPr lang="en-US" dirty="0" err="1" smtClean="0"/>
              <a:t>tornou</a:t>
            </a:r>
            <a:r>
              <a:rPr lang="en-US" dirty="0" smtClean="0"/>
              <a:t>-se a: World Wide Web (1990)</a:t>
            </a:r>
          </a:p>
          <a:p>
            <a:pPr lvl="1"/>
            <a:r>
              <a:rPr lang="en-US" dirty="0" smtClean="0"/>
              <a:t>“Se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escrito</a:t>
            </a:r>
            <a:r>
              <a:rPr lang="en-US" dirty="0" smtClean="0"/>
              <a:t>, </a:t>
            </a:r>
            <a:r>
              <a:rPr lang="en-US" dirty="0" err="1" smtClean="0"/>
              <a:t>desenhado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fotografado</a:t>
            </a:r>
            <a:r>
              <a:rPr lang="en-US" dirty="0" smtClean="0"/>
              <a:t>, </a:t>
            </a:r>
            <a:r>
              <a:rPr lang="en-US" dirty="0" err="1" smtClean="0"/>
              <a:t>há</a:t>
            </a:r>
            <a:r>
              <a:rPr lang="en-US" dirty="0" smtClean="0"/>
              <a:t> chances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exista</a:t>
            </a:r>
            <a:r>
              <a:rPr lang="en-US" dirty="0" smtClean="0"/>
              <a:t> um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web </a:t>
            </a:r>
            <a:r>
              <a:rPr lang="en-US" dirty="0" err="1" smtClean="0"/>
              <a:t>que</a:t>
            </a:r>
            <a:r>
              <a:rPr lang="en-US" dirty="0" smtClean="0"/>
              <a:t> de </a:t>
            </a:r>
            <a:r>
              <a:rPr lang="en-US" dirty="0" err="1" smtClean="0"/>
              <a:t>alguma</a:t>
            </a:r>
            <a:r>
              <a:rPr lang="en-US" dirty="0" smtClean="0"/>
              <a:t> forma o </a:t>
            </a:r>
            <a:r>
              <a:rPr lang="en-US" dirty="0" err="1" smtClean="0"/>
              <a:t>contém</a:t>
            </a:r>
            <a:r>
              <a:rPr lang="en-US" dirty="0" smtClean="0"/>
              <a:t>.”</a:t>
            </a:r>
          </a:p>
          <a:p>
            <a:pPr lvl="2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“</a:t>
            </a:r>
            <a:r>
              <a:rPr lang="en-US" dirty="0" err="1" smtClean="0"/>
              <a:t>filmado</a:t>
            </a:r>
            <a:r>
              <a:rPr lang="en-US" dirty="0" smtClean="0"/>
              <a:t>” </a:t>
            </a:r>
            <a:r>
              <a:rPr lang="en-US" dirty="0" err="1" smtClean="0"/>
              <a:t>também</a:t>
            </a:r>
            <a:r>
              <a:rPr lang="en-US" dirty="0" smtClean="0"/>
              <a:t>? (2011)</a:t>
            </a:r>
            <a:endParaRPr lang="pt-BR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Hawoong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r>
              <a:rPr lang="en-US" dirty="0" smtClean="0"/>
              <a:t> - 1988</a:t>
            </a:r>
          </a:p>
          <a:p>
            <a:pPr lvl="1"/>
            <a:r>
              <a:rPr lang="en-US" dirty="0" err="1" smtClean="0"/>
              <a:t>Criou</a:t>
            </a:r>
            <a:r>
              <a:rPr lang="en-US" dirty="0" smtClean="0"/>
              <a:t> um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mapear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documentos</a:t>
            </a:r>
            <a:r>
              <a:rPr lang="en-US" dirty="0" smtClean="0"/>
              <a:t> (300 mil)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Universidade</a:t>
            </a:r>
            <a:r>
              <a:rPr lang="en-US" dirty="0" smtClean="0"/>
              <a:t> de Notre Dame</a:t>
            </a:r>
          </a:p>
          <a:p>
            <a:pPr lvl="1"/>
            <a:r>
              <a:rPr lang="en-US" dirty="0" err="1" smtClean="0"/>
              <a:t>Média</a:t>
            </a:r>
            <a:r>
              <a:rPr lang="en-US" dirty="0" smtClean="0"/>
              <a:t> de links: 11</a:t>
            </a:r>
          </a:p>
          <a:p>
            <a:r>
              <a:rPr lang="en-US" dirty="0" smtClean="0"/>
              <a:t>E </a:t>
            </a:r>
            <a:r>
              <a:rPr lang="en-US" dirty="0" err="1" smtClean="0"/>
              <a:t>na</a:t>
            </a:r>
            <a:r>
              <a:rPr lang="en-US" dirty="0" smtClean="0"/>
              <a:t> Web </a:t>
            </a:r>
            <a:r>
              <a:rPr lang="en-US" dirty="0" err="1" smtClean="0"/>
              <a:t>toda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3 mil </a:t>
            </a:r>
            <a:r>
              <a:rPr lang="en-US" dirty="0" err="1" smtClean="0"/>
              <a:t>vezes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nd.edu (1999)</a:t>
            </a:r>
          </a:p>
          <a:p>
            <a:pPr lvl="1"/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... mil, 10 mil, 800 </a:t>
            </a:r>
            <a:r>
              <a:rPr lang="en-US" dirty="0" err="1" smtClean="0"/>
              <a:t>milhões</a:t>
            </a:r>
            <a:endParaRPr lang="en-US" dirty="0" smtClean="0"/>
          </a:p>
          <a:p>
            <a:pPr lvl="1"/>
            <a:r>
              <a:rPr lang="en-US" dirty="0" err="1" smtClean="0"/>
              <a:t>Relação</a:t>
            </a:r>
            <a:r>
              <a:rPr lang="en-US" dirty="0" smtClean="0"/>
              <a:t>: d = 0,35 + 2log N</a:t>
            </a:r>
          </a:p>
          <a:p>
            <a:pPr lvl="1"/>
            <a:r>
              <a:rPr lang="en-US" dirty="0" err="1" smtClean="0"/>
              <a:t>Resultado</a:t>
            </a:r>
            <a:r>
              <a:rPr lang="en-US" dirty="0" smtClean="0"/>
              <a:t>: 19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x x x x x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redes</a:t>
            </a:r>
            <a:r>
              <a:rPr lang="en-US" dirty="0" smtClean="0"/>
              <a:t> com </a:t>
            </a:r>
            <a:r>
              <a:rPr lang="en-US" dirty="0" err="1" smtClean="0"/>
              <a:t>bilhões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caminhos</a:t>
            </a:r>
            <a:r>
              <a:rPr lang="en-US" dirty="0" smtClean="0"/>
              <a:t> </a:t>
            </a:r>
            <a:r>
              <a:rPr lang="en-US" dirty="0" err="1" smtClean="0"/>
              <a:t>tão</a:t>
            </a:r>
            <a:r>
              <a:rPr lang="en-US" dirty="0" smtClean="0"/>
              <a:t> </a:t>
            </a:r>
            <a:r>
              <a:rPr lang="en-US" dirty="0" err="1" smtClean="0"/>
              <a:t>curtos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Links</a:t>
            </a:r>
          </a:p>
          <a:p>
            <a:r>
              <a:rPr lang="en-US" dirty="0" err="1" smtClean="0"/>
              <a:t>Considere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com </a:t>
            </a:r>
            <a:r>
              <a:rPr lang="en-US" i="1" dirty="0" smtClean="0"/>
              <a:t>k</a:t>
            </a:r>
            <a:r>
              <a:rPr lang="en-US" dirty="0" smtClean="0"/>
              <a:t> links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Com um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passo</a:t>
            </a:r>
            <a:r>
              <a:rPr lang="en-US" dirty="0" smtClean="0"/>
              <a:t>, </a:t>
            </a:r>
            <a:r>
              <a:rPr lang="en-US" dirty="0" err="1" smtClean="0"/>
              <a:t>atingiremos</a:t>
            </a:r>
            <a:r>
              <a:rPr lang="en-US" dirty="0" smtClean="0"/>
              <a:t> </a:t>
            </a:r>
            <a:r>
              <a:rPr lang="en-US" i="1" dirty="0" smtClean="0"/>
              <a:t>k²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Com </a:t>
            </a:r>
            <a:r>
              <a:rPr lang="en-US" i="1" dirty="0" smtClean="0"/>
              <a:t>d-1 </a:t>
            </a:r>
            <a:r>
              <a:rPr lang="en-US" dirty="0" err="1" smtClean="0"/>
              <a:t>passos</a:t>
            </a:r>
            <a:r>
              <a:rPr lang="en-US" dirty="0" smtClean="0"/>
              <a:t>, </a:t>
            </a:r>
            <a:r>
              <a:rPr lang="en-US" dirty="0" err="1" smtClean="0"/>
              <a:t>atingiremos</a:t>
            </a:r>
            <a:r>
              <a:rPr lang="en-US" dirty="0" smtClean="0"/>
              <a:t> </a:t>
            </a:r>
            <a:r>
              <a:rPr lang="en-US" i="1" dirty="0" err="1" smtClean="0"/>
              <a:t>k</a:t>
            </a:r>
            <a:r>
              <a:rPr lang="en-US" i="1" baseline="30000" dirty="0" err="1" smtClean="0"/>
              <a:t>d</a:t>
            </a:r>
            <a:r>
              <a:rPr lang="en-US" i="1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Se </a:t>
            </a:r>
            <a:r>
              <a:rPr lang="en-US" i="1" dirty="0" smtClean="0"/>
              <a:t>k </a:t>
            </a:r>
            <a:r>
              <a:rPr lang="en-US" dirty="0" smtClean="0"/>
              <a:t>é </a:t>
            </a:r>
            <a:r>
              <a:rPr lang="en-US" dirty="0" err="1" smtClean="0"/>
              <a:t>grande</a:t>
            </a:r>
            <a:r>
              <a:rPr lang="en-US" dirty="0" smtClean="0"/>
              <a:t>,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r>
              <a:rPr lang="en-US" dirty="0" smtClean="0"/>
              <a:t>, </a:t>
            </a:r>
            <a:r>
              <a:rPr lang="en-US" dirty="0" err="1" smtClean="0"/>
              <a:t>chegaremos</a:t>
            </a:r>
            <a:r>
              <a:rPr lang="en-US" dirty="0" smtClean="0"/>
              <a:t> a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i="1" dirty="0" smtClean="0"/>
              <a:t>N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d</a:t>
            </a:r>
            <a:r>
              <a:rPr lang="en-US" dirty="0" smtClean="0"/>
              <a:t> = log </a:t>
            </a:r>
            <a:r>
              <a:rPr lang="en-US" i="1" dirty="0" smtClean="0"/>
              <a:t>N</a:t>
            </a:r>
            <a:r>
              <a:rPr lang="en-US" dirty="0" smtClean="0"/>
              <a:t>/log </a:t>
            </a:r>
            <a:r>
              <a:rPr lang="en-US" i="1" dirty="0" smtClean="0"/>
              <a:t>k</a:t>
            </a:r>
            <a:endParaRPr lang="pt-BR" i="1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Porém</a:t>
            </a:r>
            <a:r>
              <a:rPr lang="en-US" dirty="0" smtClean="0"/>
              <a:t>…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>
                <a:solidFill>
                  <a:srgbClr val="FF0000"/>
                </a:solidFill>
              </a:rPr>
              <a:t>fácil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encontrar</a:t>
            </a:r>
            <a:r>
              <a:rPr lang="en-US" dirty="0" smtClean="0"/>
              <a:t> </a:t>
            </a:r>
            <a:r>
              <a:rPr lang="en-US" dirty="0" err="1" smtClean="0"/>
              <a:t>tudo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Encontrar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web (dado: </a:t>
            </a:r>
            <a:r>
              <a:rPr lang="en-US" i="1" dirty="0" smtClean="0"/>
              <a:t>k</a:t>
            </a:r>
            <a:r>
              <a:rPr lang="en-US" dirty="0" smtClean="0"/>
              <a:t> = 7).</a:t>
            </a:r>
          </a:p>
          <a:p>
            <a:pPr lvl="1"/>
            <a:r>
              <a:rPr lang="en-US" dirty="0" err="1" smtClean="0"/>
              <a:t>Partindo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, </a:t>
            </a:r>
            <a:r>
              <a:rPr lang="en-US" dirty="0" err="1" smtClean="0"/>
              <a:t>temos</a:t>
            </a:r>
            <a:r>
              <a:rPr lang="en-US" dirty="0" smtClean="0"/>
              <a:t> 7 </a:t>
            </a:r>
            <a:r>
              <a:rPr lang="en-US" dirty="0" err="1" smtClean="0"/>
              <a:t>possibilidades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No “</a:t>
            </a:r>
            <a:r>
              <a:rPr lang="en-US" dirty="0" err="1" smtClean="0"/>
              <a:t>último</a:t>
            </a:r>
            <a:r>
              <a:rPr lang="en-US" dirty="0" smtClean="0"/>
              <a:t>” </a:t>
            </a:r>
            <a:r>
              <a:rPr lang="en-US" dirty="0" err="1" smtClean="0"/>
              <a:t>passo</a:t>
            </a:r>
            <a:r>
              <a:rPr lang="en-US" dirty="0" smtClean="0"/>
              <a:t> (o 19</a:t>
            </a:r>
            <a:r>
              <a:rPr lang="en-US" baseline="30000" dirty="0" smtClean="0"/>
              <a:t>o</a:t>
            </a:r>
            <a:r>
              <a:rPr lang="en-US" dirty="0" smtClean="0"/>
              <a:t>) </a:t>
            </a:r>
            <a:r>
              <a:rPr lang="en-US" dirty="0" err="1" smtClean="0"/>
              <a:t>chegaríamos</a:t>
            </a:r>
            <a:r>
              <a:rPr lang="en-US" dirty="0" smtClean="0"/>
              <a:t> a 10</a:t>
            </a:r>
            <a:r>
              <a:rPr lang="en-US" baseline="30000" dirty="0" smtClean="0"/>
              <a:t>16</a:t>
            </a:r>
            <a:r>
              <a:rPr lang="en-US" dirty="0" smtClean="0"/>
              <a:t> docs,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10</a:t>
            </a:r>
            <a:r>
              <a:rPr lang="en-US" baseline="30000" dirty="0" smtClean="0"/>
              <a:t>7 </a:t>
            </a:r>
            <a:r>
              <a:rPr lang="en-US" dirty="0" err="1" smtClean="0"/>
              <a:t>vezes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páginas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web</a:t>
            </a:r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levássemos</a:t>
            </a:r>
            <a:r>
              <a:rPr lang="en-US" dirty="0" smtClean="0"/>
              <a:t> 1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checar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r>
              <a:rPr lang="en-US" dirty="0" smtClean="0"/>
              <a:t>, </a:t>
            </a:r>
            <a:r>
              <a:rPr lang="en-US" dirty="0" err="1" smtClean="0"/>
              <a:t>precisaríamos</a:t>
            </a:r>
            <a:r>
              <a:rPr lang="en-US" dirty="0" smtClean="0"/>
              <a:t> de 300.000.000 de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checar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documentos</a:t>
            </a:r>
            <a:r>
              <a:rPr lang="en-US" dirty="0" smtClean="0"/>
              <a:t> a 19 links de </a:t>
            </a:r>
            <a:r>
              <a:rPr lang="en-US" dirty="0" err="1" smtClean="0"/>
              <a:t>distância</a:t>
            </a:r>
            <a:r>
              <a:rPr lang="en-US" dirty="0" smtClean="0"/>
              <a:t>.</a:t>
            </a:r>
            <a:endParaRPr lang="pt-BR" baseline="30000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Seis Graus de Separação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Truque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Interpretar</a:t>
            </a:r>
            <a:r>
              <a:rPr lang="en-US" dirty="0" smtClean="0"/>
              <a:t> o link</a:t>
            </a:r>
          </a:p>
          <a:p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Busca</a:t>
            </a:r>
            <a:r>
              <a:rPr lang="en-US" dirty="0" smtClean="0"/>
              <a:t>: “Picasso”</a:t>
            </a:r>
          </a:p>
          <a:p>
            <a:pPr lvl="1"/>
            <a:r>
              <a:rPr lang="en-US" dirty="0" err="1" smtClean="0"/>
              <a:t>Primeiras</a:t>
            </a:r>
            <a:r>
              <a:rPr lang="en-US" dirty="0" smtClean="0"/>
              <a:t> </a:t>
            </a:r>
            <a:r>
              <a:rPr lang="en-US" dirty="0" err="1" smtClean="0"/>
              <a:t>páginas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Lutador</a:t>
            </a:r>
            <a:r>
              <a:rPr lang="en-US" dirty="0" smtClean="0"/>
              <a:t> de </a:t>
            </a:r>
            <a:r>
              <a:rPr lang="en-US" dirty="0" err="1" smtClean="0"/>
              <a:t>boxe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Arte </a:t>
            </a:r>
            <a:r>
              <a:rPr lang="en-US" dirty="0" err="1" smtClean="0"/>
              <a:t>moderna</a:t>
            </a:r>
            <a:r>
              <a:rPr lang="en-US" dirty="0" smtClean="0"/>
              <a:t>;</a:t>
            </a:r>
            <a:endParaRPr lang="pt-BR" dirty="0" smtClean="0"/>
          </a:p>
          <a:p>
            <a:pPr lvl="2"/>
            <a:r>
              <a:rPr lang="en-US" dirty="0" smtClean="0"/>
              <a:t>Vida </a:t>
            </a:r>
            <a:r>
              <a:rPr lang="en-US" dirty="0" err="1" smtClean="0"/>
              <a:t>amorosa</a:t>
            </a:r>
            <a:r>
              <a:rPr lang="en-US" dirty="0" smtClean="0"/>
              <a:t> das </a:t>
            </a:r>
            <a:r>
              <a:rPr lang="en-US" dirty="0" err="1" smtClean="0"/>
              <a:t>rãs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Escolha</a:t>
            </a:r>
            <a:r>
              <a:rPr lang="en-US" dirty="0" smtClean="0"/>
              <a:t> trivial: Arte </a:t>
            </a:r>
            <a:r>
              <a:rPr lang="en-US" dirty="0" err="1" smtClean="0"/>
              <a:t>moderna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não</a:t>
            </a:r>
            <a:r>
              <a:rPr lang="en-US" dirty="0" smtClean="0"/>
              <a:t> </a:t>
            </a:r>
            <a:r>
              <a:rPr lang="en-US" dirty="0" err="1" smtClean="0"/>
              <a:t>garante</a:t>
            </a:r>
            <a:r>
              <a:rPr lang="en-US" dirty="0" smtClean="0"/>
              <a:t> ser o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curto</a:t>
            </a:r>
            <a:r>
              <a:rPr lang="en-US" dirty="0" smtClean="0"/>
              <a:t>.</a:t>
            </a:r>
          </a:p>
        </p:txBody>
      </p:sp>
      <p:pic>
        <p:nvPicPr>
          <p:cNvPr id="1026" name="Picture 2" descr="C:\Users\Filipe\Desktop\New folder\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788512"/>
            <a:ext cx="2112938" cy="1584704"/>
          </a:xfrm>
          <a:prstGeom prst="rect">
            <a:avLst/>
          </a:prstGeom>
          <a:noFill/>
        </p:spPr>
      </p:pic>
      <p:pic>
        <p:nvPicPr>
          <p:cNvPr id="1027" name="Picture 3" descr="C:\Users\Filipe\Desktop\New folder\frog-love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149080"/>
            <a:ext cx="1547540" cy="1298360"/>
          </a:xfrm>
          <a:prstGeom prst="rect">
            <a:avLst/>
          </a:prstGeom>
          <a:noFill/>
        </p:spPr>
      </p:pic>
      <p:pic>
        <p:nvPicPr>
          <p:cNvPr id="1028" name="Picture 4" descr="C:\Users\Filipe\Desktop\New folder\Pablo Picasso - Studio with Plaster He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780928"/>
            <a:ext cx="2808312" cy="2048881"/>
          </a:xfrm>
          <a:prstGeom prst="rect">
            <a:avLst/>
          </a:prstGeom>
          <a:noFill/>
        </p:spPr>
      </p:pic>
      <p:pic>
        <p:nvPicPr>
          <p:cNvPr id="1029" name="Picture 5" descr="C:\Users\Filipe\Desktop\New folder\teeth-mike-tyson-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356992"/>
            <a:ext cx="1767632" cy="1767632"/>
          </a:xfrm>
          <a:prstGeom prst="rect">
            <a:avLst/>
          </a:prstGeom>
          <a:noFill/>
        </p:spPr>
      </p:pic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Filipe\Desktop\New folder\TW_social_networks_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24036" y="2526357"/>
            <a:ext cx="8572500" cy="4791075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São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propriedade</a:t>
            </a:r>
            <a:r>
              <a:rPr lang="en-US" dirty="0" smtClean="0"/>
              <a:t> </a:t>
            </a:r>
            <a:r>
              <a:rPr lang="en-US" dirty="0" err="1" smtClean="0"/>
              <a:t>genérica</a:t>
            </a:r>
            <a:r>
              <a:rPr lang="en-US" dirty="0" smtClean="0"/>
              <a:t> das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principais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necessariamente</a:t>
            </a:r>
            <a:r>
              <a:rPr lang="en-US" dirty="0" smtClean="0"/>
              <a:t> </a:t>
            </a:r>
            <a:r>
              <a:rPr lang="en-US" dirty="0" err="1" smtClean="0"/>
              <a:t>vizinhos</a:t>
            </a:r>
            <a:r>
              <a:rPr lang="en-US" dirty="0" smtClean="0"/>
              <a:t> </a:t>
            </a:r>
            <a:r>
              <a:rPr lang="en-US" dirty="0" err="1" smtClean="0"/>
              <a:t>uns</a:t>
            </a:r>
            <a:r>
              <a:rPr lang="en-US" dirty="0" smtClean="0"/>
              <a:t> dos </a:t>
            </a:r>
            <a:r>
              <a:rPr lang="en-US" dirty="0" err="1" smtClean="0"/>
              <a:t>outros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porém</a:t>
            </a:r>
            <a:r>
              <a:rPr lang="en-US" dirty="0" smtClean="0"/>
              <a:t> </a:t>
            </a:r>
            <a:r>
              <a:rPr lang="en-US" dirty="0" err="1" smtClean="0"/>
              <a:t>chegamos</a:t>
            </a:r>
            <a:r>
              <a:rPr lang="en-US" dirty="0" smtClean="0"/>
              <a:t> a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com </a:t>
            </a:r>
            <a:r>
              <a:rPr lang="en-US" dirty="0" err="1" smtClean="0"/>
              <a:t>poucas</a:t>
            </a:r>
            <a:r>
              <a:rPr lang="en-US" dirty="0" smtClean="0"/>
              <a:t> </a:t>
            </a:r>
            <a:r>
              <a:rPr lang="en-US" dirty="0" err="1" smtClean="0"/>
              <a:t>ligações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ligações</a:t>
            </a:r>
            <a:r>
              <a:rPr lang="en-US" dirty="0" smtClean="0"/>
              <a:t> é </a:t>
            </a:r>
            <a:r>
              <a:rPr lang="en-US" dirty="0" err="1" smtClean="0"/>
              <a:t>proporcional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logarítmo</a:t>
            </a:r>
            <a:r>
              <a:rPr lang="en-US" dirty="0" smtClean="0"/>
              <a:t> do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.</a:t>
            </a:r>
            <a:endParaRPr lang="pt-BR" dirty="0"/>
          </a:p>
        </p:txBody>
      </p:sp>
      <p:pic>
        <p:nvPicPr>
          <p:cNvPr id="2052" name="Picture 4" descr="C:\Users\Filipe\Desktop\New folder\all connected.PNG"/>
          <p:cNvPicPr>
            <a:picLocks noChangeAspect="1" noChangeArrowheads="1"/>
          </p:cNvPicPr>
          <p:nvPr/>
        </p:nvPicPr>
        <p:blipFill>
          <a:blip r:embed="rId3" cstate="print"/>
          <a:srcRect t="5883"/>
          <a:stretch>
            <a:fillRect/>
          </a:stretch>
        </p:blipFill>
        <p:spPr bwMode="auto">
          <a:xfrm>
            <a:off x="3707904" y="4293096"/>
            <a:ext cx="2381250" cy="2303909"/>
          </a:xfrm>
          <a:prstGeom prst="rect">
            <a:avLst/>
          </a:prstGeom>
          <a:noFill/>
        </p:spPr>
      </p:pic>
      <p:pic>
        <p:nvPicPr>
          <p:cNvPr id="2051" name="Picture 3" descr="C:\Users\Filipe\Desktop\New folder\small world.PNG"/>
          <p:cNvPicPr>
            <a:picLocks noChangeAspect="1" noChangeArrowheads="1"/>
          </p:cNvPicPr>
          <p:nvPr/>
        </p:nvPicPr>
        <p:blipFill>
          <a:blip r:embed="rId4" cstate="print"/>
          <a:srcRect t="7560"/>
          <a:stretch>
            <a:fillRect/>
          </a:stretch>
        </p:blipFill>
        <p:spPr bwMode="auto">
          <a:xfrm>
            <a:off x="3131840" y="4941168"/>
            <a:ext cx="3495675" cy="1760984"/>
          </a:xfrm>
          <a:prstGeom prst="rect">
            <a:avLst/>
          </a:prstGeom>
          <a:noFill/>
        </p:spPr>
      </p:pic>
      <p:sp>
        <p:nvSpPr>
          <p:cNvPr id="6" name="Multiplicar 5"/>
          <p:cNvSpPr/>
          <p:nvPr/>
        </p:nvSpPr>
        <p:spPr>
          <a:xfrm>
            <a:off x="3598720" y="4131664"/>
            <a:ext cx="2520280" cy="2492896"/>
          </a:xfrm>
          <a:prstGeom prst="mathMultiply">
            <a:avLst>
              <a:gd name="adj1" fmla="val 7643"/>
            </a:avLst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smtClean="0">
                <a:solidFill>
                  <a:srgbClr val="438086"/>
                </a:solidFill>
              </a:rPr>
              <a:t>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Sequência</a:t>
            </a:r>
            <a:r>
              <a:rPr lang="en-US" dirty="0" smtClean="0"/>
              <a:t> </a:t>
            </a:r>
            <a:r>
              <a:rPr lang="en-US" dirty="0" err="1" smtClean="0"/>
              <a:t>Histórica</a:t>
            </a:r>
            <a:endParaRPr lang="en-US" dirty="0" smtClean="0"/>
          </a:p>
          <a:p>
            <a:pPr lvl="1"/>
            <a:r>
              <a:rPr lang="en-US" dirty="0" smtClean="0"/>
              <a:t>Mark </a:t>
            </a:r>
            <a:r>
              <a:rPr lang="en-US" dirty="0" err="1" smtClean="0"/>
              <a:t>Granovetter</a:t>
            </a:r>
            <a:endParaRPr lang="en-US" dirty="0" smtClean="0"/>
          </a:p>
          <a:p>
            <a:pPr lvl="2"/>
            <a:r>
              <a:rPr lang="en-US" dirty="0" err="1" smtClean="0"/>
              <a:t>Estudante</a:t>
            </a:r>
            <a:r>
              <a:rPr lang="en-US" dirty="0" smtClean="0"/>
              <a:t> de </a:t>
            </a:r>
            <a:r>
              <a:rPr lang="en-US" dirty="0" err="1" smtClean="0"/>
              <a:t>Havard</a:t>
            </a:r>
            <a:endParaRPr lang="en-US" dirty="0" smtClean="0"/>
          </a:p>
          <a:p>
            <a:pPr lvl="2"/>
            <a:r>
              <a:rPr lang="en-US" dirty="0" smtClean="0"/>
              <a:t>“The </a:t>
            </a:r>
            <a:r>
              <a:rPr lang="en-US" dirty="0" err="1" smtClean="0"/>
              <a:t>Strenght</a:t>
            </a:r>
            <a:r>
              <a:rPr lang="en-US" dirty="0" smtClean="0"/>
              <a:t> of Weak Ties” (1973)</a:t>
            </a:r>
          </a:p>
          <a:p>
            <a:pPr lvl="1"/>
            <a:r>
              <a:rPr lang="en-US" dirty="0" smtClean="0"/>
              <a:t>Paul </a:t>
            </a:r>
            <a:r>
              <a:rPr lang="en-US" dirty="0" err="1" smtClean="0"/>
              <a:t>Erdós</a:t>
            </a:r>
            <a:r>
              <a:rPr lang="en-US" dirty="0" smtClean="0"/>
              <a:t> &amp; Alfred </a:t>
            </a:r>
            <a:r>
              <a:rPr lang="en-US" dirty="0" err="1" smtClean="0"/>
              <a:t>Rényi</a:t>
            </a:r>
            <a:endParaRPr lang="en-US" dirty="0" smtClean="0"/>
          </a:p>
          <a:p>
            <a:pPr lvl="2"/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Randomico</a:t>
            </a: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6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Mark </a:t>
            </a:r>
            <a:r>
              <a:rPr lang="pt-BR" dirty="0" err="1" smtClean="0"/>
              <a:t>Granovetter</a:t>
            </a:r>
            <a:endParaRPr lang="pt-BR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vínculos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 </a:t>
            </a:r>
            <a:r>
              <a:rPr lang="en-US" dirty="0" err="1" smtClean="0"/>
              <a:t>fracos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,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amigos </a:t>
            </a:r>
            <a:r>
              <a:rPr lang="en-US" dirty="0" err="1" smtClean="0"/>
              <a:t>próximos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Ex: </a:t>
            </a:r>
            <a:r>
              <a:rPr lang="en-US" dirty="0" err="1" smtClean="0"/>
              <a:t>Procura</a:t>
            </a:r>
            <a:r>
              <a:rPr lang="en-US" dirty="0" smtClean="0"/>
              <a:t> de </a:t>
            </a:r>
            <a:r>
              <a:rPr lang="en-US" dirty="0" err="1" smtClean="0"/>
              <a:t>emprego</a:t>
            </a:r>
            <a:r>
              <a:rPr lang="en-US" dirty="0" smtClean="0"/>
              <a:t>, </a:t>
            </a:r>
            <a:r>
              <a:rPr lang="en-US" dirty="0" err="1" smtClean="0"/>
              <a:t>espalhar</a:t>
            </a:r>
            <a:r>
              <a:rPr lang="en-US" dirty="0" smtClean="0"/>
              <a:t> </a:t>
            </a:r>
            <a:r>
              <a:rPr lang="en-US" dirty="0" err="1" smtClean="0"/>
              <a:t>notícia</a:t>
            </a:r>
            <a:endParaRPr lang="en-US" dirty="0" smtClean="0"/>
          </a:p>
          <a:p>
            <a:pPr lvl="1"/>
            <a:r>
              <a:rPr lang="en-US" dirty="0" smtClean="0"/>
              <a:t>Ego: “</a:t>
            </a: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íntimo</a:t>
            </a:r>
            <a:r>
              <a:rPr lang="en-US" dirty="0" smtClean="0"/>
              <a:t> de amigos, no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interação</a:t>
            </a:r>
            <a:r>
              <a:rPr lang="en-US" dirty="0" smtClean="0"/>
              <a:t> </a:t>
            </a:r>
            <a:r>
              <a:rPr lang="en-US" dirty="0" err="1" smtClean="0"/>
              <a:t>recíproca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Rede</a:t>
            </a:r>
            <a:r>
              <a:rPr lang="en-US" dirty="0" smtClean="0"/>
              <a:t> social:</a:t>
            </a:r>
          </a:p>
          <a:p>
            <a:pPr lvl="2"/>
            <a:r>
              <a:rPr lang="en-US" dirty="0" err="1" smtClean="0"/>
              <a:t>Grupos</a:t>
            </a:r>
            <a:r>
              <a:rPr lang="en-US" dirty="0" smtClean="0"/>
              <a:t> </a:t>
            </a:r>
            <a:r>
              <a:rPr lang="en-US" dirty="0" err="1" smtClean="0"/>
              <a:t>fortemente</a:t>
            </a:r>
            <a:r>
              <a:rPr lang="en-US" dirty="0" smtClean="0"/>
              <a:t> </a:t>
            </a:r>
            <a:r>
              <a:rPr lang="en-US" dirty="0" err="1" smtClean="0"/>
              <a:t>conectados</a:t>
            </a:r>
            <a:r>
              <a:rPr lang="en-US" dirty="0" smtClean="0"/>
              <a:t> + </a:t>
            </a:r>
            <a:r>
              <a:rPr lang="en-US" dirty="0" err="1" smtClean="0"/>
              <a:t>Conexões</a:t>
            </a:r>
            <a:r>
              <a:rPr lang="en-US" dirty="0" smtClean="0"/>
              <a:t> fracas entre </a:t>
            </a:r>
            <a:r>
              <a:rPr lang="en-US" dirty="0" err="1" smtClean="0"/>
              <a:t>tais</a:t>
            </a:r>
            <a:r>
              <a:rPr lang="en-US" dirty="0" smtClean="0"/>
              <a:t> </a:t>
            </a:r>
            <a:r>
              <a:rPr lang="en-US" dirty="0" err="1" smtClean="0"/>
              <a:t>grupos</a:t>
            </a:r>
            <a:endParaRPr lang="pt-BR" dirty="0"/>
          </a:p>
        </p:txBody>
      </p:sp>
      <p:pic>
        <p:nvPicPr>
          <p:cNvPr id="3074" name="Picture 2" descr="C:\Users\Filipe\Desktop\New folder\granovetter-network-diagr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063728"/>
            <a:ext cx="4320480" cy="2877440"/>
          </a:xfrm>
          <a:prstGeom prst="rect">
            <a:avLst/>
          </a:prstGeom>
          <a:noFill/>
        </p:spPr>
      </p:pic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en-US" dirty="0" smtClean="0"/>
          </a:p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en-US" dirty="0" smtClean="0"/>
          </a:p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en-US" dirty="0" smtClean="0"/>
          </a:p>
          <a:p>
            <a:r>
              <a:rPr lang="en-US" dirty="0" err="1" smtClean="0"/>
              <a:t>Conclusão</a:t>
            </a:r>
            <a:endParaRPr lang="en-US" dirty="0" smtClean="0"/>
          </a:p>
          <a:p>
            <a:r>
              <a:rPr lang="en-US" dirty="0" err="1" smtClean="0"/>
              <a:t>Referências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Mark </a:t>
            </a:r>
            <a:r>
              <a:rPr lang="pt-BR" dirty="0" err="1" smtClean="0"/>
              <a:t>Granovetter</a:t>
            </a:r>
            <a:endParaRPr lang="pt-BR" dirty="0" smtClean="0"/>
          </a:p>
          <a:p>
            <a:pPr lvl="1"/>
            <a:r>
              <a:rPr lang="en-US" dirty="0" err="1" smtClean="0"/>
              <a:t>Diferente</a:t>
            </a:r>
            <a:r>
              <a:rPr lang="en-US" dirty="0" smtClean="0"/>
              <a:t> do </a:t>
            </a:r>
            <a:r>
              <a:rPr lang="en-US" dirty="0" err="1" smtClean="0"/>
              <a:t>conceito</a:t>
            </a:r>
            <a:r>
              <a:rPr lang="en-US" dirty="0" smtClean="0"/>
              <a:t> de </a:t>
            </a:r>
            <a:r>
              <a:rPr lang="en-US" dirty="0" err="1" smtClean="0"/>
              <a:t>Erdós-Rényi</a:t>
            </a:r>
            <a:endParaRPr lang="en-US" dirty="0" smtClean="0"/>
          </a:p>
          <a:p>
            <a:pPr lvl="2"/>
            <a:r>
              <a:rPr lang="en-US" dirty="0" smtClean="0"/>
              <a:t>“A </a:t>
            </a:r>
            <a:r>
              <a:rPr lang="en-US" dirty="0" err="1" smtClean="0"/>
              <a:t>probabilidade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amigos </a:t>
            </a:r>
            <a:r>
              <a:rPr lang="en-US" dirty="0" err="1" smtClean="0"/>
              <a:t>meus</a:t>
            </a:r>
            <a:r>
              <a:rPr lang="en-US" dirty="0" smtClean="0"/>
              <a:t> se </a:t>
            </a:r>
            <a:r>
              <a:rPr lang="en-US" dirty="0" err="1" smtClean="0"/>
              <a:t>conhecerem</a:t>
            </a:r>
            <a:r>
              <a:rPr lang="en-US" dirty="0" smtClean="0"/>
              <a:t> é </a:t>
            </a:r>
            <a:r>
              <a:rPr lang="en-US" dirty="0" err="1" smtClean="0"/>
              <a:t>igual</a:t>
            </a:r>
            <a:r>
              <a:rPr lang="en-US" dirty="0" smtClean="0"/>
              <a:t> à de um </a:t>
            </a:r>
            <a:r>
              <a:rPr lang="en-US" dirty="0" err="1" smtClean="0"/>
              <a:t>esquimó</a:t>
            </a:r>
            <a:r>
              <a:rPr lang="en-US" dirty="0" smtClean="0"/>
              <a:t> </a:t>
            </a:r>
            <a:r>
              <a:rPr lang="en-US" dirty="0" err="1" smtClean="0"/>
              <a:t>conhecer</a:t>
            </a:r>
            <a:r>
              <a:rPr lang="en-US" dirty="0" smtClean="0"/>
              <a:t> um </a:t>
            </a:r>
            <a:r>
              <a:rPr lang="en-US" dirty="0" err="1" smtClean="0"/>
              <a:t>sapateiro</a:t>
            </a:r>
            <a:r>
              <a:rPr lang="en-US" dirty="0" smtClean="0"/>
              <a:t> </a:t>
            </a:r>
            <a:r>
              <a:rPr lang="en-US" dirty="0" err="1" smtClean="0"/>
              <a:t>indiano</a:t>
            </a:r>
            <a:r>
              <a:rPr lang="en-US" dirty="0" smtClean="0"/>
              <a:t>.”</a:t>
            </a:r>
            <a:endParaRPr lang="pt-BR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Trabalhos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endParaRPr lang="en-US" dirty="0" smtClean="0"/>
          </a:p>
          <a:p>
            <a:pPr lvl="1"/>
            <a:r>
              <a:rPr lang="en-US" dirty="0" smtClean="0"/>
              <a:t>Duncan Watts</a:t>
            </a:r>
          </a:p>
          <a:p>
            <a:pPr lvl="2"/>
            <a:r>
              <a:rPr lang="en-US" dirty="0" err="1" smtClean="0"/>
              <a:t>Tese</a:t>
            </a:r>
            <a:r>
              <a:rPr lang="en-US" dirty="0" smtClean="0"/>
              <a:t> de </a:t>
            </a:r>
            <a:r>
              <a:rPr lang="en-US" dirty="0" err="1" smtClean="0"/>
              <a:t>doutorado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sincronização</a:t>
            </a:r>
            <a:r>
              <a:rPr lang="en-US" dirty="0" smtClean="0"/>
              <a:t> do </a:t>
            </a:r>
            <a:r>
              <a:rPr lang="en-US" dirty="0" err="1" smtClean="0"/>
              <a:t>cricrilar</a:t>
            </a:r>
            <a:r>
              <a:rPr lang="en-US" dirty="0" smtClean="0"/>
              <a:t> dos </a:t>
            </a:r>
            <a:r>
              <a:rPr lang="en-US" dirty="0" err="1" smtClean="0"/>
              <a:t>grilos</a:t>
            </a:r>
            <a:r>
              <a:rPr lang="en-US" dirty="0" smtClean="0"/>
              <a:t> (1990)</a:t>
            </a:r>
          </a:p>
          <a:p>
            <a:pPr lvl="2"/>
            <a:r>
              <a:rPr lang="en-US" dirty="0" err="1" smtClean="0"/>
              <a:t>Desviou</a:t>
            </a:r>
            <a:r>
              <a:rPr lang="en-US" dirty="0" smtClean="0"/>
              <a:t> o </a:t>
            </a:r>
            <a:r>
              <a:rPr lang="en-US" dirty="0" err="1" smtClean="0"/>
              <a:t>foco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estudo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se </a:t>
            </a:r>
            <a:r>
              <a:rPr lang="en-US" dirty="0" err="1" smtClean="0"/>
              <a:t>deparar</a:t>
            </a:r>
            <a:r>
              <a:rPr lang="en-US" dirty="0" smtClean="0"/>
              <a:t> com o </a:t>
            </a:r>
            <a:r>
              <a:rPr lang="en-US" dirty="0" err="1" smtClean="0"/>
              <a:t>conceito</a:t>
            </a:r>
            <a:r>
              <a:rPr lang="en-US" dirty="0" smtClean="0"/>
              <a:t> dos 6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r>
              <a:rPr lang="en-US" dirty="0" smtClean="0"/>
              <a:t> </a:t>
            </a:r>
            <a:r>
              <a:rPr lang="en-US" dirty="0" err="1" smtClean="0"/>
              <a:t>dentre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grilos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Qual</a:t>
            </a:r>
            <a:r>
              <a:rPr lang="en-US" dirty="0" smtClean="0"/>
              <a:t> a </a:t>
            </a:r>
            <a:r>
              <a:rPr lang="en-US" dirty="0" err="1" smtClean="0"/>
              <a:t>probabilidade</a:t>
            </a:r>
            <a:r>
              <a:rPr lang="en-US" dirty="0" smtClean="0"/>
              <a:t> de </a:t>
            </a:r>
            <a:r>
              <a:rPr lang="en-US" dirty="0" err="1" smtClean="0"/>
              <a:t>dois</a:t>
            </a:r>
            <a:r>
              <a:rPr lang="en-US" dirty="0" smtClean="0"/>
              <a:t> amigos </a:t>
            </a:r>
            <a:r>
              <a:rPr lang="en-US" dirty="0" err="1" smtClean="0"/>
              <a:t>meus</a:t>
            </a:r>
            <a:r>
              <a:rPr lang="en-US" dirty="0" smtClean="0"/>
              <a:t> se </a:t>
            </a:r>
            <a:r>
              <a:rPr lang="en-US" dirty="0" err="1" smtClean="0"/>
              <a:t>conhecerem</a:t>
            </a:r>
            <a:r>
              <a:rPr lang="en-US" dirty="0" smtClean="0"/>
              <a:t>?”</a:t>
            </a:r>
          </a:p>
          <a:p>
            <a:pPr lvl="2"/>
            <a:r>
              <a:rPr lang="en-US" dirty="0" err="1" smtClean="0"/>
              <a:t>Introduziu</a:t>
            </a:r>
            <a:r>
              <a:rPr lang="en-US" dirty="0" smtClean="0"/>
              <a:t> o </a:t>
            </a:r>
            <a:r>
              <a:rPr lang="en-US" dirty="0" err="1" smtClean="0"/>
              <a:t>conceito</a:t>
            </a:r>
            <a:r>
              <a:rPr lang="en-US" dirty="0" smtClean="0"/>
              <a:t> de </a:t>
            </a:r>
            <a:r>
              <a:rPr lang="en-US" i="1" dirty="0" err="1" smtClean="0"/>
              <a:t>coeficiente</a:t>
            </a:r>
            <a:r>
              <a:rPr lang="en-US" i="1" dirty="0" smtClean="0"/>
              <a:t> de </a:t>
            </a:r>
            <a:r>
              <a:rPr lang="en-US" i="1" dirty="0" err="1" smtClean="0"/>
              <a:t>clusterização</a:t>
            </a:r>
            <a:endParaRPr lang="pt-BR" i="1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Clusterização</a:t>
            </a:r>
            <a:endParaRPr lang="en-US" dirty="0" smtClean="0"/>
          </a:p>
          <a:p>
            <a:pPr lvl="1"/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informa</a:t>
            </a:r>
            <a:r>
              <a:rPr lang="en-US" dirty="0" smtClean="0"/>
              <a:t> o </a:t>
            </a:r>
            <a:r>
              <a:rPr lang="en-US" dirty="0" err="1" smtClean="0"/>
              <a:t>grau</a:t>
            </a:r>
            <a:r>
              <a:rPr lang="en-US" dirty="0" smtClean="0"/>
              <a:t> de </a:t>
            </a:r>
            <a:r>
              <a:rPr lang="en-US" dirty="0" err="1" smtClean="0"/>
              <a:t>coesão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círculo</a:t>
            </a:r>
            <a:r>
              <a:rPr lang="en-US" dirty="0" smtClean="0"/>
              <a:t> de amigos</a:t>
            </a:r>
          </a:p>
          <a:p>
            <a:pPr lvl="1"/>
            <a:r>
              <a:rPr lang="en-US" dirty="0" smtClean="0"/>
              <a:t>1 =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amigos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bons</a:t>
            </a:r>
            <a:r>
              <a:rPr lang="en-US" dirty="0" smtClean="0"/>
              <a:t> amigos </a:t>
            </a:r>
            <a:r>
              <a:rPr lang="en-US" dirty="0" err="1" smtClean="0"/>
              <a:t>uns</a:t>
            </a:r>
            <a:r>
              <a:rPr lang="en-US" dirty="0" smtClean="0"/>
              <a:t> dos </a:t>
            </a:r>
            <a:r>
              <a:rPr lang="en-US" dirty="0" err="1" smtClean="0"/>
              <a:t>outros</a:t>
            </a:r>
            <a:endParaRPr lang="en-US" dirty="0" smtClean="0"/>
          </a:p>
          <a:p>
            <a:pPr lvl="1"/>
            <a:r>
              <a:rPr lang="en-US" dirty="0" smtClean="0"/>
              <a:t>0 = </a:t>
            </a: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únicos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agregamos</a:t>
            </a:r>
            <a:r>
              <a:rPr lang="en-US" dirty="0" smtClean="0"/>
              <a:t> </a:t>
            </a:r>
            <a:r>
              <a:rPr lang="en-US" dirty="0" err="1" smtClean="0"/>
              <a:t>nossos</a:t>
            </a:r>
            <a:r>
              <a:rPr lang="en-US" dirty="0" smtClean="0"/>
              <a:t> amigos</a:t>
            </a:r>
            <a:endParaRPr lang="pt-BR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</a:t>
            </a:r>
            <a:r>
              <a:rPr lang="en-US" dirty="0" err="1" smtClean="0"/>
              <a:t>Erdós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Publicou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de 1500 </a:t>
            </a:r>
            <a:r>
              <a:rPr lang="en-US" dirty="0" err="1" smtClean="0"/>
              <a:t>trabalhos</a:t>
            </a:r>
            <a:endParaRPr lang="en-US" dirty="0" smtClean="0"/>
          </a:p>
          <a:p>
            <a:pPr lvl="1"/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coautor</a:t>
            </a:r>
            <a:r>
              <a:rPr lang="en-US" dirty="0" smtClean="0"/>
              <a:t> com 507 </a:t>
            </a:r>
            <a:r>
              <a:rPr lang="en-US" dirty="0" err="1" smtClean="0"/>
              <a:t>pessoas</a:t>
            </a:r>
            <a:endParaRPr lang="en-US" dirty="0" smtClean="0"/>
          </a:p>
          <a:p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Erdós</a:t>
            </a:r>
            <a:endParaRPr lang="en-US" dirty="0" smtClean="0"/>
          </a:p>
          <a:p>
            <a:pPr lvl="1"/>
            <a:r>
              <a:rPr lang="en-US" dirty="0" err="1" smtClean="0"/>
              <a:t>Erdós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Erdós</a:t>
            </a:r>
            <a:r>
              <a:rPr lang="en-US" dirty="0" smtClean="0"/>
              <a:t> = 0</a:t>
            </a:r>
          </a:p>
          <a:p>
            <a:pPr lvl="1"/>
            <a:r>
              <a:rPr lang="en-US" dirty="0" err="1" smtClean="0"/>
              <a:t>Seus</a:t>
            </a:r>
            <a:r>
              <a:rPr lang="en-US" dirty="0" smtClean="0"/>
              <a:t> 507 </a:t>
            </a:r>
            <a:r>
              <a:rPr lang="en-US" dirty="0" err="1" smtClean="0"/>
              <a:t>coautores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Erdós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Um </a:t>
            </a:r>
            <a:r>
              <a:rPr lang="en-US" dirty="0" err="1" smtClean="0"/>
              <a:t>coautor</a:t>
            </a:r>
            <a:r>
              <a:rPr lang="en-US" dirty="0" smtClean="0"/>
              <a:t> com </a:t>
            </a:r>
            <a:r>
              <a:rPr lang="en-US" dirty="0" err="1" smtClean="0"/>
              <a:t>algum</a:t>
            </a:r>
            <a:r>
              <a:rPr lang="en-US" dirty="0" smtClean="0"/>
              <a:t> dos </a:t>
            </a:r>
            <a:r>
              <a:rPr lang="en-US" dirty="0" err="1" smtClean="0"/>
              <a:t>coautores</a:t>
            </a:r>
            <a:r>
              <a:rPr lang="en-US" dirty="0" smtClean="0"/>
              <a:t>, 2</a:t>
            </a:r>
          </a:p>
          <a:p>
            <a:pPr lvl="1"/>
            <a:r>
              <a:rPr lang="en-US" dirty="0" smtClean="0"/>
              <a:t>E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diante</a:t>
            </a:r>
            <a:endParaRPr lang="en-US" dirty="0" smtClean="0"/>
          </a:p>
          <a:p>
            <a:pPr lvl="1"/>
            <a:endParaRPr lang="pt-BR" dirty="0"/>
          </a:p>
        </p:txBody>
      </p:sp>
      <p:pic>
        <p:nvPicPr>
          <p:cNvPr id="1026" name="Picture 2" descr="C:\Users\Filipe\Desktop\New folder\Erdos.bi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2076" y="3824808"/>
            <a:ext cx="2199849" cy="2916560"/>
          </a:xfrm>
          <a:prstGeom prst="rect">
            <a:avLst/>
          </a:prstGeom>
          <a:noFill/>
        </p:spPr>
      </p:pic>
      <p:sp>
        <p:nvSpPr>
          <p:cNvPr id="6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Erdós</a:t>
            </a:r>
            <a:endParaRPr lang="en-US" dirty="0" smtClean="0"/>
          </a:p>
          <a:p>
            <a:pPr lvl="1"/>
            <a:r>
              <a:rPr lang="en-US" dirty="0" smtClean="0"/>
              <a:t>É um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endParaRPr lang="en-US" dirty="0" smtClean="0"/>
          </a:p>
          <a:p>
            <a:pPr lvl="2"/>
            <a:r>
              <a:rPr lang="en-US" dirty="0" err="1" smtClean="0"/>
              <a:t>Raramente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coautores</a:t>
            </a:r>
            <a:r>
              <a:rPr lang="en-US" dirty="0" smtClean="0"/>
              <a:t> de um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se </a:t>
            </a:r>
            <a:r>
              <a:rPr lang="en-US" dirty="0" err="1" smtClean="0"/>
              <a:t>conhecem</a:t>
            </a:r>
            <a:r>
              <a:rPr lang="en-US" dirty="0" smtClean="0"/>
              <a:t>, </a:t>
            </a:r>
            <a:r>
              <a:rPr lang="en-US" dirty="0" err="1" smtClean="0"/>
              <a:t>formando</a:t>
            </a:r>
            <a:r>
              <a:rPr lang="en-US" dirty="0" smtClean="0"/>
              <a:t>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laços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 fortes.</a:t>
            </a:r>
          </a:p>
          <a:p>
            <a:endParaRPr lang="en-US" dirty="0" smtClean="0"/>
          </a:p>
          <a:p>
            <a:r>
              <a:rPr lang="en-US" dirty="0" err="1" smtClean="0"/>
              <a:t>Curiosidade</a:t>
            </a:r>
            <a:endParaRPr lang="en-US" dirty="0" smtClean="0"/>
          </a:p>
          <a:p>
            <a:pPr lvl="1"/>
            <a:r>
              <a:rPr lang="en-US" dirty="0" err="1" smtClean="0"/>
              <a:t>Número</a:t>
            </a:r>
            <a:r>
              <a:rPr lang="en-US" dirty="0" smtClean="0"/>
              <a:t> de Bacon</a:t>
            </a:r>
          </a:p>
          <a:p>
            <a:pPr lvl="2"/>
            <a:r>
              <a:rPr lang="pt-BR" dirty="0" smtClean="0">
                <a:hlinkClick r:id="rId3"/>
              </a:rPr>
              <a:t>http://oracleofbacon.org/</a:t>
            </a:r>
            <a:endParaRPr lang="pt-BR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  <p:pic>
        <p:nvPicPr>
          <p:cNvPr id="1026" name="Picture 2" descr="C:\Users\Filipe\Desktop\Kevin_Bac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077072"/>
            <a:ext cx="1979290" cy="2130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Rede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70.975 </a:t>
            </a:r>
            <a:r>
              <a:rPr lang="en-US" dirty="0" err="1" smtClean="0"/>
              <a:t>matemáticos</a:t>
            </a:r>
            <a:endParaRPr lang="en-US" dirty="0" smtClean="0"/>
          </a:p>
          <a:p>
            <a:pPr lvl="1"/>
            <a:r>
              <a:rPr lang="en-US" dirty="0" err="1" smtClean="0"/>
              <a:t>Mais</a:t>
            </a:r>
            <a:r>
              <a:rPr lang="en-US" dirty="0" smtClean="0"/>
              <a:t> de 200.000 links de </a:t>
            </a:r>
            <a:r>
              <a:rPr lang="en-US" dirty="0" err="1" smtClean="0"/>
              <a:t>coautoria</a:t>
            </a:r>
            <a:endParaRPr lang="en-US" dirty="0" smtClean="0"/>
          </a:p>
          <a:p>
            <a:pPr lvl="1"/>
            <a:r>
              <a:rPr lang="en-US" dirty="0" smtClean="0"/>
              <a:t>Se fosse </a:t>
            </a:r>
            <a:r>
              <a:rPr lang="en-US" dirty="0" err="1" smtClean="0"/>
              <a:t>randômica</a:t>
            </a:r>
            <a:r>
              <a:rPr lang="en-US" dirty="0" smtClean="0"/>
              <a:t> (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Erdós-Rényi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clusterização</a:t>
            </a:r>
            <a:r>
              <a:rPr lang="en-US" dirty="0" smtClean="0"/>
              <a:t> = 10</a:t>
            </a:r>
            <a:r>
              <a:rPr lang="en-US" baseline="30000" dirty="0" smtClean="0"/>
              <a:t>-5</a:t>
            </a:r>
          </a:p>
          <a:p>
            <a:pPr lvl="1"/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é</a:t>
            </a:r>
          </a:p>
          <a:p>
            <a:pPr lvl="2"/>
            <a:r>
              <a:rPr lang="en-US" dirty="0" err="1" smtClean="0"/>
              <a:t>Coeficiente</a:t>
            </a:r>
            <a:r>
              <a:rPr lang="en-US" dirty="0" smtClean="0"/>
              <a:t> de </a:t>
            </a:r>
            <a:r>
              <a:rPr lang="en-US" dirty="0" err="1" smtClean="0"/>
              <a:t>clusterização</a:t>
            </a:r>
            <a:r>
              <a:rPr lang="en-US" dirty="0" smtClean="0"/>
              <a:t> = 10</a:t>
            </a:r>
            <a:r>
              <a:rPr lang="en-US" baseline="30000" dirty="0" smtClean="0"/>
              <a:t>-1</a:t>
            </a:r>
          </a:p>
          <a:p>
            <a:pPr lvl="2"/>
            <a:endParaRPr lang="en-US" dirty="0" smtClean="0"/>
          </a:p>
          <a:p>
            <a:pPr lvl="2"/>
            <a:endParaRPr lang="pt-BR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Mundos Pequenos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Curisosidade</a:t>
            </a:r>
            <a:r>
              <a:rPr lang="en-US" dirty="0" smtClean="0"/>
              <a:t>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44008" y="802846"/>
          <a:ext cx="3816424" cy="58374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8212"/>
                <a:gridCol w="1908212"/>
              </a:tblGrid>
              <a:tr h="54728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/>
                        <a:t>Número</a:t>
                      </a:r>
                      <a:r>
                        <a:rPr lang="en-US" sz="1500" b="1" dirty="0" smtClean="0"/>
                        <a:t> de </a:t>
                      </a:r>
                      <a:r>
                        <a:rPr lang="en-US" sz="1500" b="1" dirty="0" err="1" smtClean="0"/>
                        <a:t>Erdós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/>
                        <a:t>Pessoas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0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502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2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5713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3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26422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4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62136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5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66157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6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32280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7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10431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8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3214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9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953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10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262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11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/>
                        <a:t>94 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12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23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13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4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14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7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15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  <a:tr h="311189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16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0</a:t>
                      </a:r>
                      <a:endParaRPr lang="pt-BR" sz="1500" b="1" dirty="0"/>
                    </a:p>
                  </a:txBody>
                  <a:tcPr marL="75094" marR="75094" marT="37549" marB="37549" anchor="ctr"/>
                </a:tc>
              </a:tr>
            </a:tbl>
          </a:graphicData>
        </a:graphic>
      </p:graphicFrame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smtClean="0">
                <a:solidFill>
                  <a:srgbClr val="438086"/>
                </a:solidFill>
              </a:rPr>
              <a:t>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Trabalhos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endParaRPr lang="en-US" dirty="0" smtClean="0"/>
          </a:p>
          <a:p>
            <a:pPr lvl="1"/>
            <a:r>
              <a:rPr lang="en-US" i="1" dirty="0" err="1" smtClean="0"/>
              <a:t>Caenorhabditis</a:t>
            </a:r>
            <a:r>
              <a:rPr lang="en-US" i="1" dirty="0" smtClean="0"/>
              <a:t> </a:t>
            </a:r>
            <a:r>
              <a:rPr lang="en-US" i="1" dirty="0" err="1" smtClean="0"/>
              <a:t>elegans</a:t>
            </a:r>
            <a:endParaRPr lang="en-US" i="1" dirty="0" smtClean="0"/>
          </a:p>
          <a:p>
            <a:pPr lvl="2"/>
            <a:r>
              <a:rPr lang="en-US" dirty="0" err="1" smtClean="0"/>
              <a:t>Verme</a:t>
            </a:r>
            <a:r>
              <a:rPr lang="en-US" dirty="0" smtClean="0"/>
              <a:t> de 1mm e 300 </a:t>
            </a:r>
            <a:r>
              <a:rPr lang="en-US" dirty="0" err="1" smtClean="0"/>
              <a:t>neurônios</a:t>
            </a:r>
            <a:endParaRPr lang="en-US" dirty="0" smtClean="0"/>
          </a:p>
          <a:p>
            <a:pPr lvl="1"/>
            <a:r>
              <a:rPr lang="en-US" dirty="0" err="1" smtClean="0"/>
              <a:t>Rede</a:t>
            </a:r>
            <a:r>
              <a:rPr lang="en-US" dirty="0" smtClean="0"/>
              <a:t> neural com alto </a:t>
            </a:r>
            <a:r>
              <a:rPr lang="en-US" dirty="0" err="1" smtClean="0"/>
              <a:t>grau</a:t>
            </a:r>
            <a:r>
              <a:rPr lang="en-US" dirty="0" smtClean="0"/>
              <a:t> de </a:t>
            </a:r>
            <a:r>
              <a:rPr lang="en-US" dirty="0" err="1" smtClean="0"/>
              <a:t>clusterização</a:t>
            </a:r>
            <a:endParaRPr lang="en-US" dirty="0" smtClean="0"/>
          </a:p>
          <a:p>
            <a:pPr lvl="2"/>
            <a:r>
              <a:rPr lang="en-US" dirty="0" err="1" smtClean="0"/>
              <a:t>Probabilidade</a:t>
            </a:r>
            <a:r>
              <a:rPr lang="en-US" dirty="0" smtClean="0"/>
              <a:t> de </a:t>
            </a:r>
            <a:r>
              <a:rPr lang="en-US" dirty="0" err="1" smtClean="0"/>
              <a:t>neurônios</a:t>
            </a:r>
            <a:r>
              <a:rPr lang="en-US" dirty="0" smtClean="0"/>
              <a:t> </a:t>
            </a:r>
            <a:r>
              <a:rPr lang="en-US" dirty="0" err="1" smtClean="0"/>
              <a:t>vizinhos</a:t>
            </a:r>
            <a:r>
              <a:rPr lang="en-US" dirty="0" smtClean="0"/>
              <a:t> se </a:t>
            </a:r>
            <a:r>
              <a:rPr lang="en-US" dirty="0" err="1" smtClean="0"/>
              <a:t>conectarem</a:t>
            </a:r>
            <a:r>
              <a:rPr lang="en-US" dirty="0" smtClean="0"/>
              <a:t> é 5x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nesta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randômica</a:t>
            </a:r>
            <a:endParaRPr lang="en-US" dirty="0" smtClean="0"/>
          </a:p>
          <a:p>
            <a:pPr lvl="1"/>
            <a:r>
              <a:rPr lang="en-US" dirty="0" err="1" smtClean="0"/>
              <a:t>Curiosidade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Rede</a:t>
            </a:r>
            <a:r>
              <a:rPr lang="en-US" dirty="0" smtClean="0"/>
              <a:t> neural do </a:t>
            </a:r>
            <a:r>
              <a:rPr lang="en-US" i="1" dirty="0" smtClean="0"/>
              <a:t>C. </a:t>
            </a:r>
            <a:r>
              <a:rPr lang="en-US" i="1" dirty="0" err="1" smtClean="0"/>
              <a:t>elegans</a:t>
            </a:r>
            <a:r>
              <a:rPr lang="en-US" i="1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Elétrica</a:t>
            </a:r>
            <a:r>
              <a:rPr lang="en-US" dirty="0" smtClean="0"/>
              <a:t> do </a:t>
            </a:r>
            <a:r>
              <a:rPr lang="en-US" dirty="0" err="1" smtClean="0"/>
              <a:t>Oeste</a:t>
            </a:r>
            <a:r>
              <a:rPr lang="en-US" dirty="0" smtClean="0"/>
              <a:t> dos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endParaRPr lang="pt-BR" dirty="0"/>
          </a:p>
        </p:txBody>
      </p:sp>
      <p:pic>
        <p:nvPicPr>
          <p:cNvPr id="4098" name="Picture 2" descr="C:\Users\Filipe\Desktop\New folder\4241_Devo_Caenorhabditis elega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149080"/>
            <a:ext cx="1584176" cy="1706305"/>
          </a:xfrm>
          <a:prstGeom prst="rect">
            <a:avLst/>
          </a:prstGeom>
          <a:noFill/>
        </p:spPr>
      </p:pic>
      <p:sp>
        <p:nvSpPr>
          <p:cNvPr id="6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smtClean="0">
                <a:solidFill>
                  <a:srgbClr val="438086"/>
                </a:solidFill>
              </a:rPr>
              <a:t>o </a:t>
            </a:r>
            <a:r>
              <a:rPr lang="en-US" sz="1000" dirty="0" err="1" smtClean="0">
                <a:solidFill>
                  <a:srgbClr val="438086"/>
                </a:solidFill>
              </a:rPr>
              <a:t>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Filipe\Desktop\New folder\rede de 0 a 1.PNG"/>
          <p:cNvPicPr>
            <a:picLocks noChangeAspect="1" noChangeArrowheads="1"/>
          </p:cNvPicPr>
          <p:nvPr/>
        </p:nvPicPr>
        <p:blipFill>
          <a:blip r:embed="rId2" cstate="print"/>
          <a:srcRect b="21748"/>
          <a:stretch>
            <a:fillRect/>
          </a:stretch>
        </p:blipFill>
        <p:spPr bwMode="auto">
          <a:xfrm>
            <a:off x="1540755" y="3573016"/>
            <a:ext cx="6062491" cy="1872208"/>
          </a:xfrm>
          <a:prstGeom prst="rect">
            <a:avLst/>
          </a:prstGeom>
          <a:noFill/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“As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vivem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círculos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Proposto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Watts e Steven </a:t>
            </a:r>
            <a:r>
              <a:rPr lang="en-US" dirty="0" err="1" smtClean="0"/>
              <a:t>Strogatz</a:t>
            </a:r>
            <a:r>
              <a:rPr lang="en-US" dirty="0" smtClean="0"/>
              <a:t> (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orientador</a:t>
            </a:r>
            <a:r>
              <a:rPr lang="en-US" dirty="0" smtClean="0"/>
              <a:t> de </a:t>
            </a:r>
            <a:r>
              <a:rPr lang="en-US" dirty="0" err="1" smtClean="0"/>
              <a:t>doutorado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se </a:t>
            </a:r>
            <a:r>
              <a:rPr lang="en-US" dirty="0" err="1" smtClean="0"/>
              <a:t>conecta</a:t>
            </a:r>
            <a:r>
              <a:rPr lang="en-US" dirty="0" smtClean="0"/>
              <a:t> a </a:t>
            </a:r>
            <a:r>
              <a:rPr lang="en-US" dirty="0" err="1" smtClean="0"/>
              <a:t>seus</a:t>
            </a:r>
            <a:r>
              <a:rPr lang="en-US" dirty="0" smtClean="0"/>
              <a:t> 4 </a:t>
            </a:r>
            <a:r>
              <a:rPr lang="en-US" dirty="0" err="1" smtClean="0"/>
              <a:t>vizinhos</a:t>
            </a:r>
            <a:r>
              <a:rPr lang="en-US" dirty="0" smtClean="0"/>
              <a:t> (</a:t>
            </a:r>
            <a:r>
              <a:rPr lang="en-US" i="1" dirty="0" smtClean="0"/>
              <a:t>cc</a:t>
            </a:r>
            <a:r>
              <a:rPr lang="en-US" dirty="0" smtClean="0"/>
              <a:t> = 3/6)</a:t>
            </a:r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aumentar</a:t>
            </a:r>
            <a:r>
              <a:rPr lang="en-US" dirty="0" smtClean="0"/>
              <a:t>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, o </a:t>
            </a:r>
            <a:r>
              <a:rPr lang="en-US" i="1" dirty="0" smtClean="0"/>
              <a:t>cc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4/</a:t>
            </a:r>
            <a:r>
              <a:rPr lang="en-US" i="1" dirty="0" smtClean="0"/>
              <a:t>N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um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6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x x o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Mundos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sociedade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círculo</a:t>
            </a:r>
            <a:r>
              <a:rPr lang="en-US" dirty="0" smtClean="0"/>
              <a:t> é </a:t>
            </a:r>
            <a:r>
              <a:rPr lang="en-US" dirty="0" err="1" smtClean="0"/>
              <a:t>altamente</a:t>
            </a:r>
            <a:r>
              <a:rPr lang="en-US" dirty="0" smtClean="0"/>
              <a:t> </a:t>
            </a:r>
            <a:r>
              <a:rPr lang="en-US" dirty="0" err="1" smtClean="0"/>
              <a:t>clusterizada</a:t>
            </a:r>
            <a:r>
              <a:rPr lang="en-US" dirty="0" smtClean="0"/>
              <a:t> e </a:t>
            </a:r>
            <a:r>
              <a:rPr lang="en-US" dirty="0" err="1" smtClean="0"/>
              <a:t>representa</a:t>
            </a:r>
            <a:r>
              <a:rPr lang="en-US" dirty="0" smtClean="0"/>
              <a:t> um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demaziado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pt-BR" dirty="0" smtClean="0">
                <a:hlinkClick r:id="rId2"/>
              </a:rPr>
              <a:t>Java </a:t>
            </a:r>
            <a:r>
              <a:rPr lang="pt-BR" dirty="0" err="1" smtClean="0">
                <a:hlinkClick r:id="rId2"/>
              </a:rPr>
              <a:t>Applet</a:t>
            </a:r>
            <a:endParaRPr lang="en-US" dirty="0" smtClean="0"/>
          </a:p>
          <a:p>
            <a:r>
              <a:rPr lang="en-US" dirty="0" err="1" smtClean="0"/>
              <a:t>Conclusão</a:t>
            </a:r>
            <a:r>
              <a:rPr lang="en-US" dirty="0" smtClean="0"/>
              <a:t> de Watts &amp; </a:t>
            </a:r>
            <a:r>
              <a:rPr lang="en-US" dirty="0" err="1" smtClean="0"/>
              <a:t>Strogatz</a:t>
            </a:r>
            <a:endParaRPr lang="en-US" dirty="0" smtClean="0"/>
          </a:p>
          <a:p>
            <a:pPr lvl="1"/>
            <a:r>
              <a:rPr lang="en-US" dirty="0" smtClean="0"/>
              <a:t>Com </a:t>
            </a:r>
            <a:r>
              <a:rPr lang="en-US" dirty="0" err="1" smtClean="0"/>
              <a:t>poucos</a:t>
            </a:r>
            <a:r>
              <a:rPr lang="en-US" dirty="0" smtClean="0"/>
              <a:t> links extras, </a:t>
            </a:r>
            <a:r>
              <a:rPr lang="en-US" dirty="0" err="1" smtClean="0"/>
              <a:t>reduzimos</a:t>
            </a:r>
            <a:r>
              <a:rPr lang="en-US" dirty="0" smtClean="0"/>
              <a:t> </a:t>
            </a:r>
            <a:r>
              <a:rPr lang="en-US" dirty="0" err="1" smtClean="0"/>
              <a:t>drasticamente</a:t>
            </a:r>
            <a:r>
              <a:rPr lang="en-US" dirty="0" smtClean="0"/>
              <a:t> a </a:t>
            </a:r>
            <a:r>
              <a:rPr lang="en-US" dirty="0" err="1" smtClean="0"/>
              <a:t>separação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endParaRPr lang="pt-BR" dirty="0"/>
          </a:p>
        </p:txBody>
      </p:sp>
      <p:sp>
        <p:nvSpPr>
          <p:cNvPr id="5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474440" cy="457200"/>
          </a:xfrm>
        </p:spPr>
        <p:txBody>
          <a:bodyPr/>
          <a:lstStyle/>
          <a:p>
            <a:pPr lvl="0"/>
            <a:r>
              <a:rPr lang="en-US" sz="1000" dirty="0" smtClean="0">
                <a:solidFill>
                  <a:srgbClr val="438086"/>
                </a:solidFill>
              </a:rPr>
              <a:t>x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</a:t>
            </a:r>
            <a:r>
              <a:rPr lang="en-US" sz="1000" dirty="0" err="1" smtClean="0">
                <a:solidFill>
                  <a:srgbClr val="438086"/>
                </a:solidFill>
              </a:rPr>
              <a:t>x</a:t>
            </a:r>
            <a:r>
              <a:rPr lang="en-US" sz="1000" dirty="0" smtClean="0">
                <a:solidFill>
                  <a:srgbClr val="438086"/>
                </a:solidFill>
              </a:rPr>
              <a:t> x x x</a:t>
            </a:r>
            <a:endParaRPr lang="pt-BR" sz="1000" dirty="0" smtClean="0">
              <a:solidFill>
                <a:srgbClr val="438086"/>
              </a:solidFill>
            </a:endParaRPr>
          </a:p>
          <a:p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conhecesse</a:t>
            </a:r>
            <a:r>
              <a:rPr lang="en-US" dirty="0" smtClean="0"/>
              <a:t> o </a:t>
            </a:r>
            <a:r>
              <a:rPr lang="en-US" dirty="0" err="1" smtClean="0"/>
              <a:t>presidente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República</a:t>
            </a:r>
            <a:r>
              <a:rPr lang="en-US" dirty="0" smtClean="0"/>
              <a:t> </a:t>
            </a:r>
            <a:r>
              <a:rPr lang="en-US" dirty="0" err="1" smtClean="0"/>
              <a:t>Tcheca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amigos de amigos </a:t>
            </a:r>
            <a:r>
              <a:rPr lang="en-US" dirty="0" err="1" smtClean="0"/>
              <a:t>meus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conheço</a:t>
            </a:r>
            <a:r>
              <a:rPr lang="en-US" dirty="0" smtClean="0"/>
              <a:t> </a:t>
            </a:r>
            <a:r>
              <a:rPr lang="en-US" dirty="0" err="1" smtClean="0"/>
              <a:t>alguém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conhece</a:t>
            </a:r>
            <a:r>
              <a:rPr lang="en-US" dirty="0" smtClean="0"/>
              <a:t> </a:t>
            </a:r>
            <a:r>
              <a:rPr lang="en-US" dirty="0" err="1" smtClean="0"/>
              <a:t>alguém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estava</a:t>
            </a:r>
            <a:r>
              <a:rPr lang="en-US" dirty="0" smtClean="0"/>
              <a:t> </a:t>
            </a:r>
            <a:r>
              <a:rPr lang="en-US" dirty="0" err="1" smtClean="0"/>
              <a:t>envolvido</a:t>
            </a:r>
            <a:r>
              <a:rPr lang="en-US" dirty="0" smtClean="0"/>
              <a:t> no </a:t>
            </a:r>
            <a:r>
              <a:rPr lang="en-US" dirty="0" err="1" smtClean="0"/>
              <a:t>desastre</a:t>
            </a:r>
            <a:r>
              <a:rPr lang="en-US" dirty="0" smtClean="0"/>
              <a:t> do </a:t>
            </a:r>
            <a:r>
              <a:rPr lang="en-US" dirty="0" err="1" smtClean="0"/>
              <a:t>japão</a:t>
            </a:r>
            <a:r>
              <a:rPr lang="en-US" dirty="0" smtClean="0"/>
              <a:t>?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respostas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: </a:t>
            </a:r>
            <a:r>
              <a:rPr lang="en-US" dirty="0" err="1" smtClean="0"/>
              <a:t>Sim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precisamos</a:t>
            </a:r>
            <a:r>
              <a:rPr lang="en-US" dirty="0" smtClean="0"/>
              <a:t> de </a:t>
            </a:r>
            <a:r>
              <a:rPr lang="en-US" dirty="0" err="1" smtClean="0"/>
              <a:t>muitos</a:t>
            </a:r>
            <a:r>
              <a:rPr lang="en-US" dirty="0" smtClean="0"/>
              <a:t> links </a:t>
            </a:r>
            <a:r>
              <a:rPr lang="en-US" dirty="0" err="1" smtClean="0"/>
              <a:t>aleatórios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verificarmos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 um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pequeno</a:t>
            </a:r>
            <a:r>
              <a:rPr lang="en-US" dirty="0" smtClean="0"/>
              <a:t>.</a:t>
            </a:r>
            <a:endParaRPr lang="pt-BR" dirty="0"/>
          </a:p>
        </p:txBody>
      </p:sp>
      <p:pic>
        <p:nvPicPr>
          <p:cNvPr id="6146" name="Picture 2" descr="C:\Users\Filipe\Desktop\New folder\facebook-visualizing-friendship-project-world-friends-connected.jpg"/>
          <p:cNvPicPr>
            <a:picLocks noChangeAspect="1" noChangeArrowheads="1"/>
          </p:cNvPicPr>
          <p:nvPr/>
        </p:nvPicPr>
        <p:blipFill>
          <a:blip r:embed="rId3" cstate="print"/>
          <a:srcRect b="20422"/>
          <a:stretch>
            <a:fillRect/>
          </a:stretch>
        </p:blipFill>
        <p:spPr bwMode="auto">
          <a:xfrm>
            <a:off x="1434307" y="3645024"/>
            <a:ext cx="6275387" cy="3096344"/>
          </a:xfrm>
          <a:prstGeom prst="rect">
            <a:avLst/>
          </a:prstGeom>
          <a:noFill/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Livro</a:t>
            </a:r>
            <a:r>
              <a:rPr lang="en-US" dirty="0" smtClean="0"/>
              <a:t> “Linked“ – </a:t>
            </a:r>
            <a:r>
              <a:rPr lang="en-US" dirty="0" err="1" smtClean="0"/>
              <a:t>Barabási</a:t>
            </a:r>
            <a:endParaRPr lang="en-US" dirty="0" smtClean="0"/>
          </a:p>
          <a:p>
            <a:r>
              <a:rPr lang="pt-BR" dirty="0" smtClean="0">
                <a:hlinkClick r:id="rId2"/>
              </a:rPr>
              <a:t>http://www.onesiteperday.com/2010/12/visualizing-friendship-on-facebook.html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http://en.wikipedia.org/wiki/Small-world_network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http://en.wikipedia.org/wiki/Six_degrees_of_separation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http://measure.igpp.ucla.edu/GK12-SEE-LA/Lesson_Files_09/Tina_Wey/TW_social_networks_activity.htm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http://www.yalaworld.net/Engage/SmallWorlds/tabid/751/Default.</a:t>
            </a:r>
            <a:r>
              <a:rPr lang="pt-BR" dirty="0" err="1" smtClean="0">
                <a:hlinkClick r:id="rId6"/>
              </a:rPr>
              <a:t>aspx</a:t>
            </a:r>
            <a:endParaRPr lang="en-US" dirty="0" smtClean="0"/>
          </a:p>
          <a:p>
            <a:r>
              <a:rPr lang="pt-BR" dirty="0" smtClean="0">
                <a:hlinkClick r:id="rId7"/>
              </a:rPr>
              <a:t>http://www.oakland.edu/?id=9570&amp;</a:t>
            </a:r>
            <a:r>
              <a:rPr lang="pt-BR" dirty="0" err="1" smtClean="0">
                <a:hlinkClick r:id="rId7"/>
              </a:rPr>
              <a:t>sid</a:t>
            </a:r>
            <a:r>
              <a:rPr lang="pt-BR" dirty="0" smtClean="0">
                <a:hlinkClick r:id="rId7"/>
              </a:rPr>
              <a:t>=243</a:t>
            </a:r>
            <a:endParaRPr lang="pt-BR" dirty="0" smtClean="0"/>
          </a:p>
          <a:p>
            <a:r>
              <a:rPr lang="pt-BR" dirty="0" smtClean="0">
                <a:hlinkClick r:id="rId8"/>
              </a:rPr>
              <a:t>http://www.bordalierinstitute.com/target1.html</a:t>
            </a:r>
            <a:endParaRPr lang="pt-BR" dirty="0" smtClean="0"/>
          </a:p>
          <a:p>
            <a:r>
              <a:rPr lang="pt-BR" dirty="0" smtClean="0">
                <a:hlinkClick r:id="rId9"/>
              </a:rPr>
              <a:t>http://movito.net/all-on-the-same-map/</a:t>
            </a:r>
            <a:endParaRPr lang="pt-BR" dirty="0" smtClean="0"/>
          </a:p>
          <a:p>
            <a:r>
              <a:rPr lang="pt-BR" dirty="0" smtClean="0">
                <a:hlinkClick r:id="rId10"/>
              </a:rPr>
              <a:t>http://www.mun.ca/biology/scarr/4241_Devo_Germ_Celegans.html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Filipe\Desktop\New folder\6degrees-of-separation-the-laws-of-karma-the-idea-girl-says-linda-randall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48399" y="3386755"/>
            <a:ext cx="5247201" cy="3714653"/>
          </a:xfrm>
          <a:prstGeom prst="rect">
            <a:avLst/>
          </a:prstGeom>
          <a:noFill/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Sequência</a:t>
            </a:r>
            <a:r>
              <a:rPr lang="en-US" dirty="0" smtClean="0"/>
              <a:t> </a:t>
            </a:r>
            <a:r>
              <a:rPr lang="en-US" dirty="0" err="1" smtClean="0"/>
              <a:t>histórica</a:t>
            </a:r>
            <a:endParaRPr lang="en-US" dirty="0" smtClean="0"/>
          </a:p>
          <a:p>
            <a:pPr lvl="1"/>
            <a:r>
              <a:rPr lang="en-US" dirty="0" err="1" smtClean="0"/>
              <a:t>Frigyes</a:t>
            </a:r>
            <a:r>
              <a:rPr lang="en-US" dirty="0" smtClean="0"/>
              <a:t> </a:t>
            </a:r>
            <a:r>
              <a:rPr lang="en-US" dirty="0" err="1" smtClean="0"/>
              <a:t>Karinthy</a:t>
            </a:r>
            <a:endParaRPr lang="en-US" dirty="0" smtClean="0"/>
          </a:p>
          <a:p>
            <a:pPr lvl="2"/>
            <a:r>
              <a:rPr lang="en-US" dirty="0" err="1" smtClean="0"/>
              <a:t>Poeta</a:t>
            </a:r>
            <a:r>
              <a:rPr lang="en-US" dirty="0" smtClean="0"/>
              <a:t>, </a:t>
            </a:r>
            <a:r>
              <a:rPr lang="en-US" dirty="0" err="1" smtClean="0"/>
              <a:t>escritor</a:t>
            </a:r>
            <a:r>
              <a:rPr lang="en-US" dirty="0" smtClean="0"/>
              <a:t>, </a:t>
            </a:r>
            <a:r>
              <a:rPr lang="en-US" dirty="0" err="1" smtClean="0"/>
              <a:t>húngaro</a:t>
            </a:r>
            <a:endParaRPr lang="en-US" dirty="0" smtClean="0"/>
          </a:p>
          <a:p>
            <a:pPr lvl="2"/>
            <a:r>
              <a:rPr lang="en-US" dirty="0" err="1" smtClean="0"/>
              <a:t>Láncszemek</a:t>
            </a:r>
            <a:r>
              <a:rPr lang="en-US" dirty="0" smtClean="0"/>
              <a:t> “</a:t>
            </a:r>
            <a:r>
              <a:rPr lang="en-US" dirty="0" err="1" smtClean="0"/>
              <a:t>Cadeias</a:t>
            </a:r>
            <a:r>
              <a:rPr lang="en-US" dirty="0" smtClean="0"/>
              <a:t>” (1929)</a:t>
            </a:r>
          </a:p>
          <a:p>
            <a:pPr lvl="2"/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manifestação</a:t>
            </a:r>
            <a:r>
              <a:rPr lang="en-US" dirty="0" smtClean="0"/>
              <a:t> do </a:t>
            </a:r>
            <a:r>
              <a:rPr lang="en-US" dirty="0" err="1" smtClean="0"/>
              <a:t>conceito</a:t>
            </a:r>
            <a:endParaRPr lang="en-US" dirty="0" smtClean="0"/>
          </a:p>
          <a:p>
            <a:pPr lvl="1"/>
            <a:r>
              <a:rPr lang="en-US" dirty="0" smtClean="0"/>
              <a:t>Stanley </a:t>
            </a:r>
            <a:r>
              <a:rPr lang="en-US" dirty="0" err="1" smtClean="0"/>
              <a:t>Milgram</a:t>
            </a:r>
            <a:endParaRPr lang="en-US" dirty="0" smtClean="0"/>
          </a:p>
          <a:p>
            <a:pPr lvl="2"/>
            <a:r>
              <a:rPr lang="en-US" dirty="0" smtClean="0"/>
              <a:t>Professor de </a:t>
            </a:r>
            <a:r>
              <a:rPr lang="en-US" dirty="0" err="1" smtClean="0"/>
              <a:t>Havard</a:t>
            </a:r>
            <a:endParaRPr lang="en-US" dirty="0" smtClean="0"/>
          </a:p>
          <a:p>
            <a:pPr lvl="2"/>
            <a:r>
              <a:rPr lang="en-US" dirty="0" err="1" smtClean="0"/>
              <a:t>Traduziu</a:t>
            </a:r>
            <a:r>
              <a:rPr lang="en-US" dirty="0" smtClean="0"/>
              <a:t> o “</a:t>
            </a:r>
            <a:r>
              <a:rPr lang="en-US" dirty="0" err="1" smtClean="0"/>
              <a:t>Láncszemek</a:t>
            </a:r>
            <a:r>
              <a:rPr lang="en-US" dirty="0" smtClean="0"/>
              <a:t>”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sociólogos</a:t>
            </a:r>
            <a:r>
              <a:rPr lang="en-US" dirty="0" smtClean="0"/>
              <a:t> (1967)</a:t>
            </a:r>
          </a:p>
          <a:p>
            <a:pPr lvl="2"/>
            <a:r>
              <a:rPr lang="en-US" dirty="0" err="1" smtClean="0"/>
              <a:t>Experimento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Unidos</a:t>
            </a:r>
            <a:endParaRPr lang="en-US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Sequência</a:t>
            </a:r>
            <a:r>
              <a:rPr lang="en-US" dirty="0" smtClean="0"/>
              <a:t> </a:t>
            </a:r>
            <a:r>
              <a:rPr lang="en-US" dirty="0" err="1" smtClean="0"/>
              <a:t>histórica</a:t>
            </a:r>
            <a:endParaRPr lang="en-US" dirty="0" smtClean="0"/>
          </a:p>
          <a:p>
            <a:pPr lvl="1"/>
            <a:r>
              <a:rPr lang="en-US" dirty="0" smtClean="0"/>
              <a:t>Tim </a:t>
            </a:r>
            <a:r>
              <a:rPr lang="en-US" dirty="0" err="1" smtClean="0"/>
              <a:t>Berners</a:t>
            </a:r>
            <a:r>
              <a:rPr lang="en-US" dirty="0" smtClean="0"/>
              <a:t> Lee</a:t>
            </a:r>
          </a:p>
          <a:p>
            <a:pPr lvl="2"/>
            <a:r>
              <a:rPr lang="en-US" dirty="0" err="1" smtClean="0"/>
              <a:t>Programador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CERN (</a:t>
            </a:r>
            <a:r>
              <a:rPr lang="en-US" dirty="0" err="1" smtClean="0"/>
              <a:t>Organização</a:t>
            </a:r>
            <a:r>
              <a:rPr lang="en-US" dirty="0" smtClean="0"/>
              <a:t> </a:t>
            </a:r>
            <a:r>
              <a:rPr lang="en-US" dirty="0" err="1" smtClean="0"/>
              <a:t>Européia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Pesquisas</a:t>
            </a:r>
            <a:r>
              <a:rPr lang="en-US" dirty="0" smtClean="0"/>
              <a:t> </a:t>
            </a:r>
            <a:r>
              <a:rPr lang="en-US" dirty="0" err="1" smtClean="0"/>
              <a:t>Nucleares</a:t>
            </a:r>
            <a:r>
              <a:rPr lang="en-US" dirty="0" smtClean="0"/>
              <a:t>),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Genebra</a:t>
            </a:r>
            <a:endParaRPr lang="en-US" dirty="0" smtClean="0"/>
          </a:p>
          <a:p>
            <a:pPr lvl="2"/>
            <a:r>
              <a:rPr lang="en-US" dirty="0" err="1" smtClean="0"/>
              <a:t>Criar</a:t>
            </a:r>
            <a:r>
              <a:rPr lang="en-US" dirty="0" smtClean="0"/>
              <a:t> um </a:t>
            </a:r>
            <a:r>
              <a:rPr lang="en-US" dirty="0" err="1" smtClean="0"/>
              <a:t>repositório</a:t>
            </a:r>
            <a:r>
              <a:rPr lang="en-US" dirty="0" smtClean="0"/>
              <a:t> </a:t>
            </a:r>
            <a:r>
              <a:rPr lang="en-US" dirty="0" err="1" smtClean="0"/>
              <a:t>único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endParaRPr lang="en-US" dirty="0" smtClean="0"/>
          </a:p>
          <a:p>
            <a:pPr lvl="1"/>
            <a:r>
              <a:rPr lang="en-US" dirty="0" smtClean="0"/>
              <a:t>Albert-</a:t>
            </a:r>
            <a:r>
              <a:rPr lang="en-US" dirty="0" err="1" smtClean="0"/>
              <a:t>László</a:t>
            </a:r>
            <a:r>
              <a:rPr lang="en-US" dirty="0" smtClean="0"/>
              <a:t> </a:t>
            </a:r>
            <a:r>
              <a:rPr lang="en-US" dirty="0" err="1" smtClean="0"/>
              <a:t>Barabási</a:t>
            </a:r>
            <a:r>
              <a:rPr lang="en-US" dirty="0" smtClean="0"/>
              <a:t>, </a:t>
            </a:r>
            <a:r>
              <a:rPr lang="en-US" dirty="0" err="1" smtClean="0"/>
              <a:t>Réka</a:t>
            </a:r>
            <a:r>
              <a:rPr lang="en-US" dirty="0" smtClean="0"/>
              <a:t> Albert e </a:t>
            </a:r>
            <a:r>
              <a:rPr lang="en-US" dirty="0" err="1" smtClean="0"/>
              <a:t>Hawoong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endParaRPr lang="en-US" dirty="0" smtClean="0"/>
          </a:p>
          <a:p>
            <a:pPr lvl="2"/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pesquisas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Universidade</a:t>
            </a:r>
            <a:r>
              <a:rPr lang="en-US" dirty="0" smtClean="0"/>
              <a:t> de Notre Dame</a:t>
            </a:r>
          </a:p>
          <a:p>
            <a:pPr lvl="2"/>
            <a:r>
              <a:rPr lang="en-US" dirty="0" err="1" smtClean="0"/>
              <a:t>Obter</a:t>
            </a:r>
            <a:r>
              <a:rPr lang="en-US" dirty="0" smtClean="0"/>
              <a:t> um </a:t>
            </a:r>
            <a:r>
              <a:rPr lang="en-US" dirty="0" err="1" smtClean="0"/>
              <a:t>mapa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web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Frigyes</a:t>
            </a:r>
            <a:r>
              <a:rPr lang="en-US" dirty="0" smtClean="0"/>
              <a:t> </a:t>
            </a:r>
            <a:r>
              <a:rPr lang="en-US" dirty="0" err="1" smtClean="0"/>
              <a:t>Karinthy</a:t>
            </a:r>
            <a:r>
              <a:rPr lang="en-US" dirty="0" smtClean="0"/>
              <a:t> – 1929 </a:t>
            </a:r>
          </a:p>
          <a:p>
            <a:pPr lvl="1"/>
            <a:r>
              <a:rPr lang="en-US" dirty="0" err="1" smtClean="0"/>
              <a:t>Aposta</a:t>
            </a:r>
            <a:r>
              <a:rPr lang="en-US" dirty="0" smtClean="0"/>
              <a:t>: “</a:t>
            </a:r>
            <a:r>
              <a:rPr lang="en-US" dirty="0" err="1" smtClean="0"/>
              <a:t>escolher</a:t>
            </a:r>
            <a:r>
              <a:rPr lang="en-US" dirty="0" smtClean="0"/>
              <a:t> 2 </a:t>
            </a:r>
            <a:r>
              <a:rPr lang="en-US" dirty="0" err="1" smtClean="0"/>
              <a:t>pessoas</a:t>
            </a:r>
            <a:r>
              <a:rPr lang="en-US" dirty="0" smtClean="0"/>
              <a:t> entre 1,5 </a:t>
            </a:r>
            <a:r>
              <a:rPr lang="en-US" dirty="0" err="1" smtClean="0"/>
              <a:t>bilhão</a:t>
            </a:r>
            <a:r>
              <a:rPr lang="en-US" dirty="0" smtClean="0"/>
              <a:t>; </a:t>
            </a:r>
            <a:r>
              <a:rPr lang="en-US" dirty="0" err="1" smtClean="0"/>
              <a:t>provar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interligados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, </a:t>
            </a:r>
            <a:r>
              <a:rPr lang="en-US" i="1" dirty="0" smtClean="0"/>
              <a:t>no </a:t>
            </a:r>
            <a:r>
              <a:rPr lang="en-US" i="1" dirty="0" err="1" smtClean="0"/>
              <a:t>maximo</a:t>
            </a:r>
            <a:r>
              <a:rPr lang="en-US" i="1" dirty="0" smtClean="0"/>
              <a:t>,</a:t>
            </a:r>
            <a:r>
              <a:rPr lang="en-US" dirty="0" smtClean="0"/>
              <a:t> 5 </a:t>
            </a:r>
            <a:r>
              <a:rPr lang="en-US" dirty="0" err="1" smtClean="0"/>
              <a:t>conexões</a:t>
            </a:r>
            <a:r>
              <a:rPr lang="en-US" dirty="0" smtClean="0"/>
              <a:t>.”</a:t>
            </a:r>
          </a:p>
          <a:p>
            <a:pPr lvl="1"/>
            <a:r>
              <a:rPr lang="en-US" dirty="0" err="1" smtClean="0"/>
              <a:t>Ligou</a:t>
            </a:r>
            <a:r>
              <a:rPr lang="en-US" dirty="0" smtClean="0"/>
              <a:t> o </a:t>
            </a:r>
            <a:r>
              <a:rPr lang="en-US" dirty="0" err="1" smtClean="0"/>
              <a:t>ganhador</a:t>
            </a:r>
            <a:r>
              <a:rPr lang="en-US" dirty="0" smtClean="0"/>
              <a:t> do </a:t>
            </a:r>
            <a:r>
              <a:rPr lang="en-US" dirty="0" err="1" smtClean="0"/>
              <a:t>Prêmio</a:t>
            </a:r>
            <a:r>
              <a:rPr lang="en-US" dirty="0" smtClean="0"/>
              <a:t> Nobel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personagem</a:t>
            </a:r>
            <a:r>
              <a:rPr lang="en-US" dirty="0" smtClean="0"/>
              <a:t>. (3 links)</a:t>
            </a:r>
          </a:p>
          <a:p>
            <a:pPr lvl="1"/>
            <a:r>
              <a:rPr lang="en-US" dirty="0" err="1" smtClean="0"/>
              <a:t>Ligou</a:t>
            </a:r>
            <a:r>
              <a:rPr lang="en-US" dirty="0" smtClean="0"/>
              <a:t> um </a:t>
            </a:r>
            <a:r>
              <a:rPr lang="en-US" dirty="0" err="1" smtClean="0"/>
              <a:t>operário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Ford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personagem</a:t>
            </a:r>
            <a:r>
              <a:rPr lang="en-US" dirty="0" smtClean="0"/>
              <a:t>. (4 links)</a:t>
            </a: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Stanley </a:t>
            </a:r>
            <a:r>
              <a:rPr lang="en-US" dirty="0" err="1" smtClean="0"/>
              <a:t>Milgram</a:t>
            </a:r>
            <a:r>
              <a:rPr lang="en-US" dirty="0" smtClean="0"/>
              <a:t> – 1967 </a:t>
            </a:r>
          </a:p>
          <a:p>
            <a:pPr lvl="1"/>
            <a:r>
              <a:rPr lang="en-US" dirty="0" err="1" smtClean="0"/>
              <a:t>Objetivo</a:t>
            </a:r>
            <a:r>
              <a:rPr lang="en-US" dirty="0" smtClean="0"/>
              <a:t>: “</a:t>
            </a:r>
            <a:r>
              <a:rPr lang="en-US" dirty="0" err="1" smtClean="0"/>
              <a:t>descobrir</a:t>
            </a:r>
            <a:r>
              <a:rPr lang="en-US" dirty="0" smtClean="0"/>
              <a:t> a ‘</a:t>
            </a:r>
            <a:r>
              <a:rPr lang="en-US" dirty="0" err="1" smtClean="0"/>
              <a:t>distância</a:t>
            </a:r>
            <a:r>
              <a:rPr lang="en-US" dirty="0" smtClean="0"/>
              <a:t>’ entre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quaisquer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EUA”.</a:t>
            </a:r>
          </a:p>
          <a:p>
            <a:pPr lvl="1"/>
            <a:r>
              <a:rPr lang="en-US" dirty="0" err="1" smtClean="0"/>
              <a:t>Procedimento</a:t>
            </a:r>
            <a:r>
              <a:rPr lang="en-US" dirty="0" smtClean="0"/>
              <a:t>: </a:t>
            </a:r>
            <a:r>
              <a:rPr lang="en-US" dirty="0" err="1" smtClean="0"/>
              <a:t>Enviar</a:t>
            </a:r>
            <a:r>
              <a:rPr lang="en-US" dirty="0" smtClean="0"/>
              <a:t> </a:t>
            </a:r>
            <a:r>
              <a:rPr lang="en-US" dirty="0" err="1" smtClean="0"/>
              <a:t>cartas</a:t>
            </a:r>
            <a:r>
              <a:rPr lang="en-US" dirty="0" smtClean="0"/>
              <a:t> de um </a:t>
            </a:r>
            <a:r>
              <a:rPr lang="en-US" dirty="0" err="1" smtClean="0"/>
              <a:t>lado</a:t>
            </a:r>
            <a:r>
              <a:rPr lang="en-US" dirty="0" smtClean="0"/>
              <a:t> a </a:t>
            </a:r>
            <a:r>
              <a:rPr lang="en-US" dirty="0" err="1" smtClean="0"/>
              <a:t>outro</a:t>
            </a:r>
            <a:r>
              <a:rPr lang="en-US" dirty="0" smtClean="0"/>
              <a:t> dos EUA, </a:t>
            </a:r>
            <a:r>
              <a:rPr lang="en-US" dirty="0" err="1" smtClean="0"/>
              <a:t>descobrir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links.</a:t>
            </a:r>
          </a:p>
          <a:p>
            <a:pPr lvl="1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mapa eua.PNG"/>
          <p:cNvPicPr>
            <a:picLocks noChangeAspect="1"/>
          </p:cNvPicPr>
          <p:nvPr/>
        </p:nvPicPr>
        <p:blipFill>
          <a:blip r:embed="rId2" cstate="print"/>
          <a:srcRect l="29000" t="6442" r="9257" b="3367"/>
          <a:stretch>
            <a:fillRect/>
          </a:stretch>
        </p:blipFill>
        <p:spPr>
          <a:xfrm>
            <a:off x="2308892" y="3717032"/>
            <a:ext cx="4526217" cy="2880319"/>
          </a:xfrm>
          <a:prstGeom prst="rect">
            <a:avLst/>
          </a:prstGeom>
        </p:spPr>
      </p:pic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Seis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Separação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Stanley </a:t>
            </a:r>
            <a:r>
              <a:rPr lang="en-US" dirty="0" err="1" smtClean="0"/>
              <a:t>Milgram</a:t>
            </a:r>
            <a:r>
              <a:rPr lang="en-US" dirty="0" smtClean="0"/>
              <a:t> – 1967 </a:t>
            </a:r>
          </a:p>
          <a:p>
            <a:pPr lvl="1"/>
            <a:r>
              <a:rPr lang="en-US" dirty="0" err="1" smtClean="0"/>
              <a:t>Regras</a:t>
            </a:r>
            <a:r>
              <a:rPr lang="en-US" dirty="0" smtClean="0"/>
              <a:t>: </a:t>
            </a:r>
          </a:p>
          <a:p>
            <a:pPr lvl="2">
              <a:buNone/>
            </a:pPr>
            <a:r>
              <a:rPr lang="en-US" dirty="0" smtClean="0"/>
              <a:t>1) </a:t>
            </a:r>
            <a:r>
              <a:rPr lang="en-US" dirty="0" err="1" smtClean="0"/>
              <a:t>Adicionar</a:t>
            </a:r>
            <a:r>
              <a:rPr lang="en-US" dirty="0" smtClean="0"/>
              <a:t> o </a:t>
            </a:r>
            <a:r>
              <a:rPr lang="en-US" dirty="0" err="1" smtClean="0"/>
              <a:t>nome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fim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2) </a:t>
            </a:r>
            <a:r>
              <a:rPr lang="en-US" dirty="0" err="1" smtClean="0"/>
              <a:t>Devolver</a:t>
            </a:r>
            <a:r>
              <a:rPr lang="en-US" dirty="0" smtClean="0"/>
              <a:t> um postal à </a:t>
            </a:r>
            <a:r>
              <a:rPr lang="en-US" dirty="0" err="1" smtClean="0"/>
              <a:t>Universidade</a:t>
            </a:r>
            <a:r>
              <a:rPr lang="en-US" dirty="0" smtClean="0"/>
              <a:t> de </a:t>
            </a:r>
            <a:r>
              <a:rPr lang="en-US" dirty="0" err="1" smtClean="0"/>
              <a:t>Havard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3)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conheça</a:t>
            </a:r>
            <a:r>
              <a:rPr lang="en-US" dirty="0" smtClean="0"/>
              <a:t> o </a:t>
            </a:r>
            <a:r>
              <a:rPr lang="en-US" dirty="0" err="1" smtClean="0"/>
              <a:t>alvo</a:t>
            </a:r>
            <a:r>
              <a:rPr lang="en-US" dirty="0" smtClean="0"/>
              <a:t>, </a:t>
            </a:r>
            <a:r>
              <a:rPr lang="en-US" dirty="0" err="1" smtClean="0"/>
              <a:t>envie-lhe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;</a:t>
            </a:r>
          </a:p>
          <a:p>
            <a:pPr lvl="2">
              <a:buNone/>
            </a:pPr>
            <a:r>
              <a:rPr lang="en-US" dirty="0" smtClean="0"/>
              <a:t>4)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contrário</a:t>
            </a:r>
            <a:r>
              <a:rPr lang="en-US" dirty="0" smtClean="0"/>
              <a:t>, </a:t>
            </a:r>
            <a:r>
              <a:rPr lang="en-US" dirty="0" err="1" smtClean="0"/>
              <a:t>envie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um </a:t>
            </a:r>
            <a:r>
              <a:rPr lang="en-US" dirty="0" err="1" smtClean="0"/>
              <a:t>conhecido</a:t>
            </a:r>
            <a:r>
              <a:rPr lang="en-US" dirty="0" smtClean="0"/>
              <a:t> com a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probabilidade</a:t>
            </a:r>
            <a:r>
              <a:rPr lang="en-US" dirty="0" smtClean="0"/>
              <a:t> de </a:t>
            </a:r>
            <a:r>
              <a:rPr lang="en-US" dirty="0" err="1" smtClean="0"/>
              <a:t>conhecê</a:t>
            </a:r>
            <a:r>
              <a:rPr lang="en-US" dirty="0" smtClean="0"/>
              <a:t>-lo.</a:t>
            </a: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dirty="0" smtClean="0"/>
              <a:t>x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</a:t>
            </a:r>
            <a:r>
              <a:rPr lang="en-US" sz="1000" dirty="0" err="1" smtClean="0"/>
              <a:t>x</a:t>
            </a:r>
            <a:r>
              <a:rPr lang="en-US" sz="1000" dirty="0" smtClean="0"/>
              <a:t> o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</a:t>
            </a:r>
            <a:r>
              <a:rPr lang="en-US" sz="1000" dirty="0" err="1" smtClean="0"/>
              <a:t>o</a:t>
            </a:r>
            <a:r>
              <a:rPr lang="en-US" sz="1000" dirty="0" smtClean="0"/>
              <a:t> o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852</TotalTime>
  <Words>1652</Words>
  <Application>Microsoft Office PowerPoint</Application>
  <PresentationFormat>Apresentação na tela (4:3)</PresentationFormat>
  <Paragraphs>271</Paragraphs>
  <Slides>31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Urbano</vt:lpstr>
      <vt:lpstr>Mundo Pequeno</vt:lpstr>
      <vt:lpstr>Roteiro</vt:lpstr>
      <vt:lpstr>Introdução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Seis Graus de Separação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Mundos Pequenos</vt:lpstr>
      <vt:lpstr>Conclusão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Filipe</dc:creator>
  <cp:lastModifiedBy>Filipe</cp:lastModifiedBy>
  <cp:revision>8</cp:revision>
  <dcterms:created xsi:type="dcterms:W3CDTF">2011-04-19T13:49:16Z</dcterms:created>
  <dcterms:modified xsi:type="dcterms:W3CDTF">2011-04-27T03:25:37Z</dcterms:modified>
</cp:coreProperties>
</file>