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75" r:id="rId5"/>
    <p:sldId id="262" r:id="rId6"/>
    <p:sldId id="263" r:id="rId7"/>
    <p:sldId id="264" r:id="rId8"/>
    <p:sldId id="261" r:id="rId9"/>
    <p:sldId id="279" r:id="rId10"/>
    <p:sldId id="280" r:id="rId11"/>
    <p:sldId id="281" r:id="rId12"/>
    <p:sldId id="258" r:id="rId13"/>
    <p:sldId id="259" r:id="rId14"/>
    <p:sldId id="260" r:id="rId15"/>
    <p:sldId id="265" r:id="rId16"/>
    <p:sldId id="267" r:id="rId17"/>
    <p:sldId id="268" r:id="rId18"/>
    <p:sldId id="269" r:id="rId19"/>
    <p:sldId id="282" r:id="rId20"/>
    <p:sldId id="270" r:id="rId21"/>
    <p:sldId id="271" r:id="rId22"/>
    <p:sldId id="273" r:id="rId23"/>
    <p:sldId id="272" r:id="rId24"/>
    <p:sldId id="274" r:id="rId25"/>
    <p:sldId id="266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C0066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Plan1!$A$2:$A$12</c:f>
              <c:strCache>
                <c:ptCount val="11"/>
                <c:pt idx="0">
                  <c:v>Outros</c:v>
                </c:pt>
                <c:pt idx="1">
                  <c:v>Pesquisar sobre empresas</c:v>
                </c:pt>
                <c:pt idx="2">
                  <c:v>Pesquisar sobre produtos e serviços</c:v>
                </c:pt>
                <c:pt idx="3">
                  <c:v>Conhecer novas pessoas</c:v>
                </c:pt>
                <c:pt idx="4">
                  <c:v>Obter / manter contatos profissionais</c:v>
                </c:pt>
                <c:pt idx="5">
                  <c:v>Manter contato com meus amigos / colegas / parentes</c:v>
                </c:pt>
                <c:pt idx="6">
                  <c:v>Obter informações de lazer e entretenimento</c:v>
                </c:pt>
                <c:pt idx="7">
                  <c:v>Divulgar o meu próprio conteúdo</c:v>
                </c:pt>
                <c:pt idx="8">
                  <c:v>Me divertir como passatempo</c:v>
                </c:pt>
                <c:pt idx="9">
                  <c:v>Ler notícias</c:v>
                </c:pt>
                <c:pt idx="10">
                  <c:v>Buscar informações sobre questões do meu interesse</c:v>
                </c:pt>
              </c:strCache>
            </c:strRef>
          </c:cat>
          <c:val>
            <c:numRef>
              <c:f>Plan1!$B$2:$B$12</c:f>
              <c:numCache>
                <c:formatCode>0.0</c:formatCode>
                <c:ptCount val="11"/>
                <c:pt idx="0">
                  <c:v>3</c:v>
                </c:pt>
                <c:pt idx="1">
                  <c:v>0.16181831541869671</c:v>
                </c:pt>
                <c:pt idx="2">
                  <c:v>0.47375661826233234</c:v>
                </c:pt>
                <c:pt idx="3">
                  <c:v>1.6298173184686033</c:v>
                </c:pt>
                <c:pt idx="4">
                  <c:v>4.1321250947024311</c:v>
                </c:pt>
                <c:pt idx="5">
                  <c:v>6.6620258336964158</c:v>
                </c:pt>
                <c:pt idx="6">
                  <c:v>8.2473366348899741</c:v>
                </c:pt>
                <c:pt idx="7">
                  <c:v>13.140037840677548</c:v>
                </c:pt>
                <c:pt idx="8">
                  <c:v>13.589866527416024</c:v>
                </c:pt>
                <c:pt idx="9">
                  <c:v>16.263814800119889</c:v>
                </c:pt>
                <c:pt idx="10">
                  <c:v>32.702365354182533</c:v>
                </c:pt>
              </c:numCache>
            </c:numRef>
          </c:val>
        </c:ser>
        <c:gapWidth val="20"/>
        <c:axId val="114630016"/>
        <c:axId val="114685824"/>
      </c:barChart>
      <c:catAx>
        <c:axId val="11463001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14685824"/>
        <c:crosses val="autoZero"/>
        <c:auto val="1"/>
        <c:lblAlgn val="ctr"/>
        <c:lblOffset val="100"/>
      </c:catAx>
      <c:valAx>
        <c:axId val="114685824"/>
        <c:scaling>
          <c:orientation val="minMax"/>
        </c:scaling>
        <c:delete val="1"/>
        <c:axPos val="b"/>
        <c:numFmt formatCode="0.0" sourceLinked="1"/>
        <c:tickLblPos val="none"/>
        <c:crossAx val="114630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C0066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Plan1!$A$2:$A$10</c:f>
              <c:strCache>
                <c:ptCount val="9"/>
                <c:pt idx="0">
                  <c:v>Outros</c:v>
                </c:pt>
                <c:pt idx="1">
                  <c:v>Ler notícias</c:v>
                </c:pt>
                <c:pt idx="2">
                  <c:v>Obter / manter contatos profissionais</c:v>
                </c:pt>
                <c:pt idx="3">
                  <c:v>Conhecer novas pessoas</c:v>
                </c:pt>
                <c:pt idx="4">
                  <c:v>Obter informações de lazer e entretenimento</c:v>
                </c:pt>
                <c:pt idx="5">
                  <c:v>Buscar informações sobre questões do meu interesse</c:v>
                </c:pt>
                <c:pt idx="6">
                  <c:v>Divulgar o meu próprio conteúdo</c:v>
                </c:pt>
                <c:pt idx="7">
                  <c:v>Me divertir como passatempo</c:v>
                </c:pt>
                <c:pt idx="8">
                  <c:v>Manter contato com meus amigos</c:v>
                </c:pt>
              </c:strCache>
            </c:strRef>
          </c:cat>
          <c:val>
            <c:numRef>
              <c:f>Plan1!$B$2:$B$10</c:f>
              <c:numCache>
                <c:formatCode>0.0</c:formatCode>
                <c:ptCount val="9"/>
                <c:pt idx="0">
                  <c:v>2</c:v>
                </c:pt>
                <c:pt idx="1">
                  <c:v>2.5632458685951391</c:v>
                </c:pt>
                <c:pt idx="2">
                  <c:v>4.5215699560260685</c:v>
                </c:pt>
                <c:pt idx="3">
                  <c:v>4.8815727276988525</c:v>
                </c:pt>
                <c:pt idx="4">
                  <c:v>5.8476121835159081</c:v>
                </c:pt>
                <c:pt idx="5">
                  <c:v>8.5544797341208145</c:v>
                </c:pt>
                <c:pt idx="6">
                  <c:v>11.605723432371477</c:v>
                </c:pt>
                <c:pt idx="7">
                  <c:v>14.54522508032996</c:v>
                </c:pt>
                <c:pt idx="8">
                  <c:v>45.548887716442472</c:v>
                </c:pt>
              </c:numCache>
            </c:numRef>
          </c:val>
        </c:ser>
        <c:gapWidth val="20"/>
        <c:axId val="97392512"/>
        <c:axId val="97428608"/>
      </c:barChart>
      <c:catAx>
        <c:axId val="97392512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97428608"/>
        <c:crosses val="autoZero"/>
        <c:auto val="1"/>
        <c:lblAlgn val="ctr"/>
        <c:lblOffset val="100"/>
      </c:catAx>
      <c:valAx>
        <c:axId val="97428608"/>
        <c:scaling>
          <c:orientation val="minMax"/>
        </c:scaling>
        <c:delete val="1"/>
        <c:axPos val="b"/>
        <c:numFmt formatCode="0.0" sourceLinked="1"/>
        <c:tickLblPos val="none"/>
        <c:crossAx val="97392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5/18/2011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Felipe Farias de Andrade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Sociais e o CRM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sp>
        <p:nvSpPr>
          <p:cNvPr id="5" name="CaixaDeTexto 2"/>
          <p:cNvSpPr txBox="1"/>
          <p:nvPr/>
        </p:nvSpPr>
        <p:spPr>
          <a:xfrm>
            <a:off x="827584" y="1484784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Dentre os motivos abaixo, qual(is) o levam(m) a utilizar este serviço </a:t>
            </a:r>
            <a:r>
              <a:rPr lang="pt-BR" sz="1600" dirty="0" smtClean="0"/>
              <a:t>(%)?</a:t>
            </a:r>
            <a:endParaRPr lang="pt-BR" sz="1600" dirty="0" smtClean="0"/>
          </a:p>
        </p:txBody>
      </p:sp>
      <p:pic>
        <p:nvPicPr>
          <p:cNvPr id="8" name="Picture 2" descr="http://nagueva.com/wp-content/uploads/2011/02/faceboo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1260000" cy="472500"/>
          </a:xfrm>
          <a:prstGeom prst="rect">
            <a:avLst/>
          </a:prstGeom>
          <a:noFill/>
        </p:spPr>
      </p:pic>
      <p:graphicFrame>
        <p:nvGraphicFramePr>
          <p:cNvPr id="9" name="Gráfico 7"/>
          <p:cNvGraphicFramePr/>
          <p:nvPr/>
        </p:nvGraphicFramePr>
        <p:xfrm>
          <a:off x="971600" y="2564904"/>
          <a:ext cx="7086065" cy="360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sp>
        <p:nvSpPr>
          <p:cNvPr id="6" name="CaixaDeTexto 2"/>
          <p:cNvSpPr txBox="1"/>
          <p:nvPr/>
        </p:nvSpPr>
        <p:spPr>
          <a:xfrm>
            <a:off x="539552" y="1340768"/>
            <a:ext cx="791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Na hora das compras, você utiliza a internet para</a:t>
            </a:r>
            <a:r>
              <a:rPr lang="pt-BR" sz="1600" dirty="0" smtClean="0"/>
              <a:t>:</a:t>
            </a:r>
            <a:endParaRPr lang="pt-BR" sz="1600" dirty="0"/>
          </a:p>
        </p:txBody>
      </p:sp>
      <p:sp>
        <p:nvSpPr>
          <p:cNvPr id="7" name="CaixaDeTexto 44"/>
          <p:cNvSpPr txBox="1"/>
          <p:nvPr/>
        </p:nvSpPr>
        <p:spPr>
          <a:xfrm>
            <a:off x="2343836" y="2475346"/>
            <a:ext cx="5727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pt-BR" sz="2500" b="1" dirty="0" smtClean="0">
                <a:solidFill>
                  <a:srgbClr val="FF9933"/>
                </a:solidFill>
              </a:rPr>
              <a:t>85,1%  </a:t>
            </a:r>
            <a:r>
              <a:rPr lang="pt-BR" sz="1550" dirty="0" smtClean="0"/>
              <a:t>pesquisa opções de produtos e serviços</a:t>
            </a:r>
            <a:endParaRPr lang="pt-BR" sz="1550" dirty="0"/>
          </a:p>
        </p:txBody>
      </p:sp>
      <p:sp>
        <p:nvSpPr>
          <p:cNvPr id="10" name="CaixaDeTexto 49"/>
          <p:cNvSpPr txBox="1"/>
          <p:nvPr/>
        </p:nvSpPr>
        <p:spPr>
          <a:xfrm>
            <a:off x="2343836" y="3118288"/>
            <a:ext cx="38223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FF9933"/>
                </a:solidFill>
              </a:rPr>
              <a:t>74,3% </a:t>
            </a:r>
            <a:r>
              <a:rPr lang="pt-BR" sz="1550" dirty="0" smtClean="0"/>
              <a:t>compra produtos e serviços online</a:t>
            </a:r>
            <a:endParaRPr lang="pt-BR" sz="155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51901" y="3689792"/>
            <a:ext cx="6357950" cy="1080000"/>
          </a:xfrm>
          <a:prstGeom prst="roundRect">
            <a:avLst>
              <a:gd name="adj" fmla="val 10050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12" name="CaixaDeTexto 9"/>
          <p:cNvSpPr txBox="1"/>
          <p:nvPr/>
        </p:nvSpPr>
        <p:spPr>
          <a:xfrm>
            <a:off x="2339594" y="4261296"/>
            <a:ext cx="5147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pt-BR" sz="2500" b="1" dirty="0" smtClean="0">
                <a:solidFill>
                  <a:srgbClr val="FF9933"/>
                </a:solidFill>
              </a:rPr>
              <a:t>32,8% </a:t>
            </a:r>
            <a:r>
              <a:rPr lang="pt-BR" sz="1550" dirty="0" smtClean="0"/>
              <a:t>faz críticas sobre produtos e serviços</a:t>
            </a:r>
            <a:endParaRPr lang="pt-BR" sz="1550" dirty="0"/>
          </a:p>
        </p:txBody>
      </p:sp>
      <p:sp>
        <p:nvSpPr>
          <p:cNvPr id="13" name="CaixaDeTexto 11"/>
          <p:cNvSpPr txBox="1"/>
          <p:nvPr/>
        </p:nvSpPr>
        <p:spPr>
          <a:xfrm>
            <a:off x="2323339" y="1926854"/>
            <a:ext cx="5727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pt-BR" sz="2500" b="1" dirty="0" smtClean="0">
                <a:solidFill>
                  <a:srgbClr val="FF9933"/>
                </a:solidFill>
              </a:rPr>
              <a:t>88,3%  </a:t>
            </a:r>
            <a:r>
              <a:rPr lang="pt-BR" sz="1550" dirty="0" smtClean="0"/>
              <a:t>pesquisa preços de produtos e serviços</a:t>
            </a:r>
            <a:endParaRPr lang="pt-BR" sz="1550" dirty="0"/>
          </a:p>
        </p:txBody>
      </p:sp>
      <p:sp>
        <p:nvSpPr>
          <p:cNvPr id="14" name="Retângulo com Único Canto Aparado e Arredondado 12"/>
          <p:cNvSpPr/>
          <p:nvPr/>
        </p:nvSpPr>
        <p:spPr>
          <a:xfrm>
            <a:off x="451901" y="5011114"/>
            <a:ext cx="8186766" cy="111600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50" dirty="0" smtClean="0"/>
              <a:t>Em 2009, o percentual de recomendações era de 46%, enquanto em 2010, este caiu para 36% dos entrevistados.</a:t>
            </a:r>
          </a:p>
          <a:p>
            <a:r>
              <a:rPr lang="pt-BR" sz="1650" dirty="0" smtClean="0"/>
              <a:t>Dos que compram pela internet, não houve diferença significativa, passou de 72% em 2009 para 74% em 2010.</a:t>
            </a:r>
          </a:p>
        </p:txBody>
      </p:sp>
      <p:sp>
        <p:nvSpPr>
          <p:cNvPr id="15" name="CaixaDeTexto 54"/>
          <p:cNvSpPr txBox="1"/>
          <p:nvPr/>
        </p:nvSpPr>
        <p:spPr>
          <a:xfrm>
            <a:off x="2339752" y="3717032"/>
            <a:ext cx="65383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pt-BR" sz="2500" b="1" dirty="0" smtClean="0">
                <a:solidFill>
                  <a:srgbClr val="FF9933"/>
                </a:solidFill>
              </a:rPr>
              <a:t>36,0% </a:t>
            </a:r>
            <a:r>
              <a:rPr lang="pt-BR" sz="1550" dirty="0" smtClean="0"/>
              <a:t>recomenda a outros internautas produtos e serviços adquiridos</a:t>
            </a:r>
            <a:endParaRPr lang="pt-BR" sz="1550" dirty="0"/>
          </a:p>
        </p:txBody>
      </p:sp>
      <p:pic>
        <p:nvPicPr>
          <p:cNvPr id="16" name="Picture 2" descr="AA042195, C Squared Studios /Photodisc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06605"/>
            <a:ext cx="1800000" cy="229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funciona?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89850" cy="40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Monitorando as Redes Sociais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2348880"/>
            <a:ext cx="7762056" cy="26292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Pesquisa no Twitter e Facebook</a:t>
            </a:r>
          </a:p>
          <a:p>
            <a:r>
              <a:rPr lang="pt-BR" sz="3200" dirty="0" smtClean="0"/>
              <a:t>Crawlers com termos específicos para cada marca</a:t>
            </a:r>
          </a:p>
          <a:p>
            <a:r>
              <a:rPr lang="pt-BR" sz="3200" dirty="0" smtClean="0"/>
              <a:t>Análise de sentimentos dos tweets ou updates</a:t>
            </a:r>
          </a:p>
          <a:p>
            <a:pPr lvl="1"/>
            <a:r>
              <a:rPr lang="pt-BR" sz="3000" dirty="0" smtClean="0"/>
              <a:t>Uso de algoritmos, análise de palavras, etc...</a:t>
            </a:r>
          </a:p>
          <a:p>
            <a:endParaRPr lang="pt-BR" sz="3200" dirty="0" smtClean="0"/>
          </a:p>
          <a:p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monitorar?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r>
              <a:rPr lang="pt-BR" sz="3200" dirty="0" smtClean="0"/>
              <a:t>Obter o feedback dos clientes sobre a marca</a:t>
            </a:r>
          </a:p>
          <a:p>
            <a:r>
              <a:rPr lang="pt-BR" sz="3200" dirty="0" smtClean="0"/>
              <a:t>Poder pensar em novas estratégias</a:t>
            </a:r>
          </a:p>
          <a:p>
            <a:r>
              <a:rPr lang="pt-BR" sz="3200" dirty="0" smtClean="0"/>
              <a:t>Possibilidade de reverter uma opinião negativa sobre a empresa</a:t>
            </a:r>
          </a:p>
          <a:p>
            <a:r>
              <a:rPr lang="pt-BR" sz="3200" dirty="0" smtClean="0"/>
              <a:t>Conhecer seu público-alvo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 para uso de CRM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886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Análise do termo #fail no twitter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63347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Análise feita entre 01 de janeiro e 31 de dezembro de 2010</a:t>
            </a:r>
          </a:p>
          <a:p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 – Banco Santander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341199" cy="37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 – Banco Bradesco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017392" cy="362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 – Banco do Brasil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24" y="2132856"/>
            <a:ext cx="8218494" cy="374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 – </a:t>
            </a:r>
            <a:r>
              <a:rPr lang="pt-BR" dirty="0" smtClean="0"/>
              <a:t>GVT - @gvt_suporte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96" y="1700808"/>
            <a:ext cx="8433495" cy="42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CRM?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pt-BR" dirty="0" smtClean="0"/>
              <a:t>Customer Relationship Management</a:t>
            </a:r>
          </a:p>
          <a:p>
            <a:r>
              <a:rPr lang="pt-BR" dirty="0" smtClean="0"/>
              <a:t>Cliente no centro do processo de negócios</a:t>
            </a:r>
          </a:p>
          <a:p>
            <a:r>
              <a:rPr lang="pt-BR" dirty="0" smtClean="0"/>
              <a:t>Perceber e antecipar as necessidades do cliente.</a:t>
            </a:r>
          </a:p>
          <a:p>
            <a:r>
              <a:rPr lang="pt-BR" dirty="0" smtClean="0"/>
              <a:t>Como era feito?</a:t>
            </a:r>
          </a:p>
          <a:p>
            <a:pPr lvl="1"/>
            <a:r>
              <a:rPr lang="pt-BR" dirty="0" smtClean="0"/>
              <a:t>Telemarketing</a:t>
            </a:r>
          </a:p>
          <a:p>
            <a:pPr lvl="1"/>
            <a:r>
              <a:rPr lang="pt-BR" dirty="0" smtClean="0"/>
              <a:t>Terminais de ponto de venda</a:t>
            </a:r>
          </a:p>
          <a:p>
            <a:r>
              <a:rPr lang="pt-BR" dirty="0" smtClean="0"/>
              <a:t>Como é feito hoje?</a:t>
            </a:r>
          </a:p>
          <a:p>
            <a:pPr lvl="1"/>
            <a:r>
              <a:rPr lang="pt-BR" dirty="0" smtClean="0"/>
              <a:t>Perfis em redes sociais</a:t>
            </a:r>
          </a:p>
          <a:p>
            <a:pPr lvl="1"/>
            <a:r>
              <a:rPr lang="pt-BR" dirty="0" smtClean="0"/>
              <a:t>Monitoramento de marcas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 Bradesco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pt-BR" dirty="0" smtClean="0"/>
              <a:t>Criado o perfil @alobradesco no twitter para realizar atendimento/ouvidoria</a:t>
            </a:r>
          </a:p>
          <a:p>
            <a:r>
              <a:rPr lang="pt-BR" dirty="0" smtClean="0"/>
              <a:t>Foram criados perfis que:</a:t>
            </a:r>
          </a:p>
          <a:p>
            <a:pPr lvl="1"/>
            <a:r>
              <a:rPr lang="pt-BR" dirty="0" smtClean="0"/>
              <a:t>Geram conteúdo</a:t>
            </a:r>
          </a:p>
          <a:p>
            <a:pPr lvl="1"/>
            <a:r>
              <a:rPr lang="pt-BR" dirty="0" smtClean="0"/>
              <a:t>Visam gerar relacionamento com os clientes, potenciais clientes, etc...</a:t>
            </a:r>
          </a:p>
          <a:p>
            <a:pPr lvl="1"/>
            <a:r>
              <a:rPr lang="pt-BR" dirty="0" smtClean="0"/>
              <a:t>Estão voltados para o público jovem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Recebidos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Divulgações e citações positivas sobre a estratégia</a:t>
            </a:r>
          </a:p>
          <a:p>
            <a:r>
              <a:rPr lang="pt-BR" sz="2800" dirty="0" smtClean="0"/>
              <a:t>Citações positivas também sobre a agilidade do atendimento</a:t>
            </a:r>
          </a:p>
          <a:p>
            <a:r>
              <a:rPr lang="pt-BR" sz="2800" dirty="0" smtClean="0"/>
              <a:t>O perfil @bradesco possuía em maio de 2010 mais de 2600 seguidores, hoje possui mais de 13 mil.</a:t>
            </a:r>
          </a:p>
          <a:p>
            <a:r>
              <a:rPr lang="pt-BR" sz="2800" dirty="0" smtClean="0"/>
              <a:t>Confirmação de que é necessário sempre buscar atuar de forma relevante sobre alguns assuntos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 Santander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r>
              <a:rPr lang="pt-BR" dirty="0" smtClean="0"/>
              <a:t>Foi identificado um problema de relacionamento devido a fusão com o Banco Real</a:t>
            </a:r>
          </a:p>
          <a:p>
            <a:r>
              <a:rPr lang="pt-BR" dirty="0" smtClean="0"/>
              <a:t>A partir daí foi criada a seguinte estratégia:</a:t>
            </a:r>
          </a:p>
          <a:p>
            <a:pPr lvl="1"/>
            <a:r>
              <a:rPr lang="pt-BR" dirty="0" smtClean="0"/>
              <a:t>Foi criado o perfil @santander_br, como perfil institucional</a:t>
            </a:r>
          </a:p>
          <a:p>
            <a:pPr lvl="1"/>
            <a:r>
              <a:rPr lang="pt-BR" dirty="0" smtClean="0"/>
              <a:t>Foi criado o perfil @sacsantander_br para ouvidoria/atendimento/relacionamento</a:t>
            </a:r>
          </a:p>
          <a:p>
            <a:r>
              <a:rPr lang="pt-BR" dirty="0" smtClean="0"/>
              <a:t>Estratégia de monitoramento e respostas rápidas dos tweets de reclamação/críticas</a:t>
            </a:r>
          </a:p>
          <a:p>
            <a:r>
              <a:rPr lang="pt-BR" dirty="0" smtClean="0"/>
              <a:t>Seguir todos os usuários que seguem o perfil @santander_br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Recebidos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Divulgações e citações positivas sobre a estratégia</a:t>
            </a:r>
          </a:p>
          <a:p>
            <a:r>
              <a:rPr lang="pt-BR" sz="2800" dirty="0" smtClean="0"/>
              <a:t>Citações positivas também sobre a agilidade do atendimento</a:t>
            </a:r>
          </a:p>
          <a:p>
            <a:r>
              <a:rPr lang="pt-BR" sz="2800" dirty="0" smtClean="0"/>
              <a:t>O perfil @santander_br possuía em março de 2010 mais de 2000 seguidores, hoje possui mais de 25 mil.</a:t>
            </a:r>
          </a:p>
          <a:p>
            <a:r>
              <a:rPr lang="pt-BR" sz="2800" dirty="0" smtClean="0"/>
              <a:t>Melhora no relacionamento com o cliente</a:t>
            </a:r>
          </a:p>
          <a:p>
            <a:r>
              <a:rPr lang="pt-BR" sz="2800" dirty="0" smtClean="0"/>
              <a:t>Reconhecimento da melhora por parte dos clientes</a:t>
            </a:r>
          </a:p>
          <a:p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do Relacionamento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Aumento do Buzz positivo</a:t>
            </a:r>
          </a:p>
          <a:p>
            <a:r>
              <a:rPr lang="pt-BR" sz="2800" dirty="0" smtClean="0"/>
              <a:t>Engajamento do público junto à marca</a:t>
            </a:r>
          </a:p>
          <a:p>
            <a:r>
              <a:rPr lang="pt-BR" sz="2800" dirty="0" smtClean="0"/>
              <a:t>Experiência de marca</a:t>
            </a:r>
          </a:p>
          <a:p>
            <a:r>
              <a:rPr lang="pt-BR" sz="2800" dirty="0" smtClean="0"/>
              <a:t>Lembrança de marca</a:t>
            </a:r>
          </a:p>
          <a:p>
            <a:r>
              <a:rPr lang="pt-BR" sz="2800" dirty="0" smtClean="0"/>
              <a:t>Retenção e fidelização do consumidor e potencial consumidor</a:t>
            </a:r>
          </a:p>
          <a:p>
            <a:r>
              <a:rPr lang="pt-BR" sz="2800" dirty="0" smtClean="0"/>
              <a:t>Presença oficial nas redes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92896"/>
            <a:ext cx="7772400" cy="3526904"/>
          </a:xfrm>
        </p:spPr>
        <p:txBody>
          <a:bodyPr/>
          <a:lstStyle/>
          <a:p>
            <a:r>
              <a:rPr lang="pt-BR" dirty="0" smtClean="0"/>
              <a:t>Estudo empresa E.Life</a:t>
            </a:r>
          </a:p>
          <a:p>
            <a:r>
              <a:rPr lang="pt-BR" dirty="0" smtClean="0"/>
              <a:t>Software Tweetmeter – E.Life</a:t>
            </a:r>
          </a:p>
          <a:p>
            <a:r>
              <a:rPr lang="pt-BR" dirty="0" smtClean="0"/>
              <a:t>Mídias Sociais na Prática – José Antônio Ramalho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dcavazza.net/files/Q2-08/SocialMedia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Caminho do Marketing</a:t>
            </a:r>
          </a:p>
          <a:p>
            <a:pPr lvl="1"/>
            <a:r>
              <a:rPr lang="pt-BR" sz="3000" dirty="0" smtClean="0"/>
              <a:t>Pesquisa de Mercado</a:t>
            </a:r>
          </a:p>
          <a:p>
            <a:pPr lvl="1"/>
            <a:r>
              <a:rPr lang="pt-BR" sz="3000" dirty="0" smtClean="0"/>
              <a:t>Promoção e vendas</a:t>
            </a:r>
          </a:p>
          <a:p>
            <a:r>
              <a:rPr lang="pt-BR" sz="3200" dirty="0" smtClean="0"/>
              <a:t>Caminho do CRM</a:t>
            </a:r>
          </a:p>
          <a:p>
            <a:r>
              <a:rPr lang="pt-BR" sz="3200" dirty="0" smtClean="0"/>
              <a:t>Caminho do SAC</a:t>
            </a:r>
          </a:p>
          <a:p>
            <a:r>
              <a:rPr lang="pt-BR" sz="3200" dirty="0" smtClean="0"/>
              <a:t>Caminho das Relações Públicas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772400" cy="4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r>
              <a:rPr lang="pt-BR" dirty="0" smtClean="0"/>
              <a:t>Usuários por sexo:</a:t>
            </a:r>
          </a:p>
          <a:p>
            <a:pPr lvl="1"/>
            <a:r>
              <a:rPr lang="pt-BR" dirty="0" smtClean="0"/>
              <a:t>52,8 % são mulheres</a:t>
            </a:r>
          </a:p>
          <a:p>
            <a:pPr lvl="1"/>
            <a:r>
              <a:rPr lang="pt-BR" dirty="0" smtClean="0"/>
              <a:t>47,2% são homens</a:t>
            </a:r>
          </a:p>
          <a:p>
            <a:r>
              <a:rPr lang="pt-BR" dirty="0" smtClean="0"/>
              <a:t>Usuários por idade:</a:t>
            </a:r>
          </a:p>
          <a:p>
            <a:pPr lvl="1"/>
            <a:r>
              <a:rPr lang="pt-BR" dirty="0" smtClean="0"/>
              <a:t>9,7% até 18 anos</a:t>
            </a:r>
          </a:p>
          <a:p>
            <a:pPr lvl="1"/>
            <a:r>
              <a:rPr lang="pt-BR" dirty="0" smtClean="0"/>
              <a:t>47,5% de 19 a 25 anos</a:t>
            </a:r>
          </a:p>
          <a:p>
            <a:pPr lvl="1"/>
            <a:r>
              <a:rPr lang="pt-BR" dirty="0" smtClean="0"/>
              <a:t>17,6% de 26 a 35 anos</a:t>
            </a:r>
          </a:p>
          <a:p>
            <a:pPr lvl="1"/>
            <a:r>
              <a:rPr lang="pt-BR" dirty="0" smtClean="0"/>
              <a:t>20,2% de 36 a 45 anos</a:t>
            </a:r>
          </a:p>
          <a:p>
            <a:pPr lvl="1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26686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10611" cy="22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05064"/>
            <a:ext cx="4885034" cy="2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385170" cy="22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3069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Hábitos de uso de redes sociais</a:t>
            </a:r>
            <a:endParaRPr lang="pt-BR" dirty="0"/>
          </a:p>
        </p:txBody>
      </p:sp>
      <p:sp>
        <p:nvSpPr>
          <p:cNvPr id="5" name="CaixaDeTexto 2"/>
          <p:cNvSpPr txBox="1"/>
          <p:nvPr/>
        </p:nvSpPr>
        <p:spPr>
          <a:xfrm>
            <a:off x="827584" y="1484784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Dentre os motivos abaixo, qual(is) o levam(m) a utilizar este serviço </a:t>
            </a:r>
            <a:r>
              <a:rPr lang="pt-BR" sz="1600" dirty="0" smtClean="0"/>
              <a:t>(%)?</a:t>
            </a:r>
            <a:endParaRPr lang="pt-BR" sz="1600" dirty="0" smtClean="0"/>
          </a:p>
        </p:txBody>
      </p:sp>
      <p:pic>
        <p:nvPicPr>
          <p:cNvPr id="6" name="Picture 2" descr="http://nagueva.com/wp-content/uploads/2008/03/twitter_logo.gif"/>
          <p:cNvPicPr>
            <a:picLocks noChangeAspect="1" noChangeArrowheads="1"/>
          </p:cNvPicPr>
          <p:nvPr/>
        </p:nvPicPr>
        <p:blipFill>
          <a:blip r:embed="rId2" cstate="screen"/>
          <a:srcRect l="37539" t="13689" b="11710"/>
          <a:stretch>
            <a:fillRect/>
          </a:stretch>
        </p:blipFill>
        <p:spPr bwMode="auto">
          <a:xfrm>
            <a:off x="1115616" y="1844824"/>
            <a:ext cx="1728048" cy="495333"/>
          </a:xfrm>
          <a:prstGeom prst="rect">
            <a:avLst/>
          </a:prstGeom>
          <a:noFill/>
        </p:spPr>
      </p:pic>
      <p:graphicFrame>
        <p:nvGraphicFramePr>
          <p:cNvPr id="7" name="Gráfico 16"/>
          <p:cNvGraphicFramePr/>
          <p:nvPr/>
        </p:nvGraphicFramePr>
        <p:xfrm>
          <a:off x="1115616" y="2348880"/>
          <a:ext cx="7128792" cy="371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333</TotalTime>
  <Words>644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Redes Sociais e o CRM</vt:lpstr>
      <vt:lpstr>O que é o CRM?</vt:lpstr>
      <vt:lpstr>Slide 3</vt:lpstr>
      <vt:lpstr>Introdução</vt:lpstr>
      <vt:lpstr>Hábitos de uso de redes sociais</vt:lpstr>
      <vt:lpstr>Hábitos de uso de redes sociais</vt:lpstr>
      <vt:lpstr>Hábitos de uso de redes sociais</vt:lpstr>
      <vt:lpstr>Hábitos de uso de redes sociais</vt:lpstr>
      <vt:lpstr>Hábitos de uso de redes sociais</vt:lpstr>
      <vt:lpstr>Hábitos de uso de redes sociais</vt:lpstr>
      <vt:lpstr>Hábitos de uso de redes sociais</vt:lpstr>
      <vt:lpstr>Como funciona?</vt:lpstr>
      <vt:lpstr>Monitorando as Redes Sociais</vt:lpstr>
      <vt:lpstr>Por que monitorar?</vt:lpstr>
      <vt:lpstr>Motivação para uso de CRM</vt:lpstr>
      <vt:lpstr>Marca – Banco Santander</vt:lpstr>
      <vt:lpstr>Marca – Banco Bradesco</vt:lpstr>
      <vt:lpstr>Marca – Banco do Brasil</vt:lpstr>
      <vt:lpstr>Marca – GVT - @gvt_suporte</vt:lpstr>
      <vt:lpstr>Estratégia Bradesco</vt:lpstr>
      <vt:lpstr>Resultados Recebidos</vt:lpstr>
      <vt:lpstr>Estratégia Santander</vt:lpstr>
      <vt:lpstr>Resultados Recebidos</vt:lpstr>
      <vt:lpstr>Slide 24</vt:lpstr>
      <vt:lpstr>Benefícios do Relacionamento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Sociais e o CRM</dc:title>
  <dc:creator>Felipe Farias</dc:creator>
  <cp:lastModifiedBy>Felipe Farias</cp:lastModifiedBy>
  <cp:revision>34</cp:revision>
  <dcterms:created xsi:type="dcterms:W3CDTF">2011-05-08T17:42:08Z</dcterms:created>
  <dcterms:modified xsi:type="dcterms:W3CDTF">2011-05-18T11:53:34Z</dcterms:modified>
</cp:coreProperties>
</file>