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82" r:id="rId8"/>
    <p:sldId id="26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7A0888-5721-4013-9866-B3CA197B8FCC}" type="datetimeFigureOut">
              <a:rPr lang="pt-BR" smtClean="0"/>
              <a:pPr/>
              <a:t>27/06/2011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DA9E3A-5CC8-417B-AC01-37D6267225F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que.rdc.puc-rio.br/rica/media/Revista_rica_n7_a9.pdf" TargetMode="External"/><Relationship Id="rId2" Type="http://schemas.openxmlformats.org/officeDocument/2006/relationships/hyperlink" Target="http://pt.wikipedia.org/wiki/PageR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ses.usp.br/teses/disponiveis/55/55134/tde-19052009-135128/publico/CAFerrero_dissertacao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udes\Desktop\TAIA\pagerank%20explicado%20con%20manzanas%20%5bwww.keepvid.com%5d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8000" dirty="0" err="1" smtClean="0"/>
              <a:t>Locus</a:t>
            </a:r>
            <a:endParaRPr lang="pt-BR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848536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+mj-lt"/>
              </a:rPr>
              <a:t>Localização</a:t>
            </a:r>
            <a:endParaRPr lang="pt-BR" sz="44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56176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+mj-lt"/>
              </a:rPr>
              <a:t>Eudes</a:t>
            </a:r>
            <a:r>
              <a:rPr lang="pt-BR" sz="2400" dirty="0" smtClean="0">
                <a:latin typeface="+mj-lt"/>
              </a:rPr>
              <a:t> Cavalcanti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3600" dirty="0" smtClean="0"/>
              <a:t>(esquecimento de software)</a:t>
            </a:r>
            <a:endParaRPr lang="pt-BR" sz="3600" dirty="0"/>
          </a:p>
        </p:txBody>
      </p:sp>
      <p:pic>
        <p:nvPicPr>
          <p:cNvPr id="5" name="Imagem 4" descr="Locus 01 - te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0146"/>
            <a:ext cx="9144000" cy="506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3600" dirty="0" smtClean="0"/>
              <a:t>(esquecimento de software)</a:t>
            </a:r>
            <a:endParaRPr lang="pt-BR" sz="36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Locus</a:t>
            </a:r>
            <a:r>
              <a:rPr lang="pt-BR" dirty="0" smtClean="0"/>
              <a:t> hoje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Usamos as medidas de influência local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Podemos dar relevância temporal aos lugares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No </a:t>
            </a:r>
            <a:r>
              <a:rPr lang="pt-BR" dirty="0" err="1" smtClean="0"/>
              <a:t>PageRank</a:t>
            </a:r>
            <a:r>
              <a:rPr lang="pt-BR" dirty="0" smtClean="0"/>
              <a:t> o esquecimento é interativo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Mostrar exemplo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Geolocalização</a:t>
            </a:r>
            <a:r>
              <a:rPr lang="pt-BR" dirty="0" smtClean="0"/>
              <a:t> </a:t>
            </a:r>
            <a:r>
              <a:rPr lang="pt-BR" sz="3600" dirty="0" smtClean="0"/>
              <a:t>(fator cultural)</a:t>
            </a:r>
            <a:endParaRPr lang="pt-BR" sz="3600" dirty="0"/>
          </a:p>
        </p:txBody>
      </p:sp>
      <p:pic>
        <p:nvPicPr>
          <p:cNvPr id="4098" name="Picture 2" descr="http://minhavelhaadolescencia.files.wordpress.com/2010/06/saojo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77125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Geolocalização</a:t>
            </a:r>
            <a:r>
              <a:rPr lang="pt-BR" dirty="0" smtClean="0"/>
              <a:t> </a:t>
            </a:r>
            <a:r>
              <a:rPr lang="pt-BR" sz="3600" dirty="0" smtClean="0"/>
              <a:t>(palavras chaves)</a:t>
            </a:r>
            <a:endParaRPr lang="pt-BR" sz="3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26" y="1764581"/>
            <a:ext cx="9016674" cy="49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Geolocalização</a:t>
            </a:r>
            <a:r>
              <a:rPr lang="pt-BR" dirty="0" smtClean="0"/>
              <a:t> </a:t>
            </a:r>
            <a:r>
              <a:rPr lang="pt-BR" sz="3600" dirty="0" smtClean="0"/>
              <a:t>(palavras chaves)</a:t>
            </a:r>
            <a:endParaRPr lang="pt-BR" sz="3600" dirty="0"/>
          </a:p>
        </p:txBody>
      </p:sp>
      <p:pic>
        <p:nvPicPr>
          <p:cNvPr id="4" name="Imagem 3" descr="2011-06-26_22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5892"/>
            <a:ext cx="9144000" cy="489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(aprendizado não supervisionado)</a:t>
            </a:r>
            <a:endParaRPr lang="pt-BR" sz="36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Busca extrair informação relevante de dados não rotulados. </a:t>
            </a:r>
          </a:p>
          <a:p>
            <a:endParaRPr lang="pt-BR" sz="2800" dirty="0" smtClean="0"/>
          </a:p>
          <a:p>
            <a:r>
              <a:rPr lang="pt-BR" sz="2800" dirty="0" smtClean="0"/>
              <a:t>O conjuntos de dados são reunidos a partir de suas similaridades.</a:t>
            </a:r>
          </a:p>
          <a:p>
            <a:endParaRPr lang="pt-BR" sz="2800" dirty="0" smtClean="0"/>
          </a:p>
          <a:p>
            <a:r>
              <a:rPr lang="pt-BR" sz="2800" dirty="0" smtClean="0"/>
              <a:t>O objetivo principal é a determinação dos parâmetros para treinamento </a:t>
            </a:r>
            <a:r>
              <a:rPr lang="pt-BR" sz="2800" smtClean="0"/>
              <a:t>e determinar </a:t>
            </a:r>
            <a:r>
              <a:rPr lang="pt-BR" sz="2800" dirty="0" smtClean="0"/>
              <a:t>a </a:t>
            </a:r>
            <a:r>
              <a:rPr lang="pt-BR" sz="2800" dirty="0" err="1" smtClean="0"/>
              <a:t>clusterização</a:t>
            </a:r>
            <a:r>
              <a:rPr lang="pt-BR" sz="2800" dirty="0" smtClean="0"/>
              <a:t> de um certo conjunto de dados.</a:t>
            </a:r>
          </a:p>
          <a:p>
            <a:endParaRPr lang="pt-BR" sz="2800" dirty="0" smtClean="0"/>
          </a:p>
          <a:p>
            <a:r>
              <a:rPr lang="pt-BR" sz="2800" dirty="0" smtClean="0"/>
              <a:t>A partir dos clusters formados podemos realizar aprendizado supervisionado.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(aprendizado supervisionado)</a:t>
            </a:r>
            <a:endParaRPr lang="pt-BR" sz="36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Observa-se alguns pares de </a:t>
            </a:r>
            <a:r>
              <a:rPr lang="pt-BR" sz="2800" b="1" dirty="0" smtClean="0"/>
              <a:t>exemplos de entrada e saída</a:t>
            </a:r>
            <a:r>
              <a:rPr lang="pt-BR" sz="2800" dirty="0" smtClean="0"/>
              <a:t>, de forma a aprender uma </a:t>
            </a:r>
            <a:r>
              <a:rPr lang="pt-BR" sz="2800" b="1" dirty="0" smtClean="0"/>
              <a:t>função que mapeia a entrada para a saída</a:t>
            </a:r>
            <a:r>
              <a:rPr lang="pt-BR" sz="2800" dirty="0" smtClean="0"/>
              <a:t>. </a:t>
            </a:r>
          </a:p>
          <a:p>
            <a:endParaRPr lang="pt-BR" sz="2800" dirty="0" smtClean="0"/>
          </a:p>
          <a:p>
            <a:r>
              <a:rPr lang="pt-BR" sz="2800" dirty="0" smtClean="0"/>
              <a:t>Damos ao sistema a </a:t>
            </a:r>
            <a:r>
              <a:rPr lang="pt-BR" sz="2800" b="1" dirty="0" smtClean="0"/>
              <a:t>resposta correta</a:t>
            </a:r>
            <a:r>
              <a:rPr lang="pt-BR" sz="2800" dirty="0" smtClean="0"/>
              <a:t> durante o processo de treinamento.</a:t>
            </a:r>
          </a:p>
          <a:p>
            <a:endParaRPr lang="pt-BR" sz="2800" dirty="0" smtClean="0"/>
          </a:p>
          <a:p>
            <a:r>
              <a:rPr lang="pt-BR" sz="2800" dirty="0" smtClean="0"/>
              <a:t>É eficiente pois o sistema pode trabalhar diretamente com informações corretas.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É um dos algoritmos de classificação mais simples.</a:t>
            </a:r>
          </a:p>
          <a:p>
            <a:endParaRPr lang="pt-BR" sz="2800" dirty="0" smtClean="0"/>
          </a:p>
          <a:p>
            <a:r>
              <a:rPr lang="pt-BR" sz="2800" dirty="0" smtClean="0"/>
              <a:t>Usado para classificar objetos com base em </a:t>
            </a:r>
            <a:r>
              <a:rPr lang="pt-BR" sz="2800" b="1" dirty="0" smtClean="0"/>
              <a:t>exemplos de treinamento</a:t>
            </a:r>
            <a:r>
              <a:rPr lang="pt-BR" sz="2800" dirty="0" smtClean="0"/>
              <a:t> que estão mais próximos no espaço de características.</a:t>
            </a:r>
            <a:endParaRPr lang="pt-BR" dirty="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319264" y="4700736"/>
            <a:ext cx="1828800" cy="1752600"/>
            <a:chOff x="1474434" y="2895600"/>
            <a:chExt cx="1828800" cy="1752600"/>
          </a:xfrm>
        </p:grpSpPr>
        <p:sp>
          <p:nvSpPr>
            <p:cNvPr id="9" name="Isosceles Triangle 4"/>
            <p:cNvSpPr/>
            <p:nvPr/>
          </p:nvSpPr>
          <p:spPr>
            <a:xfrm>
              <a:off x="2742846" y="40386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Isosceles Triangle 5"/>
            <p:cNvSpPr/>
            <p:nvPr/>
          </p:nvSpPr>
          <p:spPr>
            <a:xfrm>
              <a:off x="2742846" y="32004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828446" y="3733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7"/>
            <p:cNvSpPr/>
            <p:nvPr/>
          </p:nvSpPr>
          <p:spPr>
            <a:xfrm>
              <a:off x="2218971" y="3581400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13" name="Oval 8"/>
            <p:cNvSpPr/>
            <p:nvPr/>
          </p:nvSpPr>
          <p:spPr>
            <a:xfrm>
              <a:off x="1474434" y="2895600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35480"/>
            <a:ext cx="6347048" cy="4661872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Para utilizar o KNN é necessário:</a:t>
            </a:r>
          </a:p>
          <a:p>
            <a:endParaRPr lang="pt-B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Um conjunto de exemplos de treinamento.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Definir uma métrica para calcular a distância entre os exemplos de treinamento.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Definir o valor de K (o número de vizinhos mais próximos que serão considerados pelo algoritmo).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48264" y="3284984"/>
            <a:ext cx="1828800" cy="1752600"/>
            <a:chOff x="1474434" y="2895600"/>
            <a:chExt cx="1828800" cy="1752600"/>
          </a:xfrm>
        </p:grpSpPr>
        <p:sp>
          <p:nvSpPr>
            <p:cNvPr id="9" name="Isosceles Triangle 4"/>
            <p:cNvSpPr/>
            <p:nvPr/>
          </p:nvSpPr>
          <p:spPr>
            <a:xfrm>
              <a:off x="2742846" y="40386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Isosceles Triangle 5"/>
            <p:cNvSpPr/>
            <p:nvPr/>
          </p:nvSpPr>
          <p:spPr>
            <a:xfrm>
              <a:off x="2742846" y="32004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828446" y="3733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7"/>
            <p:cNvSpPr/>
            <p:nvPr/>
          </p:nvSpPr>
          <p:spPr>
            <a:xfrm>
              <a:off x="2218971" y="3581400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13" name="Oval 8"/>
            <p:cNvSpPr/>
            <p:nvPr/>
          </p:nvSpPr>
          <p:spPr>
            <a:xfrm>
              <a:off x="1474434" y="2895600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35480"/>
            <a:ext cx="6347048" cy="4661872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Classificar um exemplo desconhecido com o algoritmo KNN consiste em:</a:t>
            </a:r>
          </a:p>
          <a:p>
            <a:endParaRPr lang="pt-B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Calcular a distância entre o exemplo desconhecido e o outros exemplos do conjunto de treinamento.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Identificar os K vizinhos mais próximos.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Utilizar o rotulo da classe dos vizinhos mais próximos para determinar o rótulo de classe do exemplo desconhecido (votação majoritária).</a:t>
            </a:r>
          </a:p>
          <a:p>
            <a:pPr>
              <a:buNone/>
            </a:pPr>
            <a:endParaRPr lang="pt-BR" sz="2800" dirty="0" smtClean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48264" y="3284984"/>
            <a:ext cx="1828800" cy="1752600"/>
            <a:chOff x="1474434" y="2895600"/>
            <a:chExt cx="1828800" cy="1752600"/>
          </a:xfrm>
        </p:grpSpPr>
        <p:sp>
          <p:nvSpPr>
            <p:cNvPr id="9" name="Isosceles Triangle 4"/>
            <p:cNvSpPr/>
            <p:nvPr/>
          </p:nvSpPr>
          <p:spPr>
            <a:xfrm>
              <a:off x="2742846" y="40386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Isosceles Triangle 5"/>
            <p:cNvSpPr/>
            <p:nvPr/>
          </p:nvSpPr>
          <p:spPr>
            <a:xfrm>
              <a:off x="2742846" y="32004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828446" y="3733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7"/>
            <p:cNvSpPr/>
            <p:nvPr/>
          </p:nvSpPr>
          <p:spPr>
            <a:xfrm>
              <a:off x="2218971" y="3581400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13" name="Oval 8"/>
            <p:cNvSpPr/>
            <p:nvPr/>
          </p:nvSpPr>
          <p:spPr>
            <a:xfrm>
              <a:off x="1474434" y="2895600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</a:t>
            </a:r>
          </a:p>
          <a:p>
            <a:pPr lvl="1"/>
            <a:r>
              <a:rPr lang="pt-BR" dirty="0" err="1" smtClean="0"/>
              <a:t>PageRank</a:t>
            </a:r>
            <a:endParaRPr lang="pt-BR" dirty="0" smtClean="0"/>
          </a:p>
          <a:p>
            <a:pPr lvl="2"/>
            <a:r>
              <a:rPr lang="pt-BR" dirty="0" smtClean="0"/>
              <a:t>Áreas de influência</a:t>
            </a:r>
          </a:p>
          <a:p>
            <a:pPr lvl="2"/>
            <a:r>
              <a:rPr lang="pt-BR" dirty="0" smtClean="0"/>
              <a:t>Esquecimento de software</a:t>
            </a:r>
          </a:p>
          <a:p>
            <a:r>
              <a:rPr lang="pt-BR" dirty="0" err="1" smtClean="0"/>
              <a:t>Geolocalização</a:t>
            </a:r>
            <a:endParaRPr lang="pt-BR" dirty="0" smtClean="0"/>
          </a:p>
          <a:p>
            <a:pPr lvl="1"/>
            <a:r>
              <a:rPr lang="pt-BR" dirty="0" smtClean="0"/>
              <a:t>Fator cultural</a:t>
            </a:r>
          </a:p>
          <a:p>
            <a:pPr lvl="1"/>
            <a:r>
              <a:rPr lang="pt-BR" dirty="0" smtClean="0"/>
              <a:t>Palavras chaves</a:t>
            </a:r>
          </a:p>
          <a:p>
            <a:r>
              <a:rPr lang="pt-BR" dirty="0" err="1" smtClean="0"/>
              <a:t>Clusterização</a:t>
            </a:r>
            <a:endParaRPr lang="pt-BR" dirty="0" smtClean="0"/>
          </a:p>
          <a:p>
            <a:pPr lvl="1"/>
            <a:r>
              <a:rPr lang="pt-BR" dirty="0" smtClean="0"/>
              <a:t>Aprendizado não supervisionado</a:t>
            </a:r>
          </a:p>
          <a:p>
            <a:pPr lvl="1"/>
            <a:r>
              <a:rPr lang="pt-BR" dirty="0" smtClean="0"/>
              <a:t>Aprendizado supervisionado</a:t>
            </a:r>
          </a:p>
          <a:p>
            <a:pPr lvl="1"/>
            <a:r>
              <a:rPr lang="pt-BR" dirty="0" smtClean="0"/>
              <a:t>Algoritmo </a:t>
            </a:r>
            <a:r>
              <a:rPr lang="pt-BR" dirty="0" err="1" smtClean="0"/>
              <a:t>K-Nearest</a:t>
            </a:r>
            <a:r>
              <a:rPr lang="pt-BR" dirty="0" smtClean="0"/>
              <a:t> </a:t>
            </a:r>
            <a:r>
              <a:rPr lang="pt-BR" dirty="0" err="1" smtClean="0"/>
              <a:t>Neighbour</a:t>
            </a:r>
            <a:r>
              <a:rPr lang="pt-BR" dirty="0" smtClean="0"/>
              <a:t> (K-NN)</a:t>
            </a:r>
          </a:p>
          <a:p>
            <a:r>
              <a:rPr lang="pt-BR" dirty="0" smtClean="0"/>
              <a:t>Referências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935480"/>
            <a:ext cx="6347048" cy="466187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Determinando a classe do exemplo desconhecido a partir da de lista de vizinhos mais próximos:</a:t>
            </a:r>
          </a:p>
          <a:p>
            <a:endParaRPr lang="pt-BR" sz="2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t-BR" dirty="0" smtClean="0"/>
              <a:t>Considera-se o voto majoritário entre os rótulos de classe dos K vizinhos mais próximos.</a:t>
            </a:r>
          </a:p>
          <a:p>
            <a:endParaRPr lang="pt-BR" sz="2400" dirty="0" smtClean="0"/>
          </a:p>
          <a:p>
            <a:r>
              <a:rPr lang="pt-BR" sz="2400" dirty="0" smtClean="0"/>
              <a:t>Como escolher o valor de K?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48264" y="3284984"/>
            <a:ext cx="1828800" cy="1752600"/>
            <a:chOff x="1474434" y="2895600"/>
            <a:chExt cx="1828800" cy="1752600"/>
          </a:xfrm>
        </p:grpSpPr>
        <p:sp>
          <p:nvSpPr>
            <p:cNvPr id="9" name="Isosceles Triangle 4"/>
            <p:cNvSpPr/>
            <p:nvPr/>
          </p:nvSpPr>
          <p:spPr>
            <a:xfrm>
              <a:off x="2742846" y="40386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Isosceles Triangle 5"/>
            <p:cNvSpPr/>
            <p:nvPr/>
          </p:nvSpPr>
          <p:spPr>
            <a:xfrm>
              <a:off x="2742846" y="32004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1828446" y="3733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7"/>
            <p:cNvSpPr/>
            <p:nvPr/>
          </p:nvSpPr>
          <p:spPr>
            <a:xfrm>
              <a:off x="2218971" y="3581400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13" name="Oval 8"/>
            <p:cNvSpPr/>
            <p:nvPr/>
          </p:nvSpPr>
          <p:spPr>
            <a:xfrm>
              <a:off x="1474434" y="2895600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151504"/>
            <a:ext cx="6347048" cy="3869784"/>
          </a:xfrm>
        </p:spPr>
        <p:txBody>
          <a:bodyPr>
            <a:normAutofit/>
          </a:bodyPr>
          <a:lstStyle/>
          <a:p>
            <a:r>
              <a:rPr lang="pt-BR" dirty="0" smtClean="0"/>
              <a:t>K = 1</a:t>
            </a:r>
          </a:p>
          <a:p>
            <a:pPr lvl="1"/>
            <a:r>
              <a:rPr lang="pt-BR" dirty="0" smtClean="0"/>
              <a:t>Pertence a classe de quadrados.</a:t>
            </a:r>
          </a:p>
          <a:p>
            <a:pPr lvl="1"/>
            <a:endParaRPr lang="pt-BR" sz="2200" dirty="0" smtClean="0"/>
          </a:p>
          <a:p>
            <a:r>
              <a:rPr lang="pt-BR" dirty="0" smtClean="0"/>
              <a:t>K = 3</a:t>
            </a:r>
          </a:p>
          <a:p>
            <a:pPr lvl="1"/>
            <a:r>
              <a:rPr lang="pt-BR" dirty="0" smtClean="0"/>
              <a:t>Pertence a classe de triângulos.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K = 7</a:t>
            </a:r>
          </a:p>
          <a:p>
            <a:pPr lvl="1"/>
            <a:r>
              <a:rPr lang="pt-BR" dirty="0" smtClean="0"/>
              <a:t>Pertence a classe de quadrados.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grpSp>
        <p:nvGrpSpPr>
          <p:cNvPr id="14" name="Group 29"/>
          <p:cNvGrpSpPr/>
          <p:nvPr/>
        </p:nvGrpSpPr>
        <p:grpSpPr>
          <a:xfrm>
            <a:off x="5776664" y="2774032"/>
            <a:ext cx="2971800" cy="2743200"/>
            <a:chOff x="4874840" y="2181200"/>
            <a:chExt cx="2971800" cy="2743200"/>
          </a:xfrm>
        </p:grpSpPr>
        <p:sp>
          <p:nvSpPr>
            <p:cNvPr id="15" name="Oval 16"/>
            <p:cNvSpPr/>
            <p:nvPr/>
          </p:nvSpPr>
          <p:spPr>
            <a:xfrm>
              <a:off x="4874840" y="2181200"/>
              <a:ext cx="29718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Isosceles Triangle 19"/>
            <p:cNvSpPr/>
            <p:nvPr/>
          </p:nvSpPr>
          <p:spPr bwMode="auto">
            <a:xfrm>
              <a:off x="7084640" y="25622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20"/>
            <p:cNvSpPr/>
            <p:nvPr/>
          </p:nvSpPr>
          <p:spPr bwMode="auto">
            <a:xfrm>
              <a:off x="5941640" y="4467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21"/>
            <p:cNvSpPr/>
            <p:nvPr/>
          </p:nvSpPr>
          <p:spPr bwMode="auto">
            <a:xfrm>
              <a:off x="5179640" y="28670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22"/>
            <p:cNvSpPr/>
            <p:nvPr/>
          </p:nvSpPr>
          <p:spPr bwMode="auto">
            <a:xfrm>
              <a:off x="5103440" y="3552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Isosceles Triangle 23"/>
            <p:cNvSpPr/>
            <p:nvPr/>
          </p:nvSpPr>
          <p:spPr bwMode="auto">
            <a:xfrm>
              <a:off x="6717928" y="38576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Isosceles Triangle 24"/>
            <p:cNvSpPr/>
            <p:nvPr/>
          </p:nvSpPr>
          <p:spPr bwMode="auto">
            <a:xfrm>
              <a:off x="6717928" y="3019400"/>
              <a:ext cx="304800" cy="3048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5"/>
            <p:cNvSpPr/>
            <p:nvPr/>
          </p:nvSpPr>
          <p:spPr bwMode="auto">
            <a:xfrm>
              <a:off x="5803528" y="35528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6"/>
            <p:cNvSpPr/>
            <p:nvPr/>
          </p:nvSpPr>
          <p:spPr bwMode="auto">
            <a:xfrm>
              <a:off x="6192465" y="3400400"/>
              <a:ext cx="381000" cy="3810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ysClr val="windowText" lastClr="000000"/>
                  </a:solidFill>
                </a:rPr>
                <a:t>?</a:t>
              </a:r>
            </a:p>
          </p:txBody>
        </p:sp>
        <p:sp>
          <p:nvSpPr>
            <p:cNvPr id="24" name="Oval 27"/>
            <p:cNvSpPr/>
            <p:nvPr/>
          </p:nvSpPr>
          <p:spPr>
            <a:xfrm>
              <a:off x="5449515" y="2714600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8"/>
            <p:cNvSpPr/>
            <p:nvPr/>
          </p:nvSpPr>
          <p:spPr>
            <a:xfrm>
              <a:off x="5865440" y="3095600"/>
              <a:ext cx="9906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Como escolher o valor de K?</a:t>
            </a:r>
          </a:p>
          <a:p>
            <a:endParaRPr lang="pt-BR" sz="2400" dirty="0" smtClean="0"/>
          </a:p>
          <a:p>
            <a:r>
              <a:rPr lang="pt-BR" sz="2400" dirty="0" smtClean="0"/>
              <a:t>É necessário sempre escolher um valor ímpar para K, assim se evita empates na votação.</a:t>
            </a:r>
          </a:p>
          <a:p>
            <a:endParaRPr lang="pt-BR" sz="2400" dirty="0" smtClean="0"/>
          </a:p>
          <a:p>
            <a:r>
              <a:rPr lang="pt-BR" sz="2400" dirty="0" smtClean="0"/>
              <a:t>Quanto ao valor de K, definimos de forma empírica. À medida que é realizado testes esse valor é ajustado.</a:t>
            </a:r>
          </a:p>
          <a:p>
            <a:endParaRPr lang="pt-BR" sz="2400" dirty="0" smtClean="0"/>
          </a:p>
          <a:p>
            <a:r>
              <a:rPr lang="pt-BR" sz="2400" dirty="0" smtClean="0"/>
              <a:t>Exemplo no </a:t>
            </a:r>
            <a:r>
              <a:rPr lang="pt-BR" sz="2400" dirty="0" err="1" smtClean="0"/>
              <a:t>Locus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8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Clusterização</a:t>
            </a:r>
            <a:r>
              <a:rPr lang="pt-BR" dirty="0" smtClean="0"/>
              <a:t> </a:t>
            </a:r>
            <a:r>
              <a:rPr lang="pt-BR" sz="3600" dirty="0" smtClean="0"/>
              <a:t>(</a:t>
            </a:r>
            <a:r>
              <a:rPr lang="pt-BR" sz="3200" dirty="0" smtClean="0"/>
              <a:t>K </a:t>
            </a:r>
            <a:r>
              <a:rPr lang="pt-BR" sz="3200" dirty="0" err="1" smtClean="0"/>
              <a:t>Nearest</a:t>
            </a:r>
            <a:r>
              <a:rPr lang="pt-BR" sz="3200" dirty="0" smtClean="0"/>
              <a:t> </a:t>
            </a:r>
            <a:r>
              <a:rPr lang="pt-BR" sz="3200" dirty="0" err="1" smtClean="0"/>
              <a:t>Neighbour</a:t>
            </a:r>
            <a:r>
              <a:rPr lang="pt-BR" sz="3200" dirty="0" smtClean="0"/>
              <a:t>)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rmAutofit/>
          </a:bodyPr>
          <a:lstStyle/>
          <a:p>
            <a:r>
              <a:rPr lang="pt-BR" dirty="0" smtClean="0">
                <a:hlinkClick r:id="rId2"/>
              </a:rPr>
              <a:t>http://pt.wikipedia.org/wiki/PageRank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3"/>
              </a:rPr>
              <a:t>http://publique.rdc.puc-rio.br/rica/media/Revista_rica_n7_a9.pdf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http://www.teses.usp.br/teses/disponiveis/55/55134/tde-19052009-135128/publico/CAFerrero_dissertacao.pdf</a:t>
            </a:r>
            <a:endParaRPr lang="pt-BR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Usado pelo Google para ajudar a determinar a relevância ou importância de uma página</a:t>
            </a:r>
          </a:p>
          <a:p>
            <a:endParaRPr lang="pt-BR" dirty="0" smtClean="0"/>
          </a:p>
          <a:p>
            <a:r>
              <a:rPr lang="pt-BR" dirty="0" smtClean="0"/>
              <a:t>Uma família de algoritmos de análise de rede</a:t>
            </a:r>
          </a:p>
          <a:p>
            <a:endParaRPr lang="pt-BR" dirty="0" smtClean="0"/>
          </a:p>
          <a:p>
            <a:r>
              <a:rPr lang="pt-BR" dirty="0" smtClean="0"/>
              <a:t>Dá pesos numéricos a cada página</a:t>
            </a:r>
          </a:p>
          <a:p>
            <a:endParaRPr lang="pt-BR" dirty="0" smtClean="0"/>
          </a:p>
          <a:p>
            <a:r>
              <a:rPr lang="pt-BR" dirty="0" smtClean="0"/>
              <a:t>Pode ser generalizado a qualquer coleção de objetos com ligações recíprocas e referências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endParaRPr lang="pt-BR" dirty="0"/>
          </a:p>
        </p:txBody>
      </p:sp>
      <p:pic>
        <p:nvPicPr>
          <p:cNvPr id="5" name="Imagem 4" descr="PageRank-hi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128792" cy="512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endParaRPr lang="pt-BR" dirty="0"/>
          </a:p>
        </p:txBody>
      </p:sp>
      <p:pic>
        <p:nvPicPr>
          <p:cNvPr id="4" name="pagerank explicado con manzanas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92796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3600" dirty="0" smtClean="0"/>
              <a:t>(áreas de influência)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952328"/>
          </a:xfrm>
        </p:spPr>
        <p:txBody>
          <a:bodyPr/>
          <a:lstStyle/>
          <a:p>
            <a:r>
              <a:rPr lang="pt-BR" dirty="0" smtClean="0"/>
              <a:t>Como determinar as áreas de influência do usuário da rede?</a:t>
            </a:r>
          </a:p>
          <a:p>
            <a:endParaRPr lang="pt-BR" dirty="0" smtClean="0"/>
          </a:p>
          <a:p>
            <a:r>
              <a:rPr lang="pt-BR" dirty="0" smtClean="0"/>
              <a:t>Influência local</a:t>
            </a:r>
          </a:p>
          <a:p>
            <a:endParaRPr lang="pt-BR" dirty="0" smtClean="0"/>
          </a:p>
          <a:p>
            <a:r>
              <a:rPr lang="pt-BR" dirty="0" smtClean="0"/>
              <a:t>Influência global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4000" dirty="0" smtClean="0"/>
              <a:t>(áreas de influência)</a:t>
            </a:r>
            <a:endParaRPr lang="pt-BR" sz="4000" dirty="0"/>
          </a:p>
        </p:txBody>
      </p:sp>
      <p:pic>
        <p:nvPicPr>
          <p:cNvPr id="5" name="Imagem 4" descr="PageRank-hi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128792" cy="512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3600" dirty="0" smtClean="0"/>
              <a:t>(esquecimento de software)</a:t>
            </a:r>
            <a:endParaRPr lang="pt-B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" y="2564904"/>
            <a:ext cx="91154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err="1" smtClean="0"/>
              <a:t>PageRank</a:t>
            </a:r>
            <a:r>
              <a:rPr lang="pt-BR" dirty="0" smtClean="0"/>
              <a:t> </a:t>
            </a:r>
            <a:r>
              <a:rPr lang="pt-BR" sz="3600" dirty="0" smtClean="0"/>
              <a:t>(esquecimento de software)</a:t>
            </a:r>
            <a:endParaRPr lang="pt-BR" sz="3600" dirty="0"/>
          </a:p>
        </p:txBody>
      </p:sp>
      <p:pic>
        <p:nvPicPr>
          <p:cNvPr id="4" name="Imagem 3" descr="Locus 01 - tel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7226"/>
            <a:ext cx="9144000" cy="506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530</Words>
  <Application>Microsoft Office PowerPoint</Application>
  <PresentationFormat>Apresentação na tela (4:3)</PresentationFormat>
  <Paragraphs>118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Fluxo</vt:lpstr>
      <vt:lpstr>Locus</vt:lpstr>
      <vt:lpstr>Roteiro</vt:lpstr>
      <vt:lpstr>PageRank</vt:lpstr>
      <vt:lpstr>PageRank</vt:lpstr>
      <vt:lpstr>PageRank</vt:lpstr>
      <vt:lpstr>PageRank (áreas de influência)</vt:lpstr>
      <vt:lpstr>PageRank (áreas de influência)</vt:lpstr>
      <vt:lpstr>PageRank (esquecimento de software)</vt:lpstr>
      <vt:lpstr>PageRank (esquecimento de software)</vt:lpstr>
      <vt:lpstr>PageRank (esquecimento de software)</vt:lpstr>
      <vt:lpstr>PageRank (esquecimento de software)</vt:lpstr>
      <vt:lpstr>Geolocalização (fator cultural)</vt:lpstr>
      <vt:lpstr>Geolocalização (palavras chaves)</vt:lpstr>
      <vt:lpstr>Geolocalização (palavras chaves)</vt:lpstr>
      <vt:lpstr>Clusterização (aprendizado não supervisionado)</vt:lpstr>
      <vt:lpstr>Clusterização (aprendizado supervisionado)</vt:lpstr>
      <vt:lpstr>Clusterização (K Nearest Neighbour)</vt:lpstr>
      <vt:lpstr>Clusterização (K Nearest Neighbour)</vt:lpstr>
      <vt:lpstr>Clusterização (K Nearest Neighbour)</vt:lpstr>
      <vt:lpstr>Clusterização (K Nearest Neighbour)</vt:lpstr>
      <vt:lpstr>Clusterização (K Nearest Neighbour)</vt:lpstr>
      <vt:lpstr>Clusterização (K Nearest Neighbour)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Locus</dc:title>
  <dc:creator>Eudes</dc:creator>
  <cp:lastModifiedBy>Eudes</cp:lastModifiedBy>
  <cp:revision>48</cp:revision>
  <dcterms:created xsi:type="dcterms:W3CDTF">2011-06-27T11:39:35Z</dcterms:created>
  <dcterms:modified xsi:type="dcterms:W3CDTF">2011-06-27T17:30:08Z</dcterms:modified>
</cp:coreProperties>
</file>