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257" r:id="rId3"/>
    <p:sldId id="262" r:id="rId4"/>
    <p:sldId id="264" r:id="rId5"/>
    <p:sldId id="268" r:id="rId6"/>
    <p:sldId id="258" r:id="rId7"/>
    <p:sldId id="259" r:id="rId8"/>
    <p:sldId id="260" r:id="rId9"/>
    <p:sldId id="261" r:id="rId10"/>
    <p:sldId id="267" r:id="rId11"/>
    <p:sldId id="265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9" r:id="rId31"/>
    <p:sldId id="286" r:id="rId32"/>
    <p:sldId id="288" r:id="rId33"/>
    <p:sldId id="287" r:id="rId34"/>
    <p:sldId id="290" r:id="rId35"/>
    <p:sldId id="291" r:id="rId36"/>
    <p:sldId id="263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68" autoAdjust="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D602E-64A4-457E-B60E-6B3958255F3F}" type="datetimeFigureOut">
              <a:rPr lang="pt-BR" smtClean="0"/>
              <a:pPr/>
              <a:t>01/04/2011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5407C-0A0F-41AF-8CE5-D93E8810C2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Morrem mais pessoas de tuberculose, em todo o mundo, do que de qualquer outra doença infecciosa durável. A tuberculose mata aproximadamente dois milhões de pessoas por ano, 98 por cento das quais em países em desenvolvimento. Um terço da população mundial encontra-se infectado pelo bacilo da tuberculose (bacilo de </a:t>
            </a:r>
            <a:r>
              <a:rPr lang="pt-BR" dirty="0" err="1" smtClean="0"/>
              <a:t>Koch</a:t>
            </a:r>
            <a:r>
              <a:rPr lang="pt-BR" dirty="0" smtClean="0"/>
              <a:t>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5407C-0A0F-41AF-8CE5-D93E8810C258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5407C-0A0F-41AF-8CE5-D93E8810C258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</a:t>
            </a:r>
            <a:r>
              <a:rPr lang="pt-BR" baseline="0" dirty="0" smtClean="0"/>
              <a:t> </a:t>
            </a:r>
            <a:r>
              <a:rPr lang="pt-BR" baseline="0" dirty="0" err="1" smtClean="0"/>
              <a:t>genotipagem</a:t>
            </a:r>
            <a:r>
              <a:rPr lang="pt-BR" baseline="0" dirty="0" smtClean="0"/>
              <a:t> em geral atrasa </a:t>
            </a:r>
            <a:r>
              <a:rPr lang="pt-BR" baseline="0" smtClean="0"/>
              <a:t>alguns meses.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5407C-0A0F-41AF-8CE5-D93E8810C258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</a:t>
            </a:r>
            <a:r>
              <a:rPr lang="pt-BR" baseline="0" dirty="0" smtClean="0"/>
              <a:t> </a:t>
            </a:r>
            <a:r>
              <a:rPr lang="pt-BR" baseline="0" dirty="0" err="1" smtClean="0"/>
              <a:t>genotipagem</a:t>
            </a:r>
            <a:r>
              <a:rPr lang="pt-BR" baseline="0" dirty="0" smtClean="0"/>
              <a:t> em geral atrasa </a:t>
            </a:r>
            <a:r>
              <a:rPr lang="pt-BR" baseline="0" smtClean="0"/>
              <a:t>alguns meses.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5407C-0A0F-41AF-8CE5-D93E8810C258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</a:t>
            </a:r>
            <a:r>
              <a:rPr lang="pt-BR" baseline="0" dirty="0" smtClean="0"/>
              <a:t> </a:t>
            </a:r>
            <a:r>
              <a:rPr lang="pt-BR" baseline="0" dirty="0" err="1" smtClean="0"/>
              <a:t>genotipagem</a:t>
            </a:r>
            <a:r>
              <a:rPr lang="pt-BR" baseline="0" dirty="0" smtClean="0"/>
              <a:t> em geral atrasa </a:t>
            </a:r>
            <a:r>
              <a:rPr lang="pt-BR" baseline="0" smtClean="0"/>
              <a:t>alguns meses.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5407C-0A0F-41AF-8CE5-D93E8810C258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Morrem mais pessoas de tuberculose, em todo o mundo, do que de qualquer outra doença infecciosa durável. A tuberculose mata aproximadamente dois milhões de pessoas por ano, 98 por cento das quais em países em desenvolvimento. Um terço da população mundial encontra-se infectado pelo bacilo da tuberculose (bacilo de </a:t>
            </a:r>
            <a:r>
              <a:rPr lang="pt-BR" dirty="0" err="1" smtClean="0"/>
              <a:t>Koch</a:t>
            </a:r>
            <a:r>
              <a:rPr lang="pt-BR" dirty="0" smtClean="0"/>
              <a:t>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5407C-0A0F-41AF-8CE5-D93E8810C258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Morrem mais pessoas de tuberculose, em todo o mundo, do que de qualquer outra doença infecciosa durável. A tuberculose mata aproximadamente dois milhões de pessoas por ano, 98 por cento das quais em países em desenvolvimento. Um terço da população mundial encontra-se infectado pelo bacilo da tuberculose (bacilo de </a:t>
            </a:r>
            <a:r>
              <a:rPr lang="pt-BR" dirty="0" err="1" smtClean="0"/>
              <a:t>Koch</a:t>
            </a:r>
            <a:r>
              <a:rPr lang="pt-BR" dirty="0" smtClean="0"/>
              <a:t>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5407C-0A0F-41AF-8CE5-D93E8810C258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Obs: Com exceção de um paciente com tuberculose e seus 17 contatos (lado direito da figura), todos os nós estão agora ligados, direta ou indiretamente, a paciente do índice. A maioria dos contatos (nós cinza) estavam ligados ao paciente do índice.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5407C-0A0F-41AF-8CE5-D93E8810C258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Contatos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críticos</a:t>
            </a:r>
            <a:r>
              <a:rPr lang="en-US" baseline="0" dirty="0" smtClean="0"/>
              <a:t> com </a:t>
            </a:r>
            <a:r>
              <a:rPr lang="en-US" baseline="0" dirty="0" err="1" smtClean="0"/>
              <a:t>alta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intermediação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alcance</a:t>
            </a:r>
            <a:r>
              <a:rPr lang="en-US" baseline="0" dirty="0" smtClean="0"/>
              <a:t> central </a:t>
            </a:r>
            <a:r>
              <a:rPr lang="en-US" baseline="0" dirty="0" err="1" smtClean="0"/>
              <a:t>são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indicados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Pacientes</a:t>
            </a:r>
            <a:r>
              <a:rPr lang="en-US" baseline="0" dirty="0" smtClean="0"/>
              <a:t> de TB </a:t>
            </a:r>
            <a:r>
              <a:rPr lang="en-US" baseline="0" dirty="0" err="1" smtClean="0"/>
              <a:t>são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representados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caixas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pretas</a:t>
            </a:r>
            <a:r>
              <a:rPr lang="en-US" baseline="0" dirty="0" smtClean="0"/>
              <a:t>. As </a:t>
            </a:r>
            <a:r>
              <a:rPr lang="en-US" baseline="0" dirty="0" err="1" smtClean="0"/>
              <a:t>caixas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cinzas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representam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contatos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avaliados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momento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investigação</a:t>
            </a:r>
            <a:r>
              <a:rPr lang="en-US" dirty="0" smtClean="0"/>
              <a:t>. </a:t>
            </a:r>
            <a:r>
              <a:rPr lang="en-US" dirty="0" err="1" smtClean="0"/>
              <a:t>Caixas</a:t>
            </a:r>
            <a:r>
              <a:rPr lang="en-US" dirty="0" smtClean="0"/>
              <a:t> </a:t>
            </a:r>
            <a:r>
              <a:rPr lang="en-US" dirty="0" err="1" smtClean="0"/>
              <a:t>brancas</a:t>
            </a:r>
            <a:r>
              <a:rPr lang="en-US" dirty="0" smtClean="0"/>
              <a:t> </a:t>
            </a:r>
            <a:r>
              <a:rPr lang="en-US" dirty="0" err="1" smtClean="0"/>
              <a:t>representam</a:t>
            </a:r>
            <a:r>
              <a:rPr lang="en-US" dirty="0" smtClean="0"/>
              <a:t> </a:t>
            </a:r>
            <a:r>
              <a:rPr lang="en-US" dirty="0" err="1" smtClean="0"/>
              <a:t>casos</a:t>
            </a:r>
            <a:r>
              <a:rPr lang="en-US" dirty="0" smtClean="0"/>
              <a:t> </a:t>
            </a:r>
            <a:r>
              <a:rPr lang="en-US" dirty="0" err="1" smtClean="0"/>
              <a:t>prioritários</a:t>
            </a:r>
            <a:r>
              <a:rPr lang="en-US" dirty="0" smtClean="0"/>
              <a:t>. </a:t>
            </a:r>
            <a:r>
              <a:rPr lang="en-US" dirty="0" err="1" smtClean="0"/>
              <a:t>Contatos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envolvidos</a:t>
            </a:r>
            <a:r>
              <a:rPr lang="en-US" baseline="0" dirty="0" smtClean="0"/>
              <a:t> com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caixa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pontilhada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aqueles</a:t>
            </a:r>
            <a:r>
              <a:rPr lang="en-US" baseline="0" dirty="0" smtClean="0"/>
              <a:t> com </a:t>
            </a:r>
            <a:r>
              <a:rPr lang="en-US" baseline="0" dirty="0" err="1" smtClean="0"/>
              <a:t>alta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intermediação</a:t>
            </a:r>
            <a:r>
              <a:rPr lang="en-US" baseline="0" dirty="0" smtClean="0"/>
              <a:t>. As </a:t>
            </a:r>
            <a:r>
              <a:rPr lang="en-US" baseline="0" dirty="0" err="1" smtClean="0"/>
              <a:t>linhas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cinzas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representam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ligaçãoes</a:t>
            </a:r>
            <a:r>
              <a:rPr lang="en-US" baseline="0" dirty="0" smtClean="0"/>
              <a:t> entre </a:t>
            </a:r>
            <a:r>
              <a:rPr lang="en-US" baseline="0" dirty="0" err="1" smtClean="0"/>
              <a:t>contatos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pacientes</a:t>
            </a:r>
            <a:r>
              <a:rPr lang="en-US" baseline="0" dirty="0" smtClean="0"/>
              <a:t>.</a:t>
            </a:r>
            <a:endParaRPr lang="en-US" dirty="0" smtClean="0"/>
          </a:p>
          <a:p>
            <a:r>
              <a:rPr lang="en-US" dirty="0" err="1" smtClean="0"/>
              <a:t>betweenness</a:t>
            </a:r>
            <a:r>
              <a:rPr lang="en-US" dirty="0" smtClean="0"/>
              <a:t>. Gray lines represent the links between contacts and patients. Decreasing thicknesses of gray lines represent the strength of the relationship between patients and type of contacts:</a:t>
            </a:r>
          </a:p>
          <a:p>
            <a:r>
              <a:rPr lang="en-US" dirty="0" smtClean="0"/>
              <a:t>close, casual, or undetermined, respectively.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5407C-0A0F-41AF-8CE5-D93E8810C258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</a:t>
            </a:r>
            <a:r>
              <a:rPr lang="pt-BR" baseline="0" dirty="0" smtClean="0"/>
              <a:t> </a:t>
            </a:r>
            <a:r>
              <a:rPr lang="pt-BR" baseline="0" dirty="0" err="1" smtClean="0"/>
              <a:t>genotipagem</a:t>
            </a:r>
            <a:r>
              <a:rPr lang="pt-BR" baseline="0" dirty="0" smtClean="0"/>
              <a:t> em geral atrasa alguns meses.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5407C-0A0F-41AF-8CE5-D93E8810C258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</a:t>
            </a:r>
            <a:r>
              <a:rPr lang="pt-BR" baseline="0" dirty="0" smtClean="0"/>
              <a:t> </a:t>
            </a:r>
            <a:r>
              <a:rPr lang="pt-BR" baseline="0" dirty="0" err="1" smtClean="0"/>
              <a:t>genotipagem</a:t>
            </a:r>
            <a:r>
              <a:rPr lang="pt-BR" baseline="0" dirty="0" smtClean="0"/>
              <a:t> em geral atrasa </a:t>
            </a:r>
            <a:r>
              <a:rPr lang="pt-BR" baseline="0" smtClean="0"/>
              <a:t>alguns meses.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5407C-0A0F-41AF-8CE5-D93E8810C258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</a:t>
            </a:r>
            <a:r>
              <a:rPr lang="pt-BR" baseline="0" dirty="0" smtClean="0"/>
              <a:t> </a:t>
            </a:r>
            <a:r>
              <a:rPr lang="pt-BR" baseline="0" dirty="0" err="1" smtClean="0"/>
              <a:t>genotipagem</a:t>
            </a:r>
            <a:r>
              <a:rPr lang="pt-BR" baseline="0" dirty="0" smtClean="0"/>
              <a:t> em geral atrasa </a:t>
            </a:r>
            <a:r>
              <a:rPr lang="pt-BR" baseline="0" smtClean="0"/>
              <a:t>alguns meses.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5407C-0A0F-41AF-8CE5-D93E8810C258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</a:t>
            </a:r>
            <a:r>
              <a:rPr lang="pt-BR" baseline="0" dirty="0" smtClean="0"/>
              <a:t> </a:t>
            </a:r>
            <a:r>
              <a:rPr lang="pt-BR" baseline="0" dirty="0" err="1" smtClean="0"/>
              <a:t>genotipagem</a:t>
            </a:r>
            <a:r>
              <a:rPr lang="pt-BR" baseline="0" dirty="0" smtClean="0"/>
              <a:t> em geral atrasa </a:t>
            </a:r>
            <a:r>
              <a:rPr lang="pt-BR" baseline="0" smtClean="0"/>
              <a:t>alguns meses.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5407C-0A0F-41AF-8CE5-D93E8810C258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8C5640-125D-4AF0-8DD8-3A5D0A9970EE}" type="datetimeFigureOut">
              <a:rPr lang="pt-BR" smtClean="0"/>
              <a:pPr/>
              <a:t>01/04/2011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E3185-41D1-487E-8983-611C4F5299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8C5640-125D-4AF0-8DD8-3A5D0A9970EE}" type="datetimeFigureOut">
              <a:rPr lang="pt-BR" smtClean="0"/>
              <a:pPr/>
              <a:t>01/04/2011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E3185-41D1-487E-8983-611C4F5299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8C5640-125D-4AF0-8DD8-3A5D0A9970EE}" type="datetimeFigureOut">
              <a:rPr lang="pt-BR" smtClean="0"/>
              <a:pPr/>
              <a:t>01/04/2011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E3185-41D1-487E-8983-611C4F5299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8C5640-125D-4AF0-8DD8-3A5D0A9970EE}" type="datetimeFigureOut">
              <a:rPr lang="pt-BR" smtClean="0"/>
              <a:pPr/>
              <a:t>01/04/2011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E3185-41D1-487E-8983-611C4F5299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8C5640-125D-4AF0-8DD8-3A5D0A9970EE}" type="datetimeFigureOut">
              <a:rPr lang="pt-BR" smtClean="0"/>
              <a:pPr/>
              <a:t>01/04/2011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E3185-41D1-487E-8983-611C4F5299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8C5640-125D-4AF0-8DD8-3A5D0A9970EE}" type="datetimeFigureOut">
              <a:rPr lang="pt-BR" smtClean="0"/>
              <a:pPr/>
              <a:t>01/04/2011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E3185-41D1-487E-8983-611C4F5299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8C5640-125D-4AF0-8DD8-3A5D0A9970EE}" type="datetimeFigureOut">
              <a:rPr lang="pt-BR" smtClean="0"/>
              <a:pPr/>
              <a:t>01/04/2011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E3185-41D1-487E-8983-611C4F5299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8C5640-125D-4AF0-8DD8-3A5D0A9970EE}" type="datetimeFigureOut">
              <a:rPr lang="pt-BR" smtClean="0"/>
              <a:pPr/>
              <a:t>01/04/2011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E3185-41D1-487E-8983-611C4F5299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8C5640-125D-4AF0-8DD8-3A5D0A9970EE}" type="datetimeFigureOut">
              <a:rPr lang="pt-BR" smtClean="0"/>
              <a:pPr/>
              <a:t>01/04/2011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E3185-41D1-487E-8983-611C4F5299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8C5640-125D-4AF0-8DD8-3A5D0A9970EE}" type="datetimeFigureOut">
              <a:rPr lang="pt-BR" smtClean="0"/>
              <a:pPr/>
              <a:t>01/04/2011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E3185-41D1-487E-8983-611C4F5299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edondar Retângulo em um Canto Únic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8C5640-125D-4AF0-8DD8-3A5D0A9970EE}" type="datetimeFigureOut">
              <a:rPr lang="pt-BR" smtClean="0"/>
              <a:pPr/>
              <a:t>01/04/2011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E3185-41D1-487E-8983-611C4F52994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ço Reservado para Títu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E8C5640-125D-4AF0-8DD8-3A5D0A9970EE}" type="datetimeFigureOut">
              <a:rPr lang="pt-BR" smtClean="0"/>
              <a:pPr/>
              <a:t>01/04/2011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CCE3185-41D1-487E-8983-611C4F5299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hs.gov/tb/" TargetMode="External"/><Relationship Id="rId2" Type="http://schemas.openxmlformats.org/officeDocument/2006/relationships/hyperlink" Target="http://www.puccampinas.edu.br/servicos/detalhe.asp?id=5699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280920" cy="2376264"/>
          </a:xfrm>
        </p:spPr>
        <p:txBody>
          <a:bodyPr>
            <a:normAutofit/>
          </a:bodyPr>
          <a:lstStyle/>
          <a:p>
            <a:pPr algn="ctr"/>
            <a:r>
              <a:rPr lang="en-US" sz="3500" dirty="0"/>
              <a:t>Transmission Network Analysis to Complement</a:t>
            </a:r>
            <a:br>
              <a:rPr lang="en-US" sz="3500" dirty="0"/>
            </a:br>
            <a:r>
              <a:rPr lang="pt-BR" sz="3500" dirty="0" err="1"/>
              <a:t>Routine</a:t>
            </a:r>
            <a:r>
              <a:rPr lang="pt-BR" sz="3500" dirty="0"/>
              <a:t> </a:t>
            </a:r>
            <a:r>
              <a:rPr lang="pt-BR" sz="3500" dirty="0" err="1"/>
              <a:t>Tuberculosis</a:t>
            </a:r>
            <a:r>
              <a:rPr lang="pt-BR" sz="3500" dirty="0"/>
              <a:t> </a:t>
            </a:r>
            <a:r>
              <a:rPr lang="pt-BR" sz="3500" dirty="0" err="1"/>
              <a:t>Contact</a:t>
            </a:r>
            <a:r>
              <a:rPr lang="pt-BR" sz="3500" dirty="0"/>
              <a:t> </a:t>
            </a:r>
            <a:r>
              <a:rPr lang="pt-BR" sz="3500" dirty="0" err="1" smtClean="0"/>
              <a:t>Investigations</a:t>
            </a:r>
            <a:r>
              <a:rPr lang="pt-BR" sz="3500" dirty="0" smtClean="0"/>
              <a:t>.</a:t>
            </a:r>
            <a:endParaRPr lang="pt-BR" sz="35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4797152"/>
            <a:ext cx="6400800" cy="1512168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sz="1800" dirty="0" smtClean="0"/>
              <a:t>Tópicos Avançados em Inteligência Artificial</a:t>
            </a:r>
          </a:p>
          <a:p>
            <a:pPr algn="ctr"/>
            <a:endParaRPr lang="pt-BR" sz="1800" dirty="0" smtClean="0"/>
          </a:p>
          <a:p>
            <a:pPr algn="ctr"/>
            <a:endParaRPr lang="pt-BR" sz="1800" dirty="0" smtClean="0"/>
          </a:p>
          <a:p>
            <a:pPr algn="ctr"/>
            <a:endParaRPr lang="pt-BR" sz="1600" dirty="0" smtClean="0"/>
          </a:p>
          <a:p>
            <a:pPr algn="ctr"/>
            <a:endParaRPr lang="pt-BR" sz="1600" dirty="0" smtClean="0"/>
          </a:p>
          <a:p>
            <a:pPr algn="ctr"/>
            <a:r>
              <a:rPr lang="pt-BR" sz="1600" dirty="0" smtClean="0"/>
              <a:t>Bruno </a:t>
            </a:r>
            <a:r>
              <a:rPr lang="pt-BR" sz="1600" dirty="0" err="1" smtClean="0"/>
              <a:t>Pessôa</a:t>
            </a:r>
            <a:r>
              <a:rPr lang="pt-BR" sz="1600" dirty="0" smtClean="0"/>
              <a:t> Neves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183880" cy="835536"/>
          </a:xfrm>
        </p:spPr>
        <p:txBody>
          <a:bodyPr/>
          <a:lstStyle/>
          <a:p>
            <a:pPr algn="ctr"/>
            <a:r>
              <a:rPr lang="pt-BR" dirty="0" smtClean="0"/>
              <a:t>Metodologia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835536"/>
          </a:xfrm>
        </p:spPr>
        <p:txBody>
          <a:bodyPr/>
          <a:lstStyle/>
          <a:p>
            <a:pPr algn="ctr"/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/>
              <a:t> </a:t>
            </a:r>
            <a:r>
              <a:rPr lang="pt-BR" sz="2400" dirty="0" smtClean="0"/>
              <a:t> </a:t>
            </a:r>
            <a:r>
              <a:rPr lang="pt-BR" sz="2000" dirty="0" smtClean="0"/>
              <a:t>Foi investigado um conjunto de pacientes com TB em quatro regiões do estado de Oklahoma.</a:t>
            </a:r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r>
              <a:rPr lang="pt-BR" sz="2000" dirty="0" smtClean="0"/>
              <a:t>  O paciente primário, o primeiro associado ao surto, foi preso 5 vezes entre 1996 e 2001 e compartilhou moradia com família e amigos  em três municípios do estado durante nove meses desde 2000.</a:t>
            </a:r>
            <a:endParaRPr lang="pt-PT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835536"/>
          </a:xfrm>
        </p:spPr>
        <p:txBody>
          <a:bodyPr/>
          <a:lstStyle/>
          <a:p>
            <a:pPr algn="ctr"/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/>
              <a:t>  A maneira de contato entre os pacientes foi classificada de três maneiras:</a:t>
            </a:r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 lvl="1">
              <a:lnSpc>
                <a:spcPct val="150000"/>
              </a:lnSpc>
            </a:pPr>
            <a:r>
              <a:rPr lang="pt-BR" sz="1800" b="1" dirty="0" smtClean="0"/>
              <a:t>Próxima</a:t>
            </a:r>
            <a:r>
              <a:rPr lang="pt-BR" sz="1800" dirty="0" smtClean="0"/>
              <a:t>:  Mais de quatro horas de exposição.   </a:t>
            </a:r>
          </a:p>
          <a:p>
            <a:pPr lvl="1">
              <a:lnSpc>
                <a:spcPct val="150000"/>
              </a:lnSpc>
            </a:pPr>
            <a:r>
              <a:rPr lang="pt-BR" sz="1800" b="1" dirty="0" smtClean="0"/>
              <a:t>Casual</a:t>
            </a:r>
            <a:r>
              <a:rPr lang="pt-BR" sz="1800" dirty="0" smtClean="0"/>
              <a:t>: Menos de quatro horas de exposição.</a:t>
            </a:r>
          </a:p>
          <a:p>
            <a:pPr lvl="1">
              <a:lnSpc>
                <a:spcPct val="150000"/>
              </a:lnSpc>
            </a:pPr>
            <a:r>
              <a:rPr lang="pt-BR" sz="1800" b="1" dirty="0" smtClean="0"/>
              <a:t>Indeterminada</a:t>
            </a:r>
            <a:r>
              <a:rPr lang="pt-BR" sz="1800" dirty="0" smtClean="0"/>
              <a:t>:  Exposição que não foi capaz de ser caracterizada.</a:t>
            </a:r>
          </a:p>
          <a:p>
            <a:pPr>
              <a:lnSpc>
                <a:spcPct val="150000"/>
              </a:lnSpc>
            </a:pP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835536"/>
          </a:xfrm>
        </p:spPr>
        <p:txBody>
          <a:bodyPr/>
          <a:lstStyle/>
          <a:p>
            <a:pPr algn="ctr"/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/>
              <a:t>  Foram revisados ​​prontuários hospitalares, registros do departamento de saúde, radiografias de tórax, e registros na prisão de todos os pacientes com TB, além de entrevistas.</a:t>
            </a:r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r>
              <a:rPr lang="pt-BR" sz="2000" dirty="0" smtClean="0"/>
              <a:t>Foi criada uma base de dados no Microsoft Access para armazenar todas as informações relevantes para a pesquisa. </a:t>
            </a:r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835536"/>
          </a:xfrm>
        </p:spPr>
        <p:txBody>
          <a:bodyPr/>
          <a:lstStyle/>
          <a:p>
            <a:pPr algn="ctr"/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/>
              <a:t>  A</a:t>
            </a:r>
            <a:r>
              <a:rPr lang="pt-PT" sz="2000" dirty="0" smtClean="0"/>
              <a:t> visualização da rede de surtos incluiu os pacientes de TB (em preto), seus contatos (em cinza) e as ligações entre eles, junto com os possíveis infectados (em branco).</a:t>
            </a: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r>
              <a:rPr lang="pt-PT" sz="2000" dirty="0" smtClean="0"/>
              <a:t>  A espessura da linha que liga os nós é determinada pelo tipo de contato (próximo, informal, indeterminada).</a:t>
            </a: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835536"/>
          </a:xfrm>
        </p:spPr>
        <p:txBody>
          <a:bodyPr/>
          <a:lstStyle/>
          <a:p>
            <a:pPr algn="ctr"/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/>
              <a:t>  Foram utilizadas três métricas de análises de redes sociais:</a:t>
            </a:r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 lvl="1">
              <a:lnSpc>
                <a:spcPct val="150000"/>
              </a:lnSpc>
            </a:pPr>
            <a:r>
              <a:rPr lang="pt-BR" sz="1800" b="1" dirty="0" smtClean="0"/>
              <a:t>Alcance</a:t>
            </a:r>
            <a:r>
              <a:rPr lang="pt-BR" sz="1800" dirty="0" smtClean="0"/>
              <a:t>: Número de nós encontrados com até dois passos.</a:t>
            </a:r>
          </a:p>
          <a:p>
            <a:pPr lvl="1">
              <a:lnSpc>
                <a:spcPct val="150000"/>
              </a:lnSpc>
            </a:pPr>
            <a:r>
              <a:rPr lang="pt-BR" sz="1800" b="1" dirty="0" smtClean="0"/>
              <a:t>Grau</a:t>
            </a:r>
            <a:r>
              <a:rPr lang="pt-BR" sz="1800" dirty="0" smtClean="0"/>
              <a:t>: Número de nós que incidem a um nó.</a:t>
            </a:r>
          </a:p>
          <a:p>
            <a:pPr lvl="1">
              <a:lnSpc>
                <a:spcPct val="150000"/>
              </a:lnSpc>
            </a:pPr>
            <a:r>
              <a:rPr lang="pt-BR" sz="1800" b="1" dirty="0" smtClean="0"/>
              <a:t>Intermediação</a:t>
            </a:r>
            <a:r>
              <a:rPr lang="pt-BR" sz="1800" dirty="0" smtClean="0"/>
              <a:t>: Número de nós que estariam isolados caso não houvesse esse nó.  </a:t>
            </a:r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  <a:buNone/>
            </a:pPr>
            <a:r>
              <a:rPr lang="pt-PT" sz="2000" dirty="0" smtClean="0"/>
              <a:t>  </a:t>
            </a: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835536"/>
          </a:xfrm>
        </p:spPr>
        <p:txBody>
          <a:bodyPr/>
          <a:lstStyle/>
          <a:p>
            <a:pPr algn="ctr"/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/>
              <a:t>  Foram utilizadas três métricas de análises de redes sociais:</a:t>
            </a:r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 lvl="1">
              <a:lnSpc>
                <a:spcPct val="150000"/>
              </a:lnSpc>
            </a:pPr>
            <a:r>
              <a:rPr lang="pt-BR" sz="1800" b="1" dirty="0" smtClean="0"/>
              <a:t>Alcance</a:t>
            </a:r>
            <a:r>
              <a:rPr lang="pt-BR" sz="1800" dirty="0" smtClean="0"/>
              <a:t>: Número de nós encontrados com até dois passos.</a:t>
            </a:r>
          </a:p>
          <a:p>
            <a:pPr lvl="1">
              <a:lnSpc>
                <a:spcPct val="150000"/>
              </a:lnSpc>
            </a:pPr>
            <a:r>
              <a:rPr lang="pt-BR" sz="1800" b="1" dirty="0" smtClean="0"/>
              <a:t>Grau</a:t>
            </a:r>
            <a:r>
              <a:rPr lang="pt-BR" sz="1800" dirty="0" smtClean="0"/>
              <a:t>: Número de nós que incidem a um nó.</a:t>
            </a:r>
          </a:p>
          <a:p>
            <a:pPr lvl="1">
              <a:lnSpc>
                <a:spcPct val="150000"/>
              </a:lnSpc>
            </a:pPr>
            <a:r>
              <a:rPr lang="pt-BR" sz="1800" b="1" dirty="0" smtClean="0"/>
              <a:t>Intermediação</a:t>
            </a:r>
            <a:r>
              <a:rPr lang="pt-BR" sz="1800" dirty="0" smtClean="0"/>
              <a:t>: Número de nós que estariam isolados caso não houvesse esse nó.  </a:t>
            </a:r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  <a:buNone/>
            </a:pPr>
            <a:r>
              <a:rPr lang="pt-PT" sz="2000" dirty="0" smtClean="0"/>
              <a:t>  </a:t>
            </a: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183880" cy="835536"/>
          </a:xfrm>
        </p:spPr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835536"/>
          </a:xfrm>
        </p:spPr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82453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pt-BR" sz="2600" dirty="0" smtClean="0"/>
              <a:t>  Foram registrados pelo departamento de saúde americano a partir do caso primário:</a:t>
            </a:r>
          </a:p>
          <a:p>
            <a:pPr lvl="1">
              <a:lnSpc>
                <a:spcPct val="150000"/>
              </a:lnSpc>
            </a:pPr>
            <a:endParaRPr lang="pt-BR" sz="1600" dirty="0" smtClean="0"/>
          </a:p>
          <a:p>
            <a:pPr lvl="1">
              <a:lnSpc>
                <a:spcPct val="150000"/>
              </a:lnSpc>
            </a:pPr>
            <a:r>
              <a:rPr lang="pt-BR" sz="2600" dirty="0" smtClean="0"/>
              <a:t>294 contatos, dos quais:</a:t>
            </a:r>
          </a:p>
          <a:p>
            <a:pPr lvl="2">
              <a:lnSpc>
                <a:spcPct val="150000"/>
              </a:lnSpc>
            </a:pPr>
            <a:r>
              <a:rPr lang="pt-BR" sz="2300" dirty="0" smtClean="0"/>
              <a:t>251(85%) foram localizados e analisados.</a:t>
            </a:r>
          </a:p>
          <a:p>
            <a:pPr lvl="2">
              <a:lnSpc>
                <a:spcPct val="150000"/>
              </a:lnSpc>
            </a:pPr>
            <a:r>
              <a:rPr lang="pt-BR" sz="2300" dirty="0" smtClean="0"/>
              <a:t>106(42%) tinha TST positivo.</a:t>
            </a:r>
          </a:p>
          <a:p>
            <a:pPr lvl="2">
              <a:lnSpc>
                <a:spcPct val="150000"/>
              </a:lnSpc>
            </a:pPr>
            <a:endParaRPr lang="pt-BR" sz="1600" dirty="0" smtClean="0"/>
          </a:p>
          <a:p>
            <a:pPr lvl="2">
              <a:lnSpc>
                <a:spcPct val="150000"/>
              </a:lnSpc>
            </a:pPr>
            <a:r>
              <a:rPr lang="pt-BR" sz="2600" dirty="0" smtClean="0"/>
              <a:t>OBS: A taxa de TST positivo do estado de Oklahoma  em 2002  era menor do que 5%</a:t>
            </a:r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  <a:buNone/>
            </a:pPr>
            <a:r>
              <a:rPr lang="pt-PT" sz="2000" dirty="0" smtClean="0"/>
              <a:t>  </a:t>
            </a: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5473784"/>
            <a:ext cx="8183880" cy="1051560"/>
          </a:xfrm>
        </p:spPr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848872" cy="496479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835536"/>
          </a:xfrm>
        </p:spPr>
        <p:txBody>
          <a:bodyPr/>
          <a:lstStyle/>
          <a:p>
            <a:pPr algn="ctr"/>
            <a:r>
              <a:rPr lang="pt-BR" dirty="0" smtClean="0"/>
              <a:t>Roteiro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 smtClean="0"/>
              <a:t>Contexto</a:t>
            </a:r>
          </a:p>
          <a:p>
            <a:pPr>
              <a:lnSpc>
                <a:spcPct val="150000"/>
              </a:lnSpc>
            </a:pPr>
            <a:r>
              <a:rPr lang="pt-BR" sz="2200" dirty="0" smtClean="0"/>
              <a:t>Introdução</a:t>
            </a:r>
          </a:p>
          <a:p>
            <a:pPr>
              <a:lnSpc>
                <a:spcPct val="150000"/>
              </a:lnSpc>
            </a:pPr>
            <a:r>
              <a:rPr lang="pt-BR" sz="2200" dirty="0" smtClean="0"/>
              <a:t>Metodologia</a:t>
            </a:r>
          </a:p>
          <a:p>
            <a:pPr>
              <a:lnSpc>
                <a:spcPct val="150000"/>
              </a:lnSpc>
            </a:pPr>
            <a:r>
              <a:rPr lang="pt-BR" sz="2200" dirty="0" smtClean="0"/>
              <a:t>Resultados</a:t>
            </a:r>
          </a:p>
          <a:p>
            <a:pPr>
              <a:lnSpc>
                <a:spcPct val="150000"/>
              </a:lnSpc>
            </a:pPr>
            <a:r>
              <a:rPr lang="pt-BR" sz="2200" dirty="0" smtClean="0"/>
              <a:t>Discussão</a:t>
            </a:r>
          </a:p>
          <a:p>
            <a:pPr>
              <a:lnSpc>
                <a:spcPct val="150000"/>
              </a:lnSpc>
            </a:pPr>
            <a:r>
              <a:rPr lang="pt-BR" sz="2200" dirty="0" smtClean="0"/>
              <a:t>Conclusão</a:t>
            </a:r>
            <a:endParaRPr 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835536"/>
          </a:xfrm>
        </p:spPr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515719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pt-BR" sz="3600" dirty="0" smtClean="0"/>
              <a:t> U</a:t>
            </a:r>
            <a:r>
              <a:rPr lang="en-US" sz="3600" dirty="0" smtClean="0"/>
              <a:t>m </a:t>
            </a:r>
            <a:r>
              <a:rPr lang="en-US" sz="3600" dirty="0" err="1" smtClean="0"/>
              <a:t>paciente</a:t>
            </a:r>
            <a:r>
              <a:rPr lang="en-US" sz="3600" dirty="0" smtClean="0"/>
              <a:t> </a:t>
            </a:r>
            <a:r>
              <a:rPr lang="en-US" sz="3600" dirty="0" err="1" smtClean="0"/>
              <a:t>faleceu</a:t>
            </a:r>
            <a:r>
              <a:rPr lang="en-US" sz="3600" dirty="0" smtClean="0"/>
              <a:t> </a:t>
            </a:r>
            <a:r>
              <a:rPr lang="en-US" sz="3600" dirty="0" err="1" smtClean="0"/>
              <a:t>por</a:t>
            </a:r>
            <a:r>
              <a:rPr lang="en-US" sz="3600" dirty="0" smtClean="0"/>
              <a:t>  </a:t>
            </a:r>
            <a:r>
              <a:rPr lang="en-US" sz="3600" dirty="0" err="1" smtClean="0"/>
              <a:t>consequência</a:t>
            </a:r>
            <a:r>
              <a:rPr lang="en-US" sz="3600" dirty="0" smtClean="0"/>
              <a:t> de </a:t>
            </a:r>
            <a:r>
              <a:rPr lang="en-US" sz="3600" dirty="0" err="1" smtClean="0"/>
              <a:t>uma</a:t>
            </a:r>
            <a:r>
              <a:rPr lang="en-US" sz="3600" dirty="0" smtClean="0"/>
              <a:t> </a:t>
            </a:r>
            <a:r>
              <a:rPr lang="en-US" sz="3600" dirty="0" err="1" smtClean="0"/>
              <a:t>Tuberculose</a:t>
            </a:r>
            <a:r>
              <a:rPr lang="en-US" sz="3600" dirty="0" smtClean="0"/>
              <a:t> pleural.</a:t>
            </a:r>
          </a:p>
          <a:p>
            <a:pPr>
              <a:lnSpc>
                <a:spcPct val="170000"/>
              </a:lnSpc>
            </a:pPr>
            <a:endParaRPr lang="en-US" sz="2400" dirty="0" smtClean="0"/>
          </a:p>
          <a:p>
            <a:pPr>
              <a:lnSpc>
                <a:spcPct val="170000"/>
              </a:lnSpc>
            </a:pPr>
            <a:r>
              <a:rPr lang="en-US" sz="2600" dirty="0" smtClean="0"/>
              <a:t>  </a:t>
            </a:r>
            <a:r>
              <a:rPr lang="en-US" sz="3600" dirty="0" smtClean="0"/>
              <a:t>Dos </a:t>
            </a:r>
            <a:r>
              <a:rPr lang="en-US" sz="3600" dirty="0" err="1" smtClean="0"/>
              <a:t>primeiros</a:t>
            </a:r>
            <a:r>
              <a:rPr lang="en-US" sz="3600" dirty="0" smtClean="0"/>
              <a:t> 34 </a:t>
            </a:r>
            <a:r>
              <a:rPr lang="en-US" sz="3600" dirty="0" err="1" smtClean="0"/>
              <a:t>casos</a:t>
            </a:r>
            <a:r>
              <a:rPr lang="en-US" sz="3600" dirty="0" smtClean="0"/>
              <a:t> </a:t>
            </a:r>
            <a:r>
              <a:rPr lang="en-US" sz="3600" dirty="0" err="1" smtClean="0"/>
              <a:t>identificados</a:t>
            </a:r>
            <a:r>
              <a:rPr lang="en-US" sz="3600" dirty="0" smtClean="0"/>
              <a:t> </a:t>
            </a:r>
            <a:r>
              <a:rPr lang="en-US" sz="3600" dirty="0" err="1" smtClean="0"/>
              <a:t>após</a:t>
            </a:r>
            <a:r>
              <a:rPr lang="en-US" sz="3600" dirty="0" smtClean="0"/>
              <a:t> </a:t>
            </a:r>
            <a:r>
              <a:rPr lang="en-US" sz="3600" dirty="0" err="1" smtClean="0"/>
              <a:t>esse</a:t>
            </a:r>
            <a:r>
              <a:rPr lang="en-US" sz="3600" dirty="0" smtClean="0"/>
              <a:t> </a:t>
            </a:r>
            <a:r>
              <a:rPr lang="en-US" sz="3600" dirty="0" err="1" smtClean="0"/>
              <a:t>falecimento</a:t>
            </a:r>
            <a:r>
              <a:rPr lang="en-US" sz="3600" dirty="0" smtClean="0"/>
              <a:t>:</a:t>
            </a:r>
            <a:endParaRPr lang="en-US" dirty="0" smtClean="0"/>
          </a:p>
          <a:p>
            <a:pPr lvl="1">
              <a:lnSpc>
                <a:spcPct val="170000"/>
              </a:lnSpc>
            </a:pPr>
            <a:r>
              <a:rPr lang="en-US" sz="2900" dirty="0" smtClean="0"/>
              <a:t>1019 </a:t>
            </a:r>
            <a:r>
              <a:rPr lang="en-US" sz="2900" dirty="0" err="1" smtClean="0"/>
              <a:t>contatos</a:t>
            </a:r>
            <a:r>
              <a:rPr lang="en-US" sz="2900" dirty="0" smtClean="0"/>
              <a:t> </a:t>
            </a:r>
            <a:r>
              <a:rPr lang="en-US" sz="2900" dirty="0" err="1" smtClean="0"/>
              <a:t>identificados</a:t>
            </a:r>
            <a:r>
              <a:rPr lang="en-US" sz="2900" dirty="0" smtClean="0"/>
              <a:t>;</a:t>
            </a:r>
          </a:p>
          <a:p>
            <a:pPr lvl="1">
              <a:lnSpc>
                <a:spcPct val="170000"/>
              </a:lnSpc>
            </a:pPr>
            <a:r>
              <a:rPr lang="en-US" sz="2900" dirty="0" smtClean="0"/>
              <a:t>745 </a:t>
            </a:r>
            <a:r>
              <a:rPr lang="en-US" sz="2900" dirty="0" err="1" smtClean="0"/>
              <a:t>indivíduos</a:t>
            </a:r>
            <a:r>
              <a:rPr lang="en-US" sz="2900" dirty="0" smtClean="0"/>
              <a:t>;</a:t>
            </a:r>
          </a:p>
          <a:p>
            <a:pPr lvl="1">
              <a:lnSpc>
                <a:spcPct val="170000"/>
              </a:lnSpc>
            </a:pPr>
            <a:r>
              <a:rPr lang="en-US" sz="2900" dirty="0" smtClean="0"/>
              <a:t>609 </a:t>
            </a:r>
            <a:r>
              <a:rPr lang="en-US" sz="2900" dirty="0" err="1" smtClean="0"/>
              <a:t>foram</a:t>
            </a:r>
            <a:r>
              <a:rPr lang="en-US" sz="2900" dirty="0" smtClean="0"/>
              <a:t> </a:t>
            </a:r>
            <a:r>
              <a:rPr lang="en-US" sz="2900" dirty="0" err="1" smtClean="0"/>
              <a:t>convocados</a:t>
            </a:r>
            <a:r>
              <a:rPr lang="en-US" sz="2900" dirty="0" smtClean="0"/>
              <a:t> </a:t>
            </a:r>
            <a:r>
              <a:rPr lang="en-US" sz="2900" dirty="0" err="1" smtClean="0"/>
              <a:t>para</a:t>
            </a:r>
            <a:r>
              <a:rPr lang="en-US" sz="2900" dirty="0" smtClean="0"/>
              <a:t> </a:t>
            </a:r>
            <a:r>
              <a:rPr lang="en-US" sz="2900" dirty="0" err="1" smtClean="0"/>
              <a:t>exames</a:t>
            </a:r>
            <a:r>
              <a:rPr lang="en-US" sz="2900" dirty="0" smtClean="0"/>
              <a:t>;</a:t>
            </a:r>
          </a:p>
          <a:p>
            <a:pPr lvl="1">
              <a:lnSpc>
                <a:spcPct val="170000"/>
              </a:lnSpc>
            </a:pPr>
            <a:r>
              <a:rPr lang="en-US" sz="2900" dirty="0" smtClean="0"/>
              <a:t>73 </a:t>
            </a:r>
            <a:r>
              <a:rPr lang="en-US" sz="2900" dirty="0" err="1" smtClean="0"/>
              <a:t>tiveram</a:t>
            </a:r>
            <a:r>
              <a:rPr lang="en-US" sz="2900" dirty="0" smtClean="0"/>
              <a:t> </a:t>
            </a:r>
            <a:r>
              <a:rPr lang="en-US" sz="2900" dirty="0" err="1" smtClean="0"/>
              <a:t>resultado</a:t>
            </a:r>
            <a:r>
              <a:rPr lang="en-US" sz="2900" dirty="0" smtClean="0"/>
              <a:t> </a:t>
            </a:r>
            <a:r>
              <a:rPr lang="en-US" sz="2900" dirty="0" err="1" smtClean="0"/>
              <a:t>positivo</a:t>
            </a:r>
            <a:r>
              <a:rPr lang="en-US" sz="2900" dirty="0" smtClean="0"/>
              <a:t>.</a:t>
            </a:r>
          </a:p>
          <a:p>
            <a:pPr>
              <a:lnSpc>
                <a:spcPct val="170000"/>
              </a:lnSpc>
            </a:pPr>
            <a:endParaRPr lang="pt-BR" sz="16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  <a:buNone/>
            </a:pPr>
            <a:r>
              <a:rPr lang="pt-PT" sz="2000" dirty="0" smtClean="0"/>
              <a:t>  </a:t>
            </a: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835536"/>
          </a:xfrm>
        </p:spPr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515719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pt-BR" sz="3600" dirty="0" smtClean="0"/>
              <a:t> </a:t>
            </a:r>
            <a:r>
              <a:rPr lang="en-US" sz="2900" dirty="0" err="1" smtClean="0"/>
              <a:t>Análise</a:t>
            </a:r>
            <a:r>
              <a:rPr lang="en-US" sz="2900" dirty="0" smtClean="0"/>
              <a:t> de </a:t>
            </a:r>
            <a:r>
              <a:rPr lang="en-US" sz="2900" dirty="0" err="1" smtClean="0"/>
              <a:t>Redes</a:t>
            </a:r>
            <a:r>
              <a:rPr lang="en-US" sz="2900" dirty="0" smtClean="0"/>
              <a:t> </a:t>
            </a:r>
            <a:r>
              <a:rPr lang="en-US" sz="2900" dirty="0" err="1" smtClean="0"/>
              <a:t>Sociais</a:t>
            </a:r>
            <a:r>
              <a:rPr lang="en-US" sz="2900" dirty="0" smtClean="0"/>
              <a:t>:</a:t>
            </a:r>
          </a:p>
          <a:p>
            <a:pPr>
              <a:lnSpc>
                <a:spcPct val="170000"/>
              </a:lnSpc>
            </a:pPr>
            <a:endParaRPr lang="en-US" sz="2600" dirty="0" smtClean="0"/>
          </a:p>
          <a:p>
            <a:pPr marL="502920" lvl="2" indent="-265176">
              <a:lnSpc>
                <a:spcPct val="170000"/>
              </a:lnSpc>
              <a:buSzPct val="80000"/>
              <a:buFont typeface="Wingdings 2"/>
              <a:buChar char=""/>
            </a:pPr>
            <a:r>
              <a:rPr lang="en-US" sz="2600" dirty="0" err="1" smtClean="0"/>
              <a:t>Contatos</a:t>
            </a:r>
            <a:r>
              <a:rPr lang="en-US" sz="2600" dirty="0" smtClean="0"/>
              <a:t> com um </a:t>
            </a:r>
            <a:r>
              <a:rPr lang="en-US" sz="2600" dirty="0" err="1" smtClean="0"/>
              <a:t>maior</a:t>
            </a:r>
            <a:r>
              <a:rPr lang="en-US" sz="2600" dirty="0" smtClean="0"/>
              <a:t> </a:t>
            </a:r>
            <a:r>
              <a:rPr lang="en-US" sz="2600" dirty="0" err="1" smtClean="0"/>
              <a:t>Grau</a:t>
            </a:r>
            <a:r>
              <a:rPr lang="en-US" sz="2600" dirty="0" smtClean="0"/>
              <a:t> </a:t>
            </a:r>
            <a:r>
              <a:rPr lang="en-US" sz="2600" dirty="0" err="1" smtClean="0"/>
              <a:t>foram</a:t>
            </a:r>
            <a:r>
              <a:rPr lang="en-US" sz="2600" dirty="0" smtClean="0"/>
              <a:t> </a:t>
            </a:r>
            <a:r>
              <a:rPr lang="en-US" sz="2600" dirty="0" err="1" smtClean="0"/>
              <a:t>ligados</a:t>
            </a:r>
            <a:r>
              <a:rPr lang="en-US" sz="2600" dirty="0" smtClean="0"/>
              <a:t> </a:t>
            </a:r>
            <a:r>
              <a:rPr lang="en-US" sz="2600" dirty="0" err="1" smtClean="0"/>
              <a:t>ao</a:t>
            </a:r>
            <a:r>
              <a:rPr lang="en-US" sz="2600" dirty="0" smtClean="0"/>
              <a:t> </a:t>
            </a:r>
            <a:r>
              <a:rPr lang="en-US" sz="2600" dirty="0" err="1" smtClean="0"/>
              <a:t>centro</a:t>
            </a:r>
            <a:r>
              <a:rPr lang="en-US" sz="2600" dirty="0" smtClean="0"/>
              <a:t> </a:t>
            </a:r>
            <a:r>
              <a:rPr lang="en-US" sz="2600" dirty="0" err="1" smtClean="0"/>
              <a:t>da</a:t>
            </a:r>
            <a:r>
              <a:rPr lang="en-US" sz="2600" dirty="0" smtClean="0"/>
              <a:t> </a:t>
            </a:r>
            <a:r>
              <a:rPr lang="en-US" sz="2600" dirty="0" err="1" smtClean="0"/>
              <a:t>rede</a:t>
            </a:r>
            <a:r>
              <a:rPr lang="en-US" sz="2600" dirty="0" smtClean="0"/>
              <a:t>;</a:t>
            </a:r>
          </a:p>
          <a:p>
            <a:pPr marL="502920" lvl="2" indent="-265176">
              <a:lnSpc>
                <a:spcPct val="170000"/>
              </a:lnSpc>
              <a:buSzPct val="80000"/>
              <a:buFont typeface="Wingdings 2"/>
              <a:buChar char=""/>
            </a:pPr>
            <a:r>
              <a:rPr lang="en-US" sz="2600" dirty="0" smtClean="0"/>
              <a:t>Os </a:t>
            </a:r>
            <a:r>
              <a:rPr lang="en-US" sz="2600" dirty="0" err="1" smtClean="0"/>
              <a:t>nós</a:t>
            </a:r>
            <a:r>
              <a:rPr lang="en-US" sz="2600" dirty="0" smtClean="0"/>
              <a:t> com </a:t>
            </a:r>
            <a:r>
              <a:rPr lang="en-US" sz="2600" dirty="0" err="1" smtClean="0"/>
              <a:t>maior</a:t>
            </a:r>
            <a:r>
              <a:rPr lang="en-US" sz="2600" dirty="0" smtClean="0"/>
              <a:t> </a:t>
            </a:r>
            <a:r>
              <a:rPr lang="en-US" sz="2600" dirty="0" err="1" smtClean="0"/>
              <a:t>Intermediação</a:t>
            </a:r>
            <a:r>
              <a:rPr lang="en-US" sz="2600" dirty="0" smtClean="0"/>
              <a:t> </a:t>
            </a:r>
            <a:r>
              <a:rPr lang="en-US" sz="2600" dirty="0" err="1" smtClean="0"/>
              <a:t>foram</a:t>
            </a:r>
            <a:r>
              <a:rPr lang="en-US" sz="2600" dirty="0" smtClean="0"/>
              <a:t> </a:t>
            </a:r>
            <a:r>
              <a:rPr lang="en-US" sz="2600" dirty="0" err="1" smtClean="0"/>
              <a:t>colocados</a:t>
            </a:r>
            <a:r>
              <a:rPr lang="en-US" sz="2600" dirty="0" smtClean="0"/>
              <a:t> </a:t>
            </a:r>
            <a:r>
              <a:rPr lang="en-US" sz="2600" dirty="0" err="1" smtClean="0"/>
              <a:t>na</a:t>
            </a:r>
            <a:r>
              <a:rPr lang="en-US" sz="2600" dirty="0" smtClean="0"/>
              <a:t> </a:t>
            </a:r>
            <a:r>
              <a:rPr lang="en-US" sz="2600" dirty="0" err="1" smtClean="0"/>
              <a:t>periferia</a:t>
            </a:r>
            <a:r>
              <a:rPr lang="en-US" sz="2600" dirty="0" smtClean="0"/>
              <a:t> </a:t>
            </a:r>
            <a:r>
              <a:rPr lang="en-US" sz="2600" dirty="0" err="1" smtClean="0"/>
              <a:t>da</a:t>
            </a:r>
            <a:r>
              <a:rPr lang="en-US" sz="2600" dirty="0" smtClean="0"/>
              <a:t> </a:t>
            </a:r>
            <a:r>
              <a:rPr lang="en-US" sz="2600" dirty="0" err="1" smtClean="0"/>
              <a:t>rede</a:t>
            </a:r>
            <a:r>
              <a:rPr lang="en-US" sz="2600" dirty="0" smtClean="0"/>
              <a:t>.</a:t>
            </a:r>
          </a:p>
          <a:p>
            <a:pPr marL="502920" lvl="2" indent="-265176">
              <a:lnSpc>
                <a:spcPct val="170000"/>
              </a:lnSpc>
              <a:buSzPct val="80000"/>
              <a:buFont typeface="Wingdings 2"/>
              <a:buChar char=""/>
            </a:pPr>
            <a:r>
              <a:rPr lang="en-US" sz="2600" dirty="0" err="1" smtClean="0"/>
              <a:t>Medições</a:t>
            </a:r>
            <a:r>
              <a:rPr lang="en-US" sz="2600" dirty="0" smtClean="0"/>
              <a:t> de </a:t>
            </a:r>
            <a:r>
              <a:rPr lang="en-US" sz="2600" dirty="0" err="1" smtClean="0"/>
              <a:t>centralidade</a:t>
            </a:r>
            <a:r>
              <a:rPr lang="en-US" sz="2600" dirty="0" smtClean="0"/>
              <a:t> </a:t>
            </a:r>
            <a:r>
              <a:rPr lang="en-US" sz="2600" dirty="0" err="1" smtClean="0"/>
              <a:t>foram</a:t>
            </a:r>
            <a:r>
              <a:rPr lang="en-US" sz="2600" dirty="0" smtClean="0"/>
              <a:t> </a:t>
            </a:r>
            <a:r>
              <a:rPr lang="en-US" sz="2600" dirty="0" err="1" smtClean="0"/>
              <a:t>calculadas</a:t>
            </a:r>
            <a:r>
              <a:rPr lang="en-US" sz="2600" dirty="0" smtClean="0"/>
              <a:t>;</a:t>
            </a:r>
          </a:p>
          <a:p>
            <a:pPr marL="502920" lvl="2" indent="-265176">
              <a:lnSpc>
                <a:spcPct val="170000"/>
              </a:lnSpc>
              <a:buSzPct val="80000"/>
              <a:buFont typeface="Wingdings 2"/>
              <a:buChar char=""/>
            </a:pPr>
            <a:r>
              <a:rPr lang="en-US" sz="2600" dirty="0" err="1" smtClean="0"/>
              <a:t>Primeiro</a:t>
            </a:r>
            <a:r>
              <a:rPr lang="en-US" sz="2600" dirty="0" smtClean="0"/>
              <a:t> </a:t>
            </a:r>
            <a:r>
              <a:rPr lang="en-US" sz="2600" dirty="0" err="1" smtClean="0"/>
              <a:t>caso</a:t>
            </a:r>
            <a:r>
              <a:rPr lang="en-US" sz="2600" dirty="0" smtClean="0"/>
              <a:t> </a:t>
            </a:r>
            <a:r>
              <a:rPr lang="en-US" sz="2600" dirty="0" err="1" smtClean="0"/>
              <a:t>obteve</a:t>
            </a:r>
            <a:r>
              <a:rPr lang="en-US" sz="2600" dirty="0" smtClean="0"/>
              <a:t> </a:t>
            </a:r>
            <a:r>
              <a:rPr lang="en-US" sz="2600" dirty="0" err="1" smtClean="0"/>
              <a:t>maior</a:t>
            </a:r>
            <a:r>
              <a:rPr lang="en-US" sz="2600" dirty="0" smtClean="0"/>
              <a:t> </a:t>
            </a:r>
            <a:r>
              <a:rPr lang="en-US" sz="2600" dirty="0" err="1" smtClean="0"/>
              <a:t>Alcance</a:t>
            </a:r>
            <a:r>
              <a:rPr lang="en-US" sz="2600" dirty="0" smtClean="0"/>
              <a:t>, </a:t>
            </a:r>
            <a:r>
              <a:rPr lang="en-US" sz="2600" dirty="0" err="1" smtClean="0"/>
              <a:t>Grau</a:t>
            </a:r>
            <a:r>
              <a:rPr lang="en-US" sz="2600" dirty="0" smtClean="0"/>
              <a:t> e </a:t>
            </a:r>
            <a:r>
              <a:rPr lang="en-US" sz="2600" dirty="0" err="1" smtClean="0"/>
              <a:t>Intermediação</a:t>
            </a:r>
            <a:r>
              <a:rPr lang="en-US" sz="2600" dirty="0" smtClean="0"/>
              <a:t>;</a:t>
            </a:r>
          </a:p>
          <a:p>
            <a:pPr>
              <a:lnSpc>
                <a:spcPct val="170000"/>
              </a:lnSpc>
            </a:pPr>
            <a:endParaRPr lang="en-US" sz="2400" dirty="0" smtClean="0"/>
          </a:p>
          <a:p>
            <a:pPr>
              <a:lnSpc>
                <a:spcPct val="170000"/>
              </a:lnSpc>
            </a:pPr>
            <a:endParaRPr lang="pt-BR" sz="16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  <a:buNone/>
            </a:pPr>
            <a:r>
              <a:rPr lang="pt-PT" sz="2000" dirty="0" smtClean="0"/>
              <a:t>  </a:t>
            </a: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5473784"/>
            <a:ext cx="8183880" cy="1051560"/>
          </a:xfrm>
        </p:spPr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grpSp>
        <p:nvGrpSpPr>
          <p:cNvPr id="7" name="Grupo 6"/>
          <p:cNvGrpSpPr/>
          <p:nvPr/>
        </p:nvGrpSpPr>
        <p:grpSpPr>
          <a:xfrm>
            <a:off x="755576" y="1052736"/>
            <a:ext cx="7560840" cy="4176464"/>
            <a:chOff x="1531243" y="1844824"/>
            <a:chExt cx="5633045" cy="280035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31243" y="1844824"/>
              <a:ext cx="2819400" cy="280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1563" y="1844824"/>
              <a:ext cx="2752725" cy="280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-27384"/>
            <a:ext cx="7920880" cy="592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467544" y="594928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FIGURE 2—Visualization of the first 35 tuberculosis (TB) patients and their 1039 contacts, southwest Oklahoma, 2002.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95536" y="5733256"/>
            <a:ext cx="85689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FIGURE 3—Visualization of the first 35 tuberculosis (TB) patients and all contacts in need of clinical evaluation for TB and latent TB infection</a:t>
            </a:r>
          </a:p>
          <a:p>
            <a:r>
              <a:rPr lang="pt-BR" sz="1600" b="1" dirty="0" smtClean="0"/>
              <a:t>in </a:t>
            </a:r>
            <a:r>
              <a:rPr lang="pt-BR" sz="1600" b="1" dirty="0" err="1" smtClean="0"/>
              <a:t>southwest</a:t>
            </a:r>
            <a:r>
              <a:rPr lang="pt-BR" sz="1600" b="1" dirty="0" smtClean="0"/>
              <a:t> Oklahoma, 2002.</a:t>
            </a:r>
            <a:endParaRPr lang="pt-BR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2008"/>
            <a:ext cx="8568952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183880" cy="835536"/>
          </a:xfrm>
        </p:spPr>
        <p:txBody>
          <a:bodyPr/>
          <a:lstStyle/>
          <a:p>
            <a:pPr algn="ctr"/>
            <a:r>
              <a:rPr lang="pt-BR" dirty="0" smtClean="0"/>
              <a:t>Discussão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835536"/>
          </a:xfrm>
        </p:spPr>
        <p:txBody>
          <a:bodyPr/>
          <a:lstStyle/>
          <a:p>
            <a:pPr algn="ctr"/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515719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  Os surtos ilustram porque as investigações de contatos com TB, embora altamente custosas, são fundamentais para controlar esta doença.</a:t>
            </a:r>
          </a:p>
          <a:p>
            <a:pPr>
              <a:lnSpc>
                <a:spcPct val="150000"/>
              </a:lnSpc>
            </a:pPr>
            <a:endParaRPr lang="pt-BR" sz="2400" dirty="0" smtClean="0"/>
          </a:p>
          <a:p>
            <a:pPr>
              <a:lnSpc>
                <a:spcPct val="170000"/>
              </a:lnSpc>
            </a:pPr>
            <a:r>
              <a:rPr lang="pt-PT" sz="2400" dirty="0" smtClean="0"/>
              <a:t>  Como a transmissão de TB continua, o paradigma de investigação dos contato requer melhorias antes que a eliminação da tuberculose possa ser alcançada.</a:t>
            </a:r>
            <a:endParaRPr lang="en-US" sz="2400" dirty="0" smtClean="0"/>
          </a:p>
          <a:p>
            <a:pPr>
              <a:lnSpc>
                <a:spcPct val="170000"/>
              </a:lnSpc>
            </a:pPr>
            <a:endParaRPr lang="en-US" sz="2400" dirty="0" smtClean="0"/>
          </a:p>
          <a:p>
            <a:pPr>
              <a:lnSpc>
                <a:spcPct val="170000"/>
              </a:lnSpc>
            </a:pPr>
            <a:endParaRPr lang="pt-BR" sz="16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  <a:buNone/>
            </a:pPr>
            <a:r>
              <a:rPr lang="pt-PT" sz="2000" dirty="0" smtClean="0"/>
              <a:t>  </a:t>
            </a: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835536"/>
          </a:xfrm>
        </p:spPr>
        <p:txBody>
          <a:bodyPr/>
          <a:lstStyle/>
          <a:p>
            <a:pPr algn="ctr"/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515719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 Em áreas de maior incidência, é muitas vezes difícil determinar quais casos incidentes estão relacionados.</a:t>
            </a:r>
          </a:p>
          <a:p>
            <a:pPr>
              <a:lnSpc>
                <a:spcPct val="150000"/>
              </a:lnSpc>
            </a:pPr>
            <a:endParaRPr lang="pt-BR" sz="2400" dirty="0" smtClean="0"/>
          </a:p>
          <a:p>
            <a:pPr>
              <a:lnSpc>
                <a:spcPct val="150000"/>
              </a:lnSpc>
            </a:pPr>
            <a:r>
              <a:rPr lang="pt-PT" sz="2400" dirty="0" smtClean="0"/>
              <a:t>  A visualização de redes oferece uma ferramenta para identificar as ligações entre os casos, quantificar a magnitude de um surto, e começar a medidas de controle enquanto se aguarda os resultados de genotipagem.</a:t>
            </a:r>
            <a:endParaRPr lang="pt-BR" sz="2400" dirty="0" smtClean="0"/>
          </a:p>
          <a:p>
            <a:pPr>
              <a:lnSpc>
                <a:spcPct val="150000"/>
              </a:lnSpc>
            </a:pPr>
            <a:endParaRPr lang="pt-BR" sz="2400" dirty="0" smtClean="0"/>
          </a:p>
          <a:p>
            <a:pPr>
              <a:lnSpc>
                <a:spcPct val="170000"/>
              </a:lnSpc>
            </a:pPr>
            <a:endParaRPr lang="pt-BR" sz="16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  <a:buNone/>
            </a:pPr>
            <a:r>
              <a:rPr lang="pt-PT" sz="2000" dirty="0" smtClean="0"/>
              <a:t>  </a:t>
            </a: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835536"/>
          </a:xfrm>
        </p:spPr>
        <p:txBody>
          <a:bodyPr/>
          <a:lstStyle/>
          <a:p>
            <a:pPr algn="ctr"/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51571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/>
              <a:t>  Quando nós visualizamos as conexões entre todos os pacientes com TB e contatos (Figura 2), observamos que todos os pacientes foram direta ou indiretamente ligados ao paciente primário.</a:t>
            </a:r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r>
              <a:rPr lang="pt-PT" sz="2000" dirty="0" smtClean="0"/>
              <a:t>  O paciente isolado na Figura 2 demanda uma investigação aprofundada. Este, possuia muito contato com o paciente primário. Isto só foi descoberto na entrevista.</a:t>
            </a: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7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  <a:buNone/>
            </a:pPr>
            <a:r>
              <a:rPr lang="pt-PT" sz="2000" dirty="0" smtClean="0"/>
              <a:t>  </a:t>
            </a: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835536"/>
          </a:xfrm>
        </p:spPr>
        <p:txBody>
          <a:bodyPr/>
          <a:lstStyle/>
          <a:p>
            <a:pPr algn="ctr"/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51571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/>
              <a:t>  Uma vez que um diagrama de rede é construído, pode-se aplicar uma séria de métricas para descrever seus membros.</a:t>
            </a:r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r>
              <a:rPr lang="pt-PT" sz="2000" dirty="0" smtClean="0"/>
              <a:t>  As métricas podem revelar quem é central na rede, quem tem a maioria das conexões, a densidade da rede, e qual o tamanho do caminho médio é entre todos nós.</a:t>
            </a: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7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  <a:buNone/>
            </a:pPr>
            <a:r>
              <a:rPr lang="pt-PT" sz="2000" dirty="0" smtClean="0"/>
              <a:t>  </a:t>
            </a: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835536"/>
          </a:xfrm>
        </p:spPr>
        <p:txBody>
          <a:bodyPr/>
          <a:lstStyle/>
          <a:p>
            <a:pPr algn="ctr"/>
            <a:r>
              <a:rPr lang="pt-BR" dirty="0" smtClean="0"/>
              <a:t>Contexto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</p:txBody>
      </p:sp>
      <p:pic>
        <p:nvPicPr>
          <p:cNvPr id="1026" name="Picture 2" descr="C:\Users\Bruno\Desktop\mycobacterium-tuberculo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060848"/>
            <a:ext cx="3312368" cy="3338866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19944" y="1853208"/>
            <a:ext cx="4456112" cy="4187952"/>
          </a:xfrm>
          <a:prstGeom prst="rect">
            <a:avLst/>
          </a:prstGeom>
        </p:spPr>
        <p:txBody>
          <a:bodyPr vert="horz" lIns="182880" tIns="91440">
            <a:normAutofit fontScale="85000" lnSpcReduction="10000"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Tuberculose é a doença infecciosa que mais mata</a:t>
            </a:r>
            <a:r>
              <a:rPr kumimoji="0" lang="pt-B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 mundo, cerca de 2 milhões de pessoas</a:t>
            </a:r>
            <a:r>
              <a:rPr kumimoji="0" lang="pt-BR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[1]</a:t>
            </a:r>
            <a:r>
              <a:rPr kumimoji="0" lang="pt-B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pt-B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lvl="0" indent="-265176">
              <a:lnSpc>
                <a:spcPct val="15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A </a:t>
            </a:r>
            <a:r>
              <a:rPr lang="pt-BR" sz="2000" dirty="0" smtClean="0"/>
              <a:t>bactéria </a:t>
            </a:r>
            <a:r>
              <a:rPr lang="pt-BR" sz="2000" dirty="0" err="1" smtClean="0"/>
              <a:t>multirresistente</a:t>
            </a:r>
            <a:r>
              <a:rPr lang="pt-BR" sz="2000" dirty="0" smtClean="0"/>
              <a:t> que mais preocupa é a </a:t>
            </a:r>
            <a:r>
              <a:rPr lang="pt-BR" sz="2000" dirty="0" err="1" smtClean="0"/>
              <a:t>Mycobacterium</a:t>
            </a:r>
            <a:r>
              <a:rPr lang="pt-BR" sz="2000" dirty="0" smtClean="0"/>
              <a:t> </a:t>
            </a:r>
            <a:r>
              <a:rPr lang="pt-BR" sz="2000" dirty="0" err="1" smtClean="0"/>
              <a:t>tuberculosis</a:t>
            </a:r>
            <a:r>
              <a:rPr lang="pt-BR" sz="2000" dirty="0" smtClean="0"/>
              <a:t>, o bacilo causador da tuberculose, o que resulta em um grande problema de saúde pública</a:t>
            </a:r>
            <a:r>
              <a:rPr lang="pt-BR" sz="2000" baseline="30000" dirty="0" smtClean="0"/>
              <a:t>[2]</a:t>
            </a:r>
            <a:r>
              <a:rPr lang="pt-BR" sz="2000" dirty="0" smtClean="0"/>
              <a:t>.</a:t>
            </a: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pt-B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183880" cy="835536"/>
          </a:xfrm>
        </p:spPr>
        <p:txBody>
          <a:bodyPr/>
          <a:lstStyle/>
          <a:p>
            <a:pPr algn="ctr"/>
            <a:r>
              <a:rPr lang="pt-BR" dirty="0" smtClean="0"/>
              <a:t>Conclusão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835536"/>
          </a:xfrm>
        </p:spPr>
        <p:txBody>
          <a:bodyPr/>
          <a:lstStyle/>
          <a:p>
            <a:pPr algn="ctr"/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51571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  O </a:t>
            </a:r>
            <a:r>
              <a:rPr lang="en-US" sz="2000" dirty="0" err="1" smtClean="0"/>
              <a:t>grau</a:t>
            </a:r>
            <a:r>
              <a:rPr lang="en-US" sz="2000" dirty="0" smtClean="0"/>
              <a:t>, </a:t>
            </a:r>
            <a:r>
              <a:rPr lang="en-US" sz="2000" dirty="0" err="1" smtClean="0"/>
              <a:t>apesar</a:t>
            </a:r>
            <a:r>
              <a:rPr lang="en-US" sz="2000" dirty="0" smtClean="0"/>
              <a:t> de simples de </a:t>
            </a:r>
            <a:r>
              <a:rPr lang="en-US" sz="2000" dirty="0" err="1" smtClean="0"/>
              <a:t>calcular</a:t>
            </a:r>
            <a:r>
              <a:rPr lang="en-US" sz="2000" dirty="0" smtClean="0"/>
              <a:t>, </a:t>
            </a:r>
            <a:r>
              <a:rPr lang="en-US" sz="2000" dirty="0" err="1" smtClean="0"/>
              <a:t>revela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informações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refletem</a:t>
            </a:r>
            <a:r>
              <a:rPr lang="en-US" sz="2000" dirty="0" smtClean="0"/>
              <a:t> </a:t>
            </a:r>
            <a:r>
              <a:rPr lang="en-US" sz="2000" dirty="0" err="1" smtClean="0"/>
              <a:t>apenas</a:t>
            </a:r>
            <a:r>
              <a:rPr lang="en-US" sz="2000" dirty="0" smtClean="0"/>
              <a:t> parte </a:t>
            </a:r>
            <a:r>
              <a:rPr lang="en-US" sz="2000" dirty="0" err="1" smtClean="0"/>
              <a:t>da</a:t>
            </a:r>
            <a:r>
              <a:rPr lang="en-US" sz="2000" dirty="0" smtClean="0"/>
              <a:t> </a:t>
            </a:r>
            <a:r>
              <a:rPr lang="en-US" sz="2000" dirty="0" err="1" smtClean="0"/>
              <a:t>rede</a:t>
            </a:r>
            <a:r>
              <a:rPr lang="en-US" sz="2000" dirty="0" smtClean="0"/>
              <a:t>, </a:t>
            </a:r>
            <a:r>
              <a:rPr lang="en-US" sz="2000" dirty="0" err="1" smtClean="0"/>
              <a:t>portanto</a:t>
            </a:r>
            <a:r>
              <a:rPr lang="en-US" sz="2000" dirty="0" smtClean="0"/>
              <a:t> é </a:t>
            </a:r>
            <a:r>
              <a:rPr lang="en-US" sz="2000" dirty="0" err="1" smtClean="0"/>
              <a:t>menos</a:t>
            </a:r>
            <a:r>
              <a:rPr lang="en-US" sz="2000" dirty="0" smtClean="0"/>
              <a:t> </a:t>
            </a:r>
            <a:r>
              <a:rPr lang="en-US" sz="2000" dirty="0" err="1" smtClean="0"/>
              <a:t>relevante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a </a:t>
            </a:r>
            <a:r>
              <a:rPr lang="en-US" sz="2000" dirty="0" err="1" smtClean="0"/>
              <a:t>informação</a:t>
            </a:r>
            <a:r>
              <a:rPr lang="en-US" sz="2000" dirty="0" smtClean="0"/>
              <a:t> </a:t>
            </a:r>
            <a:r>
              <a:rPr lang="en-US" sz="2000" dirty="0" err="1" smtClean="0"/>
              <a:t>sobre</a:t>
            </a:r>
            <a:r>
              <a:rPr lang="en-US" sz="2000" dirty="0" smtClean="0"/>
              <a:t> </a:t>
            </a:r>
            <a:r>
              <a:rPr lang="en-US" sz="2000" dirty="0" err="1" smtClean="0"/>
              <a:t>infecção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rede</a:t>
            </a:r>
            <a:r>
              <a:rPr lang="en-US" sz="2000" dirty="0" smtClean="0"/>
              <a:t>.</a:t>
            </a:r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r>
              <a:rPr lang="pt-PT" sz="2000" dirty="0" smtClean="0"/>
              <a:t>  O </a:t>
            </a:r>
            <a:r>
              <a:rPr lang="en-US" sz="2000" dirty="0" err="1" smtClean="0"/>
              <a:t>Alcance</a:t>
            </a:r>
            <a:r>
              <a:rPr lang="en-US" sz="2000" dirty="0" smtClean="0"/>
              <a:t>, </a:t>
            </a:r>
            <a:r>
              <a:rPr lang="en-US" sz="2000" dirty="0" err="1" smtClean="0"/>
              <a:t>similarmente</a:t>
            </a:r>
            <a:r>
              <a:rPr lang="en-US" sz="2000" dirty="0" smtClean="0"/>
              <a:t> </a:t>
            </a:r>
            <a:r>
              <a:rPr lang="en-US" sz="2000" dirty="0" err="1" smtClean="0"/>
              <a:t>ao</a:t>
            </a:r>
            <a:r>
              <a:rPr lang="en-US" sz="2000" dirty="0" smtClean="0"/>
              <a:t> </a:t>
            </a:r>
            <a:r>
              <a:rPr lang="en-US" sz="2000" dirty="0" err="1" smtClean="0"/>
              <a:t>grau</a:t>
            </a:r>
            <a:r>
              <a:rPr lang="en-US" sz="2000" dirty="0" smtClean="0"/>
              <a:t>, é simples de </a:t>
            </a:r>
            <a:r>
              <a:rPr lang="en-US" sz="2000" dirty="0" err="1" smtClean="0"/>
              <a:t>calcular</a:t>
            </a:r>
            <a:r>
              <a:rPr lang="en-US" sz="2000" dirty="0" smtClean="0"/>
              <a:t> e </a:t>
            </a:r>
            <a:r>
              <a:rPr lang="en-US" sz="2000" dirty="0" err="1" smtClean="0"/>
              <a:t>entender</a:t>
            </a:r>
            <a:r>
              <a:rPr lang="en-US" sz="2000" dirty="0" smtClean="0"/>
              <a:t>. </a:t>
            </a:r>
            <a:r>
              <a:rPr lang="en-US" sz="2000" dirty="0" err="1" smtClean="0"/>
              <a:t>Além</a:t>
            </a:r>
            <a:r>
              <a:rPr lang="en-US" sz="2000" dirty="0" smtClean="0"/>
              <a:t> disso, </a:t>
            </a:r>
            <a:r>
              <a:rPr lang="en-US" sz="2000" dirty="0" err="1" smtClean="0"/>
              <a:t>provê</a:t>
            </a:r>
            <a:r>
              <a:rPr lang="en-US" sz="2000" dirty="0" smtClean="0"/>
              <a:t> </a:t>
            </a:r>
            <a:r>
              <a:rPr lang="en-US" sz="2000" dirty="0" err="1" smtClean="0"/>
              <a:t>maior</a:t>
            </a:r>
            <a:r>
              <a:rPr lang="en-US" sz="2000" dirty="0" smtClean="0"/>
              <a:t> </a:t>
            </a:r>
            <a:r>
              <a:rPr lang="en-US" sz="2000" dirty="0" err="1" smtClean="0"/>
              <a:t>visão</a:t>
            </a:r>
            <a:r>
              <a:rPr lang="en-US" sz="2000" dirty="0" smtClean="0"/>
              <a:t> </a:t>
            </a:r>
            <a:r>
              <a:rPr lang="en-US" sz="2000" dirty="0" err="1" smtClean="0"/>
              <a:t>da</a:t>
            </a:r>
            <a:r>
              <a:rPr lang="en-US" sz="2000" dirty="0" smtClean="0"/>
              <a:t> </a:t>
            </a:r>
            <a:r>
              <a:rPr lang="en-US" sz="2000" dirty="0" err="1" smtClean="0"/>
              <a:t>rede</a:t>
            </a:r>
            <a:r>
              <a:rPr lang="en-US" sz="2000" dirty="0" smtClean="0"/>
              <a:t> </a:t>
            </a:r>
            <a:r>
              <a:rPr lang="en-US" sz="2000" dirty="0" err="1" smtClean="0"/>
              <a:t>através</a:t>
            </a:r>
            <a:r>
              <a:rPr lang="en-US" sz="2000" dirty="0" smtClean="0"/>
              <a:t> do </a:t>
            </a:r>
            <a:r>
              <a:rPr lang="en-US" sz="2000" dirty="0" err="1" smtClean="0"/>
              <a:t>resgate</a:t>
            </a:r>
            <a:r>
              <a:rPr lang="en-US" sz="2000" dirty="0" smtClean="0"/>
              <a:t> dos </a:t>
            </a:r>
            <a:r>
              <a:rPr lang="en-US" sz="2000" dirty="0" err="1" smtClean="0"/>
              <a:t>nós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se </a:t>
            </a:r>
            <a:r>
              <a:rPr lang="en-US" sz="2000" dirty="0" err="1" smtClean="0"/>
              <a:t>ligam</a:t>
            </a:r>
            <a:r>
              <a:rPr lang="en-US" sz="2000" dirty="0" smtClean="0"/>
              <a:t> </a:t>
            </a:r>
            <a:r>
              <a:rPr lang="en-US" sz="2000" dirty="0" err="1" smtClean="0"/>
              <a:t>diretamente</a:t>
            </a:r>
            <a:r>
              <a:rPr lang="en-US" sz="2000" dirty="0" smtClean="0"/>
              <a:t> e </a:t>
            </a:r>
            <a:r>
              <a:rPr lang="en-US" sz="2000" dirty="0" err="1" smtClean="0"/>
              <a:t>indiretamente</a:t>
            </a:r>
            <a:r>
              <a:rPr lang="en-US" sz="2000" dirty="0" smtClean="0"/>
              <a:t>.</a:t>
            </a:r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7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  <a:buNone/>
            </a:pPr>
            <a:r>
              <a:rPr lang="pt-PT" sz="2000" dirty="0" smtClean="0"/>
              <a:t>  </a:t>
            </a: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4016"/>
            <a:ext cx="6365916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835536"/>
          </a:xfrm>
        </p:spPr>
        <p:txBody>
          <a:bodyPr/>
          <a:lstStyle/>
          <a:p>
            <a:pPr algn="ctr"/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51571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  A </a:t>
            </a:r>
            <a:r>
              <a:rPr lang="en-US" sz="2000" dirty="0" err="1" smtClean="0"/>
              <a:t>intermediação</a:t>
            </a:r>
            <a:r>
              <a:rPr lang="en-US" sz="2000" dirty="0" smtClean="0"/>
              <a:t> </a:t>
            </a:r>
            <a:r>
              <a:rPr lang="en-US" sz="2000" dirty="0" err="1" smtClean="0"/>
              <a:t>reflete</a:t>
            </a:r>
            <a:r>
              <a:rPr lang="en-US" sz="2000" dirty="0" smtClean="0"/>
              <a:t>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nós</a:t>
            </a:r>
            <a:r>
              <a:rPr lang="en-US" sz="2000" dirty="0" smtClean="0"/>
              <a:t> </a:t>
            </a:r>
            <a:r>
              <a:rPr lang="en-US" sz="2000" dirty="0" err="1" smtClean="0"/>
              <a:t>da</a:t>
            </a:r>
            <a:r>
              <a:rPr lang="en-US" sz="2000" dirty="0" smtClean="0"/>
              <a:t> </a:t>
            </a:r>
            <a:r>
              <a:rPr lang="en-US" sz="2000" dirty="0" err="1" smtClean="0"/>
              <a:t>periferia</a:t>
            </a:r>
            <a:r>
              <a:rPr lang="en-US" sz="2000" dirty="0" smtClean="0"/>
              <a:t> </a:t>
            </a:r>
            <a:r>
              <a:rPr lang="en-US" sz="2000" dirty="0" err="1" smtClean="0"/>
              <a:t>da</a:t>
            </a:r>
            <a:r>
              <a:rPr lang="en-US" sz="2000" dirty="0" smtClean="0"/>
              <a:t> </a:t>
            </a:r>
            <a:r>
              <a:rPr lang="en-US" sz="2000" dirty="0" err="1" smtClean="0"/>
              <a:t>rede</a:t>
            </a:r>
            <a:r>
              <a:rPr lang="en-US" sz="2000" dirty="0" smtClean="0"/>
              <a:t> com alto </a:t>
            </a:r>
            <a:r>
              <a:rPr lang="en-US" sz="2000" dirty="0" err="1" smtClean="0"/>
              <a:t>poder</a:t>
            </a:r>
            <a:r>
              <a:rPr lang="en-US" sz="2000" dirty="0" smtClean="0"/>
              <a:t> de </a:t>
            </a:r>
            <a:r>
              <a:rPr lang="en-US" sz="2000" dirty="0" err="1" smtClean="0"/>
              <a:t>transmissão</a:t>
            </a:r>
            <a:r>
              <a:rPr lang="en-US" sz="2000" dirty="0" smtClean="0"/>
              <a:t>. 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  Serve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estudar</a:t>
            </a:r>
            <a:r>
              <a:rPr lang="en-US" sz="2000" dirty="0" smtClean="0"/>
              <a:t> a </a:t>
            </a:r>
            <a:r>
              <a:rPr lang="en-US" sz="2000" dirty="0" err="1" smtClean="0"/>
              <a:t>propagação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outros</a:t>
            </a:r>
            <a:r>
              <a:rPr lang="en-US" sz="2000" dirty="0" smtClean="0"/>
              <a:t> </a:t>
            </a:r>
            <a:r>
              <a:rPr lang="en-US" sz="2000" dirty="0" err="1" smtClean="0"/>
              <a:t>subgrupos</a:t>
            </a:r>
            <a:r>
              <a:rPr lang="en-US" sz="2000" dirty="0" smtClean="0"/>
              <a:t>. </a:t>
            </a:r>
          </a:p>
          <a:p>
            <a:pPr>
              <a:lnSpc>
                <a:spcPct val="150000"/>
              </a:lnSpc>
            </a:pPr>
            <a:endParaRPr lang="pt-PT" sz="2000" dirty="0" smtClean="0"/>
          </a:p>
          <a:p>
            <a:pPr>
              <a:lnSpc>
                <a:spcPct val="150000"/>
              </a:lnSpc>
            </a:pPr>
            <a:r>
              <a:rPr lang="pt-PT" sz="2000" dirty="0" smtClean="0"/>
              <a:t>  Possui maior relevância para a rede de transmissão</a:t>
            </a:r>
            <a:r>
              <a:rPr lang="en-US" sz="2000" dirty="0" smtClean="0"/>
              <a:t>.</a:t>
            </a:r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7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  <a:buNone/>
            </a:pPr>
            <a:r>
              <a:rPr lang="pt-PT" sz="2000" dirty="0" smtClean="0"/>
              <a:t>  </a:t>
            </a: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835536"/>
          </a:xfrm>
        </p:spPr>
        <p:txBody>
          <a:bodyPr/>
          <a:lstStyle/>
          <a:p>
            <a:pPr algn="ctr"/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51571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  </a:t>
            </a:r>
            <a:r>
              <a:rPr lang="en-US" sz="2000" dirty="0" err="1" smtClean="0"/>
              <a:t>Diagnósticos</a:t>
            </a:r>
            <a:r>
              <a:rPr lang="en-US" sz="2000" dirty="0" smtClean="0"/>
              <a:t> </a:t>
            </a:r>
            <a:r>
              <a:rPr lang="en-US" sz="2000" dirty="0" err="1" smtClean="0"/>
              <a:t>atrasados</a:t>
            </a:r>
            <a:r>
              <a:rPr lang="en-US" sz="2000" dirty="0" smtClean="0"/>
              <a:t> de </a:t>
            </a:r>
            <a:r>
              <a:rPr lang="en-US" sz="2000" dirty="0" err="1" smtClean="0"/>
              <a:t>pacientes</a:t>
            </a:r>
            <a:r>
              <a:rPr lang="en-US" sz="2000" dirty="0" smtClean="0"/>
              <a:t> </a:t>
            </a:r>
            <a:r>
              <a:rPr lang="en-US" sz="2000" dirty="0" err="1" smtClean="0"/>
              <a:t>altamente</a:t>
            </a:r>
            <a:r>
              <a:rPr lang="en-US" sz="2000" dirty="0" smtClean="0"/>
              <a:t> </a:t>
            </a:r>
            <a:r>
              <a:rPr lang="en-US" sz="2000" dirty="0" err="1" smtClean="0"/>
              <a:t>infecciosos</a:t>
            </a:r>
            <a:r>
              <a:rPr lang="en-US" sz="2000" dirty="0" smtClean="0"/>
              <a:t> </a:t>
            </a:r>
            <a:r>
              <a:rPr lang="en-US" sz="2000" dirty="0" err="1" smtClean="0"/>
              <a:t>estão</a:t>
            </a:r>
            <a:r>
              <a:rPr lang="en-US" sz="2000" dirty="0" smtClean="0"/>
              <a:t> </a:t>
            </a:r>
            <a:r>
              <a:rPr lang="en-US" sz="2000" dirty="0" err="1" smtClean="0"/>
              <a:t>associados</a:t>
            </a:r>
            <a:r>
              <a:rPr lang="en-US" sz="2000" dirty="0" smtClean="0"/>
              <a:t> a graves </a:t>
            </a:r>
            <a:r>
              <a:rPr lang="en-US" sz="2000" dirty="0" err="1" smtClean="0"/>
              <a:t>pandemias</a:t>
            </a:r>
            <a:r>
              <a:rPr lang="en-US" sz="2000" dirty="0" smtClean="0"/>
              <a:t>.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  Dados </a:t>
            </a:r>
            <a:r>
              <a:rPr lang="en-US" sz="2000" dirty="0" err="1" smtClean="0"/>
              <a:t>coletados</a:t>
            </a:r>
            <a:r>
              <a:rPr lang="en-US" sz="2000" dirty="0" smtClean="0"/>
              <a:t> </a:t>
            </a:r>
            <a:r>
              <a:rPr lang="en-US" sz="2000" dirty="0" err="1" smtClean="0"/>
              <a:t>corriqueiramente</a:t>
            </a:r>
            <a:r>
              <a:rPr lang="en-US" sz="2000" dirty="0" smtClean="0"/>
              <a:t> </a:t>
            </a:r>
            <a:r>
              <a:rPr lang="pt-BR" sz="2000" dirty="0" smtClean="0"/>
              <a:t>provêem uma oportunidade em tempo real para monitorar e quantizar a propagação de uma rede.</a:t>
            </a:r>
            <a:r>
              <a:rPr lang="en-US" sz="2000" dirty="0" smtClean="0"/>
              <a:t> </a:t>
            </a:r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7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  <a:buNone/>
            </a:pPr>
            <a:r>
              <a:rPr lang="pt-PT" sz="2000" dirty="0" smtClean="0"/>
              <a:t>  </a:t>
            </a: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835536"/>
          </a:xfrm>
        </p:spPr>
        <p:txBody>
          <a:bodyPr/>
          <a:lstStyle/>
          <a:p>
            <a:pPr algn="ctr"/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51571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  </a:t>
            </a:r>
            <a:r>
              <a:rPr lang="en-US" sz="2000" dirty="0" err="1" smtClean="0"/>
              <a:t>Portanto</a:t>
            </a:r>
            <a:r>
              <a:rPr lang="en-US" sz="2000" dirty="0" smtClean="0"/>
              <a:t>, </a:t>
            </a:r>
            <a:r>
              <a:rPr lang="en-US" sz="2000" dirty="0" err="1" smtClean="0"/>
              <a:t>investigações</a:t>
            </a:r>
            <a:r>
              <a:rPr lang="en-US" sz="2000" dirty="0" smtClean="0"/>
              <a:t> de </a:t>
            </a:r>
            <a:r>
              <a:rPr lang="en-US" sz="2000" dirty="0" err="1" smtClean="0"/>
              <a:t>contato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alta</a:t>
            </a:r>
            <a:r>
              <a:rPr lang="en-US" sz="2000" dirty="0" smtClean="0"/>
              <a:t> </a:t>
            </a:r>
            <a:r>
              <a:rPr lang="en-US" sz="2000" dirty="0" err="1" smtClean="0"/>
              <a:t>frequência</a:t>
            </a:r>
            <a:r>
              <a:rPr lang="en-US" sz="2000" dirty="0" smtClean="0"/>
              <a:t> </a:t>
            </a:r>
            <a:r>
              <a:rPr lang="en-US" sz="2000" dirty="0" err="1" smtClean="0"/>
              <a:t>são</a:t>
            </a:r>
            <a:r>
              <a:rPr lang="en-US" sz="2000" dirty="0" smtClean="0"/>
              <a:t> </a:t>
            </a:r>
            <a:r>
              <a:rPr lang="en-US" sz="2000" dirty="0" err="1" smtClean="0"/>
              <a:t>críticos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controle</a:t>
            </a:r>
            <a:r>
              <a:rPr lang="en-US" sz="2000" dirty="0" smtClean="0"/>
              <a:t> de </a:t>
            </a:r>
            <a:r>
              <a:rPr lang="en-US" sz="2000" dirty="0" err="1" smtClean="0"/>
              <a:t>epidemias</a:t>
            </a:r>
            <a:r>
              <a:rPr lang="en-US" sz="2000" dirty="0" smtClean="0"/>
              <a:t>.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   Os </a:t>
            </a:r>
            <a:r>
              <a:rPr lang="en-US" sz="2000" dirty="0" err="1" smtClean="0"/>
              <a:t>próximos</a:t>
            </a:r>
            <a:r>
              <a:rPr lang="en-US" sz="2000" dirty="0" smtClean="0"/>
              <a:t> </a:t>
            </a:r>
            <a:r>
              <a:rPr lang="en-US" sz="2000" dirty="0" err="1" smtClean="0"/>
              <a:t>passos</a:t>
            </a:r>
            <a:r>
              <a:rPr lang="en-US" sz="2000" dirty="0" smtClean="0"/>
              <a:t> </a:t>
            </a:r>
            <a:r>
              <a:rPr lang="en-US" sz="2000" dirty="0" err="1" smtClean="0"/>
              <a:t>nesse</a:t>
            </a:r>
            <a:r>
              <a:rPr lang="en-US" sz="2000" dirty="0" smtClean="0"/>
              <a:t> </a:t>
            </a:r>
            <a:r>
              <a:rPr lang="en-US" sz="2000" dirty="0" err="1" smtClean="0"/>
              <a:t>sentido</a:t>
            </a:r>
            <a:r>
              <a:rPr lang="en-US" sz="2000" dirty="0" smtClean="0"/>
              <a:t> </a:t>
            </a:r>
            <a:r>
              <a:rPr lang="en-US" sz="2000" dirty="0" err="1" smtClean="0"/>
              <a:t>são</a:t>
            </a:r>
            <a:r>
              <a:rPr lang="en-US" sz="2000" dirty="0" smtClean="0"/>
              <a:t> </a:t>
            </a:r>
            <a:r>
              <a:rPr lang="en-US" sz="2000" dirty="0" err="1" smtClean="0"/>
              <a:t>definir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</a:t>
            </a:r>
            <a:r>
              <a:rPr lang="en-US" sz="2000" dirty="0" err="1" smtClean="0"/>
              <a:t>organizar</a:t>
            </a:r>
            <a:r>
              <a:rPr lang="en-US" sz="2000" dirty="0" smtClean="0"/>
              <a:t> a </a:t>
            </a:r>
            <a:r>
              <a:rPr lang="en-US" sz="2000" dirty="0" err="1" smtClean="0"/>
              <a:t>coleta</a:t>
            </a:r>
            <a:r>
              <a:rPr lang="en-US" sz="2000" dirty="0" smtClean="0"/>
              <a:t> </a:t>
            </a:r>
            <a:r>
              <a:rPr lang="en-US" sz="2000" dirty="0" err="1" smtClean="0"/>
              <a:t>destes</a:t>
            </a:r>
            <a:r>
              <a:rPr lang="en-US" sz="2000" dirty="0" smtClean="0"/>
              <a:t> dados, </a:t>
            </a:r>
            <a:r>
              <a:rPr lang="en-US" sz="2000" dirty="0" err="1" smtClean="0"/>
              <a:t>além</a:t>
            </a:r>
            <a:r>
              <a:rPr lang="en-US" sz="2000" dirty="0" smtClean="0"/>
              <a:t> de </a:t>
            </a:r>
            <a:r>
              <a:rPr lang="en-US" sz="2000" dirty="0" err="1" smtClean="0"/>
              <a:t>definir</a:t>
            </a:r>
            <a:r>
              <a:rPr lang="en-US" sz="2000" dirty="0" smtClean="0"/>
              <a:t> a </a:t>
            </a:r>
            <a:r>
              <a:rPr lang="en-US" sz="2000" dirty="0" err="1" smtClean="0"/>
              <a:t>frequência</a:t>
            </a:r>
            <a:r>
              <a:rPr lang="en-US" sz="2000" dirty="0" smtClean="0"/>
              <a:t> com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estes</a:t>
            </a:r>
            <a:r>
              <a:rPr lang="en-US" sz="2000" dirty="0" smtClean="0"/>
              <a:t> </a:t>
            </a:r>
            <a:r>
              <a:rPr lang="en-US" sz="2000" dirty="0" err="1" smtClean="0"/>
              <a:t>devem</a:t>
            </a:r>
            <a:r>
              <a:rPr lang="en-US" sz="2000" dirty="0" smtClean="0"/>
              <a:t> ser </a:t>
            </a:r>
            <a:r>
              <a:rPr lang="en-US" sz="2000" dirty="0" err="1" smtClean="0"/>
              <a:t>analisados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 </a:t>
            </a:r>
            <a:r>
              <a:rPr lang="en-US" sz="2000" dirty="0" smtClean="0"/>
              <a:t>Para </a:t>
            </a:r>
            <a:r>
              <a:rPr lang="en-US" sz="2000" dirty="0" err="1" smtClean="0"/>
              <a:t>isso</a:t>
            </a:r>
            <a:r>
              <a:rPr lang="en-US" sz="2000" dirty="0" smtClean="0"/>
              <a:t>, </a:t>
            </a:r>
            <a:r>
              <a:rPr lang="en-US" sz="2000" dirty="0" err="1" smtClean="0"/>
              <a:t>questões</a:t>
            </a:r>
            <a:r>
              <a:rPr lang="en-US" sz="2000" dirty="0" smtClean="0"/>
              <a:t> </a:t>
            </a:r>
            <a:r>
              <a:rPr lang="en-US" sz="2000" dirty="0" err="1" smtClean="0"/>
              <a:t>tanto</a:t>
            </a:r>
            <a:r>
              <a:rPr lang="en-US" sz="2000" dirty="0" smtClean="0"/>
              <a:t> </a:t>
            </a:r>
            <a:r>
              <a:rPr lang="en-US" sz="2000" dirty="0" err="1" smtClean="0"/>
              <a:t>da</a:t>
            </a:r>
            <a:r>
              <a:rPr lang="en-US" sz="2000" dirty="0" smtClean="0"/>
              <a:t> </a:t>
            </a:r>
            <a:r>
              <a:rPr lang="en-US" sz="2000" dirty="0" err="1" smtClean="0"/>
              <a:t>Medicina</a:t>
            </a:r>
            <a:r>
              <a:rPr lang="en-US" sz="2000" dirty="0" smtClean="0"/>
              <a:t>(</a:t>
            </a:r>
            <a:r>
              <a:rPr lang="en-US" sz="2000" dirty="0" err="1" smtClean="0"/>
              <a:t>Epidemiologia</a:t>
            </a:r>
            <a:r>
              <a:rPr lang="en-US" sz="2000" dirty="0" smtClean="0"/>
              <a:t>), </a:t>
            </a:r>
            <a:r>
              <a:rPr lang="en-US" sz="2000" dirty="0" err="1" smtClean="0"/>
              <a:t>como</a:t>
            </a:r>
            <a:r>
              <a:rPr lang="en-US" sz="2000" dirty="0" smtClean="0"/>
              <a:t> de </a:t>
            </a:r>
            <a:r>
              <a:rPr lang="en-US" sz="2000" dirty="0" err="1" smtClean="0"/>
              <a:t>regulamentação</a:t>
            </a:r>
            <a:r>
              <a:rPr lang="en-US" sz="2000" dirty="0" smtClean="0"/>
              <a:t> </a:t>
            </a:r>
            <a:r>
              <a:rPr lang="en-US" sz="2000" dirty="0" err="1" smtClean="0"/>
              <a:t>precisam</a:t>
            </a:r>
            <a:r>
              <a:rPr lang="en-US" sz="2000" dirty="0" smtClean="0"/>
              <a:t> ser </a:t>
            </a:r>
            <a:r>
              <a:rPr lang="en-US" sz="2000" dirty="0" err="1" smtClean="0"/>
              <a:t>melhor</a:t>
            </a:r>
            <a:r>
              <a:rPr lang="en-US" sz="2000" dirty="0" smtClean="0"/>
              <a:t> </a:t>
            </a:r>
            <a:r>
              <a:rPr lang="en-US" sz="2000" dirty="0" err="1" smtClean="0"/>
              <a:t>definidas</a:t>
            </a:r>
            <a:r>
              <a:rPr lang="en-US" sz="2000" dirty="0" smtClean="0"/>
              <a:t>.</a:t>
            </a:r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7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  <a:buNone/>
            </a:pPr>
            <a:r>
              <a:rPr lang="pt-PT" sz="2000" dirty="0" smtClean="0"/>
              <a:t>  </a:t>
            </a: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835536"/>
          </a:xfrm>
        </p:spPr>
        <p:txBody>
          <a:bodyPr/>
          <a:lstStyle/>
          <a:p>
            <a:pPr algn="ctr"/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/>
              <a:t>[1] http://www.portaldasaude.pt/portal/conteudos/enciclo pedia+da+</a:t>
            </a:r>
            <a:r>
              <a:rPr lang="pt-BR" sz="2000" dirty="0" err="1" smtClean="0"/>
              <a:t>saude</a:t>
            </a:r>
            <a:r>
              <a:rPr lang="pt-BR" sz="2000" dirty="0" smtClean="0"/>
              <a:t>/</a:t>
            </a:r>
            <a:r>
              <a:rPr lang="pt-BR" sz="2000" dirty="0" err="1" smtClean="0"/>
              <a:t>doencas</a:t>
            </a:r>
            <a:r>
              <a:rPr lang="pt-BR" sz="2000" dirty="0" smtClean="0"/>
              <a:t>/</a:t>
            </a:r>
            <a:r>
              <a:rPr lang="pt-BR" sz="2000" dirty="0" err="1" smtClean="0"/>
              <a:t>doencas</a:t>
            </a:r>
            <a:r>
              <a:rPr lang="pt-BR" sz="2000" dirty="0" smtClean="0"/>
              <a:t>+infecciosas/tuberculose.htm</a:t>
            </a:r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r>
              <a:rPr lang="pt-BR" sz="2000" dirty="0" smtClean="0"/>
              <a:t>[2] </a:t>
            </a:r>
            <a:r>
              <a:rPr lang="pt-BR" sz="2000" dirty="0" smtClean="0">
                <a:hlinkClick r:id="rId2"/>
              </a:rPr>
              <a:t>http://www.puccampinas.edu.br/servicos/detalhe.asp?id=56993</a:t>
            </a: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r>
              <a:rPr lang="pt-PT" sz="2000" dirty="0" smtClean="0"/>
              <a:t>[3] </a:t>
            </a:r>
            <a:r>
              <a:rPr lang="pt-PT" sz="2000" dirty="0" smtClean="0">
                <a:hlinkClick r:id="rId3"/>
              </a:rPr>
              <a:t>http://www.hhs.gov/tb/</a:t>
            </a:r>
            <a:endParaRPr lang="pt-PT" sz="2000" dirty="0" smtClean="0"/>
          </a:p>
          <a:p>
            <a:pPr>
              <a:lnSpc>
                <a:spcPct val="150000"/>
              </a:lnSpc>
            </a:pPr>
            <a:endParaRPr lang="pt-PT" sz="2000" dirty="0" smtClean="0"/>
          </a:p>
          <a:p>
            <a:pPr>
              <a:lnSpc>
                <a:spcPct val="150000"/>
              </a:lnSpc>
            </a:pPr>
            <a:r>
              <a:rPr lang="pt-PT" sz="2000" dirty="0" smtClean="0"/>
              <a:t>http://www.ncbi.nlm.nih.gov/pubmed/17018825</a:t>
            </a:r>
          </a:p>
          <a:p>
            <a:pPr>
              <a:lnSpc>
                <a:spcPct val="150000"/>
              </a:lnSpc>
            </a:pPr>
            <a:endParaRPr lang="pt-PT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835536"/>
          </a:xfrm>
        </p:spPr>
        <p:txBody>
          <a:bodyPr/>
          <a:lstStyle/>
          <a:p>
            <a:pPr algn="ctr"/>
            <a:r>
              <a:rPr lang="pt-BR" dirty="0" smtClean="0"/>
              <a:t>Contexto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 smtClean="0"/>
          </a:p>
        </p:txBody>
      </p:sp>
      <p:pic>
        <p:nvPicPr>
          <p:cNvPr id="1026" name="Picture 2" descr="C:\Users\Bruno\Desktop\mycobacterium-tuberculo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060848"/>
            <a:ext cx="3312368" cy="3338866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19944" y="1853208"/>
            <a:ext cx="4456112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Nos</a:t>
            </a:r>
            <a:r>
              <a:rPr kumimoji="0" lang="pt-B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Estados Unidos, mesmo com a avançada indústria  farmacêutica, cerca de 14.000 casos foram registrados em 2005</a:t>
            </a:r>
            <a:r>
              <a:rPr kumimoji="0" lang="pt-BR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[3]</a:t>
            </a:r>
            <a:r>
              <a:rPr kumimoji="0" lang="pt-B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pt-B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183880" cy="835536"/>
          </a:xfrm>
        </p:spPr>
        <p:txBody>
          <a:bodyPr/>
          <a:lstStyle/>
          <a:p>
            <a:pPr algn="ctr"/>
            <a:r>
              <a:rPr lang="pt-BR" dirty="0" smtClean="0"/>
              <a:t>Introdução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835536"/>
          </a:xfrm>
        </p:spPr>
        <p:txBody>
          <a:bodyPr/>
          <a:lstStyle/>
          <a:p>
            <a:pPr algn="ctr"/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/>
              <a:t>  Desde 1992 a incidência de Tuberculose (TB) nos EUA tem decaído anualmente, porém a taxa de queda vem diminuindo.</a:t>
            </a:r>
          </a:p>
          <a:p>
            <a:pPr>
              <a:lnSpc>
                <a:spcPct val="150000"/>
              </a:lnSpc>
            </a:pPr>
            <a:endParaRPr lang="pt-BR" sz="2200" dirty="0" smtClean="0"/>
          </a:p>
          <a:p>
            <a:pPr>
              <a:lnSpc>
                <a:spcPct val="150000"/>
              </a:lnSpc>
            </a:pPr>
            <a:r>
              <a:rPr lang="pt-BR" sz="2000" dirty="0" smtClean="0"/>
              <a:t>  O Controle de TB depende de um caro e complexo processo conhecido como exame de contato, que avalia clinicamente pessoas recentemente expostas a pacientes com TB.</a:t>
            </a:r>
          </a:p>
          <a:p>
            <a:pPr>
              <a:lnSpc>
                <a:spcPct val="150000"/>
              </a:lnSpc>
            </a:pPr>
            <a:endParaRPr lang="pt-BR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835536"/>
          </a:xfrm>
        </p:spPr>
        <p:txBody>
          <a:bodyPr/>
          <a:lstStyle/>
          <a:p>
            <a:pPr algn="ctr"/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t-BR" sz="2200" dirty="0" smtClean="0"/>
              <a:t>  Métodos para ajudar a priorizar os contatos de Tuberculose são necessários para evitar despesas inúteis de recursos.</a:t>
            </a:r>
          </a:p>
          <a:p>
            <a:pPr>
              <a:lnSpc>
                <a:spcPct val="150000"/>
              </a:lnSpc>
            </a:pPr>
            <a:endParaRPr lang="pt-BR" sz="2200" dirty="0" smtClean="0"/>
          </a:p>
          <a:p>
            <a:pPr>
              <a:lnSpc>
                <a:spcPct val="150000"/>
              </a:lnSpc>
            </a:pPr>
            <a:r>
              <a:rPr lang="pt-PT" sz="2200" dirty="0" smtClean="0"/>
              <a:t>  Os resultados das investigações dos infectados, em geral, são armazenados em papel, sem uma estratégia sistemática para construir e analisar os vínculos entre os pacientes de TB e dos seus contatos.</a:t>
            </a:r>
            <a:endParaRPr lang="pt-BR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835536"/>
          </a:xfrm>
        </p:spPr>
        <p:txBody>
          <a:bodyPr/>
          <a:lstStyle/>
          <a:p>
            <a:pPr algn="ctr"/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/>
              <a:t>  A ciência da análise de redes é uma estratégia matemática que inclui a visualização de nós (pessoas e lugares) e as conexões entre eles.</a:t>
            </a:r>
          </a:p>
          <a:p>
            <a:pPr>
              <a:lnSpc>
                <a:spcPct val="150000"/>
              </a:lnSpc>
            </a:pPr>
            <a:endParaRPr lang="pt-BR" sz="2200" dirty="0" smtClean="0"/>
          </a:p>
          <a:p>
            <a:pPr>
              <a:lnSpc>
                <a:spcPct val="150000"/>
              </a:lnSpc>
            </a:pPr>
            <a:r>
              <a:rPr lang="pt-BR" sz="2000" dirty="0" smtClean="0"/>
              <a:t>  Neste caso, a análise de rede tem como objetivo identificar os nós mais críticos responsáveis ​​pela transmissão e com base em sua localização na rede, prever quais nós são susceptíveis a infecção.</a:t>
            </a:r>
          </a:p>
          <a:p>
            <a:pPr>
              <a:lnSpc>
                <a:spcPct val="150000"/>
              </a:lnSpc>
            </a:pPr>
            <a:endParaRPr lang="pt-BR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835536"/>
          </a:xfrm>
        </p:spPr>
        <p:txBody>
          <a:bodyPr/>
          <a:lstStyle/>
          <a:p>
            <a:pPr algn="ctr"/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/>
              <a:t>  A análise de rede atua como um</a:t>
            </a:r>
            <a:r>
              <a:rPr lang="pt-PT" sz="2000" dirty="0" smtClean="0"/>
              <a:t> complemento, e não como substituto das práticas de investigações de contato usuais.</a:t>
            </a:r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r>
              <a:rPr lang="pt-BR" sz="2000" dirty="0" smtClean="0"/>
              <a:t>  Dados extraídos do serviço de saúde foram processados </a:t>
            </a:r>
            <a:r>
              <a:rPr lang="pt-PT" sz="2000" dirty="0" smtClean="0"/>
              <a:t>por softwares de análise de rede, com isso, foi testada a hipótese de que os contatos priorizados tinham mais chances de possuir TB latente.</a:t>
            </a: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546</TotalTime>
  <Words>1685</Words>
  <Application>Microsoft Office PowerPoint</Application>
  <PresentationFormat>Apresentação na tela (4:3)</PresentationFormat>
  <Paragraphs>245</Paragraphs>
  <Slides>36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Aspecto</vt:lpstr>
      <vt:lpstr>Transmission Network Analysis to Complement Routine Tuberculosis Contact Investigations.</vt:lpstr>
      <vt:lpstr>Roteiro</vt:lpstr>
      <vt:lpstr>Contexto</vt:lpstr>
      <vt:lpstr>Contexto</vt:lpstr>
      <vt:lpstr>Introdução</vt:lpstr>
      <vt:lpstr>Introdução</vt:lpstr>
      <vt:lpstr>Introdução</vt:lpstr>
      <vt:lpstr>Introdução</vt:lpstr>
      <vt:lpstr>Introdução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Resultados</vt:lpstr>
      <vt:lpstr>Resultados</vt:lpstr>
      <vt:lpstr>Resultados</vt:lpstr>
      <vt:lpstr>Resultados</vt:lpstr>
      <vt:lpstr>Resultados</vt:lpstr>
      <vt:lpstr>Resultados</vt:lpstr>
      <vt:lpstr>Slide 23</vt:lpstr>
      <vt:lpstr>Slide 24</vt:lpstr>
      <vt:lpstr>Discussão</vt:lpstr>
      <vt:lpstr>Discussão</vt:lpstr>
      <vt:lpstr>Discussão</vt:lpstr>
      <vt:lpstr>Discussão</vt:lpstr>
      <vt:lpstr>Discussão</vt:lpstr>
      <vt:lpstr>Conclusão</vt:lpstr>
      <vt:lpstr>Discussão</vt:lpstr>
      <vt:lpstr>Slide 32</vt:lpstr>
      <vt:lpstr>Discussão</vt:lpstr>
      <vt:lpstr>Conclusão</vt:lpstr>
      <vt:lpstr>Conclusão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Bruno</dc:creator>
  <cp:lastModifiedBy>Bruno</cp:lastModifiedBy>
  <cp:revision>66</cp:revision>
  <dcterms:created xsi:type="dcterms:W3CDTF">2011-03-29T12:19:36Z</dcterms:created>
  <dcterms:modified xsi:type="dcterms:W3CDTF">2011-04-01T15:01:46Z</dcterms:modified>
</cp:coreProperties>
</file>