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1"/>
  </p:notesMasterIdLst>
  <p:sldIdLst>
    <p:sldId id="290" r:id="rId2"/>
    <p:sldId id="386" r:id="rId3"/>
    <p:sldId id="385" r:id="rId4"/>
    <p:sldId id="388" r:id="rId5"/>
    <p:sldId id="389" r:id="rId6"/>
    <p:sldId id="480" r:id="rId7"/>
    <p:sldId id="483" r:id="rId8"/>
    <p:sldId id="400" r:id="rId9"/>
    <p:sldId id="391" r:id="rId10"/>
    <p:sldId id="392" r:id="rId11"/>
    <p:sldId id="393" r:id="rId12"/>
    <p:sldId id="401" r:id="rId13"/>
    <p:sldId id="394" r:id="rId14"/>
    <p:sldId id="420" r:id="rId15"/>
    <p:sldId id="396" r:id="rId16"/>
    <p:sldId id="397" r:id="rId17"/>
    <p:sldId id="481" r:id="rId18"/>
    <p:sldId id="398" r:id="rId19"/>
    <p:sldId id="406" r:id="rId20"/>
    <p:sldId id="519" r:id="rId21"/>
    <p:sldId id="482" r:id="rId22"/>
    <p:sldId id="484" r:id="rId23"/>
    <p:sldId id="488" r:id="rId24"/>
    <p:sldId id="405" r:id="rId25"/>
    <p:sldId id="489" r:id="rId26"/>
    <p:sldId id="409" r:id="rId27"/>
    <p:sldId id="421" r:id="rId28"/>
    <p:sldId id="410" r:id="rId29"/>
    <p:sldId id="429" r:id="rId30"/>
    <p:sldId id="418" r:id="rId31"/>
    <p:sldId id="419" r:id="rId32"/>
    <p:sldId id="414" r:id="rId33"/>
    <p:sldId id="494" r:id="rId34"/>
    <p:sldId id="412" r:id="rId35"/>
    <p:sldId id="422" r:id="rId36"/>
    <p:sldId id="423" r:id="rId37"/>
    <p:sldId id="461" r:id="rId38"/>
    <p:sldId id="462" r:id="rId39"/>
    <p:sldId id="463" r:id="rId40"/>
    <p:sldId id="464" r:id="rId41"/>
    <p:sldId id="407" r:id="rId42"/>
    <p:sldId id="415" r:id="rId43"/>
    <p:sldId id="499" r:id="rId44"/>
    <p:sldId id="498" r:id="rId45"/>
    <p:sldId id="485" r:id="rId46"/>
    <p:sldId id="424" r:id="rId47"/>
    <p:sldId id="506" r:id="rId48"/>
    <p:sldId id="430" r:id="rId49"/>
    <p:sldId id="425" r:id="rId50"/>
    <p:sldId id="427" r:id="rId51"/>
    <p:sldId id="428" r:id="rId52"/>
    <p:sldId id="434" r:id="rId53"/>
    <p:sldId id="426" r:id="rId54"/>
    <p:sldId id="502" r:id="rId55"/>
    <p:sldId id="465" r:id="rId56"/>
    <p:sldId id="505" r:id="rId57"/>
    <p:sldId id="435" r:id="rId58"/>
    <p:sldId id="507" r:id="rId59"/>
    <p:sldId id="431" r:id="rId60"/>
    <p:sldId id="503" r:id="rId61"/>
    <p:sldId id="437" r:id="rId62"/>
    <p:sldId id="504" r:id="rId63"/>
    <p:sldId id="492" r:id="rId64"/>
    <p:sldId id="493" r:id="rId65"/>
    <p:sldId id="495" r:id="rId66"/>
    <p:sldId id="486" r:id="rId67"/>
    <p:sldId id="343" r:id="rId68"/>
    <p:sldId id="508" r:id="rId69"/>
    <p:sldId id="501" r:id="rId70"/>
    <p:sldId id="432" r:id="rId71"/>
    <p:sldId id="509" r:id="rId72"/>
    <p:sldId id="433" r:id="rId73"/>
    <p:sldId id="500" r:id="rId74"/>
    <p:sldId id="512" r:id="rId75"/>
    <p:sldId id="491" r:id="rId76"/>
    <p:sldId id="440" r:id="rId77"/>
    <p:sldId id="446" r:id="rId78"/>
    <p:sldId id="460" r:id="rId79"/>
    <p:sldId id="447" r:id="rId80"/>
    <p:sldId id="511" r:id="rId81"/>
    <p:sldId id="443" r:id="rId82"/>
    <p:sldId id="448" r:id="rId83"/>
    <p:sldId id="459" r:id="rId84"/>
    <p:sldId id="444" r:id="rId85"/>
    <p:sldId id="445" r:id="rId86"/>
    <p:sldId id="487" r:id="rId87"/>
    <p:sldId id="457" r:id="rId88"/>
    <p:sldId id="513" r:id="rId89"/>
    <p:sldId id="514" r:id="rId90"/>
    <p:sldId id="515" r:id="rId91"/>
    <p:sldId id="516" r:id="rId92"/>
    <p:sldId id="517" r:id="rId93"/>
    <p:sldId id="518" r:id="rId94"/>
    <p:sldId id="453" r:id="rId95"/>
    <p:sldId id="520" r:id="rId96"/>
    <p:sldId id="455" r:id="rId97"/>
    <p:sldId id="521" r:id="rId98"/>
    <p:sldId id="522" r:id="rId99"/>
    <p:sldId id="510" r:id="rId100"/>
    <p:sldId id="496" r:id="rId101"/>
    <p:sldId id="456" r:id="rId102"/>
    <p:sldId id="497" r:id="rId103"/>
    <p:sldId id="523" r:id="rId104"/>
    <p:sldId id="449" r:id="rId105"/>
    <p:sldId id="490" r:id="rId106"/>
    <p:sldId id="342" r:id="rId107"/>
    <p:sldId id="364" r:id="rId108"/>
    <p:sldId id="436" r:id="rId109"/>
    <p:sldId id="365" r:id="rId1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BC8F0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3739" autoAdjust="0"/>
    <p:restoredTop sz="84821" autoAdjust="0"/>
  </p:normalViewPr>
  <p:slideViewPr>
    <p:cSldViewPr>
      <p:cViewPr>
        <p:scale>
          <a:sx n="70" d="100"/>
          <a:sy n="70" d="100"/>
        </p:scale>
        <p:origin x="-123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09982AE-72E5-4966-8CC1-CCF6490A612E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F19DF1-1709-4E9C-BEF1-7DE6E9187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6838-B7EC-4FD9-A469-81D3669DB74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System.Globalization.DateTimeFormatInfo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(object), 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System.DateTimeParse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(object), 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System.DateTimeResult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(object), 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System.__DTString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(object), "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System.DateTimeRawInfo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System.Globalization.GregorianCalendar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[assembly: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PexInstrumentType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typeof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System.Globalization.Calendar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))]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6838-B7EC-4FD9-A469-81D3669DB74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MSIL = bytecode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7FD932-7EC5-44D8-AA56-1376F22874E9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76187E-C4F0-476C-90BC-34C61DB82759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PexAssume.IsTrue</a:t>
            </a:r>
            <a:r>
              <a:rPr lang="en-US" sz="1200" dirty="0" smtClean="0"/>
              <a:t>(c&gt;10);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(x &lt;= 10)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PexAssumptionViolationException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emission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tests do you expect to cover</a:t>
            </a:r>
            <a:r>
              <a:rPr lang="en-US" baseline="0" dirty="0" smtClean="0"/>
              <a:t> all reachable branches for this scenario?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6838-B7EC-4FD9-A469-81D3669DB740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PexAssume.IsTrue</a:t>
            </a:r>
            <a:r>
              <a:rPr lang="en-US" sz="1200" dirty="0" smtClean="0"/>
              <a:t>(c&gt;10);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(x &lt;= 10)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PexAssumptionViolationException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emission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PexAssume.IsTrue</a:t>
            </a:r>
            <a:r>
              <a:rPr lang="en-US" sz="1200" dirty="0" smtClean="0"/>
              <a:t>(c&gt;10);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(x &lt;= 10)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PexAssumptionViolationException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emission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err="1" smtClean="0"/>
              <a:t>PexAssume.IsTrue</a:t>
            </a:r>
            <a:r>
              <a:rPr lang="en-US" sz="1200" dirty="0" smtClean="0"/>
              <a:t>(c&gt;10);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(x &lt;= 10)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throw new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PexAssumptionViolationException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emission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F37B1C-AD8A-4944-B7B9-B14865016608}" type="slidenum">
              <a:rPr lang="en-US"/>
              <a:pPr/>
              <a:t>8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does exist today that is close?</a:t>
            </a:r>
            <a:br>
              <a:rPr lang="en-US" dirty="0"/>
            </a:br>
            <a:r>
              <a:rPr lang="en-US" dirty="0"/>
              <a:t>…</a:t>
            </a:r>
            <a:br>
              <a:rPr lang="en-US" dirty="0"/>
            </a:br>
            <a:r>
              <a:rPr lang="en-US" dirty="0"/>
              <a:t>You have seen how to pull out a value, let’s be a little bit </a:t>
            </a:r>
            <a:r>
              <a:rPr lang="en-US" dirty="0" smtClean="0"/>
              <a:t>more </a:t>
            </a:r>
            <a:r>
              <a:rPr lang="en-US" dirty="0"/>
              <a:t>extreme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Different partitions possible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But no such specifications exist for legacy interfaces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Also, static reasoning tools would have to deal with reflection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On the other hand, such a specification could be used to prune illegal mock-object behavior!</a:t>
            </a:r>
            <a:endParaRPr lang="en-US" noProof="1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76187E-C4F0-476C-90BC-34C61DB82759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6838-B7EC-4FD9-A469-81D3669DB740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36A3C-7E50-474B-9072-94873BDF0A22}" type="slidenum">
              <a:rPr lang="en-US"/>
              <a:pPr/>
              <a:t>100</a:t>
            </a:fld>
            <a:endParaRPr lang="en-US"/>
          </a:p>
        </p:txBody>
      </p:sp>
      <p:sp>
        <p:nvSpPr>
          <p:cNvPr id="79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do we decide if a path a feasible?</a:t>
            </a:r>
          </a:p>
          <a:p>
            <a:r>
              <a:rPr lang="en-US"/>
              <a:t>We don’t have a magic solution for this problem, we use standard automatic theorem provers.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Incrementally encode reachable portion of program in formula for constraint solver; let constraint solver unfold loops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101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76187E-C4F0-476C-90BC-34C61DB82759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Incrementally encode reachable portion of program in formula for constraint solver; let constraint solver unfold loops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 Research Tool</a:t>
            </a:r>
          </a:p>
          <a:p>
            <a:pPr>
              <a:buFontTx/>
              <a:buChar char="-"/>
            </a:pPr>
            <a:r>
              <a:rPr lang="en-US" baseline="0" dirty="0" smtClean="0"/>
              <a:t> Academic License</a:t>
            </a:r>
          </a:p>
          <a:p>
            <a:pPr>
              <a:buFontTx/>
              <a:buChar char="-"/>
            </a:pPr>
            <a:r>
              <a:rPr lang="en-US" baseline="0" dirty="0" smtClean="0"/>
              <a:t> Today, available from me (USB flash drive)</a:t>
            </a:r>
          </a:p>
          <a:p>
            <a:pPr>
              <a:buFontTx/>
              <a:buChar char="-"/>
            </a:pPr>
            <a:r>
              <a:rPr lang="en-US" baseline="0" dirty="0" smtClean="0"/>
              <a:t> next week, on web page for download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F6838-B7EC-4FD9-A469-81D3669DB74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In</a:t>
            </a:r>
            <a:r>
              <a:rPr lang="en-US" baseline="0" dirty="0" smtClean="0"/>
              <a:t> a multi-threaded system, thread schedule is a source of non-deterministic. Choices must be fixed, similar to test inputs.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36A3C-7E50-474B-9072-94873BDF0A22}" type="slidenum">
              <a:rPr lang="en-US"/>
              <a:pPr/>
              <a:t>30</a:t>
            </a:fld>
            <a:endParaRPr lang="en-US"/>
          </a:p>
        </p:txBody>
      </p:sp>
      <p:sp>
        <p:nvSpPr>
          <p:cNvPr id="79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very old</a:t>
            </a:r>
            <a:r>
              <a:rPr lang="en-US" baseline="0" dirty="0" smtClean="0"/>
              <a:t> idea from the 70ties.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936A3C-7E50-474B-9072-94873BDF0A22}" type="slidenum">
              <a:rPr lang="en-US"/>
              <a:pPr/>
              <a:t>33</a:t>
            </a:fld>
            <a:endParaRPr lang="en-US"/>
          </a:p>
        </p:txBody>
      </p:sp>
      <p:sp>
        <p:nvSpPr>
          <p:cNvPr id="79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do we decide if a path a feasible?</a:t>
            </a:r>
          </a:p>
          <a:p>
            <a:r>
              <a:rPr lang="en-US"/>
              <a:t>We don’t have a magic solution for this problem, we use standard automatic theorem provers.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76187E-C4F0-476C-90BC-34C61DB8275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covering simple use cases, </a:t>
            </a:r>
          </a:p>
          <a:p>
            <a:r>
              <a:rPr lang="en-US" dirty="0" smtClean="0"/>
              <a:t>To get high</a:t>
            </a:r>
            <a:r>
              <a:rPr lang="en-US" baseline="0" dirty="0" smtClean="0"/>
              <a:t> coverage one needs to write tests like these.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9DF1-1709-4E9C-BEF1-7DE6E918717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p_bann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" y="0"/>
            <a:ext cx="9142858" cy="1031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1905001"/>
            <a:ext cx="7690115" cy="761747"/>
          </a:xfrm>
        </p:spPr>
        <p:txBody>
          <a:bodyPr/>
          <a:lstStyle>
            <a:lvl1pPr>
              <a:lnSpc>
                <a:spcPct val="90000"/>
              </a:lnSpc>
              <a:defRPr sz="5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12" y="4344458"/>
            <a:ext cx="7690116" cy="46166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bg bwMode="gray"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226" y="2365376"/>
            <a:ext cx="7303549" cy="1000274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6000" baseline="0" dirty="0" smtClean="0">
                <a:solidFill>
                  <a:schemeClr val="tx1"/>
                </a:solidFill>
              </a:rPr>
              <a:t>WALK-IN GOES HERE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1BF44A-D126-4D84-AE31-B474027696D5}" type="datetime1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2365376"/>
            <a:ext cx="7690115" cy="761747"/>
          </a:xfrm>
        </p:spPr>
        <p:txBody>
          <a:bodyPr/>
          <a:lstStyle>
            <a:lvl1pPr>
              <a:lnSpc>
                <a:spcPct val="90000"/>
              </a:lnSpc>
              <a:defRPr sz="5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13" y="4344458"/>
            <a:ext cx="7043208" cy="46166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369219" y="958122"/>
            <a:ext cx="7043208" cy="1384994"/>
          </a:xfrm>
        </p:spPr>
        <p:txBody>
          <a:bodyPr anchor="b"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S:\ResourceDVD\Clip_Installer\DVD_ART\BoxShots_Logos\Microsoft Research\Microsoft Research b.png"/>
          <p:cNvPicPr>
            <a:picLocks noChangeAspect="1" noChangeArrowheads="1"/>
          </p:cNvPicPr>
          <p:nvPr/>
        </p:nvPicPr>
        <p:blipFill>
          <a:blip r:embed="rId2">
            <a:lum bright="100000" contrast="-100000"/>
          </a:blip>
          <a:srcRect/>
          <a:stretch>
            <a:fillRect/>
          </a:stretch>
        </p:blipFill>
        <p:spPr bwMode="auto">
          <a:xfrm>
            <a:off x="7452651" y="6247682"/>
            <a:ext cx="1399075" cy="389198"/>
          </a:xfrm>
          <a:prstGeom prst="rect">
            <a:avLst/>
          </a:prstGeom>
          <a:noFill/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lang="en-US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lnSpc>
                <a:spcPct val="90000"/>
              </a:lnSpc>
              <a:defRPr lang="en-US" sz="2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lnSpc>
                <a:spcPct val="90000"/>
              </a:lnSpc>
              <a:defRPr lang="en-US" sz="2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lnSpc>
                <a:spcPct val="90000"/>
              </a:lnSpc>
              <a:defRPr lang="en-US" sz="23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/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lang="en-US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lnSpc>
                <a:spcPct val="90000"/>
              </a:lnSpc>
              <a:defRPr lang="en-US" sz="27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lnSpc>
                <a:spcPct val="90000"/>
              </a:lnSpc>
              <a:defRPr lang="en-US" sz="2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lnSpc>
                <a:spcPct val="90000"/>
              </a:lnSpc>
              <a:defRPr lang="en-US" sz="23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39048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lang="en-US" sz="23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39048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lang="en-US" sz="23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1722" indent="-302936">
              <a:lnSpc>
                <a:spcPct val="90000"/>
              </a:lnSpc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7618" indent="-265896">
              <a:lnSpc>
                <a:spcPct val="90000"/>
              </a:lnSpc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6002" indent="-273833">
              <a:lnSpc>
                <a:spcPct val="90000"/>
              </a:lnSpc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0"/>
          </p:nvPr>
        </p:nvSpPr>
        <p:spPr>
          <a:xfrm>
            <a:off x="4648200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/Top Banner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_bann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" y="0"/>
            <a:ext cx="9142858" cy="103174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5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2108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>
    <p:fade/>
  </p:transition>
  <p:hf hdr="0" dt="0"/>
  <p:txStyles>
    <p:titleStyle>
      <a:lvl1pPr algn="l" defTabSz="914027" rtl="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lang="en-US" sz="5400" b="0" kern="1200" cap="none" spc="-300" dirty="0">
          <a:ln w="3175">
            <a:noFill/>
          </a:ln>
          <a:gradFill flip="none" rotWithShape="1">
            <a:gsLst>
              <a:gs pos="28000">
                <a:srgbClr val="FEF9DA"/>
              </a:gs>
              <a:gs pos="52000">
                <a:srgbClr val="FCE974"/>
              </a:gs>
              <a:gs pos="68000">
                <a:srgbClr val="F79A1D"/>
              </a:gs>
            </a:gsLst>
            <a:lin ang="54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Segoe" pitchFamily="34" charset="0"/>
          <a:ea typeface="+mn-ea"/>
          <a:cs typeface="Arial" charset="0"/>
        </a:defRPr>
      </a:lvl1pPr>
    </p:titleStyle>
    <p:bodyStyle>
      <a:lvl1pPr marL="384954" indent="-384954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6"/>
        </a:buBlip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39481" indent="-362465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7"/>
        </a:buBlip>
        <a:defRPr lang="en-US" sz="30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01946" indent="-347914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7"/>
        </a:buBlip>
        <a:defRPr lang="en-US" sz="27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420756" indent="-318811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7"/>
        </a:buBlip>
        <a:defRPr lang="en-US" sz="23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760732" indent="-318811" algn="l" defTabSz="914363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7"/>
        </a:buBlip>
        <a:defRPr lang="en-US" sz="23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swikis/p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swikis/pe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mswikis/pe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mswikis/pe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://mswikis/pe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495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sz="5200" smtClean="0"/>
              <a:t>Parameterized Unit Testing</a:t>
            </a:r>
            <a:br>
              <a:rPr sz="5200" smtClean="0"/>
            </a:br>
            <a:r>
              <a:rPr sz="5200" smtClean="0"/>
              <a:t>with </a:t>
            </a:r>
            <a:r>
              <a:rPr sz="5200" smtClean="0">
                <a:latin typeface="Magneto" pitchFamily="82" charset="0"/>
              </a:rPr>
              <a:t>Pex</a:t>
            </a:r>
            <a:r>
              <a:rPr sz="5200" smtClean="0"/>
              <a:t>: Tutorial</a:t>
            </a:r>
            <a:r>
              <a:rPr sz="5200" smtClean="0">
                <a:latin typeface="Magneto" pitchFamily="82" charset="0"/>
              </a:rPr>
              <a:t/>
            </a:r>
            <a:br>
              <a:rPr sz="5200" smtClean="0">
                <a:latin typeface="Magneto" pitchFamily="82" charset="0"/>
              </a:rPr>
            </a:br>
            <a:r>
              <a:rPr sz="5200" smtClean="0"/>
              <a:t>Session 1</a:t>
            </a:r>
            <a:br>
              <a:rPr sz="5200" smtClean="0"/>
            </a:br>
            <a:r>
              <a:rPr sz="5200" dirty="0" smtClean="0">
                <a:hlinkClick r:id="rId3"/>
              </a:rPr>
              <a:t/>
            </a:r>
            <a:br>
              <a:rPr sz="5200" dirty="0" smtClean="0">
                <a:hlinkClick r:id="rId3"/>
              </a:rPr>
            </a:br>
            <a:r>
              <a:rPr lang="en-US" sz="200" dirty="0" smtClean="0">
                <a:solidFill>
                  <a:schemeClr val="tx1"/>
                </a:solidFill>
                <a:hlinkClick r:id="rId3"/>
              </a:rPr>
              <a:t/>
            </a:r>
            <a:br>
              <a:rPr lang="en-US" sz="200" dirty="0" smtClean="0">
                <a:solidFill>
                  <a:schemeClr val="tx1"/>
                </a:solidFill>
                <a:hlinkClick r:id="rId3"/>
              </a:rPr>
            </a:b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http://research.microsoft.com/Pex</a:t>
            </a: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sz="2800" b="1" spc="-150" dirty="0" smtClean="0"/>
              <a:t>Nikolai Tillmann</a:t>
            </a:r>
            <a:r>
              <a:rPr sz="2800" spc="-150" dirty="0" smtClean="0"/>
              <a:t>, Peli de Halleux, Wolfram Schulte</a:t>
            </a:r>
            <a:br>
              <a:rPr sz="2800" spc="-150" dirty="0" smtClean="0"/>
            </a:br>
            <a:r>
              <a:rPr sz="2800" spc="-150" dirty="0" smtClean="0"/>
              <a:t>Microsoft Research, Redmond</a:t>
            </a:r>
            <a:endParaRPr sz="2800" spc="-1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166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Pernambuco</a:t>
            </a:r>
            <a:r>
              <a:rPr lang="en-US" dirty="0" smtClean="0"/>
              <a:t> School, Dec.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Unit Testing: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3707169"/>
          </a:xfrm>
        </p:spPr>
        <p:txBody>
          <a:bodyPr/>
          <a:lstStyle/>
          <a:p>
            <a:r>
              <a:rPr lang="en-US" dirty="0" smtClean="0"/>
              <a:t>Quality of unit tests</a:t>
            </a:r>
          </a:p>
          <a:p>
            <a:pPr lvl="1"/>
            <a:r>
              <a:rPr smtClean="0"/>
              <a:t>Do they test what is important?</a:t>
            </a:r>
          </a:p>
          <a:p>
            <a:r>
              <a:rPr/>
              <a:t>Amount of unit </a:t>
            </a:r>
            <a:r>
              <a:rPr smtClean="0"/>
              <a:t>tests</a:t>
            </a:r>
            <a:endParaRPr lang="en-US" dirty="0" smtClean="0"/>
          </a:p>
          <a:p>
            <a:pPr lvl="1"/>
            <a:r>
              <a:rPr/>
              <a:t>How many tests to write?</a:t>
            </a:r>
            <a:endParaRPr lang="en-US" dirty="0" smtClean="0"/>
          </a:p>
          <a:p>
            <a:r>
              <a:rPr lang="en-US" dirty="0" smtClean="0"/>
              <a:t>New code with old tests</a:t>
            </a:r>
          </a:p>
          <a:p>
            <a:pPr lvl="1"/>
            <a:r>
              <a:rPr smtClean="0"/>
              <a:t>Even if unit test </a:t>
            </a:r>
            <a:endParaRPr lang="en-US" dirty="0" smtClean="0"/>
          </a:p>
          <a:p>
            <a:r>
              <a:rPr lang="en-US" dirty="0" smtClean="0"/>
              <a:t>Hidden integration test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67000" y="6553200"/>
            <a:ext cx="38100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9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lang="en-US" sz="4800" dirty="0" smtClean="0"/>
              <a:t>Symbolic Execution revisited…</a:t>
            </a:r>
            <a:endParaRPr lang="en-US" sz="4800" dirty="0"/>
          </a:p>
        </p:txBody>
      </p:sp>
      <p:sp>
        <p:nvSpPr>
          <p:cNvPr id="792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828800"/>
            <a:ext cx="8540750" cy="38841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Exploration of all feasible execution paths: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Start execution from initial state </a:t>
            </a:r>
            <a:br>
              <a:rPr lang="en-US" sz="2000" dirty="0"/>
            </a:br>
            <a:r>
              <a:rPr lang="en-US" sz="2000" dirty="0"/>
              <a:t>with symbolic values as input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Operations yield</a:t>
            </a:r>
            <a:br>
              <a:rPr lang="en-US" sz="2000" dirty="0"/>
            </a:br>
            <a:r>
              <a:rPr lang="en-US" sz="2000" dirty="0"/>
              <a:t>terms over symbolic values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At conditional branch, fork </a:t>
            </a:r>
            <a:br>
              <a:rPr lang="en-US" sz="2000" dirty="0"/>
            </a:br>
            <a:r>
              <a:rPr lang="en-US" sz="2000" dirty="0"/>
              <a:t>execution for each feasible </a:t>
            </a:r>
            <a:br>
              <a:rPr lang="en-US" sz="2000" dirty="0"/>
            </a:br>
            <a:r>
              <a:rPr lang="en-US" sz="2000" dirty="0"/>
              <a:t>evaluation of the condition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For each </a:t>
            </a:r>
            <a:r>
              <a:rPr lang="en-US" sz="2000" dirty="0" smtClean="0"/>
              <a:t>path, </a:t>
            </a:r>
            <a:r>
              <a:rPr lang="en-US" sz="2000" dirty="0"/>
              <a:t>we get an </a:t>
            </a:r>
            <a:br>
              <a:rPr lang="en-US" sz="2000" dirty="0"/>
            </a:br>
            <a:r>
              <a:rPr lang="en-US" sz="2000" dirty="0"/>
              <a:t>accumulated path condition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For each </a:t>
            </a:r>
            <a:r>
              <a:rPr lang="en-US" sz="2400" dirty="0" smtClean="0"/>
              <a:t>path</a:t>
            </a:r>
            <a:r>
              <a:rPr lang="en-US" sz="2400" dirty="0"/>
              <a:t>, </a:t>
            </a:r>
            <a:r>
              <a:rPr lang="en-US" sz="2400" dirty="0" smtClean="0"/>
              <a:t>check if path condition is feasible</a:t>
            </a:r>
            <a:endParaRPr lang="en-US" sz="24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638800" y="2362200"/>
            <a:ext cx="2895600" cy="2590800"/>
            <a:chOff x="3936" y="1104"/>
            <a:chExt cx="1824" cy="1632"/>
          </a:xfrm>
        </p:grpSpPr>
        <p:sp>
          <p:nvSpPr>
            <p:cNvPr id="792581" name="Rectangle 5"/>
            <p:cNvSpPr>
              <a:spLocks noChangeArrowheads="1"/>
            </p:cNvSpPr>
            <p:nvPr/>
          </p:nvSpPr>
          <p:spPr bwMode="auto">
            <a:xfrm>
              <a:off x="3936" y="1104"/>
              <a:ext cx="1824" cy="1632"/>
            </a:xfrm>
            <a:prstGeom prst="rect">
              <a:avLst/>
            </a:prstGeom>
            <a:solidFill>
              <a:schemeClr val="accent1">
                <a:alpha val="35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008" y="1584"/>
              <a:ext cx="1554" cy="1056"/>
              <a:chOff x="3632" y="1632"/>
              <a:chExt cx="1554" cy="1056"/>
            </a:xfrm>
          </p:grpSpPr>
          <p:sp>
            <p:nvSpPr>
              <p:cNvPr id="792583" name="Line 7"/>
              <p:cNvSpPr>
                <a:spLocks noChangeShapeType="1"/>
              </p:cNvSpPr>
              <p:nvPr/>
            </p:nvSpPr>
            <p:spPr bwMode="auto">
              <a:xfrm>
                <a:off x="4416" y="182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4" name="Oval 8"/>
              <p:cNvSpPr>
                <a:spLocks noChangeArrowheads="1"/>
              </p:cNvSpPr>
              <p:nvPr/>
            </p:nvSpPr>
            <p:spPr bwMode="auto">
              <a:xfrm>
                <a:off x="4176" y="2016"/>
                <a:ext cx="480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Arial" charset="0"/>
                  </a:rPr>
                  <a:t>p</a:t>
                </a:r>
              </a:p>
            </p:txBody>
          </p:sp>
          <p:sp>
            <p:nvSpPr>
              <p:cNvPr id="792585" name="Line 9"/>
              <p:cNvSpPr>
                <a:spLocks noChangeShapeType="1"/>
              </p:cNvSpPr>
              <p:nvPr/>
            </p:nvSpPr>
            <p:spPr bwMode="auto">
              <a:xfrm flipH="1">
                <a:off x="4128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6" name="Line 10"/>
              <p:cNvSpPr>
                <a:spLocks noChangeShapeType="1"/>
              </p:cNvSpPr>
              <p:nvPr/>
            </p:nvSpPr>
            <p:spPr bwMode="auto">
              <a:xfrm>
                <a:off x="4416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7" name="Text Box 11"/>
              <p:cNvSpPr txBox="1">
                <a:spLocks noChangeArrowheads="1"/>
              </p:cNvSpPr>
              <p:nvPr/>
            </p:nvSpPr>
            <p:spPr bwMode="auto">
              <a:xfrm>
                <a:off x="3936" y="2160"/>
                <a:ext cx="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true</a:t>
                </a:r>
              </a:p>
            </p:txBody>
          </p:sp>
          <p:sp>
            <p:nvSpPr>
              <p:cNvPr id="792588" name="Text Box 12"/>
              <p:cNvSpPr txBox="1">
                <a:spLocks noChangeArrowheads="1"/>
              </p:cNvSpPr>
              <p:nvPr/>
            </p:nvSpPr>
            <p:spPr bwMode="auto">
              <a:xfrm>
                <a:off x="4560" y="2160"/>
                <a:ext cx="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false</a:t>
                </a:r>
              </a:p>
            </p:txBody>
          </p:sp>
          <p:sp>
            <p:nvSpPr>
              <p:cNvPr id="792589" name="Text Box 13"/>
              <p:cNvSpPr txBox="1">
                <a:spLocks noChangeArrowheads="1"/>
              </p:cNvSpPr>
              <p:nvPr/>
            </p:nvSpPr>
            <p:spPr bwMode="auto">
              <a:xfrm>
                <a:off x="4473" y="2448"/>
                <a:ext cx="71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⌝p</a:t>
                </a:r>
              </a:p>
            </p:txBody>
          </p:sp>
          <p:sp>
            <p:nvSpPr>
              <p:cNvPr id="792590" name="Text Box 14"/>
              <p:cNvSpPr txBox="1">
                <a:spLocks noChangeArrowheads="1"/>
              </p:cNvSpPr>
              <p:nvPr/>
            </p:nvSpPr>
            <p:spPr bwMode="auto">
              <a:xfrm>
                <a:off x="3632" y="2457"/>
                <a:ext cx="6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</a:t>
                </a:r>
              </a:p>
            </p:txBody>
          </p:sp>
          <p:sp>
            <p:nvSpPr>
              <p:cNvPr id="792591" name="Text Box 15"/>
              <p:cNvSpPr txBox="1">
                <a:spLocks noChangeArrowheads="1"/>
              </p:cNvSpPr>
              <p:nvPr/>
            </p:nvSpPr>
            <p:spPr bwMode="auto">
              <a:xfrm>
                <a:off x="4292" y="1632"/>
                <a:ext cx="2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</a:t>
                </a:r>
              </a:p>
            </p:txBody>
          </p:sp>
        </p:grpSp>
        <p:sp>
          <p:nvSpPr>
            <p:cNvPr id="792592" name="Text Box 16"/>
            <p:cNvSpPr txBox="1">
              <a:spLocks noChangeArrowheads="1"/>
            </p:cNvSpPr>
            <p:nvPr/>
          </p:nvSpPr>
          <p:spPr bwMode="auto">
            <a:xfrm>
              <a:off x="4124" y="1209"/>
              <a:ext cx="1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charset="0"/>
                </a:rPr>
                <a:t>if (p) then … else …</a:t>
              </a:r>
            </a:p>
          </p:txBody>
        </p:sp>
        <p:sp>
          <p:nvSpPr>
            <p:cNvPr id="792593" name="Line 17"/>
            <p:cNvSpPr>
              <a:spLocks noChangeShapeType="1"/>
            </p:cNvSpPr>
            <p:nvPr/>
          </p:nvSpPr>
          <p:spPr bwMode="auto">
            <a:xfrm>
              <a:off x="4272" y="144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Rounded Rectangle 22"/>
          <p:cNvSpPr/>
          <p:nvPr/>
        </p:nvSpPr>
        <p:spPr bwMode="auto">
          <a:xfrm>
            <a:off x="3810000" y="4953000"/>
            <a:ext cx="5029200" cy="1828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Number of paths </a:t>
            </a:r>
            <a:b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often explodes</a:t>
            </a:r>
          </a:p>
        </p:txBody>
      </p:sp>
      <p:sp>
        <p:nvSpPr>
          <p:cNvPr id="24" name="Lightning Bolt 23"/>
          <p:cNvSpPr/>
          <p:nvPr/>
        </p:nvSpPr>
        <p:spPr bwMode="auto">
          <a:xfrm>
            <a:off x="3962400" y="5410200"/>
            <a:ext cx="381000" cy="10668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9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D0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107996"/>
          </a:xfrm>
        </p:spPr>
        <p:txBody>
          <a:bodyPr/>
          <a:lstStyle/>
          <a:p>
            <a:r>
              <a:rPr sz="4000" smtClean="0"/>
              <a:t>Towards demand-driven, </a:t>
            </a:r>
            <a:r>
              <a:rPr sz="4000" b="1" smtClean="0"/>
              <a:t>compositional</a:t>
            </a:r>
            <a:r>
              <a:rPr sz="4000" smtClean="0"/>
              <a:t> dynamic symbolic execution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3862596"/>
          </a:xfrm>
        </p:spPr>
        <p:txBody>
          <a:bodyPr/>
          <a:lstStyle/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(With </a:t>
            </a:r>
            <a:r>
              <a:rPr lang="en-US" sz="2800" dirty="0" err="1" smtClean="0"/>
              <a:t>Saswat</a:t>
            </a:r>
            <a:r>
              <a:rPr lang="en-US" sz="2800" dirty="0" smtClean="0"/>
              <a:t> </a:t>
            </a:r>
            <a:r>
              <a:rPr lang="en-US" sz="2800" dirty="0" err="1" smtClean="0"/>
              <a:t>Anand</a:t>
            </a:r>
            <a:r>
              <a:rPr lang="en-US" sz="2800" dirty="0" smtClean="0"/>
              <a:t>, Patrice </a:t>
            </a:r>
            <a:r>
              <a:rPr lang="en-US" sz="2800" dirty="0" err="1" smtClean="0"/>
              <a:t>Godefroid</a:t>
            </a:r>
            <a:r>
              <a:rPr lang="en-US" sz="2800" dirty="0" smtClean="0"/>
              <a:t>)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800" dirty="0" smtClean="0"/>
              <a:t>Motivation:</a:t>
            </a:r>
          </a:p>
          <a:p>
            <a:pPr lvl="1"/>
            <a:r>
              <a:rPr sz="2400" smtClean="0"/>
              <a:t>Number of execution paths typically explodes</a:t>
            </a:r>
          </a:p>
          <a:p>
            <a:pPr lvl="1"/>
            <a:r>
              <a:rPr sz="2400" smtClean="0"/>
              <a:t>Search heuristic often work well, but not always</a:t>
            </a:r>
          </a:p>
          <a:p>
            <a:r>
              <a:rPr lang="en-US" sz="2800" dirty="0" smtClean="0"/>
              <a:t>Solution:</a:t>
            </a:r>
          </a:p>
          <a:p>
            <a:pPr lvl="1"/>
            <a:r>
              <a:rPr sz="2400" smtClean="0"/>
              <a:t>Make dynamic symbolic execution compositional, i.e. reuse symbolic information across several execution paths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2590800" y="4572000"/>
            <a:ext cx="3200400" cy="381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Combines concrete and symbolic execution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Algorithm:</a:t>
            </a:r>
          </a:p>
          <a:p>
            <a:pPr>
              <a:buNone/>
            </a:pPr>
            <a:r>
              <a:rPr lang="en-US" sz="2400" dirty="0" smtClean="0"/>
              <a:t>0.	Set J :=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∅</a:t>
            </a: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chemeClr val="accent1"/>
                </a:solidFill>
              </a:rPr>
              <a:t>(intuitively, J is set of analyzed program inputs)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Choose program input 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Arial Unicode MS"/>
                <a:ea typeface="Arial Unicode MS"/>
                <a:cs typeface="Arial Unicode MS"/>
              </a:rPr>
              <a:t>∉</a:t>
            </a:r>
            <a:r>
              <a:rPr lang="en-US" sz="2400" dirty="0" smtClean="0"/>
              <a:t> J     </a:t>
            </a:r>
            <a:r>
              <a:rPr lang="en-US" sz="2400" dirty="0" smtClean="0">
                <a:solidFill>
                  <a:schemeClr val="accent1"/>
                </a:solidFill>
              </a:rPr>
              <a:t>(stop if no such </a:t>
            </a:r>
            <a:r>
              <a:rPr lang="en-US" sz="2400" i="1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 can be found)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Output </a:t>
            </a:r>
            <a:r>
              <a:rPr lang="en-US" sz="2400" i="1" dirty="0" err="1" smtClean="0"/>
              <a:t>i</a:t>
            </a:r>
            <a:endParaRPr lang="en-US" sz="2400" i="1" dirty="0" smtClean="0"/>
          </a:p>
          <a:p>
            <a:pPr>
              <a:buAutoNum type="arabicPeriod"/>
            </a:pPr>
            <a:r>
              <a:rPr lang="en-US" sz="2400" dirty="0" smtClean="0"/>
              <a:t>execute P(</a:t>
            </a:r>
            <a:r>
              <a:rPr lang="en-US" sz="2400" i="1" dirty="0" err="1" smtClean="0"/>
              <a:t>i</a:t>
            </a:r>
            <a:r>
              <a:rPr lang="en-US" sz="2400" dirty="0" smtClean="0"/>
              <a:t>)</a:t>
            </a:r>
            <a:r>
              <a:rPr lang="en-US" sz="2400" i="1" dirty="0" smtClean="0"/>
              <a:t>;</a:t>
            </a:r>
            <a:r>
              <a:rPr lang="en-US" sz="2400" dirty="0" smtClean="0"/>
              <a:t> record path condition C </a:t>
            </a:r>
            <a:r>
              <a:rPr lang="en-US" sz="2400" dirty="0" smtClean="0">
                <a:solidFill>
                  <a:schemeClr val="accent1"/>
                </a:solidFill>
              </a:rPr>
              <a:t>(in particular, C(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) holds)</a:t>
            </a:r>
          </a:p>
          <a:p>
            <a:pPr>
              <a:buAutoNum type="arabicPeriod"/>
            </a:pPr>
            <a:r>
              <a:rPr lang="en-US" sz="2400" dirty="0" smtClean="0"/>
              <a:t>Set J := J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∪ C                       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(viewing C as the set { 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| C(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i="1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) } )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buAutoNum type="arabicPeriod"/>
            </a:pPr>
            <a:r>
              <a:rPr lang="en-US" sz="2400" dirty="0" err="1" smtClean="0"/>
              <a:t>Goto</a:t>
            </a:r>
            <a:r>
              <a:rPr lang="en-US" sz="2400" dirty="0" smtClean="0"/>
              <a:t> (1.)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B2106F-877A-4110-9088-7E02C3BA47CD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mtClean="0"/>
              <a:t>Compositional Dynamic Symbolic Execution 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  <p:sp>
        <p:nvSpPr>
          <p:cNvPr id="8" name="Curved Right Arrow 7"/>
          <p:cNvSpPr/>
          <p:nvPr/>
        </p:nvSpPr>
        <p:spPr>
          <a:xfrm flipV="1">
            <a:off x="76200" y="3886200"/>
            <a:ext cx="381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2971800" y="2667000"/>
            <a:ext cx="5486400" cy="1447800"/>
          </a:xfrm>
          <a:prstGeom prst="wedgeRoundRectCallout">
            <a:avLst>
              <a:gd name="adj1" fmla="val -33075"/>
              <a:gd name="adj2" fmla="val 7647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Instead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of characterizing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global whole 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path at once, splice together local path conditions</a:t>
            </a: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 advTm="20763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107996"/>
          </a:xfrm>
        </p:spPr>
        <p:txBody>
          <a:bodyPr/>
          <a:lstStyle/>
          <a:p>
            <a:r>
              <a:rPr sz="4000" smtClean="0"/>
              <a:t>Towards demand-driven, </a:t>
            </a:r>
            <a:r>
              <a:rPr sz="4000" b="1" smtClean="0"/>
              <a:t>compositional</a:t>
            </a:r>
            <a:r>
              <a:rPr sz="4000" smtClean="0"/>
              <a:t> dynamic symbolic execution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575099"/>
          </a:xfrm>
        </p:spPr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Global view:</a:t>
            </a:r>
          </a:p>
          <a:p>
            <a:pPr lvl="1"/>
            <a:r>
              <a:rPr lang="en-US" sz="2100" dirty="0" smtClean="0"/>
              <a:t>8 program paths</a:t>
            </a:r>
          </a:p>
          <a:p>
            <a:r>
              <a:rPr lang="en-US" sz="2400" dirty="0" smtClean="0"/>
              <a:t>Local view:</a:t>
            </a:r>
          </a:p>
          <a:p>
            <a:pPr lvl="1"/>
            <a:r>
              <a:rPr sz="2100" smtClean="0"/>
              <a:t>2 paths through Max/2</a:t>
            </a:r>
          </a:p>
          <a:p>
            <a:pPr lvl="1"/>
            <a:r>
              <a:rPr sz="2100" smtClean="0"/>
              <a:t>1 path through Max/4</a:t>
            </a:r>
          </a:p>
          <a:p>
            <a:r>
              <a:rPr lang="en-US" sz="2400" dirty="0" smtClean="0"/>
              <a:t>By splicing local paths together, we only need to execute the program 2 times instead of 8 times</a:t>
            </a:r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90600" y="1676400"/>
            <a:ext cx="3429000" cy="1069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a,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b,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c,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d)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{</a:t>
            </a:r>
            <a:endParaRPr lang="en-US" sz="1600" noProof="1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return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Max(Max(a, b), Max(c, d));</a:t>
            </a:r>
          </a:p>
          <a:p>
            <a:pPr eaLnBrk="1" hangingPunct="1"/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}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endParaRPr lang="en-US" sz="1600" noProof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495800" y="1676400"/>
            <a:ext cx="4038600" cy="1069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{</a:t>
            </a:r>
            <a:endParaRPr lang="en-US" sz="1600" noProof="1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if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 &gt;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noProof="1">
                <a:solidFill>
                  <a:srgbClr val="3333FF"/>
                </a:solidFill>
                <a:latin typeface="Arial" charset="0"/>
              </a:rPr>
              <a:t>return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else</a:t>
            </a:r>
            <a:r>
              <a:rPr lang="en-US" sz="16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return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eaLnBrk="1" hangingPunct="1"/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Recent 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41960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2800" dirty="0"/>
              <a:t>Program model checkers</a:t>
            </a:r>
          </a:p>
          <a:p>
            <a:pPr lvl="1">
              <a:lnSpc>
                <a:spcPct val="70000"/>
              </a:lnSpc>
            </a:pPr>
            <a:r>
              <a:rPr lang="en-US" sz="2400" dirty="0"/>
              <a:t>JPF, </a:t>
            </a:r>
            <a:r>
              <a:rPr lang="en-US" sz="2400" dirty="0" err="1"/>
              <a:t>Kiasan</a:t>
            </a:r>
            <a:r>
              <a:rPr lang="en-US" sz="2400" dirty="0"/>
              <a:t>/</a:t>
            </a:r>
            <a:r>
              <a:rPr lang="en-US" sz="2400" dirty="0" err="1"/>
              <a:t>KUnit</a:t>
            </a:r>
            <a:r>
              <a:rPr lang="en-US" sz="2400" dirty="0"/>
              <a:t> (Java), XRT (.NET)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70000"/>
              </a:lnSpc>
            </a:pPr>
            <a:r>
              <a:rPr lang="en-US" sz="2800" dirty="0"/>
              <a:t>Combining random testing and constraint solving</a:t>
            </a:r>
          </a:p>
          <a:p>
            <a:pPr lvl="1">
              <a:lnSpc>
                <a:spcPct val="70000"/>
              </a:lnSpc>
            </a:pPr>
            <a:r>
              <a:rPr lang="en-US" sz="2400" dirty="0"/>
              <a:t>DART (C), CUTE (C), </a:t>
            </a:r>
            <a:r>
              <a:rPr lang="en-US" sz="2400" dirty="0" smtClean="0"/>
              <a:t>EXE (C), </a:t>
            </a:r>
          </a:p>
          <a:p>
            <a:pPr lvl="1">
              <a:lnSpc>
                <a:spcPct val="70000"/>
              </a:lnSpc>
            </a:pPr>
            <a:r>
              <a:rPr lang="en-US" sz="2400" dirty="0" err="1" smtClean="0"/>
              <a:t>jCUTE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smtClean="0"/>
              <a:t>Java),</a:t>
            </a:r>
          </a:p>
          <a:p>
            <a:pPr lvl="1">
              <a:lnSpc>
                <a:spcPct val="70000"/>
              </a:lnSpc>
            </a:pPr>
            <a:r>
              <a:rPr lang="en-US" sz="2400" dirty="0" smtClean="0"/>
              <a:t>SAGE </a:t>
            </a:r>
            <a:r>
              <a:rPr lang="en-US" sz="2400" dirty="0"/>
              <a:t>(X86)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70000"/>
              </a:lnSpc>
            </a:pPr>
            <a:r>
              <a:rPr lang="en-US" sz="2800" dirty="0"/>
              <a:t>Combining static analysis and constraint solving</a:t>
            </a:r>
          </a:p>
          <a:p>
            <a:pPr lvl="1">
              <a:lnSpc>
                <a:spcPct val="70000"/>
              </a:lnSpc>
            </a:pPr>
            <a:r>
              <a:rPr lang="en-US" sz="2400" dirty="0"/>
              <a:t>Check ‘n’ Crash / DSD-Crasher (Java</a:t>
            </a:r>
            <a:r>
              <a:rPr lang="en-US" sz="2400" dirty="0" smtClean="0"/>
              <a:t>)</a:t>
            </a:r>
          </a:p>
          <a:p>
            <a:pPr lvl="1">
              <a:lnSpc>
                <a:spcPct val="70000"/>
              </a:lnSpc>
            </a:pPr>
            <a:endParaRPr sz="2400"/>
          </a:p>
          <a:p>
            <a:pPr>
              <a:lnSpc>
                <a:spcPct val="70000"/>
              </a:lnSpc>
            </a:pPr>
            <a:r>
              <a:rPr lang="en-US" sz="2700" dirty="0" smtClean="0"/>
              <a:t>Commercial tools</a:t>
            </a:r>
          </a:p>
          <a:p>
            <a:pPr lvl="1">
              <a:lnSpc>
                <a:spcPct val="70000"/>
              </a:lnSpc>
            </a:pPr>
            <a:r>
              <a:rPr sz="2400" smtClean="0"/>
              <a:t>AgitarOne, </a:t>
            </a:r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Tutorial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525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 smtClean="0"/>
              <a:t>Parameterized Unit Testing:</a:t>
            </a:r>
            <a:br>
              <a:rPr lang="en-US" sz="2400" b="1" dirty="0" smtClean="0"/>
            </a:br>
            <a:r>
              <a:rPr lang="en-US" sz="2400" b="1" dirty="0" smtClean="0"/>
              <a:t>Separation of concerns</a:t>
            </a:r>
          </a:p>
          <a:p>
            <a:pPr lvl="1">
              <a:lnSpc>
                <a:spcPct val="100000"/>
              </a:lnSpc>
            </a:pPr>
            <a:r>
              <a:rPr sz="2000" smtClean="0"/>
              <a:t>Specification vs. Coverage</a:t>
            </a:r>
          </a:p>
          <a:p>
            <a:pPr lvl="1">
              <a:lnSpc>
                <a:spcPct val="100000"/>
              </a:lnSpc>
            </a:pPr>
            <a:r>
              <a:rPr sz="2000" smtClean="0"/>
              <a:t>Encourages testable design</a:t>
            </a:r>
          </a:p>
          <a:p>
            <a:pPr>
              <a:lnSpc>
                <a:spcPct val="100000"/>
              </a:lnSpc>
            </a:pPr>
            <a:r>
              <a:rPr lang="en-US" sz="2400" b="1" dirty="0" err="1" smtClean="0"/>
              <a:t>Pex</a:t>
            </a:r>
            <a:r>
              <a:rPr lang="en-US" sz="2400" b="1" dirty="0" smtClean="0"/>
              <a:t> is a Dynamic Symbolic Execution platform for .NET</a:t>
            </a:r>
          </a:p>
          <a:p>
            <a:pPr lvl="1">
              <a:lnSpc>
                <a:spcPct val="100000"/>
              </a:lnSpc>
            </a:pPr>
            <a:r>
              <a:rPr sz="2000" smtClean="0"/>
              <a:t>Generates </a:t>
            </a:r>
            <a:r>
              <a:rPr sz="2000"/>
              <a:t>test inputs automatically 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Can digest real-world code</a:t>
            </a:r>
          </a:p>
          <a:p>
            <a:pPr lvl="1">
              <a:lnSpc>
                <a:spcPct val="100000"/>
              </a:lnSpc>
            </a:pPr>
            <a:r>
              <a:rPr sz="2000" smtClean="0"/>
              <a:t>You learned how to use Pex for Parameterized U</a:t>
            </a:r>
            <a:r>
              <a:rPr lang="en-US" sz="2000" dirty="0" smtClean="0"/>
              <a:t>n</a:t>
            </a:r>
            <a:r>
              <a:rPr sz="2000" smtClean="0"/>
              <a:t>it Testing</a:t>
            </a: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400" b="1" dirty="0" smtClean="0"/>
              <a:t>Availability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Released within Microsoft since 1/1/2007.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Publicly available under academic license (downloadable next week)</a:t>
            </a:r>
          </a:p>
          <a:p>
            <a:pPr lvl="1">
              <a:lnSpc>
                <a:spcPct val="100000"/>
              </a:lnSpc>
            </a:pPr>
            <a:r>
              <a:rPr sz="2000" smtClean="0"/>
              <a:t>http://research.microsoft.com/Pex/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biglogo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07449" cy="6858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03937" y="533400"/>
            <a:ext cx="6811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u="sng" dirty="0" smtClean="0">
                <a:solidFill>
                  <a:schemeClr val="bg1"/>
                </a:solidFill>
              </a:rPr>
              <a:t>http://research.microsoft.com/Pex</a:t>
            </a:r>
            <a:endParaRPr lang="en-US" sz="32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Automatic Bug Fixing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800" b="1" dirty="0" err="1" smtClean="0"/>
              <a:t>Pex</a:t>
            </a:r>
            <a:r>
              <a:rPr lang="en-US" sz="2800" b="1" dirty="0" smtClean="0"/>
              <a:t> analyzes failures</a:t>
            </a:r>
          </a:p>
          <a:p>
            <a:pPr lvl="1">
              <a:lnSpc>
                <a:spcPct val="110000"/>
              </a:lnSpc>
            </a:pPr>
            <a:r>
              <a:rPr lang="en-US" sz="2400" i="1" dirty="0" smtClean="0"/>
              <a:t>“Failure” is uncaught exception</a:t>
            </a:r>
          </a:p>
          <a:p>
            <a:pPr lvl="1">
              <a:lnSpc>
                <a:spcPct val="110000"/>
              </a:lnSpc>
            </a:pPr>
            <a:r>
              <a:rPr sz="2400" i="1" smtClean="0"/>
              <a:t>Pex traces data-flow and conditions that lead to failure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800" b="1" dirty="0" err="1" smtClean="0"/>
              <a:t>Pex</a:t>
            </a:r>
            <a:r>
              <a:rPr lang="en-US" sz="2800" b="1" dirty="0" smtClean="0"/>
              <a:t> suggest how to “fix” failure</a:t>
            </a:r>
          </a:p>
          <a:p>
            <a:pPr lvl="1">
              <a:lnSpc>
                <a:spcPct val="110000"/>
              </a:lnSpc>
            </a:pPr>
            <a:r>
              <a:rPr sz="2800" smtClean="0"/>
              <a:t>By adding an additional check to prevent failing code path</a:t>
            </a:r>
          </a:p>
          <a:p>
            <a:pPr lvl="1">
              <a:lnSpc>
                <a:spcPct val="110000"/>
              </a:lnSpc>
            </a:pPr>
            <a:r>
              <a:rPr sz="2800"/>
              <a:t>Check lifts lower-level contract to higher abstraction level. </a:t>
            </a:r>
            <a:endParaRPr sz="2800" smtClean="0"/>
          </a:p>
          <a:p>
            <a:pPr lvl="1">
              <a:lnSpc>
                <a:spcPct val="110000"/>
              </a:lnSpc>
            </a:pPr>
            <a:r>
              <a:rPr sz="2800" smtClean="0"/>
              <a:t>Check will prevent the same failure from happening again.</a:t>
            </a:r>
          </a:p>
          <a:p>
            <a:pPr lvl="1">
              <a:lnSpc>
                <a:spcPct val="110000"/>
              </a:lnSpc>
            </a:pPr>
            <a:endParaRPr sz="2800" smtClean="0"/>
          </a:p>
          <a:p>
            <a:pPr>
              <a:lnSpc>
                <a:spcPct val="110000"/>
              </a:lnSpc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kern="0" dirty="0" smtClean="0">
                <a:latin typeface="Calibri" pitchFamily="34" charset="0"/>
              </a:rPr>
              <a:t>How </a:t>
            </a:r>
            <a:r>
              <a:rPr lang="en-US" kern="0" dirty="0" err="1" smtClean="0">
                <a:latin typeface="Calibri" pitchFamily="34" charset="0"/>
              </a:rPr>
              <a:t>Pex</a:t>
            </a:r>
            <a:r>
              <a:rPr lang="en-US" kern="0" dirty="0" smtClean="0">
                <a:latin typeface="Calibri" pitchFamily="34" charset="0"/>
              </a:rPr>
              <a:t> suggests bug fixes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  <p:sp>
        <p:nvSpPr>
          <p:cNvPr id="18" name="TextBox 40"/>
          <p:cNvSpPr txBox="1">
            <a:spLocks noChangeArrowheads="1"/>
          </p:cNvSpPr>
          <p:nvPr/>
        </p:nvSpPr>
        <p:spPr bwMode="auto">
          <a:xfrm>
            <a:off x="1143000" y="1600200"/>
            <a:ext cx="68579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dirty="0">
                <a:latin typeface="Segoe" pitchFamily="34" charset="0"/>
              </a:rPr>
              <a:t>When a test fails, </a:t>
            </a:r>
            <a:r>
              <a:rPr lang="en-US" sz="2400" dirty="0" smtClean="0">
                <a:latin typeface="Segoe" pitchFamily="34" charset="0"/>
              </a:rPr>
              <a:t/>
            </a:r>
            <a:br>
              <a:rPr lang="en-US" sz="2400" dirty="0" smtClean="0">
                <a:latin typeface="Segoe" pitchFamily="34" charset="0"/>
              </a:rPr>
            </a:br>
            <a:r>
              <a:rPr lang="en-US" sz="2400" dirty="0" err="1" smtClean="0">
                <a:latin typeface="Segoe" pitchFamily="34" charset="0"/>
              </a:rPr>
              <a:t>Pex</a:t>
            </a:r>
            <a:r>
              <a:rPr lang="en-US" sz="2400" dirty="0" smtClean="0">
                <a:latin typeface="Segoe" pitchFamily="34" charset="0"/>
              </a:rPr>
              <a:t> </a:t>
            </a:r>
            <a:r>
              <a:rPr lang="en-US" sz="2400" dirty="0">
                <a:latin typeface="Segoe" pitchFamily="34" charset="0"/>
              </a:rPr>
              <a:t>can often suggest how to prevent the failure.</a:t>
            </a:r>
          </a:p>
        </p:txBody>
      </p:sp>
      <p:grpSp>
        <p:nvGrpSpPr>
          <p:cNvPr id="5" name="Group 27"/>
          <p:cNvGrpSpPr/>
          <p:nvPr/>
        </p:nvGrpSpPr>
        <p:grpSpPr>
          <a:xfrm>
            <a:off x="1066800" y="3429000"/>
            <a:ext cx="6934200" cy="2286000"/>
            <a:chOff x="1676400" y="3581400"/>
            <a:chExt cx="5562726" cy="1141977"/>
          </a:xfrm>
        </p:grpSpPr>
        <p:sp>
          <p:nvSpPr>
            <p:cNvPr id="17" name="Rounded Rectangle 29"/>
            <p:cNvSpPr>
              <a:spLocks noChangeArrowheads="1"/>
            </p:cNvSpPr>
            <p:nvPr/>
          </p:nvSpPr>
          <p:spPr bwMode="auto">
            <a:xfrm>
              <a:off x="5751420" y="3581400"/>
              <a:ext cx="1487706" cy="32159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Segoe" pitchFamily="34" charset="0"/>
                </a:rPr>
                <a:t>Last Public Call</a:t>
              </a:r>
            </a:p>
          </p:txBody>
        </p:sp>
        <p:sp>
          <p:nvSpPr>
            <p:cNvPr id="19" name="Rounded Rectangle 43"/>
            <p:cNvSpPr>
              <a:spLocks noChangeArrowheads="1"/>
            </p:cNvSpPr>
            <p:nvPr/>
          </p:nvSpPr>
          <p:spPr bwMode="auto">
            <a:xfrm>
              <a:off x="2193863" y="3581400"/>
              <a:ext cx="1487706" cy="32159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Segoe" pitchFamily="34" charset="0"/>
                </a:rPr>
                <a:t>Error Trace</a:t>
              </a:r>
            </a:p>
          </p:txBody>
        </p:sp>
        <p:sp>
          <p:nvSpPr>
            <p:cNvPr id="20" name="Right Arrow 44"/>
            <p:cNvSpPr>
              <a:spLocks noChangeArrowheads="1"/>
            </p:cNvSpPr>
            <p:nvPr/>
          </p:nvSpPr>
          <p:spPr bwMode="auto">
            <a:xfrm>
              <a:off x="3848666" y="3620778"/>
              <a:ext cx="1773388" cy="236271"/>
            </a:xfrm>
            <a:prstGeom prst="rightArrow">
              <a:avLst>
                <a:gd name="adj1" fmla="val 50000"/>
                <a:gd name="adj2" fmla="val 5001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  <p:sp>
          <p:nvSpPr>
            <p:cNvPr id="21" name="Rounded Rectangle 45"/>
            <p:cNvSpPr>
              <a:spLocks noChangeArrowheads="1"/>
            </p:cNvSpPr>
            <p:nvPr/>
          </p:nvSpPr>
          <p:spPr bwMode="auto">
            <a:xfrm>
              <a:off x="5751420" y="4396043"/>
              <a:ext cx="1487706" cy="32077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Segoe" pitchFamily="34" charset="0"/>
                </a:rPr>
                <a:t>Error Condition</a:t>
              </a:r>
            </a:p>
          </p:txBody>
        </p:sp>
        <p:sp>
          <p:nvSpPr>
            <p:cNvPr id="22" name="Rounded Rectangle 46"/>
            <p:cNvSpPr>
              <a:spLocks noChangeArrowheads="1"/>
            </p:cNvSpPr>
            <p:nvPr/>
          </p:nvSpPr>
          <p:spPr bwMode="auto">
            <a:xfrm>
              <a:off x="2193863" y="4401786"/>
              <a:ext cx="1487706" cy="32159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Segoe" pitchFamily="34" charset="0"/>
                </a:rPr>
                <a:t>Add Check</a:t>
              </a:r>
            </a:p>
          </p:txBody>
        </p:sp>
        <p:sp>
          <p:nvSpPr>
            <p:cNvPr id="23" name="Right Arrow 47"/>
            <p:cNvSpPr>
              <a:spLocks noChangeArrowheads="1"/>
            </p:cNvSpPr>
            <p:nvPr/>
          </p:nvSpPr>
          <p:spPr bwMode="auto">
            <a:xfrm rot="10800000">
              <a:off x="3843276" y="4441164"/>
              <a:ext cx="1773388" cy="236271"/>
            </a:xfrm>
            <a:prstGeom prst="rightArrow">
              <a:avLst>
                <a:gd name="adj1" fmla="val 50000"/>
                <a:gd name="adj2" fmla="val 5001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  <p:sp>
          <p:nvSpPr>
            <p:cNvPr id="24" name="Down Arrow 48"/>
            <p:cNvSpPr>
              <a:spLocks noChangeArrowheads="1"/>
            </p:cNvSpPr>
            <p:nvPr/>
          </p:nvSpPr>
          <p:spPr bwMode="auto">
            <a:xfrm rot="10800000">
              <a:off x="2840691" y="3975185"/>
              <a:ext cx="194049" cy="347844"/>
            </a:xfrm>
            <a:prstGeom prst="downArrow">
              <a:avLst>
                <a:gd name="adj1" fmla="val 50000"/>
                <a:gd name="adj2" fmla="val 4996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  <p:sp>
          <p:nvSpPr>
            <p:cNvPr id="25" name="Down Arrow 49"/>
            <p:cNvSpPr>
              <a:spLocks noChangeArrowheads="1"/>
            </p:cNvSpPr>
            <p:nvPr/>
          </p:nvSpPr>
          <p:spPr bwMode="auto">
            <a:xfrm>
              <a:off x="6398249" y="3975185"/>
              <a:ext cx="194049" cy="347844"/>
            </a:xfrm>
            <a:prstGeom prst="downArrow">
              <a:avLst>
                <a:gd name="adj1" fmla="val 50000"/>
                <a:gd name="adj2" fmla="val 4996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  <p:sp>
          <p:nvSpPr>
            <p:cNvPr id="26" name="Right Arrow 44"/>
            <p:cNvSpPr>
              <a:spLocks noChangeArrowheads="1"/>
            </p:cNvSpPr>
            <p:nvPr/>
          </p:nvSpPr>
          <p:spPr bwMode="auto">
            <a:xfrm>
              <a:off x="1676400" y="3620778"/>
              <a:ext cx="415048" cy="236271"/>
            </a:xfrm>
            <a:prstGeom prst="rightArrow">
              <a:avLst>
                <a:gd name="adj1" fmla="val 50000"/>
                <a:gd name="adj2" fmla="val 5000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  <p:sp>
          <p:nvSpPr>
            <p:cNvPr id="27" name="Right Arrow 44"/>
            <p:cNvSpPr>
              <a:spLocks noChangeArrowheads="1"/>
            </p:cNvSpPr>
            <p:nvPr/>
          </p:nvSpPr>
          <p:spPr bwMode="auto">
            <a:xfrm rot="10800000">
              <a:off x="1676400" y="4447727"/>
              <a:ext cx="415048" cy="236271"/>
            </a:xfrm>
            <a:prstGeom prst="rightArrow">
              <a:avLst>
                <a:gd name="adj1" fmla="val 50000"/>
                <a:gd name="adj2" fmla="val 5000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1"/>
                </a:solidFill>
                <a:latin typeface="Segoe" pitchFamily="34" charset="0"/>
              </a:endParaRPr>
            </a:p>
          </p:txBody>
        </p:sp>
      </p:grpSp>
      <p:sp>
        <p:nvSpPr>
          <p:cNvPr id="31" name="Cloud Callout 30"/>
          <p:cNvSpPr/>
          <p:nvPr/>
        </p:nvSpPr>
        <p:spPr>
          <a:xfrm>
            <a:off x="2133600" y="1143000"/>
            <a:ext cx="6553200" cy="2362200"/>
          </a:xfrm>
          <a:prstGeom prst="cloudCallout">
            <a:avLst>
              <a:gd name="adj1" fmla="val -35953"/>
              <a:gd name="adj2" fmla="val 9901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Negation of error condition over program state is ‘invariant’. Check: When was the invariant violated for the first time?</a:t>
            </a:r>
          </a:p>
        </p:txBody>
      </p:sp>
    </p:spTree>
  </p:cSld>
  <p:clrMapOvr>
    <a:masterClrMapping/>
  </p:clrMapOvr>
  <p:transition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Magneto" pitchFamily="82" charset="0"/>
              </a:rPr>
              <a:t>Pex</a:t>
            </a:r>
            <a:r>
              <a:rPr lang="en-US" dirty="0" smtClean="0"/>
              <a:t> – Contract Inference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109</a:t>
            </a:fld>
            <a:endParaRPr lang="en-US"/>
          </a:p>
        </p:txBody>
      </p:sp>
      <p:pic>
        <p:nvPicPr>
          <p:cNvPr id="1028" name="Picture 2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8305800" cy="518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Unit Testing: Measuring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109091"/>
          </a:xfrm>
        </p:spPr>
        <p:txBody>
          <a:bodyPr/>
          <a:lstStyle/>
          <a:p>
            <a:r>
              <a:rPr lang="en-US" sz="2800" dirty="0" smtClean="0"/>
              <a:t>Coverage: Are all parts of the program exercised?</a:t>
            </a:r>
          </a:p>
          <a:p>
            <a:pPr lvl="1"/>
            <a:r>
              <a:rPr sz="2400"/>
              <a:t>s</a:t>
            </a:r>
            <a:r>
              <a:rPr sz="2400" smtClean="0"/>
              <a:t>tatements</a:t>
            </a:r>
          </a:p>
          <a:p>
            <a:pPr lvl="1"/>
            <a:r>
              <a:rPr sz="2400" smtClean="0"/>
              <a:t>basic blocks</a:t>
            </a:r>
          </a:p>
          <a:p>
            <a:pPr lvl="1"/>
            <a:r>
              <a:rPr sz="2400" smtClean="0"/>
              <a:t>explicit/implicit branches</a:t>
            </a:r>
          </a:p>
          <a:p>
            <a:pPr lvl="1"/>
            <a:r>
              <a:rPr lang="en-US" sz="2400" dirty="0" smtClean="0"/>
              <a:t>…</a:t>
            </a:r>
          </a:p>
          <a:p>
            <a:r>
              <a:rPr lang="en-US" sz="2800" dirty="0" smtClean="0"/>
              <a:t>Assertions: Does the program do the right thing?</a:t>
            </a:r>
          </a:p>
          <a:p>
            <a:pPr lvl="1"/>
            <a:r>
              <a:rPr sz="2400"/>
              <a:t>t</a:t>
            </a:r>
            <a:r>
              <a:rPr sz="2400" smtClean="0"/>
              <a:t>est oracle</a:t>
            </a:r>
          </a:p>
          <a:p>
            <a:pPr lvl="1"/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Experience:</a:t>
            </a:r>
          </a:p>
          <a:p>
            <a:r>
              <a:rPr lang="en-US" sz="2800" dirty="0" smtClean="0"/>
              <a:t>J</a:t>
            </a:r>
            <a:r>
              <a:rPr sz="2800" smtClean="0"/>
              <a:t>ust high coverage or large number of assertions is no good quality indicator.</a:t>
            </a:r>
          </a:p>
          <a:p>
            <a:r>
              <a:rPr sz="2800" smtClean="0"/>
              <a:t>Only both together are!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329595"/>
          </a:xfrm>
        </p:spPr>
        <p:txBody>
          <a:bodyPr/>
          <a:lstStyle/>
          <a:p>
            <a:r>
              <a:rPr sz="4800" smtClean="0"/>
              <a:t>Note: Test cases are</a:t>
            </a:r>
            <a:r>
              <a:rPr sz="4800" smtClean="0">
                <a:latin typeface="Magneto" pitchFamily="82" charset="0"/>
              </a:rPr>
              <a:t> </a:t>
            </a:r>
            <a:r>
              <a:rPr sz="4800" smtClean="0"/>
              <a:t>instantiated Parameterized Unit Tests (PUTs)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247317"/>
          </a:xfrm>
        </p:spPr>
        <p:txBody>
          <a:bodyPr/>
          <a:lstStyle/>
          <a:p>
            <a:pPr>
              <a:buNone/>
            </a:pPr>
            <a:endParaRPr lang="en-US" sz="2800" dirty="0" smtClean="0">
              <a:latin typeface="Magneto" pitchFamily="82" charset="0"/>
            </a:endParaRPr>
          </a:p>
          <a:p>
            <a:pPr>
              <a:buNone/>
            </a:pPr>
            <a:r>
              <a:rPr lang="en-US" sz="2800" dirty="0" err="1" smtClean="0">
                <a:latin typeface="Magneto" pitchFamily="82" charset="0"/>
              </a:rPr>
              <a:t>Pex</a:t>
            </a:r>
            <a:r>
              <a:rPr lang="en-US" sz="2800" dirty="0" smtClean="0"/>
              <a:t> can often instantiate PUTs automatically.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[</a:t>
            </a:r>
            <a:r>
              <a:rPr lang="en-US" sz="2000" dirty="0" err="1" smtClean="0">
                <a:latin typeface="Lucida Console" pitchFamily="49" charset="0"/>
              </a:rPr>
              <a:t>TestMethod</a:t>
            </a:r>
            <a:r>
              <a:rPr lang="en-US" sz="2000" dirty="0" smtClean="0">
                <a:latin typeface="Lucida Console" pitchFamily="49" charset="0"/>
              </a:rPr>
              <a:t>]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public void Visa_String_71201_093253_0_52() {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this.VisaTest</a:t>
            </a:r>
            <a:r>
              <a:rPr lang="en-US" sz="2000" dirty="0" smtClean="0">
                <a:latin typeface="Lucida Console" pitchFamily="49" charset="0"/>
              </a:rPr>
              <a:t>("40000000100000"); // invalid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}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[</a:t>
            </a:r>
            <a:r>
              <a:rPr lang="en-US" sz="2000" dirty="0" err="1" smtClean="0">
                <a:latin typeface="Lucida Console" pitchFamily="49" charset="0"/>
              </a:rPr>
              <a:t>TestMethod</a:t>
            </a:r>
            <a:r>
              <a:rPr lang="en-US" sz="2000" dirty="0" smtClean="0">
                <a:latin typeface="Lucida Console" pitchFamily="49" charset="0"/>
              </a:rPr>
              <a:t>]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public void Visa_String_71201_093257_0_58() {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this.VisaTest</a:t>
            </a:r>
            <a:r>
              <a:rPr lang="en-US" sz="2000" dirty="0" smtClean="0">
                <a:latin typeface="Lucida Console" pitchFamily="49" charset="0"/>
              </a:rPr>
              <a:t>("4808080800000000"); // valid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}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Note: PUTs separate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17988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PUTs </a:t>
            </a:r>
            <a:r>
              <a:rPr lang="en-US" dirty="0" smtClean="0">
                <a:latin typeface="Arial Unicode MS" pitchFamily="34" charset="-128"/>
              </a:rPr>
              <a:t>separate two concerns: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Arial Unicode MS" pitchFamily="34" charset="-128"/>
              </a:rPr>
              <a:t>The specification of external behavior </a:t>
            </a:r>
            <a:br>
              <a:rPr lang="en-US" dirty="0" smtClean="0">
                <a:latin typeface="Arial Unicode MS" pitchFamily="34" charset="-128"/>
              </a:rPr>
            </a:br>
            <a:r>
              <a:rPr lang="en-US" dirty="0" smtClean="0">
                <a:latin typeface="Arial Unicode MS" pitchFamily="34" charset="-128"/>
              </a:rPr>
              <a:t>(i.e. assertions)</a:t>
            </a: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</a:rPr>
              <a:t>2) The selection of internal test inputs </a:t>
            </a:r>
            <a:br>
              <a:rPr lang="en-US" dirty="0" smtClean="0">
                <a:latin typeface="Arial Unicode MS" pitchFamily="34" charset="-128"/>
              </a:rPr>
            </a:br>
            <a:r>
              <a:rPr lang="en-US" dirty="0" smtClean="0">
                <a:latin typeface="Arial Unicode MS" pitchFamily="34" charset="-128"/>
              </a:rPr>
              <a:t> (i.e. coverage) </a:t>
            </a:r>
          </a:p>
          <a:p>
            <a:pPr>
              <a:buNone/>
            </a:pPr>
            <a:endParaRPr lang="en-US" dirty="0" smtClean="0">
              <a:latin typeface="Arial Unicode MS" pitchFamily="34" charset="-128"/>
            </a:endParaRPr>
          </a:p>
          <a:p>
            <a:pPr>
              <a:buNone/>
            </a:pPr>
            <a:r>
              <a:rPr lang="en-US" dirty="0" smtClean="0">
                <a:latin typeface="Arial Unicode MS" pitchFamily="34" charset="-128"/>
              </a:rPr>
              <a:t>In many cases, </a:t>
            </a:r>
            <a:r>
              <a:rPr lang="en-US" dirty="0" err="1" smtClean="0">
                <a:latin typeface="Arial Unicode MS" pitchFamily="34" charset="-128"/>
              </a:rPr>
              <a:t>Pex</a:t>
            </a:r>
            <a:r>
              <a:rPr lang="en-US" dirty="0" smtClean="0">
                <a:latin typeface="Arial Unicode MS" pitchFamily="34" charset="-128"/>
              </a:rPr>
              <a:t> can construct </a:t>
            </a:r>
            <a:r>
              <a:rPr lang="en-US" i="1" dirty="0" smtClean="0">
                <a:latin typeface="Arial Unicode MS" pitchFamily="34" charset="-128"/>
              </a:rPr>
              <a:t>small test suite  </a:t>
            </a:r>
            <a:r>
              <a:rPr lang="en-US" dirty="0" smtClean="0">
                <a:latin typeface="Arial Unicode MS" pitchFamily="34" charset="-128"/>
              </a:rPr>
              <a:t>with </a:t>
            </a:r>
            <a:r>
              <a:rPr lang="en-US" i="1" dirty="0" smtClean="0">
                <a:latin typeface="Arial Unicode MS" pitchFamily="34" charset="-128"/>
              </a:rPr>
              <a:t>high coverage </a:t>
            </a:r>
            <a:r>
              <a:rPr lang="en-US" dirty="0" smtClean="0">
                <a:latin typeface="Arial Unicode MS" pitchFamily="34" charset="-128"/>
              </a:rPr>
              <a:t>!</a:t>
            </a:r>
          </a:p>
          <a:p>
            <a:pPr>
              <a:buNone/>
            </a:pPr>
            <a:endParaRPr lang="en-US" dirty="0" smtClean="0">
              <a:latin typeface="Arial Unicode MS" pitchFamily="34" charset="-128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Note: PUTs are algebraic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02291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PUT can be read as a universally quantified, conditional axiom.</a:t>
            </a:r>
            <a:endParaRPr lang="en-US" dirty="0" smtClean="0">
              <a:latin typeface="Arial Unicode MS" pitchFamily="34" charset="-128"/>
            </a:endParaRPr>
          </a:p>
          <a:p>
            <a:pPr>
              <a:buNone/>
            </a:pPr>
            <a:endParaRPr lang="en-US" dirty="0" smtClean="0">
              <a:latin typeface="Arial Unicode MS" pitchFamily="34" charset="-128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600" dirty="0" smtClean="0">
                <a:latin typeface="Arial Unicode MS" pitchFamily="34" charset="-128"/>
              </a:rPr>
              <a:t>	</a:t>
            </a:r>
            <a:r>
              <a:rPr lang="en-US" sz="3600" dirty="0" smtClean="0">
                <a:solidFill>
                  <a:schemeClr val="tx2"/>
                </a:solidFill>
                <a:latin typeface="Arial Unicode MS" pitchFamily="34" charset="-128"/>
                <a:sym typeface="Symbol" pitchFamily="18" charset="2"/>
              </a:rPr>
              <a:t></a:t>
            </a:r>
            <a:r>
              <a:rPr lang="en-US" sz="3600" dirty="0" smtClean="0">
                <a:latin typeface="Arial Unicode MS" pitchFamily="34" charset="-128"/>
                <a:sym typeface="Symbol" pitchFamily="18" charset="2"/>
              </a:rPr>
              <a:t> string number.</a:t>
            </a:r>
            <a:endParaRPr lang="en-US" sz="3600" dirty="0" smtClean="0">
              <a:latin typeface="Arial Unicode MS" pitchFamily="34" charset="-128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600" dirty="0" smtClean="0">
                <a:latin typeface="Arial Unicode MS" pitchFamily="34" charset="-128"/>
              </a:rPr>
              <a:t>       number!=null ⋀</a:t>
            </a:r>
            <a:br>
              <a:rPr lang="en-US" sz="3600" dirty="0" smtClean="0">
                <a:latin typeface="Arial Unicode MS" pitchFamily="34" charset="-128"/>
              </a:rPr>
            </a:br>
            <a:r>
              <a:rPr lang="en-US" sz="3600" dirty="0" smtClean="0">
                <a:latin typeface="Arial Unicode MS" pitchFamily="34" charset="-128"/>
              </a:rPr>
              <a:t>    </a:t>
            </a:r>
            <a:r>
              <a:rPr lang="en-US" sz="3600" dirty="0" err="1" smtClean="0">
                <a:latin typeface="Arial Unicode MS" pitchFamily="34" charset="-128"/>
              </a:rPr>
              <a:t>number.Length</a:t>
            </a:r>
            <a:r>
              <a:rPr lang="en-US" sz="3600" dirty="0" smtClean="0">
                <a:latin typeface="Arial Unicode MS" pitchFamily="34" charset="-128"/>
              </a:rPr>
              <a:t> &gt; 0 ⋀</a:t>
            </a:r>
            <a:br>
              <a:rPr lang="en-US" sz="3600" dirty="0" smtClean="0">
                <a:latin typeface="Arial Unicode MS" pitchFamily="34" charset="-128"/>
              </a:rPr>
            </a:br>
            <a:r>
              <a:rPr lang="en-US" sz="3600" dirty="0" smtClean="0">
                <a:latin typeface="Arial Unicode MS" pitchFamily="34" charset="-128"/>
              </a:rPr>
              <a:t>    number[0] = ‘4’ ⋀ </a:t>
            </a:r>
            <a:br>
              <a:rPr lang="en-US" sz="3600" dirty="0" smtClean="0">
                <a:latin typeface="Arial Unicode MS" pitchFamily="34" charset="-128"/>
              </a:rPr>
            </a:br>
            <a:r>
              <a:rPr lang="en-US" sz="3600" dirty="0" smtClean="0">
                <a:latin typeface="Arial Unicode MS" pitchFamily="34" charset="-128"/>
              </a:rPr>
              <a:t>    </a:t>
            </a:r>
            <a:r>
              <a:rPr lang="en-US" sz="3600" dirty="0" err="1" smtClean="0">
                <a:latin typeface="Arial Unicode MS" pitchFamily="34" charset="-128"/>
              </a:rPr>
              <a:t>IsValid</a:t>
            </a:r>
            <a:r>
              <a:rPr lang="en-US" sz="3600" dirty="0" smtClean="0">
                <a:latin typeface="Arial Unicode MS" pitchFamily="34" charset="-128"/>
              </a:rPr>
              <a:t>(number) </a:t>
            </a:r>
            <a:r>
              <a:rPr lang="en-US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→</a:t>
            </a:r>
            <a:r>
              <a:rPr lang="en-US" sz="3600" dirty="0" smtClean="0">
                <a:latin typeface="Arial Unicode MS" pitchFamily="34" charset="-128"/>
              </a:rPr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3600" dirty="0" smtClean="0">
                <a:solidFill>
                  <a:schemeClr val="tx2"/>
                </a:solidFill>
                <a:latin typeface="Arial Unicode MS" pitchFamily="34" charset="-128"/>
              </a:rPr>
              <a:t>    </a:t>
            </a:r>
            <a:r>
              <a:rPr lang="en-US" sz="3600" dirty="0" err="1" smtClean="0">
                <a:solidFill>
                  <a:schemeClr val="tx2"/>
                </a:solidFill>
                <a:latin typeface="Arial Unicode MS" pitchFamily="34" charset="-128"/>
              </a:rPr>
              <a:t>number.Length</a:t>
            </a:r>
            <a:r>
              <a:rPr lang="en-US" sz="3600" dirty="0" smtClean="0">
                <a:solidFill>
                  <a:schemeClr val="tx2"/>
                </a:solidFill>
                <a:latin typeface="Arial Unicode MS" pitchFamily="34" charset="-128"/>
              </a:rPr>
              <a:t> ∈ { 13, 16 }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Walkthrough: Unit Testing in VS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773614"/>
          </a:xfrm>
        </p:spPr>
        <p:txBody>
          <a:bodyPr/>
          <a:lstStyle/>
          <a:p>
            <a:r>
              <a:rPr lang="en-US" dirty="0" smtClean="0"/>
              <a:t>Create Project</a:t>
            </a:r>
          </a:p>
          <a:p>
            <a:r>
              <a:rPr lang="en-US" dirty="0" smtClean="0"/>
              <a:t>Create Test Class</a:t>
            </a:r>
          </a:p>
          <a:p>
            <a:r>
              <a:rPr lang="en-US" dirty="0" smtClean="0"/>
              <a:t>Create Tests</a:t>
            </a:r>
          </a:p>
          <a:p>
            <a:pPr lvl="1"/>
            <a:r>
              <a:rPr/>
              <a:t>p</a:t>
            </a:r>
            <a:r>
              <a:rPr smtClean="0"/>
              <a:t>assing, failing, expected to fail</a:t>
            </a:r>
            <a:endParaRPr lang="en-US" dirty="0" smtClean="0"/>
          </a:p>
          <a:p>
            <a:r>
              <a:rPr lang="en-US" dirty="0" smtClean="0"/>
              <a:t>Run Tests</a:t>
            </a:r>
          </a:p>
          <a:p>
            <a:r>
              <a:rPr lang="en-US" dirty="0" smtClean="0"/>
              <a:t>View Coverage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Note: Other unit test frameworks exist for </a:t>
            </a:r>
            <a:r>
              <a:rPr lang="en-US" dirty="0" err="1" smtClean="0"/>
              <a:t>.Net</a:t>
            </a:r>
            <a:r>
              <a:rPr lang="en-US" dirty="0" smtClean="0"/>
              <a:t>, e.g. </a:t>
            </a:r>
            <a:r>
              <a:rPr lang="en-US" dirty="0" err="1" smtClean="0"/>
              <a:t>NUnit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Test-Driven Development (TDD)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316840"/>
          </a:xfrm>
        </p:spPr>
        <p:txBody>
          <a:bodyPr/>
          <a:lstStyle/>
          <a:p>
            <a:r>
              <a:rPr lang="en-US" sz="3200" dirty="0" smtClean="0"/>
              <a:t>Basic Idea:</a:t>
            </a:r>
          </a:p>
          <a:p>
            <a:pPr lvl="1"/>
            <a:r>
              <a:rPr sz="2800" smtClean="0"/>
              <a:t>Write tests before code</a:t>
            </a:r>
          </a:p>
          <a:p>
            <a:pPr lvl="1"/>
            <a:r>
              <a:rPr sz="2800" smtClean="0"/>
              <a:t>Refine code with new tests</a:t>
            </a:r>
            <a:endParaRPr lang="en-US" sz="2800" dirty="0" smtClean="0"/>
          </a:p>
          <a:p>
            <a:r>
              <a:rPr lang="en-US" sz="3200" dirty="0" smtClean="0"/>
              <a:t>In more detail, TDD is a cycle of steps:</a:t>
            </a:r>
          </a:p>
          <a:p>
            <a:pPr lvl="1"/>
            <a:r>
              <a:rPr lang="en-US" sz="2800" dirty="0" smtClean="0"/>
              <a:t>Add a test,</a:t>
            </a:r>
          </a:p>
          <a:p>
            <a:pPr lvl="1"/>
            <a:r>
              <a:rPr lang="en-US" sz="2800" dirty="0" smtClean="0"/>
              <a:t>Run it and watch it fail,</a:t>
            </a:r>
          </a:p>
          <a:p>
            <a:pPr lvl="1"/>
            <a:r>
              <a:rPr lang="en-US" sz="2800" dirty="0" smtClean="0"/>
              <a:t>Change the code as little as possible such that the test should pass,</a:t>
            </a:r>
          </a:p>
          <a:p>
            <a:pPr lvl="1"/>
            <a:r>
              <a:rPr lang="en-US" sz="2800" dirty="0" smtClean="0"/>
              <a:t>Run the test again and see it succeed,</a:t>
            </a:r>
          </a:p>
          <a:p>
            <a:pPr lvl="1"/>
            <a:r>
              <a:rPr lang="en-US" sz="2800" dirty="0" err="1" smtClean="0"/>
              <a:t>Refactor</a:t>
            </a:r>
            <a:r>
              <a:rPr lang="en-US" sz="2800" dirty="0" smtClean="0"/>
              <a:t> the code if needed.</a:t>
            </a:r>
          </a:p>
          <a:p>
            <a:endParaRPr lang="en-US" sz="3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Note: TDD and specifications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853089"/>
          </a:xfrm>
        </p:spPr>
        <p:txBody>
          <a:bodyPr/>
          <a:lstStyle/>
          <a:p>
            <a:r>
              <a:rPr lang="en-US" sz="3200" dirty="0" smtClean="0"/>
              <a:t>TDD encourages writing specifications before code</a:t>
            </a:r>
          </a:p>
          <a:p>
            <a:pPr lvl="1"/>
            <a:r>
              <a:rPr lang="en-US" sz="2900" dirty="0" smtClean="0"/>
              <a:t>E</a:t>
            </a:r>
            <a:r>
              <a:rPr sz="2900" smtClean="0"/>
              <a:t>xemplary specification</a:t>
            </a:r>
            <a:endParaRPr lang="en-US" sz="2900" dirty="0" smtClean="0"/>
          </a:p>
          <a:p>
            <a:r>
              <a:rPr lang="en-US" sz="3200" dirty="0" smtClean="0"/>
              <a:t>Later, we will generalize TDD to</a:t>
            </a:r>
            <a:br>
              <a:rPr lang="en-US" sz="3200" dirty="0" smtClean="0"/>
            </a:br>
            <a:r>
              <a:rPr lang="en-US" sz="3200" dirty="0" smtClean="0"/>
              <a:t>Parameterized TDD</a:t>
            </a:r>
          </a:p>
          <a:p>
            <a:pPr lvl="1"/>
            <a:r>
              <a:rPr sz="2900" smtClean="0"/>
              <a:t>Axiomatic specifications</a:t>
            </a:r>
            <a:endParaRPr lang="en-US" sz="29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Walkthrough: Developing Luhn Algorithm with TDD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691506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Create Implementation and Test Projects</a:t>
            </a:r>
          </a:p>
          <a:p>
            <a:r>
              <a:rPr lang="en-US" dirty="0" smtClean="0"/>
              <a:t>Write test (null), some code</a:t>
            </a:r>
          </a:p>
          <a:p>
            <a:r>
              <a:rPr lang="en-US" dirty="0" smtClean="0"/>
              <a:t>Write test (“a”), some code</a:t>
            </a:r>
          </a:p>
          <a:p>
            <a:r>
              <a:rPr lang="en-US" dirty="0" smtClean="0"/>
              <a:t>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Walkthrough: Pex in 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132892"/>
          </a:xfrm>
        </p:spPr>
        <p:txBody>
          <a:bodyPr/>
          <a:lstStyle/>
          <a:p>
            <a:r>
              <a:rPr lang="en-US" dirty="0" smtClean="0"/>
              <a:t>Create Project</a:t>
            </a:r>
          </a:p>
          <a:p>
            <a:r>
              <a:rPr lang="en-US" dirty="0" smtClean="0"/>
              <a:t>Add reference to </a:t>
            </a:r>
            <a:r>
              <a:rPr lang="en-US" dirty="0" err="1" smtClean="0"/>
              <a:t>Microsoft.Pex.Framework</a:t>
            </a:r>
            <a:endParaRPr lang="en-US" dirty="0" smtClean="0"/>
          </a:p>
          <a:p>
            <a:r>
              <a:rPr lang="en-US" dirty="0" smtClean="0"/>
              <a:t>Write parameterized unit test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Pex</a:t>
            </a:r>
            <a:r>
              <a:rPr lang="en-US" dirty="0" smtClean="0"/>
              <a:t>, inspect results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Preparation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5229124"/>
          </a:xfrm>
        </p:spPr>
        <p:txBody>
          <a:bodyPr/>
          <a:lstStyle/>
          <a:p>
            <a:r>
              <a:rPr lang="en-US" sz="2800" dirty="0" smtClean="0"/>
              <a:t>5 USB-Flash drives (now)</a:t>
            </a:r>
          </a:p>
          <a:p>
            <a:pPr lvl="1"/>
            <a:r>
              <a:rPr lang="en-US" sz="2400" dirty="0" err="1" smtClean="0"/>
              <a:t>Pex</a:t>
            </a:r>
            <a:r>
              <a:rPr lang="en-US" sz="2400" dirty="0" smtClean="0"/>
              <a:t> installer (</a:t>
            </a:r>
            <a:r>
              <a:rPr lang="en-US" sz="2400" dirty="0" err="1" smtClean="0"/>
              <a:t>pex.public.msi</a:t>
            </a:r>
            <a:r>
              <a:rPr lang="en-US" sz="2400" dirty="0" smtClean="0"/>
              <a:t>)</a:t>
            </a:r>
            <a:endParaRPr sz="2400"/>
          </a:p>
          <a:p>
            <a:pPr lvl="1"/>
            <a:r>
              <a:rPr sz="2400"/>
              <a:t>a</a:t>
            </a:r>
            <a:r>
              <a:rPr lang="en-US" sz="2400" dirty="0" err="1" smtClean="0"/>
              <a:t>cademic</a:t>
            </a:r>
            <a:r>
              <a:rPr lang="en-US" sz="2400" dirty="0" smtClean="0"/>
              <a:t> </a:t>
            </a:r>
            <a:r>
              <a:rPr sz="2400"/>
              <a:t>l</a:t>
            </a:r>
            <a:r>
              <a:rPr lang="en-US" sz="2400" dirty="0" err="1" smtClean="0"/>
              <a:t>icense</a:t>
            </a:r>
            <a:r>
              <a:rPr lang="en-US" sz="2400" dirty="0" smtClean="0"/>
              <a:t> for non-commercial use</a:t>
            </a:r>
          </a:p>
          <a:p>
            <a:pPr lvl="1"/>
            <a:r>
              <a:rPr sz="2400" smtClean="0"/>
              <a:t>please pass around, copy, give back</a:t>
            </a:r>
          </a:p>
          <a:p>
            <a:pPr lvl="1"/>
            <a:r>
              <a:rPr sz="2400" smtClean="0"/>
              <a:t>Requirements:</a:t>
            </a:r>
          </a:p>
          <a:p>
            <a:pPr lvl="2"/>
            <a:r>
              <a:rPr sz="2000" smtClean="0"/>
              <a:t>Windows XP / Vista</a:t>
            </a:r>
          </a:p>
          <a:p>
            <a:pPr lvl="2"/>
            <a:r>
              <a:rPr sz="2000" smtClean="0"/>
              <a:t>.NET 2.0</a:t>
            </a:r>
          </a:p>
          <a:p>
            <a:pPr lvl="2"/>
            <a:r>
              <a:rPr sz="2000" smtClean="0"/>
              <a:t>Visual Studio 2005 C# Express Edition </a:t>
            </a:r>
          </a:p>
          <a:p>
            <a:pPr lvl="3"/>
            <a:r>
              <a:rPr sz="1600" smtClean="0"/>
              <a:t>downloadable for free</a:t>
            </a:r>
          </a:p>
          <a:p>
            <a:pPr lvl="2"/>
            <a:r>
              <a:rPr sz="2000" smtClean="0"/>
              <a:t>Visual Studio 2005 proper (+)</a:t>
            </a:r>
            <a:endParaRPr sz="2000"/>
          </a:p>
          <a:p>
            <a:pPr lvl="2"/>
            <a:r>
              <a:rPr sz="2000" smtClean="0"/>
              <a:t>Visual </a:t>
            </a:r>
            <a:r>
              <a:rPr sz="2000"/>
              <a:t>Studio 2005 </a:t>
            </a:r>
            <a:r>
              <a:rPr sz="2000" smtClean="0"/>
              <a:t>Team System for testers (++)</a:t>
            </a:r>
          </a:p>
          <a:p>
            <a:pPr lvl="3"/>
            <a:r>
              <a:rPr lang="en-US" sz="1600" dirty="0" smtClean="0"/>
              <a:t>180-day t</a:t>
            </a:r>
            <a:r>
              <a:rPr sz="1600" smtClean="0"/>
              <a:t>rial version downloadable, or on DVDs</a:t>
            </a:r>
            <a:endParaRPr lang="en-US" sz="1600" dirty="0" smtClean="0"/>
          </a:p>
          <a:p>
            <a:r>
              <a:rPr lang="en-US" sz="2800" dirty="0" smtClean="0"/>
              <a:t>45 DVDs (after lecture, optional)</a:t>
            </a:r>
          </a:p>
          <a:p>
            <a:pPr lvl="1"/>
            <a:r>
              <a:rPr sz="2400"/>
              <a:t>Visual Studio Team </a:t>
            </a:r>
            <a:r>
              <a:rPr sz="2400" smtClean="0"/>
              <a:t>System, 180 day trial version</a:t>
            </a:r>
            <a:endParaRPr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304800" y="3886200"/>
            <a:ext cx="13612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CC66"/>
                </a:solidFill>
              </a:rPr>
              <a:t>User</a:t>
            </a:r>
            <a:endParaRPr lang="en-US" sz="4800" b="1" dirty="0">
              <a:solidFill>
                <a:srgbClr val="FFCC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Generation Process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57200" y="1752600"/>
            <a:ext cx="3048000" cy="2553891"/>
          </a:xfrm>
          <a:prstGeom prst="roundRect">
            <a:avLst/>
          </a:prstGeom>
          <a:solidFill>
            <a:srgbClr val="FFFCEB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// </a:t>
            </a:r>
            <a:r>
              <a:rPr lang="en-US" dirty="0" err="1" smtClean="0">
                <a:solidFill>
                  <a:schemeClr val="bg1"/>
                </a:solidFill>
              </a:rPr>
              <a:t>FooTest.cs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 err="1" smtClean="0">
                <a:solidFill>
                  <a:srgbClr val="00B050"/>
                </a:solidFill>
              </a:rPr>
              <a:t>TestClass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PexClass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partial class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FooTest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[</a:t>
            </a:r>
            <a:r>
              <a:rPr lang="en-US" dirty="0" err="1" smtClean="0">
                <a:solidFill>
                  <a:srgbClr val="00B0F0"/>
                </a:solidFill>
              </a:rPr>
              <a:t>PexTest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void  </a:t>
            </a:r>
            <a:r>
              <a:rPr lang="en-US" dirty="0" smtClean="0">
                <a:solidFill>
                  <a:srgbClr val="FF0000"/>
                </a:solidFill>
              </a:rPr>
              <a:t>Test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Foo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foo</a:t>
            </a:r>
            <a:r>
              <a:rPr lang="en-US" dirty="0" smtClean="0">
                <a:solidFill>
                  <a:schemeClr val="bg1"/>
                </a:solidFill>
              </a:rPr>
              <a:t>)  {…}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}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562600" y="2048470"/>
            <a:ext cx="3276600" cy="3200876"/>
          </a:xfrm>
          <a:prstGeom prst="roundRect">
            <a:avLst/>
          </a:prstGeom>
          <a:solidFill>
            <a:srgbClr val="F7F7F7"/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// </a:t>
            </a:r>
            <a:r>
              <a:rPr lang="en-US" sz="1400" dirty="0" err="1" smtClean="0">
                <a:solidFill>
                  <a:schemeClr val="bg1"/>
                </a:solidFill>
              </a:rPr>
              <a:t>FooTest.Test.cs</a:t>
            </a:r>
            <a:r>
              <a:rPr lang="en-US" sz="1400" dirty="0" smtClean="0">
                <a:solidFill>
                  <a:schemeClr val="bg1"/>
                </a:solidFill>
              </a:rPr>
              <a:t/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partial class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FooTest</a:t>
            </a:r>
            <a:endParaRPr lang="en-US" sz="1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{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[</a:t>
            </a:r>
            <a:r>
              <a:rPr lang="en-US" sz="1400" dirty="0" err="1" smtClean="0">
                <a:solidFill>
                  <a:srgbClr val="00B050"/>
                </a:solidFill>
              </a:rPr>
              <a:t>TestMethod</a:t>
            </a:r>
            <a:r>
              <a:rPr lang="en-US" sz="1400" dirty="0" smtClean="0">
                <a:solidFill>
                  <a:schemeClr val="bg1"/>
                </a:solidFill>
              </a:rPr>
              <a:t>]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void  Test_1()  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{   </a:t>
            </a:r>
            <a:r>
              <a:rPr lang="en-US" sz="1400" dirty="0" err="1" smtClean="0">
                <a:solidFill>
                  <a:schemeClr val="bg1"/>
                </a:solidFill>
              </a:rPr>
              <a:t>this.</a:t>
            </a:r>
            <a:r>
              <a:rPr lang="en-US" sz="1400" dirty="0" err="1" smtClean="0">
                <a:solidFill>
                  <a:srgbClr val="FF0000"/>
                </a:solidFill>
              </a:rPr>
              <a:t>Test</a:t>
            </a:r>
            <a:r>
              <a:rPr lang="en-US" sz="1400" dirty="0" smtClean="0">
                <a:solidFill>
                  <a:schemeClr val="bg1"/>
                </a:solidFill>
              </a:rPr>
              <a:t>(new </a:t>
            </a:r>
            <a:r>
              <a:rPr lang="en-US" sz="1400" dirty="0" err="1" smtClean="0">
                <a:solidFill>
                  <a:schemeClr val="bg1"/>
                </a:solidFill>
              </a:rPr>
              <a:t>Foo</a:t>
            </a:r>
            <a:r>
              <a:rPr lang="en-US" sz="1400" dirty="0" smtClean="0">
                <a:solidFill>
                  <a:schemeClr val="bg1"/>
                </a:solidFill>
              </a:rPr>
              <a:t>(1));  }</a:t>
            </a:r>
          </a:p>
          <a:p>
            <a:pP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[</a:t>
            </a:r>
            <a:r>
              <a:rPr lang="en-US" sz="1400" dirty="0" err="1" smtClean="0">
                <a:solidFill>
                  <a:srgbClr val="00B050"/>
                </a:solidFill>
              </a:rPr>
              <a:t>TestMethod</a:t>
            </a:r>
            <a:r>
              <a:rPr lang="en-US" sz="1400" dirty="0" smtClean="0">
                <a:solidFill>
                  <a:schemeClr val="bg1"/>
                </a:solidFill>
              </a:rPr>
              <a:t>]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void  Test_1()  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{   </a:t>
            </a:r>
            <a:r>
              <a:rPr lang="en-US" sz="1400" dirty="0" err="1" smtClean="0">
                <a:solidFill>
                  <a:schemeClr val="bg1"/>
                </a:solidFill>
              </a:rPr>
              <a:t>this.</a:t>
            </a:r>
            <a:r>
              <a:rPr lang="en-US" sz="1400" dirty="0" err="1" smtClean="0">
                <a:solidFill>
                  <a:srgbClr val="FF0000"/>
                </a:solidFill>
              </a:rPr>
              <a:t>Test</a:t>
            </a:r>
            <a:r>
              <a:rPr lang="en-US" sz="1400" dirty="0" smtClean="0">
                <a:solidFill>
                  <a:schemeClr val="bg1"/>
                </a:solidFill>
              </a:rPr>
              <a:t>(new </a:t>
            </a:r>
            <a:r>
              <a:rPr lang="en-US" sz="1400" dirty="0" err="1" smtClean="0">
                <a:solidFill>
                  <a:schemeClr val="bg1"/>
                </a:solidFill>
              </a:rPr>
              <a:t>Foo</a:t>
            </a:r>
            <a:r>
              <a:rPr lang="en-US" sz="1400" dirty="0" smtClean="0">
                <a:solidFill>
                  <a:schemeClr val="bg1"/>
                </a:solidFill>
              </a:rPr>
              <a:t>(2));  }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    …</a:t>
            </a:r>
          </a:p>
          <a:p>
            <a:pPr>
              <a:buNone/>
            </a:pPr>
            <a:r>
              <a:rPr lang="en-US" sz="1400" dirty="0" smtClean="0">
                <a:solidFill>
                  <a:schemeClr val="bg1"/>
                </a:solidFill>
              </a:rPr>
              <a:t>}</a:t>
            </a:r>
          </a:p>
        </p:txBody>
      </p:sp>
      <p:sp>
        <p:nvSpPr>
          <p:cNvPr id="15" name="Striped Right Arrow 14"/>
          <p:cNvSpPr/>
          <p:nvPr/>
        </p:nvSpPr>
        <p:spPr>
          <a:xfrm>
            <a:off x="3657600" y="2810470"/>
            <a:ext cx="1828800" cy="1143000"/>
          </a:xfrm>
          <a:prstGeom prst="strip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  <a:latin typeface="Magneto" pitchFamily="82" charset="0"/>
              </a:rPr>
              <a:t>Pex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4486870"/>
            <a:ext cx="33164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User writes </a:t>
            </a:r>
            <a:r>
              <a:rPr lang="en-US" b="1" dirty="0" smtClean="0"/>
              <a:t>parameterized</a:t>
            </a:r>
            <a:r>
              <a:rPr lang="en-US" dirty="0" smtClean="0"/>
              <a:t> tests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Lives inside a test fixture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62600" y="5248870"/>
            <a:ext cx="3252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Generated unit tests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b="1" dirty="0" err="1" smtClean="0"/>
              <a:t>Pex</a:t>
            </a:r>
            <a:r>
              <a:rPr lang="en-US" b="1" dirty="0" smtClean="0"/>
              <a:t> not required for Repro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xUnit</a:t>
            </a:r>
            <a:r>
              <a:rPr lang="en-US" dirty="0" smtClean="0"/>
              <a:t> unit tests</a:t>
            </a:r>
            <a:endParaRPr lang="en-US" dirty="0"/>
          </a:p>
        </p:txBody>
      </p:sp>
      <p:grpSp>
        <p:nvGrpSpPr>
          <p:cNvPr id="3" name="Group 34"/>
          <p:cNvGrpSpPr/>
          <p:nvPr/>
        </p:nvGrpSpPr>
        <p:grpSpPr>
          <a:xfrm>
            <a:off x="533400" y="1219200"/>
            <a:ext cx="6934200" cy="2971800"/>
            <a:chOff x="533400" y="1219200"/>
            <a:chExt cx="6934200" cy="2971800"/>
          </a:xfrm>
        </p:grpSpPr>
        <p:sp>
          <p:nvSpPr>
            <p:cNvPr id="11" name="Rectangular Callout 10"/>
            <p:cNvSpPr/>
            <p:nvPr/>
          </p:nvSpPr>
          <p:spPr>
            <a:xfrm>
              <a:off x="533400" y="1219200"/>
              <a:ext cx="2057400" cy="685800"/>
            </a:xfrm>
            <a:prstGeom prst="wedgeRectCallout">
              <a:avLst>
                <a:gd name="adj1" fmla="val -21118"/>
                <a:gd name="adj2" fmla="val 84899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bg1"/>
                  </a:solidFill>
                </a:rPr>
                <a:t>xUnit</a:t>
              </a:r>
              <a:r>
                <a:rPr lang="en-US" dirty="0" smtClean="0">
                  <a:solidFill>
                    <a:schemeClr val="bg1"/>
                  </a:solidFill>
                </a:rPr>
                <a:t> Attributes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ular Callout 11"/>
            <p:cNvSpPr/>
            <p:nvPr/>
          </p:nvSpPr>
          <p:spPr>
            <a:xfrm>
              <a:off x="7086600" y="2743200"/>
              <a:ext cx="381000" cy="304800"/>
            </a:xfrm>
            <a:prstGeom prst="wedgeRectCallout">
              <a:avLst>
                <a:gd name="adj1" fmla="val -77089"/>
                <a:gd name="adj2" fmla="val 2400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ular Callout 12"/>
            <p:cNvSpPr/>
            <p:nvPr/>
          </p:nvSpPr>
          <p:spPr>
            <a:xfrm>
              <a:off x="7086600" y="3886200"/>
              <a:ext cx="381000" cy="304800"/>
            </a:xfrm>
            <a:prstGeom prst="wedgeRectCallout">
              <a:avLst>
                <a:gd name="adj1" fmla="val -79329"/>
                <a:gd name="adj2" fmla="val 16839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8600" y="1295400"/>
            <a:ext cx="3429000" cy="2133600"/>
            <a:chOff x="228600" y="1295400"/>
            <a:chExt cx="3429000" cy="2133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ectangular Callout 18"/>
            <p:cNvSpPr/>
            <p:nvPr/>
          </p:nvSpPr>
          <p:spPr>
            <a:xfrm>
              <a:off x="1600200" y="1295400"/>
              <a:ext cx="2057400" cy="685800"/>
            </a:xfrm>
            <a:prstGeom prst="wedgeRectCallout">
              <a:avLst>
                <a:gd name="adj1" fmla="val -21118"/>
                <a:gd name="adj2" fmla="val 84899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bg1"/>
                  </a:solidFill>
                  <a:latin typeface="Magneto" pitchFamily="82" charset="0"/>
                </a:rPr>
                <a:t>Pex</a:t>
              </a:r>
              <a:r>
                <a:rPr lang="en-US" sz="1600" dirty="0" smtClean="0">
                  <a:solidFill>
                    <a:schemeClr val="bg1"/>
                  </a:solidFill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</a:rPr>
                <a:t>Attributes</a:t>
              </a:r>
            </a:p>
          </p:txBody>
        </p:sp>
        <p:sp>
          <p:nvSpPr>
            <p:cNvPr id="22" name="Rectangular Callout 21"/>
            <p:cNvSpPr/>
            <p:nvPr/>
          </p:nvSpPr>
          <p:spPr>
            <a:xfrm>
              <a:off x="228600" y="3048000"/>
              <a:ext cx="381000" cy="381000"/>
            </a:xfrm>
            <a:prstGeom prst="wedgeRectCallout">
              <a:avLst>
                <a:gd name="adj1" fmla="val 97091"/>
                <a:gd name="adj2" fmla="val -15399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35"/>
          <p:cNvGrpSpPr/>
          <p:nvPr/>
        </p:nvGrpSpPr>
        <p:grpSpPr>
          <a:xfrm>
            <a:off x="914400" y="3657600"/>
            <a:ext cx="5867400" cy="1295400"/>
            <a:chOff x="914400" y="3657600"/>
            <a:chExt cx="5867400" cy="1295400"/>
          </a:xfrm>
        </p:grpSpPr>
        <p:sp>
          <p:nvSpPr>
            <p:cNvPr id="26" name="Rectangular Callout 25"/>
            <p:cNvSpPr/>
            <p:nvPr/>
          </p:nvSpPr>
          <p:spPr>
            <a:xfrm>
              <a:off x="914400" y="3962400"/>
              <a:ext cx="2286000" cy="533400"/>
            </a:xfrm>
            <a:prstGeom prst="wedgeRectCallout">
              <a:avLst>
                <a:gd name="adj1" fmla="val -21848"/>
                <a:gd name="adj2" fmla="val -103019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Parameterized Unit Test</a:t>
              </a:r>
            </a:p>
          </p:txBody>
        </p:sp>
        <p:sp>
          <p:nvSpPr>
            <p:cNvPr id="28" name="Rectangular Callout 27"/>
            <p:cNvSpPr/>
            <p:nvPr/>
          </p:nvSpPr>
          <p:spPr>
            <a:xfrm>
              <a:off x="6553200" y="4724400"/>
              <a:ext cx="228600" cy="228600"/>
            </a:xfrm>
            <a:prstGeom prst="wedgeRectCallout">
              <a:avLst>
                <a:gd name="adj1" fmla="val -21848"/>
                <a:gd name="adj2" fmla="val -77944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Rectangular Callout 28"/>
            <p:cNvSpPr/>
            <p:nvPr/>
          </p:nvSpPr>
          <p:spPr>
            <a:xfrm>
              <a:off x="6477000" y="3657600"/>
              <a:ext cx="228600" cy="228600"/>
            </a:xfrm>
            <a:prstGeom prst="wedgeRectCallout">
              <a:avLst>
                <a:gd name="adj1" fmla="val -21848"/>
                <a:gd name="adj2" fmla="val -77944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33"/>
          <p:cNvGrpSpPr/>
          <p:nvPr/>
        </p:nvGrpSpPr>
        <p:grpSpPr>
          <a:xfrm>
            <a:off x="2895600" y="2286000"/>
            <a:ext cx="4953000" cy="457200"/>
            <a:chOff x="2895600" y="2286000"/>
            <a:chExt cx="4953000" cy="457200"/>
          </a:xfrm>
        </p:grpSpPr>
        <p:sp>
          <p:nvSpPr>
            <p:cNvPr id="30" name="Rectangular Callout 29"/>
            <p:cNvSpPr/>
            <p:nvPr/>
          </p:nvSpPr>
          <p:spPr>
            <a:xfrm>
              <a:off x="2895600" y="2286000"/>
              <a:ext cx="1447800" cy="457200"/>
            </a:xfrm>
            <a:prstGeom prst="wedgeRectCallout">
              <a:avLst>
                <a:gd name="adj1" fmla="val -67904"/>
                <a:gd name="adj2" fmla="val 24486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</a:rPr>
                <a:t>Partial Class</a:t>
              </a:r>
            </a:p>
          </p:txBody>
        </p:sp>
        <p:sp>
          <p:nvSpPr>
            <p:cNvPr id="31" name="Rectangular Callout 30"/>
            <p:cNvSpPr/>
            <p:nvPr/>
          </p:nvSpPr>
          <p:spPr>
            <a:xfrm>
              <a:off x="7467600" y="2362200"/>
              <a:ext cx="381000" cy="304800"/>
            </a:xfrm>
            <a:prstGeom prst="wedgeRectCallout">
              <a:avLst>
                <a:gd name="adj1" fmla="val -91785"/>
                <a:gd name="adj2" fmla="val 24486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710181" y="1447800"/>
            <a:ext cx="2205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Generated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396041"/>
          </a:xfrm>
        </p:spPr>
        <p:txBody>
          <a:bodyPr/>
          <a:lstStyle/>
          <a:p>
            <a:r>
              <a:rPr lang="en-US" dirty="0" smtClean="0"/>
              <a:t>Finish developing </a:t>
            </a:r>
            <a:r>
              <a:rPr lang="en-US" dirty="0" err="1" smtClean="0"/>
              <a:t>Luhn</a:t>
            </a:r>
            <a:r>
              <a:rPr lang="en-US" dirty="0" smtClean="0"/>
              <a:t>-algorithm in TDD style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Pex</a:t>
            </a:r>
            <a:r>
              <a:rPr lang="en-US" dirty="0" smtClean="0"/>
              <a:t>, play with it</a:t>
            </a:r>
          </a:p>
          <a:p>
            <a:pPr lvl="1"/>
            <a:r>
              <a:rPr lang="en-US" dirty="0" smtClean="0"/>
              <a:t>W</a:t>
            </a:r>
            <a:r>
              <a:rPr smtClean="0"/>
              <a:t>rite parameterized unit tests for the Luhn algorithm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495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sz="5200" smtClean="0"/>
              <a:t>Parameterized Unit Testing</a:t>
            </a:r>
            <a:br>
              <a:rPr sz="5200" smtClean="0"/>
            </a:br>
            <a:r>
              <a:rPr sz="5200" smtClean="0"/>
              <a:t>with </a:t>
            </a:r>
            <a:r>
              <a:rPr sz="5200" smtClean="0">
                <a:latin typeface="Magneto" pitchFamily="82" charset="0"/>
              </a:rPr>
              <a:t>Pex</a:t>
            </a:r>
            <a:r>
              <a:rPr sz="5200" smtClean="0"/>
              <a:t>: Tutorial</a:t>
            </a:r>
            <a:r>
              <a:rPr sz="5200" smtClean="0">
                <a:latin typeface="Magneto" pitchFamily="82" charset="0"/>
              </a:rPr>
              <a:t/>
            </a:r>
            <a:br>
              <a:rPr sz="5200" smtClean="0">
                <a:latin typeface="Magneto" pitchFamily="82" charset="0"/>
              </a:rPr>
            </a:br>
            <a:r>
              <a:rPr sz="5200" smtClean="0"/>
              <a:t>Session 2</a:t>
            </a:r>
            <a:br>
              <a:rPr sz="5200" smtClean="0"/>
            </a:br>
            <a:r>
              <a:rPr sz="5200" dirty="0" smtClean="0">
                <a:hlinkClick r:id="rId3"/>
              </a:rPr>
              <a:t/>
            </a:r>
            <a:br>
              <a:rPr sz="5200" dirty="0" smtClean="0">
                <a:hlinkClick r:id="rId3"/>
              </a:rPr>
            </a:br>
            <a:r>
              <a:rPr lang="en-US" sz="200" dirty="0" smtClean="0">
                <a:solidFill>
                  <a:schemeClr val="tx1"/>
                </a:solidFill>
                <a:hlinkClick r:id="rId3"/>
              </a:rPr>
              <a:t/>
            </a:r>
            <a:br>
              <a:rPr lang="en-US" sz="200" dirty="0" smtClean="0">
                <a:solidFill>
                  <a:schemeClr val="tx1"/>
                </a:solidFill>
                <a:hlinkClick r:id="rId3"/>
              </a:rPr>
            </a:b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http://research.microsoft.com/Pex</a:t>
            </a: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sz="2800" b="1" spc="-150" dirty="0" smtClean="0"/>
              <a:t>Nikolai Tillmann</a:t>
            </a:r>
            <a:r>
              <a:rPr sz="2800" spc="-150" dirty="0" smtClean="0"/>
              <a:t>, Peli de Halleux, Wolfram Schulte</a:t>
            </a:r>
            <a:br>
              <a:rPr sz="2800" spc="-150" dirty="0" smtClean="0"/>
            </a:br>
            <a:r>
              <a:rPr sz="2800" spc="-150" dirty="0" smtClean="0"/>
              <a:t>Microsoft Research, Redmond</a:t>
            </a:r>
            <a:endParaRPr sz="2800" spc="-1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166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Pernambuco</a:t>
            </a:r>
            <a:r>
              <a:rPr lang="en-US" dirty="0" smtClean="0"/>
              <a:t> School, Dec.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What we saw so far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211890"/>
            <a:ext cx="8382000" cy="5798510"/>
          </a:xfrm>
        </p:spPr>
        <p:txBody>
          <a:bodyPr/>
          <a:lstStyle/>
          <a:p>
            <a:r>
              <a:rPr lang="en-US" sz="2800" dirty="0" smtClean="0"/>
              <a:t>Unit testing</a:t>
            </a:r>
          </a:p>
          <a:p>
            <a:pPr lvl="1"/>
            <a:r>
              <a:rPr sz="2400" smtClean="0"/>
              <a:t>What is a unit test</a:t>
            </a:r>
          </a:p>
          <a:p>
            <a:pPr lvl="1"/>
            <a:r>
              <a:rPr sz="2400" smtClean="0"/>
              <a:t>Benefits</a:t>
            </a:r>
          </a:p>
          <a:p>
            <a:pPr lvl="1"/>
            <a:r>
              <a:rPr sz="2400" smtClean="0"/>
              <a:t>Problems</a:t>
            </a:r>
            <a:endParaRPr lang="en-US" sz="2400" dirty="0" smtClean="0"/>
          </a:p>
          <a:p>
            <a:r>
              <a:rPr lang="en-US" sz="2800" dirty="0" smtClean="0"/>
              <a:t>Parameterized unit testing</a:t>
            </a:r>
          </a:p>
          <a:p>
            <a:pPr lvl="1"/>
            <a:r>
              <a:rPr sz="2400" smtClean="0"/>
              <a:t>What is a parameterized unit test (PUT)</a:t>
            </a:r>
          </a:p>
          <a:p>
            <a:pPr lvl="1"/>
            <a:r>
              <a:rPr sz="2400" smtClean="0"/>
              <a:t>Separation of concerns: Specification vs. Coverage</a:t>
            </a:r>
          </a:p>
          <a:p>
            <a:pPr lvl="1"/>
            <a:r>
              <a:rPr sz="2400" i="1" smtClean="0"/>
              <a:t>PUTs are specifications</a:t>
            </a:r>
            <a:r>
              <a:rPr sz="2400" smtClean="0"/>
              <a:t>, written as code</a:t>
            </a:r>
          </a:p>
          <a:p>
            <a:pPr lvl="1"/>
            <a:r>
              <a:rPr sz="2400" smtClean="0"/>
              <a:t>Tool-supported instantiation of PUT yields (parameterless) unit tests</a:t>
            </a:r>
          </a:p>
          <a:p>
            <a:pPr lvl="1"/>
            <a:r>
              <a:rPr sz="2400" smtClean="0"/>
              <a:t>Note: Goes along with (parameterless) unit testing</a:t>
            </a:r>
          </a:p>
          <a:p>
            <a:r>
              <a:rPr lang="en-US" sz="2800" dirty="0" smtClean="0"/>
              <a:t>Test-Driven Development</a:t>
            </a:r>
          </a:p>
          <a:p>
            <a:pPr lvl="1"/>
            <a:r>
              <a:rPr sz="2400" smtClean="0"/>
              <a:t>Write tests before code</a:t>
            </a:r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i="1" smtClean="0"/>
              <a:t>Parameterized</a:t>
            </a:r>
            <a:r>
              <a:rPr smtClean="0"/>
              <a:t> Test-</a:t>
            </a:r>
            <a:br>
              <a:rPr smtClean="0"/>
            </a:br>
            <a:r>
              <a:rPr smtClean="0"/>
              <a:t>Driven Development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057400"/>
            <a:ext cx="2667000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Write/refine Contract </a:t>
            </a:r>
            <a:br>
              <a:rPr lang="en-US" sz="2000" dirty="0" smtClean="0"/>
            </a:br>
            <a:r>
              <a:rPr lang="en-US" sz="2000" dirty="0" smtClean="0"/>
              <a:t>as PUT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200400"/>
            <a:ext cx="2666999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Write/refine Code </a:t>
            </a:r>
            <a:br>
              <a:rPr lang="en-US" sz="2000" dirty="0" smtClean="0"/>
            </a:br>
            <a:r>
              <a:rPr lang="en-US" sz="2000" dirty="0" smtClean="0"/>
              <a:t>of Implementation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3200400"/>
            <a:ext cx="3304110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Fix-it (with </a:t>
            </a:r>
            <a:r>
              <a:rPr lang="en-US" sz="2000" b="1" dirty="0" err="1" smtClean="0">
                <a:solidFill>
                  <a:srgbClr val="00B050"/>
                </a:solidFill>
                <a:latin typeface="Magneto" pitchFamily="82" charset="0"/>
              </a:rPr>
              <a:t>Pex</a:t>
            </a:r>
            <a:r>
              <a:rPr lang="en-US" sz="2000" dirty="0" smtClean="0">
                <a:solidFill>
                  <a:srgbClr val="00B050"/>
                </a:solidFill>
              </a:rPr>
              <a:t>),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Debug with generated tests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388114"/>
            <a:ext cx="2667000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Use Generated Tests </a:t>
            </a:r>
            <a:br>
              <a:rPr lang="en-US" sz="2000" dirty="0" smtClean="0"/>
            </a:br>
            <a:r>
              <a:rPr lang="en-US" sz="2000" dirty="0" smtClean="0"/>
              <a:t>for Regression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1868665" y="2982842"/>
            <a:ext cx="43511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2000" y="4419600"/>
            <a:ext cx="2667000" cy="4001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Run </a:t>
            </a:r>
            <a:r>
              <a:rPr lang="en-US" sz="2000" b="1" dirty="0" err="1" smtClean="0">
                <a:solidFill>
                  <a:srgbClr val="00B050"/>
                </a:solidFill>
                <a:latin typeface="Magneto" pitchFamily="82" charset="0"/>
              </a:rPr>
              <a:t>Pex</a:t>
            </a:r>
            <a:r>
              <a:rPr lang="en-US" sz="2000" b="1" dirty="0" smtClean="0">
                <a:solidFill>
                  <a:srgbClr val="00B050"/>
                </a:solidFill>
              </a:rPr>
              <a:t>       </a:t>
            </a:r>
            <a:endParaRPr lang="en-US" sz="200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1830565" y="4163943"/>
            <a:ext cx="511314" cy="1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10"/>
          <p:cNvCxnSpPr>
            <a:stCxn id="9" idx="3"/>
            <a:endCxn id="6" idx="2"/>
          </p:cNvCxnSpPr>
          <p:nvPr/>
        </p:nvCxnSpPr>
        <p:spPr>
          <a:xfrm flipV="1">
            <a:off x="3429000" y="3908286"/>
            <a:ext cx="3480855" cy="711369"/>
          </a:xfrm>
          <a:prstGeom prst="bentConnector2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  <a:endCxn id="5" idx="3"/>
          </p:cNvCxnSpPr>
          <p:nvPr/>
        </p:nvCxnSpPr>
        <p:spPr>
          <a:xfrm rot="10800000">
            <a:off x="3429000" y="3554343"/>
            <a:ext cx="1828801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786631" y="5088523"/>
            <a:ext cx="59918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13"/>
          <p:cNvCxnSpPr>
            <a:stCxn id="6" idx="0"/>
            <a:endCxn id="4" idx="3"/>
          </p:cNvCxnSpPr>
          <p:nvPr/>
        </p:nvCxnSpPr>
        <p:spPr>
          <a:xfrm rot="16200000" flipV="1">
            <a:off x="4774900" y="1065444"/>
            <a:ext cx="789057" cy="34808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1839844" y="1817757"/>
            <a:ext cx="435114" cy="1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05200" y="20574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Bug in PUT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05200" y="321206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Bug in Code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81400" y="42788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failures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19541" y="488846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failures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900" b="1" dirty="0" smtClean="0"/>
              <a:t>Example</a:t>
            </a:r>
            <a:r>
              <a:rPr lang="en-US" sz="3900" dirty="0" smtClean="0"/>
              <a:t>: Develop a </a:t>
            </a:r>
            <a:r>
              <a:rPr lang="en-US" sz="3900" i="1" spc="-150" dirty="0" err="1" smtClean="0"/>
              <a:t>Chunker</a:t>
            </a:r>
            <a:r>
              <a:rPr lang="en-US" sz="3900" dirty="0" smtClean="0"/>
              <a:t>  with</a:t>
            </a:r>
            <a:br>
              <a:rPr lang="en-US" sz="3900" dirty="0" smtClean="0"/>
            </a:br>
            <a:r>
              <a:rPr sz="3900" smtClean="0"/>
              <a:t>Parameterized Unit Testing</a:t>
            </a:r>
            <a:endParaRPr lang="en-US" sz="3900" i="1" cap="smal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We want to write and test a ‘</a:t>
            </a:r>
            <a:r>
              <a:rPr lang="en-US" sz="2800" dirty="0" err="1" smtClean="0"/>
              <a:t>Chunker</a:t>
            </a:r>
            <a:r>
              <a:rPr lang="en-US" sz="2800" dirty="0" smtClean="0"/>
              <a:t>’: A class which partitions a given string into pieces of a given size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A possible specification in English: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i="1" dirty="0" smtClean="0"/>
              <a:t>When we partition the string in pieces, and concatenate the pieces again, we should get back the original string.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Background: Common program Analysis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50218"/>
            <a:ext cx="8382000" cy="4598182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Static analysis</a:t>
            </a:r>
          </a:p>
          <a:p>
            <a:pPr lvl="1"/>
            <a:r>
              <a:rPr sz="2000" smtClean="0"/>
              <a:t>Verify properties for all possible executions</a:t>
            </a:r>
          </a:p>
          <a:p>
            <a:pPr lvl="1"/>
            <a:r>
              <a:rPr sz="2000" smtClean="0"/>
              <a:t>Conservative ("over approximation")</a:t>
            </a:r>
          </a:p>
          <a:p>
            <a:pPr lvl="1"/>
            <a:r>
              <a:rPr sz="2000" smtClean="0"/>
              <a:t>Spurious warnings ("false positives")</a:t>
            </a:r>
          </a:p>
          <a:p>
            <a:r>
              <a:rPr lang="en-US" sz="2400" i="1" dirty="0" smtClean="0"/>
              <a:t>Dynamic symbolic execution </a:t>
            </a:r>
            <a:r>
              <a:rPr lang="en-US" sz="1800" dirty="0" smtClean="0"/>
              <a:t>(</a:t>
            </a:r>
            <a:r>
              <a:rPr lang="en-US" sz="1800" dirty="0" err="1" smtClean="0"/>
              <a:t>Pex</a:t>
            </a:r>
            <a:r>
              <a:rPr lang="en-US" sz="1800" dirty="0" smtClean="0"/>
              <a:t>’ test input generation technique)</a:t>
            </a:r>
            <a:endParaRPr lang="en-US" sz="2400" dirty="0" smtClean="0"/>
          </a:p>
          <a:p>
            <a:pPr lvl="1"/>
            <a:r>
              <a:rPr sz="2000" i="1"/>
              <a:t>Verify properties for </a:t>
            </a:r>
            <a:r>
              <a:rPr sz="2000" i="1" smtClean="0"/>
              <a:t>many execution paths</a:t>
            </a:r>
            <a:endParaRPr sz="2000" i="1"/>
          </a:p>
          <a:p>
            <a:pPr lvl="1"/>
            <a:r>
              <a:rPr sz="2000" i="1" smtClean="0"/>
              <a:t>Finds most errors within configured bounds</a:t>
            </a:r>
            <a:endParaRPr sz="2000" i="1"/>
          </a:p>
          <a:p>
            <a:pPr lvl="1"/>
            <a:r>
              <a:rPr sz="2000" i="1" smtClean="0"/>
              <a:t>No spurious warnings (well, almost, see later)</a:t>
            </a:r>
            <a:endParaRPr sz="2000" i="1"/>
          </a:p>
          <a:p>
            <a:r>
              <a:rPr lang="en-US" sz="2400" dirty="0" smtClean="0"/>
              <a:t>Dynamic analysis</a:t>
            </a:r>
          </a:p>
          <a:p>
            <a:pPr lvl="1"/>
            <a:r>
              <a:rPr sz="2000" smtClean="0"/>
              <a:t>Testing</a:t>
            </a:r>
          </a:p>
          <a:p>
            <a:pPr lvl="1"/>
            <a:r>
              <a:rPr sz="2000" smtClean="0"/>
              <a:t>May miss errors ("under approximation")</a:t>
            </a:r>
          </a:p>
          <a:p>
            <a:pPr lvl="1"/>
            <a:r>
              <a:rPr sz="2000" smtClean="0"/>
              <a:t>No spurious warnings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Background: Different ways to write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00951"/>
            <a:ext cx="8382000" cy="4395049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API contracts (Eiffel, Spec#, JML, …)</a:t>
            </a:r>
          </a:p>
          <a:p>
            <a:pPr lvl="1"/>
            <a:r>
              <a:rPr sz="2000" smtClean="0"/>
              <a:t>At the level of individual actions</a:t>
            </a:r>
          </a:p>
          <a:p>
            <a:pPr lvl="1"/>
            <a:r>
              <a:rPr sz="2000" smtClean="0"/>
              <a:t>Goal: guarantee robustness</a:t>
            </a:r>
          </a:p>
          <a:p>
            <a:pPr lvl="1"/>
            <a:r>
              <a:rPr sz="2000" smtClean="0"/>
              <a:t>Problem: abstraction is hard, e.g. how to describe the protocol</a:t>
            </a:r>
          </a:p>
          <a:p>
            <a:r>
              <a:rPr lang="en-US" sz="2400" i="1" dirty="0" smtClean="0"/>
              <a:t>Parameterized unit tests</a:t>
            </a:r>
          </a:p>
          <a:p>
            <a:pPr lvl="1"/>
            <a:r>
              <a:rPr sz="2400" i="1" smtClean="0"/>
              <a:t>Scenarios specify functional correctness</a:t>
            </a:r>
          </a:p>
          <a:p>
            <a:pPr lvl="1"/>
            <a:r>
              <a:rPr sz="2400" i="1" smtClean="0"/>
              <a:t>Confidence in robustness by automated test coverage</a:t>
            </a:r>
            <a:endParaRPr lang="en-US" sz="2400" i="1" dirty="0" smtClean="0"/>
          </a:p>
          <a:p>
            <a:r>
              <a:rPr lang="en-US" sz="2400" dirty="0" smtClean="0"/>
              <a:t>Unit tests</a:t>
            </a:r>
          </a:p>
          <a:p>
            <a:pPr lvl="1"/>
            <a:r>
              <a:rPr sz="2000" smtClean="0"/>
              <a:t>Scenarios, spanning multiple actions</a:t>
            </a:r>
          </a:p>
          <a:p>
            <a:pPr lvl="1"/>
            <a:r>
              <a:rPr sz="2000" smtClean="0"/>
              <a:t>Goal: functional correctness</a:t>
            </a:r>
          </a:p>
          <a:p>
            <a:pPr lvl="1"/>
            <a:r>
              <a:rPr sz="2000" smtClean="0"/>
              <a:t>Problem: missing implementation coverage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Background: The Testing Problem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3748719"/>
          </a:xfrm>
        </p:spPr>
        <p:txBody>
          <a:bodyPr/>
          <a:lstStyle/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Starting from parameterized unit tests as specification, we can state the testing problem as follows.</a:t>
            </a:r>
          </a:p>
          <a:p>
            <a:endParaRPr lang="en-US" sz="2800" dirty="0" smtClean="0"/>
          </a:p>
          <a:p>
            <a:r>
              <a:rPr lang="en-US" sz="2800" dirty="0" smtClean="0"/>
              <a:t>Given a sequential program </a:t>
            </a:r>
            <a:r>
              <a:rPr lang="en-US" sz="2800" i="1" dirty="0" smtClean="0"/>
              <a:t>P</a:t>
            </a:r>
            <a:r>
              <a:rPr lang="en-US" sz="2800" dirty="0" smtClean="0"/>
              <a:t> with statements </a:t>
            </a:r>
            <a:r>
              <a:rPr lang="en-US" sz="2800" i="1" dirty="0" smtClean="0"/>
              <a:t>S</a:t>
            </a:r>
            <a:r>
              <a:rPr lang="en-US" sz="2800" dirty="0" smtClean="0"/>
              <a:t>, compute a set of program inputs </a:t>
            </a:r>
            <a:r>
              <a:rPr lang="en-US" sz="2800" i="1" dirty="0" smtClean="0"/>
              <a:t>I</a:t>
            </a:r>
            <a:r>
              <a:rPr lang="en-US" sz="2800" dirty="0" smtClean="0"/>
              <a:t> such that for all reachable statements </a:t>
            </a:r>
            <a:r>
              <a:rPr lang="en-US" sz="2800" i="1" dirty="0" smtClean="0"/>
              <a:t>s</a:t>
            </a:r>
            <a:r>
              <a:rPr lang="en-US" sz="2800" dirty="0" smtClean="0"/>
              <a:t> in </a:t>
            </a:r>
            <a:r>
              <a:rPr lang="en-US" sz="2800" i="1" dirty="0" smtClean="0"/>
              <a:t>S</a:t>
            </a:r>
            <a:r>
              <a:rPr lang="en-US" sz="2800" dirty="0" smtClean="0"/>
              <a:t> there exists an input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 in </a:t>
            </a:r>
            <a:r>
              <a:rPr lang="en-US" sz="2800" i="1" dirty="0" smtClean="0"/>
              <a:t>I</a:t>
            </a:r>
            <a:r>
              <a:rPr lang="en-US" sz="2800" dirty="0" smtClean="0"/>
              <a:t> such that 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err="1" smtClean="0"/>
              <a:t>i</a:t>
            </a:r>
            <a:r>
              <a:rPr lang="en-US" sz="2800" dirty="0" smtClean="0"/>
              <a:t>) executes </a:t>
            </a:r>
            <a:r>
              <a:rPr lang="en-US" sz="2800" i="1" dirty="0" smtClean="0"/>
              <a:t>s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Background: The Testing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946243"/>
          </a:xfrm>
        </p:spPr>
        <p:txBody>
          <a:bodyPr/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Remarks:</a:t>
            </a:r>
          </a:p>
          <a:p>
            <a:r>
              <a:rPr lang="en-US" sz="2800" dirty="0" smtClean="0"/>
              <a:t>By </a:t>
            </a:r>
            <a:r>
              <a:rPr lang="en-US" sz="2800" i="1" dirty="0" smtClean="0"/>
              <a:t>sequential</a:t>
            </a:r>
            <a:r>
              <a:rPr lang="en-US" sz="2800" dirty="0" smtClean="0"/>
              <a:t> we mean that the program is single-threaded.</a:t>
            </a:r>
          </a:p>
          <a:p>
            <a:r>
              <a:rPr lang="en-US" sz="2800" dirty="0" smtClean="0"/>
              <a:t>We consider failing an assertion, or violating an implicit contract of the execution engine (e.g. </a:t>
            </a:r>
            <a:r>
              <a:rPr lang="en-US" sz="2800" dirty="0" err="1" smtClean="0"/>
              <a:t>NullReferenceException</a:t>
            </a:r>
            <a:r>
              <a:rPr lang="en-US" sz="2800" dirty="0" smtClean="0"/>
              <a:t> when null is </a:t>
            </a:r>
            <a:r>
              <a:rPr lang="en-US" sz="2800" dirty="0" err="1" smtClean="0"/>
              <a:t>dereferenced</a:t>
            </a:r>
            <a:r>
              <a:rPr lang="en-US" sz="2800" dirty="0" smtClean="0"/>
              <a:t> as special statements.</a:t>
            </a:r>
          </a:p>
          <a:p>
            <a:r>
              <a:rPr lang="en-US" sz="2800" dirty="0" smtClean="0"/>
              <a:t>Since </a:t>
            </a:r>
            <a:r>
              <a:rPr lang="en-US" sz="2800" dirty="0" err="1" smtClean="0"/>
              <a:t>reachability</a:t>
            </a:r>
            <a:r>
              <a:rPr lang="en-US" sz="2800" dirty="0" smtClean="0"/>
              <a:t> is not decidable in general, we aim for a good approximation in practice, e.g. high coverage of the statements/branches/… of the program.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lang="en-US" sz="4800" dirty="0" smtClean="0"/>
              <a:t>Prelude: What our group does…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Static program verification &amp; language design</a:t>
            </a:r>
          </a:p>
          <a:p>
            <a:pPr lvl="1"/>
            <a:r>
              <a:rPr lang="en-US" dirty="0" smtClean="0"/>
              <a:t>Integration of data via structural types and monads (C</a:t>
            </a:r>
            <a:r>
              <a:rPr lang="el-GR" dirty="0" smtClean="0">
                <a:latin typeface="Arial"/>
                <a:cs typeface="Arial"/>
              </a:rPr>
              <a:t>ω</a:t>
            </a:r>
            <a:r>
              <a:rPr lang="en-US" dirty="0" smtClean="0">
                <a:latin typeface="Arial"/>
                <a:cs typeface="Arial"/>
              </a:rPr>
              <a:t>,</a:t>
            </a:r>
            <a:r>
              <a:rPr lang="en-US" dirty="0" err="1" smtClean="0"/>
              <a:t>Linq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Verifying multi-threaded OO programs (Spec#)</a:t>
            </a:r>
          </a:p>
          <a:p>
            <a:pPr lvl="1"/>
            <a:r>
              <a:rPr lang="en-US" dirty="0" smtClean="0"/>
              <a:t>Verifying message passing contracts &amp; ownership (Sing#)</a:t>
            </a:r>
          </a:p>
          <a:p>
            <a:pPr lvl="1"/>
            <a:r>
              <a:rPr lang="en-US" dirty="0" smtClean="0"/>
              <a:t>Verifying OS code (VCC)</a:t>
            </a:r>
            <a:endParaRPr lang="en-US" dirty="0"/>
          </a:p>
          <a:p>
            <a:pPr lvl="1"/>
            <a:r>
              <a:rPr lang="en-US" dirty="0" smtClean="0"/>
              <a:t>New type systems for System-F (HM-F)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Runtime systems</a:t>
            </a:r>
          </a:p>
          <a:p>
            <a:pPr lvl="1"/>
            <a:r>
              <a:rPr lang="en-US" dirty="0" smtClean="0"/>
              <a:t>Structured concurrency (TPL / futures)</a:t>
            </a:r>
          </a:p>
          <a:p>
            <a:pPr lvl="1"/>
            <a:r>
              <a:rPr lang="en-US" dirty="0" smtClean="0"/>
              <a:t>Memory resilience (</a:t>
            </a:r>
            <a:r>
              <a:rPr lang="en-US" dirty="0" err="1" smtClean="0"/>
              <a:t>DieHard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Modeling and testing</a:t>
            </a:r>
          </a:p>
          <a:p>
            <a:pPr lvl="1"/>
            <a:r>
              <a:rPr lang="en-US" dirty="0" smtClean="0"/>
              <a:t>Model-based testing (Spec Explorer)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Developer testing </a:t>
            </a:r>
            <a:r>
              <a:rPr lang="en-US" dirty="0" smtClean="0">
                <a:solidFill>
                  <a:srgbClr val="00B050"/>
                </a:solidFill>
              </a:rPr>
              <a:t>(</a:t>
            </a:r>
            <a:r>
              <a:rPr lang="en-US" dirty="0" err="1" smtClean="0">
                <a:solidFill>
                  <a:srgbClr val="00B050"/>
                </a:solidFill>
                <a:latin typeface="Magneto" pitchFamily="82" charset="0"/>
              </a:rPr>
              <a:t>Pex</a:t>
            </a:r>
            <a:r>
              <a:rPr smtClean="0">
                <a:solidFill>
                  <a:srgbClr val="00B050"/>
                </a:solidFill>
              </a:rPr>
              <a:t>)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B2106F-877A-4110-9088-7E02C3BA47C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67000" y="6553200"/>
            <a:ext cx="38100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9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30187"/>
            <a:ext cx="8382000" cy="1329595"/>
          </a:xfrm>
        </p:spPr>
        <p:txBody>
          <a:bodyPr/>
          <a:lstStyle/>
          <a:p>
            <a:r>
              <a:rPr lang="en-US" sz="4800" dirty="0" smtClean="0"/>
              <a:t>Background: Test Input Generation by Symbolic </a:t>
            </a:r>
            <a:r>
              <a:rPr lang="en-US" sz="4800" dirty="0"/>
              <a:t>Execution</a:t>
            </a:r>
          </a:p>
        </p:txBody>
      </p:sp>
      <p:sp>
        <p:nvSpPr>
          <p:cNvPr id="792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828800"/>
            <a:ext cx="8540750" cy="421653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Exploration of all feasible execution paths: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Start execution from initial state </a:t>
            </a:r>
            <a:br>
              <a:rPr lang="en-US" sz="2000" dirty="0"/>
            </a:br>
            <a:r>
              <a:rPr lang="en-US" sz="2000" dirty="0"/>
              <a:t>with symbolic values as input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Operations yield</a:t>
            </a:r>
            <a:br>
              <a:rPr lang="en-US" sz="2000" dirty="0"/>
            </a:br>
            <a:r>
              <a:rPr lang="en-US" sz="2000" dirty="0"/>
              <a:t>terms over symbolic values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At conditional branch, fork </a:t>
            </a:r>
            <a:br>
              <a:rPr lang="en-US" sz="2000" dirty="0"/>
            </a:br>
            <a:r>
              <a:rPr lang="en-US" sz="2000" dirty="0"/>
              <a:t>execution for each feasible </a:t>
            </a:r>
            <a:br>
              <a:rPr lang="en-US" sz="2000" dirty="0"/>
            </a:br>
            <a:r>
              <a:rPr lang="en-US" sz="2000" dirty="0"/>
              <a:t>evaluation of the condition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For each </a:t>
            </a:r>
            <a:r>
              <a:rPr lang="en-US" sz="2000" dirty="0" smtClean="0"/>
              <a:t>path, </a:t>
            </a:r>
            <a:r>
              <a:rPr lang="en-US" sz="2000" dirty="0"/>
              <a:t>we get an </a:t>
            </a:r>
            <a:br>
              <a:rPr lang="en-US" sz="2000" dirty="0"/>
            </a:br>
            <a:r>
              <a:rPr lang="en-US" sz="2000" dirty="0"/>
              <a:t>accumulated path condition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For each </a:t>
            </a:r>
            <a:r>
              <a:rPr lang="en-US" sz="2400" dirty="0" smtClean="0"/>
              <a:t>path</a:t>
            </a:r>
            <a:r>
              <a:rPr lang="en-US" sz="2400" dirty="0"/>
              <a:t>, </a:t>
            </a:r>
            <a:r>
              <a:rPr lang="en-US" sz="2400" dirty="0" smtClean="0"/>
              <a:t>check if path condition is feasible</a:t>
            </a:r>
            <a:br>
              <a:rPr lang="en-US" sz="2400" dirty="0" smtClean="0"/>
            </a:br>
            <a:r>
              <a:rPr lang="en-US" sz="2400" dirty="0" smtClean="0"/>
              <a:t>(using automated constraint solver / theorem </a:t>
            </a:r>
            <a:r>
              <a:rPr lang="en-US" sz="2400" dirty="0" err="1" smtClean="0"/>
              <a:t>prover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638800" y="2362200"/>
            <a:ext cx="2895600" cy="2590800"/>
            <a:chOff x="3936" y="1104"/>
            <a:chExt cx="1824" cy="1632"/>
          </a:xfrm>
        </p:grpSpPr>
        <p:sp>
          <p:nvSpPr>
            <p:cNvPr id="792581" name="Rectangle 5"/>
            <p:cNvSpPr>
              <a:spLocks noChangeArrowheads="1"/>
            </p:cNvSpPr>
            <p:nvPr/>
          </p:nvSpPr>
          <p:spPr bwMode="auto">
            <a:xfrm>
              <a:off x="3936" y="1104"/>
              <a:ext cx="1824" cy="1632"/>
            </a:xfrm>
            <a:prstGeom prst="rect">
              <a:avLst/>
            </a:prstGeom>
            <a:solidFill>
              <a:schemeClr val="accent1">
                <a:alpha val="35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008" y="1584"/>
              <a:ext cx="1554" cy="1056"/>
              <a:chOff x="3632" y="1632"/>
              <a:chExt cx="1554" cy="1056"/>
            </a:xfrm>
          </p:grpSpPr>
          <p:sp>
            <p:nvSpPr>
              <p:cNvPr id="792583" name="Line 7"/>
              <p:cNvSpPr>
                <a:spLocks noChangeShapeType="1"/>
              </p:cNvSpPr>
              <p:nvPr/>
            </p:nvSpPr>
            <p:spPr bwMode="auto">
              <a:xfrm>
                <a:off x="4416" y="182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4" name="Oval 8"/>
              <p:cNvSpPr>
                <a:spLocks noChangeArrowheads="1"/>
              </p:cNvSpPr>
              <p:nvPr/>
            </p:nvSpPr>
            <p:spPr bwMode="auto">
              <a:xfrm>
                <a:off x="4176" y="2016"/>
                <a:ext cx="480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Arial" charset="0"/>
                  </a:rPr>
                  <a:t>p</a:t>
                </a:r>
              </a:p>
            </p:txBody>
          </p:sp>
          <p:sp>
            <p:nvSpPr>
              <p:cNvPr id="792585" name="Line 9"/>
              <p:cNvSpPr>
                <a:spLocks noChangeShapeType="1"/>
              </p:cNvSpPr>
              <p:nvPr/>
            </p:nvSpPr>
            <p:spPr bwMode="auto">
              <a:xfrm flipH="1">
                <a:off x="4128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6" name="Line 10"/>
              <p:cNvSpPr>
                <a:spLocks noChangeShapeType="1"/>
              </p:cNvSpPr>
              <p:nvPr/>
            </p:nvSpPr>
            <p:spPr bwMode="auto">
              <a:xfrm>
                <a:off x="4416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7" name="Text Box 11"/>
              <p:cNvSpPr txBox="1">
                <a:spLocks noChangeArrowheads="1"/>
              </p:cNvSpPr>
              <p:nvPr/>
            </p:nvSpPr>
            <p:spPr bwMode="auto">
              <a:xfrm>
                <a:off x="3936" y="2160"/>
                <a:ext cx="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true</a:t>
                </a:r>
              </a:p>
            </p:txBody>
          </p:sp>
          <p:sp>
            <p:nvSpPr>
              <p:cNvPr id="792588" name="Text Box 12"/>
              <p:cNvSpPr txBox="1">
                <a:spLocks noChangeArrowheads="1"/>
              </p:cNvSpPr>
              <p:nvPr/>
            </p:nvSpPr>
            <p:spPr bwMode="auto">
              <a:xfrm>
                <a:off x="4560" y="2160"/>
                <a:ext cx="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false</a:t>
                </a:r>
              </a:p>
            </p:txBody>
          </p:sp>
          <p:sp>
            <p:nvSpPr>
              <p:cNvPr id="792589" name="Text Box 13"/>
              <p:cNvSpPr txBox="1">
                <a:spLocks noChangeArrowheads="1"/>
              </p:cNvSpPr>
              <p:nvPr/>
            </p:nvSpPr>
            <p:spPr bwMode="auto">
              <a:xfrm>
                <a:off x="4473" y="2448"/>
                <a:ext cx="71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⌝p</a:t>
                </a:r>
              </a:p>
            </p:txBody>
          </p:sp>
          <p:sp>
            <p:nvSpPr>
              <p:cNvPr id="792590" name="Text Box 14"/>
              <p:cNvSpPr txBox="1">
                <a:spLocks noChangeArrowheads="1"/>
              </p:cNvSpPr>
              <p:nvPr/>
            </p:nvSpPr>
            <p:spPr bwMode="auto">
              <a:xfrm>
                <a:off x="3632" y="2457"/>
                <a:ext cx="6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</a:t>
                </a:r>
              </a:p>
            </p:txBody>
          </p:sp>
          <p:sp>
            <p:nvSpPr>
              <p:cNvPr id="792591" name="Text Box 15"/>
              <p:cNvSpPr txBox="1">
                <a:spLocks noChangeArrowheads="1"/>
              </p:cNvSpPr>
              <p:nvPr/>
            </p:nvSpPr>
            <p:spPr bwMode="auto">
              <a:xfrm>
                <a:off x="4292" y="1632"/>
                <a:ext cx="2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</a:t>
                </a:r>
              </a:p>
            </p:txBody>
          </p:sp>
        </p:grpSp>
        <p:sp>
          <p:nvSpPr>
            <p:cNvPr id="792592" name="Text Box 16"/>
            <p:cNvSpPr txBox="1">
              <a:spLocks noChangeArrowheads="1"/>
            </p:cNvSpPr>
            <p:nvPr/>
          </p:nvSpPr>
          <p:spPr bwMode="auto">
            <a:xfrm>
              <a:off x="4124" y="1209"/>
              <a:ext cx="1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charset="0"/>
                </a:rPr>
                <a:t>if (p) then … else …</a:t>
              </a:r>
            </a:p>
          </p:txBody>
        </p:sp>
        <p:sp>
          <p:nvSpPr>
            <p:cNvPr id="792593" name="Line 17"/>
            <p:cNvSpPr>
              <a:spLocks noChangeShapeType="1"/>
            </p:cNvSpPr>
            <p:nvPr/>
          </p:nvSpPr>
          <p:spPr bwMode="auto">
            <a:xfrm>
              <a:off x="4272" y="144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3048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667000" y="6553200"/>
            <a:ext cx="38100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15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Symbolic Execution Illustrated</a:t>
            </a:r>
          </a:p>
        </p:txBody>
      </p:sp>
      <p:pic>
        <p:nvPicPr>
          <p:cNvPr id="8151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048000"/>
            <a:ext cx="6172200" cy="3403600"/>
          </a:xfrm>
          <a:prstGeom prst="rect">
            <a:avLst/>
          </a:prstGeom>
          <a:noFill/>
        </p:spPr>
      </p:pic>
      <p:sp>
        <p:nvSpPr>
          <p:cNvPr id="815108" name="Text Box 4"/>
          <p:cNvSpPr txBox="1">
            <a:spLocks noChangeArrowheads="1"/>
          </p:cNvSpPr>
          <p:nvPr/>
        </p:nvSpPr>
        <p:spPr bwMode="auto">
          <a:xfrm>
            <a:off x="990600" y="1676400"/>
            <a:ext cx="3429000" cy="1069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a,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b,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c,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d)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{</a:t>
            </a:r>
            <a:endParaRPr lang="en-US" sz="1600" noProof="1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return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Max(Max(a, b), Max(c, d));</a:t>
            </a:r>
          </a:p>
          <a:p>
            <a:pPr eaLnBrk="1" hangingPunct="1"/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}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endParaRPr lang="en-US" sz="1600" noProof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5109" name="Text Box 5"/>
          <p:cNvSpPr txBox="1">
            <a:spLocks noChangeArrowheads="1"/>
          </p:cNvSpPr>
          <p:nvPr/>
        </p:nvSpPr>
        <p:spPr bwMode="auto">
          <a:xfrm>
            <a:off x="4495800" y="1676400"/>
            <a:ext cx="4038600" cy="1069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Max(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int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,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 int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 {</a:t>
            </a:r>
            <a:endParaRPr lang="en-US" sz="1600" noProof="1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if 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 &gt;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noProof="1">
                <a:solidFill>
                  <a:srgbClr val="3333FF"/>
                </a:solidFill>
                <a:latin typeface="Arial" charset="0"/>
              </a:rPr>
              <a:t>return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eaLnBrk="1" hangingPunct="1"/>
            <a:r>
              <a:rPr lang="en-US" sz="1600" dirty="0">
                <a:latin typeface="Arial" charset="0"/>
              </a:rPr>
              <a:t>   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else</a:t>
            </a:r>
            <a:r>
              <a:rPr lang="en-US" sz="16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en-US" sz="1600" noProof="1">
                <a:solidFill>
                  <a:srgbClr val="000099"/>
                </a:solidFill>
                <a:latin typeface="Arial" charset="0"/>
              </a:rPr>
              <a:t>return</a:t>
            </a:r>
            <a:r>
              <a:rPr lang="en-US" sz="1600" noProof="1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y</a:t>
            </a:r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;</a:t>
            </a:r>
          </a:p>
          <a:p>
            <a:pPr eaLnBrk="1" hangingPunct="1"/>
            <a:r>
              <a:rPr lang="en-US" sz="1600" noProof="1">
                <a:solidFill>
                  <a:srgbClr val="000000"/>
                </a:solidFill>
                <a:latin typeface="Arial" charset="0"/>
              </a:rPr>
              <a:t>}</a:t>
            </a:r>
          </a:p>
        </p:txBody>
      </p:sp>
      <p:cxnSp>
        <p:nvCxnSpPr>
          <p:cNvPr id="10" name="Straight Arrow Connector 9"/>
          <p:cNvCxnSpPr>
            <a:stCxn id="815108" idx="2"/>
          </p:cNvCxnSpPr>
          <p:nvPr/>
        </p:nvCxnSpPr>
        <p:spPr>
          <a:xfrm rot="16200000" flipH="1">
            <a:off x="3259138" y="2192337"/>
            <a:ext cx="225427" cy="1333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Example: 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1809726"/>
          </a:xfrm>
        </p:spPr>
        <p:txBody>
          <a:bodyPr/>
          <a:lstStyle/>
          <a:p>
            <a:r>
              <a:rPr lang="en-US" sz="2800" dirty="0" err="1" smtClean="0"/>
              <a:t>PexValue.Add</a:t>
            </a:r>
            <a:r>
              <a:rPr lang="en-US" sz="2800" dirty="0" smtClean="0"/>
              <a:t>&lt;T&gt;(string name, T value)</a:t>
            </a:r>
          </a:p>
          <a:p>
            <a:r>
              <a:rPr lang="en-US" sz="2800" dirty="0" err="1" smtClean="0"/>
              <a:t>PexSymbolicValue.GetPathConditionString</a:t>
            </a:r>
            <a:r>
              <a:rPr lang="en-US" sz="2800" dirty="0" smtClean="0"/>
              <a:t>()</a:t>
            </a:r>
          </a:p>
          <a:p>
            <a:r>
              <a:rPr lang="en-US" sz="2800" dirty="0" err="1" smtClean="0"/>
              <a:t>PexSymbolicValue.ToString</a:t>
            </a:r>
            <a:r>
              <a:rPr lang="en-US" sz="2800" dirty="0" smtClean="0"/>
              <a:t>&lt;T&gt;(T value)</a:t>
            </a:r>
          </a:p>
          <a:p>
            <a:r>
              <a:rPr lang="en-US" sz="2800" dirty="0" err="1" smtClean="0"/>
              <a:t>PexSymbolicValue.Ignore</a:t>
            </a:r>
            <a:r>
              <a:rPr lang="en-US" sz="2800" dirty="0" smtClean="0"/>
              <a:t>&lt;T&gt;(T value)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67000" y="6553200"/>
            <a:ext cx="38100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3200"/>
            <a:ext cx="2289175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9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lang="en-US" sz="4800" dirty="0" smtClean="0"/>
              <a:t>Symbolic Execution revisited…</a:t>
            </a:r>
            <a:endParaRPr lang="en-US" sz="4800" dirty="0"/>
          </a:p>
        </p:txBody>
      </p:sp>
      <p:sp>
        <p:nvSpPr>
          <p:cNvPr id="792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828800"/>
            <a:ext cx="8540750" cy="462280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Exploration of all feasible execution paths: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Start execution from initial state </a:t>
            </a:r>
            <a:br>
              <a:rPr lang="en-US" sz="2000" dirty="0"/>
            </a:br>
            <a:r>
              <a:rPr lang="en-US" sz="2000" dirty="0"/>
              <a:t>with symbolic values as input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Operations yield</a:t>
            </a:r>
            <a:br>
              <a:rPr lang="en-US" sz="2000" dirty="0"/>
            </a:br>
            <a:r>
              <a:rPr lang="en-US" sz="2000" dirty="0"/>
              <a:t>terms over symbolic values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At conditional branch, fork </a:t>
            </a:r>
            <a:br>
              <a:rPr lang="en-US" sz="2000" dirty="0"/>
            </a:br>
            <a:r>
              <a:rPr lang="en-US" sz="2000" dirty="0"/>
              <a:t>execution for each feasible </a:t>
            </a:r>
            <a:br>
              <a:rPr lang="en-US" sz="2000" dirty="0"/>
            </a:br>
            <a:r>
              <a:rPr lang="en-US" sz="2000" dirty="0"/>
              <a:t>evaluation of the condition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For each </a:t>
            </a:r>
            <a:r>
              <a:rPr lang="en-US" sz="2000" dirty="0" smtClean="0"/>
              <a:t>path, </a:t>
            </a:r>
            <a:r>
              <a:rPr lang="en-US" sz="2000" dirty="0"/>
              <a:t>we get an </a:t>
            </a:r>
            <a:br>
              <a:rPr lang="en-US" sz="2000" dirty="0"/>
            </a:br>
            <a:r>
              <a:rPr lang="en-US" sz="2000" dirty="0"/>
              <a:t>accumulated path condition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For each </a:t>
            </a:r>
            <a:r>
              <a:rPr lang="en-US" sz="2400" dirty="0" smtClean="0"/>
              <a:t>path</a:t>
            </a:r>
            <a:r>
              <a:rPr lang="en-US" sz="2400" dirty="0"/>
              <a:t>, </a:t>
            </a:r>
            <a:r>
              <a:rPr lang="en-US" sz="2400" dirty="0" smtClean="0"/>
              <a:t>check if path condition is feasible</a:t>
            </a:r>
            <a:br>
              <a:rPr lang="en-US" sz="2400" dirty="0" smtClean="0"/>
            </a:br>
            <a:r>
              <a:rPr lang="en-US" sz="2400" dirty="0" smtClean="0"/>
              <a:t>(using automated constraint solver / theorem </a:t>
            </a:r>
            <a:r>
              <a:rPr lang="en-US" sz="2400" dirty="0" err="1" smtClean="0"/>
              <a:t>prover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638800" y="2362200"/>
            <a:ext cx="2895600" cy="2590800"/>
            <a:chOff x="3936" y="1104"/>
            <a:chExt cx="1824" cy="1632"/>
          </a:xfrm>
        </p:grpSpPr>
        <p:sp>
          <p:nvSpPr>
            <p:cNvPr id="792581" name="Rectangle 5"/>
            <p:cNvSpPr>
              <a:spLocks noChangeArrowheads="1"/>
            </p:cNvSpPr>
            <p:nvPr/>
          </p:nvSpPr>
          <p:spPr bwMode="auto">
            <a:xfrm>
              <a:off x="3936" y="1104"/>
              <a:ext cx="1824" cy="1632"/>
            </a:xfrm>
            <a:prstGeom prst="rect">
              <a:avLst/>
            </a:prstGeom>
            <a:solidFill>
              <a:schemeClr val="accent1">
                <a:alpha val="35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008" y="1584"/>
              <a:ext cx="1554" cy="1056"/>
              <a:chOff x="3632" y="1632"/>
              <a:chExt cx="1554" cy="1056"/>
            </a:xfrm>
          </p:grpSpPr>
          <p:sp>
            <p:nvSpPr>
              <p:cNvPr id="792583" name="Line 7"/>
              <p:cNvSpPr>
                <a:spLocks noChangeShapeType="1"/>
              </p:cNvSpPr>
              <p:nvPr/>
            </p:nvSpPr>
            <p:spPr bwMode="auto">
              <a:xfrm>
                <a:off x="4416" y="1824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4" name="Oval 8"/>
              <p:cNvSpPr>
                <a:spLocks noChangeArrowheads="1"/>
              </p:cNvSpPr>
              <p:nvPr/>
            </p:nvSpPr>
            <p:spPr bwMode="auto">
              <a:xfrm>
                <a:off x="4176" y="2016"/>
                <a:ext cx="480" cy="1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Arial" charset="0"/>
                  </a:rPr>
                  <a:t>p</a:t>
                </a:r>
              </a:p>
            </p:txBody>
          </p:sp>
          <p:sp>
            <p:nvSpPr>
              <p:cNvPr id="792585" name="Line 9"/>
              <p:cNvSpPr>
                <a:spLocks noChangeShapeType="1"/>
              </p:cNvSpPr>
              <p:nvPr/>
            </p:nvSpPr>
            <p:spPr bwMode="auto">
              <a:xfrm flipH="1">
                <a:off x="4128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6" name="Line 10"/>
              <p:cNvSpPr>
                <a:spLocks noChangeShapeType="1"/>
              </p:cNvSpPr>
              <p:nvPr/>
            </p:nvSpPr>
            <p:spPr bwMode="auto">
              <a:xfrm>
                <a:off x="4416" y="2208"/>
                <a:ext cx="2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587" name="Text Box 11"/>
              <p:cNvSpPr txBox="1">
                <a:spLocks noChangeArrowheads="1"/>
              </p:cNvSpPr>
              <p:nvPr/>
            </p:nvSpPr>
            <p:spPr bwMode="auto">
              <a:xfrm>
                <a:off x="3936" y="2160"/>
                <a:ext cx="3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true</a:t>
                </a:r>
              </a:p>
            </p:txBody>
          </p:sp>
          <p:sp>
            <p:nvSpPr>
              <p:cNvPr id="792588" name="Text Box 12"/>
              <p:cNvSpPr txBox="1">
                <a:spLocks noChangeArrowheads="1"/>
              </p:cNvSpPr>
              <p:nvPr/>
            </p:nvSpPr>
            <p:spPr bwMode="auto">
              <a:xfrm>
                <a:off x="4560" y="2160"/>
                <a:ext cx="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false</a:t>
                </a:r>
              </a:p>
            </p:txBody>
          </p:sp>
          <p:sp>
            <p:nvSpPr>
              <p:cNvPr id="792589" name="Text Box 13"/>
              <p:cNvSpPr txBox="1">
                <a:spLocks noChangeArrowheads="1"/>
              </p:cNvSpPr>
              <p:nvPr/>
            </p:nvSpPr>
            <p:spPr bwMode="auto">
              <a:xfrm>
                <a:off x="4473" y="2448"/>
                <a:ext cx="71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⌝p</a:t>
                </a:r>
              </a:p>
            </p:txBody>
          </p:sp>
          <p:sp>
            <p:nvSpPr>
              <p:cNvPr id="792590" name="Text Box 14"/>
              <p:cNvSpPr txBox="1">
                <a:spLocks noChangeArrowheads="1"/>
              </p:cNvSpPr>
              <p:nvPr/>
            </p:nvSpPr>
            <p:spPr bwMode="auto">
              <a:xfrm>
                <a:off x="3632" y="2457"/>
                <a:ext cx="6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C’=C⋀</a:t>
                </a:r>
                <a:r>
                  <a:rPr lang="en-US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</a:t>
                </a:r>
              </a:p>
            </p:txBody>
          </p:sp>
          <p:sp>
            <p:nvSpPr>
              <p:cNvPr id="792591" name="Text Box 15"/>
              <p:cNvSpPr txBox="1">
                <a:spLocks noChangeArrowheads="1"/>
              </p:cNvSpPr>
              <p:nvPr/>
            </p:nvSpPr>
            <p:spPr bwMode="auto">
              <a:xfrm>
                <a:off x="4292" y="1632"/>
                <a:ext cx="2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charset="0"/>
                  </a:rPr>
                  <a:t>C</a:t>
                </a:r>
              </a:p>
            </p:txBody>
          </p:sp>
        </p:grpSp>
        <p:sp>
          <p:nvSpPr>
            <p:cNvPr id="792592" name="Text Box 16"/>
            <p:cNvSpPr txBox="1">
              <a:spLocks noChangeArrowheads="1"/>
            </p:cNvSpPr>
            <p:nvPr/>
          </p:nvSpPr>
          <p:spPr bwMode="auto">
            <a:xfrm>
              <a:off x="4124" y="1209"/>
              <a:ext cx="13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charset="0"/>
                </a:rPr>
                <a:t>if (p) then … else …</a:t>
              </a:r>
            </a:p>
          </p:txBody>
        </p:sp>
        <p:sp>
          <p:nvSpPr>
            <p:cNvPr id="792593" name="Line 17"/>
            <p:cNvSpPr>
              <a:spLocks noChangeShapeType="1"/>
            </p:cNvSpPr>
            <p:nvPr/>
          </p:nvSpPr>
          <p:spPr bwMode="auto">
            <a:xfrm>
              <a:off x="4272" y="1440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Rounded Rectangle 20"/>
          <p:cNvSpPr/>
          <p:nvPr/>
        </p:nvSpPr>
        <p:spPr bwMode="auto">
          <a:xfrm>
            <a:off x="2667000" y="914400"/>
            <a:ext cx="5029200" cy="1828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Constraint solver cannot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reason about certain operations</a:t>
            </a:r>
          </a:p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(e.g., floating point arithmetic, interactions with the environment)</a:t>
            </a:r>
          </a:p>
        </p:txBody>
      </p:sp>
      <p:sp>
        <p:nvSpPr>
          <p:cNvPr id="22" name="Lightning Bolt 21"/>
          <p:cNvSpPr/>
          <p:nvPr/>
        </p:nvSpPr>
        <p:spPr bwMode="auto">
          <a:xfrm>
            <a:off x="2743200" y="1143000"/>
            <a:ext cx="381000" cy="10668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810000" y="4267200"/>
            <a:ext cx="5029200" cy="1828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Execution of programs</a:t>
            </a:r>
            <a:b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kumimoji="0" lang="en-US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that</a:t>
            </a:r>
            <a:r>
              <a:rPr kumimoji="0" lang="en-US" sz="24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interact with </a:t>
            </a:r>
            <a:br>
              <a:rPr kumimoji="0" lang="en-US" sz="24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kumimoji="0" lang="en-US" sz="2400" b="0" i="0" u="none" strike="noStrike" cap="none" normalizeH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stateful</a:t>
            </a:r>
            <a:r>
              <a:rPr kumimoji="0" lang="en-US" sz="24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environment </a:t>
            </a:r>
            <a:br>
              <a:rPr kumimoji="0" lang="en-US" sz="24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kumimoji="0" lang="en-US" sz="24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cannot be forked!</a:t>
            </a:r>
            <a:endParaRPr kumimoji="0" lang="en-US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4" name="Lightning Bolt 23"/>
          <p:cNvSpPr/>
          <p:nvPr/>
        </p:nvSpPr>
        <p:spPr bwMode="auto">
          <a:xfrm>
            <a:off x="3962400" y="4724400"/>
            <a:ext cx="381000" cy="1066800"/>
          </a:xfrm>
          <a:prstGeom prst="lightningBol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92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D0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792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D0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Background: Dynamic Symbolic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893647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Dynamic </a:t>
            </a:r>
            <a:r>
              <a:rPr lang="en-US" dirty="0" smtClean="0"/>
              <a:t>symbolic execution combines static and dynamic analysis:</a:t>
            </a:r>
          </a:p>
          <a:p>
            <a:r>
              <a:rPr lang="en-US" dirty="0" smtClean="0"/>
              <a:t>Execute program multiple times</a:t>
            </a:r>
            <a:br>
              <a:rPr lang="en-US" dirty="0" smtClean="0"/>
            </a:br>
            <a:r>
              <a:rPr lang="en-US" dirty="0" smtClean="0"/>
              <a:t>with different inputs</a:t>
            </a:r>
          </a:p>
          <a:p>
            <a:pPr lvl="1"/>
            <a:r>
              <a:rPr/>
              <a:t>b</a:t>
            </a:r>
            <a:r>
              <a:rPr smtClean="0"/>
              <a:t>uild abstract representation of execution path on the side</a:t>
            </a:r>
          </a:p>
          <a:p>
            <a:r>
              <a:rPr lang="en-US" dirty="0" smtClean="0"/>
              <a:t>Use constraint solver to obtain new inputs</a:t>
            </a:r>
          </a:p>
          <a:p>
            <a:pPr lvl="1"/>
            <a:r>
              <a:rPr/>
              <a:t>s</a:t>
            </a:r>
            <a:r>
              <a:rPr smtClean="0"/>
              <a:t>olve constraint system that represents an execution path not seen before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B2106F-877A-4110-9088-7E02C3BA47C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mtClean="0"/>
              <a:t>Background: Dynamic Symbolic Execution 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Combines concrete and symbolic execution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Algorithm:</a:t>
            </a:r>
          </a:p>
          <a:p>
            <a:pPr>
              <a:buNone/>
            </a:pPr>
            <a:r>
              <a:rPr lang="en-US" sz="2400" dirty="0" smtClean="0"/>
              <a:t>0.	Set J :=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∅</a:t>
            </a: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chemeClr val="accent1"/>
                </a:solidFill>
              </a:rPr>
              <a:t>(intuitively, J is set of analyzed program inputs)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Choose program input 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Arial Unicode MS"/>
                <a:ea typeface="Arial Unicode MS"/>
                <a:cs typeface="Arial Unicode MS"/>
              </a:rPr>
              <a:t>∉</a:t>
            </a:r>
            <a:r>
              <a:rPr lang="en-US" sz="2400" dirty="0" smtClean="0"/>
              <a:t> J     </a:t>
            </a:r>
            <a:r>
              <a:rPr lang="en-US" sz="2400" dirty="0" smtClean="0">
                <a:solidFill>
                  <a:schemeClr val="accent1"/>
                </a:solidFill>
              </a:rPr>
              <a:t>(stop if no such </a:t>
            </a:r>
            <a:r>
              <a:rPr lang="en-US" sz="2400" i="1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 can be found)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Output </a:t>
            </a:r>
            <a:r>
              <a:rPr lang="en-US" sz="2400" i="1" dirty="0" err="1" smtClean="0"/>
              <a:t>i</a:t>
            </a:r>
            <a:endParaRPr lang="en-US" sz="2400" i="1" dirty="0" smtClean="0"/>
          </a:p>
          <a:p>
            <a:pPr>
              <a:buAutoNum type="arabicPeriod"/>
            </a:pPr>
            <a:r>
              <a:rPr lang="en-US" sz="2400" dirty="0" smtClean="0"/>
              <a:t>execute P(</a:t>
            </a:r>
            <a:r>
              <a:rPr lang="en-US" sz="2400" i="1" dirty="0" err="1" smtClean="0"/>
              <a:t>i</a:t>
            </a:r>
            <a:r>
              <a:rPr lang="en-US" sz="2400" dirty="0" smtClean="0"/>
              <a:t>)</a:t>
            </a:r>
            <a:r>
              <a:rPr lang="en-US" sz="2400" i="1" dirty="0" smtClean="0"/>
              <a:t>;</a:t>
            </a:r>
            <a:r>
              <a:rPr lang="en-US" sz="2400" dirty="0" smtClean="0"/>
              <a:t> record path condition C </a:t>
            </a:r>
            <a:r>
              <a:rPr lang="en-US" sz="2400" dirty="0" smtClean="0">
                <a:solidFill>
                  <a:schemeClr val="accent1"/>
                </a:solidFill>
              </a:rPr>
              <a:t>(in particular, C(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) holds)</a:t>
            </a:r>
          </a:p>
          <a:p>
            <a:pPr>
              <a:buAutoNum type="arabicPeriod"/>
            </a:pPr>
            <a:r>
              <a:rPr lang="en-US" sz="2400" dirty="0" smtClean="0"/>
              <a:t>Set J := J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∪ C                       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(viewing C as the set { 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| C(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i="1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) } )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buAutoNum type="arabicPeriod"/>
            </a:pPr>
            <a:r>
              <a:rPr lang="en-US" sz="2400" dirty="0" err="1" smtClean="0"/>
              <a:t>Goto</a:t>
            </a:r>
            <a:r>
              <a:rPr lang="en-US" sz="2400" dirty="0" smtClean="0"/>
              <a:t> (1.)</a:t>
            </a:r>
          </a:p>
        </p:txBody>
      </p:sp>
      <p:sp>
        <p:nvSpPr>
          <p:cNvPr id="8" name="Curved Right Arrow 7"/>
          <p:cNvSpPr/>
          <p:nvPr/>
        </p:nvSpPr>
        <p:spPr>
          <a:xfrm flipV="1">
            <a:off x="76200" y="3886200"/>
            <a:ext cx="381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2667000" y="1600200"/>
            <a:ext cx="6019800" cy="1447800"/>
          </a:xfrm>
          <a:prstGeom prst="wedgeRoundRectCallout">
            <a:avLst>
              <a:gd name="adj1" fmla="val -9043"/>
              <a:gd name="adj2" fmla="val 88649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Does not terminate if number of execution paths is infinite </a:t>
            </a:r>
            <a:b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n the presence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of loops/recursion)</a:t>
            </a: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838200" y="762000"/>
            <a:ext cx="6324600" cy="2590800"/>
          </a:xfrm>
          <a:prstGeom prst="wedgeRoundRectCallout">
            <a:avLst>
              <a:gd name="adj1" fmla="val -33376"/>
              <a:gd name="adj2" fmla="val 6911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This choice decides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search order</a:t>
            </a:r>
          </a:p>
          <a:p>
            <a:pPr marL="0" marR="0" indent="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Search order decides how quick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we can achieve high code coverage!</a:t>
            </a:r>
          </a:p>
          <a:p>
            <a:pPr marL="0" marR="0" indent="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Incomplete constraint-solver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leads to</a:t>
            </a: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</a:t>
            </a:r>
            <a:r>
              <a:rPr kumimoji="0" lang="en-US" sz="2800" b="0" i="0" u="none" strike="noStrike" cap="none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under-approximation</a:t>
            </a: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 advTm="20763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6"/>
          <p:cNvSpPr>
            <a:spLocks noChangeArrowheads="1"/>
          </p:cNvSpPr>
          <p:nvPr/>
        </p:nvSpPr>
        <p:spPr bwMode="auto">
          <a:xfrm>
            <a:off x="3800791" y="2063353"/>
            <a:ext cx="1349269" cy="46547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Test</a:t>
            </a:r>
            <a:br>
              <a:rPr lang="en-US" sz="1600" dirty="0">
                <a:solidFill>
                  <a:schemeClr val="bg1"/>
                </a:solidFill>
                <a:latin typeface="Segoe" pitchFamily="34" charset="0"/>
              </a:rPr>
            </a:br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Inputs</a:t>
            </a:r>
          </a:p>
        </p:txBody>
      </p:sp>
      <p:sp>
        <p:nvSpPr>
          <p:cNvPr id="58" name="Rounded Rectangle 7"/>
          <p:cNvSpPr>
            <a:spLocks noChangeArrowheads="1"/>
          </p:cNvSpPr>
          <p:nvPr/>
        </p:nvSpPr>
        <p:spPr bwMode="auto">
          <a:xfrm>
            <a:off x="1038001" y="2994309"/>
            <a:ext cx="1991780" cy="46547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Constraint System</a:t>
            </a:r>
          </a:p>
        </p:txBody>
      </p:sp>
      <p:sp>
        <p:nvSpPr>
          <p:cNvPr id="59" name="Rounded Rectangle 8"/>
          <p:cNvSpPr>
            <a:spLocks noChangeArrowheads="1"/>
          </p:cNvSpPr>
          <p:nvPr/>
        </p:nvSpPr>
        <p:spPr bwMode="auto">
          <a:xfrm>
            <a:off x="5856820" y="2955520"/>
            <a:ext cx="1991780" cy="46547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Execution Path</a:t>
            </a:r>
          </a:p>
        </p:txBody>
      </p:sp>
      <p:sp>
        <p:nvSpPr>
          <p:cNvPr id="60" name="Can 9"/>
          <p:cNvSpPr>
            <a:spLocks noChangeArrowheads="1"/>
          </p:cNvSpPr>
          <p:nvPr/>
        </p:nvSpPr>
        <p:spPr bwMode="auto">
          <a:xfrm>
            <a:off x="3800791" y="3770106"/>
            <a:ext cx="1349269" cy="1086116"/>
          </a:xfrm>
          <a:prstGeom prst="can">
            <a:avLst>
              <a:gd name="adj" fmla="val 2500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Known</a:t>
            </a:r>
            <a:br>
              <a:rPr lang="en-US" sz="1600" dirty="0">
                <a:solidFill>
                  <a:schemeClr val="bg1"/>
                </a:solidFill>
                <a:latin typeface="Segoe" pitchFamily="34" charset="0"/>
              </a:rPr>
            </a:br>
            <a:r>
              <a:rPr lang="en-US" sz="1600" dirty="0">
                <a:solidFill>
                  <a:schemeClr val="bg1"/>
                </a:solidFill>
                <a:latin typeface="Segoe" pitchFamily="34" charset="0"/>
              </a:rPr>
              <a:t>Paths</a:t>
            </a:r>
          </a:p>
        </p:txBody>
      </p:sp>
      <p:sp>
        <p:nvSpPr>
          <p:cNvPr id="61" name="Bent Arrow 60"/>
          <p:cNvSpPr/>
          <p:nvPr/>
        </p:nvSpPr>
        <p:spPr bwMode="auto">
          <a:xfrm>
            <a:off x="2066015" y="2179723"/>
            <a:ext cx="1413521" cy="543058"/>
          </a:xfrm>
          <a:prstGeom prst="ben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>
              <a:latin typeface="Segoe"/>
            </a:endParaRPr>
          </a:p>
        </p:txBody>
      </p:sp>
      <p:sp>
        <p:nvSpPr>
          <p:cNvPr id="62" name="Bent Arrow 61"/>
          <p:cNvSpPr/>
          <p:nvPr/>
        </p:nvSpPr>
        <p:spPr bwMode="auto">
          <a:xfrm rot="5400000">
            <a:off x="5996259" y="1783281"/>
            <a:ext cx="620638" cy="1413521"/>
          </a:xfrm>
          <a:prstGeom prst="bentArrow">
            <a:avLst>
              <a:gd name="adj1" fmla="val 20519"/>
              <a:gd name="adj2" fmla="val 17245"/>
              <a:gd name="adj3" fmla="val 23074"/>
              <a:gd name="adj4" fmla="val 46831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>
              <a:latin typeface="Segoe"/>
            </a:endParaRPr>
          </a:p>
        </p:txBody>
      </p:sp>
      <p:sp>
        <p:nvSpPr>
          <p:cNvPr id="63" name="Bent Arrow 62"/>
          <p:cNvSpPr/>
          <p:nvPr/>
        </p:nvSpPr>
        <p:spPr bwMode="auto">
          <a:xfrm rot="10800000">
            <a:off x="5535564" y="3653738"/>
            <a:ext cx="1413521" cy="892166"/>
          </a:xfrm>
          <a:prstGeom prst="bentArrow">
            <a:avLst>
              <a:gd name="adj1" fmla="val 15687"/>
              <a:gd name="adj2" fmla="val 14357"/>
              <a:gd name="adj3" fmla="val 17018"/>
              <a:gd name="adj4" fmla="val 4375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>
              <a:latin typeface="Segoe"/>
            </a:endParaRPr>
          </a:p>
        </p:txBody>
      </p:sp>
      <p:sp>
        <p:nvSpPr>
          <p:cNvPr id="64" name="Bent Arrow 63"/>
          <p:cNvSpPr/>
          <p:nvPr/>
        </p:nvSpPr>
        <p:spPr bwMode="auto">
          <a:xfrm rot="16200000">
            <a:off x="2217587" y="3373667"/>
            <a:ext cx="853377" cy="1413521"/>
          </a:xfrm>
          <a:prstGeom prst="bentArrow">
            <a:avLst>
              <a:gd name="adj1" fmla="val 15687"/>
              <a:gd name="adj2" fmla="val 16353"/>
              <a:gd name="adj3" fmla="val 25000"/>
              <a:gd name="adj4" fmla="val 43750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200">
              <a:latin typeface="Segoe"/>
            </a:endParaRPr>
          </a:p>
        </p:txBody>
      </p:sp>
      <p:sp>
        <p:nvSpPr>
          <p:cNvPr id="65" name="TextBox 15"/>
          <p:cNvSpPr txBox="1">
            <a:spLocks noChangeArrowheads="1"/>
          </p:cNvSpPr>
          <p:nvPr/>
        </p:nvSpPr>
        <p:spPr bwMode="auto">
          <a:xfrm>
            <a:off x="6019800" y="1655572"/>
            <a:ext cx="21586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Segoe" pitchFamily="34" charset="0"/>
              </a:rPr>
              <a:t>Run Test and </a:t>
            </a:r>
            <a:r>
              <a:rPr lang="en-US" sz="1600" dirty="0" smtClean="0">
                <a:latin typeface="Segoe" pitchFamily="34" charset="0"/>
              </a:rPr>
              <a:t>Monitor</a:t>
            </a:r>
            <a:endParaRPr lang="en-US" sz="1600" dirty="0">
              <a:latin typeface="Segoe" pitchFamily="34" charset="0"/>
            </a:endParaRPr>
          </a:p>
        </p:txBody>
      </p:sp>
      <p:sp>
        <p:nvSpPr>
          <p:cNvPr id="66" name="TextBox 16"/>
          <p:cNvSpPr txBox="1">
            <a:spLocks noChangeArrowheads="1"/>
          </p:cNvSpPr>
          <p:nvPr/>
        </p:nvSpPr>
        <p:spPr bwMode="auto">
          <a:xfrm>
            <a:off x="6096000" y="4495800"/>
            <a:ext cx="1752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Segoe" pitchFamily="34" charset="0"/>
              </a:rPr>
              <a:t>Path </a:t>
            </a:r>
            <a:r>
              <a:rPr lang="en-US" sz="1600" dirty="0" smtClean="0">
                <a:latin typeface="Segoe" pitchFamily="34" charset="0"/>
              </a:rPr>
              <a:t>Condition</a:t>
            </a:r>
            <a:endParaRPr lang="en-US" sz="1600" dirty="0">
              <a:latin typeface="Segoe" pitchFamily="34" charset="0"/>
            </a:endParaRPr>
          </a:p>
        </p:txBody>
      </p:sp>
      <p:sp>
        <p:nvSpPr>
          <p:cNvPr id="67" name="TextBox 17"/>
          <p:cNvSpPr txBox="1">
            <a:spLocks noChangeArrowheads="1"/>
          </p:cNvSpPr>
          <p:nvPr/>
        </p:nvSpPr>
        <p:spPr bwMode="auto">
          <a:xfrm>
            <a:off x="1074430" y="4343400"/>
            <a:ext cx="25069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>
                <a:latin typeface="Segoe" pitchFamily="34" charset="0"/>
              </a:rPr>
              <a:t>Represent</a:t>
            </a:r>
            <a:br>
              <a:rPr lang="en-US" sz="1600" dirty="0">
                <a:latin typeface="Segoe" pitchFamily="34" charset="0"/>
              </a:rPr>
            </a:br>
            <a:r>
              <a:rPr lang="en-US" sz="1600" dirty="0">
                <a:latin typeface="Segoe" pitchFamily="34" charset="0"/>
              </a:rPr>
              <a:t>“A Path not </a:t>
            </a:r>
            <a:r>
              <a:rPr lang="en-US" sz="1600" dirty="0" smtClean="0">
                <a:latin typeface="Segoe" pitchFamily="34" charset="0"/>
              </a:rPr>
              <a:t>Seen </a:t>
            </a:r>
            <a:r>
              <a:rPr lang="en-US" sz="1600" dirty="0">
                <a:latin typeface="Segoe" pitchFamily="34" charset="0"/>
              </a:rPr>
              <a:t>Before”</a:t>
            </a:r>
          </a:p>
        </p:txBody>
      </p:sp>
      <p:sp>
        <p:nvSpPr>
          <p:cNvPr id="68" name="TextBox 18"/>
          <p:cNvSpPr txBox="1">
            <a:spLocks noChangeArrowheads="1"/>
          </p:cNvSpPr>
          <p:nvPr/>
        </p:nvSpPr>
        <p:spPr bwMode="auto">
          <a:xfrm>
            <a:off x="1447800" y="1981200"/>
            <a:ext cx="6960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Segoe" pitchFamily="34" charset="0"/>
              </a:rPr>
              <a:t>Solve</a:t>
            </a:r>
            <a:endParaRPr lang="en-US" sz="1200" dirty="0">
              <a:latin typeface="Segoe" pitchFamily="34" charset="0"/>
            </a:endParaRPr>
          </a:p>
        </p:txBody>
      </p:sp>
      <p:sp>
        <p:nvSpPr>
          <p:cNvPr id="69" name="Down Arrow 19"/>
          <p:cNvSpPr>
            <a:spLocks noChangeArrowheads="1"/>
          </p:cNvSpPr>
          <p:nvPr/>
        </p:nvSpPr>
        <p:spPr bwMode="auto">
          <a:xfrm>
            <a:off x="4333537" y="1371600"/>
            <a:ext cx="408261" cy="497804"/>
          </a:xfrm>
          <a:prstGeom prst="downArrow">
            <a:avLst>
              <a:gd name="adj1" fmla="val 50000"/>
              <a:gd name="adj2" fmla="val 50024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200">
              <a:latin typeface="Segoe" pitchFamily="34" charset="0"/>
            </a:endParaRPr>
          </a:p>
        </p:txBody>
      </p:sp>
      <p:sp>
        <p:nvSpPr>
          <p:cNvPr id="71" name="TextBox 22"/>
          <p:cNvSpPr txBox="1">
            <a:spLocks noChangeArrowheads="1"/>
          </p:cNvSpPr>
          <p:nvPr/>
        </p:nvSpPr>
        <p:spPr bwMode="auto">
          <a:xfrm>
            <a:off x="2438400" y="5228272"/>
            <a:ext cx="57468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dirty="0">
                <a:latin typeface="Segoe" pitchFamily="34" charset="0"/>
              </a:rPr>
              <a:t>Test inputs may be …</a:t>
            </a:r>
          </a:p>
          <a:p>
            <a:pPr algn="l">
              <a:buFont typeface="Wingdings" pitchFamily="2" charset="2"/>
              <a:buChar char="§"/>
            </a:pPr>
            <a:r>
              <a:rPr lang="en-US" dirty="0" smtClean="0">
                <a:latin typeface="Segoe" pitchFamily="34" charset="0"/>
              </a:rPr>
              <a:t>  </a:t>
            </a:r>
            <a:r>
              <a:rPr lang="en-US" dirty="0">
                <a:latin typeface="Segoe" pitchFamily="34" charset="0"/>
              </a:rPr>
              <a:t>Arguments of </a:t>
            </a:r>
            <a:r>
              <a:rPr lang="en-US" dirty="0" smtClean="0">
                <a:latin typeface="Segoe" pitchFamily="34" charset="0"/>
              </a:rPr>
              <a:t>parameterized unit tests</a:t>
            </a:r>
            <a:endParaRPr lang="en-US" dirty="0">
              <a:latin typeface="Segoe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en-US" dirty="0">
                <a:latin typeface="Segoe" pitchFamily="34" charset="0"/>
              </a:rPr>
              <a:t> </a:t>
            </a:r>
            <a:r>
              <a:rPr lang="en-US" dirty="0" smtClean="0">
                <a:latin typeface="Segoe" pitchFamily="34" charset="0"/>
              </a:rPr>
              <a:t> Return </a:t>
            </a:r>
            <a:r>
              <a:rPr lang="en-US" dirty="0">
                <a:latin typeface="Segoe" pitchFamily="34" charset="0"/>
              </a:rPr>
              <a:t>values of mock-object methods</a:t>
            </a:r>
          </a:p>
          <a:p>
            <a:pPr algn="l">
              <a:buFont typeface="Wingdings" pitchFamily="2" charset="2"/>
              <a:buChar char="§"/>
            </a:pPr>
            <a:r>
              <a:rPr lang="en-US" dirty="0">
                <a:latin typeface="Segoe" pitchFamily="34" charset="0"/>
              </a:rPr>
              <a:t> </a:t>
            </a:r>
            <a:r>
              <a:rPr lang="en-US" dirty="0" smtClean="0">
                <a:latin typeface="Segoe" pitchFamily="34" charset="0"/>
              </a:rPr>
              <a:t> Web-service </a:t>
            </a:r>
            <a:r>
              <a:rPr lang="en-US" dirty="0">
                <a:latin typeface="Segoe" pitchFamily="34" charset="0"/>
              </a:rPr>
              <a:t>requests or replies</a:t>
            </a:r>
          </a:p>
          <a:p>
            <a:pPr algn="l">
              <a:buFont typeface="Wingdings" pitchFamily="2" charset="2"/>
              <a:buChar char="§"/>
            </a:pPr>
            <a:r>
              <a:rPr lang="en-US" dirty="0">
                <a:latin typeface="Segoe" pitchFamily="34" charset="0"/>
              </a:rPr>
              <a:t> </a:t>
            </a:r>
            <a:r>
              <a:rPr lang="en-US" dirty="0" smtClean="0">
                <a:latin typeface="Segoe" pitchFamily="34" charset="0"/>
              </a:rPr>
              <a:t> Injected </a:t>
            </a:r>
            <a:r>
              <a:rPr lang="en-US" dirty="0">
                <a:latin typeface="Segoe" pitchFamily="34" charset="0"/>
              </a:rPr>
              <a:t>exceptions and mutated values</a:t>
            </a:r>
          </a:p>
        </p:txBody>
      </p:sp>
      <p:sp>
        <p:nvSpPr>
          <p:cNvPr id="74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Feedback loop</a:t>
            </a:r>
            <a:endParaRPr lang="en-US" dirty="0"/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1981200" y="1371600"/>
            <a:ext cx="23815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Segoe" pitchFamily="34" charset="0"/>
              </a:rPr>
              <a:t>Initially, choose arbitrary</a:t>
            </a:r>
            <a:endParaRPr lang="en-US" sz="1600" dirty="0">
              <a:latin typeface="Segoe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85800" y="5105400"/>
            <a:ext cx="777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0000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smtClean="0"/>
              <a:t>Example: ResourceReader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Class in </a:t>
            </a:r>
            <a:r>
              <a:rPr lang="en-US" sz="2800" dirty="0" err="1" smtClean="0"/>
              <a:t>mscorlib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Takes stream of bytes, extracts ‘resource’ chunks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1067"/>
          <a:stretch>
            <a:fillRect/>
          </a:stretch>
        </p:blipFill>
        <p:spPr bwMode="auto">
          <a:xfrm>
            <a:off x="342900" y="3048000"/>
            <a:ext cx="8481060" cy="26384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8"/>
          <p:cNvSpPr/>
          <p:nvPr/>
        </p:nvSpPr>
        <p:spPr bwMode="auto">
          <a:xfrm>
            <a:off x="609600" y="5334000"/>
            <a:ext cx="1371600" cy="2286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914400" y="3200400"/>
            <a:ext cx="2286000" cy="2286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smtClean="0"/>
              <a:t>Example: ResourceReader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36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28691" b="32542"/>
          <a:stretch>
            <a:fillRect/>
          </a:stretch>
        </p:blipFill>
        <p:spPr bwMode="auto">
          <a:xfrm>
            <a:off x="381000" y="1371600"/>
            <a:ext cx="8402645" cy="492826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>
            <a:off x="1905000" y="1828800"/>
            <a:ext cx="1371600" cy="2286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9275" y="3810000"/>
            <a:ext cx="7248525" cy="2295525"/>
          </a:xfrm>
          <a:prstGeom prst="rect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ffectLst>
            <a:outerShdw blurRad="50800" dist="165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ounded Rectangle 9"/>
          <p:cNvSpPr/>
          <p:nvPr/>
        </p:nvSpPr>
        <p:spPr bwMode="auto">
          <a:xfrm>
            <a:off x="1524000" y="3581400"/>
            <a:ext cx="7086600" cy="6096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362200" y="5562600"/>
            <a:ext cx="6781800" cy="2286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  <p:bldP spid="11" grpId="0" animBg="1"/>
      <p:bldP spid="11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smtClean="0"/>
              <a:t>Example: ResourceReader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Traditional approach: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Writing many tests that cover the code,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making sure it does not crash.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990600" y="2895600"/>
            <a:ext cx="7162800" cy="3733800"/>
          </a:xfrm>
          <a:prstGeom prst="roundRect">
            <a:avLst>
              <a:gd name="adj" fmla="val 6963"/>
            </a:avLst>
          </a:prstGeom>
          <a:solidFill>
            <a:schemeClr val="tx1"/>
          </a:solidFill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0" rIns="109728" bIns="54864" numCol="1" rtlCol="0" anchor="t" anchorCtr="0" compatLnSpc="1">
            <a:prstTxWarp prst="textNoShape">
              <a:avLst/>
            </a:prstTxWarp>
          </a:bodyPr>
          <a:lstStyle/>
          <a:p>
            <a:pPr marR="0" indent="0" defTabSz="109696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2060"/>
                </a:solidFill>
              </a:rPr>
              <a:t>Possible test case, written by Hand</a:t>
            </a:r>
          </a:p>
          <a:p>
            <a:pPr marR="0" indent="0" defTabSz="109696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002060"/>
              </a:solidFill>
            </a:endParaRPr>
          </a:p>
          <a:p>
            <a:pPr marR="0" indent="0" defTabSz="109696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276600"/>
            <a:ext cx="46767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ounded Rectangle 6"/>
          <p:cNvSpPr/>
          <p:nvPr/>
        </p:nvSpPr>
        <p:spPr bwMode="auto">
          <a:xfrm>
            <a:off x="1371600" y="3505200"/>
            <a:ext cx="2209800" cy="18288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743200" y="5791200"/>
            <a:ext cx="2209800" cy="3048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667000" y="5486400"/>
            <a:ext cx="3048000" cy="304800"/>
          </a:xfrm>
          <a:prstGeom prst="round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7" grpId="1" animBg="1"/>
      <p:bldP spid="8" grpId="0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Tutorial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215000"/>
          </a:xfrm>
        </p:spPr>
        <p:txBody>
          <a:bodyPr/>
          <a:lstStyle/>
          <a:p>
            <a:r>
              <a:rPr lang="en-US" dirty="0" smtClean="0"/>
              <a:t>What is unit testing?</a:t>
            </a:r>
          </a:p>
          <a:p>
            <a:r>
              <a:rPr lang="en-US" dirty="0" smtClean="0"/>
              <a:t>What is parameterized unit testing?</a:t>
            </a:r>
          </a:p>
          <a:p>
            <a:r>
              <a:rPr lang="en-US" dirty="0" smtClean="0"/>
              <a:t>Test input generation by</a:t>
            </a:r>
            <a:br>
              <a:rPr lang="en-US" dirty="0" smtClean="0"/>
            </a:br>
            <a:r>
              <a:rPr lang="en-US" dirty="0" smtClean="0"/>
              <a:t>Dynamic Symbolic Execution</a:t>
            </a:r>
          </a:p>
          <a:p>
            <a:r>
              <a:rPr lang="en-US" dirty="0" smtClean="0"/>
              <a:t>How to write parameterized unit tests</a:t>
            </a:r>
          </a:p>
          <a:p>
            <a:pPr lvl="1"/>
            <a:r>
              <a:rPr smtClean="0"/>
              <a:t>With Pex, in VS, or from command-line</a:t>
            </a:r>
            <a:endParaRPr lang="en-US" dirty="0" smtClean="0"/>
          </a:p>
          <a:p>
            <a:r>
              <a:rPr lang="en-US" dirty="0" smtClean="0"/>
              <a:t>How to write good tests</a:t>
            </a:r>
          </a:p>
          <a:p>
            <a:r>
              <a:rPr lang="en-US" dirty="0" smtClean="0"/>
              <a:t>Outlook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9505"/>
          <a:stretch>
            <a:fillRect/>
          </a:stretch>
        </p:blipFill>
        <p:spPr bwMode="auto">
          <a:xfrm>
            <a:off x="390525" y="1329623"/>
            <a:ext cx="6086475" cy="522357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ounded Rectangle 16"/>
          <p:cNvSpPr/>
          <p:nvPr/>
        </p:nvSpPr>
        <p:spPr bwMode="auto">
          <a:xfrm>
            <a:off x="2971800" y="1752600"/>
            <a:ext cx="5867400" cy="2286000"/>
          </a:xfrm>
          <a:prstGeom prst="roundRect">
            <a:avLst>
              <a:gd name="adj" fmla="val 6963"/>
            </a:avLst>
          </a:prstGeom>
          <a:solidFill>
            <a:schemeClr val="tx1"/>
          </a:solidFill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0" rIns="109728" bIns="54864" numCol="1" rtlCol="0" anchor="t" anchorCtr="0" compatLnSpc="1">
            <a:prstTxWarp prst="textNoShape">
              <a:avLst/>
            </a:prstTxWarp>
          </a:bodyPr>
          <a:lstStyle/>
          <a:p>
            <a:pPr marR="0" indent="0" defTabSz="1096963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2060"/>
                </a:solidFill>
              </a:rPr>
              <a:t>Parameterized Unit Test, written by hand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r="5660"/>
          <a:stretch>
            <a:fillRect/>
          </a:stretch>
        </p:blipFill>
        <p:spPr bwMode="auto">
          <a:xfrm>
            <a:off x="3048000" y="2133600"/>
            <a:ext cx="57150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Example: ResourceReader</a:t>
            </a:r>
            <a:endParaRPr lang="en-US" dirty="0"/>
          </a:p>
        </p:txBody>
      </p:sp>
      <p:cxnSp>
        <p:nvCxnSpPr>
          <p:cNvPr id="8" name="Shape 7"/>
          <p:cNvCxnSpPr>
            <a:stCxn id="17" idx="1"/>
          </p:cNvCxnSpPr>
          <p:nvPr/>
        </p:nvCxnSpPr>
        <p:spPr>
          <a:xfrm rot="10800000">
            <a:off x="1752600" y="1524002"/>
            <a:ext cx="1219200" cy="1371598"/>
          </a:xfrm>
          <a:prstGeom prst="curvedConnector2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 bwMode="auto">
          <a:xfrm>
            <a:off x="6781800" y="2124081"/>
            <a:ext cx="1600200" cy="609600"/>
          </a:xfrm>
          <a:prstGeom prst="roundRect">
            <a:avLst>
              <a:gd name="adj" fmla="val 50000"/>
            </a:avLst>
          </a:prstGeom>
          <a:solidFill>
            <a:srgbClr val="FF0000">
              <a:alpha val="10196"/>
            </a:srgbClr>
          </a:solidFill>
          <a:ln w="6350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cxnSp>
        <p:nvCxnSpPr>
          <p:cNvPr id="19" name="Shape 18"/>
          <p:cNvCxnSpPr>
            <a:stCxn id="16" idx="3"/>
            <a:endCxn id="15" idx="2"/>
          </p:cNvCxnSpPr>
          <p:nvPr/>
        </p:nvCxnSpPr>
        <p:spPr>
          <a:xfrm flipV="1">
            <a:off x="3429000" y="2733681"/>
            <a:ext cx="4152900" cy="3095619"/>
          </a:xfrm>
          <a:prstGeom prst="curvedConnector2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 bwMode="auto">
          <a:xfrm>
            <a:off x="1219200" y="3886200"/>
            <a:ext cx="2209800" cy="2057400"/>
          </a:xfrm>
          <a:prstGeom prst="roundRect">
            <a:avLst>
              <a:gd name="adj" fmla="val 6963"/>
            </a:avLst>
          </a:prstGeom>
          <a:solidFill>
            <a:schemeClr val="tx1"/>
          </a:solidFill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0" rIns="109728" bIns="54864" numCol="1" rtlCol="0" anchor="t" anchorCtr="0" compatLnSpc="1">
            <a:prstTxWarp prst="textNoShape">
              <a:avLst/>
            </a:prstTxWarp>
          </a:bodyPr>
          <a:lstStyle/>
          <a:p>
            <a:pPr defTabSz="1096963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2060"/>
                </a:solidFill>
              </a:rPr>
              <a:t>Test input, generated by Pex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572000"/>
            <a:ext cx="1990725" cy="13144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6" name="Rounded Rectangle 15"/>
          <p:cNvSpPr/>
          <p:nvPr/>
        </p:nvSpPr>
        <p:spPr bwMode="auto">
          <a:xfrm>
            <a:off x="1143000" y="5638800"/>
            <a:ext cx="2286000" cy="381000"/>
          </a:xfrm>
          <a:prstGeom prst="roundRect">
            <a:avLst>
              <a:gd name="adj" fmla="val 50000"/>
            </a:avLst>
          </a:prstGeom>
          <a:solidFill>
            <a:srgbClr val="FF0000">
              <a:alpha val="10196"/>
            </a:srgbClr>
          </a:solidFill>
          <a:ln w="63500">
            <a:solidFill>
              <a:srgbClr val="FF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8" grpId="0" animBg="1"/>
      <p:bldP spid="16" grpId="0" animBg="1"/>
      <p:bldP spid="16" grpId="1" animBg="1"/>
      <p:bldP spid="16" grpId="2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Walkthrough: Pex Command-Line and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Example: Code instrumentation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77343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Example: Regression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2499146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If manual inspection of the generated tests does not reveal bugs, the current behavior of </a:t>
            </a:r>
            <a:r>
              <a:rPr lang="en-US" sz="2800" dirty="0" err="1" smtClean="0"/>
              <a:t>DateTime</a:t>
            </a:r>
            <a:r>
              <a:rPr lang="en-US" sz="2800" dirty="0" smtClean="0"/>
              <a:t> can be captured for future regression testing.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err="1" smtClean="0"/>
              <a:t>PexValue.AddForValidation</a:t>
            </a:r>
            <a:r>
              <a:rPr lang="en-US" sz="2800" dirty="0" smtClean="0"/>
              <a:t>&lt;T&gt;(</a:t>
            </a:r>
            <a:br>
              <a:rPr lang="en-US" sz="2800" dirty="0" smtClean="0"/>
            </a:br>
            <a:r>
              <a:rPr lang="en-US" sz="2800" dirty="0" smtClean="0"/>
              <a:t>  string name, T value)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1929759"/>
          </a:xfrm>
        </p:spPr>
        <p:txBody>
          <a:bodyPr/>
          <a:lstStyle/>
          <a:p>
            <a:r>
              <a:rPr lang="en-US" dirty="0" smtClean="0"/>
              <a:t>W</a:t>
            </a:r>
            <a:r>
              <a:rPr smtClean="0"/>
              <a:t>rite </a:t>
            </a:r>
            <a:r>
              <a:rPr lang="en-US" dirty="0" smtClean="0"/>
              <a:t>several </a:t>
            </a:r>
            <a:r>
              <a:rPr i="1" smtClean="0"/>
              <a:t>parameterized</a:t>
            </a:r>
            <a:r>
              <a:rPr smtClean="0"/>
              <a:t> unit tests for the</a:t>
            </a:r>
            <a:r>
              <a:rPr lang="en-US" dirty="0" smtClean="0"/>
              <a:t> credit card validation service</a:t>
            </a:r>
          </a:p>
          <a:p>
            <a:r>
              <a:rPr lang="en-US" dirty="0" smtClean="0"/>
              <a:t>Implement credit card validation service with </a:t>
            </a:r>
            <a:r>
              <a:rPr lang="en-US" dirty="0" err="1" smtClean="0"/>
              <a:t>Pex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495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sz="5200" smtClean="0"/>
              <a:t>Parameterized Unit Testing</a:t>
            </a:r>
            <a:br>
              <a:rPr sz="5200" smtClean="0"/>
            </a:br>
            <a:r>
              <a:rPr sz="5200" smtClean="0"/>
              <a:t>with </a:t>
            </a:r>
            <a:r>
              <a:rPr sz="5200" smtClean="0">
                <a:latin typeface="Magneto" pitchFamily="82" charset="0"/>
              </a:rPr>
              <a:t>Pex</a:t>
            </a:r>
            <a:r>
              <a:rPr sz="5200" smtClean="0"/>
              <a:t>: Tutorial</a:t>
            </a:r>
            <a:r>
              <a:rPr sz="5200" smtClean="0">
                <a:latin typeface="Magneto" pitchFamily="82" charset="0"/>
              </a:rPr>
              <a:t/>
            </a:r>
            <a:br>
              <a:rPr sz="5200" smtClean="0">
                <a:latin typeface="Magneto" pitchFamily="82" charset="0"/>
              </a:rPr>
            </a:br>
            <a:r>
              <a:rPr sz="5200" smtClean="0"/>
              <a:t>Session 3</a:t>
            </a:r>
            <a:br>
              <a:rPr sz="5200" smtClean="0"/>
            </a:br>
            <a:r>
              <a:rPr sz="5200" dirty="0" smtClean="0">
                <a:hlinkClick r:id="rId3"/>
              </a:rPr>
              <a:t/>
            </a:r>
            <a:br>
              <a:rPr sz="5200" dirty="0" smtClean="0">
                <a:hlinkClick r:id="rId3"/>
              </a:rPr>
            </a:br>
            <a:r>
              <a:rPr lang="en-US" sz="200" dirty="0" smtClean="0">
                <a:solidFill>
                  <a:schemeClr val="tx1"/>
                </a:solidFill>
                <a:hlinkClick r:id="rId3"/>
              </a:rPr>
              <a:t/>
            </a:r>
            <a:br>
              <a:rPr lang="en-US" sz="200" dirty="0" smtClean="0">
                <a:solidFill>
                  <a:schemeClr val="tx1"/>
                </a:solidFill>
                <a:hlinkClick r:id="rId3"/>
              </a:rPr>
            </a:b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http://research.microsoft.com/Pex</a:t>
            </a: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sz="2800" b="1" spc="-150" dirty="0" smtClean="0"/>
              <a:t>Nikolai Tillmann</a:t>
            </a:r>
            <a:r>
              <a:rPr sz="2800" spc="-150" dirty="0" smtClean="0"/>
              <a:t>, Peli de Halleux, Wolfram Schulte</a:t>
            </a:r>
            <a:br>
              <a:rPr sz="2800" spc="-150" dirty="0" smtClean="0"/>
            </a:br>
            <a:r>
              <a:rPr sz="2800" spc="-150" dirty="0" smtClean="0"/>
              <a:t>Microsoft Research, Redmond</a:t>
            </a:r>
            <a:endParaRPr sz="2800" spc="-1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166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Pernambuco</a:t>
            </a:r>
            <a:r>
              <a:rPr lang="en-US" dirty="0" smtClean="0"/>
              <a:t> School, Dec.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Autofit/>
          </a:bodyPr>
          <a:lstStyle/>
          <a:p>
            <a:pPr marL="548640" lvl="1">
              <a:buNone/>
              <a:tabLst>
                <a:tab pos="4572000" algn="l"/>
              </a:tabLst>
            </a:pPr>
            <a:r>
              <a:rPr lang="en-US" sz="1600" dirty="0" smtClean="0">
                <a:solidFill>
                  <a:schemeClr val="tx2"/>
                </a:solidFill>
                <a:latin typeface="Lucida Console" pitchFamily="49" charset="0"/>
              </a:rPr>
              <a:t>void</a:t>
            </a:r>
            <a:r>
              <a:rPr lang="en-US" sz="1600" dirty="0" smtClean="0">
                <a:latin typeface="Lucida Console" pitchFamily="49" charset="0"/>
              </a:rPr>
              <a:t> Complicated(</a:t>
            </a:r>
            <a:r>
              <a:rPr lang="en-US" sz="1600" dirty="0" err="1" smtClean="0">
                <a:solidFill>
                  <a:schemeClr val="tx2"/>
                </a:solidFill>
                <a:latin typeface="Lucida Console" pitchFamily="49" charset="0"/>
              </a:rPr>
              <a:t>int</a:t>
            </a:r>
            <a:r>
              <a:rPr lang="en-US" sz="1600" dirty="0" smtClean="0">
                <a:latin typeface="Lucida Console" pitchFamily="49" charset="0"/>
              </a:rPr>
              <a:t> x, </a:t>
            </a:r>
            <a:r>
              <a:rPr lang="en-US" sz="1600" dirty="0" err="1" smtClean="0">
                <a:solidFill>
                  <a:schemeClr val="tx2"/>
                </a:solidFill>
                <a:latin typeface="Lucida Console" pitchFamily="49" charset="0"/>
              </a:rPr>
              <a:t>int</a:t>
            </a:r>
            <a:r>
              <a:rPr lang="en-US" sz="1600" dirty="0" smtClean="0">
                <a:latin typeface="Lucida Console" pitchFamily="49" charset="0"/>
              </a:rPr>
              <a:t> y) {	</a:t>
            </a:r>
            <a:r>
              <a:rPr lang="en-US" sz="1600" dirty="0" err="1" smtClean="0">
                <a:solidFill>
                  <a:schemeClr val="tx2"/>
                </a:solidFill>
                <a:latin typeface="Lucida Console" pitchFamily="49" charset="0"/>
              </a:rPr>
              <a:t>int</a:t>
            </a:r>
            <a:r>
              <a:rPr lang="en-US" sz="1600" dirty="0" smtClean="0">
                <a:latin typeface="Lucida Console" pitchFamily="49" charset="0"/>
              </a:rPr>
              <a:t> Obfuscate (</a:t>
            </a:r>
            <a:r>
              <a:rPr lang="en-US" sz="1600" dirty="0" err="1" smtClean="0">
                <a:solidFill>
                  <a:schemeClr val="tx2"/>
                </a:solidFill>
                <a:latin typeface="Lucida Console" pitchFamily="49" charset="0"/>
              </a:rPr>
              <a:t>int</a:t>
            </a:r>
            <a:r>
              <a:rPr lang="en-US" sz="1600" dirty="0" smtClean="0">
                <a:latin typeface="Lucida Console" pitchFamily="49" charset="0"/>
              </a:rPr>
              <a:t> y) {</a:t>
            </a:r>
          </a:p>
          <a:p>
            <a:pPr marL="548640" lvl="1">
              <a:buNone/>
              <a:tabLst>
                <a:tab pos="4572000" algn="l"/>
                <a:tab pos="4800600" algn="l"/>
              </a:tabLst>
            </a:pPr>
            <a:r>
              <a:rPr lang="en-US" sz="1600" dirty="0" smtClean="0">
                <a:solidFill>
                  <a:schemeClr val="tx2"/>
                </a:solidFill>
                <a:latin typeface="Lucida Console" pitchFamily="49" charset="0"/>
              </a:rPr>
              <a:t>  if</a:t>
            </a:r>
            <a:r>
              <a:rPr lang="en-US" sz="1600" dirty="0" smtClean="0">
                <a:latin typeface="Lucida Console" pitchFamily="49" charset="0"/>
              </a:rPr>
              <a:t> (x == Obfuscate(y)) 	  </a:t>
            </a:r>
            <a:r>
              <a:rPr lang="en-US" sz="1600" dirty="0" smtClean="0">
                <a:solidFill>
                  <a:schemeClr val="tx2"/>
                </a:solidFill>
                <a:latin typeface="Lucida Console" pitchFamily="49" charset="0"/>
              </a:rPr>
              <a:t>return</a:t>
            </a:r>
            <a:r>
              <a:rPr lang="en-US" sz="1600" dirty="0" smtClean="0">
                <a:latin typeface="Lucida Console" pitchFamily="49" charset="0"/>
              </a:rPr>
              <a:t> (100+y)*567 % 2347; </a:t>
            </a:r>
          </a:p>
          <a:p>
            <a:pPr marL="548640" lvl="1">
              <a:buNone/>
              <a:tabLst>
                <a:tab pos="4572000" algn="l"/>
              </a:tabLst>
            </a:pPr>
            <a:r>
              <a:rPr lang="en-US" sz="1600" dirty="0" smtClean="0">
                <a:solidFill>
                  <a:srgbClr val="FF0000"/>
                </a:solidFill>
                <a:latin typeface="Lucida Console" pitchFamily="49" charset="0"/>
              </a:rPr>
              <a:t>    error()</a:t>
            </a:r>
            <a:r>
              <a:rPr lang="en-US" sz="1600" dirty="0" smtClean="0">
                <a:latin typeface="Lucida Console" pitchFamily="49" charset="0"/>
              </a:rPr>
              <a:t>; 	}</a:t>
            </a:r>
          </a:p>
          <a:p>
            <a:pPr marL="548640" lvl="1">
              <a:buNone/>
              <a:tabLst>
                <a:tab pos="4572000" algn="l"/>
              </a:tabLst>
            </a:pPr>
            <a:r>
              <a:rPr lang="en-US" sz="1600" dirty="0" smtClean="0">
                <a:solidFill>
                  <a:schemeClr val="tx2"/>
                </a:solidFill>
                <a:latin typeface="Lucida Console" pitchFamily="49" charset="0"/>
              </a:rPr>
              <a:t>  else</a:t>
            </a:r>
            <a:r>
              <a:rPr lang="en-US" sz="1600" dirty="0" smtClean="0">
                <a:latin typeface="Lucida Console" pitchFamily="49" charset="0"/>
              </a:rPr>
              <a:t> </a:t>
            </a:r>
          </a:p>
          <a:p>
            <a:pPr marL="548640" lvl="1">
              <a:buNone/>
              <a:tabLst>
                <a:tab pos="4572000" algn="l"/>
              </a:tabLst>
            </a:pPr>
            <a:r>
              <a:rPr lang="en-US" sz="1600" dirty="0" smtClean="0">
                <a:solidFill>
                  <a:schemeClr val="tx2"/>
                </a:solidFill>
                <a:latin typeface="Lucida Console" pitchFamily="49" charset="0"/>
              </a:rPr>
              <a:t>    return</a:t>
            </a:r>
            <a:r>
              <a:rPr lang="en-US" sz="1600" dirty="0" smtClean="0">
                <a:latin typeface="Lucida Console" pitchFamily="49" charset="0"/>
              </a:rPr>
              <a:t>;</a:t>
            </a:r>
          </a:p>
          <a:p>
            <a:pPr marL="548640" lvl="1">
              <a:buNone/>
              <a:tabLst>
                <a:tab pos="4572000" algn="l"/>
              </a:tabLst>
            </a:pPr>
            <a:r>
              <a:rPr lang="en-US" sz="1600" dirty="0" smtClean="0">
                <a:latin typeface="Lucida Console" pitchFamily="49" charset="0"/>
              </a:rPr>
              <a:t>}</a:t>
            </a:r>
          </a:p>
          <a:p>
            <a:pPr marL="514350" indent="-514350">
              <a:buNone/>
            </a:pPr>
            <a:endParaRPr lang="en-US" sz="1900" dirty="0" smtClean="0"/>
          </a:p>
          <a:p>
            <a:pPr marL="514350" indent="-514350">
              <a:buNone/>
            </a:pPr>
            <a:r>
              <a:rPr lang="en-US" sz="1900" dirty="0" smtClean="0"/>
              <a:t>Dynamic symbolic execution, starting from Complicated, runs the code twice:</a:t>
            </a:r>
          </a:p>
          <a:p>
            <a:pPr marL="514350" indent="-514350">
              <a:buNone/>
            </a:pPr>
            <a:r>
              <a:rPr lang="en-US" sz="1900" dirty="0" smtClean="0"/>
              <a:t>1.    Call </a:t>
            </a:r>
            <a:r>
              <a:rPr lang="en-US" sz="1900" spc="-150" dirty="0" smtClean="0"/>
              <a:t>Complicated()</a:t>
            </a:r>
            <a:r>
              <a:rPr lang="en-US" sz="1900" dirty="0" smtClean="0"/>
              <a:t> with </a:t>
            </a:r>
            <a:r>
              <a:rPr lang="en-US" sz="1900" b="1" i="1" dirty="0" smtClean="0"/>
              <a:t>arbitrary values</a:t>
            </a:r>
            <a:r>
              <a:rPr lang="en-US" sz="1900" dirty="0" smtClean="0"/>
              <a:t>, e.g. -312 for x, 513 for y </a:t>
            </a:r>
          </a:p>
          <a:p>
            <a:pPr marL="914400" lvl="1" indent="-514350"/>
            <a:r>
              <a:rPr lang="en-US" sz="1900" dirty="0" smtClean="0"/>
              <a:t>Record branch condition “x != (100+</a:t>
            </a:r>
            <a:r>
              <a:rPr lang="en-US" sz="1900" spc="-150" dirty="0" smtClean="0"/>
              <a:t>y * 567) % 2347</a:t>
            </a:r>
            <a:r>
              <a:rPr lang="en-US" sz="1900" dirty="0" smtClean="0"/>
              <a:t>” </a:t>
            </a:r>
          </a:p>
          <a:p>
            <a:pPr marL="914400" lvl="1" indent="-514350"/>
            <a:r>
              <a:rPr lang="en-US" sz="1900" dirty="0" smtClean="0">
                <a:solidFill>
                  <a:srgbClr val="FF0000"/>
                </a:solidFill>
              </a:rPr>
              <a:t>error </a:t>
            </a:r>
            <a:r>
              <a:rPr lang="en-US" sz="1900" b="1" dirty="0" smtClean="0"/>
              <a:t>is not hit</a:t>
            </a:r>
          </a:p>
          <a:p>
            <a:pPr marL="914400" lvl="1" indent="-514350"/>
            <a:r>
              <a:rPr lang="en-US" sz="1900" dirty="0" smtClean="0"/>
              <a:t>Compute values such that “x == (100+</a:t>
            </a:r>
            <a:r>
              <a:rPr sz="1900" spc="-150" smtClean="0"/>
              <a:t>y</a:t>
            </a:r>
            <a:r>
              <a:rPr lang="en-US" sz="1900" spc="-150" dirty="0" smtClean="0"/>
              <a:t> * 567) % 2347</a:t>
            </a:r>
            <a:r>
              <a:rPr lang="en-US" sz="1900" dirty="0" smtClean="0"/>
              <a:t>” </a:t>
            </a:r>
            <a:br>
              <a:rPr lang="en-US" sz="1900" dirty="0" smtClean="0"/>
            </a:br>
            <a:r>
              <a:rPr lang="en-US" sz="1900" dirty="0" smtClean="0"/>
              <a:t>(using constraint solver)</a:t>
            </a:r>
          </a:p>
          <a:p>
            <a:pPr marL="514350" indent="-514350">
              <a:buNone/>
            </a:pPr>
            <a:r>
              <a:rPr lang="en-US" sz="1900" dirty="0" smtClean="0"/>
              <a:t>2.    Call </a:t>
            </a:r>
            <a:r>
              <a:rPr lang="en-US" sz="1900" spc="-150" dirty="0" smtClean="0"/>
              <a:t>Complicated()</a:t>
            </a:r>
            <a:r>
              <a:rPr lang="en-US" sz="1900" dirty="0" smtClean="0"/>
              <a:t> with </a:t>
            </a:r>
            <a:r>
              <a:rPr lang="en-US" sz="1900" b="1" i="1" dirty="0" smtClean="0"/>
              <a:t>computed values </a:t>
            </a:r>
            <a:r>
              <a:rPr lang="en-US" sz="1900" dirty="0" smtClean="0"/>
              <a:t>for x, y </a:t>
            </a:r>
            <a:br>
              <a:rPr lang="en-US" sz="1900" dirty="0" smtClean="0"/>
            </a:br>
            <a:r>
              <a:rPr lang="en-US" sz="1900" dirty="0" smtClean="0"/>
              <a:t>(e.g.   x=(100+</a:t>
            </a:r>
            <a:r>
              <a:rPr lang="en-US" sz="1900" spc="-150" dirty="0" smtClean="0"/>
              <a:t>513 * 567) % 2347,   y=</a:t>
            </a:r>
            <a:r>
              <a:rPr lang="en-US" sz="1900" dirty="0" smtClean="0"/>
              <a:t>513)</a:t>
            </a:r>
          </a:p>
          <a:p>
            <a:pPr marL="914400" lvl="1" indent="-514350"/>
            <a:r>
              <a:rPr lang="en-US" sz="1900" dirty="0" smtClean="0">
                <a:solidFill>
                  <a:srgbClr val="FF0000"/>
                </a:solidFill>
              </a:rPr>
              <a:t>error </a:t>
            </a:r>
            <a:r>
              <a:rPr lang="en-US" sz="1900" b="1" dirty="0" smtClean="0"/>
              <a:t>is hit</a:t>
            </a:r>
            <a:r>
              <a:rPr lang="en-US" sz="1900" dirty="0" smtClean="0"/>
              <a:t>; coverage goal is reached</a:t>
            </a:r>
          </a:p>
          <a:p>
            <a:pPr marL="514350" indent="-514350">
              <a:buNone/>
            </a:pPr>
            <a:endParaRPr lang="en-US" sz="1900" dirty="0" smtClean="0"/>
          </a:p>
          <a:p>
            <a:pPr marL="1771650" lvl="3" indent="-514350">
              <a:buFont typeface="+mj-lt"/>
              <a:buAutoNum type="arabicPeriod"/>
            </a:pP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371600"/>
            <a:ext cx="80772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Autofit/>
          </a:bodyPr>
          <a:lstStyle/>
          <a:p>
            <a:pPr marL="735848" indent="-514350">
              <a:buFont typeface="Arial" pitchFamily="34" charset="0"/>
              <a:buChar char="•"/>
            </a:pPr>
            <a:r>
              <a:rPr lang="en-US" sz="3200" dirty="0" err="1" smtClean="0"/>
              <a:t>ComplicatedObfuscate</a:t>
            </a:r>
            <a:endParaRPr lang="en-US" sz="3200" dirty="0" smtClean="0"/>
          </a:p>
          <a:p>
            <a:pPr marL="1090375" lvl="1" indent="-514350">
              <a:buFont typeface="Arial" pitchFamily="34" charset="0"/>
              <a:buChar char="•"/>
            </a:pPr>
            <a:r>
              <a:rPr sz="2800" smtClean="0"/>
              <a:t>PexSymbolicValue.GetPathConditionString()</a:t>
            </a:r>
          </a:p>
          <a:p>
            <a:pPr marL="1090375" lvl="1" indent="-514350">
              <a:buFont typeface="Arial" pitchFamily="34" charset="0"/>
              <a:buChar char="•"/>
            </a:pPr>
            <a:r>
              <a:rPr sz="2800" smtClean="0"/>
              <a:t>try </a:t>
            </a:r>
            <a:r>
              <a:rPr lang="en-US" sz="2800" dirty="0" smtClean="0"/>
              <a:t>… finally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Dynamic Symbolic Execution Revisited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5032147"/>
          </a:xfrm>
        </p:spPr>
        <p:txBody>
          <a:bodyPr/>
          <a:lstStyle/>
          <a:p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Just why </a:t>
            </a:r>
            <a:r>
              <a:rPr lang="en-US" sz="3000" i="1" dirty="0" smtClean="0"/>
              <a:t>dynamic </a:t>
            </a:r>
            <a:r>
              <a:rPr lang="en-US" sz="3000" dirty="0" smtClean="0"/>
              <a:t>symbolic execution</a:t>
            </a:r>
            <a:br>
              <a:rPr lang="en-US" sz="3000" dirty="0" smtClean="0"/>
            </a:br>
            <a:r>
              <a:rPr lang="en-US" sz="3000" dirty="0" smtClean="0"/>
              <a:t>to generate test inputs?</a:t>
            </a:r>
          </a:p>
          <a:p>
            <a:r>
              <a:rPr lang="en-US" sz="3000" dirty="0" smtClean="0"/>
              <a:t>Isn’t always re-executing the program from the beginning very expensive?</a:t>
            </a:r>
          </a:p>
          <a:p>
            <a:r>
              <a:rPr lang="en-US" sz="3000" dirty="0" smtClean="0"/>
              <a:t>In general, constraint solving (needed for dynamic symbolic execution) is more difficult than theorem proving (needed for symbolic execution)!</a:t>
            </a:r>
          </a:p>
          <a:p>
            <a:r>
              <a:rPr lang="en-US" sz="3000" dirty="0" smtClean="0"/>
              <a:t>Isn’t monitoring by instrumentation quite tricky?</a:t>
            </a:r>
          </a:p>
          <a:p>
            <a:endParaRPr lang="en-US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75350"/>
            <a:ext cx="2133600" cy="365125"/>
          </a:xfrm>
        </p:spPr>
        <p:txBody>
          <a:bodyPr/>
          <a:lstStyle/>
          <a:p>
            <a:fld id="{B3B2106F-877A-4110-9088-7E02C3BA47CD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7630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Analysis of </a:t>
            </a:r>
            <a:r>
              <a:rPr lang="en-US" sz="4400" b="1" i="1" dirty="0" smtClean="0"/>
              <a:t>reachable </a:t>
            </a:r>
            <a:r>
              <a:rPr lang="en-US" sz="4400" dirty="0" smtClean="0"/>
              <a:t>program behavior</a:t>
            </a:r>
            <a:endParaRPr lang="en-US" sz="4400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24400"/>
            <a:ext cx="8229600" cy="16764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Dynamic symbolic execution will systematically explore the conditions in the  code which the constraint solver understands.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And happily ignore everything else, e.g.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/>
              <a:t>C</a:t>
            </a:r>
            <a:r>
              <a:rPr sz="1800" smtClean="0"/>
              <a:t>alls to native code</a:t>
            </a:r>
            <a:endParaRPr sz="180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sz="1800" smtClean="0"/>
              <a:t>Difficult constraints (e.g. precise semantics of floating point arithmetic)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Result: Under-approximation, which is appropriate for testing</a:t>
            </a:r>
            <a:endParaRPr sz="2000" smtClean="0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914400" y="2133600"/>
            <a:ext cx="5715000" cy="2362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solidFill>
                  <a:schemeClr val="bg1"/>
                </a:solidFill>
              </a:rPr>
              <a:t>Calls to external world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1066800" y="2514600"/>
            <a:ext cx="5410200" cy="1905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bg1"/>
                </a:solidFill>
              </a:rPr>
              <a:t>Unmanaged x86 code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1219200" y="2895600"/>
            <a:ext cx="5105400" cy="1447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bg1"/>
                </a:solidFill>
              </a:rPr>
              <a:t>Unsafe managed .NET code (with pointers)</a:t>
            </a: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1371600" y="3276600"/>
            <a:ext cx="4800600" cy="990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Safe managed .NET code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57200" y="1066800"/>
            <a:ext cx="8229600" cy="167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384954" marR="0" lvl="0" indent="-384954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programs are not self-contained</a:t>
            </a:r>
          </a:p>
          <a:p>
            <a:pPr marL="384954" marR="0" lvl="0" indent="-384954" algn="l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/>
            </a:pPr>
            <a:r>
              <a:rPr lang="en-US" sz="2000" dirty="0" smtClean="0"/>
              <a:t>In fact, large parts of the .NET Base Class Library are not written in .NET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553998"/>
          </a:xfrm>
        </p:spPr>
        <p:txBody>
          <a:bodyPr/>
          <a:lstStyle/>
          <a:p>
            <a:r>
              <a:rPr sz="4000" smtClean="0"/>
              <a:t>Running Example: Credit Card Validation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3970318"/>
          </a:xfrm>
        </p:spPr>
        <p:txBody>
          <a:bodyPr/>
          <a:lstStyle/>
          <a:p>
            <a:r>
              <a:rPr lang="en-US" dirty="0" smtClean="0"/>
              <a:t>Most credit card companies use a “check digit” encoding scheme</a:t>
            </a:r>
          </a:p>
          <a:p>
            <a:pPr lvl="1"/>
            <a:r>
              <a:rPr smtClean="0"/>
              <a:t>Check digit: Linear combination of digits modulo 10</a:t>
            </a:r>
            <a:endParaRPr lang="en-US" dirty="0" smtClean="0"/>
          </a:p>
          <a:p>
            <a:r>
              <a:rPr lang="en-US" dirty="0" smtClean="0"/>
              <a:t>Additionally, each credit card company has a distinct prefix and number length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4648200"/>
          <a:ext cx="60960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Card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Mastercard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51-55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13, 16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34, 37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Diners Club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300-305, 36, 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62000" y="3810000"/>
            <a:ext cx="3352800" cy="2438400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.Net</a:t>
            </a:r>
            <a:r>
              <a:rPr lang="en-US" dirty="0"/>
              <a:t> runtime,</a:t>
            </a:r>
            <a:br>
              <a:rPr lang="en-US" dirty="0"/>
            </a:br>
            <a:r>
              <a:rPr lang="en-US" dirty="0"/>
              <a:t>Unmanaged</a:t>
            </a:r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sz="4900" smtClean="0">
                <a:latin typeface="Calibri" pitchFamily="34" charset="0"/>
              </a:rPr>
              <a:t>Pex Implementation: Monitoring</a:t>
            </a:r>
            <a:endParaRPr lang="en-US" sz="49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15000" y="4343400"/>
            <a:ext cx="2743200" cy="1371600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COR_PROFILER, Unmanaged:</a:t>
            </a:r>
            <a:br>
              <a:rPr lang="en-US" dirty="0"/>
            </a:br>
            <a:r>
              <a:rPr lang="en-US" dirty="0"/>
              <a:t>Rewrites every managed </a:t>
            </a:r>
            <a:br>
              <a:rPr lang="en-US" dirty="0"/>
            </a:br>
            <a:r>
              <a:rPr lang="en-US" dirty="0"/>
              <a:t>user method </a:t>
            </a:r>
            <a:r>
              <a:rPr lang="en-US" dirty="0" smtClean="0"/>
              <a:t>about to </a:t>
            </a:r>
            <a:r>
              <a:rPr lang="en-US" dirty="0"/>
              <a:t>be </a:t>
            </a:r>
            <a:r>
              <a:rPr lang="en-US" dirty="0" err="1"/>
              <a:t>JITed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0" y="2286000"/>
            <a:ext cx="16002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/>
              <a:t>Pex</a:t>
            </a:r>
            <a:r>
              <a:rPr lang="en-US" dirty="0" smtClean="0"/>
              <a:t> analysis,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Managed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524000"/>
            <a:ext cx="3352800" cy="2286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User application,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Managed</a:t>
            </a:r>
          </a:p>
        </p:txBody>
      </p:sp>
      <p:cxnSp>
        <p:nvCxnSpPr>
          <p:cNvPr id="11" name="Straight Arrow Connector 10"/>
          <p:cNvCxnSpPr>
            <a:stCxn id="8" idx="3"/>
            <a:endCxn id="7" idx="1"/>
          </p:cNvCxnSpPr>
          <p:nvPr/>
        </p:nvCxnSpPr>
        <p:spPr>
          <a:xfrm>
            <a:off x="4114800" y="2667000"/>
            <a:ext cx="2743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5029200" y="2057400"/>
            <a:ext cx="1022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Safe</a:t>
            </a:r>
          </a:p>
          <a:p>
            <a:pPr algn="ctr"/>
            <a:r>
              <a:rPr lang="en-US">
                <a:latin typeface="Calibri" pitchFamily="34" charset="0"/>
              </a:rPr>
              <a:t>callbacks</a:t>
            </a:r>
          </a:p>
        </p:txBody>
      </p:sp>
      <p:cxnSp>
        <p:nvCxnSpPr>
          <p:cNvPr id="24" name="Straight Arrow Connector 23"/>
          <p:cNvCxnSpPr>
            <a:stCxn id="13" idx="3"/>
            <a:endCxn id="6" idx="1"/>
          </p:cNvCxnSpPr>
          <p:nvPr/>
        </p:nvCxnSpPr>
        <p:spPr>
          <a:xfrm>
            <a:off x="4114800" y="5029200"/>
            <a:ext cx="1600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4191000" y="4343400"/>
            <a:ext cx="1247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libri" pitchFamily="34" charset="0"/>
              </a:rPr>
              <a:t>Unsafe C++</a:t>
            </a:r>
          </a:p>
          <a:p>
            <a:pPr algn="ctr"/>
            <a:r>
              <a:rPr lang="en-US" dirty="0">
                <a:latin typeface="Calibri" pitchFamily="34" charset="0"/>
              </a:rPr>
              <a:t>callbacks</a:t>
            </a: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4876800" y="2895600"/>
            <a:ext cx="22236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Insert safe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callbacks </a:t>
            </a:r>
            <a:r>
              <a:rPr lang="en-US" dirty="0">
                <a:latin typeface="+mn-lt"/>
              </a:rPr>
              <a:t>after each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MSIL instruction</a:t>
            </a:r>
          </a:p>
        </p:txBody>
      </p:sp>
      <p:cxnSp>
        <p:nvCxnSpPr>
          <p:cNvPr id="68" name="Straight Arrow Connector 67"/>
          <p:cNvCxnSpPr>
            <a:stCxn id="6" idx="0"/>
          </p:cNvCxnSpPr>
          <p:nvPr/>
        </p:nvCxnSpPr>
        <p:spPr>
          <a:xfrm rot="16200000" flipV="1">
            <a:off x="5067300" y="2324100"/>
            <a:ext cx="914400" cy="3124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loud 15"/>
          <p:cNvSpPr/>
          <p:nvPr/>
        </p:nvSpPr>
        <p:spPr>
          <a:xfrm>
            <a:off x="381000" y="1295400"/>
            <a:ext cx="4267200" cy="2819400"/>
          </a:xfrm>
          <a:prstGeom prst="cloud">
            <a:avLst/>
          </a:prstGeom>
          <a:solidFill>
            <a:srgbClr val="4F81BD">
              <a:alpha val="2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custDataLst>
      <p:tags r:id="rId1"/>
    </p:custDataLst>
  </p:cSld>
  <p:clrMapOvr>
    <a:masterClrMapping/>
  </p:clrMapOvr>
  <p:transition advTm="2503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  <p:bldP spid="10250" grpId="0"/>
      <p:bldP spid="29" grpId="0"/>
      <p:bldP spid="33" grpId="0"/>
      <p:bldP spid="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106F-877A-4110-9088-7E02C3BA47CD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4900" spc="-300" dirty="0" err="1" smtClean="0"/>
              <a:t>Pex</a:t>
            </a:r>
            <a:r>
              <a:rPr lang="en-US" sz="4900" spc="-300" dirty="0" smtClean="0"/>
              <a:t> Implementation: Instrumentation</a:t>
            </a:r>
            <a:endParaRPr lang="en-US" sz="4900" spc="-30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3962400" cy="3429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</a:t>
            </a:r>
            <a:r>
              <a:rPr lang="en-US" sz="1300" dirty="0" err="1"/>
              <a:t>ldtoken</a:t>
            </a:r>
            <a:r>
              <a:rPr lang="en-US" sz="1300" dirty="0"/>
              <a:t>	Point::</a:t>
            </a:r>
            <a:r>
              <a:rPr lang="en-US" sz="1300" dirty="0" err="1"/>
              <a:t>GetX</a:t>
            </a:r>
            <a:endParaRPr lang="en-US" sz="1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call	__Monitor::</a:t>
            </a:r>
            <a:r>
              <a:rPr lang="en-US" sz="1300" dirty="0" err="1"/>
              <a:t>EnterMethod</a:t>
            </a:r>
            <a:endParaRPr lang="en-US" sz="1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</a:t>
            </a:r>
            <a:r>
              <a:rPr lang="en-US" sz="1300" dirty="0" err="1"/>
              <a:t>brfalse</a:t>
            </a:r>
            <a:r>
              <a:rPr lang="en-US" sz="1300" dirty="0"/>
              <a:t>	L0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ldarg.0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call	__Monitor::</a:t>
            </a:r>
            <a:r>
              <a:rPr lang="en-US" sz="1300" dirty="0" err="1"/>
              <a:t>NextArgument</a:t>
            </a:r>
            <a:r>
              <a:rPr lang="en-US" sz="1300" dirty="0"/>
              <a:t>&lt;Point&gt;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L0:	.try {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.try {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__Monitor::LDARG_0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ldarg.0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__Monitor::LDNULL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</a:t>
            </a:r>
            <a:r>
              <a:rPr lang="en-US" sz="1300" dirty="0" err="1"/>
              <a:t>ldnull</a:t>
            </a:r>
            <a:r>
              <a:rPr lang="en-US" sz="1300" dirty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__Monitor::CEQ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</a:t>
            </a:r>
            <a:r>
              <a:rPr lang="en-US" sz="1300" dirty="0" err="1"/>
              <a:t>ceq</a:t>
            </a:r>
            <a:r>
              <a:rPr lang="en-US" sz="1300" dirty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__Monitor::BRTRUE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</a:t>
            </a:r>
            <a:r>
              <a:rPr lang="en-US" sz="1300" dirty="0" err="1"/>
              <a:t>brtrue</a:t>
            </a:r>
            <a:r>
              <a:rPr lang="en-US" sz="1300" dirty="0"/>
              <a:t>	L1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</a:t>
            </a:r>
            <a:r>
              <a:rPr lang="en-US" sz="1300" dirty="0" err="1"/>
              <a:t>BranchFallthrough</a:t>
            </a:r>
            <a:endParaRPr lang="en-US" sz="13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call	__Monitor::LDARG_0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ldarg.0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300" dirty="0"/>
              <a:t>	    …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572000" y="1265238"/>
            <a:ext cx="3962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300" dirty="0"/>
              <a:t>	    </a:t>
            </a:r>
            <a:r>
              <a:rPr lang="en-US" sz="1300" dirty="0" err="1"/>
              <a:t>ldtoken</a:t>
            </a:r>
            <a:r>
              <a:rPr lang="en-US" sz="1300" dirty="0"/>
              <a:t>	Point::X</a:t>
            </a:r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	    call	__Monitor::LDFLD_REFERENCE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	    </a:t>
            </a:r>
            <a:r>
              <a:rPr lang="en-US" sz="1300" dirty="0" err="1"/>
              <a:t>ldfld</a:t>
            </a:r>
            <a:r>
              <a:rPr lang="en-US" sz="1300" dirty="0"/>
              <a:t>	Point::X</a:t>
            </a:r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	    call	__Monitor::</a:t>
            </a:r>
            <a:r>
              <a:rPr lang="en-US" sz="1300" dirty="0" err="1"/>
              <a:t>AtDereferenceFallthrough</a:t>
            </a:r>
            <a:endParaRPr lang="en-US" sz="1300" dirty="0"/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	    </a:t>
            </a:r>
            <a:r>
              <a:rPr lang="en-US" sz="1300" dirty="0" err="1"/>
              <a:t>br</a:t>
            </a:r>
            <a:r>
              <a:rPr lang="en-US" sz="1300" dirty="0"/>
              <a:t>	L2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L1:	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call	__Monitor::</a:t>
            </a:r>
            <a:r>
              <a:rPr lang="en-US" sz="1300" dirty="0" err="1"/>
              <a:t>AtBranchTarget</a:t>
            </a:r>
            <a:r>
              <a:rPr lang="en-US" sz="1300" dirty="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call	__Monitor::LDC_I4_M1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ldc.i4.m1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L2:	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call	__Monitor::RET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stloc.0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leave	L4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} catch </a:t>
            </a:r>
            <a:r>
              <a:rPr lang="en-US" sz="1300" dirty="0" err="1"/>
              <a:t>NullReferenceException</a:t>
            </a:r>
            <a:r>
              <a:rPr lang="en-US" sz="1300" dirty="0"/>
              <a:t> 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‘	    call	__Monitor::</a:t>
            </a:r>
            <a:r>
              <a:rPr lang="en-US" sz="1300" dirty="0" err="1"/>
              <a:t>AtNullReferenceException</a:t>
            </a:r>
            <a:endParaRPr lang="en-US" sz="13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  </a:t>
            </a:r>
            <a:r>
              <a:rPr lang="en-US" sz="1300" dirty="0" err="1"/>
              <a:t>rethrow</a:t>
            </a:r>
            <a:r>
              <a:rPr lang="en-US" sz="1300" dirty="0"/>
              <a:t>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}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L4:	  leave	L5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} finally 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call	__Monitor::</a:t>
            </a:r>
            <a:r>
              <a:rPr lang="en-US" sz="1300" dirty="0" err="1"/>
              <a:t>LeaveMethod</a:t>
            </a:r>
            <a:endParaRPr lang="en-US" sz="13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  </a:t>
            </a:r>
            <a:r>
              <a:rPr lang="en-US" sz="1300" dirty="0" err="1"/>
              <a:t>endfinally</a:t>
            </a:r>
            <a:r>
              <a:rPr lang="en-US" sz="1300" dirty="0"/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}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L5:	ldloc.0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1300" dirty="0"/>
              <a:t>	ret	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762000" y="1447800"/>
            <a:ext cx="2667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300" noProof="1"/>
              <a:t>class </a:t>
            </a:r>
            <a:r>
              <a:rPr lang="en-US" sz="1300" dirty="0"/>
              <a:t> </a:t>
            </a:r>
            <a:r>
              <a:rPr lang="en-US" sz="1300" noProof="1"/>
              <a:t>Point</a:t>
            </a:r>
            <a:r>
              <a:rPr lang="en-US" sz="1300" dirty="0"/>
              <a:t> { </a:t>
            </a:r>
            <a:r>
              <a:rPr lang="en-US" sz="1300" dirty="0" err="1"/>
              <a:t>int</a:t>
            </a:r>
            <a:r>
              <a:rPr lang="en-US" sz="1300" dirty="0"/>
              <a:t> x; </a:t>
            </a:r>
            <a:r>
              <a:rPr lang="en-US" sz="1300" dirty="0" err="1"/>
              <a:t>int</a:t>
            </a:r>
            <a:r>
              <a:rPr lang="en-US" sz="1300" dirty="0"/>
              <a:t> y;</a:t>
            </a:r>
            <a:endParaRPr lang="en-US" sz="1300" noProof="1"/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  </a:t>
            </a:r>
            <a:r>
              <a:rPr lang="en-US" sz="1300" noProof="1"/>
              <a:t>public static int GetX(Point p)</a:t>
            </a:r>
            <a:r>
              <a:rPr lang="en-US" sz="1300" dirty="0"/>
              <a:t> {</a:t>
            </a:r>
            <a:endParaRPr lang="en-US" sz="1300" noProof="1"/>
          </a:p>
          <a:p>
            <a:pPr marL="342900" indent="-342900">
              <a:spcBef>
                <a:spcPct val="20000"/>
              </a:spcBef>
            </a:pPr>
            <a:r>
              <a:rPr lang="en-US" sz="1300" dirty="0"/>
              <a:t>    </a:t>
            </a:r>
            <a:r>
              <a:rPr lang="en-US" sz="1300" noProof="1"/>
              <a:t>if (p != null) return p.X;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300" noProof="1"/>
              <a:t>    else return -1;</a:t>
            </a:r>
            <a:r>
              <a:rPr lang="en-US" sz="1300" dirty="0"/>
              <a:t> } }</a:t>
            </a:r>
            <a:endParaRPr lang="en-US" sz="1300" noProof="1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304800" y="25908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4419600" y="1371600"/>
            <a:ext cx="0" cy="472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3733800" y="2514600"/>
            <a:ext cx="12192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Prologue</a:t>
            </a: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 flipH="1">
            <a:off x="3429000" y="27432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3352800" y="4648200"/>
            <a:ext cx="1219200" cy="381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Epilogue</a:t>
            </a:r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4572000" y="48768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3352800" y="3733800"/>
            <a:ext cx="2514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Calls will perform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symbolic computation</a:t>
            </a:r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 flipH="1">
            <a:off x="3048000" y="3962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3962400" y="5257800"/>
            <a:ext cx="1752600" cy="609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Calls to build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path condition</a:t>
            </a:r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 flipH="1">
            <a:off x="3657600" y="5486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 flipV="1">
            <a:off x="4800600" y="2895600"/>
            <a:ext cx="19050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3124200" y="3276600"/>
            <a:ext cx="1752600" cy="609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Calls to build 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path condition</a:t>
            </a:r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>
            <a:off x="3962400" y="3886200"/>
            <a:ext cx="1676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 flipV="1">
            <a:off x="3962400" y="2286000"/>
            <a:ext cx="2590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4" name="Rectangle 20"/>
          <p:cNvSpPr>
            <a:spLocks noChangeArrowheads="1"/>
          </p:cNvSpPr>
          <p:nvPr/>
        </p:nvSpPr>
        <p:spPr bwMode="auto">
          <a:xfrm>
            <a:off x="3886200" y="2743200"/>
            <a:ext cx="2743200" cy="1143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Record concrete values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have all information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when this method is called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with no proper context</a:t>
            </a:r>
          </a:p>
        </p:txBody>
      </p:sp>
      <p:sp>
        <p:nvSpPr>
          <p:cNvPr id="47125" name="Line 21"/>
          <p:cNvSpPr>
            <a:spLocks noChangeShapeType="1"/>
          </p:cNvSpPr>
          <p:nvPr/>
        </p:nvSpPr>
        <p:spPr bwMode="auto">
          <a:xfrm flipH="1">
            <a:off x="3581400" y="3200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6" name="Oval 22"/>
          <p:cNvSpPr>
            <a:spLocks noChangeArrowheads="1"/>
          </p:cNvSpPr>
          <p:nvPr/>
        </p:nvSpPr>
        <p:spPr bwMode="auto">
          <a:xfrm>
            <a:off x="2895600" y="3124200"/>
            <a:ext cx="2514600" cy="1600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(The real C# compiler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output is actually more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complicated.)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  <p:bldP spid="47118" grpId="0" animBg="1"/>
      <p:bldP spid="47119" grpId="0" animBg="1"/>
      <p:bldP spid="47120" grpId="0" animBg="1"/>
      <p:bldP spid="47121" grpId="0" animBg="1"/>
      <p:bldP spid="47122" grpId="0" animBg="1"/>
      <p:bldP spid="47123" grpId="0" animBg="1"/>
      <p:bldP spid="47124" grpId="0" animBg="1"/>
      <p:bldP spid="47125" grpId="0" animBg="1"/>
      <p:bldP spid="4712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Symbolic State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648793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Similar to representation of verification conditions in ESC/Java, Spec#, …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Terms for</a:t>
            </a:r>
          </a:p>
          <a:p>
            <a:r>
              <a:rPr lang="en-US" sz="2400" dirty="0" smtClean="0"/>
              <a:t>Primitive types (integers, floats, …)</a:t>
            </a:r>
          </a:p>
          <a:p>
            <a:pPr lvl="1"/>
            <a:r>
              <a:rPr lang="en-US" sz="2000" dirty="0" smtClean="0"/>
              <a:t>C</a:t>
            </a:r>
            <a:r>
              <a:rPr sz="2000" smtClean="0"/>
              <a:t>onstants</a:t>
            </a:r>
          </a:p>
          <a:p>
            <a:pPr lvl="1"/>
            <a:r>
              <a:rPr lang="en-US" sz="2000" dirty="0" smtClean="0"/>
              <a:t>U</a:t>
            </a:r>
            <a:r>
              <a:rPr sz="2000" smtClean="0"/>
              <a:t>nary and binary expressions</a:t>
            </a:r>
          </a:p>
          <a:p>
            <a:r>
              <a:rPr lang="en-US" sz="2400" dirty="0" smtClean="0"/>
              <a:t>‘</a:t>
            </a:r>
            <a:r>
              <a:rPr lang="en-US" sz="2400" dirty="0" err="1" smtClean="0"/>
              <a:t>struct</a:t>
            </a:r>
            <a:r>
              <a:rPr lang="en-US" sz="2400" dirty="0" smtClean="0"/>
              <a:t>’ types</a:t>
            </a:r>
          </a:p>
          <a:p>
            <a:pPr lvl="1"/>
            <a:r>
              <a:rPr sz="2000" smtClean="0"/>
              <a:t>Tuples</a:t>
            </a:r>
          </a:p>
          <a:p>
            <a:r>
              <a:rPr lang="en-US" sz="2400" dirty="0" smtClean="0"/>
              <a:t>Fields of classes</a:t>
            </a:r>
          </a:p>
          <a:p>
            <a:pPr lvl="1"/>
            <a:r>
              <a:rPr sz="2000" smtClean="0"/>
              <a:t>Mapping of references to values</a:t>
            </a:r>
          </a:p>
          <a:p>
            <a:r>
              <a:rPr lang="en-US" sz="2400" dirty="0" smtClean="0"/>
              <a:t>Elements of arrays</a:t>
            </a:r>
          </a:p>
          <a:p>
            <a:pPr lvl="1"/>
            <a:r>
              <a:rPr sz="2000" smtClean="0"/>
              <a:t>Mapping of integers to values</a:t>
            </a:r>
          </a:p>
          <a:p>
            <a:r>
              <a:rPr lang="en-US" sz="2400" dirty="0" smtClean="0"/>
              <a:t>… (more details)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67000" y="6245225"/>
            <a:ext cx="38100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8CD3A554-EF5E-4318-8472-68B33965BF2A}" type="slidenum">
              <a:rPr lang="en-US"/>
              <a:pPr/>
              <a:t>53</a:t>
            </a:fld>
            <a:endParaRPr lang="en-US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990600" y="2438400"/>
            <a:ext cx="7239000" cy="3505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b="1" dirty="0">
                <a:solidFill>
                  <a:schemeClr val="bg1"/>
                </a:solidFill>
              </a:rPr>
              <a:t>Constraint </a:t>
            </a:r>
            <a:r>
              <a:rPr lang="en-US" b="1" dirty="0" smtClean="0">
                <a:solidFill>
                  <a:schemeClr val="bg1"/>
                </a:solidFill>
              </a:rPr>
              <a:t>solver (Z3)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2924081" y="1300163"/>
            <a:ext cx="309571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/>
              <a:t>Dynamic symbolic execution</a:t>
            </a:r>
            <a:endParaRPr lang="en-US" i="1" dirty="0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066800" y="3124200"/>
            <a:ext cx="70866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>
                <a:solidFill>
                  <a:schemeClr val="bg1"/>
                </a:solidFill>
              </a:rPr>
              <a:t>Theory(CIL)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 flipH="1">
            <a:off x="2362200" y="1676400"/>
            <a:ext cx="1447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 flipH="1" flipV="1">
            <a:off x="5181600" y="1752600"/>
            <a:ext cx="1752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3124200" y="1843088"/>
            <a:ext cx="1289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constraints</a:t>
            </a: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6254750" y="18288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solutions</a:t>
            </a: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1143000" y="3505200"/>
            <a:ext cx="1524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sz="1400">
                <a:solidFill>
                  <a:schemeClr val="bg1"/>
                </a:solidFill>
              </a:rPr>
              <a:t>Th(Maps)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2895600" y="3505200"/>
            <a:ext cx="1676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sz="1400">
                <a:solidFill>
                  <a:schemeClr val="bg1"/>
                </a:solidFill>
              </a:rPr>
              <a:t>Th(Integers)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 linear arithmetic</a:t>
            </a:r>
          </a:p>
          <a:p>
            <a:pPr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 non-linear</a:t>
            </a:r>
          </a:p>
          <a:p>
            <a:pPr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 machine numbers</a:t>
            </a:r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4800600" y="3505200"/>
            <a:ext cx="12192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sz="1400">
                <a:solidFill>
                  <a:schemeClr val="bg1"/>
                </a:solidFill>
              </a:rPr>
              <a:t>Th(Floats)</a:t>
            </a:r>
          </a:p>
        </p:txBody>
      </p:sp>
      <p:sp>
        <p:nvSpPr>
          <p:cNvPr id="77837" name="Rectangle 13"/>
          <p:cNvSpPr>
            <a:spLocks noChangeArrowheads="1"/>
          </p:cNvSpPr>
          <p:nvPr/>
        </p:nvSpPr>
        <p:spPr bwMode="auto">
          <a:xfrm>
            <a:off x="6248400" y="3505200"/>
            <a:ext cx="1828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sz="1400">
                <a:solidFill>
                  <a:schemeClr val="bg1"/>
                </a:solidFill>
              </a:rPr>
              <a:t>Th(Objects)</a:t>
            </a: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1219200" y="3810000"/>
            <a:ext cx="609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Arrays</a:t>
            </a:r>
          </a:p>
        </p:txBody>
      </p:sp>
      <p:sp>
        <p:nvSpPr>
          <p:cNvPr id="77839" name="Rectangle 15"/>
          <p:cNvSpPr>
            <a:spLocks noChangeArrowheads="1"/>
          </p:cNvSpPr>
          <p:nvPr/>
        </p:nvSpPr>
        <p:spPr bwMode="auto">
          <a:xfrm>
            <a:off x="6324600" y="3810000"/>
            <a:ext cx="685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Objects</a:t>
            </a:r>
          </a:p>
        </p:txBody>
      </p:sp>
      <p:sp>
        <p:nvSpPr>
          <p:cNvPr id="77840" name="Rectangle 16"/>
          <p:cNvSpPr>
            <a:spLocks noChangeArrowheads="1"/>
          </p:cNvSpPr>
          <p:nvPr/>
        </p:nvSpPr>
        <p:spPr bwMode="auto">
          <a:xfrm>
            <a:off x="1905000" y="3810000"/>
            <a:ext cx="609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Structs</a:t>
            </a:r>
          </a:p>
        </p:txBody>
      </p:sp>
      <p:sp>
        <p:nvSpPr>
          <p:cNvPr id="77841" name="Rectangle 17"/>
          <p:cNvSpPr>
            <a:spLocks noChangeArrowheads="1"/>
          </p:cNvSpPr>
          <p:nvPr/>
        </p:nvSpPr>
        <p:spPr bwMode="auto">
          <a:xfrm>
            <a:off x="2971800" y="3810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Int32</a:t>
            </a:r>
          </a:p>
        </p:txBody>
      </p:sp>
      <p:sp>
        <p:nvSpPr>
          <p:cNvPr id="77842" name="Rectangle 18"/>
          <p:cNvSpPr>
            <a:spLocks noChangeArrowheads="1"/>
          </p:cNvSpPr>
          <p:nvPr/>
        </p:nvSpPr>
        <p:spPr bwMode="auto">
          <a:xfrm>
            <a:off x="3505200" y="3810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Int64</a:t>
            </a:r>
          </a:p>
        </p:txBody>
      </p:sp>
      <p:sp>
        <p:nvSpPr>
          <p:cNvPr id="77843" name="Text Box 19"/>
          <p:cNvSpPr txBox="1">
            <a:spLocks noChangeArrowheads="1"/>
          </p:cNvSpPr>
          <p:nvPr/>
        </p:nvSpPr>
        <p:spPr bwMode="auto">
          <a:xfrm>
            <a:off x="1066800" y="54864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SAT Boolean Search</a:t>
            </a:r>
          </a:p>
        </p:txBody>
      </p:sp>
      <p:sp>
        <p:nvSpPr>
          <p:cNvPr id="77844" name="Rectangle 20"/>
          <p:cNvSpPr>
            <a:spLocks noChangeArrowheads="1"/>
          </p:cNvSpPr>
          <p:nvPr/>
        </p:nvSpPr>
        <p:spPr bwMode="auto">
          <a:xfrm>
            <a:off x="1066800" y="5029200"/>
            <a:ext cx="3581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dirty="0">
                <a:solidFill>
                  <a:schemeClr val="bg1"/>
                </a:solidFill>
              </a:rPr>
              <a:t>User-provided </a:t>
            </a:r>
            <a:r>
              <a:rPr lang="en-US" dirty="0" smtClean="0">
                <a:solidFill>
                  <a:schemeClr val="bg1"/>
                </a:solidFill>
              </a:rPr>
              <a:t>factories</a:t>
            </a:r>
            <a:endParaRPr lang="en-US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7845" name="Rectangle 21"/>
          <p:cNvSpPr>
            <a:spLocks noChangeArrowheads="1"/>
          </p:cNvSpPr>
          <p:nvPr/>
        </p:nvSpPr>
        <p:spPr bwMode="auto">
          <a:xfrm>
            <a:off x="4724400" y="5029200"/>
            <a:ext cx="3429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 dirty="0">
                <a:solidFill>
                  <a:schemeClr val="bg1"/>
                </a:solidFill>
              </a:rPr>
              <a:t>Mock-objects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7847" name="Rectangle 23"/>
          <p:cNvSpPr>
            <a:spLocks noChangeArrowheads="1"/>
          </p:cNvSpPr>
          <p:nvPr/>
        </p:nvSpPr>
        <p:spPr bwMode="auto">
          <a:xfrm>
            <a:off x="7086600" y="3810000"/>
            <a:ext cx="685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Strings</a:t>
            </a:r>
          </a:p>
        </p:txBody>
      </p:sp>
      <p:sp>
        <p:nvSpPr>
          <p:cNvPr id="77848" name="Rectangle 24"/>
          <p:cNvSpPr>
            <a:spLocks noChangeArrowheads="1"/>
          </p:cNvSpPr>
          <p:nvPr/>
        </p:nvSpPr>
        <p:spPr bwMode="auto">
          <a:xfrm>
            <a:off x="6324600" y="4191000"/>
            <a:ext cx="1143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 sz="1400">
                <a:solidFill>
                  <a:schemeClr val="bg1"/>
                </a:solidFill>
              </a:rPr>
              <a:t>Object Types</a:t>
            </a: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Constraint Solving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nimBg="1"/>
      <p:bldP spid="77834" grpId="0" animBg="1"/>
      <p:bldP spid="77835" grpId="0" animBg="1"/>
      <p:bldP spid="77836" grpId="0" animBg="1"/>
      <p:bldP spid="77837" grpId="0" animBg="1"/>
      <p:bldP spid="77838" grpId="0" animBg="1"/>
      <p:bldP spid="77839" grpId="0" animBg="1"/>
      <p:bldP spid="77840" grpId="0" animBg="1"/>
      <p:bldP spid="77841" grpId="0" animBg="1"/>
      <p:bldP spid="77842" grpId="0" animBg="1"/>
      <p:bldP spid="77843" grpId="0"/>
      <p:bldP spid="77844" grpId="0" animBg="1"/>
      <p:bldP spid="77845" grpId="0" animBg="1"/>
      <p:bldP spid="77847" grpId="0" animBg="1"/>
      <p:bldP spid="7784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Constraint Solver: Z3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659737"/>
          </a:xfrm>
        </p:spPr>
        <p:txBody>
          <a:bodyPr/>
          <a:lstStyle/>
          <a:p>
            <a:pPr>
              <a:buNone/>
            </a:pPr>
            <a:r>
              <a:rPr lang="en-US" sz="2400" dirty="0" err="1" smtClean="0"/>
              <a:t>Satisfiability</a:t>
            </a:r>
            <a:r>
              <a:rPr lang="en-US" sz="2400" dirty="0" smtClean="0"/>
              <a:t> Modulo Theories (SMT) solver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Developed at Microsoft Research by</a:t>
            </a:r>
          </a:p>
          <a:p>
            <a:pPr lvl="1">
              <a:buFont typeface="Arial" pitchFamily="34" charset="0"/>
              <a:buChar char="•"/>
            </a:pPr>
            <a:r>
              <a:rPr sz="2000" smtClean="0"/>
              <a:t>Leonardo de Moura</a:t>
            </a:r>
          </a:p>
          <a:p>
            <a:pPr lvl="1">
              <a:buFont typeface="Arial" pitchFamily="34" charset="0"/>
              <a:buChar char="•"/>
            </a:pPr>
            <a:r>
              <a:rPr sz="2000" smtClean="0"/>
              <a:t>Nikolaj Bj</a:t>
            </a:r>
            <a:r>
              <a:rPr lang="en-US" sz="2000" dirty="0" smtClean="0">
                <a:ea typeface="Arial Unicode MS"/>
                <a:cs typeface="Arial Unicode MS"/>
              </a:rPr>
              <a:t>ø</a:t>
            </a:r>
            <a:r>
              <a:rPr sz="2000" smtClean="0"/>
              <a:t>rner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Automated </a:t>
            </a:r>
            <a:r>
              <a:rPr lang="en-US" sz="2400" dirty="0" err="1" smtClean="0"/>
              <a:t>satisfiability</a:t>
            </a:r>
            <a:r>
              <a:rPr lang="en-US" sz="2400" dirty="0" smtClean="0"/>
              <a:t> checker for</a:t>
            </a:r>
            <a:br>
              <a:rPr lang="en-US" sz="2400" dirty="0" smtClean="0"/>
            </a:br>
            <a:r>
              <a:rPr lang="en-US" sz="2400" dirty="0" smtClean="0"/>
              <a:t>first-order logic with</a:t>
            </a:r>
          </a:p>
          <a:p>
            <a:pPr lvl="1">
              <a:buFont typeface="Arial" pitchFamily="34" charset="0"/>
              <a:buChar char="•"/>
            </a:pPr>
            <a:r>
              <a:rPr sz="2000"/>
              <a:t>b</a:t>
            </a:r>
            <a:r>
              <a:rPr sz="2000" smtClean="0"/>
              <a:t>uilt-in theories for linear real/integer arithmetic, bit vectors, arrays, uninterpreted functions</a:t>
            </a:r>
          </a:p>
          <a:p>
            <a:pPr lvl="1">
              <a:buFont typeface="Arial" pitchFamily="34" charset="0"/>
              <a:buChar char="•"/>
            </a:pPr>
            <a:r>
              <a:rPr sz="2000" smtClean="0"/>
              <a:t>(support for quantifiers)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Computes models (satisfying assignments) for </a:t>
            </a:r>
            <a:r>
              <a:rPr lang="en-US" sz="2400" dirty="0" err="1" smtClean="0"/>
              <a:t>satisfiable</a:t>
            </a:r>
            <a:r>
              <a:rPr lang="en-US" sz="2400" dirty="0" smtClean="0"/>
              <a:t> formulas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Also used for program verification (e.g. Spec#).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Example: PexSymbolicValue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3604064"/>
          </a:xfrm>
        </p:spPr>
        <p:txBody>
          <a:bodyPr/>
          <a:lstStyle/>
          <a:p>
            <a:r>
              <a:rPr lang="en-US" sz="2800" dirty="0" err="1" smtClean="0"/>
              <a:t>PexSymbolicValue.GetRawPathConditionText</a:t>
            </a:r>
            <a:r>
              <a:rPr lang="en-US" sz="2800" dirty="0" smtClean="0"/>
              <a:t>()</a:t>
            </a:r>
          </a:p>
          <a:p>
            <a:r>
              <a:rPr lang="en-US" sz="2800" dirty="0" err="1" smtClean="0"/>
              <a:t>PexSymbolicValue.RawToString</a:t>
            </a:r>
            <a:r>
              <a:rPr lang="en-US" sz="2800" dirty="0" smtClean="0"/>
              <a:t>&lt;T&gt;(T value)</a:t>
            </a:r>
          </a:p>
          <a:p>
            <a:endParaRPr lang="en-US" sz="2800" dirty="0" smtClean="0"/>
          </a:p>
          <a:p>
            <a:r>
              <a:rPr lang="en-US" sz="2800" dirty="0" smtClean="0"/>
              <a:t>Max/4</a:t>
            </a:r>
          </a:p>
          <a:p>
            <a:pPr lvl="1"/>
            <a:r>
              <a:rPr sz="2500" smtClean="0"/>
              <a:t>GetRawPathConditionsString()</a:t>
            </a:r>
            <a:endParaRPr lang="en-US" sz="2500" dirty="0" smtClean="0"/>
          </a:p>
          <a:p>
            <a:r>
              <a:rPr lang="en-US" sz="2800" dirty="0" err="1" smtClean="0"/>
              <a:t>AliasTest</a:t>
            </a:r>
            <a:endParaRPr lang="en-US" sz="2800" dirty="0" smtClean="0"/>
          </a:p>
          <a:p>
            <a:pPr lvl="1"/>
            <a:r>
              <a:rPr sz="2500"/>
              <a:t>GetRawPathConditionsString()</a:t>
            </a:r>
          </a:p>
          <a:p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B2106F-877A-4110-9088-7E02C3BA47CD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mtClean="0"/>
              <a:t>Background: Dynamic Symbolic Execution </a:t>
            </a:r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292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Combines concrete and symbolic execution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Algorithm:</a:t>
            </a:r>
          </a:p>
          <a:p>
            <a:pPr>
              <a:buNone/>
            </a:pPr>
            <a:r>
              <a:rPr lang="en-US" sz="2400" dirty="0" smtClean="0"/>
              <a:t>0.	Set J :=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∅</a:t>
            </a: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chemeClr val="accent1"/>
                </a:solidFill>
              </a:rPr>
              <a:t>(intuitively, J is set of analyzed program inputs)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Choose program input 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Arial Unicode MS"/>
                <a:ea typeface="Arial Unicode MS"/>
                <a:cs typeface="Arial Unicode MS"/>
              </a:rPr>
              <a:t>∉</a:t>
            </a:r>
            <a:r>
              <a:rPr lang="en-US" sz="2400" dirty="0" smtClean="0"/>
              <a:t> J     </a:t>
            </a:r>
            <a:r>
              <a:rPr lang="en-US" sz="2400" dirty="0" smtClean="0">
                <a:solidFill>
                  <a:schemeClr val="accent1"/>
                </a:solidFill>
              </a:rPr>
              <a:t>(stop if no such </a:t>
            </a:r>
            <a:r>
              <a:rPr lang="en-US" sz="2400" i="1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 can be found)</a:t>
            </a:r>
            <a:endParaRPr lang="en-US" sz="2400" i="1" dirty="0" smtClean="0">
              <a:solidFill>
                <a:schemeClr val="accent1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2400" dirty="0" smtClean="0"/>
              <a:t>Output </a:t>
            </a:r>
            <a:r>
              <a:rPr lang="en-US" sz="2400" i="1" dirty="0" err="1" smtClean="0"/>
              <a:t>i</a:t>
            </a:r>
            <a:endParaRPr lang="en-US" sz="2400" i="1" dirty="0" smtClean="0"/>
          </a:p>
          <a:p>
            <a:pPr>
              <a:buAutoNum type="arabicPeriod"/>
            </a:pPr>
            <a:r>
              <a:rPr lang="en-US" sz="2400" dirty="0" smtClean="0"/>
              <a:t>execute P(</a:t>
            </a:r>
            <a:r>
              <a:rPr lang="en-US" sz="2400" i="1" dirty="0" err="1" smtClean="0"/>
              <a:t>i</a:t>
            </a:r>
            <a:r>
              <a:rPr lang="en-US" sz="2400" dirty="0" smtClean="0"/>
              <a:t>)</a:t>
            </a:r>
            <a:r>
              <a:rPr lang="en-US" sz="2400" i="1" dirty="0" smtClean="0"/>
              <a:t>;</a:t>
            </a:r>
            <a:r>
              <a:rPr lang="en-US" sz="2400" dirty="0" smtClean="0"/>
              <a:t> record path condition C </a:t>
            </a:r>
            <a:r>
              <a:rPr lang="en-US" sz="2400" dirty="0" smtClean="0">
                <a:solidFill>
                  <a:schemeClr val="accent1"/>
                </a:solidFill>
              </a:rPr>
              <a:t>(in particular, C(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) holds)</a:t>
            </a:r>
          </a:p>
          <a:p>
            <a:pPr>
              <a:buAutoNum type="arabicPeriod"/>
            </a:pPr>
            <a:r>
              <a:rPr lang="en-US" sz="2400" dirty="0" smtClean="0"/>
              <a:t>Set J := J </a:t>
            </a:r>
            <a:r>
              <a:rPr lang="en-US" sz="2400" dirty="0" smtClean="0">
                <a:latin typeface="Arial Unicode MS"/>
                <a:ea typeface="Arial Unicode MS"/>
                <a:cs typeface="Arial Unicode MS"/>
              </a:rPr>
              <a:t>∪ C                       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(viewing C as the set { 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| C(</a:t>
            </a:r>
            <a:r>
              <a:rPr lang="en-US" sz="2400" i="1" dirty="0" err="1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i</a:t>
            </a:r>
            <a:r>
              <a:rPr lang="en-US" sz="2400" i="1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Arial Unicode MS"/>
                <a:ea typeface="Arial Unicode MS"/>
                <a:cs typeface="Arial Unicode MS"/>
              </a:rPr>
              <a:t>) } )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buAutoNum type="arabicPeriod"/>
            </a:pPr>
            <a:r>
              <a:rPr lang="en-US" sz="2400" dirty="0" err="1" smtClean="0"/>
              <a:t>Goto</a:t>
            </a:r>
            <a:r>
              <a:rPr lang="en-US" sz="2400" dirty="0" smtClean="0"/>
              <a:t> (1.)</a:t>
            </a:r>
          </a:p>
        </p:txBody>
      </p:sp>
      <p:sp>
        <p:nvSpPr>
          <p:cNvPr id="8" name="Curved Right Arrow 7"/>
          <p:cNvSpPr/>
          <p:nvPr/>
        </p:nvSpPr>
        <p:spPr>
          <a:xfrm flipV="1">
            <a:off x="76200" y="3886200"/>
            <a:ext cx="381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838200" y="2286000"/>
            <a:ext cx="7696200" cy="838200"/>
          </a:xfrm>
          <a:prstGeom prst="wedgeRoundRectCallout">
            <a:avLst>
              <a:gd name="adj1" fmla="val -35681"/>
              <a:gd name="adj2" fmla="val 13099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defTabSz="10969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Naïve: solve [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⌝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⌝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…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⌝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</a:t>
            </a:r>
            <a:r>
              <a:rPr lang="en-US" sz="2800" baseline="-25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n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)]</a:t>
            </a: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1447800" y="4724400"/>
            <a:ext cx="7696200" cy="1600200"/>
          </a:xfrm>
          <a:prstGeom prst="wedgeRoundRectCallout">
            <a:avLst>
              <a:gd name="adj1" fmla="val -39051"/>
              <a:gd name="adj2" fmla="val -8781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defTabSz="10969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Directed: Choose previous path condition</a:t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  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</a:t>
            </a:r>
            <a:r>
              <a:rPr lang="en-US" sz="2800" baseline="-25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=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…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m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), choose 1≤j≤m,</a:t>
            </a:r>
            <a:b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  solve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 ⋀ … ⋀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⌝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  <a:ea typeface="Arial Unicode MS"/>
                <a:cs typeface="Arial Unicode MS"/>
              </a:rPr>
              <a:t>c</a:t>
            </a:r>
            <a:r>
              <a:rPr lang="en-US" sz="2800" baseline="-25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j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),</a:t>
            </a:r>
          </a:p>
        </p:txBody>
      </p:sp>
    </p:spTree>
  </p:cSld>
  <p:clrMapOvr>
    <a:masterClrMapping/>
  </p:clrMapOvr>
  <p:transition advTm="20763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Search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718489"/>
          </a:xfrm>
        </p:spPr>
        <p:txBody>
          <a:bodyPr/>
          <a:lstStyle/>
          <a:p>
            <a:r>
              <a:rPr lang="en-US" sz="3200" dirty="0" smtClean="0"/>
              <a:t>Different search frontiers</a:t>
            </a:r>
          </a:p>
          <a:p>
            <a:pPr lvl="1"/>
            <a:r>
              <a:rPr sz="2800"/>
              <a:t>Depth first</a:t>
            </a:r>
          </a:p>
          <a:p>
            <a:pPr lvl="2"/>
            <a:r>
              <a:rPr sz="2400"/>
              <a:t>Process last discovered branch first</a:t>
            </a:r>
          </a:p>
          <a:p>
            <a:pPr lvl="1"/>
            <a:r>
              <a:rPr sz="2800"/>
              <a:t>Breadth first</a:t>
            </a:r>
          </a:p>
          <a:p>
            <a:pPr lvl="2"/>
            <a:r>
              <a:rPr sz="2400"/>
              <a:t>Process first discovered branch first</a:t>
            </a:r>
          </a:p>
          <a:p>
            <a:pPr lvl="1"/>
            <a:r>
              <a:rPr sz="2800" smtClean="0"/>
              <a:t>Iterative deepening</a:t>
            </a:r>
          </a:p>
          <a:p>
            <a:pPr lvl="2"/>
            <a:r>
              <a:rPr lang="en-US" sz="2400" dirty="0" smtClean="0"/>
              <a:t>F</a:t>
            </a:r>
            <a:r>
              <a:rPr sz="2400" smtClean="0"/>
              <a:t>irst visit all branches one level deep, then two, </a:t>
            </a:r>
            <a:r>
              <a:rPr lang="en-US" sz="2400" dirty="0" smtClean="0"/>
              <a:t>…</a:t>
            </a:r>
          </a:p>
          <a:p>
            <a:pPr lvl="1"/>
            <a:r>
              <a:rPr sz="2800" smtClean="0"/>
              <a:t>Random</a:t>
            </a:r>
          </a:p>
          <a:p>
            <a:pPr lvl="1"/>
            <a:r>
              <a:rPr sz="2800" smtClean="0"/>
              <a:t>Prioritized</a:t>
            </a:r>
          </a:p>
          <a:p>
            <a:pPr lvl="2"/>
            <a:r>
              <a:rPr sz="2400" smtClean="0"/>
              <a:t>Fair choice between branch instructions, stack contexts, coverage, </a:t>
            </a:r>
            <a:r>
              <a:rPr lang="en-US" sz="2400" dirty="0" smtClean="0"/>
              <a:t>…</a:t>
            </a:r>
          </a:p>
          <a:p>
            <a:pPr lvl="1"/>
            <a:endParaRPr sz="280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1980542"/>
          </a:xfrm>
        </p:spPr>
        <p:txBody>
          <a:bodyPr/>
          <a:lstStyle/>
          <a:p>
            <a:r>
              <a:rPr lang="en-US" dirty="0" smtClean="0"/>
              <a:t>Simple Parser</a:t>
            </a:r>
          </a:p>
          <a:p>
            <a:pPr lvl="1"/>
            <a:r>
              <a:rPr smtClean="0"/>
              <a:t>DepthFirst</a:t>
            </a:r>
          </a:p>
          <a:p>
            <a:pPr lvl="1"/>
            <a:r>
              <a:rPr smtClean="0"/>
              <a:t>Random</a:t>
            </a:r>
          </a:p>
          <a:p>
            <a:pPr lvl="1"/>
            <a:r>
              <a:rPr smtClean="0"/>
              <a:t>Prioritized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Implicit branches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343001"/>
          </a:xfrm>
        </p:spPr>
        <p:txBody>
          <a:bodyPr/>
          <a:lstStyle/>
          <a:p>
            <a:r>
              <a:rPr lang="en-US" sz="2800" dirty="0" err="1" smtClean="0"/>
              <a:t>Pex</a:t>
            </a:r>
            <a:r>
              <a:rPr lang="en-US" sz="2800" dirty="0" smtClean="0"/>
              <a:t> treats all possible exceptional control flow changes like explicit branches</a:t>
            </a:r>
          </a:p>
          <a:p>
            <a:r>
              <a:rPr lang="en-US" sz="2800" dirty="0" smtClean="0"/>
              <a:t>Deterministic exceptions through constraint solving:</a:t>
            </a:r>
          </a:p>
          <a:p>
            <a:pPr lvl="1"/>
            <a:r>
              <a:rPr sz="2400" smtClean="0"/>
              <a:t>NullReferenceException</a:t>
            </a:r>
          </a:p>
          <a:p>
            <a:pPr lvl="1"/>
            <a:r>
              <a:rPr sz="2400" smtClean="0"/>
              <a:t>IndexOutOfRangeException</a:t>
            </a:r>
          </a:p>
          <a:p>
            <a:pPr lvl="1"/>
            <a:r>
              <a:rPr sz="2400" smtClean="0"/>
              <a:t>OverflowException</a:t>
            </a:r>
          </a:p>
          <a:p>
            <a:pPr lvl="1"/>
            <a:r>
              <a:rPr sz="2400" smtClean="0"/>
              <a:t>DivisionByZeroException</a:t>
            </a:r>
          </a:p>
          <a:p>
            <a:r>
              <a:rPr sz="2800" smtClean="0"/>
              <a:t>Non-deterministic exceptions through exception injectio</a:t>
            </a:r>
            <a:r>
              <a:rPr lang="en-US" sz="2800" dirty="0" smtClean="0"/>
              <a:t>n (if enabled)</a:t>
            </a:r>
          </a:p>
          <a:p>
            <a:pPr lvl="1"/>
            <a:r>
              <a:rPr sz="2400" smtClean="0"/>
              <a:t>OutOfMemoryException, StackOverflowException</a:t>
            </a:r>
          </a:p>
          <a:p>
            <a:pPr lvl="1"/>
            <a:r>
              <a:rPr sz="2400" smtClean="0"/>
              <a:t>ThreadAbortException</a:t>
            </a:r>
          </a:p>
          <a:p>
            <a:pPr lvl="1"/>
            <a:r>
              <a:rPr lang="en-US" sz="2400" dirty="0" smtClean="0"/>
              <a:t>…</a:t>
            </a:r>
            <a:endParaRPr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553998"/>
          </a:xfrm>
        </p:spPr>
        <p:txBody>
          <a:bodyPr/>
          <a:lstStyle/>
          <a:p>
            <a:r>
              <a:rPr sz="4000" smtClean="0"/>
              <a:t>Running Example: Credit Card Validation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773888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Specification of “</a:t>
            </a:r>
            <a:r>
              <a:rPr lang="en-US" sz="2800" dirty="0" err="1" smtClean="0"/>
              <a:t>Luhn</a:t>
            </a:r>
            <a:r>
              <a:rPr lang="en-US" sz="2800" dirty="0" smtClean="0"/>
              <a:t> Algorithm” that performs check of l</a:t>
            </a:r>
            <a:r>
              <a:rPr sz="2800" smtClean="0"/>
              <a:t>inear combination of digits modulo 10</a:t>
            </a:r>
            <a:r>
              <a:rPr lang="en-US" sz="2800" dirty="0" smtClean="0"/>
              <a:t>,</a:t>
            </a:r>
            <a:br>
              <a:rPr lang="en-US" sz="2800" dirty="0" smtClean="0"/>
            </a:br>
            <a:r>
              <a:rPr lang="en-US" sz="2800" dirty="0" smtClean="0"/>
              <a:t>in plain English: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Double the value of alternate digits of the primary account number beginning with the second digit from the right (the first right--hand digit is the check digit.)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Add the individual digits comprising the products obtained in Step 1 to each of the unaffected digits in the original number.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The total obtained in Step 2 must be a number ending in zero (30, 40, 50, etc.) for the account number to be validated.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1980542"/>
          </a:xfrm>
        </p:spPr>
        <p:txBody>
          <a:bodyPr/>
          <a:lstStyle/>
          <a:p>
            <a:r>
              <a:rPr lang="en-US" dirty="0" err="1" smtClean="0"/>
              <a:t>ImplicitBranchesTest</a:t>
            </a:r>
            <a:endParaRPr lang="en-US" dirty="0" smtClean="0"/>
          </a:p>
          <a:p>
            <a:pPr lvl="1"/>
            <a:r>
              <a:rPr smtClean="0"/>
              <a:t>NullReferenceException</a:t>
            </a:r>
          </a:p>
          <a:p>
            <a:pPr lvl="1"/>
            <a:r>
              <a:rPr smtClean="0"/>
              <a:t>IndexOutOfBoundsException</a:t>
            </a:r>
          </a:p>
          <a:p>
            <a:pPr lvl="1"/>
            <a:r>
              <a:rPr smtClean="0"/>
              <a:t>OverflowException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Creating complex objects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83266"/>
            <a:ext cx="8382000" cy="5546134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Problem: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Constraint solver determines</a:t>
            </a:r>
            <a:br>
              <a:rPr lang="en-US" sz="2800" dirty="0" smtClean="0"/>
            </a:br>
            <a:r>
              <a:rPr lang="en-US" sz="2800" dirty="0" smtClean="0"/>
              <a:t>test inputs = initial state of test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Most classes hide their state (private fields)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State is initialized by constructor, and can be mutated only by calling methods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What sequence of method calls reaches a given target state?</a:t>
            </a:r>
          </a:p>
          <a:p>
            <a:pPr lvl="1">
              <a:buFont typeface="Arial" pitchFamily="34" charset="0"/>
              <a:buChar char="•"/>
            </a:pPr>
            <a:r>
              <a:rPr sz="2400" smtClean="0"/>
              <a:t>There may be no such sequence</a:t>
            </a:r>
          </a:p>
          <a:p>
            <a:pPr lvl="1">
              <a:buFont typeface="Arial" pitchFamily="34" charset="0"/>
              <a:buChar char="•"/>
            </a:pPr>
            <a:r>
              <a:rPr sz="2400" smtClean="0"/>
              <a:t>In general, undecidable</a:t>
            </a:r>
          </a:p>
          <a:p>
            <a:pPr>
              <a:buNone/>
            </a:pPr>
            <a:r>
              <a:rPr sz="2800" smtClean="0"/>
              <a:t>Two </a:t>
            </a:r>
            <a:r>
              <a:rPr lang="en-US" sz="2800" dirty="0" smtClean="0"/>
              <a:t>approaches</a:t>
            </a:r>
            <a:r>
              <a:rPr sz="2800" smtClean="0"/>
              <a:t>:</a:t>
            </a:r>
            <a:endParaRPr sz="2800"/>
          </a:p>
          <a:p>
            <a:pPr lvl="1">
              <a:buFont typeface="Arial" pitchFamily="34" charset="0"/>
              <a:buChar char="•"/>
            </a:pPr>
            <a:r>
              <a:rPr sz="2400" smtClean="0"/>
              <a:t>(Guided) exploration of constructor/mutator methods</a:t>
            </a:r>
          </a:p>
          <a:p>
            <a:pPr lvl="1">
              <a:buFont typeface="Arial" pitchFamily="34" charset="0"/>
              <a:buChar char="•"/>
            </a:pPr>
            <a:r>
              <a:rPr sz="2400" smtClean="0"/>
              <a:t>Testing with class invariants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Example: ArrayList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11866"/>
            <a:ext cx="8382000" cy="3570208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Specification: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[</a:t>
            </a:r>
            <a:r>
              <a:rPr lang="en-US" sz="2000" dirty="0" err="1" smtClean="0">
                <a:latin typeface="Lucida Console" pitchFamily="49" charset="0"/>
              </a:rPr>
              <a:t>PexMethod</a:t>
            </a:r>
            <a:r>
              <a:rPr lang="en-US" sz="2000" dirty="0" smtClean="0">
                <a:latin typeface="Lucida Console" pitchFamily="49" charset="0"/>
              </a:rPr>
              <a:t>]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public void </a:t>
            </a:r>
            <a:r>
              <a:rPr lang="en-US" sz="2000" dirty="0" err="1" smtClean="0">
                <a:latin typeface="Lucida Console" pitchFamily="49" charset="0"/>
              </a:rPr>
              <a:t>ArrayListTest</a:t>
            </a:r>
            <a:r>
              <a:rPr lang="en-US" sz="2000" dirty="0" smtClean="0">
                <a:latin typeface="Lucida Console" pitchFamily="49" charset="0"/>
              </a:rPr>
              <a:t>(</a:t>
            </a:r>
            <a:r>
              <a:rPr lang="en-US" sz="2000" dirty="0" err="1" smtClean="0">
                <a:latin typeface="Lucida Console" pitchFamily="49" charset="0"/>
              </a:rPr>
              <a:t>ArrayList</a:t>
            </a:r>
            <a:r>
              <a:rPr lang="en-US" sz="2000" dirty="0" smtClean="0">
                <a:latin typeface="Lucida Console" pitchFamily="49" charset="0"/>
              </a:rPr>
              <a:t> al, object o)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{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PexAssume.IsTrue</a:t>
            </a:r>
            <a:r>
              <a:rPr lang="en-US" sz="2000" dirty="0" smtClean="0">
                <a:latin typeface="Lucida Console" pitchFamily="49" charset="0"/>
              </a:rPr>
              <a:t>(al != null);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int</a:t>
            </a: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000" dirty="0" err="1" smtClean="0">
                <a:latin typeface="Lucida Console" pitchFamily="49" charset="0"/>
              </a:rPr>
              <a:t>len</a:t>
            </a:r>
            <a:r>
              <a:rPr lang="en-US" sz="2000" dirty="0" smtClean="0">
                <a:latin typeface="Lucida Console" pitchFamily="49" charset="0"/>
              </a:rPr>
              <a:t> = </a:t>
            </a:r>
            <a:r>
              <a:rPr lang="en-US" sz="2000" dirty="0" err="1" smtClean="0">
                <a:latin typeface="Lucida Console" pitchFamily="49" charset="0"/>
              </a:rPr>
              <a:t>al.Count</a:t>
            </a:r>
            <a:r>
              <a:rPr lang="en-US" sz="2000" dirty="0" smtClean="0"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al.Add</a:t>
            </a:r>
            <a:r>
              <a:rPr lang="en-US" sz="2000" dirty="0" smtClean="0">
                <a:latin typeface="Lucida Console" pitchFamily="49" charset="0"/>
              </a:rPr>
              <a:t>(o);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PexAssert.IsTrue</a:t>
            </a:r>
            <a:r>
              <a:rPr lang="en-US" sz="2000" dirty="0" smtClean="0">
                <a:latin typeface="Lucida Console" pitchFamily="49" charset="0"/>
              </a:rPr>
              <a:t>(al[</a:t>
            </a:r>
            <a:r>
              <a:rPr lang="en-US" sz="2000" dirty="0" err="1" smtClean="0">
                <a:latin typeface="Lucida Console" pitchFamily="49" charset="0"/>
              </a:rPr>
              <a:t>len</a:t>
            </a:r>
            <a:r>
              <a:rPr lang="en-US" sz="2000" dirty="0" smtClean="0">
                <a:latin typeface="Lucida Console" pitchFamily="49" charset="0"/>
              </a:rPr>
              <a:t>] == o);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Object creation: Guided exploration 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427366"/>
          </a:xfrm>
        </p:spPr>
        <p:txBody>
          <a:bodyPr/>
          <a:lstStyle/>
          <a:p>
            <a:r>
              <a:rPr lang="en-US" dirty="0" smtClean="0"/>
              <a:t>Exploration driver</a:t>
            </a:r>
          </a:p>
          <a:p>
            <a:pPr lvl="1"/>
            <a:r>
              <a:rPr smtClean="0"/>
              <a:t>Explicit</a:t>
            </a:r>
            <a:endParaRPr lang="en-US" dirty="0" smtClean="0"/>
          </a:p>
          <a:p>
            <a:pPr lvl="1"/>
            <a:r>
              <a:rPr lang="en-US" dirty="0" smtClean="0"/>
              <a:t>Implicit, in </a:t>
            </a:r>
            <a:r>
              <a:rPr lang="en-US" dirty="0" err="1" smtClean="0"/>
              <a:t>Pex</a:t>
            </a:r>
            <a:r>
              <a:rPr lang="en-US" dirty="0" smtClean="0"/>
              <a:t> configurable through </a:t>
            </a:r>
            <a:r>
              <a:t>a</a:t>
            </a:r>
            <a:r>
              <a:rPr lang="en-US" dirty="0" err="1" smtClean="0"/>
              <a:t>ttributes</a:t>
            </a:r>
            <a:r>
              <a:rPr lang="en-US" dirty="0" smtClean="0"/>
              <a:t>, e.g.</a:t>
            </a:r>
          </a:p>
          <a:p>
            <a:pPr lvl="2"/>
            <a:r>
              <a:rPr lang="en-US" dirty="0" err="1" smtClean="0"/>
              <a:t>PexExplorableFromConstructorAttribute</a:t>
            </a:r>
            <a:endParaRPr lang="en-US" dirty="0" smtClean="0"/>
          </a:p>
          <a:p>
            <a:r>
              <a:rPr lang="en-US" dirty="0" smtClean="0"/>
              <a:t>Result: Exploration of reachable states</a:t>
            </a:r>
          </a:p>
          <a:p>
            <a:pPr lvl="1"/>
            <a:r>
              <a:rPr lang="en-US" dirty="0" smtClean="0"/>
              <a:t>Only w</a:t>
            </a:r>
            <a:r>
              <a:rPr smtClean="0"/>
              <a:t>ithin generally configured bounds</a:t>
            </a:r>
          </a:p>
          <a:p>
            <a:pPr lvl="1"/>
            <a:r>
              <a:rPr lang="en-US" dirty="0" smtClean="0"/>
              <a:t>U</a:t>
            </a:r>
            <a:r>
              <a:rPr smtClean="0"/>
              <a:t>nder-approximation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Object creation: Class invariants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5078313"/>
          </a:xfrm>
        </p:spPr>
        <p:txBody>
          <a:bodyPr/>
          <a:lstStyle/>
          <a:p>
            <a:r>
              <a:rPr lang="en-US" dirty="0" smtClean="0"/>
              <a:t>Write class invariant as </a:t>
            </a:r>
            <a:r>
              <a:rPr lang="en-US" dirty="0" err="1" smtClean="0"/>
              <a:t>boolean</a:t>
            </a:r>
            <a:r>
              <a:rPr lang="en-US" dirty="0" smtClean="0"/>
              <a:t>-valued </a:t>
            </a:r>
            <a:r>
              <a:rPr lang="en-US" dirty="0" err="1" smtClean="0"/>
              <a:t>parameterless</a:t>
            </a:r>
            <a:r>
              <a:rPr lang="en-US" dirty="0" smtClean="0"/>
              <a:t> method</a:t>
            </a:r>
          </a:p>
          <a:p>
            <a:pPr lvl="1"/>
            <a:r>
              <a:rPr lang="en-US" dirty="0" smtClean="0"/>
              <a:t>R</a:t>
            </a:r>
            <a:r>
              <a:rPr smtClean="0"/>
              <a:t>efers to private fields</a:t>
            </a:r>
          </a:p>
          <a:p>
            <a:pPr lvl="1"/>
            <a:r>
              <a:rPr lang="en-US" dirty="0" smtClean="0"/>
              <a:t>M</a:t>
            </a:r>
            <a:r>
              <a:rPr smtClean="0"/>
              <a:t>ust be placed in implementation code</a:t>
            </a:r>
            <a:endParaRPr lang="en-US" dirty="0" smtClean="0"/>
          </a:p>
          <a:p>
            <a:r>
              <a:rPr lang="en-US" dirty="0" smtClean="0"/>
              <a:t>Write special constructor for testing only</a:t>
            </a:r>
          </a:p>
          <a:p>
            <a:pPr lvl="1"/>
            <a:r>
              <a:rPr lang="en-US" dirty="0" smtClean="0"/>
              <a:t>M</a:t>
            </a:r>
            <a:r>
              <a:rPr smtClean="0"/>
              <a:t>ay be marked as "debug only"</a:t>
            </a:r>
          </a:p>
          <a:p>
            <a:pPr lvl="1"/>
            <a:r>
              <a:rPr smtClean="0"/>
              <a:t>Constructor sets fields, </a:t>
            </a:r>
            <a:r>
              <a:rPr i="1" smtClean="0"/>
              <a:t>assumes </a:t>
            </a:r>
            <a:r>
              <a:rPr smtClean="0"/>
              <a:t>invariant</a:t>
            </a:r>
          </a:p>
          <a:p>
            <a:r>
              <a:rPr lang="en-US" dirty="0" smtClean="0"/>
              <a:t>Result: Exploration of feasible states</a:t>
            </a:r>
          </a:p>
          <a:p>
            <a:pPr lvl="1"/>
            <a:r>
              <a:rPr smtClean="0"/>
              <a:t>May include states that are not reachable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 </a:t>
            </a:r>
            <a:r>
              <a:rPr lang="en-US" dirty="0" smtClean="0"/>
              <a:t>–</a:t>
            </a:r>
            <a:r>
              <a:rPr smtClean="0"/>
              <a:t> ArrayList invariant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5429179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public class </a:t>
            </a:r>
            <a:r>
              <a:rPr lang="en-US" sz="1800" dirty="0" err="1" smtClean="0">
                <a:latin typeface="Lucida Console" pitchFamily="49" charset="0"/>
              </a:rPr>
              <a:t>ArrayList</a:t>
            </a:r>
            <a:r>
              <a:rPr lang="en-US" sz="1800" dirty="0" smtClean="0">
                <a:latin typeface="Lucida Console" pitchFamily="49" charset="0"/>
              </a:rPr>
              <a:t> {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private Object[] _items;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private </a:t>
            </a:r>
            <a:r>
              <a:rPr lang="en-US" sz="1800" dirty="0" err="1" smtClean="0">
                <a:latin typeface="Lucida Console" pitchFamily="49" charset="0"/>
              </a:rPr>
              <a:t>int</a:t>
            </a:r>
            <a:r>
              <a:rPr lang="en-US" sz="1800" dirty="0" smtClean="0">
                <a:latin typeface="Lucida Console" pitchFamily="49" charset="0"/>
              </a:rPr>
              <a:t> _size, _version, _capacity;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private </a:t>
            </a:r>
            <a:r>
              <a:rPr lang="en-US" sz="1800" dirty="0" err="1" smtClean="0">
                <a:latin typeface="Lucida Console" pitchFamily="49" charset="0"/>
              </a:rPr>
              <a:t>bool</a:t>
            </a:r>
            <a:r>
              <a:rPr lang="en-US" sz="1800" dirty="0" smtClean="0">
                <a:latin typeface="Lucida Console" pitchFamily="49" charset="0"/>
              </a:rPr>
              <a:t> Invariant() {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 return </a:t>
            </a:r>
            <a:r>
              <a:rPr lang="en-US" sz="1800" dirty="0" err="1" smtClean="0">
                <a:latin typeface="Lucida Console" pitchFamily="49" charset="0"/>
              </a:rPr>
              <a:t>this._items</a:t>
            </a:r>
            <a:r>
              <a:rPr lang="en-US" sz="1800" dirty="0" smtClean="0">
                <a:latin typeface="Lucida Console" pitchFamily="49" charset="0"/>
              </a:rPr>
              <a:t> != null &amp;&amp;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        </a:t>
            </a:r>
            <a:r>
              <a:rPr lang="en-US" sz="1800" dirty="0" err="1" smtClean="0">
                <a:latin typeface="Lucida Console" pitchFamily="49" charset="0"/>
              </a:rPr>
              <a:t>this._size</a:t>
            </a:r>
            <a:r>
              <a:rPr lang="en-US" sz="1800" dirty="0" smtClean="0">
                <a:latin typeface="Lucida Console" pitchFamily="49" charset="0"/>
              </a:rPr>
              <a:t> &gt;= 0 &amp;&amp;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        </a:t>
            </a:r>
            <a:r>
              <a:rPr lang="en-US" sz="1800" dirty="0" err="1" smtClean="0">
                <a:latin typeface="Lucida Console" pitchFamily="49" charset="0"/>
              </a:rPr>
              <a:t>this._items.Length</a:t>
            </a:r>
            <a:r>
              <a:rPr lang="en-US" sz="1800" dirty="0" smtClean="0">
                <a:latin typeface="Lucida Console" pitchFamily="49" charset="0"/>
              </a:rPr>
              <a:t> &gt;= </a:t>
            </a:r>
            <a:r>
              <a:rPr lang="en-US" sz="1800" dirty="0" err="1" smtClean="0">
                <a:latin typeface="Lucida Console" pitchFamily="49" charset="0"/>
              </a:rPr>
              <a:t>this._size</a:t>
            </a:r>
            <a:r>
              <a:rPr lang="en-US" sz="1800" dirty="0" smtClean="0">
                <a:latin typeface="Lucida Console" pitchFamily="49" charset="0"/>
              </a:rPr>
              <a:t>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}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#if DEBUG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public </a:t>
            </a:r>
            <a:r>
              <a:rPr lang="en-US" sz="1800" dirty="0" err="1" smtClean="0">
                <a:latin typeface="Lucida Console" pitchFamily="49" charset="0"/>
              </a:rPr>
              <a:t>ArrayList</a:t>
            </a:r>
            <a:r>
              <a:rPr lang="en-US" sz="1800" dirty="0" smtClean="0">
                <a:latin typeface="Lucida Console" pitchFamily="49" charset="0"/>
              </a:rPr>
              <a:t>(object[] items, </a:t>
            </a:r>
            <a:r>
              <a:rPr lang="en-US" sz="1800" dirty="0" err="1" smtClean="0">
                <a:latin typeface="Lucida Console" pitchFamily="49" charset="0"/>
              </a:rPr>
              <a:t>int</a:t>
            </a:r>
            <a:r>
              <a:rPr lang="en-US" sz="1800" dirty="0" smtClean="0">
                <a:latin typeface="Lucida Console" pitchFamily="49" charset="0"/>
              </a:rPr>
              <a:t> size, </a:t>
            </a:r>
            <a:r>
              <a:rPr lang="en-US" sz="1800" dirty="0" err="1" smtClean="0">
                <a:latin typeface="Lucida Console" pitchFamily="49" charset="0"/>
              </a:rPr>
              <a:t>int</a:t>
            </a:r>
            <a:r>
              <a:rPr lang="en-US" sz="1800" dirty="0" smtClean="0">
                <a:latin typeface="Lucida Console" pitchFamily="49" charset="0"/>
              </a:rPr>
              <a:t> capacity) {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this._items</a:t>
            </a:r>
            <a:r>
              <a:rPr lang="en-US" sz="1800" dirty="0" smtClean="0">
                <a:latin typeface="Lucida Console" pitchFamily="49" charset="0"/>
              </a:rPr>
              <a:t> = items;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this._size</a:t>
            </a:r>
            <a:r>
              <a:rPr lang="en-US" sz="1800" dirty="0" smtClean="0">
                <a:latin typeface="Lucida Console" pitchFamily="49" charset="0"/>
              </a:rPr>
              <a:t> = size;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this._capacity</a:t>
            </a:r>
            <a:r>
              <a:rPr lang="en-US" sz="1800" dirty="0" smtClean="0">
                <a:latin typeface="Lucida Console" pitchFamily="49" charset="0"/>
              </a:rPr>
              <a:t> = capacity;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if (!</a:t>
            </a:r>
            <a:r>
              <a:rPr lang="en-US" sz="1800" dirty="0" err="1" smtClean="0">
                <a:latin typeface="Lucida Console" pitchFamily="49" charset="0"/>
              </a:rPr>
              <a:t>this.Invariant</a:t>
            </a:r>
            <a:r>
              <a:rPr lang="en-US" sz="1800" dirty="0" smtClean="0">
                <a:latin typeface="Lucida Console" pitchFamily="49" charset="0"/>
              </a:rPr>
              <a:t>())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    throw new </a:t>
            </a:r>
            <a:r>
              <a:rPr lang="en-US" sz="1800" dirty="0" err="1" smtClean="0">
                <a:latin typeface="Lucida Console" pitchFamily="49" charset="0"/>
              </a:rPr>
              <a:t>InvalidOperationException</a:t>
            </a:r>
            <a:r>
              <a:rPr lang="en-US" sz="1800" dirty="0" smtClean="0">
                <a:latin typeface="Lucida Console" pitchFamily="49" charset="0"/>
              </a:rPr>
              <a:t>();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  }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#</a:t>
            </a:r>
            <a:r>
              <a:rPr lang="en-US" sz="1800" dirty="0" err="1" smtClean="0">
                <a:latin typeface="Lucida Console" pitchFamily="49" charset="0"/>
              </a:rPr>
              <a:t>endif</a:t>
            </a:r>
            <a:endParaRPr lang="en-US" sz="18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495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sz="5200" smtClean="0"/>
              <a:t>Parameterized Unit Testing</a:t>
            </a:r>
            <a:br>
              <a:rPr sz="5200" smtClean="0"/>
            </a:br>
            <a:r>
              <a:rPr sz="5200" smtClean="0"/>
              <a:t>with </a:t>
            </a:r>
            <a:r>
              <a:rPr sz="5200" smtClean="0">
                <a:latin typeface="Magneto" pitchFamily="82" charset="0"/>
              </a:rPr>
              <a:t>Pex</a:t>
            </a:r>
            <a:r>
              <a:rPr sz="5200" smtClean="0"/>
              <a:t>: Tutorial</a:t>
            </a:r>
            <a:r>
              <a:rPr sz="5200" smtClean="0">
                <a:latin typeface="Magneto" pitchFamily="82" charset="0"/>
              </a:rPr>
              <a:t/>
            </a:r>
            <a:br>
              <a:rPr sz="5200" smtClean="0">
                <a:latin typeface="Magneto" pitchFamily="82" charset="0"/>
              </a:rPr>
            </a:br>
            <a:r>
              <a:rPr sz="5200" smtClean="0"/>
              <a:t>Session 4</a:t>
            </a:r>
            <a:br>
              <a:rPr sz="5200" smtClean="0"/>
            </a:br>
            <a:r>
              <a:rPr sz="5200" dirty="0" smtClean="0">
                <a:hlinkClick r:id="rId3"/>
              </a:rPr>
              <a:t/>
            </a:r>
            <a:br>
              <a:rPr sz="5200" dirty="0" smtClean="0">
                <a:hlinkClick r:id="rId3"/>
              </a:rPr>
            </a:br>
            <a:r>
              <a:rPr lang="en-US" sz="200" dirty="0" smtClean="0">
                <a:solidFill>
                  <a:schemeClr val="tx1"/>
                </a:solidFill>
                <a:hlinkClick r:id="rId3"/>
              </a:rPr>
              <a:t/>
            </a:r>
            <a:br>
              <a:rPr lang="en-US" sz="200" dirty="0" smtClean="0">
                <a:solidFill>
                  <a:schemeClr val="tx1"/>
                </a:solidFill>
                <a:hlinkClick r:id="rId3"/>
              </a:rPr>
            </a:b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http://research.microsoft.com/Pex</a:t>
            </a: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sz="2800" b="1" spc="-150" dirty="0" smtClean="0"/>
              <a:t>Nikolai Tillmann</a:t>
            </a:r>
            <a:r>
              <a:rPr sz="2800" spc="-150" dirty="0" smtClean="0"/>
              <a:t>, Peli de Halleux, Wolfram Schulte</a:t>
            </a:r>
            <a:br>
              <a:rPr sz="2800" spc="-150" dirty="0" smtClean="0"/>
            </a:br>
            <a:r>
              <a:rPr sz="2800" spc="-150" dirty="0" smtClean="0"/>
              <a:t>Microsoft Research, Redmond</a:t>
            </a:r>
            <a:endParaRPr sz="2800" spc="-1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166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Pernambuco</a:t>
            </a:r>
            <a:r>
              <a:rPr lang="en-US" dirty="0" smtClean="0"/>
              <a:t> School, Dec.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Assumptions and Assertions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void PexAssume.IsTrue(bool c) {</a:t>
            </a:r>
          </a:p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  if (!c) throw new PexAssumptionViolationException();</a:t>
            </a:r>
          </a:p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}</a:t>
            </a:r>
          </a:p>
          <a:p>
            <a:pPr>
              <a:buNone/>
            </a:pPr>
            <a:endParaRPr lang="de-DE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void PexAssert.IsTrue(bool c) {</a:t>
            </a:r>
          </a:p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  if (!c) throw new PexAssertionViolationException();</a:t>
            </a:r>
          </a:p>
          <a:p>
            <a:pPr>
              <a:buNone/>
            </a:pPr>
            <a:r>
              <a:rPr lang="de-DE" sz="2000" dirty="0" smtClean="0">
                <a:latin typeface="Lucida Console" pitchFamily="49" charset="0"/>
              </a:rPr>
              <a:t>}</a:t>
            </a:r>
          </a:p>
          <a:p>
            <a:pPr>
              <a:buNone/>
            </a:pPr>
            <a:endParaRPr lang="de-DE" sz="1200" dirty="0" smtClean="0"/>
          </a:p>
          <a:p>
            <a:r>
              <a:rPr lang="de-DE" sz="2800" dirty="0" smtClean="0"/>
              <a:t>Executions with assumption violation exceptions are ignored, not reported as errors or test cases</a:t>
            </a:r>
          </a:p>
          <a:p>
            <a:r>
              <a:rPr lang="de-DE" sz="2800" dirty="0" smtClean="0"/>
              <a:t>Both assumption violation and assertion violation exceptions are ‚uncatchable‘</a:t>
            </a:r>
          </a:p>
          <a:p>
            <a:pPr lvl="1"/>
            <a:r>
              <a:rPr lang="de-DE" sz="2100" dirty="0" smtClean="0"/>
              <a:t>Special code instrumentation prevents catching</a:t>
            </a:r>
            <a:br>
              <a:rPr lang="de-DE" sz="2100" dirty="0" smtClean="0"/>
            </a:br>
            <a:r>
              <a:rPr lang="de-DE" sz="2100" dirty="0" smtClean="0"/>
              <a:t>to avoid tainting of coverage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/>
              <a:t>validateIdentifier</a:t>
            </a:r>
          </a:p>
          <a:p>
            <a:pPr lvl="1">
              <a:buFont typeface="Arial" pitchFamily="34" charset="0"/>
              <a:buChar char="•"/>
            </a:pPr>
            <a:r>
              <a:rPr lang="de-DE" sz="2100" dirty="0" smtClean="0"/>
              <a:t>Sequentially stated assumptions/assertions are conjoined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TestEmissionFilter</a:t>
            </a:r>
            <a:r>
              <a:rPr lang="en-US" sz="2400" dirty="0" smtClean="0"/>
              <a:t>=</a:t>
            </a:r>
            <a:r>
              <a:rPr lang="en-US" sz="2400" dirty="0" err="1" smtClean="0"/>
              <a:t>PexTestEmissionFilter.All</a:t>
            </a:r>
            <a:endParaRPr lang="de-DE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When is a test case emitted?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3527119"/>
          </a:xfrm>
        </p:spPr>
        <p:txBody>
          <a:bodyPr/>
          <a:lstStyle/>
          <a:p>
            <a:r>
              <a:rPr lang="en-US" sz="3200" dirty="0" err="1" smtClean="0"/>
              <a:t>Pex</a:t>
            </a:r>
            <a:r>
              <a:rPr lang="en-US" sz="3200" dirty="0" smtClean="0"/>
              <a:t> usually does not emit all test cases</a:t>
            </a:r>
            <a:br>
              <a:rPr lang="en-US" sz="3200" dirty="0" smtClean="0"/>
            </a:br>
            <a:r>
              <a:rPr lang="en-US" sz="3200" dirty="0" smtClean="0"/>
              <a:t>that are run</a:t>
            </a:r>
            <a:endParaRPr lang="en-US" sz="2900" dirty="0" smtClean="0"/>
          </a:p>
          <a:p>
            <a:r>
              <a:rPr lang="en-US" sz="3200" dirty="0" smtClean="0"/>
              <a:t>Configuration:</a:t>
            </a:r>
          </a:p>
          <a:p>
            <a:pPr lvl="1"/>
            <a:r>
              <a:rPr sz="2800" smtClean="0"/>
              <a:t>TestEmissionFilter=</a:t>
            </a:r>
          </a:p>
          <a:p>
            <a:pPr lvl="2"/>
            <a:r>
              <a:rPr sz="2400" smtClean="0"/>
              <a:t>All</a:t>
            </a:r>
          </a:p>
          <a:p>
            <a:pPr lvl="2"/>
            <a:r>
              <a:rPr sz="2400" smtClean="0"/>
              <a:t>FailuresAndUniquePaths</a:t>
            </a:r>
          </a:p>
          <a:p>
            <a:pPr lvl="2"/>
            <a:r>
              <a:rPr sz="2400" smtClean="0"/>
              <a:t>FailuresAndIncreasedBranchHits</a:t>
            </a:r>
          </a:p>
          <a:p>
            <a:pPr lvl="2"/>
            <a:r>
              <a:rPr sz="2400" smtClean="0"/>
              <a:t>Failures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Parameterized Unit Testing - Vision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355312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public void </a:t>
            </a:r>
            <a:r>
              <a:rPr lang="en-US" sz="2000" dirty="0" err="1" smtClean="0">
                <a:latin typeface="Lucida Console" pitchFamily="49" charset="0"/>
              </a:rPr>
              <a:t>VisaTest</a:t>
            </a:r>
            <a:r>
              <a:rPr lang="en-US" sz="2000" dirty="0" smtClean="0">
                <a:latin typeface="Lucida Console" pitchFamily="49" charset="0"/>
              </a:rPr>
              <a:t>(string number)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{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PexAssume.IsTrue</a:t>
            </a:r>
            <a:r>
              <a:rPr lang="en-US" sz="2000" dirty="0" smtClean="0">
                <a:latin typeface="Lucida Console" pitchFamily="49" charset="0"/>
              </a:rPr>
              <a:t>(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number != null &amp;&amp;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</a:t>
            </a:r>
            <a:r>
              <a:rPr lang="en-US" sz="2000" dirty="0" err="1" smtClean="0">
                <a:latin typeface="Lucida Console" pitchFamily="49" charset="0"/>
              </a:rPr>
              <a:t>number.Length</a:t>
            </a:r>
            <a:r>
              <a:rPr lang="en-US" sz="2000" dirty="0" smtClean="0">
                <a:latin typeface="Lucida Console" pitchFamily="49" charset="0"/>
              </a:rPr>
              <a:t> &gt; 0 &amp;&amp;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number[0] == '4');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ICreditCardNumberValidator</a:t>
            </a: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000" dirty="0" err="1" smtClean="0">
                <a:latin typeface="Lucida Console" pitchFamily="49" charset="0"/>
              </a:rPr>
              <a:t>validator</a:t>
            </a:r>
            <a:r>
              <a:rPr lang="en-US" sz="2000" dirty="0" smtClean="0">
                <a:latin typeface="Lucida Console" pitchFamily="49" charset="0"/>
              </a:rPr>
              <a:t> =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new </a:t>
            </a:r>
            <a:r>
              <a:rPr lang="en-US" sz="2000" dirty="0" err="1" smtClean="0">
                <a:latin typeface="Lucida Console" pitchFamily="49" charset="0"/>
              </a:rPr>
              <a:t>CreditCardNumberValidator</a:t>
            </a:r>
            <a:r>
              <a:rPr lang="en-US" sz="2000" dirty="0" smtClean="0">
                <a:latin typeface="Lucida Console" pitchFamily="49" charset="0"/>
              </a:rPr>
              <a:t>();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dirty="0" err="1" smtClean="0">
                <a:latin typeface="Lucida Console" pitchFamily="49" charset="0"/>
              </a:rPr>
              <a:t>bool</a:t>
            </a:r>
            <a:r>
              <a:rPr lang="en-US" sz="2000" dirty="0" smtClean="0">
                <a:latin typeface="Lucida Console" pitchFamily="49" charset="0"/>
              </a:rPr>
              <a:t> valid = </a:t>
            </a:r>
            <a:r>
              <a:rPr lang="en-US" sz="2000" dirty="0" err="1" smtClean="0">
                <a:latin typeface="Lucida Console" pitchFamily="49" charset="0"/>
              </a:rPr>
              <a:t>validator.Validate</a:t>
            </a:r>
            <a:r>
              <a:rPr lang="en-US" sz="2000" dirty="0" smtClean="0">
                <a:latin typeface="Lucida Console" pitchFamily="49" charset="0"/>
              </a:rPr>
              <a:t>(number);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if (valid)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</a:t>
            </a:r>
            <a:r>
              <a:rPr lang="en-US" sz="2000" dirty="0" err="1" smtClean="0">
                <a:latin typeface="Lucida Console" pitchFamily="49" charset="0"/>
              </a:rPr>
              <a:t>PexAssert.IsTrue</a:t>
            </a:r>
            <a:r>
              <a:rPr lang="en-US" sz="2000" dirty="0" smtClean="0">
                <a:latin typeface="Lucida Console" pitchFamily="49" charset="0"/>
              </a:rPr>
              <a:t>(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  </a:t>
            </a:r>
            <a:r>
              <a:rPr lang="en-US" sz="2000" dirty="0" err="1" smtClean="0">
                <a:latin typeface="Lucida Console" pitchFamily="49" charset="0"/>
              </a:rPr>
              <a:t>number.Length</a:t>
            </a:r>
            <a:r>
              <a:rPr lang="en-US" sz="2000" dirty="0" smtClean="0">
                <a:latin typeface="Lucida Console" pitchFamily="49" charset="0"/>
              </a:rPr>
              <a:t> == 13 ||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      </a:t>
            </a:r>
            <a:r>
              <a:rPr lang="en-US" sz="2000" dirty="0" err="1" smtClean="0">
                <a:latin typeface="Lucida Console" pitchFamily="49" charset="0"/>
              </a:rPr>
              <a:t>number.Length</a:t>
            </a:r>
            <a:r>
              <a:rPr lang="en-US" sz="2000" dirty="0" smtClean="0">
                <a:latin typeface="Lucida Console" pitchFamily="49" charset="0"/>
              </a:rPr>
              <a:t> == 16);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}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When does a test case fail?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567404"/>
          </a:xfrm>
        </p:spPr>
        <p:txBody>
          <a:bodyPr/>
          <a:lstStyle/>
          <a:p>
            <a:r>
              <a:rPr lang="en-US" sz="2800" dirty="0" smtClean="0"/>
              <a:t>If the test does not throw an exception, it succeeds.</a:t>
            </a:r>
          </a:p>
          <a:p>
            <a:r>
              <a:rPr lang="en-US" sz="2800" dirty="0" smtClean="0"/>
              <a:t>If the test throws an exception,</a:t>
            </a:r>
          </a:p>
          <a:p>
            <a:pPr lvl="1"/>
            <a:r>
              <a:rPr sz="2400" smtClean="0"/>
              <a:t>(assumption violations are filtered out),</a:t>
            </a:r>
          </a:p>
          <a:p>
            <a:pPr lvl="1"/>
            <a:r>
              <a:rPr lang="en-US" sz="2400" dirty="0" smtClean="0"/>
              <a:t>assertion violations are failures,</a:t>
            </a:r>
          </a:p>
          <a:p>
            <a:pPr lvl="1"/>
            <a:r>
              <a:rPr sz="2400"/>
              <a:t>f</a:t>
            </a:r>
            <a:r>
              <a:rPr sz="2400" smtClean="0"/>
              <a:t>or all other exception, it depends on further annotations.</a:t>
            </a:r>
          </a:p>
          <a:p>
            <a:pPr lvl="1"/>
            <a:endParaRPr sz="2400" smtClean="0"/>
          </a:p>
          <a:p>
            <a:r>
              <a:rPr sz="2800" smtClean="0"/>
              <a:t>Annotations</a:t>
            </a:r>
            <a:endParaRPr lang="en-US" sz="2800" dirty="0" smtClean="0"/>
          </a:p>
          <a:p>
            <a:pPr lvl="1"/>
            <a:r>
              <a:rPr lang="en-US" sz="2400" dirty="0" smtClean="0"/>
              <a:t>S</a:t>
            </a:r>
            <a:r>
              <a:rPr sz="2400" smtClean="0"/>
              <a:t>hort form of common try-catch-assert test code</a:t>
            </a:r>
            <a:endParaRPr lang="en-US" sz="2400" dirty="0" smtClean="0"/>
          </a:p>
          <a:p>
            <a:pPr lvl="1"/>
            <a:r>
              <a:rPr sz="2400" smtClean="0"/>
              <a:t>[PexAllowedException(typeof(T))]</a:t>
            </a:r>
          </a:p>
          <a:p>
            <a:pPr lvl="1"/>
            <a:r>
              <a:rPr sz="2400" smtClean="0"/>
              <a:t>[PexExpectedException(typeof(T))]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866391"/>
          </a:xfrm>
        </p:spPr>
        <p:txBody>
          <a:bodyPr/>
          <a:lstStyle/>
          <a:p>
            <a:r>
              <a:rPr lang="en-US" sz="3200" dirty="0" err="1" smtClean="0"/>
              <a:t>DateTime.Parse</a:t>
            </a:r>
            <a:endParaRPr lang="en-US" sz="3200" dirty="0" smtClean="0"/>
          </a:p>
          <a:p>
            <a:pPr lvl="1"/>
            <a:r>
              <a:rPr lang="en-US" sz="2500" dirty="0" smtClean="0"/>
              <a:t>M</a:t>
            </a:r>
            <a:r>
              <a:rPr sz="2500" smtClean="0"/>
              <a:t>ay throw FormatException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When does exploration stop?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4976747"/>
          </a:xfrm>
        </p:spPr>
        <p:txBody>
          <a:bodyPr/>
          <a:lstStyle/>
          <a:p>
            <a:r>
              <a:rPr lang="en-US" dirty="0" smtClean="0"/>
              <a:t>Loops and recursion give rise to potentially infinite number of execution paths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Pex</a:t>
            </a:r>
            <a:r>
              <a:rPr lang="en-US" dirty="0" smtClean="0"/>
              <a:t>: Configurable exploration bounds</a:t>
            </a:r>
          </a:p>
          <a:p>
            <a:pPr lvl="1"/>
            <a:r>
              <a:rPr smtClean="0"/>
              <a:t>MaxBranches</a:t>
            </a:r>
          </a:p>
          <a:p>
            <a:pPr lvl="1"/>
            <a:r>
              <a:rPr smtClean="0"/>
              <a:t>MaxCalls</a:t>
            </a:r>
          </a:p>
          <a:p>
            <a:pPr lvl="1"/>
            <a:r>
              <a:rPr smtClean="0"/>
              <a:t>MaxConditions</a:t>
            </a:r>
          </a:p>
          <a:p>
            <a:pPr lvl="2"/>
            <a:r>
              <a:rPr lang="en-US" dirty="0" smtClean="0"/>
              <a:t>N</a:t>
            </a:r>
            <a:r>
              <a:rPr smtClean="0"/>
              <a:t>umber of conditions that depend on test inputs</a:t>
            </a:r>
          </a:p>
          <a:p>
            <a:pPr lvl="1"/>
            <a:r>
              <a:rPr smtClean="0"/>
              <a:t>MaxRuns</a:t>
            </a:r>
          </a:p>
          <a:p>
            <a:pPr lvl="1"/>
            <a:r>
              <a:rPr smtClean="0"/>
              <a:t>ConstraintSolverTimeOut</a:t>
            </a:r>
          </a:p>
          <a:p>
            <a:pPr lvl="1"/>
            <a:r>
              <a:rPr smtClean="0"/>
              <a:t>ConstraintSolverMemoryLimit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More Pruning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827475"/>
          </a:xfrm>
        </p:spPr>
        <p:txBody>
          <a:bodyPr/>
          <a:lstStyle/>
          <a:p>
            <a:r>
              <a:rPr lang="en-US" sz="2400" dirty="0" smtClean="0"/>
              <a:t>Can we partition exponential number of execution paths (exponential over number of branches)</a:t>
            </a:r>
            <a:br>
              <a:rPr lang="en-US" sz="2400" dirty="0" smtClean="0"/>
            </a:br>
            <a:r>
              <a:rPr lang="en-US" sz="2400" dirty="0" smtClean="0"/>
              <a:t>into a polynomial number of equivalence classes?</a:t>
            </a:r>
          </a:p>
          <a:p>
            <a:r>
              <a:rPr lang="en-US" sz="2400" dirty="0" smtClean="0"/>
              <a:t>That is what most coverage metrics do!</a:t>
            </a:r>
          </a:p>
          <a:p>
            <a:r>
              <a:rPr lang="en-US" sz="2400" dirty="0" err="1" smtClean="0"/>
              <a:t>Pex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paths are projected to how often a branch has been hit (executed)</a:t>
            </a:r>
          </a:p>
          <a:p>
            <a:pPr lvl="1"/>
            <a:r>
              <a:rPr sz="2400"/>
              <a:t>p</a:t>
            </a:r>
            <a:r>
              <a:rPr lang="en-US" sz="2400" dirty="0" err="1" smtClean="0"/>
              <a:t>aths</a:t>
            </a:r>
            <a:r>
              <a:rPr lang="en-US" sz="2400" dirty="0" smtClean="0"/>
              <a:t> which are duplicate under this projection are pruned</a:t>
            </a:r>
          </a:p>
          <a:p>
            <a:pPr lvl="1"/>
            <a:r>
              <a:rPr sz="2300" smtClean="0"/>
              <a:t>CoverageGoal=</a:t>
            </a:r>
          </a:p>
          <a:p>
            <a:pPr lvl="2"/>
            <a:r>
              <a:rPr sz="2400" smtClean="0"/>
              <a:t>Branches  (default, enables above pruning)</a:t>
            </a:r>
          </a:p>
          <a:p>
            <a:pPr lvl="2"/>
            <a:r>
              <a:rPr sz="2400" smtClean="0"/>
              <a:t>ExecutionPaths (disabled this pruning)</a:t>
            </a:r>
            <a:endParaRPr sz="2400"/>
          </a:p>
          <a:p>
            <a:pPr lvl="3"/>
            <a:endParaRPr sz="20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Max/4</a:t>
            </a:r>
            <a:endParaRPr lang="de-DE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The Environment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750531"/>
          </a:xfrm>
        </p:spPr>
        <p:txBody>
          <a:bodyPr/>
          <a:lstStyle/>
          <a:p>
            <a:r>
              <a:rPr lang="en-US" dirty="0" smtClean="0"/>
              <a:t>Code we don’t want to test</a:t>
            </a:r>
          </a:p>
          <a:p>
            <a:pPr lvl="1"/>
            <a:r>
              <a:rPr smtClean="0"/>
              <a:t>We usually don't want to re-test code that we use and trust, e.g. already tested libraries</a:t>
            </a:r>
          </a:p>
          <a:p>
            <a:r>
              <a:rPr lang="en-US" dirty="0" smtClean="0"/>
              <a:t>Code not accessible to white-box test generation</a:t>
            </a:r>
          </a:p>
          <a:p>
            <a:pPr lvl="1"/>
            <a:r>
              <a:rPr smtClean="0"/>
              <a:t>No symbolic information about uninstrumented code</a:t>
            </a:r>
          </a:p>
          <a:p>
            <a:pPr lvl="1"/>
            <a:r>
              <a:rPr smtClean="0"/>
              <a:t>No symbolic information about code outside of known execution machine (.Net for Pex)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75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64797"/>
          </a:xfrm>
        </p:spPr>
        <p:txBody>
          <a:bodyPr/>
          <a:lstStyle/>
          <a:p>
            <a:r>
              <a:rPr sz="4800" smtClean="0"/>
              <a:t>Unit Testing vs. Integration Testing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5170646"/>
          </a:xfrm>
        </p:spPr>
        <p:txBody>
          <a:bodyPr/>
          <a:lstStyle/>
          <a:p>
            <a:r>
              <a:rPr lang="en-US" sz="2800" dirty="0" smtClean="0"/>
              <a:t>Unit test: while it is debatable what a ‘unit’ is, a ‘unit’ should be small.</a:t>
            </a:r>
          </a:p>
          <a:p>
            <a:r>
              <a:rPr lang="en-US" sz="2800" dirty="0" smtClean="0"/>
              <a:t>Integration test: exercises large portions of a system.</a:t>
            </a:r>
          </a:p>
          <a:p>
            <a:endParaRPr lang="en-US" sz="2800" dirty="0" smtClean="0"/>
          </a:p>
          <a:p>
            <a:r>
              <a:rPr lang="en-US" sz="2800" dirty="0" smtClean="0"/>
              <a:t>Observation: Integration tests are often “sold” as unit tests</a:t>
            </a:r>
          </a:p>
          <a:p>
            <a:endParaRPr lang="en-US" sz="2800" dirty="0" smtClean="0"/>
          </a:p>
          <a:p>
            <a:r>
              <a:rPr lang="en-US" sz="2800" dirty="0" smtClean="0"/>
              <a:t>White-box test generation does not scale well to integration test scenarios.</a:t>
            </a:r>
          </a:p>
          <a:p>
            <a:r>
              <a:rPr lang="en-US" sz="2800" dirty="0" smtClean="0"/>
              <a:t>Possible solution: Introduce abstraction layers, and mock components not under test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Example: Testing with </a:t>
            </a:r>
            <a:r>
              <a:rPr kern="0" spc="0" smtClean="0">
                <a:ln>
                  <a:noFill/>
                </a:ln>
                <a:effectLst/>
                <a:latin typeface="Calibri" pitchFamily="34" charset="0"/>
                <a:ea typeface="+mj-ea"/>
                <a:cs typeface="+mj-cs"/>
              </a:rPr>
              <a:t>I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nterfaces</a:t>
            </a:r>
            <a:endParaRPr lang="en-US" sz="3100" dirty="0">
              <a:latin typeface="Calibri" pitchFamily="34" charset="0"/>
            </a:endParaRP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AppendFormat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(null, “{0} {1}!”, “Hello”,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“World”);   </a:t>
            </a:r>
            <a:r>
              <a:rPr lang="en-US" sz="1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  “Hello World!”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.Net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Implementation: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dirty="0">
                <a:latin typeface="Arial" pitchFamily="34" charset="0"/>
                <a:cs typeface="Arial" pitchFamily="34" charset="0"/>
              </a:rPr>
            </a:b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public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StringBuilder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 AppendFormat(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IFormatProvider provider, 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ch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ar[] chars, 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param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object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[] args)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{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if (chars == null || args == null)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throw new ArgumentNullException(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…);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int pos = 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int len = chars.Length;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char ch = '\x0';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ICustomFormatter cf = null;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if (provider != null)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cf = (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ICustomFormatter)provider.GetFormat(typeof(ICustomFormatter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200" dirty="0"/>
              <a:t>    …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2590800"/>
            <a:ext cx="8077200" cy="3657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1524000"/>
            <a:ext cx="80772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802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kern="0" dirty="0" smtClean="0">
                <a:latin typeface="Calibri" pitchFamily="34" charset="0"/>
              </a:rPr>
              <a:t>Stubs / Mock </a:t>
            </a:r>
            <a:r>
              <a:rPr kern="0" smtClean="0">
                <a:latin typeface="Calibri" pitchFamily="34" charset="0"/>
              </a:rPr>
              <a:t>O</a:t>
            </a:r>
            <a:r>
              <a:rPr lang="en-US" kern="0" dirty="0" err="1" smtClean="0">
                <a:latin typeface="Calibri" pitchFamily="34" charset="0"/>
              </a:rPr>
              <a:t>bjects</a:t>
            </a:r>
            <a:endParaRPr lang="en-US" sz="3100" dirty="0">
              <a:latin typeface="Calibri" pitchFamily="34" charset="0"/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534400" cy="5181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Introduce a mock class </a:t>
            </a:r>
            <a:r>
              <a:rPr lang="en-US" sz="2000" dirty="0" smtClean="0"/>
              <a:t>which implements the </a:t>
            </a:r>
            <a:r>
              <a:rPr lang="en-US" sz="2000" dirty="0"/>
              <a:t>interface.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Write assertions over expected inputs, provide concrete outputs</a:t>
            </a:r>
            <a:endParaRPr lang="en-US" sz="2000" dirty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noProof="1">
                <a:latin typeface="Arial" pitchFamily="34" charset="0"/>
                <a:cs typeface="Arial" pitchFamily="34" charset="0"/>
              </a:rPr>
              <a:t>public class MFormatProvider : IFormatProvider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{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   public </a:t>
            </a:r>
            <a:r>
              <a:rPr lang="en-US" sz="2000" noProof="1">
                <a:latin typeface="Arial" pitchFamily="34" charset="0"/>
                <a:cs typeface="Arial" pitchFamily="34" charset="0"/>
              </a:rPr>
              <a:t>object GetFormat(Type formatType)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sz="2000" noProof="1">
                <a:latin typeface="Arial" pitchFamily="34" charset="0"/>
                <a:cs typeface="Arial" pitchFamily="34" charset="0"/>
              </a:rPr>
              <a:t> </a:t>
            </a:r>
            <a:r>
              <a:rPr sz="2000" noProof="1" smtClean="0">
                <a:latin typeface="Arial" pitchFamily="34" charset="0"/>
                <a:cs typeface="Arial" pitchFamily="34" charset="0"/>
              </a:rPr>
              <a:t>        Assert.IsTrue(formatType != null);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return new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MCustomFormatter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sz="2000" noProof="1">
                <a:latin typeface="Arial" pitchFamily="34" charset="0"/>
                <a:cs typeface="Arial" pitchFamily="34" charset="0"/>
              </a:rPr>
              <a:t> </a:t>
            </a:r>
            <a:r>
              <a:rPr sz="2000" noProof="1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noProof="1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noProof="1">
                <a:latin typeface="Arial" pitchFamily="34" charset="0"/>
                <a:cs typeface="Arial" pitchFamily="34" charset="0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noProof="1">
                <a:latin typeface="Arial" pitchFamily="34" charset="0"/>
                <a:cs typeface="Arial" pitchFamily="34" charset="0"/>
              </a:rPr>
              <a:t>}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 dirty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Problems:</a:t>
            </a:r>
          </a:p>
          <a:p>
            <a:pPr lvl="1">
              <a:lnSpc>
                <a:spcPct val="80000"/>
              </a:lnSpc>
            </a:pPr>
            <a:r>
              <a:rPr sz="1700" smtClean="0"/>
              <a:t>Costly to write detailed behavior by example</a:t>
            </a:r>
          </a:p>
          <a:p>
            <a:pPr lvl="1">
              <a:lnSpc>
                <a:spcPct val="80000"/>
              </a:lnSpc>
            </a:pPr>
            <a:r>
              <a:rPr sz="1700" smtClean="0"/>
              <a:t>How many and which mock objects do we need to write?</a:t>
            </a:r>
            <a:endParaRPr lang="ru-RU" sz="17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2362200"/>
            <a:ext cx="78486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kern="0" dirty="0" smtClean="0">
                <a:latin typeface="Calibri" pitchFamily="34" charset="0"/>
              </a:rPr>
              <a:t>Parameterized M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ock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Objects - 1</a:t>
            </a:r>
            <a:endParaRPr lang="en-US" sz="3100" dirty="0">
              <a:latin typeface="Calibri" pitchFamily="34" charset="0"/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534400" cy="5181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Introduce a mock </a:t>
            </a:r>
            <a:r>
              <a:rPr lang="en-US" sz="2000" dirty="0" smtClean="0"/>
              <a:t>class which implements the </a:t>
            </a:r>
            <a:r>
              <a:rPr lang="en-US" sz="2000" dirty="0"/>
              <a:t>interface. 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Let an oracle provide the behavior of the mock methods.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noProof="1">
                <a:latin typeface="Arial" pitchFamily="34" charset="0"/>
                <a:cs typeface="Arial" pitchFamily="34" charset="0"/>
              </a:rPr>
              <a:t>public class MFormatProvider : IFormatProvider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{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   public </a:t>
            </a:r>
            <a:r>
              <a:rPr lang="en-US" sz="2000" noProof="1">
                <a:latin typeface="Arial" pitchFamily="34" charset="0"/>
                <a:cs typeface="Arial" pitchFamily="34" charset="0"/>
              </a:rPr>
              <a:t>object GetFormat(Type formatType)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{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        …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2000" noProof="1" smtClean="0">
                <a:latin typeface="Arial" pitchFamily="34" charset="0"/>
                <a:cs typeface="Arial" pitchFamily="34" charset="0"/>
              </a:rPr>
              <a:t>object o = call.ChooseResult&lt;object&gt;();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ru-RU" sz="2000" noProof="1" smtClean="0">
                <a:latin typeface="Arial" pitchFamily="34" charset="0"/>
                <a:cs typeface="Arial" pitchFamily="34" charset="0"/>
              </a:rPr>
              <a:t>		  </a:t>
            </a:r>
            <a:r>
              <a:rPr lang="en-US" sz="2000" noProof="1" smtClean="0">
                <a:latin typeface="Arial" pitchFamily="34" charset="0"/>
                <a:cs typeface="Arial" pitchFamily="34" charset="0"/>
              </a:rPr>
              <a:t>return o;</a:t>
            </a:r>
            <a:endParaRPr lang="en-US" sz="20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noProof="1">
                <a:latin typeface="Arial" pitchFamily="34" charset="0"/>
                <a:cs typeface="Arial" pitchFamily="34" charset="0"/>
              </a:rPr>
              <a:t>    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noProof="1">
                <a:latin typeface="Arial" pitchFamily="34" charset="0"/>
                <a:cs typeface="Arial" pitchFamily="34" charset="0"/>
              </a:rPr>
              <a:t>}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 dirty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1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Result: Relevant result values can be generated by white-box test input generation tool, just as other test inputs can be generated!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2362200"/>
            <a:ext cx="7848600" cy="2895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67000" y="6245225"/>
            <a:ext cx="38100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522911BF-3EF4-4959-9B97-4E0DD8870B36}" type="slidenum">
              <a:rPr lang="en-US"/>
              <a:pPr/>
              <a:t>8</a:t>
            </a:fld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Unit Test?</a:t>
            </a:r>
          </a:p>
        </p:txBody>
      </p:sp>
      <p:sp>
        <p:nvSpPr>
          <p:cNvPr id="942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8842375" cy="502291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A unit test is a small program with assertions.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Lucida Console" pitchFamily="49" charset="0"/>
              </a:rPr>
              <a:t>[</a:t>
            </a:r>
            <a:r>
              <a:rPr lang="en-US" sz="1800" dirty="0" err="1">
                <a:latin typeface="Lucida Console" pitchFamily="49" charset="0"/>
              </a:rPr>
              <a:t>TestMethod</a:t>
            </a:r>
            <a:r>
              <a:rPr lang="en-US" sz="1800" dirty="0">
                <a:latin typeface="Lucida Console" pitchFamily="49" charset="0"/>
              </a:rPr>
              <a:t>]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800" dirty="0">
                <a:latin typeface="Lucida Console" pitchFamily="49" charset="0"/>
              </a:rPr>
              <a:t>void </a:t>
            </a:r>
            <a:r>
              <a:rPr lang="en-US" sz="1800" dirty="0" err="1" smtClean="0">
                <a:latin typeface="Lucida Console" pitchFamily="49" charset="0"/>
              </a:rPr>
              <a:t>ValidNumberTest</a:t>
            </a:r>
            <a:r>
              <a:rPr lang="en-US" sz="1800" dirty="0" smtClean="0">
                <a:latin typeface="Lucida Console" pitchFamily="49" charset="0"/>
              </a:rPr>
              <a:t>() </a:t>
            </a:r>
            <a:r>
              <a:rPr lang="en-US" sz="1800" dirty="0">
                <a:latin typeface="Lucida Console" pitchFamily="49" charset="0"/>
              </a:rPr>
              <a:t>{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	  string number = "49927398716";</a:t>
            </a:r>
          </a:p>
          <a:p>
            <a:pPr lvl="1">
              <a:buNone/>
            </a:pPr>
            <a:r>
              <a:rPr lang="en-US" sz="1800" dirty="0" smtClean="0">
                <a:latin typeface="Lucida Console" pitchFamily="49" charset="0"/>
              </a:rPr>
              <a:t>  </a:t>
            </a:r>
            <a:r>
              <a:rPr lang="en-US" sz="1800" dirty="0" err="1" smtClean="0">
                <a:latin typeface="Lucida Console" pitchFamily="49" charset="0"/>
              </a:rPr>
              <a:t>ICreditCardNumberValidator</a:t>
            </a:r>
            <a:r>
              <a:rPr lang="en-US" sz="1800" dirty="0" smtClean="0">
                <a:latin typeface="Lucida Console" pitchFamily="49" charset="0"/>
              </a:rPr>
              <a:t> v =</a:t>
            </a:r>
            <a:br>
              <a:rPr lang="en-US" sz="1800" dirty="0" smtClean="0">
                <a:latin typeface="Lucida Console" pitchFamily="49" charset="0"/>
              </a:rPr>
            </a:br>
            <a:r>
              <a:rPr lang="en-US" sz="1800" dirty="0" smtClean="0">
                <a:latin typeface="Lucida Console" pitchFamily="49" charset="0"/>
              </a:rPr>
              <a:t>  new </a:t>
            </a:r>
            <a:r>
              <a:rPr lang="en-US" sz="1800" dirty="0" err="1" smtClean="0">
                <a:latin typeface="Lucida Console" pitchFamily="49" charset="0"/>
              </a:rPr>
              <a:t>CreditCardNumberValidator</a:t>
            </a:r>
            <a:r>
              <a:rPr lang="en-US" sz="1800" dirty="0" smtClean="0">
                <a:latin typeface="Lucida Console" pitchFamily="49" charset="0"/>
              </a:rPr>
              <a:t>();</a:t>
            </a:r>
          </a:p>
          <a:p>
            <a:pPr lvl="1">
              <a:buNone/>
            </a:pPr>
            <a:r>
              <a:rPr lang="en-US" sz="1800" dirty="0" smtClean="0">
                <a:latin typeface="Lucida Console" pitchFamily="49" charset="0"/>
              </a:rPr>
              <a:t>  </a:t>
            </a:r>
            <a:r>
              <a:rPr lang="en-US" sz="1800" dirty="0" err="1" smtClean="0">
                <a:latin typeface="Lucida Console" pitchFamily="49" charset="0"/>
              </a:rPr>
              <a:t>bool</a:t>
            </a:r>
            <a:r>
              <a:rPr lang="en-US" sz="1800" dirty="0" smtClean="0">
                <a:latin typeface="Lucida Console" pitchFamily="49" charset="0"/>
              </a:rPr>
              <a:t> </a:t>
            </a:r>
            <a:r>
              <a:rPr sz="1800" smtClean="0">
                <a:latin typeface="Lucida Console" pitchFamily="49" charset="0"/>
              </a:rPr>
              <a:t>valid</a:t>
            </a:r>
            <a:r>
              <a:rPr lang="en-US" sz="1800" dirty="0" smtClean="0">
                <a:latin typeface="Lucida Console" pitchFamily="49" charset="0"/>
              </a:rPr>
              <a:t> = </a:t>
            </a:r>
            <a:r>
              <a:rPr lang="en-US" sz="1800" dirty="0" err="1" smtClean="0">
                <a:latin typeface="Lucida Console" pitchFamily="49" charset="0"/>
              </a:rPr>
              <a:t>v.Validate</a:t>
            </a:r>
            <a:r>
              <a:rPr lang="en-US" sz="1800" dirty="0" smtClean="0">
                <a:latin typeface="Lucida Console" pitchFamily="49" charset="0"/>
              </a:rPr>
              <a:t>(number);</a:t>
            </a:r>
          </a:p>
          <a:p>
            <a:pPr lvl="1">
              <a:buNone/>
            </a:pPr>
            <a:r>
              <a:rPr sz="1800">
                <a:latin typeface="Lucida Console" pitchFamily="49" charset="0"/>
              </a:rPr>
              <a:t> </a:t>
            </a:r>
            <a:r>
              <a:rPr sz="1800" smtClean="0">
                <a:latin typeface="Lucida Console" pitchFamily="49" charset="0"/>
              </a:rPr>
              <a:t> </a:t>
            </a:r>
            <a:r>
              <a:rPr lang="en-US" sz="1800" dirty="0" err="1" smtClean="0">
                <a:latin typeface="Lucida Console" pitchFamily="49" charset="0"/>
              </a:rPr>
              <a:t>Assert.IsTrue</a:t>
            </a:r>
            <a:r>
              <a:rPr lang="en-US" sz="1800" dirty="0" smtClean="0">
                <a:latin typeface="Lucida Console" pitchFamily="49" charset="0"/>
              </a:rPr>
              <a:t>(valid);</a:t>
            </a:r>
          </a:p>
          <a:p>
            <a:pPr lvl="1">
              <a:buNone/>
            </a:pPr>
            <a:r>
              <a:rPr lang="en-US" sz="1800" dirty="0" smtClean="0">
                <a:latin typeface="Lucida Console" pitchFamily="49" charset="0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b="1" dirty="0">
              <a:latin typeface="Courier New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Many developers write such </a:t>
            </a:r>
            <a:r>
              <a:rPr lang="en-US" sz="2400" dirty="0"/>
              <a:t>unit tests </a:t>
            </a:r>
            <a:r>
              <a:rPr lang="en-US" sz="2400" dirty="0" smtClean="0"/>
              <a:t>by hand. This </a:t>
            </a:r>
            <a:r>
              <a:rPr lang="en-US" sz="2400" dirty="0"/>
              <a:t>involves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determining a meaningful sequence of method calls,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selecting exemplary argument values (the test </a:t>
            </a:r>
            <a:r>
              <a:rPr lang="en-US" sz="2400" i="1" dirty="0"/>
              <a:t>inputs</a:t>
            </a:r>
            <a:r>
              <a:rPr lang="en-US" sz="2400" dirty="0"/>
              <a:t>),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stating assertions.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800" b="1" dirty="0"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2892"/>
          </a:xfrm>
        </p:spPr>
        <p:txBody>
          <a:bodyPr/>
          <a:lstStyle/>
          <a:p>
            <a:r>
              <a:rPr lang="en-US" dirty="0" smtClean="0"/>
              <a:t>Show </a:t>
            </a:r>
            <a:r>
              <a:rPr lang="en-US" dirty="0" err="1" smtClean="0"/>
              <a:t>AppendFormat</a:t>
            </a:r>
            <a:r>
              <a:rPr lang="en-US" dirty="0" smtClean="0"/>
              <a:t> code</a:t>
            </a:r>
          </a:p>
          <a:p>
            <a:r>
              <a:rPr lang="en-US" dirty="0" smtClean="0"/>
              <a:t>Show </a:t>
            </a:r>
            <a:r>
              <a:rPr lang="en-US" dirty="0" err="1" smtClean="0"/>
              <a:t>AppendFormat</a:t>
            </a:r>
            <a:r>
              <a:rPr lang="en-US" dirty="0" smtClean="0"/>
              <a:t> test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Pex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2243691"/>
          </a:xfrm>
        </p:spPr>
        <p:txBody>
          <a:bodyPr/>
          <a:lstStyle/>
          <a:p>
            <a:r>
              <a:rPr smtClean="0"/>
              <a:t>Parameterized Mock Objects with Assumptions and Assertions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360560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Problem: Without further work, parameterized mock objects might lead to spurious warnings.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kern="0" dirty="0" smtClean="0">
                <a:latin typeface="Calibri" pitchFamily="34" charset="0"/>
              </a:rPr>
              <a:t>Parameterized M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ock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Objects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- 2</a:t>
            </a:r>
            <a:endParaRPr lang="en-US" sz="3100" dirty="0">
              <a:latin typeface="Calibri" pitchFamily="34" charset="0"/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534400" cy="51816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Write assertions over arguments,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And assumptions on results.</a:t>
            </a:r>
            <a:endParaRPr lang="en-US" sz="1800" dirty="0"/>
          </a:p>
          <a:p>
            <a:pPr>
              <a:lnSpc>
                <a:spcPct val="100000"/>
              </a:lnSpc>
              <a:buFontTx/>
              <a:buNone/>
            </a:pPr>
            <a:endParaRPr lang="en-US" sz="1800" dirty="0"/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noProof="1">
                <a:latin typeface="Arial" pitchFamily="34" charset="0"/>
                <a:cs typeface="Arial" pitchFamily="34" charset="0"/>
              </a:rPr>
              <a:t>public class MFormatProvider : IFormatProvider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{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public </a:t>
            </a:r>
            <a:r>
              <a:rPr lang="en-US" sz="1800" noProof="1">
                <a:latin typeface="Arial" pitchFamily="34" charset="0"/>
                <a:cs typeface="Arial" pitchFamily="34" charset="0"/>
              </a:rPr>
              <a:t>object GetFormat(Type formatType)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{</a:t>
            </a:r>
          </a:p>
          <a:p>
            <a:pPr lvl="1">
              <a:lnSpc>
                <a:spcPct val="100000"/>
              </a:lnSpc>
              <a:buFontTx/>
              <a:buNone/>
            </a:pPr>
            <a:r>
              <a:rPr sz="1800" noProof="1">
                <a:latin typeface="Arial" pitchFamily="34" charset="0"/>
                <a:cs typeface="Arial" pitchFamily="34" charset="0"/>
              </a:rPr>
              <a:t> </a:t>
            </a:r>
            <a:r>
              <a:rPr sz="1800" noProof="1" smtClean="0">
                <a:latin typeface="Arial" pitchFamily="34" charset="0"/>
                <a:cs typeface="Arial" pitchFamily="34" charset="0"/>
              </a:rPr>
              <a:t>        Assert(formatType != null);</a:t>
            </a:r>
            <a:endParaRPr lang="en-US" sz="18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8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object o = call.ChooseResult&lt;object&gt;();</a:t>
            </a:r>
          </a:p>
          <a:p>
            <a:pPr lvl="1">
              <a:lnSpc>
                <a:spcPct val="100000"/>
              </a:lnSpc>
              <a:buFontTx/>
              <a:buNone/>
            </a:pPr>
            <a:r>
              <a:rPr sz="1800" noProof="1">
                <a:latin typeface="Arial" pitchFamily="34" charset="0"/>
                <a:cs typeface="Arial" pitchFamily="34" charset="0"/>
              </a:rPr>
              <a:t> </a:t>
            </a:r>
            <a:r>
              <a:rPr sz="1800" noProof="1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    PexAssume.IsTrue(o is ICustomFormatter);</a:t>
            </a:r>
          </a:p>
          <a:p>
            <a:pPr lvl="1">
              <a:lnSpc>
                <a:spcPct val="100000"/>
              </a:lnSpc>
              <a:buNone/>
            </a:pPr>
            <a:r>
              <a:rPr sz="1800" noProof="1">
                <a:latin typeface="Arial" pitchFamily="34" charset="0"/>
                <a:cs typeface="Arial" pitchFamily="34" charset="0"/>
              </a:rPr>
              <a:t> </a:t>
            </a:r>
            <a:r>
              <a:rPr sz="1800" noProof="1" smtClean="0">
                <a:latin typeface="Arial" pitchFamily="34" charset="0"/>
                <a:cs typeface="Arial" pitchFamily="34" charset="0"/>
              </a:rPr>
              <a:t>        return </a:t>
            </a:r>
            <a:r>
              <a:rPr lang="en-US" sz="1800" noProof="1" smtClean="0">
                <a:latin typeface="Arial" pitchFamily="34" charset="0"/>
                <a:cs typeface="Arial" pitchFamily="34" charset="0"/>
              </a:rPr>
              <a:t>o;</a:t>
            </a:r>
            <a:endParaRPr lang="en-US" sz="1800" noProof="1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noProof="1">
                <a:latin typeface="Arial" pitchFamily="34" charset="0"/>
                <a:cs typeface="Arial" pitchFamily="34" charset="0"/>
              </a:rPr>
              <a:t>    }</a:t>
            </a:r>
          </a:p>
          <a:p>
            <a:pPr lvl="1">
              <a:lnSpc>
                <a:spcPct val="100000"/>
              </a:lnSpc>
              <a:buFontTx/>
              <a:buNone/>
            </a:pPr>
            <a:r>
              <a:rPr lang="en-US" sz="1800" noProof="1">
                <a:latin typeface="Arial" pitchFamily="34" charset="0"/>
                <a:cs typeface="Arial" pitchFamily="34" charset="0"/>
              </a:rPr>
              <a:t>}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buFontTx/>
              <a:buNone/>
            </a:pPr>
            <a:endParaRPr lang="en-US" sz="1800" b="1" dirty="0"/>
          </a:p>
          <a:p>
            <a:pPr>
              <a:lnSpc>
                <a:spcPct val="100000"/>
              </a:lnSpc>
            </a:pPr>
            <a:r>
              <a:rPr lang="en-US" sz="1800" dirty="0" smtClean="0"/>
              <a:t>(Note: Assertions and assumptions are “reversed” when compared to parameterized unit tests.)</a:t>
            </a:r>
            <a:endParaRPr lang="ru-RU" sz="1800" dirty="0" smtClean="0"/>
          </a:p>
          <a:p>
            <a:pPr>
              <a:lnSpc>
                <a:spcPct val="100000"/>
              </a:lnSpc>
            </a:pPr>
            <a:endParaRPr lang="ru-RU" sz="1800" dirty="0" smtClean="0"/>
          </a:p>
          <a:p>
            <a:pPr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2362200"/>
            <a:ext cx="7848600" cy="3276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62200" y="6245225"/>
            <a:ext cx="4419600" cy="476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A8B0635-28F2-4D37-95D5-D3EED3CB71D8}" type="slidenum">
              <a:rPr lang="en-US"/>
              <a:pPr/>
              <a:t>83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30187"/>
            <a:ext cx="8382000" cy="553998"/>
          </a:xfrm>
        </p:spPr>
        <p:txBody>
          <a:bodyPr/>
          <a:lstStyle/>
          <a:p>
            <a:r>
              <a:rPr lang="de-DE" sz="4000" dirty="0" smtClean="0">
                <a:latin typeface="Calibri" pitchFamily="34" charset="0"/>
              </a:rPr>
              <a:t>Outlook - Mock </a:t>
            </a:r>
            <a:r>
              <a:rPr lang="de-DE" sz="4000" dirty="0">
                <a:latin typeface="Calibri" pitchFamily="34" charset="0"/>
              </a:rPr>
              <a:t>Objects and </a:t>
            </a:r>
            <a:r>
              <a:rPr lang="de-DE" sz="4000" dirty="0" smtClean="0">
                <a:latin typeface="Calibri" pitchFamily="34" charset="0"/>
              </a:rPr>
              <a:t>Interface Contracts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11552"/>
            <a:ext cx="8382000" cy="4530471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de-DE" sz="2400" dirty="0" smtClean="0"/>
              <a:t>API-level interface contracts (e.g. written in Spec#) can be leveraged to restrict behavior of mock objects.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de-DE" sz="2400" dirty="0" smtClean="0"/>
              <a:t>Consider the following Spec# contract:</a:t>
            </a:r>
            <a:endParaRPr lang="de-DE" sz="2400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Lucida Console" pitchFamily="49" charset="0"/>
              </a:rPr>
              <a:t>interface</a:t>
            </a:r>
            <a:r>
              <a:rPr lang="en-US" sz="2000" noProof="1">
                <a:latin typeface="Lucida Console" pitchFamily="49" charset="0"/>
              </a:rPr>
              <a:t> IFormatProvider </a:t>
            </a:r>
            <a:r>
              <a:rPr lang="en-US" sz="2000" dirty="0" smtClean="0">
                <a:latin typeface="Lucida Console" pitchFamily="49" charset="0"/>
              </a:rPr>
              <a:t>{</a:t>
            </a:r>
            <a:endParaRPr lang="en-US" sz="2000" dirty="0">
              <a:latin typeface="Lucida Console" pitchFamily="49" charset="0"/>
            </a:endParaRPr>
          </a:p>
          <a:p>
            <a:pPr>
              <a:lnSpc>
                <a:spcPct val="80000"/>
              </a:lnSpc>
              <a:buNone/>
            </a:pPr>
            <a:endParaRPr lang="en-US" sz="600" dirty="0" smtClean="0">
              <a:latin typeface="Lucida Console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</a:t>
            </a:r>
            <a:r>
              <a:rPr lang="en-US" sz="2000" noProof="1">
                <a:latin typeface="Lucida Console" pitchFamily="49" charset="0"/>
              </a:rPr>
              <a:t>object GetFormat(Type formatType</a:t>
            </a:r>
            <a:r>
              <a:rPr lang="en-US" sz="2000" noProof="1" smtClean="0">
                <a:latin typeface="Lucida Console" pitchFamily="49" charset="0"/>
              </a:rPr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600" dirty="0">
              <a:latin typeface="Lucida Console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  </a:t>
            </a:r>
            <a:r>
              <a:rPr lang="en-US" sz="2000" dirty="0">
                <a:latin typeface="Lucida Console" pitchFamily="49" charset="0"/>
              </a:rPr>
              <a:t>requires </a:t>
            </a:r>
            <a:endParaRPr lang="en-US" sz="2000" dirty="0" smtClean="0">
              <a:latin typeface="Lucida Console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    </a:t>
            </a:r>
            <a:r>
              <a:rPr lang="en-US" sz="2000" dirty="0" err="1" smtClean="0">
                <a:latin typeface="Lucida Console" pitchFamily="49" charset="0"/>
              </a:rPr>
              <a:t>formatType</a:t>
            </a: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000" dirty="0">
                <a:latin typeface="Lucida Console" pitchFamily="49" charset="0"/>
              </a:rPr>
              <a:t>!= null;</a:t>
            </a:r>
          </a:p>
          <a:p>
            <a:pPr>
              <a:lnSpc>
                <a:spcPct val="80000"/>
              </a:lnSpc>
              <a:buNone/>
            </a:pPr>
            <a:endParaRPr lang="en-US" sz="600" dirty="0" smtClean="0">
              <a:latin typeface="Lucida Console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  ensures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    result </a:t>
            </a:r>
            <a:r>
              <a:rPr lang="en-US" sz="2000" dirty="0">
                <a:latin typeface="Lucida Console" pitchFamily="49" charset="0"/>
              </a:rPr>
              <a:t>!= null </a:t>
            </a:r>
            <a:r>
              <a:rPr lang="en-US" sz="2000" dirty="0" smtClean="0">
                <a:latin typeface="Lucida Console" pitchFamily="49" charset="0"/>
              </a:rPr>
              <a:t>&amp;&amp;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Lucida Console" pitchFamily="49" charset="0"/>
              </a:rPr>
              <a:t>      </a:t>
            </a:r>
            <a:r>
              <a:rPr lang="en-US" sz="2000" dirty="0" err="1" smtClean="0">
                <a:latin typeface="Lucida Console" pitchFamily="49" charset="0"/>
              </a:rPr>
              <a:t>formatType.IsAssignableFrom</a:t>
            </a:r>
            <a:r>
              <a:rPr lang="en-US" sz="2000" dirty="0" smtClean="0">
                <a:latin typeface="Lucida Console" pitchFamily="49" charset="0"/>
              </a:rPr>
              <a:t>(</a:t>
            </a:r>
            <a:r>
              <a:rPr lang="en-US" sz="2000" dirty="0" err="1" smtClean="0">
                <a:latin typeface="Lucida Console" pitchFamily="49" charset="0"/>
              </a:rPr>
              <a:t>result.GetType</a:t>
            </a:r>
            <a:r>
              <a:rPr lang="en-US" sz="2000" dirty="0">
                <a:latin typeface="Lucida Console" pitchFamily="49" charset="0"/>
              </a:rPr>
              <a:t>());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latin typeface="Lucida Console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Writing Testable Code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233467"/>
          </a:xfrm>
        </p:spPr>
        <p:txBody>
          <a:bodyPr/>
          <a:lstStyle/>
          <a:p>
            <a:r>
              <a:rPr lang="en-US" dirty="0" smtClean="0"/>
              <a:t>Problem: How to introduce abstraction layer to environment, and make system unit-testable in isolation?</a:t>
            </a:r>
          </a:p>
          <a:p>
            <a:r>
              <a:rPr lang="en-US" dirty="0" smtClean="0"/>
              <a:t>A solution (“dependency injection”, “inversion of control” pattern):</a:t>
            </a:r>
          </a:p>
          <a:p>
            <a:pPr lvl="1"/>
            <a:r>
              <a:rPr smtClean="0"/>
              <a:t>Introduce </a:t>
            </a:r>
            <a:r>
              <a:rPr i="1" smtClean="0"/>
              <a:t>interface</a:t>
            </a:r>
            <a:r>
              <a:rPr smtClean="0"/>
              <a:t> that describes all environment interactions</a:t>
            </a:r>
          </a:p>
          <a:p>
            <a:pPr lvl="1"/>
            <a:r>
              <a:rPr smtClean="0"/>
              <a:t>Make implementation of interface configurable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495794"/>
          </a:xfrm>
        </p:spPr>
        <p:txBody>
          <a:bodyPr/>
          <a:lstStyle/>
          <a:p>
            <a:r>
              <a:rPr smtClean="0"/>
              <a:t>Walkthrough: Mocking the Credit Card Validation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769989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Look at Application</a:t>
            </a:r>
          </a:p>
          <a:p>
            <a:r>
              <a:rPr lang="en-US" sz="2400" dirty="0" smtClean="0"/>
              <a:t>Look at ClientV1</a:t>
            </a:r>
          </a:p>
          <a:p>
            <a:r>
              <a:rPr lang="en-US" sz="2400" dirty="0" smtClean="0"/>
              <a:t>Write ClientV2 using </a:t>
            </a:r>
            <a:r>
              <a:rPr lang="en-US" sz="2400" dirty="0" err="1" smtClean="0"/>
              <a:t>IDialog</a:t>
            </a:r>
            <a:endParaRPr lang="en-US" sz="2400" dirty="0" smtClean="0"/>
          </a:p>
          <a:p>
            <a:r>
              <a:rPr lang="en-US" sz="2400" dirty="0" smtClean="0"/>
              <a:t>Generate </a:t>
            </a:r>
            <a:r>
              <a:rPr lang="en-US" sz="2400" dirty="0" err="1" smtClean="0"/>
              <a:t>Mdialog</a:t>
            </a:r>
            <a:endParaRPr lang="en-US" sz="2400" dirty="0" smtClean="0"/>
          </a:p>
          <a:p>
            <a:r>
              <a:rPr lang="en-US" sz="2400" dirty="0" smtClean="0"/>
              <a:t>Write </a:t>
            </a:r>
            <a:r>
              <a:rPr lang="en-US" sz="2400" dirty="0" err="1" smtClean="0"/>
              <a:t>ClientTest</a:t>
            </a:r>
            <a:endParaRPr lang="en-US" sz="2400" dirty="0" smtClean="0"/>
          </a:p>
          <a:p>
            <a:r>
              <a:rPr lang="en-US" sz="2400" dirty="0" smtClean="0"/>
              <a:t>Run </a:t>
            </a:r>
            <a:r>
              <a:rPr lang="en-US" sz="2400" dirty="0" err="1" smtClean="0"/>
              <a:t>Pex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581400"/>
            <a:ext cx="54832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495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sz="5200" smtClean="0"/>
              <a:t>Parameterized Unit Testing</a:t>
            </a:r>
            <a:br>
              <a:rPr sz="5200" smtClean="0"/>
            </a:br>
            <a:r>
              <a:rPr sz="5200" smtClean="0"/>
              <a:t>with </a:t>
            </a:r>
            <a:r>
              <a:rPr sz="5200" smtClean="0">
                <a:latin typeface="Magneto" pitchFamily="82" charset="0"/>
              </a:rPr>
              <a:t>Pex</a:t>
            </a:r>
            <a:r>
              <a:rPr sz="5200" smtClean="0"/>
              <a:t>: Tutorial</a:t>
            </a:r>
            <a:r>
              <a:rPr sz="5200" smtClean="0">
                <a:latin typeface="Magneto" pitchFamily="82" charset="0"/>
              </a:rPr>
              <a:t/>
            </a:r>
            <a:br>
              <a:rPr sz="5200" smtClean="0">
                <a:latin typeface="Magneto" pitchFamily="82" charset="0"/>
              </a:rPr>
            </a:br>
            <a:r>
              <a:rPr sz="5200" smtClean="0"/>
              <a:t>Session 5</a:t>
            </a:r>
            <a:br>
              <a:rPr sz="5200" smtClean="0"/>
            </a:br>
            <a:r>
              <a:rPr sz="5200" dirty="0" smtClean="0">
                <a:hlinkClick r:id="rId3"/>
              </a:rPr>
              <a:t/>
            </a:r>
            <a:br>
              <a:rPr sz="5200" dirty="0" smtClean="0">
                <a:hlinkClick r:id="rId3"/>
              </a:rPr>
            </a:br>
            <a:r>
              <a:rPr lang="en-US" sz="200" dirty="0" smtClean="0">
                <a:solidFill>
                  <a:schemeClr val="tx1"/>
                </a:solidFill>
                <a:hlinkClick r:id="rId3"/>
              </a:rPr>
              <a:t/>
            </a:r>
            <a:br>
              <a:rPr lang="en-US" sz="200" dirty="0" smtClean="0">
                <a:solidFill>
                  <a:schemeClr val="tx1"/>
                </a:solidFill>
                <a:hlinkClick r:id="rId3"/>
              </a:rPr>
            </a:b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http://research.microsoft.com/Pex</a:t>
            </a:r>
            <a: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sz="2800" spc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sz="2800" b="1" spc="-150" dirty="0" smtClean="0"/>
              <a:t>Nikolai Tillmann</a:t>
            </a:r>
            <a:r>
              <a:rPr sz="2800" spc="-150" dirty="0" smtClean="0"/>
              <a:t>, Peli de Halleux, Wolfram Schulte</a:t>
            </a:r>
            <a:br>
              <a:rPr sz="2800" spc="-150" dirty="0" smtClean="0"/>
            </a:br>
            <a:r>
              <a:rPr sz="2800" spc="-150" dirty="0" smtClean="0"/>
              <a:t>Microsoft Research, Redmond</a:t>
            </a:r>
            <a:endParaRPr sz="2800" spc="-15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16675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Pernambuco</a:t>
            </a:r>
            <a:r>
              <a:rPr lang="en-US" dirty="0" smtClean="0"/>
              <a:t> School, Dec. 2007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Limitations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488921"/>
          </a:xfrm>
        </p:spPr>
        <p:txBody>
          <a:bodyPr/>
          <a:lstStyle/>
          <a:p>
            <a:r>
              <a:rPr lang="en-US" sz="2800" dirty="0" smtClean="0"/>
              <a:t>Assumption: Environment is deterministic</a:t>
            </a:r>
          </a:p>
          <a:p>
            <a:pPr lvl="1"/>
            <a:r>
              <a:rPr sz="2400" smtClean="0"/>
              <a:t>"Environment" includes all code that is not monitored, e.g. native code, uninstrumented code</a:t>
            </a:r>
          </a:p>
          <a:p>
            <a:pPr lvl="1"/>
            <a:r>
              <a:rPr sz="2400" smtClean="0"/>
              <a:t>Pex prunes non-deterministic behavior</a:t>
            </a:r>
          </a:p>
          <a:p>
            <a:r>
              <a:rPr lang="en-US" sz="2800" dirty="0" smtClean="0"/>
              <a:t>Assumption: Program is single-threaded</a:t>
            </a:r>
          </a:p>
          <a:p>
            <a:pPr lvl="1"/>
            <a:r>
              <a:rPr lang="en-US" sz="2400" dirty="0" smtClean="0"/>
              <a:t>P</a:t>
            </a:r>
            <a:r>
              <a:rPr sz="2400" smtClean="0"/>
              <a:t>otential solution: control and explore thread scheduling like all other test inputs</a:t>
            </a:r>
          </a:p>
          <a:p>
            <a:r>
              <a:rPr lang="en-US" sz="2800" dirty="0" smtClean="0"/>
              <a:t>Limitations of constraint solver</a:t>
            </a:r>
          </a:p>
          <a:p>
            <a:pPr lvl="1"/>
            <a:r>
              <a:rPr sz="2400" smtClean="0"/>
              <a:t>Z3 has no built-in theories for floating point arithmetic</a:t>
            </a:r>
          </a:p>
          <a:p>
            <a:pPr lvl="1"/>
            <a:r>
              <a:rPr sz="2400" smtClean="0"/>
              <a:t>Bounds on Z3's time and memory consumption</a:t>
            </a:r>
          </a:p>
          <a:p>
            <a:r>
              <a:rPr lang="en-US" sz="2700" dirty="0" err="1" smtClean="0"/>
              <a:t>Reachability</a:t>
            </a:r>
            <a:r>
              <a:rPr lang="en-US" sz="2700" dirty="0" smtClean="0"/>
              <a:t> is </a:t>
            </a:r>
            <a:r>
              <a:rPr lang="en-US" sz="2700" dirty="0" err="1" smtClean="0"/>
              <a:t>undecidable</a:t>
            </a:r>
            <a:endParaRPr lang="en-US" sz="2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B4BE8B-82E4-476B-B441-6BD86FD886F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505407" y="2209800"/>
            <a:ext cx="6186196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100,000 monitored MSIL instructions</a:t>
            </a:r>
          </a:p>
        </p:txBody>
      </p:sp>
      <p:sp>
        <p:nvSpPr>
          <p:cNvPr id="18" name="Right Brace 17"/>
          <p:cNvSpPr/>
          <p:nvPr/>
        </p:nvSpPr>
        <p:spPr>
          <a:xfrm>
            <a:off x="7010400" y="1524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20000" y="20574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2133600" y="3352800"/>
            <a:ext cx="5181600" cy="685800"/>
          </a:xfrm>
          <a:prstGeom prst="wedgeRoundRectCallout">
            <a:avLst>
              <a:gd name="adj1" fmla="val -36538"/>
              <a:gd name="adj2" fmla="val -136711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chemeClr val="bg1"/>
                </a:solidFill>
                <a:latin typeface="Segoe" pitchFamily="34" charset="0"/>
              </a:rPr>
              <a:t>Monitor only code under test</a:t>
            </a:r>
            <a:endParaRPr kumimoji="0" lang="en-US" sz="2800" b="0" i="0" u="none" strike="noStrike" cap="none" normalizeH="0" baseline="0" dirty="0" smtClean="0">
              <a:solidFill>
                <a:schemeClr val="bg1"/>
              </a:solidFill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Unit Testing: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1552"/>
            <a:ext cx="8382000" cy="5789277"/>
          </a:xfrm>
        </p:spPr>
        <p:txBody>
          <a:bodyPr/>
          <a:lstStyle/>
          <a:p>
            <a:r>
              <a:rPr lang="en-US" dirty="0" smtClean="0"/>
              <a:t>Design and specification</a:t>
            </a:r>
          </a:p>
          <a:p>
            <a:pPr lvl="1"/>
            <a:r>
              <a:rPr/>
              <a:t>b</a:t>
            </a:r>
            <a:r>
              <a:rPr smtClean="0"/>
              <a:t>y example</a:t>
            </a:r>
            <a:endParaRPr lang="en-US" dirty="0" smtClean="0"/>
          </a:p>
          <a:p>
            <a:r>
              <a:rPr lang="en-US" dirty="0" smtClean="0"/>
              <a:t>Code coverage and regression testing</a:t>
            </a:r>
          </a:p>
          <a:p>
            <a:pPr lvl="1"/>
            <a:r>
              <a:rPr/>
              <a:t>c</a:t>
            </a:r>
            <a:r>
              <a:rPr smtClean="0"/>
              <a:t>onfidence in correctness</a:t>
            </a:r>
          </a:p>
          <a:p>
            <a:pPr lvl="1"/>
            <a:r>
              <a:rPr/>
              <a:t>p</a:t>
            </a:r>
            <a:r>
              <a:rPr lang="en-US" dirty="0" smtClean="0"/>
              <a:t>reserving behavior</a:t>
            </a:r>
          </a:p>
          <a:p>
            <a:r>
              <a:rPr lang="en-US" dirty="0" smtClean="0"/>
              <a:t>Short feedback loop</a:t>
            </a:r>
          </a:p>
          <a:p>
            <a:pPr lvl="1"/>
            <a:r>
              <a:rPr i="1"/>
              <a:t>u</a:t>
            </a:r>
            <a:r>
              <a:rPr i="1" smtClean="0"/>
              <a:t>nit</a:t>
            </a:r>
            <a:r>
              <a:rPr smtClean="0"/>
              <a:t> tests exercise little code</a:t>
            </a:r>
          </a:p>
          <a:p>
            <a:pPr lvl="1"/>
            <a:r>
              <a:rPr/>
              <a:t>f</a:t>
            </a:r>
            <a:r>
              <a:rPr smtClean="0"/>
              <a:t>ailures are easy to debug</a:t>
            </a:r>
            <a:endParaRPr lang="en-US" dirty="0" smtClean="0"/>
          </a:p>
          <a:p>
            <a:r>
              <a:rPr lang="en-US" dirty="0" smtClean="0"/>
              <a:t>Documentation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505407" y="2209800"/>
            <a:ext cx="6186196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100,000 monitored MSIL instructions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657807" y="3276600"/>
            <a:ext cx="59436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10,000 terms over test inputs</a:t>
            </a:r>
          </a:p>
        </p:txBody>
      </p:sp>
      <p:sp>
        <p:nvSpPr>
          <p:cNvPr id="29" name="Right Brace 28"/>
          <p:cNvSpPr/>
          <p:nvPr/>
        </p:nvSpPr>
        <p:spPr>
          <a:xfrm>
            <a:off x="7010400" y="1524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620000" y="20574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17" name="Rounded Rectangular Callout 16"/>
          <p:cNvSpPr/>
          <p:nvPr/>
        </p:nvSpPr>
        <p:spPr bwMode="auto">
          <a:xfrm>
            <a:off x="2743200" y="4648200"/>
            <a:ext cx="3352800" cy="685800"/>
          </a:xfrm>
          <a:prstGeom prst="wedgeRoundRectCallout">
            <a:avLst>
              <a:gd name="adj1" fmla="val -41155"/>
              <a:gd name="adj2" fmla="val -16250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228600" marR="0" indent="-228600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bg1"/>
                </a:solidFill>
                <a:latin typeface="Segoe" pitchFamily="34" charset="0"/>
              </a:rPr>
              <a:t>Term normalization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505407" y="2209800"/>
            <a:ext cx="6186196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100,000 monitored MSIL instructions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810207" y="3962400"/>
            <a:ext cx="570100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 conditions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657807" y="3276600"/>
            <a:ext cx="59436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10,000 terms over test inputs</a:t>
            </a:r>
          </a:p>
        </p:txBody>
      </p:sp>
      <p:sp>
        <p:nvSpPr>
          <p:cNvPr id="26" name="Right Brace 25"/>
          <p:cNvSpPr/>
          <p:nvPr/>
        </p:nvSpPr>
        <p:spPr>
          <a:xfrm>
            <a:off x="7010400" y="1524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620000" y="20574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28" name="Right Brace 27"/>
          <p:cNvSpPr/>
          <p:nvPr/>
        </p:nvSpPr>
        <p:spPr>
          <a:xfrm>
            <a:off x="7010400" y="32766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620000" y="38100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reduction</a:t>
            </a:r>
            <a:endParaRPr lang="en-US" dirty="0"/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3429000" y="5105400"/>
            <a:ext cx="4876800" cy="685800"/>
          </a:xfrm>
          <a:prstGeom prst="wedgeRoundRectCallout">
            <a:avLst>
              <a:gd name="adj1" fmla="val -38235"/>
              <a:gd name="adj2" fmla="val -13158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chemeClr val="bg1"/>
                </a:solidFill>
                <a:latin typeface="Segoe" pitchFamily="34" charset="0"/>
              </a:rPr>
              <a:t>Conjuncts of path conditions</a:t>
            </a:r>
            <a:endParaRPr kumimoji="0" lang="en-US" sz="2800" b="0" i="0" u="none" strike="noStrike" cap="none" normalizeH="0" baseline="0" dirty="0" smtClean="0">
              <a:solidFill>
                <a:schemeClr val="bg1"/>
              </a:solidFill>
              <a:latin typeface="Segoe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1115008" y="5029200"/>
            <a:ext cx="5215812" cy="6096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-180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</a:t>
            </a:r>
            <a:r>
              <a:rPr kumimoji="0" lang="en-US" sz="2800" b="0" i="0" u="none" strike="noStrike" cap="none" spc="-180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flipped + 99 dependent conditions</a:t>
            </a:r>
            <a:endParaRPr kumimoji="0" lang="en-US" sz="2800" b="0" i="0" u="none" strike="noStrike" cap="none" spc="-180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505407" y="2209800"/>
            <a:ext cx="6186196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100,000 monitored MSIL instructions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810207" y="3962400"/>
            <a:ext cx="570100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 conditions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657807" y="3276600"/>
            <a:ext cx="59436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10,000 terms over test inputs</a:t>
            </a:r>
          </a:p>
        </p:txBody>
      </p:sp>
      <p:sp>
        <p:nvSpPr>
          <p:cNvPr id="25" name="Right Brace 24"/>
          <p:cNvSpPr/>
          <p:nvPr/>
        </p:nvSpPr>
        <p:spPr>
          <a:xfrm>
            <a:off x="7010400" y="1524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620000" y="20574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27" name="Right Brace 26"/>
          <p:cNvSpPr/>
          <p:nvPr/>
        </p:nvSpPr>
        <p:spPr>
          <a:xfrm>
            <a:off x="7010400" y="32766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620000" y="38100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reduction</a:t>
            </a:r>
            <a:endParaRPr lang="en-US" dirty="0"/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1828800" y="6019800"/>
            <a:ext cx="6248400" cy="685800"/>
          </a:xfrm>
          <a:prstGeom prst="wedgeRoundRectCallout">
            <a:avLst>
              <a:gd name="adj1" fmla="val -37671"/>
              <a:gd name="adj2" fmla="val -12389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228600" indent="-228600" defTabSz="1096963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chemeClr val="bg1"/>
                </a:solidFill>
                <a:latin typeface="Segoe" pitchFamily="34" charset="0"/>
              </a:rPr>
              <a:t>Strategy chooses next branch to flip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182952"/>
            <a:ext cx="8382000" cy="2210862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ounded Rectangle 10"/>
          <p:cNvSpPr/>
          <p:nvPr/>
        </p:nvSpPr>
        <p:spPr bwMode="auto">
          <a:xfrm>
            <a:off x="1115008" y="5029200"/>
            <a:ext cx="5215812" cy="6096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-180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</a:t>
            </a:r>
            <a:r>
              <a:rPr kumimoji="0" lang="en-US" sz="2800" b="0" i="0" u="none" strike="noStrike" cap="none" spc="-180" normalizeH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flipped + 99 dependent conditions</a:t>
            </a:r>
            <a:endParaRPr kumimoji="0" lang="en-US" sz="2800" b="0" i="0" u="none" strike="noStrike" cap="none" spc="-180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3008" y="1524000"/>
            <a:ext cx="6428792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1,000,000 MSIL instructions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505407" y="2209800"/>
            <a:ext cx="6186196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100,000 monitored MSIL instructions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1267407" y="5638800"/>
            <a:ext cx="4973217" cy="6096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constraint solver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Scaling up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 bwMode="auto">
          <a:xfrm>
            <a:off x="810207" y="3962400"/>
            <a:ext cx="5701004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1,000 conditions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657807" y="3276600"/>
            <a:ext cx="5943600" cy="685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10,000 terms over test inputs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7010400" y="1524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0" y="20574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17" name="Right Brace 16"/>
          <p:cNvSpPr/>
          <p:nvPr/>
        </p:nvSpPr>
        <p:spPr>
          <a:xfrm>
            <a:off x="7010400" y="32766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20000" y="38100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reduction</a:t>
            </a:r>
            <a:endParaRPr lang="en-US" dirty="0"/>
          </a:p>
        </p:txBody>
      </p:sp>
      <p:sp>
        <p:nvSpPr>
          <p:cNvPr id="19" name="Right Brace 18"/>
          <p:cNvSpPr/>
          <p:nvPr/>
        </p:nvSpPr>
        <p:spPr>
          <a:xfrm>
            <a:off x="7010400" y="4953000"/>
            <a:ext cx="4572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20000" y="548640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solving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Method Substitutions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696670"/>
          </a:xfrm>
        </p:spPr>
        <p:txBody>
          <a:bodyPr/>
          <a:lstStyle/>
          <a:p>
            <a:r>
              <a:rPr lang="en-US" sz="2800" dirty="0" smtClean="0"/>
              <a:t>Motivation:</a:t>
            </a:r>
          </a:p>
          <a:p>
            <a:pPr lvl="1"/>
            <a:r>
              <a:rPr sz="2400" smtClean="0"/>
              <a:t>Ideally, all environment interactions go through mockable abstraction layers</a:t>
            </a:r>
          </a:p>
          <a:p>
            <a:pPr lvl="1"/>
            <a:r>
              <a:rPr sz="2400" smtClean="0"/>
              <a:t>However, this is sometimes not achieveable in practice</a:t>
            </a:r>
          </a:p>
          <a:p>
            <a:r>
              <a:rPr lang="en-US" sz="2800" dirty="0" smtClean="0"/>
              <a:t>Examples:</a:t>
            </a:r>
          </a:p>
          <a:p>
            <a:pPr lvl="1"/>
            <a:r>
              <a:rPr sz="2400" smtClean="0"/>
              <a:t>Program may (indirectly) use System.Environment.Exit, which terminates Pex' process</a:t>
            </a:r>
          </a:p>
          <a:p>
            <a:pPr lvl="1"/>
            <a:r>
              <a:rPr sz="2400" smtClean="0"/>
              <a:t>Console.Read blocks process</a:t>
            </a:r>
          </a:p>
          <a:p>
            <a:r>
              <a:rPr lang="en-US" sz="2800" dirty="0" smtClean="0"/>
              <a:t>Solution:</a:t>
            </a:r>
          </a:p>
          <a:p>
            <a:pPr lvl="1"/>
            <a:r>
              <a:rPr sz="2400" smtClean="0"/>
              <a:t>Rewriting program (at binary level) so that it will use 'friendly substitutions' for cert</a:t>
            </a:r>
            <a:r>
              <a:rPr lang="en-US" sz="2400" dirty="0" err="1" smtClean="0"/>
              <a:t>ai</a:t>
            </a:r>
            <a:r>
              <a:rPr sz="2400" smtClean="0"/>
              <a:t>n methods while exploring the program's behavior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1454244"/>
          </a:xfrm>
        </p:spPr>
        <p:txBody>
          <a:bodyPr/>
          <a:lstStyle/>
          <a:p>
            <a:r>
              <a:rPr lang="en-US" sz="2800" dirty="0" err="1" smtClean="0"/>
              <a:t>RandomTest</a:t>
            </a:r>
            <a:endParaRPr lang="en-US" sz="2800" dirty="0" smtClean="0"/>
          </a:p>
          <a:p>
            <a:pPr lvl="1"/>
            <a:r>
              <a:rPr sz="2100" smtClean="0"/>
              <a:t>Pex It</a:t>
            </a:r>
          </a:p>
          <a:p>
            <a:pPr lvl="1"/>
            <a:r>
              <a:rPr sz="2100" smtClean="0"/>
              <a:t>Write substitution for Random.Next</a:t>
            </a:r>
          </a:p>
          <a:p>
            <a:pPr lvl="1"/>
            <a:r>
              <a:rPr sz="2100" smtClean="0"/>
              <a:t>Pex it</a:t>
            </a:r>
            <a:endParaRPr lang="en-US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218795"/>
          </a:xfrm>
        </p:spPr>
        <p:txBody>
          <a:bodyPr/>
          <a:lstStyle/>
          <a:p>
            <a:r>
              <a:rPr sz="4400" smtClean="0"/>
              <a:t>Outlook </a:t>
            </a:r>
            <a:r>
              <a:rPr lang="en-US" sz="4400" dirty="0" smtClean="0"/>
              <a:t>–</a:t>
            </a:r>
            <a:r>
              <a:rPr sz="4400" smtClean="0"/>
              <a:t> DySy (Dynamic Symbolic Execution for Invariant Inference)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742837"/>
          </a:xfrm>
        </p:spPr>
        <p:txBody>
          <a:bodyPr/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(With Christoph Csallner and </a:t>
            </a:r>
            <a:r>
              <a:rPr lang="en-US" sz="2800" dirty="0" err="1" smtClean="0"/>
              <a:t>Yannis</a:t>
            </a:r>
            <a:r>
              <a:rPr lang="en-US" sz="2800" dirty="0" smtClean="0"/>
              <a:t> </a:t>
            </a:r>
            <a:r>
              <a:rPr lang="en-US" sz="2800" dirty="0" err="1" smtClean="0"/>
              <a:t>Smaragdakis</a:t>
            </a:r>
            <a:r>
              <a:rPr lang="en-US" sz="2800" dirty="0" smtClean="0"/>
              <a:t>)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800" dirty="0" smtClean="0"/>
              <a:t>Plug-in (using </a:t>
            </a:r>
            <a:r>
              <a:rPr lang="en-US" sz="2800" dirty="0" err="1" smtClean="0"/>
              <a:t>Pex</a:t>
            </a:r>
            <a:r>
              <a:rPr lang="en-US" sz="2800" dirty="0" smtClean="0"/>
              <a:t>’ extensibility hooks)</a:t>
            </a:r>
          </a:p>
          <a:p>
            <a:r>
              <a:rPr lang="en-US" sz="2800" dirty="0" smtClean="0"/>
              <a:t>Idea</a:t>
            </a:r>
          </a:p>
          <a:p>
            <a:pPr lvl="1"/>
            <a:r>
              <a:rPr sz="2400" smtClean="0"/>
              <a:t>Discover likely program invariants</a:t>
            </a:r>
          </a:p>
          <a:p>
            <a:pPr lvl="1"/>
            <a:r>
              <a:rPr lang="en-US" sz="2400" dirty="0" smtClean="0"/>
              <a:t>B</a:t>
            </a:r>
            <a:r>
              <a:rPr sz="2400" smtClean="0"/>
              <a:t>y monitoring and abstracting conditions evaluated during actual program runs</a:t>
            </a:r>
          </a:p>
          <a:p>
            <a:r>
              <a:rPr lang="en-US" sz="2800" dirty="0" smtClean="0"/>
              <a:t>Implementation</a:t>
            </a:r>
          </a:p>
          <a:p>
            <a:pPr lvl="1"/>
            <a:r>
              <a:rPr sz="2400" smtClean="0"/>
              <a:t>Instead of collecting "global" path condition,</a:t>
            </a:r>
            <a:r>
              <a:rPr sz="2400"/>
              <a:t/>
            </a:r>
            <a:br>
              <a:rPr sz="2400"/>
            </a:br>
            <a:r>
              <a:rPr sz="2400" smtClean="0"/>
              <a:t>trace locally derived conditions (per class, per method)</a:t>
            </a:r>
          </a:p>
          <a:p>
            <a:pPr lvl="1"/>
            <a:r>
              <a:rPr sz="2400" smtClean="0"/>
              <a:t>Summarize conditions over all invocations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1218795"/>
          </a:xfrm>
        </p:spPr>
        <p:txBody>
          <a:bodyPr/>
          <a:lstStyle/>
          <a:p>
            <a:r>
              <a:rPr sz="4400" smtClean="0"/>
              <a:t>Outlook </a:t>
            </a:r>
            <a:r>
              <a:rPr lang="en-US" sz="4400" dirty="0" smtClean="0"/>
              <a:t>–</a:t>
            </a:r>
            <a:r>
              <a:rPr sz="4400" smtClean="0"/>
              <a:t> DySy (Dynamic Symbolic Execution for Invariant Inference)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742837"/>
          </a:xfrm>
        </p:spPr>
        <p:txBody>
          <a:bodyPr/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(With Christoph Csallner and </a:t>
            </a:r>
            <a:r>
              <a:rPr lang="en-US" sz="2800" dirty="0" err="1" smtClean="0"/>
              <a:t>Yannis</a:t>
            </a:r>
            <a:r>
              <a:rPr lang="en-US" sz="2800" dirty="0" smtClean="0"/>
              <a:t> </a:t>
            </a:r>
            <a:r>
              <a:rPr lang="en-US" sz="2800" dirty="0" err="1" smtClean="0"/>
              <a:t>Smaragdakis</a:t>
            </a:r>
            <a:r>
              <a:rPr lang="en-US" sz="2800" dirty="0" smtClean="0"/>
              <a:t>)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800" dirty="0" smtClean="0"/>
              <a:t>Plug-in (using </a:t>
            </a:r>
            <a:r>
              <a:rPr lang="en-US" sz="2800" dirty="0" err="1" smtClean="0"/>
              <a:t>Pex</a:t>
            </a:r>
            <a:r>
              <a:rPr lang="en-US" sz="2800" dirty="0" smtClean="0"/>
              <a:t>’ extensibility hooks)</a:t>
            </a:r>
          </a:p>
          <a:p>
            <a:r>
              <a:rPr lang="en-US" sz="2800" dirty="0" smtClean="0"/>
              <a:t>Idea</a:t>
            </a:r>
          </a:p>
          <a:p>
            <a:pPr lvl="1"/>
            <a:r>
              <a:rPr sz="2400" smtClean="0"/>
              <a:t>Discover likely program invariants</a:t>
            </a:r>
          </a:p>
          <a:p>
            <a:pPr lvl="1"/>
            <a:r>
              <a:rPr lang="en-US" sz="2400" dirty="0" smtClean="0"/>
              <a:t>B</a:t>
            </a:r>
            <a:r>
              <a:rPr sz="2400" smtClean="0"/>
              <a:t>y monitoring and abstracting conditions evaluated during actual program runs</a:t>
            </a:r>
          </a:p>
          <a:p>
            <a:r>
              <a:rPr lang="en-US" sz="2800" dirty="0" smtClean="0"/>
              <a:t>Implementation</a:t>
            </a:r>
          </a:p>
          <a:p>
            <a:pPr lvl="1"/>
            <a:r>
              <a:rPr sz="2400" smtClean="0"/>
              <a:t>Instead of collecting "global" path condition,</a:t>
            </a:r>
            <a:r>
              <a:rPr sz="2400"/>
              <a:t/>
            </a:r>
            <a:br>
              <a:rPr sz="2400"/>
            </a:br>
            <a:r>
              <a:rPr sz="2400" smtClean="0"/>
              <a:t>trace locally derived conditions (per class, per method)</a:t>
            </a:r>
          </a:p>
          <a:p>
            <a:pPr lvl="1"/>
            <a:r>
              <a:rPr sz="2400" smtClean="0"/>
              <a:t>Summarize conditions over all invocations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609398"/>
          </a:xfrm>
        </p:spPr>
        <p:txBody>
          <a:bodyPr/>
          <a:lstStyle/>
          <a:p>
            <a:r>
              <a:rPr sz="4400" smtClean="0"/>
              <a:t>Outlook </a:t>
            </a:r>
            <a:r>
              <a:rPr lang="en-US" sz="4400" dirty="0" smtClean="0"/>
              <a:t>–</a:t>
            </a:r>
            <a:r>
              <a:rPr sz="4400" smtClean="0"/>
              <a:t> DySy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4870564"/>
          </a:xfrm>
        </p:spPr>
        <p:txBody>
          <a:bodyPr/>
          <a:lstStyle/>
          <a:p>
            <a:pPr marL="457200" indent="-457200">
              <a:buNone/>
            </a:pPr>
            <a:r>
              <a:rPr lang="en-US" sz="2400" dirty="0" smtClean="0"/>
              <a:t>For each method invocation during the test run: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Local path condition and final state discovery</a:t>
            </a:r>
          </a:p>
          <a:p>
            <a:pPr marL="811727" lvl="1" indent="-457200">
              <a:buFont typeface="Arial" pitchFamily="34" charset="0"/>
              <a:buChar char="•"/>
            </a:pPr>
            <a:r>
              <a:rPr sz="2100" smtClean="0"/>
              <a:t>Build terms representing values derived from method parameters</a:t>
            </a:r>
            <a:endParaRPr lang="en-US" sz="2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Class invariant derivation</a:t>
            </a:r>
          </a:p>
          <a:p>
            <a:pPr marL="811727" lvl="1" indent="-457200">
              <a:buFont typeface="Arial" pitchFamily="34" charset="0"/>
              <a:buChar char="•"/>
            </a:pPr>
            <a:r>
              <a:rPr sz="2100" smtClean="0"/>
              <a:t>Basically, conjunction of all local path conditions of that class's methods</a:t>
            </a:r>
            <a:endParaRPr lang="en-US" sz="2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Pre- and post-condition computation</a:t>
            </a:r>
          </a:p>
          <a:p>
            <a:pPr marL="811727" lvl="1" indent="-457200">
              <a:buFont typeface="Arial" pitchFamily="34" charset="0"/>
              <a:buChar char="•"/>
            </a:pPr>
            <a:r>
              <a:rPr sz="2100" smtClean="0"/>
              <a:t>Simplify local path conditions assuming derived class invariants</a:t>
            </a:r>
          </a:p>
          <a:p>
            <a:pPr marL="811727" lvl="1" indent="-457200">
              <a:buFont typeface="Arial" pitchFamily="34" charset="0"/>
              <a:buChar char="•"/>
            </a:pPr>
            <a:r>
              <a:rPr sz="2100" smtClean="0"/>
              <a:t>Pre-condition is disjunction of path conditions</a:t>
            </a:r>
          </a:p>
          <a:p>
            <a:pPr marL="811727" lvl="1" indent="-457200">
              <a:buFont typeface="Arial" pitchFamily="34" charset="0"/>
              <a:buChar char="•"/>
            </a:pPr>
            <a:r>
              <a:rPr sz="2100" smtClean="0"/>
              <a:t>Post-condition is conjunction of path-specific post-conditions</a:t>
            </a:r>
          </a:p>
          <a:p>
            <a:pPr marL="1174192" lvl="2" indent="-457200">
              <a:buFont typeface="Arial" pitchFamily="34" charset="0"/>
              <a:buChar char="•"/>
            </a:pPr>
            <a:r>
              <a:rPr lang="en-US" sz="1800" dirty="0" smtClean="0"/>
              <a:t>P</a:t>
            </a:r>
            <a:r>
              <a:rPr sz="1800" smtClean="0"/>
              <a:t>ath-specific post-condition is implication of path condition to final state assignment</a:t>
            </a:r>
            <a:endParaRPr sz="1800"/>
          </a:p>
          <a:p>
            <a:pPr marL="457200" indent="-457200">
              <a:buNone/>
            </a:pPr>
            <a:r>
              <a:rPr lang="en-US" sz="2400" dirty="0" smtClean="0"/>
              <a:t>(… and some heuristics to abstract loops)</a:t>
            </a:r>
            <a:endParaRPr sz="24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7"/>
            <a:ext cx="8382000" cy="747897"/>
          </a:xfrm>
        </p:spPr>
        <p:txBody>
          <a:bodyPr/>
          <a:lstStyle/>
          <a:p>
            <a:r>
              <a:rPr smtClean="0"/>
              <a:t>Outlook - DySy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3808735"/>
          </a:xfrm>
        </p:spPr>
        <p:txBody>
          <a:bodyPr/>
          <a:lstStyle/>
          <a:p>
            <a:r>
              <a:rPr lang="en-US" dirty="0" smtClean="0"/>
              <a:t>Example</a:t>
            </a:r>
          </a:p>
          <a:p>
            <a:pPr lvl="1"/>
            <a:r>
              <a:rPr smtClean="0"/>
              <a:t>Look at test source</a:t>
            </a:r>
          </a:p>
          <a:p>
            <a:pPr lvl="1"/>
            <a:r>
              <a:rPr smtClean="0"/>
              <a:t>Run pex from console	</a:t>
            </a:r>
          </a:p>
          <a:p>
            <a:pPr lvl="2"/>
            <a:r>
              <a:rPr lang="en-US" dirty="0" smtClean="0"/>
              <a:t>How to use pex.exe</a:t>
            </a:r>
          </a:p>
          <a:p>
            <a:pPr lvl="2"/>
            <a:r>
              <a:rPr lang="en-US" dirty="0" smtClean="0"/>
              <a:t>R</a:t>
            </a:r>
            <a:r>
              <a:rPr smtClean="0"/>
              <a:t>eport has additional information</a:t>
            </a:r>
          </a:p>
          <a:p>
            <a:pPr lvl="1"/>
            <a:r>
              <a:rPr smtClean="0"/>
              <a:t>Look at</a:t>
            </a:r>
          </a:p>
          <a:p>
            <a:pPr lvl="2"/>
            <a:r>
              <a:rPr smtClean="0"/>
              <a:t>OnePath</a:t>
            </a:r>
          </a:p>
          <a:p>
            <a:pPr lvl="2"/>
            <a:r>
              <a:rPr/>
              <a:t>InvariantTest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4BE8B-82E4-476B-B441-6BD86FD886FF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4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MSR_PPT_all_template_v05_dark">
  <a:themeElements>
    <a:clrScheme name="MSR 2007 Dark">
      <a:dk1>
        <a:srgbClr val="000000"/>
      </a:dk1>
      <a:lt1>
        <a:srgbClr val="FFFFFF"/>
      </a:lt1>
      <a:dk2>
        <a:srgbClr val="3F3F3F"/>
      </a:dk2>
      <a:lt2>
        <a:srgbClr val="FFFFFF"/>
      </a:lt2>
      <a:accent1>
        <a:srgbClr val="FFDF79"/>
      </a:accent1>
      <a:accent2>
        <a:srgbClr val="5782B5"/>
      </a:accent2>
      <a:accent3>
        <a:srgbClr val="E28A54"/>
      </a:accent3>
      <a:accent4>
        <a:srgbClr val="94D850"/>
      </a:accent4>
      <a:accent5>
        <a:srgbClr val="FFA94B"/>
      </a:accent5>
      <a:accent6>
        <a:srgbClr val="9047B9"/>
      </a:accent6>
      <a:hlink>
        <a:srgbClr val="009ED6"/>
      </a:hlink>
      <a:folHlink>
        <a:srgbClr val="DDD819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MSR_PPT template_07_dark</Template>
  <TotalTime>13803</TotalTime>
  <Words>4324</Words>
  <Application>Microsoft Office PowerPoint</Application>
  <PresentationFormat>On-screen Show (4:3)</PresentationFormat>
  <Paragraphs>1194</Paragraphs>
  <Slides>109</Slides>
  <Notes>26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10" baseType="lpstr">
      <vt:lpstr>MSR_PPT_all_template_v05_dark</vt:lpstr>
      <vt:lpstr> Parameterized Unit Testing with Pex: Tutorial Session 1   http://research.microsoft.com/Pex Nikolai Tillmann, Peli de Halleux, Wolfram Schulte Microsoft Research, Redmond</vt:lpstr>
      <vt:lpstr>Preparation</vt:lpstr>
      <vt:lpstr>Prelude: What our group does…</vt:lpstr>
      <vt:lpstr>Tutorial Outline</vt:lpstr>
      <vt:lpstr>Running Example: Credit Card Validation</vt:lpstr>
      <vt:lpstr>Running Example: Credit Card Validation</vt:lpstr>
      <vt:lpstr>Parameterized Unit Testing - Vision</vt:lpstr>
      <vt:lpstr>What is a Unit Test?</vt:lpstr>
      <vt:lpstr>Unit Testing: Benefits</vt:lpstr>
      <vt:lpstr>Unit Testing: Problems</vt:lpstr>
      <vt:lpstr>Unit Testing: Measuring Quality</vt:lpstr>
      <vt:lpstr>Note: Test cases are instantiated Parameterized Unit Tests (PUTs)</vt:lpstr>
      <vt:lpstr>Note: PUTs separate concerns</vt:lpstr>
      <vt:lpstr>Note: PUTs are algebraic specifications</vt:lpstr>
      <vt:lpstr>Walkthrough: Unit Testing in VS</vt:lpstr>
      <vt:lpstr>Test-Driven Development (TDD)</vt:lpstr>
      <vt:lpstr>Note: TDD and specifications</vt:lpstr>
      <vt:lpstr>Walkthrough: Developing Luhn Algorithm with TDD</vt:lpstr>
      <vt:lpstr>Walkthrough: Pex in VS</vt:lpstr>
      <vt:lpstr>Test Generation Process</vt:lpstr>
      <vt:lpstr>Homework</vt:lpstr>
      <vt:lpstr> Parameterized Unit Testing with Pex: Tutorial Session 2   http://research.microsoft.com/Pex Nikolai Tillmann, Peli de Halleux, Wolfram Schulte Microsoft Research, Redmond</vt:lpstr>
      <vt:lpstr>What we saw so far…</vt:lpstr>
      <vt:lpstr>Parameterized Test- Driven Development</vt:lpstr>
      <vt:lpstr>Example: Develop a Chunker  with Parameterized Unit Testing</vt:lpstr>
      <vt:lpstr>Background: Common program Analysis Techniques</vt:lpstr>
      <vt:lpstr>Background: Different ways to write Contracts</vt:lpstr>
      <vt:lpstr>Background: The Testing Problem </vt:lpstr>
      <vt:lpstr>Background: The Testing Problem</vt:lpstr>
      <vt:lpstr>Background: Test Input Generation by Symbolic Execution</vt:lpstr>
      <vt:lpstr>Symbolic Execution Illustrated</vt:lpstr>
      <vt:lpstr>Example: Max</vt:lpstr>
      <vt:lpstr>Symbolic Execution revisited…</vt:lpstr>
      <vt:lpstr>Background: Dynamic Symbolic Execution</vt:lpstr>
      <vt:lpstr>Background: Dynamic Symbolic Execution  </vt:lpstr>
      <vt:lpstr>Feedback loop</vt:lpstr>
      <vt:lpstr>Example: ResourceReader</vt:lpstr>
      <vt:lpstr>Example: ResourceReader</vt:lpstr>
      <vt:lpstr>Example: ResourceReader</vt:lpstr>
      <vt:lpstr>Example: ResourceReader</vt:lpstr>
      <vt:lpstr>Walkthrough: Pex Command-Line and Reports</vt:lpstr>
      <vt:lpstr>Example: Code instrumentation</vt:lpstr>
      <vt:lpstr>Example: Regression tests</vt:lpstr>
      <vt:lpstr>Homework</vt:lpstr>
      <vt:lpstr> Parameterized Unit Testing with Pex: Tutorial Session 3   http://research.microsoft.com/Pex Nikolai Tillmann, Peli de Halleux, Wolfram Schulte Microsoft Research, Redmond</vt:lpstr>
      <vt:lpstr>Example</vt:lpstr>
      <vt:lpstr>Example</vt:lpstr>
      <vt:lpstr>Dynamic Symbolic Execution Revisited</vt:lpstr>
      <vt:lpstr>Analysis of reachable program behavior</vt:lpstr>
      <vt:lpstr>Pex Implementation: Monitoring</vt:lpstr>
      <vt:lpstr>Pex Implementation: Instrumentation</vt:lpstr>
      <vt:lpstr>Symbolic State Representation</vt:lpstr>
      <vt:lpstr>Constraint Solving</vt:lpstr>
      <vt:lpstr>Constraint Solver: Z3</vt:lpstr>
      <vt:lpstr>Example: PexSymbolicValue</vt:lpstr>
      <vt:lpstr>Background: Dynamic Symbolic Execution  </vt:lpstr>
      <vt:lpstr>Search strategies</vt:lpstr>
      <vt:lpstr>Example</vt:lpstr>
      <vt:lpstr>Implicit branches</vt:lpstr>
      <vt:lpstr>Example</vt:lpstr>
      <vt:lpstr>Creating complex objects</vt:lpstr>
      <vt:lpstr>Example: ArrayList</vt:lpstr>
      <vt:lpstr>Object creation: Guided exploration </vt:lpstr>
      <vt:lpstr>Object creation: Class invariants</vt:lpstr>
      <vt:lpstr>Example – ArrayList invariant</vt:lpstr>
      <vt:lpstr> Parameterized Unit Testing with Pex: Tutorial Session 4   http://research.microsoft.com/Pex Nikolai Tillmann, Peli de Halleux, Wolfram Schulte Microsoft Research, Redmond</vt:lpstr>
      <vt:lpstr>Assumptions and Assertions</vt:lpstr>
      <vt:lpstr>Example</vt:lpstr>
      <vt:lpstr>When is a test case emitted?</vt:lpstr>
      <vt:lpstr>When does a test case fail?</vt:lpstr>
      <vt:lpstr>Example</vt:lpstr>
      <vt:lpstr>When does exploration stop?</vt:lpstr>
      <vt:lpstr>More Pruning…</vt:lpstr>
      <vt:lpstr>Example</vt:lpstr>
      <vt:lpstr>The Environment</vt:lpstr>
      <vt:lpstr>Unit Testing vs. Integration Testing</vt:lpstr>
      <vt:lpstr>Example: Testing with Interfaces</vt:lpstr>
      <vt:lpstr>Stubs / Mock Objects</vt:lpstr>
      <vt:lpstr>Parameterized Mock Objects - 1</vt:lpstr>
      <vt:lpstr>Example</vt:lpstr>
      <vt:lpstr>Parameterized Mock Objects with Assumptions and Assertions</vt:lpstr>
      <vt:lpstr>Parameterized Mock Objects - 2</vt:lpstr>
      <vt:lpstr>Outlook - Mock Objects and Interface Contracts</vt:lpstr>
      <vt:lpstr>Writing Testable Code </vt:lpstr>
      <vt:lpstr>Walkthrough: Mocking the Credit Card Validation Service</vt:lpstr>
      <vt:lpstr> Parameterized Unit Testing with Pex: Tutorial Session 5   http://research.microsoft.com/Pex Nikolai Tillmann, Peli de Halleux, Wolfram Schulte Microsoft Research, Redmond</vt:lpstr>
      <vt:lpstr>Limitations</vt:lpstr>
      <vt:lpstr>Scaling up</vt:lpstr>
      <vt:lpstr>Scaling up</vt:lpstr>
      <vt:lpstr>Scaling up</vt:lpstr>
      <vt:lpstr>Scaling up</vt:lpstr>
      <vt:lpstr>Scaling up</vt:lpstr>
      <vt:lpstr>Scaling up</vt:lpstr>
      <vt:lpstr>Method Substitutions</vt:lpstr>
      <vt:lpstr>Example</vt:lpstr>
      <vt:lpstr>Outlook – DySy (Dynamic Symbolic Execution for Invariant Inference)</vt:lpstr>
      <vt:lpstr>Outlook – DySy (Dynamic Symbolic Execution for Invariant Inference)</vt:lpstr>
      <vt:lpstr>Outlook – DySy</vt:lpstr>
      <vt:lpstr>Outlook - DySy</vt:lpstr>
      <vt:lpstr>Symbolic Execution revisited…</vt:lpstr>
      <vt:lpstr>Towards demand-driven, compositional dynamic symbolic execution</vt:lpstr>
      <vt:lpstr>Compositional Dynamic Symbolic Execution  </vt:lpstr>
      <vt:lpstr>Towards demand-driven, compositional dynamic symbolic execution</vt:lpstr>
      <vt:lpstr>Some Recent Related Work</vt:lpstr>
      <vt:lpstr>Tutorial Summary</vt:lpstr>
      <vt:lpstr>Slide 106</vt:lpstr>
      <vt:lpstr>Automatic Bug Fixing</vt:lpstr>
      <vt:lpstr>How Pex suggests bug fixes</vt:lpstr>
      <vt:lpstr>Pex – Contract Inference Demo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Nikolai Tillmann</dc:creator>
  <cp:lastModifiedBy>Nikolai Tillmann</cp:lastModifiedBy>
  <cp:revision>358</cp:revision>
  <dcterms:created xsi:type="dcterms:W3CDTF">2007-01-10T02:44:06Z</dcterms:created>
  <dcterms:modified xsi:type="dcterms:W3CDTF">2007-12-11T22:08:18Z</dcterms:modified>
</cp:coreProperties>
</file>