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0"/>
  </p:notesMasterIdLst>
  <p:handoutMasterIdLst>
    <p:handoutMasterId r:id="rId41"/>
  </p:handoutMasterIdLst>
  <p:sldIdLst>
    <p:sldId id="274" r:id="rId3"/>
    <p:sldId id="312" r:id="rId4"/>
    <p:sldId id="313" r:id="rId5"/>
    <p:sldId id="314" r:id="rId6"/>
    <p:sldId id="316" r:id="rId7"/>
    <p:sldId id="315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67" r:id="rId27"/>
    <p:sldId id="368" r:id="rId28"/>
    <p:sldId id="369" r:id="rId29"/>
    <p:sldId id="372" r:id="rId30"/>
    <p:sldId id="370" r:id="rId31"/>
    <p:sldId id="371" r:id="rId32"/>
    <p:sldId id="373" r:id="rId33"/>
    <p:sldId id="374" r:id="rId34"/>
    <p:sldId id="375" r:id="rId35"/>
    <p:sldId id="376" r:id="rId36"/>
    <p:sldId id="377" r:id="rId37"/>
    <p:sldId id="378" r:id="rId38"/>
    <p:sldId id="379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o Salgado" initials="PS" lastIdx="1" clrIdx="0">
    <p:extLst>
      <p:ext uri="{19B8F6BF-5375-455C-9EA6-DF929625EA0E}">
        <p15:presenceInfo xmlns:p15="http://schemas.microsoft.com/office/powerpoint/2012/main" userId="56d1957db1d870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9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26A1E-8FD8-4954-8987-8CEA84AA6109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30809-17A8-48F7-9B97-E5C3661D1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28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CCFF-BF5E-4D88-82E7-E363A074307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EDDAD-3F2F-4056-9167-0656D3D9B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12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DBE101-920A-4350-A523-40E7E19621E2}" type="slidenum">
              <a:rPr lang="en-US" altLang="pt-BR"/>
              <a:pPr/>
              <a:t>1</a:t>
            </a:fld>
            <a:endParaRPr lang="en-US" altLang="pt-B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8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4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8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34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9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005013"/>
            <a:ext cx="3960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23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2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933055"/>
            <a:ext cx="7772400" cy="792089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1836118" y="5229200"/>
            <a:ext cx="5544194" cy="432271"/>
          </a:xfrm>
        </p:spPr>
        <p:txBody>
          <a:bodyPr>
            <a:noAutofit/>
          </a:bodyPr>
          <a:lstStyle>
            <a:lvl1pPr algn="ctr">
              <a:buNone/>
              <a:defRPr sz="24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pic>
        <p:nvPicPr>
          <p:cNvPr id="5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005013"/>
            <a:ext cx="3960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17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/>
            </a:lvl1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 smtClean="0"/>
              <a:t>Mineração de Dados – Aula 6</a:t>
            </a:r>
          </a:p>
        </p:txBody>
      </p:sp>
      <p:sp>
        <p:nvSpPr>
          <p:cNvPr id="11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24744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7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4640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9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49A3B46-C8BB-4288-88C4-2A6D82BAE3B7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10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084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/>
            </a:lvl1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 smtClean="0"/>
              <a:t>Mineração de Dados – Aula 6</a:t>
            </a: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46005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536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3BAB1D-C61B-4814-A8A1-8DC32E424E79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11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24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1D4C1-8B4B-4706-A044-DEFF35141AA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F339-E9DC-4C48-BB27-30D24C2989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0849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2131-7D81-4FC0-8904-4D5B1E7B447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C84A-12A1-4E23-9B84-9BD6E8C093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122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1A92-F591-4E89-B3C3-53CB19B442F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015D0-65E3-485E-9E90-60BF7D222B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8103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A5A6-AEA5-4CD0-A061-F2329ECDE39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B3E0-CDE8-4B54-B561-DDCC9340F0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8475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7849-9E77-4460-8C79-6191AAD90AF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9989-C438-41E7-9F95-5A12517ADEF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811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09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3A1CA-F108-47B0-8702-0672B1F1170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EE00-86AC-4AE8-8658-8C664A081B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484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6BA-FC36-4076-98B1-74AE4B34E5C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0891-D65B-4B06-846E-2C7BDDBDF0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6950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2EBB-7B95-44DC-9D6A-CE32CBD47A1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2E3D-78AA-4CAC-941E-67EDBFCF47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84494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561C-F164-4DDF-8BE7-0FD429B5D62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9448-8507-45F5-B38F-11BEA40C4A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164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13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68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39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65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83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55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2DB7-ACC8-41DE-B6E7-D7F1D6D9838F}" type="datetimeFigureOut">
              <a:rPr lang="pt-BR" smtClean="0"/>
              <a:t>14/10/2015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78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D0FA11-4A30-46A2-A692-886B5BD14E3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14/10/2015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961664-A7A1-41C4-8410-7D20A93C1FC3}" type="slidenum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900" b="1" dirty="0"/>
              <a:t>Mineração de Dados</a:t>
            </a:r>
            <a:br>
              <a:rPr lang="pt-BR" sz="2900" b="1" dirty="0"/>
            </a:br>
            <a:r>
              <a:rPr lang="pt-BR" sz="2900" b="1" dirty="0"/>
              <a:t>Aula - </a:t>
            </a:r>
            <a:r>
              <a:rPr lang="pt-BR" sz="2900" b="1" dirty="0" smtClean="0"/>
              <a:t>9</a:t>
            </a:r>
            <a:endParaRPr lang="pt-BR" sz="2900" b="1" dirty="0"/>
          </a:p>
        </p:txBody>
      </p:sp>
      <p:sp>
        <p:nvSpPr>
          <p:cNvPr id="5" name="Espaço Reservado para Texto 5"/>
          <p:cNvSpPr txBox="1">
            <a:spLocks/>
          </p:cNvSpPr>
          <p:nvPr/>
        </p:nvSpPr>
        <p:spPr>
          <a:xfrm>
            <a:off x="1836738" y="5229225"/>
            <a:ext cx="5543550" cy="431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pt-BR" sz="2400" b="1" dirty="0" smtClean="0">
                <a:solidFill>
                  <a:schemeClr val="tx1"/>
                </a:solidFill>
              </a:rPr>
              <a:t>Prof. Paulo Salgado</a:t>
            </a:r>
            <a:br>
              <a:rPr lang="pt-BR" altLang="pt-BR" sz="2400" b="1" dirty="0" smtClean="0">
                <a:solidFill>
                  <a:schemeClr val="tx1"/>
                </a:solidFill>
              </a:rPr>
            </a:br>
            <a:r>
              <a:rPr lang="pt-BR" altLang="pt-BR" sz="2400" b="1" dirty="0" smtClean="0">
                <a:solidFill>
                  <a:schemeClr val="tx1"/>
                </a:solidFill>
              </a:rPr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302153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Visualização em duas dimensões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4" y="2276478"/>
            <a:ext cx="3960812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787903" y="2279654"/>
            <a:ext cx="3960813" cy="3838575"/>
            <a:chOff x="3016" y="1436"/>
            <a:chExt cx="2495" cy="2418"/>
          </a:xfrm>
        </p:grpSpPr>
        <p:pic>
          <p:nvPicPr>
            <p:cNvPr id="12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6" y="1436"/>
              <a:ext cx="2495" cy="2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552" y="3621"/>
              <a:ext cx="119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1-NN – Classe azul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26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Visualização em duas dimensões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1" y="1846263"/>
            <a:ext cx="3887788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42991" y="5084763"/>
            <a:ext cx="24089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3-NN – Classe vermelha</a:t>
            </a: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4716466" y="1879603"/>
            <a:ext cx="3887786" cy="3635375"/>
            <a:chOff x="2971" y="1184"/>
            <a:chExt cx="2449" cy="2290"/>
          </a:xfrm>
        </p:grpSpPr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71" y="1184"/>
              <a:ext cx="2449" cy="2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132" y="3241"/>
              <a:ext cx="17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Os 9-vizinhos mais próximos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061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NN ou 1-NN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648200" y="1608828"/>
            <a:ext cx="4038600" cy="475775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000" smtClean="0"/>
              <a:t>Classifica-se um dado padrão associando a ele a classe do elemento de treinamento mais próximo dele (que tem a menor distância)</a:t>
            </a:r>
          </a:p>
          <a:p>
            <a:pPr lvl="7">
              <a:lnSpc>
                <a:spcPct val="90000"/>
              </a:lnSpc>
            </a:pPr>
            <a:endParaRPr lang="pt-BR" sz="1000" smtClean="0"/>
          </a:p>
          <a:p>
            <a:pPr>
              <a:lnSpc>
                <a:spcPct val="90000"/>
              </a:lnSpc>
            </a:pPr>
            <a:r>
              <a:rPr lang="pt-BR" sz="2000" smtClean="0"/>
              <a:t>Exemplo:</a:t>
            </a:r>
          </a:p>
          <a:p>
            <a:pPr lvl="8">
              <a:lnSpc>
                <a:spcPct val="90000"/>
              </a:lnSpc>
            </a:pPr>
            <a:endParaRPr lang="pt-BR" sz="1000" smtClean="0"/>
          </a:p>
          <a:p>
            <a:pPr lvl="1">
              <a:lnSpc>
                <a:spcPct val="90000"/>
              </a:lnSpc>
            </a:pPr>
            <a:r>
              <a:rPr lang="pt-BR" sz="1800" smtClean="0"/>
              <a:t>X é mais próximo de um elemento da classe Jóquei, logo X será classificado como Jóquei</a:t>
            </a:r>
          </a:p>
          <a:p>
            <a:pPr lvl="8">
              <a:lnSpc>
                <a:spcPct val="90000"/>
              </a:lnSpc>
            </a:pPr>
            <a:endParaRPr lang="pt-BR" sz="1200" smtClean="0"/>
          </a:p>
          <a:p>
            <a:pPr lvl="1">
              <a:lnSpc>
                <a:spcPct val="90000"/>
              </a:lnSpc>
            </a:pPr>
            <a:r>
              <a:rPr lang="pt-BR" sz="1800" smtClean="0"/>
              <a:t>Y é mais próximo de um elemento da classe Halterofilista, logo Y será classificado como tal</a:t>
            </a:r>
            <a:endParaRPr lang="pt-BR" sz="1800" dirty="0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971551" y="4733026"/>
            <a:ext cx="2952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971551" y="2067617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132139" y="4660002"/>
            <a:ext cx="86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peso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 rot="16200000">
            <a:off x="219078" y="2315542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altura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403351" y="3797991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258891" y="4085328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620841" y="3942453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547816" y="4229791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042991" y="5237853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2627317" y="2789929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484442" y="3077268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2700342" y="3005829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2771778" y="2861368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2771778" y="3221729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1042991" y="5669655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187451" y="5093389"/>
            <a:ext cx="19446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Jóquei</a:t>
            </a:r>
          </a:p>
          <a:p>
            <a:pPr>
              <a:spcBef>
                <a:spcPct val="50000"/>
              </a:spcBef>
            </a:pPr>
            <a:r>
              <a:rPr lang="pt-BR"/>
              <a:t>Halterofilista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763717" y="3653527"/>
            <a:ext cx="287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 rot="-1698493">
            <a:off x="1536703" y="3724964"/>
            <a:ext cx="58737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2195517" y="2789927"/>
            <a:ext cx="287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y</a:t>
            </a: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 rot="1386635">
            <a:off x="2116139" y="2875654"/>
            <a:ext cx="576263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99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6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NN ou 1-NN</a:t>
            </a: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4648200" y="1600204"/>
            <a:ext cx="4038600" cy="45307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1800" smtClean="0"/>
              <a:t>e  = [peso(kg); altura(m)]</a:t>
            </a:r>
          </a:p>
          <a:p>
            <a:pPr>
              <a:lnSpc>
                <a:spcPct val="90000"/>
              </a:lnSpc>
            </a:pPr>
            <a:endParaRPr lang="pt-BR" sz="1800" smtClean="0"/>
          </a:p>
          <a:p>
            <a:pPr>
              <a:lnSpc>
                <a:spcPct val="90000"/>
              </a:lnSpc>
            </a:pPr>
            <a:r>
              <a:rPr lang="pt-BR" sz="1800" smtClean="0">
                <a:sym typeface="Wingdings" pitchFamily="2" charset="2"/>
              </a:rPr>
              <a:t>x = [70; 1,63]  ?</a:t>
            </a:r>
            <a:endParaRPr lang="pt-BR" sz="1800" smtClean="0"/>
          </a:p>
          <a:p>
            <a:pPr>
              <a:lnSpc>
                <a:spcPct val="90000"/>
              </a:lnSpc>
            </a:pPr>
            <a:r>
              <a:rPr lang="pt-BR" sz="1800" smtClean="0"/>
              <a:t>y = [83; 1,77] </a:t>
            </a:r>
            <a:r>
              <a:rPr lang="pt-BR" sz="1800" smtClean="0">
                <a:sym typeface="Wingdings" pitchFamily="2" charset="2"/>
              </a:rPr>
              <a:t> ?</a:t>
            </a:r>
            <a:endParaRPr lang="pt-BR" sz="1800" smtClean="0"/>
          </a:p>
          <a:p>
            <a:pPr>
              <a:lnSpc>
                <a:spcPct val="90000"/>
              </a:lnSpc>
            </a:pPr>
            <a:endParaRPr lang="pt-BR" sz="1800" smtClean="0"/>
          </a:p>
          <a:p>
            <a:pPr>
              <a:lnSpc>
                <a:spcPct val="90000"/>
              </a:lnSpc>
            </a:pPr>
            <a:r>
              <a:rPr lang="pt-BR" sz="1800" smtClean="0"/>
              <a:t>Conjunto de Treino:</a:t>
            </a:r>
          </a:p>
          <a:p>
            <a:pPr lvl="1">
              <a:lnSpc>
                <a:spcPct val="90000"/>
              </a:lnSpc>
            </a:pPr>
            <a:r>
              <a:rPr lang="pt-BR" sz="1600" smtClean="0"/>
              <a:t>j</a:t>
            </a:r>
            <a:r>
              <a:rPr lang="pt-BR" sz="1600" baseline="-25000" smtClean="0"/>
              <a:t>1</a:t>
            </a:r>
            <a:r>
              <a:rPr lang="pt-BR" sz="1600" smtClean="0"/>
              <a:t> = [50; 1,60] </a:t>
            </a:r>
            <a:r>
              <a:rPr lang="pt-BR" sz="1600" smtClean="0">
                <a:sym typeface="Wingdings" pitchFamily="2" charset="2"/>
              </a:rPr>
              <a:t> Jóquei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j</a:t>
            </a:r>
            <a:r>
              <a:rPr lang="pt-BR" sz="1600" baseline="-25000" smtClean="0"/>
              <a:t>2</a:t>
            </a:r>
            <a:r>
              <a:rPr lang="pt-BR" sz="1600" smtClean="0"/>
              <a:t> = [53; 1,65] </a:t>
            </a:r>
            <a:r>
              <a:rPr lang="pt-BR" sz="1600" smtClean="0">
                <a:sym typeface="Wingdings" pitchFamily="2" charset="2"/>
              </a:rPr>
              <a:t> Jóquei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j</a:t>
            </a:r>
            <a:r>
              <a:rPr lang="pt-BR" sz="1600" baseline="-25000" smtClean="0"/>
              <a:t>3</a:t>
            </a:r>
            <a:r>
              <a:rPr lang="pt-BR" sz="1600" smtClean="0"/>
              <a:t> = [60; 1,58] </a:t>
            </a:r>
            <a:r>
              <a:rPr lang="pt-BR" sz="1600" smtClean="0">
                <a:sym typeface="Wingdings" pitchFamily="2" charset="2"/>
              </a:rPr>
              <a:t> Jóquei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j</a:t>
            </a:r>
            <a:r>
              <a:rPr lang="pt-BR" sz="1600" baseline="-25000" smtClean="0"/>
              <a:t>4</a:t>
            </a:r>
            <a:r>
              <a:rPr lang="pt-BR" sz="1600" smtClean="0"/>
              <a:t> = [62; 1,62] </a:t>
            </a:r>
            <a:r>
              <a:rPr lang="pt-BR" sz="1600" smtClean="0">
                <a:sym typeface="Wingdings" pitchFamily="2" charset="2"/>
              </a:rPr>
              <a:t> Jóquei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h</a:t>
            </a:r>
            <a:r>
              <a:rPr lang="pt-BR" sz="1600" baseline="-25000" smtClean="0"/>
              <a:t>1</a:t>
            </a:r>
            <a:r>
              <a:rPr lang="pt-BR" sz="1600" smtClean="0"/>
              <a:t> = [91; 1,75] </a:t>
            </a:r>
            <a:r>
              <a:rPr lang="pt-BR" sz="1600" smtClean="0">
                <a:sym typeface="Wingdings" pitchFamily="2" charset="2"/>
              </a:rPr>
              <a:t> Halter.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h</a:t>
            </a:r>
            <a:r>
              <a:rPr lang="pt-BR" sz="1600" baseline="-25000" smtClean="0"/>
              <a:t>2</a:t>
            </a:r>
            <a:r>
              <a:rPr lang="pt-BR" sz="1600" smtClean="0"/>
              <a:t> = [102; 1,85] </a:t>
            </a:r>
            <a:r>
              <a:rPr lang="pt-BR" sz="1600" smtClean="0">
                <a:sym typeface="Wingdings" pitchFamily="2" charset="2"/>
              </a:rPr>
              <a:t>Halter.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h</a:t>
            </a:r>
            <a:r>
              <a:rPr lang="pt-BR" sz="1600" baseline="-25000" smtClean="0"/>
              <a:t>3</a:t>
            </a:r>
            <a:r>
              <a:rPr lang="pt-BR" sz="1600" smtClean="0"/>
              <a:t> = [105; 1,82] </a:t>
            </a:r>
            <a:r>
              <a:rPr lang="pt-BR" sz="1600" smtClean="0">
                <a:sym typeface="Wingdings" pitchFamily="2" charset="2"/>
              </a:rPr>
              <a:t>Halter.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h</a:t>
            </a:r>
            <a:r>
              <a:rPr lang="pt-BR" sz="1600" baseline="-25000" smtClean="0"/>
              <a:t>4</a:t>
            </a:r>
            <a:r>
              <a:rPr lang="pt-BR" sz="1600" smtClean="0"/>
              <a:t> = [103; 1,77] </a:t>
            </a:r>
            <a:r>
              <a:rPr lang="pt-BR" sz="1600" smtClean="0">
                <a:sym typeface="Wingdings" pitchFamily="2" charset="2"/>
              </a:rPr>
              <a:t>Halter.</a:t>
            </a:r>
            <a:endParaRPr lang="pt-BR" sz="1600" smtClean="0"/>
          </a:p>
          <a:p>
            <a:pPr lvl="1">
              <a:lnSpc>
                <a:spcPct val="90000"/>
              </a:lnSpc>
            </a:pPr>
            <a:r>
              <a:rPr lang="pt-BR" sz="1600" smtClean="0"/>
              <a:t>h</a:t>
            </a:r>
            <a:r>
              <a:rPr lang="pt-BR" sz="1600" baseline="-25000" smtClean="0"/>
              <a:t>5</a:t>
            </a:r>
            <a:r>
              <a:rPr lang="pt-BR" sz="1600" smtClean="0"/>
              <a:t> = [87; 1,73] </a:t>
            </a:r>
            <a:r>
              <a:rPr lang="pt-BR" sz="1600" smtClean="0">
                <a:sym typeface="Wingdings" pitchFamily="2" charset="2"/>
              </a:rPr>
              <a:t>Halter.</a:t>
            </a:r>
            <a:endParaRPr lang="pt-BR" sz="1600" smtClean="0"/>
          </a:p>
          <a:p>
            <a:pPr>
              <a:lnSpc>
                <a:spcPct val="90000"/>
              </a:lnSpc>
            </a:pPr>
            <a:endParaRPr lang="pt-BR" sz="1800" smtClean="0"/>
          </a:p>
          <a:p>
            <a:pPr>
              <a:lnSpc>
                <a:spcPct val="90000"/>
              </a:lnSpc>
            </a:pPr>
            <a:endParaRPr lang="pt-BR" sz="1800" dirty="0"/>
          </a:p>
        </p:txBody>
      </p:sp>
      <p:sp>
        <p:nvSpPr>
          <p:cNvPr id="43" name="Line 4"/>
          <p:cNvSpPr>
            <a:spLocks noChangeShapeType="1"/>
          </p:cNvSpPr>
          <p:nvPr/>
        </p:nvSpPr>
        <p:spPr bwMode="auto">
          <a:xfrm>
            <a:off x="971551" y="4724400"/>
            <a:ext cx="2952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4" name="Line 5"/>
          <p:cNvSpPr>
            <a:spLocks noChangeShapeType="1"/>
          </p:cNvSpPr>
          <p:nvPr/>
        </p:nvSpPr>
        <p:spPr bwMode="auto">
          <a:xfrm flipV="1">
            <a:off x="971551" y="2058991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132139" y="4651376"/>
            <a:ext cx="86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peso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 rot="16200000">
            <a:off x="219078" y="2306916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altura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403351" y="3789365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1258891" y="4076702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1620841" y="3933827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1547816" y="4221165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1042991" y="5229227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2" name="Oval 13"/>
          <p:cNvSpPr>
            <a:spLocks noChangeArrowheads="1"/>
          </p:cNvSpPr>
          <p:nvPr/>
        </p:nvSpPr>
        <p:spPr bwMode="auto">
          <a:xfrm>
            <a:off x="2627317" y="278130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2484442" y="3068642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4" name="Oval 15"/>
          <p:cNvSpPr>
            <a:spLocks noChangeArrowheads="1"/>
          </p:cNvSpPr>
          <p:nvPr/>
        </p:nvSpPr>
        <p:spPr bwMode="auto">
          <a:xfrm>
            <a:off x="2700342" y="299720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5" name="Oval 16"/>
          <p:cNvSpPr>
            <a:spLocks noChangeArrowheads="1"/>
          </p:cNvSpPr>
          <p:nvPr/>
        </p:nvSpPr>
        <p:spPr bwMode="auto">
          <a:xfrm>
            <a:off x="2771778" y="2852742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6" name="Oval 17"/>
          <p:cNvSpPr>
            <a:spLocks noChangeArrowheads="1"/>
          </p:cNvSpPr>
          <p:nvPr/>
        </p:nvSpPr>
        <p:spPr bwMode="auto">
          <a:xfrm>
            <a:off x="2771778" y="321310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7" name="Oval 18"/>
          <p:cNvSpPr>
            <a:spLocks noChangeArrowheads="1"/>
          </p:cNvSpPr>
          <p:nvPr/>
        </p:nvSpPr>
        <p:spPr bwMode="auto">
          <a:xfrm>
            <a:off x="1042991" y="5661029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1187451" y="5084763"/>
            <a:ext cx="19446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Jóquei</a:t>
            </a:r>
          </a:p>
          <a:p>
            <a:pPr>
              <a:spcBef>
                <a:spcPct val="50000"/>
              </a:spcBef>
            </a:pPr>
            <a:r>
              <a:rPr lang="pt-BR"/>
              <a:t>Halterofilista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1763717" y="3644901"/>
            <a:ext cx="287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60" name="Oval 21"/>
          <p:cNvSpPr>
            <a:spLocks noChangeArrowheads="1"/>
          </p:cNvSpPr>
          <p:nvPr/>
        </p:nvSpPr>
        <p:spPr bwMode="auto">
          <a:xfrm rot="-1698493">
            <a:off x="1536703" y="3716338"/>
            <a:ext cx="58737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2195517" y="2781301"/>
            <a:ext cx="287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y</a:t>
            </a:r>
          </a:p>
        </p:txBody>
      </p:sp>
      <p:sp>
        <p:nvSpPr>
          <p:cNvPr id="62" name="Oval 23"/>
          <p:cNvSpPr>
            <a:spLocks noChangeArrowheads="1"/>
          </p:cNvSpPr>
          <p:nvPr/>
        </p:nvSpPr>
        <p:spPr bwMode="auto">
          <a:xfrm rot="1386635">
            <a:off x="2116139" y="2867028"/>
            <a:ext cx="576263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8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Distância Euclidiana – D(</a:t>
            </a:r>
            <a:r>
              <a:rPr lang="pt-BR" dirty="0" err="1"/>
              <a:t>a,b</a:t>
            </a:r>
            <a:r>
              <a:rPr lang="pt-BR" dirty="0"/>
              <a:t>)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2636842"/>
            <a:ext cx="4038600" cy="349408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pt-BR" sz="2000" dirty="0"/>
              <a:t>Sabendo que:</a:t>
            </a:r>
          </a:p>
          <a:p>
            <a:pPr>
              <a:buNone/>
            </a:pPr>
            <a:r>
              <a:rPr lang="pt-BR" sz="2000" dirty="0"/>
              <a:t>	a = [a</a:t>
            </a:r>
            <a:r>
              <a:rPr lang="pt-BR" sz="2000" baseline="-25000" dirty="0"/>
              <a:t>1</a:t>
            </a:r>
            <a:r>
              <a:rPr lang="pt-BR" sz="2000" dirty="0"/>
              <a:t>, a</a:t>
            </a:r>
            <a:r>
              <a:rPr lang="pt-BR" sz="2000" baseline="-25000" dirty="0"/>
              <a:t>2</a:t>
            </a:r>
            <a:r>
              <a:rPr lang="pt-BR" sz="2000" dirty="0"/>
              <a:t>, ..., </a:t>
            </a:r>
            <a:r>
              <a:rPr lang="pt-BR" sz="2000" dirty="0" err="1"/>
              <a:t>a</a:t>
            </a:r>
            <a:r>
              <a:rPr lang="pt-BR" sz="2000" baseline="-25000" dirty="0" err="1"/>
              <a:t>n</a:t>
            </a:r>
            <a:r>
              <a:rPr lang="pt-BR" sz="2000" dirty="0"/>
              <a:t>];</a:t>
            </a:r>
          </a:p>
          <a:p>
            <a:pPr>
              <a:buNone/>
            </a:pPr>
            <a:r>
              <a:rPr lang="pt-BR" sz="2000" dirty="0"/>
              <a:t>	b = [b</a:t>
            </a:r>
            <a:r>
              <a:rPr lang="pt-BR" sz="2000" baseline="-25000" dirty="0"/>
              <a:t>1</a:t>
            </a:r>
            <a:r>
              <a:rPr lang="pt-BR" sz="2000" dirty="0"/>
              <a:t>, b</a:t>
            </a:r>
            <a:r>
              <a:rPr lang="pt-BR" sz="2000" baseline="-25000" dirty="0"/>
              <a:t>2</a:t>
            </a:r>
            <a:r>
              <a:rPr lang="pt-BR" sz="2000" dirty="0"/>
              <a:t>, ..., </a:t>
            </a:r>
            <a:r>
              <a:rPr lang="pt-BR" sz="2000" dirty="0" err="1"/>
              <a:t>b</a:t>
            </a:r>
            <a:r>
              <a:rPr lang="pt-BR" sz="2000" baseline="-25000" dirty="0" err="1"/>
              <a:t>n</a:t>
            </a:r>
            <a:r>
              <a:rPr lang="pt-BR" sz="2000" dirty="0"/>
              <a:t>];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sz="half" idx="4294967295"/>
          </p:nvPr>
        </p:nvSpPr>
        <p:spPr>
          <a:xfrm>
            <a:off x="4648200" y="2636842"/>
            <a:ext cx="4038600" cy="3494087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pt-BR" sz="2000" dirty="0"/>
              <a:t>D(x, j</a:t>
            </a:r>
            <a:r>
              <a:rPr lang="pt-BR" sz="2000" baseline="-25000" dirty="0"/>
              <a:t>1</a:t>
            </a:r>
            <a:r>
              <a:rPr lang="pt-BR" sz="2000" dirty="0"/>
              <a:t>) = 20</a:t>
            </a:r>
          </a:p>
          <a:p>
            <a:pPr>
              <a:buNone/>
            </a:pPr>
            <a:r>
              <a:rPr lang="pt-BR" sz="2000" dirty="0"/>
              <a:t>D(x, j</a:t>
            </a:r>
            <a:r>
              <a:rPr lang="pt-BR" sz="2000" baseline="-25000" dirty="0"/>
              <a:t>2</a:t>
            </a:r>
            <a:r>
              <a:rPr lang="pt-BR" sz="2000" dirty="0"/>
              <a:t>) = 17*</a:t>
            </a:r>
          </a:p>
          <a:p>
            <a:pPr>
              <a:buNone/>
            </a:pPr>
            <a:r>
              <a:rPr lang="pt-BR" sz="2000" dirty="0"/>
              <a:t>D(x, j</a:t>
            </a:r>
            <a:r>
              <a:rPr lang="pt-BR" sz="2000" baseline="-25000" dirty="0"/>
              <a:t>3</a:t>
            </a:r>
            <a:r>
              <a:rPr lang="pt-BR" sz="2000" dirty="0"/>
              <a:t>) = 10</a:t>
            </a:r>
          </a:p>
          <a:p>
            <a:pPr>
              <a:buNone/>
            </a:pPr>
            <a:r>
              <a:rPr lang="pt-BR" sz="2000" b="1" dirty="0"/>
              <a:t>D(x, j</a:t>
            </a:r>
            <a:r>
              <a:rPr lang="pt-BR" sz="2000" b="1" baseline="-25000" dirty="0"/>
              <a:t>4</a:t>
            </a:r>
            <a:r>
              <a:rPr lang="pt-BR" sz="2000" b="1" dirty="0"/>
              <a:t>) = 8</a:t>
            </a:r>
          </a:p>
          <a:p>
            <a:pPr>
              <a:buNone/>
            </a:pPr>
            <a:r>
              <a:rPr lang="pt-BR" sz="2000" dirty="0"/>
              <a:t>D(x, h</a:t>
            </a:r>
            <a:r>
              <a:rPr lang="pt-BR" sz="2000" baseline="-25000" dirty="0"/>
              <a:t>1</a:t>
            </a:r>
            <a:r>
              <a:rPr lang="pt-BR" sz="2000" dirty="0"/>
              <a:t>) = 21</a:t>
            </a:r>
          </a:p>
          <a:p>
            <a:pPr>
              <a:buNone/>
            </a:pPr>
            <a:r>
              <a:rPr lang="pt-BR" sz="2000" dirty="0"/>
              <a:t>D(x, h</a:t>
            </a:r>
            <a:r>
              <a:rPr lang="pt-BR" sz="2000" baseline="-25000" dirty="0"/>
              <a:t>2</a:t>
            </a:r>
            <a:r>
              <a:rPr lang="pt-BR" sz="2000" dirty="0"/>
              <a:t>) = 32</a:t>
            </a:r>
          </a:p>
          <a:p>
            <a:pPr>
              <a:buNone/>
            </a:pPr>
            <a:r>
              <a:rPr lang="pt-BR" sz="2000" dirty="0"/>
              <a:t>D(x, h</a:t>
            </a:r>
            <a:r>
              <a:rPr lang="pt-BR" sz="2000" baseline="-25000" dirty="0"/>
              <a:t>3</a:t>
            </a:r>
            <a:r>
              <a:rPr lang="pt-BR" sz="2000" dirty="0"/>
              <a:t>) = 35</a:t>
            </a:r>
          </a:p>
          <a:p>
            <a:pPr>
              <a:buNone/>
            </a:pPr>
            <a:r>
              <a:rPr lang="pt-BR" sz="2000" dirty="0"/>
              <a:t>D(x, h</a:t>
            </a:r>
            <a:r>
              <a:rPr lang="pt-BR" sz="2000" baseline="-25000" dirty="0"/>
              <a:t>4</a:t>
            </a:r>
            <a:r>
              <a:rPr lang="pt-BR" sz="2000" dirty="0"/>
              <a:t>) = 33</a:t>
            </a:r>
          </a:p>
          <a:p>
            <a:pPr>
              <a:buNone/>
            </a:pPr>
            <a:r>
              <a:rPr lang="pt-BR" sz="2000" dirty="0"/>
              <a:t>D(x, h</a:t>
            </a:r>
            <a:r>
              <a:rPr lang="pt-BR" sz="2000" baseline="-25000" dirty="0"/>
              <a:t>5</a:t>
            </a:r>
            <a:r>
              <a:rPr lang="pt-BR" sz="2000" dirty="0"/>
              <a:t>) = 17*</a:t>
            </a:r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68314" y="1557340"/>
            <a:ext cx="8064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pt-BR" dirty="0"/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t-BR" sz="2000" dirty="0"/>
              <a:t>D(a,b) = </a:t>
            </a:r>
            <a:r>
              <a:rPr lang="pt-BR" sz="2000" dirty="0" err="1"/>
              <a:t>sqrt</a:t>
            </a:r>
            <a:r>
              <a:rPr lang="pt-BR" sz="2000" dirty="0"/>
              <a:t>((a</a:t>
            </a:r>
            <a:r>
              <a:rPr lang="pt-BR" sz="2000" baseline="-25000" dirty="0"/>
              <a:t>1</a:t>
            </a:r>
            <a:r>
              <a:rPr lang="pt-BR" sz="2000" dirty="0"/>
              <a:t>-b</a:t>
            </a:r>
            <a:r>
              <a:rPr lang="pt-BR" sz="2000" baseline="-25000" dirty="0"/>
              <a:t>1</a:t>
            </a:r>
            <a:r>
              <a:rPr lang="pt-BR" sz="2000" dirty="0"/>
              <a:t>)</a:t>
            </a:r>
            <a:r>
              <a:rPr lang="pt-BR" sz="2000" baseline="30000" dirty="0"/>
              <a:t>2 </a:t>
            </a:r>
            <a:r>
              <a:rPr lang="pt-BR" sz="2000" dirty="0"/>
              <a:t>+ (a</a:t>
            </a:r>
            <a:r>
              <a:rPr lang="pt-BR" sz="2000" baseline="-25000" dirty="0"/>
              <a:t>2</a:t>
            </a:r>
            <a:r>
              <a:rPr lang="pt-BR" sz="2000" dirty="0"/>
              <a:t>-b</a:t>
            </a:r>
            <a:r>
              <a:rPr lang="pt-BR" sz="2000" baseline="-25000" dirty="0"/>
              <a:t>2</a:t>
            </a:r>
            <a:r>
              <a:rPr lang="pt-BR" sz="2000" dirty="0"/>
              <a:t>)</a:t>
            </a:r>
            <a:r>
              <a:rPr lang="pt-BR" sz="2000" baseline="30000" dirty="0"/>
              <a:t>2 </a:t>
            </a:r>
            <a:r>
              <a:rPr lang="pt-BR" sz="2000" dirty="0"/>
              <a:t>+ ... + (</a:t>
            </a:r>
            <a:r>
              <a:rPr lang="pt-BR" sz="2000" dirty="0" err="1"/>
              <a:t>a</a:t>
            </a:r>
            <a:r>
              <a:rPr lang="pt-BR" sz="2000" baseline="-25000" dirty="0" err="1"/>
              <a:t>n</a:t>
            </a:r>
            <a:r>
              <a:rPr lang="pt-BR" sz="2000" dirty="0" err="1"/>
              <a:t>-b</a:t>
            </a:r>
            <a:r>
              <a:rPr lang="pt-BR" sz="2000" baseline="-25000" dirty="0" err="1"/>
              <a:t>n</a:t>
            </a:r>
            <a:r>
              <a:rPr lang="pt-BR" sz="2000" dirty="0"/>
              <a:t>)</a:t>
            </a:r>
            <a:r>
              <a:rPr lang="pt-BR" sz="2000" baseline="30000" dirty="0"/>
              <a:t>2</a:t>
            </a:r>
            <a:r>
              <a:rPr lang="pt-BR" sz="2000" dirty="0"/>
              <a:t>)</a:t>
            </a:r>
          </a:p>
          <a:p>
            <a:pPr>
              <a:spcBef>
                <a:spcPct val="50000"/>
              </a:spcBef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220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Distância Euclidiana Normalizada</a:t>
            </a:r>
          </a:p>
        </p:txBody>
      </p:sp>
      <p:sp>
        <p:nvSpPr>
          <p:cNvPr id="62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3105233"/>
            <a:ext cx="4038600" cy="298926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/>
              <a:t>Sendo: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 dirty="0"/>
          </a:p>
          <a:p>
            <a:pPr>
              <a:lnSpc>
                <a:spcPct val="90000"/>
              </a:lnSpc>
            </a:pPr>
            <a:r>
              <a:rPr lang="pt-BR" sz="2000" dirty="0" err="1"/>
              <a:t>a</a:t>
            </a:r>
            <a:r>
              <a:rPr lang="pt-BR" sz="2000" baseline="-25000" dirty="0" err="1"/>
              <a:t>j</a:t>
            </a:r>
            <a:r>
              <a:rPr lang="pt-BR" sz="2000" dirty="0"/>
              <a:t> = [a</a:t>
            </a:r>
            <a:r>
              <a:rPr lang="pt-BR" sz="2000" baseline="-25000" dirty="0"/>
              <a:t>j1</a:t>
            </a:r>
            <a:r>
              <a:rPr lang="pt-BR" sz="2000" dirty="0"/>
              <a:t>, a</a:t>
            </a:r>
            <a:r>
              <a:rPr lang="pt-BR" sz="2000" baseline="-25000" dirty="0"/>
              <a:t>j2</a:t>
            </a:r>
            <a:r>
              <a:rPr lang="pt-BR" sz="2000" dirty="0"/>
              <a:t>, ..., </a:t>
            </a:r>
            <a:r>
              <a:rPr lang="pt-BR" sz="2000" dirty="0" err="1"/>
              <a:t>a</a:t>
            </a:r>
            <a:r>
              <a:rPr lang="pt-BR" sz="2000" baseline="-25000" dirty="0" err="1"/>
              <a:t>jn</a:t>
            </a:r>
            <a:r>
              <a:rPr lang="pt-BR" sz="2000" dirty="0"/>
              <a:t>]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1 &lt;= j &lt;= M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M é o número de elementos no conjunto de treinamento 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max</a:t>
            </a:r>
            <a:r>
              <a:rPr lang="pt-BR" sz="2000" baseline="-25000" dirty="0"/>
              <a:t>i</a:t>
            </a:r>
            <a:r>
              <a:rPr lang="pt-BR" sz="2000" dirty="0"/>
              <a:t> = </a:t>
            </a:r>
            <a:r>
              <a:rPr lang="pt-BR" sz="2000" dirty="0" err="1"/>
              <a:t>max</a:t>
            </a:r>
            <a:r>
              <a:rPr lang="pt-BR" sz="2000" dirty="0"/>
              <a:t>(</a:t>
            </a:r>
            <a:r>
              <a:rPr lang="pt-BR" sz="2000" dirty="0" err="1"/>
              <a:t>a</a:t>
            </a:r>
            <a:r>
              <a:rPr lang="pt-BR" sz="2000" baseline="-25000" dirty="0" err="1"/>
              <a:t>ji</a:t>
            </a:r>
            <a:r>
              <a:rPr lang="pt-BR" sz="2000" dirty="0"/>
              <a:t>)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min</a:t>
            </a:r>
            <a:r>
              <a:rPr lang="pt-BR" sz="2000" baseline="-25000" dirty="0"/>
              <a:t>i</a:t>
            </a:r>
            <a:r>
              <a:rPr lang="pt-BR" sz="2000" dirty="0"/>
              <a:t> = </a:t>
            </a:r>
            <a:r>
              <a:rPr lang="pt-BR" sz="2000" dirty="0" err="1"/>
              <a:t>min</a:t>
            </a:r>
            <a:r>
              <a:rPr lang="pt-BR" sz="2000" dirty="0"/>
              <a:t>(</a:t>
            </a:r>
            <a:r>
              <a:rPr lang="pt-BR" sz="2000" dirty="0" err="1"/>
              <a:t>a</a:t>
            </a:r>
            <a:r>
              <a:rPr lang="pt-BR" sz="2000" baseline="-25000" dirty="0" err="1"/>
              <a:t>ji</a:t>
            </a:r>
            <a:r>
              <a:rPr lang="pt-BR" sz="2000" dirty="0"/>
              <a:t>)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range</a:t>
            </a:r>
            <a:r>
              <a:rPr lang="pt-BR" sz="2000" baseline="-25000" dirty="0"/>
              <a:t>i</a:t>
            </a:r>
            <a:r>
              <a:rPr lang="pt-BR" sz="2000" dirty="0"/>
              <a:t>= max</a:t>
            </a:r>
            <a:r>
              <a:rPr lang="pt-BR" sz="2000" baseline="-25000" dirty="0"/>
              <a:t>i </a:t>
            </a:r>
            <a:r>
              <a:rPr lang="pt-BR" sz="2000" dirty="0"/>
              <a:t>- min</a:t>
            </a:r>
            <a:r>
              <a:rPr lang="pt-BR" sz="2000" baseline="-25000" dirty="0"/>
              <a:t>i</a:t>
            </a:r>
          </a:p>
        </p:txBody>
      </p:sp>
      <p:sp>
        <p:nvSpPr>
          <p:cNvPr id="63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648200" y="3141193"/>
            <a:ext cx="4210080" cy="320357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000" dirty="0"/>
              <a:t>Distância Euclidiana: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000" dirty="0"/>
          </a:p>
          <a:p>
            <a:pPr>
              <a:lnSpc>
                <a:spcPct val="90000"/>
              </a:lnSpc>
            </a:pPr>
            <a:r>
              <a:rPr lang="pt-BR" sz="2000" dirty="0"/>
              <a:t>x = [70; 1,63]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j</a:t>
            </a:r>
            <a:r>
              <a:rPr lang="pt-BR" sz="2000" baseline="-25000" dirty="0"/>
              <a:t>1</a:t>
            </a:r>
            <a:r>
              <a:rPr lang="pt-BR" sz="2000" dirty="0"/>
              <a:t> = [50; 1,60]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D(x, j</a:t>
            </a:r>
            <a:r>
              <a:rPr lang="pt-BR" sz="2000" baseline="-25000" dirty="0"/>
              <a:t>1</a:t>
            </a:r>
            <a:r>
              <a:rPr lang="pt-BR" sz="2000" dirty="0"/>
              <a:t>)</a:t>
            </a:r>
            <a:r>
              <a:rPr lang="pt-BR" sz="2000" baseline="30000" dirty="0"/>
              <a:t>2</a:t>
            </a:r>
            <a:r>
              <a:rPr lang="pt-BR" sz="2000" dirty="0"/>
              <a:t> = (70-50)</a:t>
            </a:r>
            <a:r>
              <a:rPr lang="pt-BR" sz="2000" baseline="30000" dirty="0"/>
              <a:t>2</a:t>
            </a:r>
            <a:r>
              <a:rPr lang="pt-BR" sz="2000" dirty="0"/>
              <a:t> + (1,63 – 1,60)</a:t>
            </a:r>
            <a:r>
              <a:rPr lang="pt-BR" sz="2000" baseline="30000" dirty="0"/>
              <a:t>2</a:t>
            </a:r>
            <a:r>
              <a:rPr lang="pt-BR" sz="2000" dirty="0"/>
              <a:t>  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D(x, j</a:t>
            </a:r>
            <a:r>
              <a:rPr lang="pt-BR" sz="2000" baseline="-25000" dirty="0"/>
              <a:t>1</a:t>
            </a:r>
            <a:r>
              <a:rPr lang="pt-BR" sz="2000" dirty="0"/>
              <a:t>)</a:t>
            </a:r>
            <a:r>
              <a:rPr lang="pt-BR" sz="2000" baseline="30000" dirty="0"/>
              <a:t>2</a:t>
            </a:r>
            <a:r>
              <a:rPr lang="pt-BR" sz="2000" dirty="0"/>
              <a:t> = 20</a:t>
            </a:r>
            <a:r>
              <a:rPr lang="pt-BR" sz="2000" baseline="30000" dirty="0"/>
              <a:t>2</a:t>
            </a:r>
            <a:r>
              <a:rPr lang="pt-BR" sz="2000" dirty="0"/>
              <a:t> + 0,03</a:t>
            </a:r>
            <a:r>
              <a:rPr lang="pt-BR" sz="2000" baseline="30000" dirty="0"/>
              <a:t>2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A altura tem influência desprezível no cálculo da distância</a:t>
            </a:r>
            <a:endParaRPr lang="pt-BR" sz="2400" dirty="0"/>
          </a:p>
        </p:txBody>
      </p:sp>
      <p:graphicFrame>
        <p:nvGraphicFramePr>
          <p:cNvPr id="6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119117"/>
              </p:ext>
            </p:extLst>
          </p:nvPr>
        </p:nvGraphicFramePr>
        <p:xfrm>
          <a:off x="1928798" y="1533597"/>
          <a:ext cx="4281487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ção" r:id="rId3" imgW="1777680" imgH="558720" progId="Equation.3">
                  <p:embed/>
                </p:oleObj>
              </mc:Choice>
              <mc:Fallback>
                <p:oleObj name="Equação" r:id="rId3" imgW="177768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8" y="1533597"/>
                        <a:ext cx="4281487" cy="1347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39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Distância Euclidiana Normalizada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2843869"/>
            <a:ext cx="4038600" cy="34940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000"/>
              <a:t>D(x, j</a:t>
            </a:r>
            <a:r>
              <a:rPr lang="pt-BR" sz="2000" baseline="-25000"/>
              <a:t>1</a:t>
            </a:r>
            <a:r>
              <a:rPr lang="pt-BR" sz="2000"/>
              <a:t>) = 0,38</a:t>
            </a:r>
          </a:p>
          <a:p>
            <a:r>
              <a:rPr lang="pt-BR" sz="2000"/>
              <a:t>D(x, j</a:t>
            </a:r>
            <a:r>
              <a:rPr lang="pt-BR" sz="2000" baseline="-25000"/>
              <a:t>2</a:t>
            </a:r>
            <a:r>
              <a:rPr lang="pt-BR" sz="2000"/>
              <a:t>) = 0,32*</a:t>
            </a:r>
          </a:p>
          <a:p>
            <a:r>
              <a:rPr lang="pt-BR" sz="2000"/>
              <a:t>D(x, j</a:t>
            </a:r>
            <a:r>
              <a:rPr lang="pt-BR" sz="2000" baseline="-25000"/>
              <a:t>3</a:t>
            </a:r>
            <a:r>
              <a:rPr lang="pt-BR" sz="2000"/>
              <a:t>) = 0,26</a:t>
            </a:r>
          </a:p>
          <a:p>
            <a:r>
              <a:rPr lang="pt-BR" sz="2000" b="1"/>
              <a:t>D(x, j</a:t>
            </a:r>
            <a:r>
              <a:rPr lang="pt-BR" sz="2000" b="1" baseline="-25000"/>
              <a:t>4</a:t>
            </a:r>
            <a:r>
              <a:rPr lang="pt-BR" sz="2000" b="1"/>
              <a:t>) = 0,15</a:t>
            </a:r>
          </a:p>
          <a:p>
            <a:r>
              <a:rPr lang="pt-BR" sz="2000"/>
              <a:t>D(x, h</a:t>
            </a:r>
            <a:r>
              <a:rPr lang="pt-BR" sz="2000" baseline="-25000"/>
              <a:t>1</a:t>
            </a:r>
            <a:r>
              <a:rPr lang="pt-BR" sz="2000"/>
              <a:t>) = 0,59</a:t>
            </a:r>
          </a:p>
          <a:p>
            <a:r>
              <a:rPr lang="pt-BR" sz="2000"/>
              <a:t>D(x, h</a:t>
            </a:r>
            <a:r>
              <a:rPr lang="pt-BR" sz="2000" baseline="-25000"/>
              <a:t>2</a:t>
            </a:r>
            <a:r>
              <a:rPr lang="pt-BR" sz="2000"/>
              <a:t>) = 1,00</a:t>
            </a:r>
          </a:p>
          <a:p>
            <a:r>
              <a:rPr lang="pt-BR" sz="2000"/>
              <a:t>D(x, h</a:t>
            </a:r>
            <a:r>
              <a:rPr lang="pt-BR" sz="2000" baseline="-25000"/>
              <a:t>3</a:t>
            </a:r>
            <a:r>
              <a:rPr lang="pt-BR" sz="2000"/>
              <a:t>) = 0,95</a:t>
            </a:r>
          </a:p>
          <a:p>
            <a:r>
              <a:rPr lang="pt-BR" sz="2000"/>
              <a:t>D(x, h</a:t>
            </a:r>
            <a:r>
              <a:rPr lang="pt-BR" sz="2000" baseline="-25000"/>
              <a:t>4</a:t>
            </a:r>
            <a:r>
              <a:rPr lang="pt-BR" sz="2000"/>
              <a:t>) = 0,79</a:t>
            </a:r>
          </a:p>
          <a:p>
            <a:r>
              <a:rPr lang="pt-BR" sz="2000"/>
              <a:t>D(x, h</a:t>
            </a:r>
            <a:r>
              <a:rPr lang="pt-BR" sz="2000" baseline="-25000"/>
              <a:t>5</a:t>
            </a:r>
            <a:r>
              <a:rPr lang="pt-BR" sz="2000"/>
              <a:t>) = 0,48*</a:t>
            </a:r>
          </a:p>
        </p:txBody>
      </p:sp>
      <p:sp>
        <p:nvSpPr>
          <p:cNvPr id="21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648200" y="2843869"/>
            <a:ext cx="4038600" cy="349408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000"/>
              <a:t>D(x, j</a:t>
            </a:r>
            <a:r>
              <a:rPr lang="pt-BR" sz="2000" baseline="-25000"/>
              <a:t>1</a:t>
            </a:r>
            <a:r>
              <a:rPr lang="pt-BR" sz="2000"/>
              <a:t>) = 20</a:t>
            </a:r>
          </a:p>
          <a:p>
            <a:r>
              <a:rPr lang="pt-BR" sz="2000"/>
              <a:t>D(x, j</a:t>
            </a:r>
            <a:r>
              <a:rPr lang="pt-BR" sz="2000" baseline="-25000"/>
              <a:t>2</a:t>
            </a:r>
            <a:r>
              <a:rPr lang="pt-BR" sz="2000"/>
              <a:t>) = 17*</a:t>
            </a:r>
          </a:p>
          <a:p>
            <a:r>
              <a:rPr lang="pt-BR" sz="2000"/>
              <a:t>D(x, j</a:t>
            </a:r>
            <a:r>
              <a:rPr lang="pt-BR" sz="2000" baseline="-25000"/>
              <a:t>3</a:t>
            </a:r>
            <a:r>
              <a:rPr lang="pt-BR" sz="2000"/>
              <a:t>) = 10</a:t>
            </a:r>
          </a:p>
          <a:p>
            <a:r>
              <a:rPr lang="pt-BR" sz="2000" b="1"/>
              <a:t>D(x, j</a:t>
            </a:r>
            <a:r>
              <a:rPr lang="pt-BR" sz="2000" b="1" baseline="-25000"/>
              <a:t>4</a:t>
            </a:r>
            <a:r>
              <a:rPr lang="pt-BR" sz="2000" b="1"/>
              <a:t>) = 8</a:t>
            </a:r>
          </a:p>
          <a:p>
            <a:r>
              <a:rPr lang="pt-BR" sz="2000"/>
              <a:t>D(x, h</a:t>
            </a:r>
            <a:r>
              <a:rPr lang="pt-BR" sz="2000" baseline="-25000"/>
              <a:t>1</a:t>
            </a:r>
            <a:r>
              <a:rPr lang="pt-BR" sz="2000"/>
              <a:t>) = 21</a:t>
            </a:r>
          </a:p>
          <a:p>
            <a:r>
              <a:rPr lang="pt-BR" sz="2000"/>
              <a:t>D(x, h</a:t>
            </a:r>
            <a:r>
              <a:rPr lang="pt-BR" sz="2000" baseline="-25000"/>
              <a:t>2</a:t>
            </a:r>
            <a:r>
              <a:rPr lang="pt-BR" sz="2000"/>
              <a:t>) = 32</a:t>
            </a:r>
          </a:p>
          <a:p>
            <a:r>
              <a:rPr lang="pt-BR" sz="2000"/>
              <a:t>D(x, h</a:t>
            </a:r>
            <a:r>
              <a:rPr lang="pt-BR" sz="2000" baseline="-25000"/>
              <a:t>3</a:t>
            </a:r>
            <a:r>
              <a:rPr lang="pt-BR" sz="2000"/>
              <a:t>) = 35</a:t>
            </a:r>
          </a:p>
          <a:p>
            <a:r>
              <a:rPr lang="pt-BR" sz="2000"/>
              <a:t>D(x, h</a:t>
            </a:r>
            <a:r>
              <a:rPr lang="pt-BR" sz="2000" baseline="-25000"/>
              <a:t>4</a:t>
            </a:r>
            <a:r>
              <a:rPr lang="pt-BR" sz="2000"/>
              <a:t>) = 33</a:t>
            </a:r>
          </a:p>
          <a:p>
            <a:r>
              <a:rPr lang="pt-BR" sz="2000"/>
              <a:t>D(x, h</a:t>
            </a:r>
            <a:r>
              <a:rPr lang="pt-BR" sz="2000" baseline="-25000"/>
              <a:t>5</a:t>
            </a:r>
            <a:r>
              <a:rPr lang="pt-BR" sz="2000"/>
              <a:t>) = 17*</a:t>
            </a:r>
          </a:p>
          <a:p>
            <a:endParaRPr lang="pt-BR" sz="2000"/>
          </a:p>
          <a:p>
            <a:endParaRPr lang="pt-BR" sz="2000"/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982382"/>
              </p:ext>
            </p:extLst>
          </p:nvPr>
        </p:nvGraphicFramePr>
        <p:xfrm>
          <a:off x="468317" y="1635766"/>
          <a:ext cx="3208337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Equation" r:id="rId3" imgW="1828800" imgH="558720" progId="Equation.3">
                  <p:embed/>
                </p:oleObj>
              </mc:Choice>
              <mc:Fallback>
                <p:oleObj name="Equation" r:id="rId3" imgW="1828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7" y="1635766"/>
                        <a:ext cx="3208337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199971"/>
              </p:ext>
            </p:extLst>
          </p:nvPr>
        </p:nvGraphicFramePr>
        <p:xfrm>
          <a:off x="4738691" y="1707205"/>
          <a:ext cx="287337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Equation" r:id="rId5" imgW="1638000" imgH="482400" progId="Equation.3">
                  <p:embed/>
                </p:oleObj>
              </mc:Choice>
              <mc:Fallback>
                <p:oleObj name="Equation" r:id="rId5" imgW="1638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91" y="1707205"/>
                        <a:ext cx="287337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18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k-NN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648200" y="1596690"/>
            <a:ext cx="4038600" cy="49720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pt-BR" sz="2000" dirty="0" smtClean="0"/>
              <a:t>Classifica-se um dado padrão associando a ele a classe de maior frequência entre os </a:t>
            </a:r>
            <a:r>
              <a:rPr lang="pt-BR" sz="2000" b="1" dirty="0" smtClean="0"/>
              <a:t>k</a:t>
            </a:r>
            <a:r>
              <a:rPr lang="pt-BR" sz="2000" dirty="0" smtClean="0"/>
              <a:t> vizinhos mais próximos</a:t>
            </a:r>
          </a:p>
          <a:p>
            <a:pPr lvl="8">
              <a:lnSpc>
                <a:spcPct val="90000"/>
              </a:lnSpc>
            </a:pPr>
            <a:endParaRPr lang="pt-BR" sz="1000" dirty="0" smtClean="0"/>
          </a:p>
          <a:p>
            <a:pPr>
              <a:lnSpc>
                <a:spcPct val="90000"/>
              </a:lnSpc>
            </a:pPr>
            <a:r>
              <a:rPr lang="pt-BR" sz="2000" dirty="0" smtClean="0"/>
              <a:t>Exemplo (3-NN):</a:t>
            </a:r>
          </a:p>
          <a:p>
            <a:pPr lvl="8">
              <a:lnSpc>
                <a:spcPct val="90000"/>
              </a:lnSpc>
            </a:pPr>
            <a:endParaRPr lang="pt-BR" sz="1000" dirty="0" smtClean="0"/>
          </a:p>
          <a:p>
            <a:pPr lvl="1">
              <a:lnSpc>
                <a:spcPct val="90000"/>
              </a:lnSpc>
            </a:pPr>
            <a:r>
              <a:rPr lang="pt-BR" sz="1800" dirty="0" smtClean="0"/>
              <a:t>X é mais próximo de um elemento da classe Halterofilista</a:t>
            </a:r>
          </a:p>
          <a:p>
            <a:pPr lvl="8">
              <a:lnSpc>
                <a:spcPct val="90000"/>
              </a:lnSpc>
            </a:pPr>
            <a:endParaRPr lang="pt-BR" sz="1200" dirty="0" smtClean="0"/>
          </a:p>
          <a:p>
            <a:pPr lvl="1">
              <a:lnSpc>
                <a:spcPct val="90000"/>
              </a:lnSpc>
            </a:pPr>
            <a:r>
              <a:rPr lang="pt-BR" sz="1800" dirty="0" smtClean="0"/>
              <a:t>Mas outros dois elementos da classe Jóquei também estão entre o 3 vizinhos mais próximos</a:t>
            </a:r>
          </a:p>
          <a:p>
            <a:pPr lvl="8">
              <a:lnSpc>
                <a:spcPct val="90000"/>
              </a:lnSpc>
            </a:pPr>
            <a:endParaRPr lang="pt-BR" sz="1200" dirty="0" smtClean="0"/>
          </a:p>
          <a:p>
            <a:pPr lvl="1">
              <a:lnSpc>
                <a:spcPct val="90000"/>
              </a:lnSpc>
            </a:pPr>
            <a:r>
              <a:rPr lang="pt-BR" sz="1800" dirty="0" smtClean="0"/>
              <a:t>X será classificado como Jóquei</a:t>
            </a:r>
            <a:endParaRPr lang="pt-BR" sz="1800" dirty="0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971551" y="5078079"/>
            <a:ext cx="2952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971551" y="2412670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132139" y="5005055"/>
            <a:ext cx="86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peso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 rot="16200000">
            <a:off x="219078" y="2660595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altura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403351" y="4143044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1258891" y="4430381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1620841" y="4287506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1547816" y="4574844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042991" y="5582906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" name="Oval 13"/>
          <p:cNvSpPr>
            <a:spLocks noChangeArrowheads="1"/>
          </p:cNvSpPr>
          <p:nvPr/>
        </p:nvSpPr>
        <p:spPr bwMode="auto">
          <a:xfrm>
            <a:off x="2627317" y="3134982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4" name="Oval 14"/>
          <p:cNvSpPr>
            <a:spLocks noChangeArrowheads="1"/>
          </p:cNvSpPr>
          <p:nvPr/>
        </p:nvSpPr>
        <p:spPr bwMode="auto">
          <a:xfrm>
            <a:off x="2484442" y="3422321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" name="Oval 15"/>
          <p:cNvSpPr>
            <a:spLocks noChangeArrowheads="1"/>
          </p:cNvSpPr>
          <p:nvPr/>
        </p:nvSpPr>
        <p:spPr bwMode="auto">
          <a:xfrm>
            <a:off x="2700342" y="3350882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" name="Oval 16"/>
          <p:cNvSpPr>
            <a:spLocks noChangeArrowheads="1"/>
          </p:cNvSpPr>
          <p:nvPr/>
        </p:nvSpPr>
        <p:spPr bwMode="auto">
          <a:xfrm>
            <a:off x="2771778" y="3206421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Oval 17"/>
          <p:cNvSpPr>
            <a:spLocks noChangeArrowheads="1"/>
          </p:cNvSpPr>
          <p:nvPr/>
        </p:nvSpPr>
        <p:spPr bwMode="auto">
          <a:xfrm>
            <a:off x="2771778" y="3566782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" name="Oval 18"/>
          <p:cNvSpPr>
            <a:spLocks noChangeArrowheads="1"/>
          </p:cNvSpPr>
          <p:nvPr/>
        </p:nvSpPr>
        <p:spPr bwMode="auto">
          <a:xfrm>
            <a:off x="1042991" y="6014708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1187451" y="5438442"/>
            <a:ext cx="19446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Jóquei</a:t>
            </a:r>
          </a:p>
          <a:p>
            <a:pPr>
              <a:spcBef>
                <a:spcPct val="50000"/>
              </a:spcBef>
            </a:pPr>
            <a:r>
              <a:rPr lang="pt-BR"/>
              <a:t>Halterofilista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2124076" y="3703304"/>
            <a:ext cx="287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31" name="Oval 21"/>
          <p:cNvSpPr>
            <a:spLocks noChangeArrowheads="1"/>
          </p:cNvSpPr>
          <p:nvPr/>
        </p:nvSpPr>
        <p:spPr bwMode="auto">
          <a:xfrm rot="-1698493">
            <a:off x="1838326" y="3566780"/>
            <a:ext cx="719139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2" name="Oval 24"/>
          <p:cNvSpPr>
            <a:spLocks noChangeArrowheads="1"/>
          </p:cNvSpPr>
          <p:nvPr/>
        </p:nvSpPr>
        <p:spPr bwMode="auto">
          <a:xfrm>
            <a:off x="2555878" y="3638221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2339978" y="3711245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1836741" y="4503406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2051051" y="4070020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908176" y="3854120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1835151" y="4143044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2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k-NN (peso pela distância)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48200" y="1734432"/>
            <a:ext cx="4038600" cy="497207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smtClean="0"/>
              <a:t>Classifica-se um dado padrão associando a ele a classe que apresentar a maior soma dos peso entre os </a:t>
            </a:r>
            <a:r>
              <a:rPr lang="pt-BR" sz="2000" b="1" smtClean="0"/>
              <a:t>k</a:t>
            </a:r>
            <a:r>
              <a:rPr lang="pt-BR" sz="2000" smtClean="0"/>
              <a:t> vizinhos mais próximos</a:t>
            </a:r>
          </a:p>
          <a:p>
            <a:pPr lvl="8"/>
            <a:endParaRPr lang="pt-BR" sz="1000" smtClean="0"/>
          </a:p>
          <a:p>
            <a:r>
              <a:rPr lang="pt-BR" sz="2000" smtClean="0"/>
              <a:t>Exemplo (5-NN):</a:t>
            </a:r>
          </a:p>
          <a:p>
            <a:pPr lvl="8"/>
            <a:endParaRPr lang="pt-BR" sz="1000" smtClean="0"/>
          </a:p>
          <a:p>
            <a:pPr lvl="1"/>
            <a:r>
              <a:rPr lang="pt-BR" sz="1800" smtClean="0"/>
              <a:t>X é tem 3 vizinhos “Halterofilista” e 2 vizinhos “Jóquei”</a:t>
            </a:r>
          </a:p>
          <a:p>
            <a:pPr lvl="8"/>
            <a:endParaRPr lang="pt-BR" sz="1200" smtClean="0"/>
          </a:p>
          <a:p>
            <a:pPr lvl="1"/>
            <a:r>
              <a:rPr lang="pt-BR" sz="1800" smtClean="0"/>
              <a:t>Mas os vizinhos da classe “Jóquei” tem um peso maior então X é associado à classe “Jóquei”</a:t>
            </a:r>
            <a:endParaRPr lang="pt-BR" sz="1800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971551" y="5172972"/>
            <a:ext cx="2952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971551" y="2507563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132139" y="5099948"/>
            <a:ext cx="86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peso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 rot="16200000">
            <a:off x="219078" y="2755488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altura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403351" y="4237937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258891" y="4525274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620841" y="4382399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47816" y="4669737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042991" y="5677799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2627317" y="3229875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2484442" y="351721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2700342" y="3445775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2771778" y="330131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2771778" y="3661675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Oval 18"/>
          <p:cNvSpPr>
            <a:spLocks noChangeArrowheads="1"/>
          </p:cNvSpPr>
          <p:nvPr/>
        </p:nvSpPr>
        <p:spPr bwMode="auto">
          <a:xfrm>
            <a:off x="1042991" y="6109601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187451" y="5533335"/>
            <a:ext cx="19446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Jóquei</a:t>
            </a:r>
          </a:p>
          <a:p>
            <a:pPr>
              <a:spcBef>
                <a:spcPct val="50000"/>
              </a:spcBef>
            </a:pPr>
            <a:r>
              <a:rPr lang="pt-BR"/>
              <a:t>Halterofilista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124076" y="3661673"/>
            <a:ext cx="287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 rot="-1698493">
            <a:off x="1965325" y="3375923"/>
            <a:ext cx="787400" cy="825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5" name="Oval 22"/>
          <p:cNvSpPr>
            <a:spLocks noChangeArrowheads="1"/>
          </p:cNvSpPr>
          <p:nvPr/>
        </p:nvSpPr>
        <p:spPr bwMode="auto">
          <a:xfrm>
            <a:off x="2627317" y="373311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" name="Oval 23"/>
          <p:cNvSpPr>
            <a:spLocks noChangeArrowheads="1"/>
          </p:cNvSpPr>
          <p:nvPr/>
        </p:nvSpPr>
        <p:spPr bwMode="auto">
          <a:xfrm>
            <a:off x="2339978" y="3806138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836741" y="4598299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195516" y="3949013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051051" y="3877574"/>
            <a:ext cx="71439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35151" y="4237937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6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k-NN (peso pela distância)</a:t>
            </a:r>
          </a:p>
        </p:txBody>
      </p:sp>
      <p:graphicFrame>
        <p:nvGraphicFramePr>
          <p:cNvPr id="6" name="Object 2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80171194"/>
              </p:ext>
            </p:extLst>
          </p:nvPr>
        </p:nvGraphicFramePr>
        <p:xfrm>
          <a:off x="1828800" y="2409079"/>
          <a:ext cx="800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3" imgW="799920" imgH="431640" progId="Equation.3">
                  <p:embed/>
                </p:oleObj>
              </mc:Choice>
              <mc:Fallback>
                <p:oleObj name="Equation" r:id="rId3" imgW="79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409079"/>
                        <a:ext cx="800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43439" y="2359860"/>
            <a:ext cx="4038600" cy="82073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smtClean="0"/>
              <a:t>Calculando o peso</a:t>
            </a:r>
            <a:endParaRPr lang="pt-BR" sz="2000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971551" y="4655391"/>
            <a:ext cx="29527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V="1">
            <a:off x="971551" y="1989982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132139" y="4582367"/>
            <a:ext cx="86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peso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 rot="16200000">
            <a:off x="219078" y="2237907"/>
            <a:ext cx="1150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altura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03351" y="3720356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258891" y="4007693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620841" y="3864818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1547816" y="4152156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042991" y="5160218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2627317" y="271229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2484442" y="299963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auto">
          <a:xfrm>
            <a:off x="2700342" y="292819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" name="Oval 16"/>
          <p:cNvSpPr>
            <a:spLocks noChangeArrowheads="1"/>
          </p:cNvSpPr>
          <p:nvPr/>
        </p:nvSpPr>
        <p:spPr bwMode="auto">
          <a:xfrm>
            <a:off x="2771778" y="278373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2771778" y="3144094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Oval 18"/>
          <p:cNvSpPr>
            <a:spLocks noChangeArrowheads="1"/>
          </p:cNvSpPr>
          <p:nvPr/>
        </p:nvSpPr>
        <p:spPr bwMode="auto">
          <a:xfrm>
            <a:off x="1042991" y="5592020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187451" y="5015754"/>
            <a:ext cx="19446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Jóquei</a:t>
            </a:r>
          </a:p>
          <a:p>
            <a:pPr>
              <a:spcBef>
                <a:spcPct val="50000"/>
              </a:spcBef>
            </a:pPr>
            <a:r>
              <a:rPr lang="pt-BR"/>
              <a:t>Halterofilista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124076" y="3144092"/>
            <a:ext cx="287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x</a:t>
            </a:r>
          </a:p>
        </p:txBody>
      </p:sp>
      <p:sp>
        <p:nvSpPr>
          <p:cNvPr id="25" name="Oval 21"/>
          <p:cNvSpPr>
            <a:spLocks noChangeArrowheads="1"/>
          </p:cNvSpPr>
          <p:nvPr/>
        </p:nvSpPr>
        <p:spPr bwMode="auto">
          <a:xfrm rot="19901507">
            <a:off x="1965325" y="2858342"/>
            <a:ext cx="787400" cy="8255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2627317" y="3215533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Oval 23"/>
          <p:cNvSpPr>
            <a:spLocks noChangeArrowheads="1"/>
          </p:cNvSpPr>
          <p:nvPr/>
        </p:nvSpPr>
        <p:spPr bwMode="auto">
          <a:xfrm>
            <a:off x="2339978" y="3288557"/>
            <a:ext cx="73025" cy="730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1836741" y="4080718"/>
            <a:ext cx="71437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2195516" y="3431432"/>
            <a:ext cx="71437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2051051" y="3359993"/>
            <a:ext cx="71439" cy="7143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1835151" y="3720356"/>
            <a:ext cx="71439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1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7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18797"/>
            <a:ext cx="8207375" cy="4745906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pt-BR" altLang="pt-BR" dirty="0" smtClean="0"/>
              <a:t>Objetivo:</a:t>
            </a:r>
          </a:p>
          <a:p>
            <a:pPr lvl="1" eaLnBrk="1" hangingPunct="1"/>
            <a:r>
              <a:rPr lang="pt-BR" altLang="pt-BR" dirty="0" smtClean="0"/>
              <a:t>Apresentar conceitos básicos de </a:t>
            </a:r>
            <a:r>
              <a:rPr lang="pt-BR" dirty="0"/>
              <a:t>Aprendizagem </a:t>
            </a:r>
            <a:r>
              <a:rPr lang="pt-BR" dirty="0" smtClean="0"/>
              <a:t>Baseada </a:t>
            </a:r>
            <a:r>
              <a:rPr lang="pt-BR" smtClean="0"/>
              <a:t>em instâncias</a:t>
            </a:r>
            <a:endParaRPr lang="pt-BR" dirty="0"/>
          </a:p>
          <a:p>
            <a:pPr lvl="1" eaLnBrk="1" hangingPunct="1"/>
            <a:endParaRPr lang="pt-BR" altLang="pt-BR" sz="1200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Conteúdo:</a:t>
            </a:r>
          </a:p>
          <a:p>
            <a:pPr lvl="1"/>
            <a:r>
              <a:rPr lang="en-US" i="1" dirty="0"/>
              <a:t>k-Nearest Neighbor</a:t>
            </a:r>
          </a:p>
          <a:p>
            <a:pPr lvl="1"/>
            <a:r>
              <a:rPr lang="pt-BR" dirty="0"/>
              <a:t>Distância Ponderada</a:t>
            </a:r>
          </a:p>
          <a:p>
            <a:pPr lvl="1"/>
            <a:r>
              <a:rPr lang="pt-BR" dirty="0"/>
              <a:t>Outras Distâncias</a:t>
            </a:r>
          </a:p>
          <a:p>
            <a:pPr lvl="1"/>
            <a:r>
              <a:rPr lang="pt-BR" dirty="0"/>
              <a:t>Aprendizagem</a:t>
            </a:r>
            <a:r>
              <a:rPr lang="en-US" dirty="0"/>
              <a:t> </a:t>
            </a:r>
            <a:r>
              <a:rPr lang="en-US" i="1" dirty="0"/>
              <a:t>Lazy</a:t>
            </a:r>
            <a:r>
              <a:rPr lang="en-US" dirty="0"/>
              <a:t> e </a:t>
            </a:r>
            <a:r>
              <a:rPr lang="en-US" i="1" dirty="0"/>
              <a:t>Eager</a:t>
            </a:r>
            <a:endParaRPr lang="pt-BR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Referências:</a:t>
            </a:r>
          </a:p>
          <a:p>
            <a:pPr lvl="1"/>
            <a:r>
              <a:rPr lang="en-US" sz="1800" dirty="0"/>
              <a:t>Tom Mitchell. </a:t>
            </a:r>
            <a:r>
              <a:rPr lang="en-US" sz="1800" i="1" dirty="0"/>
              <a:t>Machine Learning</a:t>
            </a:r>
            <a:r>
              <a:rPr lang="en-US" sz="1800" dirty="0"/>
              <a:t>. McGraw-Hill. 1997.</a:t>
            </a:r>
          </a:p>
          <a:p>
            <a:pPr lvl="1"/>
            <a:r>
              <a:rPr lang="en-US" sz="1800" dirty="0" smtClean="0"/>
              <a:t>Hui </a:t>
            </a:r>
            <a:r>
              <a:rPr lang="en-US" sz="1800" dirty="0"/>
              <a:t>Wang. </a:t>
            </a:r>
            <a:r>
              <a:rPr lang="en-US" sz="1800" i="1" dirty="0"/>
              <a:t>Nearest Neighbors by Neighborhood Counting</a:t>
            </a:r>
            <a:r>
              <a:rPr lang="en-US" sz="1800" dirty="0"/>
              <a:t>. </a:t>
            </a:r>
            <a:r>
              <a:rPr lang="en-US" sz="1800" b="1" dirty="0"/>
              <a:t>IEEE Transactions on Pattern Analysis and Machine Intelligence</a:t>
            </a:r>
            <a:r>
              <a:rPr lang="en-US" sz="1800" dirty="0"/>
              <a:t>, Vol. 28, No. 6, pp.942-953, 2006.</a:t>
            </a:r>
          </a:p>
          <a:p>
            <a:pPr lvl="1"/>
            <a:r>
              <a:rPr lang="en-US" sz="1800" dirty="0" smtClean="0"/>
              <a:t>Aha</a:t>
            </a:r>
            <a:r>
              <a:rPr lang="en-US" sz="1800" dirty="0"/>
              <a:t>, </a:t>
            </a:r>
            <a:r>
              <a:rPr lang="en-US" sz="1800" dirty="0" err="1"/>
              <a:t>Kibler</a:t>
            </a:r>
            <a:r>
              <a:rPr lang="en-US" sz="1800" dirty="0"/>
              <a:t> and Albert. </a:t>
            </a:r>
            <a:r>
              <a:rPr lang="en-US" sz="1800" i="1" dirty="0"/>
              <a:t>Instance-based learning algorithms</a:t>
            </a:r>
            <a:r>
              <a:rPr lang="en-US" sz="1800" dirty="0"/>
              <a:t>. </a:t>
            </a:r>
            <a:r>
              <a:rPr lang="en-US" sz="1800" b="1" dirty="0"/>
              <a:t>Machine Learning</a:t>
            </a:r>
            <a:r>
              <a:rPr lang="en-US" sz="1800" dirty="0"/>
              <a:t>, 6, pp.37-66, 1991.</a:t>
            </a:r>
          </a:p>
          <a:p>
            <a:pPr lvl="1"/>
            <a:r>
              <a:rPr lang="en-US" sz="1800" dirty="0" smtClean="0"/>
              <a:t>Wilson </a:t>
            </a:r>
            <a:r>
              <a:rPr lang="en-US" sz="1800" dirty="0"/>
              <a:t>and Martinez. </a:t>
            </a:r>
            <a:r>
              <a:rPr lang="en-US" sz="1800" i="1" dirty="0"/>
              <a:t>Improved Heterogeneous Distance Functions</a:t>
            </a:r>
            <a:r>
              <a:rPr lang="en-US" sz="1800" dirty="0"/>
              <a:t>. </a:t>
            </a:r>
            <a:r>
              <a:rPr lang="en-US" sz="1800" b="1" dirty="0"/>
              <a:t>Journal of Artificial Intelligence Research</a:t>
            </a:r>
            <a:r>
              <a:rPr lang="en-US" sz="1800" dirty="0"/>
              <a:t>, vol.6, pp.1-34, 1997.</a:t>
            </a:r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37103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4"/>
            <a:ext cx="4038600" cy="45307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smtClean="0"/>
              <a:t>Base de Dados </a:t>
            </a:r>
            <a:r>
              <a:rPr lang="pt-BR" sz="2400" b="1" i="1" smtClean="0"/>
              <a:t>Iris</a:t>
            </a:r>
          </a:p>
          <a:p>
            <a:pPr lvl="1"/>
            <a:r>
              <a:rPr lang="pt-BR" sz="2000" smtClean="0"/>
              <a:t>3 classes</a:t>
            </a:r>
          </a:p>
          <a:p>
            <a:pPr lvl="1"/>
            <a:r>
              <a:rPr lang="pt-BR" sz="2000" smtClean="0"/>
              <a:t>50 padrões por classe</a:t>
            </a:r>
          </a:p>
          <a:p>
            <a:pPr lvl="1"/>
            <a:r>
              <a:rPr lang="pt-BR" sz="2000" smtClean="0"/>
              <a:t>4 atributos numéricos por padrão</a:t>
            </a:r>
          </a:p>
          <a:p>
            <a:pPr lvl="2"/>
            <a:r>
              <a:rPr lang="pt-BR" sz="1800" smtClean="0"/>
              <a:t>Largura e comprimento da pétala e da sépala</a:t>
            </a:r>
          </a:p>
          <a:p>
            <a:pPr lvl="1"/>
            <a:r>
              <a:rPr lang="pt-BR" sz="2000" smtClean="0"/>
              <a:t>Fonte: UCI (http://archive.ics.uci.edu/ml/)</a:t>
            </a:r>
            <a:endParaRPr lang="pt-BR" sz="2000" dirty="0"/>
          </a:p>
        </p:txBody>
      </p:sp>
      <p:graphicFrame>
        <p:nvGraphicFramePr>
          <p:cNvPr id="7" name="Group 143"/>
          <p:cNvGraphicFramePr>
            <a:graphicFrameLocks noGrp="1"/>
          </p:cNvGraphicFramePr>
          <p:nvPr>
            <p:ph sz="half" idx="4294967295"/>
          </p:nvPr>
        </p:nvGraphicFramePr>
        <p:xfrm>
          <a:off x="5357821" y="1714491"/>
          <a:ext cx="3114669" cy="4210053"/>
        </p:xfrm>
        <a:graphic>
          <a:graphicData uri="http://schemas.openxmlformats.org/drawingml/2006/table">
            <a:tbl>
              <a:tblPr/>
              <a:tblGrid>
                <a:gridCol w="571504"/>
                <a:gridCol w="1285884"/>
                <a:gridCol w="1257281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pt-B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SEM PESO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 PESO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95,80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95,80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95,67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95,80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95,33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95,80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95,27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95,53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96,67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95,53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11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95,53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95,47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96,27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95,47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21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95,13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95,60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31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95,13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95,40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pic>
        <p:nvPicPr>
          <p:cNvPr id="10" name="Picture 4" descr="http://www.nucleodeaprendizagem.com.br/fl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408" y="4374185"/>
            <a:ext cx="2272714" cy="235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27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/>
              <a:t>k-NN</a:t>
            </a:r>
            <a:r>
              <a:rPr lang="pt-BR" dirty="0"/>
              <a:t> com distância ponderada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dirty="0"/>
              <a:t>Um refinamento possível é ponderar a contribuição de cada vizinho de acordo com sua distância ao padrão consulta</a:t>
            </a:r>
          </a:p>
          <a:p>
            <a:pPr lvl="4"/>
            <a:endParaRPr lang="pt-BR" dirty="0"/>
          </a:p>
          <a:p>
            <a:r>
              <a:rPr lang="pt-BR" dirty="0"/>
              <a:t>Fornecendo maiores pesos para vizinhos mais próximos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1" y="3644903"/>
            <a:ext cx="49672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2" y="5084767"/>
            <a:ext cx="2087563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057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Pontos importantes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pt-BR" dirty="0"/>
              <a:t>O algoritmo </a:t>
            </a:r>
            <a:r>
              <a:rPr lang="pt-BR" i="1" dirty="0"/>
              <a:t>k-NN</a:t>
            </a:r>
            <a:r>
              <a:rPr lang="pt-BR" dirty="0"/>
              <a:t> com distância ponderada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Robusto a dados de treinamento ruidosos </a:t>
            </a:r>
          </a:p>
          <a:p>
            <a:pPr lvl="1">
              <a:lnSpc>
                <a:spcPct val="90000"/>
              </a:lnSpc>
            </a:pPr>
            <a:r>
              <a:rPr lang="pt-BR" dirty="0"/>
              <a:t>Efetivo quando uma quantidade grande de dados de treinamento está disponível</a:t>
            </a:r>
          </a:p>
          <a:p>
            <a:pPr lvl="1"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dirty="0"/>
              <a:t>Os algoritmos </a:t>
            </a:r>
            <a:r>
              <a:rPr lang="pt-BR" i="1" dirty="0"/>
              <a:t>k-NN</a:t>
            </a:r>
            <a:r>
              <a:rPr lang="pt-BR" dirty="0"/>
              <a:t> se valem de todos os atributos, em contraste com algoritmos como Árvores de Decisão</a:t>
            </a:r>
          </a:p>
          <a:p>
            <a:pPr lvl="1"/>
            <a:r>
              <a:rPr lang="pt-BR" dirty="0"/>
              <a:t>Abordagens baseadas em </a:t>
            </a:r>
            <a:r>
              <a:rPr lang="pt-BR" i="1" dirty="0"/>
              <a:t>NN </a:t>
            </a:r>
            <a:r>
              <a:rPr lang="pt-BR" dirty="0"/>
              <a:t>são sensíveis a “maldição da dimensionalidade”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Seja </a:t>
            </a:r>
            <a:r>
              <a:rPr lang="pt-BR" i="1" dirty="0"/>
              <a:t>k</a:t>
            </a:r>
            <a:r>
              <a:rPr lang="pt-BR" dirty="0"/>
              <a:t>-</a:t>
            </a:r>
            <a:r>
              <a:rPr lang="pt-BR" i="1" dirty="0"/>
              <a:t>NN </a:t>
            </a:r>
            <a:r>
              <a:rPr lang="pt-BR" dirty="0"/>
              <a:t>aplicado a um problema com 20 atributos (com apenas 2 desses relevantes)</a:t>
            </a:r>
          </a:p>
          <a:p>
            <a:pPr lvl="2"/>
            <a:r>
              <a:rPr lang="pt-BR" dirty="0"/>
              <a:t>Problema: Duas instâncias com os 2 atributos relevantes idênticos podem estar distantes no espaço de instâncias 20-dimensional</a:t>
            </a:r>
          </a:p>
          <a:p>
            <a:pPr lvl="2"/>
            <a:r>
              <a:rPr lang="pt-BR" dirty="0"/>
              <a:t>Solução: eliminação de atributos menos relevantes, métodos de </a:t>
            </a:r>
            <a:r>
              <a:rPr lang="pt-BR" i="1" dirty="0" err="1"/>
              <a:t>cross-validation</a:t>
            </a:r>
            <a:r>
              <a:rPr lang="pt-BR" dirty="0"/>
              <a:t> para seleção de </a:t>
            </a:r>
            <a:r>
              <a:rPr lang="pt-BR" dirty="0" err="1"/>
              <a:t>sub-conjuntos</a:t>
            </a:r>
            <a:r>
              <a:rPr lang="pt-BR" dirty="0"/>
              <a:t> de atributos, usar pesos diferentes para cada atributo, etc.</a:t>
            </a:r>
          </a:p>
        </p:txBody>
      </p:sp>
    </p:spTree>
    <p:extLst>
      <p:ext uri="{BB962C8B-B14F-4D97-AF65-F5344CB8AC3E}">
        <p14:creationId xmlns:p14="http://schemas.microsoft.com/office/powerpoint/2010/main" val="6903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 smtClean="0"/>
              <a:t>Funções de Distância</a:t>
            </a:r>
            <a:endParaRPr lang="pt-B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3570" y="206170"/>
            <a:ext cx="7200900" cy="655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669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7544" y="943593"/>
            <a:ext cx="8208912" cy="503287"/>
          </a:xfrm>
        </p:spPr>
        <p:txBody>
          <a:bodyPr/>
          <a:lstStyle/>
          <a:p>
            <a:r>
              <a:rPr lang="pt-BR" dirty="0"/>
              <a:t>Pontos acerca de aprendizagem: </a:t>
            </a:r>
            <a:br>
              <a:rPr lang="pt-BR" dirty="0"/>
            </a:br>
            <a:r>
              <a:rPr lang="pt-BR" dirty="0" err="1"/>
              <a:t>Lazy</a:t>
            </a:r>
            <a:r>
              <a:rPr lang="pt-BR" dirty="0"/>
              <a:t> e </a:t>
            </a:r>
            <a:r>
              <a:rPr lang="pt-BR" dirty="0" err="1"/>
              <a:t>Eager</a:t>
            </a:r>
            <a:r>
              <a:rPr lang="pt-BR" dirty="0"/>
              <a:t>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i="1" dirty="0" err="1"/>
              <a:t>Lazy</a:t>
            </a:r>
            <a:endParaRPr lang="pt-BR" i="1" dirty="0"/>
          </a:p>
          <a:p>
            <a:pPr lvl="1">
              <a:lnSpc>
                <a:spcPct val="90000"/>
              </a:lnSpc>
            </a:pPr>
            <a:r>
              <a:rPr lang="pt-BR" sz="2000" dirty="0"/>
              <a:t>Espera por uma consulta antes de generalizar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k-NN, Raciocínio Baseado em Casos</a:t>
            </a:r>
          </a:p>
          <a:p>
            <a:pPr lvl="4">
              <a:lnSpc>
                <a:spcPct val="90000"/>
              </a:lnSpc>
            </a:pPr>
            <a:endParaRPr lang="pt-BR" dirty="0"/>
          </a:p>
          <a:p>
            <a:pPr>
              <a:lnSpc>
                <a:spcPct val="90000"/>
              </a:lnSpc>
            </a:pPr>
            <a:r>
              <a:rPr lang="pt-BR" i="1" dirty="0" err="1"/>
              <a:t>Eager</a:t>
            </a:r>
            <a:endParaRPr lang="pt-BR" i="1" dirty="0"/>
          </a:p>
          <a:p>
            <a:pPr lvl="1">
              <a:lnSpc>
                <a:spcPct val="90000"/>
              </a:lnSpc>
            </a:pPr>
            <a:r>
              <a:rPr lang="pt-BR" sz="2000" dirty="0"/>
              <a:t>Generaliza (gera modelo) antes de ver a consulta</a:t>
            </a:r>
          </a:p>
          <a:p>
            <a:pPr lvl="1">
              <a:lnSpc>
                <a:spcPct val="90000"/>
              </a:lnSpc>
            </a:pPr>
            <a:r>
              <a:rPr lang="pt-BR" sz="2000" dirty="0"/>
              <a:t>Redes Neurais, ID3, </a:t>
            </a:r>
            <a:r>
              <a:rPr lang="pt-BR" sz="2000" dirty="0" err="1"/>
              <a:t>NaiveBayes</a:t>
            </a:r>
            <a:endParaRPr lang="pt-BR" sz="2000" dirty="0"/>
          </a:p>
          <a:p>
            <a:pPr>
              <a:lnSpc>
                <a:spcPct val="90000"/>
              </a:lnSpc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01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745906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pt-BR" altLang="pt-BR" dirty="0" smtClean="0"/>
              <a:t>Objetivo:</a:t>
            </a:r>
          </a:p>
          <a:p>
            <a:pPr lvl="1" eaLnBrk="1" hangingPunct="1"/>
            <a:r>
              <a:rPr lang="pt-BR" altLang="pt-BR" dirty="0" smtClean="0"/>
              <a:t>Apresentar conceitos básicos de </a:t>
            </a:r>
            <a:r>
              <a:rPr lang="pt-BR" dirty="0"/>
              <a:t>Aprendizagem não-supervisionada</a:t>
            </a:r>
          </a:p>
          <a:p>
            <a:pPr lvl="1" eaLnBrk="1" hangingPunct="1"/>
            <a:endParaRPr lang="pt-BR" altLang="pt-BR" sz="1200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Conteúdo:</a:t>
            </a:r>
          </a:p>
          <a:p>
            <a:pPr lvl="1"/>
            <a:r>
              <a:rPr lang="en-US" i="1" dirty="0"/>
              <a:t>k-Nearest Neighbor</a:t>
            </a:r>
          </a:p>
          <a:p>
            <a:pPr lvl="1"/>
            <a:r>
              <a:rPr lang="pt-BR" dirty="0"/>
              <a:t>Distância Ponderada</a:t>
            </a:r>
          </a:p>
          <a:p>
            <a:pPr lvl="1"/>
            <a:r>
              <a:rPr lang="pt-BR" dirty="0"/>
              <a:t>Outras Distâncias</a:t>
            </a:r>
          </a:p>
          <a:p>
            <a:pPr lvl="1"/>
            <a:r>
              <a:rPr lang="pt-BR" dirty="0"/>
              <a:t>Aprendizagem</a:t>
            </a:r>
            <a:r>
              <a:rPr lang="en-US" dirty="0"/>
              <a:t> </a:t>
            </a:r>
            <a:r>
              <a:rPr lang="en-US" i="1" dirty="0"/>
              <a:t>Lazy</a:t>
            </a:r>
            <a:r>
              <a:rPr lang="en-US" dirty="0"/>
              <a:t> e </a:t>
            </a:r>
            <a:r>
              <a:rPr lang="en-US" i="1" dirty="0"/>
              <a:t>Eager</a:t>
            </a:r>
            <a:endParaRPr lang="pt-BR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Referências:</a:t>
            </a:r>
          </a:p>
          <a:p>
            <a:pPr lvl="1"/>
            <a:r>
              <a:rPr lang="en-US" sz="1800" dirty="0"/>
              <a:t>Tom Mitchell. </a:t>
            </a:r>
            <a:r>
              <a:rPr lang="en-US" sz="1800" i="1" dirty="0"/>
              <a:t>Machine Learning</a:t>
            </a:r>
            <a:r>
              <a:rPr lang="en-US" sz="1800" dirty="0"/>
              <a:t>. McGraw-Hill. 1997.</a:t>
            </a:r>
          </a:p>
          <a:p>
            <a:pPr lvl="1"/>
            <a:r>
              <a:rPr lang="en-US" sz="1800" dirty="0" smtClean="0"/>
              <a:t>Hui </a:t>
            </a:r>
            <a:r>
              <a:rPr lang="en-US" sz="1800" dirty="0"/>
              <a:t>Wang. </a:t>
            </a:r>
            <a:r>
              <a:rPr lang="en-US" sz="1800" i="1" dirty="0"/>
              <a:t>Nearest Neighbors by Neighborhood Counting</a:t>
            </a:r>
            <a:r>
              <a:rPr lang="en-US" sz="1800" dirty="0"/>
              <a:t>. </a:t>
            </a:r>
            <a:r>
              <a:rPr lang="en-US" sz="1800" b="1" dirty="0"/>
              <a:t>IEEE Transactions on Pattern Analysis and Machine Intelligence</a:t>
            </a:r>
            <a:r>
              <a:rPr lang="en-US" sz="1800" dirty="0"/>
              <a:t>, Vol. 28, No. 6, pp.942-953, 2006.</a:t>
            </a:r>
          </a:p>
          <a:p>
            <a:pPr lvl="1"/>
            <a:r>
              <a:rPr lang="en-US" sz="1800" dirty="0" smtClean="0"/>
              <a:t>Aha</a:t>
            </a:r>
            <a:r>
              <a:rPr lang="en-US" sz="1800" dirty="0"/>
              <a:t>, </a:t>
            </a:r>
            <a:r>
              <a:rPr lang="en-US" sz="1800" dirty="0" err="1"/>
              <a:t>Kibler</a:t>
            </a:r>
            <a:r>
              <a:rPr lang="en-US" sz="1800" dirty="0"/>
              <a:t> and Albert. </a:t>
            </a:r>
            <a:r>
              <a:rPr lang="en-US" sz="1800" i="1" dirty="0"/>
              <a:t>Instance-based learning algorithms</a:t>
            </a:r>
            <a:r>
              <a:rPr lang="en-US" sz="1800" dirty="0"/>
              <a:t>. </a:t>
            </a:r>
            <a:r>
              <a:rPr lang="en-US" sz="1800" b="1" dirty="0"/>
              <a:t>Machine Learning</a:t>
            </a:r>
            <a:r>
              <a:rPr lang="en-US" sz="1800" dirty="0"/>
              <a:t>, 6, pp.37-66, 1991.</a:t>
            </a:r>
          </a:p>
          <a:p>
            <a:pPr lvl="1"/>
            <a:r>
              <a:rPr lang="en-US" sz="1800" dirty="0" smtClean="0"/>
              <a:t>Wilson </a:t>
            </a:r>
            <a:r>
              <a:rPr lang="en-US" sz="1800" dirty="0"/>
              <a:t>and Martinez. </a:t>
            </a:r>
            <a:r>
              <a:rPr lang="en-US" sz="1800" i="1" dirty="0"/>
              <a:t>Improved Heterogeneous Distance Functions</a:t>
            </a:r>
            <a:r>
              <a:rPr lang="en-US" sz="1800" dirty="0"/>
              <a:t>. </a:t>
            </a:r>
            <a:r>
              <a:rPr lang="en-US" sz="1800" b="1" dirty="0"/>
              <a:t>Journal of Artificial Intelligence Research</a:t>
            </a:r>
            <a:r>
              <a:rPr lang="en-US" sz="1800" dirty="0"/>
              <a:t>, vol.6, pp.1-34, 1997.</a:t>
            </a:r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8262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7544" y="2763758"/>
            <a:ext cx="8208912" cy="503287"/>
          </a:xfrm>
        </p:spPr>
        <p:txBody>
          <a:bodyPr/>
          <a:lstStyle/>
          <a:p>
            <a:r>
              <a:rPr lang="en-US" sz="3600" dirty="0"/>
              <a:t>Improving Nearest Neighbor Rule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2623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algn="just"/>
            <a:r>
              <a:rPr lang="pt-BR" dirty="0"/>
              <a:t>k-NN é uma das técnicas mais simples e conhecidas de reconhecimento de padrões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Entretanto, ela apresenta problemas na classificação de padrões que estão próximos a regiões onde ocorre sobreposição entre elementos de classes diferentes ou com alto nível de ruído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89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385" y="2276475"/>
            <a:ext cx="3960812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4951676" y="2279650"/>
            <a:ext cx="3960813" cy="3835400"/>
            <a:chOff x="3016" y="1436"/>
            <a:chExt cx="2495" cy="2416"/>
          </a:xfrm>
        </p:grpSpPr>
        <p:pic>
          <p:nvPicPr>
            <p:cNvPr id="8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16" y="1436"/>
              <a:ext cx="2495" cy="2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3552" y="3621"/>
              <a:ext cx="14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1-NN – Classe azul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446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286" y="1846263"/>
            <a:ext cx="3887788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138524" y="5084763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3-NN – Classe vermelha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4811999" y="1879600"/>
            <a:ext cx="3887787" cy="3632200"/>
            <a:chOff x="2971" y="1184"/>
            <a:chExt cx="2449" cy="2288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971" y="1184"/>
              <a:ext cx="2449" cy="2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132" y="3241"/>
              <a:ext cx="220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Os 9-vizinhos mais próximos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685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dirty="0" smtClean="0"/>
              <a:t>Introdução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/>
          </a:bodyPr>
          <a:lstStyle/>
          <a:p>
            <a:r>
              <a:rPr lang="pt-BR" dirty="0"/>
              <a:t>O processo de aprendizagem nesses algoritmos consiste em simplesmente armazenar os dados de treinamento</a:t>
            </a:r>
          </a:p>
          <a:p>
            <a:endParaRPr lang="en-US" dirty="0"/>
          </a:p>
          <a:p>
            <a:r>
              <a:rPr lang="en-US" dirty="0" err="1"/>
              <a:t>Soluções</a:t>
            </a:r>
            <a:r>
              <a:rPr lang="en-US" dirty="0"/>
              <a:t> para </a:t>
            </a:r>
            <a:r>
              <a:rPr lang="en-US" dirty="0" err="1"/>
              <a:t>novos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definidas</a:t>
            </a:r>
            <a:r>
              <a:rPr lang="en-US" dirty="0"/>
              <a:t>, </a:t>
            </a:r>
            <a:r>
              <a:rPr lang="en-US" dirty="0" err="1"/>
              <a:t>adaptando</a:t>
            </a:r>
            <a:r>
              <a:rPr lang="en-US" dirty="0"/>
              <a:t> </a:t>
            </a:r>
            <a:r>
              <a:rPr lang="en-US" dirty="0" err="1"/>
              <a:t>soluções</a:t>
            </a:r>
            <a:r>
              <a:rPr lang="en-US" dirty="0"/>
              <a:t> </a:t>
            </a:r>
            <a:r>
              <a:rPr lang="en-US" dirty="0" err="1"/>
              <a:t>dadas</a:t>
            </a:r>
            <a:r>
              <a:rPr lang="en-US" dirty="0"/>
              <a:t> a </a:t>
            </a:r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similares</a:t>
            </a:r>
            <a:endParaRPr lang="en-US" dirty="0"/>
          </a:p>
          <a:p>
            <a:pPr lvl="1"/>
            <a:r>
              <a:rPr lang="en-US" dirty="0"/>
              <a:t>É </a:t>
            </a:r>
            <a:r>
              <a:rPr lang="en-US" dirty="0" err="1"/>
              <a:t>comum</a:t>
            </a:r>
            <a:r>
              <a:rPr lang="en-US" dirty="0"/>
              <a:t> </a:t>
            </a:r>
            <a:r>
              <a:rPr lang="en-US" dirty="0" err="1"/>
              <a:t>memorizarmos</a:t>
            </a:r>
            <a:r>
              <a:rPr lang="en-US" dirty="0"/>
              <a:t> </a:t>
            </a:r>
            <a:r>
              <a:rPr lang="en-US" dirty="0" err="1"/>
              <a:t>situações</a:t>
            </a:r>
            <a:r>
              <a:rPr lang="en-US" dirty="0"/>
              <a:t> e </a:t>
            </a:r>
            <a:r>
              <a:rPr lang="en-US" dirty="0" err="1"/>
              <a:t>recuperá</a:t>
            </a:r>
            <a:r>
              <a:rPr lang="en-US" dirty="0"/>
              <a:t>-las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necessário</a:t>
            </a:r>
            <a:endParaRPr lang="en-US" dirty="0"/>
          </a:p>
          <a:p>
            <a:pPr lvl="4"/>
            <a:endParaRPr lang="pt-BR" dirty="0"/>
          </a:p>
          <a:p>
            <a:pPr lvl="4"/>
            <a:endParaRPr lang="pt-BR" dirty="0"/>
          </a:p>
          <a:p>
            <a:r>
              <a:rPr lang="pt-BR" dirty="0"/>
              <a:t>IBL constrói uma aproximação diferente da função objetivo para cada novo padrão de consulta</a:t>
            </a:r>
          </a:p>
          <a:p>
            <a:pPr lvl="4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36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Objetivo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dirty="0"/>
              <a:t>Encontrar uma medida de distância mais robusta quando padrões de diferentes classes se sobrepõem no mesmo local do espaço</a:t>
            </a:r>
          </a:p>
          <a:p>
            <a:endParaRPr lang="pt-BR" dirty="0"/>
          </a:p>
          <a:p>
            <a:r>
              <a:rPr lang="pt-BR" dirty="0"/>
              <a:t>Em outras palavras, melhorar o desempenho do algoritmo k-NN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693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Adaptive nearest neighbor rule</a:t>
            </a:r>
            <a:endParaRPr lang="pt-BR" i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dirty="0"/>
              <a:t>Os padrões são representados como vetores </a:t>
            </a:r>
            <a:r>
              <a:rPr lang="pt-BR" dirty="0" err="1"/>
              <a:t>d-dimensionais</a:t>
            </a:r>
            <a:r>
              <a:rPr lang="pt-BR" dirty="0"/>
              <a:t> no espaço Euclidiano </a:t>
            </a:r>
            <a:r>
              <a:rPr lang="pt-BR" dirty="0">
                <a:sym typeface="Symbol" pitchFamily="18" charset="2"/>
              </a:rPr>
              <a:t></a:t>
            </a:r>
            <a:r>
              <a:rPr lang="pt-BR" baseline="30000" dirty="0"/>
              <a:t>d</a:t>
            </a:r>
          </a:p>
          <a:p>
            <a:endParaRPr lang="pt-BR" baseline="30000" dirty="0"/>
          </a:p>
          <a:p>
            <a:r>
              <a:rPr lang="pt-BR" dirty="0"/>
              <a:t>Conjunto de treinamento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Padrão de consulta </a:t>
            </a:r>
            <a:endParaRPr lang="pt-BR" baseline="30000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88" y="3574256"/>
            <a:ext cx="29559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388" y="4660615"/>
            <a:ext cx="2571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829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 err="1"/>
              <a:t>Adaptive</a:t>
            </a:r>
            <a:r>
              <a:rPr lang="pt-BR" i="1" dirty="0"/>
              <a:t> 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i="1" dirty="0"/>
              <a:t> </a:t>
            </a:r>
            <a:r>
              <a:rPr lang="pt-BR" i="1" dirty="0" err="1"/>
              <a:t>rule</a:t>
            </a:r>
            <a:endParaRPr lang="pt-BR" i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sz="2800" dirty="0"/>
              <a:t>Para definir a distância adaptativa local entre o padrão consulta    e os elementos de treinamento</a:t>
            </a:r>
          </a:p>
          <a:p>
            <a:endParaRPr lang="pt-BR" dirty="0"/>
          </a:p>
          <a:p>
            <a:r>
              <a:rPr lang="pt-BR" sz="2800" dirty="0"/>
              <a:t>Passo 1</a:t>
            </a:r>
          </a:p>
          <a:p>
            <a:pPr lvl="1"/>
            <a:r>
              <a:rPr lang="pt-BR" sz="2400" dirty="0"/>
              <a:t>Construir a maior esfera centrada no padrão      que exclui todos os padrões de treinamento das outras classes</a:t>
            </a:r>
          </a:p>
          <a:p>
            <a:pPr lvl="1"/>
            <a:r>
              <a:rPr lang="pt-BR" sz="2400" dirty="0"/>
              <a:t>Isso pode ser definido como o raio da esfera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1111" y="2374167"/>
            <a:ext cx="29527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9493" y="2345592"/>
            <a:ext cx="3333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8136" y="4903054"/>
            <a:ext cx="367188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47" y="3746125"/>
            <a:ext cx="3333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109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 err="1"/>
              <a:t>Adaptive</a:t>
            </a:r>
            <a:r>
              <a:rPr lang="pt-BR" i="1" dirty="0"/>
              <a:t> 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i="1" dirty="0"/>
              <a:t> </a:t>
            </a:r>
            <a:r>
              <a:rPr lang="pt-BR" i="1" dirty="0" err="1"/>
              <a:t>rule</a:t>
            </a:r>
            <a:endParaRPr lang="pt-BR" i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sz="2800" dirty="0"/>
              <a:t>Passo 2</a:t>
            </a:r>
          </a:p>
          <a:p>
            <a:pPr lvl="1"/>
            <a:r>
              <a:rPr lang="pt-BR" sz="2400" dirty="0"/>
              <a:t>A distância local adaptativa entre o padrão de consulta    e os exemplos de treinamento    </a:t>
            </a:r>
            <a:r>
              <a:rPr lang="pt-BR" sz="2400" dirty="0" smtClean="0"/>
              <a:t> é </a:t>
            </a:r>
            <a:r>
              <a:rPr lang="pt-BR" sz="2400" dirty="0"/>
              <a:t>dada por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9220" y="2403971"/>
            <a:ext cx="295275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3811" y="2712425"/>
            <a:ext cx="33337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5021" y="3110887"/>
            <a:ext cx="3744913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067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 err="1"/>
              <a:t>Adaptive</a:t>
            </a:r>
            <a:r>
              <a:rPr lang="pt-BR" i="1" dirty="0"/>
              <a:t> 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i="1" dirty="0"/>
              <a:t> </a:t>
            </a:r>
            <a:r>
              <a:rPr lang="pt-BR" i="1" dirty="0" err="1"/>
              <a:t>rule</a:t>
            </a:r>
            <a:endParaRPr lang="pt-BR" i="1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658677"/>
            <a:ext cx="4897437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00034" y="6230709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t-BR" dirty="0">
                <a:solidFill>
                  <a:srgbClr val="373600"/>
                </a:solidFill>
              </a:rPr>
              <a:t>As </a:t>
            </a:r>
            <a:r>
              <a:rPr lang="pt-BR" dirty="0" smtClean="0">
                <a:solidFill>
                  <a:srgbClr val="373600"/>
                </a:solidFill>
              </a:rPr>
              <a:t>esferas </a:t>
            </a:r>
            <a:r>
              <a:rPr lang="pt-BR" dirty="0">
                <a:solidFill>
                  <a:srgbClr val="373600"/>
                </a:solidFill>
              </a:rPr>
              <a:t>associadas aos exemplos de treinamento</a:t>
            </a:r>
          </a:p>
        </p:txBody>
      </p:sp>
    </p:spTree>
    <p:extLst>
      <p:ext uri="{BB962C8B-B14F-4D97-AF65-F5344CB8AC3E}">
        <p14:creationId xmlns:p14="http://schemas.microsoft.com/office/powerpoint/2010/main" val="29601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 err="1"/>
              <a:t>Adaptive</a:t>
            </a:r>
            <a:r>
              <a:rPr lang="pt-BR" i="1" dirty="0"/>
              <a:t> 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i="1" dirty="0"/>
              <a:t> </a:t>
            </a:r>
            <a:r>
              <a:rPr lang="pt-BR" i="1" dirty="0" err="1"/>
              <a:t>rule</a:t>
            </a:r>
            <a:endParaRPr lang="pt-BR" i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916113"/>
            <a:ext cx="806450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06638" y="5291138"/>
            <a:ext cx="765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>
                <a:solidFill>
                  <a:srgbClr val="373600"/>
                </a:solidFill>
              </a:rPr>
              <a:t>k-NN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872038" y="5300663"/>
            <a:ext cx="371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>
                <a:solidFill>
                  <a:srgbClr val="373600"/>
                </a:solidFill>
              </a:rPr>
              <a:t>k-NN com distância adaptativa</a:t>
            </a:r>
          </a:p>
        </p:txBody>
      </p:sp>
    </p:spTree>
    <p:extLst>
      <p:ext uri="{BB962C8B-B14F-4D97-AF65-F5344CB8AC3E}">
        <p14:creationId xmlns:p14="http://schemas.microsoft.com/office/powerpoint/2010/main" val="15819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i="1" dirty="0" err="1"/>
              <a:t>Adaptive</a:t>
            </a:r>
            <a:r>
              <a:rPr lang="pt-BR" i="1" dirty="0"/>
              <a:t> 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i="1" dirty="0"/>
              <a:t> </a:t>
            </a:r>
            <a:r>
              <a:rPr lang="pt-BR" i="1" dirty="0" err="1"/>
              <a:t>rule</a:t>
            </a:r>
            <a:endParaRPr lang="pt-BR" i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pt-BR" sz="2800" dirty="0"/>
              <a:t>Pontos importantes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pt-BR" dirty="0"/>
              <a:t>A distância apresentada é definida entre um padrão de consulta e exemplos de treinamento </a:t>
            </a:r>
          </a:p>
          <a:p>
            <a:pPr marL="1295400" lvl="2" indent="-381000">
              <a:lnSpc>
                <a:spcPct val="90000"/>
              </a:lnSpc>
            </a:pPr>
            <a:r>
              <a:rPr lang="pt-BR" dirty="0"/>
              <a:t>Como estender esse conceito para problemas de verificação no qual existe apenas uma classe? </a:t>
            </a:r>
          </a:p>
          <a:p>
            <a:pPr marL="1295400" lvl="2" indent="-381000">
              <a:lnSpc>
                <a:spcPct val="90000"/>
              </a:lnSpc>
            </a:pPr>
            <a:r>
              <a:rPr lang="pt-BR" dirty="0"/>
              <a:t>Usar um limiar para aceitar ou rejeitar um padrão dependendo do valor do raio</a:t>
            </a:r>
          </a:p>
          <a:p>
            <a:pPr marL="2171700" lvl="4" indent="-342900">
              <a:lnSpc>
                <a:spcPct val="90000"/>
              </a:lnSpc>
            </a:pPr>
            <a:endParaRPr lang="pt-BR" dirty="0"/>
          </a:p>
          <a:p>
            <a:pPr marL="914400" lvl="1" indent="-4572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pt-BR" dirty="0"/>
              <a:t>A função não é simétrica</a:t>
            </a:r>
          </a:p>
          <a:p>
            <a:pPr marL="1295400" lvl="2" indent="-381000">
              <a:lnSpc>
                <a:spcPct val="90000"/>
              </a:lnSpc>
            </a:pPr>
            <a:r>
              <a:rPr lang="pt-BR" dirty="0"/>
              <a:t>Desta forma, a nova distância não é uma métrica</a:t>
            </a:r>
          </a:p>
          <a:p>
            <a:endParaRPr lang="pt-BR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6669" y="5224924"/>
            <a:ext cx="4465638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717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Aula </a:t>
            </a:r>
            <a:r>
              <a:rPr lang="pt-BR" dirty="0" smtClean="0"/>
              <a:t>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Referência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err="1"/>
              <a:t>Jigang</a:t>
            </a:r>
            <a:r>
              <a:rPr lang="en-US" dirty="0"/>
              <a:t> Wang, </a:t>
            </a:r>
            <a:r>
              <a:rPr lang="en-US" dirty="0" err="1"/>
              <a:t>Predrag</a:t>
            </a:r>
            <a:r>
              <a:rPr lang="en-US" dirty="0"/>
              <a:t> </a:t>
            </a:r>
            <a:r>
              <a:rPr lang="en-US" dirty="0" err="1"/>
              <a:t>Neskovic</a:t>
            </a:r>
            <a:r>
              <a:rPr lang="en-US" dirty="0"/>
              <a:t> and Leon N. Cooper. </a:t>
            </a:r>
            <a:r>
              <a:rPr lang="en-US" i="1" dirty="0"/>
              <a:t>Improving nearest neighbor rule with a simple adaptive distance measure</a:t>
            </a:r>
            <a:r>
              <a:rPr lang="en-US" dirty="0"/>
              <a:t>. Pattern Recognition Letters 28 (2007) 207–213.</a:t>
            </a:r>
          </a:p>
          <a:p>
            <a:endParaRPr lang="en-US" sz="3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755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9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814993"/>
            <a:ext cx="8207375" cy="5032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dirty="0" smtClean="0"/>
              <a:t>Introdução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resolvidos</a:t>
            </a:r>
            <a:r>
              <a:rPr lang="en-US" dirty="0"/>
              <a:t> no </a:t>
            </a:r>
            <a:r>
              <a:rPr lang="en-US" dirty="0" err="1"/>
              <a:t>passado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representados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2"/>
                </a:solidFill>
              </a:rPr>
              <a:t>instâncias</a:t>
            </a:r>
            <a:endParaRPr lang="en-US" i="1" dirty="0">
              <a:solidFill>
                <a:schemeClr val="accent2"/>
              </a:solidFill>
            </a:endParaRPr>
          </a:p>
          <a:p>
            <a:pPr lvl="1"/>
            <a:r>
              <a:rPr lang="en-US" dirty="0" err="1"/>
              <a:t>Exemplo</a:t>
            </a:r>
            <a:r>
              <a:rPr lang="en-US" dirty="0"/>
              <a:t>:</a:t>
            </a:r>
          </a:p>
          <a:p>
            <a:pPr lvl="2"/>
            <a:r>
              <a:rPr lang="en-US" sz="1800" dirty="0" err="1"/>
              <a:t>Exemplos</a:t>
            </a:r>
            <a:r>
              <a:rPr lang="en-US" sz="1800" dirty="0"/>
              <a:t> de </a:t>
            </a:r>
            <a:r>
              <a:rPr lang="en-US" sz="1800" dirty="0" err="1"/>
              <a:t>treinamento</a:t>
            </a:r>
            <a:r>
              <a:rPr lang="en-US" sz="1800" dirty="0"/>
              <a:t> </a:t>
            </a:r>
            <a:r>
              <a:rPr lang="en-US" sz="1800" dirty="0" err="1"/>
              <a:t>previamente</a:t>
            </a:r>
            <a:r>
              <a:rPr lang="en-US" sz="1800" dirty="0"/>
              <a:t> </a:t>
            </a:r>
            <a:r>
              <a:rPr lang="en-US" sz="1800" dirty="0" err="1"/>
              <a:t>etiquetados</a:t>
            </a:r>
            <a:r>
              <a:rPr lang="en-US" sz="1800" dirty="0"/>
              <a:t> (</a:t>
            </a:r>
            <a:r>
              <a:rPr lang="en-US" sz="1800" dirty="0" err="1"/>
              <a:t>conhecidos</a:t>
            </a:r>
            <a:r>
              <a:rPr lang="en-US" sz="1800" dirty="0"/>
              <a:t>)</a:t>
            </a:r>
          </a:p>
          <a:p>
            <a:pPr lvl="1"/>
            <a:r>
              <a:rPr lang="en-US" dirty="0" err="1"/>
              <a:t>Duas</a:t>
            </a:r>
            <a:r>
              <a:rPr lang="en-US" dirty="0"/>
              <a:t> </a:t>
            </a:r>
            <a:r>
              <a:rPr lang="en-US" dirty="0" err="1"/>
              <a:t>etapas</a:t>
            </a:r>
            <a:endParaRPr lang="en-US" dirty="0"/>
          </a:p>
          <a:p>
            <a:pPr lvl="2"/>
            <a:r>
              <a:rPr lang="en-US" dirty="0" err="1"/>
              <a:t>Passo</a:t>
            </a:r>
            <a:r>
              <a:rPr lang="en-US" dirty="0"/>
              <a:t> </a:t>
            </a:r>
            <a:r>
              <a:rPr lang="en-US" dirty="0" err="1"/>
              <a:t>indutivo</a:t>
            </a:r>
            <a:r>
              <a:rPr lang="en-US" dirty="0"/>
              <a:t> </a:t>
            </a:r>
            <a:r>
              <a:rPr lang="pt-BR" dirty="0"/>
              <a:t>para construir o modelo de classificação a partir dos dados</a:t>
            </a:r>
          </a:p>
          <a:p>
            <a:pPr lvl="2"/>
            <a:r>
              <a:rPr lang="pt-BR" dirty="0"/>
              <a:t>Passo dedutivo para aplicar o modelo a exemplos de teste</a:t>
            </a:r>
          </a:p>
          <a:p>
            <a:pPr lvl="2"/>
            <a:endParaRPr lang="en-US" dirty="0"/>
          </a:p>
          <a:p>
            <a:r>
              <a:rPr lang="en-US" dirty="0" err="1"/>
              <a:t>Instâncias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2"/>
                </a:solidFill>
              </a:rPr>
              <a:t>recuperadas</a:t>
            </a:r>
            <a:r>
              <a:rPr lang="en-US" dirty="0"/>
              <a:t> e </a:t>
            </a:r>
            <a:r>
              <a:rPr lang="en-US" i="1" dirty="0" err="1">
                <a:solidFill>
                  <a:schemeClr val="accent2"/>
                </a:solidFill>
              </a:rPr>
              <a:t>adaptadas</a:t>
            </a:r>
            <a:r>
              <a:rPr lang="en-US" dirty="0"/>
              <a:t> para resolver </a:t>
            </a:r>
            <a:r>
              <a:rPr lang="en-US" dirty="0" err="1"/>
              <a:t>novos</a:t>
            </a:r>
            <a:r>
              <a:rPr lang="en-US" dirty="0"/>
              <a:t> </a:t>
            </a:r>
            <a:r>
              <a:rPr lang="en-US" dirty="0" err="1"/>
              <a:t>problemas</a:t>
            </a:r>
            <a:endParaRPr lang="en-US" dirty="0"/>
          </a:p>
          <a:p>
            <a:pPr lvl="1"/>
            <a:endParaRPr lang="pt-BR" dirty="0"/>
          </a:p>
          <a:p>
            <a:r>
              <a:rPr lang="pt-BR" dirty="0"/>
              <a:t>Desvantagens de IBL</a:t>
            </a:r>
          </a:p>
          <a:p>
            <a:pPr lvl="1"/>
            <a:r>
              <a:rPr lang="pt-BR" sz="2000" dirty="0"/>
              <a:t>O custo de classificação de novos padrões pode ser alto</a:t>
            </a:r>
          </a:p>
          <a:p>
            <a:pPr lvl="1"/>
            <a:r>
              <a:rPr lang="pt-BR" sz="2000" dirty="0"/>
              <a:t>Considera todos os atributos, quando apenas alguns deles podem ser importantes</a:t>
            </a:r>
          </a:p>
          <a:p>
            <a:pPr>
              <a:spcBef>
                <a:spcPct val="40000"/>
              </a:spcBef>
            </a:pPr>
            <a:endParaRPr lang="en-US" dirty="0"/>
          </a:p>
          <a:p>
            <a:pPr>
              <a:spcBef>
                <a:spcPct val="40000"/>
              </a:spcBef>
            </a:pP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algoritmos</a:t>
            </a:r>
            <a:r>
              <a:rPr lang="en-US" dirty="0"/>
              <a:t> de </a:t>
            </a:r>
            <a:r>
              <a:rPr lang="en-US" dirty="0" err="1"/>
              <a:t>aprendizado</a:t>
            </a:r>
            <a:r>
              <a:rPr lang="en-US" dirty="0"/>
              <a:t> que </a:t>
            </a:r>
            <a:r>
              <a:rPr lang="en-US" dirty="0" err="1"/>
              <a:t>inclui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exemplo</a:t>
            </a:r>
            <a:r>
              <a:rPr lang="en-US" dirty="0"/>
              <a:t>:</a:t>
            </a:r>
          </a:p>
          <a:p>
            <a:pPr lvl="1">
              <a:spcBef>
                <a:spcPct val="40000"/>
              </a:spcBef>
            </a:pPr>
            <a:r>
              <a:rPr lang="en-US" i="1" dirty="0"/>
              <a:t>k-Nearest Neighbor </a:t>
            </a:r>
            <a:r>
              <a:rPr lang="en-US" dirty="0"/>
              <a:t>(K-</a:t>
            </a:r>
            <a:r>
              <a:rPr lang="en-US" dirty="0" err="1"/>
              <a:t>Vizinhos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Próximos</a:t>
            </a:r>
            <a:r>
              <a:rPr lang="en-US" dirty="0"/>
              <a:t>)</a:t>
            </a:r>
          </a:p>
          <a:p>
            <a:pPr lvl="1">
              <a:spcBef>
                <a:spcPct val="40000"/>
              </a:spcBef>
            </a:pPr>
            <a:r>
              <a:rPr lang="en-US" dirty="0" err="1"/>
              <a:t>Raciocínio</a:t>
            </a:r>
            <a:r>
              <a:rPr lang="en-US" dirty="0"/>
              <a:t> </a:t>
            </a:r>
            <a:r>
              <a:rPr lang="en-US" dirty="0" err="1"/>
              <a:t>Baseado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Casos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898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Distância Euclidiana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dirty="0"/>
              <a:t>Dado um padrão x descrito pelo seguinte vetor de </a:t>
            </a:r>
            <a:r>
              <a:rPr lang="pt-BR" dirty="0" smtClean="0"/>
              <a:t>características</a:t>
            </a:r>
          </a:p>
          <a:p>
            <a:endParaRPr lang="pt-BR" dirty="0"/>
          </a:p>
          <a:p>
            <a:endParaRPr lang="pt-BR" dirty="0" smtClean="0"/>
          </a:p>
          <a:p>
            <a:pPr marL="342891" indent="-342891">
              <a:buFontTx/>
              <a:buChar char="•"/>
            </a:pPr>
            <a:r>
              <a:rPr lang="pt-BR" dirty="0"/>
              <a:t>Sabendo que </a:t>
            </a:r>
            <a:r>
              <a:rPr lang="pt-BR" i="1" dirty="0"/>
              <a:t>a</a:t>
            </a:r>
            <a:r>
              <a:rPr lang="pt-BR" i="1" baseline="-25000" dirty="0"/>
              <a:t>r</a:t>
            </a:r>
            <a:r>
              <a:rPr lang="pt-BR" i="1" dirty="0"/>
              <a:t>(x)</a:t>
            </a:r>
            <a:r>
              <a:rPr lang="pt-BR" dirty="0"/>
              <a:t> representa o r-</a:t>
            </a:r>
            <a:r>
              <a:rPr lang="pt-BR" dirty="0" err="1"/>
              <a:t>ésimo</a:t>
            </a:r>
            <a:r>
              <a:rPr lang="pt-BR" dirty="0"/>
              <a:t> atributo do padrão </a:t>
            </a:r>
            <a:r>
              <a:rPr lang="pt-BR" i="1" dirty="0"/>
              <a:t>x</a:t>
            </a:r>
          </a:p>
          <a:p>
            <a:pPr marL="342891" indent="-342891">
              <a:buFontTx/>
              <a:buChar char="•"/>
            </a:pPr>
            <a:endParaRPr lang="pt-BR" i="1" dirty="0"/>
          </a:p>
          <a:p>
            <a:pPr marL="342891" indent="-342891">
              <a:buFontTx/>
              <a:buChar char="•"/>
            </a:pPr>
            <a:r>
              <a:rPr lang="pt-BR" dirty="0"/>
              <a:t>A distância entre dois </a:t>
            </a:r>
            <a:r>
              <a:rPr lang="pt-BR" dirty="0" smtClean="0"/>
              <a:t>padrões </a:t>
            </a:r>
            <a:r>
              <a:rPr lang="pt-BR" i="1" dirty="0"/>
              <a:t>x</a:t>
            </a:r>
            <a:r>
              <a:rPr lang="pt-BR" i="1" baseline="-25000" dirty="0"/>
              <a:t>i </a:t>
            </a:r>
            <a:r>
              <a:rPr lang="pt-BR" dirty="0"/>
              <a:t>e </a:t>
            </a:r>
            <a:r>
              <a:rPr lang="pt-BR" i="1" dirty="0" err="1"/>
              <a:t>x</a:t>
            </a:r>
            <a:r>
              <a:rPr lang="pt-BR" i="1" baseline="-25000" dirty="0" err="1"/>
              <a:t>j</a:t>
            </a:r>
            <a:r>
              <a:rPr lang="pt-BR" dirty="0"/>
              <a:t> é dada por: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4942" y="2541230"/>
            <a:ext cx="3744913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4942" y="4851613"/>
            <a:ext cx="3830637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973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/>
              <a:t>K-Nearest </a:t>
            </a:r>
            <a:r>
              <a:rPr lang="en-US" i="1" dirty="0"/>
              <a:t>Neighbor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7544" y="1680926"/>
            <a:ext cx="8208912" cy="446407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Todas</a:t>
            </a:r>
            <a:r>
              <a:rPr lang="en-US" dirty="0"/>
              <a:t> as </a:t>
            </a:r>
            <a:r>
              <a:rPr lang="en-US" dirty="0" err="1"/>
              <a:t>instâncias</a:t>
            </a:r>
            <a:r>
              <a:rPr lang="en-US" dirty="0"/>
              <a:t> </a:t>
            </a:r>
            <a:r>
              <a:rPr lang="en-US" dirty="0" err="1"/>
              <a:t>correspondem</a:t>
            </a:r>
            <a:r>
              <a:rPr lang="en-US" dirty="0"/>
              <a:t> a </a:t>
            </a:r>
            <a:r>
              <a:rPr lang="en-US" i="1" dirty="0" err="1">
                <a:solidFill>
                  <a:schemeClr val="accent2"/>
                </a:solidFill>
              </a:rPr>
              <a:t>pontos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espaço</a:t>
            </a:r>
            <a:r>
              <a:rPr lang="en-US" dirty="0"/>
              <a:t> n-dimensional</a:t>
            </a:r>
          </a:p>
          <a:p>
            <a:r>
              <a:rPr lang="en-US" dirty="0" err="1"/>
              <a:t>Vizinhança</a:t>
            </a:r>
            <a:r>
              <a:rPr lang="en-US" dirty="0"/>
              <a:t> </a:t>
            </a:r>
            <a:r>
              <a:rPr lang="en-US" dirty="0" err="1"/>
              <a:t>definida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função</a:t>
            </a:r>
            <a:r>
              <a:rPr lang="en-US" dirty="0"/>
              <a:t> de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solidFill>
                  <a:schemeClr val="accent2"/>
                </a:solidFill>
              </a:rPr>
              <a:t>distância</a:t>
            </a:r>
            <a:r>
              <a:rPr lang="en-US" dirty="0"/>
              <a:t>,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função</a:t>
            </a:r>
            <a:r>
              <a:rPr lang="en-US" dirty="0"/>
              <a:t> de</a:t>
            </a:r>
            <a:r>
              <a:rPr lang="en-US" i="1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solidFill>
                  <a:schemeClr val="accent2"/>
                </a:solidFill>
              </a:rPr>
              <a:t>similaridade</a:t>
            </a:r>
            <a:endParaRPr lang="en-US" i="1" dirty="0">
              <a:solidFill>
                <a:schemeClr val="accent2"/>
              </a:solidFill>
            </a:endParaRPr>
          </a:p>
          <a:p>
            <a:pPr lvl="1">
              <a:spcBef>
                <a:spcPct val="50000"/>
              </a:spcBef>
            </a:pPr>
            <a:r>
              <a:rPr lang="en-US" dirty="0" err="1"/>
              <a:t>Menor</a:t>
            </a:r>
            <a:r>
              <a:rPr lang="en-US" dirty="0"/>
              <a:t> </a:t>
            </a:r>
            <a:r>
              <a:rPr lang="en-US" dirty="0" err="1"/>
              <a:t>distância</a:t>
            </a:r>
            <a:r>
              <a:rPr lang="en-US" dirty="0"/>
              <a:t> = </a:t>
            </a:r>
            <a:r>
              <a:rPr lang="en-US" dirty="0" err="1"/>
              <a:t>maior</a:t>
            </a:r>
            <a:r>
              <a:rPr lang="en-US" dirty="0"/>
              <a:t> </a:t>
            </a:r>
            <a:r>
              <a:rPr lang="en-US" dirty="0" err="1"/>
              <a:t>similaridade</a:t>
            </a:r>
            <a:endParaRPr lang="en-US" dirty="0"/>
          </a:p>
          <a:p>
            <a:r>
              <a:rPr lang="pt-BR" dirty="0"/>
              <a:t>Ideia chave: </a:t>
            </a:r>
          </a:p>
          <a:p>
            <a:pPr lvl="1"/>
            <a:r>
              <a:rPr lang="pt-BR" dirty="0"/>
              <a:t>apenas armazene todos os exemplos de treinamento</a:t>
            </a:r>
          </a:p>
          <a:p>
            <a:pPr lvl="1"/>
            <a:endParaRPr lang="pt-BR" i="1" dirty="0"/>
          </a:p>
          <a:p>
            <a:pPr lvl="1"/>
            <a:endParaRPr lang="pt-BR" i="1" dirty="0" smtClean="0"/>
          </a:p>
          <a:p>
            <a:r>
              <a:rPr lang="pt-BR" i="1" dirty="0" err="1" smtClean="0"/>
              <a:t>Nearest</a:t>
            </a:r>
            <a:r>
              <a:rPr lang="pt-BR" i="1" dirty="0" smtClean="0"/>
              <a:t> </a:t>
            </a:r>
            <a:r>
              <a:rPr lang="pt-BR" i="1" dirty="0" err="1"/>
              <a:t>neighbor</a:t>
            </a:r>
            <a:r>
              <a:rPr lang="pt-BR" i="1" dirty="0"/>
              <a:t>:</a:t>
            </a:r>
          </a:p>
          <a:p>
            <a:pPr lvl="1"/>
            <a:r>
              <a:rPr lang="pt-BR" dirty="0"/>
              <a:t>Dado um padrão de consulta </a:t>
            </a:r>
            <a:r>
              <a:rPr lang="pt-BR" i="1" dirty="0" err="1"/>
              <a:t>x</a:t>
            </a:r>
            <a:r>
              <a:rPr lang="pt-BR" i="1" baseline="-25000" dirty="0" err="1"/>
              <a:t>q</a:t>
            </a:r>
            <a:r>
              <a:rPr lang="pt-BR" dirty="0"/>
              <a:t>, primeiro localize o exemplo de treinamento mais próximo </a:t>
            </a:r>
            <a:r>
              <a:rPr lang="pt-BR" i="1" dirty="0" err="1"/>
              <a:t>x</a:t>
            </a:r>
            <a:r>
              <a:rPr lang="pt-BR" i="1" baseline="-25000" dirty="0" err="1"/>
              <a:t>n</a:t>
            </a:r>
            <a:r>
              <a:rPr lang="pt-BR" dirty="0"/>
              <a:t>, então</a:t>
            </a:r>
          </a:p>
          <a:p>
            <a:pPr marL="457189" lvl="1" indent="0">
              <a:buNone/>
            </a:pPr>
            <a:endParaRPr lang="pt-BR" i="1" dirty="0"/>
          </a:p>
          <a:p>
            <a:pPr algn="just"/>
            <a:endParaRPr lang="pt-BR" altLang="pt-BR" dirty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1688" y="5818188"/>
            <a:ext cx="20812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6644" y="4225806"/>
            <a:ext cx="15113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766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k-Nearest Neighbor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i="1" dirty="0"/>
              <a:t>k-</a:t>
            </a:r>
            <a:r>
              <a:rPr lang="pt-BR" i="1" dirty="0" err="1"/>
              <a:t>Nearest</a:t>
            </a:r>
            <a:r>
              <a:rPr lang="pt-BR" i="1" dirty="0"/>
              <a:t> </a:t>
            </a:r>
            <a:r>
              <a:rPr lang="pt-BR" i="1" dirty="0" err="1"/>
              <a:t>neighbor</a:t>
            </a:r>
            <a:r>
              <a:rPr lang="pt-BR" dirty="0"/>
              <a:t>:</a:t>
            </a:r>
          </a:p>
          <a:p>
            <a:pPr lvl="4"/>
            <a:endParaRPr lang="pt-BR" dirty="0"/>
          </a:p>
          <a:p>
            <a:pPr lvl="1"/>
            <a:r>
              <a:rPr lang="pt-BR" dirty="0"/>
              <a:t>Dado </a:t>
            </a:r>
            <a:r>
              <a:rPr lang="pt-BR" i="1" dirty="0" err="1"/>
              <a:t>x</a:t>
            </a:r>
            <a:r>
              <a:rPr lang="pt-BR" i="1" baseline="-25000" dirty="0" err="1"/>
              <a:t>q</a:t>
            </a:r>
            <a:r>
              <a:rPr lang="pt-BR" dirty="0"/>
              <a:t>, calcule a frequência entre os </a:t>
            </a:r>
            <a:r>
              <a:rPr lang="pt-BR" i="1" dirty="0"/>
              <a:t>k</a:t>
            </a:r>
            <a:r>
              <a:rPr lang="pt-BR" dirty="0"/>
              <a:t> vizinhos mais próximos </a:t>
            </a:r>
          </a:p>
          <a:p>
            <a:pPr lvl="2"/>
            <a:r>
              <a:rPr lang="pt-BR" dirty="0"/>
              <a:t>Se os valores da função objetivo forem discretos</a:t>
            </a:r>
          </a:p>
          <a:p>
            <a:pPr lvl="2"/>
            <a:endParaRPr lang="pt-BR" dirty="0"/>
          </a:p>
          <a:p>
            <a:pPr lvl="1"/>
            <a:r>
              <a:rPr lang="pt-BR" dirty="0"/>
              <a:t>Calcule a média dos valores de </a:t>
            </a:r>
            <a:r>
              <a:rPr lang="pt-BR" i="1" dirty="0"/>
              <a:t>f</a:t>
            </a:r>
            <a:r>
              <a:rPr lang="pt-BR" dirty="0"/>
              <a:t> para os </a:t>
            </a:r>
            <a:r>
              <a:rPr lang="pt-BR" i="1" dirty="0"/>
              <a:t>k</a:t>
            </a:r>
            <a:r>
              <a:rPr lang="pt-BR" dirty="0"/>
              <a:t> vizinhos mais próximos </a:t>
            </a:r>
          </a:p>
          <a:p>
            <a:pPr lvl="2"/>
            <a:r>
              <a:rPr lang="pt-BR" dirty="0"/>
              <a:t>Se os valores da função objetivo forem reais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0469" y="4931375"/>
            <a:ext cx="2879725" cy="958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763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Algoritmo para o k-NN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/>
              <a:t>Para funções objetivo com valores reais, a fórmula deve ser substituída por: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568" y="1714799"/>
            <a:ext cx="8678863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9" y="5558010"/>
            <a:ext cx="2271712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535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9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Visualização em duas dimensões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1" y="1989139"/>
            <a:ext cx="3678239" cy="27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16015" y="5157791"/>
            <a:ext cx="30042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>
                <a:latin typeface="Verdana" pitchFamily="34" charset="0"/>
              </a:rPr>
              <a:t>Para 1-NN, resposta “+”</a:t>
            </a:r>
          </a:p>
          <a:p>
            <a:r>
              <a:rPr lang="pt-BR">
                <a:latin typeface="Verdana" pitchFamily="34" charset="0"/>
              </a:rPr>
              <a:t>Para 5-NN, resposta “-”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767266" y="1928816"/>
            <a:ext cx="3781425" cy="3887787"/>
            <a:chOff x="3003" y="1207"/>
            <a:chExt cx="2382" cy="2449"/>
          </a:xfrm>
        </p:grpSpPr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16" y="1207"/>
              <a:ext cx="2294" cy="1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003" y="3249"/>
              <a:ext cx="238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pt-BR">
                  <a:latin typeface="Verdana" pitchFamily="34" charset="0"/>
                </a:rPr>
                <a:t>Forma da superfície de decisão</a:t>
              </a:r>
            </a:p>
            <a:p>
              <a:pPr algn="ctr"/>
              <a:r>
                <a:rPr lang="pt-BR">
                  <a:latin typeface="Verdana" pitchFamily="34" charset="0"/>
                </a:rPr>
                <a:t>para o 1-NN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798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11108</TotalTime>
  <Words>1971</Words>
  <Application>Microsoft Office PowerPoint</Application>
  <PresentationFormat>Apresentação na tela (4:3)</PresentationFormat>
  <Paragraphs>370</Paragraphs>
  <Slides>37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37</vt:i4>
      </vt:variant>
    </vt:vector>
  </HeadingPairs>
  <TitlesOfParts>
    <vt:vector size="48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Tema do Office</vt:lpstr>
      <vt:lpstr>1_Tema do Office</vt:lpstr>
      <vt:lpstr>Equação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Aprendizagem Não-Supervisionada</dc:title>
  <dc:creator>Paulo Salgado</dc:creator>
  <cp:lastModifiedBy>Paulo Salgado</cp:lastModifiedBy>
  <cp:revision>42</cp:revision>
  <dcterms:created xsi:type="dcterms:W3CDTF">2014-09-24T23:31:23Z</dcterms:created>
  <dcterms:modified xsi:type="dcterms:W3CDTF">2015-10-14T21:13:47Z</dcterms:modified>
</cp:coreProperties>
</file>