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notesMasterIdLst>
    <p:notesMasterId r:id="rId44"/>
  </p:notesMasterIdLst>
  <p:handoutMasterIdLst>
    <p:handoutMasterId r:id="rId45"/>
  </p:handoutMasterIdLst>
  <p:sldIdLst>
    <p:sldId id="274" r:id="rId3"/>
    <p:sldId id="312" r:id="rId4"/>
    <p:sldId id="313" r:id="rId5"/>
    <p:sldId id="314" r:id="rId6"/>
    <p:sldId id="316" r:id="rId7"/>
    <p:sldId id="315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32" r:id="rId20"/>
    <p:sldId id="337" r:id="rId21"/>
    <p:sldId id="338" r:id="rId22"/>
    <p:sldId id="339" r:id="rId23"/>
    <p:sldId id="340" r:id="rId24"/>
    <p:sldId id="341" r:id="rId25"/>
    <p:sldId id="342" r:id="rId26"/>
    <p:sldId id="343" r:id="rId27"/>
    <p:sldId id="344" r:id="rId28"/>
    <p:sldId id="345" r:id="rId29"/>
    <p:sldId id="346" r:id="rId30"/>
    <p:sldId id="347" r:id="rId31"/>
    <p:sldId id="348" r:id="rId32"/>
    <p:sldId id="349" r:id="rId33"/>
    <p:sldId id="350" r:id="rId34"/>
    <p:sldId id="351" r:id="rId35"/>
    <p:sldId id="352" r:id="rId36"/>
    <p:sldId id="353" r:id="rId37"/>
    <p:sldId id="354" r:id="rId38"/>
    <p:sldId id="355" r:id="rId39"/>
    <p:sldId id="356" r:id="rId40"/>
    <p:sldId id="357" r:id="rId41"/>
    <p:sldId id="358" r:id="rId42"/>
    <p:sldId id="367" r:id="rId4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o Salgado" initials="PS" lastIdx="1" clrIdx="0">
    <p:extLst>
      <p:ext uri="{19B8F6BF-5375-455C-9EA6-DF929625EA0E}">
        <p15:presenceInfo xmlns:p15="http://schemas.microsoft.com/office/powerpoint/2012/main" userId="56d1957db1d8703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1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9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3120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commentAuthors" Target="commentAuthor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B26A1E-8FD8-4954-8987-8CEA84AA6109}" type="datetimeFigureOut">
              <a:rPr lang="pt-BR" smtClean="0"/>
              <a:t>14/09/2017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830809-17A8-48F7-9B97-E5C3661D1B5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22872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7CCFF-BF5E-4D88-82E7-E363A074307F}" type="datetimeFigureOut">
              <a:rPr lang="pt-BR" smtClean="0"/>
              <a:t>14/09/2017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EDDAD-3F2F-4056-9167-0656D3D9BF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6121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DBE101-920A-4350-A523-40E7E19621E2}" type="slidenum">
              <a:rPr lang="en-US" altLang="pt-BR"/>
              <a:pPr/>
              <a:t>1</a:t>
            </a:fld>
            <a:endParaRPr lang="en-US" altLang="pt-BR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381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1024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1C3FD58-3171-4DF9-A0BC-DB83664A96FE}" type="slidenum">
              <a:rPr lang="pt-BR" altLang="pt-BR" smtClean="0">
                <a:solidFill>
                  <a:prstClr val="black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pt-BR" altLang="pt-BR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148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1024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1C3FD58-3171-4DF9-A0BC-DB83664A96FE}" type="slidenum">
              <a:rPr lang="pt-BR" altLang="pt-BR" smtClean="0">
                <a:solidFill>
                  <a:prstClr val="black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pt-BR" altLang="pt-BR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785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1024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1C3FD58-3171-4DF9-A0BC-DB83664A96FE}" type="slidenum">
              <a:rPr lang="pt-BR" altLang="pt-BR" smtClean="0">
                <a:solidFill>
                  <a:prstClr val="black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pt-BR" altLang="pt-BR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1349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altLang="pt-BR" smtClean="0"/>
          </a:p>
        </p:txBody>
      </p:sp>
      <p:sp>
        <p:nvSpPr>
          <p:cNvPr id="1024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1C3FD58-3171-4DF9-A0BC-DB83664A96FE}" type="slidenum">
              <a:rPr lang="pt-BR" altLang="pt-BR" smtClean="0">
                <a:solidFill>
                  <a:prstClr val="black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41</a:t>
            </a:fld>
            <a:endParaRPr lang="pt-BR" altLang="pt-BR" smtClean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891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52DB7-ACC8-41DE-B6E7-D7F1D6D9838F}" type="datetimeFigureOut">
              <a:rPr lang="pt-BR" smtClean="0"/>
              <a:t>14/09/2017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5C30-754B-4394-9457-401C2A4A3B33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Picture 6" descr="http://www.cin.ufpe.br/~bmcr/logoCi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2005013"/>
            <a:ext cx="3960812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5233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52DB7-ACC8-41DE-B6E7-D7F1D6D9838F}" type="datetimeFigureOut">
              <a:rPr lang="pt-BR" smtClean="0"/>
              <a:t>14/09/2017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5C30-754B-4394-9457-401C2A4A3B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573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52DB7-ACC8-41DE-B6E7-D7F1D6D9838F}" type="datetimeFigureOut">
              <a:rPr lang="pt-BR" smtClean="0"/>
              <a:t>14/09/2017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5C30-754B-4394-9457-401C2A4A3B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61210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5576" y="3933055"/>
            <a:ext cx="7772400" cy="792089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sz="quarter" idx="10"/>
          </p:nvPr>
        </p:nvSpPr>
        <p:spPr>
          <a:xfrm>
            <a:off x="1836118" y="5229200"/>
            <a:ext cx="5544194" cy="432271"/>
          </a:xfrm>
        </p:spPr>
        <p:txBody>
          <a:bodyPr>
            <a:noAutofit/>
          </a:bodyPr>
          <a:lstStyle>
            <a:lvl1pPr algn="ctr">
              <a:buNone/>
              <a:defRPr sz="2400" b="1"/>
            </a:lvl1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pic>
        <p:nvPicPr>
          <p:cNvPr id="5" name="Picture 6" descr="http://www.cin.ufpe.br/~bmcr/logoCi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2005013"/>
            <a:ext cx="3960812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5178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 userDrawn="1"/>
        </p:nvCxnSpPr>
        <p:spPr>
          <a:xfrm>
            <a:off x="468313" y="908050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to 6"/>
          <p:cNvCxnSpPr/>
          <p:nvPr userDrawn="1"/>
        </p:nvCxnSpPr>
        <p:spPr>
          <a:xfrm>
            <a:off x="468313" y="6381750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1835696" y="404664"/>
            <a:ext cx="6840759" cy="360139"/>
          </a:xfrm>
        </p:spPr>
        <p:txBody>
          <a:bodyPr>
            <a:normAutofit/>
          </a:bodyPr>
          <a:lstStyle>
            <a:lvl1pPr marL="342900" marR="0" indent="-34290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 sz="2000" b="1"/>
            </a:lvl1pPr>
          </a:lstStyle>
          <a:p>
            <a:pPr marL="342900" marR="0" lvl="0" indent="-34290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BR" dirty="0" smtClean="0"/>
              <a:t>Mineração de Dados – Aula 6</a:t>
            </a:r>
          </a:p>
        </p:txBody>
      </p:sp>
      <p:sp>
        <p:nvSpPr>
          <p:cNvPr id="11" name="Espaço Reservado para Texto 8"/>
          <p:cNvSpPr>
            <a:spLocks noGrp="1"/>
          </p:cNvSpPr>
          <p:nvPr>
            <p:ph type="body" sz="quarter" idx="11"/>
          </p:nvPr>
        </p:nvSpPr>
        <p:spPr>
          <a:xfrm>
            <a:off x="467544" y="1124744"/>
            <a:ext cx="8208912" cy="503287"/>
          </a:xfrm>
        </p:spPr>
        <p:txBody>
          <a:bodyPr/>
          <a:lstStyle>
            <a:lvl1pPr algn="ctr">
              <a:buNone/>
              <a:defRPr sz="2800" b="1"/>
            </a:lvl1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17" name="Espaço Reservado para Conteúdo 13"/>
          <p:cNvSpPr>
            <a:spLocks noGrp="1"/>
          </p:cNvSpPr>
          <p:nvPr>
            <p:ph sz="quarter" idx="12"/>
          </p:nvPr>
        </p:nvSpPr>
        <p:spPr>
          <a:xfrm>
            <a:off x="467544" y="1844824"/>
            <a:ext cx="8208912" cy="446407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9" name="Espaço Reservado para Número de Slide 1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49A3B46-C8BB-4288-88C4-2A6D82BAE3B7}" type="slidenum">
              <a:rPr lang="pt-BR" altLang="pt-BR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prstClr val="black"/>
              </a:solidFill>
            </a:endParaRPr>
          </a:p>
        </p:txBody>
      </p:sp>
      <p:pic>
        <p:nvPicPr>
          <p:cNvPr id="10" name="Picture 6" descr="http://www.cin.ufpe.br/~bmcr/logoCi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" y="201613"/>
            <a:ext cx="1547813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6084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to 5"/>
          <p:cNvCxnSpPr/>
          <p:nvPr userDrawn="1"/>
        </p:nvCxnSpPr>
        <p:spPr>
          <a:xfrm>
            <a:off x="468313" y="908050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 userDrawn="1"/>
        </p:nvCxnSpPr>
        <p:spPr>
          <a:xfrm>
            <a:off x="468313" y="6381750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1835696" y="404664"/>
            <a:ext cx="6840759" cy="360139"/>
          </a:xfrm>
        </p:spPr>
        <p:txBody>
          <a:bodyPr>
            <a:normAutofit/>
          </a:bodyPr>
          <a:lstStyle>
            <a:lvl1pPr marL="342900" marR="0" indent="-34290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 sz="2000" b="1"/>
            </a:lvl1pPr>
          </a:lstStyle>
          <a:p>
            <a:pPr marL="342900" marR="0" lvl="0" indent="-34290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BR" dirty="0" smtClean="0"/>
              <a:t>Mineração de Dados – Aula 6</a:t>
            </a:r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sz="quarter" idx="11"/>
          </p:nvPr>
        </p:nvSpPr>
        <p:spPr>
          <a:xfrm>
            <a:off x="467544" y="1146005"/>
            <a:ext cx="8208912" cy="503287"/>
          </a:xfrm>
        </p:spPr>
        <p:txBody>
          <a:bodyPr/>
          <a:lstStyle>
            <a:lvl1pPr algn="ctr">
              <a:buNone/>
              <a:defRPr sz="2800" b="1"/>
            </a:lvl1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quarter" idx="12"/>
          </p:nvPr>
        </p:nvSpPr>
        <p:spPr>
          <a:xfrm>
            <a:off x="467544" y="1844824"/>
            <a:ext cx="8208912" cy="453650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10" name="Espaço Reservado para Número de Slide 1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73BAB1D-C61B-4814-A8A1-8DC32E424E79}" type="slidenum">
              <a:rPr lang="pt-BR" altLang="pt-BR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prstClr val="black"/>
              </a:solidFill>
            </a:endParaRPr>
          </a:p>
        </p:txBody>
      </p:sp>
      <p:pic>
        <p:nvPicPr>
          <p:cNvPr id="11" name="Picture 6" descr="http://www.cin.ufpe.br/~bmcr/logoCi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" y="201613"/>
            <a:ext cx="1547813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7249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1D4C1-8B4B-4706-A044-DEFF35141AA1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14/09/2017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BF339-E9DC-4C48-BB27-30D24C29891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908491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62131-7D81-4FC0-8904-4D5B1E7B447C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14/09/2017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0C84A-12A1-4E23-9B84-9BD6E8C0936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71228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01A92-F591-4E89-B3C3-53CB19B442F3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14/09/2017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015D0-65E3-485E-9E90-60BF7D222B9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181034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7A5A6-AEA5-4CD0-A061-F2329ECDE397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14/09/2017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9B3E0-CDE8-4B54-B561-DDCC9340F0D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384756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57849-9E77-4460-8C79-6191AAD90AFE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14/09/2017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19989-C438-41E7-9F95-5A12517ADEF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88112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52DB7-ACC8-41DE-B6E7-D7F1D6D9838F}" type="datetimeFigureOut">
              <a:rPr lang="pt-BR" smtClean="0"/>
              <a:t>14/09/2017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5C30-754B-4394-9457-401C2A4A3B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3097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3A1CA-F108-47B0-8702-0672B1F11702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14/09/2017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DEE00-86AC-4AE8-8658-8C664A081B2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14849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D76BA-FC36-4076-98B1-74AE4B34E5CE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14/09/2017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10891-D65B-4B06-846E-2C7BDDBDF04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069502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E2EBB-7B95-44DC-9D6A-CE32CBD47A1F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14/09/2017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C2E3D-78AA-4CAC-941E-67EDBFCF478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484494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2561C-F164-4DDF-8BE7-0FD429B5D62C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14/09/2017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C9448-8507-45F5-B38F-11BEA40C4AD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616477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52DB7-ACC8-41DE-B6E7-D7F1D6D9838F}" type="datetimeFigureOut">
              <a:rPr lang="pt-BR" smtClean="0"/>
              <a:t>14/09/2017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5C30-754B-4394-9457-401C2A4A3B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8871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52DB7-ACC8-41DE-B6E7-D7F1D6D9838F}" type="datetimeFigureOut">
              <a:rPr lang="pt-BR" smtClean="0"/>
              <a:t>14/09/2017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5C30-754B-4394-9457-401C2A4A3B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364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52DB7-ACC8-41DE-B6E7-D7F1D6D9838F}" type="datetimeFigureOut">
              <a:rPr lang="pt-BR" smtClean="0"/>
              <a:t>14/09/2017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5C30-754B-4394-9457-401C2A4A3B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0136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52DB7-ACC8-41DE-B6E7-D7F1D6D9838F}" type="datetimeFigureOut">
              <a:rPr lang="pt-BR" smtClean="0"/>
              <a:t>14/09/2017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5C30-754B-4394-9457-401C2A4A3B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5680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52DB7-ACC8-41DE-B6E7-D7F1D6D9838F}" type="datetimeFigureOut">
              <a:rPr lang="pt-BR" smtClean="0"/>
              <a:t>14/09/2017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5C30-754B-4394-9457-401C2A4A3B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7398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52DB7-ACC8-41DE-B6E7-D7F1D6D9838F}" type="datetimeFigureOut">
              <a:rPr lang="pt-BR" smtClean="0"/>
              <a:t>14/09/2017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5C30-754B-4394-9457-401C2A4A3B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659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52DB7-ACC8-41DE-B6E7-D7F1D6D9838F}" type="datetimeFigureOut">
              <a:rPr lang="pt-BR" smtClean="0"/>
              <a:t>14/09/2017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5C30-754B-4394-9457-401C2A4A3B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2838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52DB7-ACC8-41DE-B6E7-D7F1D6D9838F}" type="datetimeFigureOut">
              <a:rPr lang="pt-BR" smtClean="0"/>
              <a:t>14/09/2017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35C30-754B-4394-9457-401C2A4A3B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7556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52DB7-ACC8-41DE-B6E7-D7F1D6D9838F}" type="datetimeFigureOut">
              <a:rPr lang="pt-BR" smtClean="0"/>
              <a:t>14/09/2017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35C30-754B-4394-9457-401C2A4A3B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3782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2D0FA11-4A30-46A2-A692-886B5BD14E3C}" type="datetimeFigureOut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14/09/2017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961664-A7A1-41C4-8410-7D20A93C1FC3}" type="slidenum">
              <a:rPr lang="pt-BR" altLang="pt-BR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 altLang="pt-B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024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2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4.png"/><Relationship Id="rId5" Type="http://schemas.openxmlformats.org/officeDocument/2006/relationships/oleObject" Target="../embeddings/oleObject9.bin"/><Relationship Id="rId4" Type="http://schemas.openxmlformats.org/officeDocument/2006/relationships/image" Target="../media/image13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6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8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0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2900" b="1" dirty="0"/>
              <a:t>Mineração de Dados</a:t>
            </a:r>
            <a:br>
              <a:rPr lang="pt-BR" sz="2900" b="1" dirty="0"/>
            </a:br>
            <a:r>
              <a:rPr lang="pt-BR" sz="2900" b="1" dirty="0"/>
              <a:t>Aula - 8</a:t>
            </a:r>
          </a:p>
        </p:txBody>
      </p:sp>
      <p:sp>
        <p:nvSpPr>
          <p:cNvPr id="5" name="Espaço Reservado para Texto 5"/>
          <p:cNvSpPr txBox="1">
            <a:spLocks/>
          </p:cNvSpPr>
          <p:nvPr/>
        </p:nvSpPr>
        <p:spPr>
          <a:xfrm>
            <a:off x="1836738" y="5229225"/>
            <a:ext cx="5543550" cy="431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altLang="pt-BR" sz="2400" b="1" dirty="0" smtClean="0">
                <a:solidFill>
                  <a:schemeClr val="tx1"/>
                </a:solidFill>
              </a:rPr>
              <a:t>Prof. Paulo Salgado</a:t>
            </a:r>
            <a:br>
              <a:rPr lang="pt-BR" altLang="pt-BR" sz="2400" b="1" dirty="0" smtClean="0">
                <a:solidFill>
                  <a:schemeClr val="tx1"/>
                </a:solidFill>
              </a:rPr>
            </a:br>
            <a:r>
              <a:rPr lang="pt-BR" altLang="pt-BR" sz="2400" b="1" dirty="0" smtClean="0">
                <a:solidFill>
                  <a:schemeClr val="tx1"/>
                </a:solidFill>
              </a:rPr>
              <a:t>psgmn@cin.ufpe.br</a:t>
            </a:r>
          </a:p>
        </p:txBody>
      </p:sp>
    </p:spTree>
    <p:extLst>
      <p:ext uri="{BB962C8B-B14F-4D97-AF65-F5344CB8AC3E}">
        <p14:creationId xmlns:p14="http://schemas.microsoft.com/office/powerpoint/2010/main" val="302153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8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altLang="pt-BR" dirty="0"/>
              <a:t>Aprendizagem Não-Supervisionada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7544" y="1568784"/>
            <a:ext cx="8208912" cy="4464074"/>
          </a:xfrm>
        </p:spPr>
        <p:txBody>
          <a:bodyPr/>
          <a:lstStyle/>
          <a:p>
            <a:r>
              <a:rPr lang="pt-BR" altLang="pt-BR" dirty="0"/>
              <a:t>O que pode ser feito quando se tem um conjunto de exemplos mas não se conhece as categorias envolvidas? Como classificar esses dados?</a:t>
            </a:r>
          </a:p>
          <a:p>
            <a:endParaRPr lang="pt-BR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8990913"/>
              </p:ext>
            </p:extLst>
          </p:nvPr>
        </p:nvGraphicFramePr>
        <p:xfrm>
          <a:off x="1733550" y="3071811"/>
          <a:ext cx="4648200" cy="293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1" name="Bitmap Image" r:id="rId3" imgW="3153215" imgH="1991003" progId="Paint.Picture">
                  <p:embed/>
                </p:oleObj>
              </mc:Choice>
              <mc:Fallback>
                <p:oleObj name="Bitmap Image" r:id="rId3" imgW="3153215" imgH="199100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3550" y="3071811"/>
                        <a:ext cx="4648200" cy="2935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1733550" y="6043611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V="1">
            <a:off x="1733550" y="2690811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1201738" y="6184898"/>
            <a:ext cx="658545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pt-BR" altLang="pt-BR" sz="2800" dirty="0"/>
              <a:t>Por que estudar esse tipo de problema</a:t>
            </a:r>
            <a:r>
              <a:rPr lang="pt-BR" altLang="pt-BR" sz="2800" dirty="0" smtClean="0"/>
              <a:t>?</a:t>
            </a:r>
            <a:endParaRPr lang="pt-BR" altLang="pt-BR" sz="2800" dirty="0"/>
          </a:p>
        </p:txBody>
      </p:sp>
    </p:spTree>
    <p:extLst>
      <p:ext uri="{BB962C8B-B14F-4D97-AF65-F5344CB8AC3E}">
        <p14:creationId xmlns:p14="http://schemas.microsoft.com/office/powerpoint/2010/main" val="2912684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8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altLang="pt-BR" dirty="0"/>
              <a:t>Aprendizagem Não-Supervisionada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/>
          </a:bodyPr>
          <a:lstStyle/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pt-BR" altLang="pt-BR" dirty="0"/>
              <a:t>Coletar e rotular bases de dados pode ser extremamente caro.</a:t>
            </a:r>
          </a:p>
          <a:p>
            <a:pPr lvl="1">
              <a:lnSpc>
                <a:spcPct val="90000"/>
              </a:lnSpc>
            </a:pPr>
            <a:r>
              <a:rPr lang="pt-BR" altLang="pt-BR" dirty="0" err="1"/>
              <a:t>Ex</a:t>
            </a:r>
            <a:r>
              <a:rPr lang="pt-BR" altLang="pt-BR" dirty="0"/>
              <a:t>: Gravar voz é barato, mas rotular todo o material gravado é caro.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pt-BR" altLang="pt-BR" dirty="0"/>
              <a:t>Muitas vezes não se tem conhecimento das classes envolvidas.</a:t>
            </a:r>
          </a:p>
          <a:p>
            <a:pPr lvl="1">
              <a:lnSpc>
                <a:spcPct val="90000"/>
              </a:lnSpc>
            </a:pPr>
            <a:r>
              <a:rPr lang="pt-BR" altLang="pt-BR" dirty="0"/>
              <a:t>Trabalho exploratório nos dados</a:t>
            </a:r>
            <a:br>
              <a:rPr lang="pt-BR" altLang="pt-BR" dirty="0"/>
            </a:br>
            <a:r>
              <a:rPr lang="pt-BR" altLang="pt-BR" dirty="0"/>
              <a:t>(ex. </a:t>
            </a:r>
            <a:r>
              <a:rPr lang="pt-BR" altLang="pt-BR" i="1" dirty="0"/>
              <a:t>Data Mining</a:t>
            </a:r>
            <a:r>
              <a:rPr lang="pt-BR" altLang="pt-BR" dirty="0"/>
              <a:t>.)</a:t>
            </a:r>
          </a:p>
          <a:p>
            <a:pPr marL="514350" indent="-514350">
              <a:buFont typeface="+mj-lt"/>
              <a:buAutoNum type="arabicPeriod"/>
            </a:pPr>
            <a:r>
              <a:rPr lang="pt-BR" altLang="pt-BR" dirty="0"/>
              <a:t>Pré-classificação:</a:t>
            </a:r>
          </a:p>
          <a:p>
            <a:pPr lvl="1"/>
            <a:r>
              <a:rPr lang="pt-BR" altLang="pt-BR" dirty="0"/>
              <a:t>Suponha que as categorias envolvidas são conhecidas, mas a base não está rotulada.</a:t>
            </a:r>
          </a:p>
          <a:p>
            <a:pPr lvl="1"/>
            <a:r>
              <a:rPr lang="pt-BR" altLang="pt-BR" dirty="0"/>
              <a:t>Pode-se utilizar a aprendizagem não-supervisionada para fazer uma pré-classificação, e então treinar um classificador de maneira supervisionada.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0061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8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altLang="pt-BR" i="1" dirty="0" err="1"/>
              <a:t>Clustering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pt-BR" altLang="pt-BR" dirty="0"/>
              <a:t>É a organização dos objetos similares (em algum aspecto) em grupos.</a:t>
            </a:r>
          </a:p>
          <a:p>
            <a:endParaRPr lang="pt-BR" dirty="0"/>
          </a:p>
        </p:txBody>
      </p:sp>
      <p:pic>
        <p:nvPicPr>
          <p:cNvPr id="5" name="Picture 11" descr="cluster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052763"/>
            <a:ext cx="62484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525333" y="5867400"/>
            <a:ext cx="2647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 dirty="0"/>
              <a:t>Quatro grupos (clusters)</a:t>
            </a:r>
          </a:p>
        </p:txBody>
      </p:sp>
    </p:spTree>
    <p:extLst>
      <p:ext uri="{BB962C8B-B14F-4D97-AF65-F5344CB8AC3E}">
        <p14:creationId xmlns:p14="http://schemas.microsoft.com/office/powerpoint/2010/main" val="218499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8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altLang="pt-BR" dirty="0"/>
              <a:t>Agrupamento -Análise de Clusters</a:t>
            </a:r>
            <a:endParaRPr lang="pt-BR" dirty="0"/>
          </a:p>
        </p:txBody>
      </p:sp>
      <p:graphicFrame>
        <p:nvGraphicFramePr>
          <p:cNvPr id="5" name="Group 3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241860959"/>
              </p:ext>
            </p:extLst>
          </p:nvPr>
        </p:nvGraphicFramePr>
        <p:xfrm>
          <a:off x="891487" y="1770063"/>
          <a:ext cx="2879725" cy="2865440"/>
        </p:xfrm>
        <a:graphic>
          <a:graphicData uri="http://schemas.openxmlformats.org/drawingml/2006/table">
            <a:tbl>
              <a:tblPr/>
              <a:tblGrid>
                <a:gridCol w="479425"/>
                <a:gridCol w="481012"/>
                <a:gridCol w="479425"/>
                <a:gridCol w="479425"/>
                <a:gridCol w="481013"/>
                <a:gridCol w="479425"/>
              </a:tblGrid>
              <a:tr h="573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38906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pt-BR" alt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 Box 47"/>
          <p:cNvSpPr txBox="1">
            <a:spLocks noChangeArrowheads="1"/>
          </p:cNvSpPr>
          <p:nvPr/>
        </p:nvSpPr>
        <p:spPr bwMode="auto">
          <a:xfrm>
            <a:off x="5571437" y="19891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endParaRPr lang="pt-BR" altLang="pt-BR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Freeform 48"/>
          <p:cNvSpPr>
            <a:spLocks/>
          </p:cNvSpPr>
          <p:nvPr/>
        </p:nvSpPr>
        <p:spPr bwMode="auto">
          <a:xfrm>
            <a:off x="4058549" y="1844675"/>
            <a:ext cx="3240088" cy="3168650"/>
          </a:xfrm>
          <a:custGeom>
            <a:avLst/>
            <a:gdLst>
              <a:gd name="T0" fmla="*/ 1061 w 2633"/>
              <a:gd name="T1" fmla="*/ 73 h 2825"/>
              <a:gd name="T2" fmla="*/ 915 w 2633"/>
              <a:gd name="T3" fmla="*/ 100 h 2825"/>
              <a:gd name="T4" fmla="*/ 796 w 2633"/>
              <a:gd name="T5" fmla="*/ 128 h 2825"/>
              <a:gd name="T6" fmla="*/ 723 w 2633"/>
              <a:gd name="T7" fmla="*/ 164 h 2825"/>
              <a:gd name="T8" fmla="*/ 512 w 2633"/>
              <a:gd name="T9" fmla="*/ 210 h 2825"/>
              <a:gd name="T10" fmla="*/ 357 w 2633"/>
              <a:gd name="T11" fmla="*/ 292 h 2825"/>
              <a:gd name="T12" fmla="*/ 284 w 2633"/>
              <a:gd name="T13" fmla="*/ 347 h 2825"/>
              <a:gd name="T14" fmla="*/ 211 w 2633"/>
              <a:gd name="T15" fmla="*/ 411 h 2825"/>
              <a:gd name="T16" fmla="*/ 174 w 2633"/>
              <a:gd name="T17" fmla="*/ 466 h 2825"/>
              <a:gd name="T18" fmla="*/ 147 w 2633"/>
              <a:gd name="T19" fmla="*/ 521 h 2825"/>
              <a:gd name="T20" fmla="*/ 128 w 2633"/>
              <a:gd name="T21" fmla="*/ 539 h 2825"/>
              <a:gd name="T22" fmla="*/ 92 w 2633"/>
              <a:gd name="T23" fmla="*/ 594 h 2825"/>
              <a:gd name="T24" fmla="*/ 83 w 2633"/>
              <a:gd name="T25" fmla="*/ 622 h 2825"/>
              <a:gd name="T26" fmla="*/ 37 w 2633"/>
              <a:gd name="T27" fmla="*/ 667 h 2825"/>
              <a:gd name="T28" fmla="*/ 0 w 2633"/>
              <a:gd name="T29" fmla="*/ 740 h 2825"/>
              <a:gd name="T30" fmla="*/ 28 w 2633"/>
              <a:gd name="T31" fmla="*/ 868 h 2825"/>
              <a:gd name="T32" fmla="*/ 37 w 2633"/>
              <a:gd name="T33" fmla="*/ 1774 h 2825"/>
              <a:gd name="T34" fmla="*/ 46 w 2633"/>
              <a:gd name="T35" fmla="*/ 2185 h 2825"/>
              <a:gd name="T36" fmla="*/ 92 w 2633"/>
              <a:gd name="T37" fmla="*/ 2313 h 2825"/>
              <a:gd name="T38" fmla="*/ 265 w 2633"/>
              <a:gd name="T39" fmla="*/ 2587 h 2825"/>
              <a:gd name="T40" fmla="*/ 339 w 2633"/>
              <a:gd name="T41" fmla="*/ 2642 h 2825"/>
              <a:gd name="T42" fmla="*/ 403 w 2633"/>
              <a:gd name="T43" fmla="*/ 2697 h 2825"/>
              <a:gd name="T44" fmla="*/ 521 w 2633"/>
              <a:gd name="T45" fmla="*/ 2734 h 2825"/>
              <a:gd name="T46" fmla="*/ 750 w 2633"/>
              <a:gd name="T47" fmla="*/ 2788 h 2825"/>
              <a:gd name="T48" fmla="*/ 942 w 2633"/>
              <a:gd name="T49" fmla="*/ 2825 h 2825"/>
              <a:gd name="T50" fmla="*/ 1189 w 2633"/>
              <a:gd name="T51" fmla="*/ 2816 h 2825"/>
              <a:gd name="T52" fmla="*/ 1646 w 2633"/>
              <a:gd name="T53" fmla="*/ 2734 h 2825"/>
              <a:gd name="T54" fmla="*/ 1811 w 2633"/>
              <a:gd name="T55" fmla="*/ 2679 h 2825"/>
              <a:gd name="T56" fmla="*/ 1984 w 2633"/>
              <a:gd name="T57" fmla="*/ 2596 h 2825"/>
              <a:gd name="T58" fmla="*/ 2195 w 2633"/>
              <a:gd name="T59" fmla="*/ 2514 h 2825"/>
              <a:gd name="T60" fmla="*/ 2377 w 2633"/>
              <a:gd name="T61" fmla="*/ 2432 h 2825"/>
              <a:gd name="T62" fmla="*/ 2469 w 2633"/>
              <a:gd name="T63" fmla="*/ 2386 h 2825"/>
              <a:gd name="T64" fmla="*/ 2551 w 2633"/>
              <a:gd name="T65" fmla="*/ 2322 h 2825"/>
              <a:gd name="T66" fmla="*/ 2597 w 2633"/>
              <a:gd name="T67" fmla="*/ 2276 h 2825"/>
              <a:gd name="T68" fmla="*/ 2615 w 2633"/>
              <a:gd name="T69" fmla="*/ 2222 h 2825"/>
              <a:gd name="T70" fmla="*/ 2624 w 2633"/>
              <a:gd name="T71" fmla="*/ 2194 h 2825"/>
              <a:gd name="T72" fmla="*/ 2633 w 2633"/>
              <a:gd name="T73" fmla="*/ 2167 h 2825"/>
              <a:gd name="T74" fmla="*/ 2606 w 2633"/>
              <a:gd name="T75" fmla="*/ 1527 h 2825"/>
              <a:gd name="T76" fmla="*/ 2569 w 2633"/>
              <a:gd name="T77" fmla="*/ 1307 h 2825"/>
              <a:gd name="T78" fmla="*/ 2533 w 2633"/>
              <a:gd name="T79" fmla="*/ 1143 h 2825"/>
              <a:gd name="T80" fmla="*/ 2469 w 2633"/>
              <a:gd name="T81" fmla="*/ 768 h 2825"/>
              <a:gd name="T82" fmla="*/ 2441 w 2633"/>
              <a:gd name="T83" fmla="*/ 594 h 2825"/>
              <a:gd name="T84" fmla="*/ 2359 w 2633"/>
              <a:gd name="T85" fmla="*/ 311 h 2825"/>
              <a:gd name="T86" fmla="*/ 2323 w 2633"/>
              <a:gd name="T87" fmla="*/ 228 h 2825"/>
              <a:gd name="T88" fmla="*/ 2213 w 2633"/>
              <a:gd name="T89" fmla="*/ 146 h 2825"/>
              <a:gd name="T90" fmla="*/ 2176 w 2633"/>
              <a:gd name="T91" fmla="*/ 137 h 2825"/>
              <a:gd name="T92" fmla="*/ 2121 w 2633"/>
              <a:gd name="T93" fmla="*/ 119 h 2825"/>
              <a:gd name="T94" fmla="*/ 1875 w 2633"/>
              <a:gd name="T95" fmla="*/ 55 h 2825"/>
              <a:gd name="T96" fmla="*/ 1408 w 2633"/>
              <a:gd name="T97" fmla="*/ 0 h 2825"/>
              <a:gd name="T98" fmla="*/ 1125 w 2633"/>
              <a:gd name="T99" fmla="*/ 64 h 2825"/>
              <a:gd name="T100" fmla="*/ 1061 w 2633"/>
              <a:gd name="T101" fmla="*/ 73 h 28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633" h="2825">
                <a:moveTo>
                  <a:pt x="1061" y="73"/>
                </a:moveTo>
                <a:cubicBezTo>
                  <a:pt x="1011" y="89"/>
                  <a:pt x="969" y="94"/>
                  <a:pt x="915" y="100"/>
                </a:cubicBezTo>
                <a:cubicBezTo>
                  <a:pt x="877" y="110"/>
                  <a:pt x="833" y="113"/>
                  <a:pt x="796" y="128"/>
                </a:cubicBezTo>
                <a:cubicBezTo>
                  <a:pt x="771" y="138"/>
                  <a:pt x="750" y="159"/>
                  <a:pt x="723" y="164"/>
                </a:cubicBezTo>
                <a:cubicBezTo>
                  <a:pt x="652" y="177"/>
                  <a:pt x="582" y="193"/>
                  <a:pt x="512" y="210"/>
                </a:cubicBezTo>
                <a:cubicBezTo>
                  <a:pt x="461" y="236"/>
                  <a:pt x="411" y="274"/>
                  <a:pt x="357" y="292"/>
                </a:cubicBezTo>
                <a:cubicBezTo>
                  <a:pt x="330" y="334"/>
                  <a:pt x="320" y="318"/>
                  <a:pt x="284" y="347"/>
                </a:cubicBezTo>
                <a:cubicBezTo>
                  <a:pt x="259" y="367"/>
                  <a:pt x="234" y="388"/>
                  <a:pt x="211" y="411"/>
                </a:cubicBezTo>
                <a:cubicBezTo>
                  <a:pt x="193" y="461"/>
                  <a:pt x="213" y="419"/>
                  <a:pt x="174" y="466"/>
                </a:cubicBezTo>
                <a:cubicBezTo>
                  <a:pt x="118" y="534"/>
                  <a:pt x="188" y="456"/>
                  <a:pt x="147" y="521"/>
                </a:cubicBezTo>
                <a:cubicBezTo>
                  <a:pt x="142" y="528"/>
                  <a:pt x="133" y="532"/>
                  <a:pt x="128" y="539"/>
                </a:cubicBezTo>
                <a:cubicBezTo>
                  <a:pt x="115" y="557"/>
                  <a:pt x="92" y="594"/>
                  <a:pt x="92" y="594"/>
                </a:cubicBezTo>
                <a:cubicBezTo>
                  <a:pt x="89" y="603"/>
                  <a:pt x="89" y="614"/>
                  <a:pt x="83" y="622"/>
                </a:cubicBezTo>
                <a:cubicBezTo>
                  <a:pt x="70" y="639"/>
                  <a:pt x="37" y="667"/>
                  <a:pt x="37" y="667"/>
                </a:cubicBezTo>
                <a:cubicBezTo>
                  <a:pt x="27" y="698"/>
                  <a:pt x="10" y="710"/>
                  <a:pt x="0" y="740"/>
                </a:cubicBezTo>
                <a:cubicBezTo>
                  <a:pt x="8" y="783"/>
                  <a:pt x="19" y="825"/>
                  <a:pt x="28" y="868"/>
                </a:cubicBezTo>
                <a:cubicBezTo>
                  <a:pt x="61" y="1206"/>
                  <a:pt x="43" y="1235"/>
                  <a:pt x="37" y="1774"/>
                </a:cubicBezTo>
                <a:cubicBezTo>
                  <a:pt x="45" y="1920"/>
                  <a:pt x="35" y="2037"/>
                  <a:pt x="46" y="2185"/>
                </a:cubicBezTo>
                <a:cubicBezTo>
                  <a:pt x="49" y="2228"/>
                  <a:pt x="60" y="2283"/>
                  <a:pt x="92" y="2313"/>
                </a:cubicBezTo>
                <a:cubicBezTo>
                  <a:pt x="127" y="2419"/>
                  <a:pt x="182" y="2515"/>
                  <a:pt x="265" y="2587"/>
                </a:cubicBezTo>
                <a:cubicBezTo>
                  <a:pt x="330" y="2644"/>
                  <a:pt x="285" y="2625"/>
                  <a:pt x="339" y="2642"/>
                </a:cubicBezTo>
                <a:cubicBezTo>
                  <a:pt x="362" y="2657"/>
                  <a:pt x="380" y="2683"/>
                  <a:pt x="403" y="2697"/>
                </a:cubicBezTo>
                <a:cubicBezTo>
                  <a:pt x="436" y="2716"/>
                  <a:pt x="485" y="2720"/>
                  <a:pt x="521" y="2734"/>
                </a:cubicBezTo>
                <a:cubicBezTo>
                  <a:pt x="572" y="2782"/>
                  <a:pt x="685" y="2780"/>
                  <a:pt x="750" y="2788"/>
                </a:cubicBezTo>
                <a:cubicBezTo>
                  <a:pt x="813" y="2805"/>
                  <a:pt x="878" y="2814"/>
                  <a:pt x="942" y="2825"/>
                </a:cubicBezTo>
                <a:cubicBezTo>
                  <a:pt x="1024" y="2822"/>
                  <a:pt x="1107" y="2822"/>
                  <a:pt x="1189" y="2816"/>
                </a:cubicBezTo>
                <a:cubicBezTo>
                  <a:pt x="1342" y="2804"/>
                  <a:pt x="1495" y="2759"/>
                  <a:pt x="1646" y="2734"/>
                </a:cubicBezTo>
                <a:cubicBezTo>
                  <a:pt x="1702" y="2725"/>
                  <a:pt x="1755" y="2693"/>
                  <a:pt x="1811" y="2679"/>
                </a:cubicBezTo>
                <a:cubicBezTo>
                  <a:pt x="1856" y="2632"/>
                  <a:pt x="1923" y="2613"/>
                  <a:pt x="1984" y="2596"/>
                </a:cubicBezTo>
                <a:cubicBezTo>
                  <a:pt x="2034" y="2564"/>
                  <a:pt x="2135" y="2528"/>
                  <a:pt x="2195" y="2514"/>
                </a:cubicBezTo>
                <a:cubicBezTo>
                  <a:pt x="2250" y="2477"/>
                  <a:pt x="2316" y="2458"/>
                  <a:pt x="2377" y="2432"/>
                </a:cubicBezTo>
                <a:cubicBezTo>
                  <a:pt x="2410" y="2418"/>
                  <a:pt x="2435" y="2397"/>
                  <a:pt x="2469" y="2386"/>
                </a:cubicBezTo>
                <a:cubicBezTo>
                  <a:pt x="2497" y="2367"/>
                  <a:pt x="2526" y="2345"/>
                  <a:pt x="2551" y="2322"/>
                </a:cubicBezTo>
                <a:cubicBezTo>
                  <a:pt x="2567" y="2307"/>
                  <a:pt x="2597" y="2276"/>
                  <a:pt x="2597" y="2276"/>
                </a:cubicBezTo>
                <a:cubicBezTo>
                  <a:pt x="2603" y="2258"/>
                  <a:pt x="2609" y="2240"/>
                  <a:pt x="2615" y="2222"/>
                </a:cubicBezTo>
                <a:cubicBezTo>
                  <a:pt x="2618" y="2213"/>
                  <a:pt x="2621" y="2203"/>
                  <a:pt x="2624" y="2194"/>
                </a:cubicBezTo>
                <a:cubicBezTo>
                  <a:pt x="2627" y="2185"/>
                  <a:pt x="2633" y="2167"/>
                  <a:pt x="2633" y="2167"/>
                </a:cubicBezTo>
                <a:cubicBezTo>
                  <a:pt x="2627" y="1932"/>
                  <a:pt x="2617" y="1753"/>
                  <a:pt x="2606" y="1527"/>
                </a:cubicBezTo>
                <a:cubicBezTo>
                  <a:pt x="2602" y="1458"/>
                  <a:pt x="2611" y="1368"/>
                  <a:pt x="2569" y="1307"/>
                </a:cubicBezTo>
                <a:cubicBezTo>
                  <a:pt x="2549" y="1166"/>
                  <a:pt x="2570" y="1218"/>
                  <a:pt x="2533" y="1143"/>
                </a:cubicBezTo>
                <a:cubicBezTo>
                  <a:pt x="2513" y="1018"/>
                  <a:pt x="2487" y="893"/>
                  <a:pt x="2469" y="768"/>
                </a:cubicBezTo>
                <a:cubicBezTo>
                  <a:pt x="2445" y="600"/>
                  <a:pt x="2468" y="671"/>
                  <a:pt x="2441" y="594"/>
                </a:cubicBezTo>
                <a:cubicBezTo>
                  <a:pt x="2430" y="489"/>
                  <a:pt x="2397" y="407"/>
                  <a:pt x="2359" y="311"/>
                </a:cubicBezTo>
                <a:cubicBezTo>
                  <a:pt x="2345" y="275"/>
                  <a:pt x="2347" y="255"/>
                  <a:pt x="2323" y="228"/>
                </a:cubicBezTo>
                <a:cubicBezTo>
                  <a:pt x="2287" y="188"/>
                  <a:pt x="2260" y="166"/>
                  <a:pt x="2213" y="146"/>
                </a:cubicBezTo>
                <a:cubicBezTo>
                  <a:pt x="2201" y="141"/>
                  <a:pt x="2188" y="141"/>
                  <a:pt x="2176" y="137"/>
                </a:cubicBezTo>
                <a:cubicBezTo>
                  <a:pt x="2157" y="132"/>
                  <a:pt x="2121" y="119"/>
                  <a:pt x="2121" y="119"/>
                </a:cubicBezTo>
                <a:cubicBezTo>
                  <a:pt x="2046" y="66"/>
                  <a:pt x="1963" y="64"/>
                  <a:pt x="1875" y="55"/>
                </a:cubicBezTo>
                <a:cubicBezTo>
                  <a:pt x="1718" y="39"/>
                  <a:pt x="1565" y="10"/>
                  <a:pt x="1408" y="0"/>
                </a:cubicBezTo>
                <a:cubicBezTo>
                  <a:pt x="1308" y="9"/>
                  <a:pt x="1220" y="33"/>
                  <a:pt x="1125" y="64"/>
                </a:cubicBezTo>
                <a:cubicBezTo>
                  <a:pt x="1103" y="71"/>
                  <a:pt x="1079" y="91"/>
                  <a:pt x="1061" y="73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" name="Oval 49"/>
          <p:cNvSpPr>
            <a:spLocks noChangeArrowheads="1"/>
          </p:cNvSpPr>
          <p:nvPr/>
        </p:nvSpPr>
        <p:spPr bwMode="auto">
          <a:xfrm>
            <a:off x="4347474" y="2276475"/>
            <a:ext cx="1223963" cy="11509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9" name="Oval 50"/>
          <p:cNvSpPr>
            <a:spLocks noChangeArrowheads="1"/>
          </p:cNvSpPr>
          <p:nvPr/>
        </p:nvSpPr>
        <p:spPr bwMode="auto">
          <a:xfrm>
            <a:off x="5931799" y="2924175"/>
            <a:ext cx="1223963" cy="1150938"/>
          </a:xfrm>
          <a:prstGeom prst="ellipse">
            <a:avLst/>
          </a:prstGeom>
          <a:solidFill>
            <a:srgbClr val="F9CFEC"/>
          </a:solidFill>
          <a:ln w="9525">
            <a:solidFill>
              <a:srgbClr val="F9CFE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" name="Oval 51"/>
          <p:cNvSpPr>
            <a:spLocks noChangeArrowheads="1"/>
          </p:cNvSpPr>
          <p:nvPr/>
        </p:nvSpPr>
        <p:spPr bwMode="auto">
          <a:xfrm>
            <a:off x="4563374" y="3644900"/>
            <a:ext cx="1223963" cy="1150938"/>
          </a:xfrm>
          <a:prstGeom prst="ellipse">
            <a:avLst/>
          </a:prstGeom>
          <a:solidFill>
            <a:srgbClr val="CCFFFF"/>
          </a:solidFill>
          <a:ln w="9525">
            <a:solidFill>
              <a:srgbClr val="CC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1" name="Text Box 52"/>
          <p:cNvSpPr txBox="1">
            <a:spLocks noChangeArrowheads="1"/>
          </p:cNvSpPr>
          <p:nvPr/>
        </p:nvSpPr>
        <p:spPr bwMode="auto">
          <a:xfrm>
            <a:off x="386662" y="2565400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pt-BR" altLang="pt-BR" sz="2400"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pt-BR" altLang="pt-BR" sz="2400" baseline="-25000">
                <a:latin typeface="Times New Roman" panose="02020603050405020304" pitchFamily="18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2" name="Text Box 53"/>
          <p:cNvSpPr txBox="1">
            <a:spLocks noChangeArrowheads="1"/>
          </p:cNvSpPr>
          <p:nvPr/>
        </p:nvSpPr>
        <p:spPr bwMode="auto">
          <a:xfrm>
            <a:off x="5139637" y="2781300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pt-BR" altLang="pt-BR" sz="2400"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pt-BR" altLang="pt-BR" sz="2400" baseline="-25000">
                <a:latin typeface="Times New Roman" panose="02020603050405020304" pitchFamily="18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3" name="Text Box 54"/>
          <p:cNvSpPr txBox="1">
            <a:spLocks noChangeArrowheads="1"/>
          </p:cNvSpPr>
          <p:nvPr/>
        </p:nvSpPr>
        <p:spPr bwMode="auto">
          <a:xfrm>
            <a:off x="4634812" y="2276475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pt-BR" altLang="pt-BR" sz="2400"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pt-BR" altLang="pt-BR" sz="2400" baseline="-25000">
                <a:latin typeface="Times New Roman" panose="02020603050405020304" pitchFamily="18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4" name="Text Box 55"/>
          <p:cNvSpPr txBox="1">
            <a:spLocks noChangeArrowheads="1"/>
          </p:cNvSpPr>
          <p:nvPr/>
        </p:nvSpPr>
        <p:spPr bwMode="auto">
          <a:xfrm>
            <a:off x="4923737" y="4292600"/>
            <a:ext cx="522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pt-BR" altLang="pt-BR" sz="2400"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pt-BR" altLang="pt-BR" sz="2400" baseline="-25000">
                <a:latin typeface="Times New Roman" panose="02020603050405020304" pitchFamily="18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15" name="Text Box 56"/>
          <p:cNvSpPr txBox="1">
            <a:spLocks noChangeArrowheads="1"/>
          </p:cNvSpPr>
          <p:nvPr/>
        </p:nvSpPr>
        <p:spPr bwMode="auto">
          <a:xfrm>
            <a:off x="4491937" y="4003675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pt-BR" altLang="pt-BR" sz="2400"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pt-BR" altLang="pt-BR" sz="2400" baseline="-25000">
                <a:latin typeface="Times New Roman" panose="02020603050405020304" pitchFamily="18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6" name="Text Box 57"/>
          <p:cNvSpPr txBox="1">
            <a:spLocks noChangeArrowheads="1"/>
          </p:cNvSpPr>
          <p:nvPr/>
        </p:nvSpPr>
        <p:spPr bwMode="auto">
          <a:xfrm>
            <a:off x="6292162" y="2851150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pt-BR" altLang="pt-BR" sz="2400"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pt-BR" altLang="pt-BR" sz="2400" baseline="-25000">
                <a:latin typeface="Times New Roman" panose="02020603050405020304" pitchFamily="18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17" name="Text Box 58"/>
          <p:cNvSpPr txBox="1">
            <a:spLocks noChangeArrowheads="1"/>
          </p:cNvSpPr>
          <p:nvPr/>
        </p:nvSpPr>
        <p:spPr bwMode="auto">
          <a:xfrm>
            <a:off x="6795399" y="3284538"/>
            <a:ext cx="420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pt-BR" altLang="pt-BR" sz="2400"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pt-BR" altLang="pt-BR" sz="2400" baseline="-25000">
                <a:latin typeface="Times New Roman" panose="02020603050405020304" pitchFamily="18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18" name="Text Box 59"/>
          <p:cNvSpPr txBox="1">
            <a:spLocks noChangeArrowheads="1"/>
          </p:cNvSpPr>
          <p:nvPr/>
        </p:nvSpPr>
        <p:spPr bwMode="auto">
          <a:xfrm>
            <a:off x="5931799" y="3429000"/>
            <a:ext cx="522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pt-BR" altLang="pt-BR" sz="2400"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pt-BR" altLang="pt-BR" sz="2400" baseline="-25000">
                <a:latin typeface="Times New Roman" panose="02020603050405020304" pitchFamily="18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19" name="Text Box 60"/>
          <p:cNvSpPr txBox="1">
            <a:spLocks noChangeArrowheads="1"/>
          </p:cNvSpPr>
          <p:nvPr/>
        </p:nvSpPr>
        <p:spPr bwMode="auto">
          <a:xfrm>
            <a:off x="6363599" y="3573463"/>
            <a:ext cx="647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pt-BR" altLang="pt-BR" sz="2400"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pt-BR" altLang="pt-BR" sz="2400" baseline="-25000">
                <a:latin typeface="Times New Roman" panose="02020603050405020304" pitchFamily="18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0" name="Line 61"/>
          <p:cNvSpPr>
            <a:spLocks noChangeShapeType="1"/>
          </p:cNvSpPr>
          <p:nvPr/>
        </p:nvSpPr>
        <p:spPr bwMode="auto">
          <a:xfrm flipH="1">
            <a:off x="5642874" y="2276475"/>
            <a:ext cx="1584325" cy="2159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1" name="Line 62"/>
          <p:cNvSpPr>
            <a:spLocks noChangeShapeType="1"/>
          </p:cNvSpPr>
          <p:nvPr/>
        </p:nvSpPr>
        <p:spPr bwMode="auto">
          <a:xfrm flipH="1">
            <a:off x="7155762" y="3213100"/>
            <a:ext cx="503237" cy="287338"/>
          </a:xfrm>
          <a:prstGeom prst="line">
            <a:avLst/>
          </a:prstGeom>
          <a:noFill/>
          <a:ln w="28575">
            <a:solidFill>
              <a:srgbClr val="E31FA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2" name="Line 63"/>
          <p:cNvSpPr>
            <a:spLocks noChangeShapeType="1"/>
          </p:cNvSpPr>
          <p:nvPr/>
        </p:nvSpPr>
        <p:spPr bwMode="auto">
          <a:xfrm flipH="1" flipV="1">
            <a:off x="5858774" y="4437063"/>
            <a:ext cx="1368425" cy="287337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3" name="Text Box 64"/>
          <p:cNvSpPr txBox="1">
            <a:spLocks noChangeArrowheads="1"/>
          </p:cNvSpPr>
          <p:nvPr/>
        </p:nvSpPr>
        <p:spPr bwMode="auto">
          <a:xfrm>
            <a:off x="445399" y="5373688"/>
            <a:ext cx="309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pt-BR" altLang="pt-BR" sz="2400">
                <a:latin typeface="Times New Roman" panose="02020603050405020304" pitchFamily="18" charset="0"/>
                <a:cs typeface="Arial" panose="020B0604020202020204" pitchFamily="34" charset="0"/>
              </a:rPr>
              <a:t>Número de Clusters = 3</a:t>
            </a:r>
          </a:p>
        </p:txBody>
      </p:sp>
      <p:sp>
        <p:nvSpPr>
          <p:cNvPr id="24" name="Text Box 65"/>
          <p:cNvSpPr txBox="1">
            <a:spLocks noChangeArrowheads="1"/>
          </p:cNvSpPr>
          <p:nvPr/>
        </p:nvSpPr>
        <p:spPr bwMode="auto">
          <a:xfrm>
            <a:off x="5715899" y="5300663"/>
            <a:ext cx="2536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pt-BR" altLang="pt-BR" sz="2400">
                <a:latin typeface="Times New Roman" panose="02020603050405020304" pitchFamily="18" charset="0"/>
                <a:cs typeface="Arial" panose="020B0604020202020204" pitchFamily="34" charset="0"/>
              </a:rPr>
              <a:t>Conceito = Doença</a:t>
            </a:r>
          </a:p>
        </p:txBody>
      </p:sp>
      <p:sp>
        <p:nvSpPr>
          <p:cNvPr id="25" name="Text Box 66"/>
          <p:cNvSpPr txBox="1">
            <a:spLocks noChangeArrowheads="1"/>
          </p:cNvSpPr>
          <p:nvPr/>
        </p:nvSpPr>
        <p:spPr bwMode="auto">
          <a:xfrm>
            <a:off x="7371662" y="1916113"/>
            <a:ext cx="1446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pt-BR" altLang="pt-BR" sz="2400" b="1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Doença X</a:t>
            </a:r>
          </a:p>
        </p:txBody>
      </p:sp>
      <p:sp>
        <p:nvSpPr>
          <p:cNvPr id="26" name="Text Box 67"/>
          <p:cNvSpPr txBox="1">
            <a:spLocks noChangeArrowheads="1"/>
          </p:cNvSpPr>
          <p:nvPr/>
        </p:nvSpPr>
        <p:spPr bwMode="auto">
          <a:xfrm>
            <a:off x="7300224" y="4508500"/>
            <a:ext cx="1428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pt-BR" altLang="pt-BR" sz="2400" b="1">
                <a:solidFill>
                  <a:srgbClr val="0033C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Doença Z</a:t>
            </a:r>
          </a:p>
        </p:txBody>
      </p:sp>
      <p:sp>
        <p:nvSpPr>
          <p:cNvPr id="27" name="Text Box 68"/>
          <p:cNvSpPr txBox="1">
            <a:spLocks noChangeArrowheads="1"/>
          </p:cNvSpPr>
          <p:nvPr/>
        </p:nvSpPr>
        <p:spPr bwMode="auto">
          <a:xfrm>
            <a:off x="7371662" y="2781300"/>
            <a:ext cx="1446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pt-BR" altLang="pt-BR" sz="2400" b="1">
                <a:solidFill>
                  <a:srgbClr val="E31FA6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Doença Y</a:t>
            </a:r>
          </a:p>
        </p:txBody>
      </p:sp>
      <p:sp>
        <p:nvSpPr>
          <p:cNvPr id="28" name="Text Box 69"/>
          <p:cNvSpPr txBox="1">
            <a:spLocks noChangeArrowheads="1"/>
          </p:cNvSpPr>
          <p:nvPr/>
        </p:nvSpPr>
        <p:spPr bwMode="auto">
          <a:xfrm>
            <a:off x="4923737" y="3500438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pt-BR" altLang="pt-BR" sz="2400"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pt-BR" altLang="pt-BR" sz="2400" baseline="-25000">
                <a:latin typeface="Times New Roman" panose="02020603050405020304" pitchFamily="18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29" name="Text Box 70"/>
          <p:cNvSpPr txBox="1">
            <a:spLocks noChangeArrowheads="1"/>
          </p:cNvSpPr>
          <p:nvPr/>
        </p:nvSpPr>
        <p:spPr bwMode="auto">
          <a:xfrm>
            <a:off x="5426974" y="4005263"/>
            <a:ext cx="420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pt-BR" altLang="pt-BR" sz="2400"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pt-BR" altLang="pt-BR" sz="2400" baseline="-25000">
                <a:latin typeface="Times New Roman" panose="02020603050405020304" pitchFamily="18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30" name="Text Box 71"/>
          <p:cNvSpPr txBox="1">
            <a:spLocks noChangeArrowheads="1"/>
          </p:cNvSpPr>
          <p:nvPr/>
        </p:nvSpPr>
        <p:spPr bwMode="auto">
          <a:xfrm>
            <a:off x="386662" y="1989138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pt-BR" altLang="pt-BR" sz="2400"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pt-BR" altLang="pt-BR" sz="2400" baseline="-25000">
                <a:latin typeface="Times New Roman" panose="02020603050405020304" pitchFamily="18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1" name="Text Box 72"/>
          <p:cNvSpPr txBox="1">
            <a:spLocks noChangeArrowheads="1"/>
          </p:cNvSpPr>
          <p:nvPr/>
        </p:nvSpPr>
        <p:spPr bwMode="auto">
          <a:xfrm>
            <a:off x="459687" y="3068638"/>
            <a:ext cx="27305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pt-BR" altLang="pt-BR" sz="2800" b="1">
                <a:latin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eaLnBrk="1" hangingPunct="1"/>
            <a:r>
              <a:rPr lang="pt-BR" altLang="pt-BR" sz="2800" b="1">
                <a:latin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eaLnBrk="1" hangingPunct="1"/>
            <a:r>
              <a:rPr lang="pt-BR" altLang="pt-BR" sz="2800" b="1">
                <a:latin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2" name="Text Box 73"/>
          <p:cNvSpPr txBox="1">
            <a:spLocks noChangeArrowheads="1"/>
          </p:cNvSpPr>
          <p:nvPr/>
        </p:nvSpPr>
        <p:spPr bwMode="auto">
          <a:xfrm>
            <a:off x="4491937" y="2924175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pt-BR" altLang="pt-BR" sz="2400"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pt-BR" altLang="pt-BR" sz="2400" baseline="-25000">
                <a:latin typeface="Times New Roman" panose="02020603050405020304" pitchFamily="18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3" name="Text Box 74"/>
          <p:cNvSpPr txBox="1">
            <a:spLocks noChangeArrowheads="1"/>
          </p:cNvSpPr>
          <p:nvPr/>
        </p:nvSpPr>
        <p:spPr bwMode="auto">
          <a:xfrm>
            <a:off x="459687" y="4941888"/>
            <a:ext cx="8048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pt-BR" altLang="pt-BR" sz="2000">
                <a:latin typeface="Times New Roman" panose="02020603050405020304" pitchFamily="18" charset="0"/>
                <a:cs typeface="Arial" panose="020B0604020202020204" pitchFamily="34" charset="0"/>
              </a:rPr>
              <a:t>Nome</a:t>
            </a:r>
          </a:p>
        </p:txBody>
      </p:sp>
      <p:sp>
        <p:nvSpPr>
          <p:cNvPr id="34" name="Text Box 75"/>
          <p:cNvSpPr txBox="1">
            <a:spLocks noChangeArrowheads="1"/>
          </p:cNvSpPr>
          <p:nvPr/>
        </p:nvSpPr>
        <p:spPr bwMode="auto">
          <a:xfrm>
            <a:off x="1539187" y="4941888"/>
            <a:ext cx="692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pt-BR" altLang="pt-BR" sz="2000">
                <a:latin typeface="Times New Roman" panose="02020603050405020304" pitchFamily="18" charset="0"/>
                <a:cs typeface="Arial" panose="020B0604020202020204" pitchFamily="34" charset="0"/>
              </a:rPr>
              <a:t>Sexo</a:t>
            </a:r>
          </a:p>
        </p:txBody>
      </p:sp>
      <p:sp>
        <p:nvSpPr>
          <p:cNvPr id="35" name="Text Box 76"/>
          <p:cNvSpPr txBox="1">
            <a:spLocks noChangeArrowheads="1"/>
          </p:cNvSpPr>
          <p:nvPr/>
        </p:nvSpPr>
        <p:spPr bwMode="auto">
          <a:xfrm>
            <a:off x="2618687" y="4941888"/>
            <a:ext cx="1127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pt-BR" altLang="pt-BR" sz="2000">
                <a:latin typeface="Times New Roman" panose="02020603050405020304" pitchFamily="18" charset="0"/>
                <a:cs typeface="Arial" panose="020B0604020202020204" pitchFamily="34" charset="0"/>
              </a:rPr>
              <a:t>Sintomas</a:t>
            </a:r>
          </a:p>
        </p:txBody>
      </p:sp>
      <p:sp>
        <p:nvSpPr>
          <p:cNvPr id="36" name="Line 77"/>
          <p:cNvSpPr>
            <a:spLocks noChangeShapeType="1"/>
          </p:cNvSpPr>
          <p:nvPr/>
        </p:nvSpPr>
        <p:spPr bwMode="auto">
          <a:xfrm flipV="1">
            <a:off x="962924" y="4652963"/>
            <a:ext cx="144463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7" name="Line 78"/>
          <p:cNvSpPr>
            <a:spLocks noChangeShapeType="1"/>
          </p:cNvSpPr>
          <p:nvPr/>
        </p:nvSpPr>
        <p:spPr bwMode="auto">
          <a:xfrm flipH="1" flipV="1">
            <a:off x="1683649" y="4652963"/>
            <a:ext cx="142875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8" name="Line 79"/>
          <p:cNvSpPr>
            <a:spLocks noChangeShapeType="1"/>
          </p:cNvSpPr>
          <p:nvPr/>
        </p:nvSpPr>
        <p:spPr bwMode="auto">
          <a:xfrm>
            <a:off x="2186887" y="4652963"/>
            <a:ext cx="504825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9" name="Line 80"/>
          <p:cNvSpPr>
            <a:spLocks noChangeShapeType="1"/>
          </p:cNvSpPr>
          <p:nvPr/>
        </p:nvSpPr>
        <p:spPr bwMode="auto">
          <a:xfrm>
            <a:off x="2618687" y="4652963"/>
            <a:ext cx="2889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0" name="Line 81"/>
          <p:cNvSpPr>
            <a:spLocks noChangeShapeType="1"/>
          </p:cNvSpPr>
          <p:nvPr/>
        </p:nvSpPr>
        <p:spPr bwMode="auto">
          <a:xfrm flipH="1" flipV="1">
            <a:off x="3050487" y="4652963"/>
            <a:ext cx="144462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1" name="Line 82"/>
          <p:cNvSpPr>
            <a:spLocks noChangeShapeType="1"/>
          </p:cNvSpPr>
          <p:nvPr/>
        </p:nvSpPr>
        <p:spPr bwMode="auto">
          <a:xfrm flipV="1">
            <a:off x="3410849" y="4652963"/>
            <a:ext cx="144463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7889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 animBg="1"/>
      <p:bldP spid="21" grpId="0" animBg="1"/>
      <p:bldP spid="22" grpId="0" animBg="1"/>
      <p:bldP spid="23" grpId="0"/>
      <p:bldP spid="24" grpId="0"/>
      <p:bldP spid="25" grpId="0"/>
      <p:bldP spid="26" grpId="0"/>
      <p:bldP spid="27" grpId="0"/>
      <p:bldP spid="28" grpId="0"/>
      <p:bldP spid="29" grpId="0"/>
      <p:bldP spid="32" grpId="0"/>
      <p:bldP spid="33" grpId="0"/>
      <p:bldP spid="34" grpId="0"/>
      <p:bldP spid="35" grpId="0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8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altLang="pt-BR" dirty="0"/>
              <a:t>Análise de Clusters: Objetivos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2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</a:pPr>
            <a:r>
              <a:rPr lang="pt-BR" altLang="pt-BR" sz="2000" b="1" dirty="0">
                <a:solidFill>
                  <a:schemeClr val="tx2"/>
                </a:solidFill>
              </a:rPr>
              <a:t>Compreensão dos dados</a:t>
            </a:r>
            <a:r>
              <a:rPr lang="pt-BR" altLang="pt-BR" sz="2000" dirty="0"/>
              <a:t> </a:t>
            </a:r>
          </a:p>
          <a:p>
            <a:pPr marL="1377950" lvl="2" indent="-468313">
              <a:lnSpc>
                <a:spcPct val="80000"/>
              </a:lnSpc>
              <a:buFont typeface="Wingdings" panose="05000000000000000000" pitchFamily="2" charset="2"/>
              <a:buChar char="n"/>
            </a:pPr>
            <a:r>
              <a:rPr lang="pt-BR" altLang="pt-BR" dirty="0"/>
              <a:t>  Existe algum conceito inerente a cada grupo. </a:t>
            </a:r>
          </a:p>
          <a:p>
            <a:pPr marL="1377950" lvl="2" indent="-468313">
              <a:lnSpc>
                <a:spcPct val="80000"/>
              </a:lnSpc>
              <a:buFont typeface="Wingdings" panose="05000000000000000000" pitchFamily="2" charset="2"/>
              <a:buChar char="n"/>
            </a:pPr>
            <a:r>
              <a:rPr lang="pt-BR" altLang="pt-BR" dirty="0"/>
              <a:t>  Que conceito é este </a:t>
            </a:r>
            <a:r>
              <a:rPr lang="en-US" altLang="pt-BR" dirty="0"/>
              <a:t>?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pt-BR" sz="2000" b="1" dirty="0">
                <a:solidFill>
                  <a:schemeClr val="tx2"/>
                </a:solidFill>
              </a:rPr>
              <a:t>  </a:t>
            </a:r>
            <a:r>
              <a:rPr lang="en-US" altLang="pt-BR" sz="2000" b="1" dirty="0" err="1">
                <a:solidFill>
                  <a:schemeClr val="tx2"/>
                </a:solidFill>
              </a:rPr>
              <a:t>Utilidade</a:t>
            </a:r>
            <a:r>
              <a:rPr lang="en-US" altLang="pt-BR" sz="2000" b="1" dirty="0">
                <a:solidFill>
                  <a:schemeClr val="tx2"/>
                </a:solidFill>
              </a:rPr>
              <a:t> </a:t>
            </a:r>
            <a:r>
              <a:rPr lang="en-US" altLang="pt-BR" sz="2000" b="1" dirty="0" err="1">
                <a:solidFill>
                  <a:schemeClr val="tx2"/>
                </a:solidFill>
              </a:rPr>
              <a:t>em</a:t>
            </a:r>
            <a:r>
              <a:rPr lang="en-US" altLang="pt-BR" sz="2000" b="1" dirty="0">
                <a:solidFill>
                  <a:schemeClr val="tx2"/>
                </a:solidFill>
              </a:rPr>
              <a:t> </a:t>
            </a:r>
            <a:r>
              <a:rPr lang="en-US" altLang="pt-BR" sz="2000" b="1" dirty="0" err="1">
                <a:solidFill>
                  <a:schemeClr val="tx2"/>
                </a:solidFill>
              </a:rPr>
              <a:t>outras</a:t>
            </a:r>
            <a:r>
              <a:rPr lang="en-US" altLang="pt-BR" sz="2000" b="1" dirty="0">
                <a:solidFill>
                  <a:schemeClr val="tx2"/>
                </a:solidFill>
              </a:rPr>
              <a:t> </a:t>
            </a:r>
            <a:r>
              <a:rPr lang="en-US" altLang="pt-BR" sz="2000" b="1" dirty="0" err="1">
                <a:solidFill>
                  <a:schemeClr val="tx2"/>
                </a:solidFill>
              </a:rPr>
              <a:t>tarefas</a:t>
            </a:r>
            <a:r>
              <a:rPr lang="en-US" altLang="pt-BR" sz="2000" b="1" dirty="0">
                <a:solidFill>
                  <a:schemeClr val="tx2"/>
                </a:solidFill>
              </a:rPr>
              <a:t> </a:t>
            </a:r>
          </a:p>
          <a:p>
            <a:pPr marL="1004888" lvl="1" indent="-533400">
              <a:lnSpc>
                <a:spcPct val="80000"/>
              </a:lnSpc>
              <a:buNone/>
            </a:pPr>
            <a:r>
              <a:rPr lang="en-US" altLang="pt-BR" sz="2000" dirty="0"/>
              <a:t>	</a:t>
            </a:r>
            <a:r>
              <a:rPr lang="en-US" altLang="pt-BR" sz="2000" dirty="0" err="1"/>
              <a:t>Cada</a:t>
            </a:r>
            <a:r>
              <a:rPr lang="en-US" altLang="pt-BR" sz="2000" dirty="0"/>
              <a:t> cluster </a:t>
            </a:r>
            <a:r>
              <a:rPr lang="en-US" altLang="pt-BR" sz="2000" dirty="0" err="1"/>
              <a:t>pode</a:t>
            </a:r>
            <a:r>
              <a:rPr lang="en-US" altLang="pt-BR" sz="2000" dirty="0"/>
              <a:t> </a:t>
            </a:r>
            <a:r>
              <a:rPr lang="en-US" altLang="pt-BR" sz="2000" dirty="0" err="1"/>
              <a:t>ser</a:t>
            </a:r>
            <a:r>
              <a:rPr lang="en-US" altLang="pt-BR" sz="2000" dirty="0"/>
              <a:t> </a:t>
            </a:r>
            <a:r>
              <a:rPr lang="en-US" altLang="pt-BR" sz="2000" dirty="0" err="1"/>
              <a:t>representado</a:t>
            </a:r>
            <a:r>
              <a:rPr lang="en-US" altLang="pt-BR" sz="2000" dirty="0"/>
              <a:t> </a:t>
            </a:r>
            <a:r>
              <a:rPr lang="en-US" altLang="pt-BR" sz="2000" dirty="0" err="1"/>
              <a:t>por</a:t>
            </a:r>
            <a:r>
              <a:rPr lang="en-US" altLang="pt-BR" sz="2000" dirty="0"/>
              <a:t> um </a:t>
            </a:r>
            <a:r>
              <a:rPr lang="en-US" altLang="pt-BR" sz="2000" i="1" dirty="0" err="1">
                <a:solidFill>
                  <a:schemeClr val="tx2"/>
                </a:solidFill>
              </a:rPr>
              <a:t>objeto</a:t>
            </a:r>
            <a:r>
              <a:rPr lang="en-US" altLang="pt-BR" sz="2000" i="1" dirty="0">
                <a:solidFill>
                  <a:schemeClr val="tx2"/>
                </a:solidFill>
              </a:rPr>
              <a:t> </a:t>
            </a:r>
            <a:r>
              <a:rPr lang="en-US" altLang="pt-BR" sz="2000" i="1" dirty="0" err="1">
                <a:solidFill>
                  <a:schemeClr val="tx2"/>
                </a:solidFill>
              </a:rPr>
              <a:t>protótipo</a:t>
            </a:r>
            <a:r>
              <a:rPr lang="en-US" altLang="pt-BR" sz="2000" i="1" dirty="0"/>
              <a:t> </a:t>
            </a:r>
            <a:r>
              <a:rPr lang="en-US" altLang="pt-BR" sz="2000" dirty="0"/>
              <a:t>que </a:t>
            </a:r>
            <a:r>
              <a:rPr lang="en-US" altLang="pt-BR" sz="2000" dirty="0" err="1"/>
              <a:t>caracteriza</a:t>
            </a:r>
            <a:r>
              <a:rPr lang="en-US" altLang="pt-BR" sz="2000" dirty="0"/>
              <a:t> o cluster</a:t>
            </a:r>
          </a:p>
          <a:p>
            <a:pPr marL="1004888" lvl="1" indent="-533400">
              <a:lnSpc>
                <a:spcPct val="80000"/>
              </a:lnSpc>
            </a:pPr>
            <a:r>
              <a:rPr lang="pt-BR" altLang="pt-BR" sz="2000" b="1" i="1" dirty="0">
                <a:solidFill>
                  <a:srgbClr val="981B06"/>
                </a:solidFill>
              </a:rPr>
              <a:t>Sumarização</a:t>
            </a:r>
            <a:r>
              <a:rPr lang="pt-BR" altLang="pt-BR" sz="2000" dirty="0"/>
              <a:t> : Algoritmos aplicados em grandes volumes de dados podem ser aplicados apenas aos protótipos, reduzindo assim o tempo de execução</a:t>
            </a:r>
          </a:p>
          <a:p>
            <a:pPr marL="1004888" lvl="1" indent="-533400">
              <a:lnSpc>
                <a:spcPct val="80000"/>
              </a:lnSpc>
            </a:pPr>
            <a:r>
              <a:rPr lang="pt-BR" altLang="pt-BR" sz="2000" b="1" i="1" dirty="0">
                <a:solidFill>
                  <a:srgbClr val="981B06"/>
                </a:solidFill>
              </a:rPr>
              <a:t>Compressão</a:t>
            </a:r>
            <a:r>
              <a:rPr lang="pt-BR" altLang="pt-BR" sz="2000" dirty="0"/>
              <a:t> : o objeto protótipo representa cada objeto dentro do seu cluster</a:t>
            </a:r>
          </a:p>
          <a:p>
            <a:pPr marL="1004888" lvl="1" indent="-533400">
              <a:lnSpc>
                <a:spcPct val="80000"/>
              </a:lnSpc>
            </a:pPr>
            <a:r>
              <a:rPr lang="pt-BR" altLang="pt-BR" sz="2000" b="1" i="1" dirty="0">
                <a:solidFill>
                  <a:srgbClr val="981B06"/>
                </a:solidFill>
              </a:rPr>
              <a:t>Otimização do cálculo dos vizinhos mais próximos</a:t>
            </a:r>
            <a:r>
              <a:rPr lang="pt-BR" altLang="pt-BR" sz="2000" dirty="0"/>
              <a:t>: </a:t>
            </a:r>
          </a:p>
          <a:p>
            <a:pPr marL="1377950" lvl="2" indent="-468313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dirty="0"/>
              <a:t>  Se dois protótipos estão distantes então os objetos nos respectivos clusters também estão distantes. </a:t>
            </a:r>
          </a:p>
          <a:p>
            <a:pPr marL="1377950" lvl="2" indent="-468313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dirty="0"/>
              <a:t>   Os objetos mais próximos do objeto X devem ser procurados no cluster correspondente ao protótipo mais próximo de X. </a:t>
            </a:r>
            <a:endParaRPr lang="en-US" alt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2201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8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altLang="pt-BR" dirty="0"/>
              <a:t>O que é um cluster </a:t>
            </a:r>
            <a:r>
              <a:rPr lang="en-US" altLang="pt-BR" dirty="0"/>
              <a:t>?</a:t>
            </a:r>
            <a:endParaRPr lang="pt-BR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95288" y="3357563"/>
            <a:ext cx="4248150" cy="158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787900" y="4365625"/>
            <a:ext cx="4033838" cy="15128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468313" y="2349500"/>
            <a:ext cx="1081087" cy="9366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898525" y="2420938"/>
            <a:ext cx="73025" cy="71437"/>
          </a:xfrm>
          <a:prstGeom prst="ellipse">
            <a:avLst/>
          </a:prstGeom>
          <a:solidFill>
            <a:srgbClr val="981B0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1114425" y="2636838"/>
            <a:ext cx="73025" cy="71437"/>
          </a:xfrm>
          <a:prstGeom prst="ellipse">
            <a:avLst/>
          </a:prstGeom>
          <a:solidFill>
            <a:srgbClr val="981B0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1330325" y="2852738"/>
            <a:ext cx="73025" cy="71437"/>
          </a:xfrm>
          <a:prstGeom prst="ellipse">
            <a:avLst/>
          </a:prstGeom>
          <a:solidFill>
            <a:srgbClr val="981B0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682625" y="2708275"/>
            <a:ext cx="73025" cy="71438"/>
          </a:xfrm>
          <a:prstGeom prst="ellipse">
            <a:avLst/>
          </a:prstGeom>
          <a:solidFill>
            <a:srgbClr val="981B0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898525" y="3068638"/>
            <a:ext cx="73025" cy="71437"/>
          </a:xfrm>
          <a:prstGeom prst="ellipse">
            <a:avLst/>
          </a:prstGeom>
          <a:solidFill>
            <a:srgbClr val="981B0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3" name="Oval 11"/>
          <p:cNvSpPr>
            <a:spLocks noChangeArrowheads="1"/>
          </p:cNvSpPr>
          <p:nvPr/>
        </p:nvSpPr>
        <p:spPr bwMode="auto">
          <a:xfrm>
            <a:off x="1331913" y="2636838"/>
            <a:ext cx="73025" cy="71437"/>
          </a:xfrm>
          <a:prstGeom prst="ellipse">
            <a:avLst/>
          </a:prstGeom>
          <a:solidFill>
            <a:srgbClr val="981B0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4" name="Oval 12"/>
          <p:cNvSpPr>
            <a:spLocks noChangeArrowheads="1"/>
          </p:cNvSpPr>
          <p:nvPr/>
        </p:nvSpPr>
        <p:spPr bwMode="auto">
          <a:xfrm>
            <a:off x="971550" y="2924175"/>
            <a:ext cx="73025" cy="71438"/>
          </a:xfrm>
          <a:prstGeom prst="ellipse">
            <a:avLst/>
          </a:prstGeom>
          <a:solidFill>
            <a:srgbClr val="981B0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5" name="Oval 13"/>
          <p:cNvSpPr>
            <a:spLocks noChangeArrowheads="1"/>
          </p:cNvSpPr>
          <p:nvPr/>
        </p:nvSpPr>
        <p:spPr bwMode="auto">
          <a:xfrm>
            <a:off x="898525" y="2708275"/>
            <a:ext cx="73025" cy="71438"/>
          </a:xfrm>
          <a:prstGeom prst="ellipse">
            <a:avLst/>
          </a:prstGeom>
          <a:solidFill>
            <a:srgbClr val="981B0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6" name="Oval 14"/>
          <p:cNvSpPr>
            <a:spLocks noChangeArrowheads="1"/>
          </p:cNvSpPr>
          <p:nvPr/>
        </p:nvSpPr>
        <p:spPr bwMode="auto">
          <a:xfrm>
            <a:off x="1187450" y="2995613"/>
            <a:ext cx="73025" cy="71437"/>
          </a:xfrm>
          <a:prstGeom prst="ellipse">
            <a:avLst/>
          </a:prstGeom>
          <a:solidFill>
            <a:srgbClr val="981B0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" name="Oval 15"/>
          <p:cNvSpPr>
            <a:spLocks noChangeArrowheads="1"/>
          </p:cNvSpPr>
          <p:nvPr/>
        </p:nvSpPr>
        <p:spPr bwMode="auto">
          <a:xfrm>
            <a:off x="755650" y="2924175"/>
            <a:ext cx="73025" cy="71438"/>
          </a:xfrm>
          <a:prstGeom prst="ellipse">
            <a:avLst/>
          </a:prstGeom>
          <a:solidFill>
            <a:srgbClr val="981B0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8" name="Oval 16"/>
          <p:cNvSpPr>
            <a:spLocks noChangeArrowheads="1"/>
          </p:cNvSpPr>
          <p:nvPr/>
        </p:nvSpPr>
        <p:spPr bwMode="auto">
          <a:xfrm>
            <a:off x="2124075" y="2276475"/>
            <a:ext cx="1057275" cy="9366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9" name="Oval 17"/>
          <p:cNvSpPr>
            <a:spLocks noChangeArrowheads="1"/>
          </p:cNvSpPr>
          <p:nvPr/>
        </p:nvSpPr>
        <p:spPr bwMode="auto">
          <a:xfrm>
            <a:off x="2533650" y="2349500"/>
            <a:ext cx="71438" cy="71438"/>
          </a:xfrm>
          <a:prstGeom prst="ellipse">
            <a:avLst/>
          </a:prstGeom>
          <a:solidFill>
            <a:srgbClr val="981B0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" name="Oval 18"/>
          <p:cNvSpPr>
            <a:spLocks noChangeArrowheads="1"/>
          </p:cNvSpPr>
          <p:nvPr/>
        </p:nvSpPr>
        <p:spPr bwMode="auto">
          <a:xfrm>
            <a:off x="2749550" y="2565400"/>
            <a:ext cx="71438" cy="71438"/>
          </a:xfrm>
          <a:prstGeom prst="ellipse">
            <a:avLst/>
          </a:prstGeom>
          <a:solidFill>
            <a:srgbClr val="981B0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1" name="Oval 19"/>
          <p:cNvSpPr>
            <a:spLocks noChangeArrowheads="1"/>
          </p:cNvSpPr>
          <p:nvPr/>
        </p:nvSpPr>
        <p:spPr bwMode="auto">
          <a:xfrm>
            <a:off x="2965450" y="2781300"/>
            <a:ext cx="71438" cy="71438"/>
          </a:xfrm>
          <a:prstGeom prst="ellipse">
            <a:avLst/>
          </a:prstGeom>
          <a:solidFill>
            <a:srgbClr val="981B0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2" name="Oval 20"/>
          <p:cNvSpPr>
            <a:spLocks noChangeArrowheads="1"/>
          </p:cNvSpPr>
          <p:nvPr/>
        </p:nvSpPr>
        <p:spPr bwMode="auto">
          <a:xfrm>
            <a:off x="2317750" y="2636838"/>
            <a:ext cx="71438" cy="71437"/>
          </a:xfrm>
          <a:prstGeom prst="ellipse">
            <a:avLst/>
          </a:prstGeom>
          <a:solidFill>
            <a:srgbClr val="981B0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3" name="Oval 21"/>
          <p:cNvSpPr>
            <a:spLocks noChangeArrowheads="1"/>
          </p:cNvSpPr>
          <p:nvPr/>
        </p:nvSpPr>
        <p:spPr bwMode="auto">
          <a:xfrm>
            <a:off x="2533650" y="2997200"/>
            <a:ext cx="71438" cy="71438"/>
          </a:xfrm>
          <a:prstGeom prst="ellipse">
            <a:avLst/>
          </a:prstGeom>
          <a:solidFill>
            <a:srgbClr val="981B0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4" name="Oval 22"/>
          <p:cNvSpPr>
            <a:spLocks noChangeArrowheads="1"/>
          </p:cNvSpPr>
          <p:nvPr/>
        </p:nvSpPr>
        <p:spPr bwMode="auto">
          <a:xfrm>
            <a:off x="2967038" y="2565400"/>
            <a:ext cx="71437" cy="71438"/>
          </a:xfrm>
          <a:prstGeom prst="ellipse">
            <a:avLst/>
          </a:prstGeom>
          <a:solidFill>
            <a:srgbClr val="981B0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5" name="Oval 23"/>
          <p:cNvSpPr>
            <a:spLocks noChangeArrowheads="1"/>
          </p:cNvSpPr>
          <p:nvPr/>
        </p:nvSpPr>
        <p:spPr bwMode="auto">
          <a:xfrm>
            <a:off x="2606675" y="2852738"/>
            <a:ext cx="71438" cy="71437"/>
          </a:xfrm>
          <a:prstGeom prst="ellipse">
            <a:avLst/>
          </a:prstGeom>
          <a:solidFill>
            <a:srgbClr val="981B0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" name="Oval 24"/>
          <p:cNvSpPr>
            <a:spLocks noChangeArrowheads="1"/>
          </p:cNvSpPr>
          <p:nvPr/>
        </p:nvSpPr>
        <p:spPr bwMode="auto">
          <a:xfrm>
            <a:off x="2533650" y="2636838"/>
            <a:ext cx="71438" cy="71437"/>
          </a:xfrm>
          <a:prstGeom prst="ellipse">
            <a:avLst/>
          </a:prstGeom>
          <a:solidFill>
            <a:srgbClr val="981B0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7" name="Oval 25"/>
          <p:cNvSpPr>
            <a:spLocks noChangeArrowheads="1"/>
          </p:cNvSpPr>
          <p:nvPr/>
        </p:nvSpPr>
        <p:spPr bwMode="auto">
          <a:xfrm>
            <a:off x="2822575" y="2924175"/>
            <a:ext cx="71438" cy="71438"/>
          </a:xfrm>
          <a:prstGeom prst="ellipse">
            <a:avLst/>
          </a:prstGeom>
          <a:solidFill>
            <a:srgbClr val="981B0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8" name="Oval 26"/>
          <p:cNvSpPr>
            <a:spLocks noChangeArrowheads="1"/>
          </p:cNvSpPr>
          <p:nvPr/>
        </p:nvSpPr>
        <p:spPr bwMode="auto">
          <a:xfrm>
            <a:off x="2390775" y="2852738"/>
            <a:ext cx="71438" cy="71437"/>
          </a:xfrm>
          <a:prstGeom prst="ellipse">
            <a:avLst/>
          </a:prstGeom>
          <a:solidFill>
            <a:srgbClr val="981B0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9" name="Text Box 27"/>
          <p:cNvSpPr txBox="1">
            <a:spLocks noChangeArrowheads="1"/>
          </p:cNvSpPr>
          <p:nvPr/>
        </p:nvSpPr>
        <p:spPr bwMode="auto">
          <a:xfrm>
            <a:off x="5435600" y="3932238"/>
            <a:ext cx="2508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pt-BR" altLang="pt-BR" b="1" u="sng">
                <a:solidFill>
                  <a:srgbClr val="981B06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Baseados em Protótipos</a:t>
            </a:r>
            <a:endParaRPr lang="en-US" altLang="pt-BR" b="1" u="sng">
              <a:solidFill>
                <a:srgbClr val="981B06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395288" y="3573463"/>
            <a:ext cx="4195762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pt-BR" altLang="pt-BR">
                <a:latin typeface="Times New Roman" panose="02020603050405020304" pitchFamily="18" charset="0"/>
                <a:cs typeface="Arial" panose="020B0604020202020204" pitchFamily="34" charset="0"/>
              </a:rPr>
              <a:t>Um </a:t>
            </a:r>
            <a:r>
              <a:rPr lang="pt-BR" altLang="pt-BR" i="1">
                <a:latin typeface="Times New Roman" panose="02020603050405020304" pitchFamily="18" charset="0"/>
                <a:cs typeface="Arial" panose="020B0604020202020204" pitchFamily="34" charset="0"/>
              </a:rPr>
              <a:t>cluster</a:t>
            </a:r>
            <a:r>
              <a:rPr lang="pt-BR" altLang="pt-BR">
                <a:latin typeface="Times New Roman" panose="02020603050405020304" pitchFamily="18" charset="0"/>
                <a:cs typeface="Arial" panose="020B0604020202020204" pitchFamily="34" charset="0"/>
              </a:rPr>
              <a:t> é um conjunto de objetos no qual cada objeto está mais próximo (ou é mais similar) a objetos dentro do cluster do que qualquer objeto fora do cluster.</a:t>
            </a:r>
            <a:endParaRPr lang="en-US" altLang="pt-BR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1" name="Oval 29"/>
          <p:cNvSpPr>
            <a:spLocks noChangeArrowheads="1"/>
          </p:cNvSpPr>
          <p:nvPr/>
        </p:nvSpPr>
        <p:spPr bwMode="auto">
          <a:xfrm>
            <a:off x="5076825" y="2997200"/>
            <a:ext cx="1081088" cy="9366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2" name="Oval 30"/>
          <p:cNvSpPr>
            <a:spLocks noChangeArrowheads="1"/>
          </p:cNvSpPr>
          <p:nvPr/>
        </p:nvSpPr>
        <p:spPr bwMode="auto">
          <a:xfrm>
            <a:off x="5507038" y="3068638"/>
            <a:ext cx="73025" cy="71437"/>
          </a:xfrm>
          <a:prstGeom prst="ellipse">
            <a:avLst/>
          </a:prstGeom>
          <a:solidFill>
            <a:srgbClr val="981B0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3" name="Oval 31"/>
          <p:cNvSpPr>
            <a:spLocks noChangeArrowheads="1"/>
          </p:cNvSpPr>
          <p:nvPr/>
        </p:nvSpPr>
        <p:spPr bwMode="auto">
          <a:xfrm>
            <a:off x="5722938" y="3284538"/>
            <a:ext cx="73025" cy="71437"/>
          </a:xfrm>
          <a:prstGeom prst="ellipse">
            <a:avLst/>
          </a:prstGeom>
          <a:solidFill>
            <a:srgbClr val="981B0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4" name="Oval 32"/>
          <p:cNvSpPr>
            <a:spLocks noChangeArrowheads="1"/>
          </p:cNvSpPr>
          <p:nvPr/>
        </p:nvSpPr>
        <p:spPr bwMode="auto">
          <a:xfrm>
            <a:off x="5938838" y="3571875"/>
            <a:ext cx="71437" cy="71438"/>
          </a:xfrm>
          <a:prstGeom prst="ellipse">
            <a:avLst/>
          </a:prstGeom>
          <a:solidFill>
            <a:srgbClr val="981B0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5" name="Oval 33"/>
          <p:cNvSpPr>
            <a:spLocks noChangeArrowheads="1"/>
          </p:cNvSpPr>
          <p:nvPr/>
        </p:nvSpPr>
        <p:spPr bwMode="auto">
          <a:xfrm>
            <a:off x="5291138" y="3355975"/>
            <a:ext cx="73025" cy="71438"/>
          </a:xfrm>
          <a:prstGeom prst="ellipse">
            <a:avLst/>
          </a:prstGeom>
          <a:solidFill>
            <a:srgbClr val="981B0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6" name="Oval 34"/>
          <p:cNvSpPr>
            <a:spLocks noChangeArrowheads="1"/>
          </p:cNvSpPr>
          <p:nvPr/>
        </p:nvSpPr>
        <p:spPr bwMode="auto">
          <a:xfrm>
            <a:off x="5507038" y="3716338"/>
            <a:ext cx="73025" cy="71437"/>
          </a:xfrm>
          <a:prstGeom prst="ellipse">
            <a:avLst/>
          </a:prstGeom>
          <a:solidFill>
            <a:srgbClr val="981B0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7" name="Oval 35"/>
          <p:cNvSpPr>
            <a:spLocks noChangeArrowheads="1"/>
          </p:cNvSpPr>
          <p:nvPr/>
        </p:nvSpPr>
        <p:spPr bwMode="auto">
          <a:xfrm>
            <a:off x="5938838" y="3355975"/>
            <a:ext cx="71437" cy="71438"/>
          </a:xfrm>
          <a:prstGeom prst="ellipse">
            <a:avLst/>
          </a:prstGeom>
          <a:solidFill>
            <a:srgbClr val="981B0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8" name="Oval 36"/>
          <p:cNvSpPr>
            <a:spLocks noChangeArrowheads="1"/>
          </p:cNvSpPr>
          <p:nvPr/>
        </p:nvSpPr>
        <p:spPr bwMode="auto">
          <a:xfrm>
            <a:off x="5580063" y="3611563"/>
            <a:ext cx="73025" cy="71437"/>
          </a:xfrm>
          <a:prstGeom prst="ellipse">
            <a:avLst/>
          </a:prstGeom>
          <a:solidFill>
            <a:srgbClr val="981B0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9" name="Oval 37"/>
          <p:cNvSpPr>
            <a:spLocks noChangeArrowheads="1"/>
          </p:cNvSpPr>
          <p:nvPr/>
        </p:nvSpPr>
        <p:spPr bwMode="auto">
          <a:xfrm>
            <a:off x="5507038" y="3355975"/>
            <a:ext cx="73025" cy="71438"/>
          </a:xfrm>
          <a:prstGeom prst="ellipse">
            <a:avLst/>
          </a:prstGeom>
          <a:solidFill>
            <a:srgbClr val="981B0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0" name="Oval 38"/>
          <p:cNvSpPr>
            <a:spLocks noChangeArrowheads="1"/>
          </p:cNvSpPr>
          <p:nvPr/>
        </p:nvSpPr>
        <p:spPr bwMode="auto">
          <a:xfrm>
            <a:off x="5795963" y="3643313"/>
            <a:ext cx="73025" cy="71437"/>
          </a:xfrm>
          <a:prstGeom prst="ellipse">
            <a:avLst/>
          </a:prstGeom>
          <a:solidFill>
            <a:srgbClr val="981B0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1" name="Oval 39"/>
          <p:cNvSpPr>
            <a:spLocks noChangeArrowheads="1"/>
          </p:cNvSpPr>
          <p:nvPr/>
        </p:nvSpPr>
        <p:spPr bwMode="auto">
          <a:xfrm>
            <a:off x="5364163" y="3571875"/>
            <a:ext cx="73025" cy="71438"/>
          </a:xfrm>
          <a:prstGeom prst="ellipse">
            <a:avLst/>
          </a:prstGeom>
          <a:solidFill>
            <a:srgbClr val="981B0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2" name="Text Box 40"/>
          <p:cNvSpPr txBox="1">
            <a:spLocks noChangeArrowheads="1"/>
          </p:cNvSpPr>
          <p:nvPr/>
        </p:nvSpPr>
        <p:spPr bwMode="auto">
          <a:xfrm>
            <a:off x="4786313" y="4364038"/>
            <a:ext cx="4033837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pt-BR" altLang="pt-BR">
                <a:latin typeface="Times New Roman" panose="02020603050405020304" pitchFamily="18" charset="0"/>
                <a:cs typeface="Arial" panose="020B0604020202020204" pitchFamily="34" charset="0"/>
              </a:rPr>
              <a:t>Um </a:t>
            </a:r>
            <a:r>
              <a:rPr lang="pt-BR" altLang="pt-BR" i="1">
                <a:latin typeface="Times New Roman" panose="02020603050405020304" pitchFamily="18" charset="0"/>
                <a:cs typeface="Arial" panose="020B0604020202020204" pitchFamily="34" charset="0"/>
              </a:rPr>
              <a:t>cluster</a:t>
            </a:r>
            <a:r>
              <a:rPr lang="pt-BR" altLang="pt-BR">
                <a:latin typeface="Times New Roman" panose="02020603050405020304" pitchFamily="18" charset="0"/>
                <a:cs typeface="Arial" panose="020B0604020202020204" pitchFamily="34" charset="0"/>
              </a:rPr>
              <a:t> é um conjunto de objetos no qual cada objeto está mais próximo ao </a:t>
            </a:r>
            <a:r>
              <a:rPr lang="pt-BR" altLang="pt-BR" i="1">
                <a:solidFill>
                  <a:srgbClr val="981B06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protótipo que define o cluster</a:t>
            </a:r>
            <a:r>
              <a:rPr lang="pt-BR" altLang="pt-BR">
                <a:latin typeface="Times New Roman" panose="02020603050405020304" pitchFamily="18" charset="0"/>
                <a:cs typeface="Arial" panose="020B0604020202020204" pitchFamily="34" charset="0"/>
              </a:rPr>
              <a:t> do que dos protótipos de  quaisquer outros clusters. </a:t>
            </a:r>
          </a:p>
          <a:p>
            <a:pPr eaLnBrk="1" hangingPunct="1"/>
            <a:r>
              <a:rPr lang="pt-BR" altLang="pt-BR">
                <a:latin typeface="Times New Roman" panose="02020603050405020304" pitchFamily="18" charset="0"/>
                <a:cs typeface="Arial" panose="020B0604020202020204" pitchFamily="34" charset="0"/>
              </a:rPr>
              <a:t>Em geral: Protótipo = centróide</a:t>
            </a:r>
            <a:endParaRPr lang="en-US" altLang="pt-BR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3" name="Text Box 41"/>
          <p:cNvSpPr txBox="1">
            <a:spLocks noChangeArrowheads="1"/>
          </p:cNvSpPr>
          <p:nvPr/>
        </p:nvSpPr>
        <p:spPr bwMode="auto">
          <a:xfrm>
            <a:off x="755650" y="3284538"/>
            <a:ext cx="1663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pt-BR" altLang="pt-BR" b="1" u="sng">
                <a:solidFill>
                  <a:srgbClr val="981B06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Bem separados</a:t>
            </a:r>
            <a:endParaRPr lang="en-US" altLang="pt-BR" b="1" u="sng">
              <a:solidFill>
                <a:srgbClr val="981B06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4" name="Oval 42"/>
          <p:cNvSpPr>
            <a:spLocks noChangeArrowheads="1"/>
          </p:cNvSpPr>
          <p:nvPr/>
        </p:nvSpPr>
        <p:spPr bwMode="auto">
          <a:xfrm>
            <a:off x="6156325" y="2997200"/>
            <a:ext cx="1057275" cy="9366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5" name="Oval 43"/>
          <p:cNvSpPr>
            <a:spLocks noChangeArrowheads="1"/>
          </p:cNvSpPr>
          <p:nvPr/>
        </p:nvSpPr>
        <p:spPr bwMode="auto">
          <a:xfrm>
            <a:off x="6564313" y="3068638"/>
            <a:ext cx="71437" cy="71437"/>
          </a:xfrm>
          <a:prstGeom prst="ellipse">
            <a:avLst/>
          </a:prstGeom>
          <a:solidFill>
            <a:srgbClr val="981B0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6" name="Oval 44"/>
          <p:cNvSpPr>
            <a:spLocks noChangeArrowheads="1"/>
          </p:cNvSpPr>
          <p:nvPr/>
        </p:nvSpPr>
        <p:spPr bwMode="auto">
          <a:xfrm>
            <a:off x="6780213" y="3284538"/>
            <a:ext cx="71437" cy="71437"/>
          </a:xfrm>
          <a:prstGeom prst="ellipse">
            <a:avLst/>
          </a:prstGeom>
          <a:solidFill>
            <a:srgbClr val="981B0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7" name="Oval 45"/>
          <p:cNvSpPr>
            <a:spLocks noChangeArrowheads="1"/>
          </p:cNvSpPr>
          <p:nvPr/>
        </p:nvSpPr>
        <p:spPr bwMode="auto">
          <a:xfrm>
            <a:off x="6996113" y="3500438"/>
            <a:ext cx="71437" cy="71437"/>
          </a:xfrm>
          <a:prstGeom prst="ellipse">
            <a:avLst/>
          </a:prstGeom>
          <a:solidFill>
            <a:srgbClr val="981B0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8" name="Oval 46"/>
          <p:cNvSpPr>
            <a:spLocks noChangeArrowheads="1"/>
          </p:cNvSpPr>
          <p:nvPr/>
        </p:nvSpPr>
        <p:spPr bwMode="auto">
          <a:xfrm>
            <a:off x="6348413" y="3355975"/>
            <a:ext cx="71437" cy="71438"/>
          </a:xfrm>
          <a:prstGeom prst="ellipse">
            <a:avLst/>
          </a:prstGeom>
          <a:solidFill>
            <a:srgbClr val="981B0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9" name="Oval 47"/>
          <p:cNvSpPr>
            <a:spLocks noChangeArrowheads="1"/>
          </p:cNvSpPr>
          <p:nvPr/>
        </p:nvSpPr>
        <p:spPr bwMode="auto">
          <a:xfrm>
            <a:off x="6564313" y="3716338"/>
            <a:ext cx="71437" cy="71437"/>
          </a:xfrm>
          <a:prstGeom prst="ellipse">
            <a:avLst/>
          </a:prstGeom>
          <a:solidFill>
            <a:srgbClr val="981B0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0" name="Oval 48"/>
          <p:cNvSpPr>
            <a:spLocks noChangeArrowheads="1"/>
          </p:cNvSpPr>
          <p:nvPr/>
        </p:nvSpPr>
        <p:spPr bwMode="auto">
          <a:xfrm>
            <a:off x="6997700" y="3284538"/>
            <a:ext cx="71438" cy="71437"/>
          </a:xfrm>
          <a:prstGeom prst="ellipse">
            <a:avLst/>
          </a:prstGeom>
          <a:solidFill>
            <a:srgbClr val="981B0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1" name="Oval 49"/>
          <p:cNvSpPr>
            <a:spLocks noChangeArrowheads="1"/>
          </p:cNvSpPr>
          <p:nvPr/>
        </p:nvSpPr>
        <p:spPr bwMode="auto">
          <a:xfrm>
            <a:off x="6637338" y="3571875"/>
            <a:ext cx="71437" cy="71438"/>
          </a:xfrm>
          <a:prstGeom prst="ellipse">
            <a:avLst/>
          </a:prstGeom>
          <a:solidFill>
            <a:srgbClr val="981B0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2" name="Oval 50"/>
          <p:cNvSpPr>
            <a:spLocks noChangeArrowheads="1"/>
          </p:cNvSpPr>
          <p:nvPr/>
        </p:nvSpPr>
        <p:spPr bwMode="auto">
          <a:xfrm>
            <a:off x="6564313" y="3355975"/>
            <a:ext cx="71437" cy="71438"/>
          </a:xfrm>
          <a:prstGeom prst="ellipse">
            <a:avLst/>
          </a:prstGeom>
          <a:solidFill>
            <a:srgbClr val="981B0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3" name="Oval 51"/>
          <p:cNvSpPr>
            <a:spLocks noChangeArrowheads="1"/>
          </p:cNvSpPr>
          <p:nvPr/>
        </p:nvSpPr>
        <p:spPr bwMode="auto">
          <a:xfrm>
            <a:off x="6853238" y="3643313"/>
            <a:ext cx="71437" cy="71437"/>
          </a:xfrm>
          <a:prstGeom prst="ellipse">
            <a:avLst/>
          </a:prstGeom>
          <a:solidFill>
            <a:srgbClr val="981B0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4" name="Oval 52"/>
          <p:cNvSpPr>
            <a:spLocks noChangeArrowheads="1"/>
          </p:cNvSpPr>
          <p:nvPr/>
        </p:nvSpPr>
        <p:spPr bwMode="auto">
          <a:xfrm>
            <a:off x="6421438" y="3571875"/>
            <a:ext cx="71437" cy="71438"/>
          </a:xfrm>
          <a:prstGeom prst="ellipse">
            <a:avLst/>
          </a:prstGeom>
          <a:solidFill>
            <a:srgbClr val="981B0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5" name="Text Box 53"/>
          <p:cNvSpPr txBox="1">
            <a:spLocks noChangeArrowheads="1"/>
          </p:cNvSpPr>
          <p:nvPr/>
        </p:nvSpPr>
        <p:spPr bwMode="auto">
          <a:xfrm>
            <a:off x="2916238" y="1844675"/>
            <a:ext cx="4675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pt-BR" altLang="pt-BR" sz="2400" b="1">
                <a:latin typeface="Times New Roman" panose="02020603050405020304" pitchFamily="18" charset="0"/>
                <a:cs typeface="Arial" panose="020B0604020202020204" pitchFamily="34" charset="0"/>
              </a:rPr>
              <a:t>Como definir a noção de Cluster</a:t>
            </a:r>
            <a:r>
              <a:rPr lang="pt-BR" altLang="pt-BR">
                <a:latin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pt-BR" altLang="pt-BR" sz="2400" b="1">
                <a:latin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en-US" altLang="pt-BR" sz="2400" b="1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6" name="Text Box 54"/>
          <p:cNvSpPr txBox="1">
            <a:spLocks noChangeArrowheads="1"/>
          </p:cNvSpPr>
          <p:nvPr/>
        </p:nvSpPr>
        <p:spPr bwMode="auto">
          <a:xfrm>
            <a:off x="179388" y="5949950"/>
            <a:ext cx="64912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pt-BR" altLang="pt-BR" sz="2400" b="1">
                <a:solidFill>
                  <a:srgbClr val="001E4A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Os clusters encontrados tendem a ser </a:t>
            </a:r>
            <a:r>
              <a:rPr lang="pt-BR" altLang="pt-BR" sz="2400" b="1" i="1">
                <a:solidFill>
                  <a:srgbClr val="001E4A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globulares</a:t>
            </a:r>
            <a:r>
              <a:rPr lang="pt-BR" altLang="pt-BR" sz="2400" i="1">
                <a:solidFill>
                  <a:srgbClr val="001E4A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eaLnBrk="1" hangingPunct="1"/>
            <a:r>
              <a:rPr lang="pt-BR" altLang="pt-BR" sz="240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7" name="Oval 55"/>
          <p:cNvSpPr>
            <a:spLocks noChangeArrowheads="1"/>
          </p:cNvSpPr>
          <p:nvPr/>
        </p:nvSpPr>
        <p:spPr bwMode="auto">
          <a:xfrm>
            <a:off x="5580063" y="3429000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8" name="Oval 56"/>
          <p:cNvSpPr>
            <a:spLocks noChangeArrowheads="1"/>
          </p:cNvSpPr>
          <p:nvPr/>
        </p:nvSpPr>
        <p:spPr bwMode="auto">
          <a:xfrm>
            <a:off x="6659563" y="3429000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9" name="Line 57"/>
          <p:cNvSpPr>
            <a:spLocks noChangeShapeType="1"/>
          </p:cNvSpPr>
          <p:nvPr/>
        </p:nvSpPr>
        <p:spPr bwMode="auto">
          <a:xfrm>
            <a:off x="6732588" y="2565400"/>
            <a:ext cx="0" cy="935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60" name="Line 58"/>
          <p:cNvSpPr>
            <a:spLocks noChangeShapeType="1"/>
          </p:cNvSpPr>
          <p:nvPr/>
        </p:nvSpPr>
        <p:spPr bwMode="auto">
          <a:xfrm flipH="1">
            <a:off x="5795963" y="2492375"/>
            <a:ext cx="792162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61" name="Text Box 59"/>
          <p:cNvSpPr txBox="1">
            <a:spLocks noChangeArrowheads="1"/>
          </p:cNvSpPr>
          <p:nvPr/>
        </p:nvSpPr>
        <p:spPr bwMode="auto">
          <a:xfrm>
            <a:off x="6659563" y="2205038"/>
            <a:ext cx="1212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>
                <a:cs typeface="Arial" panose="020B0604020202020204" pitchFamily="34" charset="0"/>
              </a:rPr>
              <a:t>Protótipos</a:t>
            </a:r>
            <a:endParaRPr lang="en-US" altLang="pt-B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96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6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6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/>
      <p:bldP spid="30" grpId="0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/>
      <p:bldP spid="43" grpId="0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7" grpId="0" animBg="1"/>
      <p:bldP spid="58" grpId="0" animBg="1"/>
      <p:bldP spid="59" grpId="0" animBg="1"/>
      <p:bldP spid="60" grpId="0" animBg="1"/>
      <p:bldP spid="6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8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altLang="pt-BR" dirty="0"/>
              <a:t>O que é um </a:t>
            </a:r>
            <a:r>
              <a:rPr lang="pt-BR" altLang="pt-BR" i="1" dirty="0" smtClean="0"/>
              <a:t>cluster</a:t>
            </a:r>
            <a:r>
              <a:rPr lang="en-US" altLang="pt-BR" dirty="0" smtClean="0"/>
              <a:t>?</a:t>
            </a:r>
            <a:endParaRPr lang="pt-BR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211638" y="3420620"/>
            <a:ext cx="4537075" cy="15128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1908175" y="2268095"/>
            <a:ext cx="647700" cy="0"/>
          </a:xfrm>
          <a:prstGeom prst="line">
            <a:avLst/>
          </a:prstGeom>
          <a:noFill/>
          <a:ln w="28575">
            <a:solidFill>
              <a:srgbClr val="981B0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212725" y="1745808"/>
            <a:ext cx="550863" cy="917575"/>
          </a:xfrm>
          <a:custGeom>
            <a:avLst/>
            <a:gdLst>
              <a:gd name="T0" fmla="*/ 285 w 347"/>
              <a:gd name="T1" fmla="*/ 0 h 578"/>
              <a:gd name="T2" fmla="*/ 134 w 347"/>
              <a:gd name="T3" fmla="*/ 17 h 578"/>
              <a:gd name="T4" fmla="*/ 51 w 347"/>
              <a:gd name="T5" fmla="*/ 45 h 578"/>
              <a:gd name="T6" fmla="*/ 0 w 347"/>
              <a:gd name="T7" fmla="*/ 118 h 578"/>
              <a:gd name="T8" fmla="*/ 151 w 347"/>
              <a:gd name="T9" fmla="*/ 168 h 578"/>
              <a:gd name="T10" fmla="*/ 213 w 347"/>
              <a:gd name="T11" fmla="*/ 174 h 578"/>
              <a:gd name="T12" fmla="*/ 291 w 347"/>
              <a:gd name="T13" fmla="*/ 224 h 578"/>
              <a:gd name="T14" fmla="*/ 336 w 347"/>
              <a:gd name="T15" fmla="*/ 314 h 578"/>
              <a:gd name="T16" fmla="*/ 302 w 347"/>
              <a:gd name="T17" fmla="*/ 414 h 578"/>
              <a:gd name="T18" fmla="*/ 257 w 347"/>
              <a:gd name="T19" fmla="*/ 465 h 578"/>
              <a:gd name="T20" fmla="*/ 134 w 347"/>
              <a:gd name="T21" fmla="*/ 537 h 578"/>
              <a:gd name="T22" fmla="*/ 67 w 347"/>
              <a:gd name="T23" fmla="*/ 560 h 578"/>
              <a:gd name="T24" fmla="*/ 45 w 347"/>
              <a:gd name="T25" fmla="*/ 565 h 578"/>
              <a:gd name="T26" fmla="*/ 17 w 347"/>
              <a:gd name="T27" fmla="*/ 576 h 5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47" h="578">
                <a:moveTo>
                  <a:pt x="285" y="0"/>
                </a:moveTo>
                <a:cubicBezTo>
                  <a:pt x="232" y="6"/>
                  <a:pt x="189" y="14"/>
                  <a:pt x="134" y="17"/>
                </a:cubicBezTo>
                <a:cubicBezTo>
                  <a:pt x="107" y="27"/>
                  <a:pt x="79" y="36"/>
                  <a:pt x="51" y="45"/>
                </a:cubicBezTo>
                <a:cubicBezTo>
                  <a:pt x="25" y="69"/>
                  <a:pt x="12" y="83"/>
                  <a:pt x="0" y="118"/>
                </a:cubicBezTo>
                <a:cubicBezTo>
                  <a:pt x="26" y="192"/>
                  <a:pt x="49" y="164"/>
                  <a:pt x="151" y="168"/>
                </a:cubicBezTo>
                <a:cubicBezTo>
                  <a:pt x="172" y="170"/>
                  <a:pt x="193" y="168"/>
                  <a:pt x="213" y="174"/>
                </a:cubicBezTo>
                <a:cubicBezTo>
                  <a:pt x="244" y="183"/>
                  <a:pt x="261" y="215"/>
                  <a:pt x="291" y="224"/>
                </a:cubicBezTo>
                <a:cubicBezTo>
                  <a:pt x="300" y="258"/>
                  <a:pt x="324" y="281"/>
                  <a:pt x="336" y="314"/>
                </a:cubicBezTo>
                <a:cubicBezTo>
                  <a:pt x="333" y="359"/>
                  <a:pt x="347" y="401"/>
                  <a:pt x="302" y="414"/>
                </a:cubicBezTo>
                <a:cubicBezTo>
                  <a:pt x="286" y="430"/>
                  <a:pt x="275" y="451"/>
                  <a:pt x="257" y="465"/>
                </a:cubicBezTo>
                <a:cubicBezTo>
                  <a:pt x="218" y="495"/>
                  <a:pt x="173" y="509"/>
                  <a:pt x="134" y="537"/>
                </a:cubicBezTo>
                <a:cubicBezTo>
                  <a:pt x="101" y="560"/>
                  <a:pt x="134" y="545"/>
                  <a:pt x="67" y="560"/>
                </a:cubicBezTo>
                <a:cubicBezTo>
                  <a:pt x="60" y="562"/>
                  <a:pt x="45" y="565"/>
                  <a:pt x="45" y="565"/>
                </a:cubicBezTo>
                <a:cubicBezTo>
                  <a:pt x="25" y="578"/>
                  <a:pt x="35" y="576"/>
                  <a:pt x="17" y="576"/>
                </a:cubicBezTo>
              </a:path>
            </a:pathLst>
          </a:custGeom>
          <a:noFill/>
          <a:ln w="28575" cap="flat" cmpd="sng">
            <a:solidFill>
              <a:srgbClr val="981B0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" name="Oval 6" descr="Sphères"/>
          <p:cNvSpPr>
            <a:spLocks noChangeArrowheads="1"/>
          </p:cNvSpPr>
          <p:nvPr/>
        </p:nvSpPr>
        <p:spPr bwMode="auto">
          <a:xfrm>
            <a:off x="1331913" y="1980758"/>
            <a:ext cx="576262" cy="574675"/>
          </a:xfrm>
          <a:prstGeom prst="ellipse">
            <a:avLst/>
          </a:prstGeom>
          <a:pattFill prst="sphere">
            <a:fgClr>
              <a:srgbClr val="981B06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9" name="Oval 7" descr="Sphères"/>
          <p:cNvSpPr>
            <a:spLocks noChangeArrowheads="1"/>
          </p:cNvSpPr>
          <p:nvPr/>
        </p:nvSpPr>
        <p:spPr bwMode="auto">
          <a:xfrm>
            <a:off x="2555875" y="1980758"/>
            <a:ext cx="576263" cy="574675"/>
          </a:xfrm>
          <a:prstGeom prst="ellipse">
            <a:avLst/>
          </a:prstGeom>
          <a:pattFill prst="sphere">
            <a:fgClr>
              <a:srgbClr val="981B06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981B06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" name="Freeform 8" descr="Sphères"/>
          <p:cNvSpPr>
            <a:spLocks/>
          </p:cNvSpPr>
          <p:nvPr/>
        </p:nvSpPr>
        <p:spPr bwMode="auto">
          <a:xfrm>
            <a:off x="827088" y="1548958"/>
            <a:ext cx="1584325" cy="1441450"/>
          </a:xfrm>
          <a:custGeom>
            <a:avLst/>
            <a:gdLst>
              <a:gd name="T0" fmla="*/ 854 w 1051"/>
              <a:gd name="T1" fmla="*/ 83 h 1058"/>
              <a:gd name="T2" fmla="*/ 854 w 1051"/>
              <a:gd name="T3" fmla="*/ 219 h 1058"/>
              <a:gd name="T4" fmla="*/ 310 w 1051"/>
              <a:gd name="T5" fmla="*/ 219 h 1058"/>
              <a:gd name="T6" fmla="*/ 310 w 1051"/>
              <a:gd name="T7" fmla="*/ 809 h 1058"/>
              <a:gd name="T8" fmla="*/ 899 w 1051"/>
              <a:gd name="T9" fmla="*/ 854 h 1058"/>
              <a:gd name="T10" fmla="*/ 945 w 1051"/>
              <a:gd name="T11" fmla="*/ 990 h 1058"/>
              <a:gd name="T12" fmla="*/ 264 w 1051"/>
              <a:gd name="T13" fmla="*/ 990 h 1058"/>
              <a:gd name="T14" fmla="*/ 83 w 1051"/>
              <a:gd name="T15" fmla="*/ 582 h 1058"/>
              <a:gd name="T16" fmla="*/ 128 w 1051"/>
              <a:gd name="T17" fmla="*/ 83 h 1058"/>
              <a:gd name="T18" fmla="*/ 854 w 1051"/>
              <a:gd name="T19" fmla="*/ 83 h 10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051" h="1058">
                <a:moveTo>
                  <a:pt x="854" y="83"/>
                </a:moveTo>
                <a:cubicBezTo>
                  <a:pt x="975" y="106"/>
                  <a:pt x="945" y="196"/>
                  <a:pt x="854" y="219"/>
                </a:cubicBezTo>
                <a:cubicBezTo>
                  <a:pt x="763" y="242"/>
                  <a:pt x="401" y="121"/>
                  <a:pt x="310" y="219"/>
                </a:cubicBezTo>
                <a:cubicBezTo>
                  <a:pt x="219" y="317"/>
                  <a:pt x="212" y="703"/>
                  <a:pt x="310" y="809"/>
                </a:cubicBezTo>
                <a:cubicBezTo>
                  <a:pt x="408" y="915"/>
                  <a:pt x="793" y="824"/>
                  <a:pt x="899" y="854"/>
                </a:cubicBezTo>
                <a:cubicBezTo>
                  <a:pt x="1005" y="884"/>
                  <a:pt x="1051" y="967"/>
                  <a:pt x="945" y="990"/>
                </a:cubicBezTo>
                <a:cubicBezTo>
                  <a:pt x="839" y="1013"/>
                  <a:pt x="408" y="1058"/>
                  <a:pt x="264" y="990"/>
                </a:cubicBezTo>
                <a:cubicBezTo>
                  <a:pt x="120" y="922"/>
                  <a:pt x="106" y="733"/>
                  <a:pt x="83" y="582"/>
                </a:cubicBezTo>
                <a:cubicBezTo>
                  <a:pt x="60" y="431"/>
                  <a:pt x="0" y="166"/>
                  <a:pt x="128" y="83"/>
                </a:cubicBezTo>
                <a:cubicBezTo>
                  <a:pt x="256" y="0"/>
                  <a:pt x="733" y="60"/>
                  <a:pt x="854" y="83"/>
                </a:cubicBezTo>
                <a:close/>
              </a:path>
            </a:pathLst>
          </a:custGeom>
          <a:pattFill prst="sphere">
            <a:fgClr>
              <a:srgbClr val="981B06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981B06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284663" y="1691833"/>
            <a:ext cx="4392612" cy="311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pt-BR" altLang="pt-BR" dirty="0">
                <a:latin typeface="Times New Roman" panose="02020603050405020304" pitchFamily="18" charset="0"/>
                <a:cs typeface="Arial" panose="020B0604020202020204" pitchFamily="34" charset="0"/>
              </a:rPr>
              <a:t>- Os dados podem ser representados por um grafo, onde os vértices são objetos e existe aresta de </a:t>
            </a:r>
            <a:r>
              <a:rPr lang="pt-BR" altLang="pt-BR" b="1" i="1" dirty="0"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pt-BR" altLang="pt-BR" dirty="0">
                <a:latin typeface="Times New Roman" panose="02020603050405020304" pitchFamily="18" charset="0"/>
                <a:cs typeface="Arial" panose="020B0604020202020204" pitchFamily="34" charset="0"/>
              </a:rPr>
              <a:t> para </a:t>
            </a:r>
            <a:r>
              <a:rPr lang="pt-BR" altLang="pt-BR" b="1" i="1" dirty="0">
                <a:latin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lang="pt-BR" altLang="pt-BR" dirty="0">
                <a:latin typeface="Times New Roman" panose="02020603050405020304" pitchFamily="18" charset="0"/>
                <a:cs typeface="Arial" panose="020B0604020202020204" pitchFamily="34" charset="0"/>
              </a:rPr>
              <a:t> se </a:t>
            </a:r>
            <a:r>
              <a:rPr lang="pt-BR" altLang="pt-BR" b="1" i="1" dirty="0"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pt-BR" altLang="pt-BR" b="1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altLang="pt-BR" dirty="0">
                <a:latin typeface="Times New Roman" panose="02020603050405020304" pitchFamily="18" charset="0"/>
                <a:cs typeface="Arial" panose="020B0604020202020204" pitchFamily="34" charset="0"/>
              </a:rPr>
              <a:t>está mais perto de </a:t>
            </a:r>
            <a:r>
              <a:rPr lang="pt-BR" altLang="pt-BR" b="1" i="1" dirty="0">
                <a:latin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lang="pt-BR" altLang="pt-BR" dirty="0">
                <a:latin typeface="Times New Roman" panose="02020603050405020304" pitchFamily="18" charset="0"/>
                <a:cs typeface="Arial" panose="020B0604020202020204" pitchFamily="34" charset="0"/>
              </a:rPr>
              <a:t> do que de outros objetos no conjunto.</a:t>
            </a:r>
            <a:r>
              <a:rPr lang="pt-BR" altLang="pt-BR" i="1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buFontTx/>
              <a:buChar char="-"/>
            </a:pPr>
            <a:r>
              <a:rPr lang="pt-BR" altLang="pt-BR" i="1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altLang="pt-BR" b="1" i="1" dirty="0">
                <a:solidFill>
                  <a:srgbClr val="981B06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Estar perto</a:t>
            </a:r>
            <a:r>
              <a:rPr lang="pt-BR" altLang="pt-BR" i="1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altLang="pt-BR" dirty="0">
                <a:latin typeface="Times New Roman" panose="02020603050405020304" pitchFamily="18" charset="0"/>
                <a:cs typeface="Arial" panose="020B0604020202020204" pitchFamily="34" charset="0"/>
              </a:rPr>
              <a:t>significa</a:t>
            </a:r>
            <a:r>
              <a:rPr lang="pt-BR" altLang="pt-BR" i="1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altLang="pt-BR" b="1" i="1" dirty="0">
                <a:solidFill>
                  <a:srgbClr val="981B06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estar diretamente conectado</a:t>
            </a:r>
            <a:r>
              <a:rPr lang="pt-BR" altLang="pt-BR" i="1" dirty="0">
                <a:latin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 eaLnBrk="1" hangingPunct="1">
              <a:buFontTx/>
              <a:buChar char="-"/>
            </a:pPr>
            <a:r>
              <a:rPr lang="pt-BR" altLang="pt-BR" i="1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altLang="pt-BR" b="1" i="1" dirty="0">
                <a:solidFill>
                  <a:schemeClr val="tx2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Um cluster</a:t>
            </a:r>
            <a:r>
              <a:rPr lang="pt-BR" altLang="pt-BR" dirty="0">
                <a:latin typeface="Times New Roman" panose="02020603050405020304" pitchFamily="18" charset="0"/>
                <a:cs typeface="Arial" panose="020B0604020202020204" pitchFamily="34" charset="0"/>
              </a:rPr>
              <a:t> é uma componente </a:t>
            </a:r>
            <a:r>
              <a:rPr lang="pt-BR" altLang="pt-BR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do </a:t>
            </a:r>
            <a:r>
              <a:rPr lang="pt-BR" altLang="pt-BR" dirty="0">
                <a:latin typeface="Times New Roman" panose="02020603050405020304" pitchFamily="18" charset="0"/>
                <a:cs typeface="Arial" panose="020B0604020202020204" pitchFamily="34" charset="0"/>
              </a:rPr>
              <a:t>grafo, isto é, um conjunto de objetos que estão conectados um no outro, mas que não estão conectados com nenhum outro objeto de outro cluster. </a:t>
            </a:r>
            <a:endParaRPr lang="en-US" altLang="pt-BR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755650" y="2917383"/>
            <a:ext cx="216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pt-BR" altLang="pt-BR" b="1" u="sng">
                <a:solidFill>
                  <a:srgbClr val="981B06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Baseados em Grafos</a:t>
            </a:r>
            <a:endParaRPr lang="en-US" altLang="pt-BR" b="1" u="sng">
              <a:solidFill>
                <a:srgbClr val="981B06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179388" y="3349183"/>
            <a:ext cx="40259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pt-BR" altLang="pt-BR">
                <a:latin typeface="Times New Roman" panose="02020603050405020304" pitchFamily="18" charset="0"/>
                <a:cs typeface="Arial" panose="020B0604020202020204" pitchFamily="34" charset="0"/>
              </a:rPr>
              <a:t>Boa definição quando os clusters</a:t>
            </a:r>
          </a:p>
          <a:p>
            <a:pPr eaLnBrk="1" hangingPunct="1"/>
            <a:r>
              <a:rPr lang="pt-BR" altLang="pt-BR">
                <a:latin typeface="Times New Roman" panose="02020603050405020304" pitchFamily="18" charset="0"/>
                <a:cs typeface="Arial" panose="020B0604020202020204" pitchFamily="34" charset="0"/>
              </a:rPr>
              <a:t>são irregulares e entrelaçados.</a:t>
            </a:r>
          </a:p>
          <a:p>
            <a:pPr eaLnBrk="1" hangingPunct="1"/>
            <a:endParaRPr lang="pt-BR" altLang="pt-BR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/>
            <a:r>
              <a:rPr lang="pt-BR" altLang="pt-BR" b="1">
                <a:solidFill>
                  <a:srgbClr val="981B06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Problema:</a:t>
            </a:r>
            <a:r>
              <a:rPr lang="pt-BR" altLang="pt-BR">
                <a:latin typeface="Times New Roman" panose="02020603050405020304" pitchFamily="18" charset="0"/>
                <a:cs typeface="Arial" panose="020B0604020202020204" pitchFamily="34" charset="0"/>
              </a:rPr>
              <a:t> quando os dados têm ruidos,</a:t>
            </a:r>
          </a:p>
          <a:p>
            <a:pPr eaLnBrk="1" hangingPunct="1"/>
            <a:r>
              <a:rPr lang="pt-BR" altLang="pt-BR">
                <a:latin typeface="Times New Roman" panose="02020603050405020304" pitchFamily="18" charset="0"/>
                <a:cs typeface="Arial" panose="020B0604020202020204" pitchFamily="34" charset="0"/>
              </a:rPr>
              <a:t>Pode haver distorções nos clusters</a:t>
            </a:r>
          </a:p>
          <a:p>
            <a:pPr eaLnBrk="1" hangingPunct="1"/>
            <a:endParaRPr lang="pt-BR" altLang="pt-BR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eaLnBrk="1" hangingPunct="1"/>
            <a:r>
              <a:rPr lang="pt-BR" altLang="pt-BR" b="1">
                <a:solidFill>
                  <a:schemeClr val="accent2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Exemplo:</a:t>
            </a:r>
            <a:r>
              <a:rPr lang="pt-BR" altLang="pt-BR">
                <a:latin typeface="Times New Roman" panose="02020603050405020304" pitchFamily="18" charset="0"/>
                <a:cs typeface="Arial" panose="020B0604020202020204" pitchFamily="34" charset="0"/>
              </a:rPr>
              <a:t> dois clusters distintos podem</a:t>
            </a:r>
          </a:p>
          <a:p>
            <a:pPr eaLnBrk="1" hangingPunct="1"/>
            <a:r>
              <a:rPr lang="pt-BR" altLang="pt-BR">
                <a:latin typeface="Times New Roman" panose="02020603050405020304" pitchFamily="18" charset="0"/>
                <a:cs typeface="Arial" panose="020B0604020202020204" pitchFamily="34" charset="0"/>
              </a:rPr>
              <a:t>se transformar num único cluster (os dois </a:t>
            </a:r>
          </a:p>
          <a:p>
            <a:pPr eaLnBrk="1" hangingPunct="1"/>
            <a:r>
              <a:rPr lang="pt-BR" altLang="pt-BR">
                <a:latin typeface="Times New Roman" panose="02020603050405020304" pitchFamily="18" charset="0"/>
                <a:cs typeface="Arial" panose="020B0604020202020204" pitchFamily="34" charset="0"/>
              </a:rPr>
              <a:t>clusters são ligados através de uns poucos</a:t>
            </a:r>
          </a:p>
          <a:p>
            <a:pPr eaLnBrk="1" hangingPunct="1"/>
            <a:r>
              <a:rPr lang="pt-BR" altLang="pt-BR" i="1">
                <a:latin typeface="Times New Roman" panose="02020603050405020304" pitchFamily="18" charset="0"/>
                <a:cs typeface="Arial" panose="020B0604020202020204" pitchFamily="34" charset="0"/>
              </a:rPr>
              <a:t>Outliers</a:t>
            </a:r>
            <a:r>
              <a:rPr lang="pt-BR" altLang="pt-BR">
                <a:latin typeface="Times New Roman" panose="02020603050405020304" pitchFamily="18" charset="0"/>
                <a:cs typeface="Arial" panose="020B0604020202020204" pitchFamily="34" charset="0"/>
              </a:rPr>
              <a:t>, como mostrado na figura).</a:t>
            </a: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5508625" y="529228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5651500" y="5365308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7021513" y="5292283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5416550" y="538435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>
                <a:cs typeface="Arial" panose="020B0604020202020204" pitchFamily="34" charset="0"/>
              </a:rPr>
              <a:t>a</a:t>
            </a:r>
            <a:endParaRPr lang="en-US" altLang="pt-BR">
              <a:cs typeface="Arial" panose="020B0604020202020204" pitchFamily="34" charset="0"/>
            </a:endParaRP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6948488" y="538277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>
                <a:cs typeface="Arial" panose="020B0604020202020204" pitchFamily="34" charset="0"/>
              </a:rPr>
              <a:t>b</a:t>
            </a:r>
            <a:endParaRPr lang="en-US" altLang="pt-BR">
              <a:cs typeface="Arial" panose="020B0604020202020204" pitchFamily="34" charset="0"/>
            </a:endParaRP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5867400" y="5797108"/>
            <a:ext cx="1962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i="1">
                <a:cs typeface="Arial" panose="020B0604020202020204" pitchFamily="34" charset="0"/>
              </a:rPr>
              <a:t>a</a:t>
            </a:r>
            <a:r>
              <a:rPr lang="pt-BR" altLang="pt-BR">
                <a:cs typeface="Arial" panose="020B0604020202020204" pitchFamily="34" charset="0"/>
              </a:rPr>
              <a:t> está perto de </a:t>
            </a:r>
            <a:r>
              <a:rPr lang="pt-BR" altLang="pt-BR" i="1">
                <a:cs typeface="Arial" panose="020B0604020202020204" pitchFamily="34" charset="0"/>
              </a:rPr>
              <a:t>b</a:t>
            </a:r>
            <a:r>
              <a:rPr lang="pt-BR" altLang="pt-BR">
                <a:cs typeface="Arial" panose="020B0604020202020204" pitchFamily="34" charset="0"/>
              </a:rPr>
              <a:t> </a:t>
            </a:r>
          </a:p>
          <a:p>
            <a:r>
              <a:rPr lang="pt-BR" altLang="pt-BR">
                <a:cs typeface="Arial" panose="020B0604020202020204" pitchFamily="34" charset="0"/>
              </a:rPr>
              <a:t>d(a,b) &lt; </a:t>
            </a:r>
            <a:r>
              <a:rPr lang="el-GR" altLang="pt-BR">
                <a:cs typeface="Arial" panose="020B0604020202020204" pitchFamily="34" charset="0"/>
              </a:rPr>
              <a:t>α</a:t>
            </a:r>
          </a:p>
        </p:txBody>
      </p:sp>
    </p:spTree>
    <p:extLst>
      <p:ext uri="{BB962C8B-B14F-4D97-AF65-F5344CB8AC3E}">
        <p14:creationId xmlns:p14="http://schemas.microsoft.com/office/powerpoint/2010/main" val="1991182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4" grpId="0" animBg="1"/>
      <p:bldP spid="15" grpId="0" animBg="1"/>
      <p:bldP spid="16" grpId="0" animBg="1"/>
      <p:bldP spid="17" grpId="0"/>
      <p:bldP spid="18" grpId="0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8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altLang="pt-BR" dirty="0"/>
              <a:t>O que é um </a:t>
            </a:r>
            <a:r>
              <a:rPr lang="pt-BR" altLang="pt-BR" i="1" dirty="0" smtClean="0"/>
              <a:t>cluster</a:t>
            </a:r>
            <a:r>
              <a:rPr lang="pt-BR" altLang="pt-BR" dirty="0" smtClean="0"/>
              <a:t>?</a:t>
            </a:r>
            <a:endParaRPr lang="pt-BR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68313" y="4581525"/>
            <a:ext cx="4248150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" name="Rectangle 3" descr="Petits confettis"/>
          <p:cNvSpPr>
            <a:spLocks noChangeArrowheads="1"/>
          </p:cNvSpPr>
          <p:nvPr/>
        </p:nvSpPr>
        <p:spPr bwMode="auto">
          <a:xfrm>
            <a:off x="539750" y="1844675"/>
            <a:ext cx="3743325" cy="2160588"/>
          </a:xfrm>
          <a:prstGeom prst="rect">
            <a:avLst/>
          </a:prstGeom>
          <a:pattFill prst="smConfetti">
            <a:fgClr>
              <a:srgbClr val="981B06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" name="Oval 5" descr="Sphères"/>
          <p:cNvSpPr>
            <a:spLocks noChangeArrowheads="1"/>
          </p:cNvSpPr>
          <p:nvPr/>
        </p:nvSpPr>
        <p:spPr bwMode="auto">
          <a:xfrm>
            <a:off x="1620838" y="2492375"/>
            <a:ext cx="576262" cy="574675"/>
          </a:xfrm>
          <a:prstGeom prst="ellipse">
            <a:avLst/>
          </a:prstGeom>
          <a:pattFill prst="sphere">
            <a:fgClr>
              <a:srgbClr val="981B06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" name="Oval 6" descr="Sphères"/>
          <p:cNvSpPr>
            <a:spLocks noChangeArrowheads="1"/>
          </p:cNvSpPr>
          <p:nvPr/>
        </p:nvSpPr>
        <p:spPr bwMode="auto">
          <a:xfrm>
            <a:off x="2844800" y="2492375"/>
            <a:ext cx="576263" cy="574675"/>
          </a:xfrm>
          <a:prstGeom prst="ellipse">
            <a:avLst/>
          </a:prstGeom>
          <a:pattFill prst="sphere">
            <a:fgClr>
              <a:srgbClr val="981B06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981B06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9" name="Freeform 7" descr="Sphères"/>
          <p:cNvSpPr>
            <a:spLocks/>
          </p:cNvSpPr>
          <p:nvPr/>
        </p:nvSpPr>
        <p:spPr bwMode="auto">
          <a:xfrm>
            <a:off x="1116013" y="2060575"/>
            <a:ext cx="1584325" cy="1441450"/>
          </a:xfrm>
          <a:custGeom>
            <a:avLst/>
            <a:gdLst>
              <a:gd name="T0" fmla="*/ 854 w 1051"/>
              <a:gd name="T1" fmla="*/ 83 h 1058"/>
              <a:gd name="T2" fmla="*/ 854 w 1051"/>
              <a:gd name="T3" fmla="*/ 219 h 1058"/>
              <a:gd name="T4" fmla="*/ 310 w 1051"/>
              <a:gd name="T5" fmla="*/ 219 h 1058"/>
              <a:gd name="T6" fmla="*/ 310 w 1051"/>
              <a:gd name="T7" fmla="*/ 809 h 1058"/>
              <a:gd name="T8" fmla="*/ 899 w 1051"/>
              <a:gd name="T9" fmla="*/ 854 h 1058"/>
              <a:gd name="T10" fmla="*/ 945 w 1051"/>
              <a:gd name="T11" fmla="*/ 990 h 1058"/>
              <a:gd name="T12" fmla="*/ 264 w 1051"/>
              <a:gd name="T13" fmla="*/ 990 h 1058"/>
              <a:gd name="T14" fmla="*/ 83 w 1051"/>
              <a:gd name="T15" fmla="*/ 582 h 1058"/>
              <a:gd name="T16" fmla="*/ 128 w 1051"/>
              <a:gd name="T17" fmla="*/ 83 h 1058"/>
              <a:gd name="T18" fmla="*/ 854 w 1051"/>
              <a:gd name="T19" fmla="*/ 83 h 10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051" h="1058">
                <a:moveTo>
                  <a:pt x="854" y="83"/>
                </a:moveTo>
                <a:cubicBezTo>
                  <a:pt x="975" y="106"/>
                  <a:pt x="945" y="196"/>
                  <a:pt x="854" y="219"/>
                </a:cubicBezTo>
                <a:cubicBezTo>
                  <a:pt x="763" y="242"/>
                  <a:pt x="401" y="121"/>
                  <a:pt x="310" y="219"/>
                </a:cubicBezTo>
                <a:cubicBezTo>
                  <a:pt x="219" y="317"/>
                  <a:pt x="212" y="703"/>
                  <a:pt x="310" y="809"/>
                </a:cubicBezTo>
                <a:cubicBezTo>
                  <a:pt x="408" y="915"/>
                  <a:pt x="793" y="824"/>
                  <a:pt x="899" y="854"/>
                </a:cubicBezTo>
                <a:cubicBezTo>
                  <a:pt x="1005" y="884"/>
                  <a:pt x="1051" y="967"/>
                  <a:pt x="945" y="990"/>
                </a:cubicBezTo>
                <a:cubicBezTo>
                  <a:pt x="839" y="1013"/>
                  <a:pt x="408" y="1058"/>
                  <a:pt x="264" y="990"/>
                </a:cubicBezTo>
                <a:cubicBezTo>
                  <a:pt x="120" y="922"/>
                  <a:pt x="106" y="733"/>
                  <a:pt x="83" y="582"/>
                </a:cubicBezTo>
                <a:cubicBezTo>
                  <a:pt x="60" y="431"/>
                  <a:pt x="0" y="166"/>
                  <a:pt x="128" y="83"/>
                </a:cubicBezTo>
                <a:cubicBezTo>
                  <a:pt x="256" y="0"/>
                  <a:pt x="733" y="60"/>
                  <a:pt x="854" y="83"/>
                </a:cubicBezTo>
                <a:close/>
              </a:path>
            </a:pathLst>
          </a:custGeom>
          <a:pattFill prst="sphere">
            <a:fgClr>
              <a:srgbClr val="981B06"/>
            </a:fgClr>
            <a:bgClr>
              <a:srgbClr val="FFFFFF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981B06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187450" y="4149725"/>
            <a:ext cx="2508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pt-BR" altLang="pt-BR" b="1" u="sng">
                <a:solidFill>
                  <a:srgbClr val="981B06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Baseados em Densidade</a:t>
            </a:r>
            <a:endParaRPr lang="en-US" altLang="pt-BR" b="1" u="sng">
              <a:solidFill>
                <a:srgbClr val="981B06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68313" y="4652963"/>
            <a:ext cx="51943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>
                <a:cs typeface="Arial" panose="020B0604020202020204" pitchFamily="34" charset="0"/>
              </a:rPr>
              <a:t>Um </a:t>
            </a:r>
            <a:r>
              <a:rPr lang="pt-BR" altLang="pt-BR" i="1">
                <a:cs typeface="Arial" panose="020B0604020202020204" pitchFamily="34" charset="0"/>
              </a:rPr>
              <a:t>cluster</a:t>
            </a:r>
            <a:r>
              <a:rPr lang="pt-BR" altLang="pt-BR">
                <a:cs typeface="Arial" panose="020B0604020202020204" pitchFamily="34" charset="0"/>
              </a:rPr>
              <a:t> é uma região densa rodeada</a:t>
            </a:r>
          </a:p>
          <a:p>
            <a:r>
              <a:rPr lang="pt-BR" altLang="pt-BR">
                <a:cs typeface="Arial" panose="020B0604020202020204" pitchFamily="34" charset="0"/>
              </a:rPr>
              <a:t>por uma região de baixa densidade.</a:t>
            </a:r>
          </a:p>
          <a:p>
            <a:endParaRPr lang="pt-BR" altLang="pt-BR">
              <a:cs typeface="Arial" panose="020B0604020202020204" pitchFamily="34" charset="0"/>
            </a:endParaRPr>
          </a:p>
          <a:p>
            <a:r>
              <a:rPr lang="pt-BR" altLang="pt-BR">
                <a:cs typeface="Arial" panose="020B0604020202020204" pitchFamily="34" charset="0"/>
              </a:rPr>
              <a:t>No exemplo, temos 3 clusters = 3 regiões densas</a:t>
            </a:r>
          </a:p>
          <a:p>
            <a:r>
              <a:rPr lang="pt-BR" altLang="pt-BR">
                <a:cs typeface="Arial" panose="020B0604020202020204" pitchFamily="34" charset="0"/>
              </a:rPr>
              <a:t>A ‘’ponte’’ de outliers ligando as duas esferas</a:t>
            </a:r>
          </a:p>
          <a:p>
            <a:r>
              <a:rPr lang="pt-BR" altLang="pt-BR">
                <a:cs typeface="Arial" panose="020B0604020202020204" pitchFamily="34" charset="0"/>
              </a:rPr>
              <a:t>foi ‘’dissolvida’’ nos outros outliers.</a:t>
            </a:r>
            <a:endParaRPr lang="en-US" altLang="pt-BR">
              <a:cs typeface="Arial" panose="020B0604020202020204" pitchFamily="34" charset="0"/>
            </a:endParaRP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4476750" y="1844675"/>
            <a:ext cx="4260590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dirty="0">
                <a:cs typeface="Arial" panose="020B0604020202020204" pitchFamily="34" charset="0"/>
              </a:rPr>
              <a:t>Esta definição é utilizada quando</a:t>
            </a:r>
          </a:p>
          <a:p>
            <a:r>
              <a:rPr lang="pt-BR" altLang="pt-BR" dirty="0">
                <a:cs typeface="Arial" panose="020B0604020202020204" pitchFamily="34" charset="0"/>
              </a:rPr>
              <a:t>os clusters são irregulares ou entrelaçados</a:t>
            </a:r>
          </a:p>
          <a:p>
            <a:r>
              <a:rPr lang="pt-BR" altLang="pt-BR" dirty="0">
                <a:cs typeface="Arial" panose="020B0604020202020204" pitchFamily="34" charset="0"/>
              </a:rPr>
              <a:t>e quando </a:t>
            </a:r>
            <a:r>
              <a:rPr lang="pt-BR" altLang="pt-BR" dirty="0" smtClean="0">
                <a:cs typeface="Arial" panose="020B0604020202020204" pitchFamily="34" charset="0"/>
              </a:rPr>
              <a:t>ruído </a:t>
            </a:r>
            <a:r>
              <a:rPr lang="pt-BR" altLang="pt-BR" dirty="0">
                <a:cs typeface="Arial" panose="020B0604020202020204" pitchFamily="34" charset="0"/>
              </a:rPr>
              <a:t>e </a:t>
            </a:r>
            <a:r>
              <a:rPr lang="pt-BR" altLang="pt-BR" i="1" dirty="0" err="1">
                <a:cs typeface="Arial" panose="020B0604020202020204" pitchFamily="34" charset="0"/>
              </a:rPr>
              <a:t>outliers</a:t>
            </a:r>
            <a:r>
              <a:rPr lang="pt-BR" altLang="pt-BR" dirty="0">
                <a:cs typeface="Arial" panose="020B0604020202020204" pitchFamily="34" charset="0"/>
              </a:rPr>
              <a:t> estão presentes.</a:t>
            </a:r>
          </a:p>
          <a:p>
            <a:endParaRPr lang="pt-BR" altLang="pt-BR" dirty="0">
              <a:cs typeface="Arial" panose="020B0604020202020204" pitchFamily="34" charset="0"/>
            </a:endParaRPr>
          </a:p>
          <a:p>
            <a:r>
              <a:rPr lang="pt-BR" altLang="pt-BR" dirty="0">
                <a:cs typeface="Arial" panose="020B0604020202020204" pitchFamily="34" charset="0"/>
              </a:rPr>
              <a:t>Uma definição baseada em grafos não seria</a:t>
            </a:r>
          </a:p>
          <a:p>
            <a:r>
              <a:rPr lang="pt-BR" altLang="pt-BR" dirty="0">
                <a:cs typeface="Arial" panose="020B0604020202020204" pitchFamily="34" charset="0"/>
              </a:rPr>
              <a:t>adequada neste caso, pois os </a:t>
            </a:r>
            <a:r>
              <a:rPr lang="pt-BR" altLang="pt-BR" i="1" dirty="0" err="1">
                <a:cs typeface="Arial" panose="020B0604020202020204" pitchFamily="34" charset="0"/>
              </a:rPr>
              <a:t>outliers</a:t>
            </a:r>
            <a:endParaRPr lang="pt-BR" altLang="pt-BR" i="1" dirty="0">
              <a:cs typeface="Arial" panose="020B0604020202020204" pitchFamily="34" charset="0"/>
            </a:endParaRPr>
          </a:p>
          <a:p>
            <a:r>
              <a:rPr lang="pt-BR" altLang="pt-BR" dirty="0">
                <a:cs typeface="Arial" panose="020B0604020202020204" pitchFamily="34" charset="0"/>
              </a:rPr>
              <a:t>poderiam fazer uma ponte entre as regiões</a:t>
            </a:r>
          </a:p>
          <a:p>
            <a:r>
              <a:rPr lang="pt-BR" altLang="pt-BR" dirty="0">
                <a:cs typeface="Arial" panose="020B0604020202020204" pitchFamily="34" charset="0"/>
              </a:rPr>
              <a:t>transformando-as em um único cluster.</a:t>
            </a:r>
          </a:p>
          <a:p>
            <a:endParaRPr lang="pt-BR" altLang="pt-BR" dirty="0">
              <a:cs typeface="Arial" panose="020B0604020202020204" pitchFamily="34" charset="0"/>
            </a:endParaRPr>
          </a:p>
          <a:p>
            <a:r>
              <a:rPr lang="pt-BR" altLang="pt-BR" dirty="0">
                <a:cs typeface="Arial" panose="020B0604020202020204" pitchFamily="34" charset="0"/>
              </a:rPr>
              <a:t>Os </a:t>
            </a:r>
            <a:r>
              <a:rPr lang="pt-BR" altLang="pt-BR" i="1" dirty="0" err="1">
                <a:cs typeface="Arial" panose="020B0604020202020204" pitchFamily="34" charset="0"/>
              </a:rPr>
              <a:t>outliers</a:t>
            </a:r>
            <a:r>
              <a:rPr lang="pt-BR" altLang="pt-BR" dirty="0">
                <a:cs typeface="Arial" panose="020B0604020202020204" pitchFamily="34" charset="0"/>
              </a:rPr>
              <a:t> seriam absorvidos nos clusters.</a:t>
            </a:r>
          </a:p>
          <a:p>
            <a:endParaRPr lang="en-US" altLang="pt-BR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204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8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pPr marL="0" indent="0" algn="ctr">
              <a:buNone/>
            </a:pPr>
            <a:r>
              <a:rPr lang="pt-BR" sz="4500" dirty="0"/>
              <a:t>Algoritmo K-</a:t>
            </a:r>
            <a:r>
              <a:rPr lang="pt-BR" sz="4500" i="1" dirty="0" err="1"/>
              <a:t>Means</a:t>
            </a:r>
            <a:endParaRPr lang="pt-BR" sz="4500" dirty="0"/>
          </a:p>
        </p:txBody>
      </p:sp>
    </p:spTree>
    <p:extLst>
      <p:ext uri="{BB962C8B-B14F-4D97-AF65-F5344CB8AC3E}">
        <p14:creationId xmlns:p14="http://schemas.microsoft.com/office/powerpoint/2010/main" val="90135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8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altLang="pt-BR" dirty="0" smtClean="0"/>
              <a:t>K</a:t>
            </a:r>
            <a:r>
              <a:rPr lang="pt-BR" altLang="pt-BR" i="1" dirty="0" smtClean="0"/>
              <a:t>-</a:t>
            </a:r>
            <a:r>
              <a:rPr lang="pt-BR" altLang="pt-BR" i="1" dirty="0" err="1" smtClean="0"/>
              <a:t>Means</a:t>
            </a:r>
            <a:r>
              <a:rPr lang="pt-BR" altLang="pt-BR" i="1" dirty="0" smtClean="0"/>
              <a:t> </a:t>
            </a:r>
            <a:r>
              <a:rPr lang="pt-BR" altLang="pt-BR" i="1" dirty="0" err="1"/>
              <a:t>Clustering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pt-BR" altLang="pt-BR" dirty="0"/>
              <a:t>É a técnica mais simples de aprendizagem não supervisionada.</a:t>
            </a:r>
          </a:p>
          <a:p>
            <a:endParaRPr lang="pt-BR" altLang="pt-BR" dirty="0"/>
          </a:p>
          <a:p>
            <a:r>
              <a:rPr lang="pt-BR" altLang="pt-BR" dirty="0"/>
              <a:t>Consiste em fixar </a:t>
            </a:r>
            <a:r>
              <a:rPr lang="pt-BR" altLang="pt-BR" i="1" dirty="0"/>
              <a:t>k </a:t>
            </a:r>
            <a:r>
              <a:rPr lang="pt-BR" altLang="pt-BR" dirty="0" err="1"/>
              <a:t>centróides</a:t>
            </a:r>
            <a:r>
              <a:rPr lang="pt-BR" altLang="pt-BR" dirty="0"/>
              <a:t> (de maneira aleatória), um para cada grupo (clusters). </a:t>
            </a:r>
          </a:p>
          <a:p>
            <a:endParaRPr lang="pt-BR" altLang="pt-BR" dirty="0"/>
          </a:p>
          <a:p>
            <a:r>
              <a:rPr lang="pt-BR" altLang="pt-BR" dirty="0"/>
              <a:t>Associar cada indivíduo ao seu </a:t>
            </a:r>
            <a:r>
              <a:rPr lang="pt-BR" altLang="pt-BR" dirty="0" err="1"/>
              <a:t>centróide</a:t>
            </a:r>
            <a:r>
              <a:rPr lang="pt-BR" altLang="pt-BR" dirty="0"/>
              <a:t> mais próximo.</a:t>
            </a:r>
          </a:p>
          <a:p>
            <a:endParaRPr lang="pt-BR" altLang="pt-BR" dirty="0"/>
          </a:p>
          <a:p>
            <a:r>
              <a:rPr lang="pt-BR" altLang="pt-BR" dirty="0"/>
              <a:t>Recalcular os </a:t>
            </a:r>
            <a:r>
              <a:rPr lang="pt-BR" altLang="pt-BR" dirty="0" err="1"/>
              <a:t>centróides</a:t>
            </a:r>
            <a:r>
              <a:rPr lang="pt-BR" altLang="pt-BR" dirty="0"/>
              <a:t> com base nos indivíduos classificados</a:t>
            </a:r>
            <a:r>
              <a:rPr lang="pt-BR" altLang="pt-BR" dirty="0" smtClean="0"/>
              <a:t>.</a:t>
            </a:r>
            <a:endParaRPr lang="pt-BR" altLang="pt-BR" i="1" dirty="0"/>
          </a:p>
        </p:txBody>
      </p:sp>
    </p:spTree>
    <p:extLst>
      <p:ext uri="{BB962C8B-B14F-4D97-AF65-F5344CB8AC3E}">
        <p14:creationId xmlns:p14="http://schemas.microsoft.com/office/powerpoint/2010/main" val="77267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8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Resumo</a:t>
            </a:r>
            <a:endParaRPr lang="pt-BR" dirty="0"/>
          </a:p>
        </p:txBody>
      </p:sp>
      <p:sp>
        <p:nvSpPr>
          <p:cNvPr id="9220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1844675"/>
            <a:ext cx="8207375" cy="453707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pt-BR" altLang="pt-BR" dirty="0" smtClean="0"/>
              <a:t>Objetivo:</a:t>
            </a:r>
          </a:p>
          <a:p>
            <a:pPr lvl="1" eaLnBrk="1" hangingPunct="1"/>
            <a:r>
              <a:rPr lang="pt-BR" altLang="pt-BR" dirty="0" smtClean="0"/>
              <a:t>Apresentar conceitos básicos de </a:t>
            </a:r>
            <a:r>
              <a:rPr lang="pt-BR" dirty="0"/>
              <a:t>Aprendizagem não-supervisionada</a:t>
            </a:r>
          </a:p>
          <a:p>
            <a:pPr lvl="1" eaLnBrk="1" hangingPunct="1"/>
            <a:endParaRPr lang="pt-BR" altLang="pt-BR" sz="1200" dirty="0"/>
          </a:p>
          <a:p>
            <a:pPr lvl="1" eaLnBrk="1" hangingPunct="1"/>
            <a:endParaRPr lang="pt-BR" altLang="pt-BR" sz="1200" dirty="0" smtClean="0"/>
          </a:p>
          <a:p>
            <a:pPr eaLnBrk="1" hangingPunct="1"/>
            <a:r>
              <a:rPr lang="pt-BR" altLang="pt-BR" dirty="0" smtClean="0"/>
              <a:t>Conteúdo:</a:t>
            </a:r>
          </a:p>
          <a:p>
            <a:pPr lvl="1"/>
            <a:r>
              <a:rPr lang="pt-BR" dirty="0"/>
              <a:t>Aprendizagem não-supervisionada</a:t>
            </a:r>
          </a:p>
          <a:p>
            <a:pPr lvl="1"/>
            <a:r>
              <a:rPr lang="pt-BR" altLang="pt-BR" dirty="0"/>
              <a:t>Análise de agrupamentos (</a:t>
            </a:r>
            <a:r>
              <a:rPr lang="pt-BR" altLang="pt-BR" i="1" dirty="0"/>
              <a:t>clusters</a:t>
            </a:r>
            <a:r>
              <a:rPr lang="pt-BR" altLang="pt-BR" dirty="0"/>
              <a:t>)</a:t>
            </a:r>
          </a:p>
          <a:p>
            <a:pPr lvl="1"/>
            <a:r>
              <a:rPr lang="pt-BR" altLang="pt-BR" dirty="0"/>
              <a:t>Análise de Clusters: Objetivos</a:t>
            </a:r>
          </a:p>
          <a:p>
            <a:pPr lvl="1"/>
            <a:r>
              <a:rPr lang="pt-BR" altLang="pt-BR" dirty="0"/>
              <a:t>O que é um </a:t>
            </a:r>
            <a:r>
              <a:rPr lang="pt-BR" altLang="pt-BR" i="1" dirty="0"/>
              <a:t>cluster</a:t>
            </a:r>
            <a:r>
              <a:rPr lang="pt-BR" altLang="pt-BR" dirty="0"/>
              <a:t>?</a:t>
            </a:r>
          </a:p>
          <a:p>
            <a:pPr lvl="1"/>
            <a:r>
              <a:rPr lang="pt-BR" altLang="pt-BR" dirty="0" smtClean="0"/>
              <a:t>K-</a:t>
            </a:r>
            <a:r>
              <a:rPr lang="pt-BR" altLang="pt-BR" i="1" dirty="0" err="1" smtClean="0"/>
              <a:t>Means</a:t>
            </a:r>
            <a:endParaRPr lang="pt-BR" altLang="pt-BR" i="1" dirty="0"/>
          </a:p>
          <a:p>
            <a:pPr lvl="1" eaLnBrk="1" hangingPunct="1"/>
            <a:endParaRPr lang="pt-BR" altLang="pt-BR" sz="1200" dirty="0" smtClean="0"/>
          </a:p>
          <a:p>
            <a:pPr eaLnBrk="1" hangingPunct="1"/>
            <a:r>
              <a:rPr lang="pt-BR" altLang="pt-BR" dirty="0" smtClean="0"/>
              <a:t>Referências:</a:t>
            </a:r>
          </a:p>
        </p:txBody>
      </p:sp>
    </p:spTree>
    <p:extLst>
      <p:ext uri="{BB962C8B-B14F-4D97-AF65-F5344CB8AC3E}">
        <p14:creationId xmlns:p14="http://schemas.microsoft.com/office/powerpoint/2010/main" val="371038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8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altLang="pt-BR" dirty="0"/>
              <a:t>K</a:t>
            </a:r>
            <a:r>
              <a:rPr lang="pt-BR" altLang="pt-BR" i="1" dirty="0"/>
              <a:t>-</a:t>
            </a:r>
            <a:r>
              <a:rPr lang="pt-BR" altLang="pt-BR" i="1" dirty="0" err="1"/>
              <a:t>Means</a:t>
            </a:r>
            <a:r>
              <a:rPr lang="pt-BR" altLang="pt-BR" i="1" dirty="0"/>
              <a:t> </a:t>
            </a:r>
            <a:r>
              <a:rPr lang="pt-BR" altLang="pt-BR" i="1" dirty="0" err="1" smtClean="0"/>
              <a:t>Clustering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pt-BR" altLang="pt-BR" dirty="0" smtClean="0"/>
              <a:t>K-</a:t>
            </a:r>
            <a:r>
              <a:rPr lang="pt-BR" altLang="pt-BR" i="1" dirty="0" err="1" smtClean="0"/>
              <a:t>Means</a:t>
            </a:r>
            <a:r>
              <a:rPr lang="pt-BR" altLang="pt-BR" dirty="0"/>
              <a:t>:</a:t>
            </a:r>
          </a:p>
          <a:p>
            <a:pPr lvl="1"/>
            <a:r>
              <a:rPr lang="pt-BR" altLang="pt-BR" dirty="0"/>
              <a:t>Proposto por J. </a:t>
            </a:r>
            <a:r>
              <a:rPr lang="pt-BR" altLang="pt-BR" dirty="0" err="1"/>
              <a:t>MacQueen</a:t>
            </a:r>
            <a:r>
              <a:rPr lang="pt-BR" altLang="pt-BR" dirty="0"/>
              <a:t> em 1967 é um dos mais conhecidos e utilizados, além de ser o que possui o maior número de variações.</a:t>
            </a:r>
          </a:p>
          <a:p>
            <a:pPr lvl="1"/>
            <a:endParaRPr lang="pt-BR" altLang="pt-BR" sz="1200" dirty="0"/>
          </a:p>
          <a:p>
            <a:pPr lvl="1"/>
            <a:r>
              <a:rPr lang="pt-BR" altLang="pt-BR" dirty="0"/>
              <a:t>É um algoritmo de agrupamento de objetos baseados em atributos/características em um número K de grupos.	</a:t>
            </a:r>
          </a:p>
          <a:p>
            <a:pPr lvl="1"/>
            <a:endParaRPr lang="pt-BR" altLang="pt-BR" sz="1200" dirty="0"/>
          </a:p>
          <a:p>
            <a:pPr lvl="1"/>
            <a:r>
              <a:rPr lang="pt-BR" altLang="pt-BR" dirty="0"/>
              <a:t>O agrupamento é conseguido pela minimização da soma quadrática das distâncias entre os dados e os </a:t>
            </a:r>
            <a:r>
              <a:rPr lang="pt-BR" altLang="pt-BR" dirty="0" err="1"/>
              <a:t>centróides</a:t>
            </a:r>
            <a:r>
              <a:rPr lang="pt-BR" altLang="pt-BR" dirty="0"/>
              <a:t> correspondentes.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410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8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 smtClean="0"/>
              <a:t>Algoritmo </a:t>
            </a:r>
            <a:r>
              <a:rPr lang="pt-BR" altLang="pt-BR" dirty="0"/>
              <a:t>K</a:t>
            </a:r>
            <a:r>
              <a:rPr lang="pt-BR" altLang="pt-BR" i="1" dirty="0"/>
              <a:t>-</a:t>
            </a:r>
            <a:r>
              <a:rPr lang="pt-BR" altLang="pt-BR" i="1" dirty="0" err="1"/>
              <a:t>Means</a:t>
            </a:r>
            <a:endParaRPr lang="pt-BR" dirty="0"/>
          </a:p>
        </p:txBody>
      </p:sp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mtClean="0"/>
              <a:t>Algoritmo:</a:t>
            </a:r>
            <a:endParaRPr lang="pt-BR" dirty="0"/>
          </a:p>
        </p:txBody>
      </p:sp>
      <p:pic>
        <p:nvPicPr>
          <p:cNvPr id="9" name="Imagem 8" descr="Algorithm_clip_image002_0002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2088" y="2122489"/>
            <a:ext cx="4103687" cy="408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427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8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/>
              <a:t>Algoritmo </a:t>
            </a:r>
            <a:r>
              <a:rPr lang="pt-BR" altLang="pt-BR" dirty="0"/>
              <a:t>K</a:t>
            </a:r>
            <a:r>
              <a:rPr lang="pt-BR" altLang="pt-BR" i="1" dirty="0"/>
              <a:t>-</a:t>
            </a:r>
            <a:r>
              <a:rPr lang="pt-BR" altLang="pt-BR" i="1" dirty="0" err="1"/>
              <a:t>Means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pt-BR" altLang="pt-BR" dirty="0"/>
              <a:t>Determinar os </a:t>
            </a:r>
            <a:r>
              <a:rPr lang="pt-BR" altLang="pt-BR" dirty="0" err="1"/>
              <a:t>centróides</a:t>
            </a:r>
            <a:endParaRPr lang="pt-BR" altLang="pt-BR" dirty="0"/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pt-BR" altLang="pt-BR" dirty="0"/>
              <a:t>Atribuir a cada objeto do grupo o </a:t>
            </a:r>
            <a:r>
              <a:rPr lang="pt-BR" altLang="pt-BR" dirty="0" err="1"/>
              <a:t>centróide</a:t>
            </a:r>
            <a:r>
              <a:rPr lang="pt-BR" altLang="pt-BR" dirty="0"/>
              <a:t> mais próximo.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pt-BR" altLang="pt-BR" dirty="0"/>
              <a:t>Após atribuir um </a:t>
            </a:r>
            <a:r>
              <a:rPr lang="pt-BR" altLang="pt-BR" dirty="0" err="1"/>
              <a:t>centróide</a:t>
            </a:r>
            <a:r>
              <a:rPr lang="pt-BR" altLang="pt-BR" dirty="0"/>
              <a:t> a cada objeto, recalcular os </a:t>
            </a:r>
            <a:r>
              <a:rPr lang="pt-BR" altLang="pt-BR" dirty="0" err="1"/>
              <a:t>centróides</a:t>
            </a:r>
            <a:r>
              <a:rPr lang="pt-BR" altLang="pt-BR" dirty="0"/>
              <a:t>.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pt-BR" altLang="pt-BR" dirty="0"/>
              <a:t>Repetir os passos 2 e 3 até que os </a:t>
            </a:r>
            <a:r>
              <a:rPr lang="pt-BR" altLang="pt-BR" dirty="0" err="1"/>
              <a:t>centróides</a:t>
            </a:r>
            <a:r>
              <a:rPr lang="pt-BR" altLang="pt-BR" dirty="0"/>
              <a:t> não sejam modificados</a:t>
            </a:r>
            <a:r>
              <a:rPr lang="pt-BR" altLang="pt-BR" dirty="0" smtClean="0"/>
              <a:t>.</a:t>
            </a:r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400578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8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altLang="pt-BR" dirty="0" smtClean="0"/>
              <a:t>K</a:t>
            </a:r>
            <a:r>
              <a:rPr lang="pt-BR" altLang="pt-BR" i="1" dirty="0" smtClean="0"/>
              <a:t>-</a:t>
            </a:r>
            <a:r>
              <a:rPr lang="pt-BR" altLang="pt-BR" i="1" dirty="0" err="1" smtClean="0"/>
              <a:t>Means</a:t>
            </a:r>
            <a:r>
              <a:rPr lang="pt-BR" altLang="pt-BR" i="1" dirty="0" smtClean="0"/>
              <a:t> </a:t>
            </a:r>
            <a:r>
              <a:rPr lang="pt-BR" altLang="pt-BR" dirty="0" smtClean="0"/>
              <a:t>– Um exemplo</a:t>
            </a:r>
            <a:endParaRPr lang="pt-BR" dirty="0"/>
          </a:p>
          <a:p>
            <a:endParaRPr lang="pt-BR" dirty="0"/>
          </a:p>
        </p:txBody>
      </p:sp>
      <p:graphicFrame>
        <p:nvGraphicFramePr>
          <p:cNvPr id="5" name="Object 5"/>
          <p:cNvGraphicFramePr>
            <a:graphicFrameLocks noGrp="1" noChangeAspect="1"/>
          </p:cNvGraphicFramePr>
          <p:nvPr>
            <p:ph idx="4294967295"/>
          </p:nvPr>
        </p:nvGraphicFramePr>
        <p:xfrm>
          <a:off x="2057400" y="2200275"/>
          <a:ext cx="4951413" cy="343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5" name="Bitmap Image" r:id="rId3" imgW="3086531" imgH="2142857" progId="Paint.Picture">
                  <p:embed/>
                </p:oleObj>
              </mc:Choice>
              <mc:Fallback>
                <p:oleObj name="Bitmap Image" r:id="rId3" imgW="3086531" imgH="2142857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200275"/>
                        <a:ext cx="4951413" cy="343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3276600" y="5715000"/>
            <a:ext cx="2711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/>
              <a:t>Objetos em um plano 2D</a:t>
            </a:r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1828800" y="5638800"/>
            <a:ext cx="563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 flipV="1">
            <a:off x="1828800" y="17526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037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8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altLang="pt-BR" dirty="0"/>
              <a:t>K</a:t>
            </a:r>
            <a:r>
              <a:rPr lang="pt-BR" altLang="pt-BR" i="1" dirty="0"/>
              <a:t>-</a:t>
            </a:r>
            <a:r>
              <a:rPr lang="pt-BR" altLang="pt-BR" i="1" dirty="0" err="1"/>
              <a:t>Means</a:t>
            </a:r>
            <a:r>
              <a:rPr lang="pt-BR" altLang="pt-BR" i="1" dirty="0"/>
              <a:t> </a:t>
            </a:r>
            <a:r>
              <a:rPr lang="pt-BR" altLang="pt-BR" dirty="0"/>
              <a:t>– Um </a:t>
            </a:r>
            <a:r>
              <a:rPr lang="pt-BR" altLang="pt-BR" dirty="0" smtClean="0"/>
              <a:t>exemplo</a:t>
            </a:r>
            <a:endParaRPr lang="pt-BR" dirty="0"/>
          </a:p>
        </p:txBody>
      </p:sp>
      <p:graphicFrame>
        <p:nvGraphicFramePr>
          <p:cNvPr id="5" name="Object 5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98401499"/>
              </p:ext>
            </p:extLst>
          </p:nvPr>
        </p:nvGraphicFramePr>
        <p:xfrm>
          <a:off x="1981200" y="2201174"/>
          <a:ext cx="5103813" cy="354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9" name="Bitmap Image" r:id="rId3" imgW="3095238" imgH="2152951" progId="Paint.Picture">
                  <p:embed/>
                </p:oleObj>
              </mc:Choice>
              <mc:Fallback>
                <p:oleObj name="Bitmap Image" r:id="rId3" imgW="3095238" imgH="215295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201174"/>
                        <a:ext cx="5103813" cy="3549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Line 8"/>
          <p:cNvSpPr>
            <a:spLocks noChangeShapeType="1"/>
          </p:cNvSpPr>
          <p:nvPr/>
        </p:nvSpPr>
        <p:spPr bwMode="auto">
          <a:xfrm>
            <a:off x="1828800" y="5858774"/>
            <a:ext cx="609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 flipV="1">
            <a:off x="1828800" y="2201174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2355850" y="5971487"/>
            <a:ext cx="4730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/>
              <a:t>Passo 1:Centróides inseridos aleatoriamente</a:t>
            </a:r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 flipH="1" flipV="1">
            <a:off x="3200400" y="5477774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 flipV="1">
            <a:off x="3657600" y="3725174"/>
            <a:ext cx="152400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6694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8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altLang="pt-BR" dirty="0"/>
              <a:t>K</a:t>
            </a:r>
            <a:r>
              <a:rPr lang="pt-BR" altLang="pt-BR" i="1" dirty="0"/>
              <a:t>-</a:t>
            </a:r>
            <a:r>
              <a:rPr lang="pt-BR" altLang="pt-BR" i="1" dirty="0" err="1"/>
              <a:t>Means</a:t>
            </a:r>
            <a:r>
              <a:rPr lang="pt-BR" altLang="pt-BR" i="1" dirty="0"/>
              <a:t> </a:t>
            </a:r>
            <a:r>
              <a:rPr lang="pt-BR" altLang="pt-BR" dirty="0"/>
              <a:t>– Um </a:t>
            </a:r>
            <a:r>
              <a:rPr lang="pt-BR" altLang="pt-BR" dirty="0" smtClean="0"/>
              <a:t>exemplo</a:t>
            </a:r>
            <a:endParaRPr lang="pt-BR" dirty="0"/>
          </a:p>
        </p:txBody>
      </p:sp>
      <p:graphicFrame>
        <p:nvGraphicFramePr>
          <p:cNvPr id="5" name="Object 5"/>
          <p:cNvGraphicFramePr>
            <a:graphicFrameLocks noGrp="1" noChangeAspect="1"/>
          </p:cNvGraphicFramePr>
          <p:nvPr>
            <p:ph idx="4294967295"/>
          </p:nvPr>
        </p:nvGraphicFramePr>
        <p:xfrm>
          <a:off x="1905000" y="2190750"/>
          <a:ext cx="5257800" cy="367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3" name="Bitmap Image" r:id="rId3" imgW="3134162" imgH="2190476" progId="Paint.Picture">
                  <p:embed/>
                </p:oleObj>
              </mc:Choice>
              <mc:Fallback>
                <p:oleObj name="Bitmap Image" r:id="rId3" imgW="3134162" imgH="2190476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190750"/>
                        <a:ext cx="5257800" cy="3675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Line 8"/>
          <p:cNvSpPr>
            <a:spLocks noChangeShapeType="1"/>
          </p:cNvSpPr>
          <p:nvPr/>
        </p:nvSpPr>
        <p:spPr bwMode="auto">
          <a:xfrm>
            <a:off x="1828800" y="5867400"/>
            <a:ext cx="609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 flipV="1">
            <a:off x="1828800" y="2209800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1828800" y="5980113"/>
            <a:ext cx="5911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/>
              <a:t>Passo 2: Atribuir a cada objeto o centróide mais próximo</a:t>
            </a:r>
          </a:p>
        </p:txBody>
      </p:sp>
    </p:spTree>
    <p:extLst>
      <p:ext uri="{BB962C8B-B14F-4D97-AF65-F5344CB8AC3E}">
        <p14:creationId xmlns:p14="http://schemas.microsoft.com/office/powerpoint/2010/main" val="150121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8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altLang="pt-BR" dirty="0"/>
              <a:t>K</a:t>
            </a:r>
            <a:r>
              <a:rPr lang="pt-BR" altLang="pt-BR" i="1" dirty="0"/>
              <a:t>-</a:t>
            </a:r>
            <a:r>
              <a:rPr lang="pt-BR" altLang="pt-BR" i="1" dirty="0" err="1"/>
              <a:t>Means</a:t>
            </a:r>
            <a:r>
              <a:rPr lang="pt-BR" altLang="pt-BR" i="1" dirty="0"/>
              <a:t> </a:t>
            </a:r>
            <a:r>
              <a:rPr lang="pt-BR" altLang="pt-BR" dirty="0"/>
              <a:t>– Um </a:t>
            </a:r>
            <a:r>
              <a:rPr lang="pt-BR" altLang="pt-BR" dirty="0" smtClean="0"/>
              <a:t>exemplo</a:t>
            </a:r>
            <a:endParaRPr lang="pt-BR" dirty="0"/>
          </a:p>
        </p:txBody>
      </p:sp>
      <p:graphicFrame>
        <p:nvGraphicFramePr>
          <p:cNvPr id="5" name="Object 5"/>
          <p:cNvGraphicFramePr>
            <a:graphicFrameLocks noGrp="1" noChangeAspect="1"/>
          </p:cNvGraphicFramePr>
          <p:nvPr>
            <p:ph idx="4294967295"/>
          </p:nvPr>
        </p:nvGraphicFramePr>
        <p:xfrm>
          <a:off x="1866900" y="2205038"/>
          <a:ext cx="5295900" cy="3605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7" name="Bitmap Image" r:id="rId3" imgW="3161905" imgH="2152951" progId="Paint.Picture">
                  <p:embed/>
                </p:oleObj>
              </mc:Choice>
              <mc:Fallback>
                <p:oleObj name="Bitmap Image" r:id="rId3" imgW="3161905" imgH="215295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6900" y="2205038"/>
                        <a:ext cx="5295900" cy="3605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Line 8"/>
          <p:cNvSpPr>
            <a:spLocks noChangeShapeType="1"/>
          </p:cNvSpPr>
          <p:nvPr/>
        </p:nvSpPr>
        <p:spPr bwMode="auto">
          <a:xfrm>
            <a:off x="1828800" y="5867400"/>
            <a:ext cx="609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 flipV="1">
            <a:off x="1828800" y="2209800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3048000" y="5980113"/>
            <a:ext cx="3638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/>
              <a:t>Passo 3: Recalcular os centróides</a:t>
            </a:r>
          </a:p>
        </p:txBody>
      </p:sp>
    </p:spTree>
    <p:extLst>
      <p:ext uri="{BB962C8B-B14F-4D97-AF65-F5344CB8AC3E}">
        <p14:creationId xmlns:p14="http://schemas.microsoft.com/office/powerpoint/2010/main" val="3147758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8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altLang="pt-BR" dirty="0"/>
              <a:t>K</a:t>
            </a:r>
            <a:r>
              <a:rPr lang="pt-BR" altLang="pt-BR" i="1" dirty="0"/>
              <a:t>-</a:t>
            </a:r>
            <a:r>
              <a:rPr lang="pt-BR" altLang="pt-BR" i="1" dirty="0" err="1"/>
              <a:t>Means</a:t>
            </a:r>
            <a:r>
              <a:rPr lang="pt-BR" altLang="pt-BR" i="1" dirty="0"/>
              <a:t> </a:t>
            </a:r>
            <a:r>
              <a:rPr lang="pt-BR" altLang="pt-BR" dirty="0"/>
              <a:t>– Um </a:t>
            </a:r>
            <a:r>
              <a:rPr lang="pt-BR" altLang="pt-BR" dirty="0" smtClean="0"/>
              <a:t>exemplo</a:t>
            </a:r>
            <a:endParaRPr lang="pt-BR" dirty="0"/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4294967295"/>
          </p:nvPr>
        </p:nvGraphicFramePr>
        <p:xfrm>
          <a:off x="1828800" y="2170113"/>
          <a:ext cx="5332413" cy="376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1" name="Bitmap Image" r:id="rId3" imgW="3142857" imgH="2219635" progId="Paint.Picture">
                  <p:embed/>
                </p:oleObj>
              </mc:Choice>
              <mc:Fallback>
                <p:oleObj name="Bitmap Image" r:id="rId3" imgW="3142857" imgH="2219635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170113"/>
                        <a:ext cx="5332413" cy="376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1828800" y="5867400"/>
            <a:ext cx="609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 flipV="1">
            <a:off x="1828800" y="2209800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3200400" y="6019800"/>
            <a:ext cx="3613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/>
              <a:t>Impacto da inicialização aleatória.</a:t>
            </a:r>
          </a:p>
        </p:txBody>
      </p:sp>
    </p:spTree>
    <p:extLst>
      <p:ext uri="{BB962C8B-B14F-4D97-AF65-F5344CB8AC3E}">
        <p14:creationId xmlns:p14="http://schemas.microsoft.com/office/powerpoint/2010/main" val="1709694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8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altLang="pt-BR" dirty="0"/>
              <a:t>K</a:t>
            </a:r>
            <a:r>
              <a:rPr lang="pt-BR" altLang="pt-BR" i="1" dirty="0"/>
              <a:t>-</a:t>
            </a:r>
            <a:r>
              <a:rPr lang="pt-BR" altLang="pt-BR" i="1" dirty="0" err="1"/>
              <a:t>Means</a:t>
            </a:r>
            <a:r>
              <a:rPr lang="pt-BR" altLang="pt-BR" i="1" dirty="0"/>
              <a:t> </a:t>
            </a:r>
            <a:r>
              <a:rPr lang="pt-BR" altLang="pt-BR" dirty="0"/>
              <a:t>– Um </a:t>
            </a:r>
            <a:r>
              <a:rPr lang="pt-BR" altLang="pt-BR" dirty="0" smtClean="0"/>
              <a:t>exemplo</a:t>
            </a:r>
            <a:endParaRPr lang="pt-BR" dirty="0"/>
          </a:p>
        </p:txBody>
      </p:sp>
      <p:graphicFrame>
        <p:nvGraphicFramePr>
          <p:cNvPr id="5" name="Object 5"/>
          <p:cNvGraphicFramePr>
            <a:graphicFrameLocks noGrp="1" noChangeAspect="1"/>
          </p:cNvGraphicFramePr>
          <p:nvPr>
            <p:ph idx="4294967295"/>
          </p:nvPr>
        </p:nvGraphicFramePr>
        <p:xfrm>
          <a:off x="1830388" y="2135188"/>
          <a:ext cx="5330825" cy="3741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1" name="Bitmap Image" r:id="rId3" imgW="3161905" imgH="2219635" progId="Paint.Picture">
                  <p:embed/>
                </p:oleObj>
              </mc:Choice>
              <mc:Fallback>
                <p:oleObj name="Bitmap Image" r:id="rId3" imgW="3161905" imgH="2219635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0388" y="2135188"/>
                        <a:ext cx="5330825" cy="3741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Line 8"/>
          <p:cNvSpPr>
            <a:spLocks noChangeShapeType="1"/>
          </p:cNvSpPr>
          <p:nvPr/>
        </p:nvSpPr>
        <p:spPr bwMode="auto">
          <a:xfrm>
            <a:off x="1828800" y="5867400"/>
            <a:ext cx="609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 flipV="1">
            <a:off x="1828800" y="2209800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3200400" y="5867400"/>
            <a:ext cx="3549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/>
              <a:t>Impacto da inicialização aleatória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1905000" y="2971800"/>
            <a:ext cx="1111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/>
              <a:t>Fronteira</a:t>
            </a:r>
          </a:p>
          <a:p>
            <a:r>
              <a:rPr lang="pt-BR" altLang="pt-BR"/>
              <a:t>Diferente</a:t>
            </a:r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2362200" y="3505200"/>
            <a:ext cx="22098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graphicFrame>
        <p:nvGraphicFramePr>
          <p:cNvPr id="11" name="Object 16"/>
          <p:cNvGraphicFramePr>
            <a:graphicFrameLocks noChangeAspect="1"/>
          </p:cNvGraphicFramePr>
          <p:nvPr/>
        </p:nvGraphicFramePr>
        <p:xfrm>
          <a:off x="1905000" y="5638800"/>
          <a:ext cx="171450" cy="18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2" name="Bitmap Image" r:id="rId5" imgW="171338" imgH="181096" progId="Paint.Picture">
                  <p:embed/>
                </p:oleObj>
              </mc:Choice>
              <mc:Fallback>
                <p:oleObj name="Bitmap Image" r:id="rId5" imgW="171338" imgH="181096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5638800"/>
                        <a:ext cx="171450" cy="180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0"/>
          <p:cNvGraphicFramePr>
            <a:graphicFrameLocks noChangeAspect="1"/>
          </p:cNvGraphicFramePr>
          <p:nvPr/>
        </p:nvGraphicFramePr>
        <p:xfrm>
          <a:off x="3562350" y="4800600"/>
          <a:ext cx="171450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3" name="Bitmap Image" r:id="rId7" imgW="171338" imgH="152260" progId="Paint.Picture">
                  <p:embed/>
                </p:oleObj>
              </mc:Choice>
              <mc:Fallback>
                <p:oleObj name="Bitmap Image" r:id="rId7" imgW="171338" imgH="152260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2350" y="4800600"/>
                        <a:ext cx="171450" cy="15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7696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8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altLang="pt-BR" dirty="0"/>
              <a:t>K</a:t>
            </a:r>
            <a:r>
              <a:rPr lang="pt-BR" altLang="pt-BR" i="1" dirty="0"/>
              <a:t>-</a:t>
            </a:r>
            <a:r>
              <a:rPr lang="pt-BR" altLang="pt-BR" i="1" dirty="0" err="1"/>
              <a:t>Means</a:t>
            </a:r>
            <a:r>
              <a:rPr lang="pt-BR" altLang="pt-BR" i="1" dirty="0"/>
              <a:t> </a:t>
            </a:r>
            <a:r>
              <a:rPr lang="pt-BR" altLang="pt-BR" dirty="0"/>
              <a:t>– </a:t>
            </a:r>
            <a:r>
              <a:rPr lang="pt-BR" altLang="pt-BR" dirty="0" smtClean="0"/>
              <a:t>Inicialização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pt-BR" altLang="pt-BR" dirty="0"/>
              <a:t>Importância da inicialização.</a:t>
            </a:r>
          </a:p>
          <a:p>
            <a:r>
              <a:rPr lang="pt-BR" altLang="pt-BR" dirty="0"/>
              <a:t>Quando se têm noção dos </a:t>
            </a:r>
            <a:r>
              <a:rPr lang="pt-BR" altLang="pt-BR" dirty="0" err="1"/>
              <a:t>centróides</a:t>
            </a:r>
            <a:r>
              <a:rPr lang="pt-BR" altLang="pt-BR" dirty="0"/>
              <a:t>, pode-se melhorar a convergência do algoritmo.</a:t>
            </a:r>
          </a:p>
          <a:p>
            <a:r>
              <a:rPr lang="pt-BR" altLang="pt-BR" dirty="0"/>
              <a:t>Execução do algoritmo várias vezes, permite reduzir impacto da inicialização aleatória.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6425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8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altLang="pt-BR" dirty="0"/>
              <a:t>Aprendizagem não-supervisionada</a:t>
            </a:r>
            <a:endParaRPr lang="pt-BR" dirty="0"/>
          </a:p>
        </p:txBody>
      </p:sp>
      <p:sp>
        <p:nvSpPr>
          <p:cNvPr id="9220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1844675"/>
            <a:ext cx="8207375" cy="4537075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pt-BR" altLang="pt-BR" sz="2800" dirty="0"/>
              <a:t>Não existe um supervisor externo para orientar o processo de aprendizagem</a:t>
            </a:r>
          </a:p>
          <a:p>
            <a:pPr lvl="1" eaLnBrk="1" hangingPunct="1"/>
            <a:r>
              <a:rPr lang="pt-BR" altLang="pt-BR" sz="2400" dirty="0"/>
              <a:t>O principal objetivo </a:t>
            </a:r>
            <a:r>
              <a:rPr lang="pt-BR" altLang="pt-BR" sz="2400" dirty="0" smtClean="0"/>
              <a:t>do modelo </a:t>
            </a:r>
            <a:r>
              <a:rPr lang="pt-BR" altLang="pt-BR" sz="2400" dirty="0"/>
              <a:t>é capturar as regularidades estatísticas (redundâncias) dos dados de entrada, isto é, promover representações internas eficientes dos padrões de entrada</a:t>
            </a:r>
          </a:p>
          <a:p>
            <a:pPr eaLnBrk="1" hangingPunct="1"/>
            <a:endParaRPr lang="pt-BR" altLang="pt-BR" sz="2800" dirty="0"/>
          </a:p>
          <a:p>
            <a:pPr eaLnBrk="1" hangingPunct="1"/>
            <a:r>
              <a:rPr lang="pt-BR" altLang="pt-BR" sz="2800" dirty="0"/>
              <a:t>Exemplos: </a:t>
            </a:r>
          </a:p>
          <a:p>
            <a:pPr lvl="1"/>
            <a:r>
              <a:rPr lang="pt-BR" altLang="pt-BR" sz="2400" dirty="0"/>
              <a:t>K-</a:t>
            </a:r>
            <a:r>
              <a:rPr lang="pt-BR" altLang="pt-BR" sz="2400" dirty="0" err="1"/>
              <a:t>Means</a:t>
            </a:r>
            <a:endParaRPr lang="pt-BR" altLang="pt-BR" sz="2400" dirty="0"/>
          </a:p>
          <a:p>
            <a:pPr lvl="1"/>
            <a:r>
              <a:rPr lang="pt-BR" altLang="pt-BR" sz="2400" dirty="0"/>
              <a:t>Algoritmo Competitivo</a:t>
            </a:r>
          </a:p>
          <a:p>
            <a:pPr lvl="1"/>
            <a:r>
              <a:rPr lang="pt-BR" altLang="pt-BR" sz="2400" dirty="0"/>
              <a:t>Algoritmo de </a:t>
            </a:r>
            <a:r>
              <a:rPr lang="pt-BR" altLang="pt-BR" sz="2400" dirty="0" err="1"/>
              <a:t>Kohonen</a:t>
            </a:r>
            <a:endParaRPr lang="pt-BR" altLang="pt-BR" sz="2400" dirty="0"/>
          </a:p>
          <a:p>
            <a:pPr lvl="1" eaLnBrk="1" hangingPunct="1"/>
            <a:r>
              <a:rPr lang="pt-BR" altLang="pt-BR" sz="2600" smtClean="0"/>
              <a:t>HMM</a:t>
            </a:r>
          </a:p>
          <a:p>
            <a:pPr lvl="1" eaLnBrk="1" hangingPunct="1"/>
            <a:endParaRPr lang="pt-BR" altLang="pt-BR" sz="2600" dirty="0"/>
          </a:p>
          <a:p>
            <a:pPr eaLnBrk="1" hangingPunct="1"/>
            <a:r>
              <a:rPr lang="pt-BR" altLang="pt-BR" sz="2800" dirty="0"/>
              <a:t>Objetivo principal: </a:t>
            </a:r>
          </a:p>
          <a:p>
            <a:pPr lvl="1"/>
            <a:r>
              <a:rPr lang="pt-BR" altLang="pt-BR" sz="2400" dirty="0"/>
              <a:t>Agrupamento de dados</a:t>
            </a:r>
          </a:p>
        </p:txBody>
      </p:sp>
    </p:spTree>
    <p:extLst>
      <p:ext uri="{BB962C8B-B14F-4D97-AF65-F5344CB8AC3E}">
        <p14:creationId xmlns:p14="http://schemas.microsoft.com/office/powerpoint/2010/main" val="397366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8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altLang="pt-BR" dirty="0"/>
              <a:t>K</a:t>
            </a:r>
            <a:r>
              <a:rPr lang="pt-BR" altLang="pt-BR" i="1" dirty="0"/>
              <a:t>-</a:t>
            </a:r>
            <a:r>
              <a:rPr lang="pt-BR" altLang="pt-BR" i="1" dirty="0" err="1"/>
              <a:t>Means</a:t>
            </a:r>
            <a:r>
              <a:rPr lang="pt-BR" altLang="pt-BR" i="1" dirty="0"/>
              <a:t> </a:t>
            </a:r>
            <a:r>
              <a:rPr lang="pt-BR" altLang="pt-BR" dirty="0"/>
              <a:t>– Um </a:t>
            </a:r>
            <a:r>
              <a:rPr lang="pt-BR" altLang="pt-BR" dirty="0" smtClean="0"/>
              <a:t>exemplo</a:t>
            </a:r>
            <a:endParaRPr lang="pt-BR" dirty="0"/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4294967295"/>
          </p:nvPr>
        </p:nvGraphicFramePr>
        <p:xfrm>
          <a:off x="2986088" y="2782888"/>
          <a:ext cx="3171825" cy="216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9" name="Bitmap Image" r:id="rId3" imgW="3172268" imgH="2161905" progId="Paint.Picture">
                  <p:embed/>
                </p:oleObj>
              </mc:Choice>
              <mc:Fallback>
                <p:oleObj name="Bitmap Image" r:id="rId3" imgW="3172268" imgH="2161905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6088" y="2782888"/>
                        <a:ext cx="3171825" cy="216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1828800" y="5867400"/>
            <a:ext cx="609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V="1">
            <a:off x="1828800" y="2209800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267200" y="5957888"/>
            <a:ext cx="1479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/>
              <a:t>4 Centróides</a:t>
            </a:r>
          </a:p>
        </p:txBody>
      </p:sp>
    </p:spTree>
    <p:extLst>
      <p:ext uri="{BB962C8B-B14F-4D97-AF65-F5344CB8AC3E}">
        <p14:creationId xmlns:p14="http://schemas.microsoft.com/office/powerpoint/2010/main" val="319155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8</a:t>
            </a:r>
            <a:endParaRPr lang="pt-BR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453" y="920151"/>
            <a:ext cx="73152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640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8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 smtClean="0"/>
              <a:t>Calculando Distâncias</a:t>
            </a:r>
            <a:endParaRPr lang="pt-BR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1981200"/>
            <a:ext cx="6019800" cy="38862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altLang="pt-BR" sz="2800" smtClean="0"/>
              <a:t>Distância Euclidiana</a:t>
            </a:r>
          </a:p>
          <a:p>
            <a:endParaRPr lang="pt-BR" altLang="pt-BR" sz="2800" smtClean="0"/>
          </a:p>
          <a:p>
            <a:pPr>
              <a:buFont typeface="Wingdings" panose="05000000000000000000" pitchFamily="2" charset="2"/>
              <a:buNone/>
            </a:pPr>
            <a:endParaRPr lang="pt-BR" altLang="pt-BR" sz="2800" smtClean="0"/>
          </a:p>
          <a:p>
            <a:pPr>
              <a:buFont typeface="Wingdings" panose="05000000000000000000" pitchFamily="2" charset="2"/>
              <a:buNone/>
            </a:pPr>
            <a:endParaRPr lang="pt-BR" altLang="pt-BR" sz="2800" smtClean="0"/>
          </a:p>
          <a:p>
            <a:r>
              <a:rPr lang="pt-BR" altLang="pt-BR" sz="2800" smtClean="0"/>
              <a:t>Manhattan (City Block)</a:t>
            </a:r>
          </a:p>
          <a:p>
            <a:pPr>
              <a:buFont typeface="Wingdings" panose="05000000000000000000" pitchFamily="2" charset="2"/>
              <a:buNone/>
            </a:pPr>
            <a:endParaRPr lang="pt-BR" altLang="pt-BR" sz="2800" smtClean="0"/>
          </a:p>
          <a:p>
            <a:endParaRPr lang="pt-BR" altLang="pt-BR" sz="2800" dirty="0" smtClean="0"/>
          </a:p>
        </p:txBody>
      </p:sp>
      <p:graphicFrame>
        <p:nvGraphicFramePr>
          <p:cNvPr id="6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219200" y="4953000"/>
          <a:ext cx="2208213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6" name="Equation" r:id="rId3" imgW="901440" imgH="431640" progId="Equation.3">
                  <p:embed/>
                </p:oleObj>
              </mc:Choice>
              <mc:Fallback>
                <p:oleObj name="Equation" r:id="rId3" imgW="9014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953000"/>
                        <a:ext cx="2208213" cy="1057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8"/>
          <p:cNvGraphicFramePr>
            <a:graphicFrameLocks noChangeAspect="1"/>
          </p:cNvGraphicFramePr>
          <p:nvPr/>
        </p:nvGraphicFramePr>
        <p:xfrm>
          <a:off x="1016000" y="2667000"/>
          <a:ext cx="2770188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7" name="Equation" r:id="rId5" imgW="1130040" imgH="482400" progId="Equation.3">
                  <p:embed/>
                </p:oleObj>
              </mc:Choice>
              <mc:Fallback>
                <p:oleObj name="Equation" r:id="rId5" imgW="113004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000" y="2667000"/>
                        <a:ext cx="2770188" cy="118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34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8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 smtClean="0"/>
              <a:t>Critérios de Dispersão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pt-BR" altLang="pt-BR" dirty="0"/>
              <a:t>Relação </a:t>
            </a:r>
            <a:r>
              <a:rPr lang="pt-BR" altLang="pt-BR" dirty="0" err="1"/>
              <a:t>Within-Between</a:t>
            </a:r>
            <a:endParaRPr lang="pt-BR" altLang="pt-BR" dirty="0"/>
          </a:p>
          <a:p>
            <a:endParaRPr lang="pt-BR" dirty="0"/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3657600" y="43261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3810000" y="44023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3810000" y="45547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3886200" y="44785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3886200" y="44785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3962400" y="44023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3810000" y="47071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12" name="Oval 12"/>
          <p:cNvSpPr>
            <a:spLocks noChangeArrowheads="1"/>
          </p:cNvSpPr>
          <p:nvPr/>
        </p:nvSpPr>
        <p:spPr bwMode="auto">
          <a:xfrm>
            <a:off x="4038600" y="46309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13" name="Oval 13"/>
          <p:cNvSpPr>
            <a:spLocks noChangeArrowheads="1"/>
          </p:cNvSpPr>
          <p:nvPr/>
        </p:nvSpPr>
        <p:spPr bwMode="auto">
          <a:xfrm>
            <a:off x="3810000" y="48595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14" name="Oval 14"/>
          <p:cNvSpPr>
            <a:spLocks noChangeArrowheads="1"/>
          </p:cNvSpPr>
          <p:nvPr/>
        </p:nvSpPr>
        <p:spPr bwMode="auto">
          <a:xfrm>
            <a:off x="3962400" y="47833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810000" y="41737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16" name="Oval 16"/>
          <p:cNvSpPr>
            <a:spLocks noChangeArrowheads="1"/>
          </p:cNvSpPr>
          <p:nvPr/>
        </p:nvSpPr>
        <p:spPr bwMode="auto">
          <a:xfrm>
            <a:off x="3581400" y="44023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17" name="Oval 17"/>
          <p:cNvSpPr>
            <a:spLocks noChangeArrowheads="1"/>
          </p:cNvSpPr>
          <p:nvPr/>
        </p:nvSpPr>
        <p:spPr bwMode="auto">
          <a:xfrm>
            <a:off x="3505200" y="45547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657600" y="46309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19" name="Oval 19"/>
          <p:cNvSpPr>
            <a:spLocks noChangeArrowheads="1"/>
          </p:cNvSpPr>
          <p:nvPr/>
        </p:nvSpPr>
        <p:spPr bwMode="auto">
          <a:xfrm>
            <a:off x="3657600" y="44785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20" name="Oval 20"/>
          <p:cNvSpPr>
            <a:spLocks noChangeArrowheads="1"/>
          </p:cNvSpPr>
          <p:nvPr/>
        </p:nvSpPr>
        <p:spPr bwMode="auto">
          <a:xfrm>
            <a:off x="3505200" y="43261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21" name="Oval 21"/>
          <p:cNvSpPr>
            <a:spLocks noChangeArrowheads="1"/>
          </p:cNvSpPr>
          <p:nvPr/>
        </p:nvSpPr>
        <p:spPr bwMode="auto">
          <a:xfrm>
            <a:off x="3657600" y="47833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22" name="Oval 22"/>
          <p:cNvSpPr>
            <a:spLocks noChangeArrowheads="1"/>
          </p:cNvSpPr>
          <p:nvPr/>
        </p:nvSpPr>
        <p:spPr bwMode="auto">
          <a:xfrm>
            <a:off x="3505200" y="47071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23" name="Oval 23"/>
          <p:cNvSpPr>
            <a:spLocks noChangeArrowheads="1"/>
          </p:cNvSpPr>
          <p:nvPr/>
        </p:nvSpPr>
        <p:spPr bwMode="auto">
          <a:xfrm>
            <a:off x="3810000" y="43261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24" name="Oval 24"/>
          <p:cNvSpPr>
            <a:spLocks noChangeArrowheads="1"/>
          </p:cNvSpPr>
          <p:nvPr/>
        </p:nvSpPr>
        <p:spPr bwMode="auto">
          <a:xfrm>
            <a:off x="3733800" y="42499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25" name="Oval 25"/>
          <p:cNvSpPr>
            <a:spLocks noChangeArrowheads="1"/>
          </p:cNvSpPr>
          <p:nvPr/>
        </p:nvSpPr>
        <p:spPr bwMode="auto">
          <a:xfrm>
            <a:off x="3886200" y="46309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26" name="Oval 26"/>
          <p:cNvSpPr>
            <a:spLocks noChangeArrowheads="1"/>
          </p:cNvSpPr>
          <p:nvPr/>
        </p:nvSpPr>
        <p:spPr bwMode="auto">
          <a:xfrm>
            <a:off x="3733800" y="47071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27" name="Oval 27"/>
          <p:cNvSpPr>
            <a:spLocks noChangeArrowheads="1"/>
          </p:cNvSpPr>
          <p:nvPr/>
        </p:nvSpPr>
        <p:spPr bwMode="auto">
          <a:xfrm>
            <a:off x="3733800" y="44785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28" name="Oval 28"/>
          <p:cNvSpPr>
            <a:spLocks noChangeArrowheads="1"/>
          </p:cNvSpPr>
          <p:nvPr/>
        </p:nvSpPr>
        <p:spPr bwMode="auto">
          <a:xfrm>
            <a:off x="3810000" y="46309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29" name="Oval 29"/>
          <p:cNvSpPr>
            <a:spLocks noChangeArrowheads="1"/>
          </p:cNvSpPr>
          <p:nvPr/>
        </p:nvSpPr>
        <p:spPr bwMode="auto">
          <a:xfrm>
            <a:off x="5181600" y="348795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30" name="Oval 30"/>
          <p:cNvSpPr>
            <a:spLocks noChangeArrowheads="1"/>
          </p:cNvSpPr>
          <p:nvPr/>
        </p:nvSpPr>
        <p:spPr bwMode="auto">
          <a:xfrm>
            <a:off x="5334000" y="356415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31" name="Oval 31"/>
          <p:cNvSpPr>
            <a:spLocks noChangeArrowheads="1"/>
          </p:cNvSpPr>
          <p:nvPr/>
        </p:nvSpPr>
        <p:spPr bwMode="auto">
          <a:xfrm>
            <a:off x="5334000" y="371655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32" name="Oval 32"/>
          <p:cNvSpPr>
            <a:spLocks noChangeArrowheads="1"/>
          </p:cNvSpPr>
          <p:nvPr/>
        </p:nvSpPr>
        <p:spPr bwMode="auto">
          <a:xfrm>
            <a:off x="5410200" y="364035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33" name="Oval 33"/>
          <p:cNvSpPr>
            <a:spLocks noChangeArrowheads="1"/>
          </p:cNvSpPr>
          <p:nvPr/>
        </p:nvSpPr>
        <p:spPr bwMode="auto">
          <a:xfrm>
            <a:off x="5410200" y="364035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34" name="Oval 34"/>
          <p:cNvSpPr>
            <a:spLocks noChangeArrowheads="1"/>
          </p:cNvSpPr>
          <p:nvPr/>
        </p:nvSpPr>
        <p:spPr bwMode="auto">
          <a:xfrm>
            <a:off x="5486400" y="356415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35" name="Oval 35"/>
          <p:cNvSpPr>
            <a:spLocks noChangeArrowheads="1"/>
          </p:cNvSpPr>
          <p:nvPr/>
        </p:nvSpPr>
        <p:spPr bwMode="auto">
          <a:xfrm>
            <a:off x="5105400" y="371655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36" name="Oval 36"/>
          <p:cNvSpPr>
            <a:spLocks noChangeArrowheads="1"/>
          </p:cNvSpPr>
          <p:nvPr/>
        </p:nvSpPr>
        <p:spPr bwMode="auto">
          <a:xfrm>
            <a:off x="5486400" y="371655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37" name="Oval 37"/>
          <p:cNvSpPr>
            <a:spLocks noChangeArrowheads="1"/>
          </p:cNvSpPr>
          <p:nvPr/>
        </p:nvSpPr>
        <p:spPr bwMode="auto">
          <a:xfrm>
            <a:off x="5334000" y="402135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38" name="Oval 38"/>
          <p:cNvSpPr>
            <a:spLocks noChangeArrowheads="1"/>
          </p:cNvSpPr>
          <p:nvPr/>
        </p:nvSpPr>
        <p:spPr bwMode="auto">
          <a:xfrm>
            <a:off x="5410200" y="386895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39" name="Oval 39"/>
          <p:cNvSpPr>
            <a:spLocks noChangeArrowheads="1"/>
          </p:cNvSpPr>
          <p:nvPr/>
        </p:nvSpPr>
        <p:spPr bwMode="auto">
          <a:xfrm>
            <a:off x="5334000" y="333555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40" name="Oval 40"/>
          <p:cNvSpPr>
            <a:spLocks noChangeArrowheads="1"/>
          </p:cNvSpPr>
          <p:nvPr/>
        </p:nvSpPr>
        <p:spPr bwMode="auto">
          <a:xfrm>
            <a:off x="5105400" y="356415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41" name="Oval 41"/>
          <p:cNvSpPr>
            <a:spLocks noChangeArrowheads="1"/>
          </p:cNvSpPr>
          <p:nvPr/>
        </p:nvSpPr>
        <p:spPr bwMode="auto">
          <a:xfrm>
            <a:off x="5029200" y="371655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42" name="Oval 42"/>
          <p:cNvSpPr>
            <a:spLocks noChangeArrowheads="1"/>
          </p:cNvSpPr>
          <p:nvPr/>
        </p:nvSpPr>
        <p:spPr bwMode="auto">
          <a:xfrm>
            <a:off x="5181600" y="379275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43" name="Oval 43"/>
          <p:cNvSpPr>
            <a:spLocks noChangeArrowheads="1"/>
          </p:cNvSpPr>
          <p:nvPr/>
        </p:nvSpPr>
        <p:spPr bwMode="auto">
          <a:xfrm>
            <a:off x="5181600" y="341175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44" name="Oval 44"/>
          <p:cNvSpPr>
            <a:spLocks noChangeArrowheads="1"/>
          </p:cNvSpPr>
          <p:nvPr/>
        </p:nvSpPr>
        <p:spPr bwMode="auto">
          <a:xfrm>
            <a:off x="5029200" y="348795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45" name="Oval 45"/>
          <p:cNvSpPr>
            <a:spLocks noChangeArrowheads="1"/>
          </p:cNvSpPr>
          <p:nvPr/>
        </p:nvSpPr>
        <p:spPr bwMode="auto">
          <a:xfrm>
            <a:off x="5181600" y="394515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46" name="Oval 46"/>
          <p:cNvSpPr>
            <a:spLocks noChangeArrowheads="1"/>
          </p:cNvSpPr>
          <p:nvPr/>
        </p:nvSpPr>
        <p:spPr bwMode="auto">
          <a:xfrm>
            <a:off x="5029200" y="386895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47" name="Oval 47"/>
          <p:cNvSpPr>
            <a:spLocks noChangeArrowheads="1"/>
          </p:cNvSpPr>
          <p:nvPr/>
        </p:nvSpPr>
        <p:spPr bwMode="auto">
          <a:xfrm>
            <a:off x="5334000" y="348795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48" name="Oval 48"/>
          <p:cNvSpPr>
            <a:spLocks noChangeArrowheads="1"/>
          </p:cNvSpPr>
          <p:nvPr/>
        </p:nvSpPr>
        <p:spPr bwMode="auto">
          <a:xfrm>
            <a:off x="5257800" y="341175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49" name="Oval 49"/>
          <p:cNvSpPr>
            <a:spLocks noChangeArrowheads="1"/>
          </p:cNvSpPr>
          <p:nvPr/>
        </p:nvSpPr>
        <p:spPr bwMode="auto">
          <a:xfrm>
            <a:off x="5410200" y="379275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50" name="Oval 50"/>
          <p:cNvSpPr>
            <a:spLocks noChangeArrowheads="1"/>
          </p:cNvSpPr>
          <p:nvPr/>
        </p:nvSpPr>
        <p:spPr bwMode="auto">
          <a:xfrm>
            <a:off x="5257800" y="386895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51" name="Oval 51"/>
          <p:cNvSpPr>
            <a:spLocks noChangeArrowheads="1"/>
          </p:cNvSpPr>
          <p:nvPr/>
        </p:nvSpPr>
        <p:spPr bwMode="auto">
          <a:xfrm>
            <a:off x="5257800" y="364035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52" name="Oval 52"/>
          <p:cNvSpPr>
            <a:spLocks noChangeArrowheads="1"/>
          </p:cNvSpPr>
          <p:nvPr/>
        </p:nvSpPr>
        <p:spPr bwMode="auto">
          <a:xfrm>
            <a:off x="5334000" y="379275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53" name="Line 53"/>
          <p:cNvSpPr>
            <a:spLocks noChangeShapeType="1"/>
          </p:cNvSpPr>
          <p:nvPr/>
        </p:nvSpPr>
        <p:spPr bwMode="auto">
          <a:xfrm>
            <a:off x="3429000" y="5240550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4" name="Line 54"/>
          <p:cNvSpPr>
            <a:spLocks noChangeShapeType="1"/>
          </p:cNvSpPr>
          <p:nvPr/>
        </p:nvSpPr>
        <p:spPr bwMode="auto">
          <a:xfrm flipV="1">
            <a:off x="3429000" y="3030750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5" name="Text Box 55"/>
          <p:cNvSpPr txBox="1">
            <a:spLocks noChangeArrowheads="1"/>
          </p:cNvSpPr>
          <p:nvPr/>
        </p:nvSpPr>
        <p:spPr bwMode="auto">
          <a:xfrm>
            <a:off x="3962400" y="2421150"/>
            <a:ext cx="1263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/>
              <a:t>Caso ideal</a:t>
            </a:r>
          </a:p>
        </p:txBody>
      </p:sp>
      <p:sp>
        <p:nvSpPr>
          <p:cNvPr id="56" name="Text Box 56"/>
          <p:cNvSpPr txBox="1">
            <a:spLocks noChangeArrowheads="1"/>
          </p:cNvSpPr>
          <p:nvPr/>
        </p:nvSpPr>
        <p:spPr bwMode="auto">
          <a:xfrm>
            <a:off x="3429000" y="5545350"/>
            <a:ext cx="2139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 b="1" dirty="0"/>
              <a:t>Baixo </a:t>
            </a:r>
            <a:r>
              <a:rPr lang="pt-BR" altLang="pt-BR" b="1" dirty="0" err="1"/>
              <a:t>within</a:t>
            </a:r>
            <a:r>
              <a:rPr lang="pt-BR" altLang="pt-BR" b="1" dirty="0"/>
              <a:t> (</a:t>
            </a:r>
            <a:r>
              <a:rPr lang="pt-BR" altLang="pt-BR" b="1" dirty="0" err="1"/>
              <a:t>S</a:t>
            </a:r>
            <a:r>
              <a:rPr lang="pt-BR" altLang="pt-BR" b="1" baseline="-25000" dirty="0" err="1"/>
              <a:t>w</a:t>
            </a:r>
            <a:r>
              <a:rPr lang="pt-BR" altLang="pt-BR" b="1" dirty="0"/>
              <a:t>)</a:t>
            </a:r>
          </a:p>
          <a:p>
            <a:r>
              <a:rPr lang="pt-BR" altLang="pt-BR" dirty="0"/>
              <a:t>(boa compactação)</a:t>
            </a:r>
          </a:p>
        </p:txBody>
      </p:sp>
      <p:sp>
        <p:nvSpPr>
          <p:cNvPr id="57" name="Line 58"/>
          <p:cNvSpPr>
            <a:spLocks noChangeShapeType="1"/>
          </p:cNvSpPr>
          <p:nvPr/>
        </p:nvSpPr>
        <p:spPr bwMode="auto">
          <a:xfrm flipH="1" flipV="1">
            <a:off x="3810000" y="508815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8" name="Line 59"/>
          <p:cNvSpPr>
            <a:spLocks noChangeShapeType="1"/>
          </p:cNvSpPr>
          <p:nvPr/>
        </p:nvSpPr>
        <p:spPr bwMode="auto">
          <a:xfrm flipV="1">
            <a:off x="3886200" y="4097550"/>
            <a:ext cx="12954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9" name="Text Box 60"/>
          <p:cNvSpPr txBox="1">
            <a:spLocks noChangeArrowheads="1"/>
          </p:cNvSpPr>
          <p:nvPr/>
        </p:nvSpPr>
        <p:spPr bwMode="auto">
          <a:xfrm>
            <a:off x="1143000" y="2954550"/>
            <a:ext cx="2068513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 b="1"/>
              <a:t>Alto between (S</a:t>
            </a:r>
            <a:r>
              <a:rPr lang="pt-BR" altLang="pt-BR" b="1" baseline="-25000"/>
              <a:t>b</a:t>
            </a:r>
            <a:r>
              <a:rPr lang="pt-BR" altLang="pt-BR" b="1"/>
              <a:t>)</a:t>
            </a:r>
          </a:p>
          <a:p>
            <a:r>
              <a:rPr lang="pt-BR" altLang="pt-BR"/>
              <a:t>Clusters distantes</a:t>
            </a:r>
          </a:p>
          <a:p>
            <a:r>
              <a:rPr lang="pt-BR" altLang="pt-BR"/>
              <a:t>um do outro.</a:t>
            </a:r>
          </a:p>
        </p:txBody>
      </p:sp>
      <p:sp>
        <p:nvSpPr>
          <p:cNvPr id="60" name="Line 64"/>
          <p:cNvSpPr>
            <a:spLocks noChangeShapeType="1"/>
          </p:cNvSpPr>
          <p:nvPr/>
        </p:nvSpPr>
        <p:spPr bwMode="auto">
          <a:xfrm flipV="1">
            <a:off x="4114800" y="394515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61" name="Line 65"/>
          <p:cNvSpPr>
            <a:spLocks noChangeShapeType="1"/>
          </p:cNvSpPr>
          <p:nvPr/>
        </p:nvSpPr>
        <p:spPr bwMode="auto">
          <a:xfrm>
            <a:off x="3124200" y="3335550"/>
            <a:ext cx="1295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62" name="Oval 66"/>
          <p:cNvSpPr>
            <a:spLocks noChangeArrowheads="1"/>
          </p:cNvSpPr>
          <p:nvPr/>
        </p:nvSpPr>
        <p:spPr bwMode="auto">
          <a:xfrm>
            <a:off x="3429000" y="4173750"/>
            <a:ext cx="6858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63" name="Oval 67"/>
          <p:cNvSpPr>
            <a:spLocks noChangeArrowheads="1"/>
          </p:cNvSpPr>
          <p:nvPr/>
        </p:nvSpPr>
        <p:spPr bwMode="auto">
          <a:xfrm>
            <a:off x="4953000" y="3335550"/>
            <a:ext cx="6858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94731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 animBg="1"/>
      <p:bldP spid="58" grpId="0" animBg="1"/>
      <p:bldP spid="59" grpId="0"/>
      <p:bldP spid="60" grpId="0" animBg="1"/>
      <p:bldP spid="61" grpId="0" animBg="1"/>
      <p:bldP spid="62" grpId="0" animBg="1"/>
      <p:bldP spid="6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8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 smtClean="0"/>
              <a:t>Critérios de Dispersão</a:t>
            </a:r>
            <a:endParaRPr lang="pt-BR" dirty="0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657600" y="3785564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4114800" y="3861764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4267200" y="3709364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3886200" y="4090364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4267200" y="3556964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4114800" y="4014164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3962400" y="4395164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4419600" y="4090364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4114800" y="4623764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4191000" y="4395164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3962400" y="3633164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3733800" y="3937964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3505200" y="4166564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4343400" y="3861764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3657600" y="4090364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3505200" y="3937964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3657600" y="4547564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3581400" y="4318964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23" name="Oval 22"/>
          <p:cNvSpPr>
            <a:spLocks noChangeArrowheads="1"/>
          </p:cNvSpPr>
          <p:nvPr/>
        </p:nvSpPr>
        <p:spPr bwMode="auto">
          <a:xfrm>
            <a:off x="3962400" y="3785564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3733800" y="3633164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4114800" y="4242764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3810000" y="4318964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auto">
          <a:xfrm>
            <a:off x="3505200" y="3709364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28" name="Oval 27"/>
          <p:cNvSpPr>
            <a:spLocks noChangeArrowheads="1"/>
          </p:cNvSpPr>
          <p:nvPr/>
        </p:nvSpPr>
        <p:spPr bwMode="auto">
          <a:xfrm>
            <a:off x="4267200" y="4242764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29" name="Oval 28"/>
          <p:cNvSpPr>
            <a:spLocks noChangeArrowheads="1"/>
          </p:cNvSpPr>
          <p:nvPr/>
        </p:nvSpPr>
        <p:spPr bwMode="auto">
          <a:xfrm>
            <a:off x="4953000" y="3099764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5486400" y="3023564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5257800" y="3252164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32" name="Oval 31"/>
          <p:cNvSpPr>
            <a:spLocks noChangeArrowheads="1"/>
          </p:cNvSpPr>
          <p:nvPr/>
        </p:nvSpPr>
        <p:spPr bwMode="auto">
          <a:xfrm>
            <a:off x="5562600" y="3480764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5334000" y="3404564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34" name="Oval 33"/>
          <p:cNvSpPr>
            <a:spLocks noChangeArrowheads="1"/>
          </p:cNvSpPr>
          <p:nvPr/>
        </p:nvSpPr>
        <p:spPr bwMode="auto">
          <a:xfrm>
            <a:off x="5486400" y="3175964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35" name="Oval 34"/>
          <p:cNvSpPr>
            <a:spLocks noChangeArrowheads="1"/>
          </p:cNvSpPr>
          <p:nvPr/>
        </p:nvSpPr>
        <p:spPr bwMode="auto">
          <a:xfrm>
            <a:off x="4495800" y="3252164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36" name="Oval 35"/>
          <p:cNvSpPr>
            <a:spLocks noChangeArrowheads="1"/>
          </p:cNvSpPr>
          <p:nvPr/>
        </p:nvSpPr>
        <p:spPr bwMode="auto">
          <a:xfrm>
            <a:off x="5638800" y="3328364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37" name="Oval 36"/>
          <p:cNvSpPr>
            <a:spLocks noChangeArrowheads="1"/>
          </p:cNvSpPr>
          <p:nvPr/>
        </p:nvSpPr>
        <p:spPr bwMode="auto">
          <a:xfrm>
            <a:off x="5334000" y="3785564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38" name="Oval 37"/>
          <p:cNvSpPr>
            <a:spLocks noChangeArrowheads="1"/>
          </p:cNvSpPr>
          <p:nvPr/>
        </p:nvSpPr>
        <p:spPr bwMode="auto">
          <a:xfrm>
            <a:off x="4953000" y="3861764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39" name="Oval 38"/>
          <p:cNvSpPr>
            <a:spLocks noChangeArrowheads="1"/>
          </p:cNvSpPr>
          <p:nvPr/>
        </p:nvSpPr>
        <p:spPr bwMode="auto">
          <a:xfrm>
            <a:off x="5334000" y="2947364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40" name="Oval 39"/>
          <p:cNvSpPr>
            <a:spLocks noChangeArrowheads="1"/>
          </p:cNvSpPr>
          <p:nvPr/>
        </p:nvSpPr>
        <p:spPr bwMode="auto">
          <a:xfrm>
            <a:off x="4800600" y="3023564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4876800" y="3633164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42" name="Oval 41"/>
          <p:cNvSpPr>
            <a:spLocks noChangeArrowheads="1"/>
          </p:cNvSpPr>
          <p:nvPr/>
        </p:nvSpPr>
        <p:spPr bwMode="auto">
          <a:xfrm>
            <a:off x="5181600" y="3633164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43" name="Oval 42"/>
          <p:cNvSpPr>
            <a:spLocks noChangeArrowheads="1"/>
          </p:cNvSpPr>
          <p:nvPr/>
        </p:nvSpPr>
        <p:spPr bwMode="auto">
          <a:xfrm>
            <a:off x="5105400" y="2871164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44" name="Oval 43"/>
          <p:cNvSpPr>
            <a:spLocks noChangeArrowheads="1"/>
          </p:cNvSpPr>
          <p:nvPr/>
        </p:nvSpPr>
        <p:spPr bwMode="auto">
          <a:xfrm>
            <a:off x="4953000" y="3404564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45" name="Oval 44"/>
          <p:cNvSpPr>
            <a:spLocks noChangeArrowheads="1"/>
          </p:cNvSpPr>
          <p:nvPr/>
        </p:nvSpPr>
        <p:spPr bwMode="auto">
          <a:xfrm>
            <a:off x="4648200" y="3709364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46" name="Oval 45"/>
          <p:cNvSpPr>
            <a:spLocks noChangeArrowheads="1"/>
          </p:cNvSpPr>
          <p:nvPr/>
        </p:nvSpPr>
        <p:spPr bwMode="auto">
          <a:xfrm>
            <a:off x="4648200" y="3556964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47" name="Oval 46"/>
          <p:cNvSpPr>
            <a:spLocks noChangeArrowheads="1"/>
          </p:cNvSpPr>
          <p:nvPr/>
        </p:nvSpPr>
        <p:spPr bwMode="auto">
          <a:xfrm>
            <a:off x="5105400" y="3252164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48" name="Oval 47"/>
          <p:cNvSpPr>
            <a:spLocks noChangeArrowheads="1"/>
          </p:cNvSpPr>
          <p:nvPr/>
        </p:nvSpPr>
        <p:spPr bwMode="auto">
          <a:xfrm>
            <a:off x="5181600" y="3023564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49" name="Oval 48"/>
          <p:cNvSpPr>
            <a:spLocks noChangeArrowheads="1"/>
          </p:cNvSpPr>
          <p:nvPr/>
        </p:nvSpPr>
        <p:spPr bwMode="auto">
          <a:xfrm>
            <a:off x="5410200" y="3556964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50" name="Oval 49"/>
          <p:cNvSpPr>
            <a:spLocks noChangeArrowheads="1"/>
          </p:cNvSpPr>
          <p:nvPr/>
        </p:nvSpPr>
        <p:spPr bwMode="auto">
          <a:xfrm>
            <a:off x="4724400" y="3328364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51" name="Oval 50"/>
          <p:cNvSpPr>
            <a:spLocks noChangeArrowheads="1"/>
          </p:cNvSpPr>
          <p:nvPr/>
        </p:nvSpPr>
        <p:spPr bwMode="auto">
          <a:xfrm>
            <a:off x="4495800" y="3480764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52" name="Oval 51"/>
          <p:cNvSpPr>
            <a:spLocks noChangeArrowheads="1"/>
          </p:cNvSpPr>
          <p:nvPr/>
        </p:nvSpPr>
        <p:spPr bwMode="auto">
          <a:xfrm>
            <a:off x="5105400" y="3404564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53" name="Line 52"/>
          <p:cNvSpPr>
            <a:spLocks noChangeShapeType="1"/>
          </p:cNvSpPr>
          <p:nvPr/>
        </p:nvSpPr>
        <p:spPr bwMode="auto">
          <a:xfrm>
            <a:off x="3429000" y="4852364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4" name="Line 53"/>
          <p:cNvSpPr>
            <a:spLocks noChangeShapeType="1"/>
          </p:cNvSpPr>
          <p:nvPr/>
        </p:nvSpPr>
        <p:spPr bwMode="auto">
          <a:xfrm flipV="1">
            <a:off x="3429000" y="2642564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5" name="Text Box 56"/>
          <p:cNvSpPr txBox="1">
            <a:spLocks noChangeArrowheads="1"/>
          </p:cNvSpPr>
          <p:nvPr/>
        </p:nvSpPr>
        <p:spPr bwMode="auto">
          <a:xfrm>
            <a:off x="3717925" y="5041277"/>
            <a:ext cx="2063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 dirty="0"/>
              <a:t>Clusters dispersos</a:t>
            </a:r>
          </a:p>
          <a:p>
            <a:r>
              <a:rPr lang="pt-BR" altLang="pt-BR" b="1" dirty="0"/>
              <a:t>Alto </a:t>
            </a:r>
            <a:r>
              <a:rPr lang="pt-BR" altLang="pt-BR" b="1" dirty="0" err="1" smtClean="0"/>
              <a:t>within</a:t>
            </a:r>
            <a:r>
              <a:rPr lang="pt-BR" altLang="pt-BR" b="1" dirty="0" smtClean="0"/>
              <a:t> (</a:t>
            </a:r>
            <a:r>
              <a:rPr lang="pt-BR" altLang="pt-BR" b="1" dirty="0" err="1" smtClean="0"/>
              <a:t>S</a:t>
            </a:r>
            <a:r>
              <a:rPr lang="pt-BR" altLang="pt-BR" b="1" baseline="-25000" dirty="0" err="1" smtClean="0"/>
              <a:t>w</a:t>
            </a:r>
            <a:r>
              <a:rPr lang="pt-BR" altLang="pt-BR" b="1" dirty="0" smtClean="0"/>
              <a:t>)</a:t>
            </a:r>
            <a:endParaRPr lang="pt-BR" altLang="pt-BR" b="1" dirty="0"/>
          </a:p>
        </p:txBody>
      </p:sp>
      <p:sp>
        <p:nvSpPr>
          <p:cNvPr id="56" name="Text Box 57"/>
          <p:cNvSpPr txBox="1">
            <a:spLocks noChangeArrowheads="1"/>
          </p:cNvSpPr>
          <p:nvPr/>
        </p:nvSpPr>
        <p:spPr bwMode="auto">
          <a:xfrm>
            <a:off x="762000" y="2642564"/>
            <a:ext cx="23050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 b="1"/>
              <a:t>Baixo between (S</a:t>
            </a:r>
            <a:r>
              <a:rPr lang="pt-BR" altLang="pt-BR" b="1" baseline="-25000"/>
              <a:t>b</a:t>
            </a:r>
            <a:r>
              <a:rPr lang="pt-BR" altLang="pt-BR" b="1"/>
              <a:t>)</a:t>
            </a:r>
          </a:p>
          <a:p>
            <a:r>
              <a:rPr lang="pt-BR" altLang="pt-BR"/>
              <a:t>Baixa distância entre</a:t>
            </a:r>
          </a:p>
          <a:p>
            <a:r>
              <a:rPr lang="pt-BR" altLang="pt-BR"/>
              <a:t>os clusters.</a:t>
            </a:r>
          </a:p>
        </p:txBody>
      </p:sp>
      <p:sp>
        <p:nvSpPr>
          <p:cNvPr id="57" name="Text Box 58"/>
          <p:cNvSpPr txBox="1">
            <a:spLocks noChangeArrowheads="1"/>
          </p:cNvSpPr>
          <p:nvPr/>
        </p:nvSpPr>
        <p:spPr bwMode="auto">
          <a:xfrm>
            <a:off x="3810000" y="2032964"/>
            <a:ext cx="1708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/>
              <a:t>Caso não ideal</a:t>
            </a:r>
          </a:p>
        </p:txBody>
      </p:sp>
      <p:sp>
        <p:nvSpPr>
          <p:cNvPr id="58" name="Line 62"/>
          <p:cNvSpPr>
            <a:spLocks noChangeShapeType="1"/>
          </p:cNvSpPr>
          <p:nvPr/>
        </p:nvSpPr>
        <p:spPr bwMode="auto">
          <a:xfrm flipV="1">
            <a:off x="4343400" y="3480764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9" name="Line 63"/>
          <p:cNvSpPr>
            <a:spLocks noChangeShapeType="1"/>
          </p:cNvSpPr>
          <p:nvPr/>
        </p:nvSpPr>
        <p:spPr bwMode="auto">
          <a:xfrm>
            <a:off x="2971800" y="2947364"/>
            <a:ext cx="1371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60" name="Line 64"/>
          <p:cNvSpPr>
            <a:spLocks noChangeShapeType="1"/>
          </p:cNvSpPr>
          <p:nvPr/>
        </p:nvSpPr>
        <p:spPr bwMode="auto">
          <a:xfrm flipH="1" flipV="1">
            <a:off x="4343400" y="4623764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61" name="Line 65"/>
          <p:cNvSpPr>
            <a:spLocks noChangeShapeType="1"/>
          </p:cNvSpPr>
          <p:nvPr/>
        </p:nvSpPr>
        <p:spPr bwMode="auto">
          <a:xfrm flipV="1">
            <a:off x="4572000" y="4014164"/>
            <a:ext cx="609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62" name="Oval 66"/>
          <p:cNvSpPr>
            <a:spLocks noChangeArrowheads="1"/>
          </p:cNvSpPr>
          <p:nvPr/>
        </p:nvSpPr>
        <p:spPr bwMode="auto">
          <a:xfrm>
            <a:off x="3429000" y="3404564"/>
            <a:ext cx="1066800" cy="1371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  <p:sp>
        <p:nvSpPr>
          <p:cNvPr id="63" name="Oval 67"/>
          <p:cNvSpPr>
            <a:spLocks noChangeArrowheads="1"/>
          </p:cNvSpPr>
          <p:nvPr/>
        </p:nvSpPr>
        <p:spPr bwMode="auto">
          <a:xfrm>
            <a:off x="4495800" y="2871164"/>
            <a:ext cx="1219200" cy="1066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0515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8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altLang="pt-BR" dirty="0"/>
              <a:t>Critérios de Dispersão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pt-BR" altLang="pt-BR" dirty="0"/>
              <a:t>Podemos entender melhor os critérios de dispersão analisando o seguinte exemplo:</a:t>
            </a:r>
          </a:p>
          <a:p>
            <a:endParaRPr lang="pt-BR" dirty="0"/>
          </a:p>
        </p:txBody>
      </p:sp>
      <p:graphicFrame>
        <p:nvGraphicFramePr>
          <p:cNvPr id="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4243552"/>
              </p:ext>
            </p:extLst>
          </p:nvPr>
        </p:nvGraphicFramePr>
        <p:xfrm>
          <a:off x="2438400" y="2874036"/>
          <a:ext cx="3724275" cy="294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7" name="Bitmap Image" r:id="rId3" imgW="4180952" imgH="3304762" progId="Paint.Picture">
                  <p:embed/>
                </p:oleObj>
              </mc:Choice>
              <mc:Fallback>
                <p:oleObj name="Bitmap Image" r:id="rId3" imgW="4180952" imgH="3304762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874036"/>
                        <a:ext cx="3724275" cy="294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519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8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7544" y="943592"/>
            <a:ext cx="8208912" cy="503287"/>
          </a:xfrm>
        </p:spPr>
        <p:txBody>
          <a:bodyPr/>
          <a:lstStyle/>
          <a:p>
            <a:r>
              <a:rPr lang="pt-BR" altLang="pt-BR" dirty="0"/>
              <a:t>Diferentes clusters para </a:t>
            </a:r>
            <a:r>
              <a:rPr lang="pt-BR" altLang="pt-BR" dirty="0" smtClean="0"/>
              <a:t>K=2 </a:t>
            </a:r>
            <a:r>
              <a:rPr lang="pt-BR" altLang="pt-BR" dirty="0"/>
              <a:t>usando diferentes critérios de otimização</a:t>
            </a:r>
            <a:endParaRPr lang="pt-BR" dirty="0"/>
          </a:p>
        </p:txBody>
      </p:sp>
      <p:pic>
        <p:nvPicPr>
          <p:cNvPr id="5" name="Picture 29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2343512"/>
            <a:ext cx="2362200" cy="1866900"/>
          </a:xfrm>
          <a:prstGeom prst="rect">
            <a:avLst/>
          </a:prstGeom>
          <a:noFill/>
        </p:spPr>
      </p:pic>
      <p:pic>
        <p:nvPicPr>
          <p:cNvPr id="6" name="Picture 33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24200" y="3486512"/>
            <a:ext cx="2362200" cy="1866900"/>
          </a:xfrm>
          <a:prstGeom prst="rect">
            <a:avLst/>
          </a:prstGeom>
          <a:noFill/>
        </p:spPr>
      </p:pic>
      <p:pic>
        <p:nvPicPr>
          <p:cNvPr id="7" name="Picture 37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86400" y="3448412"/>
            <a:ext cx="2362200" cy="1866900"/>
          </a:xfrm>
          <a:prstGeom prst="rect">
            <a:avLst/>
          </a:prstGeom>
          <a:noFill/>
        </p:spPr>
      </p:pic>
      <p:sp>
        <p:nvSpPr>
          <p:cNvPr id="8" name="Freeform 40"/>
          <p:cNvSpPr>
            <a:spLocks/>
          </p:cNvSpPr>
          <p:nvPr/>
        </p:nvSpPr>
        <p:spPr bwMode="auto">
          <a:xfrm>
            <a:off x="596900" y="2305412"/>
            <a:ext cx="1092200" cy="1892300"/>
          </a:xfrm>
          <a:custGeom>
            <a:avLst/>
            <a:gdLst>
              <a:gd name="T0" fmla="*/ 2147483647 w 688"/>
              <a:gd name="T1" fmla="*/ 2147483647 h 1192"/>
              <a:gd name="T2" fmla="*/ 2147483647 w 688"/>
              <a:gd name="T3" fmla="*/ 2147483647 h 1192"/>
              <a:gd name="T4" fmla="*/ 2147483647 w 688"/>
              <a:gd name="T5" fmla="*/ 2147483647 h 1192"/>
              <a:gd name="T6" fmla="*/ 2147483647 w 688"/>
              <a:gd name="T7" fmla="*/ 2147483647 h 1192"/>
              <a:gd name="T8" fmla="*/ 2147483647 w 688"/>
              <a:gd name="T9" fmla="*/ 2147483647 h 1192"/>
              <a:gd name="T10" fmla="*/ 2147483647 w 688"/>
              <a:gd name="T11" fmla="*/ 2147483647 h 1192"/>
              <a:gd name="T12" fmla="*/ 2147483647 w 688"/>
              <a:gd name="T13" fmla="*/ 2147483647 h 1192"/>
              <a:gd name="T14" fmla="*/ 2147483647 w 688"/>
              <a:gd name="T15" fmla="*/ 2147483647 h 1192"/>
              <a:gd name="T16" fmla="*/ 2147483647 w 688"/>
              <a:gd name="T17" fmla="*/ 2147483647 h 119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688"/>
              <a:gd name="T28" fmla="*/ 0 h 1192"/>
              <a:gd name="T29" fmla="*/ 688 w 688"/>
              <a:gd name="T30" fmla="*/ 1192 h 119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688" h="1192">
                <a:moveTo>
                  <a:pt x="584" y="1128"/>
                </a:moveTo>
                <a:cubicBezTo>
                  <a:pt x="672" y="1064"/>
                  <a:pt x="672" y="864"/>
                  <a:pt x="680" y="696"/>
                </a:cubicBezTo>
                <a:cubicBezTo>
                  <a:pt x="688" y="528"/>
                  <a:pt x="656" y="232"/>
                  <a:pt x="632" y="120"/>
                </a:cubicBezTo>
                <a:cubicBezTo>
                  <a:pt x="608" y="8"/>
                  <a:pt x="576" y="32"/>
                  <a:pt x="536" y="24"/>
                </a:cubicBezTo>
                <a:cubicBezTo>
                  <a:pt x="496" y="16"/>
                  <a:pt x="464" y="0"/>
                  <a:pt x="392" y="72"/>
                </a:cubicBezTo>
                <a:cubicBezTo>
                  <a:pt x="320" y="144"/>
                  <a:pt x="168" y="344"/>
                  <a:pt x="104" y="456"/>
                </a:cubicBezTo>
                <a:cubicBezTo>
                  <a:pt x="40" y="568"/>
                  <a:pt x="0" y="640"/>
                  <a:pt x="8" y="744"/>
                </a:cubicBezTo>
                <a:cubicBezTo>
                  <a:pt x="16" y="848"/>
                  <a:pt x="56" y="1016"/>
                  <a:pt x="152" y="1080"/>
                </a:cubicBezTo>
                <a:cubicBezTo>
                  <a:pt x="248" y="1144"/>
                  <a:pt x="496" y="1192"/>
                  <a:pt x="584" y="1128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" name="Freeform 41"/>
          <p:cNvSpPr>
            <a:spLocks/>
          </p:cNvSpPr>
          <p:nvPr/>
        </p:nvSpPr>
        <p:spPr bwMode="auto">
          <a:xfrm>
            <a:off x="1651000" y="2775312"/>
            <a:ext cx="1320800" cy="1282700"/>
          </a:xfrm>
          <a:custGeom>
            <a:avLst/>
            <a:gdLst>
              <a:gd name="T0" fmla="*/ 2147483647 w 832"/>
              <a:gd name="T1" fmla="*/ 2147483647 h 808"/>
              <a:gd name="T2" fmla="*/ 2147483647 w 832"/>
              <a:gd name="T3" fmla="*/ 2147483647 h 808"/>
              <a:gd name="T4" fmla="*/ 2147483647 w 832"/>
              <a:gd name="T5" fmla="*/ 2147483647 h 808"/>
              <a:gd name="T6" fmla="*/ 2147483647 w 832"/>
              <a:gd name="T7" fmla="*/ 2147483647 h 808"/>
              <a:gd name="T8" fmla="*/ 2147483647 w 832"/>
              <a:gd name="T9" fmla="*/ 2147483647 h 808"/>
              <a:gd name="T10" fmla="*/ 2147483647 w 832"/>
              <a:gd name="T11" fmla="*/ 2147483647 h 808"/>
              <a:gd name="T12" fmla="*/ 2147483647 w 832"/>
              <a:gd name="T13" fmla="*/ 2147483647 h 808"/>
              <a:gd name="T14" fmla="*/ 2147483647 w 832"/>
              <a:gd name="T15" fmla="*/ 2147483647 h 808"/>
              <a:gd name="T16" fmla="*/ 2147483647 w 832"/>
              <a:gd name="T17" fmla="*/ 2147483647 h 80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32"/>
              <a:gd name="T28" fmla="*/ 0 h 808"/>
              <a:gd name="T29" fmla="*/ 832 w 832"/>
              <a:gd name="T30" fmla="*/ 808 h 80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32" h="808">
                <a:moveTo>
                  <a:pt x="16" y="496"/>
                </a:moveTo>
                <a:cubicBezTo>
                  <a:pt x="16" y="592"/>
                  <a:pt x="32" y="592"/>
                  <a:pt x="64" y="640"/>
                </a:cubicBezTo>
                <a:cubicBezTo>
                  <a:pt x="96" y="688"/>
                  <a:pt x="96" y="808"/>
                  <a:pt x="208" y="784"/>
                </a:cubicBezTo>
                <a:cubicBezTo>
                  <a:pt x="320" y="760"/>
                  <a:pt x="640" y="568"/>
                  <a:pt x="736" y="496"/>
                </a:cubicBezTo>
                <a:cubicBezTo>
                  <a:pt x="832" y="424"/>
                  <a:pt x="792" y="392"/>
                  <a:pt x="784" y="352"/>
                </a:cubicBezTo>
                <a:cubicBezTo>
                  <a:pt x="776" y="312"/>
                  <a:pt x="752" y="296"/>
                  <a:pt x="688" y="256"/>
                </a:cubicBezTo>
                <a:cubicBezTo>
                  <a:pt x="624" y="216"/>
                  <a:pt x="504" y="144"/>
                  <a:pt x="400" y="112"/>
                </a:cubicBezTo>
                <a:cubicBezTo>
                  <a:pt x="296" y="80"/>
                  <a:pt x="128" y="0"/>
                  <a:pt x="64" y="64"/>
                </a:cubicBezTo>
                <a:cubicBezTo>
                  <a:pt x="0" y="128"/>
                  <a:pt x="16" y="400"/>
                  <a:pt x="16" y="496"/>
                </a:cubicBezTo>
                <a:close/>
              </a:path>
            </a:pathLst>
          </a:cu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" name="Freeform 42"/>
          <p:cNvSpPr>
            <a:spLocks/>
          </p:cNvSpPr>
          <p:nvPr/>
        </p:nvSpPr>
        <p:spPr bwMode="auto">
          <a:xfrm>
            <a:off x="3098800" y="4324712"/>
            <a:ext cx="1130300" cy="952500"/>
          </a:xfrm>
          <a:custGeom>
            <a:avLst/>
            <a:gdLst>
              <a:gd name="T0" fmla="*/ 2147483647 w 712"/>
              <a:gd name="T1" fmla="*/ 2147483647 h 600"/>
              <a:gd name="T2" fmla="*/ 2147483647 w 712"/>
              <a:gd name="T3" fmla="*/ 2147483647 h 600"/>
              <a:gd name="T4" fmla="*/ 2147483647 w 712"/>
              <a:gd name="T5" fmla="*/ 2147483647 h 600"/>
              <a:gd name="T6" fmla="*/ 2147483647 w 712"/>
              <a:gd name="T7" fmla="*/ 2147483647 h 600"/>
              <a:gd name="T8" fmla="*/ 2147483647 w 712"/>
              <a:gd name="T9" fmla="*/ 0 h 600"/>
              <a:gd name="T10" fmla="*/ 2147483647 w 712"/>
              <a:gd name="T11" fmla="*/ 2147483647 h 600"/>
              <a:gd name="T12" fmla="*/ 2147483647 w 712"/>
              <a:gd name="T13" fmla="*/ 2147483647 h 600"/>
              <a:gd name="T14" fmla="*/ 2147483647 w 712"/>
              <a:gd name="T15" fmla="*/ 2147483647 h 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12"/>
              <a:gd name="T25" fmla="*/ 0 h 600"/>
              <a:gd name="T26" fmla="*/ 712 w 712"/>
              <a:gd name="T27" fmla="*/ 600 h 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12" h="600">
                <a:moveTo>
                  <a:pt x="160" y="576"/>
                </a:moveTo>
                <a:cubicBezTo>
                  <a:pt x="240" y="600"/>
                  <a:pt x="408" y="520"/>
                  <a:pt x="496" y="480"/>
                </a:cubicBezTo>
                <a:cubicBezTo>
                  <a:pt x="584" y="440"/>
                  <a:pt x="664" y="400"/>
                  <a:pt x="688" y="336"/>
                </a:cubicBezTo>
                <a:cubicBezTo>
                  <a:pt x="712" y="272"/>
                  <a:pt x="704" y="152"/>
                  <a:pt x="640" y="96"/>
                </a:cubicBezTo>
                <a:cubicBezTo>
                  <a:pt x="576" y="40"/>
                  <a:pt x="400" y="0"/>
                  <a:pt x="304" y="0"/>
                </a:cubicBezTo>
                <a:cubicBezTo>
                  <a:pt x="208" y="0"/>
                  <a:pt x="112" y="40"/>
                  <a:pt x="64" y="96"/>
                </a:cubicBezTo>
                <a:cubicBezTo>
                  <a:pt x="16" y="152"/>
                  <a:pt x="0" y="256"/>
                  <a:pt x="16" y="336"/>
                </a:cubicBezTo>
                <a:cubicBezTo>
                  <a:pt x="32" y="416"/>
                  <a:pt x="80" y="552"/>
                  <a:pt x="160" y="576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1" name="Freeform 43"/>
          <p:cNvSpPr>
            <a:spLocks/>
          </p:cNvSpPr>
          <p:nvPr/>
        </p:nvSpPr>
        <p:spPr bwMode="auto">
          <a:xfrm>
            <a:off x="3860800" y="3384912"/>
            <a:ext cx="1574800" cy="1866900"/>
          </a:xfrm>
          <a:custGeom>
            <a:avLst/>
            <a:gdLst>
              <a:gd name="T0" fmla="*/ 2147483647 w 992"/>
              <a:gd name="T1" fmla="*/ 2147483647 h 1176"/>
              <a:gd name="T2" fmla="*/ 2147483647 w 992"/>
              <a:gd name="T3" fmla="*/ 2147483647 h 1176"/>
              <a:gd name="T4" fmla="*/ 2147483647 w 992"/>
              <a:gd name="T5" fmla="*/ 2147483647 h 1176"/>
              <a:gd name="T6" fmla="*/ 2147483647 w 992"/>
              <a:gd name="T7" fmla="*/ 2147483647 h 1176"/>
              <a:gd name="T8" fmla="*/ 2147483647 w 992"/>
              <a:gd name="T9" fmla="*/ 2147483647 h 1176"/>
              <a:gd name="T10" fmla="*/ 2147483647 w 992"/>
              <a:gd name="T11" fmla="*/ 2147483647 h 1176"/>
              <a:gd name="T12" fmla="*/ 2147483647 w 992"/>
              <a:gd name="T13" fmla="*/ 2147483647 h 1176"/>
              <a:gd name="T14" fmla="*/ 2147483647 w 992"/>
              <a:gd name="T15" fmla="*/ 2147483647 h 1176"/>
              <a:gd name="T16" fmla="*/ 2147483647 w 992"/>
              <a:gd name="T17" fmla="*/ 2147483647 h 1176"/>
              <a:gd name="T18" fmla="*/ 2147483647 w 992"/>
              <a:gd name="T19" fmla="*/ 2147483647 h 117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992"/>
              <a:gd name="T31" fmla="*/ 0 h 1176"/>
              <a:gd name="T32" fmla="*/ 992 w 992"/>
              <a:gd name="T33" fmla="*/ 1176 h 117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992" h="1176">
                <a:moveTo>
                  <a:pt x="352" y="1120"/>
                </a:moveTo>
                <a:cubicBezTo>
                  <a:pt x="424" y="1176"/>
                  <a:pt x="552" y="1112"/>
                  <a:pt x="640" y="1072"/>
                </a:cubicBezTo>
                <a:cubicBezTo>
                  <a:pt x="728" y="1032"/>
                  <a:pt x="824" y="936"/>
                  <a:pt x="880" y="880"/>
                </a:cubicBezTo>
                <a:cubicBezTo>
                  <a:pt x="936" y="824"/>
                  <a:pt x="968" y="784"/>
                  <a:pt x="976" y="736"/>
                </a:cubicBezTo>
                <a:cubicBezTo>
                  <a:pt x="984" y="688"/>
                  <a:pt x="992" y="664"/>
                  <a:pt x="928" y="592"/>
                </a:cubicBezTo>
                <a:cubicBezTo>
                  <a:pt x="864" y="520"/>
                  <a:pt x="728" y="392"/>
                  <a:pt x="592" y="304"/>
                </a:cubicBezTo>
                <a:cubicBezTo>
                  <a:pt x="456" y="216"/>
                  <a:pt x="208" y="96"/>
                  <a:pt x="112" y="64"/>
                </a:cubicBezTo>
                <a:cubicBezTo>
                  <a:pt x="16" y="32"/>
                  <a:pt x="0" y="0"/>
                  <a:pt x="16" y="112"/>
                </a:cubicBezTo>
                <a:cubicBezTo>
                  <a:pt x="32" y="224"/>
                  <a:pt x="152" y="568"/>
                  <a:pt x="208" y="736"/>
                </a:cubicBezTo>
                <a:cubicBezTo>
                  <a:pt x="264" y="904"/>
                  <a:pt x="280" y="1064"/>
                  <a:pt x="352" y="1120"/>
                </a:cubicBezTo>
                <a:close/>
              </a:path>
            </a:pathLst>
          </a:cu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2" name="Freeform 44"/>
          <p:cNvSpPr>
            <a:spLocks/>
          </p:cNvSpPr>
          <p:nvPr/>
        </p:nvSpPr>
        <p:spPr bwMode="auto">
          <a:xfrm>
            <a:off x="5486400" y="4299312"/>
            <a:ext cx="2044700" cy="863600"/>
          </a:xfrm>
          <a:custGeom>
            <a:avLst/>
            <a:gdLst>
              <a:gd name="T0" fmla="*/ 2147483647 w 1288"/>
              <a:gd name="T1" fmla="*/ 2147483647 h 544"/>
              <a:gd name="T2" fmla="*/ 2147483647 w 1288"/>
              <a:gd name="T3" fmla="*/ 2147483647 h 544"/>
              <a:gd name="T4" fmla="*/ 2147483647 w 1288"/>
              <a:gd name="T5" fmla="*/ 2147483647 h 544"/>
              <a:gd name="T6" fmla="*/ 2147483647 w 1288"/>
              <a:gd name="T7" fmla="*/ 2147483647 h 544"/>
              <a:gd name="T8" fmla="*/ 2147483647 w 1288"/>
              <a:gd name="T9" fmla="*/ 2147483647 h 544"/>
              <a:gd name="T10" fmla="*/ 2147483647 w 1288"/>
              <a:gd name="T11" fmla="*/ 2147483647 h 544"/>
              <a:gd name="T12" fmla="*/ 2147483647 w 1288"/>
              <a:gd name="T13" fmla="*/ 2147483647 h 544"/>
              <a:gd name="T14" fmla="*/ 2147483647 w 1288"/>
              <a:gd name="T15" fmla="*/ 2147483647 h 544"/>
              <a:gd name="T16" fmla="*/ 2147483647 w 1288"/>
              <a:gd name="T17" fmla="*/ 2147483647 h 544"/>
              <a:gd name="T18" fmla="*/ 2147483647 w 1288"/>
              <a:gd name="T19" fmla="*/ 2147483647 h 54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288"/>
              <a:gd name="T31" fmla="*/ 0 h 544"/>
              <a:gd name="T32" fmla="*/ 1288 w 1288"/>
              <a:gd name="T33" fmla="*/ 544 h 54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288" h="544">
                <a:moveTo>
                  <a:pt x="120" y="488"/>
                </a:moveTo>
                <a:cubicBezTo>
                  <a:pt x="240" y="544"/>
                  <a:pt x="584" y="536"/>
                  <a:pt x="744" y="536"/>
                </a:cubicBezTo>
                <a:cubicBezTo>
                  <a:pt x="904" y="536"/>
                  <a:pt x="992" y="520"/>
                  <a:pt x="1080" y="488"/>
                </a:cubicBezTo>
                <a:cubicBezTo>
                  <a:pt x="1168" y="456"/>
                  <a:pt x="1256" y="392"/>
                  <a:pt x="1272" y="344"/>
                </a:cubicBezTo>
                <a:cubicBezTo>
                  <a:pt x="1288" y="296"/>
                  <a:pt x="1224" y="240"/>
                  <a:pt x="1176" y="200"/>
                </a:cubicBezTo>
                <a:cubicBezTo>
                  <a:pt x="1128" y="160"/>
                  <a:pt x="1120" y="136"/>
                  <a:pt x="984" y="104"/>
                </a:cubicBezTo>
                <a:cubicBezTo>
                  <a:pt x="848" y="72"/>
                  <a:pt x="504" y="16"/>
                  <a:pt x="360" y="8"/>
                </a:cubicBezTo>
                <a:cubicBezTo>
                  <a:pt x="216" y="0"/>
                  <a:pt x="176" y="24"/>
                  <a:pt x="120" y="56"/>
                </a:cubicBezTo>
                <a:cubicBezTo>
                  <a:pt x="64" y="88"/>
                  <a:pt x="24" y="128"/>
                  <a:pt x="24" y="200"/>
                </a:cubicBezTo>
                <a:cubicBezTo>
                  <a:pt x="24" y="272"/>
                  <a:pt x="0" y="432"/>
                  <a:pt x="120" y="488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3" name="Freeform 46"/>
          <p:cNvSpPr>
            <a:spLocks/>
          </p:cNvSpPr>
          <p:nvPr/>
        </p:nvSpPr>
        <p:spPr bwMode="auto">
          <a:xfrm>
            <a:off x="6197600" y="3461112"/>
            <a:ext cx="1689100" cy="1104900"/>
          </a:xfrm>
          <a:custGeom>
            <a:avLst/>
            <a:gdLst>
              <a:gd name="T0" fmla="*/ 2147483647 w 1064"/>
              <a:gd name="T1" fmla="*/ 2147483647 h 696"/>
              <a:gd name="T2" fmla="*/ 2147483647 w 1064"/>
              <a:gd name="T3" fmla="*/ 2147483647 h 696"/>
              <a:gd name="T4" fmla="*/ 2147483647 w 1064"/>
              <a:gd name="T5" fmla="*/ 2147483647 h 696"/>
              <a:gd name="T6" fmla="*/ 2147483647 w 1064"/>
              <a:gd name="T7" fmla="*/ 2147483647 h 696"/>
              <a:gd name="T8" fmla="*/ 2147483647 w 1064"/>
              <a:gd name="T9" fmla="*/ 2147483647 h 696"/>
              <a:gd name="T10" fmla="*/ 2147483647 w 1064"/>
              <a:gd name="T11" fmla="*/ 2147483647 h 696"/>
              <a:gd name="T12" fmla="*/ 2147483647 w 1064"/>
              <a:gd name="T13" fmla="*/ 2147483647 h 696"/>
              <a:gd name="T14" fmla="*/ 2147483647 w 1064"/>
              <a:gd name="T15" fmla="*/ 2147483647 h 696"/>
              <a:gd name="T16" fmla="*/ 2147483647 w 1064"/>
              <a:gd name="T17" fmla="*/ 2147483647 h 696"/>
              <a:gd name="T18" fmla="*/ 2147483647 w 1064"/>
              <a:gd name="T19" fmla="*/ 2147483647 h 696"/>
              <a:gd name="T20" fmla="*/ 2147483647 w 1064"/>
              <a:gd name="T21" fmla="*/ 2147483647 h 696"/>
              <a:gd name="T22" fmla="*/ 2147483647 w 1064"/>
              <a:gd name="T23" fmla="*/ 2147483647 h 69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064"/>
              <a:gd name="T37" fmla="*/ 0 h 696"/>
              <a:gd name="T38" fmla="*/ 1064 w 1064"/>
              <a:gd name="T39" fmla="*/ 696 h 69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064" h="696">
                <a:moveTo>
                  <a:pt x="104" y="440"/>
                </a:moveTo>
                <a:cubicBezTo>
                  <a:pt x="160" y="480"/>
                  <a:pt x="344" y="552"/>
                  <a:pt x="440" y="584"/>
                </a:cubicBezTo>
                <a:cubicBezTo>
                  <a:pt x="536" y="616"/>
                  <a:pt x="584" y="616"/>
                  <a:pt x="680" y="632"/>
                </a:cubicBezTo>
                <a:cubicBezTo>
                  <a:pt x="776" y="648"/>
                  <a:pt x="968" y="696"/>
                  <a:pt x="1016" y="680"/>
                </a:cubicBezTo>
                <a:cubicBezTo>
                  <a:pt x="1064" y="664"/>
                  <a:pt x="984" y="568"/>
                  <a:pt x="968" y="536"/>
                </a:cubicBezTo>
                <a:cubicBezTo>
                  <a:pt x="952" y="504"/>
                  <a:pt x="960" y="536"/>
                  <a:pt x="920" y="488"/>
                </a:cubicBezTo>
                <a:cubicBezTo>
                  <a:pt x="880" y="440"/>
                  <a:pt x="816" y="320"/>
                  <a:pt x="728" y="248"/>
                </a:cubicBezTo>
                <a:cubicBezTo>
                  <a:pt x="640" y="176"/>
                  <a:pt x="488" y="96"/>
                  <a:pt x="392" y="56"/>
                </a:cubicBezTo>
                <a:cubicBezTo>
                  <a:pt x="296" y="16"/>
                  <a:pt x="216" y="8"/>
                  <a:pt x="152" y="8"/>
                </a:cubicBezTo>
                <a:cubicBezTo>
                  <a:pt x="88" y="8"/>
                  <a:pt x="16" y="0"/>
                  <a:pt x="8" y="56"/>
                </a:cubicBezTo>
                <a:cubicBezTo>
                  <a:pt x="0" y="112"/>
                  <a:pt x="88" y="272"/>
                  <a:pt x="104" y="344"/>
                </a:cubicBezTo>
                <a:cubicBezTo>
                  <a:pt x="120" y="416"/>
                  <a:pt x="48" y="400"/>
                  <a:pt x="104" y="440"/>
                </a:cubicBezTo>
                <a:close/>
              </a:path>
            </a:pathLst>
          </a:cu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4" name="Text Box 47"/>
          <p:cNvSpPr txBox="1">
            <a:spLocks noChangeArrowheads="1"/>
          </p:cNvSpPr>
          <p:nvPr/>
        </p:nvSpPr>
        <p:spPr bwMode="auto">
          <a:xfrm>
            <a:off x="895350" y="1900600"/>
            <a:ext cx="1695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/>
              <a:t>Erro Quadrado</a:t>
            </a:r>
          </a:p>
        </p:txBody>
      </p:sp>
      <p:sp>
        <p:nvSpPr>
          <p:cNvPr id="15" name="Text Box 48"/>
          <p:cNvSpPr txBox="1">
            <a:spLocks noChangeArrowheads="1"/>
          </p:cNvSpPr>
          <p:nvPr/>
        </p:nvSpPr>
        <p:spPr bwMode="auto">
          <a:xfrm>
            <a:off x="4038600" y="3029312"/>
            <a:ext cx="4460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/>
              <a:t>S</a:t>
            </a:r>
            <a:r>
              <a:rPr lang="pt-BR" altLang="pt-BR" baseline="-25000"/>
              <a:t>w</a:t>
            </a:r>
          </a:p>
        </p:txBody>
      </p:sp>
      <p:sp>
        <p:nvSpPr>
          <p:cNvPr id="16" name="Text Box 49"/>
          <p:cNvSpPr txBox="1">
            <a:spLocks noChangeArrowheads="1"/>
          </p:cNvSpPr>
          <p:nvPr/>
        </p:nvSpPr>
        <p:spPr bwMode="auto">
          <a:xfrm>
            <a:off x="5972175" y="3805600"/>
            <a:ext cx="1647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/>
              <a:t>Relação S</a:t>
            </a:r>
            <a:r>
              <a:rPr lang="pt-BR" altLang="pt-BR" baseline="-25000"/>
              <a:t>w</a:t>
            </a:r>
            <a:r>
              <a:rPr lang="pt-BR" altLang="pt-BR"/>
              <a:t>/S</a:t>
            </a:r>
            <a:r>
              <a:rPr lang="pt-BR" altLang="pt-BR" baseline="-2500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17526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8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7544" y="978099"/>
            <a:ext cx="8208912" cy="503287"/>
          </a:xfrm>
        </p:spPr>
        <p:txBody>
          <a:bodyPr/>
          <a:lstStyle/>
          <a:p>
            <a:r>
              <a:rPr lang="pt-BR" dirty="0"/>
              <a:t>Pontos Fortes e Fracos do </a:t>
            </a:r>
            <a:br>
              <a:rPr lang="pt-BR" dirty="0"/>
            </a:br>
            <a:r>
              <a:rPr lang="pt-BR" i="1" dirty="0"/>
              <a:t>K</a:t>
            </a:r>
            <a:r>
              <a:rPr lang="pt-BR" dirty="0"/>
              <a:t>-</a:t>
            </a:r>
            <a:r>
              <a:rPr lang="pt-BR" i="1" dirty="0" err="1"/>
              <a:t>Means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pt-BR" dirty="0"/>
              <a:t>Pontos fortes</a:t>
            </a:r>
          </a:p>
          <a:p>
            <a:pPr lvl="1"/>
            <a:r>
              <a:rPr lang="pt-BR" dirty="0"/>
              <a:t>Algoritmo simples</a:t>
            </a:r>
          </a:p>
          <a:p>
            <a:pPr lvl="1"/>
            <a:r>
              <a:rPr lang="pt-BR" dirty="0"/>
              <a:t>Algoritmo eficiente</a:t>
            </a:r>
          </a:p>
          <a:p>
            <a:pPr lvl="1"/>
            <a:endParaRPr lang="pt-BR" dirty="0"/>
          </a:p>
          <a:p>
            <a:r>
              <a:rPr lang="pt-BR" dirty="0"/>
              <a:t>Pontos fracos</a:t>
            </a:r>
          </a:p>
          <a:p>
            <a:pPr lvl="1"/>
            <a:r>
              <a:rPr lang="pt-BR" dirty="0"/>
              <a:t>Necessidade de múltiplas execuções</a:t>
            </a:r>
          </a:p>
          <a:p>
            <a:pPr lvl="1"/>
            <a:r>
              <a:rPr lang="pt-BR" dirty="0"/>
              <a:t>Não é capaz de lidar bem com grupos não globulares e de tamanhos e densidades diferentes</a:t>
            </a:r>
          </a:p>
          <a:p>
            <a:pPr lvl="1"/>
            <a:r>
              <a:rPr lang="pt-BR" dirty="0"/>
              <a:t>Nos grupos deve existir uma noção de centro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6712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8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altLang="pt-BR" dirty="0"/>
              <a:t>Algumas Aplicações de </a:t>
            </a:r>
            <a:r>
              <a:rPr lang="pt-BR" altLang="pt-BR" i="1" dirty="0" err="1"/>
              <a:t>Clustering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pt-BR" altLang="pt-BR" i="1" dirty="0"/>
              <a:t>Marketing</a:t>
            </a:r>
            <a:r>
              <a:rPr lang="pt-BR" altLang="pt-BR" dirty="0"/>
              <a:t>: Encontrar grupos de consumidores com comportamento similares</a:t>
            </a:r>
          </a:p>
          <a:p>
            <a:pPr>
              <a:lnSpc>
                <a:spcPct val="80000"/>
              </a:lnSpc>
            </a:pPr>
            <a:r>
              <a:rPr lang="pt-BR" altLang="pt-BR" dirty="0"/>
              <a:t>Biologia: Classificar grupos de plantas e animais.</a:t>
            </a:r>
          </a:p>
          <a:p>
            <a:pPr>
              <a:lnSpc>
                <a:spcPct val="80000"/>
              </a:lnSpc>
            </a:pPr>
            <a:r>
              <a:rPr lang="pt-BR" altLang="pt-BR" dirty="0"/>
              <a:t>Bibliotecas: Organização de livros.</a:t>
            </a:r>
          </a:p>
          <a:p>
            <a:pPr>
              <a:lnSpc>
                <a:spcPct val="80000"/>
              </a:lnSpc>
            </a:pPr>
            <a:r>
              <a:rPr lang="pt-BR" altLang="pt-BR" dirty="0"/>
              <a:t>Administração: Organização de cidades, classificando casas de acordo com suas características.</a:t>
            </a:r>
          </a:p>
          <a:p>
            <a:pPr>
              <a:lnSpc>
                <a:spcPct val="80000"/>
              </a:lnSpc>
            </a:pPr>
            <a:r>
              <a:rPr lang="pt-BR" altLang="pt-BR" dirty="0"/>
              <a:t>WWW: Classificação de conteúdos.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4244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8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altLang="pt-BR" dirty="0"/>
              <a:t>Problemas na </a:t>
            </a:r>
            <a:r>
              <a:rPr lang="pt-BR" altLang="pt-BR" dirty="0" err="1"/>
              <a:t>Clusterização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dirty="0"/>
              <a:t>Vetores de característica muito grandes</a:t>
            </a:r>
          </a:p>
          <a:p>
            <a:pPr lvl="1"/>
            <a:r>
              <a:rPr lang="pt-BR" altLang="pt-BR" dirty="0"/>
              <a:t>Tempo de processamento elevado.</a:t>
            </a:r>
          </a:p>
          <a:p>
            <a:pPr>
              <a:lnSpc>
                <a:spcPct val="90000"/>
              </a:lnSpc>
            </a:pPr>
            <a:endParaRPr lang="pt-BR" altLang="pt-BR" dirty="0"/>
          </a:p>
          <a:p>
            <a:pPr>
              <a:lnSpc>
                <a:spcPct val="90000"/>
              </a:lnSpc>
            </a:pPr>
            <a:r>
              <a:rPr lang="pt-BR" altLang="pt-BR" dirty="0"/>
              <a:t>Definição da melhor medida de distância</a:t>
            </a:r>
          </a:p>
          <a:p>
            <a:pPr lvl="1"/>
            <a:r>
              <a:rPr lang="pt-BR" altLang="pt-BR" dirty="0"/>
              <a:t>Depende do problema. As vezes é difícil, especialmente quando se trabalha com grandes dimensões. </a:t>
            </a:r>
          </a:p>
          <a:p>
            <a:pPr>
              <a:lnSpc>
                <a:spcPct val="90000"/>
              </a:lnSpc>
            </a:pPr>
            <a:endParaRPr lang="pt-BR" altLang="pt-BR" dirty="0"/>
          </a:p>
          <a:p>
            <a:pPr>
              <a:lnSpc>
                <a:spcPct val="90000"/>
              </a:lnSpc>
            </a:pPr>
            <a:r>
              <a:rPr lang="pt-BR" altLang="pt-BR" dirty="0"/>
              <a:t>O resultado do </a:t>
            </a:r>
            <a:r>
              <a:rPr lang="pt-BR" altLang="pt-BR" i="1" dirty="0" err="1"/>
              <a:t>clustering</a:t>
            </a:r>
            <a:r>
              <a:rPr lang="pt-BR" altLang="pt-BR" dirty="0"/>
              <a:t> pode ser interpretado de diferentes maneiras.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1014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8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814993"/>
            <a:ext cx="8207375" cy="50323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altLang="pt-BR" dirty="0"/>
              <a:t>Aprendizagem não-supervisionada</a:t>
            </a:r>
            <a:br>
              <a:rPr lang="pt-BR" altLang="pt-BR" dirty="0"/>
            </a:br>
            <a:r>
              <a:rPr lang="pt-BR" altLang="pt-BR" dirty="0"/>
              <a:t>Análise de agrupamentos - Introdução</a:t>
            </a:r>
            <a:endParaRPr lang="pt-BR" dirty="0"/>
          </a:p>
        </p:txBody>
      </p:sp>
      <p:sp>
        <p:nvSpPr>
          <p:cNvPr id="9220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1844675"/>
            <a:ext cx="8207375" cy="453707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altLang="pt-BR" dirty="0"/>
              <a:t>A Análise de Agrupamentos (</a:t>
            </a:r>
            <a:r>
              <a:rPr lang="pt-BR" altLang="pt-BR" i="1" dirty="0" err="1"/>
              <a:t>Clustering</a:t>
            </a:r>
            <a:r>
              <a:rPr lang="pt-BR" altLang="pt-BR" i="1" dirty="0"/>
              <a:t> </a:t>
            </a:r>
            <a:r>
              <a:rPr lang="pt-BR" altLang="pt-BR" i="1" dirty="0" err="1"/>
              <a:t>Analysis</a:t>
            </a:r>
            <a:r>
              <a:rPr lang="pt-BR" altLang="pt-BR" dirty="0"/>
              <a:t>) visa </a:t>
            </a:r>
          </a:p>
          <a:p>
            <a:pPr lvl="1" algn="just"/>
            <a:r>
              <a:rPr lang="pt-BR" altLang="pt-BR" dirty="0"/>
              <a:t>A separação de um conjunto de dados em grupos, de forma que objetos de um mesmo conjunto sejam mais similares entre si que objetos pertencentes a conjuntos diferentes</a:t>
            </a:r>
          </a:p>
          <a:p>
            <a:endParaRPr lang="pt-BR" altLang="pt-BR" dirty="0"/>
          </a:p>
          <a:p>
            <a:r>
              <a:rPr lang="pt-BR" altLang="pt-BR" dirty="0"/>
              <a:t>Cluster (agrupamento) é uma coleção de dados que são similares a outros dentro de mesmo cluster e são diferentes dos objetos de outros clusters.</a:t>
            </a:r>
          </a:p>
          <a:p>
            <a:pPr lvl="1"/>
            <a:r>
              <a:rPr lang="pt-BR" altLang="pt-BR" dirty="0"/>
              <a:t>É necessário uma medida de similaridade.</a:t>
            </a:r>
          </a:p>
          <a:p>
            <a:pPr lvl="1"/>
            <a:endParaRPr lang="pt-BR" altLang="pt-BR" dirty="0"/>
          </a:p>
          <a:p>
            <a:r>
              <a:rPr lang="pt-BR" altLang="pt-BR" dirty="0"/>
              <a:t>Diferenças são avaliadas baseada nos valores dos atributos que descrevem os objetos.</a:t>
            </a:r>
          </a:p>
          <a:p>
            <a:pPr algn="just"/>
            <a:endParaRPr lang="pt-BR" altLang="pt-BR" dirty="0"/>
          </a:p>
          <a:p>
            <a:pPr algn="just"/>
            <a:r>
              <a:rPr lang="pt-BR" altLang="pt-BR" dirty="0"/>
              <a:t>A qualidade das partições finais irá depender da técnica utilizada para a realização da tarefa de agrupamento</a:t>
            </a:r>
            <a:endParaRPr lang="pt-BR" altLang="pt-BR" sz="2400" dirty="0"/>
          </a:p>
        </p:txBody>
      </p:sp>
    </p:spTree>
    <p:extLst>
      <p:ext uri="{BB962C8B-B14F-4D97-AF65-F5344CB8AC3E}">
        <p14:creationId xmlns:p14="http://schemas.microsoft.com/office/powerpoint/2010/main" val="389895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Atividade</a:t>
            </a:r>
            <a:endParaRPr lang="pt-BR" dirty="0"/>
          </a:p>
        </p:txBody>
      </p:sp>
      <p:sp>
        <p:nvSpPr>
          <p:cNvPr id="5" name="Espaço Reservado para Conteúdo 3"/>
          <p:cNvSpPr txBox="1">
            <a:spLocks/>
          </p:cNvSpPr>
          <p:nvPr/>
        </p:nvSpPr>
        <p:spPr>
          <a:xfrm>
            <a:off x="468313" y="1844675"/>
            <a:ext cx="8207375" cy="4537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altLang="pt-BR" smtClean="0"/>
          </a:p>
          <a:p>
            <a:pPr lvl="1"/>
            <a:endParaRPr lang="pt-BR" altLang="pt-BR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1116013" y="2359025"/>
            <a:ext cx="0" cy="410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539750" y="6103938"/>
            <a:ext cx="4537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1835150" y="2503488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2051050" y="2719388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1692275" y="2790825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2484438" y="2430463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2555875" y="2863850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3" name="Oval 11"/>
          <p:cNvSpPr>
            <a:spLocks noChangeArrowheads="1"/>
          </p:cNvSpPr>
          <p:nvPr/>
        </p:nvSpPr>
        <p:spPr bwMode="auto">
          <a:xfrm>
            <a:off x="1979613" y="322262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4" name="Oval 12"/>
          <p:cNvSpPr>
            <a:spLocks noChangeArrowheads="1"/>
          </p:cNvSpPr>
          <p:nvPr/>
        </p:nvSpPr>
        <p:spPr bwMode="auto">
          <a:xfrm>
            <a:off x="2627313" y="4087813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5" name="Oval 13"/>
          <p:cNvSpPr>
            <a:spLocks noChangeArrowheads="1"/>
          </p:cNvSpPr>
          <p:nvPr/>
        </p:nvSpPr>
        <p:spPr bwMode="auto">
          <a:xfrm>
            <a:off x="3203575" y="4448175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6" name="Oval 14"/>
          <p:cNvSpPr>
            <a:spLocks noChangeArrowheads="1"/>
          </p:cNvSpPr>
          <p:nvPr/>
        </p:nvSpPr>
        <p:spPr bwMode="auto">
          <a:xfrm>
            <a:off x="2987675" y="4879975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7" name="Oval 15"/>
          <p:cNvSpPr>
            <a:spLocks noChangeArrowheads="1"/>
          </p:cNvSpPr>
          <p:nvPr/>
        </p:nvSpPr>
        <p:spPr bwMode="auto">
          <a:xfrm>
            <a:off x="3563938" y="4735513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8" name="Oval 16"/>
          <p:cNvSpPr>
            <a:spLocks noChangeArrowheads="1"/>
          </p:cNvSpPr>
          <p:nvPr/>
        </p:nvSpPr>
        <p:spPr bwMode="auto">
          <a:xfrm>
            <a:off x="1476375" y="4664075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19" name="Oval 19"/>
          <p:cNvSpPr>
            <a:spLocks noChangeArrowheads="1"/>
          </p:cNvSpPr>
          <p:nvPr/>
        </p:nvSpPr>
        <p:spPr bwMode="auto">
          <a:xfrm>
            <a:off x="1403350" y="5095875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0" name="Oval 20"/>
          <p:cNvSpPr>
            <a:spLocks noChangeArrowheads="1"/>
          </p:cNvSpPr>
          <p:nvPr/>
        </p:nvSpPr>
        <p:spPr bwMode="auto">
          <a:xfrm>
            <a:off x="1835150" y="4879975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1" name="Oval 21"/>
          <p:cNvSpPr>
            <a:spLocks noChangeArrowheads="1"/>
          </p:cNvSpPr>
          <p:nvPr/>
        </p:nvSpPr>
        <p:spPr bwMode="auto">
          <a:xfrm>
            <a:off x="1763713" y="5167313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2" name="Oval 22"/>
          <p:cNvSpPr>
            <a:spLocks noChangeArrowheads="1"/>
          </p:cNvSpPr>
          <p:nvPr/>
        </p:nvSpPr>
        <p:spPr bwMode="auto">
          <a:xfrm>
            <a:off x="1476375" y="5599113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3" name="Oval 23"/>
          <p:cNvSpPr>
            <a:spLocks noChangeArrowheads="1"/>
          </p:cNvSpPr>
          <p:nvPr/>
        </p:nvSpPr>
        <p:spPr bwMode="auto">
          <a:xfrm>
            <a:off x="1835150" y="4519613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4" name="Oval 25"/>
          <p:cNvSpPr>
            <a:spLocks noChangeArrowheads="1"/>
          </p:cNvSpPr>
          <p:nvPr/>
        </p:nvSpPr>
        <p:spPr bwMode="auto">
          <a:xfrm>
            <a:off x="2484438" y="343852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5" name="Text Box 26"/>
          <p:cNvSpPr txBox="1">
            <a:spLocks noChangeArrowheads="1"/>
          </p:cNvSpPr>
          <p:nvPr/>
        </p:nvSpPr>
        <p:spPr bwMode="auto">
          <a:xfrm>
            <a:off x="1692275" y="2287588"/>
            <a:ext cx="2413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800"/>
              <a:t>1</a:t>
            </a:r>
          </a:p>
        </p:txBody>
      </p:sp>
      <p:sp>
        <p:nvSpPr>
          <p:cNvPr id="27" name="Text Box 28"/>
          <p:cNvSpPr txBox="1">
            <a:spLocks noChangeArrowheads="1"/>
          </p:cNvSpPr>
          <p:nvPr/>
        </p:nvSpPr>
        <p:spPr bwMode="auto">
          <a:xfrm>
            <a:off x="2560638" y="2287588"/>
            <a:ext cx="2413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800"/>
              <a:t>2</a:t>
            </a:r>
          </a:p>
        </p:txBody>
      </p:sp>
      <p:sp>
        <p:nvSpPr>
          <p:cNvPr id="28" name="Text Box 29"/>
          <p:cNvSpPr txBox="1">
            <a:spLocks noChangeArrowheads="1"/>
          </p:cNvSpPr>
          <p:nvPr/>
        </p:nvSpPr>
        <p:spPr bwMode="auto">
          <a:xfrm>
            <a:off x="2147888" y="2574925"/>
            <a:ext cx="2413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800"/>
              <a:t>3</a:t>
            </a:r>
          </a:p>
        </p:txBody>
      </p:sp>
      <p:sp>
        <p:nvSpPr>
          <p:cNvPr id="29" name="Text Box 30"/>
          <p:cNvSpPr txBox="1">
            <a:spLocks noChangeArrowheads="1"/>
          </p:cNvSpPr>
          <p:nvPr/>
        </p:nvSpPr>
        <p:spPr bwMode="auto">
          <a:xfrm>
            <a:off x="1489075" y="2790825"/>
            <a:ext cx="2413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800"/>
              <a:t>4</a:t>
            </a:r>
          </a:p>
        </p:txBody>
      </p:sp>
      <p:sp>
        <p:nvSpPr>
          <p:cNvPr id="30" name="Text Box 31"/>
          <p:cNvSpPr txBox="1">
            <a:spLocks noChangeArrowheads="1"/>
          </p:cNvSpPr>
          <p:nvPr/>
        </p:nvSpPr>
        <p:spPr bwMode="auto">
          <a:xfrm>
            <a:off x="2667000" y="2790825"/>
            <a:ext cx="2413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800"/>
              <a:t>5</a:t>
            </a:r>
          </a:p>
        </p:txBody>
      </p:sp>
      <p:sp>
        <p:nvSpPr>
          <p:cNvPr id="31" name="Text Box 32"/>
          <p:cNvSpPr txBox="1">
            <a:spLocks noChangeArrowheads="1"/>
          </p:cNvSpPr>
          <p:nvPr/>
        </p:nvSpPr>
        <p:spPr bwMode="auto">
          <a:xfrm>
            <a:off x="2085975" y="3079750"/>
            <a:ext cx="2413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800"/>
              <a:t>6</a:t>
            </a:r>
          </a:p>
        </p:txBody>
      </p:sp>
      <p:sp>
        <p:nvSpPr>
          <p:cNvPr id="32" name="Text Box 33"/>
          <p:cNvSpPr txBox="1">
            <a:spLocks noChangeArrowheads="1"/>
          </p:cNvSpPr>
          <p:nvPr/>
        </p:nvSpPr>
        <p:spPr bwMode="auto">
          <a:xfrm>
            <a:off x="2566988" y="3295650"/>
            <a:ext cx="2413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800"/>
              <a:t>7</a:t>
            </a:r>
          </a:p>
        </p:txBody>
      </p:sp>
      <p:sp>
        <p:nvSpPr>
          <p:cNvPr id="33" name="Text Box 34"/>
          <p:cNvSpPr txBox="1">
            <a:spLocks noChangeArrowheads="1"/>
          </p:cNvSpPr>
          <p:nvPr/>
        </p:nvSpPr>
        <p:spPr bwMode="auto">
          <a:xfrm>
            <a:off x="2714625" y="3943350"/>
            <a:ext cx="2413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800"/>
              <a:t>8</a:t>
            </a:r>
          </a:p>
        </p:txBody>
      </p:sp>
      <p:sp>
        <p:nvSpPr>
          <p:cNvPr id="34" name="Text Box 35"/>
          <p:cNvSpPr txBox="1">
            <a:spLocks noChangeArrowheads="1"/>
          </p:cNvSpPr>
          <p:nvPr/>
        </p:nvSpPr>
        <p:spPr bwMode="auto">
          <a:xfrm>
            <a:off x="3262313" y="4297363"/>
            <a:ext cx="2413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800"/>
              <a:t>9</a:t>
            </a:r>
          </a:p>
        </p:txBody>
      </p:sp>
      <p:sp>
        <p:nvSpPr>
          <p:cNvPr id="35" name="Text Box 36"/>
          <p:cNvSpPr txBox="1">
            <a:spLocks noChangeArrowheads="1"/>
          </p:cNvSpPr>
          <p:nvPr/>
        </p:nvSpPr>
        <p:spPr bwMode="auto">
          <a:xfrm>
            <a:off x="2916238" y="5010150"/>
            <a:ext cx="360362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800"/>
              <a:t>10</a:t>
            </a:r>
          </a:p>
        </p:txBody>
      </p:sp>
      <p:sp>
        <p:nvSpPr>
          <p:cNvPr id="36" name="Text Box 37"/>
          <p:cNvSpPr txBox="1">
            <a:spLocks noChangeArrowheads="1"/>
          </p:cNvSpPr>
          <p:nvPr/>
        </p:nvSpPr>
        <p:spPr bwMode="auto">
          <a:xfrm>
            <a:off x="3651250" y="4611688"/>
            <a:ext cx="36036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800"/>
              <a:t>11</a:t>
            </a:r>
          </a:p>
        </p:txBody>
      </p:sp>
      <p:sp>
        <p:nvSpPr>
          <p:cNvPr id="37" name="Text Box 38"/>
          <p:cNvSpPr txBox="1">
            <a:spLocks noChangeArrowheads="1"/>
          </p:cNvSpPr>
          <p:nvPr/>
        </p:nvSpPr>
        <p:spPr bwMode="auto">
          <a:xfrm>
            <a:off x="1879600" y="4364038"/>
            <a:ext cx="36036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800"/>
              <a:t>12</a:t>
            </a:r>
          </a:p>
        </p:txBody>
      </p:sp>
      <p:sp>
        <p:nvSpPr>
          <p:cNvPr id="38" name="Text Box 39"/>
          <p:cNvSpPr txBox="1">
            <a:spLocks noChangeArrowheads="1"/>
          </p:cNvSpPr>
          <p:nvPr/>
        </p:nvSpPr>
        <p:spPr bwMode="auto">
          <a:xfrm>
            <a:off x="1403350" y="4448175"/>
            <a:ext cx="360363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800"/>
              <a:t>13</a:t>
            </a:r>
          </a:p>
        </p:txBody>
      </p:sp>
      <p:sp>
        <p:nvSpPr>
          <p:cNvPr id="39" name="Text Box 40"/>
          <p:cNvSpPr txBox="1">
            <a:spLocks noChangeArrowheads="1"/>
          </p:cNvSpPr>
          <p:nvPr/>
        </p:nvSpPr>
        <p:spPr bwMode="auto">
          <a:xfrm>
            <a:off x="1893888" y="4735513"/>
            <a:ext cx="360362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800"/>
              <a:t>14</a:t>
            </a:r>
          </a:p>
        </p:txBody>
      </p:sp>
      <p:sp>
        <p:nvSpPr>
          <p:cNvPr id="40" name="Text Box 41"/>
          <p:cNvSpPr txBox="1">
            <a:spLocks noChangeArrowheads="1"/>
          </p:cNvSpPr>
          <p:nvPr/>
        </p:nvSpPr>
        <p:spPr bwMode="auto">
          <a:xfrm>
            <a:off x="1173163" y="4951413"/>
            <a:ext cx="360362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800"/>
              <a:t>15</a:t>
            </a:r>
          </a:p>
        </p:txBody>
      </p:sp>
      <p:sp>
        <p:nvSpPr>
          <p:cNvPr id="41" name="Text Box 42"/>
          <p:cNvSpPr txBox="1">
            <a:spLocks noChangeArrowheads="1"/>
          </p:cNvSpPr>
          <p:nvPr/>
        </p:nvSpPr>
        <p:spPr bwMode="auto">
          <a:xfrm>
            <a:off x="1860550" y="5095875"/>
            <a:ext cx="360363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800"/>
              <a:t>16</a:t>
            </a:r>
          </a:p>
        </p:txBody>
      </p:sp>
      <p:sp>
        <p:nvSpPr>
          <p:cNvPr id="42" name="Text Box 43"/>
          <p:cNvSpPr txBox="1">
            <a:spLocks noChangeArrowheads="1"/>
          </p:cNvSpPr>
          <p:nvPr/>
        </p:nvSpPr>
        <p:spPr bwMode="auto">
          <a:xfrm>
            <a:off x="1533525" y="5456238"/>
            <a:ext cx="36036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800"/>
              <a:t>17</a:t>
            </a:r>
          </a:p>
        </p:txBody>
      </p:sp>
      <p:graphicFrame>
        <p:nvGraphicFramePr>
          <p:cNvPr id="43" name="Group 1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1359354"/>
              </p:ext>
            </p:extLst>
          </p:nvPr>
        </p:nvGraphicFramePr>
        <p:xfrm>
          <a:off x="6299200" y="1341438"/>
          <a:ext cx="2376488" cy="5207000"/>
        </p:xfrm>
        <a:graphic>
          <a:graphicData uri="http://schemas.openxmlformats.org/drawingml/2006/table">
            <a:tbl>
              <a:tblPr/>
              <a:tblGrid>
                <a:gridCol w="503238"/>
                <a:gridCol w="936625"/>
                <a:gridCol w="936625"/>
              </a:tblGrid>
              <a:tr h="330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1,9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7,3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3,4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7,5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2.5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6,8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1,5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6,5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3,5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6,4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2,2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5,8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3,4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5,2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3,6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3,2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4,5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2,4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2,6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1.9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2,7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1.9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2,4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1,6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1,8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17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4" name="Text Box 128"/>
          <p:cNvSpPr txBox="1">
            <a:spLocks noChangeArrowheads="1"/>
          </p:cNvSpPr>
          <p:nvPr/>
        </p:nvSpPr>
        <p:spPr bwMode="auto">
          <a:xfrm>
            <a:off x="1238250" y="6456363"/>
            <a:ext cx="37290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b="1" dirty="0">
                <a:latin typeface="+mn-lt"/>
                <a:cs typeface="Arial" charset="0"/>
              </a:rPr>
              <a:t>Achar 3 clusters utilizando o </a:t>
            </a:r>
            <a:r>
              <a:rPr lang="pt-BR" b="1" dirty="0" err="1">
                <a:latin typeface="+mn-lt"/>
                <a:cs typeface="Arial" charset="0"/>
              </a:rPr>
              <a:t>k-means</a:t>
            </a:r>
            <a:endParaRPr lang="en-US" b="1" dirty="0">
              <a:latin typeface="+mn-lt"/>
              <a:cs typeface="Arial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721101" y="1759510"/>
            <a:ext cx="2328652" cy="2117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</a:pPr>
            <a:r>
              <a:rPr lang="pt-BR" sz="1400" b="1" dirty="0">
                <a:latin typeface="Times New Roman" pitchFamily="18" charset="0"/>
                <a:cs typeface="Arial" charset="0"/>
              </a:rPr>
              <a:t>Faça três iterações</a:t>
            </a:r>
            <a:endParaRPr lang="pt-BR" sz="1400" b="1" dirty="0" smtClean="0">
              <a:latin typeface="Times New Roman" pitchFamily="18" charset="0"/>
              <a:cs typeface="Arial" charset="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</a:pPr>
            <a:r>
              <a:rPr lang="pt-BR" sz="1400" b="1" dirty="0" smtClean="0">
                <a:latin typeface="Times New Roman" pitchFamily="18" charset="0"/>
                <a:cs typeface="Arial" charset="0"/>
              </a:rPr>
              <a:t>Inicialização </a:t>
            </a:r>
            <a:r>
              <a:rPr lang="pt-BR" sz="1400" b="1" dirty="0">
                <a:latin typeface="Times New Roman" pitchFamily="18" charset="0"/>
                <a:cs typeface="Arial" charset="0"/>
              </a:rPr>
              <a:t>dos </a:t>
            </a:r>
            <a:r>
              <a:rPr lang="pt-BR" sz="1400" b="1" dirty="0" err="1" smtClean="0">
                <a:latin typeface="Times New Roman" pitchFamily="18" charset="0"/>
                <a:cs typeface="Arial" charset="0"/>
              </a:rPr>
              <a:t>centróides</a:t>
            </a:r>
            <a:r>
              <a:rPr lang="pt-BR" sz="1400" b="1" dirty="0" smtClean="0">
                <a:latin typeface="Times New Roman" pitchFamily="18" charset="0"/>
                <a:cs typeface="Arial" charset="0"/>
              </a:rPr>
              <a:t>:</a:t>
            </a:r>
            <a:endParaRPr lang="pt-BR" sz="1400" b="1" dirty="0">
              <a:latin typeface="Times New Roman" pitchFamily="18" charset="0"/>
              <a:cs typeface="Arial" charset="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</a:pPr>
            <a:r>
              <a:rPr lang="pt-BR" sz="1400" b="1" dirty="0">
                <a:latin typeface="Times New Roman" pitchFamily="18" charset="0"/>
                <a:cs typeface="Arial" charset="0"/>
              </a:rPr>
              <a:t>K1 = 1,0; </a:t>
            </a:r>
            <a:r>
              <a:rPr lang="pt-BR" sz="1400" b="1" dirty="0" smtClean="0">
                <a:latin typeface="Times New Roman" pitchFamily="18" charset="0"/>
                <a:cs typeface="Arial" charset="0"/>
              </a:rPr>
              <a:t>5,0</a:t>
            </a:r>
            <a:endParaRPr lang="pt-BR" sz="1400" b="1" dirty="0">
              <a:latin typeface="Times New Roman" pitchFamily="18" charset="0"/>
              <a:cs typeface="Arial" charset="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</a:pPr>
            <a:r>
              <a:rPr lang="pt-BR" sz="1400" b="1" dirty="0">
                <a:latin typeface="Times New Roman" pitchFamily="18" charset="0"/>
                <a:cs typeface="Arial" charset="0"/>
              </a:rPr>
              <a:t>K2 = </a:t>
            </a:r>
            <a:r>
              <a:rPr lang="pt-BR" sz="1400" b="1" dirty="0" smtClean="0">
                <a:latin typeface="Times New Roman" pitchFamily="18" charset="0"/>
                <a:cs typeface="Arial" charset="0"/>
              </a:rPr>
              <a:t>0,5; 1,5</a:t>
            </a:r>
            <a:endParaRPr lang="pt-BR" sz="1400" b="1" dirty="0">
              <a:latin typeface="Times New Roman" pitchFamily="18" charset="0"/>
              <a:cs typeface="Arial" charset="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</a:pPr>
            <a:r>
              <a:rPr lang="pt-BR" sz="1400" b="1" dirty="0">
                <a:latin typeface="Times New Roman" pitchFamily="18" charset="0"/>
                <a:cs typeface="Arial" charset="0"/>
              </a:rPr>
              <a:t>K3 = </a:t>
            </a:r>
            <a:r>
              <a:rPr lang="pt-BR" sz="1400" b="1" dirty="0" smtClean="0">
                <a:latin typeface="Times New Roman" pitchFamily="18" charset="0"/>
                <a:cs typeface="Arial" charset="0"/>
              </a:rPr>
              <a:t>3,7; 2,3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</a:pPr>
            <a:r>
              <a:rPr lang="pt-BR" sz="1400" b="1" dirty="0" smtClean="0">
                <a:latin typeface="Times New Roman" pitchFamily="18" charset="0"/>
                <a:cs typeface="Arial" charset="0"/>
              </a:rPr>
              <a:t>Use distância Euclidiana!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</a:pPr>
            <a:endParaRPr lang="pt-BR" sz="1400" b="1" dirty="0">
              <a:latin typeface="Times New Roman" pitchFamily="18" charset="0"/>
              <a:cs typeface="Arial" charset="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</a:pPr>
            <a:endParaRPr lang="pt-BR" sz="1400" b="1" dirty="0">
              <a:latin typeface="Times New Roman" pitchFamily="18" charset="0"/>
              <a:cs typeface="Arial" charset="0"/>
            </a:endParaRPr>
          </a:p>
        </p:txBody>
      </p:sp>
      <p:sp>
        <p:nvSpPr>
          <p:cNvPr id="45" name="CaixaDeTexto 44"/>
          <p:cNvSpPr txBox="1"/>
          <p:nvPr/>
        </p:nvSpPr>
        <p:spPr>
          <a:xfrm>
            <a:off x="6812712" y="994138"/>
            <a:ext cx="1862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     x                 y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9530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>
          <a:xfrm>
            <a:off x="1835150" y="404813"/>
            <a:ext cx="6840538" cy="3603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Mineração de Dados – Aula 8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>
          <a:xfrm>
            <a:off x="468313" y="1125538"/>
            <a:ext cx="8207375" cy="503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Resumo</a:t>
            </a:r>
            <a:endParaRPr lang="pt-BR" dirty="0"/>
          </a:p>
        </p:txBody>
      </p:sp>
      <p:sp>
        <p:nvSpPr>
          <p:cNvPr id="9220" name="Espaço Reservado para Conteúdo 3"/>
          <p:cNvSpPr>
            <a:spLocks noGrp="1"/>
          </p:cNvSpPr>
          <p:nvPr>
            <p:ph sz="quarter" idx="12"/>
          </p:nvPr>
        </p:nvSpPr>
        <p:spPr>
          <a:xfrm>
            <a:off x="468313" y="1844675"/>
            <a:ext cx="8207375" cy="453707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pt-BR" altLang="pt-BR" dirty="0" smtClean="0"/>
              <a:t>Objetivo:</a:t>
            </a:r>
          </a:p>
          <a:p>
            <a:pPr lvl="1" eaLnBrk="1" hangingPunct="1"/>
            <a:r>
              <a:rPr lang="pt-BR" altLang="pt-BR" dirty="0" smtClean="0"/>
              <a:t>Apresentar conceitos básicos de </a:t>
            </a:r>
            <a:r>
              <a:rPr lang="pt-BR" dirty="0"/>
              <a:t>Aprendizagem não-supervisionada</a:t>
            </a:r>
          </a:p>
          <a:p>
            <a:pPr lvl="1" eaLnBrk="1" hangingPunct="1"/>
            <a:endParaRPr lang="pt-BR" altLang="pt-BR" sz="1200" dirty="0"/>
          </a:p>
          <a:p>
            <a:pPr lvl="1" eaLnBrk="1" hangingPunct="1"/>
            <a:endParaRPr lang="pt-BR" altLang="pt-BR" sz="1200" dirty="0" smtClean="0"/>
          </a:p>
          <a:p>
            <a:pPr eaLnBrk="1" hangingPunct="1"/>
            <a:r>
              <a:rPr lang="pt-BR" altLang="pt-BR" dirty="0" smtClean="0"/>
              <a:t>Conteúdo:</a:t>
            </a:r>
          </a:p>
          <a:p>
            <a:pPr lvl="1"/>
            <a:r>
              <a:rPr lang="pt-BR" dirty="0"/>
              <a:t>Aprendizagem não-supervisionada</a:t>
            </a:r>
          </a:p>
          <a:p>
            <a:pPr lvl="1"/>
            <a:r>
              <a:rPr lang="pt-BR" altLang="pt-BR" dirty="0"/>
              <a:t>Análise de agrupamentos (</a:t>
            </a:r>
            <a:r>
              <a:rPr lang="pt-BR" altLang="pt-BR" i="1" dirty="0"/>
              <a:t>clusters</a:t>
            </a:r>
            <a:r>
              <a:rPr lang="pt-BR" altLang="pt-BR" dirty="0"/>
              <a:t>)</a:t>
            </a:r>
          </a:p>
          <a:p>
            <a:pPr lvl="1"/>
            <a:r>
              <a:rPr lang="pt-BR" altLang="pt-BR" dirty="0"/>
              <a:t>Análise de Clusters: Objetivos</a:t>
            </a:r>
          </a:p>
          <a:p>
            <a:pPr lvl="1"/>
            <a:r>
              <a:rPr lang="pt-BR" altLang="pt-BR" dirty="0"/>
              <a:t>O que é um </a:t>
            </a:r>
            <a:r>
              <a:rPr lang="pt-BR" altLang="pt-BR" i="1" dirty="0"/>
              <a:t>cluster</a:t>
            </a:r>
            <a:r>
              <a:rPr lang="pt-BR" altLang="pt-BR" dirty="0"/>
              <a:t>?</a:t>
            </a:r>
          </a:p>
          <a:p>
            <a:pPr lvl="1"/>
            <a:r>
              <a:rPr lang="pt-BR" altLang="pt-BR" dirty="0" smtClean="0"/>
              <a:t>K-</a:t>
            </a:r>
            <a:r>
              <a:rPr lang="pt-BR" altLang="pt-BR" i="1" dirty="0" err="1" smtClean="0"/>
              <a:t>Means</a:t>
            </a:r>
            <a:endParaRPr lang="pt-BR" altLang="pt-BR" i="1" dirty="0"/>
          </a:p>
          <a:p>
            <a:pPr lvl="1" eaLnBrk="1" hangingPunct="1"/>
            <a:endParaRPr lang="pt-BR" altLang="pt-BR" sz="1200" dirty="0" smtClean="0"/>
          </a:p>
          <a:p>
            <a:pPr eaLnBrk="1" hangingPunct="1"/>
            <a:r>
              <a:rPr lang="pt-BR" altLang="pt-BR" dirty="0" smtClean="0"/>
              <a:t>Referências:</a:t>
            </a:r>
          </a:p>
        </p:txBody>
      </p:sp>
    </p:spTree>
    <p:extLst>
      <p:ext uri="{BB962C8B-B14F-4D97-AF65-F5344CB8AC3E}">
        <p14:creationId xmlns:p14="http://schemas.microsoft.com/office/powerpoint/2010/main" val="82628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8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eaLnBrk="1" hangingPunct="1"/>
            <a:r>
              <a:rPr lang="pt-BR" altLang="pt-BR" dirty="0"/>
              <a:t>Aplicações de Agrupamento de dados:</a:t>
            </a:r>
          </a:p>
          <a:p>
            <a:pPr lvl="1" eaLnBrk="1" hangingPunct="1"/>
            <a:r>
              <a:rPr lang="pt-BR" altLang="pt-BR" dirty="0"/>
              <a:t>Pesquisa de mercado</a:t>
            </a:r>
          </a:p>
          <a:p>
            <a:pPr lvl="1" eaLnBrk="1" hangingPunct="1"/>
            <a:r>
              <a:rPr lang="pt-BR" altLang="pt-BR" dirty="0"/>
              <a:t>Análise de dados</a:t>
            </a:r>
          </a:p>
          <a:p>
            <a:pPr lvl="1" eaLnBrk="1" hangingPunct="1"/>
            <a:r>
              <a:rPr lang="pt-BR" altLang="pt-BR" dirty="0"/>
              <a:t>Processamento de imagens</a:t>
            </a:r>
          </a:p>
          <a:p>
            <a:pPr lvl="1" eaLnBrk="1" hangingPunct="1"/>
            <a:r>
              <a:rPr lang="pt-BR" altLang="pt-BR" dirty="0"/>
              <a:t>Business: grupos de clientes</a:t>
            </a:r>
          </a:p>
          <a:p>
            <a:pPr lvl="1" eaLnBrk="1" hangingPunct="1"/>
            <a:r>
              <a:rPr lang="pt-BR" altLang="pt-BR" dirty="0"/>
              <a:t>Biologia: taxonomias de plantas e animais, categorização de genes</a:t>
            </a:r>
          </a:p>
          <a:p>
            <a:pPr lvl="1" eaLnBrk="1" hangingPunct="1"/>
            <a:r>
              <a:rPr lang="pt-BR" altLang="pt-BR" dirty="0"/>
              <a:t>Geografia: aspectos demográficos</a:t>
            </a:r>
          </a:p>
          <a:p>
            <a:pPr lvl="1" eaLnBrk="1" hangingPunct="1"/>
            <a:r>
              <a:rPr lang="pt-BR" altLang="pt-BR" dirty="0"/>
              <a:t>Web: classificação de documentos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9731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8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pPr algn="just"/>
            <a:r>
              <a:rPr lang="pt-BR" altLang="pt-BR" dirty="0"/>
              <a:t>Exemplo de agrupamentos: </a:t>
            </a:r>
          </a:p>
          <a:p>
            <a:pPr algn="just"/>
            <a:endParaRPr lang="pt-BR" altLang="pt-BR" dirty="0"/>
          </a:p>
          <a:p>
            <a:endParaRPr lang="pt-BR" dirty="0"/>
          </a:p>
        </p:txBody>
      </p:sp>
      <p:pic>
        <p:nvPicPr>
          <p:cNvPr id="5" name="Imagem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4788" y="2308225"/>
            <a:ext cx="6303962" cy="386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661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8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 smtClean="0"/>
              <a:t>Aprendizagem Supervisionada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pt-BR" altLang="pt-BR" dirty="0"/>
              <a:t>Alguém (um professor) fornece a identificação (rótulos) de cada objeto da base de dados. </a:t>
            </a:r>
          </a:p>
          <a:p>
            <a:pPr lvl="1"/>
            <a:r>
              <a:rPr lang="pt-BR" altLang="pt-BR" dirty="0"/>
              <a:t>Métodos Paramétricos: Assumem que a distribuição dos dados é conhecida</a:t>
            </a:r>
            <a:br>
              <a:rPr lang="pt-BR" altLang="pt-BR" dirty="0"/>
            </a:br>
            <a:r>
              <a:rPr lang="pt-BR" altLang="pt-BR" dirty="0"/>
              <a:t>(distribuição normal por exemplo)</a:t>
            </a:r>
          </a:p>
          <a:p>
            <a:pPr lvl="1"/>
            <a:r>
              <a:rPr lang="pt-BR" altLang="pt-BR" dirty="0"/>
              <a:t>Métodos Não-Paramétricos: Não consideram essa hipótese.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7633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8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/>
              <a:t>Aprendizagem </a:t>
            </a:r>
            <a:r>
              <a:rPr lang="pt-BR" dirty="0" smtClean="0"/>
              <a:t>Supervisionada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pt-BR" altLang="pt-BR" dirty="0"/>
              <a:t>Em muitos casos não se tem conhecimento da distribuição dos dados.</a:t>
            </a:r>
          </a:p>
          <a:p>
            <a:r>
              <a:rPr lang="pt-BR" altLang="pt-BR" dirty="0"/>
              <a:t>Consequentemente, utilizar um método paramétrico pode não ser adequado.</a:t>
            </a:r>
          </a:p>
          <a:p>
            <a:endParaRPr lang="pt-BR" dirty="0"/>
          </a:p>
        </p:txBody>
      </p:sp>
      <p:graphicFrame>
        <p:nvGraphicFramePr>
          <p:cNvPr id="5" name="Object 6"/>
          <p:cNvGraphicFramePr>
            <a:graphicFrameLocks noChangeAspect="1"/>
          </p:cNvGraphicFramePr>
          <p:nvPr/>
        </p:nvGraphicFramePr>
        <p:xfrm>
          <a:off x="4267200" y="4343400"/>
          <a:ext cx="3581400" cy="201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7" name="Bitmap Image" r:id="rId3" imgW="1762371" imgH="990738" progId="Paint.Picture">
                  <p:embed/>
                </p:oleObj>
              </mc:Choice>
              <mc:Fallback>
                <p:oleObj name="Bitmap Image" r:id="rId3" imgW="1762371" imgH="990738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4343400"/>
                        <a:ext cx="3581400" cy="201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35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Mineração de Dados – </a:t>
            </a:r>
            <a:r>
              <a:rPr lang="pt-BR" dirty="0" smtClean="0"/>
              <a:t>Aula 8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/>
              <a:t>Aprendizagem </a:t>
            </a:r>
            <a:r>
              <a:rPr lang="pt-BR" dirty="0" smtClean="0"/>
              <a:t>Supervisionada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pt-BR" altLang="pt-BR" dirty="0"/>
              <a:t>Um algoritmo não-paramétrico para aprendizagem supervisionada é o </a:t>
            </a:r>
            <a:r>
              <a:rPr lang="pt-BR" altLang="pt-BR" i="1" dirty="0"/>
              <a:t>k-</a:t>
            </a:r>
            <a:r>
              <a:rPr lang="pt-BR" altLang="pt-BR" dirty="0"/>
              <a:t>NN </a:t>
            </a:r>
            <a:r>
              <a:rPr lang="pt-BR" altLang="pt-BR" i="1" dirty="0"/>
              <a:t>(k</a:t>
            </a:r>
            <a:r>
              <a:rPr lang="pt-BR" altLang="pt-BR" dirty="0"/>
              <a:t> </a:t>
            </a:r>
            <a:r>
              <a:rPr lang="pt-BR" altLang="pt-BR" i="1" dirty="0" err="1"/>
              <a:t>Nearest</a:t>
            </a:r>
            <a:r>
              <a:rPr lang="pt-BR" altLang="pt-BR" i="1" dirty="0"/>
              <a:t> </a:t>
            </a:r>
            <a:r>
              <a:rPr lang="pt-BR" altLang="pt-BR" i="1" dirty="0" err="1"/>
              <a:t>Neighbor</a:t>
            </a:r>
            <a:r>
              <a:rPr lang="pt-BR" altLang="pt-BR" dirty="0"/>
              <a:t>).</a:t>
            </a:r>
          </a:p>
          <a:p>
            <a:r>
              <a:rPr lang="pt-BR" altLang="pt-BR" dirty="0"/>
              <a:t>Consiste em atribuir a um exemplo de teste </a:t>
            </a:r>
            <a:r>
              <a:rPr lang="pt-BR" altLang="pt-BR" b="1" dirty="0"/>
              <a:t>x </a:t>
            </a:r>
            <a:r>
              <a:rPr lang="pt-BR" altLang="pt-BR" dirty="0"/>
              <a:t>a classe do seu vizinho mais próximo.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1798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9559</TotalTime>
  <Words>1728</Words>
  <Application>Microsoft Office PowerPoint</Application>
  <PresentationFormat>Apresentação na tela (4:3)</PresentationFormat>
  <Paragraphs>415</Paragraphs>
  <Slides>41</Slides>
  <Notes>5</Notes>
  <HiddenSlides>0</HiddenSlides>
  <MMClips>0</MMClips>
  <ScaleCrop>false</ScaleCrop>
  <HeadingPairs>
    <vt:vector size="8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inseridos</vt:lpstr>
      </vt:variant>
      <vt:variant>
        <vt:i4>2</vt:i4>
      </vt:variant>
      <vt:variant>
        <vt:lpstr>Títulos de slides</vt:lpstr>
      </vt:variant>
      <vt:variant>
        <vt:i4>41</vt:i4>
      </vt:variant>
    </vt:vector>
  </HeadingPairs>
  <TitlesOfParts>
    <vt:vector size="50" baseType="lpstr">
      <vt:lpstr>Arial</vt:lpstr>
      <vt:lpstr>Calibri</vt:lpstr>
      <vt:lpstr>Calibri Light</vt:lpstr>
      <vt:lpstr>Times New Roman</vt:lpstr>
      <vt:lpstr>Wingdings</vt:lpstr>
      <vt:lpstr>Tema do Office</vt:lpstr>
      <vt:lpstr>1_Tema do Office</vt:lpstr>
      <vt:lpstr>Bitmap Image</vt:lpstr>
      <vt:lpstr>Equation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Atividade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Aprendizagem Não-Supervisionada</dc:title>
  <dc:creator>Paulo Salgado</dc:creator>
  <cp:lastModifiedBy>Paulo Salgado</cp:lastModifiedBy>
  <cp:revision>35</cp:revision>
  <dcterms:created xsi:type="dcterms:W3CDTF">2014-09-24T23:31:23Z</dcterms:created>
  <dcterms:modified xsi:type="dcterms:W3CDTF">2017-09-14T21:15:06Z</dcterms:modified>
</cp:coreProperties>
</file>