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2" r:id="rId14"/>
    <p:sldId id="264" r:id="rId15"/>
    <p:sldId id="273" r:id="rId16"/>
    <p:sldId id="274" r:id="rId17"/>
    <p:sldId id="265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1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 varScale="1">
        <p:scale>
          <a:sx n="55" d="100"/>
          <a:sy n="55" d="100"/>
        </p:scale>
        <p:origin x="53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8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26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7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8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8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92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5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4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16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B9CC-87DA-41AF-B609-E85F36CE9E56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090D-C130-4C65-915B-91D6A3792F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0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7VIxgLe5s" TargetMode="External"/><Relationship Id="rId2" Type="http://schemas.openxmlformats.org/officeDocument/2006/relationships/hyperlink" Target="https://www.youtube.com/watch?v=gkGa6WZpcQ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Particle</a:t>
            </a:r>
            <a:r>
              <a:rPr lang="pt-BR" dirty="0" smtClean="0"/>
              <a:t> </a:t>
            </a:r>
            <a:r>
              <a:rPr lang="pt-BR" dirty="0" err="1" smtClean="0"/>
              <a:t>Swarm</a:t>
            </a:r>
            <a:r>
              <a:rPr lang="pt-BR" dirty="0" smtClean="0"/>
              <a:t> </a:t>
            </a:r>
            <a:r>
              <a:rPr lang="pt-BR" dirty="0" err="1" smtClean="0"/>
              <a:t>Optimization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Paulo Salgado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2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Notação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2071688"/>
            <a:ext cx="7477125" cy="3581400"/>
          </a:xfrm>
          <a:noFill/>
        </p:spPr>
      </p:pic>
    </p:spTree>
    <p:extLst>
      <p:ext uri="{BB962C8B-B14F-4D97-AF65-F5344CB8AC3E}">
        <p14:creationId xmlns:p14="http://schemas.microsoft.com/office/powerpoint/2010/main" val="1467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89488" y="1808163"/>
            <a:ext cx="4211637" cy="1625600"/>
          </a:xfrm>
          <a:prstGeom prst="rect">
            <a:avLst/>
          </a:prstGeom>
          <a:noFill/>
          <a:ln w="9525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itchFamily="18" charset="0"/>
                <a:cs typeface="Arial" charset="0"/>
              </a:rPr>
              <a:t>Força a partícula a mover-se na mesma direção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9900"/>
                </a:solidFill>
                <a:latin typeface="Book Antiqua" pitchFamily="18" charset="0"/>
                <a:cs typeface="Arial" charset="0"/>
              </a:rPr>
              <a:t>Tendência para seguir a própria direção com a mesma velocidade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Atualização</a:t>
            </a:r>
            <a:r>
              <a:rPr lang="en-US" dirty="0"/>
              <a:t> da </a:t>
            </a:r>
            <a:r>
              <a:rPr lang="en-US" dirty="0" err="1"/>
              <a:t>velocidade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14325" y="1341438"/>
            <a:ext cx="7354888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 smtClean="0">
                <a:latin typeface="Book Antiqua" pitchFamily="18" charset="0"/>
              </a:rPr>
              <a:t>	</a:t>
            </a:r>
            <a:r>
              <a:rPr lang="en-US" sz="2600" dirty="0" err="1"/>
              <a:t>Três</a:t>
            </a:r>
            <a:r>
              <a:rPr lang="en-US" sz="2600" dirty="0"/>
              <a:t> </a:t>
            </a:r>
            <a:r>
              <a:rPr lang="en-US" sz="2600" dirty="0" err="1"/>
              <a:t>termos</a:t>
            </a:r>
            <a:r>
              <a:rPr lang="en-US" sz="2600" dirty="0"/>
              <a:t> </a:t>
            </a:r>
            <a:r>
              <a:rPr lang="en-US" sz="2600" dirty="0" err="1"/>
              <a:t>definem</a:t>
            </a:r>
            <a:r>
              <a:rPr lang="en-US" sz="2600" dirty="0"/>
              <a:t> </a:t>
            </a:r>
            <a:r>
              <a:rPr lang="en-US" sz="2600" dirty="0" err="1"/>
              <a:t>uma</a:t>
            </a:r>
            <a:r>
              <a:rPr lang="en-US" sz="2600" dirty="0"/>
              <a:t> nova </a:t>
            </a:r>
            <a:r>
              <a:rPr lang="en-US" sz="2600" dirty="0" err="1"/>
              <a:t>velocidade</a:t>
            </a:r>
            <a:r>
              <a:rPr lang="en-US" sz="2600" dirty="0"/>
              <a:t> para </a:t>
            </a:r>
            <a:r>
              <a:rPr lang="en-US" sz="2600" dirty="0" err="1"/>
              <a:t>uma</a:t>
            </a:r>
            <a:r>
              <a:rPr lang="en-US" sz="2600" dirty="0"/>
              <a:t> </a:t>
            </a:r>
            <a:r>
              <a:rPr lang="en-US" sz="2600" dirty="0" err="1"/>
              <a:t>partícula</a:t>
            </a:r>
            <a:r>
              <a:rPr lang="en-US" sz="2600" dirty="0"/>
              <a:t>:</a:t>
            </a:r>
          </a:p>
          <a:p>
            <a:endParaRPr lang="en-US" sz="2400" dirty="0" smtClean="0">
              <a:solidFill>
                <a:schemeClr val="hlink"/>
              </a:solidFill>
              <a:latin typeface="Book Antiqua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7950" y="2922588"/>
            <a:ext cx="4703763" cy="3032125"/>
            <a:chOff x="96" y="1497"/>
            <a:chExt cx="2963" cy="191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96" y="2208"/>
              <a:ext cx="384" cy="3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480" y="1680"/>
              <a:ext cx="72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268" y="1497"/>
              <a:ext cx="17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009900"/>
                  </a:solidFill>
                  <a:latin typeface="Book Antiqua" pitchFamily="18" charset="0"/>
                  <a:cs typeface="Arial" charset="0"/>
                </a:rPr>
                <a:t>1. </a:t>
              </a:r>
              <a:r>
                <a:rPr lang="en-US" sz="2400" b="1" dirty="0" err="1">
                  <a:solidFill>
                    <a:srgbClr val="009900"/>
                  </a:solidFill>
                  <a:latin typeface="Book Antiqua" pitchFamily="18" charset="0"/>
                  <a:cs typeface="Arial" charset="0"/>
                </a:rPr>
                <a:t>Termo</a:t>
              </a:r>
              <a:r>
                <a:rPr lang="en-US" sz="2400" b="1" dirty="0">
                  <a:solidFill>
                    <a:srgbClr val="009900"/>
                  </a:solidFill>
                  <a:latin typeface="Book Antiqua" pitchFamily="18" charset="0"/>
                  <a:cs typeface="Arial" charset="0"/>
                </a:rPr>
                <a:t> de </a:t>
              </a:r>
              <a:r>
                <a:rPr lang="en-US" sz="2400" b="1" dirty="0" err="1">
                  <a:solidFill>
                    <a:srgbClr val="009900"/>
                  </a:solidFill>
                  <a:latin typeface="Book Antiqua" pitchFamily="18" charset="0"/>
                  <a:cs typeface="Arial" charset="0"/>
                </a:rPr>
                <a:t>inércia</a:t>
              </a:r>
              <a:endParaRPr lang="en-US" sz="2400" b="1" dirty="0">
                <a:solidFill>
                  <a:srgbClr val="0099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480" y="2352"/>
              <a:ext cx="768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248" y="2169"/>
              <a:ext cx="1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2. Termo cognitivo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80" y="2496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252" y="2889"/>
              <a:ext cx="17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itchFamily="18" charset="0"/>
                  <a:cs typeface="Arial" charset="0"/>
                </a:rPr>
                <a:t>3. Termo de </a:t>
              </a:r>
            </a:p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Book Antiqua" pitchFamily="18" charset="0"/>
                  <a:cs typeface="Arial" charset="0"/>
                </a:rPr>
                <a:t>aprendizado social</a:t>
              </a: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789488" y="3495675"/>
            <a:ext cx="4211637" cy="16256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itchFamily="18" charset="0"/>
              </a:rPr>
              <a:t>Melhora o indivíduo</a:t>
            </a:r>
            <a:endParaRPr lang="en-US" sz="2000" b="1">
              <a:solidFill>
                <a:srgbClr val="009900"/>
              </a:solidFill>
              <a:latin typeface="Book Antiqua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itchFamily="18" charset="0"/>
              </a:rPr>
              <a:t>Força a partícula a voltar a uma posição anterior que seja melhor do que a atual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latin typeface="Book Antiqua" pitchFamily="18" charset="0"/>
              </a:rPr>
              <a:t>Tendência conservativa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789488" y="5192713"/>
            <a:ext cx="4211637" cy="1625600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itchFamily="18" charset="0"/>
              </a:rPr>
              <a:t>Força a partícula a seguir a direção de seus melhores vizinhos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>
                <a:solidFill>
                  <a:srgbClr val="FF3300"/>
                </a:solidFill>
                <a:latin typeface="Book Antiqua" pitchFamily="18" charset="0"/>
              </a:rPr>
              <a:t>Como em todo rebanho, mas seguindo os melhores</a:t>
            </a:r>
          </a:p>
        </p:txBody>
      </p:sp>
    </p:spTree>
    <p:extLst>
      <p:ext uri="{BB962C8B-B14F-4D97-AF65-F5344CB8AC3E}">
        <p14:creationId xmlns:p14="http://schemas.microsoft.com/office/powerpoint/2010/main" val="23067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Book Antiqua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Ideia</a:t>
            </a:r>
            <a:r>
              <a:rPr lang="en-US" b="1" dirty="0" smtClean="0"/>
              <a:t> </a:t>
            </a:r>
            <a:r>
              <a:rPr lang="en-US" b="1" dirty="0" err="1"/>
              <a:t>básica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cognitivo</a:t>
            </a:r>
            <a:endParaRPr lang="en-US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95400" y="5481638"/>
            <a:ext cx="669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  <a:cs typeface="Arial" charset="0"/>
              </a:rPr>
              <a:t>Um </a:t>
            </a:r>
            <a:r>
              <a:rPr lang="en-US" sz="2400" dirty="0" err="1">
                <a:latin typeface="Book Antiqua" pitchFamily="18" charset="0"/>
                <a:cs typeface="Arial" charset="0"/>
              </a:rPr>
              <a:t>indivíduo</a:t>
            </a:r>
            <a:r>
              <a:rPr lang="en-US" sz="2400" dirty="0">
                <a:latin typeface="Book Antiqua" pitchFamily="18" charset="0"/>
                <a:cs typeface="Arial" charset="0"/>
              </a:rPr>
              <a:t> </a:t>
            </a:r>
            <a:r>
              <a:rPr lang="en-US" sz="2400" dirty="0" err="1">
                <a:latin typeface="Book Antiqua" pitchFamily="18" charset="0"/>
                <a:cs typeface="Arial" charset="0"/>
              </a:rPr>
              <a:t>lembra</a:t>
            </a:r>
            <a:r>
              <a:rPr lang="en-US" sz="2400" dirty="0">
                <a:latin typeface="Book Antiqua" pitchFamily="18" charset="0"/>
                <a:cs typeface="Arial" charset="0"/>
              </a:rPr>
              <a:t> do </a:t>
            </a:r>
            <a:r>
              <a:rPr lang="en-US" sz="2400" dirty="0" err="1">
                <a:latin typeface="Book Antiqua" pitchFamily="18" charset="0"/>
                <a:cs typeface="Arial" charset="0"/>
              </a:rPr>
              <a:t>conhecimento</a:t>
            </a:r>
            <a:r>
              <a:rPr lang="en-US" sz="2400" dirty="0">
                <a:latin typeface="Book Antiqua" pitchFamily="18" charset="0"/>
                <a:cs typeface="Arial" charset="0"/>
              </a:rPr>
              <a:t> </a:t>
            </a:r>
            <a:r>
              <a:rPr lang="en-US" sz="2400" dirty="0" err="1">
                <a:latin typeface="Book Antiqua" pitchFamily="18" charset="0"/>
                <a:cs typeface="Arial" charset="0"/>
              </a:rPr>
              <a:t>passado</a:t>
            </a:r>
            <a:endParaRPr lang="en-US" sz="2400" dirty="0">
              <a:latin typeface="Book Antiqua" pitchFamily="18" charset="0"/>
              <a:cs typeface="Arial" charset="0"/>
            </a:endParaRP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1504950" y="2759075"/>
            <a:ext cx="2133600" cy="1765300"/>
          </a:xfrm>
          <a:custGeom>
            <a:avLst/>
            <a:gdLst>
              <a:gd name="T0" fmla="*/ 0 w 1248"/>
              <a:gd name="T1" fmla="*/ 2147483647 h 968"/>
              <a:gd name="T2" fmla="*/ 1122348823 w 1248"/>
              <a:gd name="T3" fmla="*/ 505510433 h 968"/>
              <a:gd name="T4" fmla="*/ 2147483647 w 1248"/>
              <a:gd name="T5" fmla="*/ 186240974 h 968"/>
              <a:gd name="T6" fmla="*/ 0 60000 65536"/>
              <a:gd name="T7" fmla="*/ 0 60000 65536"/>
              <a:gd name="T8" fmla="*/ 0 60000 65536"/>
              <a:gd name="T9" fmla="*/ 0 w 1248"/>
              <a:gd name="T10" fmla="*/ 0 h 968"/>
              <a:gd name="T11" fmla="*/ 1248 w 1248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968">
                <a:moveTo>
                  <a:pt x="0" y="968"/>
                </a:moveTo>
                <a:cubicBezTo>
                  <a:pt x="88" y="636"/>
                  <a:pt x="176" y="304"/>
                  <a:pt x="384" y="152"/>
                </a:cubicBezTo>
                <a:cubicBezTo>
                  <a:pt x="592" y="0"/>
                  <a:pt x="1104" y="64"/>
                  <a:pt x="124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4857750" y="1704975"/>
            <a:ext cx="2133600" cy="1371600"/>
          </a:xfrm>
          <a:custGeom>
            <a:avLst/>
            <a:gdLst>
              <a:gd name="T0" fmla="*/ 0 w 1344"/>
              <a:gd name="T1" fmla="*/ 1834673750 h 864"/>
              <a:gd name="T2" fmla="*/ 846772500 w 1344"/>
              <a:gd name="T3" fmla="*/ 1451610000 h 864"/>
              <a:gd name="T4" fmla="*/ 1814512500 w 1344"/>
              <a:gd name="T5" fmla="*/ 120967500 h 864"/>
              <a:gd name="T6" fmla="*/ 2147483647 w 134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64"/>
              <a:gd name="T14" fmla="*/ 1344 w 134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64">
                <a:moveTo>
                  <a:pt x="0" y="728"/>
                </a:moveTo>
                <a:cubicBezTo>
                  <a:pt x="55" y="703"/>
                  <a:pt x="216" y="689"/>
                  <a:pt x="336" y="576"/>
                </a:cubicBezTo>
                <a:cubicBezTo>
                  <a:pt x="456" y="463"/>
                  <a:pt x="552" y="0"/>
                  <a:pt x="720" y="48"/>
                </a:cubicBezTo>
                <a:cubicBezTo>
                  <a:pt x="888" y="96"/>
                  <a:pt x="1264" y="744"/>
                  <a:pt x="134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162550" y="1781175"/>
            <a:ext cx="3276600" cy="990600"/>
          </a:xfrm>
          <a:prstGeom prst="cloudCallout">
            <a:avLst>
              <a:gd name="adj1" fmla="val 7704"/>
              <a:gd name="adj2" fmla="val 69069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924964">
            <a:off x="2332038" y="3824288"/>
            <a:ext cx="3894137" cy="574675"/>
          </a:xfrm>
          <a:prstGeom prst="leftArrow">
            <a:avLst>
              <a:gd name="adj1" fmla="val 46796"/>
              <a:gd name="adj2" fmla="val 41787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9750" y="4579938"/>
            <a:ext cx="1639888" cy="854075"/>
            <a:chOff x="544" y="3203"/>
            <a:chExt cx="1033" cy="538"/>
          </a:xfrm>
        </p:grpSpPr>
        <p:sp>
          <p:nvSpPr>
            <p:cNvPr id="14352" name="Text Box 10"/>
            <p:cNvSpPr txBox="1">
              <a:spLocks noChangeArrowheads="1"/>
            </p:cNvSpPr>
            <p:nvPr/>
          </p:nvSpPr>
          <p:spPr bwMode="auto">
            <a:xfrm>
              <a:off x="544" y="3453"/>
              <a:ext cx="1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10</a:t>
              </a:r>
            </a:p>
          </p:txBody>
        </p:sp>
        <p:pic>
          <p:nvPicPr>
            <p:cNvPr id="1435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48038" y="2636838"/>
            <a:ext cx="1487487" cy="854075"/>
            <a:chOff x="544" y="3203"/>
            <a:chExt cx="937" cy="538"/>
          </a:xfrm>
        </p:grpSpPr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8</a:t>
              </a:r>
            </a:p>
          </p:txBody>
        </p:sp>
        <p:pic>
          <p:nvPicPr>
            <p:cNvPr id="14351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408738" y="3140075"/>
            <a:ext cx="1487487" cy="854075"/>
            <a:chOff x="544" y="3203"/>
            <a:chExt cx="937" cy="538"/>
          </a:xfrm>
        </p:grpSpPr>
        <p:sp>
          <p:nvSpPr>
            <p:cNvPr id="14348" name="Text Box 16"/>
            <p:cNvSpPr txBox="1">
              <a:spLocks noChangeArrowheads="1"/>
            </p:cNvSpPr>
            <p:nvPr/>
          </p:nvSpPr>
          <p:spPr bwMode="auto">
            <a:xfrm>
              <a:off x="544" y="3453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5</a:t>
              </a:r>
            </a:p>
          </p:txBody>
        </p:sp>
        <p:pic>
          <p:nvPicPr>
            <p:cNvPr id="1434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173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 animBg="1"/>
      <p:bldP spid="35847" grpId="0" animBg="1"/>
      <p:bldP spid="358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750" y="1592263"/>
            <a:ext cx="8064500" cy="3852862"/>
          </a:xfrm>
          <a:prstGeom prst="rect">
            <a:avLst/>
          </a:prstGeom>
          <a:solidFill>
            <a:srgbClr val="66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Book Antiqua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Ideia</a:t>
            </a:r>
            <a:r>
              <a:rPr lang="en-US" b="1" dirty="0"/>
              <a:t> </a:t>
            </a:r>
            <a:r>
              <a:rPr lang="en-US" b="1" dirty="0" err="1"/>
              <a:t>básica</a:t>
            </a:r>
            <a:r>
              <a:rPr lang="en-US" b="1" dirty="0"/>
              <a:t>: </a:t>
            </a:r>
            <a:r>
              <a:rPr lang="en-US" dirty="0" err="1"/>
              <a:t>comportamento</a:t>
            </a:r>
            <a:r>
              <a:rPr lang="en-US" dirty="0"/>
              <a:t> social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58888" y="5553075"/>
            <a:ext cx="655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latin typeface="Book Antiqua" pitchFamily="18" charset="0"/>
                <a:cs typeface="Arial" charset="0"/>
              </a:rPr>
              <a:t>Um indivíduo adquire conhecimento dos demais membros do grupo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447925" y="1700213"/>
            <a:ext cx="3203575" cy="990600"/>
          </a:xfrm>
          <a:prstGeom prst="cloudCallout">
            <a:avLst>
              <a:gd name="adj1" fmla="val -13824"/>
              <a:gd name="adj2" fmla="val 81412"/>
            </a:avLst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Qual a melhor direção?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-9687742">
            <a:off x="4348163" y="3663950"/>
            <a:ext cx="2889250" cy="574675"/>
          </a:xfrm>
          <a:prstGeom prst="leftArrow">
            <a:avLst>
              <a:gd name="adj1" fmla="val 46796"/>
              <a:gd name="adj2" fmla="val 31004"/>
            </a:avLst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08288" y="3068638"/>
            <a:ext cx="1474787" cy="854075"/>
            <a:chOff x="544" y="3203"/>
            <a:chExt cx="929" cy="538"/>
          </a:xfrm>
        </p:grpSpPr>
        <p:sp>
          <p:nvSpPr>
            <p:cNvPr id="15380" name="Text Box 8"/>
            <p:cNvSpPr txBox="1">
              <a:spLocks noChangeArrowheads="1"/>
            </p:cNvSpPr>
            <p:nvPr/>
          </p:nvSpPr>
          <p:spPr bwMode="auto">
            <a:xfrm>
              <a:off x="544" y="345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400">
                <a:latin typeface="Book Antiqua" pitchFamily="18" charset="0"/>
                <a:cs typeface="Arial" charset="0"/>
              </a:endParaRPr>
            </a:p>
          </p:txBody>
        </p:sp>
        <p:pic>
          <p:nvPicPr>
            <p:cNvPr id="153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9138" y="2276475"/>
            <a:ext cx="1487487" cy="1204913"/>
            <a:chOff x="544" y="3203"/>
            <a:chExt cx="937" cy="759"/>
          </a:xfrm>
        </p:grpSpPr>
        <p:sp>
          <p:nvSpPr>
            <p:cNvPr id="15378" name="Text Box 11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1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1</a:t>
              </a:r>
            </a:p>
          </p:txBody>
        </p:sp>
        <p:pic>
          <p:nvPicPr>
            <p:cNvPr id="1537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00113" y="3895725"/>
            <a:ext cx="1487487" cy="1204913"/>
            <a:chOff x="544" y="3203"/>
            <a:chExt cx="937" cy="759"/>
          </a:xfrm>
        </p:grpSpPr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2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3</a:t>
              </a:r>
            </a:p>
          </p:txBody>
        </p:sp>
        <p:pic>
          <p:nvPicPr>
            <p:cNvPr id="1537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61038" y="1771650"/>
            <a:ext cx="1487487" cy="1204913"/>
            <a:chOff x="544" y="3203"/>
            <a:chExt cx="937" cy="759"/>
          </a:xfrm>
        </p:grpSpPr>
        <p:sp>
          <p:nvSpPr>
            <p:cNvPr id="15374" name="Text Box 17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3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2</a:t>
              </a:r>
            </a:p>
          </p:txBody>
        </p:sp>
        <p:pic>
          <p:nvPicPr>
            <p:cNvPr id="15375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11975" y="4148138"/>
            <a:ext cx="1487488" cy="1204912"/>
            <a:chOff x="544" y="3203"/>
            <a:chExt cx="937" cy="759"/>
          </a:xfrm>
        </p:grpSpPr>
        <p:sp>
          <p:nvSpPr>
            <p:cNvPr id="15372" name="Text Box 20"/>
            <p:cNvSpPr txBox="1">
              <a:spLocks noChangeArrowheads="1"/>
            </p:cNvSpPr>
            <p:nvPr/>
          </p:nvSpPr>
          <p:spPr bwMode="auto">
            <a:xfrm>
              <a:off x="544" y="3482"/>
              <a:ext cx="93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Book Antiqua" pitchFamily="18" charset="0"/>
                  <a:cs typeface="Arial" charset="0"/>
                </a:rPr>
                <a:t>pássaro 4</a:t>
              </a:r>
            </a:p>
            <a:p>
              <a:pPr algn="ctr" eaLnBrk="1" hangingPunct="1"/>
              <a:r>
                <a:rPr lang="en-US" sz="2400">
                  <a:latin typeface="Book Antiqua" pitchFamily="18" charset="0"/>
                  <a:cs typeface="Arial" charset="0"/>
                </a:rPr>
                <a:t>comida: 4</a:t>
              </a:r>
            </a:p>
          </p:txBody>
        </p:sp>
        <p:pic>
          <p:nvPicPr>
            <p:cNvPr id="15373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203"/>
              <a:ext cx="7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16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6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19596" y="1438183"/>
                <a:ext cx="8504807" cy="531772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As partículas se comunicam passando suas </a:t>
                </a:r>
                <a:r>
                  <a:rPr lang="pt-BR" dirty="0"/>
                  <a:t>posições </a:t>
                </a:r>
                <a:r>
                  <a:rPr lang="pt-BR" dirty="0" smtClean="0"/>
                  <a:t>e a partir daí ajustam </a:t>
                </a:r>
                <a:r>
                  <a:rPr lang="pt-BR" dirty="0"/>
                  <a:t>a sua posição e velocidade </a:t>
                </a:r>
                <a:endParaRPr lang="pt-BR" dirty="0" smtClean="0"/>
              </a:p>
              <a:p>
                <a:r>
                  <a:rPr lang="pt-BR" dirty="0" smtClean="0"/>
                  <a:t>O </a:t>
                </a:r>
                <a:r>
                  <a:rPr lang="pt-BR" dirty="0"/>
                  <a:t>sistema é baseado numa equação que determina as alterações </a:t>
                </a:r>
                <a:r>
                  <a:rPr lang="pt-BR" dirty="0" smtClean="0"/>
                  <a:t>das </a:t>
                </a:r>
                <a:r>
                  <a:rPr lang="pt-BR" dirty="0"/>
                  <a:t>partículas </a:t>
                </a:r>
                <a:r>
                  <a:rPr lang="pt-BR" dirty="0" smtClean="0"/>
                  <a:t>a partir das informações</a:t>
                </a:r>
              </a:p>
              <a:p>
                <a:pPr marL="0" indent="0">
                  <a:buNone/>
                </a:pPr>
                <a:r>
                  <a:rPr lang="pt-BR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()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𝑝𝑏𝑒𝑠𝑡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()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𝑔𝑏𝑒𝑠𝑡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b="0" dirty="0" smtClean="0"/>
              </a:p>
              <a:p>
                <a:pPr marL="0" indent="0">
                  <a:buNone/>
                </a:pPr>
                <a:r>
                  <a:rPr lang="pt-BR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Em que as constantes w, c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 e c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 representam:</a:t>
                </a:r>
              </a:p>
              <a:p>
                <a:pPr lvl="1"/>
                <a:r>
                  <a:rPr lang="pt-BR" dirty="0" smtClean="0"/>
                  <a:t>O peso de inércia</a:t>
                </a:r>
              </a:p>
              <a:p>
                <a:pPr lvl="1"/>
                <a:r>
                  <a:rPr lang="pt-BR" dirty="0" smtClean="0"/>
                  <a:t>A influência do </a:t>
                </a:r>
                <a:r>
                  <a:rPr lang="pt-BR" i="1" dirty="0" err="1" smtClean="0">
                    <a:latin typeface="Book Antiqua" pitchFamily="18" charset="0"/>
                  </a:rPr>
                  <a:t>pbest</a:t>
                </a:r>
                <a:r>
                  <a:rPr lang="pt-BR" i="1" baseline="-25000" dirty="0" err="1" smtClean="0">
                    <a:latin typeface="Book Antiqua" pitchFamily="18" charset="0"/>
                  </a:rPr>
                  <a:t>i</a:t>
                </a:r>
                <a:r>
                  <a:rPr lang="pt-BR" i="1" baseline="-25000" dirty="0" smtClean="0">
                    <a:latin typeface="Book Antiqua" pitchFamily="18" charset="0"/>
                  </a:rPr>
                  <a:t> </a:t>
                </a:r>
                <a:r>
                  <a:rPr lang="pt-BR" dirty="0" smtClean="0">
                    <a:latin typeface="Book Antiqua" pitchFamily="18" charset="0"/>
                  </a:rPr>
                  <a:t>(melhor posição visitada pela partícula), que é a parte cognitiva</a:t>
                </a:r>
                <a:endParaRPr lang="pt-BR" dirty="0">
                  <a:latin typeface="Book Antiqua" pitchFamily="18" charset="0"/>
                </a:endParaRPr>
              </a:p>
              <a:p>
                <a:pPr lvl="1"/>
                <a:r>
                  <a:rPr lang="pt-BR" dirty="0"/>
                  <a:t>A influência do </a:t>
                </a:r>
                <a:r>
                  <a:rPr lang="pt-BR" i="1" dirty="0" err="1" smtClean="0">
                    <a:latin typeface="Book Antiqua" pitchFamily="18" charset="0"/>
                  </a:rPr>
                  <a:t>gbest</a:t>
                </a:r>
                <a:r>
                  <a:rPr lang="pt-BR" i="1" baseline="-25000" dirty="0" err="1" smtClean="0">
                    <a:latin typeface="Book Antiqua" pitchFamily="18" charset="0"/>
                  </a:rPr>
                  <a:t>i</a:t>
                </a:r>
                <a:r>
                  <a:rPr lang="pt-BR" i="1" baseline="-25000" dirty="0" smtClean="0">
                    <a:latin typeface="Book Antiqua" pitchFamily="18" charset="0"/>
                  </a:rPr>
                  <a:t> </a:t>
                </a:r>
                <a:r>
                  <a:rPr lang="pt-BR" dirty="0" smtClean="0">
                    <a:latin typeface="Book Antiqua" pitchFamily="18" charset="0"/>
                  </a:rPr>
                  <a:t>(melhor </a:t>
                </a:r>
                <a:r>
                  <a:rPr lang="pt-BR" dirty="0">
                    <a:latin typeface="Book Antiqua" pitchFamily="18" charset="0"/>
                  </a:rPr>
                  <a:t>posição </a:t>
                </a:r>
                <a:r>
                  <a:rPr lang="pt-BR" dirty="0" smtClean="0">
                    <a:latin typeface="Book Antiqua" pitchFamily="18" charset="0"/>
                  </a:rPr>
                  <a:t>visitada pelo enxame), </a:t>
                </a:r>
                <a:r>
                  <a:rPr lang="pt-BR" dirty="0">
                    <a:latin typeface="Book Antiqua" pitchFamily="18" charset="0"/>
                  </a:rPr>
                  <a:t>que é a parte </a:t>
                </a:r>
                <a:r>
                  <a:rPr lang="pt-BR" dirty="0" smtClean="0">
                    <a:latin typeface="Book Antiqua" pitchFamily="18" charset="0"/>
                  </a:rPr>
                  <a:t>social</a:t>
                </a:r>
                <a:endParaRPr lang="pt-BR" dirty="0">
                  <a:latin typeface="Book Antiqua" pitchFamily="18" charset="0"/>
                </a:endParaRPr>
              </a:p>
              <a:p>
                <a:r>
                  <a:rPr lang="pt-BR" dirty="0" smtClean="0"/>
                  <a:t>Depois que a </a:t>
                </a:r>
                <a:r>
                  <a:rPr lang="pt-BR" dirty="0"/>
                  <a:t>velocidade </a:t>
                </a:r>
                <a:r>
                  <a:rPr lang="pt-BR" dirty="0" smtClean="0"/>
                  <a:t>é calculada a posição da partícula é atualizada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596" y="1438183"/>
                <a:ext cx="8504807" cy="5317724"/>
              </a:xfrm>
              <a:blipFill rotWithShape="0">
                <a:blip r:embed="rId2"/>
                <a:stretch>
                  <a:fillRect l="-1289" t="-2867" r="-16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5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536825" y="1150938"/>
            <a:ext cx="3889375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Inicialize as partículas com posições aleatórias e velocidades nulas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2790825" y="2235200"/>
            <a:ext cx="3403600" cy="287338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Calcular os valores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2411413" y="3024188"/>
            <a:ext cx="4157662" cy="836612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Compare os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com os melhores valores do indivíduo (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) e dos demais (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gbest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)</a:t>
            </a:r>
            <a:endParaRPr lang="en-US" i="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573338" y="4149725"/>
            <a:ext cx="3816350" cy="935038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O critério de parada está  satisfeito?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717800" y="5761038"/>
            <a:ext cx="3527425" cy="287337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Atualize velocidades e posições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3922713" y="368300"/>
            <a:ext cx="1103312" cy="3810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Início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6786563" y="4437063"/>
            <a:ext cx="1101725" cy="3683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Fim</a:t>
            </a:r>
          </a:p>
        </p:txBody>
      </p:sp>
      <p:cxnSp>
        <p:nvCxnSpPr>
          <p:cNvPr id="38921" name="AutoShape 9"/>
          <p:cNvCxnSpPr>
            <a:cxnSpLocks noChangeShapeType="1"/>
            <a:stCxn id="38914" idx="2"/>
            <a:endCxn id="38915" idx="0"/>
          </p:cNvCxnSpPr>
          <p:nvPr/>
        </p:nvCxnSpPr>
        <p:spPr bwMode="auto">
          <a:xfrm>
            <a:off x="4481513" y="1712913"/>
            <a:ext cx="11112" cy="522287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0"/>
          <p:cNvCxnSpPr>
            <a:cxnSpLocks noChangeShapeType="1"/>
            <a:stCxn id="38919" idx="2"/>
            <a:endCxn id="38914" idx="0"/>
          </p:cNvCxnSpPr>
          <p:nvPr/>
        </p:nvCxnSpPr>
        <p:spPr bwMode="auto">
          <a:xfrm>
            <a:off x="4475163" y="749300"/>
            <a:ext cx="6350" cy="4016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AutoShape 11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4491038" y="2522538"/>
            <a:ext cx="1587" cy="50165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AutoShape 12"/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flipH="1">
            <a:off x="4481513" y="3860800"/>
            <a:ext cx="9525" cy="28892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3"/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4481513" y="5084763"/>
            <a:ext cx="0" cy="67627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4"/>
          <p:cNvCxnSpPr>
            <a:cxnSpLocks noChangeShapeType="1"/>
          </p:cNvCxnSpPr>
          <p:nvPr/>
        </p:nvCxnSpPr>
        <p:spPr bwMode="auto">
          <a:xfrm>
            <a:off x="6389688" y="4616450"/>
            <a:ext cx="396875" cy="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15"/>
          <p:cNvCxnSpPr>
            <a:cxnSpLocks noChangeShapeType="1"/>
            <a:stCxn id="38918" idx="2"/>
            <a:endCxn id="38915" idx="1"/>
          </p:cNvCxnSpPr>
          <p:nvPr/>
        </p:nvCxnSpPr>
        <p:spPr bwMode="auto">
          <a:xfrm rot="16200000" flipV="1">
            <a:off x="1801813" y="3368675"/>
            <a:ext cx="3668712" cy="1690688"/>
          </a:xfrm>
          <a:prstGeom prst="bentConnector4">
            <a:avLst>
              <a:gd name="adj1" fmla="val -6190"/>
              <a:gd name="adj2" fmla="val 138588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300788" y="4329113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464050" y="5221288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775445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8" grpId="0"/>
      <p:bldP spid="389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90525"/>
            <a:ext cx="71818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À medida que o enxame </a:t>
            </a:r>
            <a:r>
              <a:rPr lang="pt-BR" dirty="0" smtClean="0"/>
              <a:t>se move, </a:t>
            </a:r>
            <a:r>
              <a:rPr lang="pt-BR" dirty="0"/>
              <a:t>o custo global </a:t>
            </a:r>
            <a:r>
              <a:rPr lang="pt-BR" dirty="0" smtClean="0"/>
              <a:t>decresce </a:t>
            </a:r>
          </a:p>
        </p:txBody>
      </p:sp>
    </p:spTree>
    <p:extLst>
      <p:ext uri="{BB962C8B-B14F-4D97-AF65-F5344CB8AC3E}">
        <p14:creationId xmlns:p14="http://schemas.microsoft.com/office/powerpoint/2010/main" val="3143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4648200" y="4038600"/>
            <a:ext cx="228600" cy="2286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1</a:t>
            </a:r>
            <a:endParaRPr lang="fr-FR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1242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2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75438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3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400675" y="1258888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Book Antiqua" pitchFamily="18" charset="0"/>
                <a:cs typeface="Arial" charset="0"/>
              </a:rPr>
              <a:t>Problema de minimização</a:t>
            </a:r>
            <a:endParaRPr lang="fr-FR" sz="2400">
              <a:solidFill>
                <a:srgbClr val="FF33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019925" y="598328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245350" y="59118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7019925" y="6288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207250" y="6230938"/>
            <a:ext cx="168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outra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3276600" y="2133600"/>
            <a:ext cx="533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6705600" y="3200400"/>
            <a:ext cx="838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79388" y="5805488"/>
            <a:ext cx="427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charset="0"/>
              </a:rPr>
              <a:t>Inicialização as posições 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charset="0"/>
              </a:rPr>
              <a:t>Criando o vetor de velocidades</a:t>
            </a:r>
            <a:endParaRPr lang="fr-FR" sz="2000">
              <a:latin typeface="Book Antiqua" pitchFamily="18" charset="0"/>
              <a:cs typeface="Times New Roman" charset="0"/>
            </a:endParaRP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itchFamily="18" charset="0"/>
              </a:rPr>
              <a:t>Exemplo: </a:t>
            </a:r>
            <a:r>
              <a:rPr lang="en-US" sz="3600" smtClean="0">
                <a:solidFill>
                  <a:schemeClr val="tx1"/>
                </a:solidFill>
                <a:latin typeface="Book Antiqua" pitchFamily="18" charset="0"/>
              </a:rPr>
              <a:t>1ª Iteração</a:t>
            </a:r>
          </a:p>
        </p:txBody>
      </p:sp>
    </p:spTree>
    <p:extLst>
      <p:ext uri="{BB962C8B-B14F-4D97-AF65-F5344CB8AC3E}">
        <p14:creationId xmlns:p14="http://schemas.microsoft.com/office/powerpoint/2010/main" val="15554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/>
      <p:bldP spid="39943" grpId="0" animBg="1"/>
      <p:bldP spid="39944" grpId="0"/>
      <p:bldP spid="39945" grpId="0" animBg="1"/>
      <p:bldP spid="39946" grpId="0"/>
      <p:bldP spid="39947" grpId="0" animBg="1"/>
      <p:bldP spid="39948" grpId="0" animBg="1"/>
      <p:bldP spid="399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46482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1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648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1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7338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2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477000" y="3581400"/>
            <a:ext cx="228600" cy="22860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3</a:t>
            </a:r>
            <a:endParaRPr lang="fr-FR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962400" y="2971800"/>
            <a:ext cx="990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4876800" y="38862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Exemplo: </a:t>
            </a:r>
            <a:r>
              <a:rPr lang="en-US" sz="3600" smtClean="0">
                <a:latin typeface="Book Antiqua" pitchFamily="18" charset="0"/>
              </a:rPr>
              <a:t>2ª Iteração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400675" y="1258888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Book Antiqua" pitchFamily="18" charset="0"/>
                <a:cs typeface="Arial" charset="0"/>
              </a:rPr>
              <a:t>Problema de minimização</a:t>
            </a:r>
            <a:endParaRPr lang="fr-FR" sz="2400">
              <a:solidFill>
                <a:srgbClr val="FF33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7019925" y="598328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245350" y="59118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7019925" y="6288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207250" y="6230938"/>
            <a:ext cx="168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outra partícula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79388" y="5805488"/>
            <a:ext cx="4716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charset="0"/>
              </a:rPr>
              <a:t>Atualizando as posições </a:t>
            </a:r>
          </a:p>
          <a:p>
            <a:pPr eaLnBrk="1" hangingPunct="1">
              <a:buFontTx/>
              <a:buAutoNum type="arabicPeriod"/>
            </a:pPr>
            <a:r>
              <a:rPr lang="en-US" sz="2000">
                <a:latin typeface="Book Antiqua" pitchFamily="18" charset="0"/>
                <a:cs typeface="Times New Roman" charset="0"/>
              </a:rPr>
              <a:t>Modificando o vetor de velocidades</a:t>
            </a:r>
            <a:endParaRPr lang="fr-FR" sz="2000">
              <a:latin typeface="Book Antiqua" pitchFamily="18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PSO é um algoritmo de otimização estocástico</a:t>
            </a:r>
          </a:p>
          <a:p>
            <a:pPr lvl="1"/>
            <a:r>
              <a:rPr lang="pt-BR" dirty="0" smtClean="0"/>
              <a:t>É baseado em populações</a:t>
            </a:r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enxame possui </a:t>
            </a:r>
            <a:r>
              <a:rPr lang="pt-BR" dirty="0" smtClean="0"/>
              <a:t>uma “inteligência coletiva” e a troca de informações é baseada </a:t>
            </a:r>
            <a:r>
              <a:rPr lang="pt-BR" dirty="0"/>
              <a:t>em </a:t>
            </a:r>
            <a:r>
              <a:rPr lang="pt-BR" dirty="0" smtClean="0"/>
              <a:t>princípios sociais e psicológicos</a:t>
            </a:r>
          </a:p>
          <a:p>
            <a:endParaRPr lang="pt-BR" dirty="0"/>
          </a:p>
          <a:p>
            <a:r>
              <a:rPr lang="pt-BR" dirty="0"/>
              <a:t>Foi </a:t>
            </a:r>
            <a:r>
              <a:rPr lang="pt-BR" dirty="0" smtClean="0"/>
              <a:t>introduzido em </a:t>
            </a:r>
            <a:r>
              <a:rPr lang="pt-BR" dirty="0"/>
              <a:t>1995 por James </a:t>
            </a:r>
            <a:r>
              <a:rPr lang="pt-BR" dirty="0" smtClean="0"/>
              <a:t>Kennedy (psicólogo) </a:t>
            </a:r>
            <a:r>
              <a:rPr lang="pt-BR" dirty="0"/>
              <a:t>e Russell C. </a:t>
            </a:r>
            <a:r>
              <a:rPr lang="pt-BR" dirty="0" err="1" smtClean="0"/>
              <a:t>Eberhart</a:t>
            </a:r>
            <a:r>
              <a:rPr lang="pt-BR" dirty="0" smtClean="0"/>
              <a:t> (engenheiro)</a:t>
            </a:r>
            <a:endParaRPr lang="pt-BR" dirty="0"/>
          </a:p>
        </p:txBody>
      </p:sp>
      <p:pic>
        <p:nvPicPr>
          <p:cNvPr id="1026" name="Picture 2" descr="Resultado de imagem para James Kennedy p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90" y="206173"/>
            <a:ext cx="56864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879725" y="4570413"/>
            <a:ext cx="228600" cy="228600"/>
          </a:xfrm>
          <a:prstGeom prst="ellips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3114675" y="4189413"/>
            <a:ext cx="14414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611688" y="4016375"/>
            <a:ext cx="228600" cy="228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5872163" y="3662363"/>
            <a:ext cx="228600" cy="2286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4860925" y="3808413"/>
            <a:ext cx="99060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669088" y="3392488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6100763" y="3544888"/>
            <a:ext cx="5334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187450" y="5734050"/>
            <a:ext cx="214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Book Antiqua" pitchFamily="18" charset="0"/>
                <a:cs typeface="Arial" charset="0"/>
              </a:rPr>
              <a:t>Termo de inércia</a:t>
            </a:r>
            <a:endParaRPr lang="fr-FR" sz="2000" b="1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3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2875" y="6019800"/>
            <a:ext cx="392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Book Antiqua" pitchFamily="18" charset="0"/>
                <a:cs typeface="Arial" charset="0"/>
              </a:rPr>
              <a:t>Melhor posição individual (</a:t>
            </a:r>
            <a:r>
              <a:rPr lang="en-US" sz="2000" i="1">
                <a:latin typeface="Book Antiqua" pitchFamily="18" charset="0"/>
                <a:cs typeface="Arial" charset="0"/>
              </a:rPr>
              <a:t>pbest</a:t>
            </a:r>
            <a:r>
              <a:rPr lang="en-US" sz="2000">
                <a:latin typeface="Book Antiqua" pitchFamily="18" charset="0"/>
                <a:cs typeface="Arial" charset="0"/>
              </a:rPr>
              <a:t>)</a:t>
            </a:r>
            <a:endParaRPr lang="fr-FR" sz="2000">
              <a:latin typeface="Book Antiqua" pitchFamily="18" charset="0"/>
              <a:cs typeface="Arial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572000" y="461963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>
              <a:solidFill>
                <a:schemeClr val="folHlink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59338" y="458788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Posição atual (</a:t>
            </a:r>
            <a:r>
              <a:rPr lang="en-US" i="1">
                <a:latin typeface="Book Antiqua" pitchFamily="18" charset="0"/>
                <a:cs typeface="Arial" charset="0"/>
              </a:rPr>
              <a:t>x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572000" y="9953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859338" y="930275"/>
            <a:ext cx="381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posição do indivíduo (</a:t>
            </a:r>
            <a:r>
              <a:rPr lang="en-US" i="1"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635125" y="4537075"/>
            <a:ext cx="242888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235325" y="4841875"/>
            <a:ext cx="166688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859213" y="545465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392613" y="4308475"/>
            <a:ext cx="762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540" name="AutoShape 12"/>
          <p:cNvCxnSpPr>
            <a:cxnSpLocks noChangeShapeType="1"/>
            <a:stCxn id="22536" idx="4"/>
            <a:endCxn id="22547" idx="2"/>
          </p:cNvCxnSpPr>
          <p:nvPr/>
        </p:nvCxnSpPr>
        <p:spPr bwMode="auto">
          <a:xfrm rot="16200000" flipH="1">
            <a:off x="1816894" y="4706144"/>
            <a:ext cx="746125" cy="865187"/>
          </a:xfrm>
          <a:prstGeom prst="curvedConnector2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AutoShape 13"/>
          <p:cNvCxnSpPr>
            <a:cxnSpLocks noChangeShapeType="1"/>
            <a:stCxn id="22547" idx="6"/>
            <a:endCxn id="22537" idx="2"/>
          </p:cNvCxnSpPr>
          <p:nvPr/>
        </p:nvCxnSpPr>
        <p:spPr bwMode="auto">
          <a:xfrm flipV="1">
            <a:off x="2713038" y="4956175"/>
            <a:ext cx="522287" cy="555625"/>
          </a:xfrm>
          <a:prstGeom prst="curvedConnector3">
            <a:avLst>
              <a:gd name="adj1" fmla="val 49847"/>
            </a:avLst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AutoShape 14"/>
          <p:cNvCxnSpPr>
            <a:cxnSpLocks noChangeShapeType="1"/>
            <a:stCxn id="22537" idx="6"/>
          </p:cNvCxnSpPr>
          <p:nvPr/>
        </p:nvCxnSpPr>
        <p:spPr bwMode="auto">
          <a:xfrm>
            <a:off x="3402013" y="4956175"/>
            <a:ext cx="519112" cy="609600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15"/>
          <p:cNvCxnSpPr>
            <a:cxnSpLocks noChangeShapeType="1"/>
            <a:stCxn id="22538" idx="6"/>
            <a:endCxn id="22539" idx="2"/>
          </p:cNvCxnSpPr>
          <p:nvPr/>
        </p:nvCxnSpPr>
        <p:spPr bwMode="auto">
          <a:xfrm flipV="1">
            <a:off x="4164013" y="4422775"/>
            <a:ext cx="228600" cy="118427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5383213" y="41560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545" name="AutoShape 17"/>
          <p:cNvCxnSpPr>
            <a:cxnSpLocks noChangeShapeType="1"/>
            <a:stCxn id="22539" idx="6"/>
            <a:endCxn id="22544" idx="0"/>
          </p:cNvCxnSpPr>
          <p:nvPr/>
        </p:nvCxnSpPr>
        <p:spPr bwMode="auto">
          <a:xfrm flipV="1">
            <a:off x="4468813" y="4156075"/>
            <a:ext cx="1066800" cy="266700"/>
          </a:xfrm>
          <a:prstGeom prst="curvedConnector4">
            <a:avLst>
              <a:gd name="adj1" fmla="val 42856"/>
              <a:gd name="adj2" fmla="val 18571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4621213" y="4460875"/>
            <a:ext cx="762000" cy="685800"/>
          </a:xfrm>
          <a:prstGeom prst="line">
            <a:avLst/>
          </a:prstGeom>
          <a:noFill/>
          <a:ln w="889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622550" y="5473700"/>
            <a:ext cx="90488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3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700088" y="1108075"/>
            <a:ext cx="78581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185863" y="3678238"/>
            <a:ext cx="242887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024063" y="4592638"/>
            <a:ext cx="904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786063" y="3983038"/>
            <a:ext cx="166687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409950" y="466883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943350" y="3449638"/>
            <a:ext cx="762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1962150" y="383063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608513" y="417513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065713" y="3984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Posição atual (</a:t>
            </a:r>
            <a:r>
              <a:rPr lang="en-US" i="1">
                <a:latin typeface="Book Antiqua" pitchFamily="18" charset="0"/>
                <a:cs typeface="Arial" charset="0"/>
              </a:rPr>
              <a:t>x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608513" y="73501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065713" y="714375"/>
            <a:ext cx="3817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posição do indivíduo (</a:t>
            </a:r>
            <a:r>
              <a:rPr lang="en-US" i="1"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cxnSp>
        <p:nvCxnSpPr>
          <p:cNvPr id="23565" name="AutoShape 13"/>
          <p:cNvCxnSpPr>
            <a:cxnSpLocks noChangeShapeType="1"/>
            <a:stCxn id="23558" idx="0"/>
            <a:endCxn id="23560" idx="3"/>
          </p:cNvCxnSpPr>
          <p:nvPr/>
        </p:nvCxnSpPr>
        <p:spPr bwMode="auto">
          <a:xfrm rot="5400000" flipH="1">
            <a:off x="2495550" y="3602038"/>
            <a:ext cx="577850" cy="1555750"/>
          </a:xfrm>
          <a:prstGeom prst="curvedConnector3">
            <a:avLst>
              <a:gd name="adj1" fmla="val 46153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781550" y="22304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876550" y="215423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68" name="AutoShape 16"/>
          <p:cNvCxnSpPr>
            <a:cxnSpLocks noChangeShapeType="1"/>
            <a:stCxn id="23566" idx="0"/>
            <a:endCxn id="23567" idx="3"/>
          </p:cNvCxnSpPr>
          <p:nvPr/>
        </p:nvCxnSpPr>
        <p:spPr bwMode="auto">
          <a:xfrm rot="-5400000" flipH="1" flipV="1">
            <a:off x="3835400" y="1316038"/>
            <a:ext cx="184150" cy="2012950"/>
          </a:xfrm>
          <a:prstGeom prst="curvedConnector5">
            <a:avLst>
              <a:gd name="adj1" fmla="val -124139"/>
              <a:gd name="adj2" fmla="val 47319"/>
              <a:gd name="adj3" fmla="val 2482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6076950" y="3611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7296150" y="3078163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71" name="AutoShape 19"/>
          <p:cNvCxnSpPr>
            <a:cxnSpLocks noChangeShapeType="1"/>
            <a:stCxn id="23569" idx="0"/>
            <a:endCxn id="23570" idx="3"/>
          </p:cNvCxnSpPr>
          <p:nvPr/>
        </p:nvCxnSpPr>
        <p:spPr bwMode="auto">
          <a:xfrm rot="-5400000">
            <a:off x="6648450" y="2919413"/>
            <a:ext cx="273050" cy="1111250"/>
          </a:xfrm>
          <a:prstGeom prst="curvedConnector3">
            <a:avLst>
              <a:gd name="adj1" fmla="val 4186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343150" y="4059238"/>
            <a:ext cx="990600" cy="5334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57550" y="2306638"/>
            <a:ext cx="1371600" cy="76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6457950" y="3306763"/>
            <a:ext cx="762000" cy="30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105150" y="2459038"/>
            <a:ext cx="2286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419350" y="3983038"/>
            <a:ext cx="609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5391150" y="3382963"/>
            <a:ext cx="1905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4608513" y="1066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065713" y="1046163"/>
            <a:ext cx="3119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Book Antiqua" pitchFamily="18" charset="0"/>
                <a:cs typeface="Arial" charset="0"/>
              </a:rPr>
              <a:t>Melhor posição global (</a:t>
            </a:r>
            <a:r>
              <a:rPr lang="en-US" i="1">
                <a:latin typeface="Book Antiqua" pitchFamily="18" charset="0"/>
                <a:cs typeface="Arial" charset="0"/>
              </a:rPr>
              <a:t>gbest</a:t>
            </a:r>
            <a:r>
              <a:rPr lang="en-US">
                <a:latin typeface="Book Antiqua" pitchFamily="18" charset="0"/>
                <a:cs typeface="Arial" charset="0"/>
              </a:rPr>
              <a:t>)</a:t>
            </a:r>
            <a:endParaRPr lang="fr-FR">
              <a:latin typeface="Book Antiqua" pitchFamily="18" charset="0"/>
              <a:cs typeface="Arial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42875" y="6019800"/>
            <a:ext cx="343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Book Antiqua" pitchFamily="18" charset="0"/>
                <a:cs typeface="Arial" charset="0"/>
              </a:rPr>
              <a:t>Melhor posição global (</a:t>
            </a:r>
            <a:r>
              <a:rPr lang="en-US" sz="2000" i="1">
                <a:latin typeface="Book Antiqua" pitchFamily="18" charset="0"/>
                <a:cs typeface="Arial" charset="0"/>
              </a:rPr>
              <a:t>gbest</a:t>
            </a:r>
            <a:r>
              <a:rPr lang="en-US" sz="2000">
                <a:latin typeface="Book Antiqua" pitchFamily="18" charset="0"/>
                <a:cs typeface="Arial" charset="0"/>
              </a:rPr>
              <a:t>)</a:t>
            </a:r>
            <a:endParaRPr lang="fr-FR" sz="200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5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À medida que o enxame </a:t>
            </a:r>
            <a:r>
              <a:rPr lang="pt-BR" dirty="0" smtClean="0"/>
              <a:t>se move, </a:t>
            </a:r>
            <a:r>
              <a:rPr lang="pt-BR" dirty="0"/>
              <a:t>o custo global </a:t>
            </a:r>
            <a:r>
              <a:rPr lang="pt-BR" dirty="0" smtClean="0"/>
              <a:t>decresce 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www.youtube.com/watch?v=gkGa6WZpcQg</a:t>
            </a:r>
            <a:endParaRPr lang="pt-BR" dirty="0" smtClean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www.youtube.com/watch?v=iM7VIxgLe5s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4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52475"/>
            <a:ext cx="8048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66713"/>
            <a:ext cx="6781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90538"/>
            <a:ext cx="82772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7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382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1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Vizinhança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cada partícula é atribuído uma </a:t>
            </a:r>
            <a:r>
              <a:rPr lang="en-US" dirty="0" err="1" smtClean="0"/>
              <a:t>vizinhança</a:t>
            </a:r>
            <a:endParaRPr lang="en-US" dirty="0" smtClean="0"/>
          </a:p>
          <a:p>
            <a:endParaRPr lang="en-US" dirty="0"/>
          </a:p>
          <a:p>
            <a:r>
              <a:rPr lang="pt-BR" dirty="0"/>
              <a:t>As vizinhanças tornam mais lento a transmissão da melhor posição </a:t>
            </a:r>
            <a:r>
              <a:rPr lang="pt-BR" dirty="0" smtClean="0"/>
              <a:t>através </a:t>
            </a:r>
            <a:r>
              <a:rPr lang="pt-BR" dirty="0"/>
              <a:t>da </a:t>
            </a:r>
            <a:r>
              <a:rPr lang="en-US" dirty="0" err="1" smtClean="0"/>
              <a:t>nuvém</a:t>
            </a:r>
            <a:endParaRPr lang="en-US" dirty="0" smtClean="0"/>
          </a:p>
          <a:p>
            <a:endParaRPr lang="en-US" dirty="0"/>
          </a:p>
          <a:p>
            <a:r>
              <a:rPr lang="pt-BR" dirty="0"/>
              <a:t>Converge mais lentamente, mas melhora a </a:t>
            </a:r>
            <a:r>
              <a:rPr lang="en-US" dirty="0" err="1" smtClean="0"/>
              <a:t>diversidade</a:t>
            </a:r>
            <a:r>
              <a:rPr lang="en-US" dirty="0" smtClean="0"/>
              <a:t> da </a:t>
            </a:r>
            <a:r>
              <a:rPr lang="en-US" dirty="0" err="1" smtClean="0"/>
              <a:t>população</a:t>
            </a:r>
            <a:r>
              <a:rPr lang="en-US" dirty="0" smtClean="0"/>
              <a:t>.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2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1950"/>
            <a:ext cx="81153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1841" y="887767"/>
            <a:ext cx="7767961" cy="128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- 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influência e </a:t>
            </a:r>
            <a:r>
              <a:rPr lang="pt-BR" dirty="0" smtClean="0"/>
              <a:t>a aprendizagem </a:t>
            </a:r>
            <a:r>
              <a:rPr lang="pt-BR" dirty="0"/>
              <a:t>social </a:t>
            </a:r>
            <a:r>
              <a:rPr lang="pt-BR" dirty="0" smtClean="0"/>
              <a:t>permite </a:t>
            </a:r>
            <a:r>
              <a:rPr lang="pt-BR" dirty="0"/>
              <a:t>ao indivíduo ter consistência cognitiva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fato, resolvemos </a:t>
            </a:r>
            <a:r>
              <a:rPr lang="pt-BR" dirty="0"/>
              <a:t>problemas discutindo-os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À </a:t>
            </a:r>
            <a:r>
              <a:rPr lang="pt-BR" dirty="0"/>
              <a:t>medida que interagimos, as nossas crenças, atitudes e comportamentos mudam </a:t>
            </a:r>
            <a:endParaRPr lang="pt-BR" dirty="0" smtClean="0"/>
          </a:p>
          <a:p>
            <a:pPr lvl="1"/>
            <a:r>
              <a:rPr lang="pt-BR" b="1" dirty="0" smtClean="0"/>
              <a:t>“</a:t>
            </a:r>
            <a:r>
              <a:rPr lang="pt-BR" b="1" dirty="0"/>
              <a:t>Você é a média das cinco pessoas com quem passa mais </a:t>
            </a:r>
            <a:r>
              <a:rPr lang="pt-BR" b="1" dirty="0" smtClean="0"/>
              <a:t>tempo”</a:t>
            </a:r>
            <a:endParaRPr lang="pt-BR" b="1" dirty="0"/>
          </a:p>
          <a:p>
            <a:pPr lvl="1"/>
            <a:endParaRPr lang="pt-BR" dirty="0" smtClean="0"/>
          </a:p>
          <a:p>
            <a:r>
              <a:rPr lang="pt-BR" dirty="0" smtClean="0"/>
              <a:t>Podemos </a:t>
            </a:r>
            <a:r>
              <a:rPr lang="pt-BR" dirty="0"/>
              <a:t>encarar estas mudanças como movimentações num espaço </a:t>
            </a:r>
            <a:r>
              <a:rPr lang="pt-BR" dirty="0" err="1"/>
              <a:t>sócio-cognitivo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3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5825"/>
            <a:ext cx="80867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6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52475"/>
            <a:ext cx="78581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Armadilhas da técnica </a:t>
            </a:r>
            <a:r>
              <a:rPr lang="en-US" sz="4000" i="1" smtClean="0">
                <a:latin typeface="Book Antiqua" pitchFamily="18" charset="0"/>
              </a:rPr>
              <a:t>PSO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As partículas tendem a se agrupar, ou seja, devido a uma convergência rápida demais, a solução fica presa em um ponto ótimo local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O movimento de alguma partícula pode ser levado a um ponto de solução infactível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smtClean="0">
                <a:latin typeface="Book Antiqua" pitchFamily="18" charset="0"/>
              </a:rPr>
              <a:t>As partículas poder mapear um espaço inapropriado de soluções factíveis</a:t>
            </a:r>
          </a:p>
        </p:txBody>
      </p:sp>
    </p:spTree>
    <p:extLst>
      <p:ext uri="{BB962C8B-B14F-4D97-AF65-F5344CB8AC3E}">
        <p14:creationId xmlns:p14="http://schemas.microsoft.com/office/powerpoint/2010/main" val="321414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50825" y="584200"/>
            <a:ext cx="8893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Book Antiqua" pitchFamily="18" charset="0"/>
                <a:cs typeface="Arial" charset="0"/>
              </a:rPr>
              <a:t>Problema: Partículas tendem a se agrupar, reduzindo a capacidade de movimentos da nuvem para soluções melhores.</a:t>
            </a:r>
            <a:endParaRPr lang="fr-FR" sz="240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6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1"/>
          <a:stretch>
            <a:fillRect/>
          </a:stretch>
        </p:blipFill>
        <p:spPr bwMode="auto">
          <a:xfrm>
            <a:off x="533400" y="1752600"/>
            <a:ext cx="8077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6553200" y="3429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64008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019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5943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6781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70866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6324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50825" y="533400"/>
            <a:ext cx="889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Book Antiqua" pitchFamily="18" charset="0"/>
                <a:cs typeface="Arial" charset="0"/>
              </a:rPr>
              <a:t>Solução: reiniciar algumas partículas em novas posições, as quais podem mover-se para áreas com soluções melhores. As demais partículas podem mover-se para estas áreas.</a:t>
            </a:r>
            <a:endParaRPr lang="fr-FR" sz="2400">
              <a:latin typeface="Book Antiqua" pitchFamily="18" charset="0"/>
              <a:cs typeface="Arial" charset="0"/>
            </a:endParaRPr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28956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37338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4800600" y="2362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4038600" y="4343400"/>
            <a:ext cx="762000" cy="457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latin typeface="Book Antiqua" pitchFamily="18" charset="0"/>
                <a:cs typeface="Arial" charset="0"/>
              </a:rPr>
              <a:t>!</a:t>
            </a:r>
            <a:endParaRPr lang="fr-FR" sz="2400" b="1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57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29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3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5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39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1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3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5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7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7 0.07778 " pathEditMode="relative" ptsTypes="AA">
                                      <p:cBhvr>
                                        <p:cTn id="49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3333 0.144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22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1667 0.14445 " pathEditMode="relative" ptsTypes="AA">
                                      <p:cBhvr>
                                        <p:cTn id="53" dur="2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09" grpId="1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5" grpId="1" animBg="1"/>
      <p:bldP spid="47116" grpId="0" animBg="1"/>
      <p:bldP spid="47116" grpId="1" animBg="1"/>
      <p:bldP spid="47117" grpId="0" animBg="1"/>
      <p:bldP spid="47119" grpId="0" animBg="1"/>
      <p:bldP spid="47119" grpId="1" animBg="1"/>
      <p:bldP spid="47120" grpId="0" animBg="1"/>
      <p:bldP spid="47121" grpId="0" animBg="1"/>
      <p:bldP spid="47121" grpId="1" animBg="1"/>
      <p:bldP spid="471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1344613" y="698500"/>
            <a:ext cx="4141787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Inicialize as partículas em posições aleatórias e velocidades nulas</a:t>
            </a:r>
            <a:endParaRPr lang="en-US">
              <a:latin typeface="Book Antiqua" pitchFamily="18" charset="0"/>
              <a:cs typeface="Arial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885950" y="1624013"/>
            <a:ext cx="3057525" cy="287337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Calcule os valores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663700" y="2106613"/>
            <a:ext cx="3492500" cy="900112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sz="1600" b="1">
                <a:latin typeface="Book Antiqua" pitchFamily="18" charset="0"/>
                <a:cs typeface="Angsana New" pitchFamily="18" charset="-34"/>
              </a:rPr>
              <a:t>Achou um critério de busca local?</a:t>
            </a:r>
            <a:endParaRPr lang="en-US" sz="1600" b="1">
              <a:latin typeface="Book Antiqua" pitchFamily="18" charset="0"/>
              <a:cs typeface="Arial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570038" y="3219450"/>
            <a:ext cx="3706812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Compare/atualize os valores dos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fitness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pbest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e </a:t>
            </a:r>
            <a:r>
              <a:rPr lang="en-US" i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gbest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203450" y="4014788"/>
            <a:ext cx="2413000" cy="782637"/>
          </a:xfrm>
          <a:prstGeom prst="flowChartDecision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Critério de parada?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039938" y="5059363"/>
            <a:ext cx="2755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Atualize velocidades e posições das partículas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568450" y="5949950"/>
            <a:ext cx="3690938" cy="908050"/>
          </a:xfrm>
          <a:prstGeom prst="flowChartDecision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b="1">
                <a:latin typeface="Book Antiqua" pitchFamily="18" charset="0"/>
                <a:cs typeface="Angsana New" pitchFamily="18" charset="-34"/>
              </a:rPr>
              <a:t>Critério de reinicialização?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916238" y="0"/>
            <a:ext cx="990600" cy="381000"/>
          </a:xfrm>
          <a:prstGeom prst="flowChartTerminator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Início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732463" y="4230688"/>
            <a:ext cx="733425" cy="368300"/>
          </a:xfrm>
          <a:prstGeom prst="flowChartTerminator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Fim</a:t>
            </a:r>
            <a:endParaRPr lang="en-US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5737225" y="2259013"/>
            <a:ext cx="930275" cy="620712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Busca local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708650" y="6137275"/>
            <a:ext cx="2247900" cy="561975"/>
          </a:xfrm>
          <a:prstGeom prst="roundRect">
            <a:avLst>
              <a:gd name="adj" fmla="val 0"/>
            </a:avLst>
          </a:prstGeom>
          <a:noFill/>
          <a:ln w="12700" cap="sq" algn="ctr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latin typeface="Book Antiqua" pitchFamily="18" charset="0"/>
                <a:cs typeface="Arial" charset="0"/>
              </a:rPr>
              <a:t>Reinicialize algumas partículas</a:t>
            </a:r>
          </a:p>
        </p:txBody>
      </p:sp>
      <p:cxnSp>
        <p:nvCxnSpPr>
          <p:cNvPr id="48141" name="AutoShape 13"/>
          <p:cNvCxnSpPr>
            <a:cxnSpLocks noChangeShapeType="1"/>
            <a:stCxn id="48130" idx="2"/>
            <a:endCxn id="48131" idx="0"/>
          </p:cNvCxnSpPr>
          <p:nvPr/>
        </p:nvCxnSpPr>
        <p:spPr bwMode="auto">
          <a:xfrm flipH="1">
            <a:off x="3414713" y="1260475"/>
            <a:ext cx="1587" cy="3635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2" name="AutoShape 14"/>
          <p:cNvCxnSpPr>
            <a:cxnSpLocks noChangeShapeType="1"/>
            <a:stCxn id="48137" idx="2"/>
            <a:endCxn id="48130" idx="0"/>
          </p:cNvCxnSpPr>
          <p:nvPr/>
        </p:nvCxnSpPr>
        <p:spPr bwMode="auto">
          <a:xfrm>
            <a:off x="3411538" y="381000"/>
            <a:ext cx="4762" cy="3175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5"/>
          <p:cNvCxnSpPr>
            <a:cxnSpLocks noChangeShapeType="1"/>
            <a:stCxn id="48131" idx="2"/>
            <a:endCxn id="48132" idx="0"/>
          </p:cNvCxnSpPr>
          <p:nvPr/>
        </p:nvCxnSpPr>
        <p:spPr bwMode="auto">
          <a:xfrm flipH="1">
            <a:off x="3409950" y="1911350"/>
            <a:ext cx="4763" cy="1952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6"/>
          <p:cNvCxnSpPr>
            <a:cxnSpLocks noChangeShapeType="1"/>
            <a:stCxn id="48132" idx="2"/>
            <a:endCxn id="48133" idx="0"/>
          </p:cNvCxnSpPr>
          <p:nvPr/>
        </p:nvCxnSpPr>
        <p:spPr bwMode="auto">
          <a:xfrm>
            <a:off x="3409950" y="3006725"/>
            <a:ext cx="14288" cy="212725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7"/>
          <p:cNvCxnSpPr>
            <a:cxnSpLocks noChangeShapeType="1"/>
            <a:stCxn id="48133" idx="2"/>
            <a:endCxn id="48134" idx="0"/>
          </p:cNvCxnSpPr>
          <p:nvPr/>
        </p:nvCxnSpPr>
        <p:spPr bwMode="auto">
          <a:xfrm flipH="1">
            <a:off x="3409950" y="3781425"/>
            <a:ext cx="14288" cy="233363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8"/>
          <p:cNvCxnSpPr>
            <a:cxnSpLocks noChangeShapeType="1"/>
            <a:stCxn id="48134" idx="2"/>
            <a:endCxn id="48135" idx="0"/>
          </p:cNvCxnSpPr>
          <p:nvPr/>
        </p:nvCxnSpPr>
        <p:spPr bwMode="auto">
          <a:xfrm>
            <a:off x="3409950" y="4797425"/>
            <a:ext cx="7938" cy="261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9"/>
          <p:cNvCxnSpPr>
            <a:cxnSpLocks noChangeShapeType="1"/>
            <a:stCxn id="48135" idx="2"/>
            <a:endCxn id="48136" idx="0"/>
          </p:cNvCxnSpPr>
          <p:nvPr/>
        </p:nvCxnSpPr>
        <p:spPr bwMode="auto">
          <a:xfrm flipH="1">
            <a:off x="3414713" y="5621338"/>
            <a:ext cx="3175" cy="328612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20"/>
          <p:cNvCxnSpPr>
            <a:cxnSpLocks noChangeShapeType="1"/>
            <a:stCxn id="48132" idx="3"/>
            <a:endCxn id="48139" idx="1"/>
          </p:cNvCxnSpPr>
          <p:nvPr/>
        </p:nvCxnSpPr>
        <p:spPr bwMode="auto">
          <a:xfrm>
            <a:off x="5156200" y="2557463"/>
            <a:ext cx="581025" cy="12700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21"/>
          <p:cNvCxnSpPr>
            <a:cxnSpLocks noChangeShapeType="1"/>
            <a:stCxn id="48134" idx="3"/>
            <a:endCxn id="48138" idx="1"/>
          </p:cNvCxnSpPr>
          <p:nvPr/>
        </p:nvCxnSpPr>
        <p:spPr bwMode="auto">
          <a:xfrm>
            <a:off x="4616450" y="4406900"/>
            <a:ext cx="1116013" cy="793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2"/>
          <p:cNvCxnSpPr>
            <a:cxnSpLocks noChangeShapeType="1"/>
            <a:stCxn id="48136" idx="3"/>
            <a:endCxn id="48140" idx="1"/>
          </p:cNvCxnSpPr>
          <p:nvPr/>
        </p:nvCxnSpPr>
        <p:spPr bwMode="auto">
          <a:xfrm>
            <a:off x="5259388" y="6403975"/>
            <a:ext cx="449262" cy="14288"/>
          </a:xfrm>
          <a:prstGeom prst="straightConnector1">
            <a:avLst/>
          </a:prstGeom>
          <a:noFill/>
          <a:ln w="25400" cap="sq">
            <a:solidFill>
              <a:srgbClr val="00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3"/>
          <p:cNvCxnSpPr>
            <a:cxnSpLocks noChangeShapeType="1"/>
            <a:stCxn id="48136" idx="1"/>
            <a:endCxn id="48131" idx="1"/>
          </p:cNvCxnSpPr>
          <p:nvPr/>
        </p:nvCxnSpPr>
        <p:spPr bwMode="auto">
          <a:xfrm rot="10800000" flipH="1">
            <a:off x="1568450" y="1768475"/>
            <a:ext cx="317500" cy="4635500"/>
          </a:xfrm>
          <a:prstGeom prst="bentConnector3">
            <a:avLst>
              <a:gd name="adj1" fmla="val -188005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2" name="AutoShape 24"/>
          <p:cNvCxnSpPr>
            <a:cxnSpLocks noChangeShapeType="1"/>
            <a:stCxn id="48140" idx="3"/>
            <a:endCxn id="48131" idx="3"/>
          </p:cNvCxnSpPr>
          <p:nvPr/>
        </p:nvCxnSpPr>
        <p:spPr bwMode="auto">
          <a:xfrm flipH="1" flipV="1">
            <a:off x="4943475" y="1768475"/>
            <a:ext cx="3013075" cy="4649788"/>
          </a:xfrm>
          <a:prstGeom prst="bentConnector3">
            <a:avLst>
              <a:gd name="adj1" fmla="val -7588"/>
            </a:avLst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083175" y="2286000"/>
            <a:ext cx="54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940300" y="4122738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5172075" y="6111875"/>
            <a:ext cx="768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SIM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2816225" y="293528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816225" y="4770438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008063" y="61118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Book Antiqua" pitchFamily="18" charset="0"/>
                <a:cs typeface="Arial" charset="0"/>
              </a:rPr>
              <a:t>NÃO</a:t>
            </a:r>
          </a:p>
        </p:txBody>
      </p:sp>
      <p:cxnSp>
        <p:nvCxnSpPr>
          <p:cNvPr id="48159" name="AutoShape 31"/>
          <p:cNvCxnSpPr>
            <a:cxnSpLocks noChangeShapeType="1"/>
            <a:stCxn id="48139" idx="2"/>
            <a:endCxn id="48133" idx="3"/>
          </p:cNvCxnSpPr>
          <p:nvPr/>
        </p:nvCxnSpPr>
        <p:spPr bwMode="auto">
          <a:xfrm rot="5400000">
            <a:off x="5429250" y="2727325"/>
            <a:ext cx="620713" cy="925513"/>
          </a:xfrm>
          <a:prstGeom prst="bentConnector2">
            <a:avLst/>
          </a:prstGeom>
          <a:noFill/>
          <a:ln w="25400" cap="sq">
            <a:solidFill>
              <a:srgbClr val="0000FF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648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53" grpId="0"/>
      <p:bldP spid="48154" grpId="0"/>
      <p:bldP spid="48155" grpId="0"/>
      <p:bldP spid="48156" grpId="0"/>
      <p:bldP spid="48157" grpId="0"/>
      <p:bldP spid="481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Restrições da técnica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Mapeamento</a:t>
            </a:r>
            <a:r>
              <a:rPr lang="en-US" sz="2400" dirty="0" smtClean="0">
                <a:latin typeface="Book Antiqua" pitchFamily="18" charset="0"/>
              </a:rPr>
              <a:t> das </a:t>
            </a:r>
            <a:r>
              <a:rPr lang="en-US" sz="2400" dirty="0" err="1" smtClean="0">
                <a:latin typeface="Book Antiqua" pitchFamily="18" charset="0"/>
              </a:rPr>
              <a:t>partículas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em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direção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às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soluções</a:t>
            </a:r>
            <a:endParaRPr lang="en-US" sz="2400" dirty="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Dimensões</a:t>
            </a:r>
            <a:endParaRPr lang="en-US" sz="2400" dirty="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Função</a:t>
            </a:r>
            <a:r>
              <a:rPr lang="en-US" sz="2400" dirty="0" smtClean="0">
                <a:latin typeface="Book Antiqua" pitchFamily="18" charset="0"/>
              </a:rPr>
              <a:t> de </a:t>
            </a:r>
            <a:r>
              <a:rPr lang="en-US" sz="2400" i="1" dirty="0" smtClean="0">
                <a:latin typeface="Book Antiqua" pitchFamily="18" charset="0"/>
              </a:rPr>
              <a:t>fitness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Número</a:t>
            </a:r>
            <a:r>
              <a:rPr lang="en-US" sz="2400" dirty="0" smtClean="0">
                <a:latin typeface="Book Antiqua" pitchFamily="18" charset="0"/>
              </a:rPr>
              <a:t> de </a:t>
            </a:r>
            <a:r>
              <a:rPr lang="en-US" sz="2400" dirty="0" err="1" smtClean="0">
                <a:latin typeface="Book Antiqua" pitchFamily="18" charset="0"/>
              </a:rPr>
              <a:t>partículas</a:t>
            </a:r>
            <a:endParaRPr lang="en-US" sz="2400" dirty="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Estrutura</a:t>
            </a:r>
            <a:r>
              <a:rPr lang="en-US" sz="2400" dirty="0" smtClean="0">
                <a:latin typeface="Book Antiqua" pitchFamily="18" charset="0"/>
              </a:rPr>
              <a:t> do </a:t>
            </a:r>
            <a:r>
              <a:rPr lang="en-US" sz="2400" dirty="0" err="1" smtClean="0">
                <a:latin typeface="Book Antiqua" pitchFamily="18" charset="0"/>
              </a:rPr>
              <a:t>aprendizado</a:t>
            </a:r>
            <a:r>
              <a:rPr lang="en-US" sz="2400" dirty="0" smtClean="0">
                <a:latin typeface="Book Antiqua" pitchFamily="18" charset="0"/>
              </a:rPr>
              <a:t> social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Valores</a:t>
            </a:r>
            <a:r>
              <a:rPr lang="en-US" sz="2400" dirty="0" smtClean="0">
                <a:latin typeface="Book Antiqua" pitchFamily="18" charset="0"/>
              </a:rPr>
              <a:t> dos </a:t>
            </a:r>
            <a:r>
              <a:rPr lang="en-US" sz="2400" dirty="0" err="1" smtClean="0">
                <a:latin typeface="Book Antiqua" pitchFamily="18" charset="0"/>
              </a:rPr>
              <a:t>parâmetros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(</a:t>
            </a:r>
            <a:r>
              <a:rPr lang="en-US" sz="2400" i="1" dirty="0" smtClean="0">
                <a:latin typeface="Book Antiqua" pitchFamily="18" charset="0"/>
                <a:sym typeface="Symbol" charset="2"/>
              </a:rPr>
              <a:t>c</a:t>
            </a:r>
            <a:r>
              <a:rPr lang="en-US" sz="2400" baseline="-25000" dirty="0" smtClean="0">
                <a:latin typeface="Book Antiqua" pitchFamily="18" charset="0"/>
              </a:rPr>
              <a:t>1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i="1" dirty="0" smtClean="0">
                <a:latin typeface="Book Antiqua" pitchFamily="18" charset="0"/>
                <a:sym typeface="Symbol" charset="2"/>
              </a:rPr>
              <a:t>c</a:t>
            </a:r>
            <a:r>
              <a:rPr lang="en-US" sz="2400" baseline="-25000" dirty="0" smtClean="0">
                <a:latin typeface="Book Antiqua" pitchFamily="18" charset="0"/>
              </a:rPr>
              <a:t>2  </a:t>
            </a:r>
            <a:r>
              <a:rPr lang="en-US" sz="2400" i="1" dirty="0" smtClean="0">
                <a:latin typeface="Book Antiqua" pitchFamily="18" charset="0"/>
              </a:rPr>
              <a:t>w</a:t>
            </a:r>
            <a:r>
              <a:rPr lang="en-US" sz="2400" dirty="0" smtClean="0">
                <a:latin typeface="Book Antiqua" pitchFamily="18" charset="0"/>
              </a:rPr>
              <a:t>)</a:t>
            </a:r>
            <a:endParaRPr lang="en-US" sz="2400" baseline="-25000" dirty="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Book Antiqua" pitchFamily="18" charset="0"/>
              </a:rPr>
              <a:t>Como </a:t>
            </a:r>
            <a:r>
              <a:rPr lang="en-US" sz="2400" dirty="0" err="1" smtClean="0">
                <a:latin typeface="Book Antiqua" pitchFamily="18" charset="0"/>
              </a:rPr>
              <a:t>eliminar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partículas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em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regiões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</a:rPr>
              <a:t>infactíveis</a:t>
            </a:r>
            <a:endParaRPr lang="en-US" sz="2400" dirty="0" smtClean="0">
              <a:latin typeface="Book Antiqua" pitchFamily="18" charset="0"/>
            </a:endParaRP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Book Antiqua" pitchFamily="18" charset="0"/>
              </a:rPr>
              <a:t>Critério</a:t>
            </a:r>
            <a:r>
              <a:rPr lang="en-US" sz="2400" dirty="0" smtClean="0">
                <a:latin typeface="Book Antiqua" pitchFamily="18" charset="0"/>
              </a:rPr>
              <a:t> de </a:t>
            </a:r>
            <a:r>
              <a:rPr lang="en-US" sz="2400" dirty="0" err="1" smtClean="0">
                <a:latin typeface="Book Antiqua" pitchFamily="18" charset="0"/>
              </a:rPr>
              <a:t>parada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4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Book Antiqua" pitchFamily="18" charset="0"/>
              </a:rPr>
              <a:t>Principais elementos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229600" cy="1898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>
                <a:solidFill>
                  <a:srgbClr val="0000FF"/>
                </a:solidFill>
                <a:latin typeface="Book Antiqua" pitchFamily="18" charset="0"/>
              </a:rPr>
              <a:t>Intensificação</a:t>
            </a:r>
            <a:r>
              <a:rPr lang="en-US" sz="2400" smtClean="0">
                <a:latin typeface="Book Antiqua" pitchFamily="18" charset="0"/>
              </a:rPr>
              <a:t> é a exploração das soluções encontradas em procuras anteriores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smtClean="0">
                <a:solidFill>
                  <a:srgbClr val="0000FF"/>
                </a:solidFill>
                <a:latin typeface="Book Antiqua" pitchFamily="18" charset="0"/>
              </a:rPr>
              <a:t>Diversificação</a:t>
            </a:r>
            <a:r>
              <a:rPr lang="en-US" sz="2400" smtClean="0">
                <a:latin typeface="Book Antiqua" pitchFamily="18" charset="0"/>
              </a:rPr>
              <a:t> é a busca por soluções ainda não visitadas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684213" y="3249613"/>
            <a:ext cx="7772400" cy="3124200"/>
            <a:chOff x="576" y="2554"/>
            <a:chExt cx="4896" cy="1670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2510" y="2554"/>
              <a:ext cx="100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CC00CC"/>
                  </a:solidFill>
                  <a:latin typeface="Book Antiqua" pitchFamily="18" charset="0"/>
                  <a:cs typeface="Arial" charset="0"/>
                </a:rPr>
                <a:t>Encontrar </a:t>
              </a:r>
            </a:p>
            <a:p>
              <a:pPr algn="ctr"/>
              <a:r>
                <a:rPr lang="en-US" sz="2000" b="1">
                  <a:solidFill>
                    <a:srgbClr val="CC00CC"/>
                  </a:solidFill>
                  <a:latin typeface="Book Antiqua" pitchFamily="18" charset="0"/>
                  <a:cs typeface="Arial" charset="0"/>
                </a:rPr>
                <a:t>o equilíbrio</a:t>
              </a:r>
            </a:p>
          </p:txBody>
        </p:sp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392" y="2736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080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itchFamily="18" charset="0"/>
                  <a:cs typeface="Angsana New" pitchFamily="18" charset="-34"/>
                </a:rPr>
                <a:t>Intensificação</a:t>
              </a: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552" y="2736"/>
              <a:ext cx="1059" cy="2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0" rIns="18000" bIns="1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Book Antiqua" pitchFamily="18" charset="0"/>
                  <a:cs typeface="Angsana New" pitchFamily="18" charset="-34"/>
                </a:rPr>
                <a:t>Diversificação</a:t>
              </a: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3504" y="3264"/>
              <a:ext cx="196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Identifica rapidamente regiões com potencial para melhores soluções</a:t>
              </a: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576" y="3264"/>
              <a:ext cx="190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Encontra rapidamente a melhor solução de uma região</a:t>
              </a:r>
            </a:p>
          </p:txBody>
        </p:sp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>
              <a:off x="2629" y="3046"/>
              <a:ext cx="742" cy="117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2F2F76"/>
                </a:gs>
                <a:gs pos="50000">
                  <a:srgbClr val="6666FF"/>
                </a:gs>
                <a:gs pos="100000">
                  <a:srgbClr val="2F2F76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914" y="3046"/>
              <a:ext cx="21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5800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Book Antiqua" pitchFamily="18" charset="0"/>
              </a:rPr>
              <a:t>Pesquisas atuais de PSO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PSO com </a:t>
            </a:r>
            <a:r>
              <a:rPr lang="en-US" sz="2400" dirty="0" err="1">
                <a:latin typeface="Book Antiqua" pitchFamily="18" charset="0"/>
              </a:rPr>
              <a:t>termos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sociais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múltiplos</a:t>
            </a:r>
            <a:endParaRPr lang="en-US" sz="24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Book Antiqua" pitchFamily="18" charset="0"/>
              </a:rPr>
              <a:t>Diferentes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índices</a:t>
            </a:r>
            <a:r>
              <a:rPr lang="en-US" sz="2400" dirty="0">
                <a:latin typeface="Book Antiqua" pitchFamily="18" charset="0"/>
              </a:rPr>
              <a:t> de </a:t>
            </a:r>
            <a:r>
              <a:rPr lang="en-US" sz="2400" dirty="0" err="1">
                <a:latin typeface="Book Antiqua" pitchFamily="18" charset="0"/>
              </a:rPr>
              <a:t>medidas</a:t>
            </a:r>
            <a:r>
              <a:rPr lang="en-US" sz="2400" dirty="0">
                <a:latin typeface="Book Antiqua" pitchFamily="18" charset="0"/>
              </a:rPr>
              <a:t> para PSO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Book Antiqua" pitchFamily="18" charset="0"/>
              </a:rPr>
              <a:t>Partículas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heterogêneas</a:t>
            </a:r>
            <a:endParaRPr lang="en-US" sz="24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PSO </a:t>
            </a:r>
            <a:r>
              <a:rPr lang="en-US" sz="2400" dirty="0" err="1">
                <a:latin typeface="Book Antiqua" pitchFamily="18" charset="0"/>
              </a:rPr>
              <a:t>hierárquico</a:t>
            </a:r>
            <a:endParaRPr lang="en-US" sz="24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PSO para o </a:t>
            </a:r>
            <a:r>
              <a:rPr lang="en-US" sz="2400" dirty="0" err="1">
                <a:latin typeface="Book Antiqua" pitchFamily="18" charset="0"/>
              </a:rPr>
              <a:t>problema</a:t>
            </a:r>
            <a:r>
              <a:rPr lang="en-US" sz="2400" dirty="0">
                <a:latin typeface="Book Antiqua" pitchFamily="18" charset="0"/>
              </a:rPr>
              <a:t> de </a:t>
            </a:r>
            <a:r>
              <a:rPr lang="en-US" sz="2400" dirty="0" err="1">
                <a:latin typeface="Book Antiqua" pitchFamily="18" charset="0"/>
              </a:rPr>
              <a:t>escalonamento</a:t>
            </a:r>
            <a:r>
              <a:rPr lang="en-US" sz="2400" dirty="0">
                <a:latin typeface="Book Antiqua" pitchFamily="18" charset="0"/>
              </a:rPr>
              <a:t> de </a:t>
            </a:r>
            <a:r>
              <a:rPr lang="en-US" sz="2400" dirty="0" err="1">
                <a:latin typeface="Book Antiqua" pitchFamily="18" charset="0"/>
              </a:rPr>
              <a:t>tarefas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400" i="1" dirty="0">
                <a:latin typeface="Book Antiqua" pitchFamily="18" charset="0"/>
              </a:rPr>
              <a:t>JSS</a:t>
            </a:r>
            <a:r>
              <a:rPr lang="en-US" sz="2400" dirty="0">
                <a:latin typeface="Book Antiqua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PSO para </a:t>
            </a:r>
            <a:r>
              <a:rPr lang="en-US" sz="2400" dirty="0" err="1">
                <a:latin typeface="Book Antiqua" pitchFamily="18" charset="0"/>
              </a:rPr>
              <a:t>roteamento</a:t>
            </a:r>
            <a:r>
              <a:rPr lang="en-US" sz="2400" dirty="0">
                <a:latin typeface="Book Antiqua" pitchFamily="18" charset="0"/>
              </a:rPr>
              <a:t> de </a:t>
            </a:r>
            <a:r>
              <a:rPr lang="en-US" sz="2400" dirty="0" err="1">
                <a:latin typeface="Book Antiqua" pitchFamily="18" charset="0"/>
              </a:rPr>
              <a:t>veículos</a:t>
            </a:r>
            <a:endParaRPr lang="en-US" sz="2400" dirty="0"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PSO para </a:t>
            </a:r>
            <a:r>
              <a:rPr lang="en-US" sz="2400" dirty="0" err="1">
                <a:latin typeface="Book Antiqua" pitchFamily="18" charset="0"/>
              </a:rPr>
              <a:t>extração</a:t>
            </a:r>
            <a:r>
              <a:rPr lang="en-US" sz="2400" dirty="0">
                <a:latin typeface="Book Antiqua" pitchFamily="18" charset="0"/>
              </a:rPr>
              <a:t> de </a:t>
            </a:r>
            <a:r>
              <a:rPr lang="en-US" sz="2400" dirty="0" err="1">
                <a:latin typeface="Book Antiqua" pitchFamily="18" charset="0"/>
              </a:rPr>
              <a:t>regras</a:t>
            </a:r>
            <a:r>
              <a:rPr lang="en-US" sz="2400" dirty="0">
                <a:latin typeface="Book Antiqua" pitchFamily="18" charset="0"/>
              </a:rPr>
              <a:t> de RNA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PSO para </a:t>
            </a:r>
            <a:r>
              <a:rPr lang="en-US" sz="2400" dirty="0" err="1">
                <a:latin typeface="Book Antiqua" pitchFamily="18" charset="0"/>
              </a:rPr>
              <a:t>problemas</a:t>
            </a:r>
            <a:r>
              <a:rPr lang="en-US" sz="2400" dirty="0">
                <a:latin typeface="Book Antiqua" pitchFamily="18" charset="0"/>
              </a:rPr>
              <a:t> com </a:t>
            </a:r>
            <a:r>
              <a:rPr lang="en-US" sz="2400" dirty="0" err="1">
                <a:latin typeface="Book Antiqua" pitchFamily="18" charset="0"/>
              </a:rPr>
              <a:t>restrições</a:t>
            </a:r>
            <a:r>
              <a:rPr lang="en-US" sz="2400" dirty="0">
                <a:latin typeface="Book Antiqua" pitchFamily="18" charset="0"/>
              </a:rPr>
              <a:t> de </a:t>
            </a:r>
            <a:r>
              <a:rPr lang="en-US" sz="2400" dirty="0" err="1">
                <a:latin typeface="Book Antiqua" pitchFamily="18" charset="0"/>
              </a:rPr>
              <a:t>recursos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dirty="0" smtClean="0"/>
              <a:t>algoritmo PSO </a:t>
            </a:r>
            <a:r>
              <a:rPr lang="pt-BR" dirty="0"/>
              <a:t>simula </a:t>
            </a:r>
            <a:r>
              <a:rPr lang="pt-BR" dirty="0" smtClean="0"/>
              <a:t>a otimização </a:t>
            </a:r>
            <a:r>
              <a:rPr lang="pt-BR" dirty="0"/>
              <a:t>social </a:t>
            </a:r>
            <a:endParaRPr lang="pt-BR" dirty="0" smtClean="0"/>
          </a:p>
          <a:p>
            <a:r>
              <a:rPr lang="pt-BR" dirty="0" smtClean="0"/>
              <a:t>E.g., para </a:t>
            </a:r>
            <a:r>
              <a:rPr lang="pt-BR" dirty="0"/>
              <a:t>um determinado problema TSP temos de determinar o custo de várias soluções ou </a:t>
            </a:r>
            <a:r>
              <a:rPr lang="pt-BR" dirty="0" smtClean="0"/>
              <a:t>caminhos</a:t>
            </a:r>
          </a:p>
          <a:p>
            <a:r>
              <a:rPr lang="pt-BR" dirty="0" smtClean="0"/>
              <a:t>A </a:t>
            </a:r>
            <a:r>
              <a:rPr lang="pt-BR" dirty="0"/>
              <a:t>população é definida como soluções aleatórias para o problema em que todos os indivíduos são candidatos à solução </a:t>
            </a:r>
            <a:r>
              <a:rPr lang="pt-BR" dirty="0" smtClean="0"/>
              <a:t>ótima </a:t>
            </a:r>
          </a:p>
          <a:p>
            <a:r>
              <a:rPr lang="pt-BR" dirty="0"/>
              <a:t>É definida ainda uma estrutura de comunicação</a:t>
            </a:r>
          </a:p>
          <a:p>
            <a:r>
              <a:rPr lang="pt-BR" dirty="0" smtClean="0"/>
              <a:t>São </a:t>
            </a:r>
            <a:r>
              <a:rPr lang="pt-BR" dirty="0"/>
              <a:t>conhecidos como partículas, daí o nome </a:t>
            </a:r>
            <a:r>
              <a:rPr lang="pt-BR" dirty="0" err="1"/>
              <a:t>Particle</a:t>
            </a:r>
            <a:r>
              <a:rPr lang="pt-BR" dirty="0"/>
              <a:t> </a:t>
            </a:r>
            <a:r>
              <a:rPr lang="pt-BR" dirty="0" err="1"/>
              <a:t>Swarm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0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cada iteração: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partículas avaliam o custo da solução </a:t>
            </a:r>
            <a:r>
              <a:rPr lang="pt-BR" dirty="0" smtClean="0"/>
              <a:t>candidata atual </a:t>
            </a:r>
            <a:r>
              <a:rPr lang="pt-BR" dirty="0"/>
              <a:t>e lembram-se qual a melhor solução onde </a:t>
            </a:r>
            <a:r>
              <a:rPr lang="pt-BR" dirty="0" smtClean="0"/>
              <a:t>estiveram</a:t>
            </a:r>
          </a:p>
          <a:p>
            <a:pPr lvl="1"/>
            <a:r>
              <a:rPr lang="pt-BR" dirty="0" smtClean="0"/>
              <a:t>Esta solução pode ser um </a:t>
            </a:r>
            <a:r>
              <a:rPr lang="pt-BR" dirty="0"/>
              <a:t>mínimo da partícula ou mínimo local </a:t>
            </a:r>
            <a:endParaRPr lang="pt-BR" dirty="0" smtClean="0"/>
          </a:p>
          <a:p>
            <a:pPr lvl="1"/>
            <a:r>
              <a:rPr lang="pt-BR" dirty="0" smtClean="0"/>
              <a:t>Esta </a:t>
            </a:r>
            <a:r>
              <a:rPr lang="pt-BR" dirty="0"/>
              <a:t>informação também é dada aos seus vizinhos, sabendo estes onde </a:t>
            </a:r>
            <a:r>
              <a:rPr lang="pt-BR" dirty="0" smtClean="0"/>
              <a:t>os </a:t>
            </a:r>
            <a:r>
              <a:rPr lang="pt-BR" dirty="0"/>
              <a:t>melhores </a:t>
            </a:r>
            <a:r>
              <a:rPr lang="pt-BR" dirty="0" smtClean="0"/>
              <a:t>soluções foram encontradas</a:t>
            </a:r>
          </a:p>
          <a:p>
            <a:pPr lvl="1"/>
            <a:r>
              <a:rPr lang="pt-BR" dirty="0" smtClean="0"/>
              <a:t>A partir dessa troca de informação é </a:t>
            </a:r>
            <a:r>
              <a:rPr lang="pt-BR" dirty="0"/>
              <a:t>iniciado o processo que melhora as soluções candidatas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8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</a:t>
            </a:r>
            <a:r>
              <a:rPr lang="pt-BR" dirty="0" smtClean="0"/>
              <a:t>PSO, a melhor solução encontrada pelo enxame também é conhecido por todas </a:t>
            </a:r>
            <a:r>
              <a:rPr lang="pt-BR" dirty="0"/>
              <a:t>as partículas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movimentos através do espaço de </a:t>
            </a:r>
            <a:r>
              <a:rPr lang="pt-BR" dirty="0" smtClean="0"/>
              <a:t>soluções </a:t>
            </a:r>
            <a:r>
              <a:rPr lang="pt-BR" dirty="0"/>
              <a:t>são guiados por estas informações </a:t>
            </a:r>
            <a:endParaRPr lang="pt-BR" dirty="0" smtClean="0"/>
          </a:p>
          <a:p>
            <a:pPr lvl="1"/>
            <a:r>
              <a:rPr lang="pt-BR" dirty="0" smtClean="0"/>
              <a:t>Melhor posição do indivíduo</a:t>
            </a:r>
          </a:p>
          <a:p>
            <a:pPr lvl="1"/>
            <a:r>
              <a:rPr lang="pt-BR" dirty="0" smtClean="0"/>
              <a:t>Melhor posição do enxame</a:t>
            </a:r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população geralmente converge </a:t>
            </a:r>
            <a:r>
              <a:rPr lang="pt-BR" dirty="0" smtClean="0"/>
              <a:t>a uma </a:t>
            </a:r>
            <a:r>
              <a:rPr lang="pt-BR" dirty="0"/>
              <a:t>solução melhor do que se usássemos os mesmo </a:t>
            </a:r>
            <a:r>
              <a:rPr lang="pt-BR" dirty="0" smtClean="0"/>
              <a:t>método sem </a:t>
            </a:r>
            <a:r>
              <a:rPr lang="pt-BR" dirty="0"/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1594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enxame de partículas é geralmente </a:t>
            </a:r>
            <a:r>
              <a:rPr lang="pt-BR" dirty="0" smtClean="0"/>
              <a:t>modelado </a:t>
            </a:r>
            <a:r>
              <a:rPr lang="pt-BR" dirty="0"/>
              <a:t>como partículas num espaço multidimensional que têm uma posição e </a:t>
            </a:r>
            <a:r>
              <a:rPr lang="pt-BR" dirty="0" smtClean="0"/>
              <a:t>uma velocidade </a:t>
            </a:r>
          </a:p>
          <a:p>
            <a:endParaRPr lang="pt-BR" dirty="0"/>
          </a:p>
          <a:p>
            <a:r>
              <a:rPr lang="pt-BR" dirty="0" smtClean="0"/>
              <a:t>As </a:t>
            </a:r>
            <a:r>
              <a:rPr lang="pt-BR" dirty="0"/>
              <a:t>partículas deslocam-se </a:t>
            </a:r>
            <a:r>
              <a:rPr lang="pt-BR" dirty="0" smtClean="0"/>
              <a:t>no </a:t>
            </a:r>
            <a:r>
              <a:rPr lang="pt-BR" dirty="0"/>
              <a:t>espaço </a:t>
            </a:r>
            <a:r>
              <a:rPr lang="pt-BR" dirty="0" smtClean="0"/>
              <a:t>(de </a:t>
            </a:r>
            <a:r>
              <a:rPr lang="pt-BR" dirty="0"/>
              <a:t>soluções) tendo uma posição e velocidade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 partículas sempre têm o conhecimento da </a:t>
            </a:r>
            <a:r>
              <a:rPr lang="pt-BR" dirty="0"/>
              <a:t>sua melhor posição e </a:t>
            </a:r>
            <a:r>
              <a:rPr lang="pt-BR" dirty="0" smtClean="0"/>
              <a:t>do mínimo (global </a:t>
            </a:r>
            <a:r>
              <a:rPr lang="pt-BR" dirty="0"/>
              <a:t>ou </a:t>
            </a:r>
            <a:r>
              <a:rPr lang="pt-BR" dirty="0" smtClean="0"/>
              <a:t>local) </a:t>
            </a:r>
            <a:r>
              <a:rPr lang="pt-BR" dirty="0"/>
              <a:t>das partículas vizinhas</a:t>
            </a:r>
          </a:p>
        </p:txBody>
      </p:sp>
    </p:spTree>
    <p:extLst>
      <p:ext uri="{BB962C8B-B14F-4D97-AF65-F5344CB8AC3E}">
        <p14:creationId xmlns:p14="http://schemas.microsoft.com/office/powerpoint/2010/main" val="18850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Imitando a natureza</a:t>
            </a:r>
            <a:endParaRPr lang="pt-BR" dirty="0"/>
          </a:p>
        </p:txBody>
      </p:sp>
      <p:pic>
        <p:nvPicPr>
          <p:cNvPr id="4" name="Picture 2" descr="separatio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16075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lignmen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448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hesion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72063"/>
            <a:ext cx="20669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35375" y="1616075"/>
            <a:ext cx="435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Book Antiqua" pitchFamily="18" charset="0"/>
                <a:cs typeface="Angsana New" pitchFamily="18" charset="-34"/>
              </a:rPr>
              <a:t>Separação</a:t>
            </a:r>
            <a:r>
              <a:rPr lang="th-TH" sz="2400" dirty="0">
                <a:latin typeface="Book Antiqua" pitchFamily="18" charset="0"/>
                <a:cs typeface="Angsana New" pitchFamily="18" charset="-34"/>
              </a:rPr>
              <a:t>: </a:t>
            </a:r>
            <a:r>
              <a:rPr lang="pt-BR" sz="2400" dirty="0">
                <a:latin typeface="Book Antiqua" pitchFamily="18" charset="0"/>
                <a:cs typeface="Angsana New" pitchFamily="18" charset="-34"/>
              </a:rPr>
              <a:t>usada para evitar aglomerações de partículas</a:t>
            </a:r>
            <a:endParaRPr lang="th-TH" sz="2400" dirty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35375" y="3344863"/>
            <a:ext cx="4537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Book Antiqua" pitchFamily="18" charset="0"/>
                <a:cs typeface="Angsana New" pitchFamily="18" charset="-34"/>
              </a:rPr>
              <a:t>Alinhamento</a:t>
            </a:r>
            <a:r>
              <a:rPr lang="th-TH" sz="2400">
                <a:latin typeface="Book Antiqua" pitchFamily="18" charset="0"/>
                <a:cs typeface="Angsana New" pitchFamily="18" charset="-34"/>
              </a:rPr>
              <a:t>: </a:t>
            </a:r>
            <a:r>
              <a:rPr lang="pt-BR" sz="2400">
                <a:latin typeface="Book Antiqua" pitchFamily="18" charset="0"/>
                <a:cs typeface="Angsana New" pitchFamily="18" charset="-34"/>
              </a:rPr>
              <a:t>encaminhar a busca para a partícula “representante” do grupo</a:t>
            </a:r>
            <a:endParaRPr lang="th-TH" sz="240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35375" y="5072063"/>
            <a:ext cx="4176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Book Antiqua" pitchFamily="18" charset="0"/>
                <a:cs typeface="Angsana New" pitchFamily="18" charset="-34"/>
              </a:rPr>
              <a:t>Coesão</a:t>
            </a:r>
            <a:r>
              <a:rPr lang="th-TH" sz="2400">
                <a:latin typeface="Book Antiqua" pitchFamily="18" charset="0"/>
                <a:cs typeface="Angsana New" pitchFamily="18" charset="-34"/>
              </a:rPr>
              <a:t>: </a:t>
            </a:r>
            <a:r>
              <a:rPr lang="pt-BR" sz="2400">
                <a:latin typeface="Book Antiqua" pitchFamily="18" charset="0"/>
                <a:cs typeface="Angsana New" pitchFamily="18" charset="-34"/>
              </a:rPr>
              <a:t>uma partícula movimenta-se na “média” dos seus vizinhos</a:t>
            </a:r>
            <a:endParaRPr lang="th-TH" sz="2400">
              <a:latin typeface="Book Antiqua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78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Notação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454" y="1573566"/>
            <a:ext cx="69818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160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1051</Words>
  <Application>Microsoft Office PowerPoint</Application>
  <PresentationFormat>Apresentação na tela (4:3)</PresentationFormat>
  <Paragraphs>191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Angsana New</vt:lpstr>
      <vt:lpstr>Arial</vt:lpstr>
      <vt:lpstr>Book Antiqua</vt:lpstr>
      <vt:lpstr>Calibri</vt:lpstr>
      <vt:lpstr>Calibri Light</vt:lpstr>
      <vt:lpstr>Cambria Math</vt:lpstr>
      <vt:lpstr>Symbol</vt:lpstr>
      <vt:lpstr>Times New Roman</vt:lpstr>
      <vt:lpstr>Wingdings</vt:lpstr>
      <vt:lpstr>Tema do Office</vt:lpstr>
      <vt:lpstr>Particle Swarm Optimization</vt:lpstr>
      <vt:lpstr>Introdução</vt:lpstr>
      <vt:lpstr>Introdução - Motivação</vt:lpstr>
      <vt:lpstr>Introdução</vt:lpstr>
      <vt:lpstr>Introdução</vt:lpstr>
      <vt:lpstr>Introdução</vt:lpstr>
      <vt:lpstr>Introdução</vt:lpstr>
      <vt:lpstr>Imitando a natureza</vt:lpstr>
      <vt:lpstr>Notação</vt:lpstr>
      <vt:lpstr>Notação</vt:lpstr>
      <vt:lpstr>Atualização da velocidade</vt:lpstr>
      <vt:lpstr>Ideia básica: comportamento cognitivo</vt:lpstr>
      <vt:lpstr>Ideia básica: comportamento social</vt:lpstr>
      <vt:lpstr>Introdução</vt:lpstr>
      <vt:lpstr>Apresentação do PowerPoint</vt:lpstr>
      <vt:lpstr>Apresentação do PowerPoint</vt:lpstr>
      <vt:lpstr>PSO</vt:lpstr>
      <vt:lpstr>Exemplo: 1ª Iteração</vt:lpstr>
      <vt:lpstr>Exemplo: 2ª Iteração</vt:lpstr>
      <vt:lpstr>Apresentação do PowerPoint</vt:lpstr>
      <vt:lpstr>Apresentação do PowerPoint</vt:lpstr>
      <vt:lpstr>Apresentação do PowerPoint</vt:lpstr>
      <vt:lpstr>PSO</vt:lpstr>
      <vt:lpstr>Apresentação do PowerPoint</vt:lpstr>
      <vt:lpstr>Apresentação do PowerPoint</vt:lpstr>
      <vt:lpstr>Apresentação do PowerPoint</vt:lpstr>
      <vt:lpstr>Apresentação do PowerPoint</vt:lpstr>
      <vt:lpstr>Modelos de Vizinhança</vt:lpstr>
      <vt:lpstr>Apresentação do PowerPoint</vt:lpstr>
      <vt:lpstr>Apresentação do PowerPoint</vt:lpstr>
      <vt:lpstr>Apresentação do PowerPoint</vt:lpstr>
      <vt:lpstr>Armadilhas da técnica PSO</vt:lpstr>
      <vt:lpstr>Apresentação do PowerPoint</vt:lpstr>
      <vt:lpstr>Apresentação do PowerPoint</vt:lpstr>
      <vt:lpstr>Apresentação do PowerPoint</vt:lpstr>
      <vt:lpstr>Restrições da técnica</vt:lpstr>
      <vt:lpstr>Principais elementos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Swarm Optimization</dc:title>
  <dc:creator>Paulo Salgado</dc:creator>
  <cp:lastModifiedBy>Paulo Salgado</cp:lastModifiedBy>
  <cp:revision>12</cp:revision>
  <dcterms:created xsi:type="dcterms:W3CDTF">2017-05-29T11:46:57Z</dcterms:created>
  <dcterms:modified xsi:type="dcterms:W3CDTF">2017-05-30T13:11:12Z</dcterms:modified>
</cp:coreProperties>
</file>