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81" r:id="rId16"/>
    <p:sldId id="284" r:id="rId17"/>
    <p:sldId id="282" r:id="rId18"/>
    <p:sldId id="283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85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33" d="100"/>
          <a:sy n="33" d="100"/>
        </p:scale>
        <p:origin x="46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5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631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82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79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636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50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16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303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17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48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500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0DA5-DDDC-496C-B7FD-F83B43784503}" type="datetimeFigureOut">
              <a:rPr lang="pt-BR" smtClean="0"/>
              <a:t>19/10/2016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CCCBD-8F87-4868-86D4-09FAE057B7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82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warm_intelligence#The_bees_algorithm" TargetMode="External"/><Relationship Id="rId13" Type="http://schemas.openxmlformats.org/officeDocument/2006/relationships/hyperlink" Target="http://en.wikipedia.org/wiki/Swarm_intelligence#Gravitational_search_algorithm" TargetMode="External"/><Relationship Id="rId18" Type="http://schemas.openxmlformats.org/officeDocument/2006/relationships/hyperlink" Target="http://en.wikipedia.org/wiki/Swarm_intelligence#Stochastic_diffusion_search" TargetMode="External"/><Relationship Id="rId3" Type="http://schemas.openxmlformats.org/officeDocument/2006/relationships/hyperlink" Target="http://en.wikipedia.org/wiki/Swarm_intelligence#Ant_colony_optimization" TargetMode="External"/><Relationship Id="rId7" Type="http://schemas.openxmlformats.org/officeDocument/2006/relationships/hyperlink" Target="http://en.wikipedia.org/wiki/Swarm_intelligence#Differential_evolution" TargetMode="External"/><Relationship Id="rId12" Type="http://schemas.openxmlformats.org/officeDocument/2006/relationships/hyperlink" Target="http://en.wikipedia.org/wiki/Swarm_intelligence#Multi-Verse_Optimizer" TargetMode="External"/><Relationship Id="rId17" Type="http://schemas.openxmlformats.org/officeDocument/2006/relationships/hyperlink" Target="http://en.wikipedia.org/wiki/Swarm_intelligence#Self-propelled_particles" TargetMode="External"/><Relationship Id="rId2" Type="http://schemas.openxmlformats.org/officeDocument/2006/relationships/hyperlink" Target="http://en.wikipedia.org/wiki/Swarm_intelligence#Particle_swarm_optimization" TargetMode="External"/><Relationship Id="rId16" Type="http://schemas.openxmlformats.org/officeDocument/2006/relationships/hyperlink" Target="http://en.wikipedia.org/wiki/Swarm_intelligence#River_formation_dynami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warm_intelligence#Bacterial_colony_optimization" TargetMode="External"/><Relationship Id="rId11" Type="http://schemas.openxmlformats.org/officeDocument/2006/relationships/hyperlink" Target="http://en.wikipedia.org/wiki/Swarm_intelligence#Bat_algorithm" TargetMode="External"/><Relationship Id="rId5" Type="http://schemas.openxmlformats.org/officeDocument/2006/relationships/hyperlink" Target="http://en.wikipedia.org/wiki/Swarm_intelligence#Artificial_bee_colony_algorithm" TargetMode="External"/><Relationship Id="rId15" Type="http://schemas.openxmlformats.org/officeDocument/2006/relationships/hyperlink" Target="http://en.wikipedia.org/wiki/Swarm_intelligence#Glowworm_swarm_optimization" TargetMode="External"/><Relationship Id="rId10" Type="http://schemas.openxmlformats.org/officeDocument/2006/relationships/hyperlink" Target="http://en.wikipedia.org/wiki/Swarm_intelligence#Grey_wolf_optimizer" TargetMode="External"/><Relationship Id="rId19" Type="http://schemas.openxmlformats.org/officeDocument/2006/relationships/hyperlink" Target="http://en.wikipedia.org/wiki/Swarm_intelligence#Multi-swarm_optimization" TargetMode="External"/><Relationship Id="rId4" Type="http://schemas.openxmlformats.org/officeDocument/2006/relationships/hyperlink" Target="http://en.wikipedia.org/wiki/Swarm_intelligence#Ant_lion_optimizer" TargetMode="External"/><Relationship Id="rId9" Type="http://schemas.openxmlformats.org/officeDocument/2006/relationships/hyperlink" Target="http://en.wikipedia.org/wiki/Swarm_intelligence#Artificial_immune_systems" TargetMode="External"/><Relationship Id="rId14" Type="http://schemas.openxmlformats.org/officeDocument/2006/relationships/hyperlink" Target="http://en.wikipedia.org/wiki/Swarm_intelligence#Altruism_algorithm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www.youtube.com/watch?v=wrloH6FCoE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ZnvRXRsHH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io9.com/5987563/watch-a-swarm-ofaquatic-robots-assemble-into-an-emergencywater-bridge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nyDAuqorGo#t=22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JOubyiITsE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Inteligência de Enxames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Paulo Salgado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509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Agente humano</a:t>
            </a:r>
          </a:p>
          <a:p>
            <a:pPr lvl="1"/>
            <a:r>
              <a:rPr lang="pt-BR" dirty="0" smtClean="0"/>
              <a:t>Sensores</a:t>
            </a:r>
            <a:r>
              <a:rPr lang="pt-BR" dirty="0"/>
              <a:t>: Olhos, ouvidos e outros órgãos.</a:t>
            </a:r>
          </a:p>
          <a:p>
            <a:pPr lvl="1"/>
            <a:r>
              <a:rPr lang="pt-BR" dirty="0" smtClean="0"/>
              <a:t>Atuadores</a:t>
            </a:r>
            <a:r>
              <a:rPr lang="pt-BR" dirty="0"/>
              <a:t>: Mãos, pernas, boca e outras partes </a:t>
            </a:r>
            <a:r>
              <a:rPr lang="pt-BR" dirty="0" smtClean="0"/>
              <a:t>do corpo</a:t>
            </a:r>
            <a:r>
              <a:rPr lang="pt-BR" dirty="0"/>
              <a:t>.</a:t>
            </a:r>
          </a:p>
          <a:p>
            <a:r>
              <a:rPr lang="pt-BR" dirty="0" smtClean="0"/>
              <a:t>Agente </a:t>
            </a:r>
            <a:r>
              <a:rPr lang="pt-BR" dirty="0"/>
              <a:t>robótico</a:t>
            </a:r>
          </a:p>
          <a:p>
            <a:pPr lvl="1"/>
            <a:r>
              <a:rPr lang="pt-BR" dirty="0" smtClean="0"/>
              <a:t>Sensores</a:t>
            </a:r>
            <a:r>
              <a:rPr lang="pt-BR" dirty="0"/>
              <a:t>: câmeras e detectores de infravermelho.</a:t>
            </a:r>
          </a:p>
          <a:p>
            <a:pPr lvl="1"/>
            <a:r>
              <a:rPr lang="pt-BR" dirty="0" smtClean="0"/>
              <a:t>Atuadores</a:t>
            </a:r>
            <a:r>
              <a:rPr lang="pt-BR" dirty="0"/>
              <a:t>: vários motores.</a:t>
            </a:r>
          </a:p>
          <a:p>
            <a:r>
              <a:rPr lang="pt-BR" dirty="0" smtClean="0"/>
              <a:t>Agente </a:t>
            </a:r>
            <a:r>
              <a:rPr lang="pt-BR" dirty="0"/>
              <a:t>de software</a:t>
            </a:r>
          </a:p>
          <a:p>
            <a:pPr lvl="1"/>
            <a:r>
              <a:rPr lang="pt-BR" dirty="0" smtClean="0"/>
              <a:t>Sensores</a:t>
            </a:r>
            <a:r>
              <a:rPr lang="pt-BR" dirty="0"/>
              <a:t>: entrada do teclado, conteúdo de arquivos </a:t>
            </a:r>
            <a:r>
              <a:rPr lang="pt-BR" dirty="0" smtClean="0"/>
              <a:t>e pacotes </a:t>
            </a:r>
            <a:r>
              <a:rPr lang="pt-BR" dirty="0"/>
              <a:t>vindos da rede.</a:t>
            </a:r>
          </a:p>
          <a:p>
            <a:pPr lvl="1"/>
            <a:r>
              <a:rPr lang="pt-BR" dirty="0" smtClean="0"/>
              <a:t>Atuadores</a:t>
            </a:r>
            <a:r>
              <a:rPr lang="pt-BR" dirty="0"/>
              <a:t>: tela, disco, envio de pacotes pela rede.</a:t>
            </a:r>
          </a:p>
        </p:txBody>
      </p:sp>
    </p:spTree>
    <p:extLst>
      <p:ext uri="{BB962C8B-B14F-4D97-AF65-F5344CB8AC3E}">
        <p14:creationId xmlns:p14="http://schemas.microsoft.com/office/powerpoint/2010/main" val="145698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Mapeando percepções em 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Sequência </a:t>
            </a:r>
            <a:r>
              <a:rPr lang="pt-BR" dirty="0"/>
              <a:t>de percepções: história completa </a:t>
            </a:r>
            <a:r>
              <a:rPr lang="pt-BR" dirty="0" smtClean="0"/>
              <a:t>de tudo </a:t>
            </a:r>
            <a:r>
              <a:rPr lang="pt-BR" dirty="0"/>
              <a:t>que o agente percebeu.</a:t>
            </a:r>
          </a:p>
          <a:p>
            <a:r>
              <a:rPr lang="pt-BR" dirty="0" smtClean="0"/>
              <a:t>O </a:t>
            </a:r>
            <a:r>
              <a:rPr lang="pt-BR" dirty="0"/>
              <a:t>comportamento do agente é </a:t>
            </a:r>
            <a:r>
              <a:rPr lang="pt-BR" dirty="0" smtClean="0"/>
              <a:t>dado abstratamente </a:t>
            </a:r>
            <a:r>
              <a:rPr lang="pt-BR" dirty="0"/>
              <a:t>pela </a:t>
            </a:r>
            <a:r>
              <a:rPr lang="pt-BR" b="1" dirty="0"/>
              <a:t>função do agente</a:t>
            </a:r>
            <a:r>
              <a:rPr lang="pt-BR" dirty="0"/>
              <a:t>:</a:t>
            </a:r>
          </a:p>
          <a:p>
            <a:pPr lvl="1"/>
            <a:r>
              <a:rPr lang="pt-BR" dirty="0"/>
              <a:t>[</a:t>
            </a:r>
            <a:r>
              <a:rPr lang="pt-BR" i="1" dirty="0"/>
              <a:t>f</a:t>
            </a:r>
            <a:r>
              <a:rPr lang="pt-BR" dirty="0"/>
              <a:t>: </a:t>
            </a:r>
            <a:r>
              <a:rPr lang="pt-BR" i="1" dirty="0" smtClean="0"/>
              <a:t>P* </a:t>
            </a:r>
            <a:r>
              <a:rPr lang="pt-B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pt-BR" i="1" dirty="0" smtClean="0"/>
              <a:t> A</a:t>
            </a:r>
            <a:r>
              <a:rPr lang="pt-BR" dirty="0"/>
              <a:t>]</a:t>
            </a:r>
          </a:p>
          <a:p>
            <a:pPr marL="457200" lvl="1" indent="0">
              <a:buNone/>
            </a:pPr>
            <a:r>
              <a:rPr lang="pt-BR" dirty="0"/>
              <a:t>onde é a </a:t>
            </a:r>
            <a:r>
              <a:rPr lang="pt-BR" i="1" dirty="0"/>
              <a:t>P* </a:t>
            </a:r>
            <a:r>
              <a:rPr lang="pt-BR" dirty="0"/>
              <a:t>é uma </a:t>
            </a:r>
            <a:r>
              <a:rPr lang="pt-BR" dirty="0" smtClean="0"/>
              <a:t>sequência </a:t>
            </a:r>
            <a:r>
              <a:rPr lang="pt-BR" dirty="0"/>
              <a:t>de percepções e </a:t>
            </a:r>
            <a:r>
              <a:rPr lang="pt-BR" i="1" dirty="0" smtClean="0"/>
              <a:t>A </a:t>
            </a:r>
            <a:r>
              <a:rPr lang="pt-BR" dirty="0" smtClean="0"/>
              <a:t>é </a:t>
            </a:r>
            <a:r>
              <a:rPr lang="pt-BR" dirty="0"/>
              <a:t>uma ação.</a:t>
            </a:r>
          </a:p>
          <a:p>
            <a:r>
              <a:rPr lang="pt-BR" dirty="0" smtClean="0"/>
              <a:t>O </a:t>
            </a:r>
            <a:r>
              <a:rPr lang="pt-BR" b="1" dirty="0"/>
              <a:t>programa do agente </a:t>
            </a:r>
            <a:r>
              <a:rPr lang="pt-BR" dirty="0"/>
              <a:t>roda em uma </a:t>
            </a:r>
            <a:r>
              <a:rPr lang="pt-BR" dirty="0" smtClean="0"/>
              <a:t>arquitetura física </a:t>
            </a:r>
            <a:r>
              <a:rPr lang="pt-BR" dirty="0"/>
              <a:t>para produzir </a:t>
            </a:r>
            <a:r>
              <a:rPr lang="pt-BR" i="1" dirty="0"/>
              <a:t>f</a:t>
            </a:r>
            <a:r>
              <a:rPr lang="pt-BR" dirty="0"/>
              <a:t>.</a:t>
            </a:r>
          </a:p>
          <a:p>
            <a:r>
              <a:rPr lang="pt-BR" dirty="0" smtClean="0"/>
              <a:t>Agente </a:t>
            </a:r>
            <a:r>
              <a:rPr lang="pt-BR" dirty="0"/>
              <a:t>= arquitetura + </a:t>
            </a:r>
            <a:r>
              <a:rPr lang="pt-BR" dirty="0" smtClean="0"/>
              <a:t>programa.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43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Exemplo:</a:t>
            </a:r>
            <a:br>
              <a:rPr lang="pt-BR" dirty="0"/>
            </a:br>
            <a:r>
              <a:rPr lang="pt-BR" dirty="0"/>
              <a:t>O mundo do aspirador de pó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Percepções: local e conteúdo</a:t>
            </a:r>
          </a:p>
          <a:p>
            <a:pPr lvl="1"/>
            <a:r>
              <a:rPr lang="pt-BR" dirty="0" smtClean="0"/>
              <a:t>Exemplo</a:t>
            </a:r>
            <a:r>
              <a:rPr lang="pt-BR" dirty="0"/>
              <a:t>: [A, sujo]</a:t>
            </a:r>
          </a:p>
          <a:p>
            <a:r>
              <a:rPr lang="pt-BR" dirty="0" smtClean="0"/>
              <a:t>Ações</a:t>
            </a:r>
            <a:r>
              <a:rPr lang="pt-BR" dirty="0"/>
              <a:t>: Esquerda, Direita, Aspirar, </a:t>
            </a:r>
            <a:r>
              <a:rPr lang="pt-BR" dirty="0" err="1"/>
              <a:t>NoOp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550" y="3314683"/>
            <a:ext cx="3877650" cy="201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54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Inteligência de Enxames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1925" y="1825625"/>
            <a:ext cx="8782049" cy="4351338"/>
          </a:xfrm>
        </p:spPr>
        <p:txBody>
          <a:bodyPr>
            <a:normAutofit/>
          </a:bodyPr>
          <a:lstStyle/>
          <a:p>
            <a:r>
              <a:rPr lang="pt-BR" dirty="0"/>
              <a:t>Seria possível construir sistemas </a:t>
            </a:r>
            <a:r>
              <a:rPr lang="pt-BR" dirty="0" smtClean="0"/>
              <a:t>com comportamento </a:t>
            </a:r>
            <a:r>
              <a:rPr lang="pt-BR" dirty="0"/>
              <a:t>inteligente inspirados </a:t>
            </a:r>
            <a:r>
              <a:rPr lang="pt-BR" dirty="0" smtClean="0"/>
              <a:t>no comportamento </a:t>
            </a:r>
            <a:r>
              <a:rPr lang="pt-BR" dirty="0"/>
              <a:t>de insetos sociais?</a:t>
            </a:r>
          </a:p>
          <a:p>
            <a:endParaRPr lang="pt-BR" dirty="0" smtClean="0"/>
          </a:p>
          <a:p>
            <a:r>
              <a:rPr lang="pt-BR" dirty="0" smtClean="0"/>
              <a:t>Comportamento coletivo, emergente, descentralizado, autônomo e </a:t>
            </a:r>
            <a:r>
              <a:rPr lang="pt-BR" dirty="0" err="1" smtClean="0"/>
              <a:t>auto-organizado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População </a:t>
            </a:r>
            <a:r>
              <a:rPr lang="pt-BR" dirty="0"/>
              <a:t>de agentes simples que </a:t>
            </a:r>
            <a:r>
              <a:rPr lang="pt-BR" dirty="0" smtClean="0"/>
              <a:t>interagem localmente </a:t>
            </a:r>
            <a:r>
              <a:rPr lang="pt-BR" dirty="0"/>
              <a:t>entre si e com o ambiente</a:t>
            </a:r>
          </a:p>
          <a:p>
            <a:pPr lvl="1"/>
            <a:r>
              <a:rPr lang="pt-BR" dirty="0" smtClean="0"/>
              <a:t>Normalmente </a:t>
            </a:r>
            <a:r>
              <a:rPr lang="pt-BR" dirty="0"/>
              <a:t>não há controle centralizado</a:t>
            </a:r>
          </a:p>
          <a:p>
            <a:pPr lvl="1"/>
            <a:r>
              <a:rPr lang="pt-BR" dirty="0" smtClean="0"/>
              <a:t>Interações </a:t>
            </a:r>
            <a:r>
              <a:rPr lang="pt-BR" dirty="0"/>
              <a:t>locais produzem </a:t>
            </a:r>
            <a:r>
              <a:rPr lang="pt-BR" dirty="0" smtClean="0"/>
              <a:t>comportamento global</a:t>
            </a:r>
            <a:endParaRPr lang="pt-BR" dirty="0"/>
          </a:p>
        </p:txBody>
      </p:sp>
      <p:pic>
        <p:nvPicPr>
          <p:cNvPr id="1026" name="Picture 2" descr="http://www.thegraphicrecorder.com/wp-content/uploads/2012/01/Emergen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160" y="142874"/>
            <a:ext cx="4894421" cy="268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openabm.org/files/books/1928/1a-Emergenc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17" y="81959"/>
            <a:ext cx="3752850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26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Inteligência de </a:t>
            </a:r>
            <a:r>
              <a:rPr lang="pt-BR" dirty="0" smtClean="0"/>
              <a:t>Enxames?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err="1"/>
              <a:t>Swarm</a:t>
            </a:r>
            <a:r>
              <a:rPr lang="pt-BR" b="1" dirty="0"/>
              <a:t> </a:t>
            </a:r>
            <a:r>
              <a:rPr lang="pt-BR" b="1" dirty="0" err="1"/>
              <a:t>Intelligence</a:t>
            </a:r>
            <a:r>
              <a:rPr lang="pt-BR" dirty="0"/>
              <a:t>: </a:t>
            </a:r>
            <a:endParaRPr lang="pt-BR" dirty="0" smtClean="0"/>
          </a:p>
          <a:p>
            <a:pPr lvl="1"/>
            <a:r>
              <a:rPr lang="pt-BR" dirty="0" smtClean="0"/>
              <a:t>Pesquisa </a:t>
            </a:r>
            <a:r>
              <a:rPr lang="pt-BR" dirty="0"/>
              <a:t>e projeto </a:t>
            </a:r>
            <a:r>
              <a:rPr lang="pt-BR" dirty="0" smtClean="0"/>
              <a:t>de algoritmos </a:t>
            </a:r>
            <a:r>
              <a:rPr lang="pt-BR" dirty="0"/>
              <a:t>ou dispositivos para solução </a:t>
            </a:r>
            <a:r>
              <a:rPr lang="pt-BR" dirty="0" smtClean="0"/>
              <a:t>de problemas </a:t>
            </a:r>
            <a:r>
              <a:rPr lang="pt-BR" dirty="0"/>
              <a:t>distribuídos inspirados </a:t>
            </a:r>
            <a:r>
              <a:rPr lang="pt-BR" dirty="0" smtClean="0"/>
              <a:t>no comportamento </a:t>
            </a:r>
            <a:r>
              <a:rPr lang="pt-BR" dirty="0"/>
              <a:t>coletivo de colônias de </a:t>
            </a:r>
            <a:r>
              <a:rPr lang="pt-BR" dirty="0" smtClean="0"/>
              <a:t>insetos sociais </a:t>
            </a:r>
            <a:r>
              <a:rPr lang="pt-BR" dirty="0"/>
              <a:t>e outras sociedades de animais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O termo </a:t>
            </a:r>
            <a:r>
              <a:rPr lang="pt-BR" dirty="0" smtClean="0"/>
              <a:t>(proposto </a:t>
            </a:r>
            <a:r>
              <a:rPr lang="pt-BR" dirty="0"/>
              <a:t>no fim </a:t>
            </a:r>
            <a:r>
              <a:rPr lang="pt-BR" dirty="0" smtClean="0"/>
              <a:t>da década de 1980) se </a:t>
            </a:r>
            <a:r>
              <a:rPr lang="pt-BR" dirty="0"/>
              <a:t>referia a sistemas robóticos compostos por uma coleção de agentes simples em um </a:t>
            </a:r>
            <a:r>
              <a:rPr lang="pt-BR" dirty="0" smtClean="0"/>
              <a:t>ambiente interagindo </a:t>
            </a:r>
            <a:r>
              <a:rPr lang="pt-BR" dirty="0"/>
              <a:t>de acordo com regras locais.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7524" y="5705116"/>
            <a:ext cx="5108401" cy="74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42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Enxames</a:t>
            </a:r>
            <a:br>
              <a:rPr lang="pt-BR" dirty="0" smtClean="0"/>
            </a:br>
            <a:r>
              <a:rPr lang="pt-BR" dirty="0" smtClean="0"/>
              <a:t>Inteligência Coletiva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1" y="2133599"/>
            <a:ext cx="7905750" cy="4371975"/>
          </a:xfrm>
        </p:spPr>
        <p:txBody>
          <a:bodyPr>
            <a:normAutofit/>
          </a:bodyPr>
          <a:lstStyle/>
          <a:p>
            <a:r>
              <a:rPr lang="pt-BR" dirty="0"/>
              <a:t>O termo “enxame” (ou coletivo) é utilizado de forma genérica para se referir a qualquer coleção estruturada de agentes capazes de interagir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Exemplos</a:t>
            </a:r>
          </a:p>
          <a:p>
            <a:pPr lvl="2"/>
            <a:r>
              <a:rPr lang="pt-BR" dirty="0" smtClean="0"/>
              <a:t>Enxame de Abelhas</a:t>
            </a:r>
          </a:p>
          <a:p>
            <a:pPr lvl="2"/>
            <a:r>
              <a:rPr lang="pt-BR" dirty="0" smtClean="0"/>
              <a:t>Colônia de Formigas</a:t>
            </a:r>
          </a:p>
          <a:p>
            <a:pPr lvl="2"/>
            <a:r>
              <a:rPr lang="pt-BR" dirty="0" smtClean="0"/>
              <a:t>Revoada de Pássaros</a:t>
            </a:r>
          </a:p>
          <a:p>
            <a:pPr lvl="2"/>
            <a:r>
              <a:rPr lang="pt-BR" dirty="0" smtClean="0"/>
              <a:t>Engarrafamento de carros</a:t>
            </a:r>
          </a:p>
          <a:p>
            <a:pPr lvl="2"/>
            <a:r>
              <a:rPr lang="pt-BR" dirty="0" smtClean="0"/>
              <a:t>Multidão</a:t>
            </a:r>
          </a:p>
          <a:p>
            <a:pPr lvl="2"/>
            <a:r>
              <a:rPr lang="pt-BR" dirty="0" smtClean="0"/>
              <a:t>Economia</a:t>
            </a:r>
          </a:p>
          <a:p>
            <a:pPr lvl="2"/>
            <a:r>
              <a:rPr lang="pt-BR" dirty="0" smtClean="0"/>
              <a:t>...</a:t>
            </a:r>
          </a:p>
          <a:p>
            <a:pPr lvl="1"/>
            <a:r>
              <a:rPr lang="pt-BR" dirty="0" smtClean="0"/>
              <a:t>Interesse em comportamentos coletivos (não apenas movimentos espaciais)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76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Algoritmos</a:t>
            </a:r>
            <a:endParaRPr lang="pt-BR" dirty="0"/>
          </a:p>
          <a:p>
            <a:pPr lvl="1"/>
            <a:r>
              <a:rPr lang="pt-BR" dirty="0">
                <a:hlinkClick r:id="rId2"/>
              </a:rPr>
              <a:t>1.1 </a:t>
            </a:r>
            <a:r>
              <a:rPr lang="pt-BR" dirty="0" err="1">
                <a:hlinkClick r:id="rId2"/>
              </a:rPr>
              <a:t>Particle</a:t>
            </a:r>
            <a:r>
              <a:rPr lang="pt-BR" dirty="0">
                <a:hlinkClick r:id="rId2"/>
              </a:rPr>
              <a:t> </a:t>
            </a:r>
            <a:r>
              <a:rPr lang="pt-BR" dirty="0" err="1">
                <a:hlinkClick r:id="rId2"/>
              </a:rPr>
              <a:t>swarm</a:t>
            </a:r>
            <a:r>
              <a:rPr lang="pt-BR" dirty="0">
                <a:hlinkClick r:id="rId2"/>
              </a:rPr>
              <a:t> </a:t>
            </a:r>
            <a:r>
              <a:rPr lang="pt-BR" dirty="0" err="1" smtClean="0">
                <a:hlinkClick r:id="rId2"/>
              </a:rPr>
              <a:t>optimization</a:t>
            </a:r>
            <a:r>
              <a:rPr lang="pt-BR" dirty="0" smtClean="0"/>
              <a:t> (1995)</a:t>
            </a:r>
            <a:endParaRPr lang="pt-BR" dirty="0"/>
          </a:p>
          <a:p>
            <a:pPr lvl="1"/>
            <a:r>
              <a:rPr lang="pt-BR" dirty="0">
                <a:hlinkClick r:id="rId3"/>
              </a:rPr>
              <a:t>1.2 </a:t>
            </a:r>
            <a:r>
              <a:rPr lang="pt-BR" dirty="0" err="1">
                <a:hlinkClick r:id="rId3"/>
              </a:rPr>
              <a:t>Ant</a:t>
            </a:r>
            <a:r>
              <a:rPr lang="pt-BR" dirty="0">
                <a:hlinkClick r:id="rId3"/>
              </a:rPr>
              <a:t> </a:t>
            </a:r>
            <a:r>
              <a:rPr lang="pt-BR" dirty="0" err="1">
                <a:hlinkClick r:id="rId3"/>
              </a:rPr>
              <a:t>colony</a:t>
            </a:r>
            <a:r>
              <a:rPr lang="pt-BR" dirty="0">
                <a:hlinkClick r:id="rId3"/>
              </a:rPr>
              <a:t> </a:t>
            </a:r>
            <a:r>
              <a:rPr lang="pt-BR" dirty="0" err="1" smtClean="0">
                <a:hlinkClick r:id="rId3"/>
              </a:rPr>
              <a:t>optimization</a:t>
            </a:r>
            <a:r>
              <a:rPr lang="pt-BR" dirty="0" smtClean="0"/>
              <a:t> (1992) – Tese de Marco </a:t>
            </a:r>
            <a:r>
              <a:rPr lang="pt-BR" dirty="0" err="1" smtClean="0"/>
              <a:t>Dorigo</a:t>
            </a:r>
            <a:endParaRPr lang="pt-BR" dirty="0"/>
          </a:p>
          <a:p>
            <a:pPr lvl="1"/>
            <a:r>
              <a:rPr lang="pt-BR" dirty="0">
                <a:hlinkClick r:id="rId4"/>
              </a:rPr>
              <a:t>1.3 </a:t>
            </a:r>
            <a:r>
              <a:rPr lang="pt-BR" dirty="0" err="1">
                <a:hlinkClick r:id="rId4"/>
              </a:rPr>
              <a:t>Ant</a:t>
            </a:r>
            <a:r>
              <a:rPr lang="pt-BR" dirty="0">
                <a:hlinkClick r:id="rId4"/>
              </a:rPr>
              <a:t> </a:t>
            </a:r>
            <a:r>
              <a:rPr lang="pt-BR" dirty="0" err="1">
                <a:hlinkClick r:id="rId4"/>
              </a:rPr>
              <a:t>lion</a:t>
            </a:r>
            <a:r>
              <a:rPr lang="pt-BR" dirty="0">
                <a:hlinkClick r:id="rId4"/>
              </a:rPr>
              <a:t> </a:t>
            </a:r>
            <a:r>
              <a:rPr lang="pt-BR" dirty="0" err="1" smtClean="0">
                <a:hlinkClick r:id="rId4"/>
              </a:rPr>
              <a:t>optimizer</a:t>
            </a:r>
            <a:r>
              <a:rPr lang="pt-BR" dirty="0" smtClean="0"/>
              <a:t> (2015)</a:t>
            </a:r>
            <a:endParaRPr lang="pt-BR" dirty="0"/>
          </a:p>
          <a:p>
            <a:pPr lvl="1"/>
            <a:r>
              <a:rPr lang="pt-BR" dirty="0">
                <a:hlinkClick r:id="rId5"/>
              </a:rPr>
              <a:t>1.4 Artificial </a:t>
            </a:r>
            <a:r>
              <a:rPr lang="pt-BR" dirty="0" err="1">
                <a:hlinkClick r:id="rId5"/>
              </a:rPr>
              <a:t>bee</a:t>
            </a:r>
            <a:r>
              <a:rPr lang="pt-BR" dirty="0">
                <a:hlinkClick r:id="rId5"/>
              </a:rPr>
              <a:t> </a:t>
            </a:r>
            <a:r>
              <a:rPr lang="pt-BR" dirty="0" err="1">
                <a:hlinkClick r:id="rId5"/>
              </a:rPr>
              <a:t>colony</a:t>
            </a:r>
            <a:r>
              <a:rPr lang="pt-BR" dirty="0">
                <a:hlinkClick r:id="rId5"/>
              </a:rPr>
              <a:t> </a:t>
            </a:r>
            <a:r>
              <a:rPr lang="pt-BR" dirty="0" err="1" smtClean="0">
                <a:hlinkClick r:id="rId5"/>
              </a:rPr>
              <a:t>algorithm</a:t>
            </a:r>
            <a:r>
              <a:rPr lang="pt-BR" dirty="0" smtClean="0"/>
              <a:t> (2005)</a:t>
            </a:r>
            <a:endParaRPr lang="pt-BR" dirty="0"/>
          </a:p>
          <a:p>
            <a:pPr lvl="1"/>
            <a:r>
              <a:rPr lang="pt-BR" dirty="0">
                <a:hlinkClick r:id="rId6"/>
              </a:rPr>
              <a:t>1.5 </a:t>
            </a:r>
            <a:r>
              <a:rPr lang="pt-BR" dirty="0" err="1">
                <a:hlinkClick r:id="rId6"/>
              </a:rPr>
              <a:t>Bacterial</a:t>
            </a:r>
            <a:r>
              <a:rPr lang="pt-BR" dirty="0">
                <a:hlinkClick r:id="rId6"/>
              </a:rPr>
              <a:t> </a:t>
            </a:r>
            <a:r>
              <a:rPr lang="pt-BR" dirty="0" err="1">
                <a:hlinkClick r:id="rId6"/>
              </a:rPr>
              <a:t>colony</a:t>
            </a:r>
            <a:r>
              <a:rPr lang="pt-BR" dirty="0">
                <a:hlinkClick r:id="rId6"/>
              </a:rPr>
              <a:t> </a:t>
            </a:r>
            <a:r>
              <a:rPr lang="pt-BR" dirty="0" err="1" smtClean="0">
                <a:hlinkClick r:id="rId6"/>
              </a:rPr>
              <a:t>optimization</a:t>
            </a:r>
            <a:r>
              <a:rPr lang="pt-BR" dirty="0" smtClean="0"/>
              <a:t> </a:t>
            </a:r>
            <a:endParaRPr lang="pt-BR" dirty="0"/>
          </a:p>
          <a:p>
            <a:pPr lvl="1"/>
            <a:r>
              <a:rPr lang="pt-BR" dirty="0">
                <a:hlinkClick r:id="rId7"/>
              </a:rPr>
              <a:t>1.6 </a:t>
            </a:r>
            <a:r>
              <a:rPr lang="pt-BR" dirty="0" err="1">
                <a:hlinkClick r:id="rId7"/>
              </a:rPr>
              <a:t>Differential</a:t>
            </a:r>
            <a:r>
              <a:rPr lang="pt-BR" dirty="0">
                <a:hlinkClick r:id="rId7"/>
              </a:rPr>
              <a:t> </a:t>
            </a:r>
            <a:r>
              <a:rPr lang="pt-BR" dirty="0" err="1">
                <a:hlinkClick r:id="rId7"/>
              </a:rPr>
              <a:t>evolution</a:t>
            </a:r>
            <a:endParaRPr lang="pt-BR" dirty="0"/>
          </a:p>
          <a:p>
            <a:pPr lvl="1"/>
            <a:r>
              <a:rPr lang="pt-BR" dirty="0">
                <a:hlinkClick r:id="rId8"/>
              </a:rPr>
              <a:t>1.7 The </a:t>
            </a:r>
            <a:r>
              <a:rPr lang="pt-BR" dirty="0" err="1">
                <a:hlinkClick r:id="rId8"/>
              </a:rPr>
              <a:t>bees</a:t>
            </a:r>
            <a:r>
              <a:rPr lang="pt-BR" dirty="0">
                <a:hlinkClick r:id="rId8"/>
              </a:rPr>
              <a:t> </a:t>
            </a:r>
            <a:r>
              <a:rPr lang="pt-BR" dirty="0" err="1" smtClean="0">
                <a:hlinkClick r:id="rId8"/>
              </a:rPr>
              <a:t>algorithm</a:t>
            </a:r>
            <a:r>
              <a:rPr lang="pt-BR" dirty="0" smtClean="0"/>
              <a:t> (2005)</a:t>
            </a:r>
            <a:endParaRPr lang="pt-BR" dirty="0"/>
          </a:p>
          <a:p>
            <a:pPr lvl="1"/>
            <a:r>
              <a:rPr lang="pt-BR" dirty="0">
                <a:hlinkClick r:id="rId9"/>
              </a:rPr>
              <a:t>1.8 Artificial </a:t>
            </a:r>
            <a:r>
              <a:rPr lang="pt-BR" dirty="0" err="1">
                <a:hlinkClick r:id="rId9"/>
              </a:rPr>
              <a:t>immune</a:t>
            </a:r>
            <a:r>
              <a:rPr lang="pt-BR" dirty="0">
                <a:hlinkClick r:id="rId9"/>
              </a:rPr>
              <a:t> systems</a:t>
            </a:r>
            <a:endParaRPr lang="pt-BR" dirty="0"/>
          </a:p>
          <a:p>
            <a:pPr lvl="1"/>
            <a:r>
              <a:rPr lang="pt-BR" dirty="0">
                <a:hlinkClick r:id="rId10"/>
              </a:rPr>
              <a:t>1.9 </a:t>
            </a:r>
            <a:r>
              <a:rPr lang="pt-BR" dirty="0" err="1">
                <a:hlinkClick r:id="rId10"/>
              </a:rPr>
              <a:t>Grey</a:t>
            </a:r>
            <a:r>
              <a:rPr lang="pt-BR" dirty="0">
                <a:hlinkClick r:id="rId10"/>
              </a:rPr>
              <a:t> </a:t>
            </a:r>
            <a:r>
              <a:rPr lang="pt-BR" dirty="0" err="1">
                <a:hlinkClick r:id="rId10"/>
              </a:rPr>
              <a:t>wolf</a:t>
            </a:r>
            <a:r>
              <a:rPr lang="pt-BR" dirty="0">
                <a:hlinkClick r:id="rId10"/>
              </a:rPr>
              <a:t> </a:t>
            </a:r>
            <a:r>
              <a:rPr lang="pt-BR" dirty="0" err="1" smtClean="0">
                <a:hlinkClick r:id="rId10"/>
              </a:rPr>
              <a:t>optimizer</a:t>
            </a:r>
            <a:r>
              <a:rPr lang="pt-BR" dirty="0" smtClean="0"/>
              <a:t> (2014)</a:t>
            </a:r>
            <a:endParaRPr lang="pt-BR" dirty="0"/>
          </a:p>
          <a:p>
            <a:pPr lvl="1"/>
            <a:r>
              <a:rPr lang="pt-BR" dirty="0">
                <a:hlinkClick r:id="rId11"/>
              </a:rPr>
              <a:t>1.10 </a:t>
            </a:r>
            <a:r>
              <a:rPr lang="pt-BR" dirty="0" err="1">
                <a:hlinkClick r:id="rId11"/>
              </a:rPr>
              <a:t>Bat</a:t>
            </a:r>
            <a:r>
              <a:rPr lang="pt-BR" dirty="0">
                <a:hlinkClick r:id="rId11"/>
              </a:rPr>
              <a:t> </a:t>
            </a:r>
            <a:r>
              <a:rPr lang="pt-BR" dirty="0" err="1" smtClean="0">
                <a:hlinkClick r:id="rId11"/>
              </a:rPr>
              <a:t>algorithm</a:t>
            </a:r>
            <a:r>
              <a:rPr lang="pt-BR" dirty="0" smtClean="0"/>
              <a:t> (2010)</a:t>
            </a:r>
            <a:endParaRPr lang="pt-BR" dirty="0"/>
          </a:p>
          <a:p>
            <a:pPr lvl="1"/>
            <a:r>
              <a:rPr lang="pt-BR" dirty="0">
                <a:hlinkClick r:id="rId12"/>
              </a:rPr>
              <a:t>1.11 </a:t>
            </a:r>
            <a:r>
              <a:rPr lang="pt-BR" dirty="0" err="1">
                <a:hlinkClick r:id="rId12"/>
              </a:rPr>
              <a:t>Multi-Verse</a:t>
            </a:r>
            <a:r>
              <a:rPr lang="pt-BR" dirty="0">
                <a:hlinkClick r:id="rId12"/>
              </a:rPr>
              <a:t> </a:t>
            </a:r>
            <a:r>
              <a:rPr lang="pt-BR" dirty="0" err="1" smtClean="0">
                <a:hlinkClick r:id="rId12"/>
              </a:rPr>
              <a:t>Optimizer</a:t>
            </a:r>
            <a:r>
              <a:rPr lang="pt-BR" dirty="0" smtClean="0"/>
              <a:t> (2015)</a:t>
            </a:r>
            <a:endParaRPr lang="pt-BR" dirty="0"/>
          </a:p>
          <a:p>
            <a:pPr lvl="1"/>
            <a:r>
              <a:rPr lang="pt-BR" dirty="0">
                <a:hlinkClick r:id="rId13"/>
              </a:rPr>
              <a:t>1.12 </a:t>
            </a:r>
            <a:r>
              <a:rPr lang="pt-BR" dirty="0" err="1">
                <a:hlinkClick r:id="rId13"/>
              </a:rPr>
              <a:t>Gravitational</a:t>
            </a:r>
            <a:r>
              <a:rPr lang="pt-BR" dirty="0">
                <a:hlinkClick r:id="rId13"/>
              </a:rPr>
              <a:t> </a:t>
            </a:r>
            <a:r>
              <a:rPr lang="pt-BR" dirty="0" err="1">
                <a:hlinkClick r:id="rId13"/>
              </a:rPr>
              <a:t>search</a:t>
            </a:r>
            <a:r>
              <a:rPr lang="pt-BR" dirty="0">
                <a:hlinkClick r:id="rId13"/>
              </a:rPr>
              <a:t> </a:t>
            </a:r>
            <a:r>
              <a:rPr lang="pt-BR" dirty="0" err="1" smtClean="0">
                <a:hlinkClick r:id="rId13"/>
              </a:rPr>
              <a:t>algorithm</a:t>
            </a:r>
            <a:r>
              <a:rPr lang="pt-BR" dirty="0" smtClean="0"/>
              <a:t> (2009)</a:t>
            </a:r>
            <a:endParaRPr lang="pt-BR" dirty="0"/>
          </a:p>
          <a:p>
            <a:pPr lvl="1"/>
            <a:r>
              <a:rPr lang="pt-BR" dirty="0">
                <a:hlinkClick r:id="rId14"/>
              </a:rPr>
              <a:t>1.13 </a:t>
            </a:r>
            <a:r>
              <a:rPr lang="pt-BR" dirty="0" err="1">
                <a:hlinkClick r:id="rId14"/>
              </a:rPr>
              <a:t>Altruism</a:t>
            </a:r>
            <a:r>
              <a:rPr lang="pt-BR" dirty="0">
                <a:hlinkClick r:id="rId14"/>
              </a:rPr>
              <a:t> </a:t>
            </a:r>
            <a:r>
              <a:rPr lang="pt-BR" dirty="0" err="1" smtClean="0">
                <a:hlinkClick r:id="rId14"/>
              </a:rPr>
              <a:t>algorithm</a:t>
            </a:r>
            <a:r>
              <a:rPr lang="pt-BR" dirty="0" smtClean="0"/>
              <a:t> (2011)</a:t>
            </a:r>
            <a:endParaRPr lang="pt-BR" dirty="0"/>
          </a:p>
          <a:p>
            <a:pPr lvl="1"/>
            <a:r>
              <a:rPr lang="pt-BR" dirty="0">
                <a:hlinkClick r:id="rId15"/>
              </a:rPr>
              <a:t>1.14 </a:t>
            </a:r>
            <a:r>
              <a:rPr lang="pt-BR" dirty="0" err="1">
                <a:hlinkClick r:id="rId15"/>
              </a:rPr>
              <a:t>Glowworm</a:t>
            </a:r>
            <a:r>
              <a:rPr lang="pt-BR" dirty="0">
                <a:hlinkClick r:id="rId15"/>
              </a:rPr>
              <a:t> </a:t>
            </a:r>
            <a:r>
              <a:rPr lang="pt-BR" dirty="0" err="1">
                <a:hlinkClick r:id="rId15"/>
              </a:rPr>
              <a:t>swarm</a:t>
            </a:r>
            <a:r>
              <a:rPr lang="pt-BR" dirty="0">
                <a:hlinkClick r:id="rId15"/>
              </a:rPr>
              <a:t> </a:t>
            </a:r>
            <a:r>
              <a:rPr lang="pt-BR" dirty="0" err="1" smtClean="0">
                <a:hlinkClick r:id="rId15"/>
              </a:rPr>
              <a:t>optimization</a:t>
            </a:r>
            <a:r>
              <a:rPr lang="pt-BR" dirty="0" smtClean="0"/>
              <a:t> (2005)</a:t>
            </a:r>
            <a:endParaRPr lang="pt-BR" dirty="0"/>
          </a:p>
          <a:p>
            <a:pPr lvl="1"/>
            <a:r>
              <a:rPr lang="pt-BR" dirty="0">
                <a:hlinkClick r:id="rId16"/>
              </a:rPr>
              <a:t>1.15 River </a:t>
            </a:r>
            <a:r>
              <a:rPr lang="pt-BR" dirty="0" err="1">
                <a:hlinkClick r:id="rId16"/>
              </a:rPr>
              <a:t>formation</a:t>
            </a:r>
            <a:r>
              <a:rPr lang="pt-BR" dirty="0">
                <a:hlinkClick r:id="rId16"/>
              </a:rPr>
              <a:t> dynamics</a:t>
            </a:r>
            <a:endParaRPr lang="pt-BR" dirty="0"/>
          </a:p>
          <a:p>
            <a:pPr lvl="1"/>
            <a:r>
              <a:rPr lang="pt-BR" dirty="0">
                <a:hlinkClick r:id="rId17"/>
              </a:rPr>
              <a:t>1.16 Self-</a:t>
            </a:r>
            <a:r>
              <a:rPr lang="pt-BR" dirty="0" err="1">
                <a:hlinkClick r:id="rId17"/>
              </a:rPr>
              <a:t>propelled</a:t>
            </a:r>
            <a:r>
              <a:rPr lang="pt-BR" dirty="0">
                <a:hlinkClick r:id="rId17"/>
              </a:rPr>
              <a:t> </a:t>
            </a:r>
            <a:r>
              <a:rPr lang="pt-BR" dirty="0" err="1" smtClean="0">
                <a:hlinkClick r:id="rId17"/>
              </a:rPr>
              <a:t>particles</a:t>
            </a:r>
            <a:r>
              <a:rPr lang="pt-BR" dirty="0" smtClean="0"/>
              <a:t> (1995)</a:t>
            </a:r>
            <a:endParaRPr lang="pt-BR" dirty="0"/>
          </a:p>
          <a:p>
            <a:pPr lvl="1"/>
            <a:r>
              <a:rPr lang="pt-BR" dirty="0">
                <a:hlinkClick r:id="rId18"/>
              </a:rPr>
              <a:t>1.17 </a:t>
            </a:r>
            <a:r>
              <a:rPr lang="pt-BR" dirty="0" err="1">
                <a:hlinkClick r:id="rId18"/>
              </a:rPr>
              <a:t>Stochastic</a:t>
            </a:r>
            <a:r>
              <a:rPr lang="pt-BR" dirty="0">
                <a:hlinkClick r:id="rId18"/>
              </a:rPr>
              <a:t> </a:t>
            </a:r>
            <a:r>
              <a:rPr lang="pt-BR" dirty="0" err="1">
                <a:hlinkClick r:id="rId18"/>
              </a:rPr>
              <a:t>diffusion</a:t>
            </a:r>
            <a:r>
              <a:rPr lang="pt-BR" dirty="0">
                <a:hlinkClick r:id="rId18"/>
              </a:rPr>
              <a:t> </a:t>
            </a:r>
            <a:r>
              <a:rPr lang="pt-BR" dirty="0" err="1">
                <a:hlinkClick r:id="rId18"/>
              </a:rPr>
              <a:t>search</a:t>
            </a:r>
            <a:endParaRPr lang="pt-BR" dirty="0"/>
          </a:p>
          <a:p>
            <a:pPr lvl="1"/>
            <a:r>
              <a:rPr lang="pt-BR" dirty="0">
                <a:hlinkClick r:id="rId19"/>
              </a:rPr>
              <a:t>1.18 </a:t>
            </a:r>
            <a:r>
              <a:rPr lang="pt-BR" dirty="0" err="1">
                <a:hlinkClick r:id="rId19"/>
              </a:rPr>
              <a:t>Multi-swarm</a:t>
            </a:r>
            <a:r>
              <a:rPr lang="pt-BR" dirty="0">
                <a:hlinkClick r:id="rId19"/>
              </a:rPr>
              <a:t> </a:t>
            </a:r>
            <a:r>
              <a:rPr lang="pt-BR" dirty="0" err="1">
                <a:hlinkClick r:id="rId19"/>
              </a:rPr>
              <a:t>optimization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80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Inteligência Coletiva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inteligência coletiva é uma propriedade de sistemas compostos por agentes não (ou pouco) inteligentes e com capacidade individual limitada, capazes de apresentar comportamentos coletivos </a:t>
            </a:r>
            <a:r>
              <a:rPr lang="pt-BR" dirty="0" smtClean="0"/>
              <a:t>inteligentes </a:t>
            </a:r>
            <a:r>
              <a:rPr lang="pt-BR" dirty="0"/>
              <a:t>(WHITE &amp; PAGUREK, 1998).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/>
              <a:t>Algumas propriedades da inteligência coletiva: </a:t>
            </a:r>
            <a:endParaRPr lang="pt-BR" dirty="0" smtClean="0"/>
          </a:p>
          <a:p>
            <a:pPr lvl="1"/>
            <a:r>
              <a:rPr lang="pt-BR" dirty="0" smtClean="0"/>
              <a:t>Proximidade</a:t>
            </a:r>
            <a:r>
              <a:rPr lang="pt-BR" dirty="0"/>
              <a:t>: os agentes devem ser capazes de interagir; </a:t>
            </a:r>
            <a:endParaRPr lang="pt-BR" dirty="0" smtClean="0"/>
          </a:p>
          <a:p>
            <a:pPr lvl="1"/>
            <a:r>
              <a:rPr lang="pt-BR" dirty="0" smtClean="0"/>
              <a:t>Qualidade</a:t>
            </a:r>
            <a:r>
              <a:rPr lang="pt-BR" dirty="0"/>
              <a:t>: os agentes devem ser capazes de avaliar seus comportamentos; </a:t>
            </a:r>
            <a:endParaRPr lang="pt-BR" dirty="0" smtClean="0"/>
          </a:p>
          <a:p>
            <a:pPr lvl="1"/>
            <a:r>
              <a:rPr lang="pt-BR" dirty="0" smtClean="0"/>
              <a:t>Diversidade</a:t>
            </a:r>
            <a:r>
              <a:rPr lang="pt-BR" dirty="0"/>
              <a:t>: permite ao sistema reagir a situações inesperadas; </a:t>
            </a:r>
            <a:endParaRPr lang="pt-BR" dirty="0" smtClean="0"/>
          </a:p>
          <a:p>
            <a:pPr lvl="1"/>
            <a:r>
              <a:rPr lang="pt-BR" dirty="0" smtClean="0"/>
              <a:t>Estabilidade</a:t>
            </a:r>
            <a:r>
              <a:rPr lang="pt-BR" dirty="0"/>
              <a:t>: nem todas as variações ambientais devem afetar o comportamento de um agente; </a:t>
            </a:r>
            <a:endParaRPr lang="pt-BR" dirty="0" smtClean="0"/>
          </a:p>
          <a:p>
            <a:pPr lvl="1"/>
            <a:r>
              <a:rPr lang="pt-BR" dirty="0" smtClean="0"/>
              <a:t>Adaptabilidade</a:t>
            </a:r>
            <a:r>
              <a:rPr lang="pt-BR" dirty="0"/>
              <a:t>: capacidade de se adequar a variações ambientais. </a:t>
            </a:r>
          </a:p>
        </p:txBody>
      </p:sp>
    </p:spTree>
    <p:extLst>
      <p:ext uri="{BB962C8B-B14F-4D97-AF65-F5344CB8AC3E}">
        <p14:creationId xmlns:p14="http://schemas.microsoft.com/office/powerpoint/2010/main" val="272703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Linhas de Pesquisa – Inteligência de Enxames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Duas principais linhas de pesquisa podem ser observadas em inteligência de </a:t>
            </a:r>
            <a:r>
              <a:rPr lang="pt-BR" dirty="0" smtClean="0"/>
              <a:t>enxames: </a:t>
            </a:r>
            <a:endParaRPr lang="pt-BR" dirty="0" smtClean="0"/>
          </a:p>
          <a:p>
            <a:pPr lvl="1"/>
            <a:r>
              <a:rPr lang="pt-BR" dirty="0" smtClean="0"/>
              <a:t>Trabalhos inspirados por comportamentos sociais de insetos e outros animais; </a:t>
            </a:r>
          </a:p>
          <a:p>
            <a:pPr lvl="1"/>
            <a:r>
              <a:rPr lang="pt-BR" dirty="0" smtClean="0"/>
              <a:t>Trabalhos inspirados na habilidade das sociedades humanas em processar conhecimento. </a:t>
            </a:r>
          </a:p>
          <a:p>
            <a:endParaRPr lang="pt-BR" dirty="0"/>
          </a:p>
          <a:p>
            <a:r>
              <a:rPr lang="pt-BR" dirty="0" smtClean="0"/>
              <a:t>Embora existam diferenças entre essas abordagens, elas possuem a seguinte característica importante em comum: </a:t>
            </a:r>
            <a:endParaRPr lang="pt-BR" dirty="0"/>
          </a:p>
          <a:p>
            <a:pPr lvl="1"/>
            <a:r>
              <a:rPr lang="pt-BR" b="1" dirty="0" smtClean="0"/>
              <a:t>População de indivíduos</a:t>
            </a:r>
            <a:r>
              <a:rPr lang="pt-BR" dirty="0" smtClean="0"/>
              <a:t> capazes de interagir entre </a:t>
            </a:r>
            <a:r>
              <a:rPr lang="pt-BR" b="1" dirty="0" smtClean="0"/>
              <a:t>si e com o ambiente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35608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Inteligência de Enxames ou</a:t>
            </a:r>
            <a:br>
              <a:rPr lang="pt-BR" dirty="0"/>
            </a:br>
            <a:r>
              <a:rPr lang="pt-BR" dirty="0"/>
              <a:t>Inteligência Coletiva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pt-BR" sz="3600" dirty="0" smtClean="0"/>
          </a:p>
          <a:p>
            <a:r>
              <a:rPr lang="pt-BR" sz="3600" dirty="0" smtClean="0"/>
              <a:t>Motivação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883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é IA?</a:t>
            </a:r>
          </a:p>
          <a:p>
            <a:r>
              <a:rPr lang="pt-BR" dirty="0" smtClean="0"/>
              <a:t>O que é um Sistema Inteligente?</a:t>
            </a:r>
          </a:p>
          <a:p>
            <a:r>
              <a:rPr lang="pt-BR" dirty="0" smtClean="0"/>
              <a:t>Agentes</a:t>
            </a:r>
          </a:p>
          <a:p>
            <a:r>
              <a:rPr lang="pt-BR" dirty="0" smtClean="0"/>
              <a:t>Inteligência de Enxames</a:t>
            </a:r>
          </a:p>
          <a:p>
            <a:r>
              <a:rPr lang="pt-BR" dirty="0" smtClean="0"/>
              <a:t>Motivação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37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Simulação de Colônia de Formigas no</a:t>
            </a:r>
            <a:br>
              <a:rPr lang="pt-BR" dirty="0"/>
            </a:br>
            <a:r>
              <a:rPr lang="pt-BR" dirty="0" err="1"/>
              <a:t>Matlab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hlinkClick r:id="rId2"/>
              </a:rPr>
              <a:t>https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www.youtube.com/watch?v=wrloH6FCoEg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Formigas </a:t>
            </a:r>
            <a:r>
              <a:rPr lang="pt-BR" dirty="0"/>
              <a:t>saindo do </a:t>
            </a:r>
            <a:r>
              <a:rPr lang="pt-BR" dirty="0" smtClean="0"/>
              <a:t>ninho (anel rosa) </a:t>
            </a:r>
            <a:r>
              <a:rPr lang="pt-BR" dirty="0"/>
              <a:t>para </a:t>
            </a:r>
            <a:r>
              <a:rPr lang="pt-BR" dirty="0" smtClean="0"/>
              <a:t>procurar comida (anel azul)</a:t>
            </a:r>
          </a:p>
          <a:p>
            <a:pPr lvl="1"/>
            <a:r>
              <a:rPr lang="pt-BR" dirty="0" smtClean="0"/>
              <a:t> </a:t>
            </a:r>
            <a:r>
              <a:rPr lang="pt-BR" dirty="0" smtClean="0">
                <a:solidFill>
                  <a:srgbClr val="0070C0"/>
                </a:solidFill>
              </a:rPr>
              <a:t>*</a:t>
            </a:r>
            <a:r>
              <a:rPr lang="pt-BR" dirty="0" smtClean="0"/>
              <a:t> - Formigas e </a:t>
            </a:r>
            <a:r>
              <a:rPr lang="pt-BR" baseline="300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pt-BR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 smtClean="0">
                <a:cs typeface="Times New Roman" panose="02020603050405020304" pitchFamily="18" charset="0"/>
              </a:rPr>
              <a:t>-</a:t>
            </a:r>
            <a:r>
              <a:rPr lang="pt-BR" dirty="0">
                <a:solidFill>
                  <a:srgbClr val="FF00FF"/>
                </a:solidFill>
                <a:cs typeface="Times New Roman" panose="02020603050405020304" pitchFamily="18" charset="0"/>
              </a:rPr>
              <a:t> </a:t>
            </a:r>
            <a:r>
              <a:rPr lang="pt-BR" dirty="0" smtClean="0">
                <a:cs typeface="Times New Roman" panose="02020603050405020304" pitchFamily="18" charset="0"/>
              </a:rPr>
              <a:t>Trilha de </a:t>
            </a:r>
            <a:r>
              <a:rPr lang="pt-BR" dirty="0" err="1" smtClean="0">
                <a:cs typeface="Times New Roman" panose="02020603050405020304" pitchFamily="18" charset="0"/>
              </a:rPr>
              <a:t>feromônios</a:t>
            </a:r>
            <a:endParaRPr lang="pt-BR" dirty="0"/>
          </a:p>
          <a:p>
            <a:r>
              <a:rPr lang="pt-BR" dirty="0" smtClean="0"/>
              <a:t>Movimentos </a:t>
            </a:r>
            <a:r>
              <a:rPr lang="pt-BR" dirty="0"/>
              <a:t>iniciais são aleatórios</a:t>
            </a:r>
          </a:p>
          <a:p>
            <a:r>
              <a:rPr lang="pt-BR" dirty="0" smtClean="0"/>
              <a:t>Quando </a:t>
            </a:r>
            <a:r>
              <a:rPr lang="pt-BR" dirty="0"/>
              <a:t>uma formiga encontra comida </a:t>
            </a:r>
            <a:r>
              <a:rPr lang="pt-BR" dirty="0" smtClean="0"/>
              <a:t>ela deixa </a:t>
            </a:r>
            <a:r>
              <a:rPr lang="pt-BR" dirty="0"/>
              <a:t>uma trilha de </a:t>
            </a:r>
            <a:r>
              <a:rPr lang="pt-BR" b="1" dirty="0" err="1"/>
              <a:t>feromônio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2874" y="4665545"/>
            <a:ext cx="5798251" cy="204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55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Feromônios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Substâncias químicas </a:t>
            </a:r>
            <a:r>
              <a:rPr lang="pt-BR" dirty="0" err="1"/>
              <a:t>que,captadas</a:t>
            </a:r>
            <a:r>
              <a:rPr lang="pt-BR" dirty="0"/>
              <a:t> </a:t>
            </a:r>
            <a:r>
              <a:rPr lang="pt-BR" dirty="0" smtClean="0"/>
              <a:t>por animais </a:t>
            </a:r>
            <a:r>
              <a:rPr lang="pt-BR" dirty="0"/>
              <a:t>de uma mesma </a:t>
            </a:r>
            <a:r>
              <a:rPr lang="pt-BR" dirty="0" smtClean="0"/>
              <a:t>espécie (intraespecífica</a:t>
            </a:r>
            <a:r>
              <a:rPr lang="pt-BR" dirty="0"/>
              <a:t>), permitem o </a:t>
            </a:r>
            <a:r>
              <a:rPr lang="pt-BR" dirty="0" smtClean="0"/>
              <a:t>reconhecimento mútuo </a:t>
            </a:r>
            <a:r>
              <a:rPr lang="pt-BR" dirty="0"/>
              <a:t>e sexual dos indivíduos.</a:t>
            </a:r>
          </a:p>
          <a:p>
            <a:endParaRPr lang="pt-BR" dirty="0" smtClean="0"/>
          </a:p>
          <a:p>
            <a:r>
              <a:rPr lang="pt-BR" dirty="0" smtClean="0"/>
              <a:t>São </a:t>
            </a:r>
            <a:r>
              <a:rPr lang="pt-BR" dirty="0"/>
              <a:t>capazes de suscitar reações </a:t>
            </a:r>
            <a:r>
              <a:rPr lang="pt-BR" dirty="0" smtClean="0"/>
              <a:t>específicas de </a:t>
            </a:r>
            <a:r>
              <a:rPr lang="pt-BR" dirty="0"/>
              <a:t>tipo fisiológico e/ou comportamental </a:t>
            </a:r>
            <a:r>
              <a:rPr lang="pt-BR" dirty="0" smtClean="0"/>
              <a:t>em outros membros </a:t>
            </a:r>
            <a:r>
              <a:rPr lang="pt-BR" dirty="0"/>
              <a:t>que estejam </a:t>
            </a:r>
            <a:r>
              <a:rPr lang="pt-BR" dirty="0" smtClean="0"/>
              <a:t>num determinado </a:t>
            </a:r>
            <a:r>
              <a:rPr lang="pt-BR" dirty="0"/>
              <a:t>raio do espaço físico </a:t>
            </a:r>
            <a:r>
              <a:rPr lang="pt-BR" dirty="0" smtClean="0"/>
              <a:t>ocupado pelo </a:t>
            </a:r>
            <a:r>
              <a:rPr lang="pt-BR" dirty="0"/>
              <a:t>excretor.</a:t>
            </a:r>
          </a:p>
        </p:txBody>
      </p:sp>
    </p:spTree>
    <p:extLst>
      <p:ext uri="{BB962C8B-B14F-4D97-AF65-F5344CB8AC3E}">
        <p14:creationId xmlns:p14="http://schemas.microsoft.com/office/powerpoint/2010/main" val="294928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Feromônios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Tipos</a:t>
            </a:r>
          </a:p>
          <a:p>
            <a:pPr lvl="1"/>
            <a:r>
              <a:rPr lang="pt-BR" dirty="0" err="1" smtClean="0"/>
              <a:t>feromônios</a:t>
            </a:r>
            <a:r>
              <a:rPr lang="pt-BR" dirty="0" smtClean="0"/>
              <a:t> </a:t>
            </a:r>
            <a:r>
              <a:rPr lang="pt-BR" dirty="0"/>
              <a:t>sexuais, de agregação, de </a:t>
            </a:r>
            <a:r>
              <a:rPr lang="pt-BR" dirty="0" smtClean="0"/>
              <a:t>alarme, entre </a:t>
            </a:r>
            <a:r>
              <a:rPr lang="pt-BR" dirty="0"/>
              <a:t>outros</a:t>
            </a:r>
          </a:p>
        </p:txBody>
      </p:sp>
    </p:spTree>
    <p:extLst>
      <p:ext uri="{BB962C8B-B14F-4D97-AF65-F5344CB8AC3E}">
        <p14:creationId xmlns:p14="http://schemas.microsoft.com/office/powerpoint/2010/main" val="189046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Feromônios</a:t>
            </a:r>
            <a:r>
              <a:rPr lang="pt-BR" dirty="0"/>
              <a:t> em Formigas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Como as formigas passam a vida em contato com o </a:t>
            </a:r>
            <a:r>
              <a:rPr lang="pt-BR" dirty="0" smtClean="0"/>
              <a:t>solo, elas </a:t>
            </a:r>
            <a:r>
              <a:rPr lang="pt-BR" dirty="0"/>
              <a:t>deixam uma trilha de </a:t>
            </a:r>
            <a:r>
              <a:rPr lang="pt-BR" dirty="0" err="1"/>
              <a:t>feromônio</a:t>
            </a:r>
            <a:r>
              <a:rPr lang="pt-BR" dirty="0"/>
              <a:t> que pode </a:t>
            </a:r>
            <a:r>
              <a:rPr lang="pt-BR" dirty="0" smtClean="0"/>
              <a:t>ser seguida </a:t>
            </a:r>
            <a:r>
              <a:rPr lang="pt-BR" dirty="0"/>
              <a:t>por outras formigas.</a:t>
            </a:r>
          </a:p>
          <a:p>
            <a:endParaRPr lang="pt-BR" dirty="0" smtClean="0"/>
          </a:p>
          <a:p>
            <a:r>
              <a:rPr lang="pt-BR" dirty="0" smtClean="0"/>
              <a:t>Quando </a:t>
            </a:r>
            <a:r>
              <a:rPr lang="pt-BR" dirty="0"/>
              <a:t>uma obreira encontra comida ela deixa </a:t>
            </a:r>
            <a:r>
              <a:rPr lang="pt-BR" dirty="0" smtClean="0"/>
              <a:t>um rastro </a:t>
            </a:r>
            <a:r>
              <a:rPr lang="pt-BR" dirty="0"/>
              <a:t>no caminho de volta para a colônia, e esse </a:t>
            </a:r>
            <a:r>
              <a:rPr lang="pt-BR" dirty="0" smtClean="0"/>
              <a:t>é seguido </a:t>
            </a:r>
            <a:r>
              <a:rPr lang="pt-BR" dirty="0"/>
              <a:t>por outras formigas que reforçam o </a:t>
            </a:r>
            <a:r>
              <a:rPr lang="pt-BR" dirty="0" smtClean="0"/>
              <a:t>rastro quando </a:t>
            </a:r>
            <a:r>
              <a:rPr lang="pt-BR" dirty="0"/>
              <a:t>elas voltam à colônia.</a:t>
            </a:r>
          </a:p>
          <a:p>
            <a:endParaRPr lang="pt-BR" dirty="0" smtClean="0"/>
          </a:p>
          <a:p>
            <a:r>
              <a:rPr lang="pt-BR" dirty="0" smtClean="0"/>
              <a:t>Quando </a:t>
            </a:r>
            <a:r>
              <a:rPr lang="pt-BR" dirty="0"/>
              <a:t>o alimento acaba, as trilhas não </a:t>
            </a:r>
            <a:r>
              <a:rPr lang="pt-BR" dirty="0" smtClean="0"/>
              <a:t>são remarcados pelas </a:t>
            </a:r>
            <a:r>
              <a:rPr lang="pt-BR" dirty="0"/>
              <a:t>formigas que voltam e o cheiro se dissipa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r>
              <a:rPr lang="pt-BR" dirty="0" smtClean="0"/>
              <a:t>Esse </a:t>
            </a:r>
            <a:r>
              <a:rPr lang="pt-BR" dirty="0"/>
              <a:t>comportamento ajuda as formigas a se </a:t>
            </a:r>
            <a:r>
              <a:rPr lang="pt-BR" dirty="0" smtClean="0"/>
              <a:t>adaptarem à </a:t>
            </a:r>
            <a:r>
              <a:rPr lang="pt-BR" dirty="0"/>
              <a:t>mudanças em seu meio.</a:t>
            </a:r>
          </a:p>
        </p:txBody>
      </p:sp>
    </p:spTree>
    <p:extLst>
      <p:ext uri="{BB962C8B-B14F-4D97-AF65-F5344CB8AC3E}">
        <p14:creationId xmlns:p14="http://schemas.microsoft.com/office/powerpoint/2010/main" val="361525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Feromônios</a:t>
            </a:r>
            <a:r>
              <a:rPr lang="pt-BR" dirty="0"/>
              <a:t> em Formigas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As </a:t>
            </a:r>
            <a:r>
              <a:rPr lang="pt-BR" dirty="0" smtClean="0"/>
              <a:t>formigas também </a:t>
            </a:r>
            <a:r>
              <a:rPr lang="pt-BR" dirty="0"/>
              <a:t>usam </a:t>
            </a:r>
            <a:r>
              <a:rPr lang="pt-BR" dirty="0" err="1"/>
              <a:t>feromônio</a:t>
            </a:r>
            <a:r>
              <a:rPr lang="pt-BR" dirty="0"/>
              <a:t> para </a:t>
            </a:r>
            <a:r>
              <a:rPr lang="pt-BR" dirty="0" smtClean="0"/>
              <a:t>outros propósitos.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Uma </a:t>
            </a:r>
            <a:r>
              <a:rPr lang="pt-BR" dirty="0"/>
              <a:t>formiga esmagada emitirá um </a:t>
            </a:r>
            <a:r>
              <a:rPr lang="pt-BR" dirty="0" smtClean="0"/>
              <a:t>alarme de </a:t>
            </a:r>
            <a:r>
              <a:rPr lang="pt-BR" dirty="0" err="1"/>
              <a:t>feromônio</a:t>
            </a:r>
            <a:r>
              <a:rPr lang="pt-BR" dirty="0"/>
              <a:t>, </a:t>
            </a:r>
            <a:endParaRPr lang="pt-BR" dirty="0" smtClean="0"/>
          </a:p>
          <a:p>
            <a:pPr lvl="1"/>
            <a:r>
              <a:rPr lang="pt-BR" dirty="0" smtClean="0"/>
              <a:t>o </a:t>
            </a:r>
            <a:r>
              <a:rPr lang="pt-BR" dirty="0"/>
              <a:t>qual em alta </a:t>
            </a:r>
            <a:r>
              <a:rPr lang="pt-BR" dirty="0" smtClean="0"/>
              <a:t>concentração leva </a:t>
            </a:r>
            <a:r>
              <a:rPr lang="pt-BR" dirty="0"/>
              <a:t>as formigas mais próximas a um furor </a:t>
            </a:r>
            <a:r>
              <a:rPr lang="pt-BR" dirty="0" smtClean="0"/>
              <a:t>de ataque</a:t>
            </a:r>
            <a:r>
              <a:rPr lang="pt-BR" dirty="0"/>
              <a:t>; </a:t>
            </a:r>
            <a:endParaRPr lang="pt-BR" dirty="0" smtClean="0"/>
          </a:p>
          <a:p>
            <a:pPr lvl="1"/>
            <a:r>
              <a:rPr lang="pt-BR" dirty="0" smtClean="0"/>
              <a:t>e</a:t>
            </a:r>
            <a:r>
              <a:rPr lang="pt-BR" dirty="0"/>
              <a:t>, em baixa concentração, as atrai.</a:t>
            </a:r>
          </a:p>
          <a:p>
            <a:endParaRPr lang="pt-BR" dirty="0" smtClean="0"/>
          </a:p>
          <a:p>
            <a:r>
              <a:rPr lang="pt-BR" dirty="0" smtClean="0"/>
              <a:t>Para </a:t>
            </a:r>
            <a:r>
              <a:rPr lang="pt-BR" dirty="0"/>
              <a:t>confundir inimigos, várias espécies </a:t>
            </a:r>
            <a:r>
              <a:rPr lang="pt-BR" dirty="0" smtClean="0"/>
              <a:t>de formigas </a:t>
            </a:r>
            <a:r>
              <a:rPr lang="pt-BR" dirty="0"/>
              <a:t>também usam </a:t>
            </a:r>
            <a:r>
              <a:rPr lang="pt-BR" dirty="0" err="1"/>
              <a:t>feromônios</a:t>
            </a:r>
            <a:r>
              <a:rPr lang="pt-BR" dirty="0"/>
              <a:t> que </a:t>
            </a:r>
            <a:r>
              <a:rPr lang="pt-BR" dirty="0" smtClean="0"/>
              <a:t>os fazem </a:t>
            </a:r>
            <a:r>
              <a:rPr lang="pt-BR" dirty="0"/>
              <a:t>lutar entre eles mesmos.</a:t>
            </a:r>
          </a:p>
        </p:txBody>
      </p:sp>
    </p:spTree>
    <p:extLst>
      <p:ext uri="{BB962C8B-B14F-4D97-AF65-F5344CB8AC3E}">
        <p14:creationId xmlns:p14="http://schemas.microsoft.com/office/powerpoint/2010/main" val="2624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Problema do Caixeiro Viajante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www.youtube.com/watch?v=QZnvRXRsHHg</a:t>
            </a:r>
            <a:endParaRPr lang="pt-BR" dirty="0" smtClean="0"/>
          </a:p>
          <a:p>
            <a:r>
              <a:rPr lang="pt-BR" dirty="0" smtClean="0"/>
              <a:t>Resolvido </a:t>
            </a:r>
            <a:r>
              <a:rPr lang="pt-BR" dirty="0"/>
              <a:t>com algoritmo </a:t>
            </a:r>
            <a:r>
              <a:rPr lang="pt-BR" dirty="0" err="1"/>
              <a:t>Ant</a:t>
            </a:r>
            <a:r>
              <a:rPr lang="pt-BR" dirty="0"/>
              <a:t> System</a:t>
            </a:r>
          </a:p>
          <a:p>
            <a:r>
              <a:rPr lang="pt-BR" dirty="0" err="1" smtClean="0"/>
              <a:t>Traveling</a:t>
            </a:r>
            <a:r>
              <a:rPr lang="pt-BR" dirty="0" smtClean="0"/>
              <a:t> </a:t>
            </a:r>
            <a:r>
              <a:rPr lang="pt-BR" dirty="0" err="1"/>
              <a:t>Salesman</a:t>
            </a:r>
            <a:r>
              <a:rPr lang="pt-BR" dirty="0"/>
              <a:t> </a:t>
            </a:r>
            <a:r>
              <a:rPr lang="pt-BR" dirty="0" err="1"/>
              <a:t>Problem</a:t>
            </a:r>
            <a:r>
              <a:rPr lang="pt-BR" dirty="0"/>
              <a:t> (TSP)</a:t>
            </a:r>
          </a:p>
          <a:p>
            <a:pPr lvl="1"/>
            <a:r>
              <a:rPr lang="pt-BR" dirty="0" smtClean="0"/>
              <a:t>É um </a:t>
            </a:r>
            <a:r>
              <a:rPr lang="pt-BR" dirty="0"/>
              <a:t>problema que tenta determinar a menor rota para </a:t>
            </a:r>
            <a:r>
              <a:rPr lang="pt-BR" dirty="0" smtClean="0"/>
              <a:t>percorrer uma </a:t>
            </a:r>
            <a:r>
              <a:rPr lang="pt-BR" dirty="0"/>
              <a:t>série de cidades (visitando cada uma pelo menos uma vez</a:t>
            </a:r>
            <a:r>
              <a:rPr lang="pt-BR" dirty="0" smtClean="0"/>
              <a:t>), retornando </a:t>
            </a:r>
            <a:r>
              <a:rPr lang="pt-BR" dirty="0"/>
              <a:t>à cidade de origem.</a:t>
            </a:r>
          </a:p>
          <a:p>
            <a:pPr lvl="1"/>
            <a:r>
              <a:rPr lang="pt-BR" dirty="0" smtClean="0"/>
              <a:t>Problema </a:t>
            </a:r>
            <a:r>
              <a:rPr lang="pt-BR" dirty="0"/>
              <a:t>de </a:t>
            </a:r>
            <a:r>
              <a:rPr lang="pt-BR" b="1" dirty="0"/>
              <a:t>otimização NP-Completo </a:t>
            </a:r>
            <a:r>
              <a:rPr lang="pt-BR" dirty="0"/>
              <a:t>inspirado na </a:t>
            </a:r>
            <a:r>
              <a:rPr lang="pt-BR" dirty="0" smtClean="0"/>
              <a:t>necessidade dos </a:t>
            </a:r>
            <a:r>
              <a:rPr lang="pt-BR" dirty="0"/>
              <a:t>vendedores em realizar entregas em diversos locais (</a:t>
            </a:r>
            <a:r>
              <a:rPr lang="pt-BR" dirty="0" smtClean="0"/>
              <a:t>as cidades</a:t>
            </a:r>
            <a:r>
              <a:rPr lang="pt-BR" dirty="0"/>
              <a:t>) percorrendo o menor caminho possível, reduzindo o </a:t>
            </a:r>
            <a:r>
              <a:rPr lang="pt-BR" dirty="0" smtClean="0"/>
              <a:t>tempo necessário </a:t>
            </a:r>
            <a:r>
              <a:rPr lang="pt-BR" dirty="0"/>
              <a:t>para a viagem e os possíveis custos com transporte </a:t>
            </a:r>
            <a:r>
              <a:rPr lang="pt-BR" dirty="0" smtClean="0"/>
              <a:t>e combustível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312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Swarm</a:t>
            </a:r>
            <a:r>
              <a:rPr lang="pt-BR" dirty="0" smtClean="0"/>
              <a:t> </a:t>
            </a:r>
            <a:r>
              <a:rPr lang="pt-BR" dirty="0" err="1" smtClean="0"/>
              <a:t>Robotics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Enxame </a:t>
            </a:r>
            <a:r>
              <a:rPr lang="pt-BR" dirty="0"/>
              <a:t>de robôs aquáticos </a:t>
            </a:r>
            <a:r>
              <a:rPr lang="pt-BR" dirty="0" smtClean="0"/>
              <a:t>montam </a:t>
            </a:r>
            <a:r>
              <a:rPr lang="pt-BR" dirty="0"/>
              <a:t>em </a:t>
            </a:r>
            <a:r>
              <a:rPr lang="pt-BR" dirty="0" smtClean="0"/>
              <a:t>uma piscina uma ponte de emergência</a:t>
            </a:r>
          </a:p>
          <a:p>
            <a:r>
              <a:rPr lang="pt-BR" dirty="0" smtClean="0">
                <a:hlinkClick r:id="rId2"/>
              </a:rPr>
              <a:t>http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io9.com/5987563/watch-a-swarm-ofaquatic-robots-assemble-into-an-emergencywater-bridge</a:t>
            </a:r>
            <a:endParaRPr lang="pt-BR" dirty="0" smtClean="0"/>
          </a:p>
          <a:p>
            <a:endParaRPr lang="pt-BR" dirty="0"/>
          </a:p>
          <a:p>
            <a:r>
              <a:rPr lang="en-US" dirty="0"/>
              <a:t>University of Pennsylvania </a:t>
            </a:r>
            <a:r>
              <a:rPr lang="en-US" dirty="0" smtClean="0"/>
              <a:t>- School </a:t>
            </a:r>
            <a:r>
              <a:rPr lang="en-US" dirty="0"/>
              <a:t>of Engineering </a:t>
            </a:r>
            <a:r>
              <a:rPr lang="en-US" dirty="0" smtClean="0"/>
              <a:t>and </a:t>
            </a:r>
            <a:r>
              <a:rPr lang="en-US" dirty="0"/>
              <a:t>Applied </a:t>
            </a:r>
            <a:r>
              <a:rPr lang="en-US" dirty="0" smtClean="0"/>
              <a:t>Science (SEAS)</a:t>
            </a:r>
          </a:p>
          <a:p>
            <a:pPr lvl="1"/>
            <a:r>
              <a:rPr lang="en-US" dirty="0"/>
              <a:t>https://www.grasp.upenn.edu/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204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Comportamentos Coletivos de Robôs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29 </a:t>
            </a:r>
            <a:r>
              <a:rPr lang="pt-BR" dirty="0" err="1"/>
              <a:t>kilobots</a:t>
            </a:r>
            <a:endParaRPr lang="pt-BR" dirty="0"/>
          </a:p>
          <a:p>
            <a:pPr lvl="1"/>
            <a:r>
              <a:rPr lang="pt-BR" dirty="0" smtClean="0">
                <a:hlinkClick r:id="rId2"/>
              </a:rPr>
              <a:t>https</a:t>
            </a:r>
            <a:r>
              <a:rPr lang="pt-BR" dirty="0">
                <a:hlinkClick r:id="rId2"/>
              </a:rPr>
              <a:t>://</a:t>
            </a:r>
            <a:r>
              <a:rPr lang="pt-BR" dirty="0" smtClean="0">
                <a:hlinkClick r:id="rId2"/>
              </a:rPr>
              <a:t>www.youtube.com/watch?v=GnyDAuqorGo#t=22</a:t>
            </a:r>
            <a:endParaRPr lang="pt-BR" dirty="0" smtClean="0"/>
          </a:p>
          <a:p>
            <a:pPr lvl="1"/>
            <a:endParaRPr lang="pt-BR" dirty="0"/>
          </a:p>
          <a:p>
            <a:r>
              <a:rPr lang="pt-BR" dirty="0" smtClean="0"/>
              <a:t>Universidade de Harvard</a:t>
            </a:r>
          </a:p>
          <a:p>
            <a:r>
              <a:rPr lang="pt-BR" dirty="0" smtClean="0"/>
              <a:t>Simulação de..</a:t>
            </a:r>
          </a:p>
          <a:p>
            <a:pPr lvl="1"/>
            <a:r>
              <a:rPr lang="pt-BR" dirty="0" err="1" smtClean="0"/>
              <a:t>Forrageamento</a:t>
            </a:r>
            <a:r>
              <a:rPr lang="pt-BR" dirty="0" smtClean="0"/>
              <a:t> (Busca de alimentos)</a:t>
            </a:r>
          </a:p>
          <a:p>
            <a:pPr lvl="1"/>
            <a:r>
              <a:rPr lang="pt-BR" dirty="0" smtClean="0"/>
              <a:t>Seguindo o líder</a:t>
            </a:r>
          </a:p>
          <a:p>
            <a:pPr lvl="1"/>
            <a:r>
              <a:rPr lang="pt-BR" dirty="0" smtClean="0"/>
              <a:t>Dispersão</a:t>
            </a:r>
          </a:p>
          <a:p>
            <a:pPr lvl="1"/>
            <a:r>
              <a:rPr lang="pt-BR" dirty="0" smtClean="0"/>
              <a:t>Sincronização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12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Enxame de Robôs Puxando uma</a:t>
            </a:r>
            <a:br>
              <a:rPr lang="pt-BR" dirty="0"/>
            </a:br>
            <a:r>
              <a:rPr lang="pt-BR" dirty="0"/>
              <a:t>Criança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www.youtube.com/watch?v=CJOubyiITsE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53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Projeto </a:t>
            </a:r>
            <a:r>
              <a:rPr lang="pt-BR" dirty="0" err="1"/>
              <a:t>Swarmanoid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http://www.swarmanoid.org/</a:t>
            </a:r>
          </a:p>
        </p:txBody>
      </p:sp>
    </p:spTree>
    <p:extLst>
      <p:ext uri="{BB962C8B-B14F-4D97-AF65-F5344CB8AC3E}">
        <p14:creationId xmlns:p14="http://schemas.microsoft.com/office/powerpoint/2010/main" val="408757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IA?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Há </a:t>
            </a:r>
            <a:r>
              <a:rPr lang="pt-BR" dirty="0"/>
              <a:t>milhares de anos o homem busca entender </a:t>
            </a:r>
            <a:r>
              <a:rPr lang="pt-BR" dirty="0" smtClean="0"/>
              <a:t>como </a:t>
            </a:r>
            <a:r>
              <a:rPr lang="pt-BR" b="1" dirty="0" smtClean="0"/>
              <a:t>pensamos</a:t>
            </a:r>
            <a:r>
              <a:rPr lang="pt-BR" dirty="0"/>
              <a:t>.</a:t>
            </a:r>
          </a:p>
          <a:p>
            <a:pPr lvl="1"/>
            <a:r>
              <a:rPr lang="pt-BR" dirty="0" smtClean="0"/>
              <a:t>Como </a:t>
            </a:r>
            <a:r>
              <a:rPr lang="pt-BR" dirty="0"/>
              <a:t>somo capazes perceber, compreender, prever </a:t>
            </a:r>
            <a:r>
              <a:rPr lang="pt-BR" dirty="0" smtClean="0"/>
              <a:t>e manipular </a:t>
            </a:r>
            <a:r>
              <a:rPr lang="pt-BR" dirty="0"/>
              <a:t>o mundo?</a:t>
            </a:r>
          </a:p>
          <a:p>
            <a:pPr lvl="2"/>
            <a:r>
              <a:rPr lang="pt-BR" dirty="0" smtClean="0"/>
              <a:t>Filosofia</a:t>
            </a:r>
            <a:r>
              <a:rPr lang="pt-BR" dirty="0"/>
              <a:t>, psicologia e neurociência tentam responder </a:t>
            </a:r>
            <a:r>
              <a:rPr lang="pt-BR" dirty="0" smtClean="0"/>
              <a:t>essas questões</a:t>
            </a:r>
            <a:r>
              <a:rPr lang="pt-BR" dirty="0"/>
              <a:t>.</a:t>
            </a:r>
          </a:p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campo da Inteligência Artificial vai mais além.</a:t>
            </a:r>
          </a:p>
          <a:p>
            <a:pPr lvl="1"/>
            <a:r>
              <a:rPr lang="pt-BR" dirty="0" smtClean="0"/>
              <a:t>Tenta </a:t>
            </a:r>
            <a:r>
              <a:rPr lang="pt-BR" dirty="0"/>
              <a:t>também </a:t>
            </a:r>
            <a:r>
              <a:rPr lang="pt-BR" b="1" dirty="0"/>
              <a:t>construir </a:t>
            </a:r>
            <a:r>
              <a:rPr lang="pt-BR" dirty="0"/>
              <a:t>sistemas ou </a:t>
            </a:r>
            <a:r>
              <a:rPr lang="pt-BR" dirty="0" smtClean="0"/>
              <a:t>entidades inteligentes</a:t>
            </a:r>
            <a:r>
              <a:rPr lang="pt-BR" dirty="0"/>
              <a:t>.</a:t>
            </a:r>
          </a:p>
          <a:p>
            <a:endParaRPr lang="pt-BR" dirty="0" smtClean="0"/>
          </a:p>
          <a:p>
            <a:r>
              <a:rPr lang="pt-BR" dirty="0" smtClean="0"/>
              <a:t>Atualmente </a:t>
            </a:r>
            <a:r>
              <a:rPr lang="pt-BR" dirty="0"/>
              <a:t>a IA abrange uma variedade de temas.</a:t>
            </a:r>
          </a:p>
          <a:p>
            <a:pPr lvl="1"/>
            <a:r>
              <a:rPr lang="pt-BR" dirty="0" smtClean="0"/>
              <a:t>Áreas </a:t>
            </a:r>
            <a:r>
              <a:rPr lang="pt-BR" dirty="0"/>
              <a:t>de uso geral como aprendizado e percepção.</a:t>
            </a:r>
          </a:p>
          <a:p>
            <a:pPr lvl="1"/>
            <a:r>
              <a:rPr lang="pt-BR" dirty="0" smtClean="0"/>
              <a:t>Tarefas </a:t>
            </a:r>
            <a:r>
              <a:rPr lang="pt-BR" dirty="0"/>
              <a:t>específicas como jogos de xadrez, detecção </a:t>
            </a:r>
            <a:r>
              <a:rPr lang="pt-BR" dirty="0" smtClean="0"/>
              <a:t>de fraudes</a:t>
            </a:r>
            <a:r>
              <a:rPr lang="pt-BR" dirty="0"/>
              <a:t>, tradução automática, reconhecimento de </a:t>
            </a:r>
            <a:r>
              <a:rPr lang="pt-BR" dirty="0" smtClean="0"/>
              <a:t>voz, veículos </a:t>
            </a:r>
            <a:r>
              <a:rPr lang="pt-BR" dirty="0"/>
              <a:t>autônomos</a:t>
            </a:r>
          </a:p>
        </p:txBody>
      </p:sp>
    </p:spTree>
    <p:extLst>
      <p:ext uri="{BB962C8B-B14F-4D97-AF65-F5344CB8AC3E}">
        <p14:creationId xmlns:p14="http://schemas.microsoft.com/office/powerpoint/2010/main" val="127545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Simulador de Enxames de Robôs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ARGoS</a:t>
            </a:r>
            <a:endParaRPr lang="pt-BR" dirty="0" smtClean="0"/>
          </a:p>
          <a:p>
            <a:pPr lvl="1"/>
            <a:r>
              <a:rPr lang="pt-BR" dirty="0" smtClean="0"/>
              <a:t>http</a:t>
            </a:r>
            <a:r>
              <a:rPr lang="pt-BR" dirty="0"/>
              <a:t>://iridia.ulb.ac.be/argos</a:t>
            </a:r>
          </a:p>
        </p:txBody>
      </p:sp>
    </p:spTree>
    <p:extLst>
      <p:ext uri="{BB962C8B-B14F-4D97-AF65-F5344CB8AC3E}">
        <p14:creationId xmlns:p14="http://schemas.microsoft.com/office/powerpoint/2010/main" val="25802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um Sistema Inteligente?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As abordagens para o estudo de IA </a:t>
            </a:r>
            <a:r>
              <a:rPr lang="pt-BR" dirty="0" smtClean="0"/>
              <a:t>se dividem </a:t>
            </a:r>
            <a:r>
              <a:rPr lang="pt-BR" dirty="0"/>
              <a:t>em 4 categorias: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499" y="2843674"/>
            <a:ext cx="7219351" cy="170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Agindo racionalmente:</a:t>
            </a:r>
            <a:br>
              <a:rPr lang="pt-BR" dirty="0"/>
            </a:br>
            <a:r>
              <a:rPr lang="pt-BR" dirty="0"/>
              <a:t>a abordagem do agente racional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Comportamento </a:t>
            </a:r>
            <a:r>
              <a:rPr lang="pt-BR" b="1" dirty="0"/>
              <a:t>racional </a:t>
            </a:r>
            <a:r>
              <a:rPr lang="pt-BR" dirty="0"/>
              <a:t>= agir corretamente </a:t>
            </a:r>
            <a:r>
              <a:rPr lang="pt-BR" dirty="0" smtClean="0"/>
              <a:t>na hora </a:t>
            </a:r>
            <a:r>
              <a:rPr lang="pt-BR" dirty="0"/>
              <a:t>certa.</a:t>
            </a:r>
          </a:p>
          <a:p>
            <a:endParaRPr lang="pt-BR" dirty="0" smtClean="0"/>
          </a:p>
          <a:p>
            <a:r>
              <a:rPr lang="pt-BR" dirty="0" smtClean="0"/>
              <a:t>Agir </a:t>
            </a:r>
            <a:r>
              <a:rPr lang="pt-BR" dirty="0"/>
              <a:t>corretamente = fazer o que é esperado </a:t>
            </a:r>
            <a:r>
              <a:rPr lang="pt-BR" dirty="0" smtClean="0"/>
              <a:t>para atingir </a:t>
            </a:r>
            <a:r>
              <a:rPr lang="pt-BR" dirty="0"/>
              <a:t>seus </a:t>
            </a:r>
            <a:r>
              <a:rPr lang="pt-BR" dirty="0" smtClean="0"/>
              <a:t>objetivos, </a:t>
            </a:r>
            <a:r>
              <a:rPr lang="pt-BR" dirty="0"/>
              <a:t>dada a </a:t>
            </a:r>
            <a:r>
              <a:rPr lang="pt-BR" dirty="0" smtClean="0"/>
              <a:t>informação disponível.</a:t>
            </a:r>
          </a:p>
          <a:p>
            <a:pPr lvl="1"/>
            <a:r>
              <a:rPr lang="pt-BR" dirty="0" smtClean="0"/>
              <a:t>Maximização da medida de desempenho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Não </a:t>
            </a:r>
            <a:r>
              <a:rPr lang="pt-BR" dirty="0"/>
              <a:t>necessariamente </a:t>
            </a:r>
            <a:r>
              <a:rPr lang="pt-BR" dirty="0" smtClean="0"/>
              <a:t>envolve pensamentos (raciocínios </a:t>
            </a:r>
            <a:r>
              <a:rPr lang="pt-BR" dirty="0"/>
              <a:t>lógicos).</a:t>
            </a:r>
          </a:p>
          <a:p>
            <a:pPr lvl="1"/>
            <a:r>
              <a:rPr lang="pt-BR" dirty="0" smtClean="0"/>
              <a:t>A </a:t>
            </a:r>
            <a:r>
              <a:rPr lang="pt-BR" dirty="0"/>
              <a:t>ação pode ser resultado de um reflexo.</a:t>
            </a:r>
          </a:p>
          <a:p>
            <a:pPr lvl="2"/>
            <a:r>
              <a:rPr lang="pt-BR" dirty="0" smtClean="0"/>
              <a:t>Ex</a:t>
            </a:r>
            <a:r>
              <a:rPr lang="pt-BR" dirty="0"/>
              <a:t>.: Tirar a mão de um objeto quente.</a:t>
            </a:r>
          </a:p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raciocínio lógico deve ser usado para alcançar </a:t>
            </a:r>
            <a:r>
              <a:rPr lang="pt-BR" dirty="0" smtClean="0"/>
              <a:t>um objetivo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30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Agentes Racionais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Um </a:t>
            </a:r>
            <a:r>
              <a:rPr lang="pt-BR" b="1" dirty="0"/>
              <a:t>agente </a:t>
            </a:r>
            <a:r>
              <a:rPr lang="pt-BR" dirty="0"/>
              <a:t>é algo que percebe e age.</a:t>
            </a:r>
          </a:p>
          <a:p>
            <a:r>
              <a:rPr lang="pt-BR" dirty="0" smtClean="0"/>
              <a:t>Quais princípios gerais para desenvolver agentes </a:t>
            </a:r>
            <a:r>
              <a:rPr lang="pt-BR" dirty="0"/>
              <a:t>racionais e </a:t>
            </a:r>
            <a:r>
              <a:rPr lang="pt-BR" dirty="0" smtClean="0"/>
              <a:t>que componentes são necessários para construí-los?</a:t>
            </a:r>
            <a:endParaRPr lang="pt-BR" dirty="0"/>
          </a:p>
          <a:p>
            <a:r>
              <a:rPr lang="pt-BR" dirty="0" smtClean="0"/>
              <a:t>Abstratamente</a:t>
            </a:r>
            <a:r>
              <a:rPr lang="pt-BR" dirty="0"/>
              <a:t>, um agente é uma função que </a:t>
            </a:r>
            <a:r>
              <a:rPr lang="pt-BR" dirty="0" smtClean="0"/>
              <a:t>mapeia uma sequência </a:t>
            </a:r>
            <a:r>
              <a:rPr lang="pt-BR" dirty="0"/>
              <a:t>de percepções em uma ação.</a:t>
            </a:r>
          </a:p>
          <a:p>
            <a:pPr lvl="1"/>
            <a:r>
              <a:rPr lang="pt-BR" dirty="0" smtClean="0"/>
              <a:t>[</a:t>
            </a:r>
            <a:r>
              <a:rPr lang="pt-BR" i="1" dirty="0"/>
              <a:t>f</a:t>
            </a:r>
            <a:r>
              <a:rPr lang="pt-BR" dirty="0"/>
              <a:t>: </a:t>
            </a:r>
            <a:r>
              <a:rPr lang="pt-BR" i="1" dirty="0"/>
              <a:t>P* </a:t>
            </a:r>
            <a:r>
              <a:rPr lang="pt-B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pt-BR" i="1" dirty="0" smtClean="0"/>
              <a:t>A</a:t>
            </a:r>
            <a:r>
              <a:rPr lang="pt-BR" dirty="0"/>
              <a:t>]</a:t>
            </a:r>
          </a:p>
          <a:p>
            <a:r>
              <a:rPr lang="pt-BR" dirty="0" smtClean="0"/>
              <a:t>Para </a:t>
            </a:r>
            <a:r>
              <a:rPr lang="pt-BR" dirty="0"/>
              <a:t>cada tipo de ambiente e tarefa, buscamos o </a:t>
            </a:r>
            <a:r>
              <a:rPr lang="pt-BR" dirty="0" smtClean="0"/>
              <a:t>agente com </a:t>
            </a:r>
            <a:r>
              <a:rPr lang="pt-BR" dirty="0"/>
              <a:t>a melhor performance.</a:t>
            </a:r>
          </a:p>
          <a:p>
            <a:r>
              <a:rPr lang="pt-BR" dirty="0" smtClean="0"/>
              <a:t>Às </a:t>
            </a:r>
            <a:r>
              <a:rPr lang="pt-BR" dirty="0"/>
              <a:t>vezes limitações computacionais impedem </a:t>
            </a:r>
            <a:r>
              <a:rPr lang="pt-BR" dirty="0" smtClean="0"/>
              <a:t>a racionalidade </a:t>
            </a:r>
            <a:r>
              <a:rPr lang="pt-BR" dirty="0"/>
              <a:t>perfeita.</a:t>
            </a:r>
          </a:p>
          <a:p>
            <a:pPr lvl="1"/>
            <a:r>
              <a:rPr lang="pt-BR" dirty="0" smtClean="0"/>
              <a:t>Racionalidade </a:t>
            </a:r>
            <a:r>
              <a:rPr lang="pt-BR" dirty="0"/>
              <a:t>limitada: fazer o melhor possível dentro </a:t>
            </a:r>
            <a:r>
              <a:rPr lang="pt-BR" dirty="0" smtClean="0"/>
              <a:t>das limitações </a:t>
            </a:r>
            <a:r>
              <a:rPr lang="pt-BR" dirty="0"/>
              <a:t>computacionais.</a:t>
            </a:r>
          </a:p>
        </p:txBody>
      </p:sp>
    </p:spTree>
    <p:extLst>
      <p:ext uri="{BB962C8B-B14F-4D97-AF65-F5344CB8AC3E}">
        <p14:creationId xmlns:p14="http://schemas.microsoft.com/office/powerpoint/2010/main" val="299439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é um sistema inteligente?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As abordagens para o estudo de IA </a:t>
            </a:r>
            <a:r>
              <a:rPr lang="pt-BR" dirty="0" smtClean="0"/>
              <a:t>se dividem </a:t>
            </a:r>
            <a:r>
              <a:rPr lang="pt-BR" dirty="0"/>
              <a:t>em 4 categorias: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686050"/>
            <a:ext cx="7581329" cy="205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8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Agentes</a:t>
            </a: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1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Um </a:t>
            </a:r>
            <a:r>
              <a:rPr lang="pt-BR" b="1" dirty="0"/>
              <a:t>agente </a:t>
            </a:r>
            <a:r>
              <a:rPr lang="pt-BR" dirty="0"/>
              <a:t>é algo capaz de perceber </a:t>
            </a:r>
            <a:r>
              <a:rPr lang="pt-BR" dirty="0" smtClean="0"/>
              <a:t>seu </a:t>
            </a:r>
            <a:r>
              <a:rPr lang="pt-BR" b="1" dirty="0" smtClean="0"/>
              <a:t>ambiente </a:t>
            </a:r>
            <a:r>
              <a:rPr lang="pt-BR" dirty="0"/>
              <a:t>por meio de </a:t>
            </a:r>
            <a:r>
              <a:rPr lang="pt-BR" b="1" dirty="0"/>
              <a:t>sensores </a:t>
            </a:r>
            <a:r>
              <a:rPr lang="pt-BR" dirty="0"/>
              <a:t>e de </a:t>
            </a:r>
            <a:r>
              <a:rPr lang="pt-BR" dirty="0" smtClean="0"/>
              <a:t>agir sobre </a:t>
            </a:r>
            <a:r>
              <a:rPr lang="pt-BR" dirty="0"/>
              <a:t>esse ambiente por meio </a:t>
            </a:r>
            <a:r>
              <a:rPr lang="pt-BR" dirty="0" smtClean="0"/>
              <a:t>de </a:t>
            </a:r>
            <a:r>
              <a:rPr lang="pt-BR" b="1" dirty="0" smtClean="0"/>
              <a:t>atuadores</a:t>
            </a:r>
            <a:r>
              <a:rPr lang="pt-BR" dirty="0"/>
              <a:t>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199" y="3122166"/>
            <a:ext cx="6986701" cy="270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0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9508</TotalTime>
  <Words>1310</Words>
  <Application>Microsoft Office PowerPoint</Application>
  <PresentationFormat>Apresentação na tela (4:3)</PresentationFormat>
  <Paragraphs>187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Tema do Office</vt:lpstr>
      <vt:lpstr>Inteligência de Enxames</vt:lpstr>
      <vt:lpstr>Roteiro...</vt:lpstr>
      <vt:lpstr>O que é IA?</vt:lpstr>
      <vt:lpstr>O que é um Sistema Inteligente?</vt:lpstr>
      <vt:lpstr>Agindo racionalmente: a abordagem do agente racional</vt:lpstr>
      <vt:lpstr>Agentes Racionais</vt:lpstr>
      <vt:lpstr>O que é um sistema inteligente?</vt:lpstr>
      <vt:lpstr>Agentes</vt:lpstr>
      <vt:lpstr>Agentes</vt:lpstr>
      <vt:lpstr>Exemplos</vt:lpstr>
      <vt:lpstr>Mapeando percepções em ações</vt:lpstr>
      <vt:lpstr>Exemplo: O mundo do aspirador de pó</vt:lpstr>
      <vt:lpstr>Inteligência de Enxames</vt:lpstr>
      <vt:lpstr>O que é Inteligência de Enxames?</vt:lpstr>
      <vt:lpstr>Enxames Inteligência Coletiva</vt:lpstr>
      <vt:lpstr>Exemplos...</vt:lpstr>
      <vt:lpstr>Inteligência Coletiva</vt:lpstr>
      <vt:lpstr>Linhas de Pesquisa – Inteligência de Enxames</vt:lpstr>
      <vt:lpstr>Inteligência de Enxames ou Inteligência Coletiva</vt:lpstr>
      <vt:lpstr>Simulação de Colônia de Formigas no Matlab</vt:lpstr>
      <vt:lpstr>Feromônios</vt:lpstr>
      <vt:lpstr>Feromônios</vt:lpstr>
      <vt:lpstr>Feromônios em Formigas</vt:lpstr>
      <vt:lpstr>Feromônios em Formigas</vt:lpstr>
      <vt:lpstr>Problema do Caixeiro Viajante</vt:lpstr>
      <vt:lpstr>Swarm Robotics</vt:lpstr>
      <vt:lpstr>Comportamentos Coletivos de Robôs</vt:lpstr>
      <vt:lpstr>Enxame de Robôs Puxando uma Criança</vt:lpstr>
      <vt:lpstr>Projeto Swarmanoid</vt:lpstr>
      <vt:lpstr>Simulador de Enxames de Robôs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Inteligência de Enxames</dc:title>
  <dc:creator>Paulo Salgado</dc:creator>
  <cp:lastModifiedBy>Paulo Salgado</cp:lastModifiedBy>
  <cp:revision>23</cp:revision>
  <dcterms:created xsi:type="dcterms:W3CDTF">2015-05-18T10:51:32Z</dcterms:created>
  <dcterms:modified xsi:type="dcterms:W3CDTF">2016-10-24T11:43:46Z</dcterms:modified>
</cp:coreProperties>
</file>