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5" autoAdjust="0"/>
  </p:normalViewPr>
  <p:slideViewPr>
    <p:cSldViewPr>
      <p:cViewPr varScale="1">
        <p:scale>
          <a:sx n="41" d="100"/>
          <a:sy n="41" d="100"/>
        </p:scale>
        <p:origin x="605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4617" y="4442998"/>
            <a:ext cx="5778157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1</a:t>
            </a:r>
            <a:r>
              <a:rPr lang="pt-BR" sz="3200" dirty="0">
                <a:latin typeface="Times New Roman"/>
                <a:cs typeface="Times New Roman"/>
              </a:rPr>
              <a:t>1</a:t>
            </a:r>
            <a:r>
              <a:rPr sz="3200" spc="50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ég</a:t>
            </a:r>
            <a:r>
              <a:rPr sz="3200" spc="0" dirty="0" smtClean="0">
                <a:latin typeface="Times New Roman"/>
                <a:cs typeface="Times New Roman"/>
              </a:rPr>
              <a:t>ias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Evol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vas</a:t>
            </a:r>
            <a:endParaRPr sz="3200" dirty="0">
              <a:latin typeface="Times New Roman"/>
              <a:cs typeface="Times New Roman"/>
            </a:endParaRPr>
          </a:p>
          <a:p>
            <a:pPr marL="1915425" marR="1947506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III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604786" marR="634569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48555" y="2362946"/>
            <a:ext cx="3351276" cy="3343655"/>
          </a:xfrm>
          <a:custGeom>
            <a:avLst/>
            <a:gdLst/>
            <a:ahLst/>
            <a:cxnLst/>
            <a:rect l="l" t="t" r="r" b="b"/>
            <a:pathLst>
              <a:path w="3351276" h="3343655">
                <a:moveTo>
                  <a:pt x="0" y="0"/>
                </a:moveTo>
                <a:lnTo>
                  <a:pt x="0" y="3343655"/>
                </a:lnTo>
                <a:lnTo>
                  <a:pt x="3351276" y="3343655"/>
                </a:lnTo>
                <a:lnTo>
                  <a:pt x="3351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47793" y="2362200"/>
            <a:ext cx="3352800" cy="3345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29946" y="2439161"/>
            <a:ext cx="3503675" cy="3246120"/>
          </a:xfrm>
          <a:custGeom>
            <a:avLst/>
            <a:gdLst/>
            <a:ahLst/>
            <a:cxnLst/>
            <a:rect l="l" t="t" r="r" b="b"/>
            <a:pathLst>
              <a:path w="3503675" h="3246120">
                <a:moveTo>
                  <a:pt x="0" y="0"/>
                </a:moveTo>
                <a:lnTo>
                  <a:pt x="0" y="3246120"/>
                </a:lnTo>
                <a:lnTo>
                  <a:pt x="3503675" y="3246119"/>
                </a:lnTo>
                <a:lnTo>
                  <a:pt x="3503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29200" y="2438399"/>
            <a:ext cx="3505200" cy="32476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254324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5650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74910" y="1581098"/>
            <a:ext cx="40308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o-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dap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133" y="6190785"/>
            <a:ext cx="888509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64"/>
              </a:lnSpc>
              <a:spcBef>
                <a:spcPts val="93"/>
              </a:spcBef>
            </a:pP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ç</a:t>
            </a:r>
            <a:r>
              <a:rPr sz="1800" spc="-4" dirty="0" smtClean="0">
                <a:latin typeface="Arial"/>
                <a:cs typeface="Arial"/>
              </a:rPr>
              <a:t>õe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n</a:t>
            </a:r>
            <a:r>
              <a:rPr sz="1800" spc="-4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v</a:t>
            </a:r>
            <a:r>
              <a:rPr sz="1800" spc="-4" dirty="0" smtClean="0">
                <a:latin typeface="Arial"/>
                <a:cs typeface="Arial"/>
              </a:rPr>
              <a:t>alo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4" dirty="0" smtClean="0">
                <a:latin typeface="Arial"/>
                <a:cs typeface="Arial"/>
              </a:rPr>
              <a:t>F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1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ne</a:t>
            </a:r>
            <a:r>
              <a:rPr sz="1800" spc="0" dirty="0" smtClean="0">
                <a:latin typeface="Arial"/>
                <a:cs typeface="Arial"/>
              </a:rPr>
              <a:t>ss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4" dirty="0" smtClean="0">
                <a:latin typeface="Arial"/>
                <a:cs typeface="Arial"/>
              </a:rPr>
              <a:t>q</a:t>
            </a:r>
            <a:r>
              <a:rPr sz="1800" spc="4" dirty="0" smtClean="0">
                <a:latin typeface="Arial"/>
                <a:cs typeface="Arial"/>
              </a:rPr>
              <a:t>u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)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e 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m</a:t>
            </a:r>
            <a:r>
              <a:rPr sz="1800" spc="-4" dirty="0" smtClean="0">
                <a:latin typeface="Arial"/>
                <a:cs typeface="Arial"/>
              </a:rPr>
              <a:t>anh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o </a:t>
            </a:r>
            <a:r>
              <a:rPr sz="1800" spc="-4" dirty="0" smtClean="0">
                <a:latin typeface="Arial"/>
                <a:cs typeface="Arial"/>
              </a:rPr>
              <a:t>pa</a:t>
            </a:r>
            <a:r>
              <a:rPr sz="1800" spc="0" dirty="0" smtClean="0">
                <a:latin typeface="Arial"/>
                <a:cs typeface="Arial"/>
              </a:rPr>
              <a:t>sso </a:t>
            </a:r>
            <a:r>
              <a:rPr sz="1800" spc="-4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a m</a:t>
            </a:r>
            <a:r>
              <a:rPr sz="1800" spc="4" dirty="0" smtClean="0">
                <a:latin typeface="Arial"/>
                <a:cs typeface="Arial"/>
              </a:rPr>
              <a:t>ut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ç</a:t>
            </a:r>
            <a:r>
              <a:rPr sz="1800" spc="-4" dirty="0" smtClean="0">
                <a:latin typeface="Arial"/>
                <a:cs typeface="Arial"/>
              </a:rPr>
              <a:t>ã</a:t>
            </a:r>
            <a:r>
              <a:rPr sz="1800" spc="0" dirty="0" smtClean="0">
                <a:latin typeface="Arial"/>
                <a:cs typeface="Arial"/>
              </a:rPr>
              <a:t>o (</a:t>
            </a:r>
            <a:r>
              <a:rPr sz="1800" spc="-4" dirty="0" smtClean="0">
                <a:latin typeface="Arial"/>
                <a:cs typeface="Arial"/>
              </a:rPr>
              <a:t>di</a:t>
            </a:r>
            <a:r>
              <a:rPr sz="1800" spc="0" dirty="0" smtClean="0">
                <a:latin typeface="Arial"/>
                <a:cs typeface="Arial"/>
              </a:rPr>
              <a:t>r</a:t>
            </a:r>
            <a:r>
              <a:rPr sz="1800" spc="4" dirty="0" smtClean="0">
                <a:latin typeface="Arial"/>
                <a:cs typeface="Arial"/>
              </a:rPr>
              <a:t>e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83383" y="910538"/>
            <a:ext cx="5970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Pré-re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qu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is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para a </a:t>
            </a:r>
            <a:r>
              <a:rPr lang="pt-BR"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Auto-Adaptação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9870" y="3552386"/>
            <a:ext cx="6350329" cy="567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588" indent="-888">
              <a:lnSpc>
                <a:spcPts val="4210"/>
              </a:lnSpc>
              <a:spcBef>
                <a:spcPts val="2147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1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não</a:t>
            </a:r>
            <a:r>
              <a:rPr sz="3200" spc="74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ao</a:t>
            </a:r>
            <a:r>
              <a:rPr sz="3200" spc="76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lang="pt-BR" sz="3200" spc="0" dirty="0" smtClean="0">
                <a:latin typeface="Times New Roman"/>
                <a:cs typeface="Times New Roman"/>
              </a:rPr>
              <a:t> e.g. </a:t>
            </a:r>
            <a:r>
              <a:rPr lang="el-GR" sz="3200" baseline="1074" dirty="0" smtClean="0">
                <a:latin typeface="Meiryo"/>
                <a:cs typeface="Meiryo"/>
              </a:rPr>
              <a:t>λ</a:t>
            </a:r>
            <a:r>
              <a:rPr lang="pt-BR" sz="3200" baseline="1074" dirty="0" smtClean="0">
                <a:latin typeface="Meiryo"/>
                <a:cs typeface="Meiryo"/>
              </a:rPr>
              <a:t> </a:t>
            </a:r>
            <a:r>
              <a:rPr lang="pt-BR" sz="3200" baseline="1611" dirty="0" smtClean="0">
                <a:latin typeface="Meiryo"/>
                <a:cs typeface="Meiryo"/>
              </a:rPr>
              <a:t>≈ </a:t>
            </a:r>
            <a:r>
              <a:rPr lang="pt-BR" sz="3200" baseline="1811" dirty="0">
                <a:latin typeface="Times New Roman"/>
                <a:cs typeface="Times New Roman"/>
              </a:rPr>
              <a:t>7</a:t>
            </a:r>
            <a:r>
              <a:rPr lang="pt-BR" sz="3200" spc="343" baseline="1811" dirty="0">
                <a:latin typeface="Times New Roman"/>
                <a:cs typeface="Times New Roman"/>
              </a:rPr>
              <a:t> </a:t>
            </a:r>
            <a:r>
              <a:rPr lang="pt-BR" sz="3200" baseline="2898" dirty="0">
                <a:latin typeface="Times New Roman"/>
                <a:cs typeface="Times New Roman"/>
              </a:rPr>
              <a:t>•</a:t>
            </a:r>
            <a:r>
              <a:rPr lang="pt-BR" sz="3200" spc="350" baseline="2898" dirty="0">
                <a:latin typeface="Times New Roman"/>
                <a:cs typeface="Times New Roman"/>
              </a:rPr>
              <a:t> </a:t>
            </a:r>
            <a:r>
              <a:rPr lang="pt-BR" sz="3200" baseline="1074" dirty="0" smtClean="0">
                <a:latin typeface="Meiryo"/>
                <a:cs typeface="Meiryo"/>
              </a:rPr>
              <a:t>µ</a:t>
            </a:r>
            <a:endParaRPr lang="pt-BR" sz="3200" dirty="0">
              <a:latin typeface="Meiryo"/>
              <a:cs typeface="Meiry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0733" y="2531903"/>
            <a:ext cx="1090059" cy="990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65"/>
              </a:lnSpc>
              <a:spcBef>
                <a:spcPts val="208"/>
              </a:spcBef>
            </a:pPr>
            <a:r>
              <a:rPr sz="2850" spc="0" baseline="16782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16782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590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4800" spc="-244" baseline="590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996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667">
              <a:lnSpc>
                <a:spcPts val="3635"/>
              </a:lnSpc>
            </a:pPr>
            <a:r>
              <a:rPr sz="2850" spc="0" baseline="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1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sz="4800" spc="-138" baseline="107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0" baseline="181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6400" y="2531903"/>
            <a:ext cx="6895546" cy="990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759" marR="4382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1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1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d</a:t>
            </a:r>
            <a:r>
              <a:rPr lang="pt-BR" sz="3200" dirty="0">
                <a:latin typeface="Times New Roman"/>
                <a:cs typeface="Times New Roman"/>
              </a:rPr>
              <a:t>if</a:t>
            </a:r>
            <a:r>
              <a:rPr lang="pt-BR" sz="3200" spc="4" dirty="0">
                <a:latin typeface="Times New Roman"/>
                <a:cs typeface="Times New Roman"/>
              </a:rPr>
              <a:t>e</a:t>
            </a:r>
            <a:r>
              <a:rPr lang="pt-BR" sz="3200" spc="-4" dirty="0">
                <a:latin typeface="Times New Roman"/>
                <a:cs typeface="Times New Roman"/>
              </a:rPr>
              <a:t>r</a:t>
            </a:r>
            <a:r>
              <a:rPr lang="pt-BR" sz="3200" spc="4" dirty="0">
                <a:latin typeface="Times New Roman"/>
                <a:cs typeface="Times New Roman"/>
              </a:rPr>
              <a:t>en</a:t>
            </a:r>
            <a:r>
              <a:rPr lang="pt-BR" sz="3200" spc="-4" dirty="0">
                <a:latin typeface="Times New Roman"/>
                <a:cs typeface="Times New Roman"/>
              </a:rPr>
              <a:t>t</a:t>
            </a:r>
            <a:r>
              <a:rPr lang="pt-BR" sz="3200" spc="4" dirty="0">
                <a:latin typeface="Times New Roman"/>
                <a:cs typeface="Times New Roman"/>
              </a:rPr>
              <a:t>e</a:t>
            </a:r>
            <a:r>
              <a:rPr lang="pt-BR" sz="3200" dirty="0">
                <a:latin typeface="Times New Roman"/>
                <a:cs typeface="Times New Roman"/>
              </a:rPr>
              <a:t>s</a:t>
            </a:r>
            <a:r>
              <a:rPr lang="pt-BR" sz="3200" spc="194" dirty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e</a:t>
            </a:r>
            <a:r>
              <a:rPr lang="pt-BR" sz="3200" spc="-14" dirty="0">
                <a:latin typeface="Times New Roman"/>
                <a:cs typeface="Times New Roman"/>
              </a:rPr>
              <a:t>s</a:t>
            </a:r>
            <a:r>
              <a:rPr lang="pt-BR" sz="3200" spc="-4" dirty="0">
                <a:latin typeface="Times New Roman"/>
                <a:cs typeface="Times New Roman"/>
              </a:rPr>
              <a:t>tr</a:t>
            </a:r>
            <a:r>
              <a:rPr lang="pt-BR" sz="3200" dirty="0">
                <a:latin typeface="Times New Roman"/>
                <a:cs typeface="Times New Roman"/>
              </a:rPr>
              <a:t>a</a:t>
            </a:r>
            <a:r>
              <a:rPr lang="pt-BR" sz="3200" spc="-4" dirty="0">
                <a:latin typeface="Times New Roman"/>
                <a:cs typeface="Times New Roman"/>
              </a:rPr>
              <a:t>t</a:t>
            </a:r>
            <a:r>
              <a:rPr lang="pt-BR" sz="3200" spc="4" dirty="0">
                <a:latin typeface="Times New Roman"/>
                <a:cs typeface="Times New Roman"/>
              </a:rPr>
              <a:t>ég</a:t>
            </a:r>
            <a:r>
              <a:rPr lang="pt-BR" sz="3200" dirty="0">
                <a:latin typeface="Times New Roman"/>
                <a:cs typeface="Times New Roman"/>
              </a:rPr>
              <a:t>ias 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ts val="4350"/>
              </a:lnSpc>
              <a:spcBef>
                <a:spcPts val="45"/>
              </a:spcBef>
            </a:pPr>
            <a:r>
              <a:rPr sz="3200" spc="0" dirty="0" smtClean="0">
                <a:latin typeface="Meiryo"/>
                <a:cs typeface="Meiryo"/>
              </a:rPr>
              <a:t>µ</a:t>
            </a:r>
            <a:r>
              <a:rPr sz="3200" spc="-244" dirty="0" smtClean="0">
                <a:latin typeface="Meiryo"/>
                <a:cs typeface="Meiryo"/>
              </a:rPr>
              <a:t> </a:t>
            </a:r>
            <a:r>
              <a:rPr sz="3200" spc="19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ge</a:t>
            </a:r>
            <a:r>
              <a:rPr lang="pt-BR" sz="3200" spc="-14" dirty="0">
                <a:latin typeface="Times New Roman"/>
                <a:cs typeface="Times New Roman"/>
              </a:rPr>
              <a:t>ra</a:t>
            </a:r>
            <a:r>
              <a:rPr lang="pt-BR" sz="3200" dirty="0">
                <a:latin typeface="Times New Roman"/>
                <a:cs typeface="Times New Roman"/>
              </a:rPr>
              <a:t>r </a:t>
            </a:r>
            <a:r>
              <a:rPr lang="pt-BR" sz="3200" spc="235" dirty="0">
                <a:latin typeface="Times New Roman"/>
                <a:cs typeface="Times New Roman"/>
              </a:rPr>
              <a:t> </a:t>
            </a:r>
            <a:r>
              <a:rPr lang="pt-BR" sz="3200" spc="5" dirty="0">
                <a:latin typeface="Times New Roman"/>
                <a:cs typeface="Times New Roman"/>
              </a:rPr>
              <a:t>e</a:t>
            </a:r>
            <a:r>
              <a:rPr lang="pt-BR" sz="3200" spc="-5" dirty="0">
                <a:latin typeface="Times New Roman"/>
                <a:cs typeface="Times New Roman"/>
              </a:rPr>
              <a:t>xc</a:t>
            </a:r>
            <a:r>
              <a:rPr lang="pt-BR" sz="3200" spc="5" dirty="0">
                <a:latin typeface="Times New Roman"/>
                <a:cs typeface="Times New Roman"/>
              </a:rPr>
              <a:t>e</a:t>
            </a:r>
            <a:r>
              <a:rPr lang="pt-BR" sz="3200" spc="-5" dirty="0">
                <a:latin typeface="Times New Roman"/>
                <a:cs typeface="Times New Roman"/>
              </a:rPr>
              <a:t>s</a:t>
            </a:r>
            <a:r>
              <a:rPr lang="pt-BR" sz="3200" spc="-16" dirty="0">
                <a:latin typeface="Times New Roman"/>
                <a:cs typeface="Times New Roman"/>
              </a:rPr>
              <a:t>s</a:t>
            </a:r>
            <a:r>
              <a:rPr lang="pt-BR" sz="3200" dirty="0">
                <a:latin typeface="Times New Roman"/>
                <a:cs typeface="Times New Roman"/>
              </a:rPr>
              <a:t>o</a:t>
            </a:r>
            <a:r>
              <a:rPr lang="pt-BR" sz="3200" spc="155" dirty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d</a:t>
            </a:r>
            <a:r>
              <a:rPr lang="pt-BR" sz="3200" dirty="0">
                <a:latin typeface="Times New Roman"/>
                <a:cs typeface="Times New Roman"/>
              </a:rPr>
              <a:t>e</a:t>
            </a:r>
            <a:r>
              <a:rPr lang="pt-BR" sz="3200" spc="615" dirty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p</a:t>
            </a:r>
            <a:r>
              <a:rPr lang="pt-BR" sz="3200" spc="-4" dirty="0">
                <a:latin typeface="Times New Roman"/>
                <a:cs typeface="Times New Roman"/>
              </a:rPr>
              <a:t>r</a:t>
            </a:r>
            <a:r>
              <a:rPr lang="pt-BR" sz="3200" dirty="0">
                <a:latin typeface="Times New Roman"/>
                <a:cs typeface="Times New Roman"/>
              </a:rPr>
              <a:t>ole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0733" y="3601751"/>
            <a:ext cx="2376032" cy="892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Pr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5" dirty="0" err="1" smtClean="0">
                <a:latin typeface="Times New Roman"/>
                <a:cs typeface="Times New Roman"/>
              </a:rPr>
              <a:t>s</a:t>
            </a:r>
            <a:r>
              <a:rPr lang="pt-BR" sz="3200" spc="-16" dirty="0" smtClean="0">
                <a:latin typeface="Times New Roman"/>
                <a:cs typeface="Times New Roman"/>
              </a:rPr>
              <a:t>são</a:t>
            </a:r>
            <a:r>
              <a:rPr sz="3200" spc="19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0733" y="4419600"/>
            <a:ext cx="8289544" cy="1437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spcBef>
                <a:spcPts val="80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0" dirty="0" err="1" smtClean="0">
                <a:latin typeface="Times New Roman"/>
                <a:cs typeface="Times New Roman"/>
              </a:rPr>
              <a:t>U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27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-1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1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µ,</a:t>
            </a:r>
            <a:r>
              <a:rPr sz="3200" spc="3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3200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spc="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200" spc="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3200" spc="62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liv</a:t>
            </a:r>
            <a:r>
              <a:rPr sz="3200" spc="9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ar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d</a:t>
            </a:r>
            <a:r>
              <a:rPr lang="pt-BR" sz="3200" spc="0" dirty="0" smtClean="0">
                <a:latin typeface="Times New Roman"/>
                <a:cs typeface="Times New Roman"/>
              </a:rPr>
              <a:t>o</a:t>
            </a:r>
            <a:r>
              <a:rPr lang="pt-BR" sz="3200" spc="487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e</a:t>
            </a:r>
            <a:r>
              <a:rPr lang="pt-BR" sz="3200" spc="-14" dirty="0" smtClean="0">
                <a:latin typeface="Times New Roman"/>
                <a:cs typeface="Times New Roman"/>
              </a:rPr>
              <a:t>r</a:t>
            </a:r>
            <a:r>
              <a:rPr lang="pt-BR" sz="3200" spc="-4" dirty="0" smtClean="0">
                <a:latin typeface="Times New Roman"/>
                <a:cs typeface="Times New Roman"/>
              </a:rPr>
              <a:t>r</a:t>
            </a:r>
            <a:r>
              <a:rPr lang="pt-BR" sz="3200" spc="0" dirty="0" smtClean="0">
                <a:latin typeface="Times New Roman"/>
                <a:cs typeface="Times New Roman"/>
              </a:rPr>
              <a:t>o </a:t>
            </a:r>
            <a:r>
              <a:rPr lang="pt-BR" sz="3200" spc="4" dirty="0" smtClean="0">
                <a:latin typeface="Times New Roman"/>
                <a:cs typeface="Times New Roman"/>
              </a:rPr>
              <a:t>d</a:t>
            </a:r>
            <a:r>
              <a:rPr lang="pt-BR"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615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5" dirty="0" smtClean="0">
                <a:latin typeface="Times New Roman"/>
                <a:cs typeface="Times New Roman"/>
              </a:rPr>
              <a:t>d</a:t>
            </a:r>
            <a:r>
              <a:rPr lang="pt-BR"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-5" dirty="0" smtClean="0">
                <a:latin typeface="Times New Roman"/>
                <a:cs typeface="Times New Roman"/>
              </a:rPr>
              <a:t>pt</a:t>
            </a:r>
            <a:r>
              <a:rPr lang="pt-BR" sz="3200" spc="0" dirty="0" smtClean="0">
                <a:latin typeface="Times New Roman"/>
                <a:cs typeface="Times New Roman"/>
              </a:rPr>
              <a:t>a</a:t>
            </a:r>
            <a:r>
              <a:rPr lang="pt-BR" sz="3200" spc="-5" dirty="0" smtClean="0">
                <a:latin typeface="Times New Roman"/>
                <a:cs typeface="Times New Roman"/>
              </a:rPr>
              <a:t>ção</a:t>
            </a:r>
            <a:r>
              <a:rPr lang="pt-BR" sz="3200" spc="139" dirty="0" smtClean="0">
                <a:latin typeface="Times New Roman"/>
                <a:cs typeface="Times New Roman"/>
              </a:rPr>
              <a:t> </a:t>
            </a:r>
            <a:r>
              <a:rPr lang="pt-BR" sz="3200" spc="-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3200" spc="64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lang="el-G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599" indent="-342899">
              <a:lnSpc>
                <a:spcPts val="6206"/>
              </a:lnSpc>
              <a:spcBef>
                <a:spcPts val="80"/>
              </a:spcBef>
              <a:tabLst>
                <a:tab pos="342900" algn="l"/>
              </a:tabLst>
            </a:pP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endParaRPr lang="pt-BR" sz="3200" dirty="0" smtClean="0">
              <a:latin typeface="Times New Roman"/>
              <a:cs typeface="Times New Roman"/>
            </a:endParaRPr>
          </a:p>
          <a:p>
            <a:pPr marL="355599" indent="-342899">
              <a:lnSpc>
                <a:spcPts val="6206"/>
              </a:lnSpc>
              <a:spcBef>
                <a:spcPts val="80"/>
              </a:spcBef>
              <a:tabLst>
                <a:tab pos="342900" algn="l"/>
              </a:tabLst>
            </a:pPr>
            <a:r>
              <a:rPr sz="3200" spc="0" dirty="0" smtClean="0"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98893" y="4805164"/>
            <a:ext cx="138625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769" y="5410200"/>
            <a:ext cx="7697177" cy="869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indent="-342899">
              <a:lnSpc>
                <a:spcPts val="3440"/>
              </a:lnSpc>
              <a:spcBef>
                <a:spcPts val="172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ég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âm</a:t>
            </a:r>
            <a:r>
              <a:rPr sz="3200" spc="-11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71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9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lang="pt-BR" sz="3200" spc="-4" dirty="0" smtClean="0">
                <a:latin typeface="Times New Roman"/>
                <a:cs typeface="Times New Roman"/>
              </a:rPr>
              <a:t> intermediária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047747" y="910538"/>
            <a:ext cx="239970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12838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83362" y="910538"/>
            <a:ext cx="317557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324784" y="910538"/>
            <a:ext cx="72250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71874" y="1581098"/>
            <a:ext cx="32803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5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con</a:t>
            </a:r>
            <a:r>
              <a:rPr sz="44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5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5" dirty="0" smtClean="0">
                <a:solidFill>
                  <a:srgbClr val="323299"/>
                </a:solidFill>
                <a:latin typeface="Times New Roman"/>
                <a:cs typeface="Times New Roman"/>
              </a:rPr>
              <a:t>qu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20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17975" y="1581098"/>
            <a:ext cx="16046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cer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j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33" y="2532181"/>
            <a:ext cx="8569967" cy="4266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73" marR="48635">
              <a:lnSpc>
                <a:spcPts val="3025"/>
              </a:lnSpc>
              <a:spcBef>
                <a:spcPts val="151"/>
              </a:spcBef>
            </a:pP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0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10" dirty="0" smtClean="0">
                <a:latin typeface="Times New Roman"/>
                <a:cs typeface="Times New Roman"/>
              </a:rPr>
              <a:t>f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17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m</a:t>
            </a:r>
            <a:r>
              <a:rPr sz="2800" spc="0" dirty="0" smtClean="0">
                <a:latin typeface="Times New Roman"/>
                <a:cs typeface="Times New Roman"/>
              </a:rPr>
              <a:t>ist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ra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2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ts val="30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43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nh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13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9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ej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020"/>
              </a:lnSpc>
              <a:spcBef>
                <a:spcPts val="686"/>
              </a:spcBef>
            </a:pPr>
            <a:r>
              <a:rPr sz="280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ed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en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14" dirty="0" smtClean="0">
                <a:latin typeface="Times New Roman"/>
                <a:cs typeface="Times New Roman"/>
              </a:rPr>
              <a:t>gu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22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+</a:t>
            </a:r>
            <a:r>
              <a:rPr sz="2800" spc="255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-38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324"/>
              </a:spcBef>
            </a:pPr>
            <a:r>
              <a:rPr sz="2800" spc="5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5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24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&lt;</a:t>
            </a:r>
            <a:r>
              <a:rPr sz="2800" spc="0" dirty="0" smtClean="0">
                <a:latin typeface="Times New Roman"/>
                <a:cs typeface="Times New Roman"/>
              </a:rPr>
              <a:t>w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,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r>
              <a:rPr sz="2800" spc="4" dirty="0" smtClean="0">
                <a:latin typeface="Times New Roman"/>
                <a:cs typeface="Times New Roman"/>
              </a:rPr>
              <a:t>,b</a:t>
            </a:r>
            <a:r>
              <a:rPr sz="2800" spc="0" dirty="0" smtClean="0">
                <a:latin typeface="Times New Roman"/>
                <a:cs typeface="Times New Roman"/>
              </a:rPr>
              <a:t>&gt;</a:t>
            </a:r>
            <a:endParaRPr sz="2800" dirty="0">
              <a:latin typeface="Times New Roman"/>
              <a:cs typeface="Times New Roman"/>
            </a:endParaRPr>
          </a:p>
          <a:p>
            <a:pPr marL="12700" marR="195190" indent="173">
              <a:lnSpc>
                <a:spcPts val="3040"/>
              </a:lnSpc>
              <a:spcBef>
                <a:spcPts val="810"/>
              </a:spcBef>
            </a:pPr>
            <a:r>
              <a:rPr sz="280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ede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(30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l)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ts val="4045"/>
              </a:lnSpc>
              <a:spcBef>
                <a:spcPts val="50"/>
              </a:spcBef>
            </a:pPr>
            <a:r>
              <a:rPr sz="4200" spc="4" baseline="3105" dirty="0" err="1" smtClean="0">
                <a:latin typeface="Times New Roman"/>
                <a:cs typeface="Times New Roman"/>
              </a:rPr>
              <a:t>M</a:t>
            </a:r>
            <a:r>
              <a:rPr sz="4200" spc="0" baseline="3105" dirty="0" err="1" smtClean="0">
                <a:latin typeface="Times New Roman"/>
                <a:cs typeface="Times New Roman"/>
              </a:rPr>
              <a:t>ut</a:t>
            </a:r>
            <a:r>
              <a:rPr sz="4200" spc="-4" baseline="3105" dirty="0" err="1" smtClean="0">
                <a:latin typeface="Times New Roman"/>
                <a:cs typeface="Times New Roman"/>
              </a:rPr>
              <a:t>a</a:t>
            </a:r>
            <a:r>
              <a:rPr lang="pt-BR" sz="4200" spc="14" baseline="3105" dirty="0" err="1" smtClean="0">
                <a:latin typeface="Times New Roman"/>
                <a:cs typeface="Times New Roman"/>
              </a:rPr>
              <a:t>ção</a:t>
            </a:r>
            <a:r>
              <a:rPr sz="4200" spc="0" baseline="3105" dirty="0" smtClean="0">
                <a:latin typeface="Times New Roman"/>
                <a:cs typeface="Times New Roman"/>
              </a:rPr>
              <a:t>:</a:t>
            </a:r>
            <a:r>
              <a:rPr sz="4200" spc="184" baseline="3105" dirty="0" smtClean="0">
                <a:latin typeface="Times New Roman"/>
                <a:cs typeface="Times New Roman"/>
              </a:rPr>
              <a:t> </a:t>
            </a:r>
            <a:r>
              <a:rPr sz="4200" spc="-4" baseline="3105" dirty="0" smtClean="0">
                <a:latin typeface="Times New Roman"/>
                <a:cs typeface="Times New Roman"/>
              </a:rPr>
              <a:t>Ba</a:t>
            </a:r>
            <a:r>
              <a:rPr sz="4200" spc="9" baseline="3105" dirty="0" smtClean="0">
                <a:latin typeface="Times New Roman"/>
                <a:cs typeface="Times New Roman"/>
              </a:rPr>
              <a:t>i</a:t>
            </a:r>
            <a:r>
              <a:rPr sz="4200" spc="-4" baseline="3105" dirty="0" smtClean="0">
                <a:latin typeface="Times New Roman"/>
                <a:cs typeface="Times New Roman"/>
              </a:rPr>
              <a:t>x</a:t>
            </a:r>
            <a:r>
              <a:rPr sz="4200" spc="4" baseline="3105" dirty="0" smtClean="0">
                <a:latin typeface="Times New Roman"/>
                <a:cs typeface="Times New Roman"/>
              </a:rPr>
              <a:t>o</a:t>
            </a:r>
            <a:r>
              <a:rPr sz="4200" spc="14" baseline="3105" dirty="0" smtClean="0">
                <a:latin typeface="Times New Roman"/>
                <a:cs typeface="Times New Roman"/>
              </a:rPr>
              <a:t>s</a:t>
            </a:r>
            <a:r>
              <a:rPr sz="4200" spc="-4" baseline="3105" dirty="0" smtClean="0">
                <a:latin typeface="Times New Roman"/>
                <a:cs typeface="Times New Roman"/>
              </a:rPr>
              <a:t>/</a:t>
            </a:r>
            <a:r>
              <a:rPr sz="4200" spc="19" baseline="3105" dirty="0" smtClean="0">
                <a:latin typeface="Times New Roman"/>
                <a:cs typeface="Times New Roman"/>
              </a:rPr>
              <a:t>M</a:t>
            </a:r>
            <a:r>
              <a:rPr sz="4200" spc="4" baseline="3105" dirty="0" smtClean="0">
                <a:latin typeface="Times New Roman"/>
                <a:cs typeface="Times New Roman"/>
              </a:rPr>
              <a:t>éd</a:t>
            </a:r>
            <a:r>
              <a:rPr sz="4200" spc="0" baseline="3105" dirty="0" smtClean="0">
                <a:latin typeface="Times New Roman"/>
                <a:cs typeface="Times New Roman"/>
              </a:rPr>
              <a:t>i</a:t>
            </a:r>
            <a:r>
              <a:rPr sz="4200" spc="4" baseline="3105" dirty="0" smtClean="0">
                <a:latin typeface="Times New Roman"/>
                <a:cs typeface="Times New Roman"/>
              </a:rPr>
              <a:t>o</a:t>
            </a:r>
            <a:r>
              <a:rPr sz="4200" spc="0" baseline="3105" dirty="0" smtClean="0">
                <a:latin typeface="Times New Roman"/>
                <a:cs typeface="Times New Roman"/>
              </a:rPr>
              <a:t>s/</a:t>
            </a:r>
            <a:r>
              <a:rPr sz="4200" spc="4" baseline="3105" dirty="0" smtClean="0">
                <a:latin typeface="Times New Roman"/>
                <a:cs typeface="Times New Roman"/>
              </a:rPr>
              <a:t>A</a:t>
            </a:r>
            <a:r>
              <a:rPr sz="4200" spc="0" baseline="3105" dirty="0" smtClean="0">
                <a:latin typeface="Times New Roman"/>
                <a:cs typeface="Times New Roman"/>
              </a:rPr>
              <a:t>l</a:t>
            </a:r>
            <a:r>
              <a:rPr sz="4200" spc="9" baseline="3105" dirty="0" smtClean="0">
                <a:latin typeface="Times New Roman"/>
                <a:cs typeface="Times New Roman"/>
              </a:rPr>
              <a:t>t</a:t>
            </a:r>
            <a:r>
              <a:rPr sz="4200" spc="4" baseline="3105" dirty="0" smtClean="0">
                <a:latin typeface="Times New Roman"/>
                <a:cs typeface="Times New Roman"/>
              </a:rPr>
              <a:t>o</a:t>
            </a:r>
            <a:r>
              <a:rPr sz="4200" spc="0" baseline="3105" dirty="0" smtClean="0">
                <a:latin typeface="Times New Roman"/>
                <a:cs typeface="Times New Roman"/>
              </a:rPr>
              <a:t>s</a:t>
            </a:r>
            <a:r>
              <a:rPr sz="4200" spc="175" baseline="3105" dirty="0" smtClean="0">
                <a:latin typeface="Times New Roman"/>
                <a:cs typeface="Times New Roman"/>
              </a:rPr>
              <a:t> </a:t>
            </a:r>
            <a:r>
              <a:rPr sz="4200" spc="9" baseline="3105" dirty="0" smtClean="0">
                <a:latin typeface="Times New Roman"/>
                <a:cs typeface="Times New Roman"/>
              </a:rPr>
              <a:t>v</a:t>
            </a:r>
            <a:r>
              <a:rPr sz="4200" spc="-4" baseline="3105" dirty="0" smtClean="0">
                <a:latin typeface="Times New Roman"/>
                <a:cs typeface="Times New Roman"/>
              </a:rPr>
              <a:t>a</a:t>
            </a:r>
            <a:r>
              <a:rPr sz="4200" spc="0" baseline="3105" dirty="0" smtClean="0">
                <a:latin typeface="Times New Roman"/>
                <a:cs typeface="Times New Roman"/>
              </a:rPr>
              <a:t>l</a:t>
            </a:r>
            <a:r>
              <a:rPr sz="4200" spc="4" baseline="3105" dirty="0" smtClean="0">
                <a:latin typeface="Times New Roman"/>
                <a:cs typeface="Times New Roman"/>
              </a:rPr>
              <a:t>o</a:t>
            </a:r>
            <a:r>
              <a:rPr sz="4200" spc="0" baseline="3105" dirty="0" smtClean="0">
                <a:latin typeface="Times New Roman"/>
                <a:cs typeface="Times New Roman"/>
              </a:rPr>
              <a:t>re</a:t>
            </a:r>
            <a:r>
              <a:rPr sz="4200" spc="194" baseline="3105" dirty="0" smtClean="0">
                <a:latin typeface="Times New Roman"/>
                <a:cs typeface="Times New Roman"/>
              </a:rPr>
              <a:t> </a:t>
            </a:r>
            <a:r>
              <a:rPr sz="4200" spc="4" baseline="3105" dirty="0" smtClean="0">
                <a:latin typeface="Times New Roman"/>
                <a:cs typeface="Times New Roman"/>
              </a:rPr>
              <a:t>d</a:t>
            </a:r>
            <a:r>
              <a:rPr sz="4200" spc="0" baseline="3105" dirty="0" smtClean="0">
                <a:latin typeface="Times New Roman"/>
                <a:cs typeface="Times New Roman"/>
              </a:rPr>
              <a:t>e</a:t>
            </a:r>
            <a:r>
              <a:rPr sz="4200" spc="538" baseline="3105" dirty="0" smtClean="0">
                <a:latin typeface="Times New Roman"/>
                <a:cs typeface="Times New Roman"/>
              </a:rPr>
              <a:t> </a:t>
            </a:r>
            <a:r>
              <a:rPr sz="4200" spc="0" baseline="18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sz="4200" spc="-153" baseline="18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3105" dirty="0" smtClean="0">
                <a:latin typeface="Times New Roman"/>
                <a:cs typeface="Times New Roman"/>
              </a:rPr>
              <a:t>us</a:t>
            </a:r>
            <a:r>
              <a:rPr sz="4200" spc="9" baseline="3105" dirty="0" smtClean="0">
                <a:latin typeface="Times New Roman"/>
                <a:cs typeface="Times New Roman"/>
              </a:rPr>
              <a:t>a</a:t>
            </a:r>
            <a:r>
              <a:rPr sz="4200" spc="4" baseline="3105" dirty="0" smtClean="0">
                <a:latin typeface="Times New Roman"/>
                <a:cs typeface="Times New Roman"/>
              </a:rPr>
              <a:t>do</a:t>
            </a:r>
            <a:r>
              <a:rPr sz="4200" spc="0" baseline="310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ts val="2675"/>
              </a:lnSpc>
            </a:pPr>
            <a:r>
              <a:rPr sz="4200" spc="4" baseline="1035" dirty="0" smtClean="0">
                <a:latin typeface="Times New Roman"/>
                <a:cs typeface="Times New Roman"/>
              </a:rPr>
              <a:t>co</a:t>
            </a:r>
            <a:r>
              <a:rPr sz="4200" spc="0" baseline="1035" dirty="0" smtClean="0">
                <a:latin typeface="Times New Roman"/>
                <a:cs typeface="Times New Roman"/>
              </a:rPr>
              <a:t>m</a:t>
            </a:r>
            <a:r>
              <a:rPr sz="4200" spc="493" baseline="1035" dirty="0" smtClean="0">
                <a:latin typeface="Times New Roman"/>
                <a:cs typeface="Times New Roman"/>
              </a:rPr>
              <a:t> </a:t>
            </a:r>
            <a:r>
              <a:rPr sz="4200" spc="0" baseline="1035" dirty="0" smtClean="0">
                <a:latin typeface="Times New Roman"/>
                <a:cs typeface="Times New Roman"/>
              </a:rPr>
              <a:t>i</a:t>
            </a:r>
            <a:r>
              <a:rPr sz="4200" spc="4" baseline="1035" dirty="0" smtClean="0">
                <a:latin typeface="Times New Roman"/>
                <a:cs typeface="Times New Roman"/>
              </a:rPr>
              <a:t>g</a:t>
            </a:r>
            <a:r>
              <a:rPr sz="4200" spc="0" baseline="1035" dirty="0" smtClean="0">
                <a:latin typeface="Times New Roman"/>
                <a:cs typeface="Times New Roman"/>
              </a:rPr>
              <a:t>u</a:t>
            </a:r>
            <a:r>
              <a:rPr sz="4200" spc="-4" baseline="1035" dirty="0" smtClean="0">
                <a:latin typeface="Times New Roman"/>
                <a:cs typeface="Times New Roman"/>
              </a:rPr>
              <a:t>a</a:t>
            </a:r>
            <a:r>
              <a:rPr sz="4200" spc="0" baseline="1035" dirty="0" smtClean="0">
                <a:latin typeface="Times New Roman"/>
                <a:cs typeface="Times New Roman"/>
              </a:rPr>
              <a:t>l</a:t>
            </a:r>
            <a:r>
              <a:rPr sz="4200" spc="189" baseline="1035" dirty="0" smtClean="0">
                <a:latin typeface="Times New Roman"/>
                <a:cs typeface="Times New Roman"/>
              </a:rPr>
              <a:t> </a:t>
            </a:r>
            <a:r>
              <a:rPr sz="4200" spc="4" baseline="1035" dirty="0" smtClean="0">
                <a:latin typeface="Times New Roman"/>
                <a:cs typeface="Times New Roman"/>
              </a:rPr>
              <a:t>c</a:t>
            </a:r>
            <a:r>
              <a:rPr sz="4200" spc="0" baseline="1035" dirty="0" smtClean="0">
                <a:latin typeface="Times New Roman"/>
                <a:cs typeface="Times New Roman"/>
              </a:rPr>
              <a:t>h</a:t>
            </a:r>
            <a:r>
              <a:rPr sz="4200" spc="-4" baseline="1035" dirty="0" smtClean="0">
                <a:latin typeface="Times New Roman"/>
                <a:cs typeface="Times New Roman"/>
              </a:rPr>
              <a:t>a</a:t>
            </a:r>
            <a:r>
              <a:rPr sz="4200" spc="0" baseline="1035" dirty="0" smtClean="0">
                <a:latin typeface="Times New Roman"/>
                <a:cs typeface="Times New Roman"/>
              </a:rPr>
              <a:t>n</a:t>
            </a:r>
            <a:r>
              <a:rPr sz="4200" spc="4" baseline="1035" dirty="0" smtClean="0">
                <a:latin typeface="Times New Roman"/>
                <a:cs typeface="Times New Roman"/>
              </a:rPr>
              <a:t>ce</a:t>
            </a:r>
            <a:r>
              <a:rPr sz="4200" spc="0" baseline="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12700" marR="48635">
              <a:lnSpc>
                <a:spcPts val="3195"/>
              </a:lnSpc>
              <a:spcBef>
                <a:spcPts val="501"/>
              </a:spcBef>
            </a:pPr>
            <a:r>
              <a:rPr sz="4200" baseline="-1035" dirty="0" err="1" smtClean="0">
                <a:latin typeface="Times New Roman"/>
                <a:cs typeface="Times New Roman"/>
              </a:rPr>
              <a:t>S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sz="4200" spc="0" baseline="-1035" dirty="0" err="1" smtClean="0">
                <a:latin typeface="Times New Roman"/>
                <a:cs typeface="Times New Roman"/>
              </a:rPr>
              <a:t>l</a:t>
            </a:r>
            <a:r>
              <a:rPr sz="4200" spc="4" baseline="-1035" dirty="0" err="1" smtClean="0">
                <a:latin typeface="Times New Roman"/>
                <a:cs typeface="Times New Roman"/>
              </a:rPr>
              <a:t>e</a:t>
            </a:r>
            <a:r>
              <a:rPr lang="pt-BR" sz="4200" spc="4" baseline="-1035" dirty="0" err="1" smtClean="0">
                <a:latin typeface="Times New Roman"/>
                <a:cs typeface="Times New Roman"/>
              </a:rPr>
              <a:t>ção</a:t>
            </a:r>
            <a:r>
              <a:rPr sz="4200" spc="0" baseline="-1035" dirty="0" smtClean="0">
                <a:latin typeface="Times New Roman"/>
                <a:cs typeface="Times New Roman"/>
              </a:rPr>
              <a:t>:</a:t>
            </a:r>
            <a:r>
              <a:rPr sz="4200" spc="184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st</a:t>
            </a:r>
            <a:r>
              <a:rPr sz="4200" spc="9" baseline="-1035" dirty="0" smtClean="0">
                <a:latin typeface="Times New Roman"/>
                <a:cs typeface="Times New Roman"/>
              </a:rPr>
              <a:t>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t</a:t>
            </a:r>
            <a:r>
              <a:rPr sz="4200" spc="4" baseline="-1035" dirty="0" smtClean="0">
                <a:latin typeface="Times New Roman"/>
                <a:cs typeface="Times New Roman"/>
              </a:rPr>
              <a:t>ég</a:t>
            </a:r>
            <a:r>
              <a:rPr sz="4200" spc="9" baseline="-1035" dirty="0" smtClean="0">
                <a:latin typeface="Times New Roman"/>
                <a:cs typeface="Times New Roman"/>
              </a:rPr>
              <a:t>i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r>
              <a:rPr sz="4200" spc="175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(1</a:t>
            </a:r>
            <a:r>
              <a:rPr sz="4200" spc="4" baseline="-1035" dirty="0" smtClean="0">
                <a:latin typeface="Times New Roman"/>
                <a:cs typeface="Times New Roman"/>
              </a:rPr>
              <a:t>,</a:t>
            </a:r>
            <a:r>
              <a:rPr sz="4200" spc="9" baseline="-1035" dirty="0" smtClean="0">
                <a:latin typeface="Times New Roman"/>
                <a:cs typeface="Times New Roman"/>
              </a:rPr>
              <a:t>8</a:t>
            </a:r>
            <a:r>
              <a:rPr sz="4200" spc="0" baseline="-1035" dirty="0" smtClean="0"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33" y="2651232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3506196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4359636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143" y="480060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066" y="563880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47747" y="910538"/>
            <a:ext cx="239970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12838" y="910538"/>
            <a:ext cx="5050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83362" y="910538"/>
            <a:ext cx="317557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er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24784" y="910538"/>
            <a:ext cx="72250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1874" y="1581098"/>
            <a:ext cx="250286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qu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40512" y="1581098"/>
            <a:ext cx="238207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85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cer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j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497994" cy="36464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F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20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Re</a:t>
            </a:r>
            <a:r>
              <a:rPr sz="3200" spc="0" dirty="0" err="1" smtClean="0">
                <a:latin typeface="Times New Roman"/>
                <a:cs typeface="Times New Roman"/>
              </a:rPr>
              <a:t>ali</a:t>
            </a:r>
            <a:r>
              <a:rPr sz="3200" spc="4" dirty="0" err="1" smtClean="0">
                <a:latin typeface="Times New Roman"/>
                <a:cs typeface="Times New Roman"/>
              </a:rPr>
              <a:t>z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1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14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355599" marR="61036">
              <a:lnSpc>
                <a:spcPct val="95825"/>
              </a:lnSpc>
            </a:pP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om</a:t>
            </a:r>
            <a:r>
              <a:rPr sz="3200" spc="57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46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endParaRPr sz="3200" dirty="0">
              <a:latin typeface="Times New Roman"/>
              <a:cs typeface="Times New Roman"/>
            </a:endParaRPr>
          </a:p>
          <a:p>
            <a:pPr marL="355599" marR="1453749" indent="-342899">
              <a:lnSpc>
                <a:spcPct val="100041"/>
              </a:lnSpc>
              <a:spcBef>
                <a:spcPts val="916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é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7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a: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4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r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-4" dirty="0" smtClean="0">
                <a:latin typeface="Times New Roman"/>
                <a:cs typeface="Times New Roman"/>
              </a:rPr>
              <a:t>at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endParaRPr sz="3200" dirty="0">
              <a:latin typeface="Times New Roman"/>
              <a:cs typeface="Times New Roman"/>
            </a:endParaRPr>
          </a:p>
          <a:p>
            <a:pPr marL="355599" marR="321424" indent="-342899">
              <a:lnSpc>
                <a:spcPct val="100041"/>
              </a:lnSpc>
              <a:spcBef>
                <a:spcPts val="760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ol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en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7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4" dirty="0" smtClean="0">
                <a:latin typeface="Times New Roman"/>
                <a:cs typeface="Times New Roman"/>
              </a:rPr>
              <a:t>ez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5" dirty="0" smtClean="0">
                <a:latin typeface="Times New Roman"/>
                <a:cs typeface="Times New Roman"/>
              </a:rPr>
              <a:t>den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0" dirty="0" smtClean="0">
                <a:latin typeface="Times New Roman"/>
                <a:cs typeface="Times New Roman"/>
              </a:rPr>
              <a:t>0</a:t>
            </a:r>
            <a:r>
              <a:rPr sz="3200" spc="487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ge</a:t>
            </a:r>
            <a:r>
              <a:rPr sz="3200" spc="-1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ções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942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Pr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c</a:t>
            </a:r>
            <a:r>
              <a:rPr sz="4800" spc="0" baseline="-1811" dirty="0" err="1" smtClean="0">
                <a:latin typeface="Times New Roman"/>
                <a:cs typeface="Times New Roman"/>
              </a:rPr>
              <a:t>i</a:t>
            </a:r>
            <a:r>
              <a:rPr lang="pt-BR" sz="4800" spc="-4" baseline="-1811" dirty="0" smtClean="0">
                <a:latin typeface="Times New Roman"/>
                <a:cs typeface="Times New Roman"/>
              </a:rPr>
              <a:t>são</a:t>
            </a:r>
            <a:r>
              <a:rPr sz="4800" spc="18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é</a:t>
            </a:r>
            <a:r>
              <a:rPr sz="4800" spc="455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r>
              <a:rPr sz="4800" spc="4" baseline="-1811" dirty="0" smtClean="0">
                <a:latin typeface="Times New Roman"/>
                <a:cs typeface="Times New Roman"/>
              </a:rPr>
              <a:t>u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-4" baseline="-1811" dirty="0" smtClean="0">
                <a:latin typeface="Times New Roman"/>
                <a:cs typeface="Times New Roman"/>
              </a:rPr>
              <a:t>t</a:t>
            </a:r>
            <a:r>
              <a:rPr sz="4800" spc="0" baseline="-1811" dirty="0" smtClean="0">
                <a:latin typeface="Times New Roman"/>
                <a:cs typeface="Times New Roman"/>
              </a:rPr>
              <a:t>o</a:t>
            </a:r>
            <a:r>
              <a:rPr sz="4800" spc="209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b</a:t>
            </a:r>
            <a:r>
              <a:rPr sz="4800" spc="0" baseline="-1811" dirty="0" smtClean="0">
                <a:latin typeface="Times New Roman"/>
                <a:cs typeface="Times New Roman"/>
              </a:rPr>
              <a:t>oa!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88083" y="1581098"/>
            <a:ext cx="239970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53447" y="1581098"/>
            <a:ext cx="44466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62688" y="1581098"/>
            <a:ext cx="18775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06058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83794" y="1581098"/>
            <a:ext cx="167843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k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79007" y="2567233"/>
            <a:ext cx="306323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31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Ac</a:t>
            </a:r>
            <a:r>
              <a:rPr sz="2800" spc="0" dirty="0" smtClean="0">
                <a:latin typeface="Times New Roman"/>
                <a:cs typeface="Times New Roman"/>
              </a:rPr>
              <a:t>kl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y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74746" y="2567233"/>
            <a:ext cx="196315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62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=</a:t>
            </a:r>
            <a:r>
              <a:rPr sz="2800" spc="0" dirty="0" smtClean="0">
                <a:latin typeface="Times New Roman"/>
                <a:cs typeface="Times New Roman"/>
              </a:rPr>
              <a:t>30)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5933" y="2686284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33" y="4106472"/>
            <a:ext cx="4810597" cy="2863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200">
              <a:lnSpc>
                <a:spcPts val="3025"/>
              </a:lnSpc>
              <a:spcBef>
                <a:spcPts val="151"/>
              </a:spcBef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ég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lut</a:t>
            </a:r>
            <a:r>
              <a:rPr sz="2800" spc="9" dirty="0" smtClean="0">
                <a:latin typeface="Times New Roman"/>
                <a:cs typeface="Times New Roman"/>
              </a:rPr>
              <a:t>iv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26999" marR="38200">
              <a:lnSpc>
                <a:spcPct val="95825"/>
              </a:lnSpc>
              <a:spcBef>
                <a:spcPts val="518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ese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584206" marR="38200">
              <a:lnSpc>
                <a:spcPts val="2112"/>
              </a:lnSpc>
              <a:spcBef>
                <a:spcPts val="58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Times New Roman"/>
                <a:cs typeface="Times New Roman"/>
              </a:rPr>
              <a:t>-</a:t>
            </a:r>
            <a:r>
              <a:rPr sz="2000" spc="0" dirty="0" smtClean="0">
                <a:latin typeface="Times New Roman"/>
                <a:cs typeface="Times New Roman"/>
              </a:rPr>
              <a:t>30</a:t>
            </a:r>
            <a:r>
              <a:rPr sz="2000" spc="3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x</a:t>
            </a:r>
            <a:r>
              <a:rPr sz="1950" spc="0" baseline="-22298" dirty="0" smtClean="0">
                <a:latin typeface="Times New Roman"/>
                <a:cs typeface="Times New Roman"/>
              </a:rPr>
              <a:t>i </a:t>
            </a:r>
            <a:r>
              <a:rPr sz="1950" spc="25" baseline="-22298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&lt;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-14" dirty="0" smtClean="0">
                <a:latin typeface="Times New Roman"/>
                <a:cs typeface="Times New Roman"/>
              </a:rPr>
              <a:t>3</a:t>
            </a:r>
            <a:r>
              <a:rPr sz="2000" spc="0" dirty="0" smtClean="0">
                <a:latin typeface="Times New Roman"/>
                <a:cs typeface="Times New Roman"/>
              </a:rPr>
              <a:t>0</a:t>
            </a:r>
            <a:endParaRPr sz="2000" dirty="0">
              <a:latin typeface="Times New Roman"/>
              <a:cs typeface="Times New Roman"/>
            </a:endParaRPr>
          </a:p>
          <a:p>
            <a:pPr marL="584206" marR="24">
              <a:lnSpc>
                <a:spcPct val="95825"/>
              </a:lnSpc>
              <a:spcBef>
                <a:spcPts val="719"/>
              </a:spcBef>
            </a:pPr>
            <a:r>
              <a:rPr sz="10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0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30</a:t>
            </a:r>
            <a:r>
              <a:rPr sz="2000" spc="304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4" dirty="0" smtClean="0">
                <a:latin typeface="Times New Roman"/>
                <a:cs typeface="Times New Roman"/>
              </a:rPr>
              <a:t>f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ent</a:t>
            </a:r>
            <a:r>
              <a:rPr sz="2000" spc="-9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1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m</a:t>
            </a:r>
            <a:r>
              <a:rPr sz="2000" spc="4" dirty="0" smtClean="0">
                <a:latin typeface="Times New Roman"/>
                <a:cs typeface="Times New Roman"/>
              </a:rPr>
              <a:t>a</a:t>
            </a:r>
            <a:r>
              <a:rPr sz="2000" spc="-1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h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endParaRPr sz="2000" dirty="0">
              <a:latin typeface="Times New Roman"/>
              <a:cs typeface="Times New Roman"/>
            </a:endParaRPr>
          </a:p>
          <a:p>
            <a:pPr marL="126999" marR="38200">
              <a:lnSpc>
                <a:spcPct val="95825"/>
              </a:lnSpc>
              <a:spcBef>
                <a:spcPts val="68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Se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lang="pt-BR" sz="2400" spc="9" dirty="0" err="1" smtClean="0">
                <a:latin typeface="Times New Roman"/>
                <a:cs typeface="Times New Roman"/>
              </a:rPr>
              <a:t>ção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30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200)</a:t>
            </a:r>
            <a:endParaRPr sz="2400" dirty="0">
              <a:latin typeface="Times New Roman"/>
              <a:cs typeface="Times New Roman"/>
            </a:endParaRPr>
          </a:p>
          <a:p>
            <a:pPr marL="126999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é</a:t>
            </a:r>
            <a:r>
              <a:rPr sz="2400" spc="0" dirty="0" smtClean="0">
                <a:latin typeface="Times New Roman"/>
                <a:cs typeface="Times New Roman"/>
              </a:rPr>
              <a:t>rm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pó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2000</a:t>
            </a:r>
            <a:r>
              <a:rPr sz="2400" spc="9" dirty="0" smtClean="0">
                <a:latin typeface="Times New Roman"/>
                <a:cs typeface="Times New Roman"/>
              </a:rPr>
              <a:t>0</a:t>
            </a:r>
            <a:r>
              <a:rPr sz="2400" spc="0" dirty="0" smtClean="0">
                <a:latin typeface="Times New Roman"/>
                <a:cs typeface="Times New Roman"/>
              </a:rPr>
              <a:t>0</a:t>
            </a:r>
            <a:r>
              <a:rPr lang="pt-BR" sz="2400" spc="0" dirty="0" smtClean="0">
                <a:latin typeface="Times New Roman"/>
                <a:cs typeface="Times New Roman"/>
              </a:rPr>
              <a:t> gerações</a:t>
            </a:r>
            <a:endParaRPr sz="2400" dirty="0">
              <a:latin typeface="Times New Roman"/>
              <a:cs typeface="Times New Roman"/>
            </a:endParaRPr>
          </a:p>
          <a:p>
            <a:pPr marL="126999" marR="22554">
              <a:lnSpc>
                <a:spcPts val="2750"/>
              </a:lnSpc>
              <a:spcBef>
                <a:spcPts val="833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-4" baseline="-1207" dirty="0" smtClean="0">
                <a:latin typeface="Times New Roman"/>
                <a:cs typeface="Times New Roman"/>
              </a:rPr>
              <a:t>es</a:t>
            </a:r>
            <a:r>
              <a:rPr sz="3600" spc="4" baseline="-1207" dirty="0" smtClean="0">
                <a:latin typeface="Times New Roman"/>
                <a:cs typeface="Times New Roman"/>
              </a:rPr>
              <a:t>ul</a:t>
            </a:r>
            <a:r>
              <a:rPr sz="3600" spc="0" baseline="-1207" dirty="0" smtClean="0">
                <a:latin typeface="Times New Roman"/>
                <a:cs typeface="Times New Roman"/>
              </a:rPr>
              <a:t>ta</a:t>
            </a:r>
            <a:r>
              <a:rPr sz="3600" spc="4" baseline="-1207" dirty="0" smtClean="0">
                <a:latin typeface="Times New Roman"/>
                <a:cs typeface="Times New Roman"/>
              </a:rPr>
              <a:t>do</a:t>
            </a:r>
            <a:r>
              <a:rPr sz="3600" spc="-14" baseline="-1207" dirty="0" smtClean="0">
                <a:latin typeface="Times New Roman"/>
                <a:cs typeface="Times New Roman"/>
              </a:rPr>
              <a:t>s</a:t>
            </a:r>
            <a:r>
              <a:rPr sz="3600" spc="0" baseline="-1207" dirty="0" smtClean="0">
                <a:latin typeface="Times New Roman"/>
                <a:cs typeface="Times New Roman"/>
              </a:rPr>
              <a:t>: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é</a:t>
            </a:r>
            <a:r>
              <a:rPr sz="3600" spc="4" baseline="-1207" dirty="0" err="1" smtClean="0">
                <a:latin typeface="Times New Roman"/>
                <a:cs typeface="Times New Roman"/>
              </a:rPr>
              <a:t>di</a:t>
            </a:r>
            <a:r>
              <a:rPr sz="3600" spc="0" baseline="-1207" dirty="0" err="1" smtClean="0">
                <a:latin typeface="Times New Roman"/>
                <a:cs typeface="Times New Roman"/>
              </a:rPr>
              <a:t>a</a:t>
            </a:r>
            <a:r>
              <a:rPr sz="3600" spc="144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d</a:t>
            </a:r>
            <a:r>
              <a:rPr sz="3600" spc="0" baseline="-1207" dirty="0" smtClean="0">
                <a:latin typeface="Times New Roman"/>
                <a:cs typeface="Times New Roman"/>
              </a:rPr>
              <a:t>as</a:t>
            </a:r>
            <a:r>
              <a:rPr lang="pt-BR" sz="3600" spc="0" baseline="-1207" dirty="0" smtClean="0">
                <a:latin typeface="Times New Roman"/>
                <a:cs typeface="Times New Roman"/>
              </a:rPr>
              <a:t> melhores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4225524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2007" y="5332863"/>
            <a:ext cx="105220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95"/>
              </a:lnSpc>
              <a:spcBef>
                <a:spcPts val="109"/>
              </a:spcBef>
            </a:pPr>
            <a:r>
              <a:rPr sz="2000" spc="-14" dirty="0" smtClean="0">
                <a:latin typeface="Times New Roman"/>
                <a:cs typeface="Times New Roman"/>
              </a:rPr>
              <a:t>d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383" dirty="0" smtClean="0">
                <a:latin typeface="Times New Roman"/>
                <a:cs typeface="Times New Roman"/>
              </a:rPr>
              <a:t> </a:t>
            </a:r>
            <a:r>
              <a:rPr sz="2000" spc="-4" dirty="0" smtClean="0">
                <a:latin typeface="Times New Roman"/>
                <a:cs typeface="Times New Roman"/>
              </a:rPr>
              <a:t>p</a:t>
            </a:r>
            <a:r>
              <a:rPr sz="2000" spc="-9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s</a:t>
            </a:r>
            <a:r>
              <a:rPr sz="2000" spc="4" dirty="0" smtClean="0">
                <a:latin typeface="Times New Roman"/>
                <a:cs typeface="Times New Roman"/>
              </a:rPr>
              <a:t>s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19846" y="6600364"/>
            <a:ext cx="27724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olu</a:t>
            </a:r>
            <a:r>
              <a:rPr lang="pt-BR" sz="2400" spc="-4" dirty="0" err="1" smtClean="0">
                <a:latin typeface="Times New Roman"/>
                <a:cs typeface="Times New Roman"/>
              </a:rPr>
              <a:t>ções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é</a:t>
            </a:r>
            <a:r>
              <a:rPr sz="2400" spc="341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Times New Roman"/>
                <a:cs typeface="Times New Roman"/>
              </a:rPr>
              <a:t>7</a:t>
            </a:r>
            <a:r>
              <a:rPr sz="2400" spc="4" dirty="0" smtClean="0">
                <a:latin typeface="Times New Roman"/>
                <a:cs typeface="Times New Roman"/>
              </a:rPr>
              <a:t>.</a:t>
            </a:r>
            <a:r>
              <a:rPr sz="2400" spc="0" dirty="0" smtClean="0">
                <a:latin typeface="Times New Roman"/>
                <a:cs typeface="Times New Roman"/>
              </a:rPr>
              <a:t>48</a:t>
            </a:r>
            <a:r>
              <a:rPr sz="2400" spc="59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•</a:t>
            </a:r>
            <a:r>
              <a:rPr sz="1600" spc="3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10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53407" y="6486318"/>
            <a:ext cx="27772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70"/>
              </a:lnSpc>
              <a:spcBef>
                <a:spcPts val="88"/>
              </a:spcBef>
            </a:pPr>
            <a:r>
              <a:rPr sz="1600" spc="4" dirty="0" smtClean="0">
                <a:latin typeface="Times New Roman"/>
                <a:cs typeface="Times New Roman"/>
              </a:rPr>
              <a:t>–</a:t>
            </a:r>
            <a:r>
              <a:rPr sz="1600" spc="0" dirty="0" smtClean="0">
                <a:latin typeface="Times New Roman"/>
                <a:cs typeface="Times New Roman"/>
              </a:rPr>
              <a:t>8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4" name="Imagem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637" y="2977462"/>
            <a:ext cx="8652567" cy="1080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18712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5533" y="2574575"/>
            <a:ext cx="5655811" cy="27685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c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-16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1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om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74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Se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ct val="95825"/>
              </a:lnSpc>
              <a:spcBef>
                <a:spcPts val="928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Se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18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viv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14" dirty="0" smtClean="0">
                <a:latin typeface="Times New Roman"/>
                <a:cs typeface="Times New Roman"/>
              </a:rPr>
              <a:t>m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ut</a:t>
            </a:r>
            <a:r>
              <a:rPr sz="3200" spc="0" dirty="0" smtClean="0">
                <a:latin typeface="Times New Roman"/>
                <a:cs typeface="Times New Roman"/>
              </a:rPr>
              <a:t>o-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12700" marR="61036">
              <a:lnSpc>
                <a:spcPts val="3635"/>
              </a:lnSpc>
              <a:spcBef>
                <a:spcPts val="1098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-4" baseline="-1811" dirty="0" smtClean="0">
                <a:latin typeface="Times New Roman"/>
                <a:cs typeface="Times New Roman"/>
              </a:rPr>
              <a:t>x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r>
              <a:rPr sz="4800" spc="4" baseline="-1811" dirty="0" smtClean="0">
                <a:latin typeface="Times New Roman"/>
                <a:cs typeface="Times New Roman"/>
              </a:rPr>
              <a:t>p</a:t>
            </a:r>
            <a:r>
              <a:rPr sz="4800" spc="0" baseline="-1811" dirty="0" smtClean="0">
                <a:latin typeface="Times New Roman"/>
                <a:cs typeface="Times New Roman"/>
              </a:rPr>
              <a:t>los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e</a:t>
            </a:r>
            <a:r>
              <a:rPr sz="4800" spc="615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sz="4800" spc="4" baseline="-1811" dirty="0" err="1" smtClean="0">
                <a:latin typeface="Times New Roman"/>
                <a:cs typeface="Times New Roman"/>
              </a:rPr>
              <a:t>p</a:t>
            </a:r>
            <a:r>
              <a:rPr sz="4800" spc="0" baseline="-1811" dirty="0" err="1" smtClean="0">
                <a:latin typeface="Times New Roman"/>
                <a:cs typeface="Times New Roman"/>
              </a:rPr>
              <a:t>li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c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lang="pt-BR" sz="4800" spc="-4" baseline="-1811" dirty="0" err="1" smtClean="0">
                <a:latin typeface="Times New Roman"/>
                <a:cs typeface="Times New Roman"/>
              </a:rPr>
              <a:t>ções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36762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2" y="2534951"/>
            <a:ext cx="8684267" cy="4588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3200" dirty="0">
                <a:latin typeface="Times New Roman"/>
                <a:cs typeface="Times New Roman"/>
              </a:rPr>
              <a:t>Dois </a:t>
            </a:r>
            <a:r>
              <a:rPr lang="pt-BR" sz="3200" dirty="0" smtClean="0">
                <a:latin typeface="Times New Roman"/>
                <a:cs typeface="Times New Roman"/>
              </a:rPr>
              <a:t>pais </a:t>
            </a:r>
            <a:r>
              <a:rPr lang="pt-BR" sz="3200" spc="-4" dirty="0" smtClean="0">
                <a:latin typeface="Times New Roman"/>
                <a:cs typeface="Times New Roman"/>
              </a:rPr>
              <a:t>c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ia</a:t>
            </a:r>
            <a:r>
              <a:rPr lang="pt-BR" sz="3200" spc="0" dirty="0" smtClean="0">
                <a:latin typeface="Times New Roman"/>
                <a:cs typeface="Times New Roman"/>
              </a:rPr>
              <a:t>m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5" dirty="0" smtClean="0">
                <a:latin typeface="Times New Roman"/>
                <a:cs typeface="Times New Roman"/>
              </a:rPr>
              <a:t>pen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3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ún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</a:t>
            </a:r>
            <a:r>
              <a:rPr sz="3200" spc="9" dirty="0" smtClean="0">
                <a:latin typeface="Times New Roman"/>
                <a:cs typeface="Times New Roman"/>
              </a:rPr>
              <a:t>i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6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z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359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or</a:t>
            </a:r>
            <a:r>
              <a:rPr sz="3200" spc="568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va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iáv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/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end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endParaRPr sz="3200" dirty="0">
              <a:latin typeface="Times New Roman"/>
              <a:cs typeface="Times New Roman"/>
            </a:endParaRPr>
          </a:p>
          <a:p>
            <a:pPr marL="469906" marR="57398">
              <a:lnSpc>
                <a:spcPct val="95825"/>
              </a:lnSpc>
              <a:spcBef>
                <a:spcPts val="45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Recombinação </a:t>
            </a:r>
            <a:r>
              <a:rPr lang="pt-BR" sz="2800" dirty="0" smtClean="0">
                <a:latin typeface="Times New Roman"/>
                <a:cs typeface="Times New Roman"/>
              </a:rPr>
              <a:t>intermediária: </a:t>
            </a:r>
            <a:r>
              <a:rPr lang="pt-BR"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0" dirty="0" err="1" smtClean="0">
                <a:latin typeface="Times New Roman"/>
                <a:cs typeface="Times New Roman"/>
              </a:rPr>
              <a:t>ul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méd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ntre</a:t>
            </a:r>
            <a:r>
              <a:rPr sz="2800" spc="31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lang="pt-BR" sz="2800" dirty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(mais usada p/ parâmetros da EE)</a:t>
            </a:r>
            <a:endParaRPr sz="2800" dirty="0">
              <a:latin typeface="Times New Roman"/>
              <a:cs typeface="Times New Roman"/>
            </a:endParaRPr>
          </a:p>
          <a:p>
            <a:pPr marL="469906" marR="57398">
              <a:lnSpc>
                <a:spcPct val="95825"/>
              </a:lnSpc>
              <a:spcBef>
                <a:spcPts val="475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Recombinação Discreta: </a:t>
            </a:r>
            <a:r>
              <a:rPr lang="pt-BR"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lang="pt-BR" sz="2800" spc="9" dirty="0" smtClean="0">
                <a:latin typeface="Times New Roman"/>
                <a:cs typeface="Times New Roman"/>
              </a:rPr>
              <a:t> aleatoriamente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(</a:t>
            </a:r>
            <a:r>
              <a:rPr lang="pt-BR" sz="2800" dirty="0">
                <a:latin typeface="Times New Roman"/>
                <a:cs typeface="Times New Roman"/>
              </a:rPr>
              <a:t>mais usada p/ </a:t>
            </a:r>
            <a:r>
              <a:rPr lang="pt-BR" sz="2800" dirty="0" smtClean="0">
                <a:latin typeface="Times New Roman"/>
                <a:cs typeface="Times New Roman"/>
              </a:rPr>
              <a:t>variáveis objeto)</a:t>
            </a:r>
            <a:endParaRPr sz="2800" dirty="0">
              <a:latin typeface="Times New Roman"/>
              <a:cs typeface="Times New Roman"/>
            </a:endParaRPr>
          </a:p>
          <a:p>
            <a:pPr marL="355599" indent="-342899">
              <a:lnSpc>
                <a:spcPts val="3460"/>
              </a:lnSpc>
              <a:spcBef>
                <a:spcPts val="939"/>
              </a:spcBef>
              <a:tabLst>
                <a:tab pos="342900" algn="l"/>
              </a:tabLst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	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25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5" dirty="0" smtClean="0">
                <a:latin typeface="Times New Roman"/>
                <a:cs typeface="Times New Roman"/>
              </a:rPr>
              <a:t>bé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108" dirty="0" smtClean="0">
                <a:latin typeface="Times New Roman"/>
                <a:cs typeface="Times New Roman"/>
              </a:rPr>
              <a:t> </a:t>
            </a:r>
            <a:r>
              <a:rPr sz="3200" spc="-14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u</a:t>
            </a:r>
            <a:r>
              <a:rPr sz="3200" spc="0" dirty="0" err="1" smtClean="0">
                <a:latin typeface="Times New Roman"/>
                <a:cs typeface="Times New Roman"/>
              </a:rPr>
              <a:t>ar</a:t>
            </a:r>
            <a:r>
              <a:rPr sz="3200" spc="0" dirty="0" smtClean="0">
                <a:latin typeface="Times New Roman"/>
                <a:cs typeface="Times New Roman"/>
              </a:rPr>
              <a:t> 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ou</a:t>
            </a:r>
            <a:r>
              <a:rPr sz="3200" spc="50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mais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ais</a:t>
            </a:r>
            <a:endParaRPr sz="3200" dirty="0">
              <a:latin typeface="Times New Roman"/>
              <a:cs typeface="Times New Roman"/>
            </a:endParaRPr>
          </a:p>
          <a:p>
            <a:pPr marL="756418" marR="204122" indent="-286511">
              <a:lnSpc>
                <a:spcPts val="3020"/>
              </a:lnSpc>
              <a:spcBef>
                <a:spcPts val="637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4" dirty="0" err="1" smtClean="0">
                <a:latin typeface="Times New Roman"/>
                <a:cs typeface="Times New Roman"/>
              </a:rPr>
              <a:t>U</a:t>
            </a:r>
            <a:r>
              <a:rPr sz="2800" spc="0" dirty="0" err="1" smtClean="0">
                <a:latin typeface="Times New Roman"/>
                <a:cs typeface="Times New Roman"/>
              </a:rPr>
              <a:t>tili</a:t>
            </a:r>
            <a:r>
              <a:rPr sz="2800" spc="14" dirty="0" err="1" smtClean="0">
                <a:latin typeface="Times New Roman"/>
                <a:cs typeface="Times New Roman"/>
              </a:rPr>
              <a:t>z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p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 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endParaRPr sz="2800" dirty="0">
              <a:latin typeface="Times New Roman"/>
              <a:cs typeface="Times New Roman"/>
            </a:endParaRPr>
          </a:p>
          <a:p>
            <a:pPr marL="756418" marR="153845" indent="-286511">
              <a:lnSpc>
                <a:spcPts val="3020"/>
              </a:lnSpc>
              <a:spcBef>
                <a:spcPts val="687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ec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9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lang="pt-BR" sz="2800" spc="184" dirty="0" smtClean="0">
                <a:latin typeface="Times New Roman"/>
                <a:cs typeface="Times New Roman"/>
              </a:rPr>
              <a:t>aleatoriamente </a:t>
            </a:r>
            <a:r>
              <a:rPr sz="2800" spc="4" dirty="0" err="1" smtClean="0">
                <a:latin typeface="Times New Roman"/>
                <a:cs typeface="Times New Roman"/>
              </a:rPr>
              <a:t>do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9" dirty="0" smtClean="0">
                <a:latin typeface="Times New Roman"/>
                <a:cs typeface="Times New Roman"/>
              </a:rPr>
              <a:t>ar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111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60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ilh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lang="pt-BR" sz="2800" spc="4" dirty="0" smtClean="0">
                <a:latin typeface="Times New Roman"/>
                <a:cs typeface="Times New Roman"/>
              </a:rPr>
              <a:t> (recombinação global)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lang="pt-BR" sz="2800" spc="0" dirty="0" smtClean="0">
              <a:latin typeface="Times New Roman"/>
              <a:cs typeface="Times New Roman"/>
            </a:endParaRPr>
          </a:p>
          <a:p>
            <a:pPr marL="1384307" marR="153845" lvl="1" indent="-457200">
              <a:lnSpc>
                <a:spcPts val="3020"/>
              </a:lnSpc>
              <a:spcBef>
                <a:spcPts val="687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lang="pt-BR" sz="2300" dirty="0" smtClean="0">
                <a:latin typeface="Times New Roman"/>
                <a:cs typeface="Times New Roman"/>
              </a:rPr>
              <a:t>Dessa forma, o número exato de pais não pode ser definido.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6545" y="2816351"/>
            <a:ext cx="8921486" cy="3902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9593" y="2819399"/>
            <a:ext cx="8915406" cy="0"/>
          </a:xfrm>
          <a:custGeom>
            <a:avLst/>
            <a:gdLst/>
            <a:ahLst/>
            <a:cxnLst/>
            <a:rect l="l" t="t" r="r" b="b"/>
            <a:pathLst>
              <a:path w="8915406">
                <a:moveTo>
                  <a:pt x="0" y="0"/>
                </a:moveTo>
                <a:lnTo>
                  <a:pt x="89154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9593" y="4064507"/>
            <a:ext cx="8915406" cy="0"/>
          </a:xfrm>
          <a:custGeom>
            <a:avLst/>
            <a:gdLst/>
            <a:ahLst/>
            <a:cxnLst/>
            <a:rect l="l" t="t" r="r" b="b"/>
            <a:pathLst>
              <a:path w="8915406">
                <a:moveTo>
                  <a:pt x="0" y="0"/>
                </a:moveTo>
                <a:lnTo>
                  <a:pt x="89154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9593" y="5308091"/>
            <a:ext cx="8915406" cy="0"/>
          </a:xfrm>
          <a:custGeom>
            <a:avLst/>
            <a:gdLst/>
            <a:ahLst/>
            <a:cxnLst/>
            <a:rect l="l" t="t" r="r" b="b"/>
            <a:pathLst>
              <a:path w="8915406">
                <a:moveTo>
                  <a:pt x="0" y="0"/>
                </a:moveTo>
                <a:lnTo>
                  <a:pt x="89154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9593" y="6679692"/>
            <a:ext cx="8915406" cy="0"/>
          </a:xfrm>
          <a:custGeom>
            <a:avLst/>
            <a:gdLst/>
            <a:ahLst/>
            <a:cxnLst/>
            <a:rect l="l" t="t" r="r" b="b"/>
            <a:pathLst>
              <a:path w="8915406">
                <a:moveTo>
                  <a:pt x="0" y="0"/>
                </a:moveTo>
                <a:lnTo>
                  <a:pt x="89154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9593" y="2819400"/>
            <a:ext cx="0" cy="3860292"/>
          </a:xfrm>
          <a:custGeom>
            <a:avLst/>
            <a:gdLst/>
            <a:ahLst/>
            <a:cxnLst/>
            <a:rect l="l" t="t" r="r" b="b"/>
            <a:pathLst>
              <a:path h="3860292">
                <a:moveTo>
                  <a:pt x="0" y="0"/>
                </a:moveTo>
                <a:lnTo>
                  <a:pt x="0" y="386029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24200" y="2819400"/>
            <a:ext cx="0" cy="3860292"/>
          </a:xfrm>
          <a:custGeom>
            <a:avLst/>
            <a:gdLst/>
            <a:ahLst/>
            <a:cxnLst/>
            <a:rect l="l" t="t" r="r" b="b"/>
            <a:pathLst>
              <a:path h="3860292">
                <a:moveTo>
                  <a:pt x="0" y="0"/>
                </a:moveTo>
                <a:lnTo>
                  <a:pt x="0" y="386029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19800" y="2819400"/>
            <a:ext cx="0" cy="3860292"/>
          </a:xfrm>
          <a:custGeom>
            <a:avLst/>
            <a:gdLst/>
            <a:ahLst/>
            <a:cxnLst/>
            <a:rect l="l" t="t" r="r" b="b"/>
            <a:pathLst>
              <a:path h="3860292">
                <a:moveTo>
                  <a:pt x="0" y="0"/>
                </a:moveTo>
                <a:lnTo>
                  <a:pt x="0" y="386029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25000" y="2819399"/>
            <a:ext cx="0" cy="3860292"/>
          </a:xfrm>
          <a:custGeom>
            <a:avLst/>
            <a:gdLst/>
            <a:ahLst/>
            <a:cxnLst/>
            <a:rect l="l" t="t" r="r" b="b"/>
            <a:pathLst>
              <a:path h="3860292">
                <a:moveTo>
                  <a:pt x="0" y="0"/>
                </a:moveTo>
                <a:lnTo>
                  <a:pt x="0" y="386029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88083" y="1581098"/>
            <a:ext cx="179871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53207" y="1581098"/>
            <a:ext cx="96109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79180" y="1581098"/>
            <a:ext cx="392521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ções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98537" y="3489252"/>
            <a:ext cx="144478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4" dirty="0" err="1" smtClean="0">
                <a:latin typeface="Times New Roman"/>
                <a:cs typeface="Times New Roman"/>
              </a:rPr>
              <a:t>po</a:t>
            </a:r>
            <a:r>
              <a:rPr sz="2800" spc="0" dirty="0" err="1" smtClean="0">
                <a:latin typeface="Times New Roman"/>
                <a:cs typeface="Times New Roman"/>
              </a:rPr>
              <a:t>si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098531" y="4732836"/>
            <a:ext cx="21962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Int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med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rio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9593" y="2819400"/>
            <a:ext cx="2514606" cy="1245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124200" y="2819400"/>
            <a:ext cx="2895600" cy="1245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38">
              <a:lnSpc>
                <a:spcPct val="95825"/>
              </a:lnSpc>
              <a:spcBef>
                <a:spcPts val="2385"/>
              </a:spcBef>
            </a:pPr>
            <a:r>
              <a:rPr sz="280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19800" y="2819400"/>
            <a:ext cx="3505200" cy="1245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 marL="91437">
              <a:lnSpc>
                <a:spcPct val="95825"/>
              </a:lnSpc>
              <a:spcBef>
                <a:spcPts val="1000"/>
              </a:spcBef>
            </a:pPr>
            <a:r>
              <a:rPr sz="280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3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9593" y="4064507"/>
            <a:ext cx="2514606" cy="124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39">
              <a:lnSpc>
                <a:spcPts val="2978"/>
              </a:lnSpc>
              <a:spcBef>
                <a:spcPts val="2385"/>
              </a:spcBef>
            </a:pP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50" spc="0" baseline="-21359" dirty="0" smtClean="0">
                <a:latin typeface="Times New Roman"/>
                <a:cs typeface="Times New Roman"/>
              </a:rPr>
              <a:t>i</a:t>
            </a:r>
            <a:r>
              <a:rPr sz="2850" spc="440" baseline="-213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=</a:t>
            </a:r>
            <a:r>
              <a:rPr sz="2800" spc="-1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x</a:t>
            </a:r>
            <a:r>
              <a:rPr sz="2850" spc="0" baseline="-21359" dirty="0" smtClean="0">
                <a:latin typeface="Times New Roman"/>
                <a:cs typeface="Times New Roman"/>
              </a:rPr>
              <a:t>i </a:t>
            </a:r>
            <a:r>
              <a:rPr sz="2850" spc="-75" baseline="-213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+</a:t>
            </a:r>
            <a:r>
              <a:rPr sz="2800" spc="-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y</a:t>
            </a:r>
            <a:r>
              <a:rPr sz="2850" spc="9" baseline="-2135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)</a:t>
            </a:r>
            <a:r>
              <a:rPr sz="2800" spc="-4" dirty="0" smtClean="0">
                <a:latin typeface="Times New Roman"/>
                <a:cs typeface="Times New Roman"/>
              </a:rPr>
              <a:t>/</a:t>
            </a:r>
            <a:r>
              <a:rPr sz="2800" spc="0" dirty="0" smtClean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24200" y="4064507"/>
            <a:ext cx="2895600" cy="124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 marL="91432" marR="676874">
              <a:lnSpc>
                <a:spcPct val="100041"/>
              </a:lnSpc>
              <a:spcBef>
                <a:spcPts val="1000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nto </a:t>
            </a:r>
            <a:r>
              <a:rPr sz="2800" spc="2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 int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med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á</a:t>
            </a:r>
            <a:r>
              <a:rPr sz="2800" spc="0" dirty="0" smtClean="0">
                <a:latin typeface="Times New Roman"/>
                <a:cs typeface="Times New Roman"/>
              </a:rPr>
              <a:t>rio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19800" y="4064507"/>
            <a:ext cx="3505200" cy="1243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 marL="91431">
              <a:lnSpc>
                <a:spcPct val="95825"/>
              </a:lnSpc>
              <a:spcBef>
                <a:spcPts val="1000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nto </a:t>
            </a:r>
            <a:r>
              <a:rPr sz="2800" spc="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593" y="5308091"/>
            <a:ext cx="2514606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39" marR="657109">
              <a:lnSpc>
                <a:spcPts val="3360"/>
              </a:lnSpc>
              <a:spcBef>
                <a:spcPts val="633"/>
              </a:spcBef>
            </a:pPr>
            <a:r>
              <a:rPr sz="2800" spc="4" dirty="0" smtClean="0">
                <a:latin typeface="Times New Roman"/>
                <a:cs typeface="Times New Roman"/>
              </a:rPr>
              <a:t>z</a:t>
            </a:r>
            <a:r>
              <a:rPr sz="2850" spc="0" baseline="-21359" dirty="0" smtClean="0">
                <a:latin typeface="Times New Roman"/>
                <a:cs typeface="Times New Roman"/>
              </a:rPr>
              <a:t>i</a:t>
            </a:r>
            <a:r>
              <a:rPr sz="2850" spc="440" baseline="-2135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50" spc="0" baseline="-21359" dirty="0" smtClean="0">
                <a:latin typeface="Times New Roman"/>
                <a:cs typeface="Times New Roman"/>
              </a:rPr>
              <a:t>i </a:t>
            </a:r>
            <a:r>
              <a:rPr sz="2850" spc="3" baseline="-21359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5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y</a:t>
            </a:r>
            <a:r>
              <a:rPr sz="2850" spc="0" baseline="-21359" dirty="0" smtClean="0">
                <a:latin typeface="Times New Roman"/>
                <a:cs typeface="Times New Roman"/>
              </a:rPr>
              <a:t>i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lha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24200" y="5308091"/>
            <a:ext cx="2895600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3"/>
              </a:spcBef>
            </a:pPr>
            <a:endParaRPr sz="850"/>
          </a:p>
          <a:p>
            <a:pPr marL="91438">
              <a:lnSpc>
                <a:spcPct val="95825"/>
              </a:lnSpc>
              <a:spcBef>
                <a:spcPts val="1000"/>
              </a:spcBef>
            </a:pPr>
            <a:r>
              <a:rPr sz="280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  <a:p>
            <a:pPr marL="91438">
              <a:lnSpc>
                <a:spcPct val="95825"/>
              </a:lnSpc>
              <a:spcBef>
                <a:spcPts val="824"/>
              </a:spcBef>
            </a:pPr>
            <a:r>
              <a:rPr sz="2800" dirty="0" smtClean="0">
                <a:latin typeface="Times New Roman"/>
                <a:cs typeface="Times New Roman"/>
              </a:rPr>
              <a:t>Dis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19800" y="5308091"/>
            <a:ext cx="3505200" cy="1371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3"/>
              </a:spcBef>
            </a:pPr>
            <a:endParaRPr sz="850"/>
          </a:p>
          <a:p>
            <a:pPr marL="91437" marR="2107935" indent="0">
              <a:lnSpc>
                <a:spcPts val="3219"/>
              </a:lnSpc>
              <a:spcBef>
                <a:spcPts val="1000"/>
              </a:spcBef>
            </a:pP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 </a:t>
            </a:r>
            <a:endParaRPr sz="2800">
              <a:latin typeface="Times New Roman"/>
              <a:cs typeface="Times New Roman"/>
            </a:endParaRPr>
          </a:p>
          <a:p>
            <a:pPr marL="91437" marR="2107935">
              <a:lnSpc>
                <a:spcPts val="3219"/>
              </a:lnSpc>
              <a:spcBef>
                <a:spcPts val="824"/>
              </a:spcBef>
            </a:pP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19899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3860" y="1581098"/>
            <a:ext cx="7132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21322" y="1581098"/>
            <a:ext cx="108907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2574575"/>
            <a:ext cx="8410772" cy="295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ais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l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5" dirty="0" smtClean="0">
                <a:latin typeface="Times New Roman"/>
                <a:cs typeface="Times New Roman"/>
              </a:rPr>
              <a:t>tr</a:t>
            </a:r>
            <a:r>
              <a:rPr sz="3200" spc="0" dirty="0" smtClean="0">
                <a:latin typeface="Times New Roman"/>
                <a:cs typeface="Times New Roman"/>
              </a:rPr>
              <a:t>av</a:t>
            </a:r>
            <a:r>
              <a:rPr sz="3200" spc="5" dirty="0" smtClean="0">
                <a:latin typeface="Times New Roman"/>
                <a:cs typeface="Times New Roman"/>
              </a:rPr>
              <a:t>é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0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endParaRPr sz="3200" dirty="0">
              <a:latin typeface="Times New Roman"/>
              <a:cs typeface="Times New Roman"/>
            </a:endParaRPr>
          </a:p>
          <a:p>
            <a:pPr marL="355606" marR="53263">
              <a:lnSpc>
                <a:spcPct val="95825"/>
              </a:lnSpc>
            </a:pP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-4" dirty="0" err="1" smtClean="0">
                <a:latin typeface="Times New Roman"/>
                <a:cs typeface="Times New Roman"/>
              </a:rPr>
              <a:t>str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4" dirty="0" err="1" smtClean="0">
                <a:latin typeface="Times New Roman"/>
                <a:cs typeface="Times New Roman"/>
              </a:rPr>
              <a:t>bu</a:t>
            </a:r>
            <a:r>
              <a:rPr sz="3200" spc="14" dirty="0" err="1" smtClean="0">
                <a:latin typeface="Times New Roman"/>
                <a:cs typeface="Times New Roman"/>
              </a:rPr>
              <a:t>i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un</a:t>
            </a:r>
            <a:r>
              <a:rPr sz="3200" spc="0" dirty="0" smtClean="0">
                <a:latin typeface="Times New Roman"/>
                <a:cs typeface="Times New Roman"/>
              </a:rPr>
              <a:t>ifo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0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ili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12700" marR="53263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11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ma:</a:t>
            </a:r>
            <a:endParaRPr sz="3200" dirty="0">
              <a:latin typeface="Times New Roman"/>
              <a:cs typeface="Times New Roman"/>
            </a:endParaRPr>
          </a:p>
          <a:p>
            <a:pPr marL="469906">
              <a:lnSpc>
                <a:spcPct val="95825"/>
              </a:lnSpc>
              <a:spcBef>
                <a:spcPts val="82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-12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não</a:t>
            </a:r>
            <a:r>
              <a:rPr sz="2800" spc="674" dirty="0" smtClean="0">
                <a:latin typeface="Times New Roman"/>
                <a:cs typeface="Times New Roman"/>
              </a:rPr>
              <a:t> </a:t>
            </a:r>
            <a:r>
              <a:rPr lang="pt-BR" sz="2800" spc="9" dirty="0" smtClean="0">
                <a:latin typeface="Times New Roman"/>
                <a:cs typeface="Times New Roman"/>
              </a:rPr>
              <a:t>enviesado</a:t>
            </a:r>
            <a:endParaRPr sz="2800" dirty="0">
              <a:latin typeface="Times New Roman"/>
              <a:cs typeface="Times New Roman"/>
            </a:endParaRPr>
          </a:p>
          <a:p>
            <a:pPr marL="756409" marR="5666" indent="-286503">
              <a:lnSpc>
                <a:spcPct val="99702"/>
              </a:lnSpc>
              <a:spcBef>
                <a:spcPts val="1432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od</a:t>
            </a:r>
            <a:r>
              <a:rPr sz="2800" spc="0" dirty="0" err="1" smtClean="0">
                <a:latin typeface="Times New Roman"/>
                <a:cs typeface="Times New Roman"/>
              </a:rPr>
              <a:t>o</a:t>
            </a:r>
            <a:r>
              <a:rPr sz="2800" spc="46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2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0" dirty="0" smtClean="0">
                <a:latin typeface="Times New Roman"/>
                <a:cs typeface="Times New Roman"/>
              </a:rPr>
              <a:t>ili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 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2" y="1581098"/>
            <a:ext cx="6236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4400" spc="2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de 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lang="pt-BR"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tes</a:t>
            </a:r>
            <a:endParaRPr lang="pt-BR" sz="4400" dirty="0">
              <a:latin typeface="Times New Roman"/>
              <a:cs typeface="Times New Roman"/>
            </a:endParaRPr>
          </a:p>
          <a:p>
            <a:pPr marL="12700">
              <a:lnSpc>
                <a:spcPts val="4605"/>
              </a:lnSpc>
              <a:spcBef>
                <a:spcPts val="230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2531903"/>
            <a:ext cx="8370902" cy="455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85"/>
              </a:lnSpc>
              <a:spcBef>
                <a:spcPts val="179"/>
              </a:spcBef>
            </a:pPr>
            <a:r>
              <a:rPr sz="2850" spc="0" baseline="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1811" dirty="0" smtClean="0">
                <a:latin typeface="Times New Roman"/>
                <a:cs typeface="Times New Roman"/>
              </a:rPr>
              <a:t>É</a:t>
            </a:r>
            <a:r>
              <a:rPr sz="4800" spc="43" baseline="1811" dirty="0" smtClean="0">
                <a:latin typeface="Times New Roman"/>
                <a:cs typeface="Times New Roman"/>
              </a:rPr>
              <a:t> 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4" baseline="1811" dirty="0" smtClean="0">
                <a:latin typeface="Times New Roman"/>
                <a:cs typeface="Times New Roman"/>
              </a:rPr>
              <a:t>p</a:t>
            </a:r>
            <a:r>
              <a:rPr sz="4800" spc="0" baseline="1811" dirty="0" smtClean="0">
                <a:latin typeface="Times New Roman"/>
                <a:cs typeface="Times New Roman"/>
              </a:rPr>
              <a:t>li</a:t>
            </a:r>
            <a:r>
              <a:rPr sz="4800" spc="-4" baseline="1811" dirty="0" smtClean="0">
                <a:latin typeface="Times New Roman"/>
                <a:cs typeface="Times New Roman"/>
              </a:rPr>
              <a:t>c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4" baseline="1811" dirty="0" smtClean="0">
                <a:latin typeface="Times New Roman"/>
                <a:cs typeface="Times New Roman"/>
              </a:rPr>
              <a:t>d</a:t>
            </a:r>
            <a:r>
              <a:rPr sz="4800" spc="0" baseline="1811" dirty="0" smtClean="0">
                <a:latin typeface="Times New Roman"/>
                <a:cs typeface="Times New Roman"/>
              </a:rPr>
              <a:t>o</a:t>
            </a:r>
            <a:r>
              <a:rPr sz="4800" spc="200" baseline="1811" dirty="0" smtClean="0">
                <a:latin typeface="Times New Roman"/>
                <a:cs typeface="Times New Roman"/>
              </a:rPr>
              <a:t> 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4" baseline="1811" dirty="0" smtClean="0">
                <a:latin typeface="Times New Roman"/>
                <a:cs typeface="Times New Roman"/>
              </a:rPr>
              <a:t>p</a:t>
            </a:r>
            <a:r>
              <a:rPr sz="4800" spc="0" baseline="1811" dirty="0" smtClean="0">
                <a:latin typeface="Times New Roman"/>
                <a:cs typeface="Times New Roman"/>
              </a:rPr>
              <a:t>ós </a:t>
            </a:r>
            <a:r>
              <a:rPr sz="4800" spc="102" baseline="1811" dirty="0" smtClean="0">
                <a:latin typeface="Times New Roman"/>
                <a:cs typeface="Times New Roman"/>
              </a:rPr>
              <a:t> 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450" baseline="1811" dirty="0" smtClean="0">
                <a:latin typeface="Times New Roman"/>
                <a:cs typeface="Times New Roman"/>
              </a:rPr>
              <a:t> </a:t>
            </a:r>
            <a:r>
              <a:rPr sz="4800" spc="-4" baseline="1811" dirty="0" err="1" smtClean="0">
                <a:latin typeface="Times New Roman"/>
                <a:cs typeface="Times New Roman"/>
              </a:rPr>
              <a:t>cr</a:t>
            </a:r>
            <a:r>
              <a:rPr sz="4800" spc="0" baseline="1811" dirty="0" err="1" smtClean="0">
                <a:latin typeface="Times New Roman"/>
                <a:cs typeface="Times New Roman"/>
              </a:rPr>
              <a:t>ia</a:t>
            </a:r>
            <a:r>
              <a:rPr lang="pt-BR" sz="4800" spc="-4" baseline="1811" dirty="0" err="1" smtClean="0">
                <a:latin typeface="Times New Roman"/>
                <a:cs typeface="Times New Roman"/>
              </a:rPr>
              <a:t>ção</a:t>
            </a:r>
            <a:r>
              <a:rPr sz="4800" spc="200" baseline="1811" dirty="0" smtClean="0">
                <a:latin typeface="Times New Roman"/>
                <a:cs typeface="Times New Roman"/>
              </a:rPr>
              <a:t> </a:t>
            </a:r>
            <a:r>
              <a:rPr sz="4800" baseline="1811" dirty="0">
                <a:latin typeface="Times New Roman"/>
                <a:cs typeface="Times New Roman"/>
              </a:rPr>
              <a:t>de λ filhos 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450" baseline="1811" dirty="0" smtClean="0">
                <a:latin typeface="Times New Roman"/>
                <a:cs typeface="Times New Roman"/>
              </a:rPr>
              <a:t> </a:t>
            </a:r>
            <a:r>
              <a:rPr sz="4800" spc="4" baseline="1811" dirty="0" smtClean="0">
                <a:latin typeface="Times New Roman"/>
                <a:cs typeface="Times New Roman"/>
              </a:rPr>
              <a:t>p</a:t>
            </a:r>
            <a:r>
              <a:rPr sz="4800" spc="0" baseline="1811" dirty="0" smtClean="0">
                <a:latin typeface="Times New Roman"/>
                <a:cs typeface="Times New Roman"/>
              </a:rPr>
              <a:t>a</a:t>
            </a:r>
            <a:r>
              <a:rPr sz="4800" spc="-4" baseline="1811" dirty="0" smtClean="0">
                <a:latin typeface="Times New Roman"/>
                <a:cs typeface="Times New Roman"/>
              </a:rPr>
              <a:t>rt</a:t>
            </a:r>
            <a:r>
              <a:rPr sz="4800" spc="0" baseline="1811" dirty="0" smtClean="0">
                <a:latin typeface="Times New Roman"/>
                <a:cs typeface="Times New Roman"/>
              </a:rPr>
              <a:t>ir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2969291"/>
            <a:ext cx="919272" cy="970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61036">
              <a:lnSpc>
                <a:spcPts val="3450"/>
              </a:lnSpc>
              <a:spcBef>
                <a:spcPts val="172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565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De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4431" y="2969291"/>
            <a:ext cx="8475369" cy="970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65"/>
              </a:lnSpc>
              <a:spcBef>
                <a:spcPts val="208"/>
              </a:spcBef>
            </a:pPr>
            <a:r>
              <a:rPr sz="4800" baseline="9964" dirty="0">
                <a:latin typeface="Times New Roman"/>
                <a:cs typeface="Times New Roman"/>
              </a:rPr>
              <a:t>µ pais </a:t>
            </a:r>
            <a:r>
              <a:rPr sz="4800" spc="0" baseline="9964" dirty="0" smtClean="0">
                <a:latin typeface="Times New Roman"/>
                <a:cs typeface="Times New Roman"/>
              </a:rPr>
              <a:t>a</a:t>
            </a:r>
            <a:r>
              <a:rPr sz="4800" spc="-5" baseline="9964" dirty="0" smtClean="0">
                <a:latin typeface="Times New Roman"/>
                <a:cs typeface="Times New Roman"/>
              </a:rPr>
              <a:t>tr</a:t>
            </a:r>
            <a:r>
              <a:rPr sz="4800" spc="0" baseline="9964" dirty="0" smtClean="0">
                <a:latin typeface="Times New Roman"/>
                <a:cs typeface="Times New Roman"/>
              </a:rPr>
              <a:t>av</a:t>
            </a:r>
            <a:r>
              <a:rPr sz="4800" spc="5" baseline="9964" dirty="0" smtClean="0">
                <a:latin typeface="Times New Roman"/>
                <a:cs typeface="Times New Roman"/>
              </a:rPr>
              <a:t>é</a:t>
            </a:r>
            <a:r>
              <a:rPr sz="4800" spc="0" baseline="9964" dirty="0" smtClean="0">
                <a:latin typeface="Times New Roman"/>
                <a:cs typeface="Times New Roman"/>
              </a:rPr>
              <a:t>s</a:t>
            </a:r>
            <a:r>
              <a:rPr sz="4800" spc="101" baseline="9964" dirty="0" smtClean="0">
                <a:latin typeface="Times New Roman"/>
                <a:cs typeface="Times New Roman"/>
              </a:rPr>
              <a:t> </a:t>
            </a:r>
            <a:r>
              <a:rPr sz="4800" spc="4" baseline="9964" dirty="0" smtClean="0">
                <a:latin typeface="Times New Roman"/>
                <a:cs typeface="Times New Roman"/>
              </a:rPr>
              <a:t>d</a:t>
            </a:r>
            <a:r>
              <a:rPr sz="4800" spc="0" baseline="9964" dirty="0" smtClean="0">
                <a:latin typeface="Times New Roman"/>
                <a:cs typeface="Times New Roman"/>
              </a:rPr>
              <a:t>e</a:t>
            </a:r>
            <a:r>
              <a:rPr sz="4800" spc="615" baseline="9964" dirty="0" smtClean="0">
                <a:latin typeface="Times New Roman"/>
                <a:cs typeface="Times New Roman"/>
              </a:rPr>
              <a:t> </a:t>
            </a:r>
            <a:r>
              <a:rPr sz="4800" spc="0" baseline="9964" dirty="0" err="1" smtClean="0">
                <a:latin typeface="Times New Roman"/>
                <a:cs typeface="Times New Roman"/>
              </a:rPr>
              <a:t>m</a:t>
            </a:r>
            <a:r>
              <a:rPr sz="4800" spc="5" baseline="9964" dirty="0" err="1" smtClean="0">
                <a:latin typeface="Times New Roman"/>
                <a:cs typeface="Times New Roman"/>
              </a:rPr>
              <a:t>u</a:t>
            </a:r>
            <a:r>
              <a:rPr sz="4800" spc="-5" baseline="9964" dirty="0" err="1" smtClean="0">
                <a:latin typeface="Times New Roman"/>
                <a:cs typeface="Times New Roman"/>
              </a:rPr>
              <a:t>t</a:t>
            </a:r>
            <a:r>
              <a:rPr sz="4800" spc="0" baseline="9964" dirty="0" err="1" smtClean="0">
                <a:latin typeface="Times New Roman"/>
                <a:cs typeface="Times New Roman"/>
              </a:rPr>
              <a:t>a</a:t>
            </a:r>
            <a:r>
              <a:rPr lang="pt-BR" sz="4800" spc="-5" baseline="9964" dirty="0" err="1" smtClean="0">
                <a:latin typeface="Times New Roman"/>
                <a:cs typeface="Times New Roman"/>
              </a:rPr>
              <a:t>ção</a:t>
            </a:r>
            <a:r>
              <a:rPr sz="4800" spc="168" baseline="9964" dirty="0" smtClean="0">
                <a:latin typeface="Times New Roman"/>
                <a:cs typeface="Times New Roman"/>
              </a:rPr>
              <a:t> </a:t>
            </a:r>
            <a:r>
              <a:rPr sz="4800" spc="0" baseline="9964" dirty="0" smtClean="0">
                <a:latin typeface="Times New Roman"/>
                <a:cs typeface="Times New Roman"/>
              </a:rPr>
              <a:t>e</a:t>
            </a:r>
            <a:r>
              <a:rPr sz="4800" spc="455" baseline="9964" dirty="0" smtClean="0">
                <a:latin typeface="Times New Roman"/>
                <a:cs typeface="Times New Roman"/>
              </a:rPr>
              <a:t> </a:t>
            </a:r>
            <a:r>
              <a:rPr sz="4800" spc="-4" baseline="9964" dirty="0" err="1" smtClean="0">
                <a:latin typeface="Times New Roman"/>
                <a:cs typeface="Times New Roman"/>
              </a:rPr>
              <a:t>r</a:t>
            </a:r>
            <a:r>
              <a:rPr sz="4800" spc="4" baseline="9964" dirty="0" err="1" smtClean="0">
                <a:latin typeface="Times New Roman"/>
                <a:cs typeface="Times New Roman"/>
              </a:rPr>
              <a:t>e</a:t>
            </a:r>
            <a:r>
              <a:rPr sz="4800" spc="-4" baseline="9964" dirty="0" err="1" smtClean="0">
                <a:latin typeface="Times New Roman"/>
                <a:cs typeface="Times New Roman"/>
              </a:rPr>
              <a:t>c</a:t>
            </a:r>
            <a:r>
              <a:rPr sz="4800" spc="0" baseline="9964" dirty="0" err="1" smtClean="0">
                <a:latin typeface="Times New Roman"/>
                <a:cs typeface="Times New Roman"/>
              </a:rPr>
              <a:t>om</a:t>
            </a:r>
            <a:r>
              <a:rPr sz="4800" spc="4" baseline="9964" dirty="0" err="1" smtClean="0">
                <a:latin typeface="Times New Roman"/>
                <a:cs typeface="Times New Roman"/>
              </a:rPr>
              <a:t>b</a:t>
            </a:r>
            <a:r>
              <a:rPr sz="4800" spc="-9" baseline="9964" dirty="0" err="1" smtClean="0">
                <a:latin typeface="Times New Roman"/>
                <a:cs typeface="Times New Roman"/>
              </a:rPr>
              <a:t>i</a:t>
            </a:r>
            <a:r>
              <a:rPr sz="4800" spc="4" baseline="9964" dirty="0" err="1" smtClean="0">
                <a:latin typeface="Times New Roman"/>
                <a:cs typeface="Times New Roman"/>
              </a:rPr>
              <a:t>n</a:t>
            </a:r>
            <a:r>
              <a:rPr sz="4800" spc="0" baseline="9964" dirty="0" err="1" smtClean="0">
                <a:latin typeface="Times New Roman"/>
                <a:cs typeface="Times New Roman"/>
              </a:rPr>
              <a:t>a</a:t>
            </a:r>
            <a:r>
              <a:rPr lang="pt-BR" sz="4800" spc="-4" baseline="9964" dirty="0" err="1" smtClean="0">
                <a:latin typeface="Times New Roman"/>
                <a:cs typeface="Times New Roman"/>
              </a:rPr>
              <a:t>ção</a:t>
            </a:r>
            <a:endParaRPr sz="3200" dirty="0">
              <a:latin typeface="Times New Roman"/>
              <a:cs typeface="Times New Roman"/>
            </a:endParaRPr>
          </a:p>
          <a:p>
            <a:pPr marL="62955" marR="64530">
              <a:lnSpc>
                <a:spcPts val="3475"/>
              </a:lnSpc>
            </a:pP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 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de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1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mi</a:t>
            </a:r>
            <a:r>
              <a:rPr sz="3200" spc="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í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</a:t>
            </a:r>
            <a:r>
              <a:rPr sz="3200" spc="9" dirty="0" err="1" smtClean="0">
                <a:latin typeface="Times New Roman"/>
                <a:cs typeface="Times New Roman"/>
              </a:rPr>
              <a:t>c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cria um </a:t>
            </a:r>
            <a:r>
              <a:rPr lang="pt-BR" sz="3200" spc="0" dirty="0" err="1" smtClean="0">
                <a:latin typeface="Times New Roman"/>
                <a:cs typeface="Times New Roman"/>
              </a:rPr>
              <a:t>rank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194" dirty="0" smtClean="0">
                <a:latin typeface="Times New Roman"/>
                <a:cs typeface="Times New Roman"/>
              </a:rPr>
              <a:t>e filtra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3946175"/>
            <a:ext cx="9065267" cy="2309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56312">
              <a:lnSpc>
                <a:spcPts val="3450"/>
              </a:lnSpc>
              <a:spcBef>
                <a:spcPts val="172"/>
              </a:spcBef>
            </a:pPr>
            <a:r>
              <a:rPr lang="pt-BR" sz="3200" dirty="0">
                <a:latin typeface="Times New Roman"/>
                <a:cs typeface="Times New Roman"/>
              </a:rPr>
              <a:t>os</a:t>
            </a:r>
            <a:r>
              <a:rPr lang="pt-BR" sz="3200" spc="497" dirty="0">
                <a:latin typeface="Times New Roman"/>
                <a:cs typeface="Times New Roman"/>
              </a:rPr>
              <a:t> </a:t>
            </a:r>
            <a:r>
              <a:rPr lang="pt-BR" sz="3200" spc="-4" dirty="0">
                <a:latin typeface="Times New Roman"/>
                <a:cs typeface="Times New Roman"/>
              </a:rPr>
              <a:t>“</a:t>
            </a:r>
            <a:r>
              <a:rPr lang="pt-BR" sz="3200" dirty="0" smtClean="0">
                <a:latin typeface="Times New Roman"/>
                <a:cs typeface="Times New Roman"/>
              </a:rPr>
              <a:t>ma</a:t>
            </a:r>
            <a:r>
              <a:rPr lang="pt-BR" sz="3200" spc="4" dirty="0" smtClean="0">
                <a:latin typeface="Times New Roman"/>
                <a:cs typeface="Times New Roman"/>
              </a:rPr>
              <a:t>u</a:t>
            </a:r>
            <a:r>
              <a:rPr lang="pt-BR" sz="3200" dirty="0" smtClean="0">
                <a:latin typeface="Times New Roman"/>
                <a:cs typeface="Times New Roman"/>
              </a:rPr>
              <a:t>s </a:t>
            </a:r>
            <a:r>
              <a:rPr sz="320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m</a:t>
            </a:r>
            <a:r>
              <a:rPr sz="3200" spc="4" dirty="0" err="1" smtClean="0">
                <a:latin typeface="Times New Roman"/>
                <a:cs typeface="Times New Roman"/>
              </a:rPr>
              <a:t>b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-9" dirty="0" err="1" smtClean="0">
                <a:latin typeface="Times New Roman"/>
                <a:cs typeface="Times New Roman"/>
              </a:rPr>
              <a:t>o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”</a:t>
            </a:r>
            <a:r>
              <a:rPr lang="pt-BR" sz="3200" spc="0" dirty="0" smtClean="0">
                <a:latin typeface="Times New Roman"/>
                <a:cs typeface="Times New Roman"/>
              </a:rPr>
              <a:t>:</a:t>
            </a:r>
          </a:p>
          <a:p>
            <a:pPr marL="355599" marR="56312">
              <a:lnSpc>
                <a:spcPts val="3450"/>
              </a:lnSpc>
              <a:spcBef>
                <a:spcPts val="172"/>
              </a:spcBef>
            </a:pPr>
            <a:endParaRPr lang="pt-BR" sz="3200" spc="0" dirty="0" smtClean="0">
              <a:latin typeface="Times New Roman"/>
              <a:cs typeface="Times New Roman"/>
            </a:endParaRPr>
          </a:p>
          <a:p>
            <a:pPr marL="355599" marR="56312">
              <a:lnSpc>
                <a:spcPts val="3450"/>
              </a:lnSpc>
              <a:spcBef>
                <a:spcPts val="172"/>
              </a:spcBef>
            </a:pPr>
            <a:endParaRPr sz="3200" dirty="0" smtClean="0">
              <a:latin typeface="Times New Roman"/>
              <a:cs typeface="Times New Roman"/>
            </a:endParaRPr>
          </a:p>
          <a:p>
            <a:pPr marL="12700" marR="56312">
              <a:lnSpc>
                <a:spcPct val="95825"/>
              </a:lnSpc>
              <a:spcBef>
                <a:spcPts val="359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33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4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61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s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l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pode ser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endParaRPr sz="3200" dirty="0">
              <a:latin typeface="Times New Roman"/>
              <a:cs typeface="Times New Roman"/>
            </a:endParaRPr>
          </a:p>
          <a:p>
            <a:pPr marL="469899">
              <a:lnSpc>
                <a:spcPts val="4035"/>
              </a:lnSpc>
              <a:spcBef>
                <a:spcPts val="201"/>
              </a:spcBef>
            </a:pPr>
            <a:r>
              <a:rPr sz="2250" spc="0" baseline="5797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5797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4" baseline="3105" dirty="0" err="1" smtClean="0">
                <a:latin typeface="Times New Roman"/>
                <a:cs typeface="Times New Roman"/>
              </a:rPr>
              <a:t>U</a:t>
            </a:r>
            <a:r>
              <a:rPr sz="4200" spc="0" baseline="3105" dirty="0" err="1" smtClean="0">
                <a:latin typeface="Times New Roman"/>
                <a:cs typeface="Times New Roman"/>
              </a:rPr>
              <a:t>ni</a:t>
            </a:r>
            <a:r>
              <a:rPr sz="4200" spc="4" baseline="3105" dirty="0" err="1" smtClean="0">
                <a:latin typeface="Times New Roman"/>
                <a:cs typeface="Times New Roman"/>
              </a:rPr>
              <a:t>c</a:t>
            </a:r>
            <a:r>
              <a:rPr sz="4200" spc="-4" baseline="3105" dirty="0" err="1" smtClean="0">
                <a:latin typeface="Times New Roman"/>
                <a:cs typeface="Times New Roman"/>
              </a:rPr>
              <a:t>a</a:t>
            </a:r>
            <a:r>
              <a:rPr sz="4200" spc="4" baseline="3105" dirty="0" err="1" smtClean="0">
                <a:latin typeface="Times New Roman"/>
                <a:cs typeface="Times New Roman"/>
              </a:rPr>
              <a:t>me</a:t>
            </a:r>
            <a:r>
              <a:rPr sz="4200" spc="14" baseline="3105" dirty="0" err="1" smtClean="0">
                <a:latin typeface="Times New Roman"/>
                <a:cs typeface="Times New Roman"/>
              </a:rPr>
              <a:t>n</a:t>
            </a:r>
            <a:r>
              <a:rPr sz="4200" spc="0" baseline="3105" dirty="0" err="1" smtClean="0">
                <a:latin typeface="Times New Roman"/>
                <a:cs typeface="Times New Roman"/>
              </a:rPr>
              <a:t>te</a:t>
            </a:r>
            <a:r>
              <a:rPr sz="4200" spc="179" baseline="3105" dirty="0" smtClean="0">
                <a:latin typeface="Times New Roman"/>
                <a:cs typeface="Times New Roman"/>
              </a:rPr>
              <a:t> </a:t>
            </a:r>
            <a:r>
              <a:rPr lang="pt-BR" sz="4200" spc="179" baseline="3105" dirty="0" smtClean="0">
                <a:latin typeface="Times New Roman"/>
                <a:cs typeface="Times New Roman"/>
              </a:rPr>
              <a:t>sob o</a:t>
            </a:r>
            <a:r>
              <a:rPr sz="4200" spc="5" baseline="3105" dirty="0" err="1" smtClean="0">
                <a:latin typeface="Times New Roman"/>
                <a:cs typeface="Times New Roman"/>
              </a:rPr>
              <a:t>conj</a:t>
            </a:r>
            <a:r>
              <a:rPr sz="4200" spc="0" baseline="3105" dirty="0" err="1" smtClean="0">
                <a:latin typeface="Times New Roman"/>
                <a:cs typeface="Times New Roman"/>
              </a:rPr>
              <a:t>unto</a:t>
            </a:r>
            <a:r>
              <a:rPr sz="4200" spc="137" baseline="3105" dirty="0" smtClean="0">
                <a:latin typeface="Times New Roman"/>
                <a:cs typeface="Times New Roman"/>
              </a:rPr>
              <a:t> </a:t>
            </a:r>
            <a:r>
              <a:rPr sz="4200" spc="4" baseline="3105" dirty="0" smtClean="0">
                <a:latin typeface="Times New Roman"/>
                <a:cs typeface="Times New Roman"/>
              </a:rPr>
              <a:t>d</a:t>
            </a:r>
            <a:r>
              <a:rPr sz="4200" spc="0" baseline="3105" dirty="0" smtClean="0">
                <a:latin typeface="Times New Roman"/>
                <a:cs typeface="Times New Roman"/>
              </a:rPr>
              <a:t>e</a:t>
            </a:r>
            <a:r>
              <a:rPr sz="4200" spc="543" baseline="3105" dirty="0" smtClean="0">
                <a:latin typeface="Times New Roman"/>
                <a:cs typeface="Times New Roman"/>
              </a:rPr>
              <a:t> </a:t>
            </a:r>
            <a:r>
              <a:rPr sz="4200" spc="-4" baseline="3105" dirty="0" smtClean="0">
                <a:latin typeface="Times New Roman"/>
                <a:cs typeface="Times New Roman"/>
              </a:rPr>
              <a:t>f</a:t>
            </a:r>
            <a:r>
              <a:rPr sz="4200" spc="0" baseline="3105" dirty="0" smtClean="0">
                <a:latin typeface="Times New Roman"/>
                <a:cs typeface="Times New Roman"/>
              </a:rPr>
              <a:t>il</a:t>
            </a:r>
            <a:r>
              <a:rPr sz="4200" spc="14" baseline="3105" dirty="0" smtClean="0">
                <a:latin typeface="Times New Roman"/>
                <a:cs typeface="Times New Roman"/>
              </a:rPr>
              <a:t>h</a:t>
            </a:r>
            <a:r>
              <a:rPr sz="4200" spc="4" baseline="3105" dirty="0" smtClean="0">
                <a:latin typeface="Times New Roman"/>
                <a:cs typeface="Times New Roman"/>
              </a:rPr>
              <a:t>o</a:t>
            </a:r>
            <a:r>
              <a:rPr sz="4200" spc="0" baseline="3105" dirty="0" smtClean="0">
                <a:latin typeface="Times New Roman"/>
                <a:cs typeface="Times New Roman"/>
              </a:rPr>
              <a:t>s</a:t>
            </a:r>
            <a:r>
              <a:rPr sz="4200" spc="0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4200" spc="175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200" spc="175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seleção</a:t>
            </a:r>
            <a:r>
              <a:rPr lang="pt-BR" sz="4200" spc="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4200" spc="0" baseline="18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4200" spc="-99" baseline="18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0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4200" spc="319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00" spc="14" baseline="184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sz="4200" spc="0" baseline="3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6418" marR="56312">
              <a:lnSpc>
                <a:spcPts val="2675"/>
              </a:lnSpc>
            </a:pPr>
            <a:r>
              <a:rPr sz="4200" spc="4" baseline="1035" dirty="0" smtClean="0">
                <a:latin typeface="Times New Roman"/>
                <a:cs typeface="Times New Roman"/>
              </a:rPr>
              <a:t>o</a:t>
            </a:r>
            <a:r>
              <a:rPr sz="4200" spc="0" baseline="1035" dirty="0" smtClean="0">
                <a:latin typeface="Times New Roman"/>
                <a:cs typeface="Times New Roman"/>
              </a:rPr>
              <a:t>u</a:t>
            </a:r>
            <a:endParaRPr sz="2800" dirty="0">
              <a:latin typeface="Times New Roman"/>
              <a:cs typeface="Times New Roman"/>
            </a:endParaRPr>
          </a:p>
          <a:p>
            <a:pPr marL="469899" marR="56312">
              <a:lnSpc>
                <a:spcPts val="3815"/>
              </a:lnSpc>
              <a:spcBef>
                <a:spcPts val="56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Sob o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conj</a:t>
            </a:r>
            <a:r>
              <a:rPr sz="2800" spc="0" dirty="0" smtClean="0">
                <a:latin typeface="Times New Roman"/>
                <a:cs typeface="Times New Roman"/>
              </a:rPr>
              <a:t>un</a:t>
            </a:r>
            <a:r>
              <a:rPr sz="2800" spc="-16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3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ilh</a:t>
            </a:r>
            <a:r>
              <a:rPr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s:</a:t>
            </a:r>
            <a:r>
              <a:rPr sz="2800" spc="1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800" spc="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eção </a:t>
            </a:r>
            <a:r>
              <a:rPr sz="2800" spc="-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z="2800" spc="-9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sz="2800" spc="-2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8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9"/>
          <p:cNvSpPr txBox="1"/>
          <p:nvPr/>
        </p:nvSpPr>
        <p:spPr>
          <a:xfrm>
            <a:off x="925498" y="4343400"/>
            <a:ext cx="8370902" cy="455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599" marR="56312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Times New Roman"/>
                <a:cs typeface="Times New Roman"/>
              </a:rPr>
              <a:t>Escolhe </a:t>
            </a:r>
            <a:r>
              <a:rPr lang="pt-BR" sz="2800" dirty="0">
                <a:latin typeface="Times New Roman"/>
                <a:cs typeface="Times New Roman"/>
              </a:rPr>
              <a:t>os </a:t>
            </a:r>
            <a:r>
              <a:rPr lang="pt-BR" sz="2800" dirty="0" smtClean="0">
                <a:latin typeface="Times New Roman"/>
                <a:cs typeface="Times New Roman"/>
              </a:rPr>
              <a:t>melhores µ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filhos</a:t>
            </a:r>
          </a:p>
          <a:p>
            <a:pPr marL="355599" marR="56312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Times New Roman"/>
                <a:cs typeface="Times New Roman"/>
              </a:rPr>
              <a:t>Frequentemente </a:t>
            </a:r>
            <a:r>
              <a:rPr lang="el-GR" sz="2800" dirty="0" smtClean="0">
                <a:latin typeface="Times New Roman"/>
                <a:cs typeface="Times New Roman"/>
              </a:rPr>
              <a:t>λ</a:t>
            </a:r>
            <a:r>
              <a:rPr lang="pt-BR" sz="2800" dirty="0" smtClean="0">
                <a:latin typeface="Times New Roman"/>
                <a:cs typeface="Times New Roman"/>
              </a:rPr>
              <a:t> &gt;&gt; </a:t>
            </a:r>
            <a:r>
              <a:rPr lang="pt-BR" sz="2800" dirty="0">
                <a:latin typeface="Times New Roman"/>
                <a:cs typeface="Times New Roman"/>
              </a:rPr>
              <a:t>µ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717810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714762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139959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609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063759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74769" y="609600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609600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717810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717810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717810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139959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139959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139959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139959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1191775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1191775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1191775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1613922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1613922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1"/>
          <p:cNvSpPr txBox="1"/>
          <p:nvPr/>
        </p:nvSpPr>
        <p:spPr>
          <a:xfrm>
            <a:off x="1688082" y="742905"/>
            <a:ext cx="62367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sz="4400" spc="279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de 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So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lang="pt-BR"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lang="pt-BR"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tes</a:t>
            </a:r>
            <a:endParaRPr lang="pt-BR" sz="4400" dirty="0">
              <a:latin typeface="Times New Roman"/>
              <a:cs typeface="Times New Roman"/>
            </a:endParaRPr>
          </a:p>
          <a:p>
            <a:pPr marL="12700">
              <a:lnSpc>
                <a:spcPts val="4605"/>
              </a:lnSpc>
              <a:spcBef>
                <a:spcPts val="230"/>
              </a:spcBef>
            </a:pPr>
            <a:endParaRPr sz="4400" dirty="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Espaço Reservado para Conteúdo 2"/>
              <p:cNvSpPr txBox="1">
                <a:spLocks/>
              </p:cNvSpPr>
              <p:nvPr/>
            </p:nvSpPr>
            <p:spPr>
              <a:xfrm>
                <a:off x="304800" y="2057400"/>
                <a:ext cx="9753600" cy="5611367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69906" marR="64530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z="3800" spc="4" dirty="0" smtClean="0">
                    <a:latin typeface="Times New Roman"/>
                    <a:cs typeface="Times New Roman"/>
                  </a:rPr>
                  <a:t>A seleção (µ + λ) é uma  estratégia elitista</a:t>
                </a:r>
              </a:p>
              <a:p>
                <a:pPr marL="469906" marR="64530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z="3800" spc="4" dirty="0" smtClean="0">
                    <a:latin typeface="Times New Roman"/>
                    <a:cs typeface="Times New Roman"/>
                  </a:rPr>
                  <a:t>A seleção (µ, λ) pode “esquecer” indivíduos antigos</a:t>
                </a:r>
              </a:p>
              <a:p>
                <a:pPr marL="469906" marR="64530">
                  <a:lnSpc>
                    <a:spcPct val="105825"/>
                  </a:lnSpc>
                  <a:spcBef>
                    <a:spcPts val="659"/>
                  </a:spcBef>
                </a:pPr>
                <a:endParaRPr lang="pt-BR" sz="3800" spc="4" dirty="0" smtClean="0">
                  <a:latin typeface="Times New Roman"/>
                  <a:cs typeface="Times New Roman"/>
                </a:endParaRPr>
              </a:p>
              <a:p>
                <a:pPr marL="469906" marR="64530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z="3800" spc="4" dirty="0" smtClean="0">
                    <a:latin typeface="Times New Roman"/>
                    <a:cs typeface="Times New Roman"/>
                  </a:rPr>
                  <a:t>Frequentemente a seleção (µ, λ) é preferida por que:</a:t>
                </a:r>
              </a:p>
              <a:p>
                <a:pPr marL="869956" marR="64530" lvl="1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pc="4" dirty="0" smtClean="0">
                    <a:latin typeface="Times New Roman"/>
                    <a:cs typeface="Times New Roman"/>
                  </a:rPr>
                  <a:t>É melhor em deixar ótimos locais, já que descarta todos os pais;</a:t>
                </a:r>
              </a:p>
              <a:p>
                <a:pPr marL="869956" marR="64530" lvl="1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pc="4" dirty="0" smtClean="0">
                    <a:latin typeface="Times New Roman"/>
                    <a:cs typeface="Times New Roman"/>
                  </a:rPr>
                  <a:t>Melhor para  seguir ótimos móveis porque não preserva soluções antigas;</a:t>
                </a:r>
              </a:p>
              <a:p>
                <a:pPr marL="869956" marR="64530" lvl="1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pc="4" dirty="0" smtClean="0">
                    <a:latin typeface="Times New Roman"/>
                    <a:cs typeface="Times New Roman"/>
                  </a:rPr>
                  <a:t>O uso da estratégia + pode fazer sobreviver indivíduos com parâmetros ruins, mas com variáveis objetos boas.</a:t>
                </a:r>
              </a:p>
              <a:p>
                <a:pPr marL="469906" marR="64530">
                  <a:lnSpc>
                    <a:spcPct val="105825"/>
                  </a:lnSpc>
                  <a:spcBef>
                    <a:spcPts val="659"/>
                  </a:spcBef>
                </a:pPr>
                <a:r>
                  <a:rPr lang="pt-BR" spc="4" dirty="0" smtClean="0">
                    <a:latin typeface="Times New Roman"/>
                    <a:cs typeface="Times New Roman"/>
                  </a:rPr>
                  <a:t>A pressão de seleção no ES é muito alta (</a:t>
                </a:r>
                <a:r>
                  <a:rPr lang="pt-BR" spc="4" dirty="0" smtClean="0">
                    <a:latin typeface="Times New Roman"/>
                    <a:cs typeface="Times New Roman"/>
                  </a:rPr>
                  <a:t>geralmente, λ </a:t>
                </a:r>
                <a14:m>
                  <m:oMath xmlns:m="http://schemas.openxmlformats.org/officeDocument/2006/math">
                    <m:r>
                      <a:rPr lang="pt-BR" i="1" spc="4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pt-BR" spc="4" dirty="0" smtClean="0">
                    <a:latin typeface="Times New Roman"/>
                    <a:cs typeface="Times New Roman"/>
                  </a:rPr>
                  <a:t> 7.</a:t>
                </a:r>
                <a:r>
                  <a:rPr lang="pt-BR" spc="4" dirty="0">
                    <a:latin typeface="Times New Roman"/>
                    <a:cs typeface="Times New Roman"/>
                  </a:rPr>
                  <a:t> </a:t>
                </a:r>
                <a:r>
                  <a:rPr lang="pt-BR" spc="4" dirty="0" smtClean="0">
                    <a:latin typeface="Times New Roman"/>
                    <a:cs typeface="Times New Roman"/>
                  </a:rPr>
                  <a:t>µ).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2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57400"/>
                <a:ext cx="9753600" cy="5611367"/>
              </a:xfrm>
              <a:prstGeom prst="rect">
                <a:avLst/>
              </a:prstGeom>
              <a:blipFill rotWithShape="0">
                <a:blip r:embed="rId4"/>
                <a:stretch>
                  <a:fillRect l="-125" t="-18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52600" y="1581098"/>
            <a:ext cx="4030889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o-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dap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2" y="2574575"/>
            <a:ext cx="8455667" cy="3933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Foi provado para problemas simples que o EE com </a:t>
            </a:r>
            <a:r>
              <a:rPr lang="pt-BR" sz="3200" spc="0" dirty="0" err="1" smtClean="0">
                <a:latin typeface="Times New Roman"/>
                <a:cs typeface="Times New Roman"/>
              </a:rPr>
              <a:t>auto-adaptação</a:t>
            </a:r>
            <a:r>
              <a:rPr lang="pt-BR" sz="3200" spc="0" dirty="0" smtClean="0">
                <a:latin typeface="Times New Roman"/>
                <a:cs typeface="Times New Roman"/>
              </a:rPr>
              <a:t> supera um EE </a:t>
            </a:r>
            <a:r>
              <a:rPr lang="pt-BR" sz="3200" dirty="0">
                <a:latin typeface="Times New Roman"/>
                <a:cs typeface="Times New Roman"/>
              </a:rPr>
              <a:t>sem adaptação, isto é, o passo de mutação diminui ao longo do tempo</a:t>
            </a:r>
            <a:r>
              <a:rPr lang="pt-BR" sz="3200" dirty="0" smtClean="0">
                <a:latin typeface="Times New Roman"/>
                <a:cs typeface="Times New Roman"/>
              </a:rPr>
              <a:t>:</a:t>
            </a:r>
          </a:p>
          <a:p>
            <a:pPr marL="469906" marR="57398">
              <a:lnSpc>
                <a:spcPct val="95825"/>
              </a:lnSpc>
              <a:spcBef>
                <a:spcPts val="80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No </a:t>
            </a:r>
            <a:r>
              <a:rPr lang="pt-BR" sz="2800" dirty="0">
                <a:latin typeface="Times New Roman"/>
                <a:cs typeface="Times New Roman"/>
              </a:rPr>
              <a:t>início do processo de </a:t>
            </a:r>
            <a:r>
              <a:rPr lang="pt-BR" sz="2800" dirty="0" smtClean="0">
                <a:latin typeface="Times New Roman"/>
                <a:cs typeface="Times New Roman"/>
              </a:rPr>
              <a:t>busca a exploração </a:t>
            </a:r>
            <a:r>
              <a:rPr lang="pt-BR" sz="2800" dirty="0">
                <a:latin typeface="Times New Roman"/>
                <a:cs typeface="Times New Roman"/>
              </a:rPr>
              <a:t>é elevada para localizar regiões </a:t>
            </a:r>
            <a:r>
              <a:rPr lang="pt-BR" sz="2800" dirty="0" smtClean="0">
                <a:latin typeface="Times New Roman"/>
                <a:cs typeface="Times New Roman"/>
              </a:rPr>
              <a:t>promissoras enquanto </a:t>
            </a:r>
            <a:r>
              <a:rPr lang="pt-BR" sz="2800" dirty="0">
                <a:latin typeface="Times New Roman"/>
                <a:cs typeface="Times New Roman"/>
              </a:rPr>
              <a:t>que, mais tarde, as mutações menores são necessárias </a:t>
            </a:r>
            <a:r>
              <a:rPr lang="pt-BR" sz="2800" dirty="0" smtClean="0">
                <a:latin typeface="Times New Roman"/>
                <a:cs typeface="Times New Roman"/>
              </a:rPr>
              <a:t>para produzir ajuste fino </a:t>
            </a:r>
            <a:r>
              <a:rPr lang="pt-BR" sz="2800" dirty="0">
                <a:latin typeface="Times New Roman"/>
                <a:cs typeface="Times New Roman"/>
              </a:rPr>
              <a:t>(efeito de </a:t>
            </a:r>
            <a:r>
              <a:rPr lang="pt-BR" sz="2800" dirty="0" err="1" smtClean="0">
                <a:latin typeface="Times New Roman"/>
                <a:cs typeface="Times New Roman"/>
              </a:rPr>
              <a:t>explotação</a:t>
            </a:r>
            <a:r>
              <a:rPr lang="pt-BR" sz="2800" dirty="0">
                <a:latin typeface="Times New Roman"/>
                <a:cs typeface="Times New Roman"/>
              </a:rPr>
              <a:t>).</a:t>
            </a:r>
          </a:p>
          <a:p>
            <a:pPr marL="628650" marR="722836" indent="-158750">
              <a:lnSpc>
                <a:spcPct val="99702"/>
              </a:lnSpc>
              <a:spcBef>
                <a:spcPts val="1444"/>
              </a:spcBef>
              <a:tabLst>
                <a:tab pos="536575" algn="l"/>
                <a:tab pos="62865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lang="pt-BR"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No </a:t>
            </a:r>
            <a:r>
              <a:rPr lang="pt-BR" sz="2800" dirty="0">
                <a:latin typeface="Times New Roman"/>
                <a:cs typeface="Times New Roman"/>
              </a:rPr>
              <a:t>contexto de mudança de paisagens </a:t>
            </a:r>
            <a:r>
              <a:rPr lang="pt-BR" sz="2800" dirty="0" smtClean="0">
                <a:latin typeface="Times New Roman"/>
                <a:cs typeface="Times New Roman"/>
              </a:rPr>
              <a:t>de fitness, o passo </a:t>
            </a:r>
            <a:r>
              <a:rPr lang="pt-BR" sz="2800" dirty="0">
                <a:latin typeface="Times New Roman"/>
                <a:cs typeface="Times New Roman"/>
              </a:rPr>
              <a:t>de mutação deve </a:t>
            </a:r>
            <a:r>
              <a:rPr lang="pt-BR" sz="2800" dirty="0" smtClean="0">
                <a:latin typeface="Times New Roman"/>
                <a:cs typeface="Times New Roman"/>
              </a:rPr>
              <a:t>ser aumentado </a:t>
            </a:r>
            <a:r>
              <a:rPr lang="pt-BR" sz="2800" dirty="0">
                <a:latin typeface="Times New Roman"/>
                <a:cs typeface="Times New Roman"/>
              </a:rPr>
              <a:t>sempre que </a:t>
            </a:r>
            <a:r>
              <a:rPr lang="pt-BR" sz="2800" dirty="0" smtClean="0">
                <a:latin typeface="Times New Roman"/>
                <a:cs typeface="Times New Roman"/>
              </a:rPr>
              <a:t>ocorrer mudanças </a:t>
            </a:r>
            <a:r>
              <a:rPr lang="pt-BR" sz="2800" dirty="0">
                <a:latin typeface="Times New Roman"/>
                <a:cs typeface="Times New Roman"/>
              </a:rPr>
              <a:t>na </a:t>
            </a:r>
            <a:r>
              <a:rPr lang="pt-BR" sz="2800" dirty="0" smtClean="0">
                <a:latin typeface="Times New Roman"/>
                <a:cs typeface="Times New Roman"/>
              </a:rPr>
              <a:t>paisagem.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30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74421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Auto-Adaptação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2574575"/>
            <a:ext cx="7889524" cy="39332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Da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60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11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14" dirty="0" smtClean="0">
                <a:latin typeface="Times New Roman"/>
                <a:cs typeface="Times New Roman"/>
              </a:rPr>
              <a:t>á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  <a:p>
            <a:pPr marL="355606">
              <a:lnSpc>
                <a:spcPct val="99849"/>
              </a:lnSpc>
            </a:pP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13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ami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4" dirty="0" smtClean="0">
                <a:latin typeface="Times New Roman"/>
                <a:cs typeface="Times New Roman"/>
              </a:rPr>
              <a:t>en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4" dirty="0" smtClean="0">
                <a:latin typeface="Times New Roman"/>
                <a:cs typeface="Times New Roman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: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338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ó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imos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lo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 </a:t>
            </a:r>
            <a:r>
              <a:rPr sz="3200" spc="121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20</a:t>
            </a:r>
            <a:r>
              <a:rPr sz="3200" spc="0" dirty="0" smtClean="0">
                <a:latin typeface="Times New Roman"/>
                <a:cs typeface="Times New Roman"/>
              </a:rPr>
              <a:t>0 </a:t>
            </a:r>
            <a:r>
              <a:rPr sz="3200" spc="4" dirty="0" err="1" smtClean="0">
                <a:latin typeface="Times New Roman"/>
                <a:cs typeface="Times New Roman"/>
              </a:rPr>
              <a:t>ge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ções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2700" marR="57398">
              <a:lnSpc>
                <a:spcPct val="95825"/>
              </a:lnSpc>
              <a:spcBef>
                <a:spcPts val="779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EE</a:t>
            </a:r>
            <a:r>
              <a:rPr sz="3200" spc="-11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20" dirty="0" smtClean="0">
                <a:latin typeface="Times New Roman"/>
                <a:cs typeface="Times New Roman"/>
              </a:rPr>
              <a:t> 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o-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-4" dirty="0" err="1" smtClean="0">
                <a:latin typeface="Times New Roman"/>
                <a:cs typeface="Times New Roman"/>
              </a:rPr>
              <a:t>t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lang="pt-BR" sz="3200" spc="-4" dirty="0" err="1" smtClean="0">
                <a:latin typeface="Times New Roman"/>
                <a:cs typeface="Times New Roman"/>
              </a:rPr>
              <a:t>ção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4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á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9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a:</a:t>
            </a:r>
            <a:endParaRPr sz="3200" dirty="0">
              <a:latin typeface="Times New Roman"/>
              <a:cs typeface="Times New Roman"/>
            </a:endParaRPr>
          </a:p>
          <a:p>
            <a:pPr marL="469906" marR="57398">
              <a:lnSpc>
                <a:spcPct val="95825"/>
              </a:lnSpc>
              <a:spcBef>
                <a:spcPts val="80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eg</a:t>
            </a:r>
            <a:r>
              <a:rPr sz="2800" spc="0" dirty="0" smtClean="0">
                <a:latin typeface="Times New Roman"/>
                <a:cs typeface="Times New Roman"/>
              </a:rPr>
              <a:t>uir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5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mo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756409" marR="722836" indent="-286503">
              <a:lnSpc>
                <a:spcPct val="99702"/>
              </a:lnSpc>
              <a:spcBef>
                <a:spcPts val="1444"/>
              </a:spcBef>
              <a:tabLst>
                <a:tab pos="749300" algn="l"/>
              </a:tabLst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800" spc="4" dirty="0" smtClean="0">
                <a:latin typeface="Times New Roman"/>
                <a:cs typeface="Times New Roman"/>
              </a:rPr>
              <a:t>Aj</a:t>
            </a:r>
            <a:r>
              <a:rPr sz="2800" spc="0" dirty="0" smtClean="0">
                <a:latin typeface="Times New Roman"/>
                <a:cs typeface="Times New Roman"/>
              </a:rPr>
              <a:t>ust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39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1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lang="pt-BR" sz="2800" spc="5" dirty="0" err="1" smtClean="0">
                <a:latin typeface="Times New Roman"/>
                <a:cs typeface="Times New Roman"/>
              </a:rPr>
              <a:t>ção</a:t>
            </a:r>
            <a:r>
              <a:rPr sz="2800" spc="14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pó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102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0" dirty="0" smtClean="0">
                <a:latin typeface="Times New Roman"/>
                <a:cs typeface="Times New Roman"/>
              </a:rPr>
              <a:t>sl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</TotalTime>
  <Words>735</Words>
  <Application>Microsoft Office PowerPoint</Application>
  <PresentationFormat>Personalizar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Meiryo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14</cp:revision>
  <dcterms:modified xsi:type="dcterms:W3CDTF">2016-09-21T14:47:59Z</dcterms:modified>
</cp:coreProperties>
</file>