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605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1281" y="4442998"/>
            <a:ext cx="7577289" cy="1015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3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5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79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1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mo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vol</a:t>
            </a:r>
            <a:r>
              <a:rPr sz="3200" spc="4" dirty="0" smtClean="0">
                <a:latin typeface="Times New Roman"/>
                <a:cs typeface="Times New Roman"/>
              </a:rPr>
              <a:t>ut</a:t>
            </a:r>
            <a:r>
              <a:rPr sz="3200" spc="0" dirty="0" smtClean="0">
                <a:latin typeface="Times New Roman"/>
                <a:cs typeface="Times New Roman"/>
              </a:rPr>
              <a:t>iv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 dirty="0">
              <a:latin typeface="Times New Roman"/>
              <a:cs typeface="Times New Roman"/>
            </a:endParaRPr>
          </a:p>
          <a:p>
            <a:pPr marL="1502422" marR="1536066" algn="ctr">
              <a:lnSpc>
                <a:spcPts val="3635"/>
              </a:lnSpc>
              <a:spcBef>
                <a:spcPts val="925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2" y="1581098"/>
            <a:ext cx="735171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un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Avaliação - Fitness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34951"/>
            <a:ext cx="8594344" cy="3724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663239" indent="-342900" algn="just">
              <a:lnSpc>
                <a:spcPts val="3440"/>
              </a:lnSpc>
              <a:spcBef>
                <a:spcPts val="172"/>
              </a:spcBef>
              <a:buFont typeface="Wingdings" panose="05000000000000000000" pitchFamily="2" charset="2"/>
              <a:buChar char="§"/>
              <a:tabLst>
                <a:tab pos="3429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Representa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as condições</a:t>
            </a:r>
            <a:r>
              <a:rPr sz="2800" spc="4" dirty="0" smtClean="0">
                <a:latin typeface="Times New Roman"/>
                <a:cs typeface="Times New Roman"/>
              </a:rPr>
              <a:t> as </a:t>
            </a:r>
            <a:r>
              <a:rPr sz="2800" spc="4" dirty="0">
                <a:latin typeface="Times New Roman"/>
                <a:cs typeface="Times New Roman"/>
              </a:rPr>
              <a:t>quais a população deve  se adaptar</a:t>
            </a:r>
          </a:p>
          <a:p>
            <a:pPr marL="355600" indent="-342900" algn="just">
              <a:lnSpc>
                <a:spcPts val="3460"/>
              </a:lnSpc>
              <a:spcBef>
                <a:spcPts val="756"/>
              </a:spcBef>
              <a:buFont typeface="Wingdings" panose="05000000000000000000" pitchFamily="2" charset="2"/>
              <a:buChar char="§"/>
              <a:tabLst>
                <a:tab pos="3429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Representa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a </a:t>
            </a:r>
            <a:r>
              <a:rPr sz="2800" b="1" spc="4" dirty="0">
                <a:latin typeface="Times New Roman"/>
                <a:cs typeface="Times New Roman"/>
              </a:rPr>
              <a:t>função qualidade</a:t>
            </a:r>
            <a:r>
              <a:rPr sz="2800" spc="4" dirty="0">
                <a:latin typeface="Times New Roman"/>
                <a:cs typeface="Times New Roman"/>
              </a:rPr>
              <a:t> ou </a:t>
            </a:r>
            <a:r>
              <a:rPr sz="2800" b="1" spc="4" dirty="0">
                <a:latin typeface="Times New Roman"/>
                <a:cs typeface="Times New Roman"/>
              </a:rPr>
              <a:t>função objetivo</a:t>
            </a:r>
          </a:p>
          <a:p>
            <a:pPr marL="355600" marR="626073" indent="-342900">
              <a:lnSpc>
                <a:spcPts val="3679"/>
              </a:lnSpc>
              <a:spcBef>
                <a:spcPts val="544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Assinala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um valor real para </a:t>
            </a:r>
            <a:r>
              <a:rPr sz="2800" spc="4" dirty="0" smtClean="0">
                <a:latin typeface="Times New Roman"/>
                <a:cs typeface="Times New Roman"/>
              </a:rPr>
              <a:t>o </a:t>
            </a:r>
            <a:r>
              <a:rPr sz="2800" b="1" spc="4" dirty="0">
                <a:latin typeface="Times New Roman"/>
                <a:cs typeface="Times New Roman"/>
              </a:rPr>
              <a:t>fitness</a:t>
            </a:r>
            <a:r>
              <a:rPr sz="2800" spc="4" dirty="0">
                <a:latin typeface="Times New Roman"/>
                <a:cs typeface="Times New Roman"/>
              </a:rPr>
              <a:t> (</a:t>
            </a:r>
            <a:r>
              <a:rPr sz="2800" spc="4" dirty="0" err="1">
                <a:latin typeface="Times New Roman"/>
                <a:cs typeface="Times New Roman"/>
              </a:rPr>
              <a:t>ou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adaptação</a:t>
            </a:r>
            <a:r>
              <a:rPr sz="2800" spc="4" dirty="0">
                <a:latin typeface="Times New Roman"/>
                <a:cs typeface="Times New Roman"/>
              </a:rPr>
              <a:t>) de cada  fenótipo, formando o </a:t>
            </a:r>
            <a:r>
              <a:rPr sz="2800" spc="4" dirty="0" err="1" smtClean="0">
                <a:latin typeface="Times New Roman"/>
                <a:cs typeface="Times New Roman"/>
              </a:rPr>
              <a:t>critério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base  para  a seleção</a:t>
            </a:r>
          </a:p>
          <a:p>
            <a:pPr marL="812799" marR="57398" indent="-342900" algn="just">
              <a:lnSpc>
                <a:spcPts val="3195"/>
              </a:lnSpc>
              <a:spcBef>
                <a:spcPts val="436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Quanto</a:t>
            </a:r>
            <a:r>
              <a:rPr sz="2800" spc="4" dirty="0" smtClean="0">
                <a:latin typeface="Times New Roman"/>
                <a:cs typeface="Times New Roman"/>
              </a:rPr>
              <a:t>  </a:t>
            </a:r>
            <a:r>
              <a:rPr sz="2800" spc="4" dirty="0">
                <a:latin typeface="Times New Roman"/>
                <a:cs typeface="Times New Roman"/>
              </a:rPr>
              <a:t>maior o poder  de discriminação melhor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66414" y="5277484"/>
            <a:ext cx="1549907" cy="0"/>
          </a:xfrm>
          <a:custGeom>
            <a:avLst/>
            <a:gdLst/>
            <a:ahLst/>
            <a:cxnLst/>
            <a:rect l="l" t="t" r="r" b="b"/>
            <a:pathLst>
              <a:path w="1549907">
                <a:moveTo>
                  <a:pt x="0" y="0"/>
                </a:moveTo>
                <a:lnTo>
                  <a:pt x="1549907" y="0"/>
                </a:lnTo>
              </a:path>
            </a:pathLst>
          </a:custGeom>
          <a:ln w="1648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35933" y="2574575"/>
            <a:ext cx="8049044" cy="1860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 indent="-3429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Tipicamente</a:t>
            </a:r>
            <a:r>
              <a:rPr sz="2800" spc="4" dirty="0">
                <a:latin typeface="Times New Roman"/>
                <a:cs typeface="Times New Roman"/>
              </a:rPr>
              <a:t>, quando se fala </a:t>
            </a:r>
            <a:r>
              <a:rPr sz="2800" spc="4" dirty="0" err="1">
                <a:latin typeface="Times New Roman"/>
                <a:cs typeface="Times New Roman"/>
              </a:rPr>
              <a:t>em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fitness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deseja</a:t>
            </a:r>
            <a:r>
              <a:rPr sz="2800" spc="4" dirty="0" smtClean="0">
                <a:latin typeface="Times New Roman"/>
                <a:cs typeface="Times New Roman"/>
              </a:rPr>
              <a:t>-se </a:t>
            </a:r>
            <a:r>
              <a:rPr sz="2800" spc="4" dirty="0" err="1">
                <a:latin typeface="Times New Roman"/>
                <a:cs typeface="Times New Roman"/>
              </a:rPr>
              <a:t>uma</a:t>
            </a:r>
            <a:r>
              <a:rPr sz="2800" spc="4" dirty="0">
                <a:latin typeface="Times New Roman"/>
                <a:cs typeface="Times New Roman"/>
              </a:rPr>
              <a:t>  </a:t>
            </a:r>
            <a:r>
              <a:rPr sz="2800" spc="4" dirty="0" smtClean="0">
                <a:latin typeface="Times New Roman"/>
                <a:cs typeface="Times New Roman"/>
              </a:rPr>
              <a:t>maxi</a:t>
            </a:r>
            <a:r>
              <a:rPr lang="pt-BR" sz="2800" spc="4" dirty="0" smtClean="0">
                <a:latin typeface="Times New Roman"/>
                <a:cs typeface="Times New Roman"/>
              </a:rPr>
              <a:t>m</a:t>
            </a:r>
            <a:r>
              <a:rPr sz="2800" spc="4" dirty="0" err="1" smtClean="0">
                <a:latin typeface="Times New Roman"/>
                <a:cs typeface="Times New Roman"/>
              </a:rPr>
              <a:t>ização</a:t>
            </a:r>
            <a:endParaRPr sz="2800" spc="4" dirty="0">
              <a:latin typeface="Times New Roman"/>
              <a:cs typeface="Times New Roman"/>
            </a:endParaRPr>
          </a:p>
          <a:p>
            <a:pPr marL="756418" indent="-342900">
              <a:lnSpc>
                <a:spcPct val="99702"/>
              </a:lnSpc>
              <a:spcBef>
                <a:spcPts val="1430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800" spc="4" dirty="0" smtClean="0">
                <a:latin typeface="Times New Roman"/>
                <a:cs typeface="Times New Roman"/>
              </a:rPr>
              <a:t>Ex</a:t>
            </a:r>
            <a:r>
              <a:rPr sz="2800" spc="4" dirty="0">
                <a:latin typeface="Times New Roman"/>
                <a:cs typeface="Times New Roman"/>
              </a:rPr>
              <a:t>.: </a:t>
            </a:r>
            <a:r>
              <a:rPr lang="pt-BR" sz="2800" spc="4" dirty="0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magine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que deseja-se medir a </a:t>
            </a:r>
            <a:r>
              <a:rPr sz="2800" spc="4" dirty="0" err="1">
                <a:latin typeface="Times New Roman"/>
                <a:cs typeface="Times New Roman"/>
              </a:rPr>
              <a:t>qualidade</a:t>
            </a:r>
            <a:r>
              <a:rPr lang="pt-BR" sz="2800" spc="4" dirty="0">
                <a:latin typeface="Times New Roman"/>
                <a:cs typeface="Times New Roman"/>
              </a:rPr>
              <a:t> de</a:t>
            </a:r>
            <a:r>
              <a:rPr sz="2800" spc="4" dirty="0">
                <a:latin typeface="Times New Roman"/>
                <a:cs typeface="Times New Roman"/>
              </a:rPr>
              <a:t> uma  solução através de um ERRO. Assim,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228843" y="4719589"/>
            <a:ext cx="282696" cy="4212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469"/>
              </a:spcBef>
            </a:pPr>
            <a:r>
              <a:rPr sz="4650" spc="0" baseline="-9350" dirty="0" smtClean="0">
                <a:latin typeface="Times New Roman"/>
                <a:cs typeface="Times New Roman"/>
              </a:rPr>
              <a:t>1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24200" y="4978836"/>
            <a:ext cx="1428399" cy="502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35"/>
              </a:spcBef>
            </a:pPr>
            <a:r>
              <a:rPr sz="3100" i="1" spc="0" dirty="0" smtClean="0">
                <a:latin typeface="Times New Roman"/>
                <a:cs typeface="Times New Roman"/>
              </a:rPr>
              <a:t>fitn</a:t>
            </a:r>
            <a:r>
              <a:rPr sz="3100" i="1" spc="-4" dirty="0" smtClean="0">
                <a:latin typeface="Times New Roman"/>
                <a:cs typeface="Times New Roman"/>
              </a:rPr>
              <a:t>e</a:t>
            </a:r>
            <a:r>
              <a:rPr sz="3100" i="1" spc="0" dirty="0" smtClean="0">
                <a:latin typeface="Times New Roman"/>
                <a:cs typeface="Times New Roman"/>
              </a:rPr>
              <a:t>ss</a:t>
            </a:r>
            <a:r>
              <a:rPr sz="3100" i="1" spc="39" dirty="0" smtClean="0">
                <a:latin typeface="Times New Roman"/>
                <a:cs typeface="Times New Roman"/>
              </a:rPr>
              <a:t> </a:t>
            </a:r>
            <a:r>
              <a:rPr sz="3100" spc="0" dirty="0" smtClean="0">
                <a:latin typeface="Times New Roman"/>
                <a:cs typeface="Times New Roman"/>
              </a:rPr>
              <a:t>=</a:t>
            </a:r>
            <a:endParaRPr sz="31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36948" y="5277373"/>
            <a:ext cx="1643285" cy="513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320"/>
              </a:spcBef>
            </a:pPr>
            <a:r>
              <a:rPr sz="3100" dirty="0" smtClean="0">
                <a:latin typeface="Times New Roman"/>
                <a:cs typeface="Times New Roman"/>
              </a:rPr>
              <a:t>1</a:t>
            </a:r>
            <a:r>
              <a:rPr sz="3100" spc="-534" dirty="0" smtClean="0">
                <a:latin typeface="Times New Roman"/>
                <a:cs typeface="Times New Roman"/>
              </a:rPr>
              <a:t> </a:t>
            </a:r>
            <a:r>
              <a:rPr sz="3100" spc="0" dirty="0" smtClean="0">
                <a:latin typeface="Times New Roman"/>
                <a:cs typeface="Times New Roman"/>
              </a:rPr>
              <a:t>+</a:t>
            </a:r>
            <a:r>
              <a:rPr sz="3100" spc="-134" dirty="0" smtClean="0">
                <a:latin typeface="Times New Roman"/>
                <a:cs typeface="Times New Roman"/>
              </a:rPr>
              <a:t> </a:t>
            </a:r>
            <a:r>
              <a:rPr sz="3100" i="1" spc="4" dirty="0" smtClean="0">
                <a:latin typeface="Times New Roman"/>
                <a:cs typeface="Times New Roman"/>
              </a:rPr>
              <a:t>ERR</a:t>
            </a:r>
            <a:r>
              <a:rPr sz="3100" i="1" spc="0" dirty="0" smtClean="0">
                <a:latin typeface="Times New Roman"/>
                <a:cs typeface="Times New Roman"/>
              </a:rPr>
              <a:t>O</a:t>
            </a:r>
            <a:endParaRPr sz="31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9651" y="6105959"/>
            <a:ext cx="783443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5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12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14" dirty="0" smtClean="0">
                <a:latin typeface="Times New Roman"/>
                <a:cs typeface="Times New Roman"/>
              </a:rPr>
              <a:t>un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121" dirty="0" smtClean="0">
                <a:latin typeface="Times New Roman"/>
                <a:cs typeface="Times New Roman"/>
              </a:rPr>
              <a:t> </a:t>
            </a:r>
            <a:r>
              <a:rPr sz="2800" b="1" spc="12" dirty="0" smtClean="0">
                <a:latin typeface="Times New Roman"/>
                <a:cs typeface="Times New Roman"/>
              </a:rPr>
              <a:t>f</a:t>
            </a:r>
            <a:r>
              <a:rPr sz="2800" b="1" spc="-6" dirty="0" smtClean="0">
                <a:latin typeface="Times New Roman"/>
                <a:cs typeface="Times New Roman"/>
              </a:rPr>
              <a:t>i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sz="2800" b="1" spc="12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ss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2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-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" name="object 15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566414" y="5137784"/>
            <a:ext cx="15499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20"/>
          <p:cNvSpPr txBox="1"/>
          <p:nvPr/>
        </p:nvSpPr>
        <p:spPr>
          <a:xfrm>
            <a:off x="1688082" y="1581098"/>
            <a:ext cx="735171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un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Avaliação - Fitness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93133" y="2534951"/>
            <a:ext cx="8336100" cy="40746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48635" indent="-342900" algn="just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Porém</a:t>
            </a:r>
            <a:r>
              <a:rPr sz="2800" spc="4" dirty="0">
                <a:latin typeface="Times New Roman"/>
                <a:cs typeface="Times New Roman"/>
              </a:rPr>
              <a:t>,  pode-se ter,</a:t>
            </a:r>
          </a:p>
          <a:p>
            <a:pPr marL="2754381" marR="48635" algn="just">
              <a:lnSpc>
                <a:spcPct val="95825"/>
              </a:lnSpc>
              <a:spcBef>
                <a:spcPts val="976"/>
              </a:spcBef>
            </a:pPr>
            <a:endParaRPr sz="2800" spc="4" dirty="0" smtClean="0">
              <a:latin typeface="Times New Roman"/>
              <a:cs typeface="Times New Roman"/>
            </a:endParaRPr>
          </a:p>
          <a:p>
            <a:pPr marL="469907" algn="just">
              <a:lnSpc>
                <a:spcPts val="3020"/>
              </a:lnSpc>
              <a:spcBef>
                <a:spcPts val="2638"/>
              </a:spcBef>
            </a:pPr>
            <a:r>
              <a:rPr lang="pt-BR" sz="2800" spc="4" dirty="0" smtClean="0">
                <a:latin typeface="Times New Roman"/>
                <a:cs typeface="Times New Roman"/>
              </a:rPr>
              <a:t>em que </a:t>
            </a:r>
            <a:r>
              <a:rPr sz="2800" spc="4" dirty="0" err="1" smtClean="0">
                <a:latin typeface="Times New Roman"/>
                <a:cs typeface="Times New Roman"/>
              </a:rPr>
              <a:t>quan</a:t>
            </a:r>
            <a:r>
              <a:rPr lang="pt-BR" sz="2800" spc="4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 </a:t>
            </a:r>
            <a:r>
              <a:rPr sz="2800" spc="4" dirty="0" err="1" smtClean="0">
                <a:latin typeface="Times New Roman"/>
                <a:cs typeface="Times New Roman"/>
              </a:rPr>
              <a:t>menor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a </a:t>
            </a:r>
            <a:r>
              <a:rPr sz="2800" spc="4" dirty="0" err="1" smtClean="0">
                <a:latin typeface="Times New Roman"/>
                <a:cs typeface="Times New Roman"/>
              </a:rPr>
              <a:t>função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de fitness, </a:t>
            </a:r>
            <a:r>
              <a:rPr sz="2800" spc="4" dirty="0" err="1">
                <a:latin typeface="Times New Roman"/>
                <a:cs typeface="Times New Roman"/>
              </a:rPr>
              <a:t>melhor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é 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solução</a:t>
            </a:r>
          </a:p>
          <a:p>
            <a:pPr marL="355606" marR="3049" indent="-342906" algn="just">
              <a:lnSpc>
                <a:spcPts val="3679"/>
              </a:lnSpc>
              <a:spcBef>
                <a:spcPts val="585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sz="2800" b="1" spc="4" dirty="0" err="1" smtClean="0">
                <a:latin typeface="Times New Roman"/>
                <a:cs typeface="Times New Roman"/>
              </a:rPr>
              <a:t>Contudo</a:t>
            </a:r>
            <a:r>
              <a:rPr sz="2800" b="1" spc="4" dirty="0" smtClean="0">
                <a:latin typeface="Times New Roman"/>
                <a:cs typeface="Times New Roman"/>
              </a:rPr>
              <a:t> </a:t>
            </a:r>
            <a:r>
              <a:rPr sz="2800" b="1" spc="4" dirty="0">
                <a:latin typeface="Times New Roman"/>
                <a:cs typeface="Times New Roman"/>
              </a:rPr>
              <a:t>a primeira forma é bem </a:t>
            </a:r>
            <a:r>
              <a:rPr sz="2800" b="1" spc="4" dirty="0" err="1">
                <a:latin typeface="Times New Roman"/>
                <a:cs typeface="Times New Roman"/>
              </a:rPr>
              <a:t>mais</a:t>
            </a:r>
            <a:r>
              <a:rPr sz="2800" b="1" spc="4" dirty="0">
                <a:latin typeface="Times New Roman"/>
                <a:cs typeface="Times New Roman"/>
              </a:rPr>
              <a:t> </a:t>
            </a:r>
            <a:r>
              <a:rPr sz="2800" b="1" spc="4" dirty="0" err="1" smtClean="0">
                <a:latin typeface="Times New Roman"/>
                <a:cs typeface="Times New Roman"/>
              </a:rPr>
              <a:t>intuitiva</a:t>
            </a:r>
            <a:r>
              <a:rPr sz="2800" b="1" spc="4" dirty="0">
                <a:latin typeface="Times New Roman"/>
                <a:cs typeface="Times New Roman"/>
              </a:rPr>
              <a:t>, </a:t>
            </a:r>
            <a:r>
              <a:rPr lang="pt-BR" sz="2800" b="1" spc="4" dirty="0" smtClean="0">
                <a:latin typeface="Times New Roman"/>
                <a:cs typeface="Times New Roman"/>
              </a:rPr>
              <a:t>já</a:t>
            </a:r>
            <a:r>
              <a:rPr sz="2800" b="1" spc="4" dirty="0" smtClean="0">
                <a:latin typeface="Times New Roman"/>
                <a:cs typeface="Times New Roman"/>
              </a:rPr>
              <a:t> </a:t>
            </a:r>
            <a:r>
              <a:rPr sz="2800" b="1" spc="4" dirty="0">
                <a:latin typeface="Times New Roman"/>
                <a:cs typeface="Times New Roman"/>
              </a:rPr>
              <a:t>que a função de </a:t>
            </a:r>
            <a:r>
              <a:rPr sz="2800" b="1" spc="4" dirty="0" smtClean="0">
                <a:latin typeface="Times New Roman"/>
                <a:cs typeface="Times New Roman"/>
              </a:rPr>
              <a:t>fitness </a:t>
            </a:r>
            <a:r>
              <a:rPr sz="2800" b="1" spc="4" dirty="0">
                <a:latin typeface="Times New Roman"/>
                <a:cs typeface="Times New Roman"/>
              </a:rPr>
              <a:t>é associada com a qualidade da </a:t>
            </a:r>
            <a:r>
              <a:rPr sz="2800" b="1" spc="4" dirty="0" err="1" smtClean="0">
                <a:latin typeface="Times New Roman"/>
                <a:cs typeface="Times New Roman"/>
              </a:rPr>
              <a:t>solução</a:t>
            </a:r>
            <a:endParaRPr sz="2800" b="1" spc="4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0"/>
          <p:cNvSpPr txBox="1"/>
          <p:nvPr/>
        </p:nvSpPr>
        <p:spPr>
          <a:xfrm>
            <a:off x="1688082" y="1581098"/>
            <a:ext cx="735171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un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97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Avaliação - Fitness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7" name="object 19"/>
          <p:cNvSpPr txBox="1"/>
          <p:nvPr/>
        </p:nvSpPr>
        <p:spPr>
          <a:xfrm>
            <a:off x="3413498" y="3048000"/>
            <a:ext cx="2883918" cy="502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35"/>
              </a:spcBef>
            </a:pPr>
            <a:r>
              <a:rPr sz="3100" i="1" spc="0" dirty="0" smtClean="0">
                <a:latin typeface="Times New Roman"/>
                <a:cs typeface="Times New Roman"/>
              </a:rPr>
              <a:t>fitn</a:t>
            </a:r>
            <a:r>
              <a:rPr sz="3100" i="1" spc="-4" dirty="0" smtClean="0">
                <a:latin typeface="Times New Roman"/>
                <a:cs typeface="Times New Roman"/>
              </a:rPr>
              <a:t>e</a:t>
            </a:r>
            <a:r>
              <a:rPr sz="3100" i="1" spc="0" dirty="0" smtClean="0">
                <a:latin typeface="Times New Roman"/>
                <a:cs typeface="Times New Roman"/>
              </a:rPr>
              <a:t>ss</a:t>
            </a:r>
            <a:r>
              <a:rPr sz="3100" i="1" spc="39" dirty="0" smtClean="0">
                <a:latin typeface="Times New Roman"/>
                <a:cs typeface="Times New Roman"/>
              </a:rPr>
              <a:t> </a:t>
            </a:r>
            <a:r>
              <a:rPr sz="3100" spc="0" dirty="0" smtClean="0">
                <a:latin typeface="Times New Roman"/>
                <a:cs typeface="Times New Roman"/>
              </a:rPr>
              <a:t>=</a:t>
            </a:r>
            <a:r>
              <a:rPr lang="pt-BR" sz="3100" spc="0" dirty="0" smtClean="0">
                <a:latin typeface="Times New Roman"/>
                <a:cs typeface="Times New Roman"/>
              </a:rPr>
              <a:t> ERRO</a:t>
            </a:r>
            <a:endParaRPr sz="31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261858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3" y="2567232"/>
            <a:ext cx="8836667" cy="4062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48635" indent="-285750">
              <a:lnSpc>
                <a:spcPts val="3025"/>
              </a:lnSpc>
              <a:spcBef>
                <a:spcPts val="151"/>
              </a:spcBef>
              <a:buFont typeface="Wingdings" panose="05000000000000000000" pitchFamily="2" charset="2"/>
              <a:buChar char="§"/>
            </a:pPr>
            <a:r>
              <a:rPr sz="2800" spc="4" dirty="0" smtClean="0">
                <a:latin typeface="Times New Roman"/>
                <a:cs typeface="Times New Roman"/>
              </a:rPr>
              <a:t>É </a:t>
            </a:r>
            <a:r>
              <a:rPr sz="2800" spc="4" dirty="0">
                <a:latin typeface="Times New Roman"/>
                <a:cs typeface="Times New Roman"/>
              </a:rPr>
              <a:t>um conjunto de </a:t>
            </a:r>
            <a:r>
              <a:rPr sz="2800" spc="4" dirty="0" err="1">
                <a:latin typeface="Times New Roman"/>
                <a:cs typeface="Times New Roman"/>
              </a:rPr>
              <a:t>possíveis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soluções</a:t>
            </a:r>
            <a:r>
              <a:rPr lang="pt-BR" sz="2800" spc="4" dirty="0" smtClean="0">
                <a:latin typeface="Times New Roman"/>
                <a:cs typeface="Times New Roman"/>
              </a:rPr>
              <a:t> (estáticas)</a:t>
            </a:r>
            <a:endParaRPr sz="2800" spc="4" dirty="0">
              <a:latin typeface="Times New Roman"/>
              <a:cs typeface="Times New Roman"/>
            </a:endParaRPr>
          </a:p>
          <a:p>
            <a:pPr marL="355606" indent="-342906">
              <a:lnSpc>
                <a:spcPct val="100041"/>
              </a:lnSpc>
              <a:spcBef>
                <a:spcPts val="673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Usualmente</a:t>
            </a:r>
            <a:r>
              <a:rPr sz="2800" spc="4" dirty="0" smtClean="0">
                <a:latin typeface="Times New Roman"/>
                <a:cs typeface="Times New Roman"/>
              </a:rPr>
              <a:t> tem </a:t>
            </a:r>
            <a:r>
              <a:rPr sz="2800" spc="4" dirty="0">
                <a:latin typeface="Times New Roman"/>
                <a:cs typeface="Times New Roman"/>
              </a:rPr>
              <a:t>um </a:t>
            </a:r>
            <a:r>
              <a:rPr sz="2800" spc="4" dirty="0" err="1">
                <a:latin typeface="Times New Roman"/>
                <a:cs typeface="Times New Roman"/>
              </a:rPr>
              <a:t>tamanho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fi</a:t>
            </a:r>
            <a:r>
              <a:rPr lang="pt-BR" sz="2800" spc="4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o </a:t>
            </a:r>
            <a:r>
              <a:rPr sz="2800" spc="4" dirty="0">
                <a:latin typeface="Times New Roman"/>
                <a:cs typeface="Times New Roman"/>
              </a:rPr>
              <a:t>e é um </a:t>
            </a:r>
            <a:r>
              <a:rPr sz="2800" spc="4" dirty="0" smtClean="0">
                <a:latin typeface="Times New Roman"/>
                <a:cs typeface="Times New Roman"/>
              </a:rPr>
              <a:t>multi-</a:t>
            </a:r>
            <a:r>
              <a:rPr sz="2800" spc="4" dirty="0" err="1" smtClean="0">
                <a:latin typeface="Times New Roman"/>
                <a:cs typeface="Times New Roman"/>
              </a:rPr>
              <a:t>conjunto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de genótipos</a:t>
            </a:r>
          </a:p>
          <a:p>
            <a:pPr marL="355597" marR="144522" indent="-342897">
              <a:lnSpc>
                <a:spcPct val="100041"/>
              </a:lnSpc>
              <a:spcBef>
                <a:spcPts val="687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Alguns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AEs sofisticados também consideram estruturas </a:t>
            </a:r>
            <a:r>
              <a:rPr sz="2800" spc="4" dirty="0" err="1">
                <a:latin typeface="Times New Roman"/>
                <a:cs typeface="Times New Roman"/>
              </a:rPr>
              <a:t>espaciais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sobre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a população, e.g</a:t>
            </a:r>
            <a:r>
              <a:rPr sz="2800" spc="4" dirty="0" smtClean="0">
                <a:latin typeface="Times New Roman"/>
                <a:cs typeface="Times New Roman"/>
              </a:rPr>
              <a:t>., </a:t>
            </a:r>
            <a:r>
              <a:rPr sz="2800" spc="4" dirty="0">
                <a:latin typeface="Times New Roman"/>
                <a:cs typeface="Times New Roman"/>
              </a:rPr>
              <a:t>uma grade</a:t>
            </a:r>
          </a:p>
          <a:p>
            <a:pPr marL="755656" marR="48635" indent="-285750">
              <a:lnSpc>
                <a:spcPct val="95825"/>
              </a:lnSpc>
              <a:spcBef>
                <a:spcPts val="533"/>
              </a:spcBef>
              <a:buFont typeface="Wingdings" panose="05000000000000000000" pitchFamily="2" charset="2"/>
              <a:buChar char="§"/>
            </a:pPr>
            <a:r>
              <a:rPr sz="2800" spc="4" dirty="0" smtClean="0">
                <a:latin typeface="Times New Roman"/>
                <a:cs typeface="Times New Roman"/>
              </a:rPr>
              <a:t>Este </a:t>
            </a:r>
            <a:r>
              <a:rPr sz="2800" spc="4" dirty="0">
                <a:latin typeface="Times New Roman"/>
                <a:cs typeface="Times New Roman"/>
              </a:rPr>
              <a:t>tipo de característica é muito comum  quando o </a:t>
            </a:r>
            <a:r>
              <a:rPr sz="2800" spc="4" dirty="0" smtClean="0">
                <a:latin typeface="Times New Roman"/>
                <a:cs typeface="Times New Roman"/>
              </a:rPr>
              <a:t>AE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está</a:t>
            </a:r>
            <a:r>
              <a:rPr sz="2800" spc="4" dirty="0" smtClean="0">
                <a:latin typeface="Times New Roman"/>
                <a:cs typeface="Times New Roman"/>
              </a:rPr>
              <a:t>  </a:t>
            </a:r>
            <a:r>
              <a:rPr sz="2800" spc="4" dirty="0">
                <a:latin typeface="Times New Roman"/>
                <a:cs typeface="Times New Roman"/>
              </a:rPr>
              <a:t>sobre  uma  arquitetura paralela de </a:t>
            </a:r>
            <a:r>
              <a:rPr sz="2800" spc="4" dirty="0" err="1">
                <a:latin typeface="Times New Roman"/>
                <a:cs typeface="Times New Roman"/>
              </a:rPr>
              <a:t>processamento</a:t>
            </a:r>
            <a:r>
              <a:rPr sz="2800" spc="4" dirty="0" smtClean="0">
                <a:latin typeface="Times New Roman"/>
                <a:cs typeface="Times New Roman"/>
              </a:rPr>
              <a:t>.</a:t>
            </a:r>
            <a:endParaRPr lang="pt-BR" sz="2800" spc="4" dirty="0" smtClean="0">
              <a:latin typeface="Times New Roman"/>
              <a:cs typeface="Times New Roman"/>
            </a:endParaRPr>
          </a:p>
          <a:p>
            <a:pPr marL="755656" marR="48635" indent="-285750">
              <a:lnSpc>
                <a:spcPct val="95825"/>
              </a:lnSpc>
              <a:spcBef>
                <a:spcPts val="533"/>
              </a:spcBef>
              <a:buFont typeface="Wingdings" panose="05000000000000000000" pitchFamily="2" charset="2"/>
              <a:buChar char="§"/>
            </a:pPr>
            <a:r>
              <a:rPr lang="pt-BR" sz="2800" spc="4" dirty="0" smtClean="0">
                <a:latin typeface="Times New Roman"/>
                <a:cs typeface="Times New Roman"/>
              </a:rPr>
              <a:t>Também é usado para se referir à questões como distância e vizinhança</a:t>
            </a:r>
            <a:endParaRPr sz="2800" spc="4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261858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2574575"/>
            <a:ext cx="8319525" cy="39055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 indent="-3429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operadores de </a:t>
            </a:r>
            <a:r>
              <a:rPr sz="2800" spc="4" dirty="0" err="1">
                <a:latin typeface="Times New Roman"/>
                <a:cs typeface="Times New Roman"/>
              </a:rPr>
              <a:t>seleção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usualmente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utilizam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unicamente informações da população</a:t>
            </a:r>
          </a:p>
          <a:p>
            <a:pPr marL="756409" marR="330513" indent="-342900">
              <a:lnSpc>
                <a:spcPct val="100041"/>
              </a:lnSpc>
              <a:spcBef>
                <a:spcPts val="653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800" spc="4" dirty="0" smtClean="0">
                <a:latin typeface="Times New Roman"/>
                <a:cs typeface="Times New Roman"/>
              </a:rPr>
              <a:t>As </a:t>
            </a:r>
            <a:r>
              <a:rPr sz="2800" spc="4" dirty="0">
                <a:latin typeface="Times New Roman"/>
                <a:cs typeface="Times New Roman"/>
              </a:rPr>
              <a:t>probabilidades de seleção são referentes à geração atual</a:t>
            </a:r>
          </a:p>
          <a:p>
            <a:pPr marL="355598" indent="-342900">
              <a:lnSpc>
                <a:spcPct val="99658"/>
              </a:lnSpc>
              <a:spcBef>
                <a:spcPts val="794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sz="2800" spc="4" dirty="0" smtClean="0">
                <a:latin typeface="Times New Roman"/>
                <a:cs typeface="Times New Roman"/>
              </a:rPr>
              <a:t>A </a:t>
            </a:r>
            <a:r>
              <a:rPr sz="2800" b="1" spc="4" dirty="0">
                <a:latin typeface="Times New Roman"/>
                <a:cs typeface="Times New Roman"/>
              </a:rPr>
              <a:t>diversidade</a:t>
            </a:r>
            <a:r>
              <a:rPr sz="2800" spc="4" dirty="0">
                <a:latin typeface="Times New Roman"/>
                <a:cs typeface="Times New Roman"/>
              </a:rPr>
              <a:t> de uma  população refere-se ao diferente número de fitness</a:t>
            </a:r>
            <a:r>
              <a:rPr sz="2800" spc="4" dirty="0" smtClean="0">
                <a:latin typeface="Times New Roman"/>
                <a:cs typeface="Times New Roman"/>
              </a:rPr>
              <a:t>, </a:t>
            </a:r>
            <a:r>
              <a:rPr sz="2800" spc="4" dirty="0" err="1">
                <a:latin typeface="Times New Roman"/>
                <a:cs typeface="Times New Roman"/>
              </a:rPr>
              <a:t>fenótipos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genótipos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presentes</a:t>
            </a:r>
            <a:endParaRPr lang="pt-BR" sz="2800" spc="4" dirty="0" smtClean="0">
              <a:latin typeface="Times New Roman"/>
              <a:cs typeface="Times New Roman"/>
            </a:endParaRPr>
          </a:p>
          <a:p>
            <a:pPr marL="355598" indent="-342900">
              <a:lnSpc>
                <a:spcPct val="99658"/>
              </a:lnSpc>
              <a:spcBef>
                <a:spcPts val="794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pt-BR" sz="2800" spc="4" dirty="0" smtClean="0">
                <a:latin typeface="Times New Roman"/>
                <a:cs typeface="Times New Roman"/>
              </a:rPr>
              <a:t>Geralmente, a população é fixa e se renova com base no fitness dos indivíduos.</a:t>
            </a:r>
            <a:endParaRPr sz="2800" spc="4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688082" y="1581098"/>
            <a:ext cx="72273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smo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Seleção dos Pais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33" y="2532181"/>
            <a:ext cx="8732891" cy="4554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ssin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iv</a:t>
            </a:r>
            <a:r>
              <a:rPr sz="2800" spc="9" dirty="0" smtClean="0">
                <a:latin typeface="Times New Roman"/>
                <a:cs typeface="Times New Roman"/>
              </a:rPr>
              <a:t>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16" dirty="0" err="1" smtClean="0">
                <a:latin typeface="Times New Roman"/>
                <a:cs typeface="Times New Roman"/>
              </a:rPr>
              <a:t>u</a:t>
            </a:r>
            <a:r>
              <a:rPr sz="2800" spc="11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6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lang="pt-BR" sz="2800" spc="0" dirty="0" smtClean="0">
                <a:latin typeface="Times New Roman"/>
                <a:cs typeface="Times New Roman"/>
              </a:rPr>
              <a:t>o</a:t>
            </a:r>
            <a:r>
              <a:rPr lang="pt-BR" sz="280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depe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1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us </a:t>
            </a:r>
            <a:r>
              <a:rPr sz="2800" spc="15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pec</a:t>
            </a:r>
            <a:r>
              <a:rPr sz="2800" spc="0" dirty="0" smtClean="0">
                <a:latin typeface="Times New Roman"/>
                <a:cs typeface="Times New Roman"/>
              </a:rPr>
              <a:t>tiv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9" dirty="0" smtClean="0">
                <a:latin typeface="Times New Roman"/>
                <a:cs typeface="Times New Roman"/>
              </a:rPr>
              <a:t> </a:t>
            </a:r>
            <a:r>
              <a:rPr sz="2800" b="1" spc="14" dirty="0" smtClean="0">
                <a:latin typeface="Times New Roman"/>
                <a:cs typeface="Times New Roman"/>
              </a:rPr>
              <a:t>v</a:t>
            </a:r>
            <a:r>
              <a:rPr sz="2800" b="1" spc="4" dirty="0" smtClean="0">
                <a:latin typeface="Times New Roman"/>
                <a:cs typeface="Times New Roman"/>
              </a:rPr>
              <a:t>a</a:t>
            </a:r>
            <a:r>
              <a:rPr sz="2800" b="1" spc="-4" dirty="0" smtClean="0">
                <a:latin typeface="Times New Roman"/>
                <a:cs typeface="Times New Roman"/>
              </a:rPr>
              <a:t>l</a:t>
            </a:r>
            <a:r>
              <a:rPr sz="2800" b="1" spc="0" dirty="0" smtClean="0">
                <a:latin typeface="Times New Roman"/>
                <a:cs typeface="Times New Roman"/>
              </a:rPr>
              <a:t>or</a:t>
            </a:r>
            <a:r>
              <a:rPr sz="2800" b="1" spc="-4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s </a:t>
            </a:r>
            <a:r>
              <a:rPr sz="2800" b="1" spc="6" dirty="0" smtClean="0">
                <a:latin typeface="Times New Roman"/>
                <a:cs typeface="Times New Roman"/>
              </a:rPr>
              <a:t>d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b="1" spc="-52" dirty="0" smtClean="0"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Fi</a:t>
            </a:r>
            <a:r>
              <a:rPr sz="2800" b="1" spc="4" dirty="0" smtClean="0">
                <a:latin typeface="Times New Roman"/>
                <a:cs typeface="Times New Roman"/>
              </a:rPr>
              <a:t>t</a:t>
            </a:r>
            <a:r>
              <a:rPr sz="2800" b="1" spc="9" dirty="0" smtClean="0">
                <a:latin typeface="Times New Roman"/>
                <a:cs typeface="Times New Roman"/>
              </a:rPr>
              <a:t>ne</a:t>
            </a:r>
            <a:r>
              <a:rPr sz="2800" b="1" spc="0" dirty="0" smtClean="0">
                <a:latin typeface="Times New Roman"/>
                <a:cs typeface="Times New Roman"/>
              </a:rPr>
              <a:t>ss</a:t>
            </a:r>
            <a:endParaRPr lang="pt-BR" sz="2800" b="1" dirty="0">
              <a:latin typeface="Times New Roman"/>
              <a:cs typeface="Times New Roman"/>
            </a:endParaRPr>
          </a:p>
          <a:p>
            <a:pPr marL="755650" lvl="1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b="1" dirty="0" smtClean="0">
                <a:latin typeface="Times New Roman"/>
                <a:cs typeface="Times New Roman"/>
              </a:rPr>
              <a:t>Qu</a:t>
            </a:r>
            <a:r>
              <a:rPr lang="pt-BR" sz="2400" b="1" spc="6" dirty="0" smtClean="0">
                <a:latin typeface="Times New Roman"/>
                <a:cs typeface="Times New Roman"/>
              </a:rPr>
              <a:t>a</a:t>
            </a:r>
            <a:r>
              <a:rPr lang="pt-BR" sz="2400" b="1" dirty="0" smtClean="0">
                <a:latin typeface="Times New Roman"/>
                <a:cs typeface="Times New Roman"/>
              </a:rPr>
              <a:t>nto</a:t>
            </a:r>
            <a:r>
              <a:rPr lang="pt-BR" sz="2400" b="1" spc="-59" dirty="0" smtClean="0">
                <a:latin typeface="Times New Roman"/>
                <a:cs typeface="Times New Roman"/>
              </a:rPr>
              <a:t> </a:t>
            </a:r>
            <a:r>
              <a:rPr lang="pt-BR" sz="2400" b="1" spc="6" dirty="0">
                <a:latin typeface="Times New Roman"/>
                <a:cs typeface="Times New Roman"/>
              </a:rPr>
              <a:t>ma</a:t>
            </a:r>
            <a:r>
              <a:rPr lang="pt-BR" sz="2400" b="1" spc="-6" dirty="0">
                <a:latin typeface="Times New Roman"/>
                <a:cs typeface="Times New Roman"/>
              </a:rPr>
              <a:t>i</a:t>
            </a:r>
            <a:r>
              <a:rPr lang="pt-BR" sz="2400" b="1" dirty="0">
                <a:latin typeface="Times New Roman"/>
                <a:cs typeface="Times New Roman"/>
              </a:rPr>
              <a:t>s</a:t>
            </a:r>
            <a:r>
              <a:rPr lang="pt-BR" sz="2400" b="1" spc="-38" dirty="0">
                <a:latin typeface="Times New Roman"/>
                <a:cs typeface="Times New Roman"/>
              </a:rPr>
              <a:t> </a:t>
            </a:r>
            <a:r>
              <a:rPr lang="pt-BR" sz="2400" b="1" spc="6" dirty="0">
                <a:latin typeface="Times New Roman"/>
                <a:cs typeface="Times New Roman"/>
              </a:rPr>
              <a:t>a</a:t>
            </a:r>
            <a:r>
              <a:rPr lang="pt-BR" sz="2400" b="1" dirty="0">
                <a:latin typeface="Times New Roman"/>
                <a:cs typeface="Times New Roman"/>
              </a:rPr>
              <a:t>pt</a:t>
            </a:r>
            <a:r>
              <a:rPr lang="pt-BR" sz="2400" b="1" spc="-6" dirty="0">
                <a:latin typeface="Times New Roman"/>
                <a:cs typeface="Times New Roman"/>
              </a:rPr>
              <a:t>o</a:t>
            </a:r>
            <a:r>
              <a:rPr lang="pt-BR" sz="2400" b="1" dirty="0">
                <a:latin typeface="Times New Roman"/>
                <a:cs typeface="Times New Roman"/>
              </a:rPr>
              <a:t>,</a:t>
            </a:r>
            <a:r>
              <a:rPr lang="pt-BR" sz="2400" b="1" spc="213" dirty="0">
                <a:latin typeface="Times New Roman"/>
                <a:cs typeface="Times New Roman"/>
              </a:rPr>
              <a:t> </a:t>
            </a:r>
            <a:r>
              <a:rPr lang="pt-BR" sz="2400" b="1" spc="6" dirty="0">
                <a:latin typeface="Times New Roman"/>
                <a:cs typeface="Times New Roman"/>
              </a:rPr>
              <a:t>ma</a:t>
            </a:r>
            <a:r>
              <a:rPr lang="pt-BR" sz="2400" b="1" spc="-6" dirty="0">
                <a:latin typeface="Times New Roman"/>
                <a:cs typeface="Times New Roman"/>
              </a:rPr>
              <a:t>io</a:t>
            </a:r>
            <a:r>
              <a:rPr lang="pt-BR" sz="2400" b="1" dirty="0">
                <a:latin typeface="Times New Roman"/>
                <a:cs typeface="Times New Roman"/>
              </a:rPr>
              <a:t>r</a:t>
            </a:r>
            <a:r>
              <a:rPr lang="pt-BR" sz="2400" b="1" spc="-86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o</a:t>
            </a:r>
            <a:r>
              <a:rPr lang="pt-BR" sz="2400" b="1" spc="375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p</a:t>
            </a:r>
            <a:r>
              <a:rPr lang="pt-BR" sz="2400" b="1" spc="-6" dirty="0">
                <a:latin typeface="Times New Roman"/>
                <a:cs typeface="Times New Roman"/>
              </a:rPr>
              <a:t>o</a:t>
            </a:r>
            <a:r>
              <a:rPr lang="pt-BR" sz="2400" b="1" dirty="0">
                <a:latin typeface="Times New Roman"/>
                <a:cs typeface="Times New Roman"/>
              </a:rPr>
              <a:t>d</a:t>
            </a:r>
            <a:r>
              <a:rPr lang="pt-BR" sz="2400" b="1" spc="6" dirty="0">
                <a:latin typeface="Times New Roman"/>
                <a:cs typeface="Times New Roman"/>
              </a:rPr>
              <a:t>e</a:t>
            </a:r>
            <a:r>
              <a:rPr lang="pt-BR" sz="2400" b="1" dirty="0">
                <a:latin typeface="Times New Roman"/>
                <a:cs typeface="Times New Roman"/>
              </a:rPr>
              <a:t>r</a:t>
            </a:r>
            <a:r>
              <a:rPr lang="pt-BR" sz="2400" b="1" spc="-110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de</a:t>
            </a:r>
            <a:r>
              <a:rPr lang="pt-BR" sz="2400" b="1" spc="-40" dirty="0">
                <a:latin typeface="Times New Roman"/>
                <a:cs typeface="Times New Roman"/>
              </a:rPr>
              <a:t> </a:t>
            </a:r>
            <a:r>
              <a:rPr lang="pt-BR" sz="2400" b="1" spc="4" dirty="0" smtClean="0">
                <a:latin typeface="Times New Roman"/>
                <a:cs typeface="Times New Roman"/>
              </a:rPr>
              <a:t>r</a:t>
            </a:r>
            <a:r>
              <a:rPr lang="pt-BR" sz="2400" b="1" spc="-9" dirty="0" smtClean="0">
                <a:latin typeface="Times New Roman"/>
                <a:cs typeface="Times New Roman"/>
              </a:rPr>
              <a:t>e</a:t>
            </a:r>
            <a:r>
              <a:rPr lang="pt-BR" sz="2400" b="1" dirty="0" smtClean="0">
                <a:latin typeface="Times New Roman"/>
                <a:cs typeface="Times New Roman"/>
              </a:rPr>
              <a:t>p</a:t>
            </a:r>
            <a:r>
              <a:rPr lang="pt-BR" sz="2400" b="1" spc="4" dirty="0" smtClean="0">
                <a:latin typeface="Times New Roman"/>
                <a:cs typeface="Times New Roman"/>
              </a:rPr>
              <a:t>r</a:t>
            </a:r>
            <a:r>
              <a:rPr lang="pt-BR" sz="2400" b="1" spc="-4" dirty="0" smtClean="0">
                <a:latin typeface="Times New Roman"/>
                <a:cs typeface="Times New Roman"/>
              </a:rPr>
              <a:t>o</a:t>
            </a:r>
            <a:r>
              <a:rPr lang="pt-BR" sz="2400" b="1" dirty="0" smtClean="0">
                <a:latin typeface="Times New Roman"/>
                <a:cs typeface="Times New Roman"/>
              </a:rPr>
              <a:t>du</a:t>
            </a:r>
            <a:r>
              <a:rPr lang="pt-BR" sz="2400" b="1" spc="-4" dirty="0" smtClean="0">
                <a:latin typeface="Times New Roman"/>
                <a:cs typeface="Times New Roman"/>
              </a:rPr>
              <a:t>ç</a:t>
            </a:r>
            <a:r>
              <a:rPr lang="pt-BR" sz="2400" b="1" spc="14" dirty="0" smtClean="0">
                <a:latin typeface="Times New Roman"/>
                <a:cs typeface="Times New Roman"/>
              </a:rPr>
              <a:t>ã</a:t>
            </a:r>
            <a:r>
              <a:rPr lang="pt-BR" sz="2400" b="1" dirty="0" smtClean="0">
                <a:latin typeface="Times New Roman"/>
                <a:cs typeface="Times New Roman"/>
              </a:rPr>
              <a:t>o</a:t>
            </a:r>
          </a:p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O</a:t>
            </a:r>
            <a:r>
              <a:rPr lang="pt-BR" sz="2400" b="1" dirty="0" smtClean="0"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mec</a:t>
            </a:r>
            <a:r>
              <a:rPr lang="pt-BR" sz="2800" spc="-4" dirty="0" smtClean="0">
                <a:latin typeface="Times New Roman"/>
                <a:cs typeface="Times New Roman"/>
              </a:rPr>
              <a:t>a</a:t>
            </a:r>
            <a:r>
              <a:rPr lang="pt-BR" sz="2800" dirty="0" smtClean="0">
                <a:latin typeface="Times New Roman"/>
                <a:cs typeface="Times New Roman"/>
              </a:rPr>
              <a:t>nis</a:t>
            </a:r>
            <a:r>
              <a:rPr lang="pt-BR" sz="2800" spc="4" dirty="0" smtClean="0">
                <a:latin typeface="Times New Roman"/>
                <a:cs typeface="Times New Roman"/>
              </a:rPr>
              <a:t>m</a:t>
            </a:r>
            <a:r>
              <a:rPr lang="pt-BR" sz="2800" dirty="0" smtClean="0">
                <a:latin typeface="Times New Roman"/>
                <a:cs typeface="Times New Roman"/>
              </a:rPr>
              <a:t>o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e</a:t>
            </a:r>
            <a:r>
              <a:rPr lang="pt-BR" sz="2800" spc="363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s</a:t>
            </a:r>
            <a:r>
              <a:rPr lang="pt-BR" sz="2800" spc="4" dirty="0">
                <a:latin typeface="Times New Roman"/>
                <a:cs typeface="Times New Roman"/>
              </a:rPr>
              <a:t>e</a:t>
            </a:r>
            <a:r>
              <a:rPr lang="pt-BR" sz="2800" dirty="0">
                <a:latin typeface="Times New Roman"/>
                <a:cs typeface="Times New Roman"/>
              </a:rPr>
              <a:t>l</a:t>
            </a:r>
            <a:r>
              <a:rPr lang="pt-BR" sz="2800" spc="4" dirty="0">
                <a:latin typeface="Times New Roman"/>
                <a:cs typeface="Times New Roman"/>
              </a:rPr>
              <a:t>eç</a:t>
            </a:r>
            <a:r>
              <a:rPr lang="pt-BR" sz="2800" spc="-4" dirty="0">
                <a:latin typeface="Times New Roman"/>
                <a:cs typeface="Times New Roman"/>
              </a:rPr>
              <a:t>ã</a:t>
            </a:r>
            <a:r>
              <a:rPr lang="pt-BR" sz="2800" dirty="0">
                <a:latin typeface="Times New Roman"/>
                <a:cs typeface="Times New Roman"/>
              </a:rPr>
              <a:t>o</a:t>
            </a:r>
            <a:r>
              <a:rPr lang="pt-BR" sz="2800" spc="4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é</a:t>
            </a:r>
            <a:r>
              <a:rPr lang="pt-BR" sz="2800" spc="223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usu</a:t>
            </a:r>
            <a:r>
              <a:rPr lang="pt-BR" sz="2800" spc="9" dirty="0">
                <a:latin typeface="Times New Roman"/>
                <a:cs typeface="Times New Roman"/>
              </a:rPr>
              <a:t>a</a:t>
            </a:r>
            <a:r>
              <a:rPr lang="pt-BR" sz="2800" dirty="0">
                <a:latin typeface="Times New Roman"/>
                <a:cs typeface="Times New Roman"/>
              </a:rPr>
              <a:t>l</a:t>
            </a:r>
            <a:r>
              <a:rPr lang="pt-BR" sz="2800" spc="4" dirty="0">
                <a:latin typeface="Times New Roman"/>
                <a:cs typeface="Times New Roman"/>
              </a:rPr>
              <a:t>me</a:t>
            </a:r>
            <a:r>
              <a:rPr lang="pt-BR" sz="2800" spc="14" dirty="0">
                <a:latin typeface="Times New Roman"/>
                <a:cs typeface="Times New Roman"/>
              </a:rPr>
              <a:t>n</a:t>
            </a:r>
            <a:r>
              <a:rPr lang="pt-BR" sz="2800" dirty="0">
                <a:latin typeface="Times New Roman"/>
                <a:cs typeface="Times New Roman"/>
              </a:rPr>
              <a:t>te </a:t>
            </a:r>
            <a:r>
              <a:rPr lang="pt-BR" sz="2800" spc="4" dirty="0">
                <a:latin typeface="Times New Roman"/>
                <a:cs typeface="Times New Roman"/>
              </a:rPr>
              <a:t>p</a:t>
            </a:r>
            <a:r>
              <a:rPr lang="pt-BR" sz="2800" dirty="0">
                <a:latin typeface="Times New Roman"/>
                <a:cs typeface="Times New Roman"/>
              </a:rPr>
              <a:t>r</a:t>
            </a:r>
            <a:r>
              <a:rPr lang="pt-BR" sz="2800" spc="4" dirty="0">
                <a:latin typeface="Times New Roman"/>
                <a:cs typeface="Times New Roman"/>
              </a:rPr>
              <a:t>o</a:t>
            </a:r>
            <a:r>
              <a:rPr lang="pt-BR" sz="2800" spc="14" dirty="0">
                <a:latin typeface="Times New Roman"/>
                <a:cs typeface="Times New Roman"/>
              </a:rPr>
              <a:t>b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14" dirty="0">
                <a:latin typeface="Times New Roman"/>
                <a:cs typeface="Times New Roman"/>
              </a:rPr>
              <a:t>b</a:t>
            </a:r>
            <a:r>
              <a:rPr lang="pt-BR" sz="2800" dirty="0">
                <a:latin typeface="Times New Roman"/>
                <a:cs typeface="Times New Roman"/>
              </a:rPr>
              <a:t>ilísti</a:t>
            </a:r>
            <a:r>
              <a:rPr lang="pt-BR" sz="2800" spc="4" dirty="0">
                <a:latin typeface="Times New Roman"/>
                <a:cs typeface="Times New Roman"/>
              </a:rPr>
              <a:t>c</a:t>
            </a:r>
            <a:r>
              <a:rPr lang="pt-BR" sz="2800" dirty="0">
                <a:latin typeface="Times New Roman"/>
                <a:cs typeface="Times New Roman"/>
              </a:rPr>
              <a:t>o </a:t>
            </a:r>
            <a:endParaRPr lang="pt-BR" sz="2800" dirty="0" smtClean="0">
              <a:latin typeface="Times New Roman"/>
              <a:cs typeface="Times New Roman"/>
            </a:endParaRPr>
          </a:p>
          <a:p>
            <a:pPr marL="755650" lvl="1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As</a:t>
            </a:r>
            <a:r>
              <a:rPr lang="pt-BR" sz="2400" spc="186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m</a:t>
            </a:r>
            <a:r>
              <a:rPr lang="pt-BR" sz="2400" spc="-4" dirty="0">
                <a:latin typeface="Times New Roman"/>
                <a:cs typeface="Times New Roman"/>
              </a:rPr>
              <a:t>e</a:t>
            </a:r>
            <a:r>
              <a:rPr lang="pt-BR" sz="2400" spc="4" dirty="0">
                <a:latin typeface="Times New Roman"/>
                <a:cs typeface="Times New Roman"/>
              </a:rPr>
              <a:t>l</a:t>
            </a:r>
            <a:r>
              <a:rPr lang="pt-BR" sz="2400" spc="-4" dirty="0">
                <a:latin typeface="Times New Roman"/>
                <a:cs typeface="Times New Roman"/>
              </a:rPr>
              <a:t>h</a:t>
            </a:r>
            <a:r>
              <a:rPr lang="pt-BR" sz="2400" spc="4" dirty="0">
                <a:latin typeface="Times New Roman"/>
                <a:cs typeface="Times New Roman"/>
              </a:rPr>
              <a:t>o</a:t>
            </a:r>
            <a:r>
              <a:rPr lang="pt-BR" sz="2400" dirty="0">
                <a:latin typeface="Times New Roman"/>
                <a:cs typeface="Times New Roman"/>
              </a:rPr>
              <a:t>r</a:t>
            </a:r>
            <a:r>
              <a:rPr lang="pt-BR" sz="2400" spc="-1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s</a:t>
            </a:r>
            <a:r>
              <a:rPr lang="pt-BR" sz="2400" spc="121" dirty="0">
                <a:latin typeface="Times New Roman"/>
                <a:cs typeface="Times New Roman"/>
              </a:rPr>
              <a:t> </a:t>
            </a:r>
            <a:r>
              <a:rPr lang="pt-BR" sz="2400" spc="-4" dirty="0">
                <a:latin typeface="Times New Roman"/>
                <a:cs typeface="Times New Roman"/>
              </a:rPr>
              <a:t>s</a:t>
            </a:r>
            <a:r>
              <a:rPr lang="pt-BR" sz="2400" spc="4" dirty="0">
                <a:latin typeface="Times New Roman"/>
                <a:cs typeface="Times New Roman"/>
              </a:rPr>
              <a:t>olu</a:t>
            </a:r>
            <a:r>
              <a:rPr lang="pt-BR" sz="2400" spc="-4" dirty="0">
                <a:latin typeface="Times New Roman"/>
                <a:cs typeface="Times New Roman"/>
              </a:rPr>
              <a:t>ç</a:t>
            </a:r>
            <a:r>
              <a:rPr lang="pt-BR" sz="2400" spc="4" dirty="0">
                <a:latin typeface="Times New Roman"/>
                <a:cs typeface="Times New Roman"/>
              </a:rPr>
              <a:t>õ</a:t>
            </a:r>
            <a:r>
              <a:rPr lang="pt-BR" sz="2400" spc="-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s</a:t>
            </a:r>
            <a:r>
              <a:rPr lang="pt-BR" sz="2400" spc="121" dirty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t</a:t>
            </a:r>
            <a:r>
              <a:rPr lang="pt-BR" sz="2400" spc="-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m  ma</a:t>
            </a:r>
            <a:r>
              <a:rPr lang="pt-BR" sz="2400" spc="-4" dirty="0">
                <a:latin typeface="Times New Roman"/>
                <a:cs typeface="Times New Roman"/>
              </a:rPr>
              <a:t>i</a:t>
            </a:r>
            <a:r>
              <a:rPr lang="pt-BR" sz="2400" spc="4" dirty="0">
                <a:latin typeface="Times New Roman"/>
                <a:cs typeface="Times New Roman"/>
              </a:rPr>
              <a:t>o</a:t>
            </a:r>
            <a:r>
              <a:rPr lang="pt-BR" sz="2400" dirty="0">
                <a:latin typeface="Times New Roman"/>
                <a:cs typeface="Times New Roman"/>
              </a:rPr>
              <a:t>r</a:t>
            </a:r>
            <a:r>
              <a:rPr lang="pt-BR" sz="2400" spc="-1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s</a:t>
            </a:r>
            <a:r>
              <a:rPr lang="pt-BR" sz="2400" spc="121" dirty="0">
                <a:latin typeface="Times New Roman"/>
                <a:cs typeface="Times New Roman"/>
              </a:rPr>
              <a:t> </a:t>
            </a:r>
            <a:r>
              <a:rPr lang="pt-BR" sz="2400" spc="-5" dirty="0" smtClean="0">
                <a:latin typeface="Times New Roman"/>
                <a:cs typeface="Times New Roman"/>
              </a:rPr>
              <a:t>c</a:t>
            </a:r>
            <a:r>
              <a:rPr lang="pt-BR" sz="2400" spc="5" dirty="0" smtClean="0">
                <a:latin typeface="Times New Roman"/>
                <a:cs typeface="Times New Roman"/>
              </a:rPr>
              <a:t>h</a:t>
            </a:r>
            <a:r>
              <a:rPr lang="pt-BR" sz="2400" dirty="0" smtClean="0">
                <a:latin typeface="Times New Roman"/>
                <a:cs typeface="Times New Roman"/>
              </a:rPr>
              <a:t>a</a:t>
            </a:r>
            <a:r>
              <a:rPr lang="pt-BR" sz="2400" spc="5" dirty="0" smtClean="0">
                <a:latin typeface="Times New Roman"/>
                <a:cs typeface="Times New Roman"/>
              </a:rPr>
              <a:t>n</a:t>
            </a:r>
            <a:r>
              <a:rPr lang="pt-BR" sz="2400" spc="-5" dirty="0" smtClean="0">
                <a:latin typeface="Times New Roman"/>
                <a:cs typeface="Times New Roman"/>
              </a:rPr>
              <a:t>c</a:t>
            </a:r>
            <a:r>
              <a:rPr lang="pt-BR" sz="2400" dirty="0" smtClean="0">
                <a:latin typeface="Times New Roman"/>
                <a:cs typeface="Times New Roman"/>
              </a:rPr>
              <a:t>es</a:t>
            </a:r>
            <a:r>
              <a:rPr lang="pt-BR" sz="2400" spc="55" dirty="0" smtClean="0">
                <a:latin typeface="Times New Roman"/>
                <a:cs typeface="Times New Roman"/>
              </a:rPr>
              <a:t> </a:t>
            </a:r>
            <a:r>
              <a:rPr lang="pt-BR" sz="2400" spc="4" dirty="0">
                <a:latin typeface="Times New Roman"/>
                <a:cs typeface="Times New Roman"/>
              </a:rPr>
              <a:t>d</a:t>
            </a:r>
            <a:r>
              <a:rPr lang="pt-BR" sz="2400" dirty="0">
                <a:latin typeface="Times New Roman"/>
                <a:cs typeface="Times New Roman"/>
              </a:rPr>
              <a:t>e</a:t>
            </a:r>
            <a:r>
              <a:rPr lang="pt-BR" sz="2400" spc="432" dirty="0">
                <a:latin typeface="Times New Roman"/>
                <a:cs typeface="Times New Roman"/>
              </a:rPr>
              <a:t> </a:t>
            </a:r>
            <a:r>
              <a:rPr lang="pt-BR" sz="2400" spc="-4" dirty="0">
                <a:latin typeface="Times New Roman"/>
                <a:cs typeface="Times New Roman"/>
              </a:rPr>
              <a:t>s</a:t>
            </a:r>
            <a:r>
              <a:rPr lang="pt-BR" sz="2400" dirty="0">
                <a:latin typeface="Times New Roman"/>
                <a:cs typeface="Times New Roman"/>
              </a:rPr>
              <a:t>e</a:t>
            </a:r>
            <a:r>
              <a:rPr lang="pt-BR" sz="2400" spc="443" dirty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t</a:t>
            </a:r>
            <a:r>
              <a:rPr lang="pt-BR" sz="2400" spc="4" dirty="0">
                <a:latin typeface="Times New Roman"/>
                <a:cs typeface="Times New Roman"/>
              </a:rPr>
              <a:t>o</a:t>
            </a:r>
            <a:r>
              <a:rPr lang="pt-BR" sz="2400" spc="-14" dirty="0">
                <a:latin typeface="Times New Roman"/>
                <a:cs typeface="Times New Roman"/>
              </a:rPr>
              <a:t>r</a:t>
            </a:r>
            <a:r>
              <a:rPr lang="pt-BR" sz="2400" spc="4" dirty="0">
                <a:latin typeface="Times New Roman"/>
                <a:cs typeface="Times New Roman"/>
              </a:rPr>
              <a:t>n</a:t>
            </a:r>
            <a:r>
              <a:rPr lang="pt-BR" sz="2400" dirty="0">
                <a:latin typeface="Times New Roman"/>
                <a:cs typeface="Times New Roman"/>
              </a:rPr>
              <a:t>a</a:t>
            </a:r>
            <a:r>
              <a:rPr lang="pt-BR" sz="2400" spc="-14" dirty="0">
                <a:latin typeface="Times New Roman"/>
                <a:cs typeface="Times New Roman"/>
              </a:rPr>
              <a:t>r</a:t>
            </a:r>
            <a:r>
              <a:rPr lang="pt-BR" sz="2400" spc="-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m </a:t>
            </a:r>
            <a:r>
              <a:rPr lang="pt-BR" sz="2400" spc="4" dirty="0">
                <a:latin typeface="Times New Roman"/>
                <a:cs typeface="Times New Roman"/>
              </a:rPr>
              <a:t>p</a:t>
            </a:r>
            <a:r>
              <a:rPr lang="pt-BR" sz="2400" dirty="0">
                <a:latin typeface="Times New Roman"/>
                <a:cs typeface="Times New Roman"/>
              </a:rPr>
              <a:t>a</a:t>
            </a:r>
            <a:r>
              <a:rPr lang="pt-BR" sz="2400" spc="4" dirty="0">
                <a:latin typeface="Times New Roman"/>
                <a:cs typeface="Times New Roman"/>
              </a:rPr>
              <a:t>i</a:t>
            </a:r>
            <a:r>
              <a:rPr lang="pt-BR" sz="2400" dirty="0">
                <a:latin typeface="Times New Roman"/>
                <a:cs typeface="Times New Roman"/>
              </a:rPr>
              <a:t>s</a:t>
            </a:r>
            <a:r>
              <a:rPr lang="pt-BR" sz="2400" spc="154" dirty="0">
                <a:latin typeface="Times New Roman"/>
                <a:cs typeface="Times New Roman"/>
              </a:rPr>
              <a:t> </a:t>
            </a:r>
            <a:r>
              <a:rPr lang="pt-BR" sz="2400" spc="-4" dirty="0">
                <a:latin typeface="Times New Roman"/>
                <a:cs typeface="Times New Roman"/>
              </a:rPr>
              <a:t>d</a:t>
            </a:r>
            <a:r>
              <a:rPr lang="pt-BR" sz="2400" dirty="0">
                <a:latin typeface="Times New Roman"/>
                <a:cs typeface="Times New Roman"/>
              </a:rPr>
              <a:t>o</a:t>
            </a:r>
            <a:r>
              <a:rPr lang="pt-BR" sz="2400" spc="365" dirty="0">
                <a:latin typeface="Times New Roman"/>
                <a:cs typeface="Times New Roman"/>
              </a:rPr>
              <a:t> </a:t>
            </a:r>
            <a:r>
              <a:rPr lang="pt-BR" sz="2400" spc="4" dirty="0">
                <a:latin typeface="Times New Roman"/>
                <a:cs typeface="Times New Roman"/>
              </a:rPr>
              <a:t>qu</a:t>
            </a:r>
            <a:r>
              <a:rPr lang="pt-BR" sz="2400" dirty="0">
                <a:latin typeface="Times New Roman"/>
                <a:cs typeface="Times New Roman"/>
              </a:rPr>
              <a:t>e</a:t>
            </a:r>
            <a:r>
              <a:rPr lang="pt-BR" sz="2400" spc="583" dirty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as</a:t>
            </a:r>
            <a:r>
              <a:rPr lang="pt-BR" sz="2400" spc="477" dirty="0">
                <a:latin typeface="Times New Roman"/>
                <a:cs typeface="Times New Roman"/>
              </a:rPr>
              <a:t> </a:t>
            </a:r>
            <a:r>
              <a:rPr lang="pt-BR" sz="2400" spc="-4" dirty="0">
                <a:latin typeface="Times New Roman"/>
                <a:cs typeface="Times New Roman"/>
              </a:rPr>
              <a:t>s</a:t>
            </a:r>
            <a:r>
              <a:rPr lang="pt-BR" sz="2400" spc="4" dirty="0">
                <a:latin typeface="Times New Roman"/>
                <a:cs typeface="Times New Roman"/>
              </a:rPr>
              <a:t>olu</a:t>
            </a:r>
            <a:r>
              <a:rPr lang="pt-BR" sz="2400" spc="-4" dirty="0">
                <a:latin typeface="Times New Roman"/>
                <a:cs typeface="Times New Roman"/>
              </a:rPr>
              <a:t>ç</a:t>
            </a:r>
            <a:r>
              <a:rPr lang="pt-BR" sz="2400" spc="4" dirty="0">
                <a:latin typeface="Times New Roman"/>
                <a:cs typeface="Times New Roman"/>
              </a:rPr>
              <a:t>õ</a:t>
            </a:r>
            <a:r>
              <a:rPr lang="pt-BR" sz="2400" spc="-1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s</a:t>
            </a:r>
            <a:r>
              <a:rPr lang="pt-BR" sz="2400" spc="154" dirty="0">
                <a:latin typeface="Times New Roman"/>
                <a:cs typeface="Times New Roman"/>
              </a:rPr>
              <a:t> </a:t>
            </a:r>
            <a:r>
              <a:rPr lang="pt-BR" sz="2400" spc="4" dirty="0">
                <a:latin typeface="Times New Roman"/>
                <a:cs typeface="Times New Roman"/>
              </a:rPr>
              <a:t>d</a:t>
            </a:r>
            <a:r>
              <a:rPr lang="pt-BR" sz="2400" dirty="0">
                <a:latin typeface="Times New Roman"/>
                <a:cs typeface="Times New Roman"/>
              </a:rPr>
              <a:t>e</a:t>
            </a:r>
            <a:r>
              <a:rPr lang="pt-BR" sz="2400" spc="466" dirty="0">
                <a:latin typeface="Times New Roman"/>
                <a:cs typeface="Times New Roman"/>
              </a:rPr>
              <a:t> </a:t>
            </a:r>
            <a:r>
              <a:rPr lang="pt-BR" sz="2400" spc="4" dirty="0">
                <a:latin typeface="Times New Roman"/>
                <a:cs typeface="Times New Roman"/>
              </a:rPr>
              <a:t>b</a:t>
            </a:r>
            <a:r>
              <a:rPr lang="pt-BR" sz="2400" dirty="0">
                <a:latin typeface="Times New Roman"/>
                <a:cs typeface="Times New Roman"/>
              </a:rPr>
              <a:t>a</a:t>
            </a:r>
            <a:r>
              <a:rPr lang="pt-BR" sz="2400" spc="4" dirty="0">
                <a:latin typeface="Times New Roman"/>
                <a:cs typeface="Times New Roman"/>
              </a:rPr>
              <a:t>i</a:t>
            </a:r>
            <a:r>
              <a:rPr lang="pt-BR" sz="2400" dirty="0">
                <a:latin typeface="Times New Roman"/>
                <a:cs typeface="Times New Roman"/>
              </a:rPr>
              <a:t>xa</a:t>
            </a:r>
            <a:r>
              <a:rPr lang="pt-BR" sz="2400" spc="134" dirty="0"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qu</a:t>
            </a:r>
            <a:r>
              <a:rPr lang="pt-BR" sz="2400" dirty="0" smtClean="0">
                <a:latin typeface="Times New Roman"/>
                <a:cs typeface="Times New Roman"/>
              </a:rPr>
              <a:t>a</a:t>
            </a:r>
            <a:r>
              <a:rPr lang="pt-BR" sz="2400" spc="4" dirty="0" smtClean="0">
                <a:latin typeface="Times New Roman"/>
                <a:cs typeface="Times New Roman"/>
              </a:rPr>
              <a:t>l</a:t>
            </a:r>
            <a:r>
              <a:rPr lang="pt-BR" sz="2400" spc="-4" dirty="0" smtClean="0">
                <a:latin typeface="Times New Roman"/>
                <a:cs typeface="Times New Roman"/>
              </a:rPr>
              <a:t>i</a:t>
            </a:r>
            <a:r>
              <a:rPr lang="pt-BR" sz="2400" spc="4" dirty="0" smtClean="0">
                <a:latin typeface="Times New Roman"/>
                <a:cs typeface="Times New Roman"/>
              </a:rPr>
              <a:t>d</a:t>
            </a:r>
            <a:r>
              <a:rPr lang="pt-BR" sz="2400" dirty="0" smtClean="0">
                <a:latin typeface="Times New Roman"/>
                <a:cs typeface="Times New Roman"/>
              </a:rPr>
              <a:t>a</a:t>
            </a:r>
            <a:r>
              <a:rPr lang="pt-BR" sz="2400" spc="4" dirty="0" smtClean="0">
                <a:latin typeface="Times New Roman"/>
                <a:cs typeface="Times New Roman"/>
              </a:rPr>
              <a:t>d</a:t>
            </a:r>
            <a:r>
              <a:rPr lang="pt-BR" sz="2400" dirty="0" smtClean="0">
                <a:latin typeface="Times New Roman"/>
                <a:cs typeface="Times New Roman"/>
              </a:rPr>
              <a:t>e</a:t>
            </a:r>
          </a:p>
          <a:p>
            <a:pPr marL="755650" lvl="1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spc="-4" dirty="0" smtClean="0">
                <a:latin typeface="Times New Roman"/>
                <a:cs typeface="Times New Roman"/>
              </a:rPr>
              <a:t>P</a:t>
            </a:r>
            <a:r>
              <a:rPr lang="pt-BR" sz="2400" spc="4" dirty="0" smtClean="0">
                <a:latin typeface="Times New Roman"/>
                <a:cs typeface="Times New Roman"/>
              </a:rPr>
              <a:t>o</a:t>
            </a:r>
            <a:r>
              <a:rPr lang="pt-BR" sz="2400" dirty="0" smtClean="0">
                <a:latin typeface="Times New Roman"/>
                <a:cs typeface="Times New Roman"/>
              </a:rPr>
              <a:t>r</a:t>
            </a:r>
            <a:r>
              <a:rPr lang="pt-BR" sz="2400" spc="-4" dirty="0" smtClean="0">
                <a:latin typeface="Times New Roman"/>
                <a:cs typeface="Times New Roman"/>
              </a:rPr>
              <a:t>é</a:t>
            </a:r>
            <a:r>
              <a:rPr lang="pt-BR" sz="2400" dirty="0" smtClean="0">
                <a:latin typeface="Times New Roman"/>
                <a:cs typeface="Times New Roman"/>
              </a:rPr>
              <a:t>m</a:t>
            </a:r>
            <a:r>
              <a:rPr lang="pt-BR" sz="2400" dirty="0">
                <a:latin typeface="Times New Roman"/>
                <a:cs typeface="Times New Roman"/>
              </a:rPr>
              <a:t>,</a:t>
            </a:r>
            <a:r>
              <a:rPr lang="pt-BR" sz="2400" b="1" dirty="0">
                <a:latin typeface="Times New Roman"/>
                <a:cs typeface="Times New Roman"/>
              </a:rPr>
              <a:t> </a:t>
            </a:r>
            <a:r>
              <a:rPr lang="pt-BR" sz="2400" b="1" dirty="0" smtClean="0">
                <a:latin typeface="Times New Roman"/>
                <a:cs typeface="Times New Roman"/>
              </a:rPr>
              <a:t>n</a:t>
            </a:r>
            <a:r>
              <a:rPr lang="pt-BR" sz="2400" b="1" spc="-12" dirty="0" smtClean="0">
                <a:latin typeface="Times New Roman"/>
                <a:cs typeface="Times New Roman"/>
              </a:rPr>
              <a:t>e</a:t>
            </a:r>
            <a:r>
              <a:rPr lang="pt-BR" sz="2400" b="1" dirty="0" smtClean="0">
                <a:latin typeface="Times New Roman"/>
                <a:cs typeface="Times New Roman"/>
              </a:rPr>
              <a:t>nhum</a:t>
            </a:r>
            <a:r>
              <a:rPr lang="pt-BR" sz="2400" b="1" spc="229" dirty="0" smtClean="0">
                <a:latin typeface="Times New Roman"/>
                <a:cs typeface="Times New Roman"/>
              </a:rPr>
              <a:t> </a:t>
            </a:r>
            <a:r>
              <a:rPr lang="pt-BR" sz="2400" b="1" spc="-6" dirty="0">
                <a:latin typeface="Times New Roman"/>
                <a:cs typeface="Times New Roman"/>
              </a:rPr>
              <a:t>i</a:t>
            </a:r>
            <a:r>
              <a:rPr lang="pt-BR" sz="2400" b="1" dirty="0">
                <a:latin typeface="Times New Roman"/>
                <a:cs typeface="Times New Roman"/>
              </a:rPr>
              <a:t>nd</a:t>
            </a:r>
            <a:r>
              <a:rPr lang="pt-BR" sz="2400" b="1" spc="-6" dirty="0">
                <a:latin typeface="Times New Roman"/>
                <a:cs typeface="Times New Roman"/>
              </a:rPr>
              <a:t>i</a:t>
            </a:r>
            <a:r>
              <a:rPr lang="pt-BR" sz="2400" b="1" spc="6" dirty="0">
                <a:latin typeface="Times New Roman"/>
                <a:cs typeface="Times New Roman"/>
              </a:rPr>
              <a:t>v</a:t>
            </a:r>
            <a:r>
              <a:rPr lang="pt-BR" sz="2400" b="1" spc="-6" dirty="0">
                <a:latin typeface="Times New Roman"/>
                <a:cs typeface="Times New Roman"/>
              </a:rPr>
              <a:t>í</a:t>
            </a:r>
            <a:r>
              <a:rPr lang="pt-BR" sz="2400" b="1" dirty="0">
                <a:latin typeface="Times New Roman"/>
                <a:cs typeface="Times New Roman"/>
              </a:rPr>
              <a:t>duo</a:t>
            </a:r>
            <a:r>
              <a:rPr lang="pt-BR" sz="2400" b="1" spc="-360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t</a:t>
            </a:r>
            <a:r>
              <a:rPr lang="pt-BR" sz="2400" b="1" spc="6" dirty="0">
                <a:latin typeface="Times New Roman"/>
                <a:cs typeface="Times New Roman"/>
              </a:rPr>
              <a:t>e</a:t>
            </a:r>
            <a:r>
              <a:rPr lang="pt-BR" sz="2400" b="1" dirty="0">
                <a:latin typeface="Times New Roman"/>
                <a:cs typeface="Times New Roman"/>
              </a:rPr>
              <a:t>m</a:t>
            </a:r>
            <a:r>
              <a:rPr lang="pt-BR" sz="2400" b="1" spc="206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p</a:t>
            </a:r>
            <a:r>
              <a:rPr lang="pt-BR" sz="2400" b="1" spc="6" dirty="0">
                <a:latin typeface="Times New Roman"/>
                <a:cs typeface="Times New Roman"/>
              </a:rPr>
              <a:t>r</a:t>
            </a:r>
            <a:r>
              <a:rPr lang="pt-BR" sz="2400" b="1" spc="-6" dirty="0">
                <a:latin typeface="Times New Roman"/>
                <a:cs typeface="Times New Roman"/>
              </a:rPr>
              <a:t>ob</a:t>
            </a:r>
            <a:r>
              <a:rPr lang="pt-BR" sz="2400" b="1" spc="6" dirty="0">
                <a:latin typeface="Times New Roman"/>
                <a:cs typeface="Times New Roman"/>
              </a:rPr>
              <a:t>a</a:t>
            </a:r>
            <a:r>
              <a:rPr lang="pt-BR" sz="2400" b="1" spc="-6" dirty="0">
                <a:latin typeface="Times New Roman"/>
                <a:cs typeface="Times New Roman"/>
              </a:rPr>
              <a:t>bil</a:t>
            </a:r>
            <a:r>
              <a:rPr lang="pt-BR" sz="2400" b="1" spc="12" dirty="0">
                <a:latin typeface="Times New Roman"/>
                <a:cs typeface="Times New Roman"/>
              </a:rPr>
              <a:t>i</a:t>
            </a:r>
            <a:r>
              <a:rPr lang="pt-BR" sz="2400" b="1" dirty="0">
                <a:latin typeface="Times New Roman"/>
                <a:cs typeface="Times New Roman"/>
              </a:rPr>
              <a:t>d</a:t>
            </a:r>
            <a:r>
              <a:rPr lang="pt-BR" sz="2400" b="1" spc="6" dirty="0">
                <a:latin typeface="Times New Roman"/>
                <a:cs typeface="Times New Roman"/>
              </a:rPr>
              <a:t>a</a:t>
            </a:r>
            <a:r>
              <a:rPr lang="pt-BR" sz="2400" b="1" dirty="0">
                <a:latin typeface="Times New Roman"/>
                <a:cs typeface="Times New Roman"/>
              </a:rPr>
              <a:t>de</a:t>
            </a:r>
            <a:r>
              <a:rPr lang="pt-BR" sz="2400" b="1" spc="107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z</a:t>
            </a:r>
            <a:r>
              <a:rPr lang="pt-BR" sz="2400" b="1" spc="-12" dirty="0">
                <a:latin typeface="Times New Roman"/>
                <a:cs typeface="Times New Roman"/>
              </a:rPr>
              <a:t>e</a:t>
            </a:r>
            <a:r>
              <a:rPr lang="pt-BR" sz="2400" b="1" spc="6" dirty="0">
                <a:latin typeface="Times New Roman"/>
                <a:cs typeface="Times New Roman"/>
              </a:rPr>
              <a:t>r</a:t>
            </a:r>
            <a:r>
              <a:rPr lang="pt-BR" sz="2400" b="1" dirty="0">
                <a:latin typeface="Times New Roman"/>
                <a:cs typeface="Times New Roman"/>
              </a:rPr>
              <a:t>o</a:t>
            </a:r>
            <a:r>
              <a:rPr lang="pt-BR" sz="2400" b="1" spc="35" dirty="0">
                <a:latin typeface="Times New Roman"/>
                <a:cs typeface="Times New Roman"/>
              </a:rPr>
              <a:t> </a:t>
            </a:r>
            <a:r>
              <a:rPr lang="pt-BR" sz="2400" b="1" dirty="0">
                <a:latin typeface="Times New Roman"/>
                <a:cs typeface="Times New Roman"/>
              </a:rPr>
              <a:t>de s</a:t>
            </a:r>
            <a:r>
              <a:rPr lang="pt-BR" sz="2400" b="1" spc="4" dirty="0">
                <a:latin typeface="Times New Roman"/>
                <a:cs typeface="Times New Roman"/>
              </a:rPr>
              <a:t>e</a:t>
            </a:r>
            <a:r>
              <a:rPr lang="pt-BR" sz="2400" b="1" spc="-4" dirty="0">
                <a:latin typeface="Times New Roman"/>
                <a:cs typeface="Times New Roman"/>
              </a:rPr>
              <a:t>l</a:t>
            </a:r>
            <a:r>
              <a:rPr lang="pt-BR" sz="2400" b="1" spc="4" dirty="0">
                <a:latin typeface="Times New Roman"/>
                <a:cs typeface="Times New Roman"/>
              </a:rPr>
              <a:t>e</a:t>
            </a:r>
            <a:r>
              <a:rPr lang="pt-BR" sz="2400" b="1" spc="-4" dirty="0">
                <a:latin typeface="Times New Roman"/>
                <a:cs typeface="Times New Roman"/>
              </a:rPr>
              <a:t>ç</a:t>
            </a:r>
            <a:r>
              <a:rPr lang="pt-BR" sz="2400" b="1" spc="4" dirty="0">
                <a:latin typeface="Times New Roman"/>
                <a:cs typeface="Times New Roman"/>
              </a:rPr>
              <a:t>ã</a:t>
            </a:r>
            <a:r>
              <a:rPr lang="pt-BR" sz="2400" b="1" spc="-4" dirty="0">
                <a:latin typeface="Times New Roman"/>
                <a:cs typeface="Times New Roman"/>
              </a:rPr>
              <a:t>o</a:t>
            </a:r>
            <a:r>
              <a:rPr lang="pt-BR" sz="2400" b="1" dirty="0" smtClean="0">
                <a:latin typeface="Times New Roman"/>
                <a:cs typeface="Times New Roman"/>
              </a:rPr>
              <a:t>!</a:t>
            </a:r>
          </a:p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A </a:t>
            </a:r>
            <a:r>
              <a:rPr lang="pt-BR" sz="2400" b="1" dirty="0" smtClean="0">
                <a:latin typeface="Times New Roman"/>
                <a:cs typeface="Times New Roman"/>
              </a:rPr>
              <a:t>natureza estocástica </a:t>
            </a:r>
            <a:r>
              <a:rPr lang="pt-BR" sz="2400" dirty="0" smtClean="0">
                <a:latin typeface="Times New Roman"/>
                <a:cs typeface="Times New Roman"/>
              </a:rPr>
              <a:t>deste processo auxilia na fuga de máximos locais</a:t>
            </a:r>
            <a:endParaRPr lang="pt-BR" sz="2400" dirty="0">
              <a:latin typeface="Times New Roman"/>
              <a:cs typeface="Times New Roman"/>
            </a:endParaRPr>
          </a:p>
          <a:p>
            <a:pPr marL="755650" lvl="1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endParaRPr lang="pt-BR" sz="2800" b="1" dirty="0" smtClean="0">
              <a:latin typeface="Times New Roman"/>
              <a:cs typeface="Times New Roman"/>
            </a:endParaRPr>
          </a:p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3" y="5472975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2" y="1581098"/>
            <a:ext cx="63129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ore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Variação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33" y="2574575"/>
            <a:ext cx="8285363" cy="45120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b="1" spc="0" dirty="0" err="1" smtClean="0">
                <a:latin typeface="Times New Roman"/>
                <a:cs typeface="Times New Roman"/>
              </a:rPr>
              <a:t>Funç</a:t>
            </a:r>
            <a:r>
              <a:rPr sz="3200" b="1" spc="-12" dirty="0" err="1" smtClean="0">
                <a:latin typeface="Times New Roman"/>
                <a:cs typeface="Times New Roman"/>
              </a:rPr>
              <a:t>ão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-33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ar</a:t>
            </a:r>
            <a:r>
              <a:rPr sz="3200" spc="67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ovas </a:t>
            </a:r>
            <a:r>
              <a:rPr sz="3200" spc="112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õ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  <a:p>
            <a:pPr marL="3556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dirty="0" err="1" smtClean="0">
                <a:latin typeface="Times New Roman"/>
                <a:cs typeface="Times New Roman"/>
              </a:rPr>
              <a:t>Usualmente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dividido em dois tipos </a:t>
            </a:r>
            <a:r>
              <a:rPr sz="3200" dirty="0" err="1">
                <a:latin typeface="Times New Roman"/>
                <a:cs typeface="Times New Roman"/>
              </a:rPr>
              <a:t>quanto</a:t>
            </a:r>
            <a:r>
              <a:rPr sz="3200" dirty="0">
                <a:latin typeface="Times New Roman"/>
                <a:cs typeface="Times New Roman"/>
              </a:rPr>
              <a:t> a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aridade</a:t>
            </a:r>
            <a:r>
              <a:rPr lang="pt-BR" sz="3200" dirty="0">
                <a:latin typeface="Times New Roman"/>
                <a:cs typeface="Times New Roman"/>
              </a:rPr>
              <a:t> (no. de entrada de indivíduos</a:t>
            </a:r>
            <a:r>
              <a:rPr lang="pt-BR" sz="3200" dirty="0" smtClean="0">
                <a:latin typeface="Times New Roman"/>
                <a:cs typeface="Times New Roman"/>
              </a:rPr>
              <a:t>):</a:t>
            </a:r>
          </a:p>
          <a:p>
            <a:pPr marL="812800" marR="61036" lvl="1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2800" b="1" dirty="0" err="1" smtClean="0">
                <a:latin typeface="Times New Roman"/>
                <a:cs typeface="Times New Roman"/>
              </a:rPr>
              <a:t>Aridade</a:t>
            </a:r>
            <a:r>
              <a:rPr lang="pt-BR" sz="2800" b="1" dirty="0" smtClean="0">
                <a:latin typeface="Times New Roman"/>
                <a:cs typeface="Times New Roman"/>
              </a:rPr>
              <a:t> = 1:</a:t>
            </a:r>
            <a:r>
              <a:rPr lang="pt-BR" sz="2800" dirty="0" smtClean="0">
                <a:latin typeface="Times New Roman"/>
                <a:cs typeface="Times New Roman"/>
              </a:rPr>
              <a:t> Operadores de mutação</a:t>
            </a:r>
          </a:p>
          <a:p>
            <a:pPr marL="812800" marR="61036" lvl="1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2800" b="1" dirty="0" err="1" smtClean="0">
                <a:latin typeface="Times New Roman"/>
                <a:cs typeface="Times New Roman"/>
              </a:rPr>
              <a:t>Aridade</a:t>
            </a:r>
            <a:r>
              <a:rPr lang="pt-BR" sz="2800" b="1" dirty="0" smtClean="0">
                <a:latin typeface="Times New Roman"/>
                <a:cs typeface="Times New Roman"/>
              </a:rPr>
              <a:t> &gt; 1:</a:t>
            </a:r>
            <a:r>
              <a:rPr lang="pt-BR" sz="2800" dirty="0" smtClean="0">
                <a:latin typeface="Times New Roman"/>
                <a:cs typeface="Times New Roman"/>
              </a:rPr>
              <a:t> Operadores de Recombinação</a:t>
            </a:r>
          </a:p>
          <a:p>
            <a:pPr marL="1270000" marR="61036" lvl="2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2500" b="1" dirty="0" err="1" smtClean="0">
                <a:latin typeface="Times New Roman"/>
                <a:cs typeface="Times New Roman"/>
              </a:rPr>
              <a:t>Aridade</a:t>
            </a:r>
            <a:r>
              <a:rPr lang="pt-BR" sz="2500" b="1" dirty="0" smtClean="0">
                <a:latin typeface="Times New Roman"/>
                <a:cs typeface="Times New Roman"/>
              </a:rPr>
              <a:t> = 2:</a:t>
            </a:r>
            <a:r>
              <a:rPr lang="pt-BR" sz="2500" dirty="0" smtClean="0">
                <a:latin typeface="Times New Roman"/>
                <a:cs typeface="Times New Roman"/>
              </a:rPr>
              <a:t> Tipicamente chamados de operadores de cruzamento ou </a:t>
            </a:r>
            <a:r>
              <a:rPr lang="pt-BR" sz="2500" i="1" dirty="0" smtClean="0">
                <a:latin typeface="Times New Roman"/>
                <a:cs typeface="Times New Roman"/>
              </a:rPr>
              <a:t>crossover</a:t>
            </a:r>
            <a:endParaRPr lang="pt-BR" sz="2500" i="1" dirty="0">
              <a:latin typeface="Times New Roman"/>
              <a:cs typeface="Times New Roman"/>
            </a:endParaRPr>
          </a:p>
          <a:p>
            <a:pPr marL="3556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16933" y="2574575"/>
            <a:ext cx="8194522" cy="3288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dirty="0" err="1" smtClean="0">
                <a:latin typeface="Times New Roman"/>
                <a:cs typeface="Times New Roman"/>
              </a:rPr>
              <a:t>Há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lang="pt-BR" sz="3200" dirty="0" smtClean="0">
                <a:latin typeface="Times New Roman"/>
                <a:cs typeface="Times New Roman"/>
              </a:rPr>
              <a:t>u</a:t>
            </a:r>
            <a:r>
              <a:rPr sz="3200" dirty="0" smtClean="0">
                <a:latin typeface="Times New Roman"/>
                <a:cs typeface="Times New Roman"/>
              </a:rPr>
              <a:t>m </a:t>
            </a:r>
            <a:r>
              <a:rPr sz="3200" dirty="0">
                <a:latin typeface="Times New Roman"/>
                <a:cs typeface="Times New Roman"/>
              </a:rPr>
              <a:t>grande debate a </a:t>
            </a:r>
            <a:r>
              <a:rPr sz="3200" dirty="0" err="1">
                <a:latin typeface="Times New Roman"/>
                <a:cs typeface="Times New Roman"/>
              </a:rPr>
              <a:t>respeito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dirty="0" smtClean="0">
                <a:latin typeface="Times New Roman"/>
                <a:cs typeface="Times New Roman"/>
              </a:rPr>
              <a:t>da</a:t>
            </a:r>
            <a:r>
              <a:rPr lang="pt-BR" sz="3200" dirty="0" smtClean="0">
                <a:latin typeface="Times New Roman"/>
                <a:cs typeface="Times New Roman"/>
              </a:rPr>
              <a:t> </a:t>
            </a:r>
            <a:r>
              <a:rPr sz="3200" dirty="0" err="1" smtClean="0">
                <a:latin typeface="Times New Roman"/>
                <a:cs typeface="Times New Roman"/>
              </a:rPr>
              <a:t>importância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relativa da recombinação e </a:t>
            </a:r>
            <a:r>
              <a:rPr sz="3200" dirty="0" err="1" smtClean="0">
                <a:latin typeface="Times New Roman"/>
                <a:cs typeface="Times New Roman"/>
              </a:rPr>
              <a:t>mutação</a:t>
            </a:r>
            <a:endParaRPr lang="pt-BR" sz="3200" dirty="0" smtClean="0">
              <a:latin typeface="Times New Roman"/>
              <a:cs typeface="Times New Roman"/>
            </a:endParaRPr>
          </a:p>
          <a:p>
            <a:pPr marL="755656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 err="1" smtClean="0">
                <a:latin typeface="Times New Roman"/>
                <a:cs typeface="Times New Roman"/>
              </a:rPr>
              <a:t>Atualmente</a:t>
            </a:r>
            <a:r>
              <a:rPr sz="2800" dirty="0">
                <a:latin typeface="Times New Roman"/>
                <a:cs typeface="Times New Roman"/>
              </a:rPr>
              <a:t>, a grande maioria </a:t>
            </a:r>
            <a:r>
              <a:rPr sz="2800" dirty="0" err="1">
                <a:latin typeface="Times New Roman"/>
                <a:cs typeface="Times New Roman"/>
              </a:rPr>
              <a:t>esmagadora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dos</a:t>
            </a:r>
            <a:r>
              <a:rPr lang="pt-BR" sz="2800" dirty="0" smtClean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AEs </a:t>
            </a:r>
            <a:r>
              <a:rPr sz="2800" dirty="0" err="1">
                <a:latin typeface="Times New Roman"/>
                <a:cs typeface="Times New Roman"/>
              </a:rPr>
              <a:t>usam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lang="pt-BR" sz="2800" dirty="0" smtClean="0">
                <a:latin typeface="Times New Roman"/>
                <a:cs typeface="Times New Roman"/>
              </a:rPr>
              <a:t>os dois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operadores</a:t>
            </a:r>
          </a:p>
          <a:p>
            <a:pPr marL="756409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dirty="0" smtClean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escolha de </a:t>
            </a:r>
            <a:r>
              <a:rPr sz="2800" dirty="0" err="1" smtClean="0">
                <a:latin typeface="Times New Roman"/>
                <a:cs typeface="Times New Roman"/>
              </a:rPr>
              <a:t>uma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variação particular desses operadores é dependente da representação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4"/>
          <p:cNvSpPr txBox="1"/>
          <p:nvPr/>
        </p:nvSpPr>
        <p:spPr>
          <a:xfrm>
            <a:off x="1688082" y="1581098"/>
            <a:ext cx="63129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ore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Variação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2532181"/>
            <a:ext cx="8836667" cy="44770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dirty="0" err="1" smtClean="0">
                <a:latin typeface="Times New Roman"/>
                <a:cs typeface="Times New Roman"/>
              </a:rPr>
              <a:t>Atua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 err="1" smtClean="0">
                <a:latin typeface="Times New Roman"/>
                <a:cs typeface="Times New Roman"/>
              </a:rPr>
              <a:t>sobre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um genótipo e </a:t>
            </a:r>
            <a:r>
              <a:rPr sz="3200" dirty="0" err="1">
                <a:latin typeface="Times New Roman"/>
                <a:cs typeface="Times New Roman"/>
              </a:rPr>
              <a:t>gera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dirty="0" smtClean="0">
                <a:latin typeface="Times New Roman"/>
                <a:cs typeface="Times New Roman"/>
              </a:rPr>
              <a:t>outro </a:t>
            </a:r>
            <a:r>
              <a:rPr sz="3200" dirty="0">
                <a:latin typeface="Times New Roman"/>
                <a:cs typeface="Times New Roman"/>
              </a:rPr>
              <a:t>genótipo</a:t>
            </a:r>
          </a:p>
          <a:p>
            <a:pPr marL="127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dirty="0" err="1" smtClean="0">
                <a:latin typeface="Times New Roman"/>
                <a:cs typeface="Times New Roman"/>
              </a:rPr>
              <a:t>Elemento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essencial de aleatoriedade (diversidade)</a:t>
            </a:r>
          </a:p>
          <a:p>
            <a:pPr marL="3556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sz="3200" dirty="0" smtClean="0">
                <a:latin typeface="Times New Roman"/>
                <a:cs typeface="Times New Roman"/>
              </a:rPr>
              <a:t>A </a:t>
            </a:r>
            <a:r>
              <a:rPr sz="3200" dirty="0">
                <a:latin typeface="Times New Roman"/>
                <a:cs typeface="Times New Roman"/>
              </a:rPr>
              <a:t>importância atribuída a mutação depende da representação e dialeto</a:t>
            </a:r>
          </a:p>
          <a:p>
            <a:pPr marL="982663" marR="61036" indent="-446088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811213" algn="l"/>
              </a:tabLst>
            </a:pPr>
            <a:r>
              <a:rPr sz="2800" dirty="0" smtClean="0">
                <a:latin typeface="Times New Roman"/>
                <a:cs typeface="Times New Roman"/>
              </a:rPr>
              <a:t>AG </a:t>
            </a:r>
            <a:r>
              <a:rPr sz="2800" dirty="0">
                <a:latin typeface="Times New Roman"/>
                <a:cs typeface="Times New Roman"/>
              </a:rPr>
              <a:t>Binário: operador responsável pela introdução e preservação da diversidade</a:t>
            </a:r>
          </a:p>
          <a:p>
            <a:pPr marL="927099" marR="61036" lvl="1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 smtClean="0">
                <a:latin typeface="Times New Roman"/>
                <a:cs typeface="Times New Roman"/>
              </a:rPr>
              <a:t>PG</a:t>
            </a:r>
            <a:r>
              <a:rPr sz="2800" dirty="0">
                <a:latin typeface="Times New Roman"/>
                <a:cs typeface="Times New Roman"/>
              </a:rPr>
              <a:t>: </a:t>
            </a:r>
            <a:r>
              <a:rPr sz="2800" dirty="0" err="1">
                <a:latin typeface="Times New Roman"/>
                <a:cs typeface="Times New Roman"/>
              </a:rPr>
              <a:t>fortemente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utilizado</a:t>
            </a:r>
            <a:endParaRPr lang="pt-BR" sz="2800" dirty="0" smtClean="0">
              <a:latin typeface="Times New Roman"/>
              <a:cs typeface="Times New Roman"/>
            </a:endParaRPr>
          </a:p>
          <a:p>
            <a:pPr marL="927099" marR="61036" lvl="1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55599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3200" dirty="0" err="1" smtClean="0">
                <a:latin typeface="Times New Roman"/>
                <a:cs typeface="Times New Roman"/>
              </a:rPr>
              <a:t>Garante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conectividade ao espaço de busca, garantindo uma  prova  de convergência (Teorema dos esquemas)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3" y="1581098"/>
            <a:ext cx="36762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0733" y="2648184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83633" y="2514600"/>
            <a:ext cx="8191545" cy="3710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/>
                <a:cs typeface="Times New Roman"/>
              </a:rPr>
              <a:t>Mistura informações: </a:t>
            </a:r>
            <a:r>
              <a:rPr lang="pt-BR" sz="3600" spc="-4" baseline="-1035" dirty="0">
                <a:latin typeface="Times New Roman"/>
                <a:cs typeface="Times New Roman"/>
              </a:rPr>
              <a:t>P</a:t>
            </a:r>
            <a:r>
              <a:rPr lang="pt-BR" sz="3600" spc="9" baseline="-1035" dirty="0">
                <a:latin typeface="Times New Roman"/>
                <a:cs typeface="Times New Roman"/>
              </a:rPr>
              <a:t>a</a:t>
            </a:r>
            <a:r>
              <a:rPr lang="pt-BR" sz="3600" baseline="-1035" dirty="0">
                <a:latin typeface="Times New Roman"/>
                <a:cs typeface="Times New Roman"/>
              </a:rPr>
              <a:t>is</a:t>
            </a:r>
            <a:r>
              <a:rPr lang="pt-BR" sz="3600" spc="169" baseline="-1035" dirty="0">
                <a:latin typeface="Times New Roman"/>
                <a:cs typeface="Times New Roman"/>
              </a:rPr>
              <a:t> </a:t>
            </a:r>
            <a:r>
              <a:rPr lang="pt-BR" sz="3600" baseline="-1035" dirty="0">
                <a:latin typeface="Times New Roman"/>
                <a:cs typeface="Times New Roman"/>
              </a:rPr>
              <a:t>→</a:t>
            </a:r>
            <a:r>
              <a:rPr lang="pt-BR" sz="3600" spc="133" baseline="-1035" dirty="0">
                <a:latin typeface="Times New Roman"/>
                <a:cs typeface="Times New Roman"/>
              </a:rPr>
              <a:t> </a:t>
            </a:r>
            <a:r>
              <a:rPr lang="pt-BR" sz="3600" spc="-4" baseline="-1035" dirty="0">
                <a:latin typeface="Times New Roman"/>
                <a:cs typeface="Times New Roman"/>
              </a:rPr>
              <a:t>P</a:t>
            </a:r>
            <a:r>
              <a:rPr lang="pt-BR" sz="3600" baseline="-1035" dirty="0">
                <a:latin typeface="Times New Roman"/>
                <a:cs typeface="Times New Roman"/>
              </a:rPr>
              <a:t>r</a:t>
            </a:r>
            <a:r>
              <a:rPr lang="pt-BR" sz="3600" spc="4" baseline="-1035" dirty="0">
                <a:latin typeface="Times New Roman"/>
                <a:cs typeface="Times New Roman"/>
              </a:rPr>
              <a:t>o</a:t>
            </a:r>
            <a:r>
              <a:rPr lang="pt-BR" sz="3600" baseline="-1035" dirty="0">
                <a:latin typeface="Times New Roman"/>
                <a:cs typeface="Times New Roman"/>
              </a:rPr>
              <a:t>le</a:t>
            </a:r>
            <a:endParaRPr lang="pt-BR" sz="3600" dirty="0">
              <a:latin typeface="Times New Roman"/>
              <a:cs typeface="Times New Roman"/>
            </a:endParaRPr>
          </a:p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 smtClean="0">
                <a:latin typeface="Times New Roman"/>
                <a:cs typeface="Times New Roman"/>
              </a:rPr>
              <a:t>O </a:t>
            </a:r>
            <a:r>
              <a:rPr sz="2800" dirty="0">
                <a:latin typeface="Times New Roman"/>
                <a:cs typeface="Times New Roman"/>
              </a:rPr>
              <a:t>processo de </a:t>
            </a:r>
            <a:r>
              <a:rPr sz="2800" dirty="0" err="1" smtClean="0">
                <a:latin typeface="Times New Roman"/>
                <a:cs typeface="Times New Roman"/>
              </a:rPr>
              <a:t>mistura</a:t>
            </a:r>
            <a:r>
              <a:rPr lang="pt-BR" sz="2800" dirty="0" smtClean="0">
                <a:latin typeface="Times New Roman"/>
                <a:cs typeface="Times New Roman"/>
              </a:rPr>
              <a:t> (partes dos pais)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é estocástico</a:t>
            </a:r>
          </a:p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>
                <a:latin typeface="Times New Roman"/>
                <a:cs typeface="Times New Roman"/>
              </a:rPr>
              <a:t>A maior parte  da prole é esperada ser pior, ou de mesma qualidade dos pais</a:t>
            </a:r>
          </a:p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>
                <a:latin typeface="Times New Roman"/>
                <a:cs typeface="Times New Roman"/>
              </a:rPr>
              <a:t>Entretanto, este  processo também garante que </a:t>
            </a:r>
            <a:r>
              <a:rPr sz="2800" dirty="0" err="1" smtClean="0">
                <a:latin typeface="Times New Roman"/>
                <a:cs typeface="Times New Roman"/>
              </a:rPr>
              <a:t>alguns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filhos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serão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melhores que os pais </a:t>
            </a:r>
            <a:r>
              <a:rPr sz="2800" dirty="0" err="1">
                <a:latin typeface="Times New Roman"/>
                <a:cs typeface="Times New Roman"/>
              </a:rPr>
              <a:t>devido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a</a:t>
            </a:r>
            <a:r>
              <a:rPr lang="pt-BR" sz="2800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combinação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dirty="0" err="1">
                <a:latin typeface="Times New Roman"/>
                <a:cs typeface="Times New Roman"/>
              </a:rPr>
              <a:t>elementos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de </a:t>
            </a:r>
            <a:r>
              <a:rPr sz="2800" dirty="0" err="1" smtClean="0">
                <a:latin typeface="Times New Roman"/>
                <a:cs typeface="Times New Roman"/>
              </a:rPr>
              <a:t>genótipos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que </a:t>
            </a:r>
            <a:r>
              <a:rPr sz="2800" dirty="0" err="1">
                <a:latin typeface="Times New Roman"/>
                <a:cs typeface="Times New Roman"/>
              </a:rPr>
              <a:t>conduzam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boas  características</a:t>
            </a:r>
          </a:p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>
                <a:latin typeface="Times New Roman"/>
                <a:cs typeface="Times New Roman"/>
              </a:rPr>
              <a:t>Este </a:t>
            </a:r>
            <a:r>
              <a:rPr sz="2800" dirty="0" err="1">
                <a:latin typeface="Times New Roman"/>
                <a:cs typeface="Times New Roman"/>
              </a:rPr>
              <a:t>princípio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tem </a:t>
            </a:r>
            <a:r>
              <a:rPr sz="2800" dirty="0">
                <a:latin typeface="Times New Roman"/>
                <a:cs typeface="Times New Roman"/>
              </a:rPr>
              <a:t>sido utilizado pela </a:t>
            </a:r>
            <a:r>
              <a:rPr sz="2800" b="1" dirty="0">
                <a:latin typeface="Times New Roman"/>
                <a:cs typeface="Times New Roman"/>
              </a:rPr>
              <a:t>Natureza</a:t>
            </a:r>
            <a:r>
              <a:rPr sz="2800" dirty="0">
                <a:latin typeface="Times New Roman"/>
                <a:cs typeface="Times New Roman"/>
              </a:rPr>
              <a:t> por milhões de anos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40733" y="3122148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0733" y="3591540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0733" y="4444980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0733" y="6068039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2" y="1581098"/>
            <a:ext cx="47889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Hoje vamos ver...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2574575"/>
            <a:ext cx="8197347" cy="3456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70098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Complemento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da Metáfora  Evolutiva</a:t>
            </a:r>
          </a:p>
          <a:p>
            <a:pPr marL="469900" indent="-457200">
              <a:lnSpc>
                <a:spcPct val="95825"/>
              </a:lnSpc>
              <a:spcBef>
                <a:spcPts val="743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Esquema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Básico de um </a:t>
            </a:r>
            <a:r>
              <a:rPr sz="2800" spc="4" dirty="0" err="1">
                <a:latin typeface="Times New Roman"/>
                <a:cs typeface="Times New Roman"/>
              </a:rPr>
              <a:t>Algoritmo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Evolutivo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(AE</a:t>
            </a:r>
            <a:r>
              <a:rPr sz="2800" spc="4" dirty="0">
                <a:latin typeface="Times New Roman"/>
                <a:cs typeface="Times New Roman"/>
              </a:rPr>
              <a:t>)</a:t>
            </a:r>
          </a:p>
          <a:p>
            <a:pPr marL="469900" marR="70098" indent="-457200">
              <a:lnSpc>
                <a:spcPct val="95825"/>
              </a:lnSpc>
              <a:spcBef>
                <a:spcPts val="916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Conceitos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Básicos:</a:t>
            </a: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Reprodução</a:t>
            </a:r>
            <a:r>
              <a:rPr sz="2800" spc="4" dirty="0">
                <a:latin typeface="Times New Roman"/>
                <a:cs typeface="Times New Roman"/>
              </a:rPr>
              <a:t>; </a:t>
            </a:r>
            <a:r>
              <a:rPr sz="2800" spc="4" dirty="0" err="1" smtClean="0">
                <a:latin typeface="Times New Roman"/>
                <a:cs typeface="Times New Roman"/>
              </a:rPr>
              <a:t>Evolução</a:t>
            </a:r>
            <a:r>
              <a:rPr sz="2800" spc="4" dirty="0">
                <a:latin typeface="Times New Roman"/>
                <a:cs typeface="Times New Roman"/>
              </a:rPr>
              <a:t>; </a:t>
            </a:r>
            <a:endParaRPr lang="pt-BR" sz="2800" spc="4" dirty="0" smtClean="0">
              <a:latin typeface="Times New Roman"/>
              <a:cs typeface="Times New Roman"/>
            </a:endParaRP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População</a:t>
            </a:r>
            <a:r>
              <a:rPr sz="2800" spc="4" dirty="0">
                <a:latin typeface="Times New Roman"/>
                <a:cs typeface="Times New Roman"/>
              </a:rPr>
              <a:t>; </a:t>
            </a:r>
            <a:r>
              <a:rPr sz="2800" spc="4" dirty="0" err="1" smtClean="0">
                <a:latin typeface="Times New Roman"/>
                <a:cs typeface="Times New Roman"/>
              </a:rPr>
              <a:t>Seleção</a:t>
            </a:r>
            <a:r>
              <a:rPr sz="2800" spc="4" dirty="0">
                <a:latin typeface="Times New Roman"/>
                <a:cs typeface="Times New Roman"/>
              </a:rPr>
              <a:t>; </a:t>
            </a:r>
            <a:endParaRPr lang="pt-BR" sz="2800" spc="4" dirty="0" smtClean="0">
              <a:latin typeface="Times New Roman"/>
              <a:cs typeface="Times New Roman"/>
            </a:endParaRP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Recombinação</a:t>
            </a:r>
            <a:r>
              <a:rPr sz="2800" spc="4" dirty="0">
                <a:latin typeface="Times New Roman"/>
                <a:cs typeface="Times New Roman"/>
              </a:rPr>
              <a:t>; Mutação; </a:t>
            </a:r>
            <a:endParaRPr lang="pt-BR" sz="2800" spc="4" dirty="0" smtClean="0">
              <a:latin typeface="Times New Roman"/>
              <a:cs typeface="Times New Roman"/>
            </a:endParaRP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Seleção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por Sobrevivência; </a:t>
            </a:r>
            <a:endParaRPr lang="pt-BR" sz="2800" spc="4" dirty="0" smtClean="0">
              <a:latin typeface="Times New Roman"/>
              <a:cs typeface="Times New Roman"/>
            </a:endParaRP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lang="pt-BR" sz="2800" spc="4" dirty="0" smtClean="0">
                <a:latin typeface="Times New Roman"/>
                <a:cs typeface="Times New Roman"/>
              </a:rPr>
              <a:t>Condição de Término</a:t>
            </a:r>
            <a:endParaRPr sz="2800" spc="4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2" y="1581098"/>
            <a:ext cx="746124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por Sobrevivência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0733" y="2532181"/>
            <a:ext cx="8150867" cy="3690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 smtClean="0">
                <a:latin typeface="Times New Roman"/>
                <a:cs typeface="Times New Roman"/>
              </a:rPr>
              <a:t>O </a:t>
            </a:r>
            <a:r>
              <a:rPr sz="2800" dirty="0" err="1" smtClean="0">
                <a:latin typeface="Times New Roman"/>
                <a:cs typeface="Times New Roman"/>
              </a:rPr>
              <a:t>mesmo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que </a:t>
            </a:r>
            <a:r>
              <a:rPr sz="2800" b="1" dirty="0">
                <a:latin typeface="Times New Roman"/>
                <a:cs typeface="Times New Roman"/>
              </a:rPr>
              <a:t>recolocação</a:t>
            </a:r>
          </a:p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sz="2800" dirty="0" smtClean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maior parte </a:t>
            </a:r>
            <a:r>
              <a:rPr sz="2800" dirty="0" smtClean="0">
                <a:latin typeface="Times New Roman"/>
                <a:cs typeface="Times New Roman"/>
              </a:rPr>
              <a:t>dos </a:t>
            </a:r>
            <a:r>
              <a:rPr sz="2800" dirty="0">
                <a:latin typeface="Times New Roman"/>
                <a:cs typeface="Times New Roman"/>
              </a:rPr>
              <a:t>AEs </a:t>
            </a:r>
            <a:r>
              <a:rPr sz="2800" dirty="0" err="1" smtClean="0">
                <a:latin typeface="Times New Roman"/>
                <a:cs typeface="Times New Roman"/>
              </a:rPr>
              <a:t>usam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uma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população de tamanho fixo, necessitando de uma  forma para garantir as novas  gerações</a:t>
            </a:r>
          </a:p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 err="1" smtClean="0">
                <a:latin typeface="Times New Roman"/>
                <a:cs typeface="Times New Roman"/>
              </a:rPr>
              <a:t>Geralmente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determinística</a:t>
            </a:r>
          </a:p>
          <a:p>
            <a:pPr marL="927100" marR="61036" lvl="1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 err="1" smtClean="0">
                <a:latin typeface="Times New Roman"/>
                <a:cs typeface="Times New Roman"/>
              </a:rPr>
              <a:t>Baseada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em </a:t>
            </a:r>
            <a:r>
              <a:rPr sz="2800" b="1" dirty="0">
                <a:latin typeface="Times New Roman"/>
                <a:cs typeface="Times New Roman"/>
              </a:rPr>
              <a:t>fitness</a:t>
            </a:r>
            <a:r>
              <a:rPr sz="2800" dirty="0">
                <a:latin typeface="Times New Roman"/>
                <a:cs typeface="Times New Roman"/>
              </a:rPr>
              <a:t>: e.g., </a:t>
            </a:r>
            <a:r>
              <a:rPr sz="2800" dirty="0" err="1" smtClean="0">
                <a:latin typeface="Times New Roman"/>
                <a:cs typeface="Times New Roman"/>
              </a:rPr>
              <a:t>descartar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 </a:t>
            </a:r>
            <a:r>
              <a:rPr sz="2800" dirty="0" err="1">
                <a:latin typeface="Times New Roman"/>
                <a:cs typeface="Times New Roman"/>
              </a:rPr>
              <a:t>menos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apto</a:t>
            </a:r>
            <a:endParaRPr sz="2800" dirty="0">
              <a:latin typeface="Times New Roman"/>
              <a:cs typeface="Times New Roman"/>
            </a:endParaRPr>
          </a:p>
          <a:p>
            <a:pPr marL="927100" marR="61036" lvl="1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dirty="0" err="1" smtClean="0">
                <a:latin typeface="Times New Roman"/>
                <a:cs typeface="Times New Roman"/>
              </a:rPr>
              <a:t>Baseado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em Geração: extingue os pais para  a sobrevivência dos filhos</a:t>
            </a:r>
          </a:p>
          <a:p>
            <a:pPr marL="4699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2800" dirty="0" err="1" smtClean="0">
                <a:latin typeface="Times New Roman"/>
                <a:cs typeface="Times New Roman"/>
              </a:rPr>
              <a:t>Algumas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vezes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realiza combinação (elitismo)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308532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5800" y="2574575"/>
            <a:ext cx="8644641" cy="3168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dirty="0">
                <a:latin typeface="Times New Roman"/>
                <a:cs typeface="Times New Roman"/>
              </a:rPr>
              <a:t>A </a:t>
            </a:r>
            <a:r>
              <a:rPr sz="3200" dirty="0" err="1">
                <a:latin typeface="Times New Roman"/>
                <a:cs typeface="Times New Roman"/>
              </a:rPr>
              <a:t>inicialização</a:t>
            </a:r>
            <a:r>
              <a:rPr sz="3200" dirty="0">
                <a:latin typeface="Times New Roman"/>
                <a:cs typeface="Times New Roman"/>
              </a:rPr>
              <a:t> do AE geralmente é aleatória</a:t>
            </a:r>
          </a:p>
          <a:p>
            <a:pPr marL="957223" marR="61036" lvl="2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dirty="0">
                <a:latin typeface="Times New Roman"/>
                <a:cs typeface="Times New Roman"/>
              </a:rPr>
              <a:t>Necessita que seja  garantido a possibilidade da varredura e mistura de </a:t>
            </a:r>
            <a:r>
              <a:rPr sz="3200" dirty="0" err="1" smtClean="0">
                <a:latin typeface="Times New Roman"/>
                <a:cs typeface="Times New Roman"/>
              </a:rPr>
              <a:t>todos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os possíveis valores dos genes</a:t>
            </a:r>
          </a:p>
          <a:p>
            <a:pPr marL="957223" marR="61036" lvl="2" indent="-4572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dirty="0">
                <a:latin typeface="Times New Roman"/>
                <a:cs typeface="Times New Roman"/>
              </a:rPr>
              <a:t>É possível a utilização e inclusão de soluções existentes, ou heurísticas específicas </a:t>
            </a:r>
            <a:r>
              <a:rPr sz="3200" dirty="0" err="1">
                <a:latin typeface="Times New Roman"/>
                <a:cs typeface="Times New Roman"/>
              </a:rPr>
              <a:t>ao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dirty="0" err="1" smtClean="0">
                <a:latin typeface="Times New Roman"/>
                <a:cs typeface="Times New Roman"/>
              </a:rPr>
              <a:t>problemas</a:t>
            </a:r>
            <a:r>
              <a:rPr lang="pt-BR" sz="3200" dirty="0" smtClean="0">
                <a:latin typeface="Times New Roman"/>
                <a:cs typeface="Times New Roman"/>
              </a:rPr>
              <a:t> </a:t>
            </a:r>
            <a:r>
              <a:rPr sz="3200" dirty="0" smtClean="0">
                <a:latin typeface="Times New Roman"/>
                <a:cs typeface="Times New Roman"/>
              </a:rPr>
              <a:t>para </a:t>
            </a:r>
            <a:r>
              <a:rPr sz="3200" dirty="0">
                <a:latin typeface="Times New Roman"/>
                <a:cs typeface="Times New Roman"/>
              </a:rPr>
              <a:t>“semear” </a:t>
            </a:r>
            <a:r>
              <a:rPr sz="3200" dirty="0" smtClean="0">
                <a:latin typeface="Times New Roman"/>
                <a:cs typeface="Times New Roman"/>
              </a:rPr>
              <a:t>a </a:t>
            </a:r>
            <a:r>
              <a:rPr sz="3200" dirty="0">
                <a:latin typeface="Times New Roman"/>
                <a:cs typeface="Times New Roman"/>
              </a:rPr>
              <a:t>população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93133" y="4647320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350" y="1581098"/>
            <a:ext cx="59316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Condição de Término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2" y="2534950"/>
            <a:ext cx="8760467" cy="4932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sz="3200" dirty="0" smtClean="0">
                <a:latin typeface="Times New Roman"/>
                <a:cs typeface="Times New Roman"/>
              </a:rPr>
              <a:t>A </a:t>
            </a:r>
            <a:r>
              <a:rPr sz="3200" dirty="0">
                <a:latin typeface="Times New Roman"/>
                <a:cs typeface="Times New Roman"/>
              </a:rPr>
              <a:t>condição de </a:t>
            </a:r>
            <a:r>
              <a:rPr sz="3200" dirty="0" smtClean="0">
                <a:latin typeface="Times New Roman"/>
                <a:cs typeface="Times New Roman"/>
              </a:rPr>
              <a:t>t</a:t>
            </a:r>
            <a:r>
              <a:rPr lang="pt-BR" sz="3200" dirty="0" smtClean="0">
                <a:latin typeface="Times New Roman"/>
                <a:cs typeface="Times New Roman"/>
              </a:rPr>
              <a:t>é</a:t>
            </a:r>
            <a:r>
              <a:rPr sz="3200" dirty="0" err="1" smtClean="0">
                <a:latin typeface="Times New Roman"/>
                <a:cs typeface="Times New Roman"/>
              </a:rPr>
              <a:t>rmino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cs typeface="Times New Roman"/>
              </a:rPr>
              <a:t>deve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dirty="0" err="1" smtClean="0">
                <a:latin typeface="Times New Roman"/>
                <a:cs typeface="Times New Roman"/>
              </a:rPr>
              <a:t>ser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checada a cada  geração</a:t>
            </a:r>
          </a:p>
          <a:p>
            <a:pPr marL="812799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dirty="0" err="1" smtClean="0">
                <a:latin typeface="Times New Roman"/>
                <a:cs typeface="Times New Roman"/>
              </a:rPr>
              <a:t>Busca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por um fitness </a:t>
            </a:r>
            <a:r>
              <a:rPr sz="3200" dirty="0" err="1" smtClean="0">
                <a:latin typeface="Times New Roman"/>
                <a:cs typeface="Times New Roman"/>
              </a:rPr>
              <a:t>mínimo</a:t>
            </a:r>
            <a:endParaRPr lang="pt-BR" sz="3200" dirty="0" smtClean="0">
              <a:latin typeface="Times New Roman"/>
              <a:cs typeface="Times New Roman"/>
            </a:endParaRPr>
          </a:p>
          <a:p>
            <a:pPr marL="812799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4" dirty="0" smtClean="0">
                <a:latin typeface="Times New Roman"/>
                <a:cs typeface="Times New Roman"/>
              </a:rPr>
              <a:t>Q</a:t>
            </a:r>
            <a:r>
              <a:rPr lang="pt-BR" sz="3200" dirty="0" smtClean="0">
                <a:latin typeface="Times New Roman"/>
                <a:cs typeface="Times New Roman"/>
              </a:rPr>
              <a:t>u</a:t>
            </a:r>
            <a:r>
              <a:rPr lang="pt-BR" sz="3200" spc="-4" dirty="0" smtClean="0">
                <a:latin typeface="Times New Roman"/>
                <a:cs typeface="Times New Roman"/>
              </a:rPr>
              <a:t>a</a:t>
            </a:r>
            <a:r>
              <a:rPr lang="pt-BR" sz="3200" dirty="0" smtClean="0">
                <a:latin typeface="Times New Roman"/>
                <a:cs typeface="Times New Roman"/>
              </a:rPr>
              <a:t>nti</a:t>
            </a:r>
            <a:r>
              <a:rPr lang="pt-BR" sz="3200" spc="14" dirty="0" smtClean="0">
                <a:latin typeface="Times New Roman"/>
                <a:cs typeface="Times New Roman"/>
              </a:rPr>
              <a:t>d</a:t>
            </a:r>
            <a:r>
              <a:rPr lang="pt-BR" sz="3200" spc="9" dirty="0" smtClean="0">
                <a:latin typeface="Times New Roman"/>
                <a:cs typeface="Times New Roman"/>
              </a:rPr>
              <a:t>a</a:t>
            </a:r>
            <a:r>
              <a:rPr lang="pt-BR" sz="3200" spc="4" dirty="0" smtClean="0">
                <a:latin typeface="Times New Roman"/>
                <a:cs typeface="Times New Roman"/>
              </a:rPr>
              <a:t>d</a:t>
            </a:r>
            <a:r>
              <a:rPr lang="pt-BR" sz="3200" dirty="0" smtClean="0">
                <a:latin typeface="Times New Roman"/>
                <a:cs typeface="Times New Roman"/>
              </a:rPr>
              <a:t>e</a:t>
            </a:r>
            <a:r>
              <a:rPr lang="pt-BR" sz="3200" spc="179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m</a:t>
            </a:r>
            <a:r>
              <a:rPr lang="pt-BR" sz="3200" spc="-4" dirty="0" smtClean="0">
                <a:latin typeface="Times New Roman"/>
                <a:cs typeface="Times New Roman"/>
              </a:rPr>
              <a:t>áx</a:t>
            </a:r>
            <a:r>
              <a:rPr lang="pt-BR" sz="3200" dirty="0" smtClean="0">
                <a:latin typeface="Times New Roman"/>
                <a:cs typeface="Times New Roman"/>
              </a:rPr>
              <a:t>i</a:t>
            </a:r>
            <a:r>
              <a:rPr lang="pt-BR" sz="3200" spc="14" dirty="0" smtClean="0">
                <a:latin typeface="Times New Roman"/>
                <a:cs typeface="Times New Roman"/>
              </a:rPr>
              <a:t>m</a:t>
            </a:r>
            <a:r>
              <a:rPr lang="pt-BR" sz="3200" dirty="0" smtClean="0">
                <a:latin typeface="Times New Roman"/>
                <a:cs typeface="Times New Roman"/>
              </a:rPr>
              <a:t>a </a:t>
            </a:r>
            <a:r>
              <a:rPr lang="pt-BR" sz="3200" dirty="0">
                <a:latin typeface="Times New Roman"/>
                <a:cs typeface="Times New Roman"/>
              </a:rPr>
              <a:t>de gerações </a:t>
            </a:r>
            <a:r>
              <a:rPr lang="pt-BR" sz="3200" dirty="0" smtClean="0">
                <a:latin typeface="Times New Roman"/>
                <a:cs typeface="Times New Roman"/>
              </a:rPr>
              <a:t>permitida</a:t>
            </a:r>
          </a:p>
          <a:p>
            <a:pPr marL="812799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4" dirty="0" smtClean="0">
                <a:latin typeface="Times New Roman"/>
                <a:cs typeface="Times New Roman"/>
              </a:rPr>
              <a:t>Queda a</a:t>
            </a:r>
            <a:r>
              <a:rPr lang="pt-BR" sz="3200" spc="543" dirty="0" smtClean="0">
                <a:latin typeface="Times New Roman"/>
                <a:cs typeface="Times New Roman"/>
              </a:rPr>
              <a:t> </a:t>
            </a:r>
            <a:r>
              <a:rPr lang="pt-BR" sz="3200" dirty="0">
                <a:latin typeface="Times New Roman"/>
                <a:cs typeface="Times New Roman"/>
              </a:rPr>
              <a:t>um</a:t>
            </a:r>
            <a:r>
              <a:rPr lang="pt-BR" sz="3200" spc="486" dirty="0">
                <a:latin typeface="Times New Roman"/>
                <a:cs typeface="Times New Roman"/>
              </a:rPr>
              <a:t> </a:t>
            </a:r>
            <a:r>
              <a:rPr lang="pt-BR" sz="3200" dirty="0">
                <a:latin typeface="Times New Roman"/>
                <a:cs typeface="Times New Roman"/>
              </a:rPr>
              <a:t>nív</a:t>
            </a:r>
            <a:r>
              <a:rPr lang="pt-BR" sz="3200" spc="14" dirty="0">
                <a:latin typeface="Times New Roman"/>
                <a:cs typeface="Times New Roman"/>
              </a:rPr>
              <a:t>e</a:t>
            </a:r>
            <a:r>
              <a:rPr lang="pt-BR" sz="3200" dirty="0">
                <a:latin typeface="Times New Roman"/>
                <a:cs typeface="Times New Roman"/>
              </a:rPr>
              <a:t>l mínimo de </a:t>
            </a:r>
            <a:r>
              <a:rPr lang="pt-BR" sz="3200" dirty="0" smtClean="0">
                <a:latin typeface="Times New Roman"/>
                <a:cs typeface="Times New Roman"/>
              </a:rPr>
              <a:t>diversidade</a:t>
            </a:r>
          </a:p>
          <a:p>
            <a:pPr marL="812799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4" dirty="0" smtClean="0">
                <a:latin typeface="Times New Roman"/>
                <a:cs typeface="Times New Roman"/>
              </a:rPr>
              <a:t>Q</a:t>
            </a:r>
            <a:r>
              <a:rPr lang="pt-BR" sz="3200" dirty="0" smtClean="0">
                <a:latin typeface="Times New Roman"/>
                <a:cs typeface="Times New Roman"/>
              </a:rPr>
              <a:t>u</a:t>
            </a:r>
            <a:r>
              <a:rPr lang="pt-BR" sz="3200" spc="-4" dirty="0" smtClean="0">
                <a:latin typeface="Times New Roman"/>
                <a:cs typeface="Times New Roman"/>
              </a:rPr>
              <a:t>a</a:t>
            </a:r>
            <a:r>
              <a:rPr lang="pt-BR" sz="3200" dirty="0" smtClean="0">
                <a:latin typeface="Times New Roman"/>
                <a:cs typeface="Times New Roman"/>
              </a:rPr>
              <a:t>nti</a:t>
            </a:r>
            <a:r>
              <a:rPr lang="pt-BR" sz="3200" spc="14" dirty="0" smtClean="0">
                <a:latin typeface="Times New Roman"/>
                <a:cs typeface="Times New Roman"/>
              </a:rPr>
              <a:t>d</a:t>
            </a:r>
            <a:r>
              <a:rPr lang="pt-BR" sz="3200" spc="9" dirty="0" smtClean="0">
                <a:latin typeface="Times New Roman"/>
                <a:cs typeface="Times New Roman"/>
              </a:rPr>
              <a:t>a</a:t>
            </a:r>
            <a:r>
              <a:rPr lang="pt-BR" sz="3200" spc="4" dirty="0" smtClean="0">
                <a:latin typeface="Times New Roman"/>
                <a:cs typeface="Times New Roman"/>
              </a:rPr>
              <a:t>d</a:t>
            </a:r>
            <a:r>
              <a:rPr lang="pt-BR" sz="3200" dirty="0" smtClean="0">
                <a:latin typeface="Times New Roman"/>
                <a:cs typeface="Times New Roman"/>
              </a:rPr>
              <a:t>e</a:t>
            </a:r>
            <a:r>
              <a:rPr lang="pt-BR" sz="3200" spc="179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m</a:t>
            </a:r>
            <a:r>
              <a:rPr lang="pt-BR" sz="3200" spc="-4" dirty="0" smtClean="0">
                <a:latin typeface="Times New Roman"/>
                <a:cs typeface="Times New Roman"/>
              </a:rPr>
              <a:t>áx</a:t>
            </a:r>
            <a:r>
              <a:rPr lang="pt-BR" sz="3200" dirty="0" smtClean="0">
                <a:latin typeface="Times New Roman"/>
                <a:cs typeface="Times New Roman"/>
              </a:rPr>
              <a:t>i</a:t>
            </a:r>
            <a:r>
              <a:rPr lang="pt-BR" sz="3200" spc="14" dirty="0" smtClean="0">
                <a:latin typeface="Times New Roman"/>
                <a:cs typeface="Times New Roman"/>
              </a:rPr>
              <a:t>m</a:t>
            </a:r>
            <a:r>
              <a:rPr lang="pt-BR" sz="3200" dirty="0" smtClean="0">
                <a:latin typeface="Times New Roman"/>
                <a:cs typeface="Times New Roman"/>
              </a:rPr>
              <a:t>a de </a:t>
            </a:r>
            <a:r>
              <a:rPr lang="pt-BR" sz="3200" dirty="0">
                <a:latin typeface="Times New Roman"/>
                <a:cs typeface="Times New Roman"/>
              </a:rPr>
              <a:t>gerações sem aumento do </a:t>
            </a:r>
            <a:r>
              <a:rPr lang="pt-BR" sz="3200" dirty="0" smtClean="0">
                <a:latin typeface="Times New Roman"/>
                <a:cs typeface="Times New Roman"/>
              </a:rPr>
              <a:t>fitness</a:t>
            </a:r>
          </a:p>
          <a:p>
            <a:pPr marL="812799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-4" dirty="0" smtClean="0">
                <a:latin typeface="Times New Roman"/>
                <a:cs typeface="Times New Roman"/>
              </a:rPr>
              <a:t>B</a:t>
            </a:r>
            <a:r>
              <a:rPr lang="pt-BR" sz="3200" dirty="0" smtClean="0">
                <a:latin typeface="Times New Roman"/>
                <a:cs typeface="Times New Roman"/>
              </a:rPr>
              <a:t>us</a:t>
            </a:r>
            <a:r>
              <a:rPr lang="pt-BR" sz="3200" spc="4" dirty="0" smtClean="0">
                <a:latin typeface="Times New Roman"/>
                <a:cs typeface="Times New Roman"/>
              </a:rPr>
              <a:t>c</a:t>
            </a:r>
            <a:r>
              <a:rPr lang="pt-BR" sz="3200" dirty="0" smtClean="0">
                <a:latin typeface="Times New Roman"/>
                <a:cs typeface="Times New Roman"/>
              </a:rPr>
              <a:t>a</a:t>
            </a:r>
            <a:r>
              <a:rPr lang="pt-BR" sz="3200" spc="53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p</a:t>
            </a:r>
            <a:r>
              <a:rPr lang="pt-BR" sz="3200" spc="19" dirty="0">
                <a:latin typeface="Times New Roman"/>
                <a:cs typeface="Times New Roman"/>
              </a:rPr>
              <a:t>o</a:t>
            </a:r>
            <a:r>
              <a:rPr lang="pt-BR" sz="3200" dirty="0">
                <a:latin typeface="Times New Roman"/>
                <a:cs typeface="Times New Roman"/>
              </a:rPr>
              <a:t>r</a:t>
            </a:r>
            <a:r>
              <a:rPr lang="pt-BR" sz="3200" spc="516" dirty="0">
                <a:latin typeface="Times New Roman"/>
                <a:cs typeface="Times New Roman"/>
              </a:rPr>
              <a:t> </a:t>
            </a:r>
            <a:r>
              <a:rPr lang="pt-BR" sz="3200" spc="-4" dirty="0">
                <a:latin typeface="Times New Roman"/>
                <a:cs typeface="Times New Roman"/>
              </a:rPr>
              <a:t>a</a:t>
            </a:r>
            <a:r>
              <a:rPr lang="pt-BR" sz="3200" dirty="0">
                <a:latin typeface="Times New Roman"/>
                <a:cs typeface="Times New Roman"/>
              </a:rPr>
              <a:t>l</a:t>
            </a:r>
            <a:r>
              <a:rPr lang="pt-BR" sz="3200" spc="4" dirty="0">
                <a:latin typeface="Times New Roman"/>
                <a:cs typeface="Times New Roman"/>
              </a:rPr>
              <a:t>g</a:t>
            </a:r>
            <a:r>
              <a:rPr lang="pt-BR" sz="3200" dirty="0">
                <a:latin typeface="Times New Roman"/>
                <a:cs typeface="Times New Roman"/>
              </a:rPr>
              <a:t>u</a:t>
            </a:r>
            <a:r>
              <a:rPr lang="pt-BR" sz="3200" spc="14" dirty="0">
                <a:latin typeface="Times New Roman"/>
                <a:cs typeface="Times New Roman"/>
              </a:rPr>
              <a:t>m</a:t>
            </a:r>
            <a:r>
              <a:rPr lang="pt-BR" sz="3200" dirty="0">
                <a:latin typeface="Times New Roman"/>
                <a:cs typeface="Times New Roman"/>
              </a:rPr>
              <a:t>a</a:t>
            </a:r>
            <a:r>
              <a:rPr lang="pt-BR" sz="3200" spc="175" dirty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c</a:t>
            </a:r>
            <a:r>
              <a:rPr lang="pt-BR" sz="3200" spc="-4" dirty="0">
                <a:latin typeface="Times New Roman"/>
                <a:cs typeface="Times New Roman"/>
              </a:rPr>
              <a:t>a</a:t>
            </a:r>
            <a:r>
              <a:rPr lang="pt-BR" sz="3200" spc="9" dirty="0">
                <a:latin typeface="Times New Roman"/>
                <a:cs typeface="Times New Roman"/>
              </a:rPr>
              <a:t>r</a:t>
            </a:r>
            <a:r>
              <a:rPr lang="pt-BR" sz="3200" spc="-4" dirty="0">
                <a:latin typeface="Times New Roman"/>
                <a:cs typeface="Times New Roman"/>
              </a:rPr>
              <a:t>a</a:t>
            </a:r>
            <a:r>
              <a:rPr lang="pt-BR" sz="3200" spc="4" dirty="0">
                <a:latin typeface="Times New Roman"/>
                <a:cs typeface="Times New Roman"/>
              </a:rPr>
              <a:t>c</a:t>
            </a:r>
            <a:r>
              <a:rPr lang="pt-BR" sz="3200" dirty="0">
                <a:latin typeface="Times New Roman"/>
                <a:cs typeface="Times New Roman"/>
              </a:rPr>
              <a:t>t</a:t>
            </a:r>
            <a:r>
              <a:rPr lang="pt-BR" sz="3200" spc="4" dirty="0">
                <a:latin typeface="Times New Roman"/>
                <a:cs typeface="Times New Roman"/>
              </a:rPr>
              <a:t>e</a:t>
            </a:r>
            <a:r>
              <a:rPr lang="pt-BR" sz="3200" dirty="0">
                <a:latin typeface="Times New Roman"/>
                <a:cs typeface="Times New Roman"/>
              </a:rPr>
              <a:t>ríst</a:t>
            </a:r>
            <a:r>
              <a:rPr lang="pt-BR" sz="3200" spc="9" dirty="0">
                <a:latin typeface="Times New Roman"/>
                <a:cs typeface="Times New Roman"/>
              </a:rPr>
              <a:t>i</a:t>
            </a:r>
            <a:r>
              <a:rPr lang="pt-BR" sz="3200" spc="4" dirty="0">
                <a:latin typeface="Times New Roman"/>
                <a:cs typeface="Times New Roman"/>
              </a:rPr>
              <a:t>c</a:t>
            </a:r>
            <a:r>
              <a:rPr lang="pt-BR" sz="3200" dirty="0">
                <a:latin typeface="Times New Roman"/>
                <a:cs typeface="Times New Roman"/>
              </a:rPr>
              <a:t>a</a:t>
            </a:r>
            <a:r>
              <a:rPr lang="pt-BR" sz="3200" spc="175" dirty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e</a:t>
            </a:r>
            <a:r>
              <a:rPr lang="pt-BR" sz="3200" dirty="0" smtClean="0">
                <a:latin typeface="Times New Roman"/>
                <a:cs typeface="Times New Roman"/>
              </a:rPr>
              <a:t>s</a:t>
            </a:r>
            <a:r>
              <a:rPr lang="pt-BR" sz="3200" spc="4" dirty="0" smtClean="0">
                <a:latin typeface="Times New Roman"/>
                <a:cs typeface="Times New Roman"/>
              </a:rPr>
              <a:t>pec</a:t>
            </a:r>
            <a:r>
              <a:rPr lang="pt-BR" sz="3200" dirty="0" smtClean="0">
                <a:latin typeface="Times New Roman"/>
                <a:cs typeface="Times New Roman"/>
              </a:rPr>
              <a:t>í</a:t>
            </a:r>
            <a:r>
              <a:rPr lang="pt-BR" sz="3200" spc="-4" dirty="0" smtClean="0">
                <a:latin typeface="Times New Roman"/>
                <a:cs typeface="Times New Roman"/>
              </a:rPr>
              <a:t>f</a:t>
            </a:r>
            <a:r>
              <a:rPr lang="pt-BR" sz="3200" dirty="0" smtClean="0">
                <a:latin typeface="Times New Roman"/>
                <a:cs typeface="Times New Roman"/>
              </a:rPr>
              <a:t>i</a:t>
            </a:r>
            <a:r>
              <a:rPr lang="pt-BR" sz="3200" spc="4" dirty="0" smtClean="0">
                <a:latin typeface="Times New Roman"/>
                <a:cs typeface="Times New Roman"/>
              </a:rPr>
              <a:t>c</a:t>
            </a:r>
            <a:r>
              <a:rPr lang="pt-BR" sz="3200" dirty="0" smtClean="0">
                <a:latin typeface="Times New Roman"/>
                <a:cs typeface="Times New Roman"/>
              </a:rPr>
              <a:t>a</a:t>
            </a:r>
            <a:r>
              <a:rPr lang="pt-BR" sz="3200" spc="175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d</a:t>
            </a:r>
            <a:r>
              <a:rPr lang="pt-BR" sz="3200" dirty="0" smtClean="0">
                <a:latin typeface="Times New Roman"/>
                <a:cs typeface="Times New Roman"/>
              </a:rPr>
              <a:t>o </a:t>
            </a:r>
            <a:r>
              <a:rPr lang="pt-BR" sz="3200" spc="4" dirty="0" smtClean="0">
                <a:latin typeface="Times New Roman"/>
                <a:cs typeface="Times New Roman"/>
              </a:rPr>
              <a:t>p</a:t>
            </a:r>
            <a:r>
              <a:rPr lang="pt-BR" sz="3200" dirty="0" smtClean="0">
                <a:latin typeface="Times New Roman"/>
                <a:cs typeface="Times New Roman"/>
              </a:rPr>
              <a:t>r</a:t>
            </a:r>
            <a:r>
              <a:rPr lang="pt-BR" sz="3200" spc="4" dirty="0" smtClean="0">
                <a:latin typeface="Times New Roman"/>
                <a:cs typeface="Times New Roman"/>
              </a:rPr>
              <a:t>ob</a:t>
            </a:r>
            <a:r>
              <a:rPr lang="pt-BR" sz="3200" dirty="0" smtClean="0">
                <a:latin typeface="Times New Roman"/>
                <a:cs typeface="Times New Roman"/>
              </a:rPr>
              <a:t>l</a:t>
            </a:r>
            <a:r>
              <a:rPr lang="pt-BR" sz="3200" spc="4" dirty="0" smtClean="0">
                <a:latin typeface="Times New Roman"/>
                <a:cs typeface="Times New Roman"/>
              </a:rPr>
              <a:t>e</a:t>
            </a:r>
            <a:r>
              <a:rPr lang="pt-BR" sz="3200" spc="14" dirty="0" smtClean="0">
                <a:latin typeface="Times New Roman"/>
                <a:cs typeface="Times New Roman"/>
              </a:rPr>
              <a:t>m</a:t>
            </a:r>
            <a:r>
              <a:rPr lang="pt-BR" sz="320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350" y="1581098"/>
            <a:ext cx="59316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Hoje nós vimos...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2" y="2534950"/>
            <a:ext cx="8760467" cy="4932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70098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r>
              <a:rPr lang="pt-BR" sz="2800" spc="4" dirty="0">
                <a:latin typeface="Times New Roman"/>
                <a:cs typeface="Times New Roman"/>
              </a:rPr>
              <a:t>Complemento da Metáfora  Evolutiva</a:t>
            </a:r>
          </a:p>
          <a:p>
            <a:pPr marL="469900" indent="-457200">
              <a:lnSpc>
                <a:spcPct val="95825"/>
              </a:lnSpc>
              <a:spcBef>
                <a:spcPts val="743"/>
              </a:spcBef>
              <a:buFont typeface="Wingdings" panose="05000000000000000000" pitchFamily="2" charset="2"/>
              <a:buChar char="§"/>
            </a:pPr>
            <a:r>
              <a:rPr lang="pt-BR" sz="2800" spc="4" dirty="0">
                <a:latin typeface="Times New Roman"/>
                <a:cs typeface="Times New Roman"/>
              </a:rPr>
              <a:t>Esquema Básico de um Algoritmo Evolutivo (AE)</a:t>
            </a:r>
          </a:p>
          <a:p>
            <a:pPr marL="469900" marR="70098" indent="-457200">
              <a:lnSpc>
                <a:spcPct val="95825"/>
              </a:lnSpc>
              <a:spcBef>
                <a:spcPts val="916"/>
              </a:spcBef>
              <a:buFont typeface="Wingdings" panose="05000000000000000000" pitchFamily="2" charset="2"/>
              <a:buChar char="§"/>
            </a:pPr>
            <a:r>
              <a:rPr lang="pt-BR" sz="2800" spc="4" dirty="0">
                <a:latin typeface="Times New Roman"/>
                <a:cs typeface="Times New Roman"/>
              </a:rPr>
              <a:t>Conceitos Básicos:</a:t>
            </a: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lang="pt-BR" sz="2800" spc="4" dirty="0">
                <a:latin typeface="Times New Roman"/>
                <a:cs typeface="Times New Roman"/>
              </a:rPr>
              <a:t>Reprodução; Evolução; </a:t>
            </a: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lang="pt-BR" sz="2800" spc="4" dirty="0">
                <a:latin typeface="Times New Roman"/>
                <a:cs typeface="Times New Roman"/>
              </a:rPr>
              <a:t>População; Seleção; </a:t>
            </a: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lang="pt-BR" sz="2800" spc="4" dirty="0">
                <a:latin typeface="Times New Roman"/>
                <a:cs typeface="Times New Roman"/>
              </a:rPr>
              <a:t>Recombinação; Mutação; </a:t>
            </a: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lang="pt-BR" sz="2800" spc="4" dirty="0">
                <a:latin typeface="Times New Roman"/>
                <a:cs typeface="Times New Roman"/>
              </a:rPr>
              <a:t>Seleção por Sobrevivência; </a:t>
            </a:r>
          </a:p>
          <a:p>
            <a:pPr marL="927100" marR="484626" lvl="1" indent="-457200">
              <a:lnSpc>
                <a:spcPct val="99702"/>
              </a:lnSpc>
              <a:spcBef>
                <a:spcPts val="1442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lang="pt-BR" sz="2800" spc="4" dirty="0">
                <a:latin typeface="Times New Roman"/>
                <a:cs typeface="Times New Roman"/>
              </a:rPr>
              <a:t>Condição de Término</a:t>
            </a:r>
          </a:p>
          <a:p>
            <a:pPr marL="355600" marR="61036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78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2" y="910538"/>
            <a:ext cx="7303517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da Metáfora</a:t>
            </a:r>
            <a:endParaRPr sz="4400" dirty="0">
              <a:latin typeface="Times New Roman"/>
              <a:cs typeface="Times New Roman"/>
            </a:endParaRPr>
          </a:p>
          <a:p>
            <a:pPr marL="12700" marR="83896">
              <a:lnSpc>
                <a:spcPts val="4960"/>
              </a:lnSpc>
              <a:spcBef>
                <a:spcPts val="233"/>
              </a:spcBef>
            </a:pP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33" y="2648005"/>
            <a:ext cx="8534911" cy="45653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48635" indent="-457200">
              <a:lnSpc>
                <a:spcPts val="3025"/>
              </a:lnSpc>
              <a:spcBef>
                <a:spcPts val="151"/>
              </a:spcBef>
              <a:buFont typeface="Wingdings" panose="05000000000000000000" pitchFamily="2" charset="2"/>
              <a:buChar char="§"/>
            </a:pPr>
            <a:r>
              <a:rPr sz="2800" spc="4" dirty="0" smtClean="0">
                <a:latin typeface="Times New Roman"/>
                <a:cs typeface="Times New Roman"/>
              </a:rPr>
              <a:t>Um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4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iví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iste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mb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nte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93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-14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li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it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900" marR="220642" indent="-457200">
              <a:lnSpc>
                <a:spcPts val="3020"/>
              </a:lnSpc>
              <a:spcBef>
                <a:spcPts val="686"/>
              </a:spcBef>
              <a:buFont typeface="Wingdings" panose="05000000000000000000" pitchFamily="2" charset="2"/>
              <a:buChar char="§"/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245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com</a:t>
            </a:r>
            <a:r>
              <a:rPr sz="2800" b="1" spc="6" dirty="0" smtClean="0">
                <a:latin typeface="Times New Roman"/>
                <a:cs typeface="Times New Roman"/>
              </a:rPr>
              <a:t>p</a:t>
            </a:r>
            <a:r>
              <a:rPr sz="2800" b="1" spc="12" dirty="0" smtClean="0">
                <a:latin typeface="Times New Roman"/>
                <a:cs typeface="Times New Roman"/>
              </a:rPr>
              <a:t>e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-6" dirty="0" smtClean="0">
                <a:latin typeface="Times New Roman"/>
                <a:cs typeface="Times New Roman"/>
              </a:rPr>
              <a:t>i</a:t>
            </a:r>
            <a:r>
              <a:rPr sz="2800" b="1" spc="0" dirty="0" smtClean="0">
                <a:latin typeface="Times New Roman"/>
                <a:cs typeface="Times New Roman"/>
              </a:rPr>
              <a:t>ç</a:t>
            </a:r>
            <a:r>
              <a:rPr sz="2800" b="1" spc="-6" dirty="0" smtClean="0">
                <a:latin typeface="Times New Roman"/>
                <a:cs typeface="Times New Roman"/>
              </a:rPr>
              <a:t>ã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spc="1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1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00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22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28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s</a:t>
            </a:r>
            <a:r>
              <a:rPr sz="2800" b="1" spc="4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l</a:t>
            </a:r>
            <a:r>
              <a:rPr sz="2800" b="1" spc="4" dirty="0" smtClean="0">
                <a:latin typeface="Times New Roman"/>
                <a:cs typeface="Times New Roman"/>
              </a:rPr>
              <a:t>eç</a:t>
            </a:r>
            <a:r>
              <a:rPr sz="2800" b="1" spc="9" dirty="0" smtClean="0">
                <a:latin typeface="Times New Roman"/>
                <a:cs typeface="Times New Roman"/>
              </a:rPr>
              <a:t>ã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 in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iv</a:t>
            </a:r>
            <a:r>
              <a:rPr sz="2800" spc="9" dirty="0" smtClean="0">
                <a:latin typeface="Times New Roman"/>
                <a:cs typeface="Times New Roman"/>
              </a:rPr>
              <a:t>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2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530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mb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ts val="3020"/>
              </a:lnSpc>
              <a:spcBef>
                <a:spcPts val="675"/>
              </a:spcBef>
              <a:buFont typeface="Wingdings" panose="05000000000000000000" pitchFamily="2" charset="2"/>
              <a:buChar char="§"/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0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eme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5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28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11" dirty="0" smtClean="0">
                <a:latin typeface="Times New Roman"/>
                <a:cs typeface="Times New Roman"/>
              </a:rPr>
              <a:t>ra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5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8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r</a:t>
            </a:r>
            <a:r>
              <a:rPr sz="2800" b="1" spc="-6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co</a:t>
            </a:r>
            <a:r>
              <a:rPr sz="2800" b="1" spc="12" dirty="0" smtClean="0">
                <a:latin typeface="Times New Roman"/>
                <a:cs typeface="Times New Roman"/>
              </a:rPr>
              <a:t>mb</a:t>
            </a:r>
            <a:r>
              <a:rPr sz="2800" b="1" spc="-6" dirty="0" smtClean="0">
                <a:latin typeface="Times New Roman"/>
                <a:cs typeface="Times New Roman"/>
              </a:rPr>
              <a:t>i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sz="2800" b="1" spc="-6" dirty="0" smtClean="0">
                <a:latin typeface="Times New Roman"/>
                <a:cs typeface="Times New Roman"/>
              </a:rPr>
              <a:t>a</a:t>
            </a:r>
            <a:r>
              <a:rPr sz="2800" b="1" spc="18" dirty="0" smtClean="0">
                <a:latin typeface="Times New Roman"/>
                <a:cs typeface="Times New Roman"/>
              </a:rPr>
              <a:t>ç</a:t>
            </a:r>
            <a:r>
              <a:rPr sz="2800" b="1" spc="-6" dirty="0" smtClean="0">
                <a:latin typeface="Times New Roman"/>
                <a:cs typeface="Times New Roman"/>
              </a:rPr>
              <a:t>ã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b="1" spc="94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b="1" spc="353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mu</a:t>
            </a:r>
            <a:r>
              <a:rPr sz="2800" b="1" spc="4" dirty="0" smtClean="0">
                <a:latin typeface="Times New Roman"/>
                <a:cs typeface="Times New Roman"/>
              </a:rPr>
              <a:t>t</a:t>
            </a:r>
            <a:r>
              <a:rPr sz="2800" b="1" spc="-4" dirty="0" smtClean="0">
                <a:latin typeface="Times New Roman"/>
                <a:cs typeface="Times New Roman"/>
              </a:rPr>
              <a:t>a</a:t>
            </a:r>
            <a:r>
              <a:rPr sz="2800" b="1" spc="14" dirty="0" smtClean="0">
                <a:latin typeface="Times New Roman"/>
                <a:cs typeface="Times New Roman"/>
              </a:rPr>
              <a:t>ç</a:t>
            </a:r>
            <a:r>
              <a:rPr sz="2800" b="1" spc="-4" dirty="0" smtClean="0">
                <a:latin typeface="Times New Roman"/>
                <a:cs typeface="Times New Roman"/>
              </a:rPr>
              <a:t>ã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endParaRPr sz="2800" b="1" dirty="0">
              <a:latin typeface="Times New Roman"/>
              <a:cs typeface="Times New Roman"/>
            </a:endParaRPr>
          </a:p>
          <a:p>
            <a:pPr marL="469900" marR="651834" indent="-457200">
              <a:lnSpc>
                <a:spcPts val="3020"/>
              </a:lnSpc>
              <a:spcBef>
                <a:spcPts val="687"/>
              </a:spcBef>
              <a:buFont typeface="Wingdings" panose="05000000000000000000" pitchFamily="2" charset="2"/>
              <a:buChar char="§"/>
            </a:pP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</a:t>
            </a:r>
            <a:r>
              <a:rPr sz="2800" spc="9" dirty="0" err="1" smtClean="0">
                <a:latin typeface="Times New Roman"/>
                <a:cs typeface="Times New Roman"/>
              </a:rPr>
              <a:t>í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ê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us</a:t>
            </a:r>
            <a:r>
              <a:rPr sz="2800" spc="14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f</a:t>
            </a:r>
            <a:r>
              <a:rPr sz="2800" spc="-6" dirty="0" smtClean="0">
                <a:latin typeface="Times New Roman"/>
                <a:cs typeface="Times New Roman"/>
              </a:rPr>
              <a:t>i</a:t>
            </a:r>
            <a:r>
              <a:rPr sz="2800" spc="6" dirty="0" smtClean="0">
                <a:latin typeface="Times New Roman"/>
                <a:cs typeface="Times New Roman"/>
              </a:rPr>
              <a:t>t</a:t>
            </a:r>
            <a:r>
              <a:rPr sz="2800" spc="12" dirty="0" smtClean="0">
                <a:latin typeface="Times New Roman"/>
                <a:cs typeface="Times New Roman"/>
              </a:rPr>
              <a:t>n</a:t>
            </a:r>
            <a:r>
              <a:rPr sz="2800" spc="-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-5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ia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5" dirty="0" smtClean="0">
                <a:latin typeface="Times New Roman"/>
                <a:cs typeface="Times New Roman"/>
              </a:rPr>
              <a:t>compe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0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5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(in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lus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96" dirty="0" smtClean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us</a:t>
            </a:r>
            <a:r>
              <a:rPr sz="2800" spc="15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s)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pe</a:t>
            </a:r>
            <a:r>
              <a:rPr sz="2800" spc="0" dirty="0" smtClean="0">
                <a:latin typeface="Times New Roman"/>
                <a:cs typeface="Times New Roman"/>
              </a:rPr>
              <a:t>la s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1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endParaRPr sz="2800" dirty="0">
              <a:latin typeface="Times New Roman"/>
              <a:cs typeface="Times New Roman"/>
            </a:endParaRPr>
          </a:p>
          <a:p>
            <a:pPr marL="469900" marR="21935" indent="-457200">
              <a:lnSpc>
                <a:spcPts val="3020"/>
              </a:lnSpc>
              <a:spcBef>
                <a:spcPts val="675"/>
              </a:spcBef>
              <a:buFont typeface="Wingdings" panose="05000000000000000000" pitchFamily="2" charset="2"/>
              <a:buChar char="§"/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b="1" spc="6" dirty="0" err="1" smtClean="0">
                <a:latin typeface="Times New Roman"/>
                <a:cs typeface="Times New Roman"/>
              </a:rPr>
              <a:t>S</a:t>
            </a:r>
            <a:r>
              <a:rPr sz="2800" b="1" spc="-6" dirty="0" err="1" smtClean="0">
                <a:latin typeface="Times New Roman"/>
                <a:cs typeface="Times New Roman"/>
              </a:rPr>
              <a:t>ele</a:t>
            </a:r>
            <a:r>
              <a:rPr sz="2800" b="1" spc="18" dirty="0" err="1" smtClean="0">
                <a:latin typeface="Times New Roman"/>
                <a:cs typeface="Times New Roman"/>
              </a:rPr>
              <a:t>ç</a:t>
            </a:r>
            <a:r>
              <a:rPr sz="2800" b="1" spc="6" dirty="0" err="1" smtClean="0">
                <a:latin typeface="Times New Roman"/>
                <a:cs typeface="Times New Roman"/>
              </a:rPr>
              <a:t>ã</a:t>
            </a:r>
            <a:r>
              <a:rPr sz="2800" b="1" spc="0" dirty="0" err="1" smtClean="0">
                <a:latin typeface="Times New Roman"/>
                <a:cs typeface="Times New Roman"/>
              </a:rPr>
              <a:t>o</a:t>
            </a:r>
            <a:r>
              <a:rPr sz="2800" b="1" spc="-86" dirty="0" smtClean="0">
                <a:latin typeface="Times New Roman"/>
                <a:cs typeface="Times New Roman"/>
              </a:rPr>
              <a:t> </a:t>
            </a:r>
            <a:r>
              <a:rPr sz="2800" b="1" spc="6" dirty="0" smtClean="0">
                <a:latin typeface="Times New Roman"/>
                <a:cs typeface="Times New Roman"/>
              </a:rPr>
              <a:t>N</a:t>
            </a:r>
            <a:r>
              <a:rPr sz="2800" b="1" spc="-6" dirty="0" smtClean="0">
                <a:latin typeface="Times New Roman"/>
                <a:cs typeface="Times New Roman"/>
              </a:rPr>
              <a:t>a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0" dirty="0" smtClean="0">
                <a:latin typeface="Times New Roman"/>
                <a:cs typeface="Times New Roman"/>
              </a:rPr>
              <a:t>u</a:t>
            </a:r>
            <a:r>
              <a:rPr sz="2800" b="1" spc="18" dirty="0" smtClean="0">
                <a:latin typeface="Times New Roman"/>
                <a:cs typeface="Times New Roman"/>
              </a:rPr>
              <a:t>r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lang="pt-BR" sz="2800" b="1" spc="0" dirty="0" smtClean="0">
                <a:latin typeface="Times New Roman"/>
                <a:cs typeface="Times New Roman"/>
              </a:rPr>
              <a:t>l</a:t>
            </a:r>
            <a:r>
              <a:rPr sz="2800" b="1" spc="11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11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440" dirty="0" smtClean="0">
                <a:latin typeface="Times New Roman"/>
                <a:cs typeface="Times New Roman"/>
              </a:rPr>
              <a:t> </a:t>
            </a:r>
            <a:r>
              <a:rPr sz="2800" b="1" spc="12" dirty="0" smtClean="0">
                <a:latin typeface="Times New Roman"/>
                <a:cs typeface="Times New Roman"/>
              </a:rPr>
              <a:t>f</a:t>
            </a:r>
            <a:r>
              <a:rPr sz="2800" b="1" spc="-6" dirty="0" smtClean="0">
                <a:latin typeface="Times New Roman"/>
                <a:cs typeface="Times New Roman"/>
              </a:rPr>
              <a:t>i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12" dirty="0" smtClean="0">
                <a:latin typeface="Times New Roman"/>
                <a:cs typeface="Times New Roman"/>
              </a:rPr>
              <a:t>n</a:t>
            </a:r>
            <a:r>
              <a:rPr sz="2800" b="1" spc="-6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ss</a:t>
            </a:r>
            <a:r>
              <a:rPr sz="2800" spc="-1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pop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767056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3622020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4475460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5330423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6567911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436039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12804" y="158109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2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751693" cy="46217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57398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AEs estão na categoria dos </a:t>
            </a:r>
            <a:r>
              <a:rPr sz="2800" spc="4" dirty="0" err="1">
                <a:latin typeface="Times New Roman"/>
                <a:cs typeface="Times New Roman"/>
              </a:rPr>
              <a:t>algoritmos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b="1" spc="4" dirty="0" err="1" smtClean="0">
                <a:latin typeface="Times New Roman"/>
                <a:cs typeface="Times New Roman"/>
              </a:rPr>
              <a:t>geração</a:t>
            </a:r>
            <a:r>
              <a:rPr sz="2800" b="1" spc="4" dirty="0" smtClean="0">
                <a:latin typeface="Times New Roman"/>
                <a:cs typeface="Times New Roman"/>
              </a:rPr>
              <a:t> </a:t>
            </a:r>
            <a:r>
              <a:rPr sz="2800" b="1" spc="4" dirty="0">
                <a:latin typeface="Times New Roman"/>
                <a:cs typeface="Times New Roman"/>
              </a:rPr>
              <a:t>e teste</a:t>
            </a:r>
          </a:p>
          <a:p>
            <a:pPr marL="469900" marR="579463" indent="-457200">
              <a:lnSpc>
                <a:spcPct val="100041"/>
              </a:lnSpc>
              <a:spcBef>
                <a:spcPts val="916"/>
              </a:spcBef>
              <a:buFont typeface="Wingdings" panose="05000000000000000000" pitchFamily="2" charset="2"/>
              <a:buChar char="§"/>
              <a:tabLst>
                <a:tab pos="3429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AEs são </a:t>
            </a:r>
            <a:r>
              <a:rPr sz="2800" b="1" spc="4" dirty="0">
                <a:latin typeface="Times New Roman"/>
                <a:cs typeface="Times New Roman"/>
              </a:rPr>
              <a:t>estocásticos</a:t>
            </a:r>
            <a:r>
              <a:rPr sz="2800" spc="4" dirty="0">
                <a:latin typeface="Times New Roman"/>
                <a:cs typeface="Times New Roman"/>
              </a:rPr>
              <a:t> e </a:t>
            </a:r>
            <a:r>
              <a:rPr sz="2800" b="1" spc="4" dirty="0">
                <a:latin typeface="Times New Roman"/>
                <a:cs typeface="Times New Roman"/>
              </a:rPr>
              <a:t>baseados em população</a:t>
            </a:r>
          </a:p>
          <a:p>
            <a:pPr marL="469900" indent="-457200">
              <a:lnSpc>
                <a:spcPct val="100041"/>
              </a:lnSpc>
              <a:spcBef>
                <a:spcPts val="760"/>
              </a:spcBef>
              <a:buFont typeface="Wingdings" panose="05000000000000000000" pitchFamily="2" charset="2"/>
              <a:buChar char="§"/>
              <a:tabLst>
                <a:tab pos="3429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b="1" spc="4" dirty="0">
                <a:latin typeface="Times New Roman"/>
                <a:cs typeface="Times New Roman"/>
              </a:rPr>
              <a:t>Operadores de Variação</a:t>
            </a:r>
            <a:r>
              <a:rPr sz="2800" spc="4" dirty="0">
                <a:latin typeface="Times New Roman"/>
                <a:cs typeface="Times New Roman"/>
              </a:rPr>
              <a:t> (ou operadores genéticos – recombinação e mutação) criam a diversidade da população</a:t>
            </a:r>
          </a:p>
          <a:p>
            <a:pPr marL="469900" marR="296267" indent="-457200">
              <a:lnSpc>
                <a:spcPct val="98958"/>
              </a:lnSpc>
              <a:spcBef>
                <a:spcPts val="1498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sz="2800" spc="4" dirty="0" smtClean="0">
                <a:latin typeface="Times New Roman"/>
                <a:cs typeface="Times New Roman"/>
              </a:rPr>
              <a:t>A </a:t>
            </a:r>
            <a:r>
              <a:rPr sz="2800" b="1" spc="4" dirty="0" err="1">
                <a:latin typeface="Times New Roman"/>
                <a:cs typeface="Times New Roman"/>
              </a:rPr>
              <a:t>Seleção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reduz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a diversidade e </a:t>
            </a:r>
            <a:r>
              <a:rPr sz="2800" spc="4" dirty="0" err="1" smtClean="0">
                <a:latin typeface="Times New Roman"/>
                <a:cs typeface="Times New Roman"/>
              </a:rPr>
              <a:t>atua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com a força propulsora para </a:t>
            </a:r>
            <a:r>
              <a:rPr sz="2800" spc="4" dirty="0" smtClean="0">
                <a:latin typeface="Times New Roman"/>
                <a:cs typeface="Times New Roman"/>
              </a:rPr>
              <a:t>a </a:t>
            </a:r>
            <a:r>
              <a:rPr sz="2800" b="1" spc="4" dirty="0">
                <a:latin typeface="Times New Roman"/>
                <a:cs typeface="Times New Roman"/>
              </a:rPr>
              <a:t>qualidade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4746" y="2591561"/>
            <a:ext cx="6466332" cy="4084320"/>
          </a:xfrm>
          <a:custGeom>
            <a:avLst/>
            <a:gdLst/>
            <a:ahLst/>
            <a:cxnLst/>
            <a:rect l="l" t="t" r="r" b="b"/>
            <a:pathLst>
              <a:path w="6466332" h="4084320">
                <a:moveTo>
                  <a:pt x="0" y="0"/>
                </a:moveTo>
                <a:lnTo>
                  <a:pt x="0" y="4084320"/>
                </a:lnTo>
                <a:lnTo>
                  <a:pt x="6466332" y="4084320"/>
                </a:lnTo>
                <a:lnTo>
                  <a:pt x="646633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23993" y="2590800"/>
            <a:ext cx="6467856" cy="40858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2" y="1581098"/>
            <a:ext cx="630299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Es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Geral dos </a:t>
            </a:r>
            <a:r>
              <a:rPr lang="pt-BR"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19193" y="2590799"/>
            <a:ext cx="7772400" cy="39395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730351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o-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có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Típico dos </a:t>
            </a:r>
            <a:r>
              <a:rPr lang="pt-BR"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350" y="1581098"/>
            <a:ext cx="34170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</a:t>
            </a:r>
            <a:r>
              <a:rPr lang="pt-BR"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Retângulo 27"/>
          <p:cNvSpPr/>
          <p:nvPr/>
        </p:nvSpPr>
        <p:spPr>
          <a:xfrm>
            <a:off x="998212" y="2528315"/>
            <a:ext cx="8298188" cy="4414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57398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r>
              <a:rPr lang="pt-BR" sz="2800" spc="4" dirty="0" smtClean="0">
                <a:latin typeface="Times New Roman"/>
                <a:cs typeface="Times New Roman"/>
              </a:rPr>
              <a:t>Historicamente</a:t>
            </a:r>
            <a:r>
              <a:rPr lang="pt-BR" sz="2800" spc="4" dirty="0">
                <a:latin typeface="Times New Roman"/>
                <a:cs typeface="Times New Roman"/>
              </a:rPr>
              <a:t>, diferentes representações de soluções têm  sido associadas com vários </a:t>
            </a:r>
            <a:r>
              <a:rPr lang="pt-BR" sz="2800" spc="4" dirty="0" err="1">
                <a:latin typeface="Times New Roman"/>
                <a:cs typeface="Times New Roman"/>
              </a:rPr>
              <a:t>AEs</a:t>
            </a:r>
            <a:endParaRPr lang="pt-BR" sz="2800" spc="4" dirty="0">
              <a:latin typeface="Times New Roman"/>
              <a:cs typeface="Times New Roman"/>
            </a:endParaRPr>
          </a:p>
          <a:p>
            <a:pPr marL="927100" marR="51404" lvl="1" indent="-457200">
              <a:lnSpc>
                <a:spcPct val="95825"/>
              </a:lnSpc>
              <a:spcBef>
                <a:spcPts val="637"/>
              </a:spcBef>
              <a:buFont typeface="Wingdings" panose="05000000000000000000" pitchFamily="2" charset="2"/>
              <a:buChar char="§"/>
            </a:pPr>
            <a:r>
              <a:rPr lang="pt-BR" sz="2800" spc="4" dirty="0" err="1">
                <a:latin typeface="Times New Roman"/>
                <a:cs typeface="Times New Roman"/>
              </a:rPr>
              <a:t>String</a:t>
            </a:r>
            <a:r>
              <a:rPr lang="pt-BR" sz="2800" spc="4" dirty="0">
                <a:latin typeface="Times New Roman"/>
                <a:cs typeface="Times New Roman"/>
              </a:rPr>
              <a:t> Binárias: </a:t>
            </a:r>
            <a:r>
              <a:rPr lang="pt-BR" sz="2800" b="1" spc="4" dirty="0">
                <a:latin typeface="Times New Roman"/>
                <a:cs typeface="Times New Roman"/>
              </a:rPr>
              <a:t>Algoritmos Genéticos</a:t>
            </a:r>
          </a:p>
          <a:p>
            <a:pPr marL="927100" marR="51404" lvl="1" indent="-457200">
              <a:lnSpc>
                <a:spcPct val="95825"/>
              </a:lnSpc>
              <a:spcBef>
                <a:spcPts val="824"/>
              </a:spcBef>
              <a:buFont typeface="Wingdings" panose="05000000000000000000" pitchFamily="2" charset="2"/>
              <a:buChar char="§"/>
            </a:pPr>
            <a:r>
              <a:rPr lang="pt-BR" sz="2800" spc="4" dirty="0" smtClean="0">
                <a:latin typeface="Times New Roman"/>
                <a:cs typeface="Times New Roman"/>
              </a:rPr>
              <a:t>Vetores </a:t>
            </a:r>
            <a:r>
              <a:rPr lang="pt-BR" sz="2800" spc="4" dirty="0">
                <a:latin typeface="Times New Roman"/>
                <a:cs typeface="Times New Roman"/>
              </a:rPr>
              <a:t>de Reais: </a:t>
            </a:r>
            <a:r>
              <a:rPr lang="pt-BR" sz="2800" b="1" spc="4" dirty="0">
                <a:latin typeface="Times New Roman"/>
                <a:cs typeface="Times New Roman"/>
              </a:rPr>
              <a:t>Estratégias Evolutivas</a:t>
            </a:r>
          </a:p>
          <a:p>
            <a:pPr marL="927100" lvl="1" indent="-457200">
              <a:lnSpc>
                <a:spcPct val="95825"/>
              </a:lnSpc>
              <a:spcBef>
                <a:spcPts val="812"/>
              </a:spcBef>
              <a:buFont typeface="Wingdings" panose="05000000000000000000" pitchFamily="2" charset="2"/>
              <a:buChar char="§"/>
            </a:pPr>
            <a:r>
              <a:rPr lang="pt-BR" sz="2800" spc="4" dirty="0" smtClean="0">
                <a:latin typeface="Times New Roman"/>
                <a:cs typeface="Times New Roman"/>
              </a:rPr>
              <a:t>Máquina </a:t>
            </a:r>
            <a:r>
              <a:rPr lang="pt-BR" sz="2800" spc="4" dirty="0">
                <a:latin typeface="Times New Roman"/>
                <a:cs typeface="Times New Roman"/>
              </a:rPr>
              <a:t>de </a:t>
            </a:r>
            <a:r>
              <a:rPr lang="pt-BR" sz="2800" spc="4" dirty="0" smtClean="0">
                <a:latin typeface="Times New Roman"/>
                <a:cs typeface="Times New Roman"/>
              </a:rPr>
              <a:t>Estados </a:t>
            </a:r>
            <a:r>
              <a:rPr lang="pt-BR" sz="2800" spc="4" dirty="0">
                <a:latin typeface="Times New Roman"/>
                <a:cs typeface="Times New Roman"/>
              </a:rPr>
              <a:t>Finitos: </a:t>
            </a:r>
            <a:r>
              <a:rPr lang="pt-BR" sz="2800" b="1" spc="4" dirty="0" smtClean="0">
                <a:latin typeface="Times New Roman"/>
                <a:cs typeface="Times New Roman"/>
              </a:rPr>
              <a:t>Programação Evolutiva</a:t>
            </a:r>
            <a:endParaRPr lang="pt-BR" sz="2800" b="1" spc="4" dirty="0">
              <a:latin typeface="Times New Roman"/>
              <a:cs typeface="Times New Roman"/>
            </a:endParaRPr>
          </a:p>
          <a:p>
            <a:pPr marL="927100" marR="51404" lvl="1" indent="-457200">
              <a:lnSpc>
                <a:spcPts val="3195"/>
              </a:lnSpc>
              <a:spcBef>
                <a:spcPts val="984"/>
              </a:spcBef>
              <a:buFont typeface="Wingdings" panose="05000000000000000000" pitchFamily="2" charset="2"/>
              <a:buChar char="§"/>
            </a:pPr>
            <a:r>
              <a:rPr lang="pt-BR" sz="2800" spc="4" dirty="0" smtClean="0">
                <a:latin typeface="Times New Roman"/>
                <a:cs typeface="Times New Roman"/>
              </a:rPr>
              <a:t>Árvores</a:t>
            </a:r>
            <a:r>
              <a:rPr lang="pt-BR" sz="2800" spc="4" dirty="0">
                <a:latin typeface="Times New Roman"/>
                <a:cs typeface="Times New Roman"/>
              </a:rPr>
              <a:t>: </a:t>
            </a:r>
            <a:r>
              <a:rPr lang="pt-BR" sz="2800" b="1" spc="4" dirty="0">
                <a:latin typeface="Times New Roman"/>
                <a:cs typeface="Times New Roman"/>
              </a:rPr>
              <a:t>Programação Genética</a:t>
            </a:r>
          </a:p>
          <a:p>
            <a:pPr marL="927100" marR="57398" lvl="1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endParaRPr lang="pt-BR" dirty="0">
              <a:latin typeface="Times New Roman"/>
              <a:cs typeface="Times New Roman"/>
            </a:endParaRPr>
          </a:p>
          <a:p>
            <a:pPr marL="469900" marR="57398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§"/>
            </a:pPr>
            <a:endParaRPr lang="pt-BR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910538"/>
            <a:ext cx="7679176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er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entre os tipos de </a:t>
            </a:r>
            <a:endParaRPr sz="4400" dirty="0">
              <a:latin typeface="Times New Roman"/>
              <a:cs typeface="Times New Roman"/>
            </a:endParaRPr>
          </a:p>
          <a:p>
            <a:pPr marL="12973" marR="83896">
              <a:lnSpc>
                <a:spcPts val="4960"/>
              </a:lnSpc>
              <a:spcBef>
                <a:spcPts val="233"/>
              </a:spcBef>
            </a:pPr>
            <a:r>
              <a:rPr sz="660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AEs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601" y="2567233"/>
            <a:ext cx="9601200" cy="4855175"/>
          </a:xfrm>
          <a:prstGeom prst="rect">
            <a:avLst/>
          </a:prstGeom>
        </p:spPr>
        <p:txBody>
          <a:bodyPr wrap="square" lIns="0" tIns="0" rIns="0" bIns="0" rtlCol="0">
            <a:normAutofit/>
          </a:bodyPr>
          <a:lstStyle/>
          <a:p>
            <a:pPr marL="12700" marR="48635" indent="-457200" algn="just">
              <a:lnSpc>
                <a:spcPts val="3025"/>
              </a:lnSpc>
              <a:spcBef>
                <a:spcPts val="151"/>
              </a:spcBef>
              <a:buFont typeface="Wingdings" panose="05000000000000000000" pitchFamily="2" charset="2"/>
              <a:buChar char="§"/>
            </a:pPr>
            <a:r>
              <a:rPr sz="2800" spc="4" dirty="0" smtClean="0">
                <a:latin typeface="Times New Roman"/>
                <a:cs typeface="Times New Roman"/>
              </a:rPr>
              <a:t>Dos </a:t>
            </a:r>
            <a:r>
              <a:rPr sz="2800" spc="4" dirty="0" err="1" smtClean="0">
                <a:latin typeface="Times New Roman"/>
                <a:cs typeface="Times New Roman"/>
              </a:rPr>
              <a:t>tipos</a:t>
            </a:r>
            <a:r>
              <a:rPr sz="2800" spc="4" dirty="0" smtClean="0">
                <a:latin typeface="Times New Roman"/>
                <a:cs typeface="Times New Roman"/>
              </a:rPr>
              <a:t> de AEs </a:t>
            </a:r>
            <a:r>
              <a:rPr sz="2800" spc="4" dirty="0" err="1" smtClean="0">
                <a:latin typeface="Times New Roman"/>
                <a:cs typeface="Times New Roman"/>
              </a:rPr>
              <a:t>apresentados</a:t>
            </a:r>
            <a:r>
              <a:rPr sz="2800" spc="4" dirty="0" smtClean="0">
                <a:latin typeface="Times New Roman"/>
                <a:cs typeface="Times New Roman"/>
              </a:rPr>
              <a:t> no slide </a:t>
            </a:r>
            <a:r>
              <a:rPr sz="2800" spc="4" dirty="0" err="1" smtClean="0">
                <a:latin typeface="Times New Roman"/>
                <a:cs typeface="Times New Roman"/>
              </a:rPr>
              <a:t>passado</a:t>
            </a:r>
            <a:endParaRPr sz="2800" spc="4" dirty="0" smtClean="0">
              <a:latin typeface="Times New Roman"/>
              <a:cs typeface="Times New Roman"/>
            </a:endParaRPr>
          </a:p>
          <a:p>
            <a:pPr marL="756418" marR="1609525" indent="-457200" algn="just" defTabSz="1016000">
              <a:lnSpc>
                <a:spcPct val="99562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Conceitualmente</a:t>
            </a:r>
            <a:r>
              <a:rPr sz="2800" spc="4" dirty="0" smtClean="0">
                <a:latin typeface="Times New Roman"/>
                <a:cs typeface="Times New Roman"/>
              </a:rPr>
              <a:t>, as </a:t>
            </a:r>
            <a:r>
              <a:rPr sz="2800" spc="4" dirty="0" err="1" smtClean="0">
                <a:latin typeface="Times New Roman"/>
                <a:cs typeface="Times New Roman"/>
              </a:rPr>
              <a:t>diferenças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são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bastante</a:t>
            </a:r>
            <a:r>
              <a:rPr lang="pt-BR" sz="2800" spc="4" dirty="0" smtClean="0">
                <a:latin typeface="Times New Roman"/>
                <a:cs typeface="Times New Roman"/>
              </a:rPr>
              <a:t> irrelevantes</a:t>
            </a:r>
          </a:p>
          <a:p>
            <a:pPr marL="756418" marR="1609525" indent="-457200" algn="just" defTabSz="432000">
              <a:lnSpc>
                <a:spcPct val="99562"/>
              </a:lnSpc>
              <a:spcBef>
                <a:spcPts val="530"/>
              </a:spcBef>
              <a:buFont typeface="Wingdings" panose="05000000000000000000" pitchFamily="2" charset="2"/>
              <a:buChar char="§"/>
            </a:pPr>
            <a:r>
              <a:rPr sz="2800" spc="4" dirty="0" err="1" smtClean="0">
                <a:latin typeface="Times New Roman"/>
                <a:cs typeface="Times New Roman"/>
              </a:rPr>
              <a:t>Já</a:t>
            </a:r>
            <a:r>
              <a:rPr sz="2800" spc="4" dirty="0" smtClean="0">
                <a:latin typeface="Times New Roman"/>
                <a:cs typeface="Times New Roman"/>
              </a:rPr>
              <a:t> para a </a:t>
            </a:r>
            <a:r>
              <a:rPr sz="2800" spc="4" dirty="0" err="1" smtClean="0">
                <a:latin typeface="Times New Roman"/>
                <a:cs typeface="Times New Roman"/>
              </a:rPr>
              <a:t>técnica</a:t>
            </a:r>
            <a:r>
              <a:rPr sz="2800" spc="4" dirty="0" smtClean="0">
                <a:latin typeface="Times New Roman"/>
                <a:cs typeface="Times New Roman"/>
              </a:rPr>
              <a:t> de </a:t>
            </a:r>
            <a:r>
              <a:rPr sz="2800" spc="4" dirty="0" err="1" smtClean="0">
                <a:latin typeface="Times New Roman"/>
                <a:cs typeface="Times New Roman"/>
              </a:rPr>
              <a:t>implementação</a:t>
            </a:r>
            <a:r>
              <a:rPr sz="2800" spc="4" dirty="0" smtClean="0">
                <a:latin typeface="Times New Roman"/>
                <a:cs typeface="Times New Roman"/>
              </a:rPr>
              <a:t>, as </a:t>
            </a:r>
            <a:r>
              <a:rPr sz="2800" spc="4" dirty="0" err="1" smtClean="0">
                <a:latin typeface="Times New Roman"/>
                <a:cs typeface="Times New Roman"/>
              </a:rPr>
              <a:t>diferenças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são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bem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relevantes</a:t>
            </a:r>
            <a:endParaRPr sz="2800" spc="4" dirty="0" smtClean="0">
              <a:latin typeface="Times New Roman"/>
              <a:cs typeface="Times New Roman"/>
            </a:endParaRPr>
          </a:p>
          <a:p>
            <a:pPr marL="1155705" marR="518493" indent="-457200" algn="just">
              <a:lnSpc>
                <a:spcPct val="100041"/>
              </a:lnSpc>
              <a:spcBef>
                <a:spcPts val="459"/>
              </a:spcBef>
              <a:buFont typeface="Wingdings" panose="05000000000000000000" pitchFamily="2" charset="2"/>
              <a:buChar char="§"/>
              <a:tabLst>
                <a:tab pos="1155700" algn="l"/>
              </a:tabLst>
            </a:pPr>
            <a:r>
              <a:rPr sz="2500" spc="4" dirty="0" err="1" smtClean="0">
                <a:latin typeface="Times New Roman"/>
                <a:cs typeface="Times New Roman"/>
              </a:rPr>
              <a:t>Cada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uma</a:t>
            </a:r>
            <a:r>
              <a:rPr sz="2500" spc="4" dirty="0" smtClean="0">
                <a:latin typeface="Times New Roman"/>
                <a:cs typeface="Times New Roman"/>
              </a:rPr>
              <a:t> das </a:t>
            </a:r>
            <a:r>
              <a:rPr sz="2500" spc="4" dirty="0" err="1" smtClean="0">
                <a:latin typeface="Times New Roman"/>
                <a:cs typeface="Times New Roman"/>
              </a:rPr>
              <a:t>técnicas</a:t>
            </a:r>
            <a:r>
              <a:rPr sz="2500" spc="4" dirty="0" smtClean="0">
                <a:latin typeface="Times New Roman"/>
                <a:cs typeface="Times New Roman"/>
              </a:rPr>
              <a:t> tem </a:t>
            </a:r>
            <a:r>
              <a:rPr sz="2500" spc="4" dirty="0" err="1" smtClean="0">
                <a:latin typeface="Times New Roman"/>
                <a:cs typeface="Times New Roman"/>
              </a:rPr>
              <a:t>uma</a:t>
            </a:r>
            <a:r>
              <a:rPr lang="pt-BR"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representação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distinta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que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deve</a:t>
            </a:r>
            <a:r>
              <a:rPr sz="2500" spc="4" dirty="0" smtClean="0">
                <a:latin typeface="Times New Roman"/>
                <a:cs typeface="Times New Roman"/>
              </a:rPr>
              <a:t> se </a:t>
            </a:r>
            <a:r>
              <a:rPr sz="2500" spc="4" dirty="0" err="1" smtClean="0">
                <a:latin typeface="Times New Roman"/>
                <a:cs typeface="Times New Roman"/>
              </a:rPr>
              <a:t>adequar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ao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problema</a:t>
            </a:r>
            <a:endParaRPr sz="2500" spc="4" dirty="0" smtClean="0">
              <a:latin typeface="Times New Roman"/>
              <a:cs typeface="Times New Roman"/>
            </a:endParaRPr>
          </a:p>
          <a:p>
            <a:pPr marL="1155693" marR="731164" indent="-457200" algn="just">
              <a:lnSpc>
                <a:spcPct val="100041"/>
              </a:lnSpc>
              <a:spcBef>
                <a:spcPts val="480"/>
              </a:spcBef>
              <a:buFont typeface="Wingdings" panose="05000000000000000000" pitchFamily="2" charset="2"/>
              <a:buChar char="§"/>
              <a:tabLst>
                <a:tab pos="1155700" algn="l"/>
              </a:tabLst>
            </a:pPr>
            <a:r>
              <a:rPr sz="2500" spc="4" dirty="0" smtClean="0">
                <a:latin typeface="Times New Roman"/>
                <a:cs typeface="Times New Roman"/>
              </a:rPr>
              <a:t>A </a:t>
            </a:r>
            <a:r>
              <a:rPr sz="2500" spc="4" dirty="0" err="1" smtClean="0">
                <a:latin typeface="Times New Roman"/>
                <a:cs typeface="Times New Roman"/>
              </a:rPr>
              <a:t>escolha</a:t>
            </a:r>
            <a:r>
              <a:rPr sz="2500" spc="4" dirty="0" smtClean="0">
                <a:latin typeface="Times New Roman"/>
                <a:cs typeface="Times New Roman"/>
              </a:rPr>
              <a:t> dos </a:t>
            </a:r>
            <a:r>
              <a:rPr sz="2500" spc="4" dirty="0" err="1" smtClean="0">
                <a:latin typeface="Times New Roman"/>
                <a:cs typeface="Times New Roman"/>
              </a:rPr>
              <a:t>operadores</a:t>
            </a:r>
            <a:r>
              <a:rPr sz="2500" spc="4" dirty="0" smtClean="0">
                <a:latin typeface="Times New Roman"/>
                <a:cs typeface="Times New Roman"/>
              </a:rPr>
              <a:t> de </a:t>
            </a:r>
            <a:r>
              <a:rPr sz="2500" spc="4" dirty="0" err="1" smtClean="0">
                <a:latin typeface="Times New Roman"/>
                <a:cs typeface="Times New Roman"/>
              </a:rPr>
              <a:t>variação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deve</a:t>
            </a:r>
            <a:r>
              <a:rPr sz="2500" spc="4" dirty="0" smtClean="0">
                <a:latin typeface="Times New Roman"/>
                <a:cs typeface="Times New Roman"/>
              </a:rPr>
              <a:t> se</a:t>
            </a:r>
            <a:r>
              <a:rPr lang="pt-BR"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adequar</a:t>
            </a:r>
            <a:r>
              <a:rPr sz="2500" spc="4" dirty="0" smtClean="0">
                <a:latin typeface="Times New Roman"/>
                <a:cs typeface="Times New Roman"/>
              </a:rPr>
              <a:t> as </a:t>
            </a:r>
            <a:r>
              <a:rPr sz="2500" spc="4" dirty="0" err="1" smtClean="0">
                <a:latin typeface="Times New Roman"/>
                <a:cs typeface="Times New Roman"/>
              </a:rPr>
              <a:t>representações</a:t>
            </a:r>
            <a:r>
              <a:rPr sz="2500" spc="4" dirty="0" smtClean="0">
                <a:latin typeface="Times New Roman"/>
                <a:cs typeface="Times New Roman"/>
              </a:rPr>
              <a:t> </a:t>
            </a:r>
            <a:r>
              <a:rPr sz="2500" spc="4" dirty="0" err="1" smtClean="0">
                <a:latin typeface="Times New Roman"/>
                <a:cs typeface="Times New Roman"/>
              </a:rPr>
              <a:t>escolhidas</a:t>
            </a:r>
            <a:endParaRPr sz="2500" spc="4" dirty="0" smtClean="0">
              <a:latin typeface="Times New Roman"/>
              <a:cs typeface="Times New Roman"/>
            </a:endParaRPr>
          </a:p>
          <a:p>
            <a:pPr marL="355606" indent="-457200" algn="just">
              <a:lnSpc>
                <a:spcPct val="100041"/>
              </a:lnSpc>
              <a:spcBef>
                <a:spcPts val="719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operadores</a:t>
            </a:r>
            <a:r>
              <a:rPr sz="2800" spc="4" dirty="0" smtClean="0">
                <a:latin typeface="Times New Roman"/>
                <a:cs typeface="Times New Roman"/>
              </a:rPr>
              <a:t> de </a:t>
            </a:r>
            <a:r>
              <a:rPr sz="2800" spc="4" dirty="0" err="1" smtClean="0">
                <a:latin typeface="Times New Roman"/>
                <a:cs typeface="Times New Roman"/>
              </a:rPr>
              <a:t>seleção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em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todos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casos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usam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apenas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informações</a:t>
            </a:r>
            <a:r>
              <a:rPr sz="2800" spc="4" dirty="0" smtClean="0">
                <a:latin typeface="Times New Roman"/>
                <a:cs typeface="Times New Roman"/>
              </a:rPr>
              <a:t> do </a:t>
            </a:r>
            <a:r>
              <a:rPr sz="2800" b="1" spc="4" dirty="0" smtClean="0">
                <a:latin typeface="Times New Roman"/>
                <a:cs typeface="Times New Roman"/>
              </a:rPr>
              <a:t>fitness</a:t>
            </a:r>
            <a:r>
              <a:rPr sz="2800" spc="4" dirty="0" smtClean="0">
                <a:latin typeface="Times New Roman"/>
                <a:cs typeface="Times New Roman"/>
              </a:rPr>
              <a:t> e </a:t>
            </a:r>
            <a:r>
              <a:rPr sz="2800" spc="4" dirty="0" err="1" smtClean="0">
                <a:latin typeface="Times New Roman"/>
                <a:cs typeface="Times New Roman"/>
              </a:rPr>
              <a:t>são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independentes</a:t>
            </a:r>
            <a:r>
              <a:rPr sz="2800" spc="4" dirty="0" smtClean="0">
                <a:latin typeface="Times New Roman"/>
                <a:cs typeface="Times New Roman"/>
              </a:rPr>
              <a:t> das </a:t>
            </a:r>
            <a:r>
              <a:rPr sz="2800" spc="4" dirty="0" err="1" smtClean="0">
                <a:latin typeface="Times New Roman"/>
                <a:cs typeface="Times New Roman"/>
              </a:rPr>
              <a:t>representações</a:t>
            </a:r>
            <a:r>
              <a:rPr sz="2800" spc="4" dirty="0" smtClean="0">
                <a:latin typeface="Times New Roman"/>
                <a:cs typeface="Times New Roman"/>
              </a:rPr>
              <a:t>.</a:t>
            </a:r>
            <a:endParaRPr sz="2800" spc="4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399262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açõe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1001" y="2514600"/>
            <a:ext cx="9524999" cy="499232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430913" marR="1024007" indent="-457200" algn="just">
              <a:lnSpc>
                <a:spcPct val="95825"/>
              </a:lnSpc>
              <a:spcBef>
                <a:spcPts val="530"/>
              </a:spcBef>
              <a:buFont typeface="Wingdings" panose="05000000000000000000" pitchFamily="2" charset="2"/>
              <a:buChar char="§"/>
            </a:pPr>
            <a:r>
              <a:rPr sz="2800" spc="4" dirty="0" smtClean="0">
                <a:latin typeface="Times New Roman"/>
                <a:cs typeface="Times New Roman"/>
              </a:rPr>
              <a:t>Dado </a:t>
            </a:r>
            <a:r>
              <a:rPr sz="2800" spc="4" dirty="0">
                <a:latin typeface="Times New Roman"/>
                <a:cs typeface="Times New Roman"/>
              </a:rPr>
              <a:t>um problema que será  abordado por um AE</a:t>
            </a:r>
          </a:p>
          <a:p>
            <a:pPr marL="720725" marR="1024007" lvl="1" indent="-290513" algn="just">
              <a:lnSpc>
                <a:spcPct val="95825"/>
              </a:lnSpc>
              <a:spcBef>
                <a:spcPts val="530"/>
              </a:spcBef>
              <a:buFont typeface="Wingdings" panose="05000000000000000000" pitchFamily="2" charset="2"/>
              <a:buChar char="§"/>
            </a:pPr>
            <a:r>
              <a:rPr sz="2600" spc="4" dirty="0" smtClean="0">
                <a:latin typeface="Times New Roman"/>
                <a:cs typeface="Times New Roman"/>
              </a:rPr>
              <a:t>Uma </a:t>
            </a:r>
            <a:r>
              <a:rPr sz="2600" b="1" spc="4" dirty="0">
                <a:latin typeface="Times New Roman"/>
                <a:cs typeface="Times New Roman"/>
              </a:rPr>
              <a:t>solução candidata</a:t>
            </a:r>
            <a:r>
              <a:rPr sz="2600" spc="4" dirty="0">
                <a:latin typeface="Times New Roman"/>
                <a:cs typeface="Times New Roman"/>
              </a:rPr>
              <a:t> (indivíduo) existe </a:t>
            </a:r>
            <a:r>
              <a:rPr sz="2600" spc="4" dirty="0" err="1">
                <a:latin typeface="Times New Roman"/>
                <a:cs typeface="Times New Roman"/>
              </a:rPr>
              <a:t>em</a:t>
            </a:r>
            <a:r>
              <a:rPr sz="2600" spc="4" dirty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um</a:t>
            </a:r>
            <a:r>
              <a:rPr lang="pt-BR" sz="2600" spc="4" dirty="0" smtClean="0">
                <a:latin typeface="Times New Roman"/>
                <a:cs typeface="Times New Roman"/>
              </a:rPr>
              <a:t> </a:t>
            </a:r>
            <a:r>
              <a:rPr sz="2600" b="1" spc="4" dirty="0" err="1" smtClean="0">
                <a:latin typeface="Times New Roman"/>
                <a:cs typeface="Times New Roman"/>
              </a:rPr>
              <a:t>espaço</a:t>
            </a:r>
            <a:r>
              <a:rPr sz="2600" b="1" spc="4" dirty="0" smtClean="0">
                <a:latin typeface="Times New Roman"/>
                <a:cs typeface="Times New Roman"/>
              </a:rPr>
              <a:t> fen</a:t>
            </a:r>
            <a:r>
              <a:rPr lang="pt-BR" sz="2600" b="1" spc="4" dirty="0" err="1" smtClean="0">
                <a:latin typeface="Times New Roman"/>
                <a:cs typeface="Times New Roman"/>
              </a:rPr>
              <a:t>otípico</a:t>
            </a:r>
            <a:r>
              <a:rPr sz="2600" spc="4" dirty="0" smtClean="0">
                <a:latin typeface="Times New Roman"/>
                <a:cs typeface="Times New Roman"/>
              </a:rPr>
              <a:t> </a:t>
            </a:r>
            <a:r>
              <a:rPr sz="2600" spc="4" dirty="0">
                <a:latin typeface="Times New Roman"/>
                <a:cs typeface="Times New Roman"/>
              </a:rPr>
              <a:t>(ou espaço de indivíduos)</a:t>
            </a:r>
          </a:p>
          <a:p>
            <a:pPr marL="755650" indent="-309563" algn="just">
              <a:lnSpc>
                <a:spcPct val="100041"/>
              </a:lnSpc>
              <a:spcBef>
                <a:spcPts val="696"/>
              </a:spcBef>
              <a:buFont typeface="Wingdings" panose="05000000000000000000" pitchFamily="2" charset="2"/>
              <a:buChar char="§"/>
              <a:tabLst>
                <a:tab pos="749300" algn="l"/>
              </a:tabLst>
            </a:pPr>
            <a:r>
              <a:rPr sz="2600" spc="4" dirty="0" err="1" smtClean="0">
                <a:latin typeface="Times New Roman"/>
                <a:cs typeface="Times New Roman"/>
              </a:rPr>
              <a:t>Os</a:t>
            </a:r>
            <a:r>
              <a:rPr sz="2600" spc="4" dirty="0" smtClean="0">
                <a:latin typeface="Times New Roman"/>
                <a:cs typeface="Times New Roman"/>
              </a:rPr>
              <a:t> </a:t>
            </a:r>
            <a:r>
              <a:rPr sz="2600" spc="4" dirty="0">
                <a:latin typeface="Times New Roman"/>
                <a:cs typeface="Times New Roman"/>
              </a:rPr>
              <a:t>indivíduos são codificados em </a:t>
            </a:r>
            <a:r>
              <a:rPr sz="2600" b="1" spc="4" dirty="0">
                <a:latin typeface="Times New Roman"/>
                <a:cs typeface="Times New Roman"/>
              </a:rPr>
              <a:t>cromossomos</a:t>
            </a:r>
            <a:r>
              <a:rPr sz="2600" spc="4" dirty="0">
                <a:latin typeface="Times New Roman"/>
                <a:cs typeface="Times New Roman"/>
              </a:rPr>
              <a:t>, os quais geram  um </a:t>
            </a:r>
            <a:r>
              <a:rPr sz="2600" b="1" spc="4" dirty="0" err="1">
                <a:latin typeface="Times New Roman"/>
                <a:cs typeface="Times New Roman"/>
              </a:rPr>
              <a:t>espaço</a:t>
            </a:r>
            <a:r>
              <a:rPr sz="2600" b="1" spc="4" dirty="0"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latin typeface="Times New Roman"/>
                <a:cs typeface="Times New Roman"/>
              </a:rPr>
              <a:t>gen</a:t>
            </a:r>
            <a:r>
              <a:rPr lang="pt-BR" sz="2600" b="1" spc="4" dirty="0" err="1" smtClean="0">
                <a:latin typeface="Times New Roman"/>
                <a:cs typeface="Times New Roman"/>
              </a:rPr>
              <a:t>otípico</a:t>
            </a:r>
            <a:endParaRPr sz="2600" b="1" spc="4" dirty="0">
              <a:latin typeface="Times New Roman"/>
              <a:cs typeface="Times New Roman"/>
            </a:endParaRPr>
          </a:p>
          <a:p>
            <a:pPr marL="927105" marR="39873" indent="-457200" algn="just">
              <a:lnSpc>
                <a:spcPct val="95825"/>
              </a:lnSpc>
              <a:spcBef>
                <a:spcPts val="445"/>
              </a:spcBef>
              <a:buFont typeface="Wingdings" panose="05000000000000000000" pitchFamily="2" charset="2"/>
              <a:buChar char="§"/>
            </a:pPr>
            <a:r>
              <a:rPr sz="2300" spc="4" dirty="0" err="1" smtClean="0">
                <a:latin typeface="Times New Roman"/>
                <a:cs typeface="Times New Roman"/>
              </a:rPr>
              <a:t>Codificação</a:t>
            </a:r>
            <a:r>
              <a:rPr sz="2300" spc="4" dirty="0" smtClean="0">
                <a:latin typeface="Times New Roman"/>
                <a:cs typeface="Times New Roman"/>
              </a:rPr>
              <a:t>:</a:t>
            </a:r>
            <a:r>
              <a:rPr lang="pt-BR" sz="2300" spc="4" dirty="0" smtClean="0">
                <a:latin typeface="Times New Roman"/>
                <a:cs typeface="Times New Roman"/>
              </a:rPr>
              <a:t> </a:t>
            </a:r>
            <a:r>
              <a:rPr sz="2300" spc="4" dirty="0" err="1" smtClean="0">
                <a:latin typeface="Times New Roman"/>
                <a:cs typeface="Times New Roman"/>
              </a:rPr>
              <a:t>fenótipo</a:t>
            </a:r>
            <a:r>
              <a:rPr sz="2300" spc="4" dirty="0" smtClean="0">
                <a:latin typeface="Times New Roman"/>
                <a:cs typeface="Times New Roman"/>
              </a:rPr>
              <a:t> </a:t>
            </a:r>
            <a:r>
              <a:rPr sz="2300" spc="4" dirty="0">
                <a:latin typeface="Times New Roman"/>
                <a:cs typeface="Times New Roman"/>
              </a:rPr>
              <a:t>→ </a:t>
            </a:r>
            <a:r>
              <a:rPr sz="2300" spc="4" dirty="0" err="1" smtClean="0">
                <a:latin typeface="Times New Roman"/>
                <a:cs typeface="Times New Roman"/>
              </a:rPr>
              <a:t>genótipo</a:t>
            </a:r>
            <a:r>
              <a:rPr lang="pt-BR" sz="2300" spc="4" dirty="0" smtClean="0">
                <a:latin typeface="Times New Roman"/>
                <a:cs typeface="Times New Roman"/>
              </a:rPr>
              <a:t> (</a:t>
            </a:r>
            <a:r>
              <a:rPr sz="2300" spc="4" dirty="0" err="1" smtClean="0">
                <a:latin typeface="Times New Roman"/>
                <a:cs typeface="Times New Roman"/>
              </a:rPr>
              <a:t>não</a:t>
            </a:r>
            <a:r>
              <a:rPr sz="2300" spc="4" dirty="0" smtClean="0">
                <a:latin typeface="Times New Roman"/>
                <a:cs typeface="Times New Roman"/>
              </a:rPr>
              <a:t>  </a:t>
            </a:r>
            <a:r>
              <a:rPr sz="2300" spc="4" dirty="0">
                <a:latin typeface="Times New Roman"/>
                <a:cs typeface="Times New Roman"/>
              </a:rPr>
              <a:t>necessariamente 1 para  </a:t>
            </a:r>
            <a:r>
              <a:rPr sz="2300" spc="4" dirty="0" smtClean="0">
                <a:latin typeface="Times New Roman"/>
                <a:cs typeface="Times New Roman"/>
              </a:rPr>
              <a:t>1</a:t>
            </a:r>
            <a:r>
              <a:rPr lang="pt-BR" sz="2300" spc="4" dirty="0" smtClean="0">
                <a:latin typeface="Times New Roman"/>
                <a:cs typeface="Times New Roman"/>
              </a:rPr>
              <a:t>)</a:t>
            </a:r>
            <a:endParaRPr sz="2300" spc="4" dirty="0">
              <a:latin typeface="Times New Roman"/>
              <a:cs typeface="Times New Roman"/>
            </a:endParaRPr>
          </a:p>
          <a:p>
            <a:pPr marL="927105" marR="39873" indent="-457200" algn="just">
              <a:lnSpc>
                <a:spcPct val="95825"/>
              </a:lnSpc>
              <a:spcBef>
                <a:spcPts val="580"/>
              </a:spcBef>
              <a:buFont typeface="Wingdings" panose="05000000000000000000" pitchFamily="2" charset="2"/>
              <a:buChar char="§"/>
            </a:pPr>
            <a:r>
              <a:rPr sz="2300" spc="4" dirty="0" err="1" smtClean="0">
                <a:latin typeface="Times New Roman"/>
                <a:cs typeface="Times New Roman"/>
              </a:rPr>
              <a:t>Decodificação</a:t>
            </a:r>
            <a:r>
              <a:rPr sz="2300" spc="4" dirty="0">
                <a:latin typeface="Times New Roman"/>
                <a:cs typeface="Times New Roman"/>
              </a:rPr>
              <a:t>: genótipo → </a:t>
            </a:r>
            <a:r>
              <a:rPr sz="2300" spc="4" dirty="0" err="1">
                <a:latin typeface="Times New Roman"/>
                <a:cs typeface="Times New Roman"/>
              </a:rPr>
              <a:t>fenótipo</a:t>
            </a:r>
            <a:r>
              <a:rPr sz="2300" spc="4" dirty="0">
                <a:latin typeface="Times New Roman"/>
                <a:cs typeface="Times New Roman"/>
              </a:rPr>
              <a:t> </a:t>
            </a:r>
            <a:r>
              <a:rPr lang="pt-BR" sz="2300" spc="4" dirty="0" smtClean="0">
                <a:latin typeface="Times New Roman"/>
                <a:cs typeface="Times New Roman"/>
              </a:rPr>
              <a:t>(</a:t>
            </a:r>
            <a:r>
              <a:rPr sz="2300" spc="4" dirty="0" err="1" smtClean="0">
                <a:latin typeface="Times New Roman"/>
                <a:cs typeface="Times New Roman"/>
              </a:rPr>
              <a:t>necessariamente</a:t>
            </a:r>
            <a:r>
              <a:rPr sz="2300" spc="4" dirty="0" smtClean="0">
                <a:latin typeface="Times New Roman"/>
                <a:cs typeface="Times New Roman"/>
              </a:rPr>
              <a:t> </a:t>
            </a:r>
            <a:r>
              <a:rPr sz="2300" spc="4" dirty="0">
                <a:latin typeface="Times New Roman"/>
                <a:cs typeface="Times New Roman"/>
              </a:rPr>
              <a:t>1 para  </a:t>
            </a:r>
            <a:r>
              <a:rPr sz="2300" spc="4" dirty="0" smtClean="0">
                <a:latin typeface="Times New Roman"/>
                <a:cs typeface="Times New Roman"/>
              </a:rPr>
              <a:t>1</a:t>
            </a:r>
            <a:r>
              <a:rPr lang="pt-BR" sz="2300" spc="4" dirty="0" smtClean="0">
                <a:latin typeface="Times New Roman"/>
                <a:cs typeface="Times New Roman"/>
              </a:rPr>
              <a:t>)</a:t>
            </a:r>
          </a:p>
          <a:p>
            <a:pPr marL="888113" marR="1024007" lvl="1" indent="-457200" algn="just">
              <a:lnSpc>
                <a:spcPct val="95825"/>
              </a:lnSpc>
              <a:spcBef>
                <a:spcPts val="530"/>
              </a:spcBef>
              <a:buFont typeface="Wingdings" panose="05000000000000000000" pitchFamily="2" charset="2"/>
              <a:buChar char="§"/>
            </a:pPr>
            <a:r>
              <a:rPr lang="pt-BR" sz="2600" spc="4" dirty="0">
                <a:latin typeface="Times New Roman"/>
                <a:cs typeface="Times New Roman"/>
              </a:rPr>
              <a:t>Os cromossomos contêm genes, os quais são posições (usualmente fixadas) chamadas de </a:t>
            </a:r>
            <a:r>
              <a:rPr lang="pt-BR" sz="2600" b="1" spc="4" dirty="0" err="1">
                <a:latin typeface="Times New Roman"/>
                <a:cs typeface="Times New Roman"/>
              </a:rPr>
              <a:t>locus</a:t>
            </a:r>
            <a:r>
              <a:rPr lang="pt-BR" sz="2600" spc="4" dirty="0">
                <a:latin typeface="Times New Roman"/>
                <a:cs typeface="Times New Roman"/>
              </a:rPr>
              <a:t>, tendo </a:t>
            </a:r>
            <a:r>
              <a:rPr lang="pt-BR" sz="2600" spc="4" dirty="0" smtClean="0">
                <a:latin typeface="Times New Roman"/>
                <a:cs typeface="Times New Roman"/>
              </a:rPr>
              <a:t>um determinado </a:t>
            </a:r>
            <a:r>
              <a:rPr lang="pt-BR" sz="2600" b="1" spc="4" dirty="0" smtClean="0">
                <a:latin typeface="Times New Roman"/>
                <a:cs typeface="Times New Roman"/>
              </a:rPr>
              <a:t>valor</a:t>
            </a:r>
          </a:p>
          <a:p>
            <a:pPr marL="888113" marR="1024007" lvl="1" indent="-457200" algn="just">
              <a:lnSpc>
                <a:spcPct val="95825"/>
              </a:lnSpc>
              <a:spcBef>
                <a:spcPts val="530"/>
              </a:spcBef>
              <a:buFont typeface="Wingdings" panose="05000000000000000000" pitchFamily="2" charset="2"/>
              <a:buChar char="§"/>
            </a:pPr>
            <a:r>
              <a:rPr lang="pt-BR" sz="2600" b="1" spc="4" dirty="0">
                <a:latin typeface="Times New Roman"/>
                <a:cs typeface="Times New Roman"/>
              </a:rPr>
              <a:t>De forma a garantir um ótimo global, toda </a:t>
            </a:r>
            <a:r>
              <a:rPr lang="pt-BR" sz="2600" b="1" spc="4" dirty="0" smtClean="0">
                <a:latin typeface="Times New Roman"/>
                <a:cs typeface="Times New Roman"/>
              </a:rPr>
              <a:t>possível solução </a:t>
            </a:r>
            <a:r>
              <a:rPr lang="pt-BR" sz="2600" b="1" spc="4" dirty="0">
                <a:latin typeface="Times New Roman"/>
                <a:cs typeface="Times New Roman"/>
              </a:rPr>
              <a:t>dever ser representada no espaço genótipo </a:t>
            </a:r>
            <a:endParaRPr sz="2600" b="1" spc="4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3133" y="5393266"/>
            <a:ext cx="601556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3417</TotalTime>
  <Words>1184</Words>
  <Application>Microsoft Office PowerPoint</Application>
  <PresentationFormat>Personalizar</PresentationFormat>
  <Paragraphs>150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25</cp:revision>
  <dcterms:modified xsi:type="dcterms:W3CDTF">2016-08-23T00:14:16Z</dcterms:modified>
</cp:coreProperties>
</file>