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0058400" cy="7772400"/>
  <p:notesSz cx="10058400" cy="7772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605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748277" y="3003804"/>
            <a:ext cx="437387" cy="473963"/>
          </a:xfrm>
          <a:custGeom>
            <a:avLst/>
            <a:gdLst/>
            <a:ahLst/>
            <a:cxnLst/>
            <a:rect l="l" t="t" r="r" b="b"/>
            <a:pathLst>
              <a:path w="437387" h="473963">
                <a:moveTo>
                  <a:pt x="0" y="0"/>
                </a:moveTo>
                <a:lnTo>
                  <a:pt x="0" y="473963"/>
                </a:lnTo>
                <a:lnTo>
                  <a:pt x="437387" y="473963"/>
                </a:lnTo>
                <a:lnTo>
                  <a:pt x="43738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27753" y="3000755"/>
            <a:ext cx="333756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1721" y="3425952"/>
            <a:ext cx="422148" cy="473963"/>
          </a:xfrm>
          <a:custGeom>
            <a:avLst/>
            <a:gdLst/>
            <a:ahLst/>
            <a:cxnLst/>
            <a:rect l="l" t="t" r="r" b="b"/>
            <a:pathLst>
              <a:path w="422148" h="473963">
                <a:moveTo>
                  <a:pt x="0" y="0"/>
                </a:moveTo>
                <a:lnTo>
                  <a:pt x="0" y="473963"/>
                </a:lnTo>
                <a:lnTo>
                  <a:pt x="422148" y="473963"/>
                </a:lnTo>
                <a:lnTo>
                  <a:pt x="4221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08703" y="2895600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4145" y="3349752"/>
            <a:ext cx="9014459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526539" y="2792677"/>
            <a:ext cx="317325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pu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65641" y="2792677"/>
            <a:ext cx="232660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71281" y="4442998"/>
            <a:ext cx="7577289" cy="1015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450"/>
              </a:lnSpc>
              <a:spcBef>
                <a:spcPts val="172"/>
              </a:spcBef>
            </a:pP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la</a:t>
            </a:r>
            <a:r>
              <a:rPr sz="3200" spc="21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3</a:t>
            </a:r>
            <a:r>
              <a:rPr sz="3200" spc="343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–</a:t>
            </a:r>
            <a:r>
              <a:rPr sz="3200" spc="353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153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qu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791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é</a:t>
            </a:r>
            <a:r>
              <a:rPr sz="3200" spc="45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56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Al</a:t>
            </a:r>
            <a:r>
              <a:rPr sz="3200" spc="19" dirty="0" smtClean="0">
                <a:latin typeface="Times New Roman"/>
                <a:cs typeface="Times New Roman"/>
              </a:rPr>
              <a:t>g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mo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1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vol</a:t>
            </a:r>
            <a:r>
              <a:rPr sz="3200" spc="4" dirty="0" smtClean="0">
                <a:latin typeface="Times New Roman"/>
                <a:cs typeface="Times New Roman"/>
              </a:rPr>
              <a:t>ut</a:t>
            </a:r>
            <a:r>
              <a:rPr sz="3200" spc="0" dirty="0" smtClean="0">
                <a:latin typeface="Times New Roman"/>
                <a:cs typeface="Times New Roman"/>
              </a:rPr>
              <a:t>iv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?</a:t>
            </a:r>
            <a:endParaRPr sz="3200" dirty="0">
              <a:latin typeface="Times New Roman"/>
              <a:cs typeface="Times New Roman"/>
            </a:endParaRPr>
          </a:p>
          <a:p>
            <a:pPr marL="1502422" marR="1536066" algn="ctr">
              <a:lnSpc>
                <a:spcPts val="3635"/>
              </a:lnSpc>
              <a:spcBef>
                <a:spcPts val="925"/>
              </a:spcBef>
            </a:pPr>
            <a:r>
              <a:rPr sz="4800" spc="-4" baseline="-1811" dirty="0" smtClean="0">
                <a:latin typeface="Times New Roman"/>
                <a:cs typeface="Times New Roman"/>
              </a:rPr>
              <a:t>Pr</a:t>
            </a:r>
            <a:r>
              <a:rPr sz="4800" spc="0" baseline="-1811" dirty="0" smtClean="0">
                <a:latin typeface="Times New Roman"/>
                <a:cs typeface="Times New Roman"/>
              </a:rPr>
              <a:t>of.</a:t>
            </a:r>
            <a:r>
              <a:rPr sz="4800" spc="507" baseline="-1811" dirty="0" smtClean="0">
                <a:latin typeface="Times New Roman"/>
                <a:cs typeface="Times New Roman"/>
              </a:rPr>
              <a:t> </a:t>
            </a:r>
            <a:r>
              <a:rPr lang="pt-BR" sz="4800" spc="0" baseline="-1811" dirty="0" smtClean="0">
                <a:latin typeface="Times New Roman"/>
                <a:cs typeface="Times New Roman"/>
              </a:rPr>
              <a:t>Paulo Salgado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48277" y="2895600"/>
            <a:ext cx="360425" cy="108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108703" y="2895600"/>
            <a:ext cx="185166" cy="108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748277" y="3003804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108703" y="3003804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185665" y="3003804"/>
            <a:ext cx="108204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748277" y="3425952"/>
            <a:ext cx="123443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71721" y="3425952"/>
            <a:ext cx="236981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08703" y="3425952"/>
            <a:ext cx="76962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85665" y="3425952"/>
            <a:ext cx="108204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48277" y="3477767"/>
            <a:ext cx="123443" cy="4709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871721" y="3477767"/>
            <a:ext cx="236981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108703" y="3477767"/>
            <a:ext cx="185166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71721" y="3899915"/>
            <a:ext cx="236981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108703" y="3899915"/>
            <a:ext cx="185166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688082" y="1581098"/>
            <a:ext cx="735171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un</a:t>
            </a:r>
            <a:r>
              <a:rPr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Avaliação - Fitness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2534951"/>
            <a:ext cx="8594344" cy="37244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marR="663239" indent="-342900" algn="just">
              <a:lnSpc>
                <a:spcPts val="3440"/>
              </a:lnSpc>
              <a:spcBef>
                <a:spcPts val="172"/>
              </a:spcBef>
              <a:buFont typeface="Wingdings" panose="05000000000000000000" pitchFamily="2" charset="2"/>
              <a:buChar char="§"/>
              <a:tabLst>
                <a:tab pos="342900" algn="l"/>
              </a:tabLst>
            </a:pPr>
            <a:r>
              <a:rPr sz="2800" spc="4" dirty="0" err="1" smtClean="0">
                <a:latin typeface="Times New Roman"/>
                <a:cs typeface="Times New Roman"/>
              </a:rPr>
              <a:t>Representa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lang="pt-BR" sz="2800" spc="4" dirty="0" smtClean="0">
                <a:latin typeface="Times New Roman"/>
                <a:cs typeface="Times New Roman"/>
              </a:rPr>
              <a:t>as condições</a:t>
            </a:r>
            <a:r>
              <a:rPr sz="2800" spc="4" dirty="0" smtClean="0">
                <a:latin typeface="Times New Roman"/>
                <a:cs typeface="Times New Roman"/>
              </a:rPr>
              <a:t> as </a:t>
            </a:r>
            <a:r>
              <a:rPr sz="2800" spc="4" dirty="0">
                <a:latin typeface="Times New Roman"/>
                <a:cs typeface="Times New Roman"/>
              </a:rPr>
              <a:t>quais a população deve  se adaptar</a:t>
            </a:r>
          </a:p>
          <a:p>
            <a:pPr marL="355600" indent="-342900" algn="just">
              <a:lnSpc>
                <a:spcPts val="3460"/>
              </a:lnSpc>
              <a:spcBef>
                <a:spcPts val="756"/>
              </a:spcBef>
              <a:buFont typeface="Wingdings" panose="05000000000000000000" pitchFamily="2" charset="2"/>
              <a:buChar char="§"/>
              <a:tabLst>
                <a:tab pos="342900" algn="l"/>
              </a:tabLst>
            </a:pPr>
            <a:r>
              <a:rPr sz="2800" spc="4" dirty="0" err="1" smtClean="0">
                <a:latin typeface="Times New Roman"/>
                <a:cs typeface="Times New Roman"/>
              </a:rPr>
              <a:t>Representa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a </a:t>
            </a:r>
            <a:r>
              <a:rPr sz="2800" b="1" spc="4" dirty="0">
                <a:latin typeface="Times New Roman"/>
                <a:cs typeface="Times New Roman"/>
              </a:rPr>
              <a:t>função qualidade</a:t>
            </a:r>
            <a:r>
              <a:rPr sz="2800" spc="4" dirty="0">
                <a:latin typeface="Times New Roman"/>
                <a:cs typeface="Times New Roman"/>
              </a:rPr>
              <a:t> ou </a:t>
            </a:r>
            <a:r>
              <a:rPr sz="2800" b="1" spc="4" dirty="0">
                <a:latin typeface="Times New Roman"/>
                <a:cs typeface="Times New Roman"/>
              </a:rPr>
              <a:t>função objetivo</a:t>
            </a:r>
          </a:p>
          <a:p>
            <a:pPr marL="355600" marR="626073" indent="-342900">
              <a:lnSpc>
                <a:spcPts val="3679"/>
              </a:lnSpc>
              <a:spcBef>
                <a:spcPts val="544"/>
              </a:spcBef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sz="2800" spc="4" dirty="0" err="1" smtClean="0">
                <a:latin typeface="Times New Roman"/>
                <a:cs typeface="Times New Roman"/>
              </a:rPr>
              <a:t>Assinala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um valor real para </a:t>
            </a:r>
            <a:r>
              <a:rPr sz="2800" spc="4" dirty="0" smtClean="0">
                <a:latin typeface="Times New Roman"/>
                <a:cs typeface="Times New Roman"/>
              </a:rPr>
              <a:t>o </a:t>
            </a:r>
            <a:r>
              <a:rPr sz="2800" b="1" spc="4" dirty="0">
                <a:latin typeface="Times New Roman"/>
                <a:cs typeface="Times New Roman"/>
              </a:rPr>
              <a:t>fitness</a:t>
            </a:r>
            <a:r>
              <a:rPr sz="2800" spc="4" dirty="0">
                <a:latin typeface="Times New Roman"/>
                <a:cs typeface="Times New Roman"/>
              </a:rPr>
              <a:t> (</a:t>
            </a:r>
            <a:r>
              <a:rPr sz="2800" spc="4" dirty="0" err="1">
                <a:latin typeface="Times New Roman"/>
                <a:cs typeface="Times New Roman"/>
              </a:rPr>
              <a:t>ou</a:t>
            </a:r>
            <a:r>
              <a:rPr sz="2800" spc="4" dirty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adaptação</a:t>
            </a:r>
            <a:r>
              <a:rPr sz="2800" spc="4" dirty="0">
                <a:latin typeface="Times New Roman"/>
                <a:cs typeface="Times New Roman"/>
              </a:rPr>
              <a:t>) de cada  fenótipo, formando o </a:t>
            </a:r>
            <a:r>
              <a:rPr sz="2800" spc="4" dirty="0" err="1" smtClean="0">
                <a:latin typeface="Times New Roman"/>
                <a:cs typeface="Times New Roman"/>
              </a:rPr>
              <a:t>critério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base  para  a seleção</a:t>
            </a:r>
          </a:p>
          <a:p>
            <a:pPr marL="812799" marR="57398" indent="-342900" algn="just">
              <a:lnSpc>
                <a:spcPts val="3195"/>
              </a:lnSpc>
              <a:spcBef>
                <a:spcPts val="436"/>
              </a:spcBef>
              <a:buFont typeface="Wingdings" panose="05000000000000000000" pitchFamily="2" charset="2"/>
              <a:buChar char="§"/>
            </a:pPr>
            <a:r>
              <a:rPr sz="2800" spc="4" dirty="0" err="1" smtClean="0">
                <a:latin typeface="Times New Roman"/>
                <a:cs typeface="Times New Roman"/>
              </a:rPr>
              <a:t>Quanto</a:t>
            </a:r>
            <a:r>
              <a:rPr sz="2800" spc="4" dirty="0" smtClean="0">
                <a:latin typeface="Times New Roman"/>
                <a:cs typeface="Times New Roman"/>
              </a:rPr>
              <a:t>  </a:t>
            </a:r>
            <a:r>
              <a:rPr sz="2800" spc="4" dirty="0">
                <a:latin typeface="Times New Roman"/>
                <a:cs typeface="Times New Roman"/>
              </a:rPr>
              <a:t>maior o poder  de discriminação melhor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66414" y="5277484"/>
            <a:ext cx="1549907" cy="0"/>
          </a:xfrm>
          <a:custGeom>
            <a:avLst/>
            <a:gdLst/>
            <a:ahLst/>
            <a:cxnLst/>
            <a:rect l="l" t="t" r="r" b="b"/>
            <a:pathLst>
              <a:path w="1549907">
                <a:moveTo>
                  <a:pt x="0" y="0"/>
                </a:moveTo>
                <a:lnTo>
                  <a:pt x="1549907" y="0"/>
                </a:lnTo>
              </a:path>
            </a:pathLst>
          </a:custGeom>
          <a:ln w="164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35933" y="2574575"/>
            <a:ext cx="8049044" cy="1860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635" indent="-342900">
              <a:lnSpc>
                <a:spcPts val="3450"/>
              </a:lnSpc>
              <a:spcBef>
                <a:spcPts val="172"/>
              </a:spcBef>
              <a:buFont typeface="Wingdings" panose="05000000000000000000" pitchFamily="2" charset="2"/>
              <a:buChar char="§"/>
            </a:pPr>
            <a:r>
              <a:rPr sz="2800" spc="4" dirty="0" err="1" smtClean="0">
                <a:latin typeface="Times New Roman"/>
                <a:cs typeface="Times New Roman"/>
              </a:rPr>
              <a:t>Tipicamente</a:t>
            </a:r>
            <a:r>
              <a:rPr sz="2800" spc="4" dirty="0">
                <a:latin typeface="Times New Roman"/>
                <a:cs typeface="Times New Roman"/>
              </a:rPr>
              <a:t>, quando se fala </a:t>
            </a:r>
            <a:r>
              <a:rPr sz="2800" spc="4" dirty="0" err="1">
                <a:latin typeface="Times New Roman"/>
                <a:cs typeface="Times New Roman"/>
              </a:rPr>
              <a:t>em</a:t>
            </a:r>
            <a:r>
              <a:rPr sz="2800" spc="4" dirty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fitness</a:t>
            </a:r>
            <a:r>
              <a:rPr lang="pt-BR"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deseja</a:t>
            </a:r>
            <a:r>
              <a:rPr sz="2800" spc="4" dirty="0" smtClean="0">
                <a:latin typeface="Times New Roman"/>
                <a:cs typeface="Times New Roman"/>
              </a:rPr>
              <a:t>-se </a:t>
            </a:r>
            <a:r>
              <a:rPr sz="2800" spc="4" dirty="0" err="1">
                <a:latin typeface="Times New Roman"/>
                <a:cs typeface="Times New Roman"/>
              </a:rPr>
              <a:t>uma</a:t>
            </a:r>
            <a:r>
              <a:rPr sz="2800" spc="4" dirty="0">
                <a:latin typeface="Times New Roman"/>
                <a:cs typeface="Times New Roman"/>
              </a:rPr>
              <a:t>  </a:t>
            </a:r>
            <a:r>
              <a:rPr sz="2800" spc="4" dirty="0" smtClean="0">
                <a:latin typeface="Times New Roman"/>
                <a:cs typeface="Times New Roman"/>
              </a:rPr>
              <a:t>maxi</a:t>
            </a:r>
            <a:r>
              <a:rPr lang="pt-BR" sz="2800" spc="4" dirty="0" smtClean="0">
                <a:latin typeface="Times New Roman"/>
                <a:cs typeface="Times New Roman"/>
              </a:rPr>
              <a:t>m</a:t>
            </a:r>
            <a:r>
              <a:rPr sz="2800" spc="4" dirty="0" err="1" smtClean="0">
                <a:latin typeface="Times New Roman"/>
                <a:cs typeface="Times New Roman"/>
              </a:rPr>
              <a:t>ização</a:t>
            </a:r>
            <a:endParaRPr sz="2800" spc="4" dirty="0">
              <a:latin typeface="Times New Roman"/>
              <a:cs typeface="Times New Roman"/>
            </a:endParaRPr>
          </a:p>
          <a:p>
            <a:pPr marL="756418" indent="-342900">
              <a:lnSpc>
                <a:spcPct val="99702"/>
              </a:lnSpc>
              <a:spcBef>
                <a:spcPts val="1430"/>
              </a:spcBef>
              <a:buFont typeface="Wingdings" panose="05000000000000000000" pitchFamily="2" charset="2"/>
              <a:buChar char="§"/>
              <a:tabLst>
                <a:tab pos="749300" algn="l"/>
              </a:tabLst>
            </a:pPr>
            <a:r>
              <a:rPr sz="2800" spc="4" dirty="0" smtClean="0">
                <a:latin typeface="Times New Roman"/>
                <a:cs typeface="Times New Roman"/>
              </a:rPr>
              <a:t>Ex</a:t>
            </a:r>
            <a:r>
              <a:rPr sz="2800" spc="4" dirty="0">
                <a:latin typeface="Times New Roman"/>
                <a:cs typeface="Times New Roman"/>
              </a:rPr>
              <a:t>.: </a:t>
            </a:r>
            <a:r>
              <a:rPr lang="pt-BR" sz="2800" spc="4" dirty="0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magine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que deseja-se medir a </a:t>
            </a:r>
            <a:r>
              <a:rPr sz="2800" spc="4" dirty="0" err="1">
                <a:latin typeface="Times New Roman"/>
                <a:cs typeface="Times New Roman"/>
              </a:rPr>
              <a:t>qualidade</a:t>
            </a:r>
            <a:r>
              <a:rPr lang="pt-BR" sz="2800" spc="4" dirty="0">
                <a:latin typeface="Times New Roman"/>
                <a:cs typeface="Times New Roman"/>
              </a:rPr>
              <a:t> de</a:t>
            </a:r>
            <a:r>
              <a:rPr sz="2800" spc="4" dirty="0">
                <a:latin typeface="Times New Roman"/>
                <a:cs typeface="Times New Roman"/>
              </a:rPr>
              <a:t> uma  solução através de um ERRO. Assim,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5228843" y="4719589"/>
            <a:ext cx="282696" cy="4212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469"/>
              </a:spcBef>
            </a:pPr>
            <a:r>
              <a:rPr sz="4650" spc="0" baseline="-9350" dirty="0" smtClean="0">
                <a:latin typeface="Times New Roman"/>
                <a:cs typeface="Times New Roman"/>
              </a:rPr>
              <a:t>1</a:t>
            </a:r>
            <a:endParaRPr sz="31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24200" y="4978836"/>
            <a:ext cx="1428399" cy="502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235"/>
              </a:spcBef>
            </a:pPr>
            <a:r>
              <a:rPr sz="3100" i="1" spc="0" dirty="0" smtClean="0">
                <a:latin typeface="Times New Roman"/>
                <a:cs typeface="Times New Roman"/>
              </a:rPr>
              <a:t>fitn</a:t>
            </a:r>
            <a:r>
              <a:rPr sz="3100" i="1" spc="-4" dirty="0" smtClean="0">
                <a:latin typeface="Times New Roman"/>
                <a:cs typeface="Times New Roman"/>
              </a:rPr>
              <a:t>e</a:t>
            </a:r>
            <a:r>
              <a:rPr sz="3100" i="1" spc="0" dirty="0" smtClean="0">
                <a:latin typeface="Times New Roman"/>
                <a:cs typeface="Times New Roman"/>
              </a:rPr>
              <a:t>ss</a:t>
            </a:r>
            <a:r>
              <a:rPr sz="3100" i="1" spc="39" dirty="0" smtClean="0">
                <a:latin typeface="Times New Roman"/>
                <a:cs typeface="Times New Roman"/>
              </a:rPr>
              <a:t> </a:t>
            </a:r>
            <a:r>
              <a:rPr sz="3100" spc="0" dirty="0" smtClean="0">
                <a:latin typeface="Times New Roman"/>
                <a:cs typeface="Times New Roman"/>
              </a:rPr>
              <a:t>=</a:t>
            </a:r>
            <a:endParaRPr sz="31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36948" y="5277373"/>
            <a:ext cx="1643285" cy="513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320"/>
              </a:spcBef>
            </a:pPr>
            <a:r>
              <a:rPr sz="3100" dirty="0" smtClean="0">
                <a:latin typeface="Times New Roman"/>
                <a:cs typeface="Times New Roman"/>
              </a:rPr>
              <a:t>1</a:t>
            </a:r>
            <a:r>
              <a:rPr sz="3100" spc="-534" dirty="0" smtClean="0">
                <a:latin typeface="Times New Roman"/>
                <a:cs typeface="Times New Roman"/>
              </a:rPr>
              <a:t> </a:t>
            </a:r>
            <a:r>
              <a:rPr sz="3100" spc="0" dirty="0" smtClean="0">
                <a:latin typeface="Times New Roman"/>
                <a:cs typeface="Times New Roman"/>
              </a:rPr>
              <a:t>+</a:t>
            </a:r>
            <a:r>
              <a:rPr sz="3100" spc="-134" dirty="0" smtClean="0">
                <a:latin typeface="Times New Roman"/>
                <a:cs typeface="Times New Roman"/>
              </a:rPr>
              <a:t> </a:t>
            </a:r>
            <a:r>
              <a:rPr sz="3100" i="1" spc="4" dirty="0" smtClean="0">
                <a:latin typeface="Times New Roman"/>
                <a:cs typeface="Times New Roman"/>
              </a:rPr>
              <a:t>ERR</a:t>
            </a:r>
            <a:r>
              <a:rPr sz="3100" i="1" spc="0" dirty="0" smtClean="0">
                <a:latin typeface="Times New Roman"/>
                <a:cs typeface="Times New Roman"/>
              </a:rPr>
              <a:t>O</a:t>
            </a:r>
            <a:endParaRPr sz="31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79651" y="6105959"/>
            <a:ext cx="7834433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5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16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12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98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14" dirty="0" smtClean="0">
                <a:latin typeface="Times New Roman"/>
                <a:cs typeface="Times New Roman"/>
              </a:rPr>
              <a:t>un</a:t>
            </a:r>
            <a:r>
              <a:rPr sz="2800" spc="4" dirty="0" smtClean="0">
                <a:latin typeface="Times New Roman"/>
                <a:cs typeface="Times New Roman"/>
              </a:rPr>
              <a:t>ç</a:t>
            </a:r>
            <a:r>
              <a:rPr sz="2800" spc="-4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 </a:t>
            </a:r>
            <a:r>
              <a:rPr sz="2800" spc="121" dirty="0" smtClean="0">
                <a:latin typeface="Times New Roman"/>
                <a:cs typeface="Times New Roman"/>
              </a:rPr>
              <a:t> </a:t>
            </a:r>
            <a:r>
              <a:rPr sz="2800" b="1" spc="12" dirty="0" smtClean="0">
                <a:latin typeface="Times New Roman"/>
                <a:cs typeface="Times New Roman"/>
              </a:rPr>
              <a:t>f</a:t>
            </a:r>
            <a:r>
              <a:rPr sz="2800" b="1" spc="-6" dirty="0" smtClean="0">
                <a:latin typeface="Times New Roman"/>
                <a:cs typeface="Times New Roman"/>
              </a:rPr>
              <a:t>i</a:t>
            </a:r>
            <a:r>
              <a:rPr sz="2800" b="1" spc="6" dirty="0" smtClean="0">
                <a:latin typeface="Times New Roman"/>
                <a:cs typeface="Times New Roman"/>
              </a:rPr>
              <a:t>t</a:t>
            </a:r>
            <a:r>
              <a:rPr sz="2800" b="1" spc="0" dirty="0" smtClean="0">
                <a:latin typeface="Times New Roman"/>
                <a:cs typeface="Times New Roman"/>
              </a:rPr>
              <a:t>n</a:t>
            </a:r>
            <a:r>
              <a:rPr sz="2800" b="1" spc="12" dirty="0" smtClean="0">
                <a:latin typeface="Times New Roman"/>
                <a:cs typeface="Times New Roman"/>
              </a:rPr>
              <a:t>e</a:t>
            </a:r>
            <a:r>
              <a:rPr sz="2800" b="1" spc="0" dirty="0" smtClean="0">
                <a:latin typeface="Times New Roman"/>
                <a:cs typeface="Times New Roman"/>
              </a:rPr>
              <a:t>ss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2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lh</a:t>
            </a:r>
            <a:r>
              <a:rPr sz="2800" spc="-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9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ç</a:t>
            </a:r>
            <a:r>
              <a:rPr sz="2800" spc="9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5" name="object 15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4566414" y="5137784"/>
            <a:ext cx="154990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20"/>
          <p:cNvSpPr txBox="1"/>
          <p:nvPr/>
        </p:nvSpPr>
        <p:spPr>
          <a:xfrm>
            <a:off x="1688082" y="1581098"/>
            <a:ext cx="735171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un</a:t>
            </a:r>
            <a:r>
              <a:rPr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Avaliação - Fitness</a:t>
            </a:r>
            <a:endParaRPr sz="4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993133" y="2534951"/>
            <a:ext cx="8336100" cy="40746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marR="48635" indent="-342900" algn="just">
              <a:lnSpc>
                <a:spcPts val="3450"/>
              </a:lnSpc>
              <a:spcBef>
                <a:spcPts val="172"/>
              </a:spcBef>
              <a:buFont typeface="Wingdings" panose="05000000000000000000" pitchFamily="2" charset="2"/>
              <a:buChar char="§"/>
            </a:pPr>
            <a:r>
              <a:rPr sz="2800" spc="4" dirty="0" err="1" smtClean="0">
                <a:latin typeface="Times New Roman"/>
                <a:cs typeface="Times New Roman"/>
              </a:rPr>
              <a:t>Porém</a:t>
            </a:r>
            <a:r>
              <a:rPr sz="2800" spc="4" dirty="0">
                <a:latin typeface="Times New Roman"/>
                <a:cs typeface="Times New Roman"/>
              </a:rPr>
              <a:t>,  pode-se ter,</a:t>
            </a:r>
          </a:p>
          <a:p>
            <a:pPr marL="2754381" marR="48635" algn="just">
              <a:lnSpc>
                <a:spcPct val="95825"/>
              </a:lnSpc>
              <a:spcBef>
                <a:spcPts val="976"/>
              </a:spcBef>
            </a:pPr>
            <a:endParaRPr sz="2800" spc="4" dirty="0" smtClean="0">
              <a:latin typeface="Times New Roman"/>
              <a:cs typeface="Times New Roman"/>
            </a:endParaRPr>
          </a:p>
          <a:p>
            <a:pPr marL="469907" algn="just">
              <a:lnSpc>
                <a:spcPts val="3020"/>
              </a:lnSpc>
              <a:spcBef>
                <a:spcPts val="2638"/>
              </a:spcBef>
            </a:pPr>
            <a:r>
              <a:rPr lang="pt-BR" sz="2800" spc="4" dirty="0" smtClean="0">
                <a:latin typeface="Times New Roman"/>
                <a:cs typeface="Times New Roman"/>
              </a:rPr>
              <a:t>em que </a:t>
            </a:r>
            <a:r>
              <a:rPr sz="2800" spc="4" dirty="0" err="1" smtClean="0">
                <a:latin typeface="Times New Roman"/>
                <a:cs typeface="Times New Roman"/>
              </a:rPr>
              <a:t>quan</a:t>
            </a:r>
            <a:r>
              <a:rPr lang="pt-BR" sz="2800" spc="4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o </a:t>
            </a:r>
            <a:r>
              <a:rPr sz="2800" spc="4" dirty="0" err="1" smtClean="0">
                <a:latin typeface="Times New Roman"/>
                <a:cs typeface="Times New Roman"/>
              </a:rPr>
              <a:t>menor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a </a:t>
            </a:r>
            <a:r>
              <a:rPr sz="2800" spc="4" dirty="0" err="1" smtClean="0">
                <a:latin typeface="Times New Roman"/>
                <a:cs typeface="Times New Roman"/>
              </a:rPr>
              <a:t>função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de fitness, </a:t>
            </a:r>
            <a:r>
              <a:rPr sz="2800" spc="4" dirty="0" err="1">
                <a:latin typeface="Times New Roman"/>
                <a:cs typeface="Times New Roman"/>
              </a:rPr>
              <a:t>melhor</a:t>
            </a:r>
            <a:r>
              <a:rPr sz="2800" spc="4" dirty="0">
                <a:latin typeface="Times New Roman"/>
                <a:cs typeface="Times New Roman"/>
              </a:rPr>
              <a:t> </a:t>
            </a:r>
            <a:r>
              <a:rPr lang="pt-BR" sz="2800" spc="4" dirty="0" smtClean="0">
                <a:latin typeface="Times New Roman"/>
                <a:cs typeface="Times New Roman"/>
              </a:rPr>
              <a:t>é a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solução</a:t>
            </a:r>
          </a:p>
          <a:p>
            <a:pPr marL="355606" marR="3049" indent="-342906" algn="just">
              <a:lnSpc>
                <a:spcPts val="3679"/>
              </a:lnSpc>
              <a:spcBef>
                <a:spcPts val="585"/>
              </a:spcBef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sz="2800" b="1" spc="4" dirty="0" err="1" smtClean="0">
                <a:latin typeface="Times New Roman"/>
                <a:cs typeface="Times New Roman"/>
              </a:rPr>
              <a:t>Contudo</a:t>
            </a:r>
            <a:r>
              <a:rPr sz="2800" b="1" spc="4" dirty="0" smtClean="0">
                <a:latin typeface="Times New Roman"/>
                <a:cs typeface="Times New Roman"/>
              </a:rPr>
              <a:t> </a:t>
            </a:r>
            <a:r>
              <a:rPr sz="2800" b="1" spc="4" dirty="0">
                <a:latin typeface="Times New Roman"/>
                <a:cs typeface="Times New Roman"/>
              </a:rPr>
              <a:t>a primeira forma é bem </a:t>
            </a:r>
            <a:r>
              <a:rPr sz="2800" b="1" spc="4" dirty="0" err="1">
                <a:latin typeface="Times New Roman"/>
                <a:cs typeface="Times New Roman"/>
              </a:rPr>
              <a:t>mais</a:t>
            </a:r>
            <a:r>
              <a:rPr sz="2800" b="1" spc="4" dirty="0">
                <a:latin typeface="Times New Roman"/>
                <a:cs typeface="Times New Roman"/>
              </a:rPr>
              <a:t> </a:t>
            </a:r>
            <a:r>
              <a:rPr sz="2800" b="1" spc="4" dirty="0" err="1" smtClean="0">
                <a:latin typeface="Times New Roman"/>
                <a:cs typeface="Times New Roman"/>
              </a:rPr>
              <a:t>intuitiva</a:t>
            </a:r>
            <a:r>
              <a:rPr sz="2800" b="1" spc="4" dirty="0">
                <a:latin typeface="Times New Roman"/>
                <a:cs typeface="Times New Roman"/>
              </a:rPr>
              <a:t>, </a:t>
            </a:r>
            <a:r>
              <a:rPr lang="pt-BR" sz="2800" b="1" spc="4" dirty="0" smtClean="0">
                <a:latin typeface="Times New Roman"/>
                <a:cs typeface="Times New Roman"/>
              </a:rPr>
              <a:t>já</a:t>
            </a:r>
            <a:r>
              <a:rPr sz="2800" b="1" spc="4" dirty="0" smtClean="0">
                <a:latin typeface="Times New Roman"/>
                <a:cs typeface="Times New Roman"/>
              </a:rPr>
              <a:t> </a:t>
            </a:r>
            <a:r>
              <a:rPr sz="2800" b="1" spc="4" dirty="0">
                <a:latin typeface="Times New Roman"/>
                <a:cs typeface="Times New Roman"/>
              </a:rPr>
              <a:t>que a função de </a:t>
            </a:r>
            <a:r>
              <a:rPr sz="2800" b="1" spc="4" dirty="0" smtClean="0">
                <a:latin typeface="Times New Roman"/>
                <a:cs typeface="Times New Roman"/>
              </a:rPr>
              <a:t>fitness </a:t>
            </a:r>
            <a:r>
              <a:rPr sz="2800" b="1" spc="4" dirty="0">
                <a:latin typeface="Times New Roman"/>
                <a:cs typeface="Times New Roman"/>
              </a:rPr>
              <a:t>é associada com a qualidade da </a:t>
            </a:r>
            <a:r>
              <a:rPr sz="2800" b="1" spc="4" dirty="0" err="1" smtClean="0">
                <a:latin typeface="Times New Roman"/>
                <a:cs typeface="Times New Roman"/>
              </a:rPr>
              <a:t>solução</a:t>
            </a:r>
            <a:endParaRPr sz="2800" b="1" spc="4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0"/>
          <p:cNvSpPr txBox="1"/>
          <p:nvPr/>
        </p:nvSpPr>
        <p:spPr>
          <a:xfrm>
            <a:off x="1688082" y="1581098"/>
            <a:ext cx="735171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un</a:t>
            </a:r>
            <a:r>
              <a:rPr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97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Avaliação - Fitness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7" name="object 19"/>
          <p:cNvSpPr txBox="1"/>
          <p:nvPr/>
        </p:nvSpPr>
        <p:spPr>
          <a:xfrm>
            <a:off x="3413498" y="3048000"/>
            <a:ext cx="2883918" cy="502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235"/>
              </a:spcBef>
            </a:pPr>
            <a:r>
              <a:rPr sz="3100" i="1" spc="0" dirty="0" smtClean="0">
                <a:latin typeface="Times New Roman"/>
                <a:cs typeface="Times New Roman"/>
              </a:rPr>
              <a:t>fitn</a:t>
            </a:r>
            <a:r>
              <a:rPr sz="3100" i="1" spc="-4" dirty="0" smtClean="0">
                <a:latin typeface="Times New Roman"/>
                <a:cs typeface="Times New Roman"/>
              </a:rPr>
              <a:t>e</a:t>
            </a:r>
            <a:r>
              <a:rPr sz="3100" i="1" spc="0" dirty="0" smtClean="0">
                <a:latin typeface="Times New Roman"/>
                <a:cs typeface="Times New Roman"/>
              </a:rPr>
              <a:t>ss</a:t>
            </a:r>
            <a:r>
              <a:rPr sz="3100" i="1" spc="39" dirty="0" smtClean="0">
                <a:latin typeface="Times New Roman"/>
                <a:cs typeface="Times New Roman"/>
              </a:rPr>
              <a:t> </a:t>
            </a:r>
            <a:r>
              <a:rPr sz="3100" spc="0" dirty="0" smtClean="0">
                <a:latin typeface="Times New Roman"/>
                <a:cs typeface="Times New Roman"/>
              </a:rPr>
              <a:t>=</a:t>
            </a:r>
            <a:r>
              <a:rPr lang="pt-BR" sz="3100" spc="0" dirty="0" smtClean="0">
                <a:latin typeface="Times New Roman"/>
                <a:cs typeface="Times New Roman"/>
              </a:rPr>
              <a:t> ERRO</a:t>
            </a:r>
            <a:endParaRPr sz="31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688083" y="1581098"/>
            <a:ext cx="261858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pu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16933" y="2567232"/>
            <a:ext cx="8836667" cy="4062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marR="48635" indent="-285750">
              <a:lnSpc>
                <a:spcPts val="3025"/>
              </a:lnSpc>
              <a:spcBef>
                <a:spcPts val="151"/>
              </a:spcBef>
              <a:buFont typeface="Wingdings" panose="05000000000000000000" pitchFamily="2" charset="2"/>
              <a:buChar char="§"/>
            </a:pPr>
            <a:r>
              <a:rPr sz="2800" spc="4" dirty="0" smtClean="0">
                <a:latin typeface="Times New Roman"/>
                <a:cs typeface="Times New Roman"/>
              </a:rPr>
              <a:t>É </a:t>
            </a:r>
            <a:r>
              <a:rPr sz="2800" spc="4" dirty="0">
                <a:latin typeface="Times New Roman"/>
                <a:cs typeface="Times New Roman"/>
              </a:rPr>
              <a:t>um conjunto de </a:t>
            </a:r>
            <a:r>
              <a:rPr sz="2800" spc="4" dirty="0" err="1">
                <a:latin typeface="Times New Roman"/>
                <a:cs typeface="Times New Roman"/>
              </a:rPr>
              <a:t>possíveis</a:t>
            </a:r>
            <a:r>
              <a:rPr sz="2800" spc="4" dirty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soluções</a:t>
            </a:r>
            <a:r>
              <a:rPr lang="pt-BR" sz="2800" spc="4" dirty="0" smtClean="0">
                <a:latin typeface="Times New Roman"/>
                <a:cs typeface="Times New Roman"/>
              </a:rPr>
              <a:t> (estáticas)</a:t>
            </a:r>
            <a:endParaRPr sz="2800" spc="4" dirty="0">
              <a:latin typeface="Times New Roman"/>
              <a:cs typeface="Times New Roman"/>
            </a:endParaRPr>
          </a:p>
          <a:p>
            <a:pPr marL="355606" indent="-342906">
              <a:lnSpc>
                <a:spcPct val="100041"/>
              </a:lnSpc>
              <a:spcBef>
                <a:spcPts val="673"/>
              </a:spcBef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sz="2800" spc="4" dirty="0" err="1" smtClean="0">
                <a:latin typeface="Times New Roman"/>
                <a:cs typeface="Times New Roman"/>
              </a:rPr>
              <a:t>Usualmente</a:t>
            </a:r>
            <a:r>
              <a:rPr sz="2800" spc="4" dirty="0" smtClean="0">
                <a:latin typeface="Times New Roman"/>
                <a:cs typeface="Times New Roman"/>
              </a:rPr>
              <a:t> tem </a:t>
            </a:r>
            <a:r>
              <a:rPr sz="2800" spc="4" dirty="0">
                <a:latin typeface="Times New Roman"/>
                <a:cs typeface="Times New Roman"/>
              </a:rPr>
              <a:t>um </a:t>
            </a:r>
            <a:r>
              <a:rPr sz="2800" spc="4" dirty="0" err="1">
                <a:latin typeface="Times New Roman"/>
                <a:cs typeface="Times New Roman"/>
              </a:rPr>
              <a:t>tamanho</a:t>
            </a:r>
            <a:r>
              <a:rPr sz="2800" spc="4" dirty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fi</a:t>
            </a:r>
            <a:r>
              <a:rPr lang="pt-BR" sz="2800" spc="4" dirty="0" smtClean="0">
                <a:latin typeface="Times New Roman"/>
                <a:cs typeface="Times New Roman"/>
              </a:rPr>
              <a:t>x</a:t>
            </a:r>
            <a:r>
              <a:rPr sz="2800" spc="4" dirty="0" smtClean="0">
                <a:latin typeface="Times New Roman"/>
                <a:cs typeface="Times New Roman"/>
              </a:rPr>
              <a:t>o </a:t>
            </a:r>
            <a:r>
              <a:rPr sz="2800" spc="4" dirty="0">
                <a:latin typeface="Times New Roman"/>
                <a:cs typeface="Times New Roman"/>
              </a:rPr>
              <a:t>e é um </a:t>
            </a:r>
            <a:r>
              <a:rPr sz="2800" spc="4" dirty="0" smtClean="0">
                <a:latin typeface="Times New Roman"/>
                <a:cs typeface="Times New Roman"/>
              </a:rPr>
              <a:t>multi-</a:t>
            </a:r>
            <a:r>
              <a:rPr sz="2800" spc="4" dirty="0" err="1" smtClean="0">
                <a:latin typeface="Times New Roman"/>
                <a:cs typeface="Times New Roman"/>
              </a:rPr>
              <a:t>conjunto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de genótipos</a:t>
            </a:r>
          </a:p>
          <a:p>
            <a:pPr marL="355597" marR="144522" indent="-342897">
              <a:lnSpc>
                <a:spcPct val="100041"/>
              </a:lnSpc>
              <a:spcBef>
                <a:spcPts val="687"/>
              </a:spcBef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sz="2800" spc="4" dirty="0" err="1" smtClean="0">
                <a:latin typeface="Times New Roman"/>
                <a:cs typeface="Times New Roman"/>
              </a:rPr>
              <a:t>Alguns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AEs sofisticados também consideram estruturas </a:t>
            </a:r>
            <a:r>
              <a:rPr sz="2800" spc="4" dirty="0" err="1">
                <a:latin typeface="Times New Roman"/>
                <a:cs typeface="Times New Roman"/>
              </a:rPr>
              <a:t>espaciais</a:t>
            </a:r>
            <a:r>
              <a:rPr sz="2800" spc="4" dirty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sobre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a população, e.g</a:t>
            </a:r>
            <a:r>
              <a:rPr sz="2800" spc="4" dirty="0" smtClean="0">
                <a:latin typeface="Times New Roman"/>
                <a:cs typeface="Times New Roman"/>
              </a:rPr>
              <a:t>., </a:t>
            </a:r>
            <a:r>
              <a:rPr sz="2800" spc="4" dirty="0">
                <a:latin typeface="Times New Roman"/>
                <a:cs typeface="Times New Roman"/>
              </a:rPr>
              <a:t>uma grade</a:t>
            </a:r>
          </a:p>
          <a:p>
            <a:pPr marL="755656" marR="48635" indent="-285750">
              <a:lnSpc>
                <a:spcPct val="95825"/>
              </a:lnSpc>
              <a:spcBef>
                <a:spcPts val="533"/>
              </a:spcBef>
              <a:buFont typeface="Wingdings" panose="05000000000000000000" pitchFamily="2" charset="2"/>
              <a:buChar char="§"/>
            </a:pPr>
            <a:r>
              <a:rPr sz="2800" spc="4" dirty="0" smtClean="0">
                <a:latin typeface="Times New Roman"/>
                <a:cs typeface="Times New Roman"/>
              </a:rPr>
              <a:t>Este </a:t>
            </a:r>
            <a:r>
              <a:rPr sz="2800" spc="4" dirty="0">
                <a:latin typeface="Times New Roman"/>
                <a:cs typeface="Times New Roman"/>
              </a:rPr>
              <a:t>tipo de característica é muito comum  quando o </a:t>
            </a:r>
            <a:r>
              <a:rPr sz="2800" spc="4" dirty="0" smtClean="0">
                <a:latin typeface="Times New Roman"/>
                <a:cs typeface="Times New Roman"/>
              </a:rPr>
              <a:t>AE</a:t>
            </a:r>
            <a:r>
              <a:rPr lang="pt-BR"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está</a:t>
            </a:r>
            <a:r>
              <a:rPr sz="2800" spc="4" dirty="0" smtClean="0">
                <a:latin typeface="Times New Roman"/>
                <a:cs typeface="Times New Roman"/>
              </a:rPr>
              <a:t>  </a:t>
            </a:r>
            <a:r>
              <a:rPr sz="2800" spc="4" dirty="0">
                <a:latin typeface="Times New Roman"/>
                <a:cs typeface="Times New Roman"/>
              </a:rPr>
              <a:t>sobre  uma  arquitetura paralela de </a:t>
            </a:r>
            <a:r>
              <a:rPr sz="2800" spc="4" dirty="0" err="1">
                <a:latin typeface="Times New Roman"/>
                <a:cs typeface="Times New Roman"/>
              </a:rPr>
              <a:t>processamento</a:t>
            </a:r>
            <a:r>
              <a:rPr sz="2800" spc="4" dirty="0" smtClean="0">
                <a:latin typeface="Times New Roman"/>
                <a:cs typeface="Times New Roman"/>
              </a:rPr>
              <a:t>.</a:t>
            </a:r>
            <a:endParaRPr lang="pt-BR" sz="2800" spc="4" dirty="0" smtClean="0">
              <a:latin typeface="Times New Roman"/>
              <a:cs typeface="Times New Roman"/>
            </a:endParaRPr>
          </a:p>
          <a:p>
            <a:pPr marL="755656" marR="48635" indent="-285750">
              <a:lnSpc>
                <a:spcPct val="95825"/>
              </a:lnSpc>
              <a:spcBef>
                <a:spcPts val="533"/>
              </a:spcBef>
              <a:buFont typeface="Wingdings" panose="05000000000000000000" pitchFamily="2" charset="2"/>
              <a:buChar char="§"/>
            </a:pPr>
            <a:r>
              <a:rPr lang="pt-BR" sz="2800" spc="4" dirty="0" smtClean="0">
                <a:latin typeface="Times New Roman"/>
                <a:cs typeface="Times New Roman"/>
              </a:rPr>
              <a:t>Também é usado para se referir à questões como distância e vizinhança</a:t>
            </a:r>
            <a:endParaRPr sz="2800" spc="4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688083" y="1581098"/>
            <a:ext cx="261858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Po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pu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93133" y="2574575"/>
            <a:ext cx="8319525" cy="39055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398" indent="-342900">
              <a:lnSpc>
                <a:spcPts val="3450"/>
              </a:lnSpc>
              <a:spcBef>
                <a:spcPts val="172"/>
              </a:spcBef>
              <a:buFont typeface="Wingdings" panose="05000000000000000000" pitchFamily="2" charset="2"/>
              <a:buChar char="§"/>
            </a:pPr>
            <a:r>
              <a:rPr sz="2800" spc="4" dirty="0" err="1" smtClean="0">
                <a:latin typeface="Times New Roman"/>
                <a:cs typeface="Times New Roman"/>
              </a:rPr>
              <a:t>Os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operadores de </a:t>
            </a:r>
            <a:r>
              <a:rPr sz="2800" spc="4" dirty="0" err="1">
                <a:latin typeface="Times New Roman"/>
                <a:cs typeface="Times New Roman"/>
              </a:rPr>
              <a:t>seleção</a:t>
            </a:r>
            <a:r>
              <a:rPr sz="2800" spc="4" dirty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usualmente</a:t>
            </a:r>
            <a:r>
              <a:rPr lang="pt-BR"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utilizam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unicamente informações da população</a:t>
            </a:r>
          </a:p>
          <a:p>
            <a:pPr marL="756409" marR="330513" indent="-342900">
              <a:lnSpc>
                <a:spcPct val="100041"/>
              </a:lnSpc>
              <a:spcBef>
                <a:spcPts val="653"/>
              </a:spcBef>
              <a:buFont typeface="Wingdings" panose="05000000000000000000" pitchFamily="2" charset="2"/>
              <a:buChar char="§"/>
              <a:tabLst>
                <a:tab pos="749300" algn="l"/>
              </a:tabLst>
            </a:pPr>
            <a:r>
              <a:rPr sz="2800" spc="4" dirty="0" smtClean="0">
                <a:latin typeface="Times New Roman"/>
                <a:cs typeface="Times New Roman"/>
              </a:rPr>
              <a:t>As </a:t>
            </a:r>
            <a:r>
              <a:rPr sz="2800" spc="4" dirty="0">
                <a:latin typeface="Times New Roman"/>
                <a:cs typeface="Times New Roman"/>
              </a:rPr>
              <a:t>probabilidades de seleção são referentes à geração atual</a:t>
            </a:r>
          </a:p>
          <a:p>
            <a:pPr marL="355598" indent="-342900">
              <a:lnSpc>
                <a:spcPct val="99658"/>
              </a:lnSpc>
              <a:spcBef>
                <a:spcPts val="794"/>
              </a:spcBef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sz="2800" spc="4" dirty="0" smtClean="0">
                <a:latin typeface="Times New Roman"/>
                <a:cs typeface="Times New Roman"/>
              </a:rPr>
              <a:t>A </a:t>
            </a:r>
            <a:r>
              <a:rPr sz="2800" b="1" spc="4" dirty="0">
                <a:latin typeface="Times New Roman"/>
                <a:cs typeface="Times New Roman"/>
              </a:rPr>
              <a:t>diversidade</a:t>
            </a:r>
            <a:r>
              <a:rPr sz="2800" spc="4" dirty="0">
                <a:latin typeface="Times New Roman"/>
                <a:cs typeface="Times New Roman"/>
              </a:rPr>
              <a:t> de uma  população refere-se ao diferente número de fitness</a:t>
            </a:r>
            <a:r>
              <a:rPr sz="2800" spc="4" dirty="0" smtClean="0">
                <a:latin typeface="Times New Roman"/>
                <a:cs typeface="Times New Roman"/>
              </a:rPr>
              <a:t>, </a:t>
            </a:r>
            <a:r>
              <a:rPr sz="2800" spc="4" dirty="0" err="1">
                <a:latin typeface="Times New Roman"/>
                <a:cs typeface="Times New Roman"/>
              </a:rPr>
              <a:t>fenótipos</a:t>
            </a:r>
            <a:r>
              <a:rPr sz="2800" spc="4" dirty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lang="pt-BR"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genótipos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presentes</a:t>
            </a:r>
            <a:endParaRPr lang="pt-BR" sz="2800" spc="4" dirty="0" smtClean="0">
              <a:latin typeface="Times New Roman"/>
              <a:cs typeface="Times New Roman"/>
            </a:endParaRPr>
          </a:p>
          <a:p>
            <a:pPr marL="355598" indent="-342900">
              <a:lnSpc>
                <a:spcPct val="99658"/>
              </a:lnSpc>
              <a:spcBef>
                <a:spcPts val="794"/>
              </a:spcBef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pt-BR" sz="2800" spc="4" dirty="0" smtClean="0">
                <a:latin typeface="Times New Roman"/>
                <a:cs typeface="Times New Roman"/>
              </a:rPr>
              <a:t>Geralmente, a população é fixa e se renova com base no fitness dos indivíduos.</a:t>
            </a:r>
            <a:endParaRPr sz="2800" spc="4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688082" y="1581098"/>
            <a:ext cx="72273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an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smo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de Seleção dos Pais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5933" y="2532181"/>
            <a:ext cx="8732891" cy="4554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450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r>
              <a:rPr sz="2800" spc="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ssin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9" dirty="0" err="1" smtClean="0">
                <a:latin typeface="Times New Roman"/>
                <a:cs typeface="Times New Roman"/>
              </a:rPr>
              <a:t>l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9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14" dirty="0" smtClean="0">
                <a:latin typeface="Times New Roman"/>
                <a:cs typeface="Times New Roman"/>
              </a:rPr>
              <a:t>b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b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li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7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in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iv</a:t>
            </a:r>
            <a:r>
              <a:rPr sz="2800" spc="9" dirty="0" smtClean="0">
                <a:latin typeface="Times New Roman"/>
                <a:cs typeface="Times New Roman"/>
              </a:rPr>
              <a:t>í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14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-5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16" dirty="0" err="1" smtClean="0">
                <a:latin typeface="Times New Roman"/>
                <a:cs typeface="Times New Roman"/>
              </a:rPr>
              <a:t>u</a:t>
            </a:r>
            <a:r>
              <a:rPr sz="2800" spc="11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16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m</a:t>
            </a:r>
            <a:r>
              <a:rPr sz="2800" spc="11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lang="pt-BR" sz="2800" spc="0" dirty="0" smtClean="0">
                <a:latin typeface="Times New Roman"/>
                <a:cs typeface="Times New Roman"/>
              </a:rPr>
              <a:t>o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p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is</a:t>
            </a:r>
            <a:r>
              <a:rPr sz="2800" spc="0" dirty="0" smtClean="0">
                <a:latin typeface="Times New Roman"/>
                <a:cs typeface="Times New Roman"/>
              </a:rPr>
              <a:t>,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29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q</a:t>
            </a:r>
            <a:r>
              <a:rPr sz="2800" spc="1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697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depe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5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11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7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us </a:t>
            </a:r>
            <a:r>
              <a:rPr sz="2800" spc="15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pec</a:t>
            </a:r>
            <a:r>
              <a:rPr sz="2800" spc="0" dirty="0" smtClean="0">
                <a:latin typeface="Times New Roman"/>
                <a:cs typeface="Times New Roman"/>
              </a:rPr>
              <a:t>tiv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69" dirty="0" smtClean="0">
                <a:latin typeface="Times New Roman"/>
                <a:cs typeface="Times New Roman"/>
              </a:rPr>
              <a:t> </a:t>
            </a:r>
            <a:r>
              <a:rPr sz="2800" b="1" spc="14" dirty="0" smtClean="0">
                <a:latin typeface="Times New Roman"/>
                <a:cs typeface="Times New Roman"/>
              </a:rPr>
              <a:t>v</a:t>
            </a:r>
            <a:r>
              <a:rPr sz="2800" b="1" spc="4" dirty="0" smtClean="0">
                <a:latin typeface="Times New Roman"/>
                <a:cs typeface="Times New Roman"/>
              </a:rPr>
              <a:t>a</a:t>
            </a:r>
            <a:r>
              <a:rPr sz="2800" b="1" spc="-4" dirty="0" smtClean="0">
                <a:latin typeface="Times New Roman"/>
                <a:cs typeface="Times New Roman"/>
              </a:rPr>
              <a:t>l</a:t>
            </a:r>
            <a:r>
              <a:rPr sz="2800" b="1" spc="0" dirty="0" smtClean="0">
                <a:latin typeface="Times New Roman"/>
                <a:cs typeface="Times New Roman"/>
              </a:rPr>
              <a:t>or</a:t>
            </a:r>
            <a:r>
              <a:rPr sz="2800" b="1" spc="-4" dirty="0" smtClean="0">
                <a:latin typeface="Times New Roman"/>
                <a:cs typeface="Times New Roman"/>
              </a:rPr>
              <a:t>e</a:t>
            </a:r>
            <a:r>
              <a:rPr sz="2800" b="1" spc="0" dirty="0" smtClean="0">
                <a:latin typeface="Times New Roman"/>
                <a:cs typeface="Times New Roman"/>
              </a:rPr>
              <a:t>s </a:t>
            </a:r>
            <a:r>
              <a:rPr sz="2800" b="1" spc="6" dirty="0" smtClean="0">
                <a:latin typeface="Times New Roman"/>
                <a:cs typeface="Times New Roman"/>
              </a:rPr>
              <a:t>d</a:t>
            </a:r>
            <a:r>
              <a:rPr sz="2800" b="1" spc="0" dirty="0" smtClean="0">
                <a:latin typeface="Times New Roman"/>
                <a:cs typeface="Times New Roman"/>
              </a:rPr>
              <a:t>e</a:t>
            </a:r>
            <a:r>
              <a:rPr sz="2800" b="1" spc="-52" dirty="0" smtClean="0">
                <a:latin typeface="Times New Roman"/>
                <a:cs typeface="Times New Roman"/>
              </a:rPr>
              <a:t> </a:t>
            </a:r>
            <a:r>
              <a:rPr sz="2800" b="1" spc="-4" dirty="0" smtClean="0">
                <a:latin typeface="Times New Roman"/>
                <a:cs typeface="Times New Roman"/>
              </a:rPr>
              <a:t>Fi</a:t>
            </a:r>
            <a:r>
              <a:rPr sz="2800" b="1" spc="4" dirty="0" smtClean="0">
                <a:latin typeface="Times New Roman"/>
                <a:cs typeface="Times New Roman"/>
              </a:rPr>
              <a:t>t</a:t>
            </a:r>
            <a:r>
              <a:rPr sz="2800" b="1" spc="9" dirty="0" smtClean="0">
                <a:latin typeface="Times New Roman"/>
                <a:cs typeface="Times New Roman"/>
              </a:rPr>
              <a:t>ne</a:t>
            </a:r>
            <a:r>
              <a:rPr sz="2800" b="1" spc="0" dirty="0" smtClean="0">
                <a:latin typeface="Times New Roman"/>
                <a:cs typeface="Times New Roman"/>
              </a:rPr>
              <a:t>ss</a:t>
            </a:r>
            <a:endParaRPr lang="pt-BR" sz="2800" b="1" dirty="0">
              <a:latin typeface="Times New Roman"/>
              <a:cs typeface="Times New Roman"/>
            </a:endParaRPr>
          </a:p>
          <a:p>
            <a:pPr marL="755650" lvl="1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r>
              <a:rPr lang="pt-BR" sz="2400" b="1" dirty="0" smtClean="0">
                <a:latin typeface="Times New Roman"/>
                <a:cs typeface="Times New Roman"/>
              </a:rPr>
              <a:t>Qu</a:t>
            </a:r>
            <a:r>
              <a:rPr lang="pt-BR" sz="2400" b="1" spc="6" dirty="0" smtClean="0">
                <a:latin typeface="Times New Roman"/>
                <a:cs typeface="Times New Roman"/>
              </a:rPr>
              <a:t>a</a:t>
            </a:r>
            <a:r>
              <a:rPr lang="pt-BR" sz="2400" b="1" dirty="0" smtClean="0">
                <a:latin typeface="Times New Roman"/>
                <a:cs typeface="Times New Roman"/>
              </a:rPr>
              <a:t>nto</a:t>
            </a:r>
            <a:r>
              <a:rPr lang="pt-BR" sz="2400" b="1" spc="-59" dirty="0" smtClean="0">
                <a:latin typeface="Times New Roman"/>
                <a:cs typeface="Times New Roman"/>
              </a:rPr>
              <a:t> </a:t>
            </a:r>
            <a:r>
              <a:rPr lang="pt-BR" sz="2400" b="1" spc="6" dirty="0">
                <a:latin typeface="Times New Roman"/>
                <a:cs typeface="Times New Roman"/>
              </a:rPr>
              <a:t>ma</a:t>
            </a:r>
            <a:r>
              <a:rPr lang="pt-BR" sz="2400" b="1" spc="-6" dirty="0">
                <a:latin typeface="Times New Roman"/>
                <a:cs typeface="Times New Roman"/>
              </a:rPr>
              <a:t>i</a:t>
            </a:r>
            <a:r>
              <a:rPr lang="pt-BR" sz="2400" b="1" dirty="0">
                <a:latin typeface="Times New Roman"/>
                <a:cs typeface="Times New Roman"/>
              </a:rPr>
              <a:t>s</a:t>
            </a:r>
            <a:r>
              <a:rPr lang="pt-BR" sz="2400" b="1" spc="-38" dirty="0">
                <a:latin typeface="Times New Roman"/>
                <a:cs typeface="Times New Roman"/>
              </a:rPr>
              <a:t> </a:t>
            </a:r>
            <a:r>
              <a:rPr lang="pt-BR" sz="2400" b="1" spc="6" dirty="0">
                <a:latin typeface="Times New Roman"/>
                <a:cs typeface="Times New Roman"/>
              </a:rPr>
              <a:t>a</a:t>
            </a:r>
            <a:r>
              <a:rPr lang="pt-BR" sz="2400" b="1" dirty="0">
                <a:latin typeface="Times New Roman"/>
                <a:cs typeface="Times New Roman"/>
              </a:rPr>
              <a:t>pt</a:t>
            </a:r>
            <a:r>
              <a:rPr lang="pt-BR" sz="2400" b="1" spc="-6" dirty="0">
                <a:latin typeface="Times New Roman"/>
                <a:cs typeface="Times New Roman"/>
              </a:rPr>
              <a:t>o</a:t>
            </a:r>
            <a:r>
              <a:rPr lang="pt-BR" sz="2400" b="1" dirty="0">
                <a:latin typeface="Times New Roman"/>
                <a:cs typeface="Times New Roman"/>
              </a:rPr>
              <a:t>,</a:t>
            </a:r>
            <a:r>
              <a:rPr lang="pt-BR" sz="2400" b="1" spc="213" dirty="0">
                <a:latin typeface="Times New Roman"/>
                <a:cs typeface="Times New Roman"/>
              </a:rPr>
              <a:t> </a:t>
            </a:r>
            <a:r>
              <a:rPr lang="pt-BR" sz="2400" b="1" spc="6" dirty="0">
                <a:latin typeface="Times New Roman"/>
                <a:cs typeface="Times New Roman"/>
              </a:rPr>
              <a:t>ma</a:t>
            </a:r>
            <a:r>
              <a:rPr lang="pt-BR" sz="2400" b="1" spc="-6" dirty="0">
                <a:latin typeface="Times New Roman"/>
                <a:cs typeface="Times New Roman"/>
              </a:rPr>
              <a:t>io</a:t>
            </a:r>
            <a:r>
              <a:rPr lang="pt-BR" sz="2400" b="1" dirty="0">
                <a:latin typeface="Times New Roman"/>
                <a:cs typeface="Times New Roman"/>
              </a:rPr>
              <a:t>r</a:t>
            </a:r>
            <a:r>
              <a:rPr lang="pt-BR" sz="2400" b="1" spc="-86" dirty="0">
                <a:latin typeface="Times New Roman"/>
                <a:cs typeface="Times New Roman"/>
              </a:rPr>
              <a:t> </a:t>
            </a:r>
            <a:r>
              <a:rPr lang="pt-BR" sz="2400" b="1" dirty="0">
                <a:latin typeface="Times New Roman"/>
                <a:cs typeface="Times New Roman"/>
              </a:rPr>
              <a:t>o</a:t>
            </a:r>
            <a:r>
              <a:rPr lang="pt-BR" sz="2400" b="1" spc="375" dirty="0">
                <a:latin typeface="Times New Roman"/>
                <a:cs typeface="Times New Roman"/>
              </a:rPr>
              <a:t> </a:t>
            </a:r>
            <a:r>
              <a:rPr lang="pt-BR" sz="2400" b="1" dirty="0">
                <a:latin typeface="Times New Roman"/>
                <a:cs typeface="Times New Roman"/>
              </a:rPr>
              <a:t>p</a:t>
            </a:r>
            <a:r>
              <a:rPr lang="pt-BR" sz="2400" b="1" spc="-6" dirty="0">
                <a:latin typeface="Times New Roman"/>
                <a:cs typeface="Times New Roman"/>
              </a:rPr>
              <a:t>o</a:t>
            </a:r>
            <a:r>
              <a:rPr lang="pt-BR" sz="2400" b="1" dirty="0">
                <a:latin typeface="Times New Roman"/>
                <a:cs typeface="Times New Roman"/>
              </a:rPr>
              <a:t>d</a:t>
            </a:r>
            <a:r>
              <a:rPr lang="pt-BR" sz="2400" b="1" spc="6" dirty="0">
                <a:latin typeface="Times New Roman"/>
                <a:cs typeface="Times New Roman"/>
              </a:rPr>
              <a:t>e</a:t>
            </a:r>
            <a:r>
              <a:rPr lang="pt-BR" sz="2400" b="1" dirty="0">
                <a:latin typeface="Times New Roman"/>
                <a:cs typeface="Times New Roman"/>
              </a:rPr>
              <a:t>r</a:t>
            </a:r>
            <a:r>
              <a:rPr lang="pt-BR" sz="2400" b="1" spc="-110" dirty="0">
                <a:latin typeface="Times New Roman"/>
                <a:cs typeface="Times New Roman"/>
              </a:rPr>
              <a:t> </a:t>
            </a:r>
            <a:r>
              <a:rPr lang="pt-BR" sz="2400" b="1" dirty="0">
                <a:latin typeface="Times New Roman"/>
                <a:cs typeface="Times New Roman"/>
              </a:rPr>
              <a:t>de</a:t>
            </a:r>
            <a:r>
              <a:rPr lang="pt-BR" sz="2400" b="1" spc="-40" dirty="0">
                <a:latin typeface="Times New Roman"/>
                <a:cs typeface="Times New Roman"/>
              </a:rPr>
              <a:t> </a:t>
            </a:r>
            <a:r>
              <a:rPr lang="pt-BR" sz="2400" b="1" spc="4" dirty="0" smtClean="0">
                <a:latin typeface="Times New Roman"/>
                <a:cs typeface="Times New Roman"/>
              </a:rPr>
              <a:t>r</a:t>
            </a:r>
            <a:r>
              <a:rPr lang="pt-BR" sz="2400" b="1" spc="-9" dirty="0" smtClean="0">
                <a:latin typeface="Times New Roman"/>
                <a:cs typeface="Times New Roman"/>
              </a:rPr>
              <a:t>e</a:t>
            </a:r>
            <a:r>
              <a:rPr lang="pt-BR" sz="2400" b="1" dirty="0" smtClean="0">
                <a:latin typeface="Times New Roman"/>
                <a:cs typeface="Times New Roman"/>
              </a:rPr>
              <a:t>p</a:t>
            </a:r>
            <a:r>
              <a:rPr lang="pt-BR" sz="2400" b="1" spc="4" dirty="0" smtClean="0">
                <a:latin typeface="Times New Roman"/>
                <a:cs typeface="Times New Roman"/>
              </a:rPr>
              <a:t>r</a:t>
            </a:r>
            <a:r>
              <a:rPr lang="pt-BR" sz="2400" b="1" spc="-4" dirty="0" smtClean="0">
                <a:latin typeface="Times New Roman"/>
                <a:cs typeface="Times New Roman"/>
              </a:rPr>
              <a:t>o</a:t>
            </a:r>
            <a:r>
              <a:rPr lang="pt-BR" sz="2400" b="1" dirty="0" smtClean="0">
                <a:latin typeface="Times New Roman"/>
                <a:cs typeface="Times New Roman"/>
              </a:rPr>
              <a:t>du</a:t>
            </a:r>
            <a:r>
              <a:rPr lang="pt-BR" sz="2400" b="1" spc="-4" dirty="0" smtClean="0">
                <a:latin typeface="Times New Roman"/>
                <a:cs typeface="Times New Roman"/>
              </a:rPr>
              <a:t>ç</a:t>
            </a:r>
            <a:r>
              <a:rPr lang="pt-BR" sz="2400" b="1" spc="14" dirty="0" smtClean="0">
                <a:latin typeface="Times New Roman"/>
                <a:cs typeface="Times New Roman"/>
              </a:rPr>
              <a:t>ã</a:t>
            </a:r>
            <a:r>
              <a:rPr lang="pt-BR" sz="2400" b="1" dirty="0" smtClean="0">
                <a:latin typeface="Times New Roman"/>
                <a:cs typeface="Times New Roman"/>
              </a:rPr>
              <a:t>o</a:t>
            </a:r>
          </a:p>
          <a:p>
            <a:pPr marL="298450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/>
                <a:cs typeface="Times New Roman"/>
              </a:rPr>
              <a:t>O</a:t>
            </a:r>
            <a:r>
              <a:rPr lang="pt-BR" sz="2400" b="1" dirty="0" smtClean="0">
                <a:latin typeface="Times New Roman"/>
                <a:cs typeface="Times New Roman"/>
              </a:rPr>
              <a:t> </a:t>
            </a:r>
            <a:r>
              <a:rPr lang="pt-BR" sz="2800" spc="4" dirty="0" smtClean="0">
                <a:latin typeface="Times New Roman"/>
                <a:cs typeface="Times New Roman"/>
              </a:rPr>
              <a:t>mec</a:t>
            </a:r>
            <a:r>
              <a:rPr lang="pt-BR" sz="2800" spc="-4" dirty="0" smtClean="0">
                <a:latin typeface="Times New Roman"/>
                <a:cs typeface="Times New Roman"/>
              </a:rPr>
              <a:t>a</a:t>
            </a:r>
            <a:r>
              <a:rPr lang="pt-BR" sz="2800" dirty="0" smtClean="0">
                <a:latin typeface="Times New Roman"/>
                <a:cs typeface="Times New Roman"/>
              </a:rPr>
              <a:t>nis</a:t>
            </a:r>
            <a:r>
              <a:rPr lang="pt-BR" sz="2800" spc="4" dirty="0" smtClean="0">
                <a:latin typeface="Times New Roman"/>
                <a:cs typeface="Times New Roman"/>
              </a:rPr>
              <a:t>m</a:t>
            </a:r>
            <a:r>
              <a:rPr lang="pt-BR" sz="2800" dirty="0" smtClean="0">
                <a:latin typeface="Times New Roman"/>
                <a:cs typeface="Times New Roman"/>
              </a:rPr>
              <a:t>o</a:t>
            </a:r>
            <a:r>
              <a:rPr lang="pt-BR" sz="2800" spc="4" dirty="0" smtClean="0">
                <a:latin typeface="Times New Roman"/>
                <a:cs typeface="Times New Roman"/>
              </a:rPr>
              <a:t> </a:t>
            </a:r>
            <a:r>
              <a:rPr lang="pt-BR" sz="2800" spc="4" dirty="0">
                <a:latin typeface="Times New Roman"/>
                <a:cs typeface="Times New Roman"/>
              </a:rPr>
              <a:t>d</a:t>
            </a:r>
            <a:r>
              <a:rPr lang="pt-BR" sz="2800" dirty="0">
                <a:latin typeface="Times New Roman"/>
                <a:cs typeface="Times New Roman"/>
              </a:rPr>
              <a:t>e</a:t>
            </a:r>
            <a:r>
              <a:rPr lang="pt-BR" sz="2800" spc="363" dirty="0">
                <a:latin typeface="Times New Roman"/>
                <a:cs typeface="Times New Roman"/>
              </a:rPr>
              <a:t> </a:t>
            </a:r>
            <a:r>
              <a:rPr lang="pt-BR" sz="2800" dirty="0">
                <a:latin typeface="Times New Roman"/>
                <a:cs typeface="Times New Roman"/>
              </a:rPr>
              <a:t>s</a:t>
            </a:r>
            <a:r>
              <a:rPr lang="pt-BR" sz="2800" spc="4" dirty="0">
                <a:latin typeface="Times New Roman"/>
                <a:cs typeface="Times New Roman"/>
              </a:rPr>
              <a:t>e</a:t>
            </a:r>
            <a:r>
              <a:rPr lang="pt-BR" sz="2800" dirty="0">
                <a:latin typeface="Times New Roman"/>
                <a:cs typeface="Times New Roman"/>
              </a:rPr>
              <a:t>l</a:t>
            </a:r>
            <a:r>
              <a:rPr lang="pt-BR" sz="2800" spc="4" dirty="0">
                <a:latin typeface="Times New Roman"/>
                <a:cs typeface="Times New Roman"/>
              </a:rPr>
              <a:t>eç</a:t>
            </a:r>
            <a:r>
              <a:rPr lang="pt-BR" sz="2800" spc="-4" dirty="0">
                <a:latin typeface="Times New Roman"/>
                <a:cs typeface="Times New Roman"/>
              </a:rPr>
              <a:t>ã</a:t>
            </a:r>
            <a:r>
              <a:rPr lang="pt-BR" sz="2800" dirty="0">
                <a:latin typeface="Times New Roman"/>
                <a:cs typeface="Times New Roman"/>
              </a:rPr>
              <a:t>o</a:t>
            </a:r>
            <a:r>
              <a:rPr lang="pt-BR" sz="2800" spc="4" dirty="0">
                <a:latin typeface="Times New Roman"/>
                <a:cs typeface="Times New Roman"/>
              </a:rPr>
              <a:t> </a:t>
            </a:r>
            <a:r>
              <a:rPr lang="pt-BR" sz="2800" dirty="0">
                <a:latin typeface="Times New Roman"/>
                <a:cs typeface="Times New Roman"/>
              </a:rPr>
              <a:t>é</a:t>
            </a:r>
            <a:r>
              <a:rPr lang="pt-BR" sz="2800" spc="223" dirty="0">
                <a:latin typeface="Times New Roman"/>
                <a:cs typeface="Times New Roman"/>
              </a:rPr>
              <a:t> </a:t>
            </a:r>
            <a:r>
              <a:rPr lang="pt-BR" sz="2800" dirty="0">
                <a:latin typeface="Times New Roman"/>
                <a:cs typeface="Times New Roman"/>
              </a:rPr>
              <a:t>usu</a:t>
            </a:r>
            <a:r>
              <a:rPr lang="pt-BR" sz="2800" spc="9" dirty="0">
                <a:latin typeface="Times New Roman"/>
                <a:cs typeface="Times New Roman"/>
              </a:rPr>
              <a:t>a</a:t>
            </a:r>
            <a:r>
              <a:rPr lang="pt-BR" sz="2800" dirty="0">
                <a:latin typeface="Times New Roman"/>
                <a:cs typeface="Times New Roman"/>
              </a:rPr>
              <a:t>l</a:t>
            </a:r>
            <a:r>
              <a:rPr lang="pt-BR" sz="2800" spc="4" dirty="0">
                <a:latin typeface="Times New Roman"/>
                <a:cs typeface="Times New Roman"/>
              </a:rPr>
              <a:t>me</a:t>
            </a:r>
            <a:r>
              <a:rPr lang="pt-BR" sz="2800" spc="14" dirty="0">
                <a:latin typeface="Times New Roman"/>
                <a:cs typeface="Times New Roman"/>
              </a:rPr>
              <a:t>n</a:t>
            </a:r>
            <a:r>
              <a:rPr lang="pt-BR" sz="2800" dirty="0">
                <a:latin typeface="Times New Roman"/>
                <a:cs typeface="Times New Roman"/>
              </a:rPr>
              <a:t>te </a:t>
            </a:r>
            <a:r>
              <a:rPr lang="pt-BR" sz="2800" spc="4" dirty="0">
                <a:latin typeface="Times New Roman"/>
                <a:cs typeface="Times New Roman"/>
              </a:rPr>
              <a:t>p</a:t>
            </a:r>
            <a:r>
              <a:rPr lang="pt-BR" sz="2800" dirty="0">
                <a:latin typeface="Times New Roman"/>
                <a:cs typeface="Times New Roman"/>
              </a:rPr>
              <a:t>r</a:t>
            </a:r>
            <a:r>
              <a:rPr lang="pt-BR" sz="2800" spc="4" dirty="0">
                <a:latin typeface="Times New Roman"/>
                <a:cs typeface="Times New Roman"/>
              </a:rPr>
              <a:t>o</a:t>
            </a:r>
            <a:r>
              <a:rPr lang="pt-BR" sz="2800" spc="14" dirty="0">
                <a:latin typeface="Times New Roman"/>
                <a:cs typeface="Times New Roman"/>
              </a:rPr>
              <a:t>b</a:t>
            </a:r>
            <a:r>
              <a:rPr lang="pt-BR" sz="2800" spc="-4" dirty="0">
                <a:latin typeface="Times New Roman"/>
                <a:cs typeface="Times New Roman"/>
              </a:rPr>
              <a:t>a</a:t>
            </a:r>
            <a:r>
              <a:rPr lang="pt-BR" sz="2800" spc="14" dirty="0">
                <a:latin typeface="Times New Roman"/>
                <a:cs typeface="Times New Roman"/>
              </a:rPr>
              <a:t>b</a:t>
            </a:r>
            <a:r>
              <a:rPr lang="pt-BR" sz="2800" dirty="0">
                <a:latin typeface="Times New Roman"/>
                <a:cs typeface="Times New Roman"/>
              </a:rPr>
              <a:t>ilísti</a:t>
            </a:r>
            <a:r>
              <a:rPr lang="pt-BR" sz="2800" spc="4" dirty="0">
                <a:latin typeface="Times New Roman"/>
                <a:cs typeface="Times New Roman"/>
              </a:rPr>
              <a:t>c</a:t>
            </a:r>
            <a:r>
              <a:rPr lang="pt-BR" sz="2800" dirty="0">
                <a:latin typeface="Times New Roman"/>
                <a:cs typeface="Times New Roman"/>
              </a:rPr>
              <a:t>o </a:t>
            </a:r>
            <a:endParaRPr lang="pt-BR" sz="2800" dirty="0" smtClean="0">
              <a:latin typeface="Times New Roman"/>
              <a:cs typeface="Times New Roman"/>
            </a:endParaRPr>
          </a:p>
          <a:p>
            <a:pPr marL="755650" lvl="1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/>
                <a:cs typeface="Times New Roman"/>
              </a:rPr>
              <a:t>As</a:t>
            </a:r>
            <a:r>
              <a:rPr lang="pt-BR" sz="2400" spc="186" dirty="0" smtClean="0">
                <a:latin typeface="Times New Roman"/>
                <a:cs typeface="Times New Roman"/>
              </a:rPr>
              <a:t> </a:t>
            </a:r>
            <a:r>
              <a:rPr lang="pt-BR" sz="2400" dirty="0">
                <a:latin typeface="Times New Roman"/>
                <a:cs typeface="Times New Roman"/>
              </a:rPr>
              <a:t>m</a:t>
            </a:r>
            <a:r>
              <a:rPr lang="pt-BR" sz="2400" spc="-4" dirty="0">
                <a:latin typeface="Times New Roman"/>
                <a:cs typeface="Times New Roman"/>
              </a:rPr>
              <a:t>e</a:t>
            </a:r>
            <a:r>
              <a:rPr lang="pt-BR" sz="2400" spc="4" dirty="0">
                <a:latin typeface="Times New Roman"/>
                <a:cs typeface="Times New Roman"/>
              </a:rPr>
              <a:t>l</a:t>
            </a:r>
            <a:r>
              <a:rPr lang="pt-BR" sz="2400" spc="-4" dirty="0">
                <a:latin typeface="Times New Roman"/>
                <a:cs typeface="Times New Roman"/>
              </a:rPr>
              <a:t>h</a:t>
            </a:r>
            <a:r>
              <a:rPr lang="pt-BR" sz="2400" spc="4" dirty="0">
                <a:latin typeface="Times New Roman"/>
                <a:cs typeface="Times New Roman"/>
              </a:rPr>
              <a:t>o</a:t>
            </a:r>
            <a:r>
              <a:rPr lang="pt-BR" sz="2400" dirty="0">
                <a:latin typeface="Times New Roman"/>
                <a:cs typeface="Times New Roman"/>
              </a:rPr>
              <a:t>r</a:t>
            </a:r>
            <a:r>
              <a:rPr lang="pt-BR" sz="2400" spc="-14" dirty="0">
                <a:latin typeface="Times New Roman"/>
                <a:cs typeface="Times New Roman"/>
              </a:rPr>
              <a:t>e</a:t>
            </a:r>
            <a:r>
              <a:rPr lang="pt-BR" sz="2400" dirty="0">
                <a:latin typeface="Times New Roman"/>
                <a:cs typeface="Times New Roman"/>
              </a:rPr>
              <a:t>s</a:t>
            </a:r>
            <a:r>
              <a:rPr lang="pt-BR" sz="2400" spc="121" dirty="0">
                <a:latin typeface="Times New Roman"/>
                <a:cs typeface="Times New Roman"/>
              </a:rPr>
              <a:t> </a:t>
            </a:r>
            <a:r>
              <a:rPr lang="pt-BR" sz="2400" spc="-4" dirty="0">
                <a:latin typeface="Times New Roman"/>
                <a:cs typeface="Times New Roman"/>
              </a:rPr>
              <a:t>s</a:t>
            </a:r>
            <a:r>
              <a:rPr lang="pt-BR" sz="2400" spc="4" dirty="0">
                <a:latin typeface="Times New Roman"/>
                <a:cs typeface="Times New Roman"/>
              </a:rPr>
              <a:t>olu</a:t>
            </a:r>
            <a:r>
              <a:rPr lang="pt-BR" sz="2400" spc="-4" dirty="0">
                <a:latin typeface="Times New Roman"/>
                <a:cs typeface="Times New Roman"/>
              </a:rPr>
              <a:t>ç</a:t>
            </a:r>
            <a:r>
              <a:rPr lang="pt-BR" sz="2400" spc="4" dirty="0">
                <a:latin typeface="Times New Roman"/>
                <a:cs typeface="Times New Roman"/>
              </a:rPr>
              <a:t>õ</a:t>
            </a:r>
            <a:r>
              <a:rPr lang="pt-BR" sz="2400" spc="-4" dirty="0">
                <a:latin typeface="Times New Roman"/>
                <a:cs typeface="Times New Roman"/>
              </a:rPr>
              <a:t>e</a:t>
            </a:r>
            <a:r>
              <a:rPr lang="pt-BR" sz="2400" dirty="0">
                <a:latin typeface="Times New Roman"/>
                <a:cs typeface="Times New Roman"/>
              </a:rPr>
              <a:t>s</a:t>
            </a:r>
            <a:r>
              <a:rPr lang="pt-BR" sz="2400" spc="121" dirty="0">
                <a:latin typeface="Times New Roman"/>
                <a:cs typeface="Times New Roman"/>
              </a:rPr>
              <a:t> </a:t>
            </a:r>
            <a:r>
              <a:rPr lang="pt-BR" sz="2400" dirty="0">
                <a:latin typeface="Times New Roman"/>
                <a:cs typeface="Times New Roman"/>
              </a:rPr>
              <a:t>t</a:t>
            </a:r>
            <a:r>
              <a:rPr lang="pt-BR" sz="2400" spc="-4" dirty="0">
                <a:latin typeface="Times New Roman"/>
                <a:cs typeface="Times New Roman"/>
              </a:rPr>
              <a:t>e</a:t>
            </a:r>
            <a:r>
              <a:rPr lang="pt-BR" sz="2400" dirty="0">
                <a:latin typeface="Times New Roman"/>
                <a:cs typeface="Times New Roman"/>
              </a:rPr>
              <a:t>m  ma</a:t>
            </a:r>
            <a:r>
              <a:rPr lang="pt-BR" sz="2400" spc="-4" dirty="0">
                <a:latin typeface="Times New Roman"/>
                <a:cs typeface="Times New Roman"/>
              </a:rPr>
              <a:t>i</a:t>
            </a:r>
            <a:r>
              <a:rPr lang="pt-BR" sz="2400" spc="4" dirty="0">
                <a:latin typeface="Times New Roman"/>
                <a:cs typeface="Times New Roman"/>
              </a:rPr>
              <a:t>o</a:t>
            </a:r>
            <a:r>
              <a:rPr lang="pt-BR" sz="2400" dirty="0">
                <a:latin typeface="Times New Roman"/>
                <a:cs typeface="Times New Roman"/>
              </a:rPr>
              <a:t>r</a:t>
            </a:r>
            <a:r>
              <a:rPr lang="pt-BR" sz="2400" spc="-14" dirty="0">
                <a:latin typeface="Times New Roman"/>
                <a:cs typeface="Times New Roman"/>
              </a:rPr>
              <a:t>e</a:t>
            </a:r>
            <a:r>
              <a:rPr lang="pt-BR" sz="2400" dirty="0">
                <a:latin typeface="Times New Roman"/>
                <a:cs typeface="Times New Roman"/>
              </a:rPr>
              <a:t>s</a:t>
            </a:r>
            <a:r>
              <a:rPr lang="pt-BR" sz="2400" spc="121" dirty="0">
                <a:latin typeface="Times New Roman"/>
                <a:cs typeface="Times New Roman"/>
              </a:rPr>
              <a:t> </a:t>
            </a:r>
            <a:r>
              <a:rPr lang="pt-BR" sz="2400" spc="-5" dirty="0" smtClean="0">
                <a:latin typeface="Times New Roman"/>
                <a:cs typeface="Times New Roman"/>
              </a:rPr>
              <a:t>c</a:t>
            </a:r>
            <a:r>
              <a:rPr lang="pt-BR" sz="2400" spc="5" dirty="0" smtClean="0">
                <a:latin typeface="Times New Roman"/>
                <a:cs typeface="Times New Roman"/>
              </a:rPr>
              <a:t>h</a:t>
            </a:r>
            <a:r>
              <a:rPr lang="pt-BR" sz="2400" dirty="0" smtClean="0">
                <a:latin typeface="Times New Roman"/>
                <a:cs typeface="Times New Roman"/>
              </a:rPr>
              <a:t>a</a:t>
            </a:r>
            <a:r>
              <a:rPr lang="pt-BR" sz="2400" spc="5" dirty="0" smtClean="0">
                <a:latin typeface="Times New Roman"/>
                <a:cs typeface="Times New Roman"/>
              </a:rPr>
              <a:t>n</a:t>
            </a:r>
            <a:r>
              <a:rPr lang="pt-BR" sz="2400" spc="-5" dirty="0" smtClean="0">
                <a:latin typeface="Times New Roman"/>
                <a:cs typeface="Times New Roman"/>
              </a:rPr>
              <a:t>c</a:t>
            </a:r>
            <a:r>
              <a:rPr lang="pt-BR" sz="2400" dirty="0" smtClean="0">
                <a:latin typeface="Times New Roman"/>
                <a:cs typeface="Times New Roman"/>
              </a:rPr>
              <a:t>es</a:t>
            </a:r>
            <a:r>
              <a:rPr lang="pt-BR" sz="2400" spc="55" dirty="0" smtClean="0">
                <a:latin typeface="Times New Roman"/>
                <a:cs typeface="Times New Roman"/>
              </a:rPr>
              <a:t> </a:t>
            </a:r>
            <a:r>
              <a:rPr lang="pt-BR" sz="2400" spc="4" dirty="0">
                <a:latin typeface="Times New Roman"/>
                <a:cs typeface="Times New Roman"/>
              </a:rPr>
              <a:t>d</a:t>
            </a:r>
            <a:r>
              <a:rPr lang="pt-BR" sz="2400" dirty="0">
                <a:latin typeface="Times New Roman"/>
                <a:cs typeface="Times New Roman"/>
              </a:rPr>
              <a:t>e</a:t>
            </a:r>
            <a:r>
              <a:rPr lang="pt-BR" sz="2400" spc="432" dirty="0">
                <a:latin typeface="Times New Roman"/>
                <a:cs typeface="Times New Roman"/>
              </a:rPr>
              <a:t> </a:t>
            </a:r>
            <a:r>
              <a:rPr lang="pt-BR" sz="2400" spc="-4" dirty="0">
                <a:latin typeface="Times New Roman"/>
                <a:cs typeface="Times New Roman"/>
              </a:rPr>
              <a:t>s</a:t>
            </a:r>
            <a:r>
              <a:rPr lang="pt-BR" sz="2400" dirty="0">
                <a:latin typeface="Times New Roman"/>
                <a:cs typeface="Times New Roman"/>
              </a:rPr>
              <a:t>e</a:t>
            </a:r>
            <a:r>
              <a:rPr lang="pt-BR" sz="2400" spc="443" dirty="0">
                <a:latin typeface="Times New Roman"/>
                <a:cs typeface="Times New Roman"/>
              </a:rPr>
              <a:t> </a:t>
            </a:r>
            <a:r>
              <a:rPr lang="pt-BR" sz="2400" dirty="0">
                <a:latin typeface="Times New Roman"/>
                <a:cs typeface="Times New Roman"/>
              </a:rPr>
              <a:t>t</a:t>
            </a:r>
            <a:r>
              <a:rPr lang="pt-BR" sz="2400" spc="4" dirty="0">
                <a:latin typeface="Times New Roman"/>
                <a:cs typeface="Times New Roman"/>
              </a:rPr>
              <a:t>o</a:t>
            </a:r>
            <a:r>
              <a:rPr lang="pt-BR" sz="2400" spc="-14" dirty="0">
                <a:latin typeface="Times New Roman"/>
                <a:cs typeface="Times New Roman"/>
              </a:rPr>
              <a:t>r</a:t>
            </a:r>
            <a:r>
              <a:rPr lang="pt-BR" sz="2400" spc="4" dirty="0">
                <a:latin typeface="Times New Roman"/>
                <a:cs typeface="Times New Roman"/>
              </a:rPr>
              <a:t>n</a:t>
            </a:r>
            <a:r>
              <a:rPr lang="pt-BR" sz="2400" dirty="0">
                <a:latin typeface="Times New Roman"/>
                <a:cs typeface="Times New Roman"/>
              </a:rPr>
              <a:t>a</a:t>
            </a:r>
            <a:r>
              <a:rPr lang="pt-BR" sz="2400" spc="-14" dirty="0">
                <a:latin typeface="Times New Roman"/>
                <a:cs typeface="Times New Roman"/>
              </a:rPr>
              <a:t>r</a:t>
            </a:r>
            <a:r>
              <a:rPr lang="pt-BR" sz="2400" spc="-4" dirty="0">
                <a:latin typeface="Times New Roman"/>
                <a:cs typeface="Times New Roman"/>
              </a:rPr>
              <a:t>e</a:t>
            </a:r>
            <a:r>
              <a:rPr lang="pt-BR" sz="2400" dirty="0">
                <a:latin typeface="Times New Roman"/>
                <a:cs typeface="Times New Roman"/>
              </a:rPr>
              <a:t>m </a:t>
            </a:r>
            <a:r>
              <a:rPr lang="pt-BR" sz="2400" spc="4" dirty="0">
                <a:latin typeface="Times New Roman"/>
                <a:cs typeface="Times New Roman"/>
              </a:rPr>
              <a:t>p</a:t>
            </a:r>
            <a:r>
              <a:rPr lang="pt-BR" sz="2400" dirty="0">
                <a:latin typeface="Times New Roman"/>
                <a:cs typeface="Times New Roman"/>
              </a:rPr>
              <a:t>a</a:t>
            </a:r>
            <a:r>
              <a:rPr lang="pt-BR" sz="2400" spc="4" dirty="0">
                <a:latin typeface="Times New Roman"/>
                <a:cs typeface="Times New Roman"/>
              </a:rPr>
              <a:t>i</a:t>
            </a:r>
            <a:r>
              <a:rPr lang="pt-BR" sz="2400" dirty="0">
                <a:latin typeface="Times New Roman"/>
                <a:cs typeface="Times New Roman"/>
              </a:rPr>
              <a:t>s</a:t>
            </a:r>
            <a:r>
              <a:rPr lang="pt-BR" sz="2400" spc="154" dirty="0">
                <a:latin typeface="Times New Roman"/>
                <a:cs typeface="Times New Roman"/>
              </a:rPr>
              <a:t> </a:t>
            </a:r>
            <a:r>
              <a:rPr lang="pt-BR" sz="2400" spc="-4" dirty="0">
                <a:latin typeface="Times New Roman"/>
                <a:cs typeface="Times New Roman"/>
              </a:rPr>
              <a:t>d</a:t>
            </a:r>
            <a:r>
              <a:rPr lang="pt-BR" sz="2400" dirty="0">
                <a:latin typeface="Times New Roman"/>
                <a:cs typeface="Times New Roman"/>
              </a:rPr>
              <a:t>o</a:t>
            </a:r>
            <a:r>
              <a:rPr lang="pt-BR" sz="2400" spc="365" dirty="0">
                <a:latin typeface="Times New Roman"/>
                <a:cs typeface="Times New Roman"/>
              </a:rPr>
              <a:t> </a:t>
            </a:r>
            <a:r>
              <a:rPr lang="pt-BR" sz="2400" spc="4" dirty="0">
                <a:latin typeface="Times New Roman"/>
                <a:cs typeface="Times New Roman"/>
              </a:rPr>
              <a:t>qu</a:t>
            </a:r>
            <a:r>
              <a:rPr lang="pt-BR" sz="2400" dirty="0">
                <a:latin typeface="Times New Roman"/>
                <a:cs typeface="Times New Roman"/>
              </a:rPr>
              <a:t>e</a:t>
            </a:r>
            <a:r>
              <a:rPr lang="pt-BR" sz="2400" spc="583" dirty="0">
                <a:latin typeface="Times New Roman"/>
                <a:cs typeface="Times New Roman"/>
              </a:rPr>
              <a:t> </a:t>
            </a:r>
            <a:r>
              <a:rPr lang="pt-BR" sz="2400" dirty="0">
                <a:latin typeface="Times New Roman"/>
                <a:cs typeface="Times New Roman"/>
              </a:rPr>
              <a:t>as</a:t>
            </a:r>
            <a:r>
              <a:rPr lang="pt-BR" sz="2400" spc="477" dirty="0">
                <a:latin typeface="Times New Roman"/>
                <a:cs typeface="Times New Roman"/>
              </a:rPr>
              <a:t> </a:t>
            </a:r>
            <a:r>
              <a:rPr lang="pt-BR" sz="2400" spc="-4" dirty="0">
                <a:latin typeface="Times New Roman"/>
                <a:cs typeface="Times New Roman"/>
              </a:rPr>
              <a:t>s</a:t>
            </a:r>
            <a:r>
              <a:rPr lang="pt-BR" sz="2400" spc="4" dirty="0">
                <a:latin typeface="Times New Roman"/>
                <a:cs typeface="Times New Roman"/>
              </a:rPr>
              <a:t>olu</a:t>
            </a:r>
            <a:r>
              <a:rPr lang="pt-BR" sz="2400" spc="-4" dirty="0">
                <a:latin typeface="Times New Roman"/>
                <a:cs typeface="Times New Roman"/>
              </a:rPr>
              <a:t>ç</a:t>
            </a:r>
            <a:r>
              <a:rPr lang="pt-BR" sz="2400" spc="4" dirty="0">
                <a:latin typeface="Times New Roman"/>
                <a:cs typeface="Times New Roman"/>
              </a:rPr>
              <a:t>õ</a:t>
            </a:r>
            <a:r>
              <a:rPr lang="pt-BR" sz="2400" spc="-14" dirty="0">
                <a:latin typeface="Times New Roman"/>
                <a:cs typeface="Times New Roman"/>
              </a:rPr>
              <a:t>e</a:t>
            </a:r>
            <a:r>
              <a:rPr lang="pt-BR" sz="2400" dirty="0">
                <a:latin typeface="Times New Roman"/>
                <a:cs typeface="Times New Roman"/>
              </a:rPr>
              <a:t>s</a:t>
            </a:r>
            <a:r>
              <a:rPr lang="pt-BR" sz="2400" spc="154" dirty="0">
                <a:latin typeface="Times New Roman"/>
                <a:cs typeface="Times New Roman"/>
              </a:rPr>
              <a:t> </a:t>
            </a:r>
            <a:r>
              <a:rPr lang="pt-BR" sz="2400" spc="4" dirty="0">
                <a:latin typeface="Times New Roman"/>
                <a:cs typeface="Times New Roman"/>
              </a:rPr>
              <a:t>d</a:t>
            </a:r>
            <a:r>
              <a:rPr lang="pt-BR" sz="2400" dirty="0">
                <a:latin typeface="Times New Roman"/>
                <a:cs typeface="Times New Roman"/>
              </a:rPr>
              <a:t>e</a:t>
            </a:r>
            <a:r>
              <a:rPr lang="pt-BR" sz="2400" spc="466" dirty="0">
                <a:latin typeface="Times New Roman"/>
                <a:cs typeface="Times New Roman"/>
              </a:rPr>
              <a:t> </a:t>
            </a:r>
            <a:r>
              <a:rPr lang="pt-BR" sz="2400" spc="4" dirty="0">
                <a:latin typeface="Times New Roman"/>
                <a:cs typeface="Times New Roman"/>
              </a:rPr>
              <a:t>b</a:t>
            </a:r>
            <a:r>
              <a:rPr lang="pt-BR" sz="2400" dirty="0">
                <a:latin typeface="Times New Roman"/>
                <a:cs typeface="Times New Roman"/>
              </a:rPr>
              <a:t>a</a:t>
            </a:r>
            <a:r>
              <a:rPr lang="pt-BR" sz="2400" spc="4" dirty="0">
                <a:latin typeface="Times New Roman"/>
                <a:cs typeface="Times New Roman"/>
              </a:rPr>
              <a:t>i</a:t>
            </a:r>
            <a:r>
              <a:rPr lang="pt-BR" sz="2400" dirty="0">
                <a:latin typeface="Times New Roman"/>
                <a:cs typeface="Times New Roman"/>
              </a:rPr>
              <a:t>xa</a:t>
            </a:r>
            <a:r>
              <a:rPr lang="pt-BR" sz="2400" spc="134" dirty="0">
                <a:latin typeface="Times New Roman"/>
                <a:cs typeface="Times New Roman"/>
              </a:rPr>
              <a:t> </a:t>
            </a:r>
            <a:r>
              <a:rPr lang="pt-BR" sz="2400" spc="4" dirty="0" smtClean="0">
                <a:latin typeface="Times New Roman"/>
                <a:cs typeface="Times New Roman"/>
              </a:rPr>
              <a:t>qu</a:t>
            </a:r>
            <a:r>
              <a:rPr lang="pt-BR" sz="2400" dirty="0" smtClean="0">
                <a:latin typeface="Times New Roman"/>
                <a:cs typeface="Times New Roman"/>
              </a:rPr>
              <a:t>a</a:t>
            </a:r>
            <a:r>
              <a:rPr lang="pt-BR" sz="2400" spc="4" dirty="0" smtClean="0">
                <a:latin typeface="Times New Roman"/>
                <a:cs typeface="Times New Roman"/>
              </a:rPr>
              <a:t>l</a:t>
            </a:r>
            <a:r>
              <a:rPr lang="pt-BR" sz="2400" spc="-4" dirty="0" smtClean="0">
                <a:latin typeface="Times New Roman"/>
                <a:cs typeface="Times New Roman"/>
              </a:rPr>
              <a:t>i</a:t>
            </a:r>
            <a:r>
              <a:rPr lang="pt-BR" sz="2400" spc="4" dirty="0" smtClean="0">
                <a:latin typeface="Times New Roman"/>
                <a:cs typeface="Times New Roman"/>
              </a:rPr>
              <a:t>d</a:t>
            </a:r>
            <a:r>
              <a:rPr lang="pt-BR" sz="2400" dirty="0" smtClean="0">
                <a:latin typeface="Times New Roman"/>
                <a:cs typeface="Times New Roman"/>
              </a:rPr>
              <a:t>a</a:t>
            </a:r>
            <a:r>
              <a:rPr lang="pt-BR" sz="2400" spc="4" dirty="0" smtClean="0">
                <a:latin typeface="Times New Roman"/>
                <a:cs typeface="Times New Roman"/>
              </a:rPr>
              <a:t>d</a:t>
            </a:r>
            <a:r>
              <a:rPr lang="pt-BR" sz="2400" dirty="0" smtClean="0">
                <a:latin typeface="Times New Roman"/>
                <a:cs typeface="Times New Roman"/>
              </a:rPr>
              <a:t>e</a:t>
            </a:r>
          </a:p>
          <a:p>
            <a:pPr marL="755650" lvl="1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r>
              <a:rPr lang="pt-BR" sz="2400" spc="-4" dirty="0" smtClean="0">
                <a:latin typeface="Times New Roman"/>
                <a:cs typeface="Times New Roman"/>
              </a:rPr>
              <a:t>P</a:t>
            </a:r>
            <a:r>
              <a:rPr lang="pt-BR" sz="2400" spc="4" dirty="0" smtClean="0">
                <a:latin typeface="Times New Roman"/>
                <a:cs typeface="Times New Roman"/>
              </a:rPr>
              <a:t>o</a:t>
            </a:r>
            <a:r>
              <a:rPr lang="pt-BR" sz="2400" dirty="0" smtClean="0">
                <a:latin typeface="Times New Roman"/>
                <a:cs typeface="Times New Roman"/>
              </a:rPr>
              <a:t>r</a:t>
            </a:r>
            <a:r>
              <a:rPr lang="pt-BR" sz="2400" spc="-4" dirty="0" smtClean="0">
                <a:latin typeface="Times New Roman"/>
                <a:cs typeface="Times New Roman"/>
              </a:rPr>
              <a:t>é</a:t>
            </a:r>
            <a:r>
              <a:rPr lang="pt-BR" sz="2400" dirty="0" smtClean="0">
                <a:latin typeface="Times New Roman"/>
                <a:cs typeface="Times New Roman"/>
              </a:rPr>
              <a:t>m</a:t>
            </a:r>
            <a:r>
              <a:rPr lang="pt-BR" sz="2400" dirty="0">
                <a:latin typeface="Times New Roman"/>
                <a:cs typeface="Times New Roman"/>
              </a:rPr>
              <a:t>,</a:t>
            </a:r>
            <a:r>
              <a:rPr lang="pt-BR" sz="2400" b="1" dirty="0">
                <a:latin typeface="Times New Roman"/>
                <a:cs typeface="Times New Roman"/>
              </a:rPr>
              <a:t> </a:t>
            </a:r>
            <a:r>
              <a:rPr lang="pt-BR" sz="2400" b="1" dirty="0" smtClean="0">
                <a:latin typeface="Times New Roman"/>
                <a:cs typeface="Times New Roman"/>
              </a:rPr>
              <a:t>n</a:t>
            </a:r>
            <a:r>
              <a:rPr lang="pt-BR" sz="2400" b="1" spc="-12" dirty="0" smtClean="0">
                <a:latin typeface="Times New Roman"/>
                <a:cs typeface="Times New Roman"/>
              </a:rPr>
              <a:t>e</a:t>
            </a:r>
            <a:r>
              <a:rPr lang="pt-BR" sz="2400" b="1" dirty="0" smtClean="0">
                <a:latin typeface="Times New Roman"/>
                <a:cs typeface="Times New Roman"/>
              </a:rPr>
              <a:t>nhum</a:t>
            </a:r>
            <a:r>
              <a:rPr lang="pt-BR" sz="2400" b="1" spc="229" dirty="0" smtClean="0">
                <a:latin typeface="Times New Roman"/>
                <a:cs typeface="Times New Roman"/>
              </a:rPr>
              <a:t> </a:t>
            </a:r>
            <a:r>
              <a:rPr lang="pt-BR" sz="2400" b="1" spc="-6" dirty="0">
                <a:latin typeface="Times New Roman"/>
                <a:cs typeface="Times New Roman"/>
              </a:rPr>
              <a:t>i</a:t>
            </a:r>
            <a:r>
              <a:rPr lang="pt-BR" sz="2400" b="1" dirty="0">
                <a:latin typeface="Times New Roman"/>
                <a:cs typeface="Times New Roman"/>
              </a:rPr>
              <a:t>nd</a:t>
            </a:r>
            <a:r>
              <a:rPr lang="pt-BR" sz="2400" b="1" spc="-6" dirty="0">
                <a:latin typeface="Times New Roman"/>
                <a:cs typeface="Times New Roman"/>
              </a:rPr>
              <a:t>i</a:t>
            </a:r>
            <a:r>
              <a:rPr lang="pt-BR" sz="2400" b="1" spc="6" dirty="0">
                <a:latin typeface="Times New Roman"/>
                <a:cs typeface="Times New Roman"/>
              </a:rPr>
              <a:t>v</a:t>
            </a:r>
            <a:r>
              <a:rPr lang="pt-BR" sz="2400" b="1" spc="-6" dirty="0">
                <a:latin typeface="Times New Roman"/>
                <a:cs typeface="Times New Roman"/>
              </a:rPr>
              <a:t>í</a:t>
            </a:r>
            <a:r>
              <a:rPr lang="pt-BR" sz="2400" b="1" dirty="0">
                <a:latin typeface="Times New Roman"/>
                <a:cs typeface="Times New Roman"/>
              </a:rPr>
              <a:t>duo</a:t>
            </a:r>
            <a:r>
              <a:rPr lang="pt-BR" sz="2400" b="1" spc="-360" dirty="0">
                <a:latin typeface="Times New Roman"/>
                <a:cs typeface="Times New Roman"/>
              </a:rPr>
              <a:t> </a:t>
            </a:r>
            <a:r>
              <a:rPr lang="pt-BR" sz="2400" b="1" dirty="0">
                <a:latin typeface="Times New Roman"/>
                <a:cs typeface="Times New Roman"/>
              </a:rPr>
              <a:t>t</a:t>
            </a:r>
            <a:r>
              <a:rPr lang="pt-BR" sz="2400" b="1" spc="6" dirty="0">
                <a:latin typeface="Times New Roman"/>
                <a:cs typeface="Times New Roman"/>
              </a:rPr>
              <a:t>e</a:t>
            </a:r>
            <a:r>
              <a:rPr lang="pt-BR" sz="2400" b="1" dirty="0">
                <a:latin typeface="Times New Roman"/>
                <a:cs typeface="Times New Roman"/>
              </a:rPr>
              <a:t>m</a:t>
            </a:r>
            <a:r>
              <a:rPr lang="pt-BR" sz="2400" b="1" spc="206" dirty="0">
                <a:latin typeface="Times New Roman"/>
                <a:cs typeface="Times New Roman"/>
              </a:rPr>
              <a:t> </a:t>
            </a:r>
            <a:r>
              <a:rPr lang="pt-BR" sz="2400" b="1" dirty="0">
                <a:latin typeface="Times New Roman"/>
                <a:cs typeface="Times New Roman"/>
              </a:rPr>
              <a:t>p</a:t>
            </a:r>
            <a:r>
              <a:rPr lang="pt-BR" sz="2400" b="1" spc="6" dirty="0">
                <a:latin typeface="Times New Roman"/>
                <a:cs typeface="Times New Roman"/>
              </a:rPr>
              <a:t>r</a:t>
            </a:r>
            <a:r>
              <a:rPr lang="pt-BR" sz="2400" b="1" spc="-6" dirty="0">
                <a:latin typeface="Times New Roman"/>
                <a:cs typeface="Times New Roman"/>
              </a:rPr>
              <a:t>ob</a:t>
            </a:r>
            <a:r>
              <a:rPr lang="pt-BR" sz="2400" b="1" spc="6" dirty="0">
                <a:latin typeface="Times New Roman"/>
                <a:cs typeface="Times New Roman"/>
              </a:rPr>
              <a:t>a</a:t>
            </a:r>
            <a:r>
              <a:rPr lang="pt-BR" sz="2400" b="1" spc="-6" dirty="0">
                <a:latin typeface="Times New Roman"/>
                <a:cs typeface="Times New Roman"/>
              </a:rPr>
              <a:t>bil</a:t>
            </a:r>
            <a:r>
              <a:rPr lang="pt-BR" sz="2400" b="1" spc="12" dirty="0">
                <a:latin typeface="Times New Roman"/>
                <a:cs typeface="Times New Roman"/>
              </a:rPr>
              <a:t>i</a:t>
            </a:r>
            <a:r>
              <a:rPr lang="pt-BR" sz="2400" b="1" dirty="0">
                <a:latin typeface="Times New Roman"/>
                <a:cs typeface="Times New Roman"/>
              </a:rPr>
              <a:t>d</a:t>
            </a:r>
            <a:r>
              <a:rPr lang="pt-BR" sz="2400" b="1" spc="6" dirty="0">
                <a:latin typeface="Times New Roman"/>
                <a:cs typeface="Times New Roman"/>
              </a:rPr>
              <a:t>a</a:t>
            </a:r>
            <a:r>
              <a:rPr lang="pt-BR" sz="2400" b="1" dirty="0">
                <a:latin typeface="Times New Roman"/>
                <a:cs typeface="Times New Roman"/>
              </a:rPr>
              <a:t>de</a:t>
            </a:r>
            <a:r>
              <a:rPr lang="pt-BR" sz="2400" b="1" spc="107" dirty="0">
                <a:latin typeface="Times New Roman"/>
                <a:cs typeface="Times New Roman"/>
              </a:rPr>
              <a:t> </a:t>
            </a:r>
            <a:r>
              <a:rPr lang="pt-BR" sz="2400" b="1" dirty="0">
                <a:latin typeface="Times New Roman"/>
                <a:cs typeface="Times New Roman"/>
              </a:rPr>
              <a:t>z</a:t>
            </a:r>
            <a:r>
              <a:rPr lang="pt-BR" sz="2400" b="1" spc="-12" dirty="0">
                <a:latin typeface="Times New Roman"/>
                <a:cs typeface="Times New Roman"/>
              </a:rPr>
              <a:t>e</a:t>
            </a:r>
            <a:r>
              <a:rPr lang="pt-BR" sz="2400" b="1" spc="6" dirty="0">
                <a:latin typeface="Times New Roman"/>
                <a:cs typeface="Times New Roman"/>
              </a:rPr>
              <a:t>r</a:t>
            </a:r>
            <a:r>
              <a:rPr lang="pt-BR" sz="2400" b="1" dirty="0">
                <a:latin typeface="Times New Roman"/>
                <a:cs typeface="Times New Roman"/>
              </a:rPr>
              <a:t>o</a:t>
            </a:r>
            <a:r>
              <a:rPr lang="pt-BR" sz="2400" b="1" spc="35" dirty="0">
                <a:latin typeface="Times New Roman"/>
                <a:cs typeface="Times New Roman"/>
              </a:rPr>
              <a:t> </a:t>
            </a:r>
            <a:r>
              <a:rPr lang="pt-BR" sz="2400" b="1" dirty="0">
                <a:latin typeface="Times New Roman"/>
                <a:cs typeface="Times New Roman"/>
              </a:rPr>
              <a:t>de s</a:t>
            </a:r>
            <a:r>
              <a:rPr lang="pt-BR" sz="2400" b="1" spc="4" dirty="0">
                <a:latin typeface="Times New Roman"/>
                <a:cs typeface="Times New Roman"/>
              </a:rPr>
              <a:t>e</a:t>
            </a:r>
            <a:r>
              <a:rPr lang="pt-BR" sz="2400" b="1" spc="-4" dirty="0">
                <a:latin typeface="Times New Roman"/>
                <a:cs typeface="Times New Roman"/>
              </a:rPr>
              <a:t>l</a:t>
            </a:r>
            <a:r>
              <a:rPr lang="pt-BR" sz="2400" b="1" spc="4" dirty="0">
                <a:latin typeface="Times New Roman"/>
                <a:cs typeface="Times New Roman"/>
              </a:rPr>
              <a:t>e</a:t>
            </a:r>
            <a:r>
              <a:rPr lang="pt-BR" sz="2400" b="1" spc="-4" dirty="0">
                <a:latin typeface="Times New Roman"/>
                <a:cs typeface="Times New Roman"/>
              </a:rPr>
              <a:t>ç</a:t>
            </a:r>
            <a:r>
              <a:rPr lang="pt-BR" sz="2400" b="1" spc="4" dirty="0">
                <a:latin typeface="Times New Roman"/>
                <a:cs typeface="Times New Roman"/>
              </a:rPr>
              <a:t>ã</a:t>
            </a:r>
            <a:r>
              <a:rPr lang="pt-BR" sz="2400" b="1" spc="-4" dirty="0">
                <a:latin typeface="Times New Roman"/>
                <a:cs typeface="Times New Roman"/>
              </a:rPr>
              <a:t>o</a:t>
            </a:r>
            <a:r>
              <a:rPr lang="pt-BR" sz="2400" b="1" dirty="0" smtClean="0">
                <a:latin typeface="Times New Roman"/>
                <a:cs typeface="Times New Roman"/>
              </a:rPr>
              <a:t>!</a:t>
            </a:r>
          </a:p>
          <a:p>
            <a:pPr marL="298450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/>
                <a:cs typeface="Times New Roman"/>
              </a:rPr>
              <a:t>A </a:t>
            </a:r>
            <a:r>
              <a:rPr lang="pt-BR" sz="2400" b="1" dirty="0" smtClean="0">
                <a:latin typeface="Times New Roman"/>
                <a:cs typeface="Times New Roman"/>
              </a:rPr>
              <a:t>natureza estocástica </a:t>
            </a:r>
            <a:r>
              <a:rPr lang="pt-BR" sz="2400" dirty="0" smtClean="0">
                <a:latin typeface="Times New Roman"/>
                <a:cs typeface="Times New Roman"/>
              </a:rPr>
              <a:t>deste processo auxilia na fuga de máximos locais</a:t>
            </a:r>
            <a:endParaRPr lang="pt-BR" sz="2400" dirty="0">
              <a:latin typeface="Times New Roman"/>
              <a:cs typeface="Times New Roman"/>
            </a:endParaRPr>
          </a:p>
          <a:p>
            <a:pPr marL="755650" lvl="1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endParaRPr lang="pt-BR" sz="2800" b="1" dirty="0" smtClean="0">
              <a:latin typeface="Times New Roman"/>
              <a:cs typeface="Times New Roman"/>
            </a:endParaRPr>
          </a:p>
          <a:p>
            <a:pPr marL="298450" indent="-285750">
              <a:lnSpc>
                <a:spcPts val="3025"/>
              </a:lnSpc>
              <a:spcBef>
                <a:spcPts val="151"/>
              </a:spcBef>
              <a:buFont typeface="Arial" panose="020B0604020202020204" pitchFamily="34" charset="0"/>
              <a:buChar char="•"/>
            </a:pPr>
            <a:endParaRPr sz="2800" b="1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93133" y="5472975"/>
            <a:ext cx="172970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30"/>
              </a:lnSpc>
            </a:pPr>
            <a:r>
              <a:rPr sz="13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688082" y="1581098"/>
            <a:ext cx="63129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Op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era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ore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de Variação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5933" y="2574575"/>
            <a:ext cx="8285363" cy="45120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marR="61036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sz="3200" b="1" spc="0" dirty="0" err="1" smtClean="0">
                <a:latin typeface="Times New Roman"/>
                <a:cs typeface="Times New Roman"/>
              </a:rPr>
              <a:t>Funç</a:t>
            </a:r>
            <a:r>
              <a:rPr sz="3200" b="1" spc="-12" dirty="0" err="1" smtClean="0">
                <a:latin typeface="Times New Roman"/>
                <a:cs typeface="Times New Roman"/>
              </a:rPr>
              <a:t>ão</a:t>
            </a:r>
            <a:r>
              <a:rPr sz="3200" spc="0" dirty="0" smtClean="0">
                <a:latin typeface="Times New Roman"/>
                <a:cs typeface="Times New Roman"/>
              </a:rPr>
              <a:t>:</a:t>
            </a:r>
            <a:r>
              <a:rPr sz="3200" spc="-33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G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ar</a:t>
            </a:r>
            <a:r>
              <a:rPr sz="3200" spc="67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ovas </a:t>
            </a:r>
            <a:r>
              <a:rPr sz="3200" spc="112" dirty="0" smtClean="0">
                <a:latin typeface="Times New Roman"/>
                <a:cs typeface="Times New Roman"/>
              </a:rPr>
              <a:t> </a:t>
            </a:r>
            <a:r>
              <a:rPr sz="3200" spc="-1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ol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ç</a:t>
            </a:r>
            <a:r>
              <a:rPr sz="3200" spc="0" dirty="0" smtClean="0">
                <a:latin typeface="Times New Roman"/>
                <a:cs typeface="Times New Roman"/>
              </a:rPr>
              <a:t>õ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nd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endParaRPr sz="3200" dirty="0">
              <a:latin typeface="Times New Roman"/>
              <a:cs typeface="Times New Roman"/>
            </a:endParaRPr>
          </a:p>
          <a:p>
            <a:pPr marL="355600" marR="61036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sz="3200" dirty="0" err="1" smtClean="0">
                <a:latin typeface="Times New Roman"/>
                <a:cs typeface="Times New Roman"/>
              </a:rPr>
              <a:t>Usualmente</a:t>
            </a:r>
            <a:r>
              <a:rPr sz="3200" dirty="0" smtClean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dividido em dois tipos </a:t>
            </a:r>
            <a:r>
              <a:rPr sz="3200" dirty="0" err="1">
                <a:latin typeface="Times New Roman"/>
                <a:cs typeface="Times New Roman"/>
              </a:rPr>
              <a:t>quanto</a:t>
            </a:r>
            <a:r>
              <a:rPr sz="3200" dirty="0">
                <a:latin typeface="Times New Roman"/>
                <a:cs typeface="Times New Roman"/>
              </a:rPr>
              <a:t> a</a:t>
            </a:r>
            <a:r>
              <a:rPr lang="pt-BR" sz="3200" dirty="0">
                <a:latin typeface="Times New Roman"/>
                <a:cs typeface="Times New Roman"/>
              </a:rPr>
              <a:t> </a:t>
            </a:r>
            <a:r>
              <a:rPr lang="pt-BR" sz="3200" dirty="0" err="1">
                <a:latin typeface="Times New Roman"/>
                <a:cs typeface="Times New Roman"/>
              </a:rPr>
              <a:t>aridade</a:t>
            </a:r>
            <a:r>
              <a:rPr lang="pt-BR" sz="3200" dirty="0">
                <a:latin typeface="Times New Roman"/>
                <a:cs typeface="Times New Roman"/>
              </a:rPr>
              <a:t> (no. de entrada de indivíduos</a:t>
            </a:r>
            <a:r>
              <a:rPr lang="pt-BR" sz="3200" dirty="0" smtClean="0">
                <a:latin typeface="Times New Roman"/>
                <a:cs typeface="Times New Roman"/>
              </a:rPr>
              <a:t>):</a:t>
            </a:r>
          </a:p>
          <a:p>
            <a:pPr marL="812800" marR="61036" lvl="1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lang="pt-BR" sz="2800" b="1" dirty="0" err="1" smtClean="0">
                <a:latin typeface="Times New Roman"/>
                <a:cs typeface="Times New Roman"/>
              </a:rPr>
              <a:t>Aridade</a:t>
            </a:r>
            <a:r>
              <a:rPr lang="pt-BR" sz="2800" b="1" dirty="0" smtClean="0">
                <a:latin typeface="Times New Roman"/>
                <a:cs typeface="Times New Roman"/>
              </a:rPr>
              <a:t> = 1:</a:t>
            </a:r>
            <a:r>
              <a:rPr lang="pt-BR" sz="2800" dirty="0" smtClean="0">
                <a:latin typeface="Times New Roman"/>
                <a:cs typeface="Times New Roman"/>
              </a:rPr>
              <a:t> Operadores de mutação</a:t>
            </a:r>
          </a:p>
          <a:p>
            <a:pPr marL="812800" marR="61036" lvl="1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lang="pt-BR" sz="2800" b="1" dirty="0" err="1" smtClean="0">
                <a:latin typeface="Times New Roman"/>
                <a:cs typeface="Times New Roman"/>
              </a:rPr>
              <a:t>Aridade</a:t>
            </a:r>
            <a:r>
              <a:rPr lang="pt-BR" sz="2800" b="1" dirty="0" smtClean="0">
                <a:latin typeface="Times New Roman"/>
                <a:cs typeface="Times New Roman"/>
              </a:rPr>
              <a:t> &gt; 1:</a:t>
            </a:r>
            <a:r>
              <a:rPr lang="pt-BR" sz="2800" dirty="0" smtClean="0">
                <a:latin typeface="Times New Roman"/>
                <a:cs typeface="Times New Roman"/>
              </a:rPr>
              <a:t> Operadores de Recombinação</a:t>
            </a:r>
          </a:p>
          <a:p>
            <a:pPr marL="1270000" marR="61036" lvl="2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lang="pt-BR" sz="2500" b="1" dirty="0" err="1" smtClean="0">
                <a:latin typeface="Times New Roman"/>
                <a:cs typeface="Times New Roman"/>
              </a:rPr>
              <a:t>Aridade</a:t>
            </a:r>
            <a:r>
              <a:rPr lang="pt-BR" sz="2500" b="1" dirty="0" smtClean="0">
                <a:latin typeface="Times New Roman"/>
                <a:cs typeface="Times New Roman"/>
              </a:rPr>
              <a:t> = 2:</a:t>
            </a:r>
            <a:r>
              <a:rPr lang="pt-BR" sz="2500" dirty="0" smtClean="0">
                <a:latin typeface="Times New Roman"/>
                <a:cs typeface="Times New Roman"/>
              </a:rPr>
              <a:t> Tipicamente chamados de operadores de cruzamento ou </a:t>
            </a:r>
            <a:r>
              <a:rPr lang="pt-BR" sz="2500" i="1" dirty="0" smtClean="0">
                <a:latin typeface="Times New Roman"/>
                <a:cs typeface="Times New Roman"/>
              </a:rPr>
              <a:t>crossover</a:t>
            </a:r>
            <a:endParaRPr lang="pt-BR" sz="2500" i="1" dirty="0">
              <a:latin typeface="Times New Roman"/>
              <a:cs typeface="Times New Roman"/>
            </a:endParaRPr>
          </a:p>
          <a:p>
            <a:pPr marL="355600" marR="61036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916933" y="2574575"/>
            <a:ext cx="8194522" cy="3288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marR="61036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sz="3200" dirty="0" err="1" smtClean="0">
                <a:latin typeface="Times New Roman"/>
                <a:cs typeface="Times New Roman"/>
              </a:rPr>
              <a:t>Há</a:t>
            </a:r>
            <a:r>
              <a:rPr sz="3200" dirty="0" smtClean="0">
                <a:latin typeface="Times New Roman"/>
                <a:cs typeface="Times New Roman"/>
              </a:rPr>
              <a:t> </a:t>
            </a:r>
            <a:r>
              <a:rPr lang="pt-BR" sz="3200" dirty="0" smtClean="0">
                <a:latin typeface="Times New Roman"/>
                <a:cs typeface="Times New Roman"/>
              </a:rPr>
              <a:t>u</a:t>
            </a:r>
            <a:r>
              <a:rPr sz="3200" dirty="0" smtClean="0">
                <a:latin typeface="Times New Roman"/>
                <a:cs typeface="Times New Roman"/>
              </a:rPr>
              <a:t>m </a:t>
            </a:r>
            <a:r>
              <a:rPr sz="3200" dirty="0">
                <a:latin typeface="Times New Roman"/>
                <a:cs typeface="Times New Roman"/>
              </a:rPr>
              <a:t>grande debate a </a:t>
            </a:r>
            <a:r>
              <a:rPr sz="3200" dirty="0" err="1">
                <a:latin typeface="Times New Roman"/>
                <a:cs typeface="Times New Roman"/>
              </a:rPr>
              <a:t>respeito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dirty="0" smtClean="0">
                <a:latin typeface="Times New Roman"/>
                <a:cs typeface="Times New Roman"/>
              </a:rPr>
              <a:t>da</a:t>
            </a:r>
            <a:r>
              <a:rPr lang="pt-BR" sz="3200" dirty="0" smtClean="0">
                <a:latin typeface="Times New Roman"/>
                <a:cs typeface="Times New Roman"/>
              </a:rPr>
              <a:t> </a:t>
            </a:r>
            <a:r>
              <a:rPr sz="3200" dirty="0" err="1" smtClean="0">
                <a:latin typeface="Times New Roman"/>
                <a:cs typeface="Times New Roman"/>
              </a:rPr>
              <a:t>importância</a:t>
            </a:r>
            <a:r>
              <a:rPr sz="3200" dirty="0" smtClean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relativa da recombinação e </a:t>
            </a:r>
            <a:r>
              <a:rPr sz="3200" dirty="0" err="1" smtClean="0">
                <a:latin typeface="Times New Roman"/>
                <a:cs typeface="Times New Roman"/>
              </a:rPr>
              <a:t>mutação</a:t>
            </a:r>
            <a:endParaRPr lang="pt-BR" sz="3200" dirty="0" smtClean="0">
              <a:latin typeface="Times New Roman"/>
              <a:cs typeface="Times New Roman"/>
            </a:endParaRPr>
          </a:p>
          <a:p>
            <a:pPr marL="755656" marR="61036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sz="2800" dirty="0" err="1" smtClean="0">
                <a:latin typeface="Times New Roman"/>
                <a:cs typeface="Times New Roman"/>
              </a:rPr>
              <a:t>Atualmente</a:t>
            </a:r>
            <a:r>
              <a:rPr sz="2800" dirty="0">
                <a:latin typeface="Times New Roman"/>
                <a:cs typeface="Times New Roman"/>
              </a:rPr>
              <a:t>, a grande maioria </a:t>
            </a:r>
            <a:r>
              <a:rPr sz="2800" dirty="0" err="1">
                <a:latin typeface="Times New Roman"/>
                <a:cs typeface="Times New Roman"/>
              </a:rPr>
              <a:t>esmagadora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 smtClean="0">
                <a:latin typeface="Times New Roman"/>
                <a:cs typeface="Times New Roman"/>
              </a:rPr>
              <a:t>dos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sz="2800" dirty="0" smtClean="0">
                <a:latin typeface="Times New Roman"/>
                <a:cs typeface="Times New Roman"/>
              </a:rPr>
              <a:t>AEs </a:t>
            </a:r>
            <a:r>
              <a:rPr sz="2800" dirty="0" err="1">
                <a:latin typeface="Times New Roman"/>
                <a:cs typeface="Times New Roman"/>
              </a:rPr>
              <a:t>usam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lang="pt-BR" sz="2800" dirty="0" smtClean="0">
                <a:latin typeface="Times New Roman"/>
                <a:cs typeface="Times New Roman"/>
              </a:rPr>
              <a:t>os dois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operadores</a:t>
            </a:r>
          </a:p>
          <a:p>
            <a:pPr marL="756409" marR="61036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  <a:tabLst>
                <a:tab pos="749300" algn="l"/>
              </a:tabLst>
            </a:pPr>
            <a:r>
              <a:rPr sz="2800" dirty="0" smtClean="0">
                <a:latin typeface="Times New Roman"/>
                <a:cs typeface="Times New Roman"/>
              </a:rPr>
              <a:t>A </a:t>
            </a:r>
            <a:r>
              <a:rPr sz="2800" dirty="0">
                <a:latin typeface="Times New Roman"/>
                <a:cs typeface="Times New Roman"/>
              </a:rPr>
              <a:t>escolha de </a:t>
            </a:r>
            <a:r>
              <a:rPr sz="2800" dirty="0" err="1" smtClean="0">
                <a:latin typeface="Times New Roman"/>
                <a:cs typeface="Times New Roman"/>
              </a:rPr>
              <a:t>uma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variação particular desses operadores é dependente da representação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4"/>
          <p:cNvSpPr txBox="1"/>
          <p:nvPr/>
        </p:nvSpPr>
        <p:spPr>
          <a:xfrm>
            <a:off x="1688082" y="1581098"/>
            <a:ext cx="63129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Op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era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ore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de Variação</a:t>
            </a:r>
            <a:endParaRPr sz="4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688083" y="1581098"/>
            <a:ext cx="218701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2" y="2532181"/>
            <a:ext cx="8836667" cy="4477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sz="3200" dirty="0" err="1" smtClean="0">
                <a:latin typeface="Times New Roman"/>
                <a:cs typeface="Times New Roman"/>
              </a:rPr>
              <a:t>Atua</a:t>
            </a:r>
            <a:r>
              <a:rPr sz="3200" dirty="0" smtClean="0">
                <a:latin typeface="Times New Roman"/>
                <a:cs typeface="Times New Roman"/>
              </a:rPr>
              <a:t> </a:t>
            </a:r>
            <a:r>
              <a:rPr sz="3200" dirty="0" err="1" smtClean="0">
                <a:latin typeface="Times New Roman"/>
                <a:cs typeface="Times New Roman"/>
              </a:rPr>
              <a:t>sobre</a:t>
            </a:r>
            <a:r>
              <a:rPr sz="3200" dirty="0" smtClean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um genótipo e </a:t>
            </a:r>
            <a:r>
              <a:rPr sz="3200" dirty="0" err="1">
                <a:latin typeface="Times New Roman"/>
                <a:cs typeface="Times New Roman"/>
              </a:rPr>
              <a:t>gera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dirty="0" smtClean="0">
                <a:latin typeface="Times New Roman"/>
                <a:cs typeface="Times New Roman"/>
              </a:rPr>
              <a:t>outro </a:t>
            </a:r>
            <a:r>
              <a:rPr sz="3200" dirty="0">
                <a:latin typeface="Times New Roman"/>
                <a:cs typeface="Times New Roman"/>
              </a:rPr>
              <a:t>genótipo</a:t>
            </a:r>
          </a:p>
          <a:p>
            <a:pPr marL="12700" marR="61036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sz="3200" dirty="0" err="1" smtClean="0">
                <a:latin typeface="Times New Roman"/>
                <a:cs typeface="Times New Roman"/>
              </a:rPr>
              <a:t>Elemento</a:t>
            </a:r>
            <a:r>
              <a:rPr sz="3200" dirty="0" smtClean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essencial de aleatoriedade (diversidade)</a:t>
            </a:r>
          </a:p>
          <a:p>
            <a:pPr marL="355600" marR="61036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sz="3200" dirty="0" smtClean="0">
                <a:latin typeface="Times New Roman"/>
                <a:cs typeface="Times New Roman"/>
              </a:rPr>
              <a:t>A </a:t>
            </a:r>
            <a:r>
              <a:rPr sz="3200" dirty="0">
                <a:latin typeface="Times New Roman"/>
                <a:cs typeface="Times New Roman"/>
              </a:rPr>
              <a:t>importância atribuída a mutação depende da representação e dialeto</a:t>
            </a:r>
          </a:p>
          <a:p>
            <a:pPr marL="982663" marR="61036" indent="-446088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  <a:tabLst>
                <a:tab pos="811213" algn="l"/>
              </a:tabLst>
            </a:pPr>
            <a:r>
              <a:rPr sz="2800" dirty="0" smtClean="0">
                <a:latin typeface="Times New Roman"/>
                <a:cs typeface="Times New Roman"/>
              </a:rPr>
              <a:t>AG </a:t>
            </a:r>
            <a:r>
              <a:rPr sz="2800" dirty="0">
                <a:latin typeface="Times New Roman"/>
                <a:cs typeface="Times New Roman"/>
              </a:rPr>
              <a:t>Binário: operador responsável pela introdução e preservação da diversidade</a:t>
            </a:r>
          </a:p>
          <a:p>
            <a:pPr marL="927099" marR="61036" lvl="1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sz="2800" dirty="0" smtClean="0">
                <a:latin typeface="Times New Roman"/>
                <a:cs typeface="Times New Roman"/>
              </a:rPr>
              <a:t>PG</a:t>
            </a:r>
            <a:r>
              <a:rPr sz="2800" dirty="0">
                <a:latin typeface="Times New Roman"/>
                <a:cs typeface="Times New Roman"/>
              </a:rPr>
              <a:t>: </a:t>
            </a:r>
            <a:r>
              <a:rPr sz="2800" dirty="0" err="1">
                <a:latin typeface="Times New Roman"/>
                <a:cs typeface="Times New Roman"/>
              </a:rPr>
              <a:t>fortemente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 err="1" smtClean="0">
                <a:latin typeface="Times New Roman"/>
                <a:cs typeface="Times New Roman"/>
              </a:rPr>
              <a:t>utilizado</a:t>
            </a:r>
            <a:endParaRPr lang="pt-BR" sz="2800" dirty="0" smtClean="0">
              <a:latin typeface="Times New Roman"/>
              <a:cs typeface="Times New Roman"/>
            </a:endParaRPr>
          </a:p>
          <a:p>
            <a:pPr marL="927099" marR="61036" lvl="1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endParaRPr sz="2800" dirty="0">
              <a:latin typeface="Times New Roman"/>
              <a:cs typeface="Times New Roman"/>
            </a:endParaRPr>
          </a:p>
          <a:p>
            <a:pPr marL="355599" marR="61036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sz="3200" dirty="0" err="1" smtClean="0">
                <a:latin typeface="Times New Roman"/>
                <a:cs typeface="Times New Roman"/>
              </a:rPr>
              <a:t>Garante</a:t>
            </a:r>
            <a:r>
              <a:rPr sz="3200" dirty="0" smtClean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conectividade ao espaço de busca, garantindo uma  prova  de convergência (Teorema dos esquemas)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688083" y="1581098"/>
            <a:ext cx="367625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bin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aç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40733" y="2648184"/>
            <a:ext cx="219427" cy="241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50"/>
              </a:lnSpc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83633" y="2514600"/>
            <a:ext cx="8191545" cy="37104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61036" indent="-4572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Times New Roman"/>
                <a:cs typeface="Times New Roman"/>
              </a:rPr>
              <a:t>Mistura informações: </a:t>
            </a:r>
            <a:r>
              <a:rPr lang="pt-BR" sz="3600" spc="-4" baseline="-1035" dirty="0">
                <a:latin typeface="Times New Roman"/>
                <a:cs typeface="Times New Roman"/>
              </a:rPr>
              <a:t>P</a:t>
            </a:r>
            <a:r>
              <a:rPr lang="pt-BR" sz="3600" spc="9" baseline="-1035" dirty="0">
                <a:latin typeface="Times New Roman"/>
                <a:cs typeface="Times New Roman"/>
              </a:rPr>
              <a:t>a</a:t>
            </a:r>
            <a:r>
              <a:rPr lang="pt-BR" sz="3600" baseline="-1035" dirty="0">
                <a:latin typeface="Times New Roman"/>
                <a:cs typeface="Times New Roman"/>
              </a:rPr>
              <a:t>is</a:t>
            </a:r>
            <a:r>
              <a:rPr lang="pt-BR" sz="3600" spc="169" baseline="-1035" dirty="0">
                <a:latin typeface="Times New Roman"/>
                <a:cs typeface="Times New Roman"/>
              </a:rPr>
              <a:t> </a:t>
            </a:r>
            <a:r>
              <a:rPr lang="pt-BR" sz="3600" baseline="-1035" dirty="0">
                <a:latin typeface="Times New Roman"/>
                <a:cs typeface="Times New Roman"/>
              </a:rPr>
              <a:t>→</a:t>
            </a:r>
            <a:r>
              <a:rPr lang="pt-BR" sz="3600" spc="133" baseline="-1035" dirty="0">
                <a:latin typeface="Times New Roman"/>
                <a:cs typeface="Times New Roman"/>
              </a:rPr>
              <a:t> </a:t>
            </a:r>
            <a:r>
              <a:rPr lang="pt-BR" sz="3600" spc="-4" baseline="-1035" dirty="0">
                <a:latin typeface="Times New Roman"/>
                <a:cs typeface="Times New Roman"/>
              </a:rPr>
              <a:t>P</a:t>
            </a:r>
            <a:r>
              <a:rPr lang="pt-BR" sz="3600" baseline="-1035" dirty="0">
                <a:latin typeface="Times New Roman"/>
                <a:cs typeface="Times New Roman"/>
              </a:rPr>
              <a:t>r</a:t>
            </a:r>
            <a:r>
              <a:rPr lang="pt-BR" sz="3600" spc="4" baseline="-1035" dirty="0">
                <a:latin typeface="Times New Roman"/>
                <a:cs typeface="Times New Roman"/>
              </a:rPr>
              <a:t>o</a:t>
            </a:r>
            <a:r>
              <a:rPr lang="pt-BR" sz="3600" baseline="-1035" dirty="0">
                <a:latin typeface="Times New Roman"/>
                <a:cs typeface="Times New Roman"/>
              </a:rPr>
              <a:t>le</a:t>
            </a:r>
            <a:endParaRPr lang="pt-BR" sz="3600" dirty="0">
              <a:latin typeface="Times New Roman"/>
              <a:cs typeface="Times New Roman"/>
            </a:endParaRPr>
          </a:p>
          <a:p>
            <a:pPr marL="469900" marR="61036" indent="-4572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sz="2800" dirty="0" smtClean="0">
                <a:latin typeface="Times New Roman"/>
                <a:cs typeface="Times New Roman"/>
              </a:rPr>
              <a:t>O </a:t>
            </a:r>
            <a:r>
              <a:rPr sz="2800" dirty="0">
                <a:latin typeface="Times New Roman"/>
                <a:cs typeface="Times New Roman"/>
              </a:rPr>
              <a:t>processo de </a:t>
            </a:r>
            <a:r>
              <a:rPr sz="2800" dirty="0" err="1" smtClean="0">
                <a:latin typeface="Times New Roman"/>
                <a:cs typeface="Times New Roman"/>
              </a:rPr>
              <a:t>mistura</a:t>
            </a:r>
            <a:r>
              <a:rPr lang="pt-BR" sz="2800" dirty="0" smtClean="0">
                <a:latin typeface="Times New Roman"/>
                <a:cs typeface="Times New Roman"/>
              </a:rPr>
              <a:t> (partes dos pais)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é estocástico</a:t>
            </a:r>
          </a:p>
          <a:p>
            <a:pPr marL="469900" marR="61036" indent="-4572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sz="2800" dirty="0">
                <a:latin typeface="Times New Roman"/>
                <a:cs typeface="Times New Roman"/>
              </a:rPr>
              <a:t>A maior parte  da prole é esperada ser pior, ou de mesma qualidade dos pais</a:t>
            </a:r>
          </a:p>
          <a:p>
            <a:pPr marL="469900" marR="61036" indent="-4572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sz="2800" dirty="0">
                <a:latin typeface="Times New Roman"/>
                <a:cs typeface="Times New Roman"/>
              </a:rPr>
              <a:t>Entretanto, este  processo também garante que </a:t>
            </a:r>
            <a:r>
              <a:rPr sz="2800" dirty="0" err="1" smtClean="0">
                <a:latin typeface="Times New Roman"/>
                <a:cs typeface="Times New Roman"/>
              </a:rPr>
              <a:t>alguns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dirty="0" err="1">
                <a:latin typeface="Times New Roman"/>
                <a:cs typeface="Times New Roman"/>
              </a:rPr>
              <a:t>filhos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 err="1" smtClean="0">
                <a:latin typeface="Times New Roman"/>
                <a:cs typeface="Times New Roman"/>
              </a:rPr>
              <a:t>serão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melhores que os pais </a:t>
            </a:r>
            <a:r>
              <a:rPr sz="2800" dirty="0" err="1">
                <a:latin typeface="Times New Roman"/>
                <a:cs typeface="Times New Roman"/>
              </a:rPr>
              <a:t>devido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 smtClean="0">
                <a:latin typeface="Times New Roman"/>
                <a:cs typeface="Times New Roman"/>
              </a:rPr>
              <a:t>a</a:t>
            </a:r>
            <a:r>
              <a:rPr lang="pt-BR" sz="2800" dirty="0" smtClean="0">
                <a:latin typeface="Times New Roman"/>
                <a:cs typeface="Times New Roman"/>
              </a:rPr>
              <a:t> </a:t>
            </a:r>
            <a:r>
              <a:rPr sz="2800" dirty="0" err="1" smtClean="0">
                <a:latin typeface="Times New Roman"/>
                <a:cs typeface="Times New Roman"/>
              </a:rPr>
              <a:t>combinação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 </a:t>
            </a:r>
            <a:r>
              <a:rPr sz="2800" dirty="0" err="1">
                <a:latin typeface="Times New Roman"/>
                <a:cs typeface="Times New Roman"/>
              </a:rPr>
              <a:t>elementos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lang="pt-BR" sz="2800" dirty="0" smtClean="0">
                <a:latin typeface="Times New Roman"/>
                <a:cs typeface="Times New Roman"/>
              </a:rPr>
              <a:t>de </a:t>
            </a:r>
            <a:r>
              <a:rPr sz="2800" dirty="0" err="1" smtClean="0">
                <a:latin typeface="Times New Roman"/>
                <a:cs typeface="Times New Roman"/>
              </a:rPr>
              <a:t>genótipos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que </a:t>
            </a:r>
            <a:r>
              <a:rPr sz="2800" dirty="0" err="1">
                <a:latin typeface="Times New Roman"/>
                <a:cs typeface="Times New Roman"/>
              </a:rPr>
              <a:t>conduzam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 smtClean="0">
                <a:latin typeface="Times New Roman"/>
                <a:cs typeface="Times New Roman"/>
              </a:rPr>
              <a:t>a </a:t>
            </a:r>
            <a:r>
              <a:rPr sz="2800" dirty="0">
                <a:latin typeface="Times New Roman"/>
                <a:cs typeface="Times New Roman"/>
              </a:rPr>
              <a:t>boas  características</a:t>
            </a:r>
          </a:p>
          <a:p>
            <a:pPr marL="469900" marR="61036" indent="-4572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sz="2800" dirty="0">
                <a:latin typeface="Times New Roman"/>
                <a:cs typeface="Times New Roman"/>
              </a:rPr>
              <a:t>Este </a:t>
            </a:r>
            <a:r>
              <a:rPr sz="2800" dirty="0" err="1">
                <a:latin typeface="Times New Roman"/>
                <a:cs typeface="Times New Roman"/>
              </a:rPr>
              <a:t>princípio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 smtClean="0">
                <a:latin typeface="Times New Roman"/>
                <a:cs typeface="Times New Roman"/>
              </a:rPr>
              <a:t>tem </a:t>
            </a:r>
            <a:r>
              <a:rPr sz="2800" dirty="0">
                <a:latin typeface="Times New Roman"/>
                <a:cs typeface="Times New Roman"/>
              </a:rPr>
              <a:t>sido utilizado pela </a:t>
            </a:r>
            <a:r>
              <a:rPr sz="2800" b="1" dirty="0">
                <a:latin typeface="Times New Roman"/>
                <a:cs typeface="Times New Roman"/>
              </a:rPr>
              <a:t>Natureza</a:t>
            </a:r>
            <a:r>
              <a:rPr sz="2800" dirty="0">
                <a:latin typeface="Times New Roman"/>
                <a:cs typeface="Times New Roman"/>
              </a:rPr>
              <a:t> por milhões de anos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840733" y="3122148"/>
            <a:ext cx="219427" cy="241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50"/>
              </a:lnSpc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40733" y="3591540"/>
            <a:ext cx="219427" cy="241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50"/>
              </a:lnSpc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40733" y="4444980"/>
            <a:ext cx="219427" cy="241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50"/>
              </a:lnSpc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40733" y="6068039"/>
            <a:ext cx="219427" cy="241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50"/>
              </a:lnSpc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688082" y="1581098"/>
            <a:ext cx="4788917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lang="pt-BR"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Hoje vamos ver...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93133" y="2574575"/>
            <a:ext cx="8197347" cy="3456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70098" indent="-457200">
              <a:lnSpc>
                <a:spcPts val="3450"/>
              </a:lnSpc>
              <a:spcBef>
                <a:spcPts val="172"/>
              </a:spcBef>
              <a:buFont typeface="Wingdings" panose="05000000000000000000" pitchFamily="2" charset="2"/>
              <a:buChar char="§"/>
            </a:pPr>
            <a:r>
              <a:rPr sz="2800" spc="4" dirty="0" err="1" smtClean="0">
                <a:latin typeface="Times New Roman"/>
                <a:cs typeface="Times New Roman"/>
              </a:rPr>
              <a:t>Complemento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da Metáfora  Evolutiva</a:t>
            </a:r>
          </a:p>
          <a:p>
            <a:pPr marL="469900" indent="-457200">
              <a:lnSpc>
                <a:spcPct val="95825"/>
              </a:lnSpc>
              <a:spcBef>
                <a:spcPts val="743"/>
              </a:spcBef>
              <a:buFont typeface="Wingdings" panose="05000000000000000000" pitchFamily="2" charset="2"/>
              <a:buChar char="§"/>
            </a:pPr>
            <a:r>
              <a:rPr sz="2800" spc="4" dirty="0" err="1" smtClean="0">
                <a:latin typeface="Times New Roman"/>
                <a:cs typeface="Times New Roman"/>
              </a:rPr>
              <a:t>Esquema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Básico de um </a:t>
            </a:r>
            <a:r>
              <a:rPr sz="2800" spc="4" dirty="0" err="1">
                <a:latin typeface="Times New Roman"/>
                <a:cs typeface="Times New Roman"/>
              </a:rPr>
              <a:t>Algoritmo</a:t>
            </a:r>
            <a:r>
              <a:rPr sz="2800" spc="4" dirty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Evolutivo</a:t>
            </a:r>
            <a:r>
              <a:rPr lang="pt-BR"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(AE</a:t>
            </a:r>
            <a:r>
              <a:rPr sz="2800" spc="4" dirty="0">
                <a:latin typeface="Times New Roman"/>
                <a:cs typeface="Times New Roman"/>
              </a:rPr>
              <a:t>)</a:t>
            </a:r>
          </a:p>
          <a:p>
            <a:pPr marL="469900" marR="70098" indent="-457200">
              <a:lnSpc>
                <a:spcPct val="95825"/>
              </a:lnSpc>
              <a:spcBef>
                <a:spcPts val="916"/>
              </a:spcBef>
              <a:buFont typeface="Wingdings" panose="05000000000000000000" pitchFamily="2" charset="2"/>
              <a:buChar char="§"/>
            </a:pPr>
            <a:r>
              <a:rPr sz="2800" spc="4" dirty="0" err="1" smtClean="0">
                <a:latin typeface="Times New Roman"/>
                <a:cs typeface="Times New Roman"/>
              </a:rPr>
              <a:t>Conceitos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Básicos:</a:t>
            </a:r>
          </a:p>
          <a:p>
            <a:pPr marL="927100" marR="484626" lvl="1" indent="-457200">
              <a:lnSpc>
                <a:spcPct val="99702"/>
              </a:lnSpc>
              <a:spcBef>
                <a:spcPts val="1442"/>
              </a:spcBef>
              <a:buFont typeface="Wingdings" panose="05000000000000000000" pitchFamily="2" charset="2"/>
              <a:buChar char="§"/>
              <a:tabLst>
                <a:tab pos="749300" algn="l"/>
              </a:tabLst>
            </a:pPr>
            <a:r>
              <a:rPr sz="2800" spc="4" dirty="0" err="1" smtClean="0">
                <a:latin typeface="Times New Roman"/>
                <a:cs typeface="Times New Roman"/>
              </a:rPr>
              <a:t>Reprodução</a:t>
            </a:r>
            <a:r>
              <a:rPr sz="2800" spc="4" dirty="0">
                <a:latin typeface="Times New Roman"/>
                <a:cs typeface="Times New Roman"/>
              </a:rPr>
              <a:t>; </a:t>
            </a:r>
            <a:r>
              <a:rPr sz="2800" spc="4" dirty="0" err="1" smtClean="0">
                <a:latin typeface="Times New Roman"/>
                <a:cs typeface="Times New Roman"/>
              </a:rPr>
              <a:t>Evolução</a:t>
            </a:r>
            <a:r>
              <a:rPr sz="2800" spc="4" dirty="0">
                <a:latin typeface="Times New Roman"/>
                <a:cs typeface="Times New Roman"/>
              </a:rPr>
              <a:t>; </a:t>
            </a:r>
            <a:endParaRPr lang="pt-BR" sz="2800" spc="4" dirty="0" smtClean="0">
              <a:latin typeface="Times New Roman"/>
              <a:cs typeface="Times New Roman"/>
            </a:endParaRPr>
          </a:p>
          <a:p>
            <a:pPr marL="927100" marR="484626" lvl="1" indent="-457200">
              <a:lnSpc>
                <a:spcPct val="99702"/>
              </a:lnSpc>
              <a:spcBef>
                <a:spcPts val="1442"/>
              </a:spcBef>
              <a:buFont typeface="Wingdings" panose="05000000000000000000" pitchFamily="2" charset="2"/>
              <a:buChar char="§"/>
              <a:tabLst>
                <a:tab pos="749300" algn="l"/>
              </a:tabLst>
            </a:pPr>
            <a:r>
              <a:rPr sz="2800" spc="4" dirty="0" err="1" smtClean="0">
                <a:latin typeface="Times New Roman"/>
                <a:cs typeface="Times New Roman"/>
              </a:rPr>
              <a:t>População</a:t>
            </a:r>
            <a:r>
              <a:rPr sz="2800" spc="4" dirty="0">
                <a:latin typeface="Times New Roman"/>
                <a:cs typeface="Times New Roman"/>
              </a:rPr>
              <a:t>; </a:t>
            </a:r>
            <a:r>
              <a:rPr sz="2800" spc="4" dirty="0" err="1" smtClean="0">
                <a:latin typeface="Times New Roman"/>
                <a:cs typeface="Times New Roman"/>
              </a:rPr>
              <a:t>Seleção</a:t>
            </a:r>
            <a:r>
              <a:rPr sz="2800" spc="4" dirty="0">
                <a:latin typeface="Times New Roman"/>
                <a:cs typeface="Times New Roman"/>
              </a:rPr>
              <a:t>; </a:t>
            </a:r>
            <a:endParaRPr lang="pt-BR" sz="2800" spc="4" dirty="0" smtClean="0">
              <a:latin typeface="Times New Roman"/>
              <a:cs typeface="Times New Roman"/>
            </a:endParaRPr>
          </a:p>
          <a:p>
            <a:pPr marL="927100" marR="484626" lvl="1" indent="-457200">
              <a:lnSpc>
                <a:spcPct val="99702"/>
              </a:lnSpc>
              <a:spcBef>
                <a:spcPts val="1442"/>
              </a:spcBef>
              <a:buFont typeface="Wingdings" panose="05000000000000000000" pitchFamily="2" charset="2"/>
              <a:buChar char="§"/>
              <a:tabLst>
                <a:tab pos="749300" algn="l"/>
              </a:tabLst>
            </a:pPr>
            <a:r>
              <a:rPr sz="2800" spc="4" dirty="0" err="1" smtClean="0">
                <a:latin typeface="Times New Roman"/>
                <a:cs typeface="Times New Roman"/>
              </a:rPr>
              <a:t>Recombinação</a:t>
            </a:r>
            <a:r>
              <a:rPr sz="2800" spc="4" dirty="0">
                <a:latin typeface="Times New Roman"/>
                <a:cs typeface="Times New Roman"/>
              </a:rPr>
              <a:t>; Mutação; </a:t>
            </a:r>
            <a:endParaRPr lang="pt-BR" sz="2800" spc="4" dirty="0" smtClean="0">
              <a:latin typeface="Times New Roman"/>
              <a:cs typeface="Times New Roman"/>
            </a:endParaRPr>
          </a:p>
          <a:p>
            <a:pPr marL="927100" marR="484626" lvl="1" indent="-457200">
              <a:lnSpc>
                <a:spcPct val="99702"/>
              </a:lnSpc>
              <a:spcBef>
                <a:spcPts val="1442"/>
              </a:spcBef>
              <a:buFont typeface="Wingdings" panose="05000000000000000000" pitchFamily="2" charset="2"/>
              <a:buChar char="§"/>
              <a:tabLst>
                <a:tab pos="749300" algn="l"/>
              </a:tabLst>
            </a:pPr>
            <a:r>
              <a:rPr sz="2800" spc="4" dirty="0" err="1" smtClean="0">
                <a:latin typeface="Times New Roman"/>
                <a:cs typeface="Times New Roman"/>
              </a:rPr>
              <a:t>Seleção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por Sobrevivência; </a:t>
            </a:r>
            <a:endParaRPr lang="pt-BR" sz="2800" spc="4" dirty="0" smtClean="0">
              <a:latin typeface="Times New Roman"/>
              <a:cs typeface="Times New Roman"/>
            </a:endParaRPr>
          </a:p>
          <a:p>
            <a:pPr marL="927100" marR="484626" lvl="1" indent="-457200">
              <a:lnSpc>
                <a:spcPct val="99702"/>
              </a:lnSpc>
              <a:spcBef>
                <a:spcPts val="1442"/>
              </a:spcBef>
              <a:buFont typeface="Wingdings" panose="05000000000000000000" pitchFamily="2" charset="2"/>
              <a:buChar char="§"/>
              <a:tabLst>
                <a:tab pos="749300" algn="l"/>
              </a:tabLst>
            </a:pPr>
            <a:r>
              <a:rPr lang="pt-BR" sz="2800" spc="4" dirty="0" smtClean="0">
                <a:latin typeface="Times New Roman"/>
                <a:cs typeface="Times New Roman"/>
              </a:rPr>
              <a:t>Condição de Término</a:t>
            </a:r>
            <a:endParaRPr sz="2800" spc="4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688082" y="1581098"/>
            <a:ext cx="746124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por Sobrevivência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40733" y="2532181"/>
            <a:ext cx="8150867" cy="36906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61036" indent="-4572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sz="2800" dirty="0" smtClean="0">
                <a:latin typeface="Times New Roman"/>
                <a:cs typeface="Times New Roman"/>
              </a:rPr>
              <a:t>O </a:t>
            </a:r>
            <a:r>
              <a:rPr sz="2800" dirty="0" err="1" smtClean="0">
                <a:latin typeface="Times New Roman"/>
                <a:cs typeface="Times New Roman"/>
              </a:rPr>
              <a:t>mesmo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que </a:t>
            </a:r>
            <a:r>
              <a:rPr sz="2800" b="1" dirty="0">
                <a:latin typeface="Times New Roman"/>
                <a:cs typeface="Times New Roman"/>
              </a:rPr>
              <a:t>recolocação</a:t>
            </a:r>
          </a:p>
          <a:p>
            <a:pPr marL="469900" marR="61036" indent="-4572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sz="2800" dirty="0" smtClean="0">
                <a:latin typeface="Times New Roman"/>
                <a:cs typeface="Times New Roman"/>
              </a:rPr>
              <a:t>A </a:t>
            </a:r>
            <a:r>
              <a:rPr sz="2800" dirty="0">
                <a:latin typeface="Times New Roman"/>
                <a:cs typeface="Times New Roman"/>
              </a:rPr>
              <a:t>maior parte </a:t>
            </a:r>
            <a:r>
              <a:rPr sz="2800" dirty="0" smtClean="0">
                <a:latin typeface="Times New Roman"/>
                <a:cs typeface="Times New Roman"/>
              </a:rPr>
              <a:t>dos </a:t>
            </a:r>
            <a:r>
              <a:rPr sz="2800" dirty="0">
                <a:latin typeface="Times New Roman"/>
                <a:cs typeface="Times New Roman"/>
              </a:rPr>
              <a:t>AEs </a:t>
            </a:r>
            <a:r>
              <a:rPr sz="2800" dirty="0" err="1" smtClean="0">
                <a:latin typeface="Times New Roman"/>
                <a:cs typeface="Times New Roman"/>
              </a:rPr>
              <a:t>usam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dirty="0" err="1" smtClean="0">
                <a:latin typeface="Times New Roman"/>
                <a:cs typeface="Times New Roman"/>
              </a:rPr>
              <a:t>uma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população de tamanho fixo, necessitando de uma  forma para garantir as novas  gerações</a:t>
            </a:r>
          </a:p>
          <a:p>
            <a:pPr marL="469900" marR="61036" indent="-4572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sz="2800" dirty="0" err="1" smtClean="0">
                <a:latin typeface="Times New Roman"/>
                <a:cs typeface="Times New Roman"/>
              </a:rPr>
              <a:t>Geralmente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determinística</a:t>
            </a:r>
          </a:p>
          <a:p>
            <a:pPr marL="927100" marR="61036" lvl="1" indent="-4572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sz="2800" dirty="0" err="1" smtClean="0">
                <a:latin typeface="Times New Roman"/>
                <a:cs typeface="Times New Roman"/>
              </a:rPr>
              <a:t>Baseada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em </a:t>
            </a:r>
            <a:r>
              <a:rPr sz="2800" b="1" dirty="0">
                <a:latin typeface="Times New Roman"/>
                <a:cs typeface="Times New Roman"/>
              </a:rPr>
              <a:t>fitness</a:t>
            </a:r>
            <a:r>
              <a:rPr sz="2800" dirty="0">
                <a:latin typeface="Times New Roman"/>
                <a:cs typeface="Times New Roman"/>
              </a:rPr>
              <a:t>: e.g., </a:t>
            </a:r>
            <a:r>
              <a:rPr sz="2800" dirty="0" err="1" smtClean="0">
                <a:latin typeface="Times New Roman"/>
                <a:cs typeface="Times New Roman"/>
              </a:rPr>
              <a:t>descartar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 </a:t>
            </a:r>
            <a:r>
              <a:rPr sz="2800" dirty="0" err="1">
                <a:latin typeface="Times New Roman"/>
                <a:cs typeface="Times New Roman"/>
              </a:rPr>
              <a:t>menos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 err="1" smtClean="0">
                <a:latin typeface="Times New Roman"/>
                <a:cs typeface="Times New Roman"/>
              </a:rPr>
              <a:t>apto</a:t>
            </a:r>
            <a:endParaRPr sz="2800" dirty="0">
              <a:latin typeface="Times New Roman"/>
              <a:cs typeface="Times New Roman"/>
            </a:endParaRPr>
          </a:p>
          <a:p>
            <a:pPr marL="927100" marR="61036" lvl="1" indent="-4572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  <a:tabLst>
                <a:tab pos="749300" algn="l"/>
              </a:tabLst>
            </a:pPr>
            <a:r>
              <a:rPr sz="2800" dirty="0" err="1" smtClean="0">
                <a:latin typeface="Times New Roman"/>
                <a:cs typeface="Times New Roman"/>
              </a:rPr>
              <a:t>Baseado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em Geração: extingue os pais para  a sobrevivência dos filhos</a:t>
            </a:r>
          </a:p>
          <a:p>
            <a:pPr marL="469900" marR="61036" indent="-4572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sz="2800" dirty="0" err="1" smtClean="0">
                <a:latin typeface="Times New Roman"/>
                <a:cs typeface="Times New Roman"/>
              </a:rPr>
              <a:t>Algumas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dirty="0" err="1" smtClean="0">
                <a:latin typeface="Times New Roman"/>
                <a:cs typeface="Times New Roman"/>
              </a:rPr>
              <a:t>vezes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realiza combinação (elitismo)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688083" y="1581098"/>
            <a:ext cx="308532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z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aç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5800" y="2574575"/>
            <a:ext cx="8644641" cy="3168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 indent="-4572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lang="pt-BR" sz="3200" dirty="0">
                <a:latin typeface="Times New Roman"/>
                <a:cs typeface="Times New Roman"/>
              </a:rPr>
              <a:t>A </a:t>
            </a:r>
            <a:r>
              <a:rPr sz="3200" dirty="0" err="1">
                <a:latin typeface="Times New Roman"/>
                <a:cs typeface="Times New Roman"/>
              </a:rPr>
              <a:t>inicialização</a:t>
            </a:r>
            <a:r>
              <a:rPr sz="3200" dirty="0">
                <a:latin typeface="Times New Roman"/>
                <a:cs typeface="Times New Roman"/>
              </a:rPr>
              <a:t> do AE geralmente é aleatória</a:t>
            </a:r>
          </a:p>
          <a:p>
            <a:pPr marL="957223" marR="61036" lvl="2" indent="-4572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sz="3200" dirty="0">
                <a:latin typeface="Times New Roman"/>
                <a:cs typeface="Times New Roman"/>
              </a:rPr>
              <a:t>Necessita que seja  garantido a possibilidade da varredura e mistura de </a:t>
            </a:r>
            <a:r>
              <a:rPr sz="3200" dirty="0" err="1" smtClean="0">
                <a:latin typeface="Times New Roman"/>
                <a:cs typeface="Times New Roman"/>
              </a:rPr>
              <a:t>todos</a:t>
            </a:r>
            <a:r>
              <a:rPr sz="3200" dirty="0" smtClean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os possíveis valores dos genes</a:t>
            </a:r>
          </a:p>
          <a:p>
            <a:pPr marL="957223" marR="61036" lvl="2" indent="-4572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sz="3200" dirty="0">
                <a:latin typeface="Times New Roman"/>
                <a:cs typeface="Times New Roman"/>
              </a:rPr>
              <a:t>É possível a utilização e inclusão de soluções existentes, ou heurísticas específicas </a:t>
            </a:r>
            <a:r>
              <a:rPr sz="3200" dirty="0" err="1">
                <a:latin typeface="Times New Roman"/>
                <a:cs typeface="Times New Roman"/>
              </a:rPr>
              <a:t>ao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dirty="0" err="1" smtClean="0">
                <a:latin typeface="Times New Roman"/>
                <a:cs typeface="Times New Roman"/>
              </a:rPr>
              <a:t>problemas</a:t>
            </a:r>
            <a:r>
              <a:rPr lang="pt-BR" sz="3200" dirty="0" smtClean="0">
                <a:latin typeface="Times New Roman"/>
                <a:cs typeface="Times New Roman"/>
              </a:rPr>
              <a:t> </a:t>
            </a:r>
            <a:r>
              <a:rPr sz="3200" dirty="0" smtClean="0">
                <a:latin typeface="Times New Roman"/>
                <a:cs typeface="Times New Roman"/>
              </a:rPr>
              <a:t>para </a:t>
            </a:r>
            <a:r>
              <a:rPr sz="3200" dirty="0">
                <a:latin typeface="Times New Roman"/>
                <a:cs typeface="Times New Roman"/>
              </a:rPr>
              <a:t>“semear” </a:t>
            </a:r>
            <a:r>
              <a:rPr sz="3200" dirty="0" smtClean="0">
                <a:latin typeface="Times New Roman"/>
                <a:cs typeface="Times New Roman"/>
              </a:rPr>
              <a:t>a </a:t>
            </a:r>
            <a:r>
              <a:rPr sz="3200" dirty="0">
                <a:latin typeface="Times New Roman"/>
                <a:cs typeface="Times New Roman"/>
              </a:rPr>
              <a:t>população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993133" y="4647320"/>
            <a:ext cx="196198" cy="215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39"/>
              </a:lnSpc>
            </a:pPr>
            <a:r>
              <a:rPr sz="15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688350" y="1581098"/>
            <a:ext cx="593165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lang="pt-BR"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Condição de Término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5932" y="2534950"/>
            <a:ext cx="8760467" cy="49326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marR="61036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sz="3200" dirty="0" smtClean="0">
                <a:latin typeface="Times New Roman"/>
                <a:cs typeface="Times New Roman"/>
              </a:rPr>
              <a:t>A </a:t>
            </a:r>
            <a:r>
              <a:rPr sz="3200" dirty="0">
                <a:latin typeface="Times New Roman"/>
                <a:cs typeface="Times New Roman"/>
              </a:rPr>
              <a:t>condição de </a:t>
            </a:r>
            <a:r>
              <a:rPr sz="3200" dirty="0" smtClean="0">
                <a:latin typeface="Times New Roman"/>
                <a:cs typeface="Times New Roman"/>
              </a:rPr>
              <a:t>t</a:t>
            </a:r>
            <a:r>
              <a:rPr lang="pt-BR" sz="3200" dirty="0" smtClean="0">
                <a:latin typeface="Times New Roman"/>
                <a:cs typeface="Times New Roman"/>
              </a:rPr>
              <a:t>é</a:t>
            </a:r>
            <a:r>
              <a:rPr sz="3200" dirty="0" err="1" smtClean="0">
                <a:latin typeface="Times New Roman"/>
                <a:cs typeface="Times New Roman"/>
              </a:rPr>
              <a:t>rmino</a:t>
            </a:r>
            <a:r>
              <a:rPr sz="3200" dirty="0" smtClean="0">
                <a:latin typeface="Times New Roman"/>
                <a:cs typeface="Times New Roman"/>
              </a:rPr>
              <a:t> </a:t>
            </a:r>
            <a:r>
              <a:rPr sz="3200" dirty="0" err="1">
                <a:latin typeface="Times New Roman"/>
                <a:cs typeface="Times New Roman"/>
              </a:rPr>
              <a:t>deve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dirty="0" err="1" smtClean="0">
                <a:latin typeface="Times New Roman"/>
                <a:cs typeface="Times New Roman"/>
              </a:rPr>
              <a:t>ser</a:t>
            </a:r>
            <a:r>
              <a:rPr sz="3200" dirty="0" smtClean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checada a cada  geração</a:t>
            </a:r>
          </a:p>
          <a:p>
            <a:pPr marL="812799" marR="61036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sz="3200" dirty="0" err="1" smtClean="0">
                <a:latin typeface="Times New Roman"/>
                <a:cs typeface="Times New Roman"/>
              </a:rPr>
              <a:t>Busca</a:t>
            </a:r>
            <a:r>
              <a:rPr sz="3200" dirty="0" smtClean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por um fitness </a:t>
            </a:r>
            <a:r>
              <a:rPr sz="3200" dirty="0" err="1" smtClean="0">
                <a:latin typeface="Times New Roman"/>
                <a:cs typeface="Times New Roman"/>
              </a:rPr>
              <a:t>mínimo</a:t>
            </a:r>
            <a:endParaRPr lang="pt-BR" sz="3200" dirty="0" smtClean="0">
              <a:latin typeface="Times New Roman"/>
              <a:cs typeface="Times New Roman"/>
            </a:endParaRPr>
          </a:p>
          <a:p>
            <a:pPr marL="812799" marR="61036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lang="pt-BR" sz="3200" spc="4" dirty="0" smtClean="0">
                <a:latin typeface="Times New Roman"/>
                <a:cs typeface="Times New Roman"/>
              </a:rPr>
              <a:t>Q</a:t>
            </a:r>
            <a:r>
              <a:rPr lang="pt-BR" sz="3200" dirty="0" smtClean="0">
                <a:latin typeface="Times New Roman"/>
                <a:cs typeface="Times New Roman"/>
              </a:rPr>
              <a:t>u</a:t>
            </a:r>
            <a:r>
              <a:rPr lang="pt-BR" sz="3200" spc="-4" dirty="0" smtClean="0">
                <a:latin typeface="Times New Roman"/>
                <a:cs typeface="Times New Roman"/>
              </a:rPr>
              <a:t>a</a:t>
            </a:r>
            <a:r>
              <a:rPr lang="pt-BR" sz="3200" dirty="0" smtClean="0">
                <a:latin typeface="Times New Roman"/>
                <a:cs typeface="Times New Roman"/>
              </a:rPr>
              <a:t>nti</a:t>
            </a:r>
            <a:r>
              <a:rPr lang="pt-BR" sz="3200" spc="14" dirty="0" smtClean="0">
                <a:latin typeface="Times New Roman"/>
                <a:cs typeface="Times New Roman"/>
              </a:rPr>
              <a:t>d</a:t>
            </a:r>
            <a:r>
              <a:rPr lang="pt-BR" sz="3200" spc="9" dirty="0" smtClean="0">
                <a:latin typeface="Times New Roman"/>
                <a:cs typeface="Times New Roman"/>
              </a:rPr>
              <a:t>a</a:t>
            </a:r>
            <a:r>
              <a:rPr lang="pt-BR" sz="3200" spc="4" dirty="0" smtClean="0">
                <a:latin typeface="Times New Roman"/>
                <a:cs typeface="Times New Roman"/>
              </a:rPr>
              <a:t>d</a:t>
            </a:r>
            <a:r>
              <a:rPr lang="pt-BR" sz="3200" dirty="0" smtClean="0">
                <a:latin typeface="Times New Roman"/>
                <a:cs typeface="Times New Roman"/>
              </a:rPr>
              <a:t>e</a:t>
            </a:r>
            <a:r>
              <a:rPr lang="pt-BR" sz="3200" spc="179" dirty="0" smtClean="0">
                <a:latin typeface="Times New Roman"/>
                <a:cs typeface="Times New Roman"/>
              </a:rPr>
              <a:t> </a:t>
            </a:r>
            <a:r>
              <a:rPr lang="pt-BR" sz="3200" spc="4" dirty="0" smtClean="0">
                <a:latin typeface="Times New Roman"/>
                <a:cs typeface="Times New Roman"/>
              </a:rPr>
              <a:t>m</a:t>
            </a:r>
            <a:r>
              <a:rPr lang="pt-BR" sz="3200" spc="-4" dirty="0" smtClean="0">
                <a:latin typeface="Times New Roman"/>
                <a:cs typeface="Times New Roman"/>
              </a:rPr>
              <a:t>áx</a:t>
            </a:r>
            <a:r>
              <a:rPr lang="pt-BR" sz="3200" dirty="0" smtClean="0">
                <a:latin typeface="Times New Roman"/>
                <a:cs typeface="Times New Roman"/>
              </a:rPr>
              <a:t>i</a:t>
            </a:r>
            <a:r>
              <a:rPr lang="pt-BR" sz="3200" spc="14" dirty="0" smtClean="0">
                <a:latin typeface="Times New Roman"/>
                <a:cs typeface="Times New Roman"/>
              </a:rPr>
              <a:t>m</a:t>
            </a:r>
            <a:r>
              <a:rPr lang="pt-BR" sz="3200" dirty="0" smtClean="0">
                <a:latin typeface="Times New Roman"/>
                <a:cs typeface="Times New Roman"/>
              </a:rPr>
              <a:t>a </a:t>
            </a:r>
            <a:r>
              <a:rPr lang="pt-BR" sz="3200" dirty="0">
                <a:latin typeface="Times New Roman"/>
                <a:cs typeface="Times New Roman"/>
              </a:rPr>
              <a:t>de gerações </a:t>
            </a:r>
            <a:r>
              <a:rPr lang="pt-BR" sz="3200" dirty="0" smtClean="0">
                <a:latin typeface="Times New Roman"/>
                <a:cs typeface="Times New Roman"/>
              </a:rPr>
              <a:t>permitida</a:t>
            </a:r>
          </a:p>
          <a:p>
            <a:pPr marL="812799" marR="61036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lang="pt-BR" sz="3200" spc="4" dirty="0" smtClean="0">
                <a:latin typeface="Times New Roman"/>
                <a:cs typeface="Times New Roman"/>
              </a:rPr>
              <a:t>Queda a</a:t>
            </a:r>
            <a:r>
              <a:rPr lang="pt-BR" sz="3200" spc="543" dirty="0" smtClean="0">
                <a:latin typeface="Times New Roman"/>
                <a:cs typeface="Times New Roman"/>
              </a:rPr>
              <a:t> </a:t>
            </a:r>
            <a:r>
              <a:rPr lang="pt-BR" sz="3200" dirty="0">
                <a:latin typeface="Times New Roman"/>
                <a:cs typeface="Times New Roman"/>
              </a:rPr>
              <a:t>um</a:t>
            </a:r>
            <a:r>
              <a:rPr lang="pt-BR" sz="3200" spc="486" dirty="0">
                <a:latin typeface="Times New Roman"/>
                <a:cs typeface="Times New Roman"/>
              </a:rPr>
              <a:t> </a:t>
            </a:r>
            <a:r>
              <a:rPr lang="pt-BR" sz="3200" dirty="0">
                <a:latin typeface="Times New Roman"/>
                <a:cs typeface="Times New Roman"/>
              </a:rPr>
              <a:t>nív</a:t>
            </a:r>
            <a:r>
              <a:rPr lang="pt-BR" sz="3200" spc="14" dirty="0">
                <a:latin typeface="Times New Roman"/>
                <a:cs typeface="Times New Roman"/>
              </a:rPr>
              <a:t>e</a:t>
            </a:r>
            <a:r>
              <a:rPr lang="pt-BR" sz="3200" dirty="0">
                <a:latin typeface="Times New Roman"/>
                <a:cs typeface="Times New Roman"/>
              </a:rPr>
              <a:t>l mínimo de </a:t>
            </a:r>
            <a:r>
              <a:rPr lang="pt-BR" sz="3200" dirty="0" smtClean="0">
                <a:latin typeface="Times New Roman"/>
                <a:cs typeface="Times New Roman"/>
              </a:rPr>
              <a:t>diversidade</a:t>
            </a:r>
          </a:p>
          <a:p>
            <a:pPr marL="812799" marR="61036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lang="pt-BR" sz="3200" spc="4" dirty="0" smtClean="0">
                <a:latin typeface="Times New Roman"/>
                <a:cs typeface="Times New Roman"/>
              </a:rPr>
              <a:t>Q</a:t>
            </a:r>
            <a:r>
              <a:rPr lang="pt-BR" sz="3200" dirty="0" smtClean="0">
                <a:latin typeface="Times New Roman"/>
                <a:cs typeface="Times New Roman"/>
              </a:rPr>
              <a:t>u</a:t>
            </a:r>
            <a:r>
              <a:rPr lang="pt-BR" sz="3200" spc="-4" dirty="0" smtClean="0">
                <a:latin typeface="Times New Roman"/>
                <a:cs typeface="Times New Roman"/>
              </a:rPr>
              <a:t>a</a:t>
            </a:r>
            <a:r>
              <a:rPr lang="pt-BR" sz="3200" dirty="0" smtClean="0">
                <a:latin typeface="Times New Roman"/>
                <a:cs typeface="Times New Roman"/>
              </a:rPr>
              <a:t>nti</a:t>
            </a:r>
            <a:r>
              <a:rPr lang="pt-BR" sz="3200" spc="14" dirty="0" smtClean="0">
                <a:latin typeface="Times New Roman"/>
                <a:cs typeface="Times New Roman"/>
              </a:rPr>
              <a:t>d</a:t>
            </a:r>
            <a:r>
              <a:rPr lang="pt-BR" sz="3200" spc="9" dirty="0" smtClean="0">
                <a:latin typeface="Times New Roman"/>
                <a:cs typeface="Times New Roman"/>
              </a:rPr>
              <a:t>a</a:t>
            </a:r>
            <a:r>
              <a:rPr lang="pt-BR" sz="3200" spc="4" dirty="0" smtClean="0">
                <a:latin typeface="Times New Roman"/>
                <a:cs typeface="Times New Roman"/>
              </a:rPr>
              <a:t>d</a:t>
            </a:r>
            <a:r>
              <a:rPr lang="pt-BR" sz="3200" dirty="0" smtClean="0">
                <a:latin typeface="Times New Roman"/>
                <a:cs typeface="Times New Roman"/>
              </a:rPr>
              <a:t>e</a:t>
            </a:r>
            <a:r>
              <a:rPr lang="pt-BR" sz="3200" spc="179" dirty="0" smtClean="0">
                <a:latin typeface="Times New Roman"/>
                <a:cs typeface="Times New Roman"/>
              </a:rPr>
              <a:t> </a:t>
            </a:r>
            <a:r>
              <a:rPr lang="pt-BR" sz="3200" spc="4" dirty="0" smtClean="0">
                <a:latin typeface="Times New Roman"/>
                <a:cs typeface="Times New Roman"/>
              </a:rPr>
              <a:t>m</a:t>
            </a:r>
            <a:r>
              <a:rPr lang="pt-BR" sz="3200" spc="-4" dirty="0" smtClean="0">
                <a:latin typeface="Times New Roman"/>
                <a:cs typeface="Times New Roman"/>
              </a:rPr>
              <a:t>áx</a:t>
            </a:r>
            <a:r>
              <a:rPr lang="pt-BR" sz="3200" dirty="0" smtClean="0">
                <a:latin typeface="Times New Roman"/>
                <a:cs typeface="Times New Roman"/>
              </a:rPr>
              <a:t>i</a:t>
            </a:r>
            <a:r>
              <a:rPr lang="pt-BR" sz="3200" spc="14" dirty="0" smtClean="0">
                <a:latin typeface="Times New Roman"/>
                <a:cs typeface="Times New Roman"/>
              </a:rPr>
              <a:t>m</a:t>
            </a:r>
            <a:r>
              <a:rPr lang="pt-BR" sz="3200" dirty="0" smtClean="0">
                <a:latin typeface="Times New Roman"/>
                <a:cs typeface="Times New Roman"/>
              </a:rPr>
              <a:t>a de </a:t>
            </a:r>
            <a:r>
              <a:rPr lang="pt-BR" sz="3200" dirty="0">
                <a:latin typeface="Times New Roman"/>
                <a:cs typeface="Times New Roman"/>
              </a:rPr>
              <a:t>gerações sem aumento do </a:t>
            </a:r>
            <a:r>
              <a:rPr lang="pt-BR" sz="3200" dirty="0" smtClean="0">
                <a:latin typeface="Times New Roman"/>
                <a:cs typeface="Times New Roman"/>
              </a:rPr>
              <a:t>fitness</a:t>
            </a:r>
          </a:p>
          <a:p>
            <a:pPr marL="812799" marR="61036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</a:pPr>
            <a:r>
              <a:rPr lang="pt-BR" sz="3200" spc="-4" dirty="0" smtClean="0">
                <a:latin typeface="Times New Roman"/>
                <a:cs typeface="Times New Roman"/>
              </a:rPr>
              <a:t>B</a:t>
            </a:r>
            <a:r>
              <a:rPr lang="pt-BR" sz="3200" dirty="0" smtClean="0">
                <a:latin typeface="Times New Roman"/>
                <a:cs typeface="Times New Roman"/>
              </a:rPr>
              <a:t>us</a:t>
            </a:r>
            <a:r>
              <a:rPr lang="pt-BR" sz="3200" spc="4" dirty="0" smtClean="0">
                <a:latin typeface="Times New Roman"/>
                <a:cs typeface="Times New Roman"/>
              </a:rPr>
              <a:t>c</a:t>
            </a:r>
            <a:r>
              <a:rPr lang="pt-BR" sz="3200" dirty="0" smtClean="0">
                <a:latin typeface="Times New Roman"/>
                <a:cs typeface="Times New Roman"/>
              </a:rPr>
              <a:t>a</a:t>
            </a:r>
            <a:r>
              <a:rPr lang="pt-BR" sz="3200" spc="530" dirty="0" smtClean="0">
                <a:latin typeface="Times New Roman"/>
                <a:cs typeface="Times New Roman"/>
              </a:rPr>
              <a:t> </a:t>
            </a:r>
            <a:r>
              <a:rPr lang="pt-BR" sz="3200" spc="4" dirty="0">
                <a:latin typeface="Times New Roman"/>
                <a:cs typeface="Times New Roman"/>
              </a:rPr>
              <a:t>p</a:t>
            </a:r>
            <a:r>
              <a:rPr lang="pt-BR" sz="3200" spc="19" dirty="0">
                <a:latin typeface="Times New Roman"/>
                <a:cs typeface="Times New Roman"/>
              </a:rPr>
              <a:t>o</a:t>
            </a:r>
            <a:r>
              <a:rPr lang="pt-BR" sz="3200" dirty="0">
                <a:latin typeface="Times New Roman"/>
                <a:cs typeface="Times New Roman"/>
              </a:rPr>
              <a:t>r</a:t>
            </a:r>
            <a:r>
              <a:rPr lang="pt-BR" sz="3200" spc="516" dirty="0">
                <a:latin typeface="Times New Roman"/>
                <a:cs typeface="Times New Roman"/>
              </a:rPr>
              <a:t> </a:t>
            </a:r>
            <a:r>
              <a:rPr lang="pt-BR" sz="3200" spc="-4" dirty="0">
                <a:latin typeface="Times New Roman"/>
                <a:cs typeface="Times New Roman"/>
              </a:rPr>
              <a:t>a</a:t>
            </a:r>
            <a:r>
              <a:rPr lang="pt-BR" sz="3200" dirty="0">
                <a:latin typeface="Times New Roman"/>
                <a:cs typeface="Times New Roman"/>
              </a:rPr>
              <a:t>l</a:t>
            </a:r>
            <a:r>
              <a:rPr lang="pt-BR" sz="3200" spc="4" dirty="0">
                <a:latin typeface="Times New Roman"/>
                <a:cs typeface="Times New Roman"/>
              </a:rPr>
              <a:t>g</a:t>
            </a:r>
            <a:r>
              <a:rPr lang="pt-BR" sz="3200" dirty="0">
                <a:latin typeface="Times New Roman"/>
                <a:cs typeface="Times New Roman"/>
              </a:rPr>
              <a:t>u</a:t>
            </a:r>
            <a:r>
              <a:rPr lang="pt-BR" sz="3200" spc="14" dirty="0">
                <a:latin typeface="Times New Roman"/>
                <a:cs typeface="Times New Roman"/>
              </a:rPr>
              <a:t>m</a:t>
            </a:r>
            <a:r>
              <a:rPr lang="pt-BR" sz="3200" dirty="0">
                <a:latin typeface="Times New Roman"/>
                <a:cs typeface="Times New Roman"/>
              </a:rPr>
              <a:t>a</a:t>
            </a:r>
            <a:r>
              <a:rPr lang="pt-BR" sz="3200" spc="175" dirty="0">
                <a:latin typeface="Times New Roman"/>
                <a:cs typeface="Times New Roman"/>
              </a:rPr>
              <a:t> </a:t>
            </a:r>
            <a:r>
              <a:rPr lang="pt-BR" sz="3200" spc="4" dirty="0">
                <a:latin typeface="Times New Roman"/>
                <a:cs typeface="Times New Roman"/>
              </a:rPr>
              <a:t>c</a:t>
            </a:r>
            <a:r>
              <a:rPr lang="pt-BR" sz="3200" spc="-4" dirty="0">
                <a:latin typeface="Times New Roman"/>
                <a:cs typeface="Times New Roman"/>
              </a:rPr>
              <a:t>a</a:t>
            </a:r>
            <a:r>
              <a:rPr lang="pt-BR" sz="3200" spc="9" dirty="0">
                <a:latin typeface="Times New Roman"/>
                <a:cs typeface="Times New Roman"/>
              </a:rPr>
              <a:t>r</a:t>
            </a:r>
            <a:r>
              <a:rPr lang="pt-BR" sz="3200" spc="-4" dirty="0">
                <a:latin typeface="Times New Roman"/>
                <a:cs typeface="Times New Roman"/>
              </a:rPr>
              <a:t>a</a:t>
            </a:r>
            <a:r>
              <a:rPr lang="pt-BR" sz="3200" spc="4" dirty="0">
                <a:latin typeface="Times New Roman"/>
                <a:cs typeface="Times New Roman"/>
              </a:rPr>
              <a:t>c</a:t>
            </a:r>
            <a:r>
              <a:rPr lang="pt-BR" sz="3200" dirty="0">
                <a:latin typeface="Times New Roman"/>
                <a:cs typeface="Times New Roman"/>
              </a:rPr>
              <a:t>t</a:t>
            </a:r>
            <a:r>
              <a:rPr lang="pt-BR" sz="3200" spc="4" dirty="0">
                <a:latin typeface="Times New Roman"/>
                <a:cs typeface="Times New Roman"/>
              </a:rPr>
              <a:t>e</a:t>
            </a:r>
            <a:r>
              <a:rPr lang="pt-BR" sz="3200" dirty="0">
                <a:latin typeface="Times New Roman"/>
                <a:cs typeface="Times New Roman"/>
              </a:rPr>
              <a:t>ríst</a:t>
            </a:r>
            <a:r>
              <a:rPr lang="pt-BR" sz="3200" spc="9" dirty="0">
                <a:latin typeface="Times New Roman"/>
                <a:cs typeface="Times New Roman"/>
              </a:rPr>
              <a:t>i</a:t>
            </a:r>
            <a:r>
              <a:rPr lang="pt-BR" sz="3200" spc="4" dirty="0">
                <a:latin typeface="Times New Roman"/>
                <a:cs typeface="Times New Roman"/>
              </a:rPr>
              <a:t>c</a:t>
            </a:r>
            <a:r>
              <a:rPr lang="pt-BR" sz="3200" dirty="0">
                <a:latin typeface="Times New Roman"/>
                <a:cs typeface="Times New Roman"/>
              </a:rPr>
              <a:t>a</a:t>
            </a:r>
            <a:r>
              <a:rPr lang="pt-BR" sz="3200" spc="175" dirty="0">
                <a:latin typeface="Times New Roman"/>
                <a:cs typeface="Times New Roman"/>
              </a:rPr>
              <a:t> </a:t>
            </a:r>
            <a:r>
              <a:rPr lang="pt-BR" sz="3200" spc="4" dirty="0" smtClean="0">
                <a:latin typeface="Times New Roman"/>
                <a:cs typeface="Times New Roman"/>
              </a:rPr>
              <a:t>e</a:t>
            </a:r>
            <a:r>
              <a:rPr lang="pt-BR" sz="3200" dirty="0" smtClean="0">
                <a:latin typeface="Times New Roman"/>
                <a:cs typeface="Times New Roman"/>
              </a:rPr>
              <a:t>s</a:t>
            </a:r>
            <a:r>
              <a:rPr lang="pt-BR" sz="3200" spc="4" dirty="0" smtClean="0">
                <a:latin typeface="Times New Roman"/>
                <a:cs typeface="Times New Roman"/>
              </a:rPr>
              <a:t>pec</a:t>
            </a:r>
            <a:r>
              <a:rPr lang="pt-BR" sz="3200" dirty="0" smtClean="0">
                <a:latin typeface="Times New Roman"/>
                <a:cs typeface="Times New Roman"/>
              </a:rPr>
              <a:t>í</a:t>
            </a:r>
            <a:r>
              <a:rPr lang="pt-BR" sz="3200" spc="-4" dirty="0" smtClean="0">
                <a:latin typeface="Times New Roman"/>
                <a:cs typeface="Times New Roman"/>
              </a:rPr>
              <a:t>f</a:t>
            </a:r>
            <a:r>
              <a:rPr lang="pt-BR" sz="3200" dirty="0" smtClean="0">
                <a:latin typeface="Times New Roman"/>
                <a:cs typeface="Times New Roman"/>
              </a:rPr>
              <a:t>i</a:t>
            </a:r>
            <a:r>
              <a:rPr lang="pt-BR" sz="3200" spc="4" dirty="0" smtClean="0">
                <a:latin typeface="Times New Roman"/>
                <a:cs typeface="Times New Roman"/>
              </a:rPr>
              <a:t>c</a:t>
            </a:r>
            <a:r>
              <a:rPr lang="pt-BR" sz="3200" dirty="0" smtClean="0">
                <a:latin typeface="Times New Roman"/>
                <a:cs typeface="Times New Roman"/>
              </a:rPr>
              <a:t>a</a:t>
            </a:r>
            <a:r>
              <a:rPr lang="pt-BR" sz="3200" spc="175" dirty="0" smtClean="0">
                <a:latin typeface="Times New Roman"/>
                <a:cs typeface="Times New Roman"/>
              </a:rPr>
              <a:t> </a:t>
            </a:r>
            <a:r>
              <a:rPr lang="pt-BR" sz="3200" spc="4" dirty="0" smtClean="0">
                <a:latin typeface="Times New Roman"/>
                <a:cs typeface="Times New Roman"/>
              </a:rPr>
              <a:t>d</a:t>
            </a:r>
            <a:r>
              <a:rPr lang="pt-BR" sz="3200" dirty="0" smtClean="0">
                <a:latin typeface="Times New Roman"/>
                <a:cs typeface="Times New Roman"/>
              </a:rPr>
              <a:t>o </a:t>
            </a:r>
            <a:r>
              <a:rPr lang="pt-BR" sz="3200" spc="4" dirty="0" smtClean="0">
                <a:latin typeface="Times New Roman"/>
                <a:cs typeface="Times New Roman"/>
              </a:rPr>
              <a:t>p</a:t>
            </a:r>
            <a:r>
              <a:rPr lang="pt-BR" sz="3200" dirty="0" smtClean="0">
                <a:latin typeface="Times New Roman"/>
                <a:cs typeface="Times New Roman"/>
              </a:rPr>
              <a:t>r</a:t>
            </a:r>
            <a:r>
              <a:rPr lang="pt-BR" sz="3200" spc="4" dirty="0" smtClean="0">
                <a:latin typeface="Times New Roman"/>
                <a:cs typeface="Times New Roman"/>
              </a:rPr>
              <a:t>ob</a:t>
            </a:r>
            <a:r>
              <a:rPr lang="pt-BR" sz="3200" dirty="0" smtClean="0">
                <a:latin typeface="Times New Roman"/>
                <a:cs typeface="Times New Roman"/>
              </a:rPr>
              <a:t>l</a:t>
            </a:r>
            <a:r>
              <a:rPr lang="pt-BR" sz="3200" spc="4" dirty="0" smtClean="0">
                <a:latin typeface="Times New Roman"/>
                <a:cs typeface="Times New Roman"/>
              </a:rPr>
              <a:t>e</a:t>
            </a:r>
            <a:r>
              <a:rPr lang="pt-BR" sz="3200" spc="14" dirty="0" smtClean="0">
                <a:latin typeface="Times New Roman"/>
                <a:cs typeface="Times New Roman"/>
              </a:rPr>
              <a:t>m</a:t>
            </a:r>
            <a:r>
              <a:rPr lang="pt-BR" sz="3200" dirty="0" smtClean="0">
                <a:latin typeface="Times New Roman"/>
                <a:cs typeface="Times New Roman"/>
              </a:rPr>
              <a:t>a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688350" y="1581098"/>
            <a:ext cx="593165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lang="pt-BR"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Hoje nós vimos...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5932" y="2534950"/>
            <a:ext cx="8760467" cy="49326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70098" indent="-457200">
              <a:lnSpc>
                <a:spcPts val="3450"/>
              </a:lnSpc>
              <a:spcBef>
                <a:spcPts val="172"/>
              </a:spcBef>
              <a:buFont typeface="Wingdings" panose="05000000000000000000" pitchFamily="2" charset="2"/>
              <a:buChar char="§"/>
            </a:pPr>
            <a:r>
              <a:rPr lang="pt-BR" sz="2800" spc="4" dirty="0">
                <a:latin typeface="Times New Roman"/>
                <a:cs typeface="Times New Roman"/>
              </a:rPr>
              <a:t>Complemento da Metáfora  Evolutiva</a:t>
            </a:r>
          </a:p>
          <a:p>
            <a:pPr marL="469900" indent="-457200">
              <a:lnSpc>
                <a:spcPct val="95825"/>
              </a:lnSpc>
              <a:spcBef>
                <a:spcPts val="743"/>
              </a:spcBef>
              <a:buFont typeface="Wingdings" panose="05000000000000000000" pitchFamily="2" charset="2"/>
              <a:buChar char="§"/>
            </a:pPr>
            <a:r>
              <a:rPr lang="pt-BR" sz="2800" spc="4" dirty="0">
                <a:latin typeface="Times New Roman"/>
                <a:cs typeface="Times New Roman"/>
              </a:rPr>
              <a:t>Esquema Básico de um Algoritmo Evolutivo (AE)</a:t>
            </a:r>
          </a:p>
          <a:p>
            <a:pPr marL="469900" marR="70098" indent="-457200">
              <a:lnSpc>
                <a:spcPct val="95825"/>
              </a:lnSpc>
              <a:spcBef>
                <a:spcPts val="916"/>
              </a:spcBef>
              <a:buFont typeface="Wingdings" panose="05000000000000000000" pitchFamily="2" charset="2"/>
              <a:buChar char="§"/>
            </a:pPr>
            <a:r>
              <a:rPr lang="pt-BR" sz="2800" spc="4" dirty="0">
                <a:latin typeface="Times New Roman"/>
                <a:cs typeface="Times New Roman"/>
              </a:rPr>
              <a:t>Conceitos Básicos:</a:t>
            </a:r>
          </a:p>
          <a:p>
            <a:pPr marL="927100" marR="484626" lvl="1" indent="-457200">
              <a:lnSpc>
                <a:spcPct val="99702"/>
              </a:lnSpc>
              <a:spcBef>
                <a:spcPts val="1442"/>
              </a:spcBef>
              <a:buFont typeface="Wingdings" panose="05000000000000000000" pitchFamily="2" charset="2"/>
              <a:buChar char="§"/>
              <a:tabLst>
                <a:tab pos="749300" algn="l"/>
              </a:tabLst>
            </a:pPr>
            <a:r>
              <a:rPr lang="pt-BR" sz="2800" spc="4" dirty="0">
                <a:latin typeface="Times New Roman"/>
                <a:cs typeface="Times New Roman"/>
              </a:rPr>
              <a:t>Reprodução; Evolução; </a:t>
            </a:r>
          </a:p>
          <a:p>
            <a:pPr marL="927100" marR="484626" lvl="1" indent="-457200">
              <a:lnSpc>
                <a:spcPct val="99702"/>
              </a:lnSpc>
              <a:spcBef>
                <a:spcPts val="1442"/>
              </a:spcBef>
              <a:buFont typeface="Wingdings" panose="05000000000000000000" pitchFamily="2" charset="2"/>
              <a:buChar char="§"/>
              <a:tabLst>
                <a:tab pos="749300" algn="l"/>
              </a:tabLst>
            </a:pPr>
            <a:r>
              <a:rPr lang="pt-BR" sz="2800" spc="4" dirty="0">
                <a:latin typeface="Times New Roman"/>
                <a:cs typeface="Times New Roman"/>
              </a:rPr>
              <a:t>População; Seleção; </a:t>
            </a:r>
          </a:p>
          <a:p>
            <a:pPr marL="927100" marR="484626" lvl="1" indent="-457200">
              <a:lnSpc>
                <a:spcPct val="99702"/>
              </a:lnSpc>
              <a:spcBef>
                <a:spcPts val="1442"/>
              </a:spcBef>
              <a:buFont typeface="Wingdings" panose="05000000000000000000" pitchFamily="2" charset="2"/>
              <a:buChar char="§"/>
              <a:tabLst>
                <a:tab pos="749300" algn="l"/>
              </a:tabLst>
            </a:pPr>
            <a:r>
              <a:rPr lang="pt-BR" sz="2800" spc="4" dirty="0">
                <a:latin typeface="Times New Roman"/>
                <a:cs typeface="Times New Roman"/>
              </a:rPr>
              <a:t>Recombinação; Mutação; </a:t>
            </a:r>
          </a:p>
          <a:p>
            <a:pPr marL="927100" marR="484626" lvl="1" indent="-457200">
              <a:lnSpc>
                <a:spcPct val="99702"/>
              </a:lnSpc>
              <a:spcBef>
                <a:spcPts val="1442"/>
              </a:spcBef>
              <a:buFont typeface="Wingdings" panose="05000000000000000000" pitchFamily="2" charset="2"/>
              <a:buChar char="§"/>
              <a:tabLst>
                <a:tab pos="749300" algn="l"/>
              </a:tabLst>
            </a:pPr>
            <a:r>
              <a:rPr lang="pt-BR" sz="2800" spc="4" dirty="0">
                <a:latin typeface="Times New Roman"/>
                <a:cs typeface="Times New Roman"/>
              </a:rPr>
              <a:t>Seleção por Sobrevivência; </a:t>
            </a:r>
          </a:p>
          <a:p>
            <a:pPr marL="927100" marR="484626" lvl="1" indent="-457200">
              <a:lnSpc>
                <a:spcPct val="99702"/>
              </a:lnSpc>
              <a:spcBef>
                <a:spcPts val="1442"/>
              </a:spcBef>
              <a:buFont typeface="Wingdings" panose="05000000000000000000" pitchFamily="2" charset="2"/>
              <a:buChar char="§"/>
              <a:tabLst>
                <a:tab pos="749300" algn="l"/>
              </a:tabLst>
            </a:pPr>
            <a:r>
              <a:rPr lang="pt-BR" sz="2800" spc="4" dirty="0">
                <a:latin typeface="Times New Roman"/>
                <a:cs typeface="Times New Roman"/>
              </a:rPr>
              <a:t>Condição de Término</a:t>
            </a:r>
          </a:p>
          <a:p>
            <a:pPr marL="355600" marR="61036" indent="-342900">
              <a:lnSpc>
                <a:spcPts val="3450"/>
              </a:lnSpc>
              <a:spcBef>
                <a:spcPts val="172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784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688082" y="910538"/>
            <a:ext cx="7303517" cy="12552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700"/>
              </a:lnSpc>
              <a:spcBef>
                <a:spcPts val="235"/>
              </a:spcBef>
            </a:pP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Co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da Metáfora</a:t>
            </a:r>
            <a:endParaRPr sz="4400" dirty="0">
              <a:latin typeface="Times New Roman"/>
              <a:cs typeface="Times New Roman"/>
            </a:endParaRPr>
          </a:p>
          <a:p>
            <a:pPr marL="12700" marR="83896">
              <a:lnSpc>
                <a:spcPts val="4960"/>
              </a:lnSpc>
              <a:spcBef>
                <a:spcPts val="233"/>
              </a:spcBef>
            </a:pPr>
            <a:r>
              <a:rPr sz="6600" spc="-9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6600" spc="0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6600" spc="-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6600" spc="-9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6600" spc="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6600" spc="-9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6600" spc="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6600" spc="-9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6600" spc="0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78833" y="2648005"/>
            <a:ext cx="8534911" cy="45653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48635" indent="-457200">
              <a:lnSpc>
                <a:spcPts val="3025"/>
              </a:lnSpc>
              <a:spcBef>
                <a:spcPts val="151"/>
              </a:spcBef>
              <a:buFont typeface="Wingdings" panose="05000000000000000000" pitchFamily="2" charset="2"/>
              <a:buChar char="§"/>
            </a:pPr>
            <a:r>
              <a:rPr sz="2800" spc="4" dirty="0" smtClean="0">
                <a:latin typeface="Times New Roman"/>
                <a:cs typeface="Times New Roman"/>
              </a:rPr>
              <a:t>Um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4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po</a:t>
            </a:r>
            <a:r>
              <a:rPr sz="2800" spc="1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ul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ç</a:t>
            </a:r>
            <a:r>
              <a:rPr sz="2800" spc="9" dirty="0" smtClean="0">
                <a:latin typeface="Times New Roman"/>
                <a:cs typeface="Times New Roman"/>
              </a:rPr>
              <a:t>ã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5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in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iví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x</a:t>
            </a:r>
            <a:r>
              <a:rPr sz="2800" spc="0" dirty="0" smtClean="0">
                <a:latin typeface="Times New Roman"/>
                <a:cs typeface="Times New Roman"/>
              </a:rPr>
              <a:t>iste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55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um</a:t>
            </a:r>
            <a:r>
              <a:rPr sz="2800" spc="486" dirty="0" smtClean="0">
                <a:latin typeface="Times New Roman"/>
                <a:cs typeface="Times New Roman"/>
              </a:rPr>
              <a:t> 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4" dirty="0" err="1" smtClean="0">
                <a:latin typeface="Times New Roman"/>
                <a:cs typeface="Times New Roman"/>
              </a:rPr>
              <a:t>mb</a:t>
            </a:r>
            <a:r>
              <a:rPr sz="2800" spc="0" dirty="0" err="1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nte</a:t>
            </a:r>
            <a:r>
              <a:rPr lang="pt-BR" sz="2800" spc="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493" dirty="0" smtClean="0">
                <a:latin typeface="Times New Roman"/>
                <a:cs typeface="Times New Roman"/>
              </a:rPr>
              <a:t> </a:t>
            </a:r>
            <a:r>
              <a:rPr sz="2800" spc="-4" dirty="0" err="1" smtClean="0">
                <a:latin typeface="Times New Roman"/>
                <a:cs typeface="Times New Roman"/>
              </a:rPr>
              <a:t>f</a:t>
            </a:r>
            <a:r>
              <a:rPr sz="2800" spc="4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sz="2800" spc="-14" dirty="0" err="1" smtClean="0">
                <a:latin typeface="Times New Roman"/>
                <a:cs typeface="Times New Roman"/>
              </a:rPr>
              <a:t>t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li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it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14" dirty="0" err="1" smtClean="0">
                <a:latin typeface="Times New Roman"/>
                <a:cs typeface="Times New Roman"/>
              </a:rPr>
              <a:t>d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469900" marR="220642" indent="-457200">
              <a:lnSpc>
                <a:spcPts val="3020"/>
              </a:lnSpc>
              <a:spcBef>
                <a:spcPts val="686"/>
              </a:spcBef>
              <a:buFont typeface="Wingdings" panose="05000000000000000000" pitchFamily="2" charset="2"/>
              <a:buChar char="§"/>
            </a:pP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245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com</a:t>
            </a:r>
            <a:r>
              <a:rPr sz="2800" b="1" spc="6" dirty="0" smtClean="0">
                <a:latin typeface="Times New Roman"/>
                <a:cs typeface="Times New Roman"/>
              </a:rPr>
              <a:t>p</a:t>
            </a:r>
            <a:r>
              <a:rPr sz="2800" b="1" spc="12" dirty="0" smtClean="0">
                <a:latin typeface="Times New Roman"/>
                <a:cs typeface="Times New Roman"/>
              </a:rPr>
              <a:t>e</a:t>
            </a:r>
            <a:r>
              <a:rPr sz="2800" b="1" spc="6" dirty="0" smtClean="0">
                <a:latin typeface="Times New Roman"/>
                <a:cs typeface="Times New Roman"/>
              </a:rPr>
              <a:t>t</a:t>
            </a:r>
            <a:r>
              <a:rPr sz="2800" b="1" spc="-6" dirty="0" smtClean="0">
                <a:latin typeface="Times New Roman"/>
                <a:cs typeface="Times New Roman"/>
              </a:rPr>
              <a:t>i</a:t>
            </a:r>
            <a:r>
              <a:rPr sz="2800" b="1" spc="0" dirty="0" smtClean="0">
                <a:latin typeface="Times New Roman"/>
                <a:cs typeface="Times New Roman"/>
              </a:rPr>
              <a:t>ç</a:t>
            </a:r>
            <a:r>
              <a:rPr sz="2800" b="1" spc="-6" dirty="0" smtClean="0">
                <a:latin typeface="Times New Roman"/>
                <a:cs typeface="Times New Roman"/>
              </a:rPr>
              <a:t>ã</a:t>
            </a:r>
            <a:r>
              <a:rPr sz="2800" b="1" spc="0" dirty="0" smtClean="0">
                <a:latin typeface="Times New Roman"/>
                <a:cs typeface="Times New Roman"/>
              </a:rPr>
              <a:t>o</a:t>
            </a:r>
            <a:r>
              <a:rPr sz="2800" spc="10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16" dirty="0" smtClean="0"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st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00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14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 </a:t>
            </a:r>
            <a:r>
              <a:rPr sz="2800" spc="22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28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98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s</a:t>
            </a:r>
            <a:r>
              <a:rPr sz="2800" b="1" spc="4" dirty="0" smtClean="0">
                <a:latin typeface="Times New Roman"/>
                <a:cs typeface="Times New Roman"/>
              </a:rPr>
              <a:t>e</a:t>
            </a:r>
            <a:r>
              <a:rPr sz="2800" b="1" spc="0" dirty="0" smtClean="0">
                <a:latin typeface="Times New Roman"/>
                <a:cs typeface="Times New Roman"/>
              </a:rPr>
              <a:t>l</a:t>
            </a:r>
            <a:r>
              <a:rPr sz="2800" b="1" spc="4" dirty="0" smtClean="0">
                <a:latin typeface="Times New Roman"/>
                <a:cs typeface="Times New Roman"/>
              </a:rPr>
              <a:t>eç</a:t>
            </a:r>
            <a:r>
              <a:rPr sz="2800" b="1" spc="9" dirty="0" smtClean="0">
                <a:latin typeface="Times New Roman"/>
                <a:cs typeface="Times New Roman"/>
              </a:rPr>
              <a:t>ã</a:t>
            </a:r>
            <a:r>
              <a:rPr sz="2800" b="1" spc="0" dirty="0" smtClean="0">
                <a:latin typeface="Times New Roman"/>
                <a:cs typeface="Times New Roman"/>
              </a:rPr>
              <a:t>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s in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iv</a:t>
            </a:r>
            <a:r>
              <a:rPr sz="2800" spc="9" dirty="0" smtClean="0">
                <a:latin typeface="Times New Roman"/>
                <a:cs typeface="Times New Roman"/>
              </a:rPr>
              <a:t>í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q</a:t>
            </a:r>
            <a:r>
              <a:rPr sz="2800" spc="0" dirty="0" smtClean="0">
                <a:latin typeface="Times New Roman"/>
                <a:cs typeface="Times New Roman"/>
              </a:rPr>
              <a:t>ue</a:t>
            </a:r>
            <a:r>
              <a:rPr sz="2800" spc="69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lh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se</a:t>
            </a:r>
            <a:r>
              <a:rPr sz="2800" spc="555" dirty="0" smtClean="0">
                <a:latin typeface="Times New Roman"/>
                <a:cs typeface="Times New Roman"/>
              </a:rPr>
              <a:t> </a:t>
            </a:r>
            <a:r>
              <a:rPr sz="2800" spc="11" dirty="0" smtClean="0">
                <a:latin typeface="Times New Roman"/>
                <a:cs typeface="Times New Roman"/>
              </a:rPr>
              <a:t>a</a:t>
            </a:r>
            <a:r>
              <a:rPr sz="2800" spc="16" dirty="0" smtClean="0">
                <a:latin typeface="Times New Roman"/>
                <a:cs typeface="Times New Roman"/>
              </a:rPr>
              <a:t>d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5" dirty="0" smtClean="0">
                <a:latin typeface="Times New Roman"/>
                <a:cs typeface="Times New Roman"/>
              </a:rPr>
              <a:t>p</a:t>
            </a:r>
            <a:r>
              <a:rPr sz="2800" spc="11" dirty="0" smtClean="0">
                <a:latin typeface="Times New Roman"/>
                <a:cs typeface="Times New Roman"/>
              </a:rPr>
              <a:t>t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125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530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mb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  <a:p>
            <a:pPr marL="469900" indent="-457200">
              <a:lnSpc>
                <a:spcPts val="3020"/>
              </a:lnSpc>
              <a:spcBef>
                <a:spcPts val="675"/>
              </a:spcBef>
              <a:buFont typeface="Wingdings" panose="05000000000000000000" pitchFamily="2" charset="2"/>
              <a:buChar char="§"/>
            </a:pP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 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in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ví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11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10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com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61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" dirty="0" smtClean="0">
                <a:latin typeface="Times New Roman"/>
                <a:cs typeface="Times New Roman"/>
              </a:rPr>
              <a:t>eme</a:t>
            </a:r>
            <a:r>
              <a:rPr sz="2800" spc="0" dirty="0" smtClean="0">
                <a:latin typeface="Times New Roman"/>
                <a:cs typeface="Times New Roman"/>
              </a:rPr>
              <a:t>nt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146" dirty="0" smtClean="0">
                <a:latin typeface="Times New Roman"/>
                <a:cs typeface="Times New Roman"/>
              </a:rPr>
              <a:t> 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5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 </a:t>
            </a:r>
            <a:r>
              <a:rPr sz="2800" spc="5" dirty="0" smtClean="0">
                <a:latin typeface="Times New Roman"/>
                <a:cs typeface="Times New Roman"/>
              </a:rPr>
              <a:t>ge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5" dirty="0" smtClean="0">
                <a:latin typeface="Times New Roman"/>
                <a:cs typeface="Times New Roman"/>
              </a:rPr>
              <a:t>çõe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28" dirty="0" smtClean="0">
                <a:latin typeface="Times New Roman"/>
                <a:cs typeface="Times New Roman"/>
              </a:rPr>
              <a:t> 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11" dirty="0" smtClean="0">
                <a:latin typeface="Times New Roman"/>
                <a:cs typeface="Times New Roman"/>
              </a:rPr>
              <a:t>ra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5" dirty="0" smtClean="0">
                <a:latin typeface="Times New Roman"/>
                <a:cs typeface="Times New Roman"/>
              </a:rPr>
              <a:t>é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6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8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r</a:t>
            </a:r>
            <a:r>
              <a:rPr sz="2800" b="1" spc="-6" dirty="0" smtClean="0">
                <a:latin typeface="Times New Roman"/>
                <a:cs typeface="Times New Roman"/>
              </a:rPr>
              <a:t>e</a:t>
            </a:r>
            <a:r>
              <a:rPr sz="2800" b="1" spc="0" dirty="0" smtClean="0">
                <a:latin typeface="Times New Roman"/>
                <a:cs typeface="Times New Roman"/>
              </a:rPr>
              <a:t>co</a:t>
            </a:r>
            <a:r>
              <a:rPr sz="2800" b="1" spc="12" dirty="0" smtClean="0">
                <a:latin typeface="Times New Roman"/>
                <a:cs typeface="Times New Roman"/>
              </a:rPr>
              <a:t>mb</a:t>
            </a:r>
            <a:r>
              <a:rPr sz="2800" b="1" spc="-6" dirty="0" smtClean="0">
                <a:latin typeface="Times New Roman"/>
                <a:cs typeface="Times New Roman"/>
              </a:rPr>
              <a:t>i</a:t>
            </a:r>
            <a:r>
              <a:rPr sz="2800" b="1" spc="0" dirty="0" smtClean="0">
                <a:latin typeface="Times New Roman"/>
                <a:cs typeface="Times New Roman"/>
              </a:rPr>
              <a:t>n</a:t>
            </a:r>
            <a:r>
              <a:rPr sz="2800" b="1" spc="-6" dirty="0" smtClean="0">
                <a:latin typeface="Times New Roman"/>
                <a:cs typeface="Times New Roman"/>
              </a:rPr>
              <a:t>a</a:t>
            </a:r>
            <a:r>
              <a:rPr sz="2800" b="1" spc="18" dirty="0" smtClean="0">
                <a:latin typeface="Times New Roman"/>
                <a:cs typeface="Times New Roman"/>
              </a:rPr>
              <a:t>ç</a:t>
            </a:r>
            <a:r>
              <a:rPr sz="2800" b="1" spc="-6" dirty="0" smtClean="0">
                <a:latin typeface="Times New Roman"/>
                <a:cs typeface="Times New Roman"/>
              </a:rPr>
              <a:t>ã</a:t>
            </a:r>
            <a:r>
              <a:rPr sz="2800" b="1" spc="0" dirty="0" smtClean="0">
                <a:latin typeface="Times New Roman"/>
                <a:cs typeface="Times New Roman"/>
              </a:rPr>
              <a:t>o</a:t>
            </a:r>
            <a:r>
              <a:rPr sz="2800" b="1" spc="94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e</a:t>
            </a:r>
            <a:r>
              <a:rPr sz="2800" b="1" spc="353" dirty="0" smtClean="0">
                <a:latin typeface="Times New Roman"/>
                <a:cs typeface="Times New Roman"/>
              </a:rPr>
              <a:t> </a:t>
            </a:r>
            <a:r>
              <a:rPr sz="2800" b="1" spc="0" dirty="0" smtClean="0">
                <a:latin typeface="Times New Roman"/>
                <a:cs typeface="Times New Roman"/>
              </a:rPr>
              <a:t>mu</a:t>
            </a:r>
            <a:r>
              <a:rPr sz="2800" b="1" spc="4" dirty="0" smtClean="0">
                <a:latin typeface="Times New Roman"/>
                <a:cs typeface="Times New Roman"/>
              </a:rPr>
              <a:t>t</a:t>
            </a:r>
            <a:r>
              <a:rPr sz="2800" b="1" spc="-4" dirty="0" smtClean="0">
                <a:latin typeface="Times New Roman"/>
                <a:cs typeface="Times New Roman"/>
              </a:rPr>
              <a:t>a</a:t>
            </a:r>
            <a:r>
              <a:rPr sz="2800" b="1" spc="14" dirty="0" smtClean="0">
                <a:latin typeface="Times New Roman"/>
                <a:cs typeface="Times New Roman"/>
              </a:rPr>
              <a:t>ç</a:t>
            </a:r>
            <a:r>
              <a:rPr sz="2800" b="1" spc="-4" dirty="0" smtClean="0">
                <a:latin typeface="Times New Roman"/>
                <a:cs typeface="Times New Roman"/>
              </a:rPr>
              <a:t>ã</a:t>
            </a:r>
            <a:r>
              <a:rPr sz="2800" b="1" spc="0" dirty="0" smtClean="0">
                <a:latin typeface="Times New Roman"/>
                <a:cs typeface="Times New Roman"/>
              </a:rPr>
              <a:t>o</a:t>
            </a:r>
            <a:endParaRPr sz="2800" b="1" dirty="0">
              <a:latin typeface="Times New Roman"/>
              <a:cs typeface="Times New Roman"/>
            </a:endParaRPr>
          </a:p>
          <a:p>
            <a:pPr marL="469900" marR="651834" indent="-457200">
              <a:lnSpc>
                <a:spcPts val="3020"/>
              </a:lnSpc>
              <a:spcBef>
                <a:spcPts val="687"/>
              </a:spcBef>
              <a:buFont typeface="Wingdings" panose="05000000000000000000" pitchFamily="2" charset="2"/>
              <a:buChar char="§"/>
            </a:pP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26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 </a:t>
            </a:r>
            <a:r>
              <a:rPr sz="2800" spc="6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in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iv</a:t>
            </a:r>
            <a:r>
              <a:rPr sz="2800" spc="9" dirty="0" err="1" smtClean="0">
                <a:latin typeface="Times New Roman"/>
                <a:cs typeface="Times New Roman"/>
              </a:rPr>
              <a:t>í</a:t>
            </a:r>
            <a:r>
              <a:rPr sz="2800" spc="4" dirty="0" err="1" smtClean="0">
                <a:latin typeface="Times New Roman"/>
                <a:cs typeface="Times New Roman"/>
              </a:rPr>
              <a:t>d</a:t>
            </a:r>
            <a:r>
              <a:rPr sz="2800" spc="0" dirty="0" err="1" smtClean="0">
                <a:latin typeface="Times New Roman"/>
                <a:cs typeface="Times New Roman"/>
              </a:rPr>
              <a:t>u</a:t>
            </a:r>
            <a:r>
              <a:rPr sz="2800" spc="19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4" dirty="0" err="1" smtClean="0">
                <a:latin typeface="Times New Roman"/>
                <a:cs typeface="Times New Roman"/>
              </a:rPr>
              <a:t>ê</a:t>
            </a:r>
            <a:r>
              <a:rPr sz="2800" spc="0" dirty="0" err="1" smtClean="0">
                <a:latin typeface="Times New Roman"/>
                <a:cs typeface="Times New Roman"/>
              </a:rPr>
              <a:t>m</a:t>
            </a:r>
            <a:r>
              <a:rPr sz="2800" spc="10" dirty="0" smtClean="0">
                <a:latin typeface="Times New Roman"/>
                <a:cs typeface="Times New Roman"/>
              </a:rPr>
              <a:t> 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us</a:t>
            </a:r>
            <a:r>
              <a:rPr sz="2800" spc="14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f</a:t>
            </a:r>
            <a:r>
              <a:rPr sz="2800" spc="-6" dirty="0" smtClean="0">
                <a:latin typeface="Times New Roman"/>
                <a:cs typeface="Times New Roman"/>
              </a:rPr>
              <a:t>i</a:t>
            </a:r>
            <a:r>
              <a:rPr sz="2800" spc="6" dirty="0" smtClean="0">
                <a:latin typeface="Times New Roman"/>
                <a:cs typeface="Times New Roman"/>
              </a:rPr>
              <a:t>t</a:t>
            </a:r>
            <a:r>
              <a:rPr sz="2800" spc="12" dirty="0" smtClean="0">
                <a:latin typeface="Times New Roman"/>
                <a:cs typeface="Times New Roman"/>
              </a:rPr>
              <a:t>n</a:t>
            </a:r>
            <a:r>
              <a:rPr sz="2800" spc="-6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ss</a:t>
            </a:r>
            <a:r>
              <a:rPr sz="2800" spc="-59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9" dirty="0" smtClean="0">
                <a:latin typeface="Times New Roman"/>
                <a:cs typeface="Times New Roman"/>
              </a:rPr>
              <a:t>ia</a:t>
            </a:r>
            <a:r>
              <a:rPr sz="2800" spc="4" dirty="0" smtClean="0">
                <a:latin typeface="Times New Roman"/>
                <a:cs typeface="Times New Roman"/>
              </a:rPr>
              <a:t>do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e </a:t>
            </a:r>
            <a:r>
              <a:rPr sz="2800" spc="5" dirty="0" smtClean="0">
                <a:latin typeface="Times New Roman"/>
                <a:cs typeface="Times New Roman"/>
              </a:rPr>
              <a:t>compe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-10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15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(in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lus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ve</a:t>
            </a:r>
            <a:r>
              <a:rPr sz="2800" spc="179" dirty="0" smtClean="0">
                <a:latin typeface="Times New Roman"/>
                <a:cs typeface="Times New Roman"/>
              </a:rPr>
              <a:t> </a:t>
            </a:r>
            <a:r>
              <a:rPr lang="pt-BR" sz="2800" dirty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596" dirty="0" smtClean="0">
                <a:latin typeface="Times New Roman"/>
                <a:cs typeface="Times New Roman"/>
              </a:rPr>
              <a:t> </a:t>
            </a:r>
            <a:r>
              <a:rPr sz="2800" spc="9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us</a:t>
            </a:r>
            <a:r>
              <a:rPr sz="2800" spc="157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s)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pe</a:t>
            </a:r>
            <a:r>
              <a:rPr sz="2800" spc="0" dirty="0" smtClean="0">
                <a:latin typeface="Times New Roman"/>
                <a:cs typeface="Times New Roman"/>
              </a:rPr>
              <a:t>la s</a:t>
            </a:r>
            <a:r>
              <a:rPr sz="2800" spc="4" dirty="0" smtClean="0">
                <a:latin typeface="Times New Roman"/>
                <a:cs typeface="Times New Roman"/>
              </a:rPr>
              <a:t>ob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14" dirty="0" smtClean="0">
                <a:latin typeface="Times New Roman"/>
                <a:cs typeface="Times New Roman"/>
              </a:rPr>
              <a:t>ê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ia</a:t>
            </a:r>
            <a:endParaRPr sz="2800" dirty="0">
              <a:latin typeface="Times New Roman"/>
              <a:cs typeface="Times New Roman"/>
            </a:endParaRPr>
          </a:p>
          <a:p>
            <a:pPr marL="469900" marR="21935" indent="-457200">
              <a:lnSpc>
                <a:spcPts val="3020"/>
              </a:lnSpc>
              <a:spcBef>
                <a:spcPts val="675"/>
              </a:spcBef>
              <a:buFont typeface="Wingdings" panose="05000000000000000000" pitchFamily="2" charset="2"/>
              <a:buChar char="§"/>
            </a:pP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05" dirty="0" smtClean="0">
                <a:latin typeface="Times New Roman"/>
                <a:cs typeface="Times New Roman"/>
              </a:rPr>
              <a:t> </a:t>
            </a:r>
            <a:r>
              <a:rPr sz="2800" b="1" spc="6" dirty="0" err="1" smtClean="0">
                <a:latin typeface="Times New Roman"/>
                <a:cs typeface="Times New Roman"/>
              </a:rPr>
              <a:t>S</a:t>
            </a:r>
            <a:r>
              <a:rPr sz="2800" b="1" spc="-6" dirty="0" err="1" smtClean="0">
                <a:latin typeface="Times New Roman"/>
                <a:cs typeface="Times New Roman"/>
              </a:rPr>
              <a:t>ele</a:t>
            </a:r>
            <a:r>
              <a:rPr sz="2800" b="1" spc="18" dirty="0" err="1" smtClean="0">
                <a:latin typeface="Times New Roman"/>
                <a:cs typeface="Times New Roman"/>
              </a:rPr>
              <a:t>ç</a:t>
            </a:r>
            <a:r>
              <a:rPr sz="2800" b="1" spc="6" dirty="0" err="1" smtClean="0">
                <a:latin typeface="Times New Roman"/>
                <a:cs typeface="Times New Roman"/>
              </a:rPr>
              <a:t>ã</a:t>
            </a:r>
            <a:r>
              <a:rPr sz="2800" b="1" spc="0" dirty="0" err="1" smtClean="0">
                <a:latin typeface="Times New Roman"/>
                <a:cs typeface="Times New Roman"/>
              </a:rPr>
              <a:t>o</a:t>
            </a:r>
            <a:r>
              <a:rPr sz="2800" b="1" spc="-86" dirty="0" smtClean="0">
                <a:latin typeface="Times New Roman"/>
                <a:cs typeface="Times New Roman"/>
              </a:rPr>
              <a:t> </a:t>
            </a:r>
            <a:r>
              <a:rPr sz="2800" b="1" spc="6" dirty="0" smtClean="0">
                <a:latin typeface="Times New Roman"/>
                <a:cs typeface="Times New Roman"/>
              </a:rPr>
              <a:t>N</a:t>
            </a:r>
            <a:r>
              <a:rPr sz="2800" b="1" spc="-6" dirty="0" smtClean="0">
                <a:latin typeface="Times New Roman"/>
                <a:cs typeface="Times New Roman"/>
              </a:rPr>
              <a:t>a</a:t>
            </a:r>
            <a:r>
              <a:rPr sz="2800" b="1" spc="6" dirty="0" smtClean="0">
                <a:latin typeface="Times New Roman"/>
                <a:cs typeface="Times New Roman"/>
              </a:rPr>
              <a:t>t</a:t>
            </a:r>
            <a:r>
              <a:rPr sz="2800" b="1" spc="0" dirty="0" smtClean="0">
                <a:latin typeface="Times New Roman"/>
                <a:cs typeface="Times New Roman"/>
              </a:rPr>
              <a:t>u</a:t>
            </a:r>
            <a:r>
              <a:rPr sz="2800" b="1" spc="18" dirty="0" smtClean="0">
                <a:latin typeface="Times New Roman"/>
                <a:cs typeface="Times New Roman"/>
              </a:rPr>
              <a:t>r</a:t>
            </a:r>
            <a:r>
              <a:rPr sz="2800" b="1" spc="0" dirty="0" smtClean="0">
                <a:latin typeface="Times New Roman"/>
                <a:cs typeface="Times New Roman"/>
              </a:rPr>
              <a:t>a</a:t>
            </a:r>
            <a:r>
              <a:rPr lang="pt-BR" sz="2800" b="1" spc="0" dirty="0" smtClean="0">
                <a:latin typeface="Times New Roman"/>
                <a:cs typeface="Times New Roman"/>
              </a:rPr>
              <a:t>l</a:t>
            </a:r>
            <a:r>
              <a:rPr sz="2800" b="1" spc="118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1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486" dirty="0" smtClean="0">
                <a:latin typeface="Times New Roman"/>
                <a:cs typeface="Times New Roman"/>
              </a:rPr>
              <a:t> 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5" dirty="0" smtClean="0">
                <a:latin typeface="Times New Roman"/>
                <a:cs typeface="Times New Roman"/>
              </a:rPr>
              <a:t>me</a:t>
            </a:r>
            <a:r>
              <a:rPr sz="2800" spc="16" dirty="0" smtClean="0">
                <a:latin typeface="Times New Roman"/>
                <a:cs typeface="Times New Roman"/>
              </a:rPr>
              <a:t>n</a:t>
            </a:r>
            <a:r>
              <a:rPr sz="2800" spc="0" dirty="0" smtClean="0">
                <a:latin typeface="Times New Roman"/>
                <a:cs typeface="Times New Roman"/>
              </a:rPr>
              <a:t>to</a:t>
            </a:r>
            <a:r>
              <a:rPr sz="2800" spc="116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no</a:t>
            </a:r>
            <a:r>
              <a:rPr sz="2800" spc="440" dirty="0" smtClean="0">
                <a:latin typeface="Times New Roman"/>
                <a:cs typeface="Times New Roman"/>
              </a:rPr>
              <a:t> </a:t>
            </a:r>
            <a:r>
              <a:rPr sz="2800" b="1" spc="12" dirty="0" smtClean="0">
                <a:latin typeface="Times New Roman"/>
                <a:cs typeface="Times New Roman"/>
              </a:rPr>
              <a:t>f</a:t>
            </a:r>
            <a:r>
              <a:rPr sz="2800" b="1" spc="-6" dirty="0" smtClean="0">
                <a:latin typeface="Times New Roman"/>
                <a:cs typeface="Times New Roman"/>
              </a:rPr>
              <a:t>i</a:t>
            </a:r>
            <a:r>
              <a:rPr sz="2800" b="1" spc="6" dirty="0" smtClean="0">
                <a:latin typeface="Times New Roman"/>
                <a:cs typeface="Times New Roman"/>
              </a:rPr>
              <a:t>t</a:t>
            </a:r>
            <a:r>
              <a:rPr sz="2800" b="1" spc="12" dirty="0" smtClean="0">
                <a:latin typeface="Times New Roman"/>
                <a:cs typeface="Times New Roman"/>
              </a:rPr>
              <a:t>n</a:t>
            </a:r>
            <a:r>
              <a:rPr sz="2800" b="1" spc="-6" dirty="0" smtClean="0">
                <a:latin typeface="Times New Roman"/>
                <a:cs typeface="Times New Roman"/>
              </a:rPr>
              <a:t>e</a:t>
            </a:r>
            <a:r>
              <a:rPr sz="2800" b="1" spc="0" dirty="0" smtClean="0">
                <a:latin typeface="Times New Roman"/>
                <a:cs typeface="Times New Roman"/>
              </a:rPr>
              <a:t>ss</a:t>
            </a:r>
            <a:r>
              <a:rPr sz="2800" spc="-12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 </a:t>
            </a:r>
            <a:r>
              <a:rPr sz="2800" spc="4" dirty="0" smtClean="0">
                <a:latin typeface="Times New Roman"/>
                <a:cs typeface="Times New Roman"/>
              </a:rPr>
              <a:t>pop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9" dirty="0" smtClean="0">
                <a:latin typeface="Times New Roman"/>
                <a:cs typeface="Times New Roman"/>
              </a:rPr>
              <a:t>l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ç</a:t>
            </a:r>
            <a:r>
              <a:rPr sz="2800" spc="9" dirty="0" smtClean="0">
                <a:latin typeface="Times New Roman"/>
                <a:cs typeface="Times New Roman"/>
              </a:rPr>
              <a:t>ã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5933" y="2767056"/>
            <a:ext cx="219427" cy="241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50"/>
              </a:lnSpc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33" y="3622020"/>
            <a:ext cx="219427" cy="241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50"/>
              </a:lnSpc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33" y="4475460"/>
            <a:ext cx="219427" cy="241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50"/>
              </a:lnSpc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33" y="5330423"/>
            <a:ext cx="219427" cy="241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50"/>
              </a:lnSpc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6567911"/>
            <a:ext cx="219427" cy="241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50"/>
              </a:lnSpc>
            </a:pPr>
            <a:r>
              <a:rPr sz="1700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688083" y="1581098"/>
            <a:ext cx="436039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12804" y="1581098"/>
            <a:ext cx="41462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2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2574575"/>
            <a:ext cx="8751693" cy="46217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57398" indent="-457200">
              <a:lnSpc>
                <a:spcPts val="3450"/>
              </a:lnSpc>
              <a:spcBef>
                <a:spcPts val="172"/>
              </a:spcBef>
              <a:buFont typeface="Wingdings" panose="05000000000000000000" pitchFamily="2" charset="2"/>
              <a:buChar char="§"/>
            </a:pPr>
            <a:r>
              <a:rPr sz="2800" spc="4" dirty="0" err="1" smtClean="0">
                <a:latin typeface="Times New Roman"/>
                <a:cs typeface="Times New Roman"/>
              </a:rPr>
              <a:t>Os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AEs estão na categoria dos </a:t>
            </a:r>
            <a:r>
              <a:rPr sz="2800" spc="4" dirty="0" err="1">
                <a:latin typeface="Times New Roman"/>
                <a:cs typeface="Times New Roman"/>
              </a:rPr>
              <a:t>algoritmos</a:t>
            </a:r>
            <a:r>
              <a:rPr sz="2800" spc="4" dirty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de</a:t>
            </a:r>
            <a:r>
              <a:rPr lang="pt-BR" sz="2800" spc="4" dirty="0" smtClean="0">
                <a:latin typeface="Times New Roman"/>
                <a:cs typeface="Times New Roman"/>
              </a:rPr>
              <a:t> </a:t>
            </a:r>
            <a:r>
              <a:rPr sz="2800" b="1" spc="4" dirty="0" err="1" smtClean="0">
                <a:latin typeface="Times New Roman"/>
                <a:cs typeface="Times New Roman"/>
              </a:rPr>
              <a:t>geração</a:t>
            </a:r>
            <a:r>
              <a:rPr sz="2800" b="1" spc="4" dirty="0" smtClean="0">
                <a:latin typeface="Times New Roman"/>
                <a:cs typeface="Times New Roman"/>
              </a:rPr>
              <a:t> </a:t>
            </a:r>
            <a:r>
              <a:rPr sz="2800" b="1" spc="4" dirty="0">
                <a:latin typeface="Times New Roman"/>
                <a:cs typeface="Times New Roman"/>
              </a:rPr>
              <a:t>e teste</a:t>
            </a:r>
          </a:p>
          <a:p>
            <a:pPr marL="469900" marR="579463" indent="-457200">
              <a:lnSpc>
                <a:spcPct val="100041"/>
              </a:lnSpc>
              <a:spcBef>
                <a:spcPts val="916"/>
              </a:spcBef>
              <a:buFont typeface="Wingdings" panose="05000000000000000000" pitchFamily="2" charset="2"/>
              <a:buChar char="§"/>
              <a:tabLst>
                <a:tab pos="342900" algn="l"/>
              </a:tabLst>
            </a:pPr>
            <a:r>
              <a:rPr sz="2800" spc="4" dirty="0" err="1" smtClean="0">
                <a:latin typeface="Times New Roman"/>
                <a:cs typeface="Times New Roman"/>
              </a:rPr>
              <a:t>Os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AEs são </a:t>
            </a:r>
            <a:r>
              <a:rPr sz="2800" b="1" spc="4" dirty="0">
                <a:latin typeface="Times New Roman"/>
                <a:cs typeface="Times New Roman"/>
              </a:rPr>
              <a:t>estocásticos</a:t>
            </a:r>
            <a:r>
              <a:rPr sz="2800" spc="4" dirty="0">
                <a:latin typeface="Times New Roman"/>
                <a:cs typeface="Times New Roman"/>
              </a:rPr>
              <a:t> e </a:t>
            </a:r>
            <a:r>
              <a:rPr sz="2800" b="1" spc="4" dirty="0">
                <a:latin typeface="Times New Roman"/>
                <a:cs typeface="Times New Roman"/>
              </a:rPr>
              <a:t>baseados em população</a:t>
            </a:r>
          </a:p>
          <a:p>
            <a:pPr marL="469900" indent="-457200">
              <a:lnSpc>
                <a:spcPct val="100041"/>
              </a:lnSpc>
              <a:spcBef>
                <a:spcPts val="760"/>
              </a:spcBef>
              <a:buFont typeface="Wingdings" panose="05000000000000000000" pitchFamily="2" charset="2"/>
              <a:buChar char="§"/>
              <a:tabLst>
                <a:tab pos="342900" algn="l"/>
              </a:tabLst>
            </a:pPr>
            <a:r>
              <a:rPr sz="2800" spc="4" dirty="0" err="1" smtClean="0">
                <a:latin typeface="Times New Roman"/>
                <a:cs typeface="Times New Roman"/>
              </a:rPr>
              <a:t>Os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b="1" spc="4" dirty="0">
                <a:latin typeface="Times New Roman"/>
                <a:cs typeface="Times New Roman"/>
              </a:rPr>
              <a:t>Operadores de Variação</a:t>
            </a:r>
            <a:r>
              <a:rPr sz="2800" spc="4" dirty="0">
                <a:latin typeface="Times New Roman"/>
                <a:cs typeface="Times New Roman"/>
              </a:rPr>
              <a:t> (ou operadores genéticos – recombinação e mutação) criam a diversidade da população</a:t>
            </a:r>
          </a:p>
          <a:p>
            <a:pPr marL="469900" marR="296267" indent="-457200">
              <a:lnSpc>
                <a:spcPct val="98958"/>
              </a:lnSpc>
              <a:spcBef>
                <a:spcPts val="1498"/>
              </a:spcBef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sz="2800" spc="4" dirty="0" smtClean="0">
                <a:latin typeface="Times New Roman"/>
                <a:cs typeface="Times New Roman"/>
              </a:rPr>
              <a:t>A </a:t>
            </a:r>
            <a:r>
              <a:rPr sz="2800" b="1" spc="4" dirty="0" err="1">
                <a:latin typeface="Times New Roman"/>
                <a:cs typeface="Times New Roman"/>
              </a:rPr>
              <a:t>Seleção</a:t>
            </a:r>
            <a:r>
              <a:rPr sz="2800" spc="4" dirty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reduz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a diversidade e </a:t>
            </a:r>
            <a:r>
              <a:rPr sz="2800" spc="4" dirty="0" err="1" smtClean="0">
                <a:latin typeface="Times New Roman"/>
                <a:cs typeface="Times New Roman"/>
              </a:rPr>
              <a:t>atua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com a força propulsora para </a:t>
            </a:r>
            <a:r>
              <a:rPr sz="2800" spc="4" dirty="0" smtClean="0">
                <a:latin typeface="Times New Roman"/>
                <a:cs typeface="Times New Roman"/>
              </a:rPr>
              <a:t>a </a:t>
            </a:r>
            <a:r>
              <a:rPr sz="2800" b="1" spc="4" dirty="0">
                <a:latin typeface="Times New Roman"/>
                <a:cs typeface="Times New Roman"/>
              </a:rPr>
              <a:t>qualidade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24746" y="2591561"/>
            <a:ext cx="6466332" cy="4084320"/>
          </a:xfrm>
          <a:custGeom>
            <a:avLst/>
            <a:gdLst/>
            <a:ahLst/>
            <a:cxnLst/>
            <a:rect l="l" t="t" r="r" b="b"/>
            <a:pathLst>
              <a:path w="6466332" h="4084320">
                <a:moveTo>
                  <a:pt x="0" y="0"/>
                </a:moveTo>
                <a:lnTo>
                  <a:pt x="0" y="4084320"/>
                </a:lnTo>
                <a:lnTo>
                  <a:pt x="6466332" y="4084320"/>
                </a:lnTo>
                <a:lnTo>
                  <a:pt x="646633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23993" y="2590800"/>
            <a:ext cx="6467856" cy="40858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688082" y="1581098"/>
            <a:ext cx="630299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Es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q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ma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Geral dos </a:t>
            </a:r>
            <a:r>
              <a:rPr lang="pt-BR"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AEs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19193" y="2590799"/>
            <a:ext cx="7772400" cy="39395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688083" y="1581098"/>
            <a:ext cx="730351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ud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o-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có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Típico dos </a:t>
            </a:r>
            <a:r>
              <a:rPr lang="pt-BR"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AEs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688350" y="1581098"/>
            <a:ext cx="341705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ip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de </a:t>
            </a:r>
            <a:r>
              <a:rPr lang="pt-BR"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AEs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Retângulo 27"/>
          <p:cNvSpPr/>
          <p:nvPr/>
        </p:nvSpPr>
        <p:spPr>
          <a:xfrm>
            <a:off x="998212" y="2528315"/>
            <a:ext cx="8298188" cy="4414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marR="57398" indent="-457200">
              <a:lnSpc>
                <a:spcPts val="3450"/>
              </a:lnSpc>
              <a:spcBef>
                <a:spcPts val="172"/>
              </a:spcBef>
              <a:buFont typeface="Wingdings" panose="05000000000000000000" pitchFamily="2" charset="2"/>
              <a:buChar char="§"/>
            </a:pPr>
            <a:r>
              <a:rPr lang="pt-BR" sz="2800" spc="4" dirty="0" smtClean="0">
                <a:latin typeface="Times New Roman"/>
                <a:cs typeface="Times New Roman"/>
              </a:rPr>
              <a:t>Historicamente</a:t>
            </a:r>
            <a:r>
              <a:rPr lang="pt-BR" sz="2800" spc="4" dirty="0">
                <a:latin typeface="Times New Roman"/>
                <a:cs typeface="Times New Roman"/>
              </a:rPr>
              <a:t>, diferentes representações de soluções têm  sido associadas com vários </a:t>
            </a:r>
            <a:r>
              <a:rPr lang="pt-BR" sz="2800" spc="4" dirty="0" err="1">
                <a:latin typeface="Times New Roman"/>
                <a:cs typeface="Times New Roman"/>
              </a:rPr>
              <a:t>AEs</a:t>
            </a:r>
            <a:endParaRPr lang="pt-BR" sz="2800" spc="4" dirty="0">
              <a:latin typeface="Times New Roman"/>
              <a:cs typeface="Times New Roman"/>
            </a:endParaRPr>
          </a:p>
          <a:p>
            <a:pPr marL="927100" marR="51404" lvl="1" indent="-457200">
              <a:lnSpc>
                <a:spcPct val="95825"/>
              </a:lnSpc>
              <a:spcBef>
                <a:spcPts val="637"/>
              </a:spcBef>
              <a:buFont typeface="Wingdings" panose="05000000000000000000" pitchFamily="2" charset="2"/>
              <a:buChar char="§"/>
            </a:pPr>
            <a:r>
              <a:rPr lang="pt-BR" sz="2800" spc="4" dirty="0" err="1">
                <a:latin typeface="Times New Roman"/>
                <a:cs typeface="Times New Roman"/>
              </a:rPr>
              <a:t>String</a:t>
            </a:r>
            <a:r>
              <a:rPr lang="pt-BR" sz="2800" spc="4" dirty="0">
                <a:latin typeface="Times New Roman"/>
                <a:cs typeface="Times New Roman"/>
              </a:rPr>
              <a:t> Binárias: </a:t>
            </a:r>
            <a:r>
              <a:rPr lang="pt-BR" sz="2800" b="1" spc="4" dirty="0">
                <a:latin typeface="Times New Roman"/>
                <a:cs typeface="Times New Roman"/>
              </a:rPr>
              <a:t>Algoritmos Genéticos</a:t>
            </a:r>
          </a:p>
          <a:p>
            <a:pPr marL="927100" marR="51404" lvl="1" indent="-457200">
              <a:lnSpc>
                <a:spcPct val="95825"/>
              </a:lnSpc>
              <a:spcBef>
                <a:spcPts val="824"/>
              </a:spcBef>
              <a:buFont typeface="Wingdings" panose="05000000000000000000" pitchFamily="2" charset="2"/>
              <a:buChar char="§"/>
            </a:pPr>
            <a:r>
              <a:rPr lang="pt-BR" sz="2800" spc="4" dirty="0" smtClean="0">
                <a:latin typeface="Times New Roman"/>
                <a:cs typeface="Times New Roman"/>
              </a:rPr>
              <a:t>Vetores </a:t>
            </a:r>
            <a:r>
              <a:rPr lang="pt-BR" sz="2800" spc="4" dirty="0">
                <a:latin typeface="Times New Roman"/>
                <a:cs typeface="Times New Roman"/>
              </a:rPr>
              <a:t>de Reais: </a:t>
            </a:r>
            <a:r>
              <a:rPr lang="pt-BR" sz="2800" b="1" spc="4" dirty="0">
                <a:latin typeface="Times New Roman"/>
                <a:cs typeface="Times New Roman"/>
              </a:rPr>
              <a:t>Estratégias Evolutivas</a:t>
            </a:r>
          </a:p>
          <a:p>
            <a:pPr marL="927100" lvl="1" indent="-457200">
              <a:lnSpc>
                <a:spcPct val="95825"/>
              </a:lnSpc>
              <a:spcBef>
                <a:spcPts val="812"/>
              </a:spcBef>
              <a:buFont typeface="Wingdings" panose="05000000000000000000" pitchFamily="2" charset="2"/>
              <a:buChar char="§"/>
            </a:pPr>
            <a:r>
              <a:rPr lang="pt-BR" sz="2800" spc="4" dirty="0" smtClean="0">
                <a:latin typeface="Times New Roman"/>
                <a:cs typeface="Times New Roman"/>
              </a:rPr>
              <a:t>Máquina </a:t>
            </a:r>
            <a:r>
              <a:rPr lang="pt-BR" sz="2800" spc="4" dirty="0">
                <a:latin typeface="Times New Roman"/>
                <a:cs typeface="Times New Roman"/>
              </a:rPr>
              <a:t>de </a:t>
            </a:r>
            <a:r>
              <a:rPr lang="pt-BR" sz="2800" spc="4" dirty="0" smtClean="0">
                <a:latin typeface="Times New Roman"/>
                <a:cs typeface="Times New Roman"/>
              </a:rPr>
              <a:t>Estados </a:t>
            </a:r>
            <a:r>
              <a:rPr lang="pt-BR" sz="2800" spc="4" dirty="0">
                <a:latin typeface="Times New Roman"/>
                <a:cs typeface="Times New Roman"/>
              </a:rPr>
              <a:t>Finitos: </a:t>
            </a:r>
            <a:r>
              <a:rPr lang="pt-BR" sz="2800" b="1" spc="4" dirty="0" smtClean="0">
                <a:latin typeface="Times New Roman"/>
                <a:cs typeface="Times New Roman"/>
              </a:rPr>
              <a:t>Programação Evolutiva</a:t>
            </a:r>
            <a:endParaRPr lang="pt-BR" sz="2800" b="1" spc="4" dirty="0">
              <a:latin typeface="Times New Roman"/>
              <a:cs typeface="Times New Roman"/>
            </a:endParaRPr>
          </a:p>
          <a:p>
            <a:pPr marL="927100" marR="51404" lvl="1" indent="-457200">
              <a:lnSpc>
                <a:spcPts val="3195"/>
              </a:lnSpc>
              <a:spcBef>
                <a:spcPts val="984"/>
              </a:spcBef>
              <a:buFont typeface="Wingdings" panose="05000000000000000000" pitchFamily="2" charset="2"/>
              <a:buChar char="§"/>
            </a:pPr>
            <a:r>
              <a:rPr lang="pt-BR" sz="2800" spc="4" dirty="0" smtClean="0">
                <a:latin typeface="Times New Roman"/>
                <a:cs typeface="Times New Roman"/>
              </a:rPr>
              <a:t>Árvores</a:t>
            </a:r>
            <a:r>
              <a:rPr lang="pt-BR" sz="2800" spc="4" dirty="0">
                <a:latin typeface="Times New Roman"/>
                <a:cs typeface="Times New Roman"/>
              </a:rPr>
              <a:t>: </a:t>
            </a:r>
            <a:r>
              <a:rPr lang="pt-BR" sz="2800" b="1" spc="4" dirty="0">
                <a:latin typeface="Times New Roman"/>
                <a:cs typeface="Times New Roman"/>
              </a:rPr>
              <a:t>Programação Genética</a:t>
            </a:r>
          </a:p>
          <a:p>
            <a:pPr marL="927100" marR="57398" lvl="1" indent="-457200">
              <a:lnSpc>
                <a:spcPts val="3450"/>
              </a:lnSpc>
              <a:spcBef>
                <a:spcPts val="172"/>
              </a:spcBef>
              <a:buFont typeface="Wingdings" panose="05000000000000000000" pitchFamily="2" charset="2"/>
              <a:buChar char="§"/>
            </a:pPr>
            <a:endParaRPr lang="pt-BR" dirty="0">
              <a:latin typeface="Times New Roman"/>
              <a:cs typeface="Times New Roman"/>
            </a:endParaRPr>
          </a:p>
          <a:p>
            <a:pPr marL="469900" marR="57398" indent="-457200">
              <a:lnSpc>
                <a:spcPts val="3450"/>
              </a:lnSpc>
              <a:spcBef>
                <a:spcPts val="172"/>
              </a:spcBef>
              <a:buFont typeface="Wingdings" panose="05000000000000000000" pitchFamily="2" charset="2"/>
              <a:buChar char="§"/>
            </a:pPr>
            <a:endParaRPr lang="pt-BR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688083" y="910538"/>
            <a:ext cx="7679176" cy="12552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700"/>
              </a:lnSpc>
              <a:spcBef>
                <a:spcPts val="235"/>
              </a:spcBef>
            </a:pPr>
            <a:r>
              <a:rPr sz="440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f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er</a:t>
            </a:r>
            <a:r>
              <a:rPr sz="44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ça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entre os tipos de </a:t>
            </a:r>
            <a:endParaRPr sz="4400" dirty="0">
              <a:latin typeface="Times New Roman"/>
              <a:cs typeface="Times New Roman"/>
            </a:endParaRPr>
          </a:p>
          <a:p>
            <a:pPr marL="12973" marR="83896">
              <a:lnSpc>
                <a:spcPts val="4960"/>
              </a:lnSpc>
              <a:spcBef>
                <a:spcPts val="233"/>
              </a:spcBef>
            </a:pPr>
            <a:r>
              <a:rPr sz="6600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AEs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8601" y="2567233"/>
            <a:ext cx="9601200" cy="4855175"/>
          </a:xfrm>
          <a:prstGeom prst="rect">
            <a:avLst/>
          </a:prstGeom>
        </p:spPr>
        <p:txBody>
          <a:bodyPr wrap="square" lIns="0" tIns="0" rIns="0" bIns="0" rtlCol="0">
            <a:normAutofit/>
          </a:bodyPr>
          <a:lstStyle/>
          <a:p>
            <a:pPr marL="12700" marR="48635" indent="-457200" algn="just">
              <a:lnSpc>
                <a:spcPts val="3025"/>
              </a:lnSpc>
              <a:spcBef>
                <a:spcPts val="151"/>
              </a:spcBef>
              <a:buFont typeface="Wingdings" panose="05000000000000000000" pitchFamily="2" charset="2"/>
              <a:buChar char="§"/>
            </a:pPr>
            <a:r>
              <a:rPr sz="2800" spc="4" dirty="0" smtClean="0">
                <a:latin typeface="Times New Roman"/>
                <a:cs typeface="Times New Roman"/>
              </a:rPr>
              <a:t>Dos </a:t>
            </a:r>
            <a:r>
              <a:rPr sz="2800" spc="4" dirty="0" err="1" smtClean="0">
                <a:latin typeface="Times New Roman"/>
                <a:cs typeface="Times New Roman"/>
              </a:rPr>
              <a:t>tipos</a:t>
            </a:r>
            <a:r>
              <a:rPr sz="2800" spc="4" dirty="0" smtClean="0">
                <a:latin typeface="Times New Roman"/>
                <a:cs typeface="Times New Roman"/>
              </a:rPr>
              <a:t> de AEs </a:t>
            </a:r>
            <a:r>
              <a:rPr sz="2800" spc="4" dirty="0" err="1" smtClean="0">
                <a:latin typeface="Times New Roman"/>
                <a:cs typeface="Times New Roman"/>
              </a:rPr>
              <a:t>apresentados</a:t>
            </a:r>
            <a:r>
              <a:rPr sz="2800" spc="4" dirty="0" smtClean="0">
                <a:latin typeface="Times New Roman"/>
                <a:cs typeface="Times New Roman"/>
              </a:rPr>
              <a:t> no slide </a:t>
            </a:r>
            <a:r>
              <a:rPr sz="2800" spc="4" dirty="0" err="1" smtClean="0">
                <a:latin typeface="Times New Roman"/>
                <a:cs typeface="Times New Roman"/>
              </a:rPr>
              <a:t>passado</a:t>
            </a:r>
            <a:endParaRPr sz="2800" spc="4" dirty="0" smtClean="0">
              <a:latin typeface="Times New Roman"/>
              <a:cs typeface="Times New Roman"/>
            </a:endParaRPr>
          </a:p>
          <a:p>
            <a:pPr marL="756418" marR="1609525" indent="-457200" algn="just" defTabSz="1016000">
              <a:lnSpc>
                <a:spcPct val="99562"/>
              </a:lnSpc>
              <a:spcBef>
                <a:spcPts val="530"/>
              </a:spcBef>
              <a:buFont typeface="Wingdings" panose="05000000000000000000" pitchFamily="2" charset="2"/>
              <a:buChar char="§"/>
              <a:tabLst>
                <a:tab pos="749300" algn="l"/>
              </a:tabLst>
            </a:pPr>
            <a:r>
              <a:rPr sz="2800" spc="4" dirty="0" err="1" smtClean="0">
                <a:latin typeface="Times New Roman"/>
                <a:cs typeface="Times New Roman"/>
              </a:rPr>
              <a:t>Conceitualmente</a:t>
            </a:r>
            <a:r>
              <a:rPr sz="2800" spc="4" dirty="0" smtClean="0">
                <a:latin typeface="Times New Roman"/>
                <a:cs typeface="Times New Roman"/>
              </a:rPr>
              <a:t>, as </a:t>
            </a:r>
            <a:r>
              <a:rPr sz="2800" spc="4" dirty="0" err="1" smtClean="0">
                <a:latin typeface="Times New Roman"/>
                <a:cs typeface="Times New Roman"/>
              </a:rPr>
              <a:t>diferenças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são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bastante</a:t>
            </a:r>
            <a:r>
              <a:rPr lang="pt-BR" sz="2800" spc="4" dirty="0" smtClean="0">
                <a:latin typeface="Times New Roman"/>
                <a:cs typeface="Times New Roman"/>
              </a:rPr>
              <a:t> irrelevantes</a:t>
            </a:r>
          </a:p>
          <a:p>
            <a:pPr marL="756418" marR="1609525" indent="-457200" algn="just" defTabSz="432000">
              <a:lnSpc>
                <a:spcPct val="99562"/>
              </a:lnSpc>
              <a:spcBef>
                <a:spcPts val="530"/>
              </a:spcBef>
              <a:buFont typeface="Wingdings" panose="05000000000000000000" pitchFamily="2" charset="2"/>
              <a:buChar char="§"/>
            </a:pPr>
            <a:r>
              <a:rPr sz="2800" spc="4" dirty="0" err="1" smtClean="0">
                <a:latin typeface="Times New Roman"/>
                <a:cs typeface="Times New Roman"/>
              </a:rPr>
              <a:t>Já</a:t>
            </a:r>
            <a:r>
              <a:rPr sz="2800" spc="4" dirty="0" smtClean="0">
                <a:latin typeface="Times New Roman"/>
                <a:cs typeface="Times New Roman"/>
              </a:rPr>
              <a:t> para a </a:t>
            </a:r>
            <a:r>
              <a:rPr sz="2800" spc="4" dirty="0" err="1" smtClean="0">
                <a:latin typeface="Times New Roman"/>
                <a:cs typeface="Times New Roman"/>
              </a:rPr>
              <a:t>técnica</a:t>
            </a:r>
            <a:r>
              <a:rPr sz="2800" spc="4" dirty="0" smtClean="0">
                <a:latin typeface="Times New Roman"/>
                <a:cs typeface="Times New Roman"/>
              </a:rPr>
              <a:t> de </a:t>
            </a:r>
            <a:r>
              <a:rPr sz="2800" spc="4" dirty="0" err="1" smtClean="0">
                <a:latin typeface="Times New Roman"/>
                <a:cs typeface="Times New Roman"/>
              </a:rPr>
              <a:t>implementação</a:t>
            </a:r>
            <a:r>
              <a:rPr sz="2800" spc="4" dirty="0" smtClean="0">
                <a:latin typeface="Times New Roman"/>
                <a:cs typeface="Times New Roman"/>
              </a:rPr>
              <a:t>, as </a:t>
            </a:r>
            <a:r>
              <a:rPr sz="2800" spc="4" dirty="0" err="1" smtClean="0">
                <a:latin typeface="Times New Roman"/>
                <a:cs typeface="Times New Roman"/>
              </a:rPr>
              <a:t>diferenças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são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bem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relevantes</a:t>
            </a:r>
            <a:endParaRPr sz="2800" spc="4" dirty="0" smtClean="0">
              <a:latin typeface="Times New Roman"/>
              <a:cs typeface="Times New Roman"/>
            </a:endParaRPr>
          </a:p>
          <a:p>
            <a:pPr marL="1155705" marR="518493" indent="-457200" algn="just">
              <a:lnSpc>
                <a:spcPct val="100041"/>
              </a:lnSpc>
              <a:spcBef>
                <a:spcPts val="459"/>
              </a:spcBef>
              <a:buFont typeface="Wingdings" panose="05000000000000000000" pitchFamily="2" charset="2"/>
              <a:buChar char="§"/>
              <a:tabLst>
                <a:tab pos="1155700" algn="l"/>
              </a:tabLst>
            </a:pPr>
            <a:r>
              <a:rPr sz="2500" spc="4" dirty="0" err="1" smtClean="0">
                <a:latin typeface="Times New Roman"/>
                <a:cs typeface="Times New Roman"/>
              </a:rPr>
              <a:t>Cada</a:t>
            </a:r>
            <a:r>
              <a:rPr sz="2500" spc="4" dirty="0" smtClean="0">
                <a:latin typeface="Times New Roman"/>
                <a:cs typeface="Times New Roman"/>
              </a:rPr>
              <a:t> </a:t>
            </a:r>
            <a:r>
              <a:rPr sz="2500" spc="4" dirty="0" err="1" smtClean="0">
                <a:latin typeface="Times New Roman"/>
                <a:cs typeface="Times New Roman"/>
              </a:rPr>
              <a:t>uma</a:t>
            </a:r>
            <a:r>
              <a:rPr sz="2500" spc="4" dirty="0" smtClean="0">
                <a:latin typeface="Times New Roman"/>
                <a:cs typeface="Times New Roman"/>
              </a:rPr>
              <a:t> das </a:t>
            </a:r>
            <a:r>
              <a:rPr sz="2500" spc="4" dirty="0" err="1" smtClean="0">
                <a:latin typeface="Times New Roman"/>
                <a:cs typeface="Times New Roman"/>
              </a:rPr>
              <a:t>técnicas</a:t>
            </a:r>
            <a:r>
              <a:rPr sz="2500" spc="4" dirty="0" smtClean="0">
                <a:latin typeface="Times New Roman"/>
                <a:cs typeface="Times New Roman"/>
              </a:rPr>
              <a:t> tem </a:t>
            </a:r>
            <a:r>
              <a:rPr sz="2500" spc="4" dirty="0" err="1" smtClean="0">
                <a:latin typeface="Times New Roman"/>
                <a:cs typeface="Times New Roman"/>
              </a:rPr>
              <a:t>uma</a:t>
            </a:r>
            <a:r>
              <a:rPr lang="pt-BR" sz="2500" spc="4" dirty="0" smtClean="0">
                <a:latin typeface="Times New Roman"/>
                <a:cs typeface="Times New Roman"/>
              </a:rPr>
              <a:t> </a:t>
            </a:r>
            <a:r>
              <a:rPr sz="2500" spc="4" dirty="0" err="1" smtClean="0">
                <a:latin typeface="Times New Roman"/>
                <a:cs typeface="Times New Roman"/>
              </a:rPr>
              <a:t>representação</a:t>
            </a:r>
            <a:r>
              <a:rPr sz="2500" spc="4" dirty="0" smtClean="0">
                <a:latin typeface="Times New Roman"/>
                <a:cs typeface="Times New Roman"/>
              </a:rPr>
              <a:t> </a:t>
            </a:r>
            <a:r>
              <a:rPr sz="2500" spc="4" dirty="0" err="1" smtClean="0">
                <a:latin typeface="Times New Roman"/>
                <a:cs typeface="Times New Roman"/>
              </a:rPr>
              <a:t>distinta</a:t>
            </a:r>
            <a:r>
              <a:rPr sz="2500" spc="4" dirty="0" smtClean="0">
                <a:latin typeface="Times New Roman"/>
                <a:cs typeface="Times New Roman"/>
              </a:rPr>
              <a:t> </a:t>
            </a:r>
            <a:r>
              <a:rPr sz="2500" spc="4" dirty="0" err="1" smtClean="0">
                <a:latin typeface="Times New Roman"/>
                <a:cs typeface="Times New Roman"/>
              </a:rPr>
              <a:t>que</a:t>
            </a:r>
            <a:r>
              <a:rPr sz="2500" spc="4" dirty="0" smtClean="0">
                <a:latin typeface="Times New Roman"/>
                <a:cs typeface="Times New Roman"/>
              </a:rPr>
              <a:t> </a:t>
            </a:r>
            <a:r>
              <a:rPr sz="2500" spc="4" dirty="0" err="1" smtClean="0">
                <a:latin typeface="Times New Roman"/>
                <a:cs typeface="Times New Roman"/>
              </a:rPr>
              <a:t>deve</a:t>
            </a:r>
            <a:r>
              <a:rPr sz="2500" spc="4" dirty="0" smtClean="0">
                <a:latin typeface="Times New Roman"/>
                <a:cs typeface="Times New Roman"/>
              </a:rPr>
              <a:t> se </a:t>
            </a:r>
            <a:r>
              <a:rPr sz="2500" spc="4" dirty="0" err="1" smtClean="0">
                <a:latin typeface="Times New Roman"/>
                <a:cs typeface="Times New Roman"/>
              </a:rPr>
              <a:t>adequar</a:t>
            </a:r>
            <a:r>
              <a:rPr sz="2500" spc="4" dirty="0" smtClean="0">
                <a:latin typeface="Times New Roman"/>
                <a:cs typeface="Times New Roman"/>
              </a:rPr>
              <a:t> </a:t>
            </a:r>
            <a:r>
              <a:rPr sz="2500" spc="4" dirty="0" err="1" smtClean="0">
                <a:latin typeface="Times New Roman"/>
                <a:cs typeface="Times New Roman"/>
              </a:rPr>
              <a:t>ao</a:t>
            </a:r>
            <a:r>
              <a:rPr sz="2500" spc="4" dirty="0" smtClean="0">
                <a:latin typeface="Times New Roman"/>
                <a:cs typeface="Times New Roman"/>
              </a:rPr>
              <a:t> </a:t>
            </a:r>
            <a:r>
              <a:rPr sz="2500" spc="4" dirty="0" err="1" smtClean="0">
                <a:latin typeface="Times New Roman"/>
                <a:cs typeface="Times New Roman"/>
              </a:rPr>
              <a:t>problema</a:t>
            </a:r>
            <a:endParaRPr sz="2500" spc="4" dirty="0" smtClean="0">
              <a:latin typeface="Times New Roman"/>
              <a:cs typeface="Times New Roman"/>
            </a:endParaRPr>
          </a:p>
          <a:p>
            <a:pPr marL="1155693" marR="731164" indent="-457200" algn="just">
              <a:lnSpc>
                <a:spcPct val="100041"/>
              </a:lnSpc>
              <a:spcBef>
                <a:spcPts val="480"/>
              </a:spcBef>
              <a:buFont typeface="Wingdings" panose="05000000000000000000" pitchFamily="2" charset="2"/>
              <a:buChar char="§"/>
              <a:tabLst>
                <a:tab pos="1155700" algn="l"/>
              </a:tabLst>
            </a:pPr>
            <a:r>
              <a:rPr sz="2500" spc="4" dirty="0" smtClean="0">
                <a:latin typeface="Times New Roman"/>
                <a:cs typeface="Times New Roman"/>
              </a:rPr>
              <a:t>A </a:t>
            </a:r>
            <a:r>
              <a:rPr sz="2500" spc="4" dirty="0" err="1" smtClean="0">
                <a:latin typeface="Times New Roman"/>
                <a:cs typeface="Times New Roman"/>
              </a:rPr>
              <a:t>escolha</a:t>
            </a:r>
            <a:r>
              <a:rPr sz="2500" spc="4" dirty="0" smtClean="0">
                <a:latin typeface="Times New Roman"/>
                <a:cs typeface="Times New Roman"/>
              </a:rPr>
              <a:t> dos </a:t>
            </a:r>
            <a:r>
              <a:rPr sz="2500" spc="4" dirty="0" err="1" smtClean="0">
                <a:latin typeface="Times New Roman"/>
                <a:cs typeface="Times New Roman"/>
              </a:rPr>
              <a:t>operadores</a:t>
            </a:r>
            <a:r>
              <a:rPr sz="2500" spc="4" dirty="0" smtClean="0">
                <a:latin typeface="Times New Roman"/>
                <a:cs typeface="Times New Roman"/>
              </a:rPr>
              <a:t> de </a:t>
            </a:r>
            <a:r>
              <a:rPr sz="2500" spc="4" dirty="0" err="1" smtClean="0">
                <a:latin typeface="Times New Roman"/>
                <a:cs typeface="Times New Roman"/>
              </a:rPr>
              <a:t>variação</a:t>
            </a:r>
            <a:r>
              <a:rPr sz="2500" spc="4" dirty="0" smtClean="0">
                <a:latin typeface="Times New Roman"/>
                <a:cs typeface="Times New Roman"/>
              </a:rPr>
              <a:t> </a:t>
            </a:r>
            <a:r>
              <a:rPr sz="2500" spc="4" dirty="0" err="1" smtClean="0">
                <a:latin typeface="Times New Roman"/>
                <a:cs typeface="Times New Roman"/>
              </a:rPr>
              <a:t>deve</a:t>
            </a:r>
            <a:r>
              <a:rPr sz="2500" spc="4" dirty="0" smtClean="0">
                <a:latin typeface="Times New Roman"/>
                <a:cs typeface="Times New Roman"/>
              </a:rPr>
              <a:t> se</a:t>
            </a:r>
            <a:r>
              <a:rPr lang="pt-BR" sz="2500" spc="4" dirty="0" smtClean="0">
                <a:latin typeface="Times New Roman"/>
                <a:cs typeface="Times New Roman"/>
              </a:rPr>
              <a:t> </a:t>
            </a:r>
            <a:r>
              <a:rPr sz="2500" spc="4" dirty="0" err="1" smtClean="0">
                <a:latin typeface="Times New Roman"/>
                <a:cs typeface="Times New Roman"/>
              </a:rPr>
              <a:t>adequar</a:t>
            </a:r>
            <a:r>
              <a:rPr sz="2500" spc="4" dirty="0" smtClean="0">
                <a:latin typeface="Times New Roman"/>
                <a:cs typeface="Times New Roman"/>
              </a:rPr>
              <a:t> as </a:t>
            </a:r>
            <a:r>
              <a:rPr sz="2500" spc="4" dirty="0" err="1" smtClean="0">
                <a:latin typeface="Times New Roman"/>
                <a:cs typeface="Times New Roman"/>
              </a:rPr>
              <a:t>representações</a:t>
            </a:r>
            <a:r>
              <a:rPr sz="2500" spc="4" dirty="0" smtClean="0">
                <a:latin typeface="Times New Roman"/>
                <a:cs typeface="Times New Roman"/>
              </a:rPr>
              <a:t> </a:t>
            </a:r>
            <a:r>
              <a:rPr sz="2500" spc="4" dirty="0" err="1" smtClean="0">
                <a:latin typeface="Times New Roman"/>
                <a:cs typeface="Times New Roman"/>
              </a:rPr>
              <a:t>escolhidas</a:t>
            </a:r>
            <a:endParaRPr sz="2500" spc="4" dirty="0" smtClean="0">
              <a:latin typeface="Times New Roman"/>
              <a:cs typeface="Times New Roman"/>
            </a:endParaRPr>
          </a:p>
          <a:p>
            <a:pPr marL="355606" indent="-457200" algn="just">
              <a:lnSpc>
                <a:spcPct val="100041"/>
              </a:lnSpc>
              <a:spcBef>
                <a:spcPts val="719"/>
              </a:spcBef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sz="2800" spc="4" dirty="0" err="1" smtClean="0">
                <a:latin typeface="Times New Roman"/>
                <a:cs typeface="Times New Roman"/>
              </a:rPr>
              <a:t>Os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operadores</a:t>
            </a:r>
            <a:r>
              <a:rPr sz="2800" spc="4" dirty="0" smtClean="0">
                <a:latin typeface="Times New Roman"/>
                <a:cs typeface="Times New Roman"/>
              </a:rPr>
              <a:t> de </a:t>
            </a:r>
            <a:r>
              <a:rPr sz="2800" spc="4" dirty="0" err="1" smtClean="0">
                <a:latin typeface="Times New Roman"/>
                <a:cs typeface="Times New Roman"/>
              </a:rPr>
              <a:t>seleção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em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todos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os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casos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usam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apenas</a:t>
            </a:r>
            <a:r>
              <a:rPr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informações</a:t>
            </a:r>
            <a:r>
              <a:rPr sz="2800" spc="4" dirty="0" smtClean="0">
                <a:latin typeface="Times New Roman"/>
                <a:cs typeface="Times New Roman"/>
              </a:rPr>
              <a:t> do </a:t>
            </a:r>
            <a:r>
              <a:rPr sz="2800" b="1" spc="4" dirty="0" smtClean="0">
                <a:latin typeface="Times New Roman"/>
                <a:cs typeface="Times New Roman"/>
              </a:rPr>
              <a:t>fitness</a:t>
            </a:r>
            <a:r>
              <a:rPr sz="2800" spc="4" dirty="0" smtClean="0">
                <a:latin typeface="Times New Roman"/>
                <a:cs typeface="Times New Roman"/>
              </a:rPr>
              <a:t> e </a:t>
            </a:r>
            <a:r>
              <a:rPr sz="2800" spc="4" dirty="0" err="1" smtClean="0">
                <a:latin typeface="Times New Roman"/>
                <a:cs typeface="Times New Roman"/>
              </a:rPr>
              <a:t>são</a:t>
            </a:r>
            <a:r>
              <a:rPr lang="pt-BR" sz="2800" spc="4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independentes</a:t>
            </a:r>
            <a:r>
              <a:rPr sz="2800" spc="4" dirty="0" smtClean="0">
                <a:latin typeface="Times New Roman"/>
                <a:cs typeface="Times New Roman"/>
              </a:rPr>
              <a:t> das </a:t>
            </a:r>
            <a:r>
              <a:rPr sz="2800" spc="4" dirty="0" err="1" smtClean="0">
                <a:latin typeface="Times New Roman"/>
                <a:cs typeface="Times New Roman"/>
              </a:rPr>
              <a:t>representações</a:t>
            </a:r>
            <a:r>
              <a:rPr sz="2800" spc="4" dirty="0" smtClean="0">
                <a:latin typeface="Times New Roman"/>
                <a:cs typeface="Times New Roman"/>
              </a:rPr>
              <a:t>.</a:t>
            </a:r>
            <a:endParaRPr sz="2800" spc="4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688083" y="1581098"/>
            <a:ext cx="399262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açõe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1001" y="2514600"/>
            <a:ext cx="9524999" cy="499232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430913" marR="1024007" indent="-457200" algn="just">
              <a:lnSpc>
                <a:spcPct val="95825"/>
              </a:lnSpc>
              <a:spcBef>
                <a:spcPts val="530"/>
              </a:spcBef>
              <a:buFont typeface="Wingdings" panose="05000000000000000000" pitchFamily="2" charset="2"/>
              <a:buChar char="§"/>
            </a:pPr>
            <a:r>
              <a:rPr sz="2800" spc="4" dirty="0" smtClean="0">
                <a:latin typeface="Times New Roman"/>
                <a:cs typeface="Times New Roman"/>
              </a:rPr>
              <a:t>Dado </a:t>
            </a:r>
            <a:r>
              <a:rPr sz="2800" spc="4" dirty="0">
                <a:latin typeface="Times New Roman"/>
                <a:cs typeface="Times New Roman"/>
              </a:rPr>
              <a:t>um problema que será  abordado por um AE</a:t>
            </a:r>
          </a:p>
          <a:p>
            <a:pPr marL="720725" marR="1024007" lvl="1" indent="-290513" algn="just">
              <a:lnSpc>
                <a:spcPct val="95825"/>
              </a:lnSpc>
              <a:spcBef>
                <a:spcPts val="530"/>
              </a:spcBef>
              <a:buFont typeface="Wingdings" panose="05000000000000000000" pitchFamily="2" charset="2"/>
              <a:buChar char="§"/>
            </a:pPr>
            <a:r>
              <a:rPr sz="2600" spc="4" dirty="0" smtClean="0">
                <a:latin typeface="Times New Roman"/>
                <a:cs typeface="Times New Roman"/>
              </a:rPr>
              <a:t>Uma </a:t>
            </a:r>
            <a:r>
              <a:rPr sz="2600" b="1" spc="4" dirty="0">
                <a:latin typeface="Times New Roman"/>
                <a:cs typeface="Times New Roman"/>
              </a:rPr>
              <a:t>solução candidata</a:t>
            </a:r>
            <a:r>
              <a:rPr sz="2600" spc="4" dirty="0">
                <a:latin typeface="Times New Roman"/>
                <a:cs typeface="Times New Roman"/>
              </a:rPr>
              <a:t> (indivíduo) existe </a:t>
            </a:r>
            <a:r>
              <a:rPr sz="2600" spc="4" dirty="0" err="1">
                <a:latin typeface="Times New Roman"/>
                <a:cs typeface="Times New Roman"/>
              </a:rPr>
              <a:t>em</a:t>
            </a:r>
            <a:r>
              <a:rPr sz="2600" spc="4" dirty="0">
                <a:latin typeface="Times New Roman"/>
                <a:cs typeface="Times New Roman"/>
              </a:rPr>
              <a:t> </a:t>
            </a:r>
            <a:r>
              <a:rPr sz="2600" spc="4" dirty="0" smtClean="0">
                <a:latin typeface="Times New Roman"/>
                <a:cs typeface="Times New Roman"/>
              </a:rPr>
              <a:t>um</a:t>
            </a:r>
            <a:r>
              <a:rPr lang="pt-BR" sz="2600" spc="4" dirty="0" smtClean="0">
                <a:latin typeface="Times New Roman"/>
                <a:cs typeface="Times New Roman"/>
              </a:rPr>
              <a:t> </a:t>
            </a:r>
            <a:r>
              <a:rPr sz="2600" b="1" spc="4" dirty="0" err="1" smtClean="0">
                <a:latin typeface="Times New Roman"/>
                <a:cs typeface="Times New Roman"/>
              </a:rPr>
              <a:t>espaço</a:t>
            </a:r>
            <a:r>
              <a:rPr sz="2600" b="1" spc="4" dirty="0" smtClean="0">
                <a:latin typeface="Times New Roman"/>
                <a:cs typeface="Times New Roman"/>
              </a:rPr>
              <a:t> fen</a:t>
            </a:r>
            <a:r>
              <a:rPr lang="pt-BR" sz="2600" b="1" spc="4" dirty="0" err="1" smtClean="0">
                <a:latin typeface="Times New Roman"/>
                <a:cs typeface="Times New Roman"/>
              </a:rPr>
              <a:t>otípico</a:t>
            </a:r>
            <a:r>
              <a:rPr sz="2600" spc="4" dirty="0" smtClean="0">
                <a:latin typeface="Times New Roman"/>
                <a:cs typeface="Times New Roman"/>
              </a:rPr>
              <a:t> </a:t>
            </a:r>
            <a:r>
              <a:rPr sz="2600" spc="4" dirty="0">
                <a:latin typeface="Times New Roman"/>
                <a:cs typeface="Times New Roman"/>
              </a:rPr>
              <a:t>(ou espaço de indivíduos)</a:t>
            </a:r>
          </a:p>
          <a:p>
            <a:pPr marL="755650" indent="-309563" algn="just">
              <a:lnSpc>
                <a:spcPct val="100041"/>
              </a:lnSpc>
              <a:spcBef>
                <a:spcPts val="696"/>
              </a:spcBef>
              <a:buFont typeface="Wingdings" panose="05000000000000000000" pitchFamily="2" charset="2"/>
              <a:buChar char="§"/>
              <a:tabLst>
                <a:tab pos="749300" algn="l"/>
              </a:tabLst>
            </a:pPr>
            <a:r>
              <a:rPr sz="2600" spc="4" dirty="0" err="1" smtClean="0">
                <a:latin typeface="Times New Roman"/>
                <a:cs typeface="Times New Roman"/>
              </a:rPr>
              <a:t>Os</a:t>
            </a:r>
            <a:r>
              <a:rPr sz="2600" spc="4" dirty="0" smtClean="0">
                <a:latin typeface="Times New Roman"/>
                <a:cs typeface="Times New Roman"/>
              </a:rPr>
              <a:t> </a:t>
            </a:r>
            <a:r>
              <a:rPr sz="2600" spc="4" dirty="0">
                <a:latin typeface="Times New Roman"/>
                <a:cs typeface="Times New Roman"/>
              </a:rPr>
              <a:t>indivíduos são codificados em </a:t>
            </a:r>
            <a:r>
              <a:rPr sz="2600" b="1" spc="4" dirty="0">
                <a:latin typeface="Times New Roman"/>
                <a:cs typeface="Times New Roman"/>
              </a:rPr>
              <a:t>cromossomos</a:t>
            </a:r>
            <a:r>
              <a:rPr sz="2600" spc="4" dirty="0">
                <a:latin typeface="Times New Roman"/>
                <a:cs typeface="Times New Roman"/>
              </a:rPr>
              <a:t>, os quais geram  um </a:t>
            </a:r>
            <a:r>
              <a:rPr sz="2600" b="1" spc="4" dirty="0" err="1">
                <a:latin typeface="Times New Roman"/>
                <a:cs typeface="Times New Roman"/>
              </a:rPr>
              <a:t>espaço</a:t>
            </a:r>
            <a:r>
              <a:rPr sz="2600" b="1" spc="4" dirty="0">
                <a:latin typeface="Times New Roman"/>
                <a:cs typeface="Times New Roman"/>
              </a:rPr>
              <a:t> </a:t>
            </a:r>
            <a:r>
              <a:rPr sz="2600" b="1" spc="4" dirty="0" smtClean="0">
                <a:latin typeface="Times New Roman"/>
                <a:cs typeface="Times New Roman"/>
              </a:rPr>
              <a:t>gen</a:t>
            </a:r>
            <a:r>
              <a:rPr lang="pt-BR" sz="2600" b="1" spc="4" dirty="0" err="1" smtClean="0">
                <a:latin typeface="Times New Roman"/>
                <a:cs typeface="Times New Roman"/>
              </a:rPr>
              <a:t>otípico</a:t>
            </a:r>
            <a:endParaRPr sz="2600" b="1" spc="4" dirty="0">
              <a:latin typeface="Times New Roman"/>
              <a:cs typeface="Times New Roman"/>
            </a:endParaRPr>
          </a:p>
          <a:p>
            <a:pPr marL="927105" marR="39873" indent="-457200" algn="just">
              <a:lnSpc>
                <a:spcPct val="95825"/>
              </a:lnSpc>
              <a:spcBef>
                <a:spcPts val="445"/>
              </a:spcBef>
              <a:buFont typeface="Wingdings" panose="05000000000000000000" pitchFamily="2" charset="2"/>
              <a:buChar char="§"/>
            </a:pPr>
            <a:r>
              <a:rPr sz="2300" spc="4" dirty="0" err="1" smtClean="0">
                <a:latin typeface="Times New Roman"/>
                <a:cs typeface="Times New Roman"/>
              </a:rPr>
              <a:t>Codificação</a:t>
            </a:r>
            <a:r>
              <a:rPr sz="2300" spc="4" dirty="0" smtClean="0">
                <a:latin typeface="Times New Roman"/>
                <a:cs typeface="Times New Roman"/>
              </a:rPr>
              <a:t>:</a:t>
            </a:r>
            <a:r>
              <a:rPr lang="pt-BR" sz="2300" spc="4" dirty="0" smtClean="0">
                <a:latin typeface="Times New Roman"/>
                <a:cs typeface="Times New Roman"/>
              </a:rPr>
              <a:t> </a:t>
            </a:r>
            <a:r>
              <a:rPr sz="2300" spc="4" dirty="0" err="1" smtClean="0">
                <a:latin typeface="Times New Roman"/>
                <a:cs typeface="Times New Roman"/>
              </a:rPr>
              <a:t>fenótipo</a:t>
            </a:r>
            <a:r>
              <a:rPr sz="2300" spc="4" dirty="0" smtClean="0">
                <a:latin typeface="Times New Roman"/>
                <a:cs typeface="Times New Roman"/>
              </a:rPr>
              <a:t> </a:t>
            </a:r>
            <a:r>
              <a:rPr sz="2300" spc="4" dirty="0">
                <a:latin typeface="Times New Roman"/>
                <a:cs typeface="Times New Roman"/>
              </a:rPr>
              <a:t>→ </a:t>
            </a:r>
            <a:r>
              <a:rPr sz="2300" spc="4" dirty="0" err="1" smtClean="0">
                <a:latin typeface="Times New Roman"/>
                <a:cs typeface="Times New Roman"/>
              </a:rPr>
              <a:t>genótipo</a:t>
            </a:r>
            <a:r>
              <a:rPr lang="pt-BR" sz="2300" spc="4" dirty="0" smtClean="0">
                <a:latin typeface="Times New Roman"/>
                <a:cs typeface="Times New Roman"/>
              </a:rPr>
              <a:t> (</a:t>
            </a:r>
            <a:r>
              <a:rPr sz="2300" spc="4" dirty="0" err="1" smtClean="0">
                <a:latin typeface="Times New Roman"/>
                <a:cs typeface="Times New Roman"/>
              </a:rPr>
              <a:t>não</a:t>
            </a:r>
            <a:r>
              <a:rPr sz="2300" spc="4" dirty="0" smtClean="0">
                <a:latin typeface="Times New Roman"/>
                <a:cs typeface="Times New Roman"/>
              </a:rPr>
              <a:t>  </a:t>
            </a:r>
            <a:r>
              <a:rPr sz="2300" spc="4" dirty="0">
                <a:latin typeface="Times New Roman"/>
                <a:cs typeface="Times New Roman"/>
              </a:rPr>
              <a:t>necessariamente 1 para  </a:t>
            </a:r>
            <a:r>
              <a:rPr sz="2300" spc="4" dirty="0" smtClean="0">
                <a:latin typeface="Times New Roman"/>
                <a:cs typeface="Times New Roman"/>
              </a:rPr>
              <a:t>1</a:t>
            </a:r>
            <a:r>
              <a:rPr lang="pt-BR" sz="2300" spc="4" dirty="0" smtClean="0">
                <a:latin typeface="Times New Roman"/>
                <a:cs typeface="Times New Roman"/>
              </a:rPr>
              <a:t>)</a:t>
            </a:r>
            <a:endParaRPr sz="2300" spc="4" dirty="0">
              <a:latin typeface="Times New Roman"/>
              <a:cs typeface="Times New Roman"/>
            </a:endParaRPr>
          </a:p>
          <a:p>
            <a:pPr marL="927105" marR="39873" indent="-457200" algn="just">
              <a:lnSpc>
                <a:spcPct val="95825"/>
              </a:lnSpc>
              <a:spcBef>
                <a:spcPts val="580"/>
              </a:spcBef>
              <a:buFont typeface="Wingdings" panose="05000000000000000000" pitchFamily="2" charset="2"/>
              <a:buChar char="§"/>
            </a:pPr>
            <a:r>
              <a:rPr sz="2300" spc="4" dirty="0" err="1" smtClean="0">
                <a:latin typeface="Times New Roman"/>
                <a:cs typeface="Times New Roman"/>
              </a:rPr>
              <a:t>Decodificação</a:t>
            </a:r>
            <a:r>
              <a:rPr sz="2300" spc="4" dirty="0">
                <a:latin typeface="Times New Roman"/>
                <a:cs typeface="Times New Roman"/>
              </a:rPr>
              <a:t>: genótipo → </a:t>
            </a:r>
            <a:r>
              <a:rPr sz="2300" spc="4" dirty="0" err="1">
                <a:latin typeface="Times New Roman"/>
                <a:cs typeface="Times New Roman"/>
              </a:rPr>
              <a:t>fenótipo</a:t>
            </a:r>
            <a:r>
              <a:rPr sz="2300" spc="4" dirty="0">
                <a:latin typeface="Times New Roman"/>
                <a:cs typeface="Times New Roman"/>
              </a:rPr>
              <a:t> </a:t>
            </a:r>
            <a:r>
              <a:rPr lang="pt-BR" sz="2300" spc="4" dirty="0" smtClean="0">
                <a:latin typeface="Times New Roman"/>
                <a:cs typeface="Times New Roman"/>
              </a:rPr>
              <a:t>(</a:t>
            </a:r>
            <a:r>
              <a:rPr sz="2300" spc="4" dirty="0" err="1" smtClean="0">
                <a:latin typeface="Times New Roman"/>
                <a:cs typeface="Times New Roman"/>
              </a:rPr>
              <a:t>necessariamente</a:t>
            </a:r>
            <a:r>
              <a:rPr sz="2300" spc="4" dirty="0" smtClean="0">
                <a:latin typeface="Times New Roman"/>
                <a:cs typeface="Times New Roman"/>
              </a:rPr>
              <a:t> </a:t>
            </a:r>
            <a:r>
              <a:rPr sz="2300" spc="4" dirty="0">
                <a:latin typeface="Times New Roman"/>
                <a:cs typeface="Times New Roman"/>
              </a:rPr>
              <a:t>1 para  </a:t>
            </a:r>
            <a:r>
              <a:rPr sz="2300" spc="4" dirty="0" smtClean="0">
                <a:latin typeface="Times New Roman"/>
                <a:cs typeface="Times New Roman"/>
              </a:rPr>
              <a:t>1</a:t>
            </a:r>
            <a:r>
              <a:rPr lang="pt-BR" sz="2300" spc="4" dirty="0" smtClean="0">
                <a:latin typeface="Times New Roman"/>
                <a:cs typeface="Times New Roman"/>
              </a:rPr>
              <a:t>)</a:t>
            </a:r>
          </a:p>
          <a:p>
            <a:pPr marL="888113" marR="1024007" lvl="1" indent="-457200" algn="just">
              <a:lnSpc>
                <a:spcPct val="95825"/>
              </a:lnSpc>
              <a:spcBef>
                <a:spcPts val="530"/>
              </a:spcBef>
              <a:buFont typeface="Wingdings" panose="05000000000000000000" pitchFamily="2" charset="2"/>
              <a:buChar char="§"/>
            </a:pPr>
            <a:r>
              <a:rPr lang="pt-BR" sz="2600" spc="4" dirty="0">
                <a:latin typeface="Times New Roman"/>
                <a:cs typeface="Times New Roman"/>
              </a:rPr>
              <a:t>Os cromossomos contêm genes, os quais são posições (usualmente fixadas) chamadas de </a:t>
            </a:r>
            <a:r>
              <a:rPr lang="pt-BR" sz="2600" b="1" spc="4" dirty="0" err="1">
                <a:latin typeface="Times New Roman"/>
                <a:cs typeface="Times New Roman"/>
              </a:rPr>
              <a:t>locus</a:t>
            </a:r>
            <a:r>
              <a:rPr lang="pt-BR" sz="2600" spc="4" dirty="0">
                <a:latin typeface="Times New Roman"/>
                <a:cs typeface="Times New Roman"/>
              </a:rPr>
              <a:t>, tendo </a:t>
            </a:r>
            <a:r>
              <a:rPr lang="pt-BR" sz="2600" spc="4" dirty="0" smtClean="0">
                <a:latin typeface="Times New Roman"/>
                <a:cs typeface="Times New Roman"/>
              </a:rPr>
              <a:t>um determinado </a:t>
            </a:r>
            <a:r>
              <a:rPr lang="pt-BR" sz="2600" b="1" spc="4" dirty="0" smtClean="0">
                <a:latin typeface="Times New Roman"/>
                <a:cs typeface="Times New Roman"/>
              </a:rPr>
              <a:t>valor</a:t>
            </a:r>
          </a:p>
          <a:p>
            <a:pPr marL="888113" marR="1024007" lvl="1" indent="-457200" algn="just">
              <a:lnSpc>
                <a:spcPct val="95825"/>
              </a:lnSpc>
              <a:spcBef>
                <a:spcPts val="530"/>
              </a:spcBef>
              <a:buFont typeface="Wingdings" panose="05000000000000000000" pitchFamily="2" charset="2"/>
              <a:buChar char="§"/>
            </a:pPr>
            <a:r>
              <a:rPr lang="pt-BR" sz="2600" b="1" spc="4" dirty="0">
                <a:latin typeface="Times New Roman"/>
                <a:cs typeface="Times New Roman"/>
              </a:rPr>
              <a:t>De forma a garantir um ótimo global, toda </a:t>
            </a:r>
            <a:r>
              <a:rPr lang="pt-BR" sz="2600" b="1" spc="4" dirty="0" smtClean="0">
                <a:latin typeface="Times New Roman"/>
                <a:cs typeface="Times New Roman"/>
              </a:rPr>
              <a:t>possível solução </a:t>
            </a:r>
            <a:r>
              <a:rPr lang="pt-BR" sz="2600" b="1" spc="4" dirty="0">
                <a:latin typeface="Times New Roman"/>
                <a:cs typeface="Times New Roman"/>
              </a:rPr>
              <a:t>dever ser representada no espaço genótipo </a:t>
            </a:r>
            <a:endParaRPr sz="2600" b="1" spc="4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93133" y="5393266"/>
            <a:ext cx="6015565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13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</a:t>
            </a:r>
            <a:r>
              <a:rPr sz="13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3417</TotalTime>
  <Words>1184</Words>
  <Application>Microsoft Office PowerPoint</Application>
  <PresentationFormat>Personalizar</PresentationFormat>
  <Paragraphs>150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Salgado</dc:creator>
  <cp:lastModifiedBy>Paulo Salgado</cp:lastModifiedBy>
  <cp:revision>25</cp:revision>
  <dcterms:modified xsi:type="dcterms:W3CDTF">2016-08-23T00:14:16Z</dcterms:modified>
</cp:coreProperties>
</file>