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67425"/>
            <a:ext cx="19621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0C2C9B-47EF-4D07-BC48-E8356194E0D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0934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0707A-BD0A-4E94-9E3E-09AED5BBA19D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C0A3C-E019-4AF6-B3E6-4C5C93ED1AA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7230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20FE8-A91D-4F2A-80A8-6E3C7B4D0BD5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F3D98-CBE0-4323-B291-D0C3F41224B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0362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67425"/>
            <a:ext cx="19621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7554FE-DC90-415F-9742-B3B926F8331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070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59490-79EC-4428-90A6-0DC0A836B65C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D55D0-660D-4485-8B70-7F042105F91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510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C47E2-44D8-4028-A950-E0074859F4F6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52FA4-4E80-47B3-A43C-80A449F6824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2457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464F2-52C5-4342-830A-FF1C5412D1D3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887C-4392-477D-965B-E3AFF40B453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3928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518B4-C98E-49D5-9280-0094AE0E93E0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28D08-0639-4E86-AEC6-428692BD702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3356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0F559-DA8C-4FF3-9E88-89F511D17908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C1820-A579-4D73-ABB3-68373461DC0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6558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484B1-11E1-429D-8DBD-DC10E38E5F5A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34534-0F3D-4464-8892-B06D7BA12A5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0334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2F68A-E538-4E7B-B71C-D4F2F03F90DF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D21B5-13AD-4FBC-8C5A-ADD30D96A92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6447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807E36-0042-4EC8-90DB-D5E4F85D6DF7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05/04/2016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C79CDB-57D8-4BA2-91F8-4EA26C51C936}" type="slidenum">
              <a:rPr lang="pt-BR" altLang="pt-B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78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275308-EA30-40B4-A24E-4E320A89766D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Produto Misto</a:t>
            </a:r>
            <a:endParaRPr lang="pt-BR" sz="4000" smtClean="0"/>
          </a:p>
        </p:txBody>
      </p:sp>
      <p:sp>
        <p:nvSpPr>
          <p:cNvPr id="37892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cs typeface="Arial" panose="020B0604020202020204" pitchFamily="34" charset="0"/>
              </a:rPr>
              <a:t>Exemplo 4 (4.31): Seja </a:t>
            </a:r>
            <a:r>
              <a:rPr lang="pt-BR" altLang="pt-BR" i="1">
                <a:solidFill>
                  <a:prstClr val="black"/>
                </a:solidFill>
                <a:cs typeface="Arial" panose="020B0604020202020204" pitchFamily="34" charset="0"/>
              </a:rPr>
              <a:t>u</a:t>
            </a:r>
            <a:r>
              <a:rPr lang="pt-BR" altLang="pt-BR">
                <a:solidFill>
                  <a:prstClr val="black"/>
                </a:solidFill>
                <a:cs typeface="Arial" panose="020B0604020202020204" pitchFamily="34" charset="0"/>
              </a:rPr>
              <a:t> um vetor perpendicular a </a:t>
            </a:r>
            <a:r>
              <a:rPr lang="pt-BR" altLang="pt-BR" i="1">
                <a:solidFill>
                  <a:prstClr val="black"/>
                </a:solidFill>
                <a:cs typeface="Arial" panose="020B0604020202020204" pitchFamily="34" charset="0"/>
              </a:rPr>
              <a:t>v</a:t>
            </a:r>
            <a:r>
              <a:rPr lang="pt-BR" altLang="pt-BR">
                <a:solidFill>
                  <a:prstClr val="black"/>
                </a:solidFill>
                <a:cs typeface="Arial" panose="020B0604020202020204" pitchFamily="34" charset="0"/>
              </a:rPr>
              <a:t> e </a:t>
            </a:r>
            <a:r>
              <a:rPr lang="pt-BR" altLang="pt-BR" i="1">
                <a:solidFill>
                  <a:prstClr val="black"/>
                </a:solidFill>
                <a:cs typeface="Arial" panose="020B0604020202020204" pitchFamily="34" charset="0"/>
              </a:rPr>
              <a:t>w</a:t>
            </a:r>
            <a:r>
              <a:rPr lang="pt-BR" altLang="pt-BR">
                <a:solidFill>
                  <a:prstClr val="black"/>
                </a:solidFill>
                <a:cs typeface="Arial" panose="020B0604020202020204" pitchFamily="34" charset="0"/>
              </a:rPr>
              <a:t>. Sabendo que </a:t>
            </a:r>
            <a:r>
              <a:rPr lang="pt-BR" altLang="pt-BR" i="1">
                <a:solidFill>
                  <a:prstClr val="black"/>
                </a:solidFill>
                <a:cs typeface="Arial" panose="020B0604020202020204" pitchFamily="34" charset="0"/>
              </a:rPr>
              <a:t>v</a:t>
            </a:r>
            <a:r>
              <a:rPr lang="pt-BR" altLang="pt-BR">
                <a:solidFill>
                  <a:prstClr val="black"/>
                </a:solidFill>
                <a:cs typeface="Arial" panose="020B0604020202020204" pitchFamily="34" charset="0"/>
              </a:rPr>
              <a:t> e </a:t>
            </a:r>
            <a:r>
              <a:rPr lang="pt-BR" altLang="pt-BR" i="1">
                <a:solidFill>
                  <a:prstClr val="black"/>
                </a:solidFill>
                <a:cs typeface="Arial" panose="020B0604020202020204" pitchFamily="34" charset="0"/>
              </a:rPr>
              <a:t>w</a:t>
            </a:r>
            <a:r>
              <a:rPr lang="pt-BR" altLang="pt-BR">
                <a:solidFill>
                  <a:prstClr val="black"/>
                </a:solidFill>
                <a:cs typeface="Arial" panose="020B0604020202020204" pitchFamily="34" charset="0"/>
              </a:rPr>
              <a:t> formam um ângulo de 30° e que ||</a:t>
            </a:r>
            <a:r>
              <a:rPr lang="pt-BR" altLang="pt-BR" i="1">
                <a:solidFill>
                  <a:prstClr val="black"/>
                </a:solidFill>
                <a:cs typeface="Arial" panose="020B0604020202020204" pitchFamily="34" charset="0"/>
              </a:rPr>
              <a:t>u</a:t>
            </a:r>
            <a:r>
              <a:rPr lang="pt-BR" altLang="pt-BR">
                <a:solidFill>
                  <a:prstClr val="black"/>
                </a:solidFill>
                <a:cs typeface="Arial" panose="020B0604020202020204" pitchFamily="34" charset="0"/>
              </a:rPr>
              <a:t>|| = 6, ||</a:t>
            </a:r>
            <a:r>
              <a:rPr lang="pt-BR" altLang="pt-BR" i="1">
                <a:solidFill>
                  <a:prstClr val="black"/>
                </a:solidFill>
                <a:cs typeface="Arial" panose="020B0604020202020204" pitchFamily="34" charset="0"/>
              </a:rPr>
              <a:t>v</a:t>
            </a:r>
            <a:r>
              <a:rPr lang="pt-BR" altLang="pt-BR">
                <a:solidFill>
                  <a:prstClr val="black"/>
                </a:solidFill>
                <a:cs typeface="Arial" panose="020B0604020202020204" pitchFamily="34" charset="0"/>
              </a:rPr>
              <a:t>|| = 3 e ||</a:t>
            </a:r>
            <a:r>
              <a:rPr lang="pt-BR" altLang="pt-BR" i="1">
                <a:solidFill>
                  <a:prstClr val="black"/>
                </a:solidFill>
                <a:cs typeface="Arial" panose="020B0604020202020204" pitchFamily="34" charset="0"/>
              </a:rPr>
              <a:t>w</a:t>
            </a:r>
            <a:r>
              <a:rPr lang="pt-BR" altLang="pt-BR">
                <a:solidFill>
                  <a:prstClr val="black"/>
                </a:solidFill>
                <a:cs typeface="Arial" panose="020B0604020202020204" pitchFamily="34" charset="0"/>
              </a:rPr>
              <a:t>|| = 3, calcule </a:t>
            </a:r>
            <a:r>
              <a:rPr lang="pt-BR" altLang="pt-BR" i="1">
                <a:solidFill>
                  <a:prstClr val="black"/>
                </a:solidFill>
                <a:cs typeface="Arial" panose="020B0604020202020204" pitchFamily="34" charset="0"/>
              </a:rPr>
              <a:t>u</a:t>
            </a:r>
            <a:r>
              <a:rPr lang="pt-BR" altLang="pt-BR">
                <a:solidFill>
                  <a:prstClr val="black"/>
                </a:solidFill>
                <a:cs typeface="Arial" panose="020B0604020202020204" pitchFamily="34" charset="0"/>
              </a:rPr>
              <a:t>.(</a:t>
            </a:r>
            <a:r>
              <a:rPr lang="pt-BR" altLang="pt-BR" i="1">
                <a:solidFill>
                  <a:prstClr val="black"/>
                </a:solidFill>
                <a:cs typeface="Arial" panose="020B0604020202020204" pitchFamily="34" charset="0"/>
              </a:rPr>
              <a:t>v</a:t>
            </a:r>
            <a:r>
              <a:rPr lang="pt-BR" altLang="pt-BR">
                <a:solidFill>
                  <a:prstClr val="black"/>
                </a:solidFill>
                <a:cs typeface="Arial" panose="020B0604020202020204" pitchFamily="34" charset="0"/>
              </a:rPr>
              <a:t> X </a:t>
            </a:r>
            <a:r>
              <a:rPr lang="pt-BR" altLang="pt-BR" i="1">
                <a:solidFill>
                  <a:prstClr val="black"/>
                </a:solidFill>
                <a:cs typeface="Arial" panose="020B0604020202020204" pitchFamily="34" charset="0"/>
              </a:rPr>
              <a:t>w</a:t>
            </a:r>
            <a:r>
              <a:rPr lang="pt-BR" altLang="pt-BR">
                <a:solidFill>
                  <a:prstClr val="black"/>
                </a:solidFill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6278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CD5D91-C20A-44E2-8E0E-2DCB53C7DA08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Equação do Plano</a:t>
            </a:r>
            <a:endParaRPr lang="pt-BR" sz="400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60" name="Rectangle 3"/>
              <p:cNvSpPr>
                <a:spLocks/>
              </p:cNvSpPr>
              <p:nvPr/>
            </p:nvSpPr>
            <p:spPr bwMode="auto">
              <a:xfrm>
                <a:off x="457200" y="1600200"/>
                <a:ext cx="8229600" cy="452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fontAlgn="base">
                  <a:lnSpc>
                    <a:spcPct val="110000"/>
                  </a:lnSpc>
                  <a:spcAft>
                    <a:spcPct val="0"/>
                  </a:spcAft>
                </a:pPr>
                <a:r>
                  <a:rPr lang="pt-BR" altLang="pt-BR" sz="20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Exemplo 2:Encontre a equação do plano definido pelos pontos A(3, 1, -2), B(5, 2, 1) e C(2, 0, 2).</a:t>
                </a:r>
              </a:p>
              <a:p>
                <a:pPr fontAlgn="base">
                  <a:lnSpc>
                    <a:spcPct val="110000"/>
                  </a:lnSpc>
                  <a:spcAft>
                    <a:spcPct val="0"/>
                  </a:spcAft>
                </a:pPr>
                <a:r>
                  <a:rPr lang="pt-BR" altLang="pt-BR" sz="2000" b="1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Solução</a:t>
                </a:r>
              </a:p>
              <a:p>
                <a:pPr marL="0" indent="0" fontAlgn="base">
                  <a:lnSpc>
                    <a:spcPct val="110000"/>
                  </a:lnSpc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pt-BR" altLang="pt-BR" sz="20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pt-BR" altLang="pt-BR" sz="20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    </a:t>
                </a:r>
                <a:r>
                  <a:rPr lang="pt-BR" altLang="pt-BR" sz="18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Para escrever a equação de um plano é necessário um ponto no plano e</a:t>
                </a:r>
              </a:p>
              <a:p>
                <a:pPr marL="0" indent="0" fontAlgn="base">
                  <a:lnSpc>
                    <a:spcPct val="110000"/>
                  </a:lnSpc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pt-BR" altLang="pt-BR" sz="18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pt-BR" altLang="pt-BR" sz="18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    um vetor perpendicular ao plano.</a:t>
                </a:r>
              </a:p>
              <a:p>
                <a:pPr marL="0" indent="0" fontAlgn="base">
                  <a:lnSpc>
                    <a:spcPct val="110000"/>
                  </a:lnSpc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pt-BR" altLang="pt-BR" sz="18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pt-BR" altLang="pt-BR" sz="18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    O vetor AB = (5-3,2-1,1-(-2)) = (2,1,3)</a:t>
                </a:r>
              </a:p>
              <a:p>
                <a:pPr marL="0" indent="0" fontAlgn="base">
                  <a:lnSpc>
                    <a:spcPct val="110000"/>
                  </a:lnSpc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pt-BR" altLang="pt-BR" sz="18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     O vetor AC = (2-3,0-1,2-(-2)) = (-1,-1,4)</a:t>
                </a:r>
                <a:endParaRPr lang="pt-BR" altLang="pt-BR" sz="1800" dirty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  <a:p>
                <a:pPr marL="0" indent="0" fontAlgn="base">
                  <a:lnSpc>
                    <a:spcPct val="110000"/>
                  </a:lnSpc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pt-BR" altLang="pt-BR" sz="18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     AB X AC = </a:t>
                </a:r>
                <a14:m>
                  <m:oMath xmlns:m="http://schemas.openxmlformats.org/officeDocument/2006/math">
                    <m:r>
                      <a:rPr lang="pt-BR" altLang="pt-BR" sz="1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𝑑𝑒</m:t>
                    </m:r>
                    <m:d>
                      <m:dPr>
                        <m:begChr m:val="|"/>
                        <m:endChr m:val="|"/>
                        <m:ctrlPr>
                          <a:rPr lang="pt-BR" altLang="pt-BR" sz="18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pt-BR" altLang="pt-BR" sz="18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altLang="pt-BR" sz="18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e>
                              <m:r>
                                <a:rPr lang="pt-BR" altLang="pt-BR" sz="18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e>
                              <m:r>
                                <a:rPr lang="pt-BR" altLang="pt-BR" sz="18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mr>
                          <m:mr>
                            <m:e>
                              <m:r>
                                <a:rPr lang="pt-BR" altLang="pt-BR" sz="18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pt-BR" altLang="pt-BR" sz="18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altLang="pt-BR" sz="18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pt-BR" altLang="pt-BR" sz="18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pt-BR" altLang="pt-BR" sz="18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pt-BR" altLang="pt-BR" sz="18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pt-BR" altLang="pt-BR" sz="18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= (7, -11,-1)</a:t>
                </a:r>
              </a:p>
              <a:p>
                <a:pPr marL="0" indent="0" fontAlgn="base">
                  <a:lnSpc>
                    <a:spcPct val="110000"/>
                  </a:lnSpc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pt-BR" altLang="pt-BR" sz="18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     </a:t>
                </a:r>
              </a:p>
              <a:p>
                <a:pPr marL="0" indent="0" fontAlgn="base">
                  <a:lnSpc>
                    <a:spcPct val="110000"/>
                  </a:lnSpc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pt-BR" altLang="pt-BR" sz="18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pt-BR" altLang="pt-BR" sz="18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    a(x-x</a:t>
                </a:r>
                <a:r>
                  <a:rPr lang="pt-BR" altLang="pt-BR" sz="1800" baseline="-250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0</a:t>
                </a:r>
                <a:r>
                  <a:rPr lang="pt-BR" altLang="pt-BR" sz="18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) + b(</a:t>
                </a:r>
                <a:r>
                  <a:rPr lang="pt-BR" altLang="pt-BR" sz="18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y</a:t>
                </a:r>
                <a:r>
                  <a:rPr lang="pt-BR" altLang="pt-BR" sz="18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-y</a:t>
                </a:r>
                <a:r>
                  <a:rPr lang="pt-BR" altLang="pt-BR" sz="1800" baseline="-250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0</a:t>
                </a:r>
                <a:r>
                  <a:rPr lang="pt-BR" altLang="pt-BR" sz="18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) + c(</a:t>
                </a:r>
                <a:r>
                  <a:rPr lang="pt-BR" altLang="pt-BR" sz="18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z</a:t>
                </a:r>
                <a:r>
                  <a:rPr lang="pt-BR" altLang="pt-BR" sz="18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-z</a:t>
                </a:r>
                <a:r>
                  <a:rPr lang="pt-BR" altLang="pt-BR" sz="1800" baseline="-250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0</a:t>
                </a:r>
                <a:r>
                  <a:rPr lang="pt-BR" altLang="pt-BR" sz="18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) = 0 =&gt; 7(x-3) </a:t>
                </a:r>
                <a:r>
                  <a:rPr lang="pt-BR" altLang="pt-BR" sz="18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-</a:t>
                </a:r>
                <a:r>
                  <a:rPr lang="pt-BR" altLang="pt-BR" sz="18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11(y-1) </a:t>
                </a:r>
                <a:r>
                  <a:rPr lang="pt-BR" altLang="pt-BR" sz="18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-</a:t>
                </a:r>
                <a:r>
                  <a:rPr lang="pt-BR" altLang="pt-BR" sz="18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1(z+2) = 0 =&gt;</a:t>
                </a:r>
                <a:r>
                  <a:rPr lang="pt-BR" altLang="pt-BR" sz="1800" b="1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7x-11y-z = 12</a:t>
                </a:r>
              </a:p>
            </p:txBody>
          </p:sp>
        </mc:Choice>
        <mc:Fallback xmlns="">
          <p:sp>
            <p:nvSpPr>
              <p:cNvPr id="45060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00200"/>
                <a:ext cx="8229600" cy="4525963"/>
              </a:xfrm>
              <a:prstGeom prst="rect">
                <a:avLst/>
              </a:prstGeom>
              <a:blipFill rotWithShape="0">
                <a:blip r:embed="rId2"/>
                <a:stretch>
                  <a:fillRect l="-667" t="-5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Line 14"/>
          <p:cNvSpPr>
            <a:spLocks noChangeShapeType="1"/>
          </p:cNvSpPr>
          <p:nvPr/>
        </p:nvSpPr>
        <p:spPr bwMode="auto">
          <a:xfrm flipH="1" flipV="1">
            <a:off x="6372572" y="3234978"/>
            <a:ext cx="0" cy="116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6149400" y="4341297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9" name="Line 14"/>
          <p:cNvSpPr>
            <a:spLocks noChangeShapeType="1"/>
          </p:cNvSpPr>
          <p:nvPr/>
        </p:nvSpPr>
        <p:spPr bwMode="auto">
          <a:xfrm flipV="1">
            <a:off x="6372572" y="4050097"/>
            <a:ext cx="1079748" cy="3525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>
            <a:off x="6372572" y="4411827"/>
            <a:ext cx="431676" cy="349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luxograma: Dados 2"/>
          <p:cNvSpPr/>
          <p:nvPr/>
        </p:nvSpPr>
        <p:spPr>
          <a:xfrm>
            <a:off x="5364088" y="3933056"/>
            <a:ext cx="2880320" cy="958308"/>
          </a:xfrm>
          <a:prstGeom prst="flowChartInputOutpu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6744171" y="4479847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7419437" y="4037297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 Box 20"/>
          <p:cNvSpPr txBox="1">
            <a:spLocks noChangeArrowheads="1"/>
          </p:cNvSpPr>
          <p:nvPr/>
        </p:nvSpPr>
        <p:spPr bwMode="auto">
          <a:xfrm>
            <a:off x="6424256" y="3280744"/>
            <a:ext cx="1082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X AC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>
            <a:off x="6485950" y="3318971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Line 22"/>
          <p:cNvSpPr>
            <a:spLocks noChangeShapeType="1"/>
          </p:cNvSpPr>
          <p:nvPr/>
        </p:nvSpPr>
        <p:spPr bwMode="auto">
          <a:xfrm>
            <a:off x="7059074" y="3318971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20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/>
      <p:bldP spid="39" grpId="0" animBg="1"/>
      <p:bldP spid="40" grpId="0" animBg="1"/>
      <p:bldP spid="3" grpId="0" animBg="1"/>
      <p:bldP spid="42" grpId="0"/>
      <p:bldP spid="43" grpId="0"/>
      <p:bldP spid="44" grpId="0"/>
      <p:bldP spid="47" grpId="0" animBg="1"/>
      <p:bldP spid="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CD5D91-C20A-44E2-8E0E-2DCB53C7DA08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Equação do Plano</a:t>
            </a:r>
            <a:endParaRPr lang="pt-BR" sz="4000" smtClean="0"/>
          </a:p>
        </p:txBody>
      </p:sp>
      <p:sp>
        <p:nvSpPr>
          <p:cNvPr id="45060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Exemplo </a:t>
            </a:r>
            <a:r>
              <a:rPr lang="pt-BR" altLang="pt-B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3:Encontre </a:t>
            </a: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a interseção do plano </a:t>
            </a:r>
            <a:r>
              <a:rPr lang="el-G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α</a:t>
            </a: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 de equação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</a:rPr>
              <a:t>2x + 3y + z = 6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     com </a:t>
            </a: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os eixos do sistema de coordenadas.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</a:rPr>
              <a:t>Todo ponto do eixo x é da forma (x, 0, 0), logo, na equação dada, fazemos y=z= 0 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 x = 3; ponto (3,0,0)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Da mesma forma, x = z = 0  y = 2; ponto (0, 2, 0)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 x = y = 0  z = 6; ponto (0, 0, 6)</a:t>
            </a:r>
          </a:p>
        </p:txBody>
      </p:sp>
    </p:spTree>
    <p:extLst>
      <p:ext uri="{BB962C8B-B14F-4D97-AF65-F5344CB8AC3E}">
        <p14:creationId xmlns:p14="http://schemas.microsoft.com/office/powerpoint/2010/main" val="95202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D99BC7-C003-400B-8FD5-2C2D2B26AB51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Equação do Plano</a:t>
            </a:r>
            <a:endParaRPr lang="pt-BR" sz="4000" smtClean="0"/>
          </a:p>
        </p:txBody>
      </p:sp>
      <p:sp>
        <p:nvSpPr>
          <p:cNvPr id="46084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</a:rPr>
              <a:t>Observações: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i) Em geral, equações da forma ax + by = d são equações de planos paralelos ao eixo </a:t>
            </a:r>
            <a:r>
              <a:rPr lang="pt-BR" altLang="pt-BR" sz="2400">
                <a:solidFill>
                  <a:srgbClr val="FF33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z</a:t>
            </a:r>
            <a:r>
              <a:rPr lang="pt-BR" altLang="pt-BR" sz="24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;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ii) Os planos paralelos ao eixo </a:t>
            </a:r>
            <a:r>
              <a:rPr lang="pt-BR" altLang="pt-BR" sz="2400">
                <a:solidFill>
                  <a:srgbClr val="FF33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pt-BR" altLang="pt-BR" sz="24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têm equações da forma ax + cz = d;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iii) Os planos paralelos ao eixo </a:t>
            </a:r>
            <a:r>
              <a:rPr lang="pt-BR" altLang="pt-BR" sz="2400">
                <a:solidFill>
                  <a:srgbClr val="FF33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x</a:t>
            </a:r>
            <a:r>
              <a:rPr lang="pt-BR" altLang="pt-BR" sz="24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têm equações da forma by + cz = d;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iv) Os planos cujas equações são da forma y = k são paralelos a xz; x = k e z = k são equações de planos paralelos aos planos yz e xy, respectivamente.</a:t>
            </a:r>
          </a:p>
        </p:txBody>
      </p:sp>
      <p:pic>
        <p:nvPicPr>
          <p:cNvPr id="46086" name="Picture 6" descr="http://3.bp.blogspot.com/_ssMz_adI0gA/TJ0Wo-74kCI/AAAAAAAACRA/qkrurm0P4q8/s320/plan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708920"/>
            <a:ext cx="3048000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8" name="Picture 8" descr="http://images.slideplayer.com.br/1/14076/slides/slide_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3635896" cy="272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90" name="Picture 10" descr="http://images.slideplayer.com.br/1/14076/slides/slide_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210" y="2141082"/>
            <a:ext cx="3805980" cy="285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94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DCBE8C-D721-442A-9FA2-8789E87D6CF0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Equação do Plano</a:t>
            </a:r>
            <a:endParaRPr lang="pt-BR" sz="4000" smtClean="0"/>
          </a:p>
        </p:txBody>
      </p:sp>
      <p:sp>
        <p:nvSpPr>
          <p:cNvPr id="47108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cs typeface="Arial" panose="020B0604020202020204" pitchFamily="34" charset="0"/>
              </a:rPr>
              <a:t>Exemplo: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2x + 4y = 8   2x + 4y + 0z = 8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Ou seja, a equação é válida para quaisquer valores de z contanto que a relação entre x e y seja satisfeita</a:t>
            </a: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V="1">
            <a:off x="1116013" y="3573463"/>
            <a:ext cx="0" cy="2305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1116013" y="5876925"/>
            <a:ext cx="2160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684213" y="4292600"/>
            <a:ext cx="1943100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166813" y="352107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987675" y="587692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6073775" y="5084763"/>
            <a:ext cx="2303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flipH="1">
            <a:off x="5137150" y="5084763"/>
            <a:ext cx="936625" cy="1081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 flipV="1">
            <a:off x="6073775" y="3573463"/>
            <a:ext cx="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8377238" y="501332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4767263" y="587692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 flipV="1">
            <a:off x="5210175" y="4941888"/>
            <a:ext cx="20875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 flipV="1">
            <a:off x="5210175" y="3500438"/>
            <a:ext cx="20875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 flipV="1">
            <a:off x="5210175" y="4292600"/>
            <a:ext cx="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 flipV="1">
            <a:off x="7297738" y="3500438"/>
            <a:ext cx="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23" name="AutoShape 19"/>
          <p:cNvSpPr>
            <a:spLocks noChangeArrowheads="1"/>
          </p:cNvSpPr>
          <p:nvPr/>
        </p:nvSpPr>
        <p:spPr bwMode="auto">
          <a:xfrm>
            <a:off x="3492500" y="4365625"/>
            <a:ext cx="1008063" cy="93503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73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86FA83-D1B7-4DD4-B439-DFFA53063B92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Equações Paramétricas do Plano</a:t>
            </a:r>
            <a:endParaRPr lang="pt-BR" sz="4000" smtClean="0"/>
          </a:p>
        </p:txBody>
      </p:sp>
      <p:sp>
        <p:nvSpPr>
          <p:cNvPr id="48132" name="Rectangle 3"/>
          <p:cNvSpPr>
            <a:spLocks/>
          </p:cNvSpPr>
          <p:nvPr/>
        </p:nvSpPr>
        <p:spPr bwMode="auto">
          <a:xfrm>
            <a:off x="457200" y="1556792"/>
            <a:ext cx="8435280" cy="4799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Sejam u e v vetores de direções diferentes e A um ponto no espaço.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Sejam r</a:t>
            </a:r>
            <a:r>
              <a:rPr lang="pt-BR" altLang="pt-BR" sz="20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e r</a:t>
            </a:r>
            <a:r>
              <a:rPr lang="pt-BR" altLang="pt-BR" sz="20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as retas que contêm A e são, respectivamente, paralelas a u e v.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Seja </a:t>
            </a:r>
            <a:r>
              <a:rPr lang="el-G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α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o plano definido por r</a:t>
            </a:r>
            <a:r>
              <a:rPr lang="pt-BR" altLang="pt-BR" sz="20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e r</a:t>
            </a:r>
            <a:r>
              <a:rPr lang="pt-BR" altLang="pt-BR" sz="20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AP = </a:t>
            </a:r>
            <a:r>
              <a:rPr lang="pt-BR" altLang="pt-BR" sz="2000" dirty="0" err="1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su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+ </a:t>
            </a:r>
            <a:r>
              <a:rPr lang="pt-BR" altLang="pt-BR" sz="2000" dirty="0" err="1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tv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?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2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Solução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 partir de um ponto P que por ele tracemos as retas r’</a:t>
            </a:r>
            <a:r>
              <a:rPr lang="pt-BR" altLang="pt-BR" sz="18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e r’</a:t>
            </a:r>
            <a:r>
              <a:rPr lang="pt-BR" altLang="pt-BR" sz="18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respectivamente, paralelas a r</a:t>
            </a:r>
            <a:r>
              <a:rPr lang="pt-BR" altLang="pt-BR" sz="18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e r</a:t>
            </a:r>
            <a:r>
              <a:rPr lang="pt-BR" altLang="pt-BR" sz="18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. P pertence a </a:t>
            </a:r>
            <a:r>
              <a:rPr lang="el-G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α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se, e somente se, as retas r</a:t>
            </a:r>
            <a:r>
              <a:rPr lang="pt-BR" altLang="pt-BR" sz="18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e r’</a:t>
            </a:r>
            <a:r>
              <a:rPr lang="pt-BR" altLang="pt-BR" sz="18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1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 r</a:t>
            </a:r>
            <a:r>
              <a:rPr lang="pt-BR" altLang="pt-BR" sz="18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e r’</a:t>
            </a:r>
            <a:r>
              <a:rPr lang="pt-BR" altLang="pt-BR" sz="18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forem concorrentes.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Sejam P</a:t>
            </a:r>
            <a:r>
              <a:rPr lang="pt-BR" altLang="pt-BR" sz="18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a interseção de r</a:t>
            </a:r>
            <a:r>
              <a:rPr lang="pt-BR" altLang="pt-BR" sz="18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com r’</a:t>
            </a:r>
            <a:r>
              <a:rPr lang="pt-BR" altLang="pt-BR" sz="18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e P</a:t>
            </a:r>
            <a:r>
              <a:rPr lang="pt-BR" altLang="pt-BR" sz="18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a interseção de r</a:t>
            </a:r>
            <a:r>
              <a:rPr lang="pt-BR" altLang="pt-BR" sz="18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e r’</a:t>
            </a:r>
            <a:r>
              <a:rPr lang="pt-BR" altLang="pt-BR" sz="18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. Aplicando a regra do paralelogramo em AP</a:t>
            </a:r>
            <a:r>
              <a:rPr lang="pt-BR" altLang="pt-BR" sz="18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PP</a:t>
            </a:r>
            <a:r>
              <a:rPr lang="pt-BR" altLang="pt-BR" sz="18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obtemos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1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AP = AP</a:t>
            </a:r>
            <a:r>
              <a:rPr lang="pt-BR" altLang="pt-BR" sz="14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1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+ AP</a:t>
            </a:r>
            <a:r>
              <a:rPr lang="pt-BR" altLang="pt-BR" sz="14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Como u e AP</a:t>
            </a:r>
            <a:r>
              <a:rPr lang="pt-BR" altLang="pt-BR" sz="20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e v e AP</a:t>
            </a:r>
            <a:r>
              <a:rPr lang="pt-BR" altLang="pt-BR" sz="20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tem a mesma direção, respectivamente, então: AP = AP</a:t>
            </a:r>
            <a:r>
              <a:rPr lang="pt-BR" altLang="pt-BR" sz="20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+ AP</a:t>
            </a:r>
            <a:r>
              <a:rPr lang="pt-BR" altLang="pt-BR" sz="20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= </a:t>
            </a:r>
            <a:r>
              <a:rPr lang="pt-BR" altLang="pt-BR" sz="2000" dirty="0" err="1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su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+ </a:t>
            </a:r>
            <a:r>
              <a:rPr lang="pt-BR" altLang="pt-BR" sz="2000" dirty="0" err="1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tv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=&gt; </a:t>
            </a: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AP = </a:t>
            </a:r>
            <a:r>
              <a:rPr lang="pt-BR" altLang="pt-BR" sz="2000" b="1" dirty="0" err="1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su</a:t>
            </a: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+ </a:t>
            </a:r>
            <a:r>
              <a:rPr lang="pt-BR" altLang="pt-BR" sz="2000" b="1" dirty="0" err="1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tv</a:t>
            </a:r>
            <a:endParaRPr lang="pt-BR" altLang="pt-BR" sz="4000" b="1" dirty="0" smtClean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endParaRPr lang="pt-BR" altLang="pt-BR" sz="2200" dirty="0" smtClean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857060" y="2852936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1629982" y="5250466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22"/>
          <p:cNvSpPr>
            <a:spLocks noChangeShapeType="1"/>
          </p:cNvSpPr>
          <p:nvPr/>
        </p:nvSpPr>
        <p:spPr bwMode="auto">
          <a:xfrm>
            <a:off x="2030131" y="523983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>
            <a:off x="2472812" y="52292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2739578" y="5578607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22"/>
          <p:cNvSpPr>
            <a:spLocks noChangeShapeType="1"/>
          </p:cNvSpPr>
          <p:nvPr/>
        </p:nvSpPr>
        <p:spPr bwMode="auto">
          <a:xfrm>
            <a:off x="3646529" y="5578607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>
            <a:off x="2411760" y="587727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ine 22"/>
          <p:cNvSpPr>
            <a:spLocks noChangeShapeType="1"/>
          </p:cNvSpPr>
          <p:nvPr/>
        </p:nvSpPr>
        <p:spPr bwMode="auto">
          <a:xfrm>
            <a:off x="2915816" y="588790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>
            <a:off x="3563565" y="587727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>
            <a:off x="5158697" y="588790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9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O Espaço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2900" dirty="0" smtClean="0"/>
              <a:t>Equações Paramétricas do Plano</a:t>
            </a:r>
            <a:endParaRPr lang="pt-BR" sz="29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7554FE-DC90-415F-9742-B3B926F8331F}" type="slidenum">
              <a:rPr lang="pt-BR" altLang="pt-BR"/>
              <a:pPr>
                <a:defRPr/>
              </a:pPr>
              <a:t>15</a:t>
            </a:fld>
            <a:endParaRPr lang="pt-BR" altLang="pt-BR"/>
          </a:p>
        </p:txBody>
      </p:sp>
      <p:sp>
        <p:nvSpPr>
          <p:cNvPr id="9" name="Fluxograma: Dados 8"/>
          <p:cNvSpPr/>
          <p:nvPr/>
        </p:nvSpPr>
        <p:spPr>
          <a:xfrm rot="19485852">
            <a:off x="3040821" y="2548674"/>
            <a:ext cx="2880320" cy="1023630"/>
          </a:xfrm>
          <a:prstGeom prst="flowChartInputOutpu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35" name="Line 10"/>
          <p:cNvSpPr>
            <a:spLocks noChangeShapeType="1"/>
          </p:cNvSpPr>
          <p:nvPr/>
        </p:nvSpPr>
        <p:spPr bwMode="auto">
          <a:xfrm>
            <a:off x="2139180" y="4725219"/>
            <a:ext cx="2303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 flipH="1">
            <a:off x="1202555" y="4725219"/>
            <a:ext cx="936625" cy="1081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 flipV="1">
            <a:off x="2139180" y="3213919"/>
            <a:ext cx="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4442643" y="4653781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832668" y="5517381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2147306" y="2949639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ine 14"/>
          <p:cNvSpPr>
            <a:spLocks noChangeShapeType="1"/>
          </p:cNvSpPr>
          <p:nvPr/>
        </p:nvSpPr>
        <p:spPr bwMode="auto">
          <a:xfrm flipV="1">
            <a:off x="2144311" y="3861047"/>
            <a:ext cx="1251468" cy="8548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Line 14"/>
          <p:cNvSpPr>
            <a:spLocks noChangeShapeType="1"/>
          </p:cNvSpPr>
          <p:nvPr/>
        </p:nvSpPr>
        <p:spPr bwMode="auto">
          <a:xfrm flipV="1">
            <a:off x="2144311" y="3390408"/>
            <a:ext cx="539874" cy="13254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 Box 13"/>
          <p:cNvSpPr txBox="1">
            <a:spLocks noChangeArrowheads="1"/>
          </p:cNvSpPr>
          <p:nvPr/>
        </p:nvSpPr>
        <p:spPr bwMode="auto">
          <a:xfrm>
            <a:off x="2660149" y="320939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3275856" y="3816802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 flipV="1">
            <a:off x="3597076" y="2493938"/>
            <a:ext cx="1788278" cy="12803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Line 14"/>
          <p:cNvSpPr>
            <a:spLocks noChangeShapeType="1"/>
          </p:cNvSpPr>
          <p:nvPr/>
        </p:nvSpPr>
        <p:spPr bwMode="auto">
          <a:xfrm flipV="1">
            <a:off x="3911617" y="2708919"/>
            <a:ext cx="463497" cy="11881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5085272" y="2188001"/>
            <a:ext cx="3465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pt-BR" sz="18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4306188" y="2454554"/>
            <a:ext cx="3465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pt-BR" sz="18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Fluxograma: Conector 53"/>
          <p:cNvSpPr/>
          <p:nvPr/>
        </p:nvSpPr>
        <p:spPr>
          <a:xfrm>
            <a:off x="4094233" y="3382189"/>
            <a:ext cx="45719" cy="4681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4032317" y="3339991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56" name="Fluxograma: Dados 55"/>
          <p:cNvSpPr/>
          <p:nvPr/>
        </p:nvSpPr>
        <p:spPr>
          <a:xfrm rot="19485852">
            <a:off x="5644526" y="3150324"/>
            <a:ext cx="3078886" cy="1127570"/>
          </a:xfrm>
          <a:prstGeom prst="flowChartInputOutpu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57" name="Line 14"/>
          <p:cNvSpPr>
            <a:spLocks noChangeShapeType="1"/>
          </p:cNvSpPr>
          <p:nvPr/>
        </p:nvSpPr>
        <p:spPr bwMode="auto">
          <a:xfrm flipV="1">
            <a:off x="6248954" y="3516820"/>
            <a:ext cx="1788278" cy="12803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Line 14"/>
          <p:cNvSpPr>
            <a:spLocks noChangeShapeType="1"/>
          </p:cNvSpPr>
          <p:nvPr/>
        </p:nvSpPr>
        <p:spPr bwMode="auto">
          <a:xfrm flipV="1">
            <a:off x="6300192" y="3609046"/>
            <a:ext cx="463497" cy="11881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 Box 13"/>
          <p:cNvSpPr txBox="1">
            <a:spLocks noChangeArrowheads="1"/>
          </p:cNvSpPr>
          <p:nvPr/>
        </p:nvSpPr>
        <p:spPr bwMode="auto">
          <a:xfrm>
            <a:off x="7606969" y="2720894"/>
            <a:ext cx="3465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354397" y="3493102"/>
            <a:ext cx="4235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pt-BR" sz="18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Fluxograma: Conector 60"/>
          <p:cNvSpPr/>
          <p:nvPr/>
        </p:nvSpPr>
        <p:spPr>
          <a:xfrm>
            <a:off x="6308678" y="4718442"/>
            <a:ext cx="45719" cy="4681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62" name="Text Box 20"/>
          <p:cNvSpPr txBox="1">
            <a:spLocks noChangeArrowheads="1"/>
          </p:cNvSpPr>
          <p:nvPr/>
        </p:nvSpPr>
        <p:spPr bwMode="auto">
          <a:xfrm>
            <a:off x="6131917" y="4347994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3" name="Line 14"/>
          <p:cNvSpPr>
            <a:spLocks noChangeShapeType="1"/>
          </p:cNvSpPr>
          <p:nvPr/>
        </p:nvSpPr>
        <p:spPr bwMode="auto">
          <a:xfrm flipV="1">
            <a:off x="6240106" y="2852936"/>
            <a:ext cx="1788278" cy="128033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Line 14"/>
          <p:cNvSpPr>
            <a:spLocks noChangeShapeType="1"/>
          </p:cNvSpPr>
          <p:nvPr/>
        </p:nvSpPr>
        <p:spPr bwMode="auto">
          <a:xfrm flipV="1">
            <a:off x="7492879" y="2852936"/>
            <a:ext cx="463497" cy="118810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 Box 13"/>
          <p:cNvSpPr txBox="1">
            <a:spLocks noChangeArrowheads="1"/>
          </p:cNvSpPr>
          <p:nvPr/>
        </p:nvSpPr>
        <p:spPr bwMode="auto">
          <a:xfrm>
            <a:off x="7505485" y="3771538"/>
            <a:ext cx="4235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pt-BR" sz="18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13"/>
          <p:cNvSpPr txBox="1">
            <a:spLocks noChangeArrowheads="1"/>
          </p:cNvSpPr>
          <p:nvPr/>
        </p:nvSpPr>
        <p:spPr bwMode="auto">
          <a:xfrm>
            <a:off x="7946690" y="3244334"/>
            <a:ext cx="3465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pt-BR" sz="18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 Box 13"/>
          <p:cNvSpPr txBox="1">
            <a:spLocks noChangeArrowheads="1"/>
          </p:cNvSpPr>
          <p:nvPr/>
        </p:nvSpPr>
        <p:spPr bwMode="auto">
          <a:xfrm>
            <a:off x="6672935" y="3273991"/>
            <a:ext cx="3465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pt-BR" sz="18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 Box 13"/>
          <p:cNvSpPr txBox="1">
            <a:spLocks noChangeArrowheads="1"/>
          </p:cNvSpPr>
          <p:nvPr/>
        </p:nvSpPr>
        <p:spPr bwMode="auto">
          <a:xfrm>
            <a:off x="7812360" y="2513080"/>
            <a:ext cx="3978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r‘</a:t>
            </a:r>
            <a:r>
              <a:rPr lang="en-US" altLang="pt-BR" sz="18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 Box 13"/>
          <p:cNvSpPr txBox="1">
            <a:spLocks noChangeArrowheads="1"/>
          </p:cNvSpPr>
          <p:nvPr/>
        </p:nvSpPr>
        <p:spPr bwMode="auto">
          <a:xfrm>
            <a:off x="7329570" y="3274351"/>
            <a:ext cx="3978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altLang="pt-BR" sz="1800" baseline="-25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 Box 13"/>
          <p:cNvSpPr txBox="1">
            <a:spLocks noChangeArrowheads="1"/>
          </p:cNvSpPr>
          <p:nvPr/>
        </p:nvSpPr>
        <p:spPr bwMode="auto">
          <a:xfrm>
            <a:off x="5395958" y="2414386"/>
            <a:ext cx="317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l-GR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Fluxograma: Conector 70"/>
          <p:cNvSpPr/>
          <p:nvPr/>
        </p:nvSpPr>
        <p:spPr>
          <a:xfrm>
            <a:off x="6675888" y="3778407"/>
            <a:ext cx="45719" cy="4681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72" name="Fluxograma: Conector 71"/>
          <p:cNvSpPr/>
          <p:nvPr/>
        </p:nvSpPr>
        <p:spPr>
          <a:xfrm>
            <a:off x="7575070" y="3807883"/>
            <a:ext cx="45719" cy="4681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73" name="Fluxograma: Conector 72"/>
          <p:cNvSpPr/>
          <p:nvPr/>
        </p:nvSpPr>
        <p:spPr>
          <a:xfrm>
            <a:off x="7905634" y="2914311"/>
            <a:ext cx="45719" cy="4681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40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/>
      <p:bldP spid="60" grpId="0"/>
      <p:bldP spid="61" grpId="0" animBg="1"/>
      <p:bldP spid="62" grpId="0"/>
      <p:bldP spid="63" grpId="0" animBg="1"/>
      <p:bldP spid="64" grpId="0" animBg="1"/>
      <p:bldP spid="65" grpId="0"/>
      <p:bldP spid="66" grpId="0"/>
      <p:bldP spid="67" grpId="0"/>
      <p:bldP spid="68" grpId="0"/>
      <p:bldP spid="69" grpId="0"/>
      <p:bldP spid="71" grpId="0" animBg="1"/>
      <p:bldP spid="72" grpId="0" animBg="1"/>
      <p:bldP spid="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86FA83-D1B7-4DD4-B439-DFFA53063B92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dirty="0" smtClean="0"/>
              <a:t>O Espaço</a:t>
            </a:r>
            <a:br>
              <a:rPr lang="pt-BR" sz="4000" dirty="0" smtClean="0"/>
            </a:br>
            <a:r>
              <a:rPr lang="pt-BR" sz="3200" dirty="0" smtClean="0"/>
              <a:t>Equações Paramétricas do Plano</a:t>
            </a:r>
            <a:endParaRPr lang="pt-BR" sz="4000" dirty="0" smtClean="0"/>
          </a:p>
        </p:txBody>
      </p:sp>
      <p:sp>
        <p:nvSpPr>
          <p:cNvPr id="48132" name="Rectangle 3"/>
          <p:cNvSpPr>
            <a:spLocks/>
          </p:cNvSpPr>
          <p:nvPr/>
        </p:nvSpPr>
        <p:spPr bwMode="auto">
          <a:xfrm>
            <a:off x="457200" y="1600200"/>
            <a:ext cx="857929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Sejam u = (a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b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c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 e v = (a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b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c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 vetores com direções diferentes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Seja </a:t>
            </a: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A(x</a:t>
            </a:r>
            <a:r>
              <a:rPr lang="pt-BR" altLang="pt-BR" sz="24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y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z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 um ponto do Plano </a:t>
            </a:r>
            <a:r>
              <a:rPr lang="el-G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α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paralelo aos vetores u e </a:t>
            </a: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v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 partir de AP = </a:t>
            </a:r>
            <a:r>
              <a:rPr lang="pt-BR" altLang="pt-BR" sz="2400" dirty="0" err="1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su</a:t>
            </a: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+ </a:t>
            </a:r>
            <a:r>
              <a:rPr lang="pt-BR" altLang="pt-BR" sz="2400" dirty="0" err="1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tv</a:t>
            </a: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pode-se obter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(x - x</a:t>
            </a:r>
            <a:r>
              <a:rPr lang="pt-BR" altLang="pt-BR" sz="24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y - y</a:t>
            </a:r>
            <a:r>
              <a:rPr lang="pt-BR" altLang="pt-BR" sz="24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z - z</a:t>
            </a:r>
            <a:r>
              <a:rPr lang="pt-BR" altLang="pt-BR" sz="24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 = s(a</a:t>
            </a:r>
            <a:r>
              <a:rPr lang="pt-BR" altLang="pt-BR" sz="24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b</a:t>
            </a:r>
            <a:r>
              <a:rPr lang="pt-BR" altLang="pt-BR" sz="24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c</a:t>
            </a:r>
            <a:r>
              <a:rPr lang="pt-BR" altLang="pt-BR" sz="24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 + t(a</a:t>
            </a:r>
            <a:r>
              <a:rPr lang="pt-BR" altLang="pt-BR" sz="24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b</a:t>
            </a:r>
            <a:r>
              <a:rPr lang="pt-BR" altLang="pt-BR" sz="24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c</a:t>
            </a:r>
            <a:r>
              <a:rPr lang="pt-BR" altLang="pt-BR" sz="24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), organizando temos</a:t>
            </a:r>
            <a:endParaRPr lang="pt-BR" altLang="pt-BR" sz="2400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As equações paramétricas do Plano são: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x = x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+ a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 + a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y = y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+ b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 + b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z = z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+ c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 + c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 e t são os parâmetros</a:t>
            </a:r>
            <a:endParaRPr lang="el-GR" altLang="pt-BR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2267744" y="306896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44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8EA48F-DCA1-4009-859E-84B015E1F745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Equações Paramétricas do Plano</a:t>
            </a:r>
            <a:endParaRPr lang="pt-BR" sz="4000" smtClean="0"/>
          </a:p>
        </p:txBody>
      </p:sp>
      <p:sp>
        <p:nvSpPr>
          <p:cNvPr id="49156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Exemplo: Equações paramétricas e cartesiana do plano que contém o ponto A(2, 3, -1) e é paralelo aos vetores u = (3, 4, 2) e v = (2, -2, 6)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Equações Paramétricas: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x = 2 + 3s + 2t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y = 3 + 4s – 2t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z = -1 + 2s + 6t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Equação </a:t>
            </a: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Cartesiana?</a:t>
            </a:r>
            <a:endParaRPr lang="pt-BR" altLang="pt-BR" sz="2400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u X v = (28, -14, -14)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Equação: 28.(x – 2) – 14.(y – 3) – 14.(z + 1) = 0	 2x – y – z = 2</a:t>
            </a:r>
          </a:p>
        </p:txBody>
      </p:sp>
    </p:spTree>
    <p:extLst>
      <p:ext uri="{BB962C8B-B14F-4D97-AF65-F5344CB8AC3E}">
        <p14:creationId xmlns:p14="http://schemas.microsoft.com/office/powerpoint/2010/main" val="1743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31AB92-FD12-4EC3-AA79-590EB121A5BA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dirty="0" smtClean="0"/>
              <a:t>O Espaço</a:t>
            </a:r>
            <a:br>
              <a:rPr lang="pt-BR" sz="4000" dirty="0" smtClean="0"/>
            </a:br>
            <a:r>
              <a:rPr lang="pt-BR" sz="3200" dirty="0" smtClean="0"/>
              <a:t>Equações Paramétricas da Reta</a:t>
            </a:r>
            <a:endParaRPr lang="pt-BR" sz="4000" dirty="0" smtClean="0"/>
          </a:p>
        </p:txBody>
      </p:sp>
      <p:sp>
        <p:nvSpPr>
          <p:cNvPr id="50180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Similar ao que vimos anteriormente, seja </a:t>
            </a:r>
            <a:r>
              <a:rPr lang="pt-BR" altLang="pt-BR" sz="2400" i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r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a reta que contém o ponto A(x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y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z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 e é paralela ao vetor </a:t>
            </a:r>
            <a:r>
              <a:rPr lang="pt-BR" altLang="pt-BR" sz="2400" i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v 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= (a, b, c</a:t>
            </a: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Um ponto P(x, y, z) pertence à reta r se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AP = </a:t>
            </a:r>
            <a:r>
              <a:rPr lang="pt-BR" altLang="pt-BR" sz="2400" dirty="0" err="1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tv</a:t>
            </a:r>
            <a:endParaRPr lang="pt-BR" altLang="pt-BR" sz="2400" dirty="0" smtClean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Que pode ser escrito em termo de  coordenadas, como: 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(x - x</a:t>
            </a:r>
            <a:r>
              <a:rPr lang="pt-BR" altLang="pt-BR" sz="20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y - y</a:t>
            </a:r>
            <a:r>
              <a:rPr lang="pt-BR" altLang="pt-BR" sz="20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, z - z</a:t>
            </a:r>
            <a:r>
              <a:rPr lang="pt-BR" altLang="pt-BR" sz="2000" baseline="-25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) = t(a, b, c)</a:t>
            </a:r>
            <a:endParaRPr lang="pt-BR" altLang="pt-BR" sz="2000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Equações paramétricas da reta </a:t>
            </a:r>
            <a:r>
              <a:rPr lang="pt-BR" altLang="pt-BR" sz="2400" i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r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: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x = x</a:t>
            </a:r>
            <a:r>
              <a:rPr lang="pt-BR" altLang="pt-BR" sz="20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+ </a:t>
            </a:r>
            <a:r>
              <a:rPr lang="pt-BR" altLang="pt-BR" sz="2000" dirty="0" err="1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at</a:t>
            </a:r>
            <a:endParaRPr lang="pt-BR" altLang="pt-BR" sz="2000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y = y</a:t>
            </a:r>
            <a:r>
              <a:rPr lang="pt-BR" altLang="pt-BR" sz="20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+ </a:t>
            </a:r>
            <a:r>
              <a:rPr lang="pt-BR" altLang="pt-BR" sz="2000" dirty="0" err="1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bt</a:t>
            </a:r>
            <a:endParaRPr lang="pt-BR" altLang="pt-BR" sz="2000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z = z</a:t>
            </a:r>
            <a:r>
              <a:rPr lang="pt-BR" altLang="pt-BR" sz="2000" baseline="-25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0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+ </a:t>
            </a:r>
            <a:r>
              <a:rPr lang="pt-BR" altLang="pt-BR" sz="2000" dirty="0" err="1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ct</a:t>
            </a:r>
            <a:endParaRPr lang="pt-BR" altLang="pt-BR" sz="2000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 = número real</a:t>
            </a:r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1331640" y="306896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88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10"/>
          <p:cNvSpPr>
            <a:spLocks noChangeShapeType="1"/>
          </p:cNvSpPr>
          <p:nvPr/>
        </p:nvSpPr>
        <p:spPr bwMode="auto">
          <a:xfrm flipV="1">
            <a:off x="4179046" y="3438144"/>
            <a:ext cx="2309184" cy="13153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O Espaço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2900" dirty="0" smtClean="0"/>
              <a:t>Equações Paramétricas da Reta</a:t>
            </a:r>
            <a:endParaRPr lang="pt-BR" sz="29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7554FE-DC90-415F-9742-B3B926F8331F}" type="slidenum">
              <a:rPr lang="pt-BR" altLang="pt-BR"/>
              <a:pPr>
                <a:defRPr/>
              </a:pPr>
              <a:t>19</a:t>
            </a:fld>
            <a:endParaRPr lang="pt-BR" altLang="pt-BR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3995440" y="4092855"/>
            <a:ext cx="25577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H="1">
            <a:off x="3058815" y="4092855"/>
            <a:ext cx="936625" cy="1081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flipV="1">
            <a:off x="3995440" y="2581555"/>
            <a:ext cx="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434932" y="4077336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688928" y="4885017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025581" y="2350195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V="1">
            <a:off x="3986295" y="3491864"/>
            <a:ext cx="1080617" cy="6034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4175621" y="3861048"/>
            <a:ext cx="1601949" cy="88571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54582" y="3424247"/>
            <a:ext cx="261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5718944" y="3793579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4596935" y="4524656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luxograma: Conector 20"/>
          <p:cNvSpPr/>
          <p:nvPr/>
        </p:nvSpPr>
        <p:spPr>
          <a:xfrm>
            <a:off x="4670211" y="4442958"/>
            <a:ext cx="45719" cy="4681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4874929" y="3164361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en-US" altLang="pt-BR" sz="18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17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32F63D-7DF6-4891-91C3-70F99FD0B258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Produto Misto</a:t>
            </a:r>
            <a:endParaRPr lang="pt-BR" sz="4000" smtClean="0"/>
          </a:p>
        </p:txBody>
      </p:sp>
      <p:sp>
        <p:nvSpPr>
          <p:cNvPr id="38916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cs typeface="Arial" panose="020B0604020202020204" pitchFamily="34" charset="0"/>
              </a:rPr>
              <a:t>Exemplo 4 (4.31):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  <a:cs typeface="Arial" panose="020B0604020202020204" pitchFamily="34" charset="0"/>
              </a:rPr>
              <a:t>Primeiro, vamos analisar a situação que temos:</a:t>
            </a:r>
          </a:p>
        </p:txBody>
      </p:sp>
      <p:sp>
        <p:nvSpPr>
          <p:cNvPr id="38917" name="Line 4"/>
          <p:cNvSpPr>
            <a:spLocks noChangeShapeType="1"/>
          </p:cNvSpPr>
          <p:nvPr/>
        </p:nvSpPr>
        <p:spPr bwMode="auto">
          <a:xfrm flipV="1">
            <a:off x="687388" y="3741936"/>
            <a:ext cx="2663825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8" name="Line 5"/>
          <p:cNvSpPr>
            <a:spLocks noChangeShapeType="1"/>
          </p:cNvSpPr>
          <p:nvPr/>
        </p:nvSpPr>
        <p:spPr bwMode="auto">
          <a:xfrm>
            <a:off x="687388" y="4607124"/>
            <a:ext cx="2808287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9" name="Freeform 6"/>
          <p:cNvSpPr>
            <a:spLocks/>
          </p:cNvSpPr>
          <p:nvPr/>
        </p:nvSpPr>
        <p:spPr bwMode="auto">
          <a:xfrm>
            <a:off x="1982788" y="4173736"/>
            <a:ext cx="384175" cy="649288"/>
          </a:xfrm>
          <a:custGeom>
            <a:avLst/>
            <a:gdLst>
              <a:gd name="T0" fmla="*/ 0 w 242"/>
              <a:gd name="T1" fmla="*/ 0 h 409"/>
              <a:gd name="T2" fmla="*/ 2147483646 w 242"/>
              <a:gd name="T3" fmla="*/ 2147483646 h 409"/>
              <a:gd name="T4" fmla="*/ 2147483646 w 242"/>
              <a:gd name="T5" fmla="*/ 2147483646 h 409"/>
              <a:gd name="T6" fmla="*/ 0 60000 65536"/>
              <a:gd name="T7" fmla="*/ 0 60000 65536"/>
              <a:gd name="T8" fmla="*/ 0 60000 65536"/>
              <a:gd name="T9" fmla="*/ 0 w 242"/>
              <a:gd name="T10" fmla="*/ 0 h 409"/>
              <a:gd name="T11" fmla="*/ 242 w 242"/>
              <a:gd name="T12" fmla="*/ 409 h 4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" h="409">
                <a:moveTo>
                  <a:pt x="0" y="0"/>
                </a:moveTo>
                <a:cubicBezTo>
                  <a:pt x="106" y="57"/>
                  <a:pt x="212" y="114"/>
                  <a:pt x="227" y="182"/>
                </a:cubicBezTo>
                <a:cubicBezTo>
                  <a:pt x="242" y="250"/>
                  <a:pt x="166" y="329"/>
                  <a:pt x="91" y="4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20" name="Text Box 7"/>
          <p:cNvSpPr txBox="1">
            <a:spLocks noChangeArrowheads="1"/>
          </p:cNvSpPr>
          <p:nvPr/>
        </p:nvSpPr>
        <p:spPr bwMode="auto">
          <a:xfrm>
            <a:off x="2487613" y="4173736"/>
            <a:ext cx="719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30º </a:t>
            </a:r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>
            <a:off x="3279775" y="338316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3519488" y="4749999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sp>
        <p:nvSpPr>
          <p:cNvPr id="38923" name="Line 10"/>
          <p:cNvSpPr>
            <a:spLocks noChangeShapeType="1"/>
          </p:cNvSpPr>
          <p:nvPr/>
        </p:nvSpPr>
        <p:spPr bwMode="auto">
          <a:xfrm>
            <a:off x="687388" y="4607124"/>
            <a:ext cx="0" cy="11981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24" name="Text Box 11"/>
          <p:cNvSpPr txBox="1">
            <a:spLocks noChangeArrowheads="1"/>
          </p:cNvSpPr>
          <p:nvPr/>
        </p:nvSpPr>
        <p:spPr bwMode="auto">
          <a:xfrm>
            <a:off x="696194" y="5555457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X w</a:t>
            </a:r>
          </a:p>
        </p:txBody>
      </p:sp>
      <p:sp>
        <p:nvSpPr>
          <p:cNvPr id="38925" name="AutoShape 12"/>
          <p:cNvSpPr>
            <a:spLocks noChangeArrowheads="1"/>
          </p:cNvSpPr>
          <p:nvPr/>
        </p:nvSpPr>
        <p:spPr bwMode="auto">
          <a:xfrm>
            <a:off x="3779838" y="3627884"/>
            <a:ext cx="1008062" cy="1295400"/>
          </a:xfrm>
          <a:prstGeom prst="rightArrow">
            <a:avLst>
              <a:gd name="adj1" fmla="val 44120"/>
              <a:gd name="adj2" fmla="val 4866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26" name="Text Box 13"/>
          <p:cNvSpPr txBox="1">
            <a:spLocks noChangeArrowheads="1"/>
          </p:cNvSpPr>
          <p:nvPr/>
        </p:nvSpPr>
        <p:spPr bwMode="auto">
          <a:xfrm>
            <a:off x="4859338" y="3284984"/>
            <a:ext cx="4032250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pt-BR" altLang="pt-BR" sz="2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x w</a:t>
            </a:r>
            <a:r>
              <a:rPr lang="pt-BR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perpendicular a </a:t>
            </a:r>
            <a:r>
              <a:rPr lang="pt-BR" altLang="pt-BR" sz="2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t-BR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altLang="pt-BR" sz="2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t-BR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 </a:t>
            </a:r>
            <a:r>
              <a:rPr lang="pt-BR" altLang="pt-BR" sz="2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perpendicular a </a:t>
            </a:r>
            <a:r>
              <a:rPr lang="pt-BR" altLang="pt-BR" sz="2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t-BR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altLang="pt-BR" sz="2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t-BR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também, </a:t>
            </a:r>
            <a:r>
              <a:rPr lang="pt-BR" altLang="pt-BR" sz="2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pode fazer um ângulo de 0</a:t>
            </a:r>
            <a:r>
              <a:rPr lang="pt-BR" altLang="pt-BR" sz="2400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 de 180º com </a:t>
            </a:r>
            <a:r>
              <a:rPr lang="pt-BR" altLang="pt-BR" sz="2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X w</a:t>
            </a:r>
            <a:r>
              <a:rPr lang="pt-BR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875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647D8E-0CB3-4CDA-A6AB-4AB93F3E62D1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Equações Paramétricas da Reta</a:t>
            </a:r>
            <a:endParaRPr lang="pt-BR" sz="4000" smtClean="0"/>
          </a:p>
        </p:txBody>
      </p:sp>
      <p:sp>
        <p:nvSpPr>
          <p:cNvPr id="51204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Exemplo 1: As equações paramétricas da reta que contém o ponto A(2, 1, -3) e é paralela ao vetor v = (3, -2, 2) são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x = 2 + 3t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y = 1 – 2t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z = -3 + 2t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Quanto t = 1, qual ponto encontraremos?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Para 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t = 1, temos o ponto (5, -1, -1) que faz parte da reta</a:t>
            </a:r>
          </a:p>
        </p:txBody>
      </p:sp>
    </p:spTree>
    <p:extLst>
      <p:ext uri="{BB962C8B-B14F-4D97-AF65-F5344CB8AC3E}">
        <p14:creationId xmlns:p14="http://schemas.microsoft.com/office/powerpoint/2010/main" val="61314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B36033-F57C-4397-8FA3-E0FC3AD9B664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Equações Paramétricas da Reta</a:t>
            </a:r>
            <a:endParaRPr lang="pt-BR" sz="4000" smtClean="0"/>
          </a:p>
        </p:txBody>
      </p:sp>
      <p:sp>
        <p:nvSpPr>
          <p:cNvPr id="52228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Exemplo 2: As equações paramétricas da reta que contém os pontos A(1, 1, 0) e B(2, 3, 5):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Um vetor paralelo é o vetor AB = (1, 2, 5)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pt-BR" altLang="pt-BR" sz="2400" dirty="0" smtClean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Escolhendo 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o ponto A da reta, as equações são: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x = 1 + t; y = 1 + 2t; z = 0 + 5t				(I)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Escolhendo o ponto B da reta, temos: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x = 2 + t; y = 3 + 2t; z = 5 + 5t				(II)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Os sistemas (I) e (II) são equivalentes</a:t>
            </a:r>
          </a:p>
        </p:txBody>
      </p:sp>
      <p:sp>
        <p:nvSpPr>
          <p:cNvPr id="52229" name="Line 4"/>
          <p:cNvSpPr>
            <a:spLocks noChangeShapeType="1"/>
          </p:cNvSpPr>
          <p:nvPr/>
        </p:nvSpPr>
        <p:spPr bwMode="auto">
          <a:xfrm>
            <a:off x="4716463" y="270827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43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10"/>
          <p:cNvSpPr>
            <a:spLocks noChangeShapeType="1"/>
          </p:cNvSpPr>
          <p:nvPr/>
        </p:nvSpPr>
        <p:spPr bwMode="auto">
          <a:xfrm flipV="1">
            <a:off x="5247154" y="3458437"/>
            <a:ext cx="517174" cy="158486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O Espaço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2900" dirty="0" smtClean="0"/>
              <a:t>Equações Paramétricas da Reta</a:t>
            </a:r>
            <a:endParaRPr lang="pt-BR" sz="29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7554FE-DC90-415F-9742-B3B926F8331F}" type="slidenum">
              <a:rPr lang="pt-BR" altLang="pt-BR"/>
              <a:pPr>
                <a:defRPr/>
              </a:pPr>
              <a:t>22</a:t>
            </a:fld>
            <a:endParaRPr lang="pt-BR" altLang="pt-BR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5290442" y="4646389"/>
            <a:ext cx="25577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H="1">
            <a:off x="4353817" y="4646389"/>
            <a:ext cx="936625" cy="1081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flipV="1">
            <a:off x="5290442" y="3135089"/>
            <a:ext cx="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7729934" y="463087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983930" y="5438551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281297" y="296172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V="1">
            <a:off x="5281298" y="3972357"/>
            <a:ext cx="223658" cy="67647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5687840" y="3291997"/>
            <a:ext cx="261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5224197" y="4712546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luxograma: Conector 20"/>
          <p:cNvSpPr/>
          <p:nvPr/>
        </p:nvSpPr>
        <p:spPr>
          <a:xfrm>
            <a:off x="5324753" y="4712748"/>
            <a:ext cx="45719" cy="4681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5344760" y="3660459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en-US" altLang="pt-BR" sz="18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-56342" y="1417638"/>
            <a:ext cx="457200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Equações para o ponto A :</a:t>
            </a:r>
          </a:p>
          <a:p>
            <a:pPr lvl="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x = 1 + t</a:t>
            </a:r>
          </a:p>
          <a:p>
            <a:pPr lvl="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y = 1 + 2t </a:t>
            </a:r>
          </a:p>
          <a:p>
            <a:pPr lvl="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z = 0 + 5t</a:t>
            </a:r>
          </a:p>
          <a:p>
            <a:pPr marL="630238" lvl="2" indent="-182563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Equações para o ponto B: </a:t>
            </a:r>
          </a:p>
          <a:p>
            <a:pPr marL="904875" lvl="3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x = 2 + t; </a:t>
            </a:r>
          </a:p>
          <a:p>
            <a:pPr marL="904875" lvl="3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y = 3 + 2t; </a:t>
            </a:r>
          </a:p>
          <a:p>
            <a:pPr marL="904875" lvl="3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z = 5 + 5t;			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5293463" y="4577925"/>
            <a:ext cx="152400" cy="144016"/>
            <a:chOff x="6300192" y="2204864"/>
            <a:chExt cx="152400" cy="144016"/>
          </a:xfrm>
        </p:grpSpPr>
        <p:cxnSp>
          <p:nvCxnSpPr>
            <p:cNvPr id="23" name="Conector reto 22"/>
            <p:cNvCxnSpPr/>
            <p:nvPr/>
          </p:nvCxnSpPr>
          <p:spPr>
            <a:xfrm>
              <a:off x="6300192" y="2204864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>
              <a:off x="6452592" y="2204864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o 25"/>
          <p:cNvGrpSpPr/>
          <p:nvPr/>
        </p:nvGrpSpPr>
        <p:grpSpPr>
          <a:xfrm>
            <a:off x="5445863" y="4581128"/>
            <a:ext cx="152400" cy="144016"/>
            <a:chOff x="6300192" y="2204864"/>
            <a:chExt cx="152400" cy="144016"/>
          </a:xfrm>
        </p:grpSpPr>
        <p:cxnSp>
          <p:nvCxnSpPr>
            <p:cNvPr id="27" name="Conector reto 26"/>
            <p:cNvCxnSpPr/>
            <p:nvPr/>
          </p:nvCxnSpPr>
          <p:spPr>
            <a:xfrm>
              <a:off x="6300192" y="2204864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/>
            <p:cNvCxnSpPr/>
            <p:nvPr/>
          </p:nvCxnSpPr>
          <p:spPr>
            <a:xfrm>
              <a:off x="6452592" y="2204864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Imagem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232919" y="4511664"/>
            <a:ext cx="146913" cy="136031"/>
          </a:xfrm>
          <a:prstGeom prst="rect">
            <a:avLst/>
          </a:prstGeom>
        </p:spPr>
      </p:pic>
      <p:pic>
        <p:nvPicPr>
          <p:cNvPr id="36" name="Imagem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230568" y="4370546"/>
            <a:ext cx="146913" cy="136031"/>
          </a:xfrm>
          <a:prstGeom prst="rect">
            <a:avLst/>
          </a:prstGeom>
        </p:spPr>
      </p:pic>
      <p:pic>
        <p:nvPicPr>
          <p:cNvPr id="37" name="Imagem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230535" y="4234482"/>
            <a:ext cx="146913" cy="136031"/>
          </a:xfrm>
          <a:prstGeom prst="rect">
            <a:avLst/>
          </a:prstGeom>
        </p:spPr>
      </p:pic>
      <p:pic>
        <p:nvPicPr>
          <p:cNvPr id="38" name="Imagem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222583" y="4102394"/>
            <a:ext cx="146913" cy="136031"/>
          </a:xfrm>
          <a:prstGeom prst="rect">
            <a:avLst/>
          </a:prstGeom>
        </p:spPr>
      </p:pic>
      <p:pic>
        <p:nvPicPr>
          <p:cNvPr id="39" name="Imagem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222583" y="3970306"/>
            <a:ext cx="146913" cy="136031"/>
          </a:xfrm>
          <a:prstGeom prst="rect">
            <a:avLst/>
          </a:prstGeom>
        </p:spPr>
      </p:pic>
      <p:grpSp>
        <p:nvGrpSpPr>
          <p:cNvPr id="43" name="Grupo 42"/>
          <p:cNvGrpSpPr/>
          <p:nvPr/>
        </p:nvGrpSpPr>
        <p:grpSpPr>
          <a:xfrm rot="7631795">
            <a:off x="5192602" y="4616505"/>
            <a:ext cx="124645" cy="154307"/>
            <a:chOff x="6300192" y="2204864"/>
            <a:chExt cx="152400" cy="144016"/>
          </a:xfrm>
        </p:grpSpPr>
        <p:cxnSp>
          <p:nvCxnSpPr>
            <p:cNvPr id="44" name="Conector reto 43"/>
            <p:cNvCxnSpPr/>
            <p:nvPr/>
          </p:nvCxnSpPr>
          <p:spPr>
            <a:xfrm>
              <a:off x="6300192" y="2204864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>
              <a:off x="6452592" y="2204864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Conector reto 46"/>
          <p:cNvCxnSpPr/>
          <p:nvPr/>
        </p:nvCxnSpPr>
        <p:spPr>
          <a:xfrm flipV="1">
            <a:off x="5217247" y="4737381"/>
            <a:ext cx="307930" cy="592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 flipV="1">
            <a:off x="5525177" y="4636662"/>
            <a:ext cx="74657" cy="10071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/>
          <p:cNvCxnSpPr/>
          <p:nvPr/>
        </p:nvCxnSpPr>
        <p:spPr>
          <a:xfrm flipV="1">
            <a:off x="5330044" y="3965141"/>
            <a:ext cx="192858" cy="401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>
          <a:xfrm flipH="1" flipV="1">
            <a:off x="5514950" y="3973589"/>
            <a:ext cx="7856" cy="75478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upo 60"/>
          <p:cNvGrpSpPr/>
          <p:nvPr/>
        </p:nvGrpSpPr>
        <p:grpSpPr>
          <a:xfrm rot="7631795">
            <a:off x="5116845" y="4715599"/>
            <a:ext cx="124645" cy="154307"/>
            <a:chOff x="6300192" y="2204864"/>
            <a:chExt cx="152400" cy="144016"/>
          </a:xfrm>
        </p:grpSpPr>
        <p:cxnSp>
          <p:nvCxnSpPr>
            <p:cNvPr id="62" name="Conector reto 61"/>
            <p:cNvCxnSpPr/>
            <p:nvPr/>
          </p:nvCxnSpPr>
          <p:spPr>
            <a:xfrm>
              <a:off x="6300192" y="2204864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to 62"/>
            <p:cNvCxnSpPr/>
            <p:nvPr/>
          </p:nvCxnSpPr>
          <p:spPr>
            <a:xfrm>
              <a:off x="6452592" y="2204864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Conector reto 63"/>
          <p:cNvCxnSpPr/>
          <p:nvPr/>
        </p:nvCxnSpPr>
        <p:spPr>
          <a:xfrm flipV="1">
            <a:off x="5140453" y="4834293"/>
            <a:ext cx="446636" cy="228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upo 68"/>
          <p:cNvGrpSpPr/>
          <p:nvPr/>
        </p:nvGrpSpPr>
        <p:grpSpPr>
          <a:xfrm>
            <a:off x="5598263" y="4581128"/>
            <a:ext cx="152400" cy="144016"/>
            <a:chOff x="6300192" y="2204864"/>
            <a:chExt cx="152400" cy="144016"/>
          </a:xfrm>
        </p:grpSpPr>
        <p:cxnSp>
          <p:nvCxnSpPr>
            <p:cNvPr id="70" name="Conector reto 69"/>
            <p:cNvCxnSpPr/>
            <p:nvPr/>
          </p:nvCxnSpPr>
          <p:spPr>
            <a:xfrm>
              <a:off x="6300192" y="2204864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to 70"/>
            <p:cNvCxnSpPr/>
            <p:nvPr/>
          </p:nvCxnSpPr>
          <p:spPr>
            <a:xfrm>
              <a:off x="6452592" y="2204864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Conector reto 71"/>
          <p:cNvCxnSpPr/>
          <p:nvPr/>
        </p:nvCxnSpPr>
        <p:spPr>
          <a:xfrm flipV="1">
            <a:off x="5587089" y="4644306"/>
            <a:ext cx="161336" cy="19227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/>
          <p:nvPr/>
        </p:nvCxnSpPr>
        <p:spPr>
          <a:xfrm flipV="1">
            <a:off x="5328978" y="3960647"/>
            <a:ext cx="252401" cy="590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/>
          <p:nvPr/>
        </p:nvCxnSpPr>
        <p:spPr>
          <a:xfrm flipV="1">
            <a:off x="5584263" y="3961533"/>
            <a:ext cx="10778" cy="87297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to 83"/>
          <p:cNvCxnSpPr/>
          <p:nvPr/>
        </p:nvCxnSpPr>
        <p:spPr>
          <a:xfrm flipV="1">
            <a:off x="5343103" y="4639395"/>
            <a:ext cx="97492" cy="11065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Fluxograma: Conector 86"/>
          <p:cNvSpPr/>
          <p:nvPr/>
        </p:nvSpPr>
        <p:spPr>
          <a:xfrm>
            <a:off x="5578419" y="3941508"/>
            <a:ext cx="45719" cy="4681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88" name="Text Box 13"/>
          <p:cNvSpPr txBox="1">
            <a:spLocks noChangeArrowheads="1"/>
          </p:cNvSpPr>
          <p:nvPr/>
        </p:nvSpPr>
        <p:spPr bwMode="auto">
          <a:xfrm>
            <a:off x="5595041" y="3682040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89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B36033-F57C-4397-8FA3-E0FC3AD9B664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Equações Paramétricas da Reta</a:t>
            </a:r>
            <a:endParaRPr lang="pt-BR" sz="4000" smtClean="0"/>
          </a:p>
        </p:txBody>
      </p:sp>
      <p:sp>
        <p:nvSpPr>
          <p:cNvPr id="52228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Exemplo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3 (4.36): Escreva uma equação do plano que contém o ponto (1, 1, 1) e é perpendicular ao vetor (2, -1, 8).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endParaRPr lang="pt-BR" altLang="pt-BR" sz="2000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Solução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Equação do plano = ? =&gt; (1, 1, 1) perpendicular v = (2, -1, 8)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a(x – x</a:t>
            </a:r>
            <a:r>
              <a:rPr lang="pt-BR" altLang="pt-BR" sz="2000" baseline="-25000" dirty="0" smtClean="0">
                <a:solidFill>
                  <a:prstClr val="black"/>
                </a:solidFill>
                <a:cs typeface="Arial" panose="020B0604020202020204" pitchFamily="34" charset="0"/>
              </a:rPr>
              <a:t>0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) + b(y – y</a:t>
            </a:r>
            <a:r>
              <a:rPr lang="pt-BR" altLang="pt-BR" sz="2000" baseline="-25000" dirty="0" smtClean="0">
                <a:solidFill>
                  <a:prstClr val="black"/>
                </a:solidFill>
                <a:cs typeface="Arial" panose="020B0604020202020204" pitchFamily="34" charset="0"/>
              </a:rPr>
              <a:t>0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) + c(z – z</a:t>
            </a:r>
            <a:r>
              <a:rPr lang="pt-BR" altLang="pt-BR" sz="2000" baseline="-25000" dirty="0" smtClean="0">
                <a:solidFill>
                  <a:prstClr val="black"/>
                </a:solidFill>
                <a:cs typeface="Arial" panose="020B0604020202020204" pitchFamily="34" charset="0"/>
              </a:rPr>
              <a:t>0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) = 0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2(x - 1) -1(y - 1) + 8(z - 1) = 0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2x -2 – y + 1 + 8z – 8 = 0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</a:t>
            </a:r>
            <a:r>
              <a:rPr lang="pt-BR" altLang="pt-BR" sz="20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2x – y + 8z = 9</a:t>
            </a:r>
            <a:endParaRPr lang="pt-BR" altLang="pt-BR" sz="2000" b="1" dirty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8176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B36033-F57C-4397-8FA3-E0FC3AD9B664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Equações Paramétricas da Reta</a:t>
            </a:r>
            <a:endParaRPr lang="pt-BR" sz="4000" smtClean="0"/>
          </a:p>
        </p:txBody>
      </p:sp>
      <p:sp>
        <p:nvSpPr>
          <p:cNvPr id="52228" name="Rectangle 3"/>
          <p:cNvSpPr>
            <a:spLocks/>
          </p:cNvSpPr>
          <p:nvPr/>
        </p:nvSpPr>
        <p:spPr bwMode="auto">
          <a:xfrm>
            <a:off x="457200" y="1476375"/>
            <a:ext cx="857929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Exemplo 4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(4.38): Escreva uma equação do plano definido pelo ponto (2, 1, 3) e a interseção do plano 2x – y – z = 2 com o plano </a:t>
            </a:r>
            <a:r>
              <a:rPr lang="pt-BR" altLang="pt-BR" sz="2000" dirty="0" err="1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xy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18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Solução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18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Eq. do plano = ? definido por P(2, 1, 3) e a interseção do plano 2x–y–z = 2  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com o plano </a:t>
            </a:r>
            <a:r>
              <a:rPr lang="pt-BR" altLang="pt-BR" sz="1800" dirty="0" err="1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xy</a:t>
            </a:r>
            <a:endParaRPr lang="pt-BR" altLang="pt-BR" sz="1800" dirty="0" smtClean="0">
              <a:solidFill>
                <a:prstClr val="black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18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 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O plano </a:t>
            </a:r>
            <a:r>
              <a:rPr lang="pt-BR" altLang="pt-BR" sz="1800" dirty="0" err="1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xy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tem z = 0, então a interseção fica 2x – y – 0 = 2,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Duas soluções para o plano 2x – y – 0 = 2 são os pontos: 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A(0, -2, 0) e B(1, 0, 0) =&gt; O plano é definido pelos pontos A, B e P.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18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O vetor v // AP = (2, 1, 3) – (0, -2, 0) = (2, 3, 3)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18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O vetor u // BP = (2, 1, 3) – (1, 0, 0) = (1, 1, 3)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18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Para definir o plano é necessário um ponto e um vetor perpendicular ao 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sz="1800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plano, que seria u X v = (-6, 3, 1), então a Eq. do plano é...</a:t>
            </a:r>
          </a:p>
          <a:p>
            <a:pPr marL="0" indent="0" fontAlgn="base">
              <a:lnSpc>
                <a:spcPct val="110000"/>
              </a:lnSpc>
              <a:spcAft>
                <a:spcPct val="0"/>
              </a:spcAft>
              <a:buNone/>
            </a:pPr>
            <a:r>
              <a:rPr lang="pt-BR" altLang="pt-BR" sz="18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    </a:t>
            </a:r>
            <a:r>
              <a:rPr lang="pt-BR" altLang="pt-BR" sz="18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-6(x - 2) + 3(y - 1) + (z – 3) = 0</a:t>
            </a:r>
            <a:r>
              <a:rPr lang="pt-BR" altLang="pt-BR" sz="1800" b="1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=&gt; 6x </a:t>
            </a:r>
            <a:r>
              <a:rPr lang="pt-BR" altLang="pt-BR" sz="1800" b="1" dirty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– 3y – z = 6</a:t>
            </a:r>
          </a:p>
        </p:txBody>
      </p:sp>
    </p:spTree>
    <p:extLst>
      <p:ext uri="{BB962C8B-B14F-4D97-AF65-F5344CB8AC3E}">
        <p14:creationId xmlns:p14="http://schemas.microsoft.com/office/powerpoint/2010/main" val="204664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Hoje vimos...</a:t>
            </a:r>
          </a:p>
        </p:txBody>
      </p:sp>
      <p:sp>
        <p:nvSpPr>
          <p:cNvPr id="409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 smtClean="0"/>
              <a:t>O espaço</a:t>
            </a:r>
          </a:p>
          <a:p>
            <a:pPr lvl="1"/>
            <a:r>
              <a:rPr lang="pt-BR" altLang="pt-BR" dirty="0" smtClean="0"/>
              <a:t>Equação do plano</a:t>
            </a:r>
          </a:p>
          <a:p>
            <a:pPr lvl="1"/>
            <a:r>
              <a:rPr lang="pt-BR" altLang="pt-BR" dirty="0" smtClean="0"/>
              <a:t>Equações paramétricas do plano</a:t>
            </a:r>
          </a:p>
          <a:p>
            <a:pPr lvl="1"/>
            <a:r>
              <a:rPr lang="pt-BR" altLang="pt-BR" dirty="0" smtClean="0"/>
              <a:t>Equações paramétricas da reta</a:t>
            </a:r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E1955F-8165-43F3-9662-97291F1CF891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25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41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C9B223-DF1E-4D43-9B66-A269D5AE7318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Produto Misto</a:t>
            </a:r>
            <a:endParaRPr lang="pt-BR" sz="4000" smtClean="0"/>
          </a:p>
        </p:txBody>
      </p:sp>
      <p:sp>
        <p:nvSpPr>
          <p:cNvPr id="39940" name="Rectangle 3"/>
          <p:cNvSpPr>
            <a:spLocks/>
          </p:cNvSpPr>
          <p:nvPr/>
        </p:nvSpPr>
        <p:spPr bwMode="auto">
          <a:xfrm>
            <a:off x="457200" y="126876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cs typeface="Arial" panose="020B0604020202020204" pitchFamily="34" charset="0"/>
              </a:rPr>
              <a:t>Exemplo 4 (4.31):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  <a:cs typeface="Arial" panose="020B0604020202020204" pitchFamily="34" charset="0"/>
              </a:rPr>
              <a:t>Logo: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||v X w|| = ||v||.||w||.</a:t>
            </a:r>
            <a:r>
              <a:rPr lang="pt-BR" altLang="pt-BR" sz="2000" dirty="0" err="1">
                <a:solidFill>
                  <a:prstClr val="black"/>
                </a:solidFill>
                <a:cs typeface="Arial" panose="020B0604020202020204" pitchFamily="34" charset="0"/>
              </a:rPr>
              <a:t>sen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 30° = 3.3.</a:t>
            </a:r>
            <a:r>
              <a:rPr lang="en-US" alt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½ = 9/2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Lembrando que, pela equação do ângulo entre vetores é dado por cos α = </a:t>
            </a:r>
            <a:r>
              <a:rPr lang="pt-BR" altLang="pt-BR" sz="2000" dirty="0" err="1">
                <a:solidFill>
                  <a:prstClr val="black"/>
                </a:solidFill>
                <a:cs typeface="Arial" panose="020B0604020202020204" pitchFamily="34" charset="0"/>
              </a:rPr>
              <a:t>a.b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/(||a||.||b||):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err="1">
                <a:solidFill>
                  <a:prstClr val="black"/>
                </a:solidFill>
                <a:cs typeface="Arial" panose="020B0604020202020204" pitchFamily="34" charset="0"/>
              </a:rPr>
              <a:t>a.b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 = ||a||.||b||.cos α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Ou seja: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u.(v X w) = ||u||.||v X w||.cos α </a:t>
            </a:r>
            <a:endParaRPr lang="pt-BR" altLang="pt-BR" sz="20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u.(v X w) =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6.(9/2).(+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1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ou -1</a:t>
            </a: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), onde +1 se α=0 e -1 se α=180 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 smtClean="0">
                <a:solidFill>
                  <a:prstClr val="black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 </a:t>
            </a: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u.(v X w) = </a:t>
            </a:r>
            <a:r>
              <a:rPr lang="en-US" alt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± 27</a:t>
            </a:r>
          </a:p>
        </p:txBody>
      </p:sp>
    </p:spTree>
    <p:extLst>
      <p:ext uri="{BB962C8B-B14F-4D97-AF65-F5344CB8AC3E}">
        <p14:creationId xmlns:p14="http://schemas.microsoft.com/office/powerpoint/2010/main" val="172830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Hoje vimos...</a:t>
            </a:r>
          </a:p>
        </p:txBody>
      </p:sp>
      <p:sp>
        <p:nvSpPr>
          <p:cNvPr id="409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O espaço</a:t>
            </a:r>
          </a:p>
          <a:p>
            <a:pPr lvl="1"/>
            <a:r>
              <a:rPr lang="pt-BR" altLang="pt-BR" smtClean="0"/>
              <a:t>Sistema de coordenadas</a:t>
            </a:r>
          </a:p>
          <a:p>
            <a:pPr lvl="1"/>
            <a:r>
              <a:rPr lang="pt-BR" altLang="pt-BR" smtClean="0"/>
              <a:t>Distância entre pontos</a:t>
            </a:r>
          </a:p>
          <a:p>
            <a:pPr lvl="1"/>
            <a:r>
              <a:rPr lang="pt-BR" altLang="pt-BR" smtClean="0"/>
              <a:t>Vetores no espaço</a:t>
            </a:r>
          </a:p>
          <a:p>
            <a:pPr lvl="1"/>
            <a:r>
              <a:rPr lang="pt-BR" altLang="pt-BR" smtClean="0"/>
              <a:t>Produto vetorial</a:t>
            </a:r>
          </a:p>
          <a:p>
            <a:pPr lvl="1"/>
            <a:r>
              <a:rPr lang="pt-BR" altLang="pt-BR" smtClean="0"/>
              <a:t>Produto Misto</a:t>
            </a:r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E1955F-8165-43F3-9662-97291F1CF891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3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E42D39-8DE3-47A7-B8B1-7DEFC71F26C3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6147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Geometria Analítica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Prof. Paulo Salgado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psgmn@cin.ufpe.br</a:t>
            </a:r>
          </a:p>
        </p:txBody>
      </p:sp>
    </p:spTree>
    <p:extLst>
      <p:ext uri="{BB962C8B-B14F-4D97-AF65-F5344CB8AC3E}">
        <p14:creationId xmlns:p14="http://schemas.microsoft.com/office/powerpoint/2010/main" val="249602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Sumário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 smtClean="0"/>
              <a:t>O espaço</a:t>
            </a:r>
          </a:p>
          <a:p>
            <a:pPr lvl="1"/>
            <a:r>
              <a:rPr lang="pt-BR" altLang="pt-BR" dirty="0" smtClean="0"/>
              <a:t>Equação do plano</a:t>
            </a:r>
          </a:p>
          <a:p>
            <a:pPr lvl="1"/>
            <a:r>
              <a:rPr lang="pt-BR" altLang="pt-BR" dirty="0" smtClean="0"/>
              <a:t>Equações paramétricas do plano</a:t>
            </a:r>
          </a:p>
          <a:p>
            <a:pPr lvl="1"/>
            <a:r>
              <a:rPr lang="pt-BR" altLang="pt-BR" dirty="0" smtClean="0"/>
              <a:t>Equações paramétricas da reta</a:t>
            </a:r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96B685-778C-4B5F-9346-72235ADC7DBB}" type="slidenum">
              <a:rPr lang="pt-BR" altLang="pt-BR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pt-BR" altLang="pt-B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1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2C301F-7ACE-4B97-982B-E65728022C5D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Equação do Plano</a:t>
            </a:r>
            <a:endParaRPr lang="pt-BR" sz="4000" smtClean="0"/>
          </a:p>
        </p:txBody>
      </p:sp>
      <p:sp>
        <p:nvSpPr>
          <p:cNvPr id="41988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Sejam A(x</a:t>
            </a:r>
            <a:r>
              <a:rPr lang="pt-BR" altLang="pt-BR" sz="2800" baseline="-25000" dirty="0">
                <a:solidFill>
                  <a:prstClr val="black"/>
                </a:solidFill>
                <a:cs typeface="Arial" panose="020B0604020202020204" pitchFamily="34" charset="0"/>
              </a:rPr>
              <a:t>0</a:t>
            </a: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, y</a:t>
            </a:r>
            <a:r>
              <a:rPr lang="pt-BR" altLang="pt-BR" sz="2800" baseline="-25000" dirty="0">
                <a:solidFill>
                  <a:prstClr val="black"/>
                </a:solidFill>
                <a:cs typeface="Arial" panose="020B0604020202020204" pitchFamily="34" charset="0"/>
              </a:rPr>
              <a:t>0</a:t>
            </a: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, z</a:t>
            </a:r>
            <a:r>
              <a:rPr lang="pt-BR" altLang="pt-BR" sz="2800" baseline="-25000" dirty="0">
                <a:solidFill>
                  <a:prstClr val="black"/>
                </a:solidFill>
                <a:cs typeface="Arial" panose="020B0604020202020204" pitchFamily="34" charset="0"/>
              </a:rPr>
              <a:t>0</a:t>
            </a: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) um ponto do espaço e v = (a, b, c) um vetor não-nulo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Passando por A, existe um único plano </a:t>
            </a:r>
            <a:r>
              <a:rPr lang="el-G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α</a:t>
            </a: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 perpendicular ao vetor </a:t>
            </a:r>
            <a:r>
              <a:rPr lang="pt-BR" altLang="pt-BR" sz="2800" i="1" dirty="0">
                <a:solidFill>
                  <a:prstClr val="black"/>
                </a:solidFill>
                <a:cs typeface="Arial" panose="020B0604020202020204" pitchFamily="34" charset="0"/>
              </a:rPr>
              <a:t>v</a:t>
            </a:r>
            <a:endParaRPr lang="pt-BR" altLang="pt-BR" sz="2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Isso significa que qualquer que seja o ponto P(</a:t>
            </a:r>
            <a:r>
              <a:rPr lang="pt-BR" altLang="pt-BR" sz="2800" dirty="0" err="1">
                <a:solidFill>
                  <a:prstClr val="black"/>
                </a:solidFill>
                <a:cs typeface="Arial" panose="020B0604020202020204" pitchFamily="34" charset="0"/>
              </a:rPr>
              <a:t>x,y,z</a:t>
            </a: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) de </a:t>
            </a:r>
            <a:r>
              <a:rPr lang="el-G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α</a:t>
            </a: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, o vetor AP é perpendicular a </a:t>
            </a:r>
            <a:r>
              <a:rPr lang="pt-BR" altLang="pt-BR" sz="2800" i="1" dirty="0">
                <a:solidFill>
                  <a:prstClr val="black"/>
                </a:solidFill>
                <a:cs typeface="Arial" panose="020B0604020202020204" pitchFamily="34" charset="0"/>
              </a:rPr>
              <a:t>v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Ou seja, o ponto P pertence a </a:t>
            </a:r>
            <a:r>
              <a:rPr lang="el-G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α</a:t>
            </a: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 se, e somente se, </a:t>
            </a:r>
            <a:r>
              <a:rPr lang="pt-BR" altLang="pt-BR" sz="2800" dirty="0" err="1">
                <a:solidFill>
                  <a:prstClr val="black"/>
                </a:solidFill>
                <a:cs typeface="Arial" panose="020B0604020202020204" pitchFamily="34" charset="0"/>
              </a:rPr>
              <a:t>AP.v</a:t>
            </a: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 = 0</a:t>
            </a:r>
            <a:endParaRPr lang="el-GR" altLang="pt-BR" sz="2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1989" name="Line 8"/>
          <p:cNvSpPr>
            <a:spLocks noChangeShapeType="1"/>
          </p:cNvSpPr>
          <p:nvPr/>
        </p:nvSpPr>
        <p:spPr bwMode="auto">
          <a:xfrm>
            <a:off x="2771775" y="42211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90" name="Line 9"/>
          <p:cNvSpPr>
            <a:spLocks noChangeShapeType="1"/>
          </p:cNvSpPr>
          <p:nvPr/>
        </p:nvSpPr>
        <p:spPr bwMode="auto">
          <a:xfrm>
            <a:off x="899840" y="52292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3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598E8B-170E-4395-BE2C-5697307A8B5D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Equação do Plano</a:t>
            </a:r>
            <a:endParaRPr lang="pt-BR" sz="4000" smtClean="0"/>
          </a:p>
        </p:txBody>
      </p:sp>
      <p:sp>
        <p:nvSpPr>
          <p:cNvPr id="43012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Como AP = (x – x</a:t>
            </a:r>
            <a:r>
              <a:rPr lang="pt-BR" altLang="pt-BR" sz="2800" baseline="-25000" dirty="0">
                <a:solidFill>
                  <a:prstClr val="black"/>
                </a:solidFill>
                <a:cs typeface="Arial" panose="020B0604020202020204" pitchFamily="34" charset="0"/>
              </a:rPr>
              <a:t>0</a:t>
            </a: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, y – y</a:t>
            </a:r>
            <a:r>
              <a:rPr lang="pt-BR" altLang="pt-BR" sz="2800" baseline="-25000" dirty="0">
                <a:solidFill>
                  <a:prstClr val="black"/>
                </a:solidFill>
                <a:cs typeface="Arial" panose="020B0604020202020204" pitchFamily="34" charset="0"/>
              </a:rPr>
              <a:t>0</a:t>
            </a: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, z – z</a:t>
            </a:r>
            <a:r>
              <a:rPr lang="pt-BR" altLang="pt-BR" sz="2800" baseline="-25000" dirty="0">
                <a:solidFill>
                  <a:prstClr val="black"/>
                </a:solidFill>
                <a:cs typeface="Arial" panose="020B0604020202020204" pitchFamily="34" charset="0"/>
              </a:rPr>
              <a:t>0</a:t>
            </a:r>
            <a:r>
              <a:rPr lang="pt-BR" altLang="pt-B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) e v = (a, b, c), </a:t>
            </a: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temos: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AP.v</a:t>
            </a: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 = a(x 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</a:rPr>
              <a:t>– x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0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</a:rPr>
              <a:t>) + b(y – y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0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</a:rPr>
              <a:t>) + c(z – z</a:t>
            </a:r>
            <a:r>
              <a:rPr lang="pt-BR" altLang="pt-BR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0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</a:rPr>
              <a:t>) = 0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que é a </a:t>
            </a:r>
            <a:r>
              <a:rPr lang="pt-BR" altLang="pt-BR" sz="2800" b="1" dirty="0">
                <a:solidFill>
                  <a:srgbClr val="FF3300"/>
                </a:solidFill>
                <a:cs typeface="Arial" panose="020B0604020202020204" pitchFamily="34" charset="0"/>
              </a:rPr>
              <a:t>equação cartesiana do plano</a:t>
            </a:r>
            <a:r>
              <a:rPr lang="pt-BR" altLang="pt-BR" sz="28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l-G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α</a:t>
            </a: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1763713" y="170021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3132138" y="33575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3132138" y="5084763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>
            <a:off x="2339975" y="5084763"/>
            <a:ext cx="7921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H="1">
            <a:off x="3779838" y="3859213"/>
            <a:ext cx="287337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3779838" y="4292600"/>
            <a:ext cx="12239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V="1">
            <a:off x="4068763" y="3429000"/>
            <a:ext cx="12239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 flipH="1">
            <a:off x="5005388" y="3429000"/>
            <a:ext cx="287337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H="1" flipV="1">
            <a:off x="4284663" y="3429000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 flipH="1" flipV="1">
            <a:off x="2916238" y="4437063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23" name="Line 16"/>
          <p:cNvSpPr>
            <a:spLocks noChangeShapeType="1"/>
          </p:cNvSpPr>
          <p:nvPr/>
        </p:nvSpPr>
        <p:spPr bwMode="auto">
          <a:xfrm flipV="1">
            <a:off x="4500563" y="3933825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24" name="Line 18"/>
          <p:cNvSpPr>
            <a:spLocks noChangeShapeType="1"/>
          </p:cNvSpPr>
          <p:nvPr/>
        </p:nvSpPr>
        <p:spPr bwMode="auto">
          <a:xfrm flipV="1">
            <a:off x="4427538" y="3860800"/>
            <a:ext cx="2159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25" name="Line 19"/>
          <p:cNvSpPr>
            <a:spLocks noChangeShapeType="1"/>
          </p:cNvSpPr>
          <p:nvPr/>
        </p:nvSpPr>
        <p:spPr bwMode="auto">
          <a:xfrm>
            <a:off x="4643438" y="3860800"/>
            <a:ext cx="730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26" name="Text Box 20"/>
          <p:cNvSpPr txBox="1">
            <a:spLocks noChangeArrowheads="1"/>
          </p:cNvSpPr>
          <p:nvPr/>
        </p:nvSpPr>
        <p:spPr bwMode="auto">
          <a:xfrm>
            <a:off x="4335463" y="40243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3027" name="Text Box 21"/>
          <p:cNvSpPr txBox="1">
            <a:spLocks noChangeArrowheads="1"/>
          </p:cNvSpPr>
          <p:nvPr/>
        </p:nvSpPr>
        <p:spPr bwMode="auto">
          <a:xfrm>
            <a:off x="2627313" y="414972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3028" name="Text Box 22"/>
          <p:cNvSpPr txBox="1">
            <a:spLocks noChangeArrowheads="1"/>
          </p:cNvSpPr>
          <p:nvPr/>
        </p:nvSpPr>
        <p:spPr bwMode="auto">
          <a:xfrm>
            <a:off x="3995738" y="32067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3029" name="Text Box 23"/>
          <p:cNvSpPr txBox="1">
            <a:spLocks noChangeArrowheads="1"/>
          </p:cNvSpPr>
          <p:nvPr/>
        </p:nvSpPr>
        <p:spPr bwMode="auto">
          <a:xfrm>
            <a:off x="4778375" y="35734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43030" name="Text Box 24"/>
          <p:cNvSpPr txBox="1">
            <a:spLocks noChangeArrowheads="1"/>
          </p:cNvSpPr>
          <p:nvPr/>
        </p:nvSpPr>
        <p:spPr bwMode="auto">
          <a:xfrm>
            <a:off x="5137150" y="3854450"/>
            <a:ext cx="31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l-GR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1259880" y="2266712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32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CCA7A2-99F0-4164-BB41-F8FB49964397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Espaço</a:t>
            </a:r>
            <a:br>
              <a:rPr lang="pt-BR" sz="4000" smtClean="0"/>
            </a:br>
            <a:r>
              <a:rPr lang="pt-BR" sz="3200" smtClean="0"/>
              <a:t>Equação do Plano</a:t>
            </a:r>
            <a:endParaRPr lang="pt-BR" sz="4000" smtClean="0"/>
          </a:p>
        </p:txBody>
      </p:sp>
      <p:sp>
        <p:nvSpPr>
          <p:cNvPr id="44036" name="Rectangle 3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800" dirty="0">
                <a:solidFill>
                  <a:prstClr val="black"/>
                </a:solidFill>
                <a:cs typeface="Arial" panose="020B0604020202020204" pitchFamily="34" charset="0"/>
              </a:rPr>
              <a:t>Exemplo 1: Equação do Plano que contém o ponto A(3, 0, -4) e é perpendicular ao vetor v=(5,6,2)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</a:rPr>
              <a:t>Sendo </a:t>
            </a:r>
            <a:r>
              <a:rPr lang="pt-BR" altLang="pt-BR" sz="2400" i="1" dirty="0">
                <a:solidFill>
                  <a:prstClr val="black"/>
                </a:solidFill>
                <a:cs typeface="Arial" panose="020B0604020202020204" pitchFamily="34" charset="0"/>
              </a:rPr>
              <a:t>v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</a:rPr>
              <a:t> perpendicular ao plano: </a:t>
            </a:r>
            <a:r>
              <a:rPr lang="pt-BR" altLang="pt-BR" sz="2400" dirty="0" err="1">
                <a:solidFill>
                  <a:prstClr val="black"/>
                </a:solidFill>
                <a:cs typeface="Arial" panose="020B0604020202020204" pitchFamily="34" charset="0"/>
              </a:rPr>
              <a:t>v.AP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</a:rPr>
              <a:t> = 0, qualquer que seja o ponto P(x, y, z) do plano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Solução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Logo</a:t>
            </a:r>
            <a:r>
              <a:rPr lang="pt-BR" altLang="pt-BR" sz="2400" dirty="0">
                <a:solidFill>
                  <a:prstClr val="black"/>
                </a:solidFill>
                <a:cs typeface="Arial" panose="020B0604020202020204" pitchFamily="34" charset="0"/>
              </a:rPr>
              <a:t>: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(5, 6, 2).(x – 3, y – 0, z + 4) = 0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5x – 15 + 6y + 2z + 8 = 0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5x + 6y + 2z = 7</a:t>
            </a:r>
          </a:p>
          <a:p>
            <a:pPr lvl="2" fontAlgn="base">
              <a:lnSpc>
                <a:spcPct val="110000"/>
              </a:lnSpc>
              <a:spcAft>
                <a:spcPct val="0"/>
              </a:spcAft>
            </a:pPr>
            <a:r>
              <a:rPr lang="pt-BR" alt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É a equação do Plano</a:t>
            </a:r>
            <a:endParaRPr lang="el-GR" altLang="pt-BR" sz="20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4037" name="Line 22"/>
          <p:cNvSpPr>
            <a:spLocks noChangeShapeType="1"/>
          </p:cNvSpPr>
          <p:nvPr/>
        </p:nvSpPr>
        <p:spPr bwMode="auto">
          <a:xfrm>
            <a:off x="5508625" y="27082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4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8208</TotalTime>
  <Words>1996</Words>
  <Application>Microsoft Office PowerPoint</Application>
  <PresentationFormat>Apresentação na tela (4:3)</PresentationFormat>
  <Paragraphs>243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 Math</vt:lpstr>
      <vt:lpstr>Symbol</vt:lpstr>
      <vt:lpstr>Wingdings</vt:lpstr>
      <vt:lpstr>1_Tema do Office</vt:lpstr>
      <vt:lpstr>O Espaço Produto Misto</vt:lpstr>
      <vt:lpstr>O Espaço Produto Misto</vt:lpstr>
      <vt:lpstr>O Espaço Produto Misto</vt:lpstr>
      <vt:lpstr>Hoje vimos...</vt:lpstr>
      <vt:lpstr>Geometria Analítica</vt:lpstr>
      <vt:lpstr>Sumário</vt:lpstr>
      <vt:lpstr>O Espaço Equação do Plano</vt:lpstr>
      <vt:lpstr>O Espaço Equação do Plano</vt:lpstr>
      <vt:lpstr>O Espaço Equação do Plano</vt:lpstr>
      <vt:lpstr>O Espaço Equação do Plano</vt:lpstr>
      <vt:lpstr>O Espaço Equação do Plano</vt:lpstr>
      <vt:lpstr>O Espaço Equação do Plano</vt:lpstr>
      <vt:lpstr>O Espaço Equação do Plano</vt:lpstr>
      <vt:lpstr>O Espaço Equações Paramétricas do Plano</vt:lpstr>
      <vt:lpstr>O Espaço Equações Paramétricas do Plano</vt:lpstr>
      <vt:lpstr>O Espaço Equações Paramétricas do Plano</vt:lpstr>
      <vt:lpstr>O Espaço Equações Paramétricas do Plano</vt:lpstr>
      <vt:lpstr>O Espaço Equações Paramétricas da Reta</vt:lpstr>
      <vt:lpstr>O Espaço Equações Paramétricas da Reta</vt:lpstr>
      <vt:lpstr>O Espaço Equações Paramétricas da Reta</vt:lpstr>
      <vt:lpstr>O Espaço Equações Paramétricas da Reta</vt:lpstr>
      <vt:lpstr>O Espaço Equações Paramétricas da Reta</vt:lpstr>
      <vt:lpstr>O Espaço Equações Paramétricas da Reta</vt:lpstr>
      <vt:lpstr>O Espaço Equações Paramétricas da Reta</vt:lpstr>
      <vt:lpstr>Hoje vimos...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Espaço Produto Misto</dc:title>
  <dc:creator>Paulo Salgado</dc:creator>
  <cp:lastModifiedBy>Paulo Salgado</cp:lastModifiedBy>
  <cp:revision>8</cp:revision>
  <dcterms:created xsi:type="dcterms:W3CDTF">2014-10-22T13:28:10Z</dcterms:created>
  <dcterms:modified xsi:type="dcterms:W3CDTF">2016-04-05T10:52:14Z</dcterms:modified>
</cp:coreProperties>
</file>