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31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7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6067425"/>
            <a:ext cx="196215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E1DBFDB-9252-4F76-BA9A-F36F1D566DE7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656234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A051D-66ED-43A8-891A-91C404879D14}" type="datetime1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10/09/2015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E5A832-F8F5-4DB5-A073-231164F2350B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499800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01AA9F-D1F8-4A6A-8CBE-934E1F30A688}" type="datetime1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10/09/2015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FC1D85-1BFE-4F4E-B392-B0A954597B65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250034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7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6067425"/>
            <a:ext cx="196215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508480A-49D0-4D8D-B3A8-C99F46C799AC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100421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F84DDF-E854-48B4-BEB2-1E18E20B5514}" type="datetime1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10/09/2015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E9344D-FEF9-4485-97D0-0A171C102BE2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902980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700A55-B360-42AC-B6E1-BE6DC3B27ECF}" type="datetime1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10/09/2015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8D86B9-433E-4F0C-8311-0804C6E8EBDF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434078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250DC2-ED12-4F64-8D34-802D50FE96EB}" type="datetime1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10/09/2015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68AFB3-1FAC-4635-95E5-E78DB208F55A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386566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9A098E-D621-4F12-A905-C9DB7F7BCCD9}" type="datetime1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10/09/2015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DA6AFC-9FE1-4701-92BD-DBA16B0B0010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990095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9D4F56-184D-48A8-81A4-737A0442AC61}" type="datetime1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10/09/2015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D4BDFB-0011-4026-98CE-8FDE26033838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652214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54616-A51E-4F81-9B62-A72465CB7C5C}" type="datetime1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10/09/2015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CF3643-ACBF-47C4-8BBF-A483E75E352D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14879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038BE4-69A9-4D4A-B4C1-42395D5721C0}" type="datetime1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10/09/2015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40439D-C915-4B12-8B4F-C5317078634F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669384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os estilos do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B14AFEE-296B-4EC6-B377-12D53E722CF9}" type="datetime1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10/09/2015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575A535-958C-4B71-9499-0C0E0508593D}" type="slidenum">
              <a:rPr lang="pt-BR" altLang="pt-BR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pt-BR" altLang="pt-BR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9646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AF2D38F-2AF5-47C8-8E40-32889370F00D}" type="slidenum">
              <a:rPr lang="pt-BR" altLang="pt-BR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1</a:t>
            </a:fld>
            <a:endParaRPr lang="pt-BR" altLang="pt-BR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4099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pt-BR" altLang="pt-BR" smtClean="0"/>
              <a:t>Geometria Analítica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 smtClean="0"/>
              <a:t>Prof. Paulo Salgado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BR" sz="2400" dirty="0" smtClean="0"/>
              <a:t>psgmn@cin.ufpe.br</a:t>
            </a:r>
          </a:p>
        </p:txBody>
      </p:sp>
    </p:spTree>
    <p:extLst>
      <p:ext uri="{BB962C8B-B14F-4D97-AF65-F5344CB8AC3E}">
        <p14:creationId xmlns:p14="http://schemas.microsoft.com/office/powerpoint/2010/main" val="945681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D51E8E2-5F40-4B7A-A961-3D686741472B}" type="slidenum">
              <a:rPr lang="pt-BR" altLang="pt-BR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10</a:t>
            </a:fld>
            <a:endParaRPr lang="pt-BR" altLang="pt-BR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BR" sz="4000" smtClean="0"/>
              <a:t>O Espaço</a:t>
            </a:r>
            <a:br>
              <a:rPr lang="pt-BR" sz="4000" smtClean="0"/>
            </a:br>
            <a:r>
              <a:rPr lang="pt-BR" sz="3200" smtClean="0"/>
              <a:t>Vetores no Espaço</a:t>
            </a:r>
            <a:endParaRPr lang="pt-BR" sz="4000" smtClean="0"/>
          </a:p>
        </p:txBody>
      </p:sp>
      <p:sp>
        <p:nvSpPr>
          <p:cNvPr id="11268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Sejam u = (x</a:t>
            </a:r>
            <a:r>
              <a:rPr lang="pt-BR" altLang="pt-BR" sz="28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1</a:t>
            </a: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, y</a:t>
            </a:r>
            <a:r>
              <a:rPr lang="pt-BR" altLang="pt-BR" sz="28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1</a:t>
            </a: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, z</a:t>
            </a:r>
            <a:r>
              <a:rPr lang="pt-BR" altLang="pt-BR" sz="28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1</a:t>
            </a: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) e v = (x</a:t>
            </a:r>
            <a:r>
              <a:rPr lang="pt-BR" altLang="pt-BR" sz="28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2</a:t>
            </a: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, y</a:t>
            </a:r>
            <a:r>
              <a:rPr lang="pt-BR" altLang="pt-BR" sz="28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2</a:t>
            </a: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, z</a:t>
            </a:r>
            <a:r>
              <a:rPr lang="pt-BR" altLang="pt-BR" sz="28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2</a:t>
            </a: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) vetores e </a:t>
            </a:r>
            <a:r>
              <a:rPr lang="pt-BR" altLang="pt-BR" sz="2800" i="1" dirty="0">
                <a:solidFill>
                  <a:prstClr val="black"/>
                </a:solidFill>
                <a:latin typeface="Calibri" panose="020F0502020204030204" pitchFamily="34" charset="0"/>
              </a:rPr>
              <a:t>k</a:t>
            </a: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 um número real</a:t>
            </a:r>
          </a:p>
          <a:p>
            <a:pPr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Então</a:t>
            </a:r>
          </a:p>
          <a:p>
            <a:pPr lvl="1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pt-BR" altLang="pt-BR" sz="2400" dirty="0">
                <a:solidFill>
                  <a:srgbClr val="FF3300"/>
                </a:solidFill>
                <a:latin typeface="Calibri" panose="020F0502020204030204" pitchFamily="34" charset="0"/>
              </a:rPr>
              <a:t>Soma</a:t>
            </a: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 de vetores</a:t>
            </a:r>
          </a:p>
          <a:p>
            <a:pPr lvl="2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u + v = (x</a:t>
            </a:r>
            <a:r>
              <a:rPr lang="pt-BR" altLang="pt-BR" sz="24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1</a:t>
            </a: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 + x</a:t>
            </a:r>
            <a:r>
              <a:rPr lang="pt-BR" altLang="pt-BR" sz="24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2</a:t>
            </a: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, y</a:t>
            </a:r>
            <a:r>
              <a:rPr lang="pt-BR" altLang="pt-BR" sz="24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1</a:t>
            </a: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 + y</a:t>
            </a:r>
            <a:r>
              <a:rPr lang="pt-BR" altLang="pt-BR" sz="24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2</a:t>
            </a: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, z</a:t>
            </a:r>
            <a:r>
              <a:rPr lang="pt-BR" altLang="pt-BR" sz="24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1</a:t>
            </a: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 + z</a:t>
            </a:r>
            <a:r>
              <a:rPr lang="pt-BR" altLang="pt-BR" sz="24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2</a:t>
            </a: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)</a:t>
            </a:r>
          </a:p>
          <a:p>
            <a:pPr lvl="1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pt-BR" altLang="pt-BR" sz="2400" dirty="0">
                <a:solidFill>
                  <a:srgbClr val="FF0000"/>
                </a:solidFill>
                <a:latin typeface="Calibri" panose="020F0502020204030204" pitchFamily="34" charset="0"/>
              </a:rPr>
              <a:t>P</a:t>
            </a:r>
            <a:r>
              <a:rPr lang="pt-BR" altLang="pt-BR" sz="2400" dirty="0">
                <a:solidFill>
                  <a:srgbClr val="FF3300"/>
                </a:solidFill>
                <a:latin typeface="Calibri" panose="020F0502020204030204" pitchFamily="34" charset="0"/>
              </a:rPr>
              <a:t>roduto de um escalar</a:t>
            </a: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 por um vetor</a:t>
            </a:r>
          </a:p>
          <a:p>
            <a:pPr lvl="2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pt-BR" altLang="pt-BR" sz="2400" dirty="0" err="1">
                <a:solidFill>
                  <a:prstClr val="black"/>
                </a:solidFill>
                <a:latin typeface="Calibri" panose="020F0502020204030204" pitchFamily="34" charset="0"/>
              </a:rPr>
              <a:t>ku</a:t>
            </a: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 = (kx</a:t>
            </a:r>
            <a:r>
              <a:rPr lang="pt-BR" altLang="pt-BR" sz="24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1</a:t>
            </a: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, ky</a:t>
            </a:r>
            <a:r>
              <a:rPr lang="pt-BR" altLang="pt-BR" sz="24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1</a:t>
            </a: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, kz</a:t>
            </a:r>
            <a:r>
              <a:rPr lang="pt-BR" altLang="pt-BR" sz="24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1</a:t>
            </a: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)</a:t>
            </a:r>
          </a:p>
          <a:p>
            <a:pPr lvl="1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pt-BR" altLang="pt-BR" sz="2400" dirty="0">
                <a:solidFill>
                  <a:srgbClr val="FF3300"/>
                </a:solidFill>
                <a:latin typeface="Calibri" panose="020F0502020204030204" pitchFamily="34" charset="0"/>
              </a:rPr>
              <a:t>Produto escalar</a:t>
            </a: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 de dois vetores</a:t>
            </a:r>
          </a:p>
          <a:p>
            <a:pPr lvl="2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pt-BR" altLang="pt-BR" sz="2400" dirty="0" err="1">
                <a:solidFill>
                  <a:prstClr val="black"/>
                </a:solidFill>
                <a:latin typeface="Calibri" panose="020F0502020204030204" pitchFamily="34" charset="0"/>
              </a:rPr>
              <a:t>u.v</a:t>
            </a: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 = x</a:t>
            </a:r>
            <a:r>
              <a:rPr lang="pt-BR" altLang="pt-BR" sz="24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1</a:t>
            </a: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x</a:t>
            </a:r>
            <a:r>
              <a:rPr lang="pt-BR" altLang="pt-BR" sz="24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2</a:t>
            </a: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 + y</a:t>
            </a:r>
            <a:r>
              <a:rPr lang="pt-BR" altLang="pt-BR" sz="24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1</a:t>
            </a: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y</a:t>
            </a:r>
            <a:r>
              <a:rPr lang="pt-BR" altLang="pt-BR" sz="24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2</a:t>
            </a: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 + z</a:t>
            </a:r>
            <a:r>
              <a:rPr lang="pt-BR" altLang="pt-BR" sz="24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1</a:t>
            </a: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z</a:t>
            </a:r>
            <a:r>
              <a:rPr lang="pt-BR" altLang="pt-BR" sz="28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2</a:t>
            </a:r>
            <a:endParaRPr lang="pt-BR" altLang="pt-BR" sz="28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9741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41D6682-D870-42D6-8373-78422D4C6C3E}" type="slidenum">
              <a:rPr lang="pt-BR" altLang="pt-BR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11</a:t>
            </a:fld>
            <a:endParaRPr lang="pt-BR" altLang="pt-BR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BR" sz="4000" smtClean="0"/>
              <a:t>O Espaço</a:t>
            </a:r>
            <a:br>
              <a:rPr lang="pt-BR" sz="4000" smtClean="0"/>
            </a:br>
            <a:r>
              <a:rPr lang="pt-BR" sz="3200" smtClean="0"/>
              <a:t>Vetores no Espaço</a:t>
            </a:r>
            <a:endParaRPr lang="pt-BR" sz="4000" smtClean="0"/>
          </a:p>
        </p:txBody>
      </p:sp>
      <p:sp>
        <p:nvSpPr>
          <p:cNvPr id="12292" name="Rectangle 3"/>
          <p:cNvSpPr>
            <a:spLocks/>
          </p:cNvSpPr>
          <p:nvPr/>
        </p:nvSpPr>
        <p:spPr bwMode="auto">
          <a:xfrm>
            <a:off x="457200" y="1600200"/>
            <a:ext cx="8002588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A desigualdade de </a:t>
            </a:r>
            <a:r>
              <a:rPr lang="pt-BR" altLang="pt-BR" sz="2800" dirty="0" err="1">
                <a:solidFill>
                  <a:prstClr val="black"/>
                </a:solidFill>
                <a:latin typeface="Calibri" panose="020F0502020204030204" pitchFamily="34" charset="0"/>
              </a:rPr>
              <a:t>Cauchy</a:t>
            </a: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-Schwarz continua válida: |</a:t>
            </a:r>
            <a:r>
              <a:rPr lang="pt-BR" altLang="pt-BR" sz="2800" dirty="0" err="1">
                <a:solidFill>
                  <a:prstClr val="black"/>
                </a:solidFill>
                <a:latin typeface="Calibri" panose="020F0502020204030204" pitchFamily="34" charset="0"/>
              </a:rPr>
              <a:t>u.v</a:t>
            </a: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| </a:t>
            </a:r>
            <a:r>
              <a:rPr lang="el-GR" altLang="pt-BR" sz="2800" dirty="0">
                <a:solidFill>
                  <a:prstClr val="black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</a:t>
            </a: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 ||u|| ||v||</a:t>
            </a:r>
          </a:p>
          <a:p>
            <a:pPr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O </a:t>
            </a:r>
            <a:r>
              <a:rPr lang="pt-BR" altLang="pt-BR" sz="2800" b="1" dirty="0">
                <a:solidFill>
                  <a:prstClr val="black"/>
                </a:solidFill>
                <a:latin typeface="Calibri" panose="020F0502020204030204" pitchFamily="34" charset="0"/>
              </a:rPr>
              <a:t>ângulo entre os vetores </a:t>
            </a:r>
            <a:r>
              <a:rPr lang="pt-BR" altLang="pt-BR" sz="2800" i="1" dirty="0">
                <a:solidFill>
                  <a:prstClr val="black"/>
                </a:solidFill>
                <a:latin typeface="Calibri" panose="020F0502020204030204" pitchFamily="34" charset="0"/>
              </a:rPr>
              <a:t>u</a:t>
            </a: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 e </a:t>
            </a:r>
            <a:r>
              <a:rPr lang="pt-BR" altLang="pt-BR" sz="2800" i="1" dirty="0">
                <a:solidFill>
                  <a:prstClr val="black"/>
                </a:solidFill>
                <a:latin typeface="Calibri" panose="020F0502020204030204" pitchFamily="34" charset="0"/>
              </a:rPr>
              <a:t>v</a:t>
            </a: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, </a:t>
            </a:r>
            <a:r>
              <a:rPr lang="el-G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θ</a:t>
            </a: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, é tal que:</a:t>
            </a:r>
          </a:p>
          <a:p>
            <a:pPr lvl="1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0 </a:t>
            </a:r>
            <a:r>
              <a:rPr lang="el-GR" altLang="pt-BR" sz="2400" dirty="0">
                <a:solidFill>
                  <a:prstClr val="black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</a:t>
            </a: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l-G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θ</a:t>
            </a: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l-GR" altLang="pt-BR" sz="2400" dirty="0">
                <a:solidFill>
                  <a:prstClr val="black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</a:t>
            </a: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l-G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π</a:t>
            </a:r>
            <a:endParaRPr lang="el-GR" altLang="pt-BR" sz="2400" dirty="0">
              <a:solidFill>
                <a:prstClr val="black"/>
              </a:solidFill>
              <a:latin typeface="Calibri" panose="020F0502020204030204" pitchFamily="34" charset="0"/>
              <a:sym typeface="Symbol" panose="05050102010706020507" pitchFamily="18" charset="2"/>
            </a:endParaRPr>
          </a:p>
          <a:p>
            <a:pPr lvl="1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cos </a:t>
            </a:r>
            <a:r>
              <a:rPr lang="el-G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θ</a:t>
            </a: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 = (</a:t>
            </a:r>
            <a:r>
              <a:rPr lang="pt-BR" altLang="pt-BR" sz="2400" dirty="0" err="1">
                <a:solidFill>
                  <a:prstClr val="black"/>
                </a:solidFill>
                <a:latin typeface="Calibri" panose="020F0502020204030204" pitchFamily="34" charset="0"/>
              </a:rPr>
              <a:t>u.v</a:t>
            </a: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) / (||u|| ||v||)</a:t>
            </a:r>
          </a:p>
          <a:p>
            <a:pPr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Se </a:t>
            </a:r>
            <a:r>
              <a:rPr lang="pt-BR" altLang="pt-BR" sz="2800" i="1" dirty="0">
                <a:solidFill>
                  <a:prstClr val="black"/>
                </a:solidFill>
                <a:latin typeface="Calibri" panose="020F0502020204030204" pitchFamily="34" charset="0"/>
              </a:rPr>
              <a:t>u</a:t>
            </a: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 e </a:t>
            </a:r>
            <a:r>
              <a:rPr lang="pt-BR" altLang="pt-BR" sz="2800" i="1" dirty="0">
                <a:solidFill>
                  <a:prstClr val="black"/>
                </a:solidFill>
                <a:latin typeface="Calibri" panose="020F0502020204030204" pitchFamily="34" charset="0"/>
              </a:rPr>
              <a:t>v</a:t>
            </a: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 são </a:t>
            </a:r>
            <a:r>
              <a:rPr lang="pt-BR" altLang="pt-BR" sz="2800" dirty="0">
                <a:solidFill>
                  <a:srgbClr val="FF0000"/>
                </a:solidFill>
                <a:latin typeface="Calibri" panose="020F0502020204030204" pitchFamily="34" charset="0"/>
              </a:rPr>
              <a:t>perpendiculares</a:t>
            </a: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 entre si, então </a:t>
            </a:r>
            <a:r>
              <a:rPr lang="pt-BR" altLang="pt-BR" sz="2800" dirty="0" err="1">
                <a:solidFill>
                  <a:srgbClr val="FF0000"/>
                </a:solidFill>
                <a:latin typeface="Calibri" panose="020F0502020204030204" pitchFamily="34" charset="0"/>
              </a:rPr>
              <a:t>u.v</a:t>
            </a:r>
            <a:r>
              <a:rPr lang="pt-BR" altLang="pt-BR" sz="2800" dirty="0">
                <a:solidFill>
                  <a:srgbClr val="FF0000"/>
                </a:solidFill>
                <a:latin typeface="Calibri" panose="020F0502020204030204" pitchFamily="34" charset="0"/>
              </a:rPr>
              <a:t> = 0</a:t>
            </a:r>
            <a:endParaRPr lang="el-GR" altLang="pt-BR" sz="28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1710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Número de Slid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616AD00-4C76-44C5-9DD7-73BD12856067}" type="slidenum">
              <a:rPr lang="pt-BR" altLang="pt-BR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12</a:t>
            </a:fld>
            <a:endParaRPr lang="pt-BR" altLang="pt-BR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BR" sz="4000" smtClean="0"/>
              <a:t>O Espaço</a:t>
            </a:r>
            <a:br>
              <a:rPr lang="pt-BR" sz="4000" smtClean="0"/>
            </a:br>
            <a:r>
              <a:rPr lang="pt-BR" sz="3200" smtClean="0"/>
              <a:t>Produto Vetorial</a:t>
            </a:r>
            <a:endParaRPr lang="pt-BR" sz="4000" smtClean="0"/>
          </a:p>
        </p:txBody>
      </p:sp>
      <p:sp>
        <p:nvSpPr>
          <p:cNvPr id="13316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Nosso objetivo é determinar um vetor w = (</a:t>
            </a:r>
            <a:r>
              <a:rPr lang="pt-BR" altLang="pt-BR" sz="2800" dirty="0" err="1">
                <a:solidFill>
                  <a:prstClr val="black"/>
                </a:solidFill>
                <a:latin typeface="Calibri" panose="020F0502020204030204" pitchFamily="34" charset="0"/>
              </a:rPr>
              <a:t>x,y,z</a:t>
            </a: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) que seja simultaneamente perpendicular a dois vetores dados, u = (a, b, c) e v = (a</a:t>
            </a:r>
            <a:r>
              <a:rPr lang="pt-BR" altLang="pt-BR" sz="28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1</a:t>
            </a: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, b</a:t>
            </a:r>
            <a:r>
              <a:rPr lang="pt-BR" altLang="pt-BR" sz="28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1</a:t>
            </a: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, c</a:t>
            </a:r>
            <a:r>
              <a:rPr lang="pt-BR" altLang="pt-BR" sz="28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1</a:t>
            </a: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)</a:t>
            </a:r>
          </a:p>
          <a:p>
            <a:pPr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Devemos ter</a:t>
            </a:r>
          </a:p>
          <a:p>
            <a:pPr lvl="1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pt-BR" altLang="pt-BR" sz="2400" dirty="0" err="1">
                <a:solidFill>
                  <a:prstClr val="black"/>
                </a:solidFill>
                <a:latin typeface="Calibri" panose="020F0502020204030204" pitchFamily="34" charset="0"/>
              </a:rPr>
              <a:t>u.w</a:t>
            </a: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 = 0				</a:t>
            </a:r>
            <a:r>
              <a:rPr lang="pt-BR" altLang="pt-BR" sz="2400" dirty="0" err="1">
                <a:solidFill>
                  <a:prstClr val="black"/>
                </a:solidFill>
                <a:latin typeface="Calibri" panose="020F0502020204030204" pitchFamily="34" charset="0"/>
              </a:rPr>
              <a:t>ax</a:t>
            </a: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 + </a:t>
            </a:r>
            <a:r>
              <a:rPr lang="pt-BR" altLang="pt-BR" sz="2400" dirty="0" err="1">
                <a:solidFill>
                  <a:prstClr val="black"/>
                </a:solidFill>
                <a:latin typeface="Calibri" panose="020F0502020204030204" pitchFamily="34" charset="0"/>
              </a:rPr>
              <a:t>by</a:t>
            </a: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 + </a:t>
            </a:r>
            <a:r>
              <a:rPr lang="pt-BR" altLang="pt-BR" sz="2400" dirty="0" err="1">
                <a:solidFill>
                  <a:prstClr val="black"/>
                </a:solidFill>
                <a:latin typeface="Calibri" panose="020F0502020204030204" pitchFamily="34" charset="0"/>
              </a:rPr>
              <a:t>cz</a:t>
            </a: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 = 0</a:t>
            </a:r>
          </a:p>
          <a:p>
            <a:pPr lvl="1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pt-BR" altLang="pt-BR" sz="2400" dirty="0" err="1">
                <a:solidFill>
                  <a:prstClr val="black"/>
                </a:solidFill>
                <a:latin typeface="Calibri" panose="020F0502020204030204" pitchFamily="34" charset="0"/>
              </a:rPr>
              <a:t>v.w</a:t>
            </a: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 = 0				a</a:t>
            </a:r>
            <a:r>
              <a:rPr lang="pt-BR" altLang="pt-BR" sz="24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1</a:t>
            </a: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x + b</a:t>
            </a:r>
            <a:r>
              <a:rPr lang="pt-BR" altLang="pt-BR" sz="24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1</a:t>
            </a: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y + c</a:t>
            </a:r>
            <a:r>
              <a:rPr lang="pt-BR" altLang="pt-BR" sz="24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1</a:t>
            </a: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z = 0</a:t>
            </a:r>
          </a:p>
          <a:p>
            <a:pPr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Esse sistema admite infinitas soluções, como:</a:t>
            </a:r>
          </a:p>
          <a:p>
            <a:pPr lvl="1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x = bc</a:t>
            </a:r>
            <a:r>
              <a:rPr lang="pt-BR" altLang="pt-BR" sz="24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1</a:t>
            </a: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 – b</a:t>
            </a:r>
            <a:r>
              <a:rPr lang="pt-BR" altLang="pt-BR" sz="24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1</a:t>
            </a: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c; 	y = a</a:t>
            </a:r>
            <a:r>
              <a:rPr lang="pt-BR" altLang="pt-BR" sz="24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1</a:t>
            </a: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c – ac</a:t>
            </a:r>
            <a:r>
              <a:rPr lang="pt-BR" altLang="pt-BR" sz="24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1</a:t>
            </a: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;	z = ab</a:t>
            </a:r>
            <a:r>
              <a:rPr lang="pt-BR" altLang="pt-BR" sz="24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1</a:t>
            </a: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 – a</a:t>
            </a:r>
            <a:r>
              <a:rPr lang="pt-BR" altLang="pt-BR" sz="24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1</a:t>
            </a: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b</a:t>
            </a:r>
            <a:endParaRPr lang="el-GR" altLang="pt-BR" sz="24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13317" name="AutoShape 4"/>
          <p:cNvSpPr>
            <a:spLocks noChangeArrowheads="1"/>
          </p:cNvSpPr>
          <p:nvPr/>
        </p:nvSpPr>
        <p:spPr bwMode="auto">
          <a:xfrm>
            <a:off x="2771775" y="3933825"/>
            <a:ext cx="2016125" cy="431800"/>
          </a:xfrm>
          <a:prstGeom prst="rightArrow">
            <a:avLst>
              <a:gd name="adj1" fmla="val 50000"/>
              <a:gd name="adj2" fmla="val 116728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pt-BR" alt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4650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ço Reservado para Número de Slid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3FFC8B5-47AB-4AC0-BABE-2DEF1D6B979F}" type="slidenum">
              <a:rPr lang="pt-BR" altLang="pt-BR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13</a:t>
            </a:fld>
            <a:endParaRPr lang="pt-BR" altLang="pt-BR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BR" sz="4000" smtClean="0"/>
              <a:t>O Espaço</a:t>
            </a:r>
            <a:br>
              <a:rPr lang="pt-BR" sz="4000" smtClean="0"/>
            </a:br>
            <a:r>
              <a:rPr lang="pt-BR" sz="3200" smtClean="0"/>
              <a:t>Produto Vetorial</a:t>
            </a:r>
            <a:endParaRPr lang="pt-BR" sz="4000" smtClean="0"/>
          </a:p>
        </p:txBody>
      </p:sp>
      <p:sp>
        <p:nvSpPr>
          <p:cNvPr id="14340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Assim, o vetor w = (bc</a:t>
            </a:r>
            <a:r>
              <a:rPr lang="pt-BR" altLang="pt-BR" sz="28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1</a:t>
            </a: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 – b</a:t>
            </a:r>
            <a:r>
              <a:rPr lang="pt-BR" altLang="pt-BR" sz="28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1</a:t>
            </a: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c, a</a:t>
            </a:r>
            <a:r>
              <a:rPr lang="pt-BR" altLang="pt-BR" sz="28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1</a:t>
            </a: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c – ac</a:t>
            </a:r>
            <a:r>
              <a:rPr lang="pt-BR" altLang="pt-BR" sz="28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1</a:t>
            </a: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, ab</a:t>
            </a:r>
            <a:r>
              <a:rPr lang="pt-BR" altLang="pt-BR" sz="28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1</a:t>
            </a: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 – a</a:t>
            </a:r>
            <a:r>
              <a:rPr lang="pt-BR" altLang="pt-BR" sz="28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1</a:t>
            </a: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b) é simultaneamente perpendicular a </a:t>
            </a:r>
            <a:r>
              <a:rPr lang="pt-BR" altLang="pt-BR" sz="2800" i="1" dirty="0">
                <a:solidFill>
                  <a:prstClr val="black"/>
                </a:solidFill>
                <a:latin typeface="Calibri" panose="020F0502020204030204" pitchFamily="34" charset="0"/>
              </a:rPr>
              <a:t>u</a:t>
            </a: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 e </a:t>
            </a:r>
            <a:r>
              <a:rPr lang="pt-BR" altLang="pt-BR" sz="2800" i="1" dirty="0">
                <a:solidFill>
                  <a:prstClr val="black"/>
                </a:solidFill>
                <a:latin typeface="Calibri" panose="020F0502020204030204" pitchFamily="34" charset="0"/>
              </a:rPr>
              <a:t>v</a:t>
            </a:r>
          </a:p>
          <a:p>
            <a:pPr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O vetor </a:t>
            </a:r>
            <a:r>
              <a:rPr lang="pt-BR" altLang="pt-BR" sz="2800" i="1" dirty="0">
                <a:solidFill>
                  <a:prstClr val="black"/>
                </a:solidFill>
                <a:latin typeface="Calibri" panose="020F0502020204030204" pitchFamily="34" charset="0"/>
              </a:rPr>
              <a:t>w</a:t>
            </a: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 é chamado </a:t>
            </a:r>
            <a:r>
              <a:rPr lang="pt-BR" altLang="pt-BR" sz="2800" b="1" dirty="0">
                <a:solidFill>
                  <a:srgbClr val="FF3300"/>
                </a:solidFill>
                <a:latin typeface="Calibri" panose="020F0502020204030204" pitchFamily="34" charset="0"/>
              </a:rPr>
              <a:t>produto vetorial</a:t>
            </a: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 de </a:t>
            </a:r>
            <a:r>
              <a:rPr lang="pt-BR" altLang="pt-BR" sz="2800" i="1" dirty="0">
                <a:solidFill>
                  <a:srgbClr val="FF0000"/>
                </a:solidFill>
                <a:latin typeface="Calibri" panose="020F0502020204030204" pitchFamily="34" charset="0"/>
              </a:rPr>
              <a:t>u </a:t>
            </a:r>
            <a:r>
              <a:rPr lang="pt-BR" altLang="pt-BR" sz="2800" dirty="0">
                <a:solidFill>
                  <a:srgbClr val="FF0000"/>
                </a:solidFill>
                <a:latin typeface="Calibri" panose="020F0502020204030204" pitchFamily="34" charset="0"/>
              </a:rPr>
              <a:t>por </a:t>
            </a:r>
            <a:r>
              <a:rPr lang="pt-BR" altLang="pt-BR" sz="2800" i="1" dirty="0">
                <a:solidFill>
                  <a:srgbClr val="FF0000"/>
                </a:solidFill>
                <a:latin typeface="Calibri" panose="020F0502020204030204" pitchFamily="34" charset="0"/>
              </a:rPr>
              <a:t>v</a:t>
            </a: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, indicado por </a:t>
            </a:r>
            <a:r>
              <a:rPr lang="pt-BR" altLang="pt-BR" sz="2800" i="1" dirty="0">
                <a:solidFill>
                  <a:srgbClr val="FF0000"/>
                </a:solidFill>
                <a:latin typeface="Calibri" panose="020F0502020204030204" pitchFamily="34" charset="0"/>
              </a:rPr>
              <a:t>u </a:t>
            </a:r>
            <a:r>
              <a:rPr lang="pt-BR" altLang="pt-BR" sz="2800" dirty="0">
                <a:solidFill>
                  <a:srgbClr val="FF0000"/>
                </a:solidFill>
                <a:latin typeface="Calibri" panose="020F0502020204030204" pitchFamily="34" charset="0"/>
              </a:rPr>
              <a:t>x</a:t>
            </a:r>
            <a:r>
              <a:rPr lang="pt-BR" altLang="pt-BR" sz="2800" i="1" dirty="0">
                <a:solidFill>
                  <a:srgbClr val="FF0000"/>
                </a:solidFill>
                <a:latin typeface="Calibri" panose="020F0502020204030204" pitchFamily="34" charset="0"/>
              </a:rPr>
              <a:t> v</a:t>
            </a:r>
            <a:endParaRPr lang="el-GR" altLang="pt-BR" sz="2800" i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grpSp>
        <p:nvGrpSpPr>
          <p:cNvPr id="14341" name="Group 15"/>
          <p:cNvGrpSpPr>
            <a:grpSpLocks/>
          </p:cNvGrpSpPr>
          <p:nvPr/>
        </p:nvGrpSpPr>
        <p:grpSpPr bwMode="auto">
          <a:xfrm>
            <a:off x="3492500" y="3789363"/>
            <a:ext cx="2098675" cy="2160587"/>
            <a:chOff x="2200" y="2387"/>
            <a:chExt cx="1322" cy="1361"/>
          </a:xfrm>
        </p:grpSpPr>
        <p:sp>
          <p:nvSpPr>
            <p:cNvPr id="14342" name="Line 5"/>
            <p:cNvSpPr>
              <a:spLocks noChangeShapeType="1"/>
            </p:cNvSpPr>
            <p:nvPr/>
          </p:nvSpPr>
          <p:spPr bwMode="auto">
            <a:xfrm flipV="1">
              <a:off x="2200" y="2840"/>
              <a:ext cx="1224" cy="59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pt-BR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343" name="Line 6"/>
            <p:cNvSpPr>
              <a:spLocks noChangeShapeType="1"/>
            </p:cNvSpPr>
            <p:nvPr/>
          </p:nvSpPr>
          <p:spPr bwMode="auto">
            <a:xfrm>
              <a:off x="2200" y="3430"/>
              <a:ext cx="1179" cy="31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pt-BR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344" name="Line 7"/>
            <p:cNvSpPr>
              <a:spLocks noChangeShapeType="1"/>
            </p:cNvSpPr>
            <p:nvPr/>
          </p:nvSpPr>
          <p:spPr bwMode="auto">
            <a:xfrm flipV="1">
              <a:off x="2200" y="2387"/>
              <a:ext cx="0" cy="104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pt-BR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345" name="Text Box 8"/>
            <p:cNvSpPr txBox="1">
              <a:spLocks noChangeArrowheads="1"/>
            </p:cNvSpPr>
            <p:nvPr/>
          </p:nvSpPr>
          <p:spPr bwMode="auto">
            <a:xfrm>
              <a:off x="3334" y="2882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pt-BR" i="1">
                  <a:solidFill>
                    <a:prstClr val="black"/>
                  </a:solidFill>
                </a:rPr>
                <a:t>v</a:t>
              </a:r>
            </a:p>
          </p:txBody>
        </p:sp>
        <p:sp>
          <p:nvSpPr>
            <p:cNvPr id="14346" name="Text Box 9"/>
            <p:cNvSpPr txBox="1">
              <a:spLocks noChangeArrowheads="1"/>
            </p:cNvSpPr>
            <p:nvPr/>
          </p:nvSpPr>
          <p:spPr bwMode="auto">
            <a:xfrm>
              <a:off x="3282" y="3471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pt-BR" i="1">
                  <a:solidFill>
                    <a:prstClr val="black"/>
                  </a:solidFill>
                </a:rPr>
                <a:t>u</a:t>
              </a:r>
            </a:p>
          </p:txBody>
        </p:sp>
        <p:sp>
          <p:nvSpPr>
            <p:cNvPr id="14347" name="Text Box 10"/>
            <p:cNvSpPr txBox="1">
              <a:spLocks noChangeArrowheads="1"/>
            </p:cNvSpPr>
            <p:nvPr/>
          </p:nvSpPr>
          <p:spPr bwMode="auto">
            <a:xfrm>
              <a:off x="2200" y="2519"/>
              <a:ext cx="22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pt-BR" i="1">
                  <a:solidFill>
                    <a:prstClr val="black"/>
                  </a:solidFill>
                </a:rPr>
                <a:t>w</a:t>
              </a:r>
            </a:p>
          </p:txBody>
        </p:sp>
        <p:sp>
          <p:nvSpPr>
            <p:cNvPr id="14348" name="Line 11"/>
            <p:cNvSpPr>
              <a:spLocks noChangeShapeType="1"/>
            </p:cNvSpPr>
            <p:nvPr/>
          </p:nvSpPr>
          <p:spPr bwMode="auto">
            <a:xfrm>
              <a:off x="2200" y="3294"/>
              <a:ext cx="317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pt-BR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349" name="Line 12"/>
            <p:cNvSpPr>
              <a:spLocks noChangeShapeType="1"/>
            </p:cNvSpPr>
            <p:nvPr/>
          </p:nvSpPr>
          <p:spPr bwMode="auto">
            <a:xfrm>
              <a:off x="2517" y="3385"/>
              <a:ext cx="0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pt-BR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350" name="Line 13"/>
            <p:cNvSpPr>
              <a:spLocks noChangeShapeType="1"/>
            </p:cNvSpPr>
            <p:nvPr/>
          </p:nvSpPr>
          <p:spPr bwMode="auto">
            <a:xfrm flipV="1">
              <a:off x="2200" y="3158"/>
              <a:ext cx="226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pt-BR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351" name="Line 14"/>
            <p:cNvSpPr>
              <a:spLocks noChangeShapeType="1"/>
            </p:cNvSpPr>
            <p:nvPr/>
          </p:nvSpPr>
          <p:spPr bwMode="auto">
            <a:xfrm>
              <a:off x="2426" y="3158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pt-BR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53692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 smtClean="0"/>
              <a:t>O Espaço</a:t>
            </a:r>
            <a:r>
              <a:rPr lang="pt-BR" sz="5400" dirty="0" smtClean="0"/>
              <a:t/>
            </a:r>
            <a:br>
              <a:rPr lang="pt-BR" sz="5400" dirty="0" smtClean="0"/>
            </a:br>
            <a:r>
              <a:rPr lang="pt-BR" sz="2900" dirty="0" smtClean="0"/>
              <a:t>Produto Vetorial</a:t>
            </a:r>
            <a:endParaRPr lang="pt-BR" sz="29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eaLnBrk="1" hangingPunct="1">
                  <a:lnSpc>
                    <a:spcPct val="110000"/>
                  </a:lnSpc>
                </a:pPr>
                <a:r>
                  <a:rPr lang="pt-BR" altLang="pt-BR" sz="2800" dirty="0" smtClean="0">
                    <a:latin typeface="Calibri" panose="020F0502020204030204" pitchFamily="34" charset="0"/>
                  </a:rPr>
                  <a:t>Se </a:t>
                </a:r>
                <a:r>
                  <a:rPr lang="pt-BR" altLang="pt-BR" sz="2800" i="1" dirty="0" smtClean="0">
                    <a:latin typeface="Calibri" panose="020F0502020204030204" pitchFamily="34" charset="0"/>
                  </a:rPr>
                  <a:t>u</a:t>
                </a:r>
                <a:r>
                  <a:rPr lang="pt-BR" altLang="pt-BR" sz="2800" dirty="0" smtClean="0">
                    <a:latin typeface="Calibri" panose="020F0502020204030204" pitchFamily="34" charset="0"/>
                  </a:rPr>
                  <a:t> = (a, b, c) e </a:t>
                </a:r>
                <a:r>
                  <a:rPr lang="pt-BR" altLang="pt-BR" sz="2800" i="1" dirty="0" smtClean="0">
                    <a:latin typeface="Calibri" panose="020F0502020204030204" pitchFamily="34" charset="0"/>
                  </a:rPr>
                  <a:t>v</a:t>
                </a:r>
                <a:r>
                  <a:rPr lang="pt-BR" altLang="pt-BR" sz="2800" dirty="0" smtClean="0">
                    <a:latin typeface="Calibri" panose="020F0502020204030204" pitchFamily="34" charset="0"/>
                  </a:rPr>
                  <a:t> = (a</a:t>
                </a:r>
                <a:r>
                  <a:rPr lang="pt-BR" altLang="pt-BR" sz="2800" baseline="-25000" dirty="0" smtClean="0">
                    <a:latin typeface="Calibri" panose="020F0502020204030204" pitchFamily="34" charset="0"/>
                  </a:rPr>
                  <a:t>1</a:t>
                </a:r>
                <a:r>
                  <a:rPr lang="pt-BR" altLang="pt-BR" sz="2800" dirty="0" smtClean="0">
                    <a:latin typeface="Calibri" panose="020F0502020204030204" pitchFamily="34" charset="0"/>
                  </a:rPr>
                  <a:t>, b</a:t>
                </a:r>
                <a:r>
                  <a:rPr lang="pt-BR" altLang="pt-BR" sz="2800" baseline="-25000" dirty="0" smtClean="0">
                    <a:latin typeface="Calibri" panose="020F0502020204030204" pitchFamily="34" charset="0"/>
                  </a:rPr>
                  <a:t>1</a:t>
                </a:r>
                <a:r>
                  <a:rPr lang="pt-BR" altLang="pt-BR" sz="2800" dirty="0" smtClean="0">
                    <a:latin typeface="Calibri" panose="020F0502020204030204" pitchFamily="34" charset="0"/>
                  </a:rPr>
                  <a:t>, c</a:t>
                </a:r>
                <a:r>
                  <a:rPr lang="pt-BR" altLang="pt-BR" sz="2800" baseline="-25000" dirty="0" smtClean="0">
                    <a:latin typeface="Calibri" panose="020F0502020204030204" pitchFamily="34" charset="0"/>
                  </a:rPr>
                  <a:t>1</a:t>
                </a:r>
                <a:r>
                  <a:rPr lang="pt-BR" altLang="pt-BR" sz="2800" dirty="0" smtClean="0">
                    <a:latin typeface="Calibri" panose="020F0502020204030204" pitchFamily="34" charset="0"/>
                  </a:rPr>
                  <a:t>) são vetores no espaço tridimensional, então o </a:t>
                </a:r>
                <a:r>
                  <a:rPr lang="pt-BR" altLang="pt-BR" sz="2800" dirty="0" smtClean="0">
                    <a:solidFill>
                      <a:srgbClr val="FF0000"/>
                    </a:solidFill>
                    <a:latin typeface="Calibri" panose="020F0502020204030204" pitchFamily="34" charset="0"/>
                  </a:rPr>
                  <a:t>produto vetorial </a:t>
                </a:r>
                <a:r>
                  <a:rPr lang="pt-BR" altLang="pt-BR" sz="2800" i="1" dirty="0" smtClean="0">
                    <a:solidFill>
                      <a:srgbClr val="FF0000"/>
                    </a:solidFill>
                    <a:latin typeface="Calibri" panose="020F0502020204030204" pitchFamily="34" charset="0"/>
                  </a:rPr>
                  <a:t>u </a:t>
                </a:r>
                <a:r>
                  <a:rPr lang="pt-BR" altLang="pt-BR" sz="2800" dirty="0" smtClean="0">
                    <a:solidFill>
                      <a:srgbClr val="FF0000"/>
                    </a:solidFill>
                    <a:latin typeface="Calibri" panose="020F0502020204030204" pitchFamily="34" charset="0"/>
                  </a:rPr>
                  <a:t>x</a:t>
                </a:r>
                <a:r>
                  <a:rPr lang="pt-BR" altLang="pt-BR" sz="2800" i="1" dirty="0" smtClean="0">
                    <a:solidFill>
                      <a:srgbClr val="FF0000"/>
                    </a:solidFill>
                    <a:latin typeface="Calibri" panose="020F0502020204030204" pitchFamily="34" charset="0"/>
                  </a:rPr>
                  <a:t> v </a:t>
                </a:r>
                <a:r>
                  <a:rPr lang="pt-BR" altLang="pt-BR" sz="2800" dirty="0" smtClean="0">
                    <a:latin typeface="Calibri" panose="020F0502020204030204" pitchFamily="34" charset="0"/>
                  </a:rPr>
                  <a:t>é o vetor definido por </a:t>
                </a:r>
              </a:p>
              <a:p>
                <a:pPr lvl="1" eaLnBrk="1" hangingPunct="1">
                  <a:lnSpc>
                    <a:spcPct val="110000"/>
                  </a:lnSpc>
                </a:pPr>
                <a:r>
                  <a:rPr lang="pt-BR" altLang="pt-BR" sz="2400" i="1" dirty="0" smtClean="0">
                    <a:latin typeface="Calibri" panose="020F0502020204030204" pitchFamily="34" charset="0"/>
                  </a:rPr>
                  <a:t>u x v </a:t>
                </a:r>
                <a:r>
                  <a:rPr lang="pt-BR" altLang="pt-BR" sz="2400" dirty="0" smtClean="0">
                    <a:latin typeface="Calibri" panose="020F0502020204030204" pitchFamily="34" charset="0"/>
                  </a:rPr>
                  <a:t>=</a:t>
                </a:r>
                <a:r>
                  <a:rPr lang="pt-BR" altLang="pt-BR" sz="2400" i="1" dirty="0" smtClean="0">
                    <a:latin typeface="Calibri" panose="020F0502020204030204" pitchFamily="34" charset="0"/>
                  </a:rPr>
                  <a:t> </a:t>
                </a:r>
                <a:r>
                  <a:rPr lang="pt-BR" altLang="pt-BR" sz="2400" dirty="0" smtClean="0">
                    <a:latin typeface="Calibri" panose="020F0502020204030204" pitchFamily="34" charset="0"/>
                  </a:rPr>
                  <a:t>(bc</a:t>
                </a:r>
                <a:r>
                  <a:rPr lang="pt-BR" altLang="pt-BR" sz="2400" baseline="-25000" dirty="0" smtClean="0">
                    <a:latin typeface="Calibri" panose="020F0502020204030204" pitchFamily="34" charset="0"/>
                  </a:rPr>
                  <a:t>1</a:t>
                </a:r>
                <a:r>
                  <a:rPr lang="pt-BR" altLang="pt-BR" sz="2400" dirty="0" smtClean="0">
                    <a:latin typeface="Calibri" panose="020F0502020204030204" pitchFamily="34" charset="0"/>
                  </a:rPr>
                  <a:t> - b</a:t>
                </a:r>
                <a:r>
                  <a:rPr lang="pt-BR" altLang="pt-BR" sz="2400" baseline="-25000" dirty="0" smtClean="0">
                    <a:latin typeface="Calibri" panose="020F0502020204030204" pitchFamily="34" charset="0"/>
                  </a:rPr>
                  <a:t>1</a:t>
                </a:r>
                <a:r>
                  <a:rPr lang="pt-BR" altLang="pt-BR" sz="2400" dirty="0" smtClean="0">
                    <a:latin typeface="Calibri" panose="020F0502020204030204" pitchFamily="34" charset="0"/>
                  </a:rPr>
                  <a:t>c,  a</a:t>
                </a:r>
                <a:r>
                  <a:rPr lang="pt-BR" altLang="pt-BR" sz="2400" baseline="-25000" dirty="0" smtClean="0">
                    <a:latin typeface="Calibri" panose="020F0502020204030204" pitchFamily="34" charset="0"/>
                  </a:rPr>
                  <a:t>1</a:t>
                </a:r>
                <a:r>
                  <a:rPr lang="pt-BR" altLang="pt-BR" sz="2400" dirty="0" smtClean="0">
                    <a:latin typeface="Calibri" panose="020F0502020204030204" pitchFamily="34" charset="0"/>
                  </a:rPr>
                  <a:t>c - ac</a:t>
                </a:r>
                <a:r>
                  <a:rPr lang="pt-BR" altLang="pt-BR" sz="2400" baseline="-25000" dirty="0" smtClean="0">
                    <a:latin typeface="Calibri" panose="020F0502020204030204" pitchFamily="34" charset="0"/>
                  </a:rPr>
                  <a:t>1</a:t>
                </a:r>
                <a:r>
                  <a:rPr lang="pt-BR" altLang="pt-BR" sz="2400" dirty="0" smtClean="0">
                    <a:latin typeface="Calibri" panose="020F0502020204030204" pitchFamily="34" charset="0"/>
                  </a:rPr>
                  <a:t>, ab</a:t>
                </a:r>
                <a:r>
                  <a:rPr lang="pt-BR" altLang="pt-BR" sz="2400" baseline="-25000" dirty="0" smtClean="0">
                    <a:latin typeface="Calibri" panose="020F0502020204030204" pitchFamily="34" charset="0"/>
                  </a:rPr>
                  <a:t>1</a:t>
                </a:r>
                <a:r>
                  <a:rPr lang="pt-BR" altLang="pt-BR" sz="2400" dirty="0" smtClean="0">
                    <a:latin typeface="Calibri" panose="020F0502020204030204" pitchFamily="34" charset="0"/>
                  </a:rPr>
                  <a:t> – a</a:t>
                </a:r>
                <a:r>
                  <a:rPr lang="pt-BR" altLang="pt-BR" sz="2400" baseline="-25000" dirty="0" smtClean="0">
                    <a:latin typeface="Calibri" panose="020F0502020204030204" pitchFamily="34" charset="0"/>
                  </a:rPr>
                  <a:t>1</a:t>
                </a:r>
                <a:r>
                  <a:rPr lang="pt-BR" altLang="pt-BR" sz="2400" dirty="0" smtClean="0">
                    <a:latin typeface="Calibri" panose="020F0502020204030204" pitchFamily="34" charset="0"/>
                  </a:rPr>
                  <a:t>b)</a:t>
                </a:r>
              </a:p>
              <a:p>
                <a:pPr eaLnBrk="1" hangingPunct="1">
                  <a:lnSpc>
                    <a:spcPct val="110000"/>
                  </a:lnSpc>
                </a:pPr>
                <a:r>
                  <a:rPr lang="pt-BR" altLang="pt-BR" sz="2800" dirty="0" smtClean="0">
                    <a:latin typeface="Calibri" panose="020F0502020204030204" pitchFamily="34" charset="0"/>
                  </a:rPr>
                  <a:t>Em notação de determinante,</a:t>
                </a:r>
              </a:p>
              <a:p>
                <a:pPr lvl="1" eaLnBrk="1" hangingPunct="1">
                  <a:lnSpc>
                    <a:spcPct val="110000"/>
                  </a:lnSpc>
                </a:pPr>
                <a:r>
                  <a:rPr lang="pt-BR" altLang="pt-BR" sz="2400" i="1" dirty="0" smtClean="0">
                    <a:latin typeface="Calibri" panose="020F0502020204030204" pitchFamily="34" charset="0"/>
                  </a:rPr>
                  <a:t>u x v </a:t>
                </a:r>
                <a:r>
                  <a:rPr lang="pt-BR" altLang="pt-BR" sz="2400" dirty="0" smtClean="0">
                    <a:latin typeface="Calibri" panose="020F0502020204030204" pitchFamily="34" charset="0"/>
                  </a:rPr>
                  <a:t>=</a:t>
                </a:r>
                <a:r>
                  <a:rPr lang="pt-BR" altLang="pt-BR" sz="2400" i="1" dirty="0" smtClean="0">
                    <a:latin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altLang="pt-BR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|"/>
                            <m:endChr m:val="|"/>
                            <m:ctrlPr>
                              <a:rPr lang="pt-BR" altLang="pt-BR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2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pt-BR" altLang="pt-BR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r>
                                    <m:rPr>
                                      <m:brk m:alnAt="7"/>
                                    </m:rPr>
                                    <a:rPr lang="pt-BR" altLang="pt-BR" sz="2400" b="0" i="1" smtClean="0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e>
                                  <m:r>
                                    <a:rPr lang="pt-BR" altLang="pt-BR" sz="24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</m:mr>
                              <m:mr>
                                <m:e>
                                  <m:sSub>
                                    <m:sSubPr>
                                      <m:ctrlPr>
                                        <a:rPr lang="pt-BR" altLang="pt-BR" sz="24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pt-BR" altLang="pt-BR" sz="2400" b="0" i="1" smtClean="0">
                                          <a:latin typeface="Cambria Math" panose="02040503050406030204" pitchFamily="18" charset="0"/>
                                        </a:rPr>
                                        <m:t>𝑏</m:t>
                                      </m:r>
                                    </m:e>
                                    <m:sub>
                                      <m:r>
                                        <a:rPr lang="pt-BR" altLang="pt-BR" sz="24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  <m:e>
                                  <m:sSub>
                                    <m:sSubPr>
                                      <m:ctrlPr>
                                        <a:rPr lang="pt-BR" altLang="pt-BR" sz="24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pt-BR" altLang="pt-BR" sz="2400" b="0" i="1" smtClean="0">
                                          <a:latin typeface="Cambria Math" panose="02040503050406030204" pitchFamily="18" charset="0"/>
                                        </a:rPr>
                                        <m:t>𝑐</m:t>
                                      </m:r>
                                    </m:e>
                                    <m:sub>
                                      <m:r>
                                        <a:rPr lang="pt-BR" altLang="pt-BR" sz="24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mr>
                            </m:m>
                          </m:e>
                        </m:d>
                        <m:r>
                          <a:rPr lang="pt-BR" altLang="pt-BR" sz="2400" b="0" i="1" smtClean="0">
                            <a:latin typeface="Cambria Math" panose="02040503050406030204" pitchFamily="18" charset="0"/>
                          </a:rPr>
                          <m:t>,−</m:t>
                        </m:r>
                        <m:d>
                          <m:dPr>
                            <m:begChr m:val="|"/>
                            <m:endChr m:val="|"/>
                            <m:ctrlPr>
                              <a:rPr lang="pt-BR" altLang="pt-BR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2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pt-BR" altLang="pt-BR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r>
                                    <m:rPr>
                                      <m:brk m:alnAt="7"/>
                                    </m:rPr>
                                    <a:rPr lang="pt-BR" altLang="pt-BR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e>
                                  <m:r>
                                    <a:rPr lang="pt-BR" altLang="pt-BR" sz="24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</m:mr>
                              <m:mr>
                                <m:e>
                                  <m:sSub>
                                    <m:sSubPr>
                                      <m:ctrlPr>
                                        <a:rPr lang="pt-BR" altLang="pt-BR" sz="24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pt-BR" altLang="pt-BR" sz="2400" b="0" i="1" smtClean="0"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</m:e>
                                    <m:sub>
                                      <m:r>
                                        <a:rPr lang="pt-BR" altLang="pt-BR" sz="24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  <m:e>
                                  <m:sSub>
                                    <m:sSubPr>
                                      <m:ctrlPr>
                                        <a:rPr lang="pt-BR" altLang="pt-BR" sz="24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pt-BR" altLang="pt-BR" sz="2400" b="0" i="1" smtClean="0">
                                          <a:latin typeface="Cambria Math" panose="02040503050406030204" pitchFamily="18" charset="0"/>
                                        </a:rPr>
                                        <m:t>𝑐</m:t>
                                      </m:r>
                                    </m:e>
                                    <m:sub>
                                      <m:r>
                                        <a:rPr lang="pt-BR" altLang="pt-BR" sz="24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mr>
                            </m:m>
                          </m:e>
                        </m:d>
                        <m:r>
                          <a:rPr lang="pt-BR" altLang="pt-BR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d>
                          <m:dPr>
                            <m:begChr m:val="|"/>
                            <m:endChr m:val="|"/>
                            <m:ctrlPr>
                              <a:rPr lang="pt-BR" altLang="pt-BR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2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pt-BR" altLang="pt-BR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r>
                                    <m:rPr>
                                      <m:brk m:alnAt="7"/>
                                    </m:rPr>
                                    <a:rPr lang="pt-BR" altLang="pt-BR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e>
                                  <m:r>
                                    <a:rPr lang="pt-BR" altLang="pt-BR" sz="2400" b="0" i="1" smtClean="0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</m:mr>
                              <m:mr>
                                <m:e>
                                  <m:sSub>
                                    <m:sSubPr>
                                      <m:ctrlPr>
                                        <a:rPr lang="pt-BR" altLang="pt-BR" sz="24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pt-BR" altLang="pt-BR" sz="2400" b="0" i="1" smtClean="0"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</m:e>
                                    <m:sub>
                                      <m:r>
                                        <a:rPr lang="pt-BR" altLang="pt-BR" sz="24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  <m:e>
                                  <m:sSub>
                                    <m:sSubPr>
                                      <m:ctrlPr>
                                        <a:rPr lang="pt-BR" altLang="pt-BR" sz="24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pt-BR" altLang="pt-BR" sz="2400" b="0" i="1" smtClean="0">
                                          <a:latin typeface="Cambria Math" panose="02040503050406030204" pitchFamily="18" charset="0"/>
                                        </a:rPr>
                                        <m:t>𝑏</m:t>
                                      </m:r>
                                    </m:e>
                                    <m:sub>
                                      <m:r>
                                        <a:rPr lang="pt-BR" altLang="pt-BR" sz="24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mr>
                            </m:m>
                          </m:e>
                        </m:d>
                      </m:e>
                    </m:d>
                  </m:oMath>
                </a14:m>
                <a:endParaRPr lang="pt-BR" altLang="pt-BR" sz="2400" dirty="0" smtClean="0">
                  <a:latin typeface="Calibri" panose="020F0502020204030204" pitchFamily="34" charset="0"/>
                </a:endParaRPr>
              </a:p>
              <a:p>
                <a:pPr lvl="1" eaLnBrk="1" hangingPunct="1">
                  <a:lnSpc>
                    <a:spcPct val="110000"/>
                  </a:lnSpc>
                </a:pPr>
                <a:endParaRPr lang="el-GR" altLang="pt-BR" sz="2400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333" t="-943" r="-444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08480A-49D0-4D8D-B3A8-C99F46C799AC}" type="slidenum">
              <a:rPr lang="pt-BR" altLang="pt-BR"/>
              <a:pPr/>
              <a:t>14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657488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 smtClean="0"/>
              <a:t>O Espaço</a:t>
            </a:r>
            <a:r>
              <a:rPr lang="pt-BR" sz="7200" dirty="0" smtClean="0"/>
              <a:t/>
            </a:r>
            <a:br>
              <a:rPr lang="pt-BR" sz="7200" dirty="0" smtClean="0"/>
            </a:br>
            <a:r>
              <a:rPr lang="pt-BR" sz="2900" dirty="0" smtClean="0"/>
              <a:t>Produto Vetorial</a:t>
            </a:r>
            <a:endParaRPr lang="pt-BR" sz="29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579296" cy="4525963"/>
              </a:xfrm>
            </p:spPr>
            <p:txBody>
              <a:bodyPr/>
              <a:lstStyle/>
              <a:p>
                <a:r>
                  <a:rPr lang="pt-BR" sz="2800" dirty="0" smtClean="0"/>
                  <a:t>Método 1</a:t>
                </a:r>
              </a:p>
              <a:p>
                <a:pPr lvl="1"/>
                <a:r>
                  <a:rPr lang="pt-BR" sz="2400" dirty="0" smtClean="0"/>
                  <a:t>Forme a matriz 2 x 3 dada por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pt-BR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pt-BR" sz="24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pt-BR" sz="24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e>
                              <m:r>
                                <a:rPr lang="pt-BR" sz="24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e>
                              <m:r>
                                <a:rPr lang="pt-BR" sz="24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pt-BR" altLang="pt-BR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pt-BR" altLang="pt-BR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pt-BR" altLang="pt-BR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pt-BR" altLang="pt-BR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pt-BR" altLang="pt-BR" sz="2400" b="0" i="1" smtClean="0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lang="pt-BR" altLang="pt-BR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pt-BR" altLang="pt-BR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pt-BR" altLang="pt-BR" sz="24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pt-BR" altLang="pt-BR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  <m:r>
                      <a:rPr lang="pt-BR" sz="2400" b="0" i="0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pt-BR" sz="2400" dirty="0" smtClean="0"/>
                  <a:t> cuja primeira linha contém os componentes de </a:t>
                </a:r>
                <a:r>
                  <a:rPr lang="pt-BR" sz="2400" i="1" dirty="0" smtClean="0"/>
                  <a:t>u </a:t>
                </a:r>
                <a:r>
                  <a:rPr lang="pt-BR" sz="2400" dirty="0" smtClean="0"/>
                  <a:t>e cuja segunda linha contém os componentes de </a:t>
                </a:r>
                <a:r>
                  <a:rPr lang="pt-BR" sz="2400" i="1" dirty="0" smtClean="0"/>
                  <a:t>v</a:t>
                </a:r>
              </a:p>
              <a:p>
                <a:pPr lvl="1"/>
                <a:r>
                  <a:rPr lang="pt-BR" sz="2400" dirty="0" smtClean="0"/>
                  <a:t>Para obter o primeiro componente de </a:t>
                </a:r>
                <a:r>
                  <a:rPr lang="pt-BR" sz="2400" i="1" dirty="0" smtClean="0"/>
                  <a:t>u x v</a:t>
                </a:r>
                <a:r>
                  <a:rPr lang="pt-BR" sz="2400" dirty="0" smtClean="0"/>
                  <a:t>, delete a primeira coluna e tome o determinante; para obter o segundo componente, delete a segunda coluna e tome o negativo do determinante;  e para obter o terceiro componente, delete a terceira coluna e tome o determinante </a:t>
                </a:r>
                <a:endParaRPr lang="pt-BR" sz="2400" dirty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579296" cy="4525963"/>
              </a:xfrm>
              <a:blipFill rotWithShape="0">
                <a:blip r:embed="rId2"/>
                <a:stretch>
                  <a:fillRect l="-1279" t="-1348" r="-782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08480A-49D0-4D8D-B3A8-C99F46C799AC}" type="slidenum">
              <a:rPr lang="pt-BR" altLang="pt-BR"/>
              <a:pPr/>
              <a:t>15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0587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 smtClean="0"/>
              <a:t>O Espaço</a:t>
            </a:r>
            <a:r>
              <a:rPr lang="pt-BR" sz="5400" dirty="0" smtClean="0"/>
              <a:t/>
            </a:r>
            <a:br>
              <a:rPr lang="pt-BR" sz="5400" dirty="0" smtClean="0"/>
            </a:br>
            <a:r>
              <a:rPr lang="pt-BR" sz="2900" dirty="0" smtClean="0"/>
              <a:t>Produto Vetorial</a:t>
            </a:r>
            <a:endParaRPr lang="pt-BR" sz="29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eaLnBrk="1" hangingPunct="1">
                  <a:lnSpc>
                    <a:spcPct val="110000"/>
                  </a:lnSpc>
                </a:pPr>
                <a:r>
                  <a:rPr lang="pt-BR" altLang="pt-BR" sz="2800" dirty="0" smtClean="0">
                    <a:latin typeface="Calibri" panose="020F0502020204030204" pitchFamily="34" charset="0"/>
                  </a:rPr>
                  <a:t>Exemplo:</a:t>
                </a:r>
              </a:p>
              <a:p>
                <a:pPr lvl="1" eaLnBrk="1" hangingPunct="1">
                  <a:lnSpc>
                    <a:spcPct val="110000"/>
                  </a:lnSpc>
                  <a:buFont typeface="Wingdings" panose="05000000000000000000" pitchFamily="2" charset="2"/>
                  <a:buChar char="§"/>
                </a:pPr>
                <a:r>
                  <a:rPr lang="pt-BR" altLang="pt-BR" sz="2400" dirty="0" smtClean="0">
                    <a:latin typeface="Calibri" panose="020F0502020204030204" pitchFamily="34" charset="0"/>
                  </a:rPr>
                  <a:t>Sejam: u = (-1, 2, 4) e v = (1, 3, 5). Então </a:t>
                </a:r>
                <a:r>
                  <a:rPr lang="pt-BR" altLang="pt-BR" sz="2400" i="1" dirty="0" smtClean="0">
                    <a:latin typeface="Calibri" panose="020F0502020204030204" pitchFamily="34" charset="0"/>
                  </a:rPr>
                  <a:t>u</a:t>
                </a:r>
                <a:r>
                  <a:rPr lang="pt-BR" altLang="pt-BR" sz="2400" dirty="0" smtClean="0">
                    <a:latin typeface="Calibri" panose="020F0502020204030204" pitchFamily="34" charset="0"/>
                  </a:rPr>
                  <a:t> x </a:t>
                </a:r>
                <a:r>
                  <a:rPr lang="pt-BR" altLang="pt-BR" sz="2400" i="1" dirty="0" smtClean="0">
                    <a:latin typeface="Calibri" panose="020F0502020204030204" pitchFamily="34" charset="0"/>
                  </a:rPr>
                  <a:t>v</a:t>
                </a:r>
                <a:r>
                  <a:rPr lang="pt-BR" altLang="pt-BR" sz="2400" dirty="0" smtClean="0">
                    <a:latin typeface="Calibri" panose="020F0502020204030204" pitchFamily="34" charset="0"/>
                  </a:rPr>
                  <a:t> é:</a:t>
                </a:r>
              </a:p>
              <a:p>
                <a:pPr lvl="1" eaLnBrk="1" hangingPunct="1">
                  <a:lnSpc>
                    <a:spcPct val="110000"/>
                  </a:lnSpc>
                  <a:buFont typeface="Wingdings" panose="05000000000000000000" pitchFamily="2" charset="2"/>
                  <a:buChar char="§"/>
                </a:pPr>
                <a:endParaRPr lang="pt-BR" altLang="pt-BR" sz="2400" dirty="0">
                  <a:latin typeface="Calibri" panose="020F0502020204030204" pitchFamily="34" charset="0"/>
                </a:endParaRPr>
              </a:p>
              <a:p>
                <a:pPr lvl="1" eaLnBrk="1" hangingPunct="1">
                  <a:lnSpc>
                    <a:spcPct val="110000"/>
                  </a:lnSpc>
                  <a:buFont typeface="Wingdings" panose="05000000000000000000" pitchFamily="2" charset="2"/>
                  <a:buChar char="§"/>
                </a:pPr>
                <a:r>
                  <a:rPr lang="pt-BR" altLang="pt-BR" sz="2400" i="1" dirty="0" smtClean="0">
                    <a:latin typeface="Calibri" panose="020F0502020204030204" pitchFamily="34" charset="0"/>
                  </a:rPr>
                  <a:t>u x v </a:t>
                </a:r>
                <a:r>
                  <a:rPr lang="pt-BR" altLang="pt-BR" sz="2400" dirty="0" smtClean="0">
                    <a:latin typeface="Calibri" panose="020F0502020204030204" pitchFamily="34" charset="0"/>
                  </a:rPr>
                  <a:t>=</a:t>
                </a:r>
                <a:r>
                  <a:rPr lang="pt-BR" altLang="pt-BR" sz="2400" i="1" dirty="0" smtClean="0">
                    <a:latin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altLang="pt-BR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|"/>
                            <m:endChr m:val="|"/>
                            <m:ctrlPr>
                              <a:rPr lang="pt-BR" altLang="pt-BR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2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pt-BR" altLang="pt-BR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r>
                                    <m:rPr>
                                      <m:brk m:alnAt="7"/>
                                    </m:rPr>
                                    <a:rPr lang="pt-BR" altLang="pt-BR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e>
                                  <m:r>
                                    <a:rPr lang="pt-BR" altLang="pt-BR" sz="2400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e>
                              </m:mr>
                              <m:mr>
                                <m:e>
                                  <m:r>
                                    <a:rPr lang="pt-BR" altLang="pt-BR" sz="24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  <m:e>
                                  <m:r>
                                    <a:rPr lang="pt-BR" altLang="pt-BR" sz="240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mr>
                            </m:m>
                          </m:e>
                        </m:d>
                        <m:r>
                          <a:rPr lang="pt-BR" altLang="pt-BR" sz="2400" b="0" i="1" smtClean="0">
                            <a:latin typeface="Cambria Math" panose="02040503050406030204" pitchFamily="18" charset="0"/>
                          </a:rPr>
                          <m:t>,−</m:t>
                        </m:r>
                        <m:d>
                          <m:dPr>
                            <m:begChr m:val="|"/>
                            <m:endChr m:val="|"/>
                            <m:ctrlPr>
                              <a:rPr lang="pt-BR" altLang="pt-BR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2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pt-BR" altLang="pt-BR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r>
                                    <m:rPr>
                                      <m:brk m:alnAt="7"/>
                                    </m:rPr>
                                    <a:rPr lang="pt-BR" altLang="pt-BR" sz="2400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pt-BR" altLang="pt-BR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  <m:e>
                                  <m:r>
                                    <a:rPr lang="pt-BR" altLang="pt-BR" sz="2400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e>
                              </m:mr>
                              <m:mr>
                                <m:e>
                                  <m:r>
                                    <a:rPr lang="pt-BR" altLang="pt-BR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  <m:e>
                                  <m:r>
                                    <a:rPr lang="pt-BR" altLang="pt-BR" sz="240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mr>
                            </m:m>
                          </m:e>
                        </m:d>
                        <m:r>
                          <a:rPr lang="pt-BR" altLang="pt-BR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d>
                          <m:dPr>
                            <m:begChr m:val="|"/>
                            <m:endChr m:val="|"/>
                            <m:ctrlPr>
                              <a:rPr lang="pt-BR" altLang="pt-BR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2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pt-BR" altLang="pt-BR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r>
                                    <m:rPr>
                                      <m:brk m:alnAt="7"/>
                                    </m:rPr>
                                    <a:rPr lang="pt-BR" altLang="pt-BR" sz="2400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pt-BR" altLang="pt-BR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  <m:e>
                                  <m:r>
                                    <a:rPr lang="pt-BR" altLang="pt-BR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mr>
                              <m:mr>
                                <m:e>
                                  <m:r>
                                    <a:rPr lang="pt-BR" altLang="pt-BR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  <m:e>
                                  <m:r>
                                    <a:rPr lang="pt-BR" altLang="pt-BR" sz="24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mr>
                            </m:m>
                          </m:e>
                        </m:d>
                      </m:e>
                    </m:d>
                  </m:oMath>
                </a14:m>
                <a:endParaRPr lang="pt-BR" altLang="pt-BR" sz="2400" b="0" i="1" dirty="0" smtClean="0">
                  <a:latin typeface="Cambria Math" panose="02040503050406030204" pitchFamily="18" charset="0"/>
                </a:endParaRPr>
              </a:p>
              <a:p>
                <a:pPr marL="457200" lvl="1" indent="0" eaLnBrk="1" hangingPunct="1">
                  <a:lnSpc>
                    <a:spcPct val="110000"/>
                  </a:lnSpc>
                  <a:buNone/>
                </a:pPr>
                <a:r>
                  <a:rPr lang="pt-BR" altLang="pt-BR" b="0" dirty="0" smtClean="0"/>
                  <a:t>           </a:t>
                </a:r>
                <a14:m>
                  <m:oMath xmlns:m="http://schemas.openxmlformats.org/officeDocument/2006/math">
                    <m:r>
                      <a:rPr lang="pt-BR" altLang="pt-BR" b="0" i="1" smtClean="0">
                        <a:latin typeface="Cambria Math" panose="02040503050406030204" pitchFamily="18" charset="0"/>
                      </a:rPr>
                      <m:t>=(</m:t>
                    </m:r>
                    <m:d>
                      <m:dPr>
                        <m:ctrlPr>
                          <a:rPr lang="pt-BR" altLang="pt-BR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pt-BR" altLang="pt-BR" b="0" i="1" smtClean="0">
                            <a:latin typeface="Cambria Math" panose="02040503050406030204" pitchFamily="18" charset="0"/>
                          </a:rPr>
                          <m:t>10 −12</m:t>
                        </m:r>
                      </m:e>
                    </m:d>
                    <m:r>
                      <a:rPr lang="pt-BR" altLang="pt-BR" b="0" i="1" smtClean="0">
                        <a:latin typeface="Cambria Math" panose="02040503050406030204" pitchFamily="18" charset="0"/>
                      </a:rPr>
                      <m:t>, −</m:t>
                    </m:r>
                    <m:d>
                      <m:dPr>
                        <m:ctrlPr>
                          <a:rPr lang="pt-BR" altLang="pt-BR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pt-BR" altLang="pt-BR" b="0" i="1" smtClean="0">
                            <a:latin typeface="Cambria Math" panose="02040503050406030204" pitchFamily="18" charset="0"/>
                          </a:rPr>
                          <m:t>−5 −4</m:t>
                        </m:r>
                      </m:e>
                    </m:d>
                    <m:r>
                      <a:rPr lang="pt-BR" altLang="pt-BR" b="0" i="1" smtClean="0">
                        <a:latin typeface="Cambria Math" panose="02040503050406030204" pitchFamily="18" charset="0"/>
                      </a:rPr>
                      <m:t>, </m:t>
                    </m:r>
                    <m:d>
                      <m:dPr>
                        <m:ctrlPr>
                          <a:rPr lang="pt-BR" altLang="pt-BR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pt-BR" altLang="pt-BR" b="0" i="1" smtClean="0">
                            <a:latin typeface="Cambria Math" panose="02040503050406030204" pitchFamily="18" charset="0"/>
                          </a:rPr>
                          <m:t>−3−2</m:t>
                        </m:r>
                      </m:e>
                    </m:d>
                    <m:r>
                      <a:rPr lang="pt-BR" altLang="pt-BR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pt-BR" altLang="pt-BR" b="0" dirty="0" smtClean="0"/>
              </a:p>
              <a:p>
                <a:pPr marL="457200" lvl="1" indent="0" eaLnBrk="1" hangingPunct="1">
                  <a:lnSpc>
                    <a:spcPct val="110000"/>
                  </a:lnSpc>
                  <a:buNone/>
                </a:pPr>
                <a:r>
                  <a:rPr lang="pt-BR" altLang="pt-BR" dirty="0" smtClean="0">
                    <a:latin typeface="Calibri" panose="020F0502020204030204" pitchFamily="34" charset="0"/>
                  </a:rPr>
                  <a:t>Assim, </a:t>
                </a:r>
                <a:r>
                  <a:rPr lang="pt-BR" altLang="pt-BR" i="1" dirty="0" smtClean="0">
                    <a:latin typeface="Calibri" panose="020F0502020204030204" pitchFamily="34" charset="0"/>
                  </a:rPr>
                  <a:t>u</a:t>
                </a:r>
                <a:r>
                  <a:rPr lang="pt-BR" altLang="pt-BR" dirty="0" smtClean="0">
                    <a:latin typeface="Calibri" panose="020F0502020204030204" pitchFamily="34" charset="0"/>
                  </a:rPr>
                  <a:t> x </a:t>
                </a:r>
                <a:r>
                  <a:rPr lang="pt-BR" altLang="pt-BR" i="1" dirty="0" smtClean="0">
                    <a:latin typeface="Calibri" panose="020F0502020204030204" pitchFamily="34" charset="0"/>
                  </a:rPr>
                  <a:t>v</a:t>
                </a:r>
                <a:r>
                  <a:rPr lang="pt-BR" altLang="pt-BR" dirty="0" smtClean="0">
                    <a:latin typeface="Calibri" panose="020F0502020204030204" pitchFamily="34" charset="0"/>
                  </a:rPr>
                  <a:t> é: (-2,9,-5)</a:t>
                </a:r>
              </a:p>
              <a:p>
                <a:pPr lvl="1" eaLnBrk="1" hangingPunct="1">
                  <a:lnSpc>
                    <a:spcPct val="110000"/>
                  </a:lnSpc>
                  <a:buFont typeface="Wingdings" panose="05000000000000000000" pitchFamily="2" charset="2"/>
                  <a:buChar char="§"/>
                </a:pPr>
                <a:endParaRPr lang="pt-BR" altLang="pt-BR" sz="2400" dirty="0" smtClean="0">
                  <a:latin typeface="Calibri" panose="020F0502020204030204" pitchFamily="34" charset="0"/>
                </a:endParaRPr>
              </a:p>
              <a:p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333" t="-943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08480A-49D0-4D8D-B3A8-C99F46C799AC}" type="slidenum">
              <a:rPr lang="pt-BR" altLang="pt-BR"/>
              <a:pPr/>
              <a:t>16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739931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D825BCD-70F7-44B5-B21B-FF6C52D58551}" type="slidenum">
              <a:rPr lang="pt-BR" altLang="pt-BR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17</a:t>
            </a:fld>
            <a:endParaRPr lang="pt-BR" altLang="pt-BR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BR" sz="4000" dirty="0" smtClean="0"/>
              <a:t>O Espaço</a:t>
            </a:r>
            <a:br>
              <a:rPr lang="pt-BR" sz="4000" dirty="0" smtClean="0"/>
            </a:br>
            <a:r>
              <a:rPr lang="pt-BR" sz="3200" dirty="0" smtClean="0"/>
              <a:t>Produto Vetorial</a:t>
            </a:r>
            <a:endParaRPr lang="pt-BR" sz="4000" dirty="0" smtClean="0"/>
          </a:p>
        </p:txBody>
      </p:sp>
      <p:sp>
        <p:nvSpPr>
          <p:cNvPr id="15364" name="Rectangle 3"/>
          <p:cNvSpPr>
            <a:spLocks/>
          </p:cNvSpPr>
          <p:nvPr/>
        </p:nvSpPr>
        <p:spPr bwMode="auto">
          <a:xfrm>
            <a:off x="457200" y="1600200"/>
            <a:ext cx="8507288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Como calcular o produto vetorial (Método 2):</a:t>
            </a:r>
          </a:p>
          <a:p>
            <a:pPr lvl="1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Sejam: </a:t>
            </a:r>
            <a:r>
              <a:rPr lang="pt-BR" altLang="pt-BR" sz="2000" dirty="0">
                <a:solidFill>
                  <a:prstClr val="black"/>
                </a:solidFill>
                <a:latin typeface="Calibri" panose="020F0502020204030204" pitchFamily="34" charset="0"/>
              </a:rPr>
              <a:t>i = (1, 0, 0), j = (0, 1, 0) e k = (0, 0, 1)</a:t>
            </a:r>
          </a:p>
          <a:p>
            <a:pPr lvl="2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pt-BR" altLang="pt-BR" sz="2000" dirty="0">
                <a:solidFill>
                  <a:prstClr val="black"/>
                </a:solidFill>
                <a:latin typeface="Calibri" panose="020F0502020204030204" pitchFamily="34" charset="0"/>
              </a:rPr>
              <a:t>Vetores de comprimento 1 chamados de vetores unitários canônicos do espaço tridimensional</a:t>
            </a:r>
          </a:p>
          <a:p>
            <a:pPr marL="1257300" lvl="2" indent="-342900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pt-BR" altLang="pt-BR" sz="2000" dirty="0">
                <a:solidFill>
                  <a:prstClr val="black"/>
                </a:solidFill>
                <a:latin typeface="Calibri" panose="020F0502020204030204" pitchFamily="34" charset="0"/>
              </a:rPr>
              <a:t>Cada vetor v = (x, y, z) pode ser expresso em termos de i, j e k: </a:t>
            </a:r>
          </a:p>
          <a:p>
            <a:pPr marL="1714500" lvl="3" indent="-342900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pt-BR" altLang="pt-BR" sz="2000" dirty="0">
                <a:solidFill>
                  <a:prstClr val="black"/>
                </a:solidFill>
                <a:latin typeface="Calibri" panose="020F0502020204030204" pitchFamily="34" charset="0"/>
              </a:rPr>
              <a:t>v = (x, y, z) = x(1,0,0) + y(0,1,0) + z(0,0,1)) = v</a:t>
            </a:r>
            <a:r>
              <a:rPr lang="pt-BR" altLang="pt-BR" sz="20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1</a:t>
            </a:r>
            <a:r>
              <a:rPr lang="pt-BR" altLang="pt-BR" sz="2000" b="1" dirty="0">
                <a:solidFill>
                  <a:prstClr val="black"/>
                </a:solidFill>
                <a:latin typeface="Calibri" panose="020F0502020204030204" pitchFamily="34" charset="0"/>
              </a:rPr>
              <a:t>i</a:t>
            </a:r>
            <a:r>
              <a:rPr lang="pt-BR" altLang="pt-BR" sz="2000" dirty="0">
                <a:solidFill>
                  <a:prstClr val="black"/>
                </a:solidFill>
                <a:latin typeface="Calibri" panose="020F0502020204030204" pitchFamily="34" charset="0"/>
              </a:rPr>
              <a:t> + v</a:t>
            </a:r>
            <a:r>
              <a:rPr lang="pt-BR" altLang="pt-BR" sz="20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2</a:t>
            </a:r>
            <a:r>
              <a:rPr lang="pt-BR" altLang="pt-BR" sz="2000" b="1" dirty="0">
                <a:solidFill>
                  <a:prstClr val="black"/>
                </a:solidFill>
                <a:latin typeface="Calibri" panose="020F0502020204030204" pitchFamily="34" charset="0"/>
              </a:rPr>
              <a:t>j</a:t>
            </a:r>
            <a:r>
              <a:rPr lang="pt-BR" altLang="pt-BR" sz="2000" dirty="0">
                <a:solidFill>
                  <a:prstClr val="black"/>
                </a:solidFill>
                <a:latin typeface="Calibri" panose="020F0502020204030204" pitchFamily="34" charset="0"/>
              </a:rPr>
              <a:t> + v</a:t>
            </a:r>
            <a:r>
              <a:rPr lang="pt-BR" altLang="pt-BR" sz="20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3</a:t>
            </a:r>
            <a:r>
              <a:rPr lang="pt-BR" altLang="pt-BR" sz="2000" b="1" dirty="0">
                <a:solidFill>
                  <a:prstClr val="black"/>
                </a:solidFill>
                <a:latin typeface="Calibri" panose="020F0502020204030204" pitchFamily="34" charset="0"/>
              </a:rPr>
              <a:t>k</a:t>
            </a:r>
          </a:p>
          <a:p>
            <a:pPr lvl="1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endParaRPr lang="pt-BR" altLang="pt-BR" sz="24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1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O produto vetorial é dado pelo cálculo do determinante da matriz:</a:t>
            </a:r>
            <a:endParaRPr lang="el-GR" altLang="pt-BR" sz="24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15365" name="Text Box 15"/>
          <p:cNvSpPr txBox="1">
            <a:spLocks noChangeArrowheads="1"/>
          </p:cNvSpPr>
          <p:nvPr/>
        </p:nvSpPr>
        <p:spPr bwMode="auto">
          <a:xfrm>
            <a:off x="3460923" y="5293657"/>
            <a:ext cx="2302233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pt-BR" sz="2000" dirty="0" err="1">
                <a:solidFill>
                  <a:prstClr val="black"/>
                </a:solidFill>
              </a:rPr>
              <a:t>i</a:t>
            </a:r>
            <a:r>
              <a:rPr lang="en-US" altLang="pt-BR" sz="2000" dirty="0">
                <a:solidFill>
                  <a:prstClr val="black"/>
                </a:solidFill>
              </a:rPr>
              <a:t>	j	k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pt-BR" sz="2000" dirty="0">
                <a:solidFill>
                  <a:prstClr val="black"/>
                </a:solidFill>
              </a:rPr>
              <a:t>a	b	c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pt-BR" sz="2000" dirty="0">
                <a:solidFill>
                  <a:prstClr val="black"/>
                </a:solidFill>
              </a:rPr>
              <a:t>a1	b1	c1</a:t>
            </a:r>
          </a:p>
        </p:txBody>
      </p:sp>
      <p:sp>
        <p:nvSpPr>
          <p:cNvPr id="15367" name="Line 17"/>
          <p:cNvSpPr>
            <a:spLocks noChangeShapeType="1"/>
          </p:cNvSpPr>
          <p:nvPr/>
        </p:nvSpPr>
        <p:spPr bwMode="auto">
          <a:xfrm>
            <a:off x="5652120" y="5325452"/>
            <a:ext cx="21867" cy="936104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Line 17"/>
          <p:cNvSpPr>
            <a:spLocks noChangeShapeType="1"/>
          </p:cNvSpPr>
          <p:nvPr/>
        </p:nvSpPr>
        <p:spPr bwMode="auto">
          <a:xfrm>
            <a:off x="3491880" y="5345345"/>
            <a:ext cx="21867" cy="936104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015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ço Reservado para Número de Slid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BAA3F73-8B50-482E-AD83-13A8F631761D}" type="slidenum">
              <a:rPr lang="pt-BR" altLang="pt-BR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18</a:t>
            </a:fld>
            <a:endParaRPr lang="pt-BR" altLang="pt-BR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BR" sz="4000" smtClean="0"/>
              <a:t>O Espaço</a:t>
            </a:r>
            <a:br>
              <a:rPr lang="pt-BR" sz="4000" smtClean="0"/>
            </a:br>
            <a:r>
              <a:rPr lang="pt-BR" sz="3200" smtClean="0"/>
              <a:t>Produto Vetorial</a:t>
            </a:r>
            <a:endParaRPr lang="pt-BR" sz="4000" smtClean="0"/>
          </a:p>
        </p:txBody>
      </p:sp>
      <p:sp>
        <p:nvSpPr>
          <p:cNvPr id="16388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Exemplo:</a:t>
            </a:r>
          </a:p>
          <a:p>
            <a:pPr lvl="1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Sejam: u = (-1, 2, 4) e v = (1, 3, 5). Então </a:t>
            </a:r>
            <a:r>
              <a:rPr lang="pt-BR" altLang="pt-BR" sz="2400" i="1" dirty="0">
                <a:solidFill>
                  <a:prstClr val="black"/>
                </a:solidFill>
                <a:latin typeface="Calibri" panose="020F0502020204030204" pitchFamily="34" charset="0"/>
              </a:rPr>
              <a:t>u</a:t>
            </a: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 x </a:t>
            </a:r>
            <a:r>
              <a:rPr lang="pt-BR" altLang="pt-BR" sz="2400" i="1" dirty="0">
                <a:solidFill>
                  <a:prstClr val="black"/>
                </a:solidFill>
                <a:latin typeface="Calibri" panose="020F0502020204030204" pitchFamily="34" charset="0"/>
              </a:rPr>
              <a:t>v</a:t>
            </a: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 é:</a:t>
            </a:r>
          </a:p>
          <a:p>
            <a:pPr lvl="1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endParaRPr lang="pt-BR" altLang="pt-BR" sz="24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1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endParaRPr lang="pt-BR" altLang="pt-BR" sz="24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1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endParaRPr lang="pt-BR" altLang="pt-BR" sz="24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1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endParaRPr lang="pt-BR" altLang="pt-BR" sz="24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1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Assim, </a:t>
            </a:r>
            <a:r>
              <a:rPr lang="pt-BR" altLang="pt-BR" sz="2400" i="1" dirty="0">
                <a:solidFill>
                  <a:prstClr val="black"/>
                </a:solidFill>
                <a:latin typeface="Calibri" panose="020F0502020204030204" pitchFamily="34" charset="0"/>
              </a:rPr>
              <a:t>u</a:t>
            </a: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 x </a:t>
            </a:r>
            <a:r>
              <a:rPr lang="pt-BR" altLang="pt-BR" sz="2400" i="1" dirty="0">
                <a:solidFill>
                  <a:prstClr val="black"/>
                </a:solidFill>
                <a:latin typeface="Calibri" panose="020F0502020204030204" pitchFamily="34" charset="0"/>
              </a:rPr>
              <a:t>v</a:t>
            </a: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 é: (-2, 9, -5)</a:t>
            </a:r>
          </a:p>
        </p:txBody>
      </p:sp>
      <p:sp>
        <p:nvSpPr>
          <p:cNvPr id="16389" name="Text Box 4"/>
          <p:cNvSpPr txBox="1">
            <a:spLocks noChangeArrowheads="1"/>
          </p:cNvSpPr>
          <p:nvPr/>
        </p:nvSpPr>
        <p:spPr bwMode="auto">
          <a:xfrm>
            <a:off x="663575" y="3033713"/>
            <a:ext cx="2182813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pt-BR" sz="2400" dirty="0">
                <a:solidFill>
                  <a:prstClr val="black"/>
                </a:solidFill>
              </a:rPr>
              <a:t> </a:t>
            </a:r>
            <a:r>
              <a:rPr lang="en-US" altLang="pt-BR" sz="2400" dirty="0" err="1">
                <a:solidFill>
                  <a:prstClr val="black"/>
                </a:solidFill>
              </a:rPr>
              <a:t>i</a:t>
            </a:r>
            <a:r>
              <a:rPr lang="en-US" altLang="pt-BR" sz="2400" dirty="0">
                <a:solidFill>
                  <a:prstClr val="black"/>
                </a:solidFill>
              </a:rPr>
              <a:t>	j	k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pt-BR" sz="2400" dirty="0">
                <a:solidFill>
                  <a:prstClr val="black"/>
                </a:solidFill>
              </a:rPr>
              <a:t>-1	2	4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pt-BR" sz="2400" dirty="0">
                <a:solidFill>
                  <a:prstClr val="black"/>
                </a:solidFill>
              </a:rPr>
              <a:t> 1	3	5</a:t>
            </a:r>
          </a:p>
        </p:txBody>
      </p:sp>
      <p:sp>
        <p:nvSpPr>
          <p:cNvPr id="16390" name="Line 5"/>
          <p:cNvSpPr>
            <a:spLocks noChangeShapeType="1"/>
          </p:cNvSpPr>
          <p:nvPr/>
        </p:nvSpPr>
        <p:spPr bwMode="auto">
          <a:xfrm>
            <a:off x="611188" y="3068638"/>
            <a:ext cx="0" cy="11525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391" name="Line 6"/>
          <p:cNvSpPr>
            <a:spLocks noChangeShapeType="1"/>
          </p:cNvSpPr>
          <p:nvPr/>
        </p:nvSpPr>
        <p:spPr bwMode="auto">
          <a:xfrm>
            <a:off x="2987675" y="3068638"/>
            <a:ext cx="0" cy="11525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392" name="Text Box 7"/>
          <p:cNvSpPr txBox="1">
            <a:spLocks noChangeArrowheads="1"/>
          </p:cNvSpPr>
          <p:nvPr/>
        </p:nvSpPr>
        <p:spPr bwMode="auto">
          <a:xfrm>
            <a:off x="3111500" y="3303588"/>
            <a:ext cx="3973513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pt-BR" sz="2400" dirty="0">
                <a:solidFill>
                  <a:prstClr val="black"/>
                </a:solidFill>
              </a:rPr>
              <a:t>= 10i – 12i + 4j + 5j – 3k -2k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pt-BR" sz="2400" dirty="0">
                <a:solidFill>
                  <a:prstClr val="black"/>
                </a:solidFill>
              </a:rPr>
              <a:t>= -2i +9j -5k = (-2, 9, -5)</a:t>
            </a:r>
          </a:p>
        </p:txBody>
      </p:sp>
    </p:spTree>
    <p:extLst>
      <p:ext uri="{BB962C8B-B14F-4D97-AF65-F5344CB8AC3E}">
        <p14:creationId xmlns:p14="http://schemas.microsoft.com/office/powerpoint/2010/main" val="2804825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ço Reservado para Número de Slid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7B6EC09-E7E9-499B-96CC-2C50A675D035}" type="slidenum">
              <a:rPr lang="pt-BR" altLang="pt-BR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19</a:t>
            </a:fld>
            <a:endParaRPr lang="pt-BR" altLang="pt-BR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BR" sz="4000" smtClean="0"/>
              <a:t>O Espaço</a:t>
            </a:r>
            <a:br>
              <a:rPr lang="pt-BR" sz="4000" smtClean="0"/>
            </a:br>
            <a:r>
              <a:rPr lang="pt-BR" sz="3200" smtClean="0"/>
              <a:t>Produto Vetorial</a:t>
            </a:r>
            <a:endParaRPr lang="pt-BR" sz="4000" smtClean="0"/>
          </a:p>
        </p:txBody>
      </p:sp>
      <p:sp>
        <p:nvSpPr>
          <p:cNvPr id="17412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pt-BR" altLang="pt-BR" sz="2800">
                <a:solidFill>
                  <a:prstClr val="black"/>
                </a:solidFill>
                <a:latin typeface="Calibri" panose="020F0502020204030204" pitchFamily="34" charset="0"/>
              </a:rPr>
              <a:t>OBS: O produto vetorial não é comutativo</a:t>
            </a:r>
          </a:p>
          <a:p>
            <a:pPr lvl="1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pt-BR" altLang="pt-BR" sz="2400">
                <a:solidFill>
                  <a:prstClr val="black"/>
                </a:solidFill>
                <a:latin typeface="Calibri" panose="020F0502020204030204" pitchFamily="34" charset="0"/>
              </a:rPr>
              <a:t>No exemplo anterior:</a:t>
            </a:r>
          </a:p>
          <a:p>
            <a:pPr lvl="1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endParaRPr lang="pt-BR" altLang="pt-BR" sz="240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1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endParaRPr lang="pt-BR" altLang="pt-BR" sz="240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1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endParaRPr lang="pt-BR" altLang="pt-BR" sz="240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1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endParaRPr lang="pt-BR" altLang="pt-BR" sz="240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1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pt-BR" altLang="pt-BR" sz="2400">
                <a:solidFill>
                  <a:prstClr val="black"/>
                </a:solidFill>
                <a:latin typeface="Calibri" panose="020F0502020204030204" pitchFamily="34" charset="0"/>
              </a:rPr>
              <a:t>Assim, </a:t>
            </a:r>
            <a:r>
              <a:rPr lang="pt-BR" altLang="pt-BR" sz="2400" i="1">
                <a:solidFill>
                  <a:prstClr val="black"/>
                </a:solidFill>
                <a:latin typeface="Calibri" panose="020F0502020204030204" pitchFamily="34" charset="0"/>
              </a:rPr>
              <a:t>v</a:t>
            </a:r>
            <a:r>
              <a:rPr lang="pt-BR" altLang="pt-BR" sz="2400">
                <a:solidFill>
                  <a:prstClr val="black"/>
                </a:solidFill>
                <a:latin typeface="Calibri" panose="020F0502020204030204" pitchFamily="34" charset="0"/>
              </a:rPr>
              <a:t> x u é: (2, -9, 5) = -(</a:t>
            </a:r>
            <a:r>
              <a:rPr lang="pt-BR" altLang="pt-BR" sz="2400" i="1">
                <a:solidFill>
                  <a:prstClr val="black"/>
                </a:solidFill>
                <a:latin typeface="Calibri" panose="020F0502020204030204" pitchFamily="34" charset="0"/>
              </a:rPr>
              <a:t>u </a:t>
            </a:r>
            <a:r>
              <a:rPr lang="pt-BR" altLang="pt-BR" sz="2400">
                <a:solidFill>
                  <a:prstClr val="black"/>
                </a:solidFill>
                <a:latin typeface="Calibri" panose="020F0502020204030204" pitchFamily="34" charset="0"/>
              </a:rPr>
              <a:t>x </a:t>
            </a:r>
            <a:r>
              <a:rPr lang="pt-BR" altLang="pt-BR" sz="2400" i="1">
                <a:solidFill>
                  <a:prstClr val="black"/>
                </a:solidFill>
                <a:latin typeface="Calibri" panose="020F0502020204030204" pitchFamily="34" charset="0"/>
              </a:rPr>
              <a:t>v</a:t>
            </a:r>
            <a:r>
              <a:rPr lang="pt-BR" altLang="pt-BR" sz="2400">
                <a:solidFill>
                  <a:prstClr val="black"/>
                </a:solidFill>
                <a:latin typeface="Calibri" panose="020F0502020204030204" pitchFamily="34" charset="0"/>
              </a:rPr>
              <a:t>)</a:t>
            </a:r>
          </a:p>
        </p:txBody>
      </p:sp>
      <p:sp>
        <p:nvSpPr>
          <p:cNvPr id="17413" name="Text Box 4"/>
          <p:cNvSpPr txBox="1">
            <a:spLocks noChangeArrowheads="1"/>
          </p:cNvSpPr>
          <p:nvPr/>
        </p:nvSpPr>
        <p:spPr bwMode="auto">
          <a:xfrm>
            <a:off x="663575" y="3033713"/>
            <a:ext cx="2182813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pt-BR" sz="2400">
                <a:solidFill>
                  <a:prstClr val="black"/>
                </a:solidFill>
              </a:rPr>
              <a:t> i	j	k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pt-BR" sz="2400">
                <a:solidFill>
                  <a:prstClr val="black"/>
                </a:solidFill>
              </a:rPr>
              <a:t> 1	3	5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pt-BR" sz="2400">
                <a:solidFill>
                  <a:prstClr val="black"/>
                </a:solidFill>
              </a:rPr>
              <a:t>-1	2	4</a:t>
            </a:r>
          </a:p>
        </p:txBody>
      </p:sp>
      <p:sp>
        <p:nvSpPr>
          <p:cNvPr id="17414" name="Line 5"/>
          <p:cNvSpPr>
            <a:spLocks noChangeShapeType="1"/>
          </p:cNvSpPr>
          <p:nvPr/>
        </p:nvSpPr>
        <p:spPr bwMode="auto">
          <a:xfrm>
            <a:off x="611188" y="3068638"/>
            <a:ext cx="0" cy="11525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5" name="Line 6"/>
          <p:cNvSpPr>
            <a:spLocks noChangeShapeType="1"/>
          </p:cNvSpPr>
          <p:nvPr/>
        </p:nvSpPr>
        <p:spPr bwMode="auto">
          <a:xfrm>
            <a:off x="2987675" y="3068638"/>
            <a:ext cx="0" cy="11525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6" name="Text Box 7"/>
          <p:cNvSpPr txBox="1">
            <a:spLocks noChangeArrowheads="1"/>
          </p:cNvSpPr>
          <p:nvPr/>
        </p:nvSpPr>
        <p:spPr bwMode="auto">
          <a:xfrm>
            <a:off x="3111500" y="3303588"/>
            <a:ext cx="399097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pt-BR" sz="2400">
                <a:solidFill>
                  <a:prstClr val="black"/>
                </a:solidFill>
              </a:rPr>
              <a:t>= 12i – 10i - 5j - 4j + 2k + 3k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pt-BR" sz="2400">
                <a:solidFill>
                  <a:prstClr val="black"/>
                </a:solidFill>
              </a:rPr>
              <a:t>= (2, -9, 5)</a:t>
            </a:r>
          </a:p>
        </p:txBody>
      </p:sp>
    </p:spTree>
    <p:extLst>
      <p:ext uri="{BB962C8B-B14F-4D97-AF65-F5344CB8AC3E}">
        <p14:creationId xmlns:p14="http://schemas.microsoft.com/office/powerpoint/2010/main" val="284584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Sumário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 espaço</a:t>
            </a:r>
          </a:p>
          <a:p>
            <a:pPr lvl="1"/>
            <a:r>
              <a:rPr lang="pt-BR" dirty="0" smtClean="0"/>
              <a:t>Sistema </a:t>
            </a:r>
            <a:r>
              <a:rPr lang="pt-BR" dirty="0"/>
              <a:t>de </a:t>
            </a:r>
            <a:r>
              <a:rPr lang="pt-BR" dirty="0" smtClean="0"/>
              <a:t>coordenadas</a:t>
            </a:r>
          </a:p>
          <a:p>
            <a:pPr lvl="1"/>
            <a:r>
              <a:rPr lang="pt-BR" dirty="0" smtClean="0"/>
              <a:t>Distância </a:t>
            </a:r>
            <a:r>
              <a:rPr lang="pt-BR" dirty="0"/>
              <a:t>entre </a:t>
            </a:r>
            <a:r>
              <a:rPr lang="pt-BR" dirty="0" smtClean="0"/>
              <a:t>pontos</a:t>
            </a:r>
          </a:p>
          <a:p>
            <a:pPr lvl="1"/>
            <a:r>
              <a:rPr lang="pt-BR" dirty="0" smtClean="0"/>
              <a:t>Vetores </a:t>
            </a:r>
            <a:r>
              <a:rPr lang="pt-BR" dirty="0"/>
              <a:t>no </a:t>
            </a:r>
            <a:r>
              <a:rPr lang="pt-BR" dirty="0" smtClean="0"/>
              <a:t>espaço</a:t>
            </a:r>
          </a:p>
          <a:p>
            <a:pPr lvl="1"/>
            <a:r>
              <a:rPr lang="pt-BR" dirty="0" smtClean="0"/>
              <a:t>Produto vetorial</a:t>
            </a:r>
          </a:p>
          <a:p>
            <a:pPr lvl="1"/>
            <a:r>
              <a:rPr lang="pt-BR" dirty="0" smtClean="0"/>
              <a:t>Produto misto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08480A-49D0-4D8D-B3A8-C99F46C799AC}" type="slidenum">
              <a:rPr lang="pt-BR" altLang="pt-BR"/>
              <a:pPr/>
              <a:t>2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3870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3E81796-7A45-423E-86E3-C7512A276627}" type="slidenum">
              <a:rPr lang="pt-BR" altLang="pt-BR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20</a:t>
            </a:fld>
            <a:endParaRPr lang="pt-BR" altLang="pt-BR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BR" sz="4000" dirty="0" smtClean="0"/>
              <a:t>O Espaço</a:t>
            </a:r>
            <a:br>
              <a:rPr lang="pt-BR" sz="4000" dirty="0" smtClean="0"/>
            </a:br>
            <a:r>
              <a:rPr lang="pt-BR" sz="3200" dirty="0" smtClean="0"/>
              <a:t>Produto Vetorial</a:t>
            </a:r>
            <a:endParaRPr lang="pt-BR" sz="4000" dirty="0" smtClean="0"/>
          </a:p>
        </p:txBody>
      </p:sp>
      <p:sp>
        <p:nvSpPr>
          <p:cNvPr id="18436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Proposição: Quaisquer que sejam os vetores não-nulos </a:t>
            </a:r>
            <a:r>
              <a:rPr lang="pt-BR" altLang="pt-BR" sz="2800" i="1" dirty="0">
                <a:solidFill>
                  <a:prstClr val="black"/>
                </a:solidFill>
                <a:latin typeface="Calibri" panose="020F0502020204030204" pitchFamily="34" charset="0"/>
              </a:rPr>
              <a:t>u</a:t>
            </a: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 e </a:t>
            </a:r>
            <a:r>
              <a:rPr lang="pt-BR" altLang="pt-BR" sz="2800" i="1" dirty="0">
                <a:solidFill>
                  <a:prstClr val="black"/>
                </a:solidFill>
                <a:latin typeface="Calibri" panose="020F0502020204030204" pitchFamily="34" charset="0"/>
              </a:rPr>
              <a:t>v</a:t>
            </a: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 de R</a:t>
            </a:r>
            <a:r>
              <a:rPr lang="pt-BR" altLang="pt-BR" sz="2800" baseline="30000" dirty="0">
                <a:solidFill>
                  <a:prstClr val="black"/>
                </a:solidFill>
                <a:latin typeface="Calibri" panose="020F0502020204030204" pitchFamily="34" charset="0"/>
              </a:rPr>
              <a:t>3</a:t>
            </a: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, tem-se:</a:t>
            </a:r>
          </a:p>
          <a:p>
            <a:pPr lvl="1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||u X v|| = ||u|| ||v|| </a:t>
            </a:r>
            <a:r>
              <a:rPr lang="pt-BR" altLang="pt-BR" sz="2400" dirty="0" err="1">
                <a:solidFill>
                  <a:prstClr val="black"/>
                </a:solidFill>
                <a:latin typeface="Calibri" panose="020F0502020204030204" pitchFamily="34" charset="0"/>
              </a:rPr>
              <a:t>sen</a:t>
            </a: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l-G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θ</a:t>
            </a:r>
            <a:endParaRPr lang="pt-BR" altLang="pt-BR" sz="24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onde </a:t>
            </a:r>
            <a:r>
              <a:rPr lang="el-G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θ</a:t>
            </a: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 é o ângulo entre </a:t>
            </a:r>
            <a:r>
              <a:rPr lang="pt-BR" altLang="pt-BR" sz="2800" i="1" dirty="0">
                <a:solidFill>
                  <a:prstClr val="black"/>
                </a:solidFill>
                <a:latin typeface="Calibri" panose="020F0502020204030204" pitchFamily="34" charset="0"/>
              </a:rPr>
              <a:t>u</a:t>
            </a: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 e </a:t>
            </a:r>
            <a:r>
              <a:rPr lang="pt-BR" altLang="pt-BR" sz="2800" i="1" dirty="0">
                <a:solidFill>
                  <a:prstClr val="black"/>
                </a:solidFill>
                <a:latin typeface="Calibri" panose="020F0502020204030204" pitchFamily="34" charset="0"/>
              </a:rPr>
              <a:t>v</a:t>
            </a: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17712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 smtClean="0"/>
              <a:t>O Espaço</a:t>
            </a:r>
            <a:r>
              <a:rPr lang="pt-BR" sz="5400" dirty="0" smtClean="0"/>
              <a:t/>
            </a:r>
            <a:br>
              <a:rPr lang="pt-BR" sz="5400" dirty="0" smtClean="0"/>
            </a:br>
            <a:r>
              <a:rPr lang="pt-BR" sz="2900" dirty="0" smtClean="0"/>
              <a:t>Produto Vetorial</a:t>
            </a:r>
            <a:endParaRPr lang="pt-BR" sz="29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pt-BR" altLang="pt-BR" sz="2400" dirty="0" smtClean="0">
                <a:latin typeface="Calibri" panose="020F0502020204030204" pitchFamily="34" charset="0"/>
              </a:rPr>
              <a:t>||u X v|| = ||u|| ||v|| </a:t>
            </a:r>
            <a:r>
              <a:rPr lang="pt-BR" altLang="pt-BR" sz="2400" dirty="0" err="1" smtClean="0">
                <a:latin typeface="Calibri" panose="020F0502020204030204" pitchFamily="34" charset="0"/>
              </a:rPr>
              <a:t>sen</a:t>
            </a:r>
            <a:r>
              <a:rPr lang="pt-BR" altLang="pt-BR" sz="2400" dirty="0" smtClean="0">
                <a:latin typeface="Calibri" panose="020F0502020204030204" pitchFamily="34" charset="0"/>
              </a:rPr>
              <a:t> </a:t>
            </a:r>
            <a:r>
              <a:rPr lang="el-GR" altLang="pt-BR" sz="2400" dirty="0" smtClean="0">
                <a:latin typeface="Calibri" panose="020F0502020204030204" pitchFamily="34" charset="0"/>
              </a:rPr>
              <a:t>θ</a:t>
            </a:r>
            <a:endParaRPr lang="pt-BR" altLang="pt-BR" sz="2400" dirty="0" smtClean="0">
              <a:latin typeface="Calibri" panose="020F0502020204030204" pitchFamily="34" charset="0"/>
            </a:endParaRP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pt-BR" altLang="pt-BR" sz="2400" b="1" dirty="0" smtClean="0">
                <a:latin typeface="Calibri" panose="020F0502020204030204" pitchFamily="34" charset="0"/>
              </a:rPr>
              <a:t>Prova</a:t>
            </a:r>
          </a:p>
          <a:p>
            <a:pPr marL="742950" lvl="2" indent="-342900"/>
            <a:r>
              <a:rPr lang="pt-BR" altLang="pt-BR" sz="2000" dirty="0" smtClean="0">
                <a:latin typeface="Calibri" panose="020F0502020204030204" pitchFamily="34" charset="0"/>
              </a:rPr>
              <a:t>A partir de ||u X v||</a:t>
            </a:r>
            <a:r>
              <a:rPr lang="pt-BR" altLang="pt-BR" sz="2000" baseline="30000" dirty="0" smtClean="0">
                <a:latin typeface="Calibri" panose="020F0502020204030204" pitchFamily="34" charset="0"/>
              </a:rPr>
              <a:t>2</a:t>
            </a:r>
            <a:r>
              <a:rPr lang="pt-BR" altLang="pt-BR" sz="2000" dirty="0" smtClean="0">
                <a:latin typeface="Calibri" panose="020F0502020204030204" pitchFamily="34" charset="0"/>
              </a:rPr>
              <a:t> = ||u||</a:t>
            </a:r>
            <a:r>
              <a:rPr lang="pt-BR" altLang="pt-BR" sz="2000" baseline="30000" dirty="0" smtClean="0">
                <a:latin typeface="Calibri" panose="020F0502020204030204" pitchFamily="34" charset="0"/>
              </a:rPr>
              <a:t>2 </a:t>
            </a:r>
            <a:r>
              <a:rPr lang="pt-BR" altLang="pt-BR" sz="2000" dirty="0" smtClean="0">
                <a:latin typeface="Calibri" panose="020F0502020204030204" pitchFamily="34" charset="0"/>
              </a:rPr>
              <a:t>||v||</a:t>
            </a:r>
            <a:r>
              <a:rPr lang="pt-BR" altLang="pt-BR" sz="2000" baseline="30000" dirty="0" smtClean="0">
                <a:latin typeface="Calibri" panose="020F0502020204030204" pitchFamily="34" charset="0"/>
              </a:rPr>
              <a:t>2</a:t>
            </a:r>
            <a:r>
              <a:rPr lang="pt-BR" altLang="pt-BR" sz="2000" dirty="0" smtClean="0">
                <a:latin typeface="Calibri" panose="020F0502020204030204" pitchFamily="34" charset="0"/>
              </a:rPr>
              <a:t> - (u . v)</a:t>
            </a:r>
            <a:r>
              <a:rPr lang="pt-BR" altLang="pt-BR" sz="2000" baseline="30000" dirty="0" smtClean="0">
                <a:latin typeface="Calibri" panose="020F0502020204030204" pitchFamily="34" charset="0"/>
              </a:rPr>
              <a:t>2</a:t>
            </a:r>
            <a:r>
              <a:rPr lang="pt-BR" altLang="pt-BR" sz="2000" dirty="0" smtClean="0">
                <a:latin typeface="Calibri" panose="020F0502020204030204" pitchFamily="34" charset="0"/>
              </a:rPr>
              <a:t>, deduzimos que...</a:t>
            </a:r>
          </a:p>
          <a:p>
            <a:pPr marL="400050" lvl="2" indent="0">
              <a:buNone/>
            </a:pPr>
            <a:r>
              <a:rPr lang="pt-BR" altLang="pt-BR" sz="2000" dirty="0">
                <a:latin typeface="Calibri" panose="020F0502020204030204" pitchFamily="34" charset="0"/>
              </a:rPr>
              <a:t> </a:t>
            </a:r>
            <a:r>
              <a:rPr lang="pt-BR" altLang="pt-BR" sz="2000" dirty="0" smtClean="0">
                <a:latin typeface="Calibri" panose="020F0502020204030204" pitchFamily="34" charset="0"/>
              </a:rPr>
              <a:t>    ||u X v||</a:t>
            </a:r>
            <a:r>
              <a:rPr lang="pt-BR" altLang="pt-BR" sz="2000" baseline="30000" dirty="0" smtClean="0">
                <a:latin typeface="Calibri" panose="020F0502020204030204" pitchFamily="34" charset="0"/>
              </a:rPr>
              <a:t>2</a:t>
            </a:r>
            <a:r>
              <a:rPr lang="pt-BR" altLang="pt-BR" sz="2000" dirty="0" smtClean="0">
                <a:latin typeface="Calibri" panose="020F0502020204030204" pitchFamily="34" charset="0"/>
              </a:rPr>
              <a:t> = ||u||</a:t>
            </a:r>
            <a:r>
              <a:rPr lang="pt-BR" altLang="pt-BR" sz="2000" baseline="30000" dirty="0" smtClean="0">
                <a:latin typeface="Calibri" panose="020F0502020204030204" pitchFamily="34" charset="0"/>
              </a:rPr>
              <a:t>2 </a:t>
            </a:r>
            <a:r>
              <a:rPr lang="pt-BR" altLang="pt-BR" sz="2000" dirty="0" smtClean="0">
                <a:latin typeface="Calibri" panose="020F0502020204030204" pitchFamily="34" charset="0"/>
              </a:rPr>
              <a:t>||v||</a:t>
            </a:r>
            <a:r>
              <a:rPr lang="pt-BR" altLang="pt-BR" sz="2000" baseline="30000" dirty="0" smtClean="0">
                <a:latin typeface="Calibri" panose="020F0502020204030204" pitchFamily="34" charset="0"/>
              </a:rPr>
              <a:t>2</a:t>
            </a:r>
            <a:r>
              <a:rPr lang="pt-BR" altLang="pt-BR" sz="2000" dirty="0" smtClean="0">
                <a:latin typeface="Calibri" panose="020F0502020204030204" pitchFamily="34" charset="0"/>
              </a:rPr>
              <a:t> - ||u|</a:t>
            </a:r>
            <a:r>
              <a:rPr lang="pt-BR" altLang="pt-BR" sz="2000" baseline="30000" dirty="0" smtClean="0">
                <a:latin typeface="Calibri" panose="020F0502020204030204" pitchFamily="34" charset="0"/>
              </a:rPr>
              <a:t> 2 </a:t>
            </a:r>
            <a:r>
              <a:rPr lang="pt-BR" altLang="pt-BR" sz="2000" dirty="0" smtClean="0">
                <a:latin typeface="Calibri" panose="020F0502020204030204" pitchFamily="34" charset="0"/>
              </a:rPr>
              <a:t>|||v||</a:t>
            </a:r>
            <a:r>
              <a:rPr lang="pt-BR" altLang="pt-BR" sz="2000" baseline="30000" dirty="0" smtClean="0">
                <a:latin typeface="Calibri" panose="020F0502020204030204" pitchFamily="34" charset="0"/>
              </a:rPr>
              <a:t> 2</a:t>
            </a:r>
            <a:r>
              <a:rPr lang="pt-BR" altLang="pt-BR" sz="2000" dirty="0" smtClean="0">
                <a:latin typeface="Calibri" panose="020F0502020204030204" pitchFamily="34" charset="0"/>
              </a:rPr>
              <a:t> cos</a:t>
            </a:r>
            <a:r>
              <a:rPr lang="pt-BR" altLang="pt-BR" sz="2000" baseline="30000" dirty="0" smtClean="0">
                <a:latin typeface="Calibri" panose="020F0502020204030204" pitchFamily="34" charset="0"/>
              </a:rPr>
              <a:t>2</a:t>
            </a:r>
            <a:r>
              <a:rPr lang="pt-BR" altLang="pt-BR" sz="2000" dirty="0" smtClean="0">
                <a:latin typeface="Calibri" panose="020F0502020204030204" pitchFamily="34" charset="0"/>
              </a:rPr>
              <a:t> </a:t>
            </a:r>
            <a:r>
              <a:rPr lang="el-GR" altLang="pt-BR" sz="2000" dirty="0" smtClean="0">
                <a:latin typeface="Calibri" panose="020F0502020204030204" pitchFamily="34" charset="0"/>
              </a:rPr>
              <a:t>θ</a:t>
            </a:r>
            <a:endParaRPr lang="pt-BR" altLang="pt-BR" sz="2000" dirty="0" smtClean="0">
              <a:latin typeface="Calibri" panose="020F0502020204030204" pitchFamily="34" charset="0"/>
            </a:endParaRPr>
          </a:p>
          <a:p>
            <a:pPr marL="400050" lvl="2" indent="0">
              <a:buNone/>
            </a:pPr>
            <a:r>
              <a:rPr lang="pt-BR" altLang="pt-BR" sz="2000" dirty="0">
                <a:latin typeface="Calibri" panose="020F0502020204030204" pitchFamily="34" charset="0"/>
              </a:rPr>
              <a:t> </a:t>
            </a:r>
            <a:r>
              <a:rPr lang="pt-BR" altLang="pt-BR" sz="2000" dirty="0" smtClean="0">
                <a:latin typeface="Calibri" panose="020F0502020204030204" pitchFamily="34" charset="0"/>
              </a:rPr>
              <a:t>    ||u X v||</a:t>
            </a:r>
            <a:r>
              <a:rPr lang="pt-BR" altLang="pt-BR" sz="2000" baseline="30000" dirty="0" smtClean="0">
                <a:latin typeface="Calibri" panose="020F0502020204030204" pitchFamily="34" charset="0"/>
              </a:rPr>
              <a:t>2</a:t>
            </a:r>
            <a:r>
              <a:rPr lang="pt-BR" altLang="pt-BR" sz="2000" dirty="0" smtClean="0">
                <a:latin typeface="Calibri" panose="020F0502020204030204" pitchFamily="34" charset="0"/>
              </a:rPr>
              <a:t> = ||u||</a:t>
            </a:r>
            <a:r>
              <a:rPr lang="pt-BR" altLang="pt-BR" sz="2000" baseline="30000" dirty="0" smtClean="0">
                <a:latin typeface="Calibri" panose="020F0502020204030204" pitchFamily="34" charset="0"/>
              </a:rPr>
              <a:t>2 </a:t>
            </a:r>
            <a:r>
              <a:rPr lang="pt-BR" altLang="pt-BR" sz="2000" dirty="0" smtClean="0">
                <a:latin typeface="Calibri" panose="020F0502020204030204" pitchFamily="34" charset="0"/>
              </a:rPr>
              <a:t>||v||</a:t>
            </a:r>
            <a:r>
              <a:rPr lang="pt-BR" altLang="pt-BR" sz="2000" baseline="30000" dirty="0" smtClean="0">
                <a:latin typeface="Calibri" panose="020F0502020204030204" pitchFamily="34" charset="0"/>
              </a:rPr>
              <a:t>2</a:t>
            </a:r>
            <a:r>
              <a:rPr lang="pt-BR" altLang="pt-BR" sz="2000" dirty="0" smtClean="0">
                <a:latin typeface="Calibri" panose="020F0502020204030204" pitchFamily="34" charset="0"/>
              </a:rPr>
              <a:t>(1 - cos</a:t>
            </a:r>
            <a:r>
              <a:rPr lang="pt-BR" altLang="pt-BR" sz="2000" baseline="30000" dirty="0" smtClean="0">
                <a:latin typeface="Calibri" panose="020F0502020204030204" pitchFamily="34" charset="0"/>
              </a:rPr>
              <a:t>2</a:t>
            </a:r>
            <a:r>
              <a:rPr lang="pt-BR" altLang="pt-BR" sz="2000" dirty="0" smtClean="0">
                <a:latin typeface="Calibri" panose="020F0502020204030204" pitchFamily="34" charset="0"/>
              </a:rPr>
              <a:t> </a:t>
            </a:r>
            <a:r>
              <a:rPr lang="el-GR" altLang="pt-BR" sz="2000" dirty="0" smtClean="0">
                <a:latin typeface="Calibri" panose="020F0502020204030204" pitchFamily="34" charset="0"/>
              </a:rPr>
              <a:t>θ</a:t>
            </a:r>
            <a:r>
              <a:rPr lang="pt-BR" altLang="pt-BR" sz="2000" dirty="0" smtClean="0">
                <a:latin typeface="Calibri" panose="020F0502020204030204" pitchFamily="34" charset="0"/>
              </a:rPr>
              <a:t>)</a:t>
            </a:r>
          </a:p>
          <a:p>
            <a:pPr marL="400050" lvl="2" indent="0">
              <a:buNone/>
            </a:pPr>
            <a:r>
              <a:rPr lang="pt-BR" altLang="pt-BR" sz="2000" dirty="0" smtClean="0">
                <a:latin typeface="Calibri" panose="020F0502020204030204" pitchFamily="34" charset="0"/>
              </a:rPr>
              <a:t>     ||u X v||</a:t>
            </a:r>
            <a:r>
              <a:rPr lang="pt-BR" altLang="pt-BR" sz="2000" baseline="30000" dirty="0" smtClean="0">
                <a:latin typeface="Calibri" panose="020F0502020204030204" pitchFamily="34" charset="0"/>
              </a:rPr>
              <a:t>2</a:t>
            </a:r>
            <a:r>
              <a:rPr lang="pt-BR" altLang="pt-BR" sz="2000" dirty="0" smtClean="0">
                <a:latin typeface="Calibri" panose="020F0502020204030204" pitchFamily="34" charset="0"/>
              </a:rPr>
              <a:t> = ||u||</a:t>
            </a:r>
            <a:r>
              <a:rPr lang="pt-BR" altLang="pt-BR" sz="2000" baseline="30000" dirty="0" smtClean="0">
                <a:latin typeface="Calibri" panose="020F0502020204030204" pitchFamily="34" charset="0"/>
              </a:rPr>
              <a:t>2 </a:t>
            </a:r>
            <a:r>
              <a:rPr lang="pt-BR" altLang="pt-BR" sz="2000" dirty="0" smtClean="0">
                <a:latin typeface="Calibri" panose="020F0502020204030204" pitchFamily="34" charset="0"/>
              </a:rPr>
              <a:t>||v||</a:t>
            </a:r>
            <a:r>
              <a:rPr lang="pt-BR" altLang="pt-BR" sz="2000" baseline="30000" dirty="0" smtClean="0">
                <a:latin typeface="Calibri" panose="020F0502020204030204" pitchFamily="34" charset="0"/>
              </a:rPr>
              <a:t>2 </a:t>
            </a:r>
            <a:r>
              <a:rPr lang="pt-BR" altLang="pt-BR" sz="2000" dirty="0" smtClean="0">
                <a:latin typeface="Calibri" panose="020F0502020204030204" pitchFamily="34" charset="0"/>
              </a:rPr>
              <a:t>sen</a:t>
            </a:r>
            <a:r>
              <a:rPr lang="pt-BR" altLang="pt-BR" sz="2000" baseline="30000" dirty="0" smtClean="0">
                <a:latin typeface="Calibri" panose="020F0502020204030204" pitchFamily="34" charset="0"/>
              </a:rPr>
              <a:t>2</a:t>
            </a:r>
            <a:r>
              <a:rPr lang="pt-BR" altLang="pt-BR" sz="2000" dirty="0" smtClean="0">
                <a:latin typeface="Calibri" panose="020F0502020204030204" pitchFamily="34" charset="0"/>
              </a:rPr>
              <a:t> </a:t>
            </a:r>
            <a:r>
              <a:rPr lang="el-GR" altLang="pt-BR" sz="2000" dirty="0" smtClean="0">
                <a:latin typeface="Calibri" panose="020F0502020204030204" pitchFamily="34" charset="0"/>
              </a:rPr>
              <a:t>θ</a:t>
            </a:r>
            <a:endParaRPr lang="pt-BR" altLang="pt-BR" sz="2000" dirty="0" smtClean="0">
              <a:latin typeface="Calibri" panose="020F0502020204030204" pitchFamily="34" charset="0"/>
            </a:endParaRPr>
          </a:p>
          <a:p>
            <a:pPr marL="400050" lvl="2" indent="0">
              <a:buNone/>
            </a:pPr>
            <a:r>
              <a:rPr lang="pt-BR" altLang="pt-BR" sz="2000" dirty="0" smtClean="0">
                <a:latin typeface="Calibri" panose="020F0502020204030204" pitchFamily="34" charset="0"/>
              </a:rPr>
              <a:t>Então de</a:t>
            </a:r>
          </a:p>
          <a:p>
            <a:pPr marL="400050" lvl="2" indent="0">
              <a:buNone/>
            </a:pPr>
            <a:r>
              <a:rPr lang="pt-BR" altLang="pt-BR" sz="2000" dirty="0" smtClean="0">
                <a:latin typeface="Calibri" panose="020F0502020204030204" pitchFamily="34" charset="0"/>
              </a:rPr>
              <a:t>     ||u X v||</a:t>
            </a:r>
            <a:r>
              <a:rPr lang="pt-BR" altLang="pt-BR" sz="2000" baseline="30000" dirty="0" smtClean="0">
                <a:latin typeface="Calibri" panose="020F0502020204030204" pitchFamily="34" charset="0"/>
              </a:rPr>
              <a:t>2</a:t>
            </a:r>
            <a:r>
              <a:rPr lang="pt-BR" altLang="pt-BR" sz="2000" dirty="0" smtClean="0">
                <a:latin typeface="Calibri" panose="020F0502020204030204" pitchFamily="34" charset="0"/>
              </a:rPr>
              <a:t> = ||u||</a:t>
            </a:r>
            <a:r>
              <a:rPr lang="pt-BR" altLang="pt-BR" sz="2000" baseline="30000" dirty="0" smtClean="0">
                <a:latin typeface="Calibri" panose="020F0502020204030204" pitchFamily="34" charset="0"/>
              </a:rPr>
              <a:t>2 </a:t>
            </a:r>
            <a:r>
              <a:rPr lang="pt-BR" altLang="pt-BR" sz="2000" dirty="0" smtClean="0">
                <a:latin typeface="Calibri" panose="020F0502020204030204" pitchFamily="34" charset="0"/>
              </a:rPr>
              <a:t>||v||</a:t>
            </a:r>
            <a:r>
              <a:rPr lang="pt-BR" altLang="pt-BR" sz="2000" baseline="30000" dirty="0" smtClean="0">
                <a:latin typeface="Calibri" panose="020F0502020204030204" pitchFamily="34" charset="0"/>
              </a:rPr>
              <a:t>2 </a:t>
            </a:r>
            <a:r>
              <a:rPr lang="pt-BR" altLang="pt-BR" sz="2000" dirty="0" smtClean="0">
                <a:latin typeface="Calibri" panose="020F0502020204030204" pitchFamily="34" charset="0"/>
              </a:rPr>
              <a:t>sen</a:t>
            </a:r>
            <a:r>
              <a:rPr lang="pt-BR" altLang="pt-BR" sz="2000" baseline="30000" dirty="0" smtClean="0">
                <a:latin typeface="Calibri" panose="020F0502020204030204" pitchFamily="34" charset="0"/>
              </a:rPr>
              <a:t>2</a:t>
            </a:r>
            <a:r>
              <a:rPr lang="pt-BR" altLang="pt-BR" sz="2000" dirty="0" smtClean="0">
                <a:latin typeface="Calibri" panose="020F0502020204030204" pitchFamily="34" charset="0"/>
              </a:rPr>
              <a:t> </a:t>
            </a:r>
            <a:r>
              <a:rPr lang="el-GR" altLang="pt-BR" sz="2000" dirty="0" smtClean="0">
                <a:latin typeface="Calibri" panose="020F0502020204030204" pitchFamily="34" charset="0"/>
              </a:rPr>
              <a:t>θ</a:t>
            </a:r>
            <a:endParaRPr lang="pt-BR" altLang="pt-BR" sz="2000" dirty="0" smtClean="0">
              <a:latin typeface="Calibri" panose="020F0502020204030204" pitchFamily="34" charset="0"/>
            </a:endParaRPr>
          </a:p>
          <a:p>
            <a:pPr marL="400050" lvl="2" indent="0">
              <a:buNone/>
            </a:pPr>
            <a:r>
              <a:rPr lang="pt-BR" altLang="pt-BR" sz="2000" dirty="0" smtClean="0">
                <a:latin typeface="Calibri" panose="020F0502020204030204" pitchFamily="34" charset="0"/>
              </a:rPr>
              <a:t>Temos</a:t>
            </a:r>
          </a:p>
          <a:p>
            <a:pPr marL="400050" lvl="2" indent="0">
              <a:buNone/>
            </a:pPr>
            <a:r>
              <a:rPr lang="pt-BR" altLang="pt-BR" sz="2000" dirty="0" smtClean="0">
                <a:latin typeface="Calibri" panose="020F0502020204030204" pitchFamily="34" charset="0"/>
              </a:rPr>
              <a:t>     </a:t>
            </a:r>
            <a:r>
              <a:rPr lang="pt-BR" altLang="pt-BR" sz="2000" b="1" dirty="0" smtClean="0">
                <a:latin typeface="Calibri" panose="020F0502020204030204" pitchFamily="34" charset="0"/>
              </a:rPr>
              <a:t>||u X v|| = ||u||</a:t>
            </a:r>
            <a:r>
              <a:rPr lang="pt-BR" altLang="pt-BR" sz="2000" b="1" baseline="30000" dirty="0" smtClean="0">
                <a:latin typeface="Calibri" panose="020F0502020204030204" pitchFamily="34" charset="0"/>
              </a:rPr>
              <a:t> </a:t>
            </a:r>
            <a:r>
              <a:rPr lang="pt-BR" altLang="pt-BR" sz="2000" b="1" dirty="0" smtClean="0">
                <a:latin typeface="Calibri" panose="020F0502020204030204" pitchFamily="34" charset="0"/>
              </a:rPr>
              <a:t>||v||</a:t>
            </a:r>
            <a:r>
              <a:rPr lang="pt-BR" altLang="pt-BR" sz="2000" b="1" baseline="30000" dirty="0" smtClean="0">
                <a:latin typeface="Calibri" panose="020F0502020204030204" pitchFamily="34" charset="0"/>
              </a:rPr>
              <a:t> </a:t>
            </a:r>
            <a:r>
              <a:rPr lang="pt-BR" altLang="pt-BR" sz="2000" b="1" dirty="0" err="1" smtClean="0">
                <a:latin typeface="Calibri" panose="020F0502020204030204" pitchFamily="34" charset="0"/>
              </a:rPr>
              <a:t>sen</a:t>
            </a:r>
            <a:r>
              <a:rPr lang="pt-BR" altLang="pt-BR" sz="2000" b="1" dirty="0" smtClean="0">
                <a:latin typeface="Calibri" panose="020F0502020204030204" pitchFamily="34" charset="0"/>
              </a:rPr>
              <a:t> </a:t>
            </a:r>
            <a:r>
              <a:rPr lang="el-GR" altLang="pt-BR" sz="2000" b="1" dirty="0" smtClean="0">
                <a:latin typeface="Calibri" panose="020F0502020204030204" pitchFamily="34" charset="0"/>
              </a:rPr>
              <a:t>θ</a:t>
            </a:r>
            <a:endParaRPr lang="pt-BR" altLang="pt-BR" sz="2000" b="1" dirty="0" smtClean="0">
              <a:latin typeface="Calibri" panose="020F0502020204030204" pitchFamily="34" charset="0"/>
            </a:endParaRPr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pt-BR" altLang="pt-BR" sz="2400" dirty="0" smtClean="0">
              <a:latin typeface="Calibri" panose="020F0502020204030204" pitchFamily="34" charset="0"/>
            </a:endParaRP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08480A-49D0-4D8D-B3A8-C99F46C799AC}" type="slidenum">
              <a:rPr lang="pt-BR" altLang="pt-BR"/>
              <a:pPr/>
              <a:t>21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07533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 smtClean="0"/>
              <a:t>O Espaço</a:t>
            </a:r>
            <a:r>
              <a:rPr lang="pt-BR" sz="7200" dirty="0" smtClean="0"/>
              <a:t/>
            </a:r>
            <a:br>
              <a:rPr lang="pt-BR" sz="7200" dirty="0" smtClean="0"/>
            </a:br>
            <a:r>
              <a:rPr lang="pt-BR" sz="2900" dirty="0" smtClean="0"/>
              <a:t>Produto Vetorial</a:t>
            </a:r>
            <a:endParaRPr lang="pt-BR" sz="29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altLang="pt-BR" sz="2400" dirty="0" smtClean="0">
                <a:latin typeface="Calibri" panose="020F0502020204030204" pitchFamily="34" charset="0"/>
              </a:rPr>
              <a:t>||u X v||</a:t>
            </a:r>
            <a:r>
              <a:rPr lang="pt-BR" altLang="pt-BR" sz="2400" baseline="30000" dirty="0" smtClean="0">
                <a:latin typeface="Calibri" panose="020F0502020204030204" pitchFamily="34" charset="0"/>
              </a:rPr>
              <a:t>2</a:t>
            </a:r>
            <a:r>
              <a:rPr lang="pt-BR" altLang="pt-BR" sz="2400" dirty="0" smtClean="0">
                <a:latin typeface="Calibri" panose="020F0502020204030204" pitchFamily="34" charset="0"/>
              </a:rPr>
              <a:t> = ||u||</a:t>
            </a:r>
            <a:r>
              <a:rPr lang="pt-BR" altLang="pt-BR" sz="2400" baseline="30000" dirty="0" smtClean="0">
                <a:latin typeface="Calibri" panose="020F0502020204030204" pitchFamily="34" charset="0"/>
              </a:rPr>
              <a:t>2 </a:t>
            </a:r>
            <a:r>
              <a:rPr lang="pt-BR" altLang="pt-BR" sz="2400" dirty="0" smtClean="0">
                <a:latin typeface="Calibri" panose="020F0502020204030204" pitchFamily="34" charset="0"/>
              </a:rPr>
              <a:t>||v||</a:t>
            </a:r>
            <a:r>
              <a:rPr lang="pt-BR" altLang="pt-BR" sz="2400" baseline="30000" dirty="0" smtClean="0">
                <a:latin typeface="Calibri" panose="020F0502020204030204" pitchFamily="34" charset="0"/>
              </a:rPr>
              <a:t>2</a:t>
            </a:r>
            <a:r>
              <a:rPr lang="pt-BR" altLang="pt-BR" sz="2400" dirty="0" smtClean="0">
                <a:latin typeface="Calibri" panose="020F0502020204030204" pitchFamily="34" charset="0"/>
              </a:rPr>
              <a:t> - (u . v)</a:t>
            </a:r>
            <a:r>
              <a:rPr lang="pt-BR" altLang="pt-BR" sz="2400" baseline="30000" dirty="0" smtClean="0">
                <a:latin typeface="Calibri" panose="020F0502020204030204" pitchFamily="34" charset="0"/>
              </a:rPr>
              <a:t>2 </a:t>
            </a:r>
            <a:r>
              <a:rPr lang="pt-BR" altLang="pt-BR" sz="2400" dirty="0" smtClean="0">
                <a:latin typeface="Calibri" panose="020F0502020204030204" pitchFamily="34" charset="0"/>
              </a:rPr>
              <a:t>para</a:t>
            </a:r>
          </a:p>
          <a:p>
            <a:pPr lvl="1"/>
            <a:r>
              <a:rPr lang="pt-BR" altLang="pt-BR" sz="2000" dirty="0" smtClean="0">
                <a:latin typeface="Calibri" panose="020F0502020204030204" pitchFamily="34" charset="0"/>
              </a:rPr>
              <a:t>u = (u</a:t>
            </a:r>
            <a:r>
              <a:rPr lang="pt-BR" altLang="pt-BR" sz="2000" baseline="-25000" dirty="0" smtClean="0">
                <a:latin typeface="Calibri" panose="020F0502020204030204" pitchFamily="34" charset="0"/>
              </a:rPr>
              <a:t>1</a:t>
            </a:r>
            <a:r>
              <a:rPr lang="pt-BR" altLang="pt-BR" sz="2000" dirty="0" smtClean="0">
                <a:latin typeface="Calibri" panose="020F0502020204030204" pitchFamily="34" charset="0"/>
              </a:rPr>
              <a:t>,u</a:t>
            </a:r>
            <a:r>
              <a:rPr lang="pt-BR" altLang="pt-BR" sz="2000" baseline="-25000" dirty="0" smtClean="0">
                <a:latin typeface="Calibri" panose="020F0502020204030204" pitchFamily="34" charset="0"/>
              </a:rPr>
              <a:t>2</a:t>
            </a:r>
            <a:r>
              <a:rPr lang="pt-BR" altLang="pt-BR" sz="2000" dirty="0" smtClean="0">
                <a:latin typeface="Calibri" panose="020F0502020204030204" pitchFamily="34" charset="0"/>
              </a:rPr>
              <a:t>,u</a:t>
            </a:r>
            <a:r>
              <a:rPr lang="pt-BR" altLang="pt-BR" sz="2000" baseline="-25000" dirty="0" smtClean="0">
                <a:latin typeface="Calibri" panose="020F0502020204030204" pitchFamily="34" charset="0"/>
              </a:rPr>
              <a:t>3</a:t>
            </a:r>
            <a:r>
              <a:rPr lang="pt-BR" altLang="pt-BR" sz="2000" dirty="0" smtClean="0">
                <a:latin typeface="Calibri" panose="020F0502020204030204" pitchFamily="34" charset="0"/>
              </a:rPr>
              <a:t>) e v = (v</a:t>
            </a:r>
            <a:r>
              <a:rPr lang="pt-BR" altLang="pt-BR" sz="2000" baseline="-25000" dirty="0" smtClean="0">
                <a:latin typeface="Calibri" panose="020F0502020204030204" pitchFamily="34" charset="0"/>
              </a:rPr>
              <a:t>1</a:t>
            </a:r>
            <a:r>
              <a:rPr lang="pt-BR" altLang="pt-BR" sz="2000" dirty="0" smtClean="0">
                <a:latin typeface="Calibri" panose="020F0502020204030204" pitchFamily="34" charset="0"/>
              </a:rPr>
              <a:t>,v</a:t>
            </a:r>
            <a:r>
              <a:rPr lang="pt-BR" altLang="pt-BR" sz="2000" baseline="-25000" dirty="0" smtClean="0">
                <a:latin typeface="Calibri" panose="020F0502020204030204" pitchFamily="34" charset="0"/>
              </a:rPr>
              <a:t>2</a:t>
            </a:r>
            <a:r>
              <a:rPr lang="pt-BR" altLang="pt-BR" sz="2000" dirty="0" smtClean="0">
                <a:latin typeface="Calibri" panose="020F0502020204030204" pitchFamily="34" charset="0"/>
              </a:rPr>
              <a:t>,v</a:t>
            </a:r>
            <a:r>
              <a:rPr lang="pt-BR" altLang="pt-BR" sz="2000" baseline="-25000" dirty="0" smtClean="0">
                <a:latin typeface="Calibri" panose="020F0502020204030204" pitchFamily="34" charset="0"/>
              </a:rPr>
              <a:t>3</a:t>
            </a:r>
            <a:r>
              <a:rPr lang="pt-BR" altLang="pt-BR" sz="2000" dirty="0" smtClean="0">
                <a:latin typeface="Calibri" panose="020F0502020204030204" pitchFamily="34" charset="0"/>
              </a:rPr>
              <a:t>)</a:t>
            </a:r>
          </a:p>
          <a:p>
            <a:r>
              <a:rPr lang="pt-BR" sz="2400" dirty="0" smtClean="0">
                <a:latin typeface="Calibri" panose="020F0502020204030204" pitchFamily="34" charset="0"/>
              </a:rPr>
              <a:t>Como </a:t>
            </a:r>
            <a:r>
              <a:rPr lang="pt-BR" altLang="pt-BR" sz="2400" dirty="0" smtClean="0">
                <a:latin typeface="Calibri" panose="020F0502020204030204" pitchFamily="34" charset="0"/>
              </a:rPr>
              <a:t>||u X v||</a:t>
            </a:r>
            <a:r>
              <a:rPr lang="pt-BR" altLang="pt-BR" sz="2400" baseline="30000" dirty="0" smtClean="0">
                <a:latin typeface="Calibri" panose="020F0502020204030204" pitchFamily="34" charset="0"/>
              </a:rPr>
              <a:t>2</a:t>
            </a:r>
            <a:r>
              <a:rPr lang="pt-BR" altLang="pt-BR" sz="2400" dirty="0" smtClean="0">
                <a:latin typeface="Calibri" panose="020F0502020204030204" pitchFamily="34" charset="0"/>
              </a:rPr>
              <a:t> = (u</a:t>
            </a:r>
            <a:r>
              <a:rPr lang="pt-BR" altLang="pt-BR" sz="2400" baseline="-25000" dirty="0" smtClean="0">
                <a:latin typeface="Calibri" panose="020F0502020204030204" pitchFamily="34" charset="0"/>
              </a:rPr>
              <a:t>2</a:t>
            </a:r>
            <a:r>
              <a:rPr lang="pt-BR" altLang="pt-BR" sz="2400" dirty="0" smtClean="0">
                <a:latin typeface="Calibri" panose="020F0502020204030204" pitchFamily="34" charset="0"/>
              </a:rPr>
              <a:t>v</a:t>
            </a:r>
            <a:r>
              <a:rPr lang="pt-BR" altLang="pt-BR" sz="2400" baseline="-25000" dirty="0" smtClean="0">
                <a:latin typeface="Calibri" panose="020F0502020204030204" pitchFamily="34" charset="0"/>
              </a:rPr>
              <a:t>3</a:t>
            </a:r>
            <a:r>
              <a:rPr lang="pt-BR" altLang="pt-BR" sz="2400" dirty="0">
                <a:latin typeface="Calibri" panose="020F0502020204030204" pitchFamily="34" charset="0"/>
              </a:rPr>
              <a:t> </a:t>
            </a:r>
            <a:r>
              <a:rPr lang="pt-BR" altLang="pt-BR" sz="2400" dirty="0" smtClean="0">
                <a:latin typeface="Calibri" panose="020F0502020204030204" pitchFamily="34" charset="0"/>
              </a:rPr>
              <a:t>- u</a:t>
            </a:r>
            <a:r>
              <a:rPr lang="pt-BR" altLang="pt-BR" sz="2400" baseline="-25000" dirty="0" smtClean="0">
                <a:latin typeface="Calibri" panose="020F0502020204030204" pitchFamily="34" charset="0"/>
              </a:rPr>
              <a:t>3</a:t>
            </a:r>
            <a:r>
              <a:rPr lang="pt-BR" altLang="pt-BR" sz="2400" dirty="0" smtClean="0">
                <a:latin typeface="Calibri" panose="020F0502020204030204" pitchFamily="34" charset="0"/>
              </a:rPr>
              <a:t>v</a:t>
            </a:r>
            <a:r>
              <a:rPr lang="pt-BR" altLang="pt-BR" sz="2400" baseline="-25000" dirty="0" smtClean="0">
                <a:latin typeface="Calibri" panose="020F0502020204030204" pitchFamily="34" charset="0"/>
              </a:rPr>
              <a:t>2</a:t>
            </a:r>
            <a:r>
              <a:rPr lang="pt-BR" altLang="pt-BR" sz="2400" dirty="0" smtClean="0">
                <a:latin typeface="Calibri" panose="020F0502020204030204" pitchFamily="34" charset="0"/>
              </a:rPr>
              <a:t>)</a:t>
            </a:r>
            <a:r>
              <a:rPr lang="pt-BR" altLang="pt-BR" sz="2400" baseline="30000" dirty="0" smtClean="0">
                <a:latin typeface="Calibri" panose="020F0502020204030204" pitchFamily="34" charset="0"/>
              </a:rPr>
              <a:t>2</a:t>
            </a:r>
            <a:r>
              <a:rPr lang="pt-BR" altLang="pt-BR" sz="2400" dirty="0" smtClean="0">
                <a:latin typeface="Calibri" panose="020F0502020204030204" pitchFamily="34" charset="0"/>
              </a:rPr>
              <a:t> + (u</a:t>
            </a:r>
            <a:r>
              <a:rPr lang="pt-BR" altLang="pt-BR" sz="2400" baseline="-25000" dirty="0" smtClean="0">
                <a:latin typeface="Calibri" panose="020F0502020204030204" pitchFamily="34" charset="0"/>
              </a:rPr>
              <a:t>3</a:t>
            </a:r>
            <a:r>
              <a:rPr lang="pt-BR" altLang="pt-BR" sz="2400" dirty="0" smtClean="0">
                <a:latin typeface="Calibri" panose="020F0502020204030204" pitchFamily="34" charset="0"/>
              </a:rPr>
              <a:t>v</a:t>
            </a:r>
            <a:r>
              <a:rPr lang="pt-BR" altLang="pt-BR" sz="2400" baseline="-25000" dirty="0" smtClean="0">
                <a:latin typeface="Calibri" panose="020F0502020204030204" pitchFamily="34" charset="0"/>
              </a:rPr>
              <a:t>1</a:t>
            </a:r>
            <a:r>
              <a:rPr lang="pt-BR" altLang="pt-BR" sz="2400" dirty="0" smtClean="0">
                <a:latin typeface="Calibri" panose="020F0502020204030204" pitchFamily="34" charset="0"/>
              </a:rPr>
              <a:t> - u</a:t>
            </a:r>
            <a:r>
              <a:rPr lang="pt-BR" altLang="pt-BR" sz="2400" baseline="-25000" dirty="0" smtClean="0">
                <a:latin typeface="Calibri" panose="020F0502020204030204" pitchFamily="34" charset="0"/>
              </a:rPr>
              <a:t>1</a:t>
            </a:r>
            <a:r>
              <a:rPr lang="pt-BR" altLang="pt-BR" sz="2400" dirty="0" smtClean="0">
                <a:latin typeface="Calibri" panose="020F0502020204030204" pitchFamily="34" charset="0"/>
              </a:rPr>
              <a:t>v</a:t>
            </a:r>
            <a:r>
              <a:rPr lang="pt-BR" altLang="pt-BR" sz="2400" baseline="-25000" dirty="0" smtClean="0">
                <a:latin typeface="Calibri" panose="020F0502020204030204" pitchFamily="34" charset="0"/>
              </a:rPr>
              <a:t>3</a:t>
            </a:r>
            <a:r>
              <a:rPr lang="pt-BR" altLang="pt-BR" sz="2400" dirty="0" smtClean="0">
                <a:latin typeface="Calibri" panose="020F0502020204030204" pitchFamily="34" charset="0"/>
              </a:rPr>
              <a:t>)</a:t>
            </a:r>
            <a:r>
              <a:rPr lang="pt-BR" altLang="pt-BR" sz="2400" baseline="30000" dirty="0" smtClean="0">
                <a:latin typeface="Calibri" panose="020F0502020204030204" pitchFamily="34" charset="0"/>
              </a:rPr>
              <a:t>2</a:t>
            </a:r>
            <a:r>
              <a:rPr lang="pt-BR" altLang="pt-BR" sz="2400" dirty="0" smtClean="0">
                <a:latin typeface="Calibri" panose="020F0502020204030204" pitchFamily="34" charset="0"/>
              </a:rPr>
              <a:t> + (u</a:t>
            </a:r>
            <a:r>
              <a:rPr lang="pt-BR" altLang="pt-BR" sz="2400" baseline="-25000" dirty="0" smtClean="0">
                <a:latin typeface="Calibri" panose="020F0502020204030204" pitchFamily="34" charset="0"/>
              </a:rPr>
              <a:t>1</a:t>
            </a:r>
            <a:r>
              <a:rPr lang="pt-BR" altLang="pt-BR" sz="2400" dirty="0" smtClean="0">
                <a:latin typeface="Calibri" panose="020F0502020204030204" pitchFamily="34" charset="0"/>
              </a:rPr>
              <a:t>v</a:t>
            </a:r>
            <a:r>
              <a:rPr lang="pt-BR" altLang="pt-BR" sz="2400" baseline="-25000" dirty="0" smtClean="0">
                <a:latin typeface="Calibri" panose="020F0502020204030204" pitchFamily="34" charset="0"/>
              </a:rPr>
              <a:t>2</a:t>
            </a:r>
            <a:r>
              <a:rPr lang="pt-BR" altLang="pt-BR" sz="2400" dirty="0" smtClean="0">
                <a:latin typeface="Calibri" panose="020F0502020204030204" pitchFamily="34" charset="0"/>
              </a:rPr>
              <a:t> - u</a:t>
            </a:r>
            <a:r>
              <a:rPr lang="pt-BR" altLang="pt-BR" sz="2400" baseline="-25000" dirty="0" smtClean="0">
                <a:latin typeface="Calibri" panose="020F0502020204030204" pitchFamily="34" charset="0"/>
              </a:rPr>
              <a:t>2</a:t>
            </a:r>
            <a:r>
              <a:rPr lang="pt-BR" altLang="pt-BR" sz="2400" dirty="0" smtClean="0">
                <a:latin typeface="Calibri" panose="020F0502020204030204" pitchFamily="34" charset="0"/>
              </a:rPr>
              <a:t>v</a:t>
            </a:r>
            <a:r>
              <a:rPr lang="pt-BR" altLang="pt-BR" sz="2400" baseline="-25000" dirty="0" smtClean="0">
                <a:latin typeface="Calibri" panose="020F0502020204030204" pitchFamily="34" charset="0"/>
              </a:rPr>
              <a:t>1</a:t>
            </a:r>
            <a:r>
              <a:rPr lang="pt-BR" altLang="pt-BR" sz="2400" dirty="0" smtClean="0">
                <a:latin typeface="Calibri" panose="020F0502020204030204" pitchFamily="34" charset="0"/>
              </a:rPr>
              <a:t>)</a:t>
            </a:r>
            <a:r>
              <a:rPr lang="pt-BR" altLang="pt-BR" sz="2400" baseline="30000" dirty="0" smtClean="0">
                <a:latin typeface="Calibri" panose="020F0502020204030204" pitchFamily="34" charset="0"/>
              </a:rPr>
              <a:t>2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pt-BR" sz="2400" dirty="0" smtClean="0">
                <a:latin typeface="Calibri" panose="020F0502020204030204" pitchFamily="34" charset="0"/>
              </a:rPr>
              <a:t>Sabendo que </a:t>
            </a:r>
            <a:r>
              <a:rPr lang="pt-BR" altLang="pt-BR" sz="2400" i="1" dirty="0" smtClean="0">
                <a:latin typeface="Calibri" panose="020F0502020204030204" pitchFamily="34" charset="0"/>
              </a:rPr>
              <a:t>u x v </a:t>
            </a:r>
            <a:r>
              <a:rPr lang="pt-BR" altLang="pt-BR" sz="2400" dirty="0" smtClean="0">
                <a:latin typeface="Calibri" panose="020F0502020204030204" pitchFamily="34" charset="0"/>
              </a:rPr>
              <a:t>=</a:t>
            </a:r>
            <a:r>
              <a:rPr lang="pt-BR" altLang="pt-BR" sz="2400" i="1" dirty="0" smtClean="0">
                <a:latin typeface="Calibri" panose="020F0502020204030204" pitchFamily="34" charset="0"/>
              </a:rPr>
              <a:t> </a:t>
            </a:r>
            <a:r>
              <a:rPr lang="pt-BR" altLang="pt-BR" sz="2400" dirty="0" smtClean="0">
                <a:latin typeface="Calibri" panose="020F0502020204030204" pitchFamily="34" charset="0"/>
              </a:rPr>
              <a:t>(</a:t>
            </a:r>
            <a:r>
              <a:rPr lang="pt-BR" altLang="pt-BR" sz="2400" dirty="0">
                <a:latin typeface="Calibri" panose="020F0502020204030204" pitchFamily="34" charset="0"/>
              </a:rPr>
              <a:t>u</a:t>
            </a:r>
            <a:r>
              <a:rPr lang="pt-BR" altLang="pt-BR" sz="2400" baseline="-25000" dirty="0">
                <a:latin typeface="Calibri" panose="020F0502020204030204" pitchFamily="34" charset="0"/>
              </a:rPr>
              <a:t>2</a:t>
            </a:r>
            <a:r>
              <a:rPr lang="pt-BR" altLang="pt-BR" sz="2400" dirty="0">
                <a:latin typeface="Calibri" panose="020F0502020204030204" pitchFamily="34" charset="0"/>
              </a:rPr>
              <a:t>v</a:t>
            </a:r>
            <a:r>
              <a:rPr lang="pt-BR" altLang="pt-BR" sz="2400" baseline="-25000" dirty="0">
                <a:latin typeface="Calibri" panose="020F0502020204030204" pitchFamily="34" charset="0"/>
              </a:rPr>
              <a:t>3</a:t>
            </a:r>
            <a:r>
              <a:rPr lang="pt-BR" altLang="pt-BR" sz="2400" dirty="0">
                <a:latin typeface="Calibri" panose="020F0502020204030204" pitchFamily="34" charset="0"/>
              </a:rPr>
              <a:t> - u</a:t>
            </a:r>
            <a:r>
              <a:rPr lang="pt-BR" altLang="pt-BR" sz="2400" baseline="-25000" dirty="0">
                <a:latin typeface="Calibri" panose="020F0502020204030204" pitchFamily="34" charset="0"/>
              </a:rPr>
              <a:t>3</a:t>
            </a:r>
            <a:r>
              <a:rPr lang="pt-BR" altLang="pt-BR" sz="2400" dirty="0">
                <a:latin typeface="Calibri" panose="020F0502020204030204" pitchFamily="34" charset="0"/>
              </a:rPr>
              <a:t>v</a:t>
            </a:r>
            <a:r>
              <a:rPr lang="pt-BR" altLang="pt-BR" sz="2400" baseline="-25000" dirty="0">
                <a:latin typeface="Calibri" panose="020F0502020204030204" pitchFamily="34" charset="0"/>
              </a:rPr>
              <a:t>2</a:t>
            </a:r>
            <a:r>
              <a:rPr lang="pt-BR" altLang="pt-BR" sz="2400" dirty="0" smtClean="0">
                <a:latin typeface="Calibri" panose="020F0502020204030204" pitchFamily="34" charset="0"/>
              </a:rPr>
              <a:t>, </a:t>
            </a:r>
            <a:r>
              <a:rPr lang="pt-BR" altLang="pt-BR" sz="2400" dirty="0">
                <a:latin typeface="Calibri" panose="020F0502020204030204" pitchFamily="34" charset="0"/>
              </a:rPr>
              <a:t>u</a:t>
            </a:r>
            <a:r>
              <a:rPr lang="pt-BR" altLang="pt-BR" sz="2400" baseline="-25000" dirty="0">
                <a:latin typeface="Calibri" panose="020F0502020204030204" pitchFamily="34" charset="0"/>
              </a:rPr>
              <a:t>3</a:t>
            </a:r>
            <a:r>
              <a:rPr lang="pt-BR" altLang="pt-BR" sz="2400" dirty="0">
                <a:latin typeface="Calibri" panose="020F0502020204030204" pitchFamily="34" charset="0"/>
              </a:rPr>
              <a:t>v</a:t>
            </a:r>
            <a:r>
              <a:rPr lang="pt-BR" altLang="pt-BR" sz="2400" baseline="-25000" dirty="0">
                <a:latin typeface="Calibri" panose="020F0502020204030204" pitchFamily="34" charset="0"/>
              </a:rPr>
              <a:t>1</a:t>
            </a:r>
            <a:r>
              <a:rPr lang="pt-BR" altLang="pt-BR" sz="2400" dirty="0">
                <a:latin typeface="Calibri" panose="020F0502020204030204" pitchFamily="34" charset="0"/>
              </a:rPr>
              <a:t> - u</a:t>
            </a:r>
            <a:r>
              <a:rPr lang="pt-BR" altLang="pt-BR" sz="2400" baseline="-25000" dirty="0">
                <a:latin typeface="Calibri" panose="020F0502020204030204" pitchFamily="34" charset="0"/>
              </a:rPr>
              <a:t>1</a:t>
            </a:r>
            <a:r>
              <a:rPr lang="pt-BR" altLang="pt-BR" sz="2400" dirty="0">
                <a:latin typeface="Calibri" panose="020F0502020204030204" pitchFamily="34" charset="0"/>
              </a:rPr>
              <a:t>v</a:t>
            </a:r>
            <a:r>
              <a:rPr lang="pt-BR" altLang="pt-BR" sz="2400" baseline="-25000" dirty="0">
                <a:latin typeface="Calibri" panose="020F0502020204030204" pitchFamily="34" charset="0"/>
              </a:rPr>
              <a:t>3</a:t>
            </a:r>
            <a:r>
              <a:rPr lang="pt-BR" altLang="pt-BR" sz="2400" dirty="0" smtClean="0">
                <a:latin typeface="Calibri" panose="020F0502020204030204" pitchFamily="34" charset="0"/>
              </a:rPr>
              <a:t>, </a:t>
            </a:r>
            <a:r>
              <a:rPr lang="pt-BR" altLang="pt-BR" sz="2400" dirty="0">
                <a:latin typeface="Calibri" panose="020F0502020204030204" pitchFamily="34" charset="0"/>
              </a:rPr>
              <a:t>u</a:t>
            </a:r>
            <a:r>
              <a:rPr lang="pt-BR" altLang="pt-BR" sz="2400" baseline="-25000" dirty="0">
                <a:latin typeface="Calibri" panose="020F0502020204030204" pitchFamily="34" charset="0"/>
              </a:rPr>
              <a:t>1</a:t>
            </a:r>
            <a:r>
              <a:rPr lang="pt-BR" altLang="pt-BR" sz="2400" dirty="0">
                <a:latin typeface="Calibri" panose="020F0502020204030204" pitchFamily="34" charset="0"/>
              </a:rPr>
              <a:t>v</a:t>
            </a:r>
            <a:r>
              <a:rPr lang="pt-BR" altLang="pt-BR" sz="2400" baseline="-25000" dirty="0">
                <a:latin typeface="Calibri" panose="020F0502020204030204" pitchFamily="34" charset="0"/>
              </a:rPr>
              <a:t>2</a:t>
            </a:r>
            <a:r>
              <a:rPr lang="pt-BR" altLang="pt-BR" sz="2400" dirty="0">
                <a:latin typeface="Calibri" panose="020F0502020204030204" pitchFamily="34" charset="0"/>
              </a:rPr>
              <a:t> - u</a:t>
            </a:r>
            <a:r>
              <a:rPr lang="pt-BR" altLang="pt-BR" sz="2400" baseline="-25000" dirty="0">
                <a:latin typeface="Calibri" panose="020F0502020204030204" pitchFamily="34" charset="0"/>
              </a:rPr>
              <a:t>2</a:t>
            </a:r>
            <a:r>
              <a:rPr lang="pt-BR" altLang="pt-BR" sz="2400" dirty="0">
                <a:latin typeface="Calibri" panose="020F0502020204030204" pitchFamily="34" charset="0"/>
              </a:rPr>
              <a:t>v</a:t>
            </a:r>
            <a:r>
              <a:rPr lang="pt-BR" altLang="pt-BR" sz="2400" baseline="-25000" dirty="0">
                <a:latin typeface="Calibri" panose="020F0502020204030204" pitchFamily="34" charset="0"/>
              </a:rPr>
              <a:t>1</a:t>
            </a:r>
            <a:r>
              <a:rPr lang="pt-BR" altLang="pt-BR" sz="2400" dirty="0" smtClean="0">
                <a:latin typeface="Calibri" panose="020F0502020204030204" pitchFamily="34" charset="0"/>
              </a:rPr>
              <a:t>)</a:t>
            </a:r>
          </a:p>
          <a:p>
            <a:r>
              <a:rPr lang="pt-BR" sz="2400" dirty="0" smtClean="0">
                <a:latin typeface="Calibri" panose="020F0502020204030204" pitchFamily="34" charset="0"/>
              </a:rPr>
              <a:t>E </a:t>
            </a:r>
            <a:r>
              <a:rPr lang="pt-BR" altLang="pt-BR" sz="2400" dirty="0" smtClean="0">
                <a:latin typeface="Calibri" panose="020F0502020204030204" pitchFamily="34" charset="0"/>
              </a:rPr>
              <a:t>||u||</a:t>
            </a:r>
            <a:r>
              <a:rPr lang="pt-BR" altLang="pt-BR" sz="2400" baseline="30000" dirty="0" smtClean="0">
                <a:latin typeface="Calibri" panose="020F0502020204030204" pitchFamily="34" charset="0"/>
              </a:rPr>
              <a:t>2 </a:t>
            </a:r>
            <a:r>
              <a:rPr lang="pt-BR" altLang="pt-BR" sz="2400" dirty="0" smtClean="0">
                <a:latin typeface="Calibri" panose="020F0502020204030204" pitchFamily="34" charset="0"/>
              </a:rPr>
              <a:t>||v||</a:t>
            </a:r>
            <a:r>
              <a:rPr lang="pt-BR" altLang="pt-BR" sz="2400" baseline="30000" dirty="0" smtClean="0">
                <a:latin typeface="Calibri" panose="020F0502020204030204" pitchFamily="34" charset="0"/>
              </a:rPr>
              <a:t>2</a:t>
            </a:r>
            <a:r>
              <a:rPr lang="pt-BR" altLang="pt-BR" sz="2400" dirty="0" smtClean="0">
                <a:latin typeface="Calibri" panose="020F0502020204030204" pitchFamily="34" charset="0"/>
              </a:rPr>
              <a:t> - (u . v)</a:t>
            </a:r>
            <a:r>
              <a:rPr lang="pt-BR" altLang="pt-BR" sz="2400" baseline="30000" dirty="0" smtClean="0">
                <a:latin typeface="Calibri" panose="020F0502020204030204" pitchFamily="34" charset="0"/>
              </a:rPr>
              <a:t>2</a:t>
            </a:r>
            <a:r>
              <a:rPr lang="pt-BR" altLang="pt-BR" sz="2400" dirty="0" smtClean="0">
                <a:latin typeface="Calibri" panose="020F0502020204030204" pitchFamily="34" charset="0"/>
              </a:rPr>
              <a:t> é igual a... </a:t>
            </a:r>
          </a:p>
          <a:p>
            <a:r>
              <a:rPr lang="pt-BR" altLang="pt-BR" sz="2400" dirty="0" smtClean="0">
                <a:latin typeface="Calibri" panose="020F0502020204030204" pitchFamily="34" charset="0"/>
              </a:rPr>
              <a:t>(u</a:t>
            </a:r>
            <a:r>
              <a:rPr lang="pt-BR" altLang="pt-BR" sz="2400" baseline="-25000" dirty="0" smtClean="0">
                <a:latin typeface="Calibri" panose="020F0502020204030204" pitchFamily="34" charset="0"/>
              </a:rPr>
              <a:t>1</a:t>
            </a:r>
            <a:r>
              <a:rPr lang="pt-BR" altLang="pt-BR" sz="2400" baseline="30000" dirty="0" smtClean="0">
                <a:latin typeface="Calibri" panose="020F0502020204030204" pitchFamily="34" charset="0"/>
              </a:rPr>
              <a:t>2</a:t>
            </a:r>
            <a:r>
              <a:rPr lang="pt-BR" altLang="pt-BR" sz="2400" dirty="0" smtClean="0">
                <a:latin typeface="Calibri" panose="020F0502020204030204" pitchFamily="34" charset="0"/>
              </a:rPr>
              <a:t> + u</a:t>
            </a:r>
            <a:r>
              <a:rPr lang="pt-BR" altLang="pt-BR" sz="2400" baseline="-25000" dirty="0" smtClean="0">
                <a:latin typeface="Calibri" panose="020F0502020204030204" pitchFamily="34" charset="0"/>
              </a:rPr>
              <a:t>2</a:t>
            </a:r>
            <a:r>
              <a:rPr lang="pt-BR" altLang="pt-BR" sz="2400" baseline="30000" dirty="0" smtClean="0">
                <a:latin typeface="Calibri" panose="020F0502020204030204" pitchFamily="34" charset="0"/>
              </a:rPr>
              <a:t>2</a:t>
            </a:r>
            <a:r>
              <a:rPr lang="pt-BR" altLang="pt-BR" sz="2400" dirty="0" smtClean="0">
                <a:latin typeface="Calibri" panose="020F0502020204030204" pitchFamily="34" charset="0"/>
              </a:rPr>
              <a:t> + u</a:t>
            </a:r>
            <a:r>
              <a:rPr lang="pt-BR" altLang="pt-BR" sz="2400" baseline="-25000" dirty="0" smtClean="0">
                <a:latin typeface="Calibri" panose="020F0502020204030204" pitchFamily="34" charset="0"/>
              </a:rPr>
              <a:t>3</a:t>
            </a:r>
            <a:r>
              <a:rPr lang="pt-BR" altLang="pt-BR" sz="2400" baseline="30000" dirty="0" smtClean="0">
                <a:latin typeface="Calibri" panose="020F0502020204030204" pitchFamily="34" charset="0"/>
              </a:rPr>
              <a:t>2</a:t>
            </a:r>
            <a:r>
              <a:rPr lang="pt-BR" altLang="pt-BR" sz="2400" dirty="0" smtClean="0">
                <a:latin typeface="Calibri" panose="020F0502020204030204" pitchFamily="34" charset="0"/>
              </a:rPr>
              <a:t>)(v</a:t>
            </a:r>
            <a:r>
              <a:rPr lang="pt-BR" altLang="pt-BR" sz="2400" baseline="-25000" dirty="0" smtClean="0">
                <a:latin typeface="Calibri" panose="020F0502020204030204" pitchFamily="34" charset="0"/>
              </a:rPr>
              <a:t>1</a:t>
            </a:r>
            <a:r>
              <a:rPr lang="pt-BR" altLang="pt-BR" sz="2400" baseline="30000" dirty="0" smtClean="0">
                <a:latin typeface="Calibri" panose="020F0502020204030204" pitchFamily="34" charset="0"/>
              </a:rPr>
              <a:t>2</a:t>
            </a:r>
            <a:r>
              <a:rPr lang="pt-BR" altLang="pt-BR" sz="2400" dirty="0" smtClean="0">
                <a:latin typeface="Calibri" panose="020F0502020204030204" pitchFamily="34" charset="0"/>
              </a:rPr>
              <a:t> + v</a:t>
            </a:r>
            <a:r>
              <a:rPr lang="pt-BR" altLang="pt-BR" sz="2400" baseline="-25000" dirty="0" smtClean="0">
                <a:latin typeface="Calibri" panose="020F0502020204030204" pitchFamily="34" charset="0"/>
              </a:rPr>
              <a:t>2</a:t>
            </a:r>
            <a:r>
              <a:rPr lang="pt-BR" altLang="pt-BR" sz="2400" baseline="30000" dirty="0" smtClean="0">
                <a:latin typeface="Calibri" panose="020F0502020204030204" pitchFamily="34" charset="0"/>
              </a:rPr>
              <a:t>2</a:t>
            </a:r>
            <a:r>
              <a:rPr lang="pt-BR" altLang="pt-BR" sz="2400" dirty="0" smtClean="0">
                <a:latin typeface="Calibri" panose="020F0502020204030204" pitchFamily="34" charset="0"/>
              </a:rPr>
              <a:t> + v</a:t>
            </a:r>
            <a:r>
              <a:rPr lang="pt-BR" altLang="pt-BR" sz="2400" baseline="-25000" dirty="0" smtClean="0">
                <a:latin typeface="Calibri" panose="020F0502020204030204" pitchFamily="34" charset="0"/>
              </a:rPr>
              <a:t>3</a:t>
            </a:r>
            <a:r>
              <a:rPr lang="pt-BR" altLang="pt-BR" sz="2400" baseline="30000" dirty="0" smtClean="0">
                <a:latin typeface="Calibri" panose="020F0502020204030204" pitchFamily="34" charset="0"/>
              </a:rPr>
              <a:t>2</a:t>
            </a:r>
            <a:r>
              <a:rPr lang="pt-BR" altLang="pt-BR" sz="2400" dirty="0" smtClean="0">
                <a:latin typeface="Calibri" panose="020F0502020204030204" pitchFamily="34" charset="0"/>
              </a:rPr>
              <a:t>) – (u</a:t>
            </a:r>
            <a:r>
              <a:rPr lang="pt-BR" altLang="pt-BR" sz="2400" baseline="-25000" dirty="0" smtClean="0">
                <a:latin typeface="Calibri" panose="020F0502020204030204" pitchFamily="34" charset="0"/>
              </a:rPr>
              <a:t>1</a:t>
            </a:r>
            <a:r>
              <a:rPr lang="pt-BR" altLang="pt-BR" sz="2400" dirty="0" smtClean="0">
                <a:latin typeface="Calibri" panose="020F0502020204030204" pitchFamily="34" charset="0"/>
              </a:rPr>
              <a:t>v</a:t>
            </a:r>
            <a:r>
              <a:rPr lang="pt-BR" altLang="pt-BR" sz="2400" baseline="-25000" dirty="0" smtClean="0">
                <a:latin typeface="Calibri" panose="020F0502020204030204" pitchFamily="34" charset="0"/>
              </a:rPr>
              <a:t>1</a:t>
            </a:r>
            <a:r>
              <a:rPr lang="pt-BR" altLang="pt-BR" sz="2400" dirty="0" smtClean="0">
                <a:latin typeface="Calibri" panose="020F0502020204030204" pitchFamily="34" charset="0"/>
              </a:rPr>
              <a:t>+ u</a:t>
            </a:r>
            <a:r>
              <a:rPr lang="pt-BR" altLang="pt-BR" sz="2400" baseline="-25000" dirty="0" smtClean="0">
                <a:latin typeface="Calibri" panose="020F0502020204030204" pitchFamily="34" charset="0"/>
              </a:rPr>
              <a:t>2</a:t>
            </a:r>
            <a:r>
              <a:rPr lang="pt-BR" altLang="pt-BR" sz="2400" dirty="0" smtClean="0">
                <a:latin typeface="Calibri" panose="020F0502020204030204" pitchFamily="34" charset="0"/>
              </a:rPr>
              <a:t>v</a:t>
            </a:r>
            <a:r>
              <a:rPr lang="pt-BR" altLang="pt-BR" sz="2400" baseline="-25000" dirty="0" smtClean="0">
                <a:latin typeface="Calibri" panose="020F0502020204030204" pitchFamily="34" charset="0"/>
              </a:rPr>
              <a:t>2</a:t>
            </a:r>
            <a:r>
              <a:rPr lang="pt-BR" altLang="pt-BR" sz="2400" dirty="0" smtClean="0">
                <a:latin typeface="Calibri" panose="020F0502020204030204" pitchFamily="34" charset="0"/>
              </a:rPr>
              <a:t> + u</a:t>
            </a:r>
            <a:r>
              <a:rPr lang="pt-BR" altLang="pt-BR" sz="2400" baseline="-25000" dirty="0" smtClean="0">
                <a:latin typeface="Calibri" panose="020F0502020204030204" pitchFamily="34" charset="0"/>
              </a:rPr>
              <a:t>3</a:t>
            </a:r>
            <a:r>
              <a:rPr lang="pt-BR" altLang="pt-BR" sz="2400" dirty="0" smtClean="0">
                <a:latin typeface="Calibri" panose="020F0502020204030204" pitchFamily="34" charset="0"/>
              </a:rPr>
              <a:t>v</a:t>
            </a:r>
            <a:r>
              <a:rPr lang="pt-BR" altLang="pt-BR" sz="2400" baseline="-25000" dirty="0" smtClean="0">
                <a:latin typeface="Calibri" panose="020F0502020204030204" pitchFamily="34" charset="0"/>
              </a:rPr>
              <a:t>3</a:t>
            </a:r>
            <a:r>
              <a:rPr lang="pt-BR" altLang="pt-BR" sz="2400" dirty="0" smtClean="0">
                <a:latin typeface="Calibri" panose="020F0502020204030204" pitchFamily="34" charset="0"/>
              </a:rPr>
              <a:t>)</a:t>
            </a:r>
            <a:r>
              <a:rPr lang="pt-BR" altLang="pt-BR" sz="2400" baseline="30000" dirty="0" smtClean="0">
                <a:latin typeface="Calibri" panose="020F0502020204030204" pitchFamily="34" charset="0"/>
              </a:rPr>
              <a:t>2</a:t>
            </a:r>
          </a:p>
          <a:p>
            <a:endParaRPr lang="pt-BR" sz="2400" baseline="30000" dirty="0">
              <a:latin typeface="Calibri" panose="020F0502020204030204" pitchFamily="34" charset="0"/>
            </a:endParaRPr>
          </a:p>
          <a:p>
            <a:endParaRPr lang="pt-BR" sz="2400" baseline="30000" dirty="0" smtClean="0">
              <a:latin typeface="Calibri" panose="020F0502020204030204" pitchFamily="34" charset="0"/>
            </a:endParaRPr>
          </a:p>
          <a:p>
            <a:r>
              <a:rPr lang="pt-BR" sz="2400" dirty="0" smtClean="0">
                <a:latin typeface="Calibri" panose="020F0502020204030204" pitchFamily="34" charset="0"/>
              </a:rPr>
              <a:t>Desenvolva os dois lados...</a:t>
            </a:r>
            <a:endParaRPr lang="pt-BR" sz="24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08480A-49D0-4D8D-B3A8-C99F46C799AC}" type="slidenum">
              <a:rPr lang="pt-BR" altLang="pt-BR"/>
              <a:pPr/>
              <a:t>22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788991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spaço Reservado para Número de Slid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419802C-49D8-44E4-BD5E-5B195CE7A0D2}" type="slidenum">
              <a:rPr lang="pt-BR" altLang="pt-BR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23</a:t>
            </a:fld>
            <a:endParaRPr lang="pt-BR" altLang="pt-BR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BR" sz="4000" dirty="0" smtClean="0"/>
              <a:t>O Espaço</a:t>
            </a:r>
            <a:br>
              <a:rPr lang="pt-BR" sz="4000" dirty="0" smtClean="0"/>
            </a:br>
            <a:r>
              <a:rPr lang="pt-BR" sz="3200" dirty="0" smtClean="0"/>
              <a:t>Produto Vetorial</a:t>
            </a:r>
            <a:endParaRPr lang="pt-BR" sz="4000" dirty="0" smtClean="0"/>
          </a:p>
        </p:txBody>
      </p:sp>
      <p:sp>
        <p:nvSpPr>
          <p:cNvPr id="19460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Considere, por exemplo, os vetores da figura abaixo e o paralelogramo que eles formam:</a:t>
            </a:r>
          </a:p>
          <a:p>
            <a:pPr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pt-BR" altLang="pt-BR" sz="28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pt-BR" altLang="pt-BR" sz="28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A área do paralelogramo é dada pela base x altura</a:t>
            </a:r>
          </a:p>
          <a:p>
            <a:pPr lvl="1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Base = ||u||</a:t>
            </a:r>
          </a:p>
          <a:p>
            <a:pPr lvl="1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Altura = h = ||v|| </a:t>
            </a:r>
            <a:r>
              <a:rPr lang="pt-BR" altLang="pt-BR" sz="2400" dirty="0" err="1">
                <a:solidFill>
                  <a:prstClr val="black"/>
                </a:solidFill>
                <a:latin typeface="Calibri" panose="020F0502020204030204" pitchFamily="34" charset="0"/>
              </a:rPr>
              <a:t>sen</a:t>
            </a: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l-G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θ</a:t>
            </a:r>
          </a:p>
        </p:txBody>
      </p:sp>
      <p:sp>
        <p:nvSpPr>
          <p:cNvPr id="19461" name="Line 4"/>
          <p:cNvSpPr>
            <a:spLocks noChangeShapeType="1"/>
          </p:cNvSpPr>
          <p:nvPr/>
        </p:nvSpPr>
        <p:spPr bwMode="auto">
          <a:xfrm>
            <a:off x="2051050" y="3644900"/>
            <a:ext cx="33845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462" name="Line 5"/>
          <p:cNvSpPr>
            <a:spLocks noChangeShapeType="1"/>
          </p:cNvSpPr>
          <p:nvPr/>
        </p:nvSpPr>
        <p:spPr bwMode="auto">
          <a:xfrm flipV="1">
            <a:off x="2051050" y="2708275"/>
            <a:ext cx="792163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463" name="Line 6"/>
          <p:cNvSpPr>
            <a:spLocks noChangeShapeType="1"/>
          </p:cNvSpPr>
          <p:nvPr/>
        </p:nvSpPr>
        <p:spPr bwMode="auto">
          <a:xfrm flipV="1">
            <a:off x="5435600" y="2708275"/>
            <a:ext cx="792163" cy="9366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464" name="Line 7"/>
          <p:cNvSpPr>
            <a:spLocks noChangeShapeType="1"/>
          </p:cNvSpPr>
          <p:nvPr/>
        </p:nvSpPr>
        <p:spPr bwMode="auto">
          <a:xfrm>
            <a:off x="2843213" y="2708275"/>
            <a:ext cx="33845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465" name="Line 8"/>
          <p:cNvSpPr>
            <a:spLocks noChangeShapeType="1"/>
          </p:cNvSpPr>
          <p:nvPr/>
        </p:nvSpPr>
        <p:spPr bwMode="auto">
          <a:xfrm>
            <a:off x="2843213" y="2708275"/>
            <a:ext cx="0" cy="9366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466" name="Text Box 9"/>
          <p:cNvSpPr txBox="1">
            <a:spLocks noChangeArrowheads="1"/>
          </p:cNvSpPr>
          <p:nvPr/>
        </p:nvSpPr>
        <p:spPr bwMode="auto">
          <a:xfrm>
            <a:off x="2244725" y="3305175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l-GR" altLang="pt-BR">
                <a:solidFill>
                  <a:prstClr val="black"/>
                </a:solidFill>
              </a:rPr>
              <a:t>θ</a:t>
            </a:r>
          </a:p>
        </p:txBody>
      </p:sp>
      <p:sp>
        <p:nvSpPr>
          <p:cNvPr id="19467" name="Text Box 10"/>
          <p:cNvSpPr txBox="1">
            <a:spLocks noChangeArrowheads="1"/>
          </p:cNvSpPr>
          <p:nvPr/>
        </p:nvSpPr>
        <p:spPr bwMode="auto">
          <a:xfrm>
            <a:off x="2895600" y="2944813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pt-BR">
                <a:solidFill>
                  <a:prstClr val="black"/>
                </a:solidFill>
              </a:rPr>
              <a:t>h</a:t>
            </a:r>
          </a:p>
        </p:txBody>
      </p:sp>
      <p:sp>
        <p:nvSpPr>
          <p:cNvPr id="19468" name="Text Box 11"/>
          <p:cNvSpPr txBox="1">
            <a:spLocks noChangeArrowheads="1"/>
          </p:cNvSpPr>
          <p:nvPr/>
        </p:nvSpPr>
        <p:spPr bwMode="auto">
          <a:xfrm>
            <a:off x="2339975" y="25654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pt-BR" i="1">
                <a:solidFill>
                  <a:prstClr val="black"/>
                </a:solidFill>
              </a:rPr>
              <a:t>v</a:t>
            </a:r>
          </a:p>
        </p:txBody>
      </p:sp>
      <p:sp>
        <p:nvSpPr>
          <p:cNvPr id="19469" name="Text Box 12"/>
          <p:cNvSpPr txBox="1">
            <a:spLocks noChangeArrowheads="1"/>
          </p:cNvSpPr>
          <p:nvPr/>
        </p:nvSpPr>
        <p:spPr bwMode="auto">
          <a:xfrm>
            <a:off x="5508625" y="34290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pt-BR" i="1">
                <a:solidFill>
                  <a:prstClr val="black"/>
                </a:solidFill>
              </a:rPr>
              <a:t>u</a:t>
            </a:r>
          </a:p>
        </p:txBody>
      </p:sp>
      <p:sp>
        <p:nvSpPr>
          <p:cNvPr id="19470" name="AutoShape 13"/>
          <p:cNvSpPr>
            <a:spLocks noChangeArrowheads="1"/>
          </p:cNvSpPr>
          <p:nvPr/>
        </p:nvSpPr>
        <p:spPr bwMode="auto">
          <a:xfrm>
            <a:off x="4427538" y="4221163"/>
            <a:ext cx="4248150" cy="1557337"/>
          </a:xfrm>
          <a:prstGeom prst="leftArrowCallout">
            <a:avLst>
              <a:gd name="adj1" fmla="val 25000"/>
              <a:gd name="adj2" fmla="val 25000"/>
              <a:gd name="adj3" fmla="val 45464"/>
              <a:gd name="adj4" fmla="val 75264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pt-BR" sz="2400">
                <a:solidFill>
                  <a:prstClr val="black"/>
                </a:solidFill>
              </a:rPr>
              <a:t> </a:t>
            </a:r>
            <a:r>
              <a:rPr lang="pt-BR" altLang="pt-BR" sz="2400">
                <a:solidFill>
                  <a:prstClr val="black"/>
                </a:solidFill>
              </a:rPr>
              <a:t>Logo: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pt-BR" altLang="pt-BR" sz="2400">
                <a:solidFill>
                  <a:prstClr val="black"/>
                </a:solidFill>
              </a:rPr>
              <a:t> Área = ||u|| ||v|| sen θ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pt-BR" altLang="pt-BR" sz="2400">
                <a:solidFill>
                  <a:prstClr val="black"/>
                </a:solidFill>
              </a:rPr>
              <a:t> Área = ||u X v||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244725" y="5877272"/>
            <a:ext cx="61436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t-BR" sz="2000" dirty="0">
                <a:solidFill>
                  <a:prstClr val="black"/>
                </a:solidFill>
                <a:cs typeface="Arial" panose="020B0604020202020204" pitchFamily="34" charset="0"/>
              </a:rPr>
              <a:t>O vetor u X v é tal que seu módulo é numericamente igual à área do paralelogramo definido por u e v</a:t>
            </a:r>
          </a:p>
        </p:txBody>
      </p:sp>
    </p:spTree>
    <p:extLst>
      <p:ext uri="{BB962C8B-B14F-4D97-AF65-F5344CB8AC3E}">
        <p14:creationId xmlns:p14="http://schemas.microsoft.com/office/powerpoint/2010/main" val="2210333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 smtClean="0"/>
              <a:t>O Espaço</a:t>
            </a:r>
            <a:r>
              <a:rPr lang="pt-BR" sz="5400" dirty="0" smtClean="0"/>
              <a:t/>
            </a:r>
            <a:br>
              <a:rPr lang="pt-BR" sz="5400" dirty="0" smtClean="0"/>
            </a:br>
            <a:r>
              <a:rPr lang="pt-BR" sz="2900" dirty="0" smtClean="0"/>
              <a:t>Produto Vetorial</a:t>
            </a:r>
            <a:endParaRPr lang="pt-BR" sz="29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altLang="pt-BR" sz="2000" dirty="0" smtClean="0">
                <a:latin typeface="Calibri" panose="020F0502020204030204" pitchFamily="34" charset="0"/>
              </a:rPr>
              <a:t>Exemplo 4.19) Calcule a área do paralelogramo definido pelos vetores u = (2,3,1) e v = (1,5,-3).</a:t>
            </a:r>
          </a:p>
          <a:p>
            <a:r>
              <a:rPr lang="pt-BR" sz="2000" b="1" dirty="0" smtClean="0"/>
              <a:t>Solução</a:t>
            </a:r>
          </a:p>
          <a:p>
            <a:pPr marL="0" indent="0">
              <a:buNone/>
            </a:pPr>
            <a:r>
              <a:rPr lang="pt-BR" sz="2000" dirty="0" smtClean="0"/>
              <a:t>      A = ?, u = (2,3,1) e v = (1,5,-3)</a:t>
            </a:r>
          </a:p>
          <a:p>
            <a:pPr marL="0" indent="0">
              <a:buNone/>
            </a:pPr>
            <a:r>
              <a:rPr lang="pt-BR" sz="2000" dirty="0"/>
              <a:t> </a:t>
            </a:r>
            <a:r>
              <a:rPr lang="pt-BR" sz="2000" dirty="0" smtClean="0"/>
              <a:t>     A = </a:t>
            </a:r>
            <a:r>
              <a:rPr lang="pt-BR" sz="2000" dirty="0" err="1" smtClean="0"/>
              <a:t>b.h</a:t>
            </a:r>
            <a:r>
              <a:rPr lang="pt-BR" sz="2000" dirty="0" smtClean="0"/>
              <a:t> =&gt; ||u X v|| = (-9 - 5, -(-6 - 1), 10 - 3)</a:t>
            </a:r>
          </a:p>
          <a:p>
            <a:pPr marL="0" indent="0">
              <a:buNone/>
            </a:pPr>
            <a:r>
              <a:rPr lang="pt-BR" sz="2000" dirty="0"/>
              <a:t> </a:t>
            </a:r>
            <a:r>
              <a:rPr lang="pt-BR" sz="2000" dirty="0" smtClean="0"/>
              <a:t>                                          = (-14, 7, 7) =&gt; ||(-14, 7, 7)|| </a:t>
            </a:r>
          </a:p>
          <a:p>
            <a:pPr marL="0" indent="0">
              <a:buNone/>
            </a:pPr>
            <a:r>
              <a:rPr lang="pt-BR" sz="2000" dirty="0"/>
              <a:t> </a:t>
            </a:r>
            <a:r>
              <a:rPr lang="pt-BR" sz="2000" dirty="0" smtClean="0"/>
              <a:t>                                          = √(-14)</a:t>
            </a:r>
            <a:r>
              <a:rPr lang="pt-BR" sz="2000" baseline="30000" dirty="0" smtClean="0"/>
              <a:t>2</a:t>
            </a:r>
            <a:r>
              <a:rPr lang="pt-BR" sz="2000" dirty="0" smtClean="0"/>
              <a:t> + 49 + 49</a:t>
            </a:r>
          </a:p>
          <a:p>
            <a:pPr marL="0" indent="0">
              <a:buNone/>
            </a:pPr>
            <a:r>
              <a:rPr lang="pt-BR" sz="2000" dirty="0"/>
              <a:t> </a:t>
            </a:r>
            <a:r>
              <a:rPr lang="pt-BR" sz="2000" dirty="0" smtClean="0"/>
              <a:t>                                          = √294 = 7√6</a:t>
            </a:r>
          </a:p>
          <a:p>
            <a:pPr marL="0" indent="0">
              <a:buNone/>
            </a:pPr>
            <a:r>
              <a:rPr lang="pt-BR" sz="2000" dirty="0" smtClean="0"/>
              <a:t> </a:t>
            </a:r>
          </a:p>
          <a:p>
            <a:pPr marL="0" indent="0">
              <a:buNone/>
            </a:pPr>
            <a:endParaRPr lang="pt-BR" sz="2000" dirty="0"/>
          </a:p>
          <a:p>
            <a:pPr marL="0" indent="0">
              <a:buNone/>
            </a:pPr>
            <a:r>
              <a:rPr lang="pt-BR" sz="2000" dirty="0" smtClean="0"/>
              <a:t> </a:t>
            </a:r>
            <a:endParaRPr lang="pt-BR" sz="20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08480A-49D0-4D8D-B3A8-C99F46C799AC}" type="slidenum">
              <a:rPr lang="pt-BR" altLang="pt-BR"/>
              <a:pPr/>
              <a:t>24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648886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ço Reservado para Número de Slid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6053EE3-9FC1-4F6D-8300-1D68D9DD53E1}" type="slidenum">
              <a:rPr lang="pt-BR" altLang="pt-BR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25</a:t>
            </a:fld>
            <a:endParaRPr lang="pt-BR" altLang="pt-BR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BR" sz="4000" smtClean="0"/>
              <a:t>O Espaço</a:t>
            </a:r>
            <a:br>
              <a:rPr lang="pt-BR" sz="4000" smtClean="0"/>
            </a:br>
            <a:r>
              <a:rPr lang="pt-BR" sz="3200" smtClean="0"/>
              <a:t>Produto Misto</a:t>
            </a:r>
            <a:endParaRPr lang="pt-BR" sz="4000" smtClean="0"/>
          </a:p>
        </p:txBody>
      </p:sp>
      <p:sp>
        <p:nvSpPr>
          <p:cNvPr id="20484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pt-BR" altLang="pt-BR" sz="2800">
                <a:solidFill>
                  <a:prstClr val="black"/>
                </a:solidFill>
                <a:latin typeface="Calibri" panose="020F0502020204030204" pitchFamily="34" charset="0"/>
              </a:rPr>
              <a:t>O número</a:t>
            </a:r>
          </a:p>
          <a:p>
            <a:pPr lvl="1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pt-BR" altLang="pt-BR" sz="2400">
                <a:solidFill>
                  <a:prstClr val="black"/>
                </a:solidFill>
                <a:latin typeface="Calibri" panose="020F0502020204030204" pitchFamily="34" charset="0"/>
              </a:rPr>
              <a:t>(u X v).w</a:t>
            </a:r>
          </a:p>
          <a:p>
            <a:pPr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pt-BR" altLang="pt-BR" sz="2800">
                <a:solidFill>
                  <a:prstClr val="black"/>
                </a:solidFill>
                <a:latin typeface="Calibri" panose="020F0502020204030204" pitchFamily="34" charset="0"/>
              </a:rPr>
              <a:t>onde </a:t>
            </a:r>
            <a:r>
              <a:rPr lang="pt-BR" altLang="pt-BR" sz="2800" i="1">
                <a:solidFill>
                  <a:prstClr val="black"/>
                </a:solidFill>
                <a:latin typeface="Calibri" panose="020F0502020204030204" pitchFamily="34" charset="0"/>
              </a:rPr>
              <a:t>u</a:t>
            </a:r>
            <a:r>
              <a:rPr lang="pt-BR" altLang="pt-BR" sz="2800">
                <a:solidFill>
                  <a:prstClr val="black"/>
                </a:solidFill>
                <a:latin typeface="Calibri" panose="020F0502020204030204" pitchFamily="34" charset="0"/>
              </a:rPr>
              <a:t>, </a:t>
            </a:r>
            <a:r>
              <a:rPr lang="pt-BR" altLang="pt-BR" sz="2800" i="1">
                <a:solidFill>
                  <a:prstClr val="black"/>
                </a:solidFill>
                <a:latin typeface="Calibri" panose="020F0502020204030204" pitchFamily="34" charset="0"/>
              </a:rPr>
              <a:t>v</a:t>
            </a:r>
            <a:r>
              <a:rPr lang="pt-BR" altLang="pt-BR" sz="2800">
                <a:solidFill>
                  <a:prstClr val="black"/>
                </a:solidFill>
                <a:latin typeface="Calibri" panose="020F0502020204030204" pitchFamily="34" charset="0"/>
              </a:rPr>
              <a:t> e </a:t>
            </a:r>
            <a:r>
              <a:rPr lang="pt-BR" altLang="pt-BR" sz="2800" i="1">
                <a:solidFill>
                  <a:prstClr val="black"/>
                </a:solidFill>
                <a:latin typeface="Calibri" panose="020F0502020204030204" pitchFamily="34" charset="0"/>
              </a:rPr>
              <a:t>w</a:t>
            </a:r>
            <a:r>
              <a:rPr lang="pt-BR" altLang="pt-BR" sz="2800">
                <a:solidFill>
                  <a:prstClr val="black"/>
                </a:solidFill>
                <a:latin typeface="Calibri" panose="020F0502020204030204" pitchFamily="34" charset="0"/>
              </a:rPr>
              <a:t> pertencem ao R</a:t>
            </a:r>
            <a:r>
              <a:rPr lang="pt-BR" altLang="pt-BR" sz="2800" baseline="30000">
                <a:solidFill>
                  <a:prstClr val="black"/>
                </a:solidFill>
                <a:latin typeface="Calibri" panose="020F0502020204030204" pitchFamily="34" charset="0"/>
              </a:rPr>
              <a:t>3</a:t>
            </a:r>
            <a:r>
              <a:rPr lang="pt-BR" altLang="pt-BR" sz="2800">
                <a:solidFill>
                  <a:prstClr val="black"/>
                </a:solidFill>
                <a:latin typeface="Calibri" panose="020F0502020204030204" pitchFamily="34" charset="0"/>
              </a:rPr>
              <a:t>, é chamado de </a:t>
            </a:r>
            <a:r>
              <a:rPr lang="pt-BR" altLang="pt-BR" sz="2800" b="1">
                <a:solidFill>
                  <a:prstClr val="black"/>
                </a:solidFill>
                <a:latin typeface="Calibri" panose="020F0502020204030204" pitchFamily="34" charset="0"/>
              </a:rPr>
              <a:t>produto misto</a:t>
            </a:r>
            <a:r>
              <a:rPr lang="pt-BR" altLang="pt-BR" sz="2800">
                <a:solidFill>
                  <a:prstClr val="black"/>
                </a:solidFill>
                <a:latin typeface="Calibri" panose="020F0502020204030204" pitchFamily="34" charset="0"/>
              </a:rPr>
              <a:t> dos vetores </a:t>
            </a:r>
            <a:r>
              <a:rPr lang="pt-BR" altLang="pt-BR" sz="2800" i="1">
                <a:solidFill>
                  <a:prstClr val="black"/>
                </a:solidFill>
                <a:latin typeface="Calibri" panose="020F0502020204030204" pitchFamily="34" charset="0"/>
              </a:rPr>
              <a:t>u</a:t>
            </a:r>
            <a:r>
              <a:rPr lang="pt-BR" altLang="pt-BR" sz="2800">
                <a:solidFill>
                  <a:prstClr val="black"/>
                </a:solidFill>
                <a:latin typeface="Calibri" panose="020F0502020204030204" pitchFamily="34" charset="0"/>
              </a:rPr>
              <a:t>, </a:t>
            </a:r>
            <a:r>
              <a:rPr lang="pt-BR" altLang="pt-BR" sz="2800" i="1">
                <a:solidFill>
                  <a:prstClr val="black"/>
                </a:solidFill>
                <a:latin typeface="Calibri" panose="020F0502020204030204" pitchFamily="34" charset="0"/>
              </a:rPr>
              <a:t>v</a:t>
            </a:r>
            <a:r>
              <a:rPr lang="pt-BR" altLang="pt-BR" sz="2800">
                <a:solidFill>
                  <a:prstClr val="black"/>
                </a:solidFill>
                <a:latin typeface="Calibri" panose="020F0502020204030204" pitchFamily="34" charset="0"/>
              </a:rPr>
              <a:t> e </a:t>
            </a:r>
            <a:r>
              <a:rPr lang="pt-BR" altLang="pt-BR" sz="2800" i="1">
                <a:solidFill>
                  <a:prstClr val="black"/>
                </a:solidFill>
                <a:latin typeface="Calibri" panose="020F0502020204030204" pitchFamily="34" charset="0"/>
              </a:rPr>
              <a:t>w</a:t>
            </a:r>
            <a:endParaRPr lang="pt-BR" altLang="pt-BR" sz="280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pt-BR" altLang="pt-BR" sz="2800">
                <a:solidFill>
                  <a:prstClr val="black"/>
                </a:solidFill>
                <a:latin typeface="Calibri" panose="020F0502020204030204" pitchFamily="34" charset="0"/>
              </a:rPr>
              <a:t>Se u = (a</a:t>
            </a:r>
            <a:r>
              <a:rPr lang="pt-BR" altLang="pt-BR" sz="2800" baseline="-25000">
                <a:solidFill>
                  <a:prstClr val="black"/>
                </a:solidFill>
                <a:latin typeface="Calibri" panose="020F0502020204030204" pitchFamily="34" charset="0"/>
              </a:rPr>
              <a:t>1</a:t>
            </a:r>
            <a:r>
              <a:rPr lang="pt-BR" altLang="pt-BR" sz="2800">
                <a:solidFill>
                  <a:prstClr val="black"/>
                </a:solidFill>
                <a:latin typeface="Calibri" panose="020F0502020204030204" pitchFamily="34" charset="0"/>
              </a:rPr>
              <a:t>,b</a:t>
            </a:r>
            <a:r>
              <a:rPr lang="pt-BR" altLang="pt-BR" sz="2800" baseline="-25000">
                <a:solidFill>
                  <a:prstClr val="black"/>
                </a:solidFill>
                <a:latin typeface="Calibri" panose="020F0502020204030204" pitchFamily="34" charset="0"/>
              </a:rPr>
              <a:t>1</a:t>
            </a:r>
            <a:r>
              <a:rPr lang="pt-BR" altLang="pt-BR" sz="2800">
                <a:solidFill>
                  <a:prstClr val="black"/>
                </a:solidFill>
                <a:latin typeface="Calibri" panose="020F0502020204030204" pitchFamily="34" charset="0"/>
              </a:rPr>
              <a:t>,c</a:t>
            </a:r>
            <a:r>
              <a:rPr lang="pt-BR" altLang="pt-BR" sz="2800" baseline="-25000">
                <a:solidFill>
                  <a:prstClr val="black"/>
                </a:solidFill>
                <a:latin typeface="Calibri" panose="020F0502020204030204" pitchFamily="34" charset="0"/>
              </a:rPr>
              <a:t>1</a:t>
            </a:r>
            <a:r>
              <a:rPr lang="pt-BR" altLang="pt-BR" sz="2800">
                <a:solidFill>
                  <a:prstClr val="black"/>
                </a:solidFill>
                <a:latin typeface="Calibri" panose="020F0502020204030204" pitchFamily="34" charset="0"/>
              </a:rPr>
              <a:t>), v=(a</a:t>
            </a:r>
            <a:r>
              <a:rPr lang="pt-BR" altLang="pt-BR" sz="2800" baseline="-25000">
                <a:solidFill>
                  <a:prstClr val="black"/>
                </a:solidFill>
                <a:latin typeface="Calibri" panose="020F0502020204030204" pitchFamily="34" charset="0"/>
              </a:rPr>
              <a:t>2</a:t>
            </a:r>
            <a:r>
              <a:rPr lang="pt-BR" altLang="pt-BR" sz="2800">
                <a:solidFill>
                  <a:prstClr val="black"/>
                </a:solidFill>
                <a:latin typeface="Calibri" panose="020F0502020204030204" pitchFamily="34" charset="0"/>
              </a:rPr>
              <a:t>,b</a:t>
            </a:r>
            <a:r>
              <a:rPr lang="pt-BR" altLang="pt-BR" sz="2800" baseline="-25000">
                <a:solidFill>
                  <a:prstClr val="black"/>
                </a:solidFill>
                <a:latin typeface="Calibri" panose="020F0502020204030204" pitchFamily="34" charset="0"/>
              </a:rPr>
              <a:t>2</a:t>
            </a:r>
            <a:r>
              <a:rPr lang="pt-BR" altLang="pt-BR" sz="2800">
                <a:solidFill>
                  <a:prstClr val="black"/>
                </a:solidFill>
                <a:latin typeface="Calibri" panose="020F0502020204030204" pitchFamily="34" charset="0"/>
              </a:rPr>
              <a:t>,c</a:t>
            </a:r>
            <a:r>
              <a:rPr lang="pt-BR" altLang="pt-BR" sz="2800" baseline="-25000">
                <a:solidFill>
                  <a:prstClr val="black"/>
                </a:solidFill>
                <a:latin typeface="Calibri" panose="020F0502020204030204" pitchFamily="34" charset="0"/>
              </a:rPr>
              <a:t>2</a:t>
            </a:r>
            <a:r>
              <a:rPr lang="pt-BR" altLang="pt-BR" sz="2800">
                <a:solidFill>
                  <a:prstClr val="black"/>
                </a:solidFill>
                <a:latin typeface="Calibri" panose="020F0502020204030204" pitchFamily="34" charset="0"/>
              </a:rPr>
              <a:t>) e w=(a</a:t>
            </a:r>
            <a:r>
              <a:rPr lang="pt-BR" altLang="pt-BR" sz="2800" baseline="-25000">
                <a:solidFill>
                  <a:prstClr val="black"/>
                </a:solidFill>
                <a:latin typeface="Calibri" panose="020F0502020204030204" pitchFamily="34" charset="0"/>
              </a:rPr>
              <a:t>3</a:t>
            </a:r>
            <a:r>
              <a:rPr lang="pt-BR" altLang="pt-BR" sz="2800">
                <a:solidFill>
                  <a:prstClr val="black"/>
                </a:solidFill>
                <a:latin typeface="Calibri" panose="020F0502020204030204" pitchFamily="34" charset="0"/>
              </a:rPr>
              <a:t>,b</a:t>
            </a:r>
            <a:r>
              <a:rPr lang="pt-BR" altLang="pt-BR" sz="2800" baseline="-25000">
                <a:solidFill>
                  <a:prstClr val="black"/>
                </a:solidFill>
                <a:latin typeface="Calibri" panose="020F0502020204030204" pitchFamily="34" charset="0"/>
              </a:rPr>
              <a:t>3</a:t>
            </a:r>
            <a:r>
              <a:rPr lang="pt-BR" altLang="pt-BR" sz="2800">
                <a:solidFill>
                  <a:prstClr val="black"/>
                </a:solidFill>
                <a:latin typeface="Calibri" panose="020F0502020204030204" pitchFamily="34" charset="0"/>
              </a:rPr>
              <a:t>,c</a:t>
            </a:r>
            <a:r>
              <a:rPr lang="pt-BR" altLang="pt-BR" sz="2800" baseline="-25000">
                <a:solidFill>
                  <a:prstClr val="black"/>
                </a:solidFill>
                <a:latin typeface="Calibri" panose="020F0502020204030204" pitchFamily="34" charset="0"/>
              </a:rPr>
              <a:t>3</a:t>
            </a:r>
            <a:r>
              <a:rPr lang="pt-BR" altLang="pt-BR" sz="2800">
                <a:solidFill>
                  <a:prstClr val="black"/>
                </a:solidFill>
                <a:latin typeface="Calibri" panose="020F0502020204030204" pitchFamily="34" charset="0"/>
              </a:rPr>
              <a:t>):</a:t>
            </a:r>
            <a:endParaRPr lang="el-GR" altLang="pt-BR" sz="2800" i="1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20485" name="Text Box 14"/>
          <p:cNvSpPr txBox="1">
            <a:spLocks noChangeArrowheads="1"/>
          </p:cNvSpPr>
          <p:nvPr/>
        </p:nvSpPr>
        <p:spPr bwMode="auto">
          <a:xfrm>
            <a:off x="4324350" y="4508500"/>
            <a:ext cx="2278063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pt-BR" sz="2400">
                <a:solidFill>
                  <a:prstClr val="black"/>
                </a:solidFill>
              </a:rPr>
              <a:t>a</a:t>
            </a:r>
            <a:r>
              <a:rPr lang="en-US" altLang="pt-BR" sz="2400" baseline="-25000">
                <a:solidFill>
                  <a:prstClr val="black"/>
                </a:solidFill>
              </a:rPr>
              <a:t>1</a:t>
            </a:r>
            <a:r>
              <a:rPr lang="en-US" altLang="pt-BR" sz="2400">
                <a:solidFill>
                  <a:prstClr val="black"/>
                </a:solidFill>
              </a:rPr>
              <a:t>	b</a:t>
            </a:r>
            <a:r>
              <a:rPr lang="en-US" altLang="pt-BR" sz="2400" baseline="-25000">
                <a:solidFill>
                  <a:prstClr val="black"/>
                </a:solidFill>
              </a:rPr>
              <a:t>1</a:t>
            </a:r>
            <a:r>
              <a:rPr lang="en-US" altLang="pt-BR" sz="2400">
                <a:solidFill>
                  <a:prstClr val="black"/>
                </a:solidFill>
              </a:rPr>
              <a:t>	c</a:t>
            </a:r>
            <a:r>
              <a:rPr lang="en-US" altLang="pt-BR" sz="2400" baseline="-25000">
                <a:solidFill>
                  <a:prstClr val="black"/>
                </a:solidFill>
              </a:rPr>
              <a:t>1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pt-BR" sz="2400">
                <a:solidFill>
                  <a:prstClr val="black"/>
                </a:solidFill>
              </a:rPr>
              <a:t>a</a:t>
            </a:r>
            <a:r>
              <a:rPr lang="en-US" altLang="pt-BR" sz="2400" baseline="-25000">
                <a:solidFill>
                  <a:prstClr val="black"/>
                </a:solidFill>
              </a:rPr>
              <a:t>2</a:t>
            </a:r>
            <a:r>
              <a:rPr lang="en-US" altLang="pt-BR" sz="2400">
                <a:solidFill>
                  <a:prstClr val="black"/>
                </a:solidFill>
              </a:rPr>
              <a:t>	b</a:t>
            </a:r>
            <a:r>
              <a:rPr lang="en-US" altLang="pt-BR" sz="2400" baseline="-25000">
                <a:solidFill>
                  <a:prstClr val="black"/>
                </a:solidFill>
              </a:rPr>
              <a:t>2</a:t>
            </a:r>
            <a:r>
              <a:rPr lang="en-US" altLang="pt-BR" sz="2400">
                <a:solidFill>
                  <a:prstClr val="black"/>
                </a:solidFill>
              </a:rPr>
              <a:t>	c</a:t>
            </a:r>
            <a:r>
              <a:rPr lang="en-US" altLang="pt-BR" sz="2400" baseline="-25000">
                <a:solidFill>
                  <a:prstClr val="black"/>
                </a:solidFill>
              </a:rPr>
              <a:t>2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pt-BR" sz="2400">
                <a:solidFill>
                  <a:prstClr val="black"/>
                </a:solidFill>
              </a:rPr>
              <a:t>a</a:t>
            </a:r>
            <a:r>
              <a:rPr lang="en-US" altLang="pt-BR" sz="2400" baseline="-25000">
                <a:solidFill>
                  <a:prstClr val="black"/>
                </a:solidFill>
              </a:rPr>
              <a:t>3</a:t>
            </a:r>
            <a:r>
              <a:rPr lang="en-US" altLang="pt-BR" sz="2400">
                <a:solidFill>
                  <a:prstClr val="black"/>
                </a:solidFill>
              </a:rPr>
              <a:t>	b</a:t>
            </a:r>
            <a:r>
              <a:rPr lang="en-US" altLang="pt-BR" sz="2400" baseline="-25000">
                <a:solidFill>
                  <a:prstClr val="black"/>
                </a:solidFill>
              </a:rPr>
              <a:t>3</a:t>
            </a:r>
            <a:r>
              <a:rPr lang="en-US" altLang="pt-BR" sz="2400">
                <a:solidFill>
                  <a:prstClr val="black"/>
                </a:solidFill>
              </a:rPr>
              <a:t>	c</a:t>
            </a:r>
            <a:r>
              <a:rPr lang="en-US" altLang="pt-BR" sz="2400" baseline="-25000">
                <a:solidFill>
                  <a:prstClr val="black"/>
                </a:solidFill>
              </a:rPr>
              <a:t>3</a:t>
            </a:r>
          </a:p>
        </p:txBody>
      </p:sp>
      <p:sp>
        <p:nvSpPr>
          <p:cNvPr id="20486" name="Line 15"/>
          <p:cNvSpPr>
            <a:spLocks noChangeShapeType="1"/>
          </p:cNvSpPr>
          <p:nvPr/>
        </p:nvSpPr>
        <p:spPr bwMode="auto">
          <a:xfrm>
            <a:off x="4271963" y="4543425"/>
            <a:ext cx="0" cy="11525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87" name="Line 16"/>
          <p:cNvSpPr>
            <a:spLocks noChangeShapeType="1"/>
          </p:cNvSpPr>
          <p:nvPr/>
        </p:nvSpPr>
        <p:spPr bwMode="auto">
          <a:xfrm>
            <a:off x="6648450" y="4543425"/>
            <a:ext cx="0" cy="11525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88" name="Text Box 17"/>
          <p:cNvSpPr txBox="1">
            <a:spLocks noChangeArrowheads="1"/>
          </p:cNvSpPr>
          <p:nvPr/>
        </p:nvSpPr>
        <p:spPr bwMode="auto">
          <a:xfrm>
            <a:off x="1698625" y="4781550"/>
            <a:ext cx="25860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pt-BR" sz="2800">
                <a:solidFill>
                  <a:prstClr val="black"/>
                </a:solidFill>
              </a:rPr>
              <a:t>(u X v).w = det </a:t>
            </a:r>
          </a:p>
        </p:txBody>
      </p:sp>
    </p:spTree>
    <p:extLst>
      <p:ext uri="{BB962C8B-B14F-4D97-AF65-F5344CB8AC3E}">
        <p14:creationId xmlns:p14="http://schemas.microsoft.com/office/powerpoint/2010/main" val="3630897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F62F4A4-10C3-43CD-A314-5CB99F43A14A}" type="slidenum">
              <a:rPr lang="pt-BR" altLang="pt-BR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26</a:t>
            </a:fld>
            <a:endParaRPr lang="pt-BR" altLang="pt-BR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BR" sz="4000" smtClean="0"/>
              <a:t>O Espaço</a:t>
            </a:r>
            <a:br>
              <a:rPr lang="pt-BR" sz="4000" smtClean="0"/>
            </a:br>
            <a:r>
              <a:rPr lang="pt-BR" sz="3200" smtClean="0"/>
              <a:t>Produto Misto</a:t>
            </a:r>
            <a:endParaRPr lang="pt-BR" sz="4000" smtClean="0"/>
          </a:p>
        </p:txBody>
      </p:sp>
      <p:sp>
        <p:nvSpPr>
          <p:cNvPr id="21508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Propriedades:</a:t>
            </a:r>
          </a:p>
          <a:p>
            <a:pPr lvl="1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Produto misto é comutativo</a:t>
            </a:r>
          </a:p>
          <a:p>
            <a:pPr lvl="1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(u X v).w = (v X w).u</a:t>
            </a:r>
          </a:p>
          <a:p>
            <a:pPr lvl="1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(u X v).w = u.(v X w)</a:t>
            </a:r>
          </a:p>
          <a:p>
            <a:pPr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O módulo do produto misto dos vetores </a:t>
            </a:r>
            <a:r>
              <a:rPr lang="pt-BR" altLang="pt-BR" sz="2800" i="1" dirty="0">
                <a:solidFill>
                  <a:prstClr val="black"/>
                </a:solidFill>
                <a:latin typeface="Calibri" panose="020F0502020204030204" pitchFamily="34" charset="0"/>
              </a:rPr>
              <a:t>u</a:t>
            </a: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, </a:t>
            </a:r>
            <a:r>
              <a:rPr lang="pt-BR" altLang="pt-BR" sz="2800" i="1" dirty="0">
                <a:solidFill>
                  <a:prstClr val="black"/>
                </a:solidFill>
                <a:latin typeface="Calibri" panose="020F0502020204030204" pitchFamily="34" charset="0"/>
              </a:rPr>
              <a:t>v</a:t>
            </a: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 e </a:t>
            </a:r>
            <a:r>
              <a:rPr lang="pt-BR" altLang="pt-BR" sz="2800" i="1" dirty="0">
                <a:solidFill>
                  <a:prstClr val="black"/>
                </a:solidFill>
                <a:latin typeface="Calibri" panose="020F0502020204030204" pitchFamily="34" charset="0"/>
              </a:rPr>
              <a:t>w</a:t>
            </a: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 é igual ao volume do paralelepípedo definido por esses vetores</a:t>
            </a:r>
            <a:endParaRPr lang="el-GR" altLang="pt-BR" sz="28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2602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ço Reservado para Número de Slid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24CC77F-972C-4550-BA33-B2CD0B57BB7B}" type="slidenum">
              <a:rPr lang="pt-BR" altLang="pt-BR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27</a:t>
            </a:fld>
            <a:endParaRPr lang="pt-BR" altLang="pt-BR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BR" sz="4000" smtClean="0"/>
              <a:t>O Espaço</a:t>
            </a:r>
            <a:br>
              <a:rPr lang="pt-BR" sz="4000" smtClean="0"/>
            </a:br>
            <a:r>
              <a:rPr lang="pt-BR" sz="3200" smtClean="0"/>
              <a:t>Produto Misto</a:t>
            </a:r>
            <a:endParaRPr lang="pt-BR" sz="400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532" name="Rectangle 3"/>
              <p:cNvSpPr>
                <a:spLocks/>
              </p:cNvSpPr>
              <p:nvPr/>
            </p:nvSpPr>
            <p:spPr bwMode="auto">
              <a:xfrm>
                <a:off x="457200" y="1600200"/>
                <a:ext cx="8229600" cy="4525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fontAlgn="base" hangingPunct="1">
                  <a:lnSpc>
                    <a:spcPct val="110000"/>
                  </a:lnSpc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</a:pPr>
                <a:r>
                  <a:rPr lang="pt-BR" altLang="pt-BR" sz="2800" dirty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Exemplo 1: u=(3, 5, 7), v=(2, 0, -1) e w=(0, 1, 3)</a:t>
                </a:r>
              </a:p>
              <a:p>
                <a:pPr eaLnBrk="1" fontAlgn="base" hangingPunct="1">
                  <a:lnSpc>
                    <a:spcPct val="110000"/>
                  </a:lnSpc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</a:pPr>
                <a:endParaRPr lang="pt-BR" altLang="pt-BR" sz="2800" dirty="0">
                  <a:solidFill>
                    <a:prstClr val="black"/>
                  </a:solidFill>
                  <a:latin typeface="Calibri" panose="020F0502020204030204" pitchFamily="34" charset="0"/>
                </a:endParaRPr>
              </a:p>
              <a:p>
                <a:pPr eaLnBrk="1" fontAlgn="base" hangingPunct="1">
                  <a:lnSpc>
                    <a:spcPct val="110000"/>
                  </a:lnSpc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</a:pPr>
                <a:endParaRPr lang="pt-BR" altLang="pt-BR" sz="2800" dirty="0">
                  <a:solidFill>
                    <a:prstClr val="black"/>
                  </a:solidFill>
                  <a:latin typeface="Calibri" panose="020F0502020204030204" pitchFamily="34" charset="0"/>
                </a:endParaRPr>
              </a:p>
              <a:p>
                <a:pPr eaLnBrk="1" fontAlgn="base" hangingPunct="1">
                  <a:lnSpc>
                    <a:spcPct val="110000"/>
                  </a:lnSpc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</a:pPr>
                <a:endParaRPr lang="pt-BR" altLang="pt-BR" sz="2800" dirty="0">
                  <a:solidFill>
                    <a:prstClr val="black"/>
                  </a:solidFill>
                  <a:latin typeface="Calibri" panose="020F0502020204030204" pitchFamily="34" charset="0"/>
                </a:endParaRPr>
              </a:p>
              <a:p>
                <a:pPr eaLnBrk="1" fontAlgn="base" hangingPunct="1">
                  <a:lnSpc>
                    <a:spcPct val="110000"/>
                  </a:lnSpc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</a:pPr>
                <a:r>
                  <a:rPr lang="pt-BR" altLang="pt-BR" sz="2800" dirty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Método alternativo:</a:t>
                </a:r>
              </a:p>
              <a:p>
                <a:pPr lvl="1" eaLnBrk="1" fontAlgn="base" hangingPunct="1">
                  <a:lnSpc>
                    <a:spcPct val="110000"/>
                  </a:lnSpc>
                  <a:spcBef>
                    <a:spcPct val="0"/>
                  </a:spcBef>
                  <a:spcAft>
                    <a:spcPct val="0"/>
                  </a:spcAft>
                  <a:buFont typeface="Wingdings" panose="05000000000000000000" pitchFamily="2" charset="2"/>
                  <a:buChar char="§"/>
                </a:pPr>
                <a:r>
                  <a:rPr lang="pt-BR" altLang="pt-BR" sz="2400" dirty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(</a:t>
                </a:r>
                <a:r>
                  <a:rPr lang="pt-BR" altLang="pt-BR" sz="2400" i="1" dirty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u x v</a:t>
                </a:r>
                <a:r>
                  <a:rPr lang="pt-BR" altLang="pt-BR" sz="2400" dirty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).w</a:t>
                </a:r>
                <a:r>
                  <a:rPr lang="pt-BR" altLang="pt-BR" sz="2400" i="1" dirty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 </a:t>
                </a:r>
                <a:r>
                  <a:rPr lang="pt-BR" altLang="pt-BR" sz="2400" dirty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=</a:t>
                </a:r>
                <a:r>
                  <a:rPr lang="pt-BR" altLang="pt-BR" sz="2400" i="1" dirty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altLang="pt-BR" sz="2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pt-BR" altLang="pt-BR" sz="2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d>
                          <m:dPr>
                            <m:begChr m:val="|"/>
                            <m:endChr m:val="|"/>
                            <m:ctrlPr>
                              <a:rPr lang="pt-BR" altLang="pt-BR" sz="2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2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pt-BR" altLang="pt-BR" sz="24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r>
                                    <m:rPr>
                                      <m:brk m:alnAt="7"/>
                                    </m:rPr>
                                    <a:rPr lang="pt-BR" altLang="pt-BR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  <m:e>
                                  <m:r>
                                    <a:rPr lang="pt-BR" altLang="pt-BR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e>
                              </m:mr>
                              <m:mr>
                                <m:e>
                                  <m:r>
                                    <a:rPr lang="pt-BR" altLang="pt-BR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  <m:e>
                                  <m:r>
                                    <a:rPr lang="pt-BR" altLang="pt-BR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mr>
                            </m:m>
                          </m:e>
                        </m:d>
                        <m:r>
                          <a:rPr lang="pt-BR" altLang="pt-BR" sz="2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−5</m:t>
                        </m:r>
                        <m:d>
                          <m:dPr>
                            <m:begChr m:val="|"/>
                            <m:endChr m:val="|"/>
                            <m:ctrlPr>
                              <a:rPr lang="pt-BR" altLang="pt-BR" sz="2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2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pt-BR" altLang="pt-BR" sz="24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r>
                                    <a:rPr lang="pt-BR" altLang="pt-BR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e>
                                  <m:r>
                                    <a:rPr lang="pt-BR" altLang="pt-BR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e>
                              </m:mr>
                              <m:mr>
                                <m:e>
                                  <m:r>
                                    <a:rPr lang="pt-BR" altLang="pt-BR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  <m:e>
                                  <m:r>
                                    <a:rPr lang="pt-BR" altLang="pt-BR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mr>
                            </m:m>
                          </m:e>
                        </m:d>
                        <m:r>
                          <a:rPr lang="pt-BR" altLang="pt-BR" sz="2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+7</m:t>
                        </m:r>
                        <m:d>
                          <m:dPr>
                            <m:begChr m:val="|"/>
                            <m:endChr m:val="|"/>
                            <m:ctrlPr>
                              <a:rPr lang="pt-BR" altLang="pt-BR" sz="2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2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pt-BR" altLang="pt-BR" sz="24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r>
                                    <a:rPr lang="pt-BR" altLang="pt-BR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e>
                                  <m:r>
                                    <a:rPr lang="pt-BR" altLang="pt-BR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</m:mr>
                              <m:mr>
                                <m:e>
                                  <m:r>
                                    <a:rPr lang="pt-BR" altLang="pt-BR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  <m:e>
                                  <m:r>
                                    <a:rPr lang="pt-BR" altLang="pt-BR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</m:mr>
                            </m:m>
                          </m:e>
                        </m:d>
                      </m:e>
                    </m:d>
                  </m:oMath>
                </a14:m>
                <a:endParaRPr lang="pt-BR" altLang="pt-BR" sz="2400" i="1" dirty="0">
                  <a:solidFill>
                    <a:prstClr val="black"/>
                  </a:solidFill>
                  <a:latin typeface="Cambria Math" panose="02040503050406030204" pitchFamily="18" charset="0"/>
                </a:endParaRPr>
              </a:p>
              <a:p>
                <a:pPr marL="457200" lvl="1" indent="0" eaLnBrk="1" fontAlgn="base" hangingPunct="1">
                  <a:lnSpc>
                    <a:spcPct val="11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pt-BR" altLang="pt-BR" dirty="0">
                    <a:solidFill>
                      <a:prstClr val="black"/>
                    </a:solidFill>
                  </a:rPr>
                  <a:t>           </a:t>
                </a:r>
                <a14:m>
                  <m:oMath xmlns:m="http://schemas.openxmlformats.org/officeDocument/2006/math">
                    <m:r>
                      <a:rPr lang="pt-BR" altLang="pt-BR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pt-BR" altLang="pt-BR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pt-BR" altLang="pt-BR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3.</m:t>
                        </m:r>
                        <m:d>
                          <m:dPr>
                            <m:ctrlPr>
                              <a:rPr lang="pt-BR" altLang="pt-BR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pt-BR" altLang="pt-BR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  <m:r>
                          <a:rPr lang="pt-BR" altLang="pt-BR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−5</m:t>
                        </m:r>
                        <m:d>
                          <m:dPr>
                            <m:ctrlPr>
                              <a:rPr lang="pt-BR" altLang="pt-BR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pt-BR" altLang="pt-BR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6</m:t>
                            </m:r>
                          </m:e>
                        </m:d>
                        <m:r>
                          <a:rPr lang="pt-BR" altLang="pt-BR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+7</m:t>
                        </m:r>
                        <m:d>
                          <m:dPr>
                            <m:ctrlPr>
                              <a:rPr lang="pt-BR" altLang="pt-BR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pt-BR" altLang="pt-BR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d>
                      </m:e>
                    </m:d>
                    <m:r>
                      <a:rPr lang="pt-BR" altLang="pt-BR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=3−30+14=−13</m:t>
                    </m:r>
                  </m:oMath>
                </a14:m>
                <a:endParaRPr lang="pt-BR" altLang="pt-BR" dirty="0">
                  <a:solidFill>
                    <a:prstClr val="black"/>
                  </a:solidFill>
                </a:endParaRPr>
              </a:p>
              <a:p>
                <a:pPr eaLnBrk="1" fontAlgn="base" hangingPunct="1">
                  <a:lnSpc>
                    <a:spcPct val="110000"/>
                  </a:lnSpc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</a:pPr>
                <a:r>
                  <a:rPr lang="pt-BR" altLang="pt-BR" sz="2800" dirty="0" err="1">
                    <a:solidFill>
                      <a:prstClr val="black"/>
                    </a:solidFill>
                    <a:latin typeface="Calibri" panose="020F0502020204030204" pitchFamily="34" charset="0"/>
                  </a:rPr>
                  <a:t>Obs</a:t>
                </a:r>
                <a:r>
                  <a:rPr lang="pt-BR" altLang="pt-BR" sz="2800" dirty="0">
                    <a:solidFill>
                      <a:prstClr val="black"/>
                    </a:solidFill>
                    <a:latin typeface="Calibri" panose="020F0502020204030204" pitchFamily="34" charset="0"/>
                  </a:rPr>
                  <a:t>: O volume do paralelepípedo é 13.</a:t>
                </a:r>
                <a:endParaRPr lang="el-GR" altLang="pt-BR" sz="2800" dirty="0">
                  <a:solidFill>
                    <a:prstClr val="black"/>
                  </a:solidFill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2532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200" y="1600200"/>
                <a:ext cx="8229600" cy="4525963"/>
              </a:xfrm>
              <a:prstGeom prst="rect">
                <a:avLst/>
              </a:prstGeom>
              <a:blipFill rotWithShape="0">
                <a:blip r:embed="rId2"/>
                <a:stretch>
                  <a:fillRect l="-1333" t="-943" b="-27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533" name="Text Box 4"/>
          <p:cNvSpPr txBox="1">
            <a:spLocks noChangeArrowheads="1"/>
          </p:cNvSpPr>
          <p:nvPr/>
        </p:nvSpPr>
        <p:spPr bwMode="auto">
          <a:xfrm>
            <a:off x="3813175" y="2528888"/>
            <a:ext cx="2182813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pt-BR" sz="2400" dirty="0">
                <a:solidFill>
                  <a:prstClr val="black"/>
                </a:solidFill>
              </a:rPr>
              <a:t>3	5	7</a:t>
            </a:r>
            <a:endParaRPr lang="en-US" altLang="pt-BR" sz="2400" baseline="-25000" dirty="0">
              <a:solidFill>
                <a:prstClr val="black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pt-BR" sz="2400" dirty="0">
                <a:solidFill>
                  <a:prstClr val="black"/>
                </a:solidFill>
              </a:rPr>
              <a:t>2	0       -1</a:t>
            </a:r>
            <a:endParaRPr lang="en-US" altLang="pt-BR" sz="2400" baseline="-25000" dirty="0">
              <a:solidFill>
                <a:prstClr val="black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pt-BR" sz="2400" dirty="0">
                <a:solidFill>
                  <a:prstClr val="black"/>
                </a:solidFill>
              </a:rPr>
              <a:t>0	1	3</a:t>
            </a:r>
            <a:endParaRPr lang="en-US" altLang="pt-BR" sz="2400" baseline="-25000" dirty="0">
              <a:solidFill>
                <a:prstClr val="black"/>
              </a:solidFill>
            </a:endParaRPr>
          </a:p>
        </p:txBody>
      </p:sp>
      <p:sp>
        <p:nvSpPr>
          <p:cNvPr id="22534" name="Line 5"/>
          <p:cNvSpPr>
            <a:spLocks noChangeShapeType="1"/>
          </p:cNvSpPr>
          <p:nvPr/>
        </p:nvSpPr>
        <p:spPr bwMode="auto">
          <a:xfrm>
            <a:off x="3760788" y="2563813"/>
            <a:ext cx="0" cy="11525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35" name="Line 6"/>
          <p:cNvSpPr>
            <a:spLocks noChangeShapeType="1"/>
          </p:cNvSpPr>
          <p:nvPr/>
        </p:nvSpPr>
        <p:spPr bwMode="auto">
          <a:xfrm>
            <a:off x="6137275" y="2563813"/>
            <a:ext cx="0" cy="11525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36" name="Text Box 7"/>
          <p:cNvSpPr txBox="1">
            <a:spLocks noChangeArrowheads="1"/>
          </p:cNvSpPr>
          <p:nvPr/>
        </p:nvSpPr>
        <p:spPr bwMode="auto">
          <a:xfrm>
            <a:off x="1187450" y="2801938"/>
            <a:ext cx="60658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pt-BR" sz="2800" dirty="0">
                <a:solidFill>
                  <a:prstClr val="black"/>
                </a:solidFill>
              </a:rPr>
              <a:t>(u X v).w = </a:t>
            </a:r>
            <a:r>
              <a:rPr lang="en-US" altLang="pt-BR" sz="2800" dirty="0" err="1">
                <a:solidFill>
                  <a:prstClr val="black"/>
                </a:solidFill>
              </a:rPr>
              <a:t>det</a:t>
            </a:r>
            <a:r>
              <a:rPr lang="en-US" altLang="pt-BR" sz="2800" dirty="0">
                <a:solidFill>
                  <a:prstClr val="black"/>
                </a:solidFill>
              </a:rPr>
              <a:t>                           = -13 </a:t>
            </a:r>
          </a:p>
        </p:txBody>
      </p:sp>
    </p:spTree>
    <p:extLst>
      <p:ext uri="{BB962C8B-B14F-4D97-AF65-F5344CB8AC3E}">
        <p14:creationId xmlns:p14="http://schemas.microsoft.com/office/powerpoint/2010/main" val="3385757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3" grpId="0"/>
      <p:bldP spid="22534" grpId="0" animBg="1"/>
      <p:bldP spid="22535" grpId="0" animBg="1"/>
      <p:bldP spid="2253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F5394A2-A987-4E91-BE5D-359F1CA01529}" type="slidenum">
              <a:rPr lang="pt-BR" altLang="pt-BR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28</a:t>
            </a:fld>
            <a:endParaRPr lang="pt-BR" altLang="pt-BR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BR" sz="4000" smtClean="0"/>
              <a:t>O Espaço</a:t>
            </a:r>
            <a:br>
              <a:rPr lang="pt-BR" sz="4000" smtClean="0"/>
            </a:br>
            <a:r>
              <a:rPr lang="pt-BR" sz="3200" smtClean="0"/>
              <a:t>Produto Misto</a:t>
            </a:r>
            <a:endParaRPr lang="pt-BR" sz="4000" smtClean="0"/>
          </a:p>
        </p:txBody>
      </p:sp>
      <p:sp>
        <p:nvSpPr>
          <p:cNvPr id="23556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pt-BR" altLang="pt-BR" sz="3200">
                <a:solidFill>
                  <a:prstClr val="black"/>
                </a:solidFill>
                <a:latin typeface="Calibri" panose="020F0502020204030204" pitchFamily="34" charset="0"/>
              </a:rPr>
              <a:t>Exemplo 2 (4.21): Sejam u = (1, 1,0), v = (2, 0, 1), w</a:t>
            </a:r>
            <a:r>
              <a:rPr lang="pt-BR" altLang="pt-BR" sz="3200" baseline="-25000">
                <a:solidFill>
                  <a:prstClr val="black"/>
                </a:solidFill>
                <a:latin typeface="Calibri" panose="020F0502020204030204" pitchFamily="34" charset="0"/>
              </a:rPr>
              <a:t>1</a:t>
            </a:r>
            <a:r>
              <a:rPr lang="pt-BR" altLang="pt-BR" sz="3200">
                <a:solidFill>
                  <a:prstClr val="black"/>
                </a:solidFill>
                <a:latin typeface="Calibri" panose="020F0502020204030204" pitchFamily="34" charset="0"/>
              </a:rPr>
              <a:t> = 3u – 2v, w</a:t>
            </a:r>
            <a:r>
              <a:rPr lang="pt-BR" altLang="pt-BR" sz="3200" baseline="-25000">
                <a:solidFill>
                  <a:prstClr val="black"/>
                </a:solidFill>
                <a:latin typeface="Calibri" panose="020F0502020204030204" pitchFamily="34" charset="0"/>
              </a:rPr>
              <a:t>2</a:t>
            </a:r>
            <a:r>
              <a:rPr lang="pt-BR" altLang="pt-BR" sz="3200">
                <a:solidFill>
                  <a:prstClr val="black"/>
                </a:solidFill>
                <a:latin typeface="Calibri" panose="020F0502020204030204" pitchFamily="34" charset="0"/>
              </a:rPr>
              <a:t> = u + 3v e w</a:t>
            </a:r>
            <a:r>
              <a:rPr lang="pt-BR" altLang="pt-BR" sz="3200" baseline="-25000">
                <a:solidFill>
                  <a:prstClr val="black"/>
                </a:solidFill>
                <a:latin typeface="Calibri" panose="020F0502020204030204" pitchFamily="34" charset="0"/>
              </a:rPr>
              <a:t>3</a:t>
            </a:r>
            <a:r>
              <a:rPr lang="pt-BR" altLang="pt-BR" sz="3200">
                <a:solidFill>
                  <a:prstClr val="black"/>
                </a:solidFill>
                <a:latin typeface="Calibri" panose="020F0502020204030204" pitchFamily="34" charset="0"/>
              </a:rPr>
              <a:t> = i + j – 2k. Determine o volume do paralelepípedo definido por w</a:t>
            </a:r>
            <a:r>
              <a:rPr lang="pt-BR" altLang="pt-BR" sz="3200" baseline="-25000">
                <a:solidFill>
                  <a:prstClr val="black"/>
                </a:solidFill>
                <a:latin typeface="Calibri" panose="020F0502020204030204" pitchFamily="34" charset="0"/>
              </a:rPr>
              <a:t>1</a:t>
            </a:r>
            <a:r>
              <a:rPr lang="pt-BR" altLang="pt-BR" sz="3200">
                <a:solidFill>
                  <a:prstClr val="black"/>
                </a:solidFill>
                <a:latin typeface="Calibri" panose="020F0502020204030204" pitchFamily="34" charset="0"/>
              </a:rPr>
              <a:t>, w</a:t>
            </a:r>
            <a:r>
              <a:rPr lang="pt-BR" altLang="pt-BR" sz="3200" baseline="-25000">
                <a:solidFill>
                  <a:prstClr val="black"/>
                </a:solidFill>
                <a:latin typeface="Calibri" panose="020F0502020204030204" pitchFamily="34" charset="0"/>
              </a:rPr>
              <a:t>2</a:t>
            </a:r>
            <a:r>
              <a:rPr lang="pt-BR" altLang="pt-BR" sz="3200">
                <a:solidFill>
                  <a:prstClr val="black"/>
                </a:solidFill>
                <a:latin typeface="Calibri" panose="020F0502020204030204" pitchFamily="34" charset="0"/>
              </a:rPr>
              <a:t> e w</a:t>
            </a:r>
            <a:r>
              <a:rPr lang="pt-BR" altLang="pt-BR" sz="3200" baseline="-25000">
                <a:solidFill>
                  <a:prstClr val="black"/>
                </a:solidFill>
                <a:latin typeface="Calibri" panose="020F0502020204030204" pitchFamily="34" charset="0"/>
              </a:rPr>
              <a:t>3</a:t>
            </a:r>
            <a:r>
              <a:rPr lang="pt-BR" altLang="pt-BR" sz="3200">
                <a:solidFill>
                  <a:prstClr val="black"/>
                </a:solidFill>
                <a:latin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33564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ço Reservado para Número de Slid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76CB7C7-C449-4960-8BBC-FB753B33459E}" type="slidenum">
              <a:rPr lang="pt-BR" altLang="pt-BR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29</a:t>
            </a:fld>
            <a:endParaRPr lang="pt-BR" altLang="pt-BR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BR" sz="4000" dirty="0" smtClean="0"/>
              <a:t>O Espaço</a:t>
            </a:r>
            <a:br>
              <a:rPr lang="pt-BR" sz="4000" dirty="0" smtClean="0"/>
            </a:br>
            <a:r>
              <a:rPr lang="pt-BR" sz="3200" dirty="0" smtClean="0"/>
              <a:t>Produto Misto</a:t>
            </a:r>
            <a:endParaRPr lang="pt-BR" sz="4000" dirty="0" smtClean="0"/>
          </a:p>
        </p:txBody>
      </p:sp>
      <p:sp>
        <p:nvSpPr>
          <p:cNvPr id="24580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pt-BR" altLang="pt-BR" sz="3200" dirty="0">
                <a:solidFill>
                  <a:prstClr val="black"/>
                </a:solidFill>
                <a:latin typeface="Calibri" panose="020F0502020204030204" pitchFamily="34" charset="0"/>
              </a:rPr>
              <a:t>Exemplo 2 (4.21):</a:t>
            </a:r>
          </a:p>
          <a:p>
            <a:pPr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pt-BR" altLang="pt-BR" sz="3200" dirty="0">
                <a:solidFill>
                  <a:prstClr val="black"/>
                </a:solidFill>
                <a:latin typeface="Calibri" panose="020F0502020204030204" pitchFamily="34" charset="0"/>
              </a:rPr>
              <a:t>Solução:</a:t>
            </a:r>
          </a:p>
          <a:p>
            <a:pPr lvl="1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w</a:t>
            </a:r>
            <a:r>
              <a:rPr lang="pt-BR" altLang="pt-BR" sz="28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1</a:t>
            </a: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 = 3u – 2v = (-1, 3, -2)</a:t>
            </a:r>
          </a:p>
          <a:p>
            <a:pPr lvl="1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w</a:t>
            </a:r>
            <a:r>
              <a:rPr lang="pt-BR" altLang="pt-BR" sz="28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2</a:t>
            </a: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 = u + 3v = (7, 1, 3)</a:t>
            </a:r>
          </a:p>
          <a:p>
            <a:pPr lvl="1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w</a:t>
            </a:r>
            <a:r>
              <a:rPr lang="pt-BR" altLang="pt-BR" sz="28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3</a:t>
            </a: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 = i + j – 2k = (1,0,0) + (0,1,0) – 2(0,0,1)</a:t>
            </a:r>
          </a:p>
          <a:p>
            <a:pPr lvl="1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w</a:t>
            </a:r>
            <a:r>
              <a:rPr lang="pt-BR" altLang="pt-BR" sz="28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3</a:t>
            </a: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 = (1, 1, -2)</a:t>
            </a:r>
          </a:p>
        </p:txBody>
      </p:sp>
      <p:sp>
        <p:nvSpPr>
          <p:cNvPr id="24581" name="Text Box 4"/>
          <p:cNvSpPr txBox="1">
            <a:spLocks noChangeArrowheads="1"/>
          </p:cNvSpPr>
          <p:nvPr/>
        </p:nvSpPr>
        <p:spPr bwMode="auto">
          <a:xfrm>
            <a:off x="5848524" y="4905375"/>
            <a:ext cx="2284412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pt-BR" sz="2400">
                <a:solidFill>
                  <a:prstClr val="black"/>
                </a:solidFill>
              </a:rPr>
              <a:t>-1	3	-2</a:t>
            </a:r>
            <a:endParaRPr lang="en-US" altLang="pt-BR" sz="2400" baseline="-25000">
              <a:solidFill>
                <a:prstClr val="black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pt-BR" sz="2400">
                <a:solidFill>
                  <a:prstClr val="black"/>
                </a:solidFill>
              </a:rPr>
              <a:t> 7	1          3</a:t>
            </a:r>
            <a:endParaRPr lang="en-US" altLang="pt-BR" sz="2400" baseline="-25000">
              <a:solidFill>
                <a:prstClr val="black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pt-BR" sz="2400">
                <a:solidFill>
                  <a:prstClr val="black"/>
                </a:solidFill>
              </a:rPr>
              <a:t> 1	1	-2</a:t>
            </a:r>
            <a:endParaRPr lang="en-US" altLang="pt-BR" sz="2400" baseline="-25000">
              <a:solidFill>
                <a:prstClr val="black"/>
              </a:solidFill>
            </a:endParaRPr>
          </a:p>
        </p:txBody>
      </p:sp>
      <p:sp>
        <p:nvSpPr>
          <p:cNvPr id="24582" name="Line 5"/>
          <p:cNvSpPr>
            <a:spLocks noChangeShapeType="1"/>
          </p:cNvSpPr>
          <p:nvPr/>
        </p:nvSpPr>
        <p:spPr bwMode="auto">
          <a:xfrm>
            <a:off x="5796136" y="4940300"/>
            <a:ext cx="0" cy="11525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583" name="Line 6"/>
          <p:cNvSpPr>
            <a:spLocks noChangeShapeType="1"/>
          </p:cNvSpPr>
          <p:nvPr/>
        </p:nvSpPr>
        <p:spPr bwMode="auto">
          <a:xfrm>
            <a:off x="8172624" y="4940300"/>
            <a:ext cx="0" cy="11525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584" name="Text Box 7"/>
          <p:cNvSpPr txBox="1">
            <a:spLocks noChangeArrowheads="1"/>
          </p:cNvSpPr>
          <p:nvPr/>
        </p:nvSpPr>
        <p:spPr bwMode="auto">
          <a:xfrm>
            <a:off x="1260475" y="5178425"/>
            <a:ext cx="818948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pt-BR" sz="2800" dirty="0">
                <a:solidFill>
                  <a:prstClr val="black"/>
                </a:solidFill>
              </a:rPr>
              <a:t>Volume = (</a:t>
            </a: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w</a:t>
            </a:r>
            <a:r>
              <a:rPr lang="pt-BR" altLang="pt-BR" sz="28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1</a:t>
            </a:r>
            <a:r>
              <a:rPr lang="en-US" altLang="pt-BR" sz="2800" dirty="0">
                <a:solidFill>
                  <a:prstClr val="black"/>
                </a:solidFill>
              </a:rPr>
              <a:t> X </a:t>
            </a: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w</a:t>
            </a:r>
            <a:r>
              <a:rPr lang="pt-BR" altLang="pt-BR" sz="28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2</a:t>
            </a:r>
            <a:r>
              <a:rPr lang="en-US" altLang="pt-BR" sz="2800" dirty="0">
                <a:solidFill>
                  <a:prstClr val="black"/>
                </a:solidFill>
              </a:rPr>
              <a:t>).</a:t>
            </a: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w</a:t>
            </a:r>
            <a:r>
              <a:rPr lang="pt-BR" altLang="pt-BR" sz="2800" baseline="-25000" dirty="0">
                <a:solidFill>
                  <a:prstClr val="black"/>
                </a:solidFill>
                <a:latin typeface="Calibri" panose="020F0502020204030204" pitchFamily="34" charset="0"/>
              </a:rPr>
              <a:t>3</a:t>
            </a:r>
            <a:r>
              <a:rPr lang="en-US" altLang="pt-BR" sz="2800" dirty="0">
                <a:solidFill>
                  <a:prstClr val="black"/>
                </a:solidFill>
              </a:rPr>
              <a:t> = </a:t>
            </a:r>
            <a:r>
              <a:rPr lang="en-US" altLang="pt-BR" sz="2800" dirty="0" err="1">
                <a:solidFill>
                  <a:prstClr val="black"/>
                </a:solidFill>
              </a:rPr>
              <a:t>det</a:t>
            </a:r>
            <a:r>
              <a:rPr lang="en-US" altLang="pt-BR" sz="2800" dirty="0">
                <a:solidFill>
                  <a:prstClr val="black"/>
                </a:solidFill>
              </a:rPr>
              <a:t>                          = 44 </a:t>
            </a:r>
          </a:p>
        </p:txBody>
      </p:sp>
    </p:spTree>
    <p:extLst>
      <p:ext uri="{BB962C8B-B14F-4D97-AF65-F5344CB8AC3E}">
        <p14:creationId xmlns:p14="http://schemas.microsoft.com/office/powerpoint/2010/main" val="2083848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Número de Slid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99A5F5E-68CE-4342-82FD-83F1AAE1826E}" type="slidenum">
              <a:rPr lang="pt-BR" altLang="pt-BR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3</a:t>
            </a:fld>
            <a:endParaRPr lang="pt-BR" altLang="pt-BR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BR" sz="4000" smtClean="0"/>
              <a:t>O Espaço</a:t>
            </a:r>
            <a:br>
              <a:rPr lang="pt-BR" sz="4000" smtClean="0"/>
            </a:br>
            <a:r>
              <a:rPr lang="pt-BR" sz="3200" smtClean="0"/>
              <a:t>Sistema de Coordenadas</a:t>
            </a:r>
            <a:endParaRPr lang="pt-BR" sz="4000" smtClean="0"/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>
            <a:off x="788988" y="1890713"/>
            <a:ext cx="0" cy="3095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>
            <a:off x="573088" y="4770438"/>
            <a:ext cx="43211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4173538" y="1890713"/>
            <a:ext cx="0" cy="2879725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>
            <a:off x="788988" y="2251075"/>
            <a:ext cx="3960812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646113" y="3906838"/>
            <a:ext cx="287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29" name="Line 9"/>
          <p:cNvSpPr>
            <a:spLocks noChangeShapeType="1"/>
          </p:cNvSpPr>
          <p:nvPr/>
        </p:nvSpPr>
        <p:spPr bwMode="auto">
          <a:xfrm>
            <a:off x="1581150" y="4627563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1438275" y="4933950"/>
            <a:ext cx="336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pt-BR">
                <a:solidFill>
                  <a:prstClr val="black"/>
                </a:solidFill>
              </a:rPr>
              <a:t>A</a:t>
            </a:r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285750" y="3756025"/>
            <a:ext cx="387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pt-BR">
                <a:solidFill>
                  <a:prstClr val="black"/>
                </a:solidFill>
              </a:rPr>
              <a:t>A’</a:t>
            </a:r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428625" y="4770438"/>
            <a:ext cx="361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pt-BR">
                <a:solidFill>
                  <a:prstClr val="black"/>
                </a:solidFill>
              </a:rPr>
              <a:t>O</a:t>
            </a:r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1509713" y="433863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pt-BR">
                <a:solidFill>
                  <a:prstClr val="black"/>
                </a:solidFill>
              </a:rPr>
              <a:t>1</a:t>
            </a:r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717550" y="390048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pt-BR">
                <a:solidFill>
                  <a:prstClr val="black"/>
                </a:solidFill>
              </a:rPr>
              <a:t>1</a:t>
            </a:r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4583113" y="476408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pt-BR">
                <a:solidFill>
                  <a:prstClr val="black"/>
                </a:solidFill>
              </a:rPr>
              <a:t>x</a:t>
            </a:r>
          </a:p>
        </p:txBody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428625" y="160178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pt-BR">
                <a:solidFill>
                  <a:prstClr val="black"/>
                </a:solidFill>
              </a:rPr>
              <a:t>y</a:t>
            </a:r>
          </a:p>
        </p:txBody>
      </p:sp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376238" y="2033588"/>
            <a:ext cx="412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pt-BR">
                <a:solidFill>
                  <a:prstClr val="black"/>
                </a:solidFill>
              </a:rPr>
              <a:t>P</a:t>
            </a:r>
            <a:r>
              <a:rPr lang="en-US" altLang="pt-BR" baseline="-25000">
                <a:solidFill>
                  <a:prstClr val="black"/>
                </a:solidFill>
              </a:rPr>
              <a:t>y</a:t>
            </a:r>
          </a:p>
        </p:txBody>
      </p:sp>
      <p:sp>
        <p:nvSpPr>
          <p:cNvPr id="5138" name="Text Box 18"/>
          <p:cNvSpPr txBox="1">
            <a:spLocks noChangeArrowheads="1"/>
          </p:cNvSpPr>
          <p:nvPr/>
        </p:nvSpPr>
        <p:spPr bwMode="auto">
          <a:xfrm>
            <a:off x="4006850" y="4764088"/>
            <a:ext cx="412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pt-BR">
                <a:solidFill>
                  <a:prstClr val="black"/>
                </a:solidFill>
              </a:rPr>
              <a:t>P</a:t>
            </a:r>
            <a:r>
              <a:rPr lang="en-US" altLang="pt-BR" baseline="-25000">
                <a:solidFill>
                  <a:prstClr val="black"/>
                </a:solidFill>
              </a:rPr>
              <a:t>x</a:t>
            </a:r>
          </a:p>
        </p:txBody>
      </p:sp>
      <p:sp>
        <p:nvSpPr>
          <p:cNvPr id="5139" name="Text Box 19"/>
          <p:cNvSpPr txBox="1">
            <a:spLocks noChangeArrowheads="1"/>
          </p:cNvSpPr>
          <p:nvPr/>
        </p:nvSpPr>
        <p:spPr bwMode="auto">
          <a:xfrm>
            <a:off x="4173538" y="1890713"/>
            <a:ext cx="336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pt-BR">
                <a:solidFill>
                  <a:prstClr val="black"/>
                </a:solidFill>
              </a:rPr>
              <a:t>P</a:t>
            </a:r>
          </a:p>
        </p:txBody>
      </p:sp>
      <p:sp>
        <p:nvSpPr>
          <p:cNvPr id="5140" name="Text Box 20"/>
          <p:cNvSpPr txBox="1">
            <a:spLocks noChangeArrowheads="1"/>
          </p:cNvSpPr>
          <p:nvPr/>
        </p:nvSpPr>
        <p:spPr bwMode="auto">
          <a:xfrm>
            <a:off x="4583113" y="2243138"/>
            <a:ext cx="349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pt-BR">
                <a:solidFill>
                  <a:prstClr val="black"/>
                </a:solidFill>
              </a:rPr>
              <a:t>x’</a:t>
            </a:r>
          </a:p>
        </p:txBody>
      </p:sp>
      <p:sp>
        <p:nvSpPr>
          <p:cNvPr id="5141" name="Text Box 21"/>
          <p:cNvSpPr txBox="1">
            <a:spLocks noChangeArrowheads="1"/>
          </p:cNvSpPr>
          <p:nvPr/>
        </p:nvSpPr>
        <p:spPr bwMode="auto">
          <a:xfrm>
            <a:off x="3886200" y="1601788"/>
            <a:ext cx="349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pt-BR">
                <a:solidFill>
                  <a:prstClr val="black"/>
                </a:solidFill>
              </a:rPr>
              <a:t>y’</a:t>
            </a:r>
          </a:p>
        </p:txBody>
      </p:sp>
      <p:sp>
        <p:nvSpPr>
          <p:cNvPr id="5142" name="Text Box 22"/>
          <p:cNvSpPr txBox="1">
            <a:spLocks noChangeArrowheads="1"/>
          </p:cNvSpPr>
          <p:nvPr/>
        </p:nvSpPr>
        <p:spPr bwMode="auto">
          <a:xfrm>
            <a:off x="5272088" y="1844675"/>
            <a:ext cx="1450975" cy="376238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pt-BR" altLang="pt-BR">
                <a:solidFill>
                  <a:prstClr val="black"/>
                </a:solidFill>
              </a:rPr>
              <a:t>No Plano.....</a:t>
            </a:r>
          </a:p>
        </p:txBody>
      </p:sp>
    </p:spTree>
    <p:extLst>
      <p:ext uri="{BB962C8B-B14F-4D97-AF65-F5344CB8AC3E}">
        <p14:creationId xmlns:p14="http://schemas.microsoft.com/office/powerpoint/2010/main" val="4293664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 smtClean="0"/>
              <a:t>O Espaço</a:t>
            </a:r>
            <a:r>
              <a:rPr lang="pt-BR" sz="5400" dirty="0" smtClean="0"/>
              <a:t/>
            </a:r>
            <a:br>
              <a:rPr lang="pt-BR" sz="5400" dirty="0" smtClean="0"/>
            </a:br>
            <a:r>
              <a:rPr lang="pt-BR" sz="2900" dirty="0" smtClean="0"/>
              <a:t>Produto Misto</a:t>
            </a:r>
            <a:endParaRPr lang="pt-BR" sz="29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pt-BR" altLang="pt-BR" sz="2000" dirty="0" smtClean="0">
                    <a:latin typeface="Calibri" panose="020F0502020204030204" pitchFamily="34" charset="0"/>
                  </a:rPr>
                  <a:t>Exemplo 3 (4.26): Sejam </a:t>
                </a:r>
                <a:r>
                  <a:rPr lang="pt-BR" altLang="pt-BR" sz="2000" i="1" dirty="0">
                    <a:latin typeface="Calibri" panose="020F0502020204030204" pitchFamily="34" charset="0"/>
                  </a:rPr>
                  <a:t>u</a:t>
                </a:r>
                <a:r>
                  <a:rPr lang="pt-BR" altLang="pt-BR" sz="2000" dirty="0">
                    <a:latin typeface="Calibri" panose="020F0502020204030204" pitchFamily="34" charset="0"/>
                  </a:rPr>
                  <a:t> </a:t>
                </a:r>
                <a:r>
                  <a:rPr lang="pt-BR" altLang="pt-BR" sz="2000" dirty="0" smtClean="0">
                    <a:latin typeface="Calibri" panose="020F0502020204030204" pitchFamily="34" charset="0"/>
                  </a:rPr>
                  <a:t>= (2, 1, -3) e </a:t>
                </a:r>
                <a:r>
                  <a:rPr lang="pt-BR" altLang="pt-BR" sz="2000" i="1" dirty="0" smtClean="0">
                    <a:latin typeface="Calibri" panose="020F0502020204030204" pitchFamily="34" charset="0"/>
                  </a:rPr>
                  <a:t>v</a:t>
                </a:r>
                <a:r>
                  <a:rPr lang="pt-BR" altLang="pt-BR" sz="2000" dirty="0" smtClean="0">
                    <a:latin typeface="Calibri" panose="020F0502020204030204" pitchFamily="34" charset="0"/>
                  </a:rPr>
                  <a:t> = (1, -2, 1).</a:t>
                </a:r>
              </a:p>
              <a:p>
                <a:pPr lvl="1"/>
                <a:r>
                  <a:rPr lang="pt-BR" altLang="pt-BR" sz="1600" dirty="0">
                    <a:latin typeface="Calibri" panose="020F0502020204030204" pitchFamily="34" charset="0"/>
                  </a:rPr>
                  <a:t>a</a:t>
                </a:r>
                <a:r>
                  <a:rPr lang="pt-BR" altLang="pt-BR" sz="1600" dirty="0" smtClean="0">
                    <a:latin typeface="Calibri" panose="020F0502020204030204" pitchFamily="34" charset="0"/>
                  </a:rPr>
                  <a:t>) Determine um vetor unitário simultaneamente perpendicular a u e v.</a:t>
                </a:r>
              </a:p>
              <a:p>
                <a:pPr lvl="1"/>
                <a:r>
                  <a:rPr lang="pt-BR" altLang="pt-BR" sz="1600" dirty="0">
                    <a:latin typeface="Calibri" panose="020F0502020204030204" pitchFamily="34" charset="0"/>
                  </a:rPr>
                  <a:t>b</a:t>
                </a:r>
                <a:r>
                  <a:rPr lang="pt-BR" altLang="pt-BR" sz="1600" dirty="0" smtClean="0">
                    <a:latin typeface="Calibri" panose="020F0502020204030204" pitchFamily="34" charset="0"/>
                  </a:rPr>
                  <a:t>) Determine um vetor w perpendicular a u e v e tal que ||w|| = 5.</a:t>
                </a:r>
              </a:p>
              <a:p>
                <a:endParaRPr lang="pt-BR" altLang="pt-BR" sz="2000" dirty="0">
                  <a:latin typeface="Calibri" panose="020F0502020204030204" pitchFamily="34" charset="0"/>
                </a:endParaRPr>
              </a:p>
              <a:p>
                <a:r>
                  <a:rPr lang="pt-BR" altLang="pt-BR" sz="2000" b="1" dirty="0" smtClean="0">
                    <a:latin typeface="Calibri" panose="020F0502020204030204" pitchFamily="34" charset="0"/>
                  </a:rPr>
                  <a:t>Solução</a:t>
                </a:r>
              </a:p>
              <a:p>
                <a:pPr marL="0" indent="0">
                  <a:buNone/>
                </a:pPr>
                <a:r>
                  <a:rPr lang="pt-BR" altLang="pt-BR" sz="2000" b="1" dirty="0">
                    <a:latin typeface="Calibri" panose="020F0502020204030204" pitchFamily="34" charset="0"/>
                  </a:rPr>
                  <a:t> </a:t>
                </a:r>
                <a:r>
                  <a:rPr lang="pt-BR" altLang="pt-BR" sz="2000" b="1" dirty="0" smtClean="0">
                    <a:latin typeface="Calibri" panose="020F0502020204030204" pitchFamily="34" charset="0"/>
                  </a:rPr>
                  <a:t>     </a:t>
                </a:r>
                <a:r>
                  <a:rPr lang="pt-BR" altLang="pt-BR" sz="2000" dirty="0" smtClean="0">
                    <a:latin typeface="Calibri" panose="020F0502020204030204" pitchFamily="34" charset="0"/>
                  </a:rPr>
                  <a:t>a) u X v = </a:t>
                </a:r>
                <a:r>
                  <a:rPr lang="pt-BR" altLang="pt-BR" sz="2000" dirty="0" err="1" smtClean="0">
                    <a:latin typeface="Calibri" panose="020F0502020204030204" pitchFamily="34" charset="0"/>
                  </a:rPr>
                  <a:t>det</a:t>
                </a:r>
                <a:r>
                  <a:rPr lang="pt-BR" altLang="pt-BR" sz="2000" dirty="0" smtClean="0">
                    <a:latin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pt-BR" altLang="pt-BR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pt-BR" altLang="pt-BR" sz="20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pt-BR" altLang="pt-BR" sz="20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e>
                              <m:r>
                                <a:rPr lang="pt-BR" altLang="pt-BR" sz="2000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e>
                            <m:e>
                              <m:r>
                                <a:rPr lang="pt-BR" altLang="pt-BR" sz="20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</m:mr>
                          <m:mr>
                            <m:e>
                              <m:r>
                                <a:rPr lang="pt-BR" altLang="pt-BR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pt-BR" altLang="pt-BR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pt-BR" altLang="pt-BR" sz="20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mr>
                          <m:mr>
                            <m:e>
                              <m:r>
                                <a:rPr lang="pt-BR" altLang="pt-BR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pt-BR" altLang="pt-BR" sz="20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pt-BR" altLang="pt-BR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pt-BR" altLang="pt-BR" sz="2000" dirty="0" smtClean="0">
                    <a:latin typeface="Calibri" panose="020F0502020204030204" pitchFamily="34" charset="0"/>
                  </a:rPr>
                  <a:t> = (1-6,-(2+3),-5) =(-5, -5, -5) =&gt; 5.(-1,-1,-1)   </a:t>
                </a:r>
                <a:endParaRPr lang="pt-BR" altLang="pt-BR" sz="2000" dirty="0">
                  <a:latin typeface="Calibri" panose="020F0502020204030204" pitchFamily="34" charset="0"/>
                </a:endParaRPr>
              </a:p>
              <a:p>
                <a:endParaRPr lang="pt-BR" sz="2000" dirty="0" smtClean="0"/>
              </a:p>
              <a:p>
                <a:pPr marL="0" indent="0">
                  <a:buNone/>
                </a:pPr>
                <a:r>
                  <a:rPr lang="pt-BR" sz="2000" dirty="0"/>
                  <a:t> </a:t>
                </a:r>
                <a:r>
                  <a:rPr lang="pt-BR" sz="2000" dirty="0" smtClean="0"/>
                  <a:t>         Como o vetor deve ser unitário, então u X v/||u X v||</a:t>
                </a:r>
              </a:p>
              <a:p>
                <a:pPr marL="0" indent="0">
                  <a:buNone/>
                </a:pPr>
                <a:r>
                  <a:rPr lang="pt-BR" sz="2000" dirty="0"/>
                  <a:t> </a:t>
                </a:r>
                <a:r>
                  <a:rPr lang="pt-BR" sz="2000" dirty="0" smtClean="0"/>
                  <a:t>         ||u X v|| =|5|. √(-1)</a:t>
                </a:r>
                <a:r>
                  <a:rPr lang="pt-BR" sz="2000" baseline="30000" dirty="0" smtClean="0"/>
                  <a:t>2</a:t>
                </a:r>
                <a:r>
                  <a:rPr lang="pt-BR" sz="2000" dirty="0" smtClean="0"/>
                  <a:t> + (-1)</a:t>
                </a:r>
                <a:r>
                  <a:rPr lang="pt-BR" sz="2000" baseline="30000" dirty="0" smtClean="0"/>
                  <a:t> 2</a:t>
                </a:r>
                <a:r>
                  <a:rPr lang="pt-BR" sz="2000" dirty="0" smtClean="0"/>
                  <a:t> + (-1)</a:t>
                </a:r>
                <a:r>
                  <a:rPr lang="pt-BR" sz="2000" baseline="30000" dirty="0" smtClean="0"/>
                  <a:t> 2</a:t>
                </a:r>
                <a:r>
                  <a:rPr lang="pt-BR" sz="2000" dirty="0" smtClean="0"/>
                  <a:t> = 5.√3</a:t>
                </a:r>
              </a:p>
              <a:p>
                <a:pPr marL="0" indent="0">
                  <a:buNone/>
                </a:pPr>
                <a:r>
                  <a:rPr lang="pt-BR" sz="2000" dirty="0" smtClean="0"/>
                  <a:t>                            </a:t>
                </a:r>
                <a14:m>
                  <m:oMath xmlns:m="http://schemas.openxmlformats.org/officeDocument/2006/math">
                    <m:r>
                      <a:rPr lang="pt-BR" sz="20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pt-BR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0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  <m:r>
                          <a:rPr lang="pt-BR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t-BR" sz="20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pt-BR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t-BR" sz="20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num>
                      <m:den>
                        <m:r>
                          <a:rPr lang="pt-BR" sz="2000" b="0" i="1" smtClean="0">
                            <a:latin typeface="Cambria Math" panose="02040503050406030204" pitchFamily="18" charset="0"/>
                          </a:rPr>
                          <m:t>|</m:t>
                        </m:r>
                        <m:d>
                          <m:dPr>
                            <m:begChr m:val="|"/>
                            <m:endChr m:val="|"/>
                            <m:ctrlPr>
                              <a:rPr lang="pt-BR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pt-BR" sz="2000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  <m:r>
                              <a:rPr lang="pt-BR" sz="20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pt-BR" sz="2000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  <m:r>
                              <a:rPr lang="pt-BR" sz="20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pt-BR" sz="2000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</m:d>
                        <m:r>
                          <a:rPr lang="pt-BR" sz="2000" b="0" i="1" smtClean="0">
                            <a:latin typeface="Cambria Math" panose="02040503050406030204" pitchFamily="18" charset="0"/>
                          </a:rPr>
                          <m:t>|</m:t>
                        </m:r>
                      </m:den>
                    </m:f>
                    <m:r>
                      <a:rPr lang="pt-BR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t-BR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000" b="0" i="1" smtClean="0">
                            <a:latin typeface="Cambria Math" panose="02040503050406030204" pitchFamily="18" charset="0"/>
                          </a:rPr>
                          <m:t>5.(−1,−1,−1)</m:t>
                        </m:r>
                      </m:num>
                      <m:den>
                        <m:r>
                          <a:rPr lang="pt-BR" sz="2000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ad>
                          <m:radPr>
                            <m:degHide m:val="on"/>
                            <m:ctrlPr>
                              <a:rPr lang="pt-BR" sz="2000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pt-BR" sz="20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den>
                    </m:f>
                    <m:r>
                      <a:rPr lang="pt-BR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t-BR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pt-BR" sz="2000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pt-BR" sz="20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den>
                    </m:f>
                    <m:r>
                      <a:rPr lang="pt-BR" sz="2000" b="0" i="1" smtClean="0">
                        <a:latin typeface="Cambria Math" panose="02040503050406030204" pitchFamily="18" charset="0"/>
                      </a:rPr>
                      <m:t>(−1,−1,−1)</m:t>
                    </m:r>
                  </m:oMath>
                </a14:m>
                <a:endParaRPr lang="pt-BR" sz="2000" dirty="0" smtClean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667" t="-809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08480A-49D0-4D8D-B3A8-C99F46C799AC}" type="slidenum">
              <a:rPr lang="pt-BR" altLang="pt-BR"/>
              <a:pPr/>
              <a:t>30</a:t>
            </a:fld>
            <a:endParaRPr lang="pt-BR" altLang="pt-BR" dirty="0"/>
          </a:p>
        </p:txBody>
      </p:sp>
    </p:spTree>
    <p:extLst>
      <p:ext uri="{BB962C8B-B14F-4D97-AF65-F5344CB8AC3E}">
        <p14:creationId xmlns:p14="http://schemas.microsoft.com/office/powerpoint/2010/main" val="2657256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 smtClean="0"/>
              <a:t>O Espaço</a:t>
            </a:r>
            <a:r>
              <a:rPr lang="pt-BR" sz="5400" dirty="0" smtClean="0"/>
              <a:t/>
            </a:r>
            <a:br>
              <a:rPr lang="pt-BR" sz="5400" dirty="0" smtClean="0"/>
            </a:br>
            <a:r>
              <a:rPr lang="pt-BR" sz="2900" dirty="0" smtClean="0"/>
              <a:t>Produto Misto</a:t>
            </a:r>
            <a:endParaRPr lang="pt-BR" sz="29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altLang="pt-BR" sz="2000" dirty="0" smtClean="0">
                <a:latin typeface="Calibri" panose="020F0502020204030204" pitchFamily="34" charset="0"/>
              </a:rPr>
              <a:t>Exemplo 3 (4.26): Sejam </a:t>
            </a:r>
            <a:r>
              <a:rPr lang="pt-BR" altLang="pt-BR" sz="2000" i="1" dirty="0">
                <a:latin typeface="Calibri" panose="020F0502020204030204" pitchFamily="34" charset="0"/>
              </a:rPr>
              <a:t>u</a:t>
            </a:r>
            <a:r>
              <a:rPr lang="pt-BR" altLang="pt-BR" sz="2000" dirty="0">
                <a:latin typeface="Calibri" panose="020F0502020204030204" pitchFamily="34" charset="0"/>
              </a:rPr>
              <a:t> </a:t>
            </a:r>
            <a:r>
              <a:rPr lang="pt-BR" altLang="pt-BR" sz="2000" dirty="0" smtClean="0">
                <a:latin typeface="Calibri" panose="020F0502020204030204" pitchFamily="34" charset="0"/>
              </a:rPr>
              <a:t>= (2, 1, -3) e </a:t>
            </a:r>
            <a:r>
              <a:rPr lang="pt-BR" altLang="pt-BR" sz="2000" i="1" dirty="0" smtClean="0">
                <a:latin typeface="Calibri" panose="020F0502020204030204" pitchFamily="34" charset="0"/>
              </a:rPr>
              <a:t>v</a:t>
            </a:r>
            <a:r>
              <a:rPr lang="pt-BR" altLang="pt-BR" sz="2000" dirty="0" smtClean="0">
                <a:latin typeface="Calibri" panose="020F0502020204030204" pitchFamily="34" charset="0"/>
              </a:rPr>
              <a:t> = (1, -2, 1).</a:t>
            </a:r>
          </a:p>
          <a:p>
            <a:pPr lvl="1"/>
            <a:r>
              <a:rPr lang="pt-BR" altLang="pt-BR" sz="1600" dirty="0">
                <a:latin typeface="Calibri" panose="020F0502020204030204" pitchFamily="34" charset="0"/>
              </a:rPr>
              <a:t>a</a:t>
            </a:r>
            <a:r>
              <a:rPr lang="pt-BR" altLang="pt-BR" sz="1600" dirty="0" smtClean="0">
                <a:latin typeface="Calibri" panose="020F0502020204030204" pitchFamily="34" charset="0"/>
              </a:rPr>
              <a:t>) Determine um vetor unitário simultaneamente perpendicular a u e v.</a:t>
            </a:r>
          </a:p>
          <a:p>
            <a:pPr lvl="1"/>
            <a:r>
              <a:rPr lang="pt-BR" altLang="pt-BR" sz="1600" dirty="0">
                <a:latin typeface="Calibri" panose="020F0502020204030204" pitchFamily="34" charset="0"/>
              </a:rPr>
              <a:t>b</a:t>
            </a:r>
            <a:r>
              <a:rPr lang="pt-BR" altLang="pt-BR" sz="1600" dirty="0" smtClean="0">
                <a:latin typeface="Calibri" panose="020F0502020204030204" pitchFamily="34" charset="0"/>
              </a:rPr>
              <a:t>) Determine um vetor w perpendicular a u e v e tal que ||w|| = 5.</a:t>
            </a:r>
          </a:p>
          <a:p>
            <a:endParaRPr lang="pt-BR" altLang="pt-BR" sz="2000" dirty="0">
              <a:latin typeface="Calibri" panose="020F0502020204030204" pitchFamily="34" charset="0"/>
            </a:endParaRPr>
          </a:p>
          <a:p>
            <a:r>
              <a:rPr lang="pt-BR" altLang="pt-BR" sz="2000" b="1" dirty="0" smtClean="0">
                <a:latin typeface="Calibri" panose="020F0502020204030204" pitchFamily="34" charset="0"/>
              </a:rPr>
              <a:t>Solução</a:t>
            </a:r>
          </a:p>
          <a:p>
            <a:pPr marL="0" indent="0">
              <a:buNone/>
            </a:pPr>
            <a:r>
              <a:rPr lang="pt-BR" altLang="pt-BR" sz="2000" b="1" dirty="0">
                <a:latin typeface="Calibri" panose="020F0502020204030204" pitchFamily="34" charset="0"/>
              </a:rPr>
              <a:t> </a:t>
            </a:r>
            <a:r>
              <a:rPr lang="pt-BR" altLang="pt-BR" sz="2000" b="1" dirty="0" smtClean="0">
                <a:latin typeface="Calibri" panose="020F0502020204030204" pitchFamily="34" charset="0"/>
              </a:rPr>
              <a:t>     </a:t>
            </a:r>
            <a:r>
              <a:rPr lang="pt-BR" altLang="pt-BR" sz="2000" dirty="0" smtClean="0">
                <a:latin typeface="Calibri" panose="020F0502020204030204" pitchFamily="34" charset="0"/>
              </a:rPr>
              <a:t>w perpendicular à u e pertence a v com ||w|| = 5</a:t>
            </a:r>
          </a:p>
          <a:p>
            <a:pPr marL="0" indent="0">
              <a:buNone/>
            </a:pPr>
            <a:r>
              <a:rPr lang="pt-BR" altLang="pt-BR" sz="2000" b="1" dirty="0">
                <a:latin typeface="Calibri" panose="020F0502020204030204" pitchFamily="34" charset="0"/>
              </a:rPr>
              <a:t> </a:t>
            </a:r>
            <a:r>
              <a:rPr lang="pt-BR" altLang="pt-BR" sz="2000" b="1" dirty="0" smtClean="0">
                <a:latin typeface="Calibri" panose="020F0502020204030204" pitchFamily="34" charset="0"/>
              </a:rPr>
              <a:t>     </a:t>
            </a:r>
            <a:r>
              <a:rPr lang="pt-BR" altLang="pt-BR" sz="2000" dirty="0" smtClean="0">
                <a:latin typeface="Calibri" panose="020F0502020204030204" pitchFamily="34" charset="0"/>
              </a:rPr>
              <a:t>b) </a:t>
            </a:r>
            <a:r>
              <a:rPr lang="pt-BR" sz="2000" dirty="0" smtClean="0"/>
              <a:t>Como o vetor (-1, -1, -1) é perpendicular à u X v, podemos partir de</a:t>
            </a:r>
          </a:p>
          <a:p>
            <a:pPr marL="0" indent="0">
              <a:buNone/>
            </a:pPr>
            <a:r>
              <a:rPr lang="pt-BR" sz="2000" dirty="0" smtClean="0"/>
              <a:t>      que w = k(-1, -1, -1)</a:t>
            </a:r>
          </a:p>
          <a:p>
            <a:pPr marL="0" indent="0">
              <a:buNone/>
            </a:pPr>
            <a:r>
              <a:rPr lang="pt-BR" sz="2000" dirty="0"/>
              <a:t> </a:t>
            </a:r>
            <a:r>
              <a:rPr lang="pt-BR" sz="2000" dirty="0" smtClean="0"/>
              <a:t>     ||w|| = |k| ||(-1, -1, -1)||</a:t>
            </a:r>
          </a:p>
          <a:p>
            <a:pPr marL="0" indent="0">
              <a:buNone/>
            </a:pPr>
            <a:r>
              <a:rPr lang="pt-BR" sz="2000" dirty="0"/>
              <a:t> </a:t>
            </a:r>
            <a:r>
              <a:rPr lang="pt-BR" sz="2000" dirty="0" smtClean="0"/>
              <a:t>      5 = |k|.√(-1)</a:t>
            </a:r>
            <a:r>
              <a:rPr lang="pt-BR" sz="2000" baseline="30000" dirty="0" smtClean="0"/>
              <a:t>2</a:t>
            </a:r>
            <a:r>
              <a:rPr lang="pt-BR" sz="2000" dirty="0" smtClean="0"/>
              <a:t> + (-1)</a:t>
            </a:r>
            <a:r>
              <a:rPr lang="pt-BR" sz="2000" baseline="30000" dirty="0" smtClean="0"/>
              <a:t>2</a:t>
            </a:r>
            <a:r>
              <a:rPr lang="pt-BR" sz="2000" dirty="0" smtClean="0"/>
              <a:t> + (-1)</a:t>
            </a:r>
            <a:r>
              <a:rPr lang="pt-BR" sz="2000" baseline="30000" dirty="0" smtClean="0"/>
              <a:t>2</a:t>
            </a:r>
          </a:p>
          <a:p>
            <a:pPr marL="0" indent="0">
              <a:buNone/>
            </a:pPr>
            <a:r>
              <a:rPr lang="pt-BR" sz="2000" baseline="30000" dirty="0"/>
              <a:t> </a:t>
            </a:r>
            <a:r>
              <a:rPr lang="pt-BR" sz="2000" baseline="30000" dirty="0" smtClean="0"/>
              <a:t>         </a:t>
            </a:r>
            <a:r>
              <a:rPr lang="pt-BR" sz="2000" dirty="0" smtClean="0"/>
              <a:t>k.√3 = 5 = &gt; k = 5/√3, então </a:t>
            </a:r>
          </a:p>
          <a:p>
            <a:pPr marL="0" indent="0">
              <a:buNone/>
            </a:pPr>
            <a:r>
              <a:rPr lang="pt-BR" sz="2000" dirty="0"/>
              <a:t> </a:t>
            </a:r>
            <a:r>
              <a:rPr lang="pt-BR" sz="2000" dirty="0" smtClean="0"/>
              <a:t>      w = (5/√3)(-1, -1, </a:t>
            </a:r>
            <a:r>
              <a:rPr lang="pt-BR" sz="2000" dirty="0" smtClean="0"/>
              <a:t>-1</a:t>
            </a:r>
            <a:r>
              <a:rPr lang="pt-BR" sz="2000" dirty="0" smtClean="0"/>
              <a:t>) ou w = (-5/√3, -5/√3, -5/√3)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08480A-49D0-4D8D-B3A8-C99F46C799AC}" type="slidenum">
              <a:rPr lang="pt-BR" altLang="pt-BR"/>
              <a:pPr/>
              <a:t>31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701410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3579301-51EC-4A7C-9795-6B552954C1AA}" type="slidenum">
              <a:rPr lang="pt-BR" altLang="pt-BR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32</a:t>
            </a:fld>
            <a:endParaRPr lang="pt-BR" altLang="pt-BR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BR" sz="4000" smtClean="0"/>
              <a:t>O Espaço</a:t>
            </a:r>
            <a:br>
              <a:rPr lang="pt-BR" sz="4000" smtClean="0"/>
            </a:br>
            <a:r>
              <a:rPr lang="pt-BR" sz="3200" smtClean="0"/>
              <a:t>Produto Misto</a:t>
            </a:r>
            <a:endParaRPr lang="pt-BR" sz="4000" smtClean="0"/>
          </a:p>
        </p:txBody>
      </p:sp>
      <p:sp>
        <p:nvSpPr>
          <p:cNvPr id="25604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pt-BR" altLang="pt-BR" sz="3200" dirty="0">
                <a:solidFill>
                  <a:prstClr val="black"/>
                </a:solidFill>
                <a:latin typeface="Calibri" panose="020F0502020204030204" pitchFamily="34" charset="0"/>
              </a:rPr>
              <a:t>Exemplo 4 (4.31): Seja </a:t>
            </a:r>
            <a:r>
              <a:rPr lang="pt-BR" altLang="pt-BR" sz="3200" i="1" dirty="0">
                <a:solidFill>
                  <a:prstClr val="black"/>
                </a:solidFill>
                <a:latin typeface="Calibri" panose="020F0502020204030204" pitchFamily="34" charset="0"/>
              </a:rPr>
              <a:t>u</a:t>
            </a:r>
            <a:r>
              <a:rPr lang="pt-BR" altLang="pt-BR" sz="3200" dirty="0">
                <a:solidFill>
                  <a:prstClr val="black"/>
                </a:solidFill>
                <a:latin typeface="Calibri" panose="020F0502020204030204" pitchFamily="34" charset="0"/>
              </a:rPr>
              <a:t> um vetor perpendicular a </a:t>
            </a:r>
            <a:r>
              <a:rPr lang="pt-BR" altLang="pt-BR" sz="3200" i="1" dirty="0">
                <a:solidFill>
                  <a:prstClr val="black"/>
                </a:solidFill>
                <a:latin typeface="Calibri" panose="020F0502020204030204" pitchFamily="34" charset="0"/>
              </a:rPr>
              <a:t>v</a:t>
            </a:r>
            <a:r>
              <a:rPr lang="pt-BR" altLang="pt-BR" sz="3200" dirty="0">
                <a:solidFill>
                  <a:prstClr val="black"/>
                </a:solidFill>
                <a:latin typeface="Calibri" panose="020F0502020204030204" pitchFamily="34" charset="0"/>
              </a:rPr>
              <a:t> e </a:t>
            </a:r>
            <a:r>
              <a:rPr lang="pt-BR" altLang="pt-BR" sz="3200" i="1" dirty="0">
                <a:solidFill>
                  <a:prstClr val="black"/>
                </a:solidFill>
                <a:latin typeface="Calibri" panose="020F0502020204030204" pitchFamily="34" charset="0"/>
              </a:rPr>
              <a:t>w</a:t>
            </a:r>
            <a:r>
              <a:rPr lang="pt-BR" altLang="pt-BR" sz="3200" dirty="0">
                <a:solidFill>
                  <a:prstClr val="black"/>
                </a:solidFill>
                <a:latin typeface="Calibri" panose="020F0502020204030204" pitchFamily="34" charset="0"/>
              </a:rPr>
              <a:t>. Sabendo que </a:t>
            </a:r>
            <a:r>
              <a:rPr lang="pt-BR" altLang="pt-BR" sz="3200" i="1" dirty="0">
                <a:solidFill>
                  <a:prstClr val="black"/>
                </a:solidFill>
                <a:latin typeface="Calibri" panose="020F0502020204030204" pitchFamily="34" charset="0"/>
              </a:rPr>
              <a:t>v</a:t>
            </a:r>
            <a:r>
              <a:rPr lang="pt-BR" altLang="pt-BR" sz="3200" dirty="0">
                <a:solidFill>
                  <a:prstClr val="black"/>
                </a:solidFill>
                <a:latin typeface="Calibri" panose="020F0502020204030204" pitchFamily="34" charset="0"/>
              </a:rPr>
              <a:t> e </a:t>
            </a:r>
            <a:r>
              <a:rPr lang="pt-BR" altLang="pt-BR" sz="3200" i="1" dirty="0">
                <a:solidFill>
                  <a:prstClr val="black"/>
                </a:solidFill>
                <a:latin typeface="Calibri" panose="020F0502020204030204" pitchFamily="34" charset="0"/>
              </a:rPr>
              <a:t>w</a:t>
            </a:r>
            <a:r>
              <a:rPr lang="pt-BR" altLang="pt-BR" sz="3200" dirty="0">
                <a:solidFill>
                  <a:prstClr val="black"/>
                </a:solidFill>
                <a:latin typeface="Calibri" panose="020F0502020204030204" pitchFamily="34" charset="0"/>
              </a:rPr>
              <a:t> formam um ângulo de 30° e que ||</a:t>
            </a:r>
            <a:r>
              <a:rPr lang="pt-BR" altLang="pt-BR" sz="3200" i="1" dirty="0">
                <a:solidFill>
                  <a:prstClr val="black"/>
                </a:solidFill>
                <a:latin typeface="Calibri" panose="020F0502020204030204" pitchFamily="34" charset="0"/>
              </a:rPr>
              <a:t>u</a:t>
            </a:r>
            <a:r>
              <a:rPr lang="pt-BR" altLang="pt-BR" sz="3200" dirty="0">
                <a:solidFill>
                  <a:prstClr val="black"/>
                </a:solidFill>
                <a:latin typeface="Calibri" panose="020F0502020204030204" pitchFamily="34" charset="0"/>
              </a:rPr>
              <a:t>|| = 6, ||</a:t>
            </a:r>
            <a:r>
              <a:rPr lang="pt-BR" altLang="pt-BR" sz="3200" i="1" dirty="0">
                <a:solidFill>
                  <a:prstClr val="black"/>
                </a:solidFill>
                <a:latin typeface="Calibri" panose="020F0502020204030204" pitchFamily="34" charset="0"/>
              </a:rPr>
              <a:t>v</a:t>
            </a:r>
            <a:r>
              <a:rPr lang="pt-BR" altLang="pt-BR" sz="3200" dirty="0">
                <a:solidFill>
                  <a:prstClr val="black"/>
                </a:solidFill>
                <a:latin typeface="Calibri" panose="020F0502020204030204" pitchFamily="34" charset="0"/>
              </a:rPr>
              <a:t>|| = 3 e ||</a:t>
            </a:r>
            <a:r>
              <a:rPr lang="pt-BR" altLang="pt-BR" sz="3200" i="1" dirty="0">
                <a:solidFill>
                  <a:prstClr val="black"/>
                </a:solidFill>
                <a:latin typeface="Calibri" panose="020F0502020204030204" pitchFamily="34" charset="0"/>
              </a:rPr>
              <a:t>w</a:t>
            </a:r>
            <a:r>
              <a:rPr lang="pt-BR" altLang="pt-BR" sz="3200" dirty="0">
                <a:solidFill>
                  <a:prstClr val="black"/>
                </a:solidFill>
                <a:latin typeface="Calibri" panose="020F0502020204030204" pitchFamily="34" charset="0"/>
              </a:rPr>
              <a:t>|| = 3, calcule </a:t>
            </a:r>
            <a:r>
              <a:rPr lang="pt-BR" altLang="pt-BR" sz="3200" i="1" dirty="0">
                <a:solidFill>
                  <a:prstClr val="black"/>
                </a:solidFill>
                <a:latin typeface="Calibri" panose="020F0502020204030204" pitchFamily="34" charset="0"/>
              </a:rPr>
              <a:t>u</a:t>
            </a:r>
            <a:r>
              <a:rPr lang="pt-BR" altLang="pt-BR" sz="3200" dirty="0">
                <a:solidFill>
                  <a:prstClr val="black"/>
                </a:solidFill>
                <a:latin typeface="Calibri" panose="020F0502020204030204" pitchFamily="34" charset="0"/>
              </a:rPr>
              <a:t>.(</a:t>
            </a:r>
            <a:r>
              <a:rPr lang="pt-BR" altLang="pt-BR" sz="3200" i="1" dirty="0">
                <a:solidFill>
                  <a:prstClr val="black"/>
                </a:solidFill>
                <a:latin typeface="Calibri" panose="020F0502020204030204" pitchFamily="34" charset="0"/>
              </a:rPr>
              <a:t>v</a:t>
            </a:r>
            <a:r>
              <a:rPr lang="pt-BR" altLang="pt-BR" sz="3200" dirty="0">
                <a:solidFill>
                  <a:prstClr val="black"/>
                </a:solidFill>
                <a:latin typeface="Calibri" panose="020F0502020204030204" pitchFamily="34" charset="0"/>
              </a:rPr>
              <a:t> X </a:t>
            </a:r>
            <a:r>
              <a:rPr lang="pt-BR" altLang="pt-BR" sz="3200" i="1" dirty="0">
                <a:solidFill>
                  <a:prstClr val="black"/>
                </a:solidFill>
                <a:latin typeface="Calibri" panose="020F0502020204030204" pitchFamily="34" charset="0"/>
              </a:rPr>
              <a:t>w</a:t>
            </a:r>
            <a:r>
              <a:rPr lang="pt-BR" altLang="pt-BR" sz="3200" dirty="0">
                <a:solidFill>
                  <a:prstClr val="black"/>
                </a:solidFill>
                <a:latin typeface="Calibri" panose="020F0502020204030204" pitchFamily="3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4117883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spaço Reservado para Número de Slid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1FE7F48-FDCE-4540-B62F-C7F32D9F39D2}" type="slidenum">
              <a:rPr lang="pt-BR" altLang="pt-BR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33</a:t>
            </a:fld>
            <a:endParaRPr lang="pt-BR" altLang="pt-BR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BR" sz="4000" smtClean="0"/>
              <a:t>O Espaço</a:t>
            </a:r>
            <a:br>
              <a:rPr lang="pt-BR" sz="4000" smtClean="0"/>
            </a:br>
            <a:r>
              <a:rPr lang="pt-BR" sz="3200" smtClean="0"/>
              <a:t>Produto Misto</a:t>
            </a:r>
            <a:endParaRPr lang="pt-BR" sz="4000" smtClean="0"/>
          </a:p>
        </p:txBody>
      </p:sp>
      <p:sp>
        <p:nvSpPr>
          <p:cNvPr id="26628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pt-BR" altLang="pt-BR" sz="3200" dirty="0">
                <a:solidFill>
                  <a:prstClr val="black"/>
                </a:solidFill>
                <a:latin typeface="Calibri" panose="020F0502020204030204" pitchFamily="34" charset="0"/>
              </a:rPr>
              <a:t>Exemplo 4 (4.31):</a:t>
            </a:r>
          </a:p>
          <a:p>
            <a:pPr lvl="1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Primeiro, vamos analisar a situação que temos:</a:t>
            </a:r>
          </a:p>
        </p:txBody>
      </p:sp>
      <p:sp>
        <p:nvSpPr>
          <p:cNvPr id="26629" name="Line 4"/>
          <p:cNvSpPr>
            <a:spLocks noChangeShapeType="1"/>
          </p:cNvSpPr>
          <p:nvPr/>
        </p:nvSpPr>
        <p:spPr bwMode="auto">
          <a:xfrm flipV="1">
            <a:off x="687388" y="4292600"/>
            <a:ext cx="2663825" cy="8651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630" name="Line 5"/>
          <p:cNvSpPr>
            <a:spLocks noChangeShapeType="1"/>
          </p:cNvSpPr>
          <p:nvPr/>
        </p:nvSpPr>
        <p:spPr bwMode="auto">
          <a:xfrm>
            <a:off x="687388" y="5157788"/>
            <a:ext cx="2808287" cy="3587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631" name="Freeform 6"/>
          <p:cNvSpPr>
            <a:spLocks/>
          </p:cNvSpPr>
          <p:nvPr/>
        </p:nvSpPr>
        <p:spPr bwMode="auto">
          <a:xfrm>
            <a:off x="1982788" y="4724400"/>
            <a:ext cx="384175" cy="649288"/>
          </a:xfrm>
          <a:custGeom>
            <a:avLst/>
            <a:gdLst>
              <a:gd name="T0" fmla="*/ 0 w 242"/>
              <a:gd name="T1" fmla="*/ 0 h 409"/>
              <a:gd name="T2" fmla="*/ 572076317 w 242"/>
              <a:gd name="T3" fmla="*/ 458668852 h 409"/>
              <a:gd name="T4" fmla="*/ 229335054 w 242"/>
              <a:gd name="T5" fmla="*/ 1030745583 h 409"/>
              <a:gd name="T6" fmla="*/ 0 60000 65536"/>
              <a:gd name="T7" fmla="*/ 0 60000 65536"/>
              <a:gd name="T8" fmla="*/ 0 60000 65536"/>
              <a:gd name="T9" fmla="*/ 0 w 242"/>
              <a:gd name="T10" fmla="*/ 0 h 409"/>
              <a:gd name="T11" fmla="*/ 242 w 242"/>
              <a:gd name="T12" fmla="*/ 409 h 40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2" h="409">
                <a:moveTo>
                  <a:pt x="0" y="0"/>
                </a:moveTo>
                <a:cubicBezTo>
                  <a:pt x="106" y="57"/>
                  <a:pt x="212" y="114"/>
                  <a:pt x="227" y="182"/>
                </a:cubicBezTo>
                <a:cubicBezTo>
                  <a:pt x="242" y="250"/>
                  <a:pt x="166" y="329"/>
                  <a:pt x="91" y="409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632" name="Text Box 7"/>
          <p:cNvSpPr txBox="1">
            <a:spLocks noChangeArrowheads="1"/>
          </p:cNvSpPr>
          <p:nvPr/>
        </p:nvSpPr>
        <p:spPr bwMode="auto">
          <a:xfrm>
            <a:off x="2487613" y="4724400"/>
            <a:ext cx="7191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pt-BR" sz="2400">
                <a:solidFill>
                  <a:prstClr val="black"/>
                </a:solidFill>
              </a:rPr>
              <a:t>30º </a:t>
            </a:r>
          </a:p>
        </p:txBody>
      </p:sp>
      <p:sp>
        <p:nvSpPr>
          <p:cNvPr id="26633" name="Text Box 8"/>
          <p:cNvSpPr txBox="1">
            <a:spLocks noChangeArrowheads="1"/>
          </p:cNvSpPr>
          <p:nvPr/>
        </p:nvSpPr>
        <p:spPr bwMode="auto">
          <a:xfrm>
            <a:off x="3279775" y="3933825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pt-BR" sz="2400">
                <a:solidFill>
                  <a:prstClr val="black"/>
                </a:solidFill>
              </a:rPr>
              <a:t>v</a:t>
            </a:r>
          </a:p>
        </p:txBody>
      </p:sp>
      <p:sp>
        <p:nvSpPr>
          <p:cNvPr id="26634" name="Text Box 9"/>
          <p:cNvSpPr txBox="1">
            <a:spLocks noChangeArrowheads="1"/>
          </p:cNvSpPr>
          <p:nvPr/>
        </p:nvSpPr>
        <p:spPr bwMode="auto">
          <a:xfrm>
            <a:off x="3519488" y="5300663"/>
            <a:ext cx="404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pt-BR" sz="2400">
                <a:solidFill>
                  <a:prstClr val="black"/>
                </a:solidFill>
              </a:rPr>
              <a:t>w</a:t>
            </a:r>
          </a:p>
        </p:txBody>
      </p:sp>
      <p:sp>
        <p:nvSpPr>
          <p:cNvPr id="26635" name="Line 10"/>
          <p:cNvSpPr>
            <a:spLocks noChangeShapeType="1"/>
          </p:cNvSpPr>
          <p:nvPr/>
        </p:nvSpPr>
        <p:spPr bwMode="auto">
          <a:xfrm flipV="1">
            <a:off x="687388" y="3500438"/>
            <a:ext cx="0" cy="16573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636" name="Text Box 11"/>
          <p:cNvSpPr txBox="1">
            <a:spLocks noChangeArrowheads="1"/>
          </p:cNvSpPr>
          <p:nvPr/>
        </p:nvSpPr>
        <p:spPr bwMode="auto">
          <a:xfrm>
            <a:off x="782638" y="3403600"/>
            <a:ext cx="9286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pt-BR" sz="2400">
                <a:solidFill>
                  <a:prstClr val="black"/>
                </a:solidFill>
              </a:rPr>
              <a:t>v X w</a:t>
            </a:r>
          </a:p>
        </p:txBody>
      </p:sp>
      <p:sp>
        <p:nvSpPr>
          <p:cNvPr id="26637" name="AutoShape 12"/>
          <p:cNvSpPr>
            <a:spLocks noChangeArrowheads="1"/>
          </p:cNvSpPr>
          <p:nvPr/>
        </p:nvSpPr>
        <p:spPr bwMode="auto">
          <a:xfrm>
            <a:off x="3779838" y="4005263"/>
            <a:ext cx="1008062" cy="1295400"/>
          </a:xfrm>
          <a:prstGeom prst="rightArrow">
            <a:avLst>
              <a:gd name="adj1" fmla="val 44120"/>
              <a:gd name="adj2" fmla="val 48662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pt-BR" altLang="pt-BR">
              <a:solidFill>
                <a:prstClr val="black"/>
              </a:solidFill>
            </a:endParaRPr>
          </a:p>
        </p:txBody>
      </p:sp>
      <p:sp>
        <p:nvSpPr>
          <p:cNvPr id="26638" name="Text Box 13"/>
          <p:cNvSpPr txBox="1">
            <a:spLocks noChangeArrowheads="1"/>
          </p:cNvSpPr>
          <p:nvPr/>
        </p:nvSpPr>
        <p:spPr bwMode="auto">
          <a:xfrm>
            <a:off x="4859338" y="3662363"/>
            <a:ext cx="4032250" cy="1927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pt-BR" altLang="pt-BR" sz="2400">
                <a:solidFill>
                  <a:prstClr val="black"/>
                </a:solidFill>
              </a:rPr>
              <a:t>Como </a:t>
            </a:r>
            <a:r>
              <a:rPr lang="pt-BR" altLang="pt-BR" sz="2400" i="1">
                <a:solidFill>
                  <a:prstClr val="black"/>
                </a:solidFill>
              </a:rPr>
              <a:t>v x w</a:t>
            </a:r>
            <a:r>
              <a:rPr lang="pt-BR" altLang="pt-BR" sz="2400">
                <a:solidFill>
                  <a:prstClr val="black"/>
                </a:solidFill>
              </a:rPr>
              <a:t> é perpendicular a </a:t>
            </a:r>
            <a:r>
              <a:rPr lang="pt-BR" altLang="pt-BR" sz="2400" i="1">
                <a:solidFill>
                  <a:prstClr val="black"/>
                </a:solidFill>
              </a:rPr>
              <a:t>v</a:t>
            </a:r>
            <a:r>
              <a:rPr lang="pt-BR" altLang="pt-BR" sz="2400">
                <a:solidFill>
                  <a:prstClr val="black"/>
                </a:solidFill>
              </a:rPr>
              <a:t> e </a:t>
            </a:r>
            <a:r>
              <a:rPr lang="pt-BR" altLang="pt-BR" sz="2400" i="1">
                <a:solidFill>
                  <a:prstClr val="black"/>
                </a:solidFill>
              </a:rPr>
              <a:t>w</a:t>
            </a:r>
            <a:r>
              <a:rPr lang="pt-BR" altLang="pt-BR" sz="2400">
                <a:solidFill>
                  <a:prstClr val="black"/>
                </a:solidFill>
              </a:rPr>
              <a:t>, e </a:t>
            </a:r>
            <a:r>
              <a:rPr lang="pt-BR" altLang="pt-BR" sz="2400" i="1">
                <a:solidFill>
                  <a:prstClr val="black"/>
                </a:solidFill>
              </a:rPr>
              <a:t>u</a:t>
            </a:r>
            <a:r>
              <a:rPr lang="pt-BR" altLang="pt-BR" sz="2400">
                <a:solidFill>
                  <a:prstClr val="black"/>
                </a:solidFill>
              </a:rPr>
              <a:t> é perpendicular a </a:t>
            </a:r>
            <a:r>
              <a:rPr lang="pt-BR" altLang="pt-BR" sz="2400" i="1">
                <a:solidFill>
                  <a:prstClr val="black"/>
                </a:solidFill>
              </a:rPr>
              <a:t>v</a:t>
            </a:r>
            <a:r>
              <a:rPr lang="pt-BR" altLang="pt-BR" sz="2400">
                <a:solidFill>
                  <a:prstClr val="black"/>
                </a:solidFill>
              </a:rPr>
              <a:t> e </a:t>
            </a:r>
            <a:r>
              <a:rPr lang="pt-BR" altLang="pt-BR" sz="2400" i="1">
                <a:solidFill>
                  <a:prstClr val="black"/>
                </a:solidFill>
              </a:rPr>
              <a:t>w</a:t>
            </a:r>
            <a:r>
              <a:rPr lang="pt-BR" altLang="pt-BR" sz="2400">
                <a:solidFill>
                  <a:prstClr val="black"/>
                </a:solidFill>
              </a:rPr>
              <a:t> também, </a:t>
            </a:r>
            <a:r>
              <a:rPr lang="pt-BR" altLang="pt-BR" sz="2400" i="1">
                <a:solidFill>
                  <a:prstClr val="black"/>
                </a:solidFill>
              </a:rPr>
              <a:t>u</a:t>
            </a:r>
            <a:r>
              <a:rPr lang="pt-BR" altLang="pt-BR" sz="2400">
                <a:solidFill>
                  <a:prstClr val="black"/>
                </a:solidFill>
              </a:rPr>
              <a:t> pode fazer um ângulo de 0</a:t>
            </a:r>
            <a:r>
              <a:rPr lang="pt-BR" altLang="pt-BR" sz="2400" baseline="30000">
                <a:solidFill>
                  <a:prstClr val="black"/>
                </a:solidFill>
              </a:rPr>
              <a:t>o</a:t>
            </a:r>
            <a:r>
              <a:rPr lang="pt-BR" altLang="pt-BR" sz="2400">
                <a:solidFill>
                  <a:prstClr val="black"/>
                </a:solidFill>
              </a:rPr>
              <a:t> ou de 180º com </a:t>
            </a:r>
            <a:r>
              <a:rPr lang="pt-BR" altLang="pt-BR" sz="2400" i="1">
                <a:solidFill>
                  <a:prstClr val="black"/>
                </a:solidFill>
              </a:rPr>
              <a:t>v X w</a:t>
            </a:r>
            <a:r>
              <a:rPr lang="pt-BR" altLang="pt-BR" sz="2400">
                <a:solidFill>
                  <a:prstClr val="black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16090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F32CBB4-D91A-4D94-A051-86B98556F5CF}" type="slidenum">
              <a:rPr lang="pt-BR" altLang="pt-BR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34</a:t>
            </a:fld>
            <a:endParaRPr lang="pt-BR" altLang="pt-BR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BR" sz="4000" smtClean="0"/>
              <a:t>O Espaço</a:t>
            </a:r>
            <a:br>
              <a:rPr lang="pt-BR" sz="4000" smtClean="0"/>
            </a:br>
            <a:r>
              <a:rPr lang="pt-BR" sz="3200" smtClean="0"/>
              <a:t>Produto Misto</a:t>
            </a:r>
            <a:endParaRPr lang="pt-BR" sz="4000" smtClean="0"/>
          </a:p>
        </p:txBody>
      </p:sp>
      <p:sp>
        <p:nvSpPr>
          <p:cNvPr id="27652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pt-BR" altLang="pt-BR" sz="3200" dirty="0">
                <a:solidFill>
                  <a:prstClr val="black"/>
                </a:solidFill>
                <a:latin typeface="Calibri" panose="020F0502020204030204" pitchFamily="34" charset="0"/>
              </a:rPr>
              <a:t>Exemplo 4 (4.31):</a:t>
            </a:r>
          </a:p>
          <a:p>
            <a:pPr lvl="1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Logo:</a:t>
            </a:r>
          </a:p>
          <a:p>
            <a:pPr lvl="2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||v X w|| = ||v||.||w||.</a:t>
            </a:r>
            <a:r>
              <a:rPr lang="pt-BR" altLang="pt-BR" sz="2400" dirty="0" err="1">
                <a:solidFill>
                  <a:prstClr val="black"/>
                </a:solidFill>
                <a:latin typeface="Calibri" panose="020F0502020204030204" pitchFamily="34" charset="0"/>
              </a:rPr>
              <a:t>sen</a:t>
            </a: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 30° = 3.3.</a:t>
            </a:r>
            <a:r>
              <a:rPr lang="en-US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½ = 9/2</a:t>
            </a:r>
          </a:p>
          <a:p>
            <a:pPr lvl="2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Lembrando que, pela equação do ângulo entre vetores é dado por cos α = </a:t>
            </a:r>
            <a:r>
              <a:rPr lang="pt-BR" altLang="pt-BR" sz="2400" dirty="0" err="1">
                <a:solidFill>
                  <a:prstClr val="black"/>
                </a:solidFill>
                <a:latin typeface="Calibri" panose="020F0502020204030204" pitchFamily="34" charset="0"/>
              </a:rPr>
              <a:t>a.b</a:t>
            </a: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/(||a||.||b||):</a:t>
            </a:r>
          </a:p>
          <a:p>
            <a:pPr lvl="2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pt-BR" altLang="pt-BR" sz="2400" dirty="0" err="1">
                <a:solidFill>
                  <a:prstClr val="black"/>
                </a:solidFill>
                <a:latin typeface="Calibri" panose="020F0502020204030204" pitchFamily="34" charset="0"/>
              </a:rPr>
              <a:t>a.b</a:t>
            </a: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 = ||a||.||b||.cos α</a:t>
            </a:r>
          </a:p>
          <a:p>
            <a:pPr lvl="2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Ou seja:</a:t>
            </a:r>
          </a:p>
          <a:p>
            <a:pPr lvl="2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u.(v X w) = ||u||.||v X w||.cos α = 6.(9/2).(+1 ou -1)</a:t>
            </a:r>
          </a:p>
          <a:p>
            <a:pPr lvl="2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 </a:t>
            </a: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u.(v X w) = </a:t>
            </a:r>
            <a:r>
              <a:rPr lang="en-US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± 27</a:t>
            </a:r>
          </a:p>
        </p:txBody>
      </p:sp>
    </p:spTree>
    <p:extLst>
      <p:ext uri="{BB962C8B-B14F-4D97-AF65-F5344CB8AC3E}">
        <p14:creationId xmlns:p14="http://schemas.microsoft.com/office/powerpoint/2010/main" val="2536289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Hoje vimos...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 espaço</a:t>
            </a:r>
          </a:p>
          <a:p>
            <a:pPr lvl="1"/>
            <a:r>
              <a:rPr lang="pt-BR" dirty="0" smtClean="0"/>
              <a:t>Sistema de coordenadas</a:t>
            </a:r>
          </a:p>
          <a:p>
            <a:pPr lvl="1"/>
            <a:r>
              <a:rPr lang="pt-BR" dirty="0" smtClean="0"/>
              <a:t>Distância entre pontos</a:t>
            </a:r>
          </a:p>
          <a:p>
            <a:pPr lvl="1"/>
            <a:r>
              <a:rPr lang="pt-BR" dirty="0" smtClean="0"/>
              <a:t>Vetores no espaço</a:t>
            </a:r>
          </a:p>
          <a:p>
            <a:pPr lvl="1"/>
            <a:r>
              <a:rPr lang="pt-BR" dirty="0" smtClean="0"/>
              <a:t>Produto vetorial</a:t>
            </a:r>
          </a:p>
          <a:p>
            <a:pPr lvl="1"/>
            <a:r>
              <a:rPr lang="pt-BR" dirty="0" smtClean="0"/>
              <a:t>Produto Misto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08480A-49D0-4D8D-B3A8-C99F46C799AC}" type="slidenum">
              <a:rPr lang="pt-BR" altLang="pt-BR"/>
              <a:pPr/>
              <a:t>35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785356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Número de Slid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7BF7008-1F99-4F44-A03E-9D9CFA738786}" type="slidenum">
              <a:rPr lang="pt-BR" altLang="pt-BR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4</a:t>
            </a:fld>
            <a:endParaRPr lang="pt-BR" altLang="pt-BR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BR" sz="4000" smtClean="0"/>
              <a:t>O Espaço</a:t>
            </a:r>
            <a:br>
              <a:rPr lang="pt-BR" sz="4000" smtClean="0"/>
            </a:br>
            <a:r>
              <a:rPr lang="pt-BR" sz="3200" smtClean="0"/>
              <a:t>Sistema de Coordenadas</a:t>
            </a:r>
            <a:endParaRPr lang="pt-BR" sz="4000" smtClean="0"/>
          </a:p>
        </p:txBody>
      </p:sp>
      <p:sp>
        <p:nvSpPr>
          <p:cNvPr id="6148" name="Line 22"/>
          <p:cNvSpPr>
            <a:spLocks noChangeShapeType="1"/>
          </p:cNvSpPr>
          <p:nvPr/>
        </p:nvSpPr>
        <p:spPr bwMode="auto">
          <a:xfrm>
            <a:off x="2719388" y="1628775"/>
            <a:ext cx="0" cy="2376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49" name="Line 23"/>
          <p:cNvSpPr>
            <a:spLocks noChangeShapeType="1"/>
          </p:cNvSpPr>
          <p:nvPr/>
        </p:nvSpPr>
        <p:spPr bwMode="auto">
          <a:xfrm>
            <a:off x="2719388" y="4005263"/>
            <a:ext cx="23764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50" name="Line 24"/>
          <p:cNvSpPr>
            <a:spLocks noChangeShapeType="1"/>
          </p:cNvSpPr>
          <p:nvPr/>
        </p:nvSpPr>
        <p:spPr bwMode="auto">
          <a:xfrm flipH="1">
            <a:off x="1423988" y="4005263"/>
            <a:ext cx="1295400" cy="11525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51" name="Line 25"/>
          <p:cNvSpPr>
            <a:spLocks noChangeShapeType="1"/>
          </p:cNvSpPr>
          <p:nvPr/>
        </p:nvSpPr>
        <p:spPr bwMode="auto">
          <a:xfrm>
            <a:off x="1784350" y="4868863"/>
            <a:ext cx="18716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52" name="Line 26"/>
          <p:cNvSpPr>
            <a:spLocks noChangeShapeType="1"/>
          </p:cNvSpPr>
          <p:nvPr/>
        </p:nvSpPr>
        <p:spPr bwMode="auto">
          <a:xfrm flipH="1">
            <a:off x="3654425" y="4005263"/>
            <a:ext cx="865188" cy="863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53" name="Line 27"/>
          <p:cNvSpPr>
            <a:spLocks noChangeShapeType="1"/>
          </p:cNvSpPr>
          <p:nvPr/>
        </p:nvSpPr>
        <p:spPr bwMode="auto">
          <a:xfrm>
            <a:off x="2719388" y="4005263"/>
            <a:ext cx="936625" cy="863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54" name="Line 28"/>
          <p:cNvSpPr>
            <a:spLocks noChangeShapeType="1"/>
          </p:cNvSpPr>
          <p:nvPr/>
        </p:nvSpPr>
        <p:spPr bwMode="auto">
          <a:xfrm>
            <a:off x="2719388" y="1844675"/>
            <a:ext cx="936625" cy="863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55" name="Line 29"/>
          <p:cNvSpPr>
            <a:spLocks noChangeShapeType="1"/>
          </p:cNvSpPr>
          <p:nvPr/>
        </p:nvSpPr>
        <p:spPr bwMode="auto">
          <a:xfrm>
            <a:off x="3656013" y="2708275"/>
            <a:ext cx="0" cy="216058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56" name="Oval 30"/>
          <p:cNvSpPr>
            <a:spLocks noChangeArrowheads="1"/>
          </p:cNvSpPr>
          <p:nvPr/>
        </p:nvSpPr>
        <p:spPr bwMode="auto">
          <a:xfrm>
            <a:off x="3656013" y="2709863"/>
            <a:ext cx="71437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pt-BR" altLang="pt-BR">
              <a:solidFill>
                <a:prstClr val="black"/>
              </a:solidFill>
            </a:endParaRPr>
          </a:p>
        </p:txBody>
      </p:sp>
      <p:sp>
        <p:nvSpPr>
          <p:cNvPr id="6157" name="Text Box 31"/>
          <p:cNvSpPr txBox="1">
            <a:spLocks noChangeArrowheads="1"/>
          </p:cNvSpPr>
          <p:nvPr/>
        </p:nvSpPr>
        <p:spPr bwMode="auto">
          <a:xfrm>
            <a:off x="1042988" y="496093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pt-BR">
                <a:solidFill>
                  <a:prstClr val="black"/>
                </a:solidFill>
              </a:rPr>
              <a:t>x</a:t>
            </a:r>
          </a:p>
        </p:txBody>
      </p:sp>
      <p:sp>
        <p:nvSpPr>
          <p:cNvPr id="6158" name="Text Box 32"/>
          <p:cNvSpPr txBox="1">
            <a:spLocks noChangeArrowheads="1"/>
          </p:cNvSpPr>
          <p:nvPr/>
        </p:nvSpPr>
        <p:spPr bwMode="auto">
          <a:xfrm>
            <a:off x="5024438" y="4005263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pt-BR">
                <a:solidFill>
                  <a:prstClr val="black"/>
                </a:solidFill>
              </a:rPr>
              <a:t>y</a:t>
            </a:r>
          </a:p>
        </p:txBody>
      </p:sp>
      <p:sp>
        <p:nvSpPr>
          <p:cNvPr id="6159" name="Text Box 33"/>
          <p:cNvSpPr txBox="1">
            <a:spLocks noChangeArrowheads="1"/>
          </p:cNvSpPr>
          <p:nvPr/>
        </p:nvSpPr>
        <p:spPr bwMode="auto">
          <a:xfrm>
            <a:off x="2565400" y="1268413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pt-BR">
                <a:solidFill>
                  <a:prstClr val="black"/>
                </a:solidFill>
              </a:rPr>
              <a:t>z</a:t>
            </a:r>
          </a:p>
        </p:txBody>
      </p:sp>
      <p:sp>
        <p:nvSpPr>
          <p:cNvPr id="6160" name="Text Box 34"/>
          <p:cNvSpPr txBox="1">
            <a:spLocks noChangeArrowheads="1"/>
          </p:cNvSpPr>
          <p:nvPr/>
        </p:nvSpPr>
        <p:spPr bwMode="auto">
          <a:xfrm>
            <a:off x="1350963" y="4508500"/>
            <a:ext cx="412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pt-BR">
                <a:solidFill>
                  <a:prstClr val="black"/>
                </a:solidFill>
              </a:rPr>
              <a:t>P</a:t>
            </a:r>
            <a:r>
              <a:rPr lang="en-US" altLang="pt-BR" baseline="-25000">
                <a:solidFill>
                  <a:prstClr val="black"/>
                </a:solidFill>
              </a:rPr>
              <a:t>x</a:t>
            </a:r>
          </a:p>
        </p:txBody>
      </p:sp>
      <p:sp>
        <p:nvSpPr>
          <p:cNvPr id="6161" name="Text Box 35"/>
          <p:cNvSpPr txBox="1">
            <a:spLocks noChangeArrowheads="1"/>
          </p:cNvSpPr>
          <p:nvPr/>
        </p:nvSpPr>
        <p:spPr bwMode="auto">
          <a:xfrm>
            <a:off x="4303713" y="3638550"/>
            <a:ext cx="412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pt-BR">
                <a:solidFill>
                  <a:prstClr val="black"/>
                </a:solidFill>
              </a:rPr>
              <a:t>P</a:t>
            </a:r>
            <a:r>
              <a:rPr lang="en-US" altLang="pt-BR" baseline="-25000">
                <a:solidFill>
                  <a:prstClr val="black"/>
                </a:solidFill>
              </a:rPr>
              <a:t>y</a:t>
            </a:r>
          </a:p>
        </p:txBody>
      </p:sp>
      <p:sp>
        <p:nvSpPr>
          <p:cNvPr id="6162" name="Text Box 36"/>
          <p:cNvSpPr txBox="1">
            <a:spLocks noChangeArrowheads="1"/>
          </p:cNvSpPr>
          <p:nvPr/>
        </p:nvSpPr>
        <p:spPr bwMode="auto">
          <a:xfrm>
            <a:off x="2306638" y="1628775"/>
            <a:ext cx="412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pt-BR">
                <a:solidFill>
                  <a:prstClr val="black"/>
                </a:solidFill>
              </a:rPr>
              <a:t>P</a:t>
            </a:r>
            <a:r>
              <a:rPr lang="en-US" altLang="pt-BR" baseline="-25000">
                <a:solidFill>
                  <a:prstClr val="black"/>
                </a:solidFill>
              </a:rPr>
              <a:t>z</a:t>
            </a:r>
          </a:p>
        </p:txBody>
      </p:sp>
      <p:sp>
        <p:nvSpPr>
          <p:cNvPr id="6163" name="Text Box 37"/>
          <p:cNvSpPr txBox="1">
            <a:spLocks noChangeArrowheads="1"/>
          </p:cNvSpPr>
          <p:nvPr/>
        </p:nvSpPr>
        <p:spPr bwMode="auto">
          <a:xfrm>
            <a:off x="3459163" y="4862513"/>
            <a:ext cx="4206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pt-BR">
                <a:solidFill>
                  <a:prstClr val="black"/>
                </a:solidFill>
              </a:rPr>
              <a:t>P</a:t>
            </a:r>
            <a:r>
              <a:rPr lang="en-US" altLang="pt-BR" baseline="-25000">
                <a:solidFill>
                  <a:prstClr val="black"/>
                </a:solidFill>
              </a:rPr>
              <a:t>0</a:t>
            </a:r>
          </a:p>
        </p:txBody>
      </p:sp>
      <p:sp>
        <p:nvSpPr>
          <p:cNvPr id="6164" name="Text Box 38"/>
          <p:cNvSpPr txBox="1">
            <a:spLocks noChangeArrowheads="1"/>
          </p:cNvSpPr>
          <p:nvPr/>
        </p:nvSpPr>
        <p:spPr bwMode="auto">
          <a:xfrm>
            <a:off x="3746500" y="2492375"/>
            <a:ext cx="1085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pt-BR">
                <a:solidFill>
                  <a:prstClr val="black"/>
                </a:solidFill>
              </a:rPr>
              <a:t>P(x, y, z)</a:t>
            </a:r>
            <a:endParaRPr lang="en-US" altLang="pt-BR" baseline="-25000">
              <a:solidFill>
                <a:prstClr val="black"/>
              </a:solidFill>
            </a:endParaRPr>
          </a:p>
        </p:txBody>
      </p:sp>
      <p:sp>
        <p:nvSpPr>
          <p:cNvPr id="6165" name="Text Box 39"/>
          <p:cNvSpPr txBox="1">
            <a:spLocks noChangeArrowheads="1"/>
          </p:cNvSpPr>
          <p:nvPr/>
        </p:nvSpPr>
        <p:spPr bwMode="auto">
          <a:xfrm>
            <a:off x="2359025" y="3789363"/>
            <a:ext cx="361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pt-BR">
                <a:solidFill>
                  <a:prstClr val="black"/>
                </a:solidFill>
              </a:rPr>
              <a:t>O</a:t>
            </a:r>
            <a:endParaRPr lang="en-US" altLang="pt-BR" baseline="-25000">
              <a:solidFill>
                <a:prstClr val="black"/>
              </a:solidFill>
            </a:endParaRPr>
          </a:p>
        </p:txBody>
      </p:sp>
      <p:sp>
        <p:nvSpPr>
          <p:cNvPr id="6166" name="Text Box 40"/>
          <p:cNvSpPr txBox="1">
            <a:spLocks noChangeArrowheads="1"/>
          </p:cNvSpPr>
          <p:nvPr/>
        </p:nvSpPr>
        <p:spPr bwMode="auto">
          <a:xfrm>
            <a:off x="5487988" y="2184400"/>
            <a:ext cx="2844800" cy="2540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pt-BR" altLang="pt-BR" sz="2000">
                <a:solidFill>
                  <a:prstClr val="black"/>
                </a:solidFill>
              </a:rPr>
              <a:t>Os eixos x, y e z são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pt-BR" altLang="pt-BR" sz="2000">
                <a:solidFill>
                  <a:prstClr val="black"/>
                </a:solidFill>
              </a:rPr>
              <a:t>perpendiculares entre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pt-BR" altLang="pt-BR" sz="2000">
                <a:solidFill>
                  <a:prstClr val="black"/>
                </a:solidFill>
              </a:rPr>
              <a:t>si.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pt-BR" altLang="pt-BR" sz="2000">
                <a:solidFill>
                  <a:prstClr val="black"/>
                </a:solidFill>
              </a:rPr>
              <a:t>Cada par de eixo forma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pt-BR" altLang="pt-BR" sz="2000">
                <a:solidFill>
                  <a:prstClr val="black"/>
                </a:solidFill>
              </a:rPr>
              <a:t>um plano:</a:t>
            </a:r>
          </a:p>
          <a:p>
            <a:pPr lvl="1"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pt-BR" altLang="pt-BR" sz="2000">
                <a:solidFill>
                  <a:prstClr val="black"/>
                </a:solidFill>
              </a:rPr>
              <a:t>Plano XY</a:t>
            </a:r>
          </a:p>
          <a:p>
            <a:pPr lvl="1"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pt-BR" altLang="pt-BR" sz="2000">
                <a:solidFill>
                  <a:prstClr val="black"/>
                </a:solidFill>
              </a:rPr>
              <a:t>Plano XZ</a:t>
            </a:r>
          </a:p>
          <a:p>
            <a:pPr lvl="1"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pt-BR" altLang="pt-BR" sz="2000">
                <a:solidFill>
                  <a:prstClr val="black"/>
                </a:solidFill>
              </a:rPr>
              <a:t>Plano YZ</a:t>
            </a:r>
          </a:p>
        </p:txBody>
      </p:sp>
    </p:spTree>
    <p:extLst>
      <p:ext uri="{BB962C8B-B14F-4D97-AF65-F5344CB8AC3E}">
        <p14:creationId xmlns:p14="http://schemas.microsoft.com/office/powerpoint/2010/main" val="3497967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33A41A3-C754-413E-BE5C-1EE8077E9142}" type="slidenum">
              <a:rPr lang="pt-BR" altLang="pt-BR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5</a:t>
            </a:fld>
            <a:endParaRPr lang="pt-BR" altLang="pt-BR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BR" sz="4000" dirty="0" smtClean="0"/>
              <a:t>O Espaço</a:t>
            </a:r>
            <a:br>
              <a:rPr lang="pt-BR" sz="4000" dirty="0" smtClean="0"/>
            </a:br>
            <a:r>
              <a:rPr lang="pt-BR" sz="3200" dirty="0" smtClean="0"/>
              <a:t>Distância entre Dois Pontos</a:t>
            </a:r>
            <a:endParaRPr lang="pt-BR" sz="4000" dirty="0" smtClean="0"/>
          </a:p>
        </p:txBody>
      </p:sp>
      <p:sp>
        <p:nvSpPr>
          <p:cNvPr id="7172" name="Rectangle 11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Sejam P(x1, y1, z1) e Q(x2, y2, z2) dois pontos do espaço</a:t>
            </a:r>
          </a:p>
          <a:p>
            <a:pPr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A distância entre eles é dada por:</a:t>
            </a:r>
          </a:p>
          <a:p>
            <a:pPr lvl="1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d(P, Q) = √(x2 – x1)</a:t>
            </a:r>
            <a:r>
              <a:rPr lang="pt-BR" altLang="pt-BR" sz="2400" baseline="30000" dirty="0">
                <a:solidFill>
                  <a:prstClr val="black"/>
                </a:solidFill>
                <a:latin typeface="Calibri" panose="020F0502020204030204" pitchFamily="34" charset="0"/>
              </a:rPr>
              <a:t>2</a:t>
            </a: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 + (y2 – y1)</a:t>
            </a:r>
            <a:r>
              <a:rPr lang="pt-BR" altLang="pt-BR" sz="2400" baseline="30000" dirty="0">
                <a:solidFill>
                  <a:prstClr val="black"/>
                </a:solidFill>
                <a:latin typeface="Calibri" panose="020F0502020204030204" pitchFamily="34" charset="0"/>
              </a:rPr>
              <a:t>2</a:t>
            </a: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 + (z2 – z1)</a:t>
            </a:r>
            <a:r>
              <a:rPr lang="pt-BR" altLang="pt-BR" sz="2400" baseline="30000" dirty="0">
                <a:solidFill>
                  <a:prstClr val="black"/>
                </a:solidFill>
                <a:latin typeface="Calibri" panose="020F0502020204030204" pitchFamily="34" charset="0"/>
              </a:rPr>
              <a:t>2</a:t>
            </a:r>
          </a:p>
          <a:p>
            <a:pPr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pt-BR" altLang="pt-BR" sz="2800" dirty="0">
                <a:solidFill>
                  <a:prstClr val="black"/>
                </a:solidFill>
                <a:latin typeface="Calibri" panose="020F0502020204030204" pitchFamily="34" charset="0"/>
              </a:rPr>
              <a:t>Exemplo: P(2, -1, 0), Q(-3, 4, 2)</a:t>
            </a:r>
          </a:p>
          <a:p>
            <a:pPr lvl="1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d(P, Q) = √(-3 – 2)</a:t>
            </a:r>
            <a:r>
              <a:rPr lang="pt-BR" altLang="pt-BR" sz="2400" baseline="30000" dirty="0">
                <a:solidFill>
                  <a:prstClr val="black"/>
                </a:solidFill>
                <a:latin typeface="Calibri" panose="020F0502020204030204" pitchFamily="34" charset="0"/>
              </a:rPr>
              <a:t>2</a:t>
            </a: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 + (4 + 1)</a:t>
            </a:r>
            <a:r>
              <a:rPr lang="pt-BR" altLang="pt-BR" sz="2400" baseline="30000" dirty="0">
                <a:solidFill>
                  <a:prstClr val="black"/>
                </a:solidFill>
                <a:latin typeface="Calibri" panose="020F0502020204030204" pitchFamily="34" charset="0"/>
              </a:rPr>
              <a:t>2</a:t>
            </a: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 + (2 – 0)</a:t>
            </a:r>
            <a:r>
              <a:rPr lang="pt-BR" altLang="pt-BR" sz="2400" baseline="30000" dirty="0">
                <a:solidFill>
                  <a:prstClr val="black"/>
                </a:solidFill>
                <a:latin typeface="Calibri" panose="020F0502020204030204" pitchFamily="34" charset="0"/>
              </a:rPr>
              <a:t>2</a:t>
            </a:r>
            <a:r>
              <a:rPr lang="pt-BR" altLang="pt-BR" sz="2400" dirty="0">
                <a:solidFill>
                  <a:prstClr val="black"/>
                </a:solidFill>
                <a:latin typeface="Calibri" panose="020F0502020204030204" pitchFamily="34" charset="0"/>
              </a:rPr>
              <a:t> = √54</a:t>
            </a:r>
            <a:endParaRPr lang="pt-BR" altLang="pt-BR" sz="2400" baseline="300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1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endParaRPr lang="pt-BR" altLang="pt-BR" sz="24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7173" name="Line 16"/>
          <p:cNvSpPr>
            <a:spLocks noChangeShapeType="1"/>
          </p:cNvSpPr>
          <p:nvPr/>
        </p:nvSpPr>
        <p:spPr bwMode="auto">
          <a:xfrm>
            <a:off x="2555875" y="3284538"/>
            <a:ext cx="41767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74" name="Line 17"/>
          <p:cNvSpPr>
            <a:spLocks noChangeShapeType="1"/>
          </p:cNvSpPr>
          <p:nvPr/>
        </p:nvSpPr>
        <p:spPr bwMode="auto">
          <a:xfrm>
            <a:off x="2555875" y="4292600"/>
            <a:ext cx="33845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75" name="Line 18"/>
          <p:cNvSpPr>
            <a:spLocks noChangeShapeType="1"/>
          </p:cNvSpPr>
          <p:nvPr/>
        </p:nvSpPr>
        <p:spPr bwMode="auto">
          <a:xfrm>
            <a:off x="6300788" y="4292600"/>
            <a:ext cx="287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9470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 smtClean="0"/>
              <a:t>O Espaço</a:t>
            </a:r>
            <a:r>
              <a:rPr lang="pt-BR" sz="5400" dirty="0" smtClean="0"/>
              <a:t/>
            </a:r>
            <a:br>
              <a:rPr lang="pt-BR" sz="5400" dirty="0" smtClean="0"/>
            </a:br>
            <a:r>
              <a:rPr lang="pt-BR" sz="2900" dirty="0" smtClean="0"/>
              <a:t>Distância entre Dois Pontos</a:t>
            </a:r>
            <a:endParaRPr lang="pt-BR" sz="29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altLang="pt-BR" sz="2400" dirty="0" smtClean="0">
                <a:latin typeface="Calibri" panose="020F0502020204030204" pitchFamily="34" charset="0"/>
              </a:rPr>
              <a:t>Exemplo 4.7) Sejam A(0, 0, 1) e B(x, 4, 1). Determine x para que se tenha d(A,B) = 5.</a:t>
            </a:r>
          </a:p>
          <a:p>
            <a:r>
              <a:rPr lang="pt-BR" sz="2400" b="1" dirty="0" smtClean="0"/>
              <a:t>Solução</a:t>
            </a:r>
          </a:p>
          <a:p>
            <a:pPr marL="0" indent="0">
              <a:buNone/>
            </a:pPr>
            <a:r>
              <a:rPr lang="pt-BR" sz="2400" dirty="0"/>
              <a:t> </a:t>
            </a:r>
            <a:r>
              <a:rPr lang="pt-BR" sz="2400" dirty="0" smtClean="0"/>
              <a:t>    </a:t>
            </a:r>
            <a:r>
              <a:rPr lang="pt-BR" altLang="pt-BR" sz="2400" dirty="0" smtClean="0">
                <a:latin typeface="Calibri" panose="020F0502020204030204" pitchFamily="34" charset="0"/>
              </a:rPr>
              <a:t>A(0, 0, 1), B(x, 4, 1)</a:t>
            </a:r>
          </a:p>
          <a:p>
            <a:pPr marL="0" indent="0">
              <a:buNone/>
            </a:pPr>
            <a:r>
              <a:rPr lang="pt-BR" altLang="pt-BR" sz="2400" dirty="0">
                <a:latin typeface="Calibri" panose="020F0502020204030204" pitchFamily="34" charset="0"/>
              </a:rPr>
              <a:t> </a:t>
            </a:r>
            <a:r>
              <a:rPr lang="pt-BR" altLang="pt-BR" sz="2400" dirty="0" smtClean="0">
                <a:latin typeface="Calibri" panose="020F0502020204030204" pitchFamily="34" charset="0"/>
              </a:rPr>
              <a:t>    d(A,B) = 5</a:t>
            </a:r>
          </a:p>
          <a:p>
            <a:pPr marL="0" indent="0">
              <a:buNone/>
            </a:pPr>
            <a:r>
              <a:rPr lang="pt-BR" sz="2400" dirty="0">
                <a:latin typeface="Calibri" panose="020F0502020204030204" pitchFamily="34" charset="0"/>
              </a:rPr>
              <a:t> </a:t>
            </a:r>
            <a:r>
              <a:rPr lang="pt-BR" sz="2400" dirty="0" smtClean="0">
                <a:latin typeface="Calibri" panose="020F0502020204030204" pitchFamily="34" charset="0"/>
              </a:rPr>
              <a:t>    </a:t>
            </a:r>
            <a:r>
              <a:rPr lang="pt-BR" altLang="pt-BR" sz="2400" dirty="0" smtClean="0">
                <a:latin typeface="Calibri" panose="020F0502020204030204" pitchFamily="34" charset="0"/>
              </a:rPr>
              <a:t>d(A,B) = √(x</a:t>
            </a:r>
            <a:r>
              <a:rPr lang="pt-BR" altLang="pt-BR" sz="2400" baseline="-25000" dirty="0" smtClean="0">
                <a:latin typeface="Calibri" panose="020F0502020204030204" pitchFamily="34" charset="0"/>
              </a:rPr>
              <a:t>2</a:t>
            </a:r>
            <a:r>
              <a:rPr lang="pt-BR" altLang="pt-BR" sz="2400" dirty="0" smtClean="0">
                <a:latin typeface="Calibri" panose="020F0502020204030204" pitchFamily="34" charset="0"/>
              </a:rPr>
              <a:t>- x</a:t>
            </a:r>
            <a:r>
              <a:rPr lang="pt-BR" altLang="pt-BR" sz="2400" baseline="-25000" dirty="0" smtClean="0">
                <a:latin typeface="Calibri" panose="020F0502020204030204" pitchFamily="34" charset="0"/>
              </a:rPr>
              <a:t>1</a:t>
            </a:r>
            <a:r>
              <a:rPr lang="pt-BR" altLang="pt-BR" sz="2400" dirty="0" smtClean="0">
                <a:latin typeface="Calibri" panose="020F0502020204030204" pitchFamily="34" charset="0"/>
              </a:rPr>
              <a:t>)</a:t>
            </a:r>
            <a:r>
              <a:rPr lang="pt-BR" altLang="pt-BR" sz="2400" baseline="30000" dirty="0" smtClean="0">
                <a:latin typeface="Calibri" panose="020F0502020204030204" pitchFamily="34" charset="0"/>
              </a:rPr>
              <a:t>2</a:t>
            </a:r>
            <a:r>
              <a:rPr lang="pt-BR" altLang="pt-BR" sz="2400" dirty="0" smtClean="0">
                <a:latin typeface="Calibri" panose="020F0502020204030204" pitchFamily="34" charset="0"/>
              </a:rPr>
              <a:t> + (y</a:t>
            </a:r>
            <a:r>
              <a:rPr lang="pt-BR" altLang="pt-BR" sz="2400" baseline="-25000" dirty="0" smtClean="0">
                <a:latin typeface="Calibri" panose="020F0502020204030204" pitchFamily="34" charset="0"/>
              </a:rPr>
              <a:t>2</a:t>
            </a:r>
            <a:r>
              <a:rPr lang="pt-BR" altLang="pt-BR" sz="2400" dirty="0" smtClean="0">
                <a:latin typeface="Calibri" panose="020F0502020204030204" pitchFamily="34" charset="0"/>
              </a:rPr>
              <a:t>- y</a:t>
            </a:r>
            <a:r>
              <a:rPr lang="pt-BR" altLang="pt-BR" sz="2400" baseline="-25000" dirty="0" smtClean="0">
                <a:latin typeface="Calibri" panose="020F0502020204030204" pitchFamily="34" charset="0"/>
              </a:rPr>
              <a:t>1</a:t>
            </a:r>
            <a:r>
              <a:rPr lang="pt-BR" altLang="pt-BR" sz="2400" dirty="0" smtClean="0">
                <a:latin typeface="Calibri" panose="020F0502020204030204" pitchFamily="34" charset="0"/>
              </a:rPr>
              <a:t>)</a:t>
            </a:r>
            <a:r>
              <a:rPr lang="pt-BR" altLang="pt-BR" sz="2400" baseline="30000" dirty="0" smtClean="0">
                <a:latin typeface="Calibri" panose="020F0502020204030204" pitchFamily="34" charset="0"/>
              </a:rPr>
              <a:t>2</a:t>
            </a:r>
            <a:r>
              <a:rPr lang="pt-BR" altLang="pt-BR" sz="2400" dirty="0" smtClean="0">
                <a:latin typeface="Calibri" panose="020F0502020204030204" pitchFamily="34" charset="0"/>
              </a:rPr>
              <a:t> + (z</a:t>
            </a:r>
            <a:r>
              <a:rPr lang="pt-BR" altLang="pt-BR" sz="2400" baseline="-25000" dirty="0" smtClean="0">
                <a:latin typeface="Calibri" panose="020F0502020204030204" pitchFamily="34" charset="0"/>
              </a:rPr>
              <a:t>2</a:t>
            </a:r>
            <a:r>
              <a:rPr lang="pt-BR" altLang="pt-BR" sz="2400" dirty="0" smtClean="0">
                <a:latin typeface="Calibri" panose="020F0502020204030204" pitchFamily="34" charset="0"/>
              </a:rPr>
              <a:t>- z</a:t>
            </a:r>
            <a:r>
              <a:rPr lang="pt-BR" altLang="pt-BR" sz="2400" baseline="-25000" dirty="0" smtClean="0">
                <a:latin typeface="Calibri" panose="020F0502020204030204" pitchFamily="34" charset="0"/>
              </a:rPr>
              <a:t>1</a:t>
            </a:r>
            <a:r>
              <a:rPr lang="pt-BR" altLang="pt-BR" sz="2400" dirty="0" smtClean="0">
                <a:latin typeface="Calibri" panose="020F0502020204030204" pitchFamily="34" charset="0"/>
              </a:rPr>
              <a:t>)</a:t>
            </a:r>
            <a:r>
              <a:rPr lang="pt-BR" altLang="pt-BR" sz="2400" baseline="30000" dirty="0" smtClean="0">
                <a:latin typeface="Calibri" panose="020F0502020204030204" pitchFamily="34" charset="0"/>
              </a:rPr>
              <a:t>2</a:t>
            </a:r>
            <a:endParaRPr lang="pt-BR" altLang="pt-BR" sz="240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pt-BR" sz="2400" dirty="0">
                <a:latin typeface="Calibri" panose="020F0502020204030204" pitchFamily="34" charset="0"/>
              </a:rPr>
              <a:t> </a:t>
            </a:r>
            <a:r>
              <a:rPr lang="pt-BR" sz="2400" dirty="0" smtClean="0">
                <a:latin typeface="Calibri" panose="020F0502020204030204" pitchFamily="34" charset="0"/>
              </a:rPr>
              <a:t>    d(A,B) = </a:t>
            </a:r>
            <a:r>
              <a:rPr lang="pt-BR" altLang="pt-BR" sz="2400" dirty="0" smtClean="0">
                <a:latin typeface="Calibri" panose="020F0502020204030204" pitchFamily="34" charset="0"/>
              </a:rPr>
              <a:t>√(x- 0)</a:t>
            </a:r>
            <a:r>
              <a:rPr lang="pt-BR" altLang="pt-BR" sz="2400" baseline="30000" dirty="0" smtClean="0">
                <a:latin typeface="Calibri" panose="020F0502020204030204" pitchFamily="34" charset="0"/>
              </a:rPr>
              <a:t>2</a:t>
            </a:r>
            <a:r>
              <a:rPr lang="pt-BR" altLang="pt-BR" sz="2400" dirty="0" smtClean="0">
                <a:latin typeface="Calibri" panose="020F0502020204030204" pitchFamily="34" charset="0"/>
              </a:rPr>
              <a:t> + (4 - 0)</a:t>
            </a:r>
            <a:r>
              <a:rPr lang="pt-BR" altLang="pt-BR" sz="2400" baseline="30000" dirty="0" smtClean="0">
                <a:latin typeface="Calibri" panose="020F0502020204030204" pitchFamily="34" charset="0"/>
              </a:rPr>
              <a:t>2</a:t>
            </a:r>
            <a:r>
              <a:rPr lang="pt-BR" altLang="pt-BR" sz="2400" dirty="0" smtClean="0">
                <a:latin typeface="Calibri" panose="020F0502020204030204" pitchFamily="34" charset="0"/>
              </a:rPr>
              <a:t> + (1 - 1)</a:t>
            </a:r>
            <a:r>
              <a:rPr lang="pt-BR" altLang="pt-BR" sz="2400" baseline="30000" dirty="0" smtClean="0">
                <a:latin typeface="Calibri" panose="020F0502020204030204" pitchFamily="34" charset="0"/>
              </a:rPr>
              <a:t>2</a:t>
            </a:r>
            <a:r>
              <a:rPr lang="pt-BR" sz="2400" dirty="0" smtClean="0">
                <a:latin typeface="Calibri" panose="020F0502020204030204" pitchFamily="34" charset="0"/>
              </a:rPr>
              <a:t> </a:t>
            </a:r>
            <a:r>
              <a:rPr lang="pt-BR" altLang="pt-BR" sz="2400" dirty="0" smtClean="0">
                <a:latin typeface="Calibri" panose="020F0502020204030204" pitchFamily="34" charset="0"/>
              </a:rPr>
              <a:t>= √x</a:t>
            </a:r>
            <a:r>
              <a:rPr lang="pt-BR" altLang="pt-BR" sz="2400" baseline="30000" dirty="0" smtClean="0">
                <a:latin typeface="Calibri" panose="020F0502020204030204" pitchFamily="34" charset="0"/>
              </a:rPr>
              <a:t>2</a:t>
            </a:r>
            <a:r>
              <a:rPr lang="pt-BR" altLang="pt-BR" sz="2400" dirty="0" smtClean="0">
                <a:latin typeface="Calibri" panose="020F0502020204030204" pitchFamily="34" charset="0"/>
              </a:rPr>
              <a:t> + 4</a:t>
            </a:r>
            <a:r>
              <a:rPr lang="pt-BR" altLang="pt-BR" sz="2400" baseline="30000" dirty="0" smtClean="0">
                <a:latin typeface="Calibri" panose="020F0502020204030204" pitchFamily="34" charset="0"/>
              </a:rPr>
              <a:t>2</a:t>
            </a:r>
            <a:r>
              <a:rPr lang="pt-BR" altLang="pt-BR" sz="2400" dirty="0" smtClean="0">
                <a:latin typeface="Calibri" panose="020F0502020204030204" pitchFamily="34" charset="0"/>
              </a:rPr>
              <a:t> + 0</a:t>
            </a:r>
          </a:p>
          <a:p>
            <a:pPr marL="0" indent="0">
              <a:buNone/>
            </a:pPr>
            <a:r>
              <a:rPr lang="pt-BR" sz="2400" dirty="0">
                <a:latin typeface="Calibri" panose="020F0502020204030204" pitchFamily="34" charset="0"/>
              </a:rPr>
              <a:t> </a:t>
            </a:r>
            <a:r>
              <a:rPr lang="pt-BR" sz="2400" dirty="0" smtClean="0">
                <a:latin typeface="Calibri" panose="020F0502020204030204" pitchFamily="34" charset="0"/>
              </a:rPr>
              <a:t>    d(A,B) = </a:t>
            </a:r>
            <a:r>
              <a:rPr lang="pt-BR" altLang="pt-BR" sz="2400" dirty="0" smtClean="0">
                <a:latin typeface="Calibri" panose="020F0502020204030204" pitchFamily="34" charset="0"/>
              </a:rPr>
              <a:t>√x</a:t>
            </a:r>
            <a:r>
              <a:rPr lang="pt-BR" altLang="pt-BR" sz="2400" baseline="30000" dirty="0" smtClean="0">
                <a:latin typeface="Calibri" panose="020F0502020204030204" pitchFamily="34" charset="0"/>
              </a:rPr>
              <a:t>2</a:t>
            </a:r>
            <a:r>
              <a:rPr lang="pt-BR" altLang="pt-BR" sz="2400" dirty="0" smtClean="0">
                <a:latin typeface="Calibri" panose="020F0502020204030204" pitchFamily="34" charset="0"/>
              </a:rPr>
              <a:t> + 4</a:t>
            </a:r>
            <a:r>
              <a:rPr lang="pt-BR" altLang="pt-BR" sz="2400" baseline="30000" dirty="0" smtClean="0">
                <a:latin typeface="Calibri" panose="020F0502020204030204" pitchFamily="34" charset="0"/>
              </a:rPr>
              <a:t>2</a:t>
            </a:r>
            <a:r>
              <a:rPr lang="pt-BR" altLang="pt-BR" sz="2400" dirty="0" smtClean="0">
                <a:latin typeface="Calibri" panose="020F0502020204030204" pitchFamily="34" charset="0"/>
              </a:rPr>
              <a:t> + 0 = 5 =&gt; x</a:t>
            </a:r>
            <a:r>
              <a:rPr lang="pt-BR" altLang="pt-BR" sz="2400" baseline="30000" dirty="0" smtClean="0">
                <a:latin typeface="Calibri" panose="020F0502020204030204" pitchFamily="34" charset="0"/>
              </a:rPr>
              <a:t>2</a:t>
            </a:r>
            <a:r>
              <a:rPr lang="pt-BR" altLang="pt-BR" sz="2400" dirty="0" smtClean="0">
                <a:latin typeface="Calibri" panose="020F0502020204030204" pitchFamily="34" charset="0"/>
              </a:rPr>
              <a:t> + 16 = 25</a:t>
            </a:r>
          </a:p>
          <a:p>
            <a:pPr marL="0" indent="0">
              <a:buNone/>
            </a:pPr>
            <a:r>
              <a:rPr lang="pt-BR" sz="2400" dirty="0">
                <a:latin typeface="Calibri" panose="020F0502020204030204" pitchFamily="34" charset="0"/>
              </a:rPr>
              <a:t> </a:t>
            </a:r>
            <a:r>
              <a:rPr lang="pt-BR" sz="2400" dirty="0" smtClean="0">
                <a:latin typeface="Calibri" panose="020F0502020204030204" pitchFamily="34" charset="0"/>
              </a:rPr>
              <a:t>                = </a:t>
            </a:r>
            <a:r>
              <a:rPr lang="pt-BR" altLang="pt-BR" sz="2400" dirty="0" smtClean="0">
                <a:latin typeface="Calibri" panose="020F0502020204030204" pitchFamily="34" charset="0"/>
              </a:rPr>
              <a:t>x</a:t>
            </a:r>
            <a:r>
              <a:rPr lang="pt-BR" altLang="pt-BR" sz="2400" baseline="30000" dirty="0" smtClean="0">
                <a:latin typeface="Calibri" panose="020F0502020204030204" pitchFamily="34" charset="0"/>
              </a:rPr>
              <a:t>2</a:t>
            </a:r>
            <a:r>
              <a:rPr lang="pt-BR" altLang="pt-BR" sz="2400" dirty="0" smtClean="0">
                <a:latin typeface="Calibri" panose="020F0502020204030204" pitchFamily="34" charset="0"/>
              </a:rPr>
              <a:t> = 9 =&gt; x = 3 ou x = -3</a:t>
            </a:r>
            <a:endParaRPr lang="pt-BR" sz="24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08480A-49D0-4D8D-B3A8-C99F46C799AC}" type="slidenum">
              <a:rPr lang="pt-BR" altLang="pt-BR"/>
              <a:pPr/>
              <a:t>6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283162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ço Reservado para Número de Slid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E577F0B-44B6-415C-B4E1-F3B1E459D821}" type="slidenum">
              <a:rPr lang="pt-BR" altLang="pt-BR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7</a:t>
            </a:fld>
            <a:endParaRPr lang="pt-BR" altLang="pt-BR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BR" sz="4000" smtClean="0"/>
              <a:t>O Espaço</a:t>
            </a:r>
            <a:br>
              <a:rPr lang="pt-BR" sz="4000" smtClean="0"/>
            </a:br>
            <a:r>
              <a:rPr lang="pt-BR" sz="3200" smtClean="0"/>
              <a:t>Vetores no Espaço</a:t>
            </a:r>
            <a:endParaRPr lang="pt-BR" sz="4000" smtClean="0"/>
          </a:p>
        </p:txBody>
      </p:sp>
      <p:sp>
        <p:nvSpPr>
          <p:cNvPr id="8196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pt-BR" altLang="pt-BR" sz="2800">
                <a:solidFill>
                  <a:prstClr val="black"/>
                </a:solidFill>
                <a:latin typeface="Calibri" panose="020F0502020204030204" pitchFamily="34" charset="0"/>
              </a:rPr>
              <a:t>Semelhante ao vetor no plano, definimos um vetor no espaço como sendo uma terna ordenada de números reais (x, y, z) e interpretamos a seta OP como sendo sua representação gráfica</a:t>
            </a:r>
          </a:p>
          <a:p>
            <a:pPr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pt-BR" altLang="pt-BR" sz="2800">
                <a:solidFill>
                  <a:prstClr val="black"/>
                </a:solidFill>
                <a:latin typeface="Calibri" panose="020F0502020204030204" pitchFamily="34" charset="0"/>
              </a:rPr>
              <a:t>R</a:t>
            </a:r>
            <a:r>
              <a:rPr lang="pt-BR" altLang="pt-BR" sz="2800" baseline="30000">
                <a:solidFill>
                  <a:prstClr val="black"/>
                </a:solidFill>
                <a:latin typeface="Calibri" panose="020F0502020204030204" pitchFamily="34" charset="0"/>
              </a:rPr>
              <a:t>3</a:t>
            </a:r>
            <a:r>
              <a:rPr lang="pt-BR" altLang="pt-BR" sz="2800">
                <a:solidFill>
                  <a:prstClr val="black"/>
                </a:solidFill>
                <a:latin typeface="Calibri" panose="020F0502020204030204" pitchFamily="34" charset="0"/>
              </a:rPr>
              <a:t> = conjunto de vetores no espaço</a:t>
            </a:r>
            <a:endParaRPr lang="pt-BR" altLang="pt-BR" sz="2800" baseline="3000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1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endParaRPr lang="pt-BR" altLang="pt-BR" sz="240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8197" name="Line 7"/>
          <p:cNvSpPr>
            <a:spLocks noChangeShapeType="1"/>
          </p:cNvSpPr>
          <p:nvPr/>
        </p:nvSpPr>
        <p:spPr bwMode="auto">
          <a:xfrm>
            <a:off x="4211638" y="4292600"/>
            <a:ext cx="0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98" name="Line 8"/>
          <p:cNvSpPr>
            <a:spLocks noChangeShapeType="1"/>
          </p:cNvSpPr>
          <p:nvPr/>
        </p:nvSpPr>
        <p:spPr bwMode="auto">
          <a:xfrm>
            <a:off x="4211638" y="5229225"/>
            <a:ext cx="18002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99" name="Line 9"/>
          <p:cNvSpPr>
            <a:spLocks noChangeShapeType="1"/>
          </p:cNvSpPr>
          <p:nvPr/>
        </p:nvSpPr>
        <p:spPr bwMode="auto">
          <a:xfrm flipH="1">
            <a:off x="3492500" y="5229225"/>
            <a:ext cx="719138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00" name="Line 10"/>
          <p:cNvSpPr>
            <a:spLocks noChangeShapeType="1"/>
          </p:cNvSpPr>
          <p:nvPr/>
        </p:nvSpPr>
        <p:spPr bwMode="auto">
          <a:xfrm>
            <a:off x="3708400" y="5661025"/>
            <a:ext cx="11509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01" name="Line 11"/>
          <p:cNvSpPr>
            <a:spLocks noChangeShapeType="1"/>
          </p:cNvSpPr>
          <p:nvPr/>
        </p:nvSpPr>
        <p:spPr bwMode="auto">
          <a:xfrm flipV="1">
            <a:off x="4859338" y="5229225"/>
            <a:ext cx="504825" cy="431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02" name="Line 12"/>
          <p:cNvSpPr>
            <a:spLocks noChangeShapeType="1"/>
          </p:cNvSpPr>
          <p:nvPr/>
        </p:nvSpPr>
        <p:spPr bwMode="auto">
          <a:xfrm flipV="1">
            <a:off x="4859338" y="4508500"/>
            <a:ext cx="0" cy="11525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03" name="Line 13"/>
          <p:cNvSpPr>
            <a:spLocks noChangeShapeType="1"/>
          </p:cNvSpPr>
          <p:nvPr/>
        </p:nvSpPr>
        <p:spPr bwMode="auto">
          <a:xfrm flipV="1">
            <a:off x="4211638" y="4508500"/>
            <a:ext cx="647700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04" name="Text Box 14"/>
          <p:cNvSpPr txBox="1">
            <a:spLocks noChangeArrowheads="1"/>
          </p:cNvSpPr>
          <p:nvPr/>
        </p:nvSpPr>
        <p:spPr bwMode="auto">
          <a:xfrm>
            <a:off x="4911725" y="4384675"/>
            <a:ext cx="336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pt-BR">
                <a:solidFill>
                  <a:prstClr val="black"/>
                </a:solidFill>
              </a:rPr>
              <a:t>P</a:t>
            </a:r>
          </a:p>
        </p:txBody>
      </p:sp>
    </p:spTree>
    <p:extLst>
      <p:ext uri="{BB962C8B-B14F-4D97-AF65-F5344CB8AC3E}">
        <p14:creationId xmlns:p14="http://schemas.microsoft.com/office/powerpoint/2010/main" val="806097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ço Reservado para Número de Slid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084B43F-A79F-4B8F-97FC-C2081021BD1C}" type="slidenum">
              <a:rPr lang="pt-BR" altLang="pt-BR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8</a:t>
            </a:fld>
            <a:endParaRPr lang="pt-BR" altLang="pt-BR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BR" sz="4000" smtClean="0"/>
              <a:t>O Espaço</a:t>
            </a:r>
            <a:br>
              <a:rPr lang="pt-BR" sz="4000" smtClean="0"/>
            </a:br>
            <a:r>
              <a:rPr lang="pt-BR" sz="3200" smtClean="0"/>
              <a:t>Vetores no Espaço</a:t>
            </a:r>
            <a:endParaRPr lang="pt-BR" sz="4000" smtClean="0"/>
          </a:p>
        </p:txBody>
      </p:sp>
      <p:sp>
        <p:nvSpPr>
          <p:cNvPr id="9220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pt-BR" altLang="pt-BR" sz="2800">
                <a:solidFill>
                  <a:prstClr val="black"/>
                </a:solidFill>
                <a:latin typeface="Calibri" panose="020F0502020204030204" pitchFamily="34" charset="0"/>
              </a:rPr>
              <a:t>O vetor O = (0, 0, 0) é o vetor nulo no espaço</a:t>
            </a:r>
          </a:p>
          <a:p>
            <a:pPr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pt-BR" altLang="pt-BR" sz="2800">
                <a:solidFill>
                  <a:prstClr val="black"/>
                </a:solidFill>
                <a:latin typeface="Calibri" panose="020F0502020204030204" pitchFamily="34" charset="0"/>
              </a:rPr>
              <a:t>Como antes, um vetor pode partir de qualquer ponto do espaço não necessariamente da origem</a:t>
            </a:r>
            <a:endParaRPr lang="pt-BR" altLang="pt-BR" sz="2800" baseline="3000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1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endParaRPr lang="pt-BR" altLang="pt-BR" sz="240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9221" name="Line 12"/>
          <p:cNvSpPr>
            <a:spLocks noChangeShapeType="1"/>
          </p:cNvSpPr>
          <p:nvPr/>
        </p:nvSpPr>
        <p:spPr bwMode="auto">
          <a:xfrm>
            <a:off x="3706813" y="3357563"/>
            <a:ext cx="0" cy="172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22" name="Line 13"/>
          <p:cNvSpPr>
            <a:spLocks noChangeShapeType="1"/>
          </p:cNvSpPr>
          <p:nvPr/>
        </p:nvSpPr>
        <p:spPr bwMode="auto">
          <a:xfrm>
            <a:off x="3706813" y="5084763"/>
            <a:ext cx="25209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23" name="Line 14"/>
          <p:cNvSpPr>
            <a:spLocks noChangeShapeType="1"/>
          </p:cNvSpPr>
          <p:nvPr/>
        </p:nvSpPr>
        <p:spPr bwMode="auto">
          <a:xfrm flipH="1">
            <a:off x="2770188" y="5084763"/>
            <a:ext cx="936625" cy="10080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24" name="Line 15"/>
          <p:cNvSpPr>
            <a:spLocks noChangeShapeType="1"/>
          </p:cNvSpPr>
          <p:nvPr/>
        </p:nvSpPr>
        <p:spPr bwMode="auto">
          <a:xfrm>
            <a:off x="2914650" y="5876925"/>
            <a:ext cx="24479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25" name="Line 16"/>
          <p:cNvSpPr>
            <a:spLocks noChangeShapeType="1"/>
          </p:cNvSpPr>
          <p:nvPr/>
        </p:nvSpPr>
        <p:spPr bwMode="auto">
          <a:xfrm flipV="1">
            <a:off x="5364163" y="5084763"/>
            <a:ext cx="647700" cy="79216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26" name="Line 17"/>
          <p:cNvSpPr>
            <a:spLocks noChangeShapeType="1"/>
          </p:cNvSpPr>
          <p:nvPr/>
        </p:nvSpPr>
        <p:spPr bwMode="auto">
          <a:xfrm>
            <a:off x="3275013" y="5516563"/>
            <a:ext cx="12239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27" name="Line 18"/>
          <p:cNvSpPr>
            <a:spLocks noChangeShapeType="1"/>
          </p:cNvSpPr>
          <p:nvPr/>
        </p:nvSpPr>
        <p:spPr bwMode="auto">
          <a:xfrm flipV="1">
            <a:off x="4498975" y="5084763"/>
            <a:ext cx="360363" cy="431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28" name="Line 19"/>
          <p:cNvSpPr>
            <a:spLocks noChangeShapeType="1"/>
          </p:cNvSpPr>
          <p:nvPr/>
        </p:nvSpPr>
        <p:spPr bwMode="auto">
          <a:xfrm flipV="1">
            <a:off x="4498975" y="4581525"/>
            <a:ext cx="0" cy="93503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29" name="Line 20"/>
          <p:cNvSpPr>
            <a:spLocks noChangeShapeType="1"/>
          </p:cNvSpPr>
          <p:nvPr/>
        </p:nvSpPr>
        <p:spPr bwMode="auto">
          <a:xfrm flipV="1">
            <a:off x="5362575" y="3860800"/>
            <a:ext cx="0" cy="20161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30" name="Line 21"/>
          <p:cNvSpPr>
            <a:spLocks noChangeShapeType="1"/>
          </p:cNvSpPr>
          <p:nvPr/>
        </p:nvSpPr>
        <p:spPr bwMode="auto">
          <a:xfrm flipV="1">
            <a:off x="4498975" y="3933825"/>
            <a:ext cx="86360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31" name="Text Box 22"/>
          <p:cNvSpPr txBox="1">
            <a:spLocks noChangeArrowheads="1"/>
          </p:cNvSpPr>
          <p:nvPr/>
        </p:nvSpPr>
        <p:spPr bwMode="auto">
          <a:xfrm>
            <a:off x="4119563" y="4384675"/>
            <a:ext cx="336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pt-BR">
                <a:solidFill>
                  <a:prstClr val="black"/>
                </a:solidFill>
              </a:rPr>
              <a:t>A</a:t>
            </a:r>
          </a:p>
        </p:txBody>
      </p:sp>
      <p:sp>
        <p:nvSpPr>
          <p:cNvPr id="9232" name="Text Box 23"/>
          <p:cNvSpPr txBox="1">
            <a:spLocks noChangeArrowheads="1"/>
          </p:cNvSpPr>
          <p:nvPr/>
        </p:nvSpPr>
        <p:spPr bwMode="auto">
          <a:xfrm>
            <a:off x="5386388" y="3644900"/>
            <a:ext cx="336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pt-BR">
                <a:solidFill>
                  <a:prstClr val="black"/>
                </a:solidFill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2389741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ço Reservado para Número de Slid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3C66216-EDF9-4C3F-8A63-A75D8D7EFDA3}" type="slidenum">
              <a:rPr lang="pt-BR" altLang="pt-BR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9</a:t>
            </a:fld>
            <a:endParaRPr lang="pt-BR" altLang="pt-BR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BR" sz="4000" smtClean="0"/>
              <a:t>O Espaço</a:t>
            </a:r>
            <a:br>
              <a:rPr lang="pt-BR" sz="4000" smtClean="0"/>
            </a:br>
            <a:r>
              <a:rPr lang="pt-BR" sz="3200" smtClean="0"/>
              <a:t>Vetores no Espaço</a:t>
            </a:r>
            <a:endParaRPr lang="pt-BR" sz="4000" smtClean="0"/>
          </a:p>
        </p:txBody>
      </p:sp>
      <p:sp>
        <p:nvSpPr>
          <p:cNvPr id="10244" name="Rectangle 3"/>
          <p:cNvSpPr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pt-BR" altLang="pt-BR" sz="2800">
                <a:solidFill>
                  <a:prstClr val="black"/>
                </a:solidFill>
                <a:latin typeface="Calibri" panose="020F0502020204030204" pitchFamily="34" charset="0"/>
              </a:rPr>
              <a:t>No caso abaixo, o número √x</a:t>
            </a:r>
            <a:r>
              <a:rPr lang="pt-BR" altLang="pt-BR" sz="2800" baseline="30000">
                <a:solidFill>
                  <a:prstClr val="black"/>
                </a:solidFill>
                <a:latin typeface="Calibri" panose="020F0502020204030204" pitchFamily="34" charset="0"/>
              </a:rPr>
              <a:t>2</a:t>
            </a:r>
            <a:r>
              <a:rPr lang="pt-BR" altLang="pt-BR" sz="2800">
                <a:solidFill>
                  <a:prstClr val="black"/>
                </a:solidFill>
                <a:latin typeface="Calibri" panose="020F0502020204030204" pitchFamily="34" charset="0"/>
              </a:rPr>
              <a:t>+y</a:t>
            </a:r>
            <a:r>
              <a:rPr lang="pt-BR" altLang="pt-BR" sz="2800" baseline="30000">
                <a:solidFill>
                  <a:prstClr val="black"/>
                </a:solidFill>
                <a:latin typeface="Calibri" panose="020F0502020204030204" pitchFamily="34" charset="0"/>
              </a:rPr>
              <a:t>2</a:t>
            </a:r>
            <a:r>
              <a:rPr lang="pt-BR" altLang="pt-BR" sz="2800">
                <a:solidFill>
                  <a:prstClr val="black"/>
                </a:solidFill>
                <a:latin typeface="Calibri" panose="020F0502020204030204" pitchFamily="34" charset="0"/>
              </a:rPr>
              <a:t>+z</a:t>
            </a:r>
            <a:r>
              <a:rPr lang="pt-BR" altLang="pt-BR" sz="2800" baseline="30000">
                <a:solidFill>
                  <a:prstClr val="black"/>
                </a:solidFill>
                <a:latin typeface="Calibri" panose="020F0502020204030204" pitchFamily="34" charset="0"/>
              </a:rPr>
              <a:t>2</a:t>
            </a:r>
            <a:r>
              <a:rPr lang="pt-BR" altLang="pt-BR" sz="2800">
                <a:solidFill>
                  <a:prstClr val="black"/>
                </a:solidFill>
                <a:latin typeface="Calibri" panose="020F0502020204030204" pitchFamily="34" charset="0"/>
              </a:rPr>
              <a:t> é chamado o </a:t>
            </a:r>
            <a:r>
              <a:rPr lang="pt-BR" altLang="pt-BR" sz="2800" b="1">
                <a:solidFill>
                  <a:prstClr val="black"/>
                </a:solidFill>
                <a:latin typeface="Calibri" panose="020F0502020204030204" pitchFamily="34" charset="0"/>
              </a:rPr>
              <a:t>módulo </a:t>
            </a:r>
            <a:r>
              <a:rPr lang="pt-BR" altLang="pt-BR" sz="2800">
                <a:solidFill>
                  <a:prstClr val="black"/>
                </a:solidFill>
                <a:latin typeface="Calibri" panose="020F0502020204030204" pitchFamily="34" charset="0"/>
              </a:rPr>
              <a:t>do vetor v = (x, y, z) e é indicado por ||v||</a:t>
            </a:r>
          </a:p>
          <a:p>
            <a:pPr lvl="1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pt-BR" altLang="pt-BR" sz="2400">
                <a:solidFill>
                  <a:prstClr val="black"/>
                </a:solidFill>
                <a:latin typeface="Calibri" panose="020F0502020204030204" pitchFamily="34" charset="0"/>
              </a:rPr>
              <a:t>O módulo é igual ao comprimento da seta que o representa</a:t>
            </a:r>
          </a:p>
        </p:txBody>
      </p:sp>
      <p:sp>
        <p:nvSpPr>
          <p:cNvPr id="10245" name="Line 4"/>
          <p:cNvSpPr>
            <a:spLocks noChangeShapeType="1"/>
          </p:cNvSpPr>
          <p:nvPr/>
        </p:nvSpPr>
        <p:spPr bwMode="auto">
          <a:xfrm>
            <a:off x="4211638" y="3933825"/>
            <a:ext cx="0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6" name="Line 5"/>
          <p:cNvSpPr>
            <a:spLocks noChangeShapeType="1"/>
          </p:cNvSpPr>
          <p:nvPr/>
        </p:nvSpPr>
        <p:spPr bwMode="auto">
          <a:xfrm>
            <a:off x="4211638" y="4870450"/>
            <a:ext cx="18002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7" name="Line 6"/>
          <p:cNvSpPr>
            <a:spLocks noChangeShapeType="1"/>
          </p:cNvSpPr>
          <p:nvPr/>
        </p:nvSpPr>
        <p:spPr bwMode="auto">
          <a:xfrm flipH="1">
            <a:off x="3492500" y="4870450"/>
            <a:ext cx="719138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8" name="Line 7"/>
          <p:cNvSpPr>
            <a:spLocks noChangeShapeType="1"/>
          </p:cNvSpPr>
          <p:nvPr/>
        </p:nvSpPr>
        <p:spPr bwMode="auto">
          <a:xfrm>
            <a:off x="3708400" y="5302250"/>
            <a:ext cx="11509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9" name="Line 8"/>
          <p:cNvSpPr>
            <a:spLocks noChangeShapeType="1"/>
          </p:cNvSpPr>
          <p:nvPr/>
        </p:nvSpPr>
        <p:spPr bwMode="auto">
          <a:xfrm flipV="1">
            <a:off x="4859338" y="4870450"/>
            <a:ext cx="504825" cy="431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50" name="Line 9"/>
          <p:cNvSpPr>
            <a:spLocks noChangeShapeType="1"/>
          </p:cNvSpPr>
          <p:nvPr/>
        </p:nvSpPr>
        <p:spPr bwMode="auto">
          <a:xfrm flipV="1">
            <a:off x="4859338" y="4149725"/>
            <a:ext cx="0" cy="11525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51" name="Line 10"/>
          <p:cNvSpPr>
            <a:spLocks noChangeShapeType="1"/>
          </p:cNvSpPr>
          <p:nvPr/>
        </p:nvSpPr>
        <p:spPr bwMode="auto">
          <a:xfrm flipV="1">
            <a:off x="4211638" y="4149725"/>
            <a:ext cx="647700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52" name="Text Box 11"/>
          <p:cNvSpPr txBox="1">
            <a:spLocks noChangeArrowheads="1"/>
          </p:cNvSpPr>
          <p:nvPr/>
        </p:nvSpPr>
        <p:spPr bwMode="auto">
          <a:xfrm>
            <a:off x="4911725" y="40259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pt-BR">
                <a:solidFill>
                  <a:prstClr val="black"/>
                </a:solidFill>
              </a:rPr>
              <a:t>v</a:t>
            </a:r>
          </a:p>
        </p:txBody>
      </p:sp>
      <p:sp>
        <p:nvSpPr>
          <p:cNvPr id="10253" name="Line 12"/>
          <p:cNvSpPr>
            <a:spLocks noChangeShapeType="1"/>
          </p:cNvSpPr>
          <p:nvPr/>
        </p:nvSpPr>
        <p:spPr bwMode="auto">
          <a:xfrm>
            <a:off x="4787900" y="1728788"/>
            <a:ext cx="1223963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7034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ema do Office">
  <a:themeElements>
    <a:clrScheme name="Escala de Cinza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2956</TotalTime>
  <Words>2358</Words>
  <Application>Microsoft Office PowerPoint</Application>
  <PresentationFormat>Apresentação na tela (4:3)</PresentationFormat>
  <Paragraphs>328</Paragraphs>
  <Slides>35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35</vt:i4>
      </vt:variant>
    </vt:vector>
  </HeadingPairs>
  <TitlesOfParts>
    <vt:vector size="41" baseType="lpstr">
      <vt:lpstr>Arial</vt:lpstr>
      <vt:lpstr>Calibri</vt:lpstr>
      <vt:lpstr>Cambria Math</vt:lpstr>
      <vt:lpstr>Symbol</vt:lpstr>
      <vt:lpstr>Wingdings</vt:lpstr>
      <vt:lpstr>1_Tema do Office</vt:lpstr>
      <vt:lpstr>Geometria Analítica</vt:lpstr>
      <vt:lpstr>Sumário</vt:lpstr>
      <vt:lpstr>O Espaço Sistema de Coordenadas</vt:lpstr>
      <vt:lpstr>O Espaço Sistema de Coordenadas</vt:lpstr>
      <vt:lpstr>O Espaço Distância entre Dois Pontos</vt:lpstr>
      <vt:lpstr>O Espaço Distância entre Dois Pontos</vt:lpstr>
      <vt:lpstr>O Espaço Vetores no Espaço</vt:lpstr>
      <vt:lpstr>O Espaço Vetores no Espaço</vt:lpstr>
      <vt:lpstr>O Espaço Vetores no Espaço</vt:lpstr>
      <vt:lpstr>O Espaço Vetores no Espaço</vt:lpstr>
      <vt:lpstr>O Espaço Vetores no Espaço</vt:lpstr>
      <vt:lpstr>O Espaço Produto Vetorial</vt:lpstr>
      <vt:lpstr>O Espaço Produto Vetorial</vt:lpstr>
      <vt:lpstr>O Espaço Produto Vetorial</vt:lpstr>
      <vt:lpstr>O Espaço Produto Vetorial</vt:lpstr>
      <vt:lpstr>O Espaço Produto Vetorial</vt:lpstr>
      <vt:lpstr>O Espaço Produto Vetorial</vt:lpstr>
      <vt:lpstr>O Espaço Produto Vetorial</vt:lpstr>
      <vt:lpstr>O Espaço Produto Vetorial</vt:lpstr>
      <vt:lpstr>O Espaço Produto Vetorial</vt:lpstr>
      <vt:lpstr>O Espaço Produto Vetorial</vt:lpstr>
      <vt:lpstr>O Espaço Produto Vetorial</vt:lpstr>
      <vt:lpstr>O Espaço Produto Vetorial</vt:lpstr>
      <vt:lpstr>O Espaço Produto Vetorial</vt:lpstr>
      <vt:lpstr>O Espaço Produto Misto</vt:lpstr>
      <vt:lpstr>O Espaço Produto Misto</vt:lpstr>
      <vt:lpstr>O Espaço Produto Misto</vt:lpstr>
      <vt:lpstr>O Espaço Produto Misto</vt:lpstr>
      <vt:lpstr>O Espaço Produto Misto</vt:lpstr>
      <vt:lpstr>O Espaço Produto Misto</vt:lpstr>
      <vt:lpstr>O Espaço Produto Misto</vt:lpstr>
      <vt:lpstr>O Espaço Produto Misto</vt:lpstr>
      <vt:lpstr>O Espaço Produto Misto</vt:lpstr>
      <vt:lpstr>O Espaço Produto Misto</vt:lpstr>
      <vt:lpstr>Hoje vimos...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Geometria Analítica</dc:title>
  <dc:creator>Paulo Salgado</dc:creator>
  <cp:lastModifiedBy>Paulo Salgado</cp:lastModifiedBy>
  <cp:revision>4</cp:revision>
  <dcterms:created xsi:type="dcterms:W3CDTF">2014-10-18T10:22:27Z</dcterms:created>
  <dcterms:modified xsi:type="dcterms:W3CDTF">2015-09-11T17:56:36Z</dcterms:modified>
</cp:coreProperties>
</file>