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659A-8232-4540-BB5B-5780493A84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565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A2BE-A759-4B36-A02C-7E7870EE368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16B81-03FE-4EE8-867C-2ED00B09A2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84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FAE8-4A38-4498-A3C9-4FA2E6BFCE9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BF78-AB14-4B02-9FD3-12CA00FC39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601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16B6-8F68-4850-9B43-DBC5E6B6A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22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C7C0-90F0-4D46-BEB0-815F03AFA037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23D1-81A6-4DBE-B5AF-4CA81AB0CB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174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B0A1-882A-4091-B624-CFE02F90D20C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DB53-FAB6-4406-B0EE-93AD2A2746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494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7B97-5ABD-4AA2-B385-914DC843E67B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08CC-7C1D-4B92-9051-A567E3217F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29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ABB6-72E0-45BF-A7BE-864CE408B274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542A-A2EE-4F09-8202-033601330ED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67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ACD7-53A7-445C-876C-B0495DB269A2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D8F1-786C-4FFE-8D07-D4BA787A2B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3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BFD9-531F-4803-94A4-610256691864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F965-485B-4F9A-9C41-549CBA8878E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83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3295-FE2B-4A1C-BC4F-5D60685890A5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5E29-A3DD-468F-8BC9-A6C328EDDA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040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D8728-0A29-442E-81DA-CE921083DCA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534D18-DD96-4077-A93C-064D0D88ED36}" type="slidenum">
              <a:rPr lang="pt-BR" altLang="pt-BR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1C56E9-9D2B-46B8-B9C6-35FCF5AC9B12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7680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20836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5"/>
          <p:cNvSpPr txBox="1">
            <a:spLocks noGrp="1"/>
          </p:cNvSpPr>
          <p:nvPr/>
        </p:nvSpPr>
        <p:spPr bwMode="auto">
          <a:xfrm>
            <a:off x="6759575" y="63769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ACDD5C9-4174-4725-8244-D35E55F1B758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601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8602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 (2.57):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b) x + y + 1 = 0 e x = 1 – 2t, y = 2 + 5t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r: x + y + 1 = 0  y = -x – 1</a:t>
            </a:r>
          </a:p>
          <a:p>
            <a:pPr lvl="3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r:</a:t>
            </a:r>
          </a:p>
          <a:p>
            <a:pPr lvl="2" fontAlgn="base">
              <a:spcAft>
                <a:spcPct val="0"/>
              </a:spcAft>
            </a:pPr>
            <a:endParaRPr lang="pt-BR" altLang="pt-BR" sz="32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3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s: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690813" y="3378200"/>
            <a:ext cx="1882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y = -x – 1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690813" y="4581525"/>
            <a:ext cx="1878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x = 1 - 2t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y = 2 + 5t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5643563" y="3789363"/>
            <a:ext cx="647700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5643563" y="4713288"/>
            <a:ext cx="647700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6362700" y="3857625"/>
            <a:ext cx="2079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 = (1, -1)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6394450" y="4852988"/>
            <a:ext cx="2079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 = (-2, 5)</a:t>
            </a:r>
          </a:p>
        </p:txBody>
      </p:sp>
    </p:spTree>
    <p:extLst>
      <p:ext uri="{BB962C8B-B14F-4D97-AF65-F5344CB8AC3E}">
        <p14:creationId xmlns:p14="http://schemas.microsoft.com/office/powerpoint/2010/main" val="3095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88370BA-71CC-4855-AF25-81DAD0C1E369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704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6246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 (2.57):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b)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x + y + 1 = 0 e x = 1 – 2t, y = 2 + 5t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cos </a:t>
            </a:r>
            <a:r>
              <a:rPr lang="el-GR" altLang="pt-BR" sz="320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 = 	   v</a:t>
            </a:r>
            <a:r>
              <a:rPr lang="pt-BR" altLang="pt-BR" sz="3200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.v</a:t>
            </a:r>
            <a:r>
              <a:rPr lang="pt-BR" altLang="pt-BR" sz="3200" baseline="-25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lvl="2" fontAlgn="base">
              <a:spcAft>
                <a:spcPct val="0"/>
              </a:spcAft>
            </a:pPr>
            <a:endParaRPr lang="pt-BR" altLang="pt-BR" sz="3200" baseline="-250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endParaRPr lang="pt-BR" altLang="pt-BR" sz="3200" baseline="-250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(1, -1).(-2, 5) = -7/58</a:t>
            </a:r>
          </a:p>
          <a:p>
            <a:pPr lvl="2" fontAlgn="base">
              <a:spcAft>
                <a:spcPct val="0"/>
              </a:spcAft>
            </a:pPr>
            <a:endParaRPr lang="pt-BR" altLang="pt-BR" sz="3200">
              <a:solidFill>
                <a:prstClr val="black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l-G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cos</a:t>
            </a:r>
            <a:r>
              <a:rPr lang="pt-BR" altLang="pt-BR" sz="32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-7/58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l-GR" altLang="pt-BR" sz="3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443288" y="3284538"/>
            <a:ext cx="1849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||.||v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349625" y="3357563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573463" y="4645025"/>
            <a:ext cx="1646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2 . 29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348038" y="4722813"/>
            <a:ext cx="230346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 animBg="1"/>
      <p:bldP spid="62471" grpId="0"/>
      <p:bldP spid="624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774FB-FB6E-4CFA-B7E7-8E0F90F56206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8806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Distância de um Ponto a uma Reta</a:t>
            </a:r>
          </a:p>
        </p:txBody>
      </p:sp>
      <p:sp>
        <p:nvSpPr>
          <p:cNvPr id="8806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 distância de um ponto P(x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 à reta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de equação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y = mx + k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é definida como a distância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P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A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onde A(x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 é o pé da perpendicular baixada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P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.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 distância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P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é: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d(P, r) = ||PA||</a:t>
            </a:r>
          </a:p>
        </p:txBody>
      </p:sp>
      <p:sp>
        <p:nvSpPr>
          <p:cNvPr id="88069" name="Line 29"/>
          <p:cNvSpPr>
            <a:spLocks noChangeShapeType="1"/>
          </p:cNvSpPr>
          <p:nvPr/>
        </p:nvSpPr>
        <p:spPr bwMode="auto">
          <a:xfrm>
            <a:off x="3059113" y="42926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8070" name="Line 30"/>
          <p:cNvSpPr>
            <a:spLocks noChangeShapeType="1"/>
          </p:cNvSpPr>
          <p:nvPr/>
        </p:nvSpPr>
        <p:spPr bwMode="auto">
          <a:xfrm>
            <a:off x="5508625" y="3644900"/>
            <a:ext cx="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8071" name="Line 31"/>
          <p:cNvSpPr>
            <a:spLocks noChangeShapeType="1"/>
          </p:cNvSpPr>
          <p:nvPr/>
        </p:nvSpPr>
        <p:spPr bwMode="auto">
          <a:xfrm>
            <a:off x="5292725" y="5805488"/>
            <a:ext cx="3240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8072" name="Line 32"/>
          <p:cNvSpPr>
            <a:spLocks noChangeShapeType="1"/>
          </p:cNvSpPr>
          <p:nvPr/>
        </p:nvSpPr>
        <p:spPr bwMode="auto">
          <a:xfrm flipH="1">
            <a:off x="5508625" y="4868863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88073" name="Group 35"/>
          <p:cNvGrpSpPr>
            <a:grpSpLocks/>
          </p:cNvGrpSpPr>
          <p:nvPr/>
        </p:nvGrpSpPr>
        <p:grpSpPr bwMode="auto">
          <a:xfrm rot="1646350">
            <a:off x="6804025" y="4149725"/>
            <a:ext cx="1296988" cy="2160588"/>
            <a:chOff x="4286" y="2296"/>
            <a:chExt cx="817" cy="1361"/>
          </a:xfrm>
        </p:grpSpPr>
        <p:sp>
          <p:nvSpPr>
            <p:cNvPr id="88080" name="Line 33"/>
            <p:cNvSpPr>
              <a:spLocks noChangeShapeType="1"/>
            </p:cNvSpPr>
            <p:nvPr/>
          </p:nvSpPr>
          <p:spPr bwMode="auto">
            <a:xfrm>
              <a:off x="4286" y="2296"/>
              <a:ext cx="0" cy="1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>
                <a:solidFill>
                  <a:srgbClr val="89898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081" name="Line 34"/>
            <p:cNvSpPr>
              <a:spLocks noChangeShapeType="1"/>
            </p:cNvSpPr>
            <p:nvPr/>
          </p:nvSpPr>
          <p:spPr bwMode="auto">
            <a:xfrm>
              <a:off x="4286" y="2886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1200">
                <a:solidFill>
                  <a:srgbClr val="898989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8074" name="Line 36"/>
          <p:cNvSpPr>
            <a:spLocks noChangeShapeType="1"/>
          </p:cNvSpPr>
          <p:nvPr/>
        </p:nvSpPr>
        <p:spPr bwMode="auto">
          <a:xfrm>
            <a:off x="6011863" y="48688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8075" name="Text Box 37"/>
          <p:cNvSpPr txBox="1">
            <a:spLocks noChangeArrowheads="1"/>
          </p:cNvSpPr>
          <p:nvPr/>
        </p:nvSpPr>
        <p:spPr bwMode="auto">
          <a:xfrm>
            <a:off x="6567488" y="45291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8076" name="Text Box 38"/>
          <p:cNvSpPr txBox="1">
            <a:spLocks noChangeArrowheads="1"/>
          </p:cNvSpPr>
          <p:nvPr/>
        </p:nvSpPr>
        <p:spPr bwMode="auto">
          <a:xfrm>
            <a:off x="8151813" y="50323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88077" name="Oval 39"/>
          <p:cNvSpPr>
            <a:spLocks noChangeArrowheads="1"/>
          </p:cNvSpPr>
          <p:nvPr/>
        </p:nvSpPr>
        <p:spPr bwMode="auto">
          <a:xfrm>
            <a:off x="8101013" y="537368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88078" name="Text Box 40"/>
          <p:cNvSpPr txBox="1">
            <a:spLocks noChangeArrowheads="1"/>
          </p:cNvSpPr>
          <p:nvPr/>
        </p:nvSpPr>
        <p:spPr bwMode="auto">
          <a:xfrm>
            <a:off x="5997575" y="514985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88079" name="Text Box 41"/>
          <p:cNvSpPr txBox="1">
            <a:spLocks noChangeArrowheads="1"/>
          </p:cNvSpPr>
          <p:nvPr/>
        </p:nvSpPr>
        <p:spPr bwMode="auto">
          <a:xfrm>
            <a:off x="5867400" y="5799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366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A3927E-C886-44A6-92C4-7076A0D5A0A1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8909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Distância de um Ponto a uma Reta</a:t>
            </a:r>
          </a:p>
        </p:txBody>
      </p:sp>
      <p:sp>
        <p:nvSpPr>
          <p:cNvPr id="8909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Como o vetor (1, m) tem a mesma direção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então os vetores PA =(x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-x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-y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 e (-m, 1) têm a mesma direção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Logo, existe um número real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t 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tal que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PA = t(-m, 1)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Assim, d(P, r) = ||PA|| = ||t(-m, 1)|| =</a:t>
            </a: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				  = |t|√m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+ 1</a:t>
            </a:r>
          </a:p>
          <a:p>
            <a:pPr lvl="2"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Assim, d(P, r) estará definido se conhecermos t</a:t>
            </a:r>
          </a:p>
        </p:txBody>
      </p:sp>
      <p:sp>
        <p:nvSpPr>
          <p:cNvPr id="89093" name="Line 17"/>
          <p:cNvSpPr>
            <a:spLocks noChangeShapeType="1"/>
          </p:cNvSpPr>
          <p:nvPr/>
        </p:nvSpPr>
        <p:spPr bwMode="auto">
          <a:xfrm>
            <a:off x="1546225" y="37893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9094" name="Line 18"/>
          <p:cNvSpPr>
            <a:spLocks noChangeShapeType="1"/>
          </p:cNvSpPr>
          <p:nvPr/>
        </p:nvSpPr>
        <p:spPr bwMode="auto">
          <a:xfrm>
            <a:off x="4211638" y="2205038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9095" name="Line 19"/>
          <p:cNvSpPr>
            <a:spLocks noChangeShapeType="1"/>
          </p:cNvSpPr>
          <p:nvPr/>
        </p:nvSpPr>
        <p:spPr bwMode="auto">
          <a:xfrm>
            <a:off x="3995738" y="436562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9096" name="Line 20"/>
          <p:cNvSpPr>
            <a:spLocks noChangeShapeType="1"/>
          </p:cNvSpPr>
          <p:nvPr/>
        </p:nvSpPr>
        <p:spPr bwMode="auto">
          <a:xfrm>
            <a:off x="4643438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1E6147-8976-4E3A-BD51-398FE4994126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9011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Distância de um Ponto a uma Reta</a:t>
            </a:r>
          </a:p>
        </p:txBody>
      </p:sp>
      <p:sp>
        <p:nvSpPr>
          <p:cNvPr id="9011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Cálculo de 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PA = 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– 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–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 = t(-m, 1)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Logo:</a:t>
            </a:r>
          </a:p>
          <a:p>
            <a:pPr lvl="2"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= 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– tm</a:t>
            </a:r>
          </a:p>
          <a:p>
            <a:pPr lvl="2"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=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Como 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 pertence à reta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então deve valer:</a:t>
            </a:r>
          </a:p>
          <a:p>
            <a:pPr lvl="2"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t = m(x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– tm) + k</a:t>
            </a:r>
          </a:p>
          <a:p>
            <a:pPr lvl="2"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 t = (-y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mx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k) / (1 + 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90117" name="Line 4"/>
          <p:cNvSpPr>
            <a:spLocks noChangeShapeType="1"/>
          </p:cNvSpPr>
          <p:nvPr/>
        </p:nvSpPr>
        <p:spPr bwMode="auto">
          <a:xfrm>
            <a:off x="1546225" y="22764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F82A8A-2005-4FF4-9C86-6EE96AFDC0F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9113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Distância de um Ponto a uma Reta</a:t>
            </a:r>
          </a:p>
        </p:txBody>
      </p:sp>
      <p:sp>
        <p:nvSpPr>
          <p:cNvPr id="9114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Como d(P, r) = |t|√1 + 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temos: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d(P, r) = |(-y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mx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k) / (1 + 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)|.√1+m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fontAlgn="base">
              <a:spcAft>
                <a:spcPct val="0"/>
              </a:spcAft>
            </a:pPr>
            <a:endParaRPr lang="pt-BR" altLang="pt-BR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Ou seja: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d(P, r) = |(-y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mx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+ k)| / √1+m</a:t>
            </a:r>
            <a:r>
              <a:rPr lang="pt-BR" altLang="pt-BR" baseline="30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>
              <a:solidFill>
                <a:prstClr val="black"/>
              </a:solidFill>
              <a:sym typeface="Symbol" panose="05050102010706020507" pitchFamily="18" charset="2"/>
            </a:endParaRP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4211638" y="17732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659563" y="2276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5435600" y="40052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Distância de um Ponto a uma Reta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>
              <a:defRPr/>
            </a:pPr>
            <a:r>
              <a:rPr lang="pt-BR" sz="2000" dirty="0" smtClean="0"/>
              <a:t>Exemplo (2.61): Determine a distância entre as retas 2x-y=6 e 2x-y=-1</a:t>
            </a:r>
          </a:p>
          <a:p>
            <a:pPr>
              <a:defRPr/>
            </a:pPr>
            <a:r>
              <a:rPr lang="pt-BR" sz="2000" b="1" dirty="0" smtClean="0"/>
              <a:t>Solução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Retas =&gt; 2x – y = 6 e 2x – y = -1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Deve-se calcular a distância de um ponto qualquer de uma das retas à outra reta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Tomando como base um ponto da reta 2x – y = 6, onde x = 0, então: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2.0 – y = 6 =&gt; y = -6, então o ponto é P(0, -6)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Com base na reta y = 2x + 1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BR" sz="2000" dirty="0"/>
              <a:t> </a:t>
            </a:r>
            <a:r>
              <a:rPr lang="pt-BR" sz="2000" dirty="0" smtClean="0"/>
              <a:t>     d(</a:t>
            </a:r>
            <a:r>
              <a:rPr lang="pt-BR" sz="2000" dirty="0" err="1" smtClean="0"/>
              <a:t>P,r</a:t>
            </a:r>
            <a:r>
              <a:rPr lang="pt-BR" sz="2000" dirty="0" smtClean="0"/>
              <a:t>) = </a:t>
            </a:r>
            <a:r>
              <a:rPr lang="pt-BR" sz="2000" u="sng" dirty="0" smtClean="0"/>
              <a:t>|-y</a:t>
            </a:r>
            <a:r>
              <a:rPr lang="pt-BR" sz="2000" u="sng" baseline="-25000" dirty="0" smtClean="0"/>
              <a:t>0 </a:t>
            </a:r>
            <a:r>
              <a:rPr lang="pt-BR" sz="2000" u="sng" dirty="0" smtClean="0"/>
              <a:t>+ mx</a:t>
            </a:r>
            <a:r>
              <a:rPr lang="pt-BR" sz="2000" u="sng" baseline="-25000" dirty="0" smtClean="0"/>
              <a:t>0</a:t>
            </a:r>
            <a:r>
              <a:rPr lang="pt-BR" sz="2000" u="sng" dirty="0" smtClean="0"/>
              <a:t> + k|</a:t>
            </a:r>
            <a:r>
              <a:rPr lang="pt-BR" sz="2000" baseline="-25000" dirty="0" smtClean="0"/>
              <a:t> </a:t>
            </a:r>
            <a:r>
              <a:rPr lang="pt-BR" sz="2000" dirty="0" smtClean="0"/>
              <a:t>= </a:t>
            </a:r>
            <a:r>
              <a:rPr lang="pt-BR" sz="2000" u="sng" dirty="0" smtClean="0"/>
              <a:t>|6</a:t>
            </a:r>
            <a:r>
              <a:rPr lang="pt-BR" sz="2000" u="sng" dirty="0"/>
              <a:t> </a:t>
            </a:r>
            <a:r>
              <a:rPr lang="pt-BR" sz="2000" u="sng" dirty="0" smtClean="0"/>
              <a:t>+ 2.0 + 1|</a:t>
            </a:r>
            <a:r>
              <a:rPr lang="pt-BR" sz="2000" baseline="-25000" dirty="0" smtClean="0"/>
              <a:t> </a:t>
            </a:r>
            <a:r>
              <a:rPr lang="pt-BR" sz="2000" dirty="0" smtClean="0"/>
              <a:t>= </a:t>
            </a:r>
            <a:r>
              <a:rPr lang="pt-BR" sz="2000" u="sng" dirty="0" smtClean="0"/>
              <a:t>|7|</a:t>
            </a:r>
            <a:r>
              <a:rPr lang="pt-BR" sz="2000" baseline="-25000" dirty="0" smtClean="0"/>
              <a:t> </a:t>
            </a:r>
            <a:r>
              <a:rPr lang="pt-BR" sz="2000" dirty="0" smtClean="0"/>
              <a:t>= </a:t>
            </a:r>
            <a:r>
              <a:rPr lang="pt-BR" sz="2000" u="sng" dirty="0" smtClean="0"/>
              <a:t>7</a:t>
            </a:r>
            <a:r>
              <a:rPr lang="pt-BR" sz="2000" baseline="-25000" dirty="0" smtClean="0"/>
              <a:t> </a:t>
            </a:r>
            <a:r>
              <a:rPr lang="pt-BR" sz="2000" dirty="0" smtClean="0"/>
              <a:t>= </a:t>
            </a:r>
            <a:r>
              <a:rPr lang="pt-BR" sz="2000" u="sng" dirty="0" smtClean="0"/>
              <a:t>7√5 </a:t>
            </a:r>
            <a:endParaRPr lang="pt-BR" sz="20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pt-BR" sz="2000" baseline="-25000" dirty="0"/>
              <a:t>	</a:t>
            </a:r>
            <a:r>
              <a:rPr lang="pt-BR" sz="2000" baseline="-25000" dirty="0" smtClean="0"/>
              <a:t>         </a:t>
            </a:r>
            <a:r>
              <a:rPr lang="pt-BR" sz="2000" dirty="0" smtClean="0"/>
              <a:t>√1 + m</a:t>
            </a:r>
            <a:r>
              <a:rPr lang="pt-BR" sz="2000" baseline="30000" dirty="0" smtClean="0"/>
              <a:t>2                            </a:t>
            </a:r>
            <a:r>
              <a:rPr lang="pt-BR" sz="2000" dirty="0" smtClean="0"/>
              <a:t>√1 + 2</a:t>
            </a:r>
            <a:r>
              <a:rPr lang="pt-BR" sz="2000" baseline="30000" dirty="0" smtClean="0"/>
              <a:t>2                </a:t>
            </a:r>
            <a:r>
              <a:rPr lang="pt-BR" sz="2000" dirty="0" smtClean="0"/>
              <a:t>√5</a:t>
            </a:r>
            <a:r>
              <a:rPr lang="pt-BR" sz="2000" baseline="30000" dirty="0" smtClean="0"/>
              <a:t>     </a:t>
            </a:r>
            <a:r>
              <a:rPr lang="pt-BR" sz="2000" dirty="0" smtClean="0"/>
              <a:t>√5     5</a:t>
            </a:r>
            <a:r>
              <a:rPr lang="pt-BR" sz="2000" baseline="30000" dirty="0" smtClean="0"/>
              <a:t> </a:t>
            </a:r>
            <a:r>
              <a:rPr lang="pt-BR" sz="2000" baseline="-25000" dirty="0" smtClean="0"/>
              <a:t>	</a:t>
            </a:r>
            <a:endParaRPr lang="pt-BR" sz="2000" baseline="-25000" dirty="0"/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3E485-E2C2-447E-BE1E-6CC2C54E030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25369EF-9C11-4DA1-9448-86B3E4F2C5AD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931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Exercícios Sugeridos</a:t>
            </a:r>
          </a:p>
        </p:txBody>
      </p:sp>
      <p:sp>
        <p:nvSpPr>
          <p:cNvPr id="9318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800">
                <a:solidFill>
                  <a:prstClr val="black"/>
                </a:solidFill>
                <a:sym typeface="Symbol" panose="05050102010706020507" pitchFamily="18" charset="2"/>
              </a:rPr>
              <a:t>2.6, 2.14, 2.29, 2.33, 2.39, 2.40, 2.41, 2.46, 2.50, 2.51</a:t>
            </a:r>
          </a:p>
        </p:txBody>
      </p:sp>
    </p:spTree>
    <p:extLst>
      <p:ext uri="{BB962C8B-B14F-4D97-AF65-F5344CB8AC3E}">
        <p14:creationId xmlns:p14="http://schemas.microsoft.com/office/powerpoint/2010/main" val="9521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1A7A9-D2B3-4595-913F-B90BB96DD9CD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9421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Seguir....</a:t>
            </a:r>
          </a:p>
        </p:txBody>
      </p:sp>
      <p:sp>
        <p:nvSpPr>
          <p:cNvPr id="9421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O Espaço...</a:t>
            </a:r>
          </a:p>
        </p:txBody>
      </p:sp>
    </p:spTree>
    <p:extLst>
      <p:ext uri="{BB962C8B-B14F-4D97-AF65-F5344CB8AC3E}">
        <p14:creationId xmlns:p14="http://schemas.microsoft.com/office/powerpoint/2010/main" val="22434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O plano</a:t>
            </a:r>
          </a:p>
          <a:p>
            <a:pPr lvl="1"/>
            <a:r>
              <a:rPr lang="pt-BR" altLang="pt-BR" smtClean="0"/>
              <a:t>Ângulo entre Retas</a:t>
            </a:r>
          </a:p>
          <a:p>
            <a:pPr lvl="1"/>
            <a:r>
              <a:rPr lang="pt-BR" altLang="pt-BR" smtClean="0"/>
              <a:t>Distância de um Ponto a uma Reta</a:t>
            </a:r>
          </a:p>
          <a:p>
            <a:pPr lvl="1"/>
            <a:endParaRPr lang="pt-BR" altLang="pt-BR" smtClean="0"/>
          </a:p>
          <a:p>
            <a:pPr lvl="1"/>
            <a:endParaRPr lang="pt-BR" altLang="pt-BR" smtClean="0"/>
          </a:p>
        </p:txBody>
      </p:sp>
      <p:sp>
        <p:nvSpPr>
          <p:cNvPr id="7782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A12E7D-21FA-4A77-9EA1-6FD8DCED5703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56C3F5-584C-4FEF-9292-CA3D3BA4489C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7885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7885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Exemplo: Determine o menor dos ângulos entre as retas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s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cujas equações são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y = 2x – 2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y = -x + 4</a:t>
            </a:r>
          </a:p>
        </p:txBody>
      </p:sp>
      <p:sp>
        <p:nvSpPr>
          <p:cNvPr id="78853" name="Line 4"/>
          <p:cNvSpPr>
            <a:spLocks noChangeShapeType="1"/>
          </p:cNvSpPr>
          <p:nvPr/>
        </p:nvSpPr>
        <p:spPr bwMode="auto">
          <a:xfrm>
            <a:off x="4427538" y="3141663"/>
            <a:ext cx="0" cy="295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4" name="Line 5"/>
          <p:cNvSpPr>
            <a:spLocks noChangeShapeType="1"/>
          </p:cNvSpPr>
          <p:nvPr/>
        </p:nvSpPr>
        <p:spPr bwMode="auto">
          <a:xfrm>
            <a:off x="3059113" y="52292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5" name="Line 6"/>
          <p:cNvSpPr>
            <a:spLocks noChangeShapeType="1"/>
          </p:cNvSpPr>
          <p:nvPr/>
        </p:nvSpPr>
        <p:spPr bwMode="auto">
          <a:xfrm>
            <a:off x="4716463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6" name="Line 7"/>
          <p:cNvSpPr>
            <a:spLocks noChangeShapeType="1"/>
          </p:cNvSpPr>
          <p:nvPr/>
        </p:nvSpPr>
        <p:spPr bwMode="auto">
          <a:xfrm>
            <a:off x="50038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7" name="Line 8"/>
          <p:cNvSpPr>
            <a:spLocks noChangeShapeType="1"/>
          </p:cNvSpPr>
          <p:nvPr/>
        </p:nvSpPr>
        <p:spPr bwMode="auto">
          <a:xfrm>
            <a:off x="5292725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8" name="Line 9"/>
          <p:cNvSpPr>
            <a:spLocks noChangeShapeType="1"/>
          </p:cNvSpPr>
          <p:nvPr/>
        </p:nvSpPr>
        <p:spPr bwMode="auto">
          <a:xfrm>
            <a:off x="5580063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59" name="Line 10"/>
          <p:cNvSpPr>
            <a:spLocks noChangeShapeType="1"/>
          </p:cNvSpPr>
          <p:nvPr/>
        </p:nvSpPr>
        <p:spPr bwMode="auto">
          <a:xfrm>
            <a:off x="58674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0" name="Line 11"/>
          <p:cNvSpPr>
            <a:spLocks noChangeShapeType="1"/>
          </p:cNvSpPr>
          <p:nvPr/>
        </p:nvSpPr>
        <p:spPr bwMode="auto">
          <a:xfrm>
            <a:off x="6156325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1" name="Line 12"/>
          <p:cNvSpPr>
            <a:spLocks noChangeShapeType="1"/>
          </p:cNvSpPr>
          <p:nvPr/>
        </p:nvSpPr>
        <p:spPr bwMode="auto">
          <a:xfrm>
            <a:off x="6443663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2" name="Line 13"/>
          <p:cNvSpPr>
            <a:spLocks noChangeShapeType="1"/>
          </p:cNvSpPr>
          <p:nvPr/>
        </p:nvSpPr>
        <p:spPr bwMode="auto">
          <a:xfrm>
            <a:off x="32766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3" name="Line 14"/>
          <p:cNvSpPr>
            <a:spLocks noChangeShapeType="1"/>
          </p:cNvSpPr>
          <p:nvPr/>
        </p:nvSpPr>
        <p:spPr bwMode="auto">
          <a:xfrm>
            <a:off x="3563938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>
            <a:off x="3852863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5" name="Line 16"/>
          <p:cNvSpPr>
            <a:spLocks noChangeShapeType="1"/>
          </p:cNvSpPr>
          <p:nvPr/>
        </p:nvSpPr>
        <p:spPr bwMode="auto">
          <a:xfrm>
            <a:off x="4140200" y="5084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>
            <a:off x="4284663" y="49418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4284663" y="46529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4284663" y="43656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4284663" y="40767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4284663" y="37877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4284663" y="35004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2" name="Line 25"/>
          <p:cNvSpPr>
            <a:spLocks noChangeShapeType="1"/>
          </p:cNvSpPr>
          <p:nvPr/>
        </p:nvSpPr>
        <p:spPr bwMode="auto">
          <a:xfrm>
            <a:off x="4284663" y="58039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3" name="Line 26"/>
          <p:cNvSpPr>
            <a:spLocks noChangeShapeType="1"/>
          </p:cNvSpPr>
          <p:nvPr/>
        </p:nvSpPr>
        <p:spPr bwMode="auto">
          <a:xfrm>
            <a:off x="4284663" y="5516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4" name="Line 27"/>
          <p:cNvSpPr>
            <a:spLocks noChangeShapeType="1"/>
          </p:cNvSpPr>
          <p:nvPr/>
        </p:nvSpPr>
        <p:spPr bwMode="auto">
          <a:xfrm flipV="1">
            <a:off x="4284663" y="3357563"/>
            <a:ext cx="1366837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5" name="Text Box 28"/>
          <p:cNvSpPr txBox="1">
            <a:spLocks noChangeArrowheads="1"/>
          </p:cNvSpPr>
          <p:nvPr/>
        </p:nvSpPr>
        <p:spPr bwMode="auto">
          <a:xfrm>
            <a:off x="5651500" y="3141663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78876" name="Line 29"/>
          <p:cNvSpPr>
            <a:spLocks noChangeShapeType="1"/>
          </p:cNvSpPr>
          <p:nvPr/>
        </p:nvSpPr>
        <p:spPr bwMode="auto">
          <a:xfrm>
            <a:off x="3924300" y="3573463"/>
            <a:ext cx="2160588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8877" name="Text Box 30"/>
          <p:cNvSpPr txBox="1">
            <a:spLocks noChangeArrowheads="1"/>
          </p:cNvSpPr>
          <p:nvPr/>
        </p:nvSpPr>
        <p:spPr bwMode="auto">
          <a:xfrm>
            <a:off x="3851275" y="3213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78878" name="Text Box 32"/>
          <p:cNvSpPr txBox="1">
            <a:spLocks noChangeArrowheads="1"/>
          </p:cNvSpPr>
          <p:nvPr/>
        </p:nvSpPr>
        <p:spPr bwMode="auto">
          <a:xfrm>
            <a:off x="6300788" y="2892425"/>
            <a:ext cx="2214562" cy="19272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</a:rPr>
              <a:t>Observe que o problema é igual a achar o ângulo entre vetores!!</a:t>
            </a:r>
          </a:p>
        </p:txBody>
      </p:sp>
    </p:spTree>
    <p:extLst>
      <p:ext uri="{BB962C8B-B14F-4D97-AF65-F5344CB8AC3E}">
        <p14:creationId xmlns:p14="http://schemas.microsoft.com/office/powerpoint/2010/main" val="15857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6F3375B-253C-4E56-98CE-6AA227B5EA0B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7987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7987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Que vetores então?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r: y = 2x – 2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s: y = -x + 4</a:t>
            </a:r>
          </a:p>
        </p:txBody>
      </p:sp>
      <p:sp>
        <p:nvSpPr>
          <p:cNvPr id="79877" name="Text Box 31"/>
          <p:cNvSpPr txBox="1">
            <a:spLocks noChangeArrowheads="1"/>
          </p:cNvSpPr>
          <p:nvPr/>
        </p:nvSpPr>
        <p:spPr bwMode="auto">
          <a:xfrm>
            <a:off x="1958975" y="3121025"/>
            <a:ext cx="199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r: y = 2x - 2</a:t>
            </a:r>
          </a:p>
        </p:txBody>
      </p:sp>
      <p:sp>
        <p:nvSpPr>
          <p:cNvPr id="79878" name="Text Box 32"/>
          <p:cNvSpPr txBox="1">
            <a:spLocks noChangeArrowheads="1"/>
          </p:cNvSpPr>
          <p:nvPr/>
        </p:nvSpPr>
        <p:spPr bwMode="auto">
          <a:xfrm>
            <a:off x="1978025" y="4489450"/>
            <a:ext cx="2060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s: y = -x + 4</a:t>
            </a:r>
          </a:p>
        </p:txBody>
      </p:sp>
      <p:sp>
        <p:nvSpPr>
          <p:cNvPr id="79879" name="AutoShape 33"/>
          <p:cNvSpPr>
            <a:spLocks noChangeArrowheads="1"/>
          </p:cNvSpPr>
          <p:nvPr/>
        </p:nvSpPr>
        <p:spPr bwMode="auto">
          <a:xfrm>
            <a:off x="4140200" y="3141663"/>
            <a:ext cx="1295400" cy="431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9880" name="AutoShape 34"/>
          <p:cNvSpPr>
            <a:spLocks noChangeArrowheads="1"/>
          </p:cNvSpPr>
          <p:nvPr/>
        </p:nvSpPr>
        <p:spPr bwMode="auto">
          <a:xfrm>
            <a:off x="4140200" y="4508500"/>
            <a:ext cx="1295400" cy="431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9881" name="Text Box 35"/>
          <p:cNvSpPr txBox="1">
            <a:spLocks noChangeArrowheads="1"/>
          </p:cNvSpPr>
          <p:nvPr/>
        </p:nvSpPr>
        <p:spPr bwMode="auto">
          <a:xfrm>
            <a:off x="5703888" y="3054350"/>
            <a:ext cx="173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sz="2800" baseline="-2500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 = (1, 2)</a:t>
            </a:r>
          </a:p>
        </p:txBody>
      </p:sp>
      <p:sp>
        <p:nvSpPr>
          <p:cNvPr id="79882" name="Text Box 36"/>
          <p:cNvSpPr txBox="1">
            <a:spLocks noChangeArrowheads="1"/>
          </p:cNvSpPr>
          <p:nvPr/>
        </p:nvSpPr>
        <p:spPr bwMode="auto">
          <a:xfrm>
            <a:off x="5724525" y="4437063"/>
            <a:ext cx="1852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sz="2800" baseline="-2500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</a:rPr>
              <a:t> = (1, -1)</a:t>
            </a:r>
          </a:p>
        </p:txBody>
      </p:sp>
    </p:spTree>
    <p:extLst>
      <p:ext uri="{BB962C8B-B14F-4D97-AF65-F5344CB8AC3E}">
        <p14:creationId xmlns:p14="http://schemas.microsoft.com/office/powerpoint/2010/main" val="30317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880" grpId="0" animBg="1"/>
      <p:bldP spid="79881" grpId="0"/>
      <p:bldP spid="798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62A973-64D2-447E-B9B8-CC1A01A44BC0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  <p:sp>
        <p:nvSpPr>
          <p:cNvPr id="8089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8090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Assim, temos v1 = (1, 2) e v2 = (1, -1)</a:t>
            </a:r>
          </a:p>
        </p:txBody>
      </p:sp>
      <p:sp>
        <p:nvSpPr>
          <p:cNvPr id="57349" name="Text Box 61"/>
          <p:cNvSpPr txBox="1">
            <a:spLocks noChangeArrowheads="1"/>
          </p:cNvSpPr>
          <p:nvPr/>
        </p:nvSpPr>
        <p:spPr bwMode="auto">
          <a:xfrm>
            <a:off x="1979613" y="2420938"/>
            <a:ext cx="4651375" cy="2540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(u.v) / (||u|| ||v||)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(1, 2).(1, -1) / (√5√2)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(1.1 + 2.(-1)) / √10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-1/ 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√10 = -√10/10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Logo: </a:t>
            </a:r>
            <a:r>
              <a:rPr lang="el-G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arccos (-</a:t>
            </a:r>
            <a:r>
              <a:rPr lang="el-G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10/10)</a:t>
            </a:r>
            <a:endParaRPr lang="el-GR" altLang="pt-BR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902" name="Line 32"/>
          <p:cNvSpPr>
            <a:spLocks noChangeShapeType="1"/>
          </p:cNvSpPr>
          <p:nvPr/>
        </p:nvSpPr>
        <p:spPr bwMode="auto">
          <a:xfrm>
            <a:off x="5795963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0903" name="Line 33"/>
          <p:cNvSpPr>
            <a:spLocks noChangeShapeType="1"/>
          </p:cNvSpPr>
          <p:nvPr/>
        </p:nvSpPr>
        <p:spPr bwMode="auto">
          <a:xfrm>
            <a:off x="6227763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0904" name="Line 34"/>
          <p:cNvSpPr>
            <a:spLocks noChangeShapeType="1"/>
          </p:cNvSpPr>
          <p:nvPr/>
        </p:nvSpPr>
        <p:spPr bwMode="auto">
          <a:xfrm>
            <a:off x="5795963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0905" name="Line 35"/>
          <p:cNvSpPr>
            <a:spLocks noChangeShapeType="1"/>
          </p:cNvSpPr>
          <p:nvPr/>
        </p:nvSpPr>
        <p:spPr bwMode="auto">
          <a:xfrm>
            <a:off x="4932363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0906" name="Line 36"/>
          <p:cNvSpPr>
            <a:spLocks noChangeShapeType="1"/>
          </p:cNvSpPr>
          <p:nvPr/>
        </p:nvSpPr>
        <p:spPr bwMode="auto">
          <a:xfrm>
            <a:off x="3995738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0907" name="Line 37"/>
          <p:cNvSpPr>
            <a:spLocks noChangeShapeType="1"/>
          </p:cNvSpPr>
          <p:nvPr/>
        </p:nvSpPr>
        <p:spPr bwMode="auto">
          <a:xfrm>
            <a:off x="4787900" y="45815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9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Ângulos entre Retas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defRPr/>
            </a:pPr>
            <a:r>
              <a:rPr lang="pt-BR" sz="2500" dirty="0" smtClean="0"/>
              <a:t>Exemplo 1 (2.55): Determine a interseção da reta y = 2x-1 com a reta definida pelos pontos (2, 1) e (0, 0)</a:t>
            </a:r>
          </a:p>
          <a:p>
            <a:pPr>
              <a:defRPr/>
            </a:pPr>
            <a:r>
              <a:rPr lang="pt-BR" dirty="0" smtClean="0"/>
              <a:t> </a:t>
            </a:r>
            <a:r>
              <a:rPr lang="pt-BR" sz="2500" b="1" dirty="0" smtClean="0"/>
              <a:t>Solução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 smtClean="0"/>
              <a:t>     </a:t>
            </a:r>
            <a:r>
              <a:rPr lang="pt-BR" sz="2500" dirty="0" smtClean="0"/>
              <a:t>y = 2x-1 e </a:t>
            </a:r>
            <a:r>
              <a:rPr lang="pt-BR" sz="2500" dirty="0"/>
              <a:t>pontos (2, 1) e (0, 0</a:t>
            </a:r>
            <a:r>
              <a:rPr lang="pt-BR" sz="25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500" dirty="0"/>
              <a:t> </a:t>
            </a:r>
            <a:r>
              <a:rPr lang="pt-BR" sz="2500" dirty="0" smtClean="0"/>
              <a:t>     De (2, 1) e (0, 0) temos o vetor v = (2, 1) e as eq. paramétricas: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500" dirty="0"/>
              <a:t> </a:t>
            </a:r>
            <a:r>
              <a:rPr lang="pt-BR" sz="2500" dirty="0" smtClean="0"/>
              <a:t>     x = 0 + 2t e y = 0 + t, então x = 2y, desse modo y = 2x-1 é...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500" dirty="0"/>
              <a:t> </a:t>
            </a:r>
            <a:r>
              <a:rPr lang="pt-BR" sz="2500" dirty="0" smtClean="0"/>
              <a:t>     y = 2.(2y) – 1 =&gt; y = 4y – 1 =&gt; y = 1/3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500" dirty="0"/>
              <a:t> </a:t>
            </a:r>
            <a:r>
              <a:rPr lang="pt-BR" sz="2500" dirty="0" smtClean="0"/>
              <a:t>     Então, 1/3 = 2x – 1 =&gt; 2x = 4/3 =&gt; x = 2/3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500" dirty="0"/>
              <a:t> </a:t>
            </a:r>
            <a:r>
              <a:rPr lang="pt-BR" sz="2500" dirty="0" smtClean="0"/>
              <a:t>     (x = 2/3, y = 1/3)</a:t>
            </a:r>
            <a:endParaRPr lang="pt-BR" sz="2500" dirty="0"/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FE3424-10A3-4B85-9720-399536D0F327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2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84079BD-84E8-45A7-9F8D-3A129E6FCE32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294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8294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 2 (2.57):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Determine o menor ângulo entre as retas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a) 2x + 3y = 1 e y = -5x + 8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b) x + y + 1 = 0 e x = 1 – 2t, y = 2 + 5t</a:t>
            </a:r>
          </a:p>
        </p:txBody>
      </p:sp>
    </p:spTree>
    <p:extLst>
      <p:ext uri="{BB962C8B-B14F-4D97-AF65-F5344CB8AC3E}">
        <p14:creationId xmlns:p14="http://schemas.microsoft.com/office/powerpoint/2010/main" val="1241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6634431-AA37-4758-910C-6BCF8030D9F0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397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8397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(2.57):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a) 2x + 3y = 1 e y = -5x + 8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r: 2x + 3y = 1</a:t>
            </a:r>
          </a:p>
          <a:p>
            <a:pPr lvl="3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r:</a:t>
            </a:r>
          </a:p>
          <a:p>
            <a:pPr lvl="2" fontAlgn="base">
              <a:spcAft>
                <a:spcPct val="0"/>
              </a:spcAft>
            </a:pPr>
            <a:endParaRPr lang="pt-BR" altLang="pt-BR" sz="32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s: y = -5x + 8</a:t>
            </a:r>
          </a:p>
          <a:p>
            <a:pPr lvl="3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s: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724150" y="3749675"/>
            <a:ext cx="3078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dirty="0">
                <a:solidFill>
                  <a:prstClr val="black"/>
                </a:solidFill>
                <a:latin typeface="Arial" panose="020B0604020202020204" pitchFamily="34" charset="0"/>
              </a:rPr>
              <a:t>y = -(2/3)x </a:t>
            </a:r>
            <a:r>
              <a:rPr lang="en-US" altLang="pt-BR" dirty="0" smtClean="0">
                <a:solidFill>
                  <a:prstClr val="black"/>
                </a:solidFill>
                <a:latin typeface="Arial" panose="020B0604020202020204" pitchFamily="34" charset="0"/>
              </a:rPr>
              <a:t>+1/3</a:t>
            </a:r>
            <a:endParaRPr lang="en-US" altLang="pt-BR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771775" y="5292725"/>
            <a:ext cx="21226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dirty="0">
                <a:solidFill>
                  <a:prstClr val="black"/>
                </a:solidFill>
                <a:latin typeface="Arial" panose="020B0604020202020204" pitchFamily="34" charset="0"/>
              </a:rPr>
              <a:t>y = -</a:t>
            </a:r>
            <a:r>
              <a:rPr lang="en-US" altLang="pt-BR" dirty="0" smtClean="0">
                <a:solidFill>
                  <a:prstClr val="black"/>
                </a:solidFill>
                <a:latin typeface="Arial" panose="020B0604020202020204" pitchFamily="34" charset="0"/>
              </a:rPr>
              <a:t>5x </a:t>
            </a:r>
            <a:r>
              <a:rPr lang="en-US" altLang="pt-BR" dirty="0">
                <a:solidFill>
                  <a:prstClr val="black"/>
                </a:solidFill>
                <a:latin typeface="Arial" panose="020B0604020202020204" pitchFamily="34" charset="0"/>
              </a:rPr>
              <a:t>+ 8</a:t>
            </a: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5724525" y="3644900"/>
            <a:ext cx="64770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5724525" y="5157788"/>
            <a:ext cx="647700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6443663" y="3713163"/>
            <a:ext cx="2417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 = (1, -2/3)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475413" y="5297488"/>
            <a:ext cx="2079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 = (1, -5)</a:t>
            </a:r>
          </a:p>
        </p:txBody>
      </p:sp>
    </p:spTree>
    <p:extLst>
      <p:ext uri="{BB962C8B-B14F-4D97-AF65-F5344CB8AC3E}">
        <p14:creationId xmlns:p14="http://schemas.microsoft.com/office/powerpoint/2010/main" val="8016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89FA0C49-3200-43E3-9E86-87B4929765F2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8499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Ângulos entre Retas</a:t>
            </a:r>
          </a:p>
        </p:txBody>
      </p:sp>
      <p:sp>
        <p:nvSpPr>
          <p:cNvPr id="6042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 (2.57):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a) 2x + 3y = 1 e y = -5x + 8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cos </a:t>
            </a:r>
            <a:r>
              <a:rPr lang="el-GR" altLang="pt-BR" sz="3200">
                <a:solidFill>
                  <a:prstClr val="black"/>
                </a:solidFill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 = 	   v</a:t>
            </a:r>
            <a:r>
              <a:rPr lang="pt-BR" altLang="pt-BR" sz="3200" baseline="-2500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.v</a:t>
            </a:r>
            <a:r>
              <a:rPr lang="pt-BR" altLang="pt-BR" sz="3200" baseline="-2500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lvl="2" fontAlgn="base">
              <a:spcAft>
                <a:spcPct val="0"/>
              </a:spcAft>
            </a:pPr>
            <a:endParaRPr lang="pt-BR" altLang="pt-BR" sz="3200" baseline="-250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endParaRPr lang="pt-BR" altLang="pt-BR" sz="3200" baseline="-2500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cos </a:t>
            </a:r>
            <a:r>
              <a:rPr lang="el-G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= (1, -2/3).(1, -5) = 2/2</a:t>
            </a:r>
          </a:p>
          <a:p>
            <a:pPr lvl="2" fontAlgn="base">
              <a:spcAft>
                <a:spcPct val="0"/>
              </a:spcAft>
            </a:pPr>
            <a:endParaRPr lang="pt-BR" altLang="pt-BR" sz="3200">
              <a:solidFill>
                <a:prstClr val="black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el-G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θ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lang="el-G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π</a:t>
            </a:r>
            <a:r>
              <a:rPr lang="pt-BR" altLang="pt-BR" sz="3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/4</a:t>
            </a:r>
            <a:endParaRPr lang="el-GR" altLang="pt-BR" sz="3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3443288" y="3284538"/>
            <a:ext cx="1849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||.||v</a:t>
            </a:r>
            <a:r>
              <a:rPr lang="en-US" altLang="pt-BR" baseline="-2500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</a:rPr>
              <a:t>||</a:t>
            </a:r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>
            <a:off x="3349625" y="3357563"/>
            <a:ext cx="1943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3441700" y="4645025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13/3 . 26</a:t>
            </a:r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>
            <a:off x="3348038" y="4722813"/>
            <a:ext cx="25923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 animBg="1"/>
      <p:bldP spid="60423" grpId="0"/>
      <p:bldP spid="60424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1103</Words>
  <Application>Microsoft Office PowerPoint</Application>
  <PresentationFormat>Apresentação na tela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1_Tema do Office</vt:lpstr>
      <vt:lpstr>Geometria Analítica</vt:lpstr>
      <vt:lpstr>Sumário</vt:lpstr>
      <vt:lpstr>Ângulos entre Retas</vt:lpstr>
      <vt:lpstr>Ângulos entre Retas</vt:lpstr>
      <vt:lpstr>Ângulos entre Retas</vt:lpstr>
      <vt:lpstr>Ângulos entre Retas</vt:lpstr>
      <vt:lpstr>Ângulos entre Retas</vt:lpstr>
      <vt:lpstr>Ângulos entre Retas</vt:lpstr>
      <vt:lpstr>Ângulos entre Retas</vt:lpstr>
      <vt:lpstr>Ângulos entre Retas</vt:lpstr>
      <vt:lpstr>Ângulos entre Retas</vt:lpstr>
      <vt:lpstr>Distância de um Ponto a uma Reta</vt:lpstr>
      <vt:lpstr>Distância de um Ponto a uma Reta</vt:lpstr>
      <vt:lpstr>Distância de um Ponto a uma Reta</vt:lpstr>
      <vt:lpstr>Distância de um Ponto a uma Reta</vt:lpstr>
      <vt:lpstr>Distância de um Ponto a uma Reta</vt:lpstr>
      <vt:lpstr>Exercícios Sugeridos</vt:lpstr>
      <vt:lpstr>A Seguir....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Paulo Salgado</dc:creator>
  <cp:lastModifiedBy>Paulo Salgado</cp:lastModifiedBy>
  <cp:revision>3</cp:revision>
  <dcterms:created xsi:type="dcterms:W3CDTF">2014-10-18T10:26:12Z</dcterms:created>
  <dcterms:modified xsi:type="dcterms:W3CDTF">2015-09-09T00:23:13Z</dcterms:modified>
</cp:coreProperties>
</file>