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31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67425"/>
            <a:ext cx="19621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B659A-8232-4540-BB5B-5780493A84A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15657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8A2BE-A759-4B36-A02C-7E7870EE368D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16B81-03FE-4EE8-867C-2ED00B09A262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28442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1FAE8-4A38-4498-A3C9-4FA2E6BFCE9D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9BF78-AB14-4B02-9FD3-12CA00FC3965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03601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6067425"/>
            <a:ext cx="1962150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016B6-8F68-4850-9B43-DBC5E6B6A94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72293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3C7C0-90F0-4D46-BEB0-815F03AFA037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623D1-81A6-4DBE-B5AF-4CA81AB0CB0E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171748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BB0A1-882A-4091-B624-CFE02F90D20C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CDB53-FAB6-4406-B0EE-93AD2A27469B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514940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A97B97-5ABD-4AA2-B385-914DC843E67B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1808CC-7C1D-4B92-9051-A567E3217F1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76329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BABB6-72E0-45BF-A7BE-864CE408B274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73542A-A2EE-4F09-8202-033601330ED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346706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9ACD7-53A7-445C-876C-B0495DB269A2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8D8F1-786C-4FFE-8D07-D4BA787A2B69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9031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DBFD9-531F-4803-94A4-610256691864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CF965-485B-4F9A-9C41-549CBA8878E0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58357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B73295-FE2B-4A1C-BC4F-5D60685890A5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D65E29-A3DD-468F-8BC9-A6C328EDDA9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20040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BAD8728-0A29-442E-81DA-CE921083DCAD}" type="datetime1">
              <a:rPr lang="pt-BR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08/09/2015</a:t>
            </a:fld>
            <a:endParaRPr lang="pt-B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200">
              <a:solidFill>
                <a:srgbClr val="898989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latin typeface="Calibri" panose="020F050202020403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A534D18-DD96-4077-A93C-064D0D88ED36}" type="slidenum">
              <a:rPr lang="pt-BR" altLang="pt-BR" sz="120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pt-BR" altLang="pt-BR" sz="120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231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41C56E9-9D2B-46B8-B9C6-35FCF5AC9B12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76803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Geometria Analítica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>Prof. Paulo Salgado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pt-BR" sz="2400" dirty="0" smtClean="0"/>
              <a:t>psgmn@cin.ufpe.br</a:t>
            </a:r>
          </a:p>
        </p:txBody>
      </p:sp>
    </p:spTree>
    <p:extLst>
      <p:ext uri="{BB962C8B-B14F-4D97-AF65-F5344CB8AC3E}">
        <p14:creationId xmlns:p14="http://schemas.microsoft.com/office/powerpoint/2010/main" val="2083664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Espaço Reservado para Número de Slide 5"/>
          <p:cNvSpPr txBox="1">
            <a:spLocks noGrp="1"/>
          </p:cNvSpPr>
          <p:nvPr/>
        </p:nvSpPr>
        <p:spPr bwMode="auto">
          <a:xfrm>
            <a:off x="6759575" y="6376988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DACDD5C9-4174-4725-8244-D35E55F1B758}" type="slidenum">
              <a:rPr lang="pt-BR" altLang="pt-BR" sz="1200">
                <a:solidFill>
                  <a:srgbClr val="898989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10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86019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Ângulos entre Retas</a:t>
            </a:r>
          </a:p>
        </p:txBody>
      </p:sp>
      <p:sp>
        <p:nvSpPr>
          <p:cNvPr id="86020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Exemplo (2.57):</a:t>
            </a:r>
          </a:p>
          <a:p>
            <a:pPr lvl="1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3200">
                <a:solidFill>
                  <a:prstClr val="black"/>
                </a:solidFill>
                <a:sym typeface="Symbol" panose="05050102010706020507" pitchFamily="18" charset="2"/>
              </a:rPr>
              <a:t>b) x + y + 1 = 0 e x = 1 – 2t, y = 2 + 5t</a:t>
            </a:r>
          </a:p>
          <a:p>
            <a:pPr lvl="2" fontAlgn="base">
              <a:spcAft>
                <a:spcPct val="0"/>
              </a:spcAft>
            </a:pPr>
            <a:r>
              <a:rPr lang="pt-BR" altLang="pt-BR" sz="3200">
                <a:solidFill>
                  <a:prstClr val="black"/>
                </a:solidFill>
                <a:sym typeface="Symbol" panose="05050102010706020507" pitchFamily="18" charset="2"/>
              </a:rPr>
              <a:t>r: x + y + 1 = 0  y = -x – 1</a:t>
            </a:r>
          </a:p>
          <a:p>
            <a:pPr lvl="3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3200">
                <a:solidFill>
                  <a:prstClr val="black"/>
                </a:solidFill>
                <a:sym typeface="Symbol" panose="05050102010706020507" pitchFamily="18" charset="2"/>
              </a:rPr>
              <a:t>r:</a:t>
            </a:r>
          </a:p>
          <a:p>
            <a:pPr lvl="2" fontAlgn="base">
              <a:spcAft>
                <a:spcPct val="0"/>
              </a:spcAft>
            </a:pPr>
            <a:endParaRPr lang="pt-BR" altLang="pt-BR" sz="320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lvl="3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3200">
                <a:solidFill>
                  <a:prstClr val="black"/>
                </a:solidFill>
                <a:sym typeface="Symbol" panose="05050102010706020507" pitchFamily="18" charset="2"/>
              </a:rPr>
              <a:t>s:</a:t>
            </a:r>
          </a:p>
        </p:txBody>
      </p:sp>
      <p:sp>
        <p:nvSpPr>
          <p:cNvPr id="86021" name="Text Box 5"/>
          <p:cNvSpPr txBox="1">
            <a:spLocks noChangeArrowheads="1"/>
          </p:cNvSpPr>
          <p:nvPr/>
        </p:nvSpPr>
        <p:spPr bwMode="auto">
          <a:xfrm>
            <a:off x="2690813" y="3378200"/>
            <a:ext cx="1882775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</a:rPr>
              <a:t>y = -x – 1</a:t>
            </a:r>
          </a:p>
        </p:txBody>
      </p:sp>
      <p:sp>
        <p:nvSpPr>
          <p:cNvPr id="86022" name="Text Box 6"/>
          <p:cNvSpPr txBox="1">
            <a:spLocks noChangeArrowheads="1"/>
          </p:cNvSpPr>
          <p:nvPr/>
        </p:nvSpPr>
        <p:spPr bwMode="auto">
          <a:xfrm>
            <a:off x="2690813" y="4581525"/>
            <a:ext cx="1878012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</a:rPr>
              <a:t>x = 1 - 2t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</a:rPr>
              <a:t>y = 2 + 5t</a:t>
            </a:r>
          </a:p>
        </p:txBody>
      </p:sp>
      <p:sp>
        <p:nvSpPr>
          <p:cNvPr id="86023" name="AutoShape 7"/>
          <p:cNvSpPr>
            <a:spLocks noChangeArrowheads="1"/>
          </p:cNvSpPr>
          <p:nvPr/>
        </p:nvSpPr>
        <p:spPr bwMode="auto">
          <a:xfrm>
            <a:off x="5643563" y="3789363"/>
            <a:ext cx="647700" cy="792162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6024" name="AutoShape 8"/>
          <p:cNvSpPr>
            <a:spLocks noChangeArrowheads="1"/>
          </p:cNvSpPr>
          <p:nvPr/>
        </p:nvSpPr>
        <p:spPr bwMode="auto">
          <a:xfrm>
            <a:off x="5643563" y="4713288"/>
            <a:ext cx="647700" cy="792162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6025" name="Text Box 9"/>
          <p:cNvSpPr txBox="1">
            <a:spLocks noChangeArrowheads="1"/>
          </p:cNvSpPr>
          <p:nvPr/>
        </p:nvSpPr>
        <p:spPr bwMode="auto">
          <a:xfrm>
            <a:off x="6362700" y="3857625"/>
            <a:ext cx="207962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</a:rPr>
              <a:t>v</a:t>
            </a:r>
            <a:r>
              <a:rPr lang="en-US" altLang="pt-BR" baseline="-25000">
                <a:solidFill>
                  <a:prstClr val="black"/>
                </a:solidFill>
                <a:latin typeface="Arial" panose="020B0604020202020204" pitchFamily="34" charset="0"/>
              </a:rPr>
              <a:t>1</a:t>
            </a: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</a:rPr>
              <a:t> = (1, -1)</a:t>
            </a:r>
          </a:p>
        </p:txBody>
      </p:sp>
      <p:sp>
        <p:nvSpPr>
          <p:cNvPr id="86026" name="Text Box 10"/>
          <p:cNvSpPr txBox="1">
            <a:spLocks noChangeArrowheads="1"/>
          </p:cNvSpPr>
          <p:nvPr/>
        </p:nvSpPr>
        <p:spPr bwMode="auto">
          <a:xfrm>
            <a:off x="6394450" y="4852988"/>
            <a:ext cx="20796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</a:rPr>
              <a:t>v</a:t>
            </a:r>
            <a:r>
              <a:rPr lang="en-US" altLang="pt-BR" baseline="-25000">
                <a:solidFill>
                  <a:prstClr val="black"/>
                </a:solidFill>
                <a:latin typeface="Arial" panose="020B0604020202020204" pitchFamily="34" charset="0"/>
              </a:rPr>
              <a:t>2</a:t>
            </a: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</a:rPr>
              <a:t> = (-2, 5)</a:t>
            </a:r>
          </a:p>
        </p:txBody>
      </p:sp>
    </p:spTree>
    <p:extLst>
      <p:ext uri="{BB962C8B-B14F-4D97-AF65-F5344CB8AC3E}">
        <p14:creationId xmlns:p14="http://schemas.microsoft.com/office/powerpoint/2010/main" val="30952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Espaço Reservado para Número de Slide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F88370BA-71CC-4855-AF25-81DAD0C1E369}" type="slidenum">
              <a:rPr lang="pt-BR" altLang="pt-BR" sz="1200">
                <a:solidFill>
                  <a:srgbClr val="898989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11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87043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Ângulos entre Retas</a:t>
            </a:r>
          </a:p>
        </p:txBody>
      </p:sp>
      <p:sp>
        <p:nvSpPr>
          <p:cNvPr id="62468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Exemplo (2.57):</a:t>
            </a:r>
          </a:p>
          <a:p>
            <a:pPr lvl="1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3200">
                <a:solidFill>
                  <a:prstClr val="black"/>
                </a:solidFill>
                <a:sym typeface="Symbol" panose="05050102010706020507" pitchFamily="18" charset="2"/>
              </a:rPr>
              <a:t>b)</a:t>
            </a:r>
            <a:r>
              <a:rPr lang="pt-BR" altLang="pt-BR" sz="3200">
                <a:solidFill>
                  <a:prstClr val="black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x + y + 1 = 0 e x = 1 – 2t, y = 2 + 5t</a:t>
            </a:r>
          </a:p>
          <a:p>
            <a:pPr lvl="2" fontAlgn="base">
              <a:spcAft>
                <a:spcPct val="0"/>
              </a:spcAft>
            </a:pPr>
            <a:r>
              <a:rPr lang="pt-BR" altLang="pt-BR" sz="3200">
                <a:solidFill>
                  <a:prstClr val="black"/>
                </a:solidFill>
                <a:sym typeface="Symbol" panose="05050102010706020507" pitchFamily="18" charset="2"/>
              </a:rPr>
              <a:t>cos </a:t>
            </a:r>
            <a:r>
              <a:rPr lang="el-GR" altLang="pt-BR" sz="3200">
                <a:solidFill>
                  <a:prstClr val="black"/>
                </a:solidFill>
                <a:sym typeface="Symbol" panose="05050102010706020507" pitchFamily="18" charset="2"/>
              </a:rPr>
              <a:t>θ</a:t>
            </a:r>
            <a:r>
              <a:rPr lang="pt-BR" altLang="pt-BR" sz="3200">
                <a:solidFill>
                  <a:prstClr val="black"/>
                </a:solidFill>
                <a:sym typeface="Symbol" panose="05050102010706020507" pitchFamily="18" charset="2"/>
              </a:rPr>
              <a:t> = 	   v</a:t>
            </a:r>
            <a:r>
              <a:rPr lang="pt-BR" altLang="pt-BR" sz="3200" baseline="-25000">
                <a:solidFill>
                  <a:prstClr val="black"/>
                </a:solidFill>
                <a:sym typeface="Symbol" panose="05050102010706020507" pitchFamily="18" charset="2"/>
              </a:rPr>
              <a:t>1</a:t>
            </a:r>
            <a:r>
              <a:rPr lang="pt-BR" altLang="pt-BR" sz="3200">
                <a:solidFill>
                  <a:prstClr val="black"/>
                </a:solidFill>
                <a:sym typeface="Symbol" panose="05050102010706020507" pitchFamily="18" charset="2"/>
              </a:rPr>
              <a:t>.v</a:t>
            </a:r>
            <a:r>
              <a:rPr lang="pt-BR" altLang="pt-BR" sz="3200" baseline="-25000">
                <a:solidFill>
                  <a:prstClr val="black"/>
                </a:solidFill>
                <a:sym typeface="Symbol" panose="05050102010706020507" pitchFamily="18" charset="2"/>
              </a:rPr>
              <a:t>2</a:t>
            </a:r>
          </a:p>
          <a:p>
            <a:pPr lvl="2" fontAlgn="base">
              <a:spcAft>
                <a:spcPct val="0"/>
              </a:spcAft>
            </a:pPr>
            <a:endParaRPr lang="pt-BR" altLang="pt-BR" sz="3200" baseline="-2500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lvl="2" fontAlgn="base">
              <a:spcAft>
                <a:spcPct val="0"/>
              </a:spcAft>
            </a:pPr>
            <a:endParaRPr lang="pt-BR" altLang="pt-BR" sz="3200" baseline="-2500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lvl="2" fontAlgn="base">
              <a:spcAft>
                <a:spcPct val="0"/>
              </a:spcAft>
            </a:pPr>
            <a:r>
              <a:rPr lang="pt-BR" altLang="pt-BR" sz="3200">
                <a:solidFill>
                  <a:prstClr val="black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cos </a:t>
            </a:r>
            <a:r>
              <a:rPr lang="el-GR" altLang="pt-BR" sz="3200">
                <a:solidFill>
                  <a:prstClr val="black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θ</a:t>
            </a:r>
            <a:r>
              <a:rPr lang="pt-BR" altLang="pt-BR" sz="3200">
                <a:solidFill>
                  <a:prstClr val="black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= (1, -1).(-2, 5) = -7/58</a:t>
            </a:r>
          </a:p>
          <a:p>
            <a:pPr lvl="2" fontAlgn="base">
              <a:spcAft>
                <a:spcPct val="0"/>
              </a:spcAft>
            </a:pPr>
            <a:endParaRPr lang="pt-BR" altLang="pt-BR" sz="3200">
              <a:solidFill>
                <a:prstClr val="black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lvl="2" fontAlgn="base">
              <a:spcAft>
                <a:spcPct val="0"/>
              </a:spcAft>
            </a:pPr>
            <a:r>
              <a:rPr lang="pt-BR" altLang="pt-BR" sz="3200">
                <a:solidFill>
                  <a:prstClr val="black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 </a:t>
            </a:r>
            <a:r>
              <a:rPr lang="el-GR" altLang="pt-BR" sz="3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θ</a:t>
            </a:r>
            <a:r>
              <a:rPr lang="pt-BR" altLang="pt-BR" sz="3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= cos</a:t>
            </a:r>
            <a:r>
              <a:rPr lang="pt-BR" altLang="pt-BR" sz="3200" baseline="300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-1</a:t>
            </a:r>
            <a:r>
              <a:rPr lang="pt-BR" altLang="pt-BR" sz="3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(</a:t>
            </a:r>
            <a:r>
              <a:rPr lang="pt-BR" altLang="pt-BR" sz="3200">
                <a:solidFill>
                  <a:prstClr val="black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-7/58</a:t>
            </a:r>
            <a:r>
              <a:rPr lang="pt-BR" altLang="pt-BR" sz="3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)</a:t>
            </a:r>
            <a:endParaRPr lang="el-GR" altLang="pt-BR" sz="3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3443288" y="3284538"/>
            <a:ext cx="18494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</a:rPr>
              <a:t>||v</a:t>
            </a:r>
            <a:r>
              <a:rPr lang="en-US" altLang="pt-BR" baseline="-25000">
                <a:solidFill>
                  <a:prstClr val="black"/>
                </a:solidFill>
                <a:latin typeface="Arial" panose="020B0604020202020204" pitchFamily="34" charset="0"/>
              </a:rPr>
              <a:t>1</a:t>
            </a: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</a:rPr>
              <a:t>||.||v</a:t>
            </a:r>
            <a:r>
              <a:rPr lang="en-US" altLang="pt-BR" baseline="-25000">
                <a:solidFill>
                  <a:prstClr val="black"/>
                </a:solidFill>
                <a:latin typeface="Arial" panose="020B0604020202020204" pitchFamily="34" charset="0"/>
              </a:rPr>
              <a:t>2</a:t>
            </a: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</a:rPr>
              <a:t>||</a:t>
            </a:r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3349625" y="3357563"/>
            <a:ext cx="1943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3573463" y="4645025"/>
            <a:ext cx="1646237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2 . 29</a:t>
            </a:r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>
            <a:off x="3348038" y="4722813"/>
            <a:ext cx="2303462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096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9" grpId="0"/>
      <p:bldP spid="62470" grpId="0" animBg="1"/>
      <p:bldP spid="62471" grpId="0"/>
      <p:bldP spid="6247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51774FB-FB6E-4CFA-B7E7-8E0F90F56206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88067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Distância de um Ponto a uma Reta</a:t>
            </a:r>
          </a:p>
        </p:txBody>
      </p:sp>
      <p:sp>
        <p:nvSpPr>
          <p:cNvPr id="88068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A distância de um ponto P(x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, y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) à reta </a:t>
            </a:r>
            <a:r>
              <a:rPr lang="pt-BR" altLang="pt-BR" i="1">
                <a:solidFill>
                  <a:prstClr val="black"/>
                </a:solidFill>
                <a:sym typeface="Symbol" panose="05050102010706020507" pitchFamily="18" charset="2"/>
              </a:rPr>
              <a:t>r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, de equação </a:t>
            </a:r>
            <a:r>
              <a:rPr lang="pt-BR" altLang="pt-BR" i="1">
                <a:solidFill>
                  <a:prstClr val="black"/>
                </a:solidFill>
                <a:sym typeface="Symbol" panose="05050102010706020507" pitchFamily="18" charset="2"/>
              </a:rPr>
              <a:t>y = mx + k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, é definida como a distância de </a:t>
            </a:r>
            <a:r>
              <a:rPr lang="pt-BR" altLang="pt-BR" i="1">
                <a:solidFill>
                  <a:prstClr val="black"/>
                </a:solidFill>
                <a:sym typeface="Symbol" panose="05050102010706020507" pitchFamily="18" charset="2"/>
              </a:rPr>
              <a:t>P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a </a:t>
            </a:r>
            <a:r>
              <a:rPr lang="pt-BR" altLang="pt-BR" i="1">
                <a:solidFill>
                  <a:prstClr val="black"/>
                </a:solidFill>
                <a:sym typeface="Symbol" panose="05050102010706020507" pitchFamily="18" charset="2"/>
              </a:rPr>
              <a:t>A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, onde A(x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1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, y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1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) é o pé da perpendicular baixada de </a:t>
            </a:r>
            <a:r>
              <a:rPr lang="pt-BR" altLang="pt-BR" i="1">
                <a:solidFill>
                  <a:prstClr val="black"/>
                </a:solidFill>
                <a:sym typeface="Symbol" panose="05050102010706020507" pitchFamily="18" charset="2"/>
              </a:rPr>
              <a:t>P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a </a:t>
            </a:r>
            <a:r>
              <a:rPr lang="pt-BR" altLang="pt-BR" i="1">
                <a:solidFill>
                  <a:prstClr val="black"/>
                </a:solidFill>
                <a:sym typeface="Symbol" panose="05050102010706020507" pitchFamily="18" charset="2"/>
              </a:rPr>
              <a:t>r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.</a:t>
            </a:r>
          </a:p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A distância de </a:t>
            </a:r>
            <a:r>
              <a:rPr lang="pt-BR" altLang="pt-BR" i="1">
                <a:solidFill>
                  <a:prstClr val="black"/>
                </a:solidFill>
                <a:sym typeface="Symbol" panose="05050102010706020507" pitchFamily="18" charset="2"/>
              </a:rPr>
              <a:t>P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a </a:t>
            </a:r>
            <a:r>
              <a:rPr lang="pt-BR" altLang="pt-BR" i="1">
                <a:solidFill>
                  <a:prstClr val="black"/>
                </a:solidFill>
                <a:sym typeface="Symbol" panose="05050102010706020507" pitchFamily="18" charset="2"/>
              </a:rPr>
              <a:t>r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é: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d(P, r) = ||PA||</a:t>
            </a:r>
          </a:p>
        </p:txBody>
      </p:sp>
      <p:sp>
        <p:nvSpPr>
          <p:cNvPr id="88069" name="Line 29"/>
          <p:cNvSpPr>
            <a:spLocks noChangeShapeType="1"/>
          </p:cNvSpPr>
          <p:nvPr/>
        </p:nvSpPr>
        <p:spPr bwMode="auto">
          <a:xfrm>
            <a:off x="3059113" y="4292600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8070" name="Line 30"/>
          <p:cNvSpPr>
            <a:spLocks noChangeShapeType="1"/>
          </p:cNvSpPr>
          <p:nvPr/>
        </p:nvSpPr>
        <p:spPr bwMode="auto">
          <a:xfrm>
            <a:off x="5508625" y="3644900"/>
            <a:ext cx="0" cy="2447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8071" name="Line 31"/>
          <p:cNvSpPr>
            <a:spLocks noChangeShapeType="1"/>
          </p:cNvSpPr>
          <p:nvPr/>
        </p:nvSpPr>
        <p:spPr bwMode="auto">
          <a:xfrm>
            <a:off x="5292725" y="5805488"/>
            <a:ext cx="32400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8072" name="Line 32"/>
          <p:cNvSpPr>
            <a:spLocks noChangeShapeType="1"/>
          </p:cNvSpPr>
          <p:nvPr/>
        </p:nvSpPr>
        <p:spPr bwMode="auto">
          <a:xfrm flipH="1">
            <a:off x="5508625" y="4868863"/>
            <a:ext cx="504825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lg" len="lg"/>
            <a:tailEnd type="none"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grpSp>
        <p:nvGrpSpPr>
          <p:cNvPr id="88073" name="Group 35"/>
          <p:cNvGrpSpPr>
            <a:grpSpLocks/>
          </p:cNvGrpSpPr>
          <p:nvPr/>
        </p:nvGrpSpPr>
        <p:grpSpPr bwMode="auto">
          <a:xfrm rot="1646350">
            <a:off x="6804025" y="4149725"/>
            <a:ext cx="1296988" cy="2160588"/>
            <a:chOff x="4286" y="2296"/>
            <a:chExt cx="817" cy="1361"/>
          </a:xfrm>
        </p:grpSpPr>
        <p:sp>
          <p:nvSpPr>
            <p:cNvPr id="88080" name="Line 33"/>
            <p:cNvSpPr>
              <a:spLocks noChangeShapeType="1"/>
            </p:cNvSpPr>
            <p:nvPr/>
          </p:nvSpPr>
          <p:spPr bwMode="auto">
            <a:xfrm>
              <a:off x="4286" y="2296"/>
              <a:ext cx="0" cy="136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t-BR" sz="1200">
                <a:solidFill>
                  <a:srgbClr val="898989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8081" name="Line 34"/>
            <p:cNvSpPr>
              <a:spLocks noChangeShapeType="1"/>
            </p:cNvSpPr>
            <p:nvPr/>
          </p:nvSpPr>
          <p:spPr bwMode="auto">
            <a:xfrm>
              <a:off x="4286" y="2886"/>
              <a:ext cx="8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pt-BR" sz="1200">
                <a:solidFill>
                  <a:srgbClr val="898989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88074" name="Line 36"/>
          <p:cNvSpPr>
            <a:spLocks noChangeShapeType="1"/>
          </p:cNvSpPr>
          <p:nvPr/>
        </p:nvSpPr>
        <p:spPr bwMode="auto">
          <a:xfrm>
            <a:off x="6011863" y="4868863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8075" name="Text Box 37"/>
          <p:cNvSpPr txBox="1">
            <a:spLocks noChangeArrowheads="1"/>
          </p:cNvSpPr>
          <p:nvPr/>
        </p:nvSpPr>
        <p:spPr bwMode="auto">
          <a:xfrm>
            <a:off x="6567488" y="4529138"/>
            <a:ext cx="3365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sp>
        <p:nvSpPr>
          <p:cNvPr id="88076" name="Text Box 38"/>
          <p:cNvSpPr txBox="1">
            <a:spLocks noChangeArrowheads="1"/>
          </p:cNvSpPr>
          <p:nvPr/>
        </p:nvSpPr>
        <p:spPr bwMode="auto">
          <a:xfrm>
            <a:off x="8151813" y="5032375"/>
            <a:ext cx="3365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</a:p>
        </p:txBody>
      </p:sp>
      <p:sp>
        <p:nvSpPr>
          <p:cNvPr id="88077" name="Oval 39"/>
          <p:cNvSpPr>
            <a:spLocks noChangeArrowheads="1"/>
          </p:cNvSpPr>
          <p:nvPr/>
        </p:nvSpPr>
        <p:spPr bwMode="auto">
          <a:xfrm>
            <a:off x="8101013" y="5373688"/>
            <a:ext cx="73025" cy="71437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</a:endParaRPr>
          </a:p>
        </p:txBody>
      </p:sp>
      <p:sp>
        <p:nvSpPr>
          <p:cNvPr id="88078" name="Text Box 40"/>
          <p:cNvSpPr txBox="1">
            <a:spLocks noChangeArrowheads="1"/>
          </p:cNvSpPr>
          <p:nvPr/>
        </p:nvSpPr>
        <p:spPr bwMode="auto">
          <a:xfrm>
            <a:off x="5997575" y="5149850"/>
            <a:ext cx="374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</p:txBody>
      </p:sp>
      <p:sp>
        <p:nvSpPr>
          <p:cNvPr id="88079" name="Text Box 41"/>
          <p:cNvSpPr txBox="1">
            <a:spLocks noChangeArrowheads="1"/>
          </p:cNvSpPr>
          <p:nvPr/>
        </p:nvSpPr>
        <p:spPr bwMode="auto">
          <a:xfrm>
            <a:off x="5867400" y="5799138"/>
            <a:ext cx="311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3663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1A3927E-C886-44A6-92C4-7076A0D5A0A1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89091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Distância de um Ponto a uma Reta</a:t>
            </a:r>
          </a:p>
        </p:txBody>
      </p:sp>
      <p:sp>
        <p:nvSpPr>
          <p:cNvPr id="89092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Como o vetor (1, m) tem a mesma direção de </a:t>
            </a:r>
            <a:r>
              <a:rPr lang="pt-BR" altLang="pt-BR" i="1">
                <a:solidFill>
                  <a:prstClr val="black"/>
                </a:solidFill>
                <a:sym typeface="Symbol" panose="05050102010706020507" pitchFamily="18" charset="2"/>
              </a:rPr>
              <a:t>r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, então os vetores PA =(x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1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-x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, y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1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-y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) e (-m, 1) têm a mesma direção</a:t>
            </a:r>
          </a:p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Logo, existe um número real </a:t>
            </a:r>
            <a:r>
              <a:rPr lang="pt-BR" altLang="pt-BR" i="1">
                <a:solidFill>
                  <a:prstClr val="black"/>
                </a:solidFill>
                <a:sym typeface="Symbol" panose="05050102010706020507" pitchFamily="18" charset="2"/>
              </a:rPr>
              <a:t>t 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tal que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PA = t(-m, 1)</a:t>
            </a:r>
          </a:p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Assim, d(P, r) = ||PA|| = ||t(-m, 1)|| =</a:t>
            </a:r>
          </a:p>
          <a:p>
            <a:pPr fontAlgn="base">
              <a:spcAft>
                <a:spcPct val="0"/>
              </a:spcAft>
              <a:buFont typeface="Arial" panose="020B0604020202020204" pitchFamily="34" charset="0"/>
              <a:buNone/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				  = |t|√m</a:t>
            </a:r>
            <a:r>
              <a:rPr lang="pt-BR" altLang="pt-BR" baseline="30000">
                <a:solidFill>
                  <a:prstClr val="black"/>
                </a:solidFill>
                <a:sym typeface="Symbol" panose="05050102010706020507" pitchFamily="18" charset="2"/>
              </a:rPr>
              <a:t>2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+ 1</a:t>
            </a:r>
          </a:p>
          <a:p>
            <a:pPr lvl="2"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Assim, d(P, r) estará definido se conhecermos t</a:t>
            </a:r>
          </a:p>
        </p:txBody>
      </p:sp>
      <p:sp>
        <p:nvSpPr>
          <p:cNvPr id="89093" name="Line 17"/>
          <p:cNvSpPr>
            <a:spLocks noChangeShapeType="1"/>
          </p:cNvSpPr>
          <p:nvPr/>
        </p:nvSpPr>
        <p:spPr bwMode="auto">
          <a:xfrm>
            <a:off x="1546225" y="3789363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9094" name="Line 18"/>
          <p:cNvSpPr>
            <a:spLocks noChangeShapeType="1"/>
          </p:cNvSpPr>
          <p:nvPr/>
        </p:nvSpPr>
        <p:spPr bwMode="auto">
          <a:xfrm>
            <a:off x="4211638" y="2205038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9095" name="Line 19"/>
          <p:cNvSpPr>
            <a:spLocks noChangeShapeType="1"/>
          </p:cNvSpPr>
          <p:nvPr/>
        </p:nvSpPr>
        <p:spPr bwMode="auto">
          <a:xfrm>
            <a:off x="3995738" y="4365625"/>
            <a:ext cx="433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9096" name="Line 20"/>
          <p:cNvSpPr>
            <a:spLocks noChangeShapeType="1"/>
          </p:cNvSpPr>
          <p:nvPr/>
        </p:nvSpPr>
        <p:spPr bwMode="auto">
          <a:xfrm>
            <a:off x="4643438" y="5013325"/>
            <a:ext cx="11525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887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D1E6147-8976-4E3A-BD51-398FE4994126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90115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Distância de um Ponto a uma Reta</a:t>
            </a:r>
          </a:p>
        </p:txBody>
      </p:sp>
      <p:sp>
        <p:nvSpPr>
          <p:cNvPr id="90116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Cálculo de t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PA = (x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1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– x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, y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1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– y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) = t(-m, 1)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Logo:</a:t>
            </a:r>
          </a:p>
          <a:p>
            <a:pPr lvl="2"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x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1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= x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– tm</a:t>
            </a:r>
          </a:p>
          <a:p>
            <a:pPr lvl="2"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y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1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= y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+ t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Como (x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1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, y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1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) pertence à reta </a:t>
            </a:r>
            <a:r>
              <a:rPr lang="pt-BR" altLang="pt-BR" i="1">
                <a:solidFill>
                  <a:prstClr val="black"/>
                </a:solidFill>
                <a:sym typeface="Symbol" panose="05050102010706020507" pitchFamily="18" charset="2"/>
              </a:rPr>
              <a:t>r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, então deve valer:</a:t>
            </a:r>
          </a:p>
          <a:p>
            <a:pPr lvl="2"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y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+ t = m(x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– tm) + k</a:t>
            </a:r>
          </a:p>
          <a:p>
            <a:pPr lvl="2"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 t = (-y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+ mx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+ k) / (1 + m</a:t>
            </a:r>
            <a:r>
              <a:rPr lang="pt-BR" altLang="pt-BR" baseline="30000">
                <a:solidFill>
                  <a:prstClr val="black"/>
                </a:solidFill>
                <a:sym typeface="Symbol" panose="05050102010706020507" pitchFamily="18" charset="2"/>
              </a:rPr>
              <a:t>2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)</a:t>
            </a:r>
          </a:p>
        </p:txBody>
      </p:sp>
      <p:sp>
        <p:nvSpPr>
          <p:cNvPr id="90117" name="Line 4"/>
          <p:cNvSpPr>
            <a:spLocks noChangeShapeType="1"/>
          </p:cNvSpPr>
          <p:nvPr/>
        </p:nvSpPr>
        <p:spPr bwMode="auto">
          <a:xfrm>
            <a:off x="1546225" y="2276475"/>
            <a:ext cx="4333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27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1F82A8A-2005-4FF4-9C86-6EE96AFDC0FE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91139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Distância de um Ponto a uma Reta</a:t>
            </a:r>
          </a:p>
        </p:txBody>
      </p:sp>
      <p:sp>
        <p:nvSpPr>
          <p:cNvPr id="91140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Como d(P, r) = |t|√1 + m</a:t>
            </a:r>
            <a:r>
              <a:rPr lang="pt-BR" altLang="pt-BR" baseline="30000">
                <a:solidFill>
                  <a:prstClr val="black"/>
                </a:solidFill>
                <a:sym typeface="Symbol" panose="05050102010706020507" pitchFamily="18" charset="2"/>
              </a:rPr>
              <a:t>2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, temos: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d(P, r) = |(-y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+ mx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+ k) / (1 + m</a:t>
            </a:r>
            <a:r>
              <a:rPr lang="pt-BR" altLang="pt-BR" baseline="30000">
                <a:solidFill>
                  <a:prstClr val="black"/>
                </a:solidFill>
                <a:sym typeface="Symbol" panose="05050102010706020507" pitchFamily="18" charset="2"/>
              </a:rPr>
              <a:t>2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)|.√1+m</a:t>
            </a:r>
            <a:r>
              <a:rPr lang="pt-BR" altLang="pt-BR" baseline="30000">
                <a:solidFill>
                  <a:prstClr val="black"/>
                </a:solidFill>
                <a:sym typeface="Symbol" panose="05050102010706020507" pitchFamily="18" charset="2"/>
              </a:rPr>
              <a:t>2</a:t>
            </a:r>
          </a:p>
          <a:p>
            <a:pPr fontAlgn="base">
              <a:spcAft>
                <a:spcPct val="0"/>
              </a:spcAft>
            </a:pPr>
            <a:endParaRPr lang="pt-BR" altLang="pt-BR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Ou seja: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d(P, r) = |(-y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+ mx</a:t>
            </a:r>
            <a:r>
              <a:rPr lang="pt-BR" altLang="pt-BR" baseline="-25000">
                <a:solidFill>
                  <a:prstClr val="black"/>
                </a:solidFill>
                <a:sym typeface="Symbol" panose="05050102010706020507" pitchFamily="18" charset="2"/>
              </a:rPr>
              <a:t>0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+ k)| / √1+m</a:t>
            </a:r>
            <a:r>
              <a:rPr lang="pt-BR" altLang="pt-BR" baseline="30000">
                <a:solidFill>
                  <a:prstClr val="black"/>
                </a:solidFill>
                <a:sym typeface="Symbol" panose="05050102010706020507" pitchFamily="18" charset="2"/>
              </a:rPr>
              <a:t>2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pt-BR" altLang="pt-BR">
              <a:solidFill>
                <a:prstClr val="black"/>
              </a:solidFill>
              <a:sym typeface="Symbol" panose="05050102010706020507" pitchFamily="18" charset="2"/>
            </a:endParaRPr>
          </a:p>
        </p:txBody>
      </p:sp>
      <p:sp>
        <p:nvSpPr>
          <p:cNvPr id="91141" name="Line 5"/>
          <p:cNvSpPr>
            <a:spLocks noChangeShapeType="1"/>
          </p:cNvSpPr>
          <p:nvPr/>
        </p:nvSpPr>
        <p:spPr bwMode="auto">
          <a:xfrm>
            <a:off x="4211638" y="1773238"/>
            <a:ext cx="12239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659563" y="2276475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91143" name="Line 7"/>
          <p:cNvSpPr>
            <a:spLocks noChangeShapeType="1"/>
          </p:cNvSpPr>
          <p:nvPr/>
        </p:nvSpPr>
        <p:spPr bwMode="auto">
          <a:xfrm>
            <a:off x="5435600" y="4005263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682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z="4000" smtClean="0"/>
              <a:t>Distância de um Ponto a uma Reta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388" y="1600200"/>
            <a:ext cx="8964612" cy="4525963"/>
          </a:xfrm>
        </p:spPr>
        <p:txBody>
          <a:bodyPr/>
          <a:lstStyle/>
          <a:p>
            <a:pPr>
              <a:defRPr/>
            </a:pPr>
            <a:r>
              <a:rPr lang="pt-BR" sz="2000" dirty="0" smtClean="0"/>
              <a:t>Exemplo (2.61): Determine a distância entre as retas 2x-y=6 e 2x-y=-1</a:t>
            </a:r>
          </a:p>
          <a:p>
            <a:pPr>
              <a:defRPr/>
            </a:pPr>
            <a:r>
              <a:rPr lang="pt-BR" sz="2000" b="1" dirty="0" smtClean="0"/>
              <a:t>Solução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sz="2000" dirty="0"/>
              <a:t> </a:t>
            </a:r>
            <a:r>
              <a:rPr lang="pt-BR" sz="2000" dirty="0" smtClean="0"/>
              <a:t>     Retas =&gt; 2x – y = 6 e 2x – y = -1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sz="2000" dirty="0"/>
              <a:t> </a:t>
            </a:r>
            <a:r>
              <a:rPr lang="pt-BR" sz="2000" dirty="0" smtClean="0"/>
              <a:t>     Deve-se calcular a distância de um ponto qualquer de uma das retas à outra reta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sz="2000" dirty="0"/>
              <a:t> </a:t>
            </a:r>
            <a:r>
              <a:rPr lang="pt-BR" sz="2000" dirty="0" smtClean="0"/>
              <a:t>     Tomando como base um ponto da reta 2x – y = 6, onde x = 0, então: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sz="2000" dirty="0"/>
              <a:t> </a:t>
            </a:r>
            <a:r>
              <a:rPr lang="pt-BR" sz="2000" dirty="0" smtClean="0"/>
              <a:t>     2.0 – y = 6 =&gt; y = -6, então o ponto é P(0, -6)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sz="2000" dirty="0"/>
              <a:t> </a:t>
            </a:r>
            <a:r>
              <a:rPr lang="pt-BR" sz="2000" dirty="0" smtClean="0"/>
              <a:t>     Com base na reta y = 2x + 1</a:t>
            </a: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pt-BR" sz="2000" dirty="0"/>
              <a:t> </a:t>
            </a:r>
            <a:r>
              <a:rPr lang="pt-BR" sz="2000" dirty="0" smtClean="0"/>
              <a:t>     d(</a:t>
            </a:r>
            <a:r>
              <a:rPr lang="pt-BR" sz="2000" dirty="0" err="1" smtClean="0"/>
              <a:t>P,r</a:t>
            </a:r>
            <a:r>
              <a:rPr lang="pt-BR" sz="2000" dirty="0" smtClean="0"/>
              <a:t>) = </a:t>
            </a:r>
            <a:r>
              <a:rPr lang="pt-BR" sz="2000" u="sng" dirty="0" smtClean="0"/>
              <a:t>|-y</a:t>
            </a:r>
            <a:r>
              <a:rPr lang="pt-BR" sz="2000" u="sng" baseline="-25000" dirty="0" smtClean="0"/>
              <a:t>0 </a:t>
            </a:r>
            <a:r>
              <a:rPr lang="pt-BR" sz="2000" u="sng" dirty="0" smtClean="0"/>
              <a:t>+ mx</a:t>
            </a:r>
            <a:r>
              <a:rPr lang="pt-BR" sz="2000" u="sng" baseline="-25000" dirty="0" smtClean="0"/>
              <a:t>0</a:t>
            </a:r>
            <a:r>
              <a:rPr lang="pt-BR" sz="2000" u="sng" dirty="0" smtClean="0"/>
              <a:t> + k|</a:t>
            </a:r>
            <a:r>
              <a:rPr lang="pt-BR" sz="2000" baseline="-25000" dirty="0" smtClean="0"/>
              <a:t> </a:t>
            </a:r>
            <a:r>
              <a:rPr lang="pt-BR" sz="2000" dirty="0" smtClean="0"/>
              <a:t>= </a:t>
            </a:r>
            <a:r>
              <a:rPr lang="pt-BR" sz="2000" u="sng" dirty="0" smtClean="0"/>
              <a:t>|6</a:t>
            </a:r>
            <a:r>
              <a:rPr lang="pt-BR" sz="2000" u="sng" dirty="0"/>
              <a:t> </a:t>
            </a:r>
            <a:r>
              <a:rPr lang="pt-BR" sz="2000" u="sng" dirty="0" smtClean="0"/>
              <a:t>+ 2.0 + 1|</a:t>
            </a:r>
            <a:r>
              <a:rPr lang="pt-BR" sz="2000" baseline="-25000" dirty="0" smtClean="0"/>
              <a:t> </a:t>
            </a:r>
            <a:r>
              <a:rPr lang="pt-BR" sz="2000" dirty="0" smtClean="0"/>
              <a:t>= </a:t>
            </a:r>
            <a:r>
              <a:rPr lang="pt-BR" sz="2000" u="sng" dirty="0" smtClean="0"/>
              <a:t>|7|</a:t>
            </a:r>
            <a:r>
              <a:rPr lang="pt-BR" sz="2000" baseline="-25000" dirty="0" smtClean="0"/>
              <a:t> </a:t>
            </a:r>
            <a:r>
              <a:rPr lang="pt-BR" sz="2000" dirty="0" smtClean="0"/>
              <a:t>= </a:t>
            </a:r>
            <a:r>
              <a:rPr lang="pt-BR" sz="2000" u="sng" dirty="0" smtClean="0"/>
              <a:t>7</a:t>
            </a:r>
            <a:r>
              <a:rPr lang="pt-BR" sz="2000" baseline="-25000" dirty="0" smtClean="0"/>
              <a:t> </a:t>
            </a:r>
            <a:r>
              <a:rPr lang="pt-BR" sz="2000" dirty="0" smtClean="0"/>
              <a:t>= </a:t>
            </a:r>
            <a:r>
              <a:rPr lang="pt-BR" sz="2000" u="sng" dirty="0" smtClean="0"/>
              <a:t>7√5 </a:t>
            </a:r>
            <a:endParaRPr lang="pt-BR" sz="2000" dirty="0" smtClean="0"/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  <a:defRPr/>
            </a:pPr>
            <a:r>
              <a:rPr lang="pt-BR" sz="2000" baseline="-25000" dirty="0"/>
              <a:t>	</a:t>
            </a:r>
            <a:r>
              <a:rPr lang="pt-BR" sz="2000" baseline="-25000" dirty="0" smtClean="0"/>
              <a:t>         </a:t>
            </a:r>
            <a:r>
              <a:rPr lang="pt-BR" sz="2000" dirty="0" smtClean="0"/>
              <a:t>√1 + m</a:t>
            </a:r>
            <a:r>
              <a:rPr lang="pt-BR" sz="2000" baseline="30000" dirty="0" smtClean="0"/>
              <a:t>2                            </a:t>
            </a:r>
            <a:r>
              <a:rPr lang="pt-BR" sz="2000" dirty="0" smtClean="0"/>
              <a:t>√1 + 2</a:t>
            </a:r>
            <a:r>
              <a:rPr lang="pt-BR" sz="2000" baseline="30000" dirty="0" smtClean="0"/>
              <a:t>2                </a:t>
            </a:r>
            <a:r>
              <a:rPr lang="pt-BR" sz="2000" dirty="0" smtClean="0"/>
              <a:t>√5</a:t>
            </a:r>
            <a:r>
              <a:rPr lang="pt-BR" sz="2000" baseline="30000" dirty="0" smtClean="0"/>
              <a:t>     </a:t>
            </a:r>
            <a:r>
              <a:rPr lang="pt-BR" sz="2000" dirty="0" smtClean="0"/>
              <a:t>√5     5</a:t>
            </a:r>
            <a:r>
              <a:rPr lang="pt-BR" sz="2000" baseline="30000" dirty="0" smtClean="0"/>
              <a:t> </a:t>
            </a:r>
            <a:r>
              <a:rPr lang="pt-BR" sz="2000" baseline="-25000" dirty="0" smtClean="0"/>
              <a:t>	</a:t>
            </a:r>
            <a:endParaRPr lang="pt-BR" sz="2000" baseline="-25000" dirty="0"/>
          </a:p>
        </p:txBody>
      </p:sp>
      <p:sp>
        <p:nvSpPr>
          <p:cNvPr id="9216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F03E485-E2C2-447E-BE1E-6CC2C54E030E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114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Espaço Reservado para Número de Slide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925369EF-9C11-4DA1-9448-86B3E4F2C5AD}" type="slidenum">
              <a:rPr lang="pt-BR" altLang="pt-BR" sz="1200">
                <a:solidFill>
                  <a:srgbClr val="898989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17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93187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Exercícios Sugeridos</a:t>
            </a:r>
          </a:p>
        </p:txBody>
      </p:sp>
      <p:sp>
        <p:nvSpPr>
          <p:cNvPr id="93188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 sz="2800">
                <a:solidFill>
                  <a:prstClr val="black"/>
                </a:solidFill>
                <a:sym typeface="Symbol" panose="05050102010706020507" pitchFamily="18" charset="2"/>
              </a:rPr>
              <a:t>2.6, 2.14, 2.29, 2.33, 2.39, 2.40, 2.41, 2.46, 2.50, 2.51</a:t>
            </a:r>
          </a:p>
        </p:txBody>
      </p:sp>
    </p:spTree>
    <p:extLst>
      <p:ext uri="{BB962C8B-B14F-4D97-AF65-F5344CB8AC3E}">
        <p14:creationId xmlns:p14="http://schemas.microsoft.com/office/powerpoint/2010/main" val="95212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D1A7A9-D2B3-4595-913F-B90BB96DD9CD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94211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mtClean="0"/>
              <a:t>A Seguir....</a:t>
            </a:r>
          </a:p>
        </p:txBody>
      </p:sp>
      <p:sp>
        <p:nvSpPr>
          <p:cNvPr id="94212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O Espaço...</a:t>
            </a:r>
          </a:p>
        </p:txBody>
      </p:sp>
    </p:spTree>
    <p:extLst>
      <p:ext uri="{BB962C8B-B14F-4D97-AF65-F5344CB8AC3E}">
        <p14:creationId xmlns:p14="http://schemas.microsoft.com/office/powerpoint/2010/main" val="224348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Sumário</a:t>
            </a:r>
          </a:p>
        </p:txBody>
      </p:sp>
      <p:sp>
        <p:nvSpPr>
          <p:cNvPr id="77827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smtClean="0"/>
              <a:t>O plano</a:t>
            </a:r>
          </a:p>
          <a:p>
            <a:pPr lvl="1"/>
            <a:r>
              <a:rPr lang="pt-BR" altLang="pt-BR" smtClean="0"/>
              <a:t>Ângulo entre Retas</a:t>
            </a:r>
          </a:p>
          <a:p>
            <a:pPr lvl="1"/>
            <a:r>
              <a:rPr lang="pt-BR" altLang="pt-BR" smtClean="0"/>
              <a:t>Distância de um Ponto a uma Reta</a:t>
            </a:r>
          </a:p>
          <a:p>
            <a:pPr lvl="1"/>
            <a:endParaRPr lang="pt-BR" altLang="pt-BR" smtClean="0"/>
          </a:p>
          <a:p>
            <a:pPr lvl="1"/>
            <a:endParaRPr lang="pt-BR" altLang="pt-BR" smtClean="0"/>
          </a:p>
        </p:txBody>
      </p:sp>
      <p:sp>
        <p:nvSpPr>
          <p:cNvPr id="77828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2A12E7D-21FA-4A77-9EA1-6FD8DCED5703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72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456C3F5-584C-4FEF-9292-CA3D3BA4489C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78851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Ângulos entre Retas</a:t>
            </a:r>
          </a:p>
        </p:txBody>
      </p:sp>
      <p:sp>
        <p:nvSpPr>
          <p:cNvPr id="78852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Exemplo: Determine o menor dos ângulos entre as retas </a:t>
            </a:r>
            <a:r>
              <a:rPr lang="pt-BR" altLang="pt-BR" i="1">
                <a:solidFill>
                  <a:prstClr val="black"/>
                </a:solidFill>
                <a:sym typeface="Symbol" panose="05050102010706020507" pitchFamily="18" charset="2"/>
              </a:rPr>
              <a:t>r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 e </a:t>
            </a:r>
            <a:r>
              <a:rPr lang="pt-BR" altLang="pt-BR" i="1">
                <a:solidFill>
                  <a:prstClr val="black"/>
                </a:solidFill>
                <a:sym typeface="Symbol" panose="05050102010706020507" pitchFamily="18" charset="2"/>
              </a:rPr>
              <a:t>s</a:t>
            </a: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, cujas equações são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y = 2x – 2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y = -x + 4</a:t>
            </a:r>
          </a:p>
        </p:txBody>
      </p:sp>
      <p:sp>
        <p:nvSpPr>
          <p:cNvPr id="78853" name="Line 4"/>
          <p:cNvSpPr>
            <a:spLocks noChangeShapeType="1"/>
          </p:cNvSpPr>
          <p:nvPr/>
        </p:nvSpPr>
        <p:spPr bwMode="auto">
          <a:xfrm>
            <a:off x="4427538" y="3141663"/>
            <a:ext cx="0" cy="29511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54" name="Line 5"/>
          <p:cNvSpPr>
            <a:spLocks noChangeShapeType="1"/>
          </p:cNvSpPr>
          <p:nvPr/>
        </p:nvSpPr>
        <p:spPr bwMode="auto">
          <a:xfrm>
            <a:off x="3059113" y="5229225"/>
            <a:ext cx="47529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55" name="Line 6"/>
          <p:cNvSpPr>
            <a:spLocks noChangeShapeType="1"/>
          </p:cNvSpPr>
          <p:nvPr/>
        </p:nvSpPr>
        <p:spPr bwMode="auto">
          <a:xfrm>
            <a:off x="4716463" y="50847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56" name="Line 7"/>
          <p:cNvSpPr>
            <a:spLocks noChangeShapeType="1"/>
          </p:cNvSpPr>
          <p:nvPr/>
        </p:nvSpPr>
        <p:spPr bwMode="auto">
          <a:xfrm>
            <a:off x="5003800" y="50847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57" name="Line 8"/>
          <p:cNvSpPr>
            <a:spLocks noChangeShapeType="1"/>
          </p:cNvSpPr>
          <p:nvPr/>
        </p:nvSpPr>
        <p:spPr bwMode="auto">
          <a:xfrm>
            <a:off x="5292725" y="50847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58" name="Line 9"/>
          <p:cNvSpPr>
            <a:spLocks noChangeShapeType="1"/>
          </p:cNvSpPr>
          <p:nvPr/>
        </p:nvSpPr>
        <p:spPr bwMode="auto">
          <a:xfrm>
            <a:off x="5580063" y="50847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59" name="Line 10"/>
          <p:cNvSpPr>
            <a:spLocks noChangeShapeType="1"/>
          </p:cNvSpPr>
          <p:nvPr/>
        </p:nvSpPr>
        <p:spPr bwMode="auto">
          <a:xfrm>
            <a:off x="5867400" y="50847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60" name="Line 11"/>
          <p:cNvSpPr>
            <a:spLocks noChangeShapeType="1"/>
          </p:cNvSpPr>
          <p:nvPr/>
        </p:nvSpPr>
        <p:spPr bwMode="auto">
          <a:xfrm>
            <a:off x="6156325" y="50847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61" name="Line 12"/>
          <p:cNvSpPr>
            <a:spLocks noChangeShapeType="1"/>
          </p:cNvSpPr>
          <p:nvPr/>
        </p:nvSpPr>
        <p:spPr bwMode="auto">
          <a:xfrm>
            <a:off x="6443663" y="50847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62" name="Line 13"/>
          <p:cNvSpPr>
            <a:spLocks noChangeShapeType="1"/>
          </p:cNvSpPr>
          <p:nvPr/>
        </p:nvSpPr>
        <p:spPr bwMode="auto">
          <a:xfrm>
            <a:off x="3276600" y="50847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63" name="Line 14"/>
          <p:cNvSpPr>
            <a:spLocks noChangeShapeType="1"/>
          </p:cNvSpPr>
          <p:nvPr/>
        </p:nvSpPr>
        <p:spPr bwMode="auto">
          <a:xfrm>
            <a:off x="3563938" y="50847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64" name="Line 15"/>
          <p:cNvSpPr>
            <a:spLocks noChangeShapeType="1"/>
          </p:cNvSpPr>
          <p:nvPr/>
        </p:nvSpPr>
        <p:spPr bwMode="auto">
          <a:xfrm>
            <a:off x="3852863" y="50847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65" name="Line 16"/>
          <p:cNvSpPr>
            <a:spLocks noChangeShapeType="1"/>
          </p:cNvSpPr>
          <p:nvPr/>
        </p:nvSpPr>
        <p:spPr bwMode="auto">
          <a:xfrm>
            <a:off x="4140200" y="5084763"/>
            <a:ext cx="0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66" name="Line 18"/>
          <p:cNvSpPr>
            <a:spLocks noChangeShapeType="1"/>
          </p:cNvSpPr>
          <p:nvPr/>
        </p:nvSpPr>
        <p:spPr bwMode="auto">
          <a:xfrm>
            <a:off x="4284663" y="4941888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67" name="Line 19"/>
          <p:cNvSpPr>
            <a:spLocks noChangeShapeType="1"/>
          </p:cNvSpPr>
          <p:nvPr/>
        </p:nvSpPr>
        <p:spPr bwMode="auto">
          <a:xfrm>
            <a:off x="4284663" y="4652963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68" name="Line 20"/>
          <p:cNvSpPr>
            <a:spLocks noChangeShapeType="1"/>
          </p:cNvSpPr>
          <p:nvPr/>
        </p:nvSpPr>
        <p:spPr bwMode="auto">
          <a:xfrm>
            <a:off x="4284663" y="4365625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69" name="Line 21"/>
          <p:cNvSpPr>
            <a:spLocks noChangeShapeType="1"/>
          </p:cNvSpPr>
          <p:nvPr/>
        </p:nvSpPr>
        <p:spPr bwMode="auto">
          <a:xfrm>
            <a:off x="4284663" y="407670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70" name="Line 22"/>
          <p:cNvSpPr>
            <a:spLocks noChangeShapeType="1"/>
          </p:cNvSpPr>
          <p:nvPr/>
        </p:nvSpPr>
        <p:spPr bwMode="auto">
          <a:xfrm>
            <a:off x="4284663" y="3787775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71" name="Line 23"/>
          <p:cNvSpPr>
            <a:spLocks noChangeShapeType="1"/>
          </p:cNvSpPr>
          <p:nvPr/>
        </p:nvSpPr>
        <p:spPr bwMode="auto">
          <a:xfrm>
            <a:off x="4284663" y="3500438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72" name="Line 25"/>
          <p:cNvSpPr>
            <a:spLocks noChangeShapeType="1"/>
          </p:cNvSpPr>
          <p:nvPr/>
        </p:nvSpPr>
        <p:spPr bwMode="auto">
          <a:xfrm>
            <a:off x="4284663" y="5803900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73" name="Line 26"/>
          <p:cNvSpPr>
            <a:spLocks noChangeShapeType="1"/>
          </p:cNvSpPr>
          <p:nvPr/>
        </p:nvSpPr>
        <p:spPr bwMode="auto">
          <a:xfrm>
            <a:off x="4284663" y="5516563"/>
            <a:ext cx="2873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74" name="Line 27"/>
          <p:cNvSpPr>
            <a:spLocks noChangeShapeType="1"/>
          </p:cNvSpPr>
          <p:nvPr/>
        </p:nvSpPr>
        <p:spPr bwMode="auto">
          <a:xfrm flipV="1">
            <a:off x="4284663" y="3357563"/>
            <a:ext cx="1366837" cy="273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75" name="Text Box 28"/>
          <p:cNvSpPr txBox="1">
            <a:spLocks noChangeArrowheads="1"/>
          </p:cNvSpPr>
          <p:nvPr/>
        </p:nvSpPr>
        <p:spPr bwMode="auto">
          <a:xfrm>
            <a:off x="5651500" y="3141663"/>
            <a:ext cx="260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</a:p>
        </p:txBody>
      </p:sp>
      <p:sp>
        <p:nvSpPr>
          <p:cNvPr id="78876" name="Line 29"/>
          <p:cNvSpPr>
            <a:spLocks noChangeShapeType="1"/>
          </p:cNvSpPr>
          <p:nvPr/>
        </p:nvSpPr>
        <p:spPr bwMode="auto">
          <a:xfrm>
            <a:off x="3924300" y="3573463"/>
            <a:ext cx="2160588" cy="2160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8877" name="Text Box 30"/>
          <p:cNvSpPr txBox="1">
            <a:spLocks noChangeArrowheads="1"/>
          </p:cNvSpPr>
          <p:nvPr/>
        </p:nvSpPr>
        <p:spPr bwMode="auto">
          <a:xfrm>
            <a:off x="3851275" y="3213100"/>
            <a:ext cx="2984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1800" i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</a:p>
        </p:txBody>
      </p:sp>
      <p:sp>
        <p:nvSpPr>
          <p:cNvPr id="78878" name="Text Box 32"/>
          <p:cNvSpPr txBox="1">
            <a:spLocks noChangeArrowheads="1"/>
          </p:cNvSpPr>
          <p:nvPr/>
        </p:nvSpPr>
        <p:spPr bwMode="auto">
          <a:xfrm>
            <a:off x="6300788" y="2892425"/>
            <a:ext cx="2214562" cy="1927225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2400">
                <a:solidFill>
                  <a:prstClr val="black"/>
                </a:solidFill>
                <a:latin typeface="Arial" panose="020B0604020202020204" pitchFamily="34" charset="0"/>
              </a:rPr>
              <a:t>Observe que o problema é igual a achar o ângulo entre vetores!!</a:t>
            </a:r>
          </a:p>
        </p:txBody>
      </p:sp>
    </p:spTree>
    <p:extLst>
      <p:ext uri="{BB962C8B-B14F-4D97-AF65-F5344CB8AC3E}">
        <p14:creationId xmlns:p14="http://schemas.microsoft.com/office/powerpoint/2010/main" val="15857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Espaço Reservado para Número de Slide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A6F3375B-253C-4E56-98CE-6AA227B5EA0B}" type="slidenum">
              <a:rPr lang="pt-BR" altLang="pt-BR" sz="1200">
                <a:solidFill>
                  <a:srgbClr val="898989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4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79875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Ângulos entre Retas</a:t>
            </a:r>
          </a:p>
        </p:txBody>
      </p:sp>
      <p:sp>
        <p:nvSpPr>
          <p:cNvPr id="79876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Que vetores então?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r: y = 2x – 2</a:t>
            </a: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pt-BR" altLang="pt-BR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endParaRPr lang="pt-BR" altLang="pt-BR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lvl="1" fontAlgn="base">
              <a:spcAft>
                <a:spcPct val="0"/>
              </a:spcAft>
              <a:buFont typeface="Wingdings" panose="05000000000000000000" pitchFamily="2" charset="2"/>
              <a:buChar char="§"/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s: y = -x + 4</a:t>
            </a:r>
          </a:p>
        </p:txBody>
      </p:sp>
      <p:sp>
        <p:nvSpPr>
          <p:cNvPr id="79877" name="Text Box 31"/>
          <p:cNvSpPr txBox="1">
            <a:spLocks noChangeArrowheads="1"/>
          </p:cNvSpPr>
          <p:nvPr/>
        </p:nvSpPr>
        <p:spPr bwMode="auto">
          <a:xfrm>
            <a:off x="1958975" y="3121025"/>
            <a:ext cx="1990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2800">
                <a:solidFill>
                  <a:prstClr val="black"/>
                </a:solidFill>
                <a:latin typeface="Arial" panose="020B0604020202020204" pitchFamily="34" charset="0"/>
              </a:rPr>
              <a:t>r: y = 2x - 2</a:t>
            </a:r>
          </a:p>
        </p:txBody>
      </p:sp>
      <p:sp>
        <p:nvSpPr>
          <p:cNvPr id="79878" name="Text Box 32"/>
          <p:cNvSpPr txBox="1">
            <a:spLocks noChangeArrowheads="1"/>
          </p:cNvSpPr>
          <p:nvPr/>
        </p:nvSpPr>
        <p:spPr bwMode="auto">
          <a:xfrm>
            <a:off x="1978025" y="4489450"/>
            <a:ext cx="2060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2800">
                <a:solidFill>
                  <a:prstClr val="black"/>
                </a:solidFill>
                <a:latin typeface="Arial" panose="020B0604020202020204" pitchFamily="34" charset="0"/>
              </a:rPr>
              <a:t>s: y = -x + 4</a:t>
            </a:r>
          </a:p>
        </p:txBody>
      </p:sp>
      <p:sp>
        <p:nvSpPr>
          <p:cNvPr id="79879" name="AutoShape 33"/>
          <p:cNvSpPr>
            <a:spLocks noChangeArrowheads="1"/>
          </p:cNvSpPr>
          <p:nvPr/>
        </p:nvSpPr>
        <p:spPr bwMode="auto">
          <a:xfrm>
            <a:off x="4140200" y="3141663"/>
            <a:ext cx="1295400" cy="4318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9880" name="AutoShape 34"/>
          <p:cNvSpPr>
            <a:spLocks noChangeArrowheads="1"/>
          </p:cNvSpPr>
          <p:nvPr/>
        </p:nvSpPr>
        <p:spPr bwMode="auto">
          <a:xfrm>
            <a:off x="4140200" y="4508500"/>
            <a:ext cx="1295400" cy="431800"/>
          </a:xfrm>
          <a:prstGeom prst="rightArrow">
            <a:avLst>
              <a:gd name="adj1" fmla="val 50000"/>
              <a:gd name="adj2" fmla="val 75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79881" name="Text Box 35"/>
          <p:cNvSpPr txBox="1">
            <a:spLocks noChangeArrowheads="1"/>
          </p:cNvSpPr>
          <p:nvPr/>
        </p:nvSpPr>
        <p:spPr bwMode="auto">
          <a:xfrm>
            <a:off x="5703888" y="3054350"/>
            <a:ext cx="1733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2800">
                <a:solidFill>
                  <a:prstClr val="black"/>
                </a:solidFill>
                <a:latin typeface="Arial" panose="020B0604020202020204" pitchFamily="34" charset="0"/>
              </a:rPr>
              <a:t>v</a:t>
            </a:r>
            <a:r>
              <a:rPr lang="en-US" altLang="pt-BR" sz="2800" baseline="-25000">
                <a:solidFill>
                  <a:prstClr val="black"/>
                </a:solidFill>
                <a:latin typeface="Arial" panose="020B0604020202020204" pitchFamily="34" charset="0"/>
              </a:rPr>
              <a:t>1</a:t>
            </a:r>
            <a:r>
              <a:rPr lang="en-US" altLang="pt-BR" sz="2800">
                <a:solidFill>
                  <a:prstClr val="black"/>
                </a:solidFill>
                <a:latin typeface="Arial" panose="020B0604020202020204" pitchFamily="34" charset="0"/>
              </a:rPr>
              <a:t> = (1, 2)</a:t>
            </a:r>
          </a:p>
        </p:txBody>
      </p:sp>
      <p:sp>
        <p:nvSpPr>
          <p:cNvPr id="79882" name="Text Box 36"/>
          <p:cNvSpPr txBox="1">
            <a:spLocks noChangeArrowheads="1"/>
          </p:cNvSpPr>
          <p:nvPr/>
        </p:nvSpPr>
        <p:spPr bwMode="auto">
          <a:xfrm>
            <a:off x="5724525" y="4437063"/>
            <a:ext cx="18526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sz="2800">
                <a:solidFill>
                  <a:prstClr val="black"/>
                </a:solidFill>
                <a:latin typeface="Arial" panose="020B0604020202020204" pitchFamily="34" charset="0"/>
              </a:rPr>
              <a:t>v</a:t>
            </a:r>
            <a:r>
              <a:rPr lang="en-US" altLang="pt-BR" sz="2800" baseline="-25000">
                <a:solidFill>
                  <a:prstClr val="black"/>
                </a:solidFill>
                <a:latin typeface="Arial" panose="020B0604020202020204" pitchFamily="34" charset="0"/>
              </a:rPr>
              <a:t>2</a:t>
            </a:r>
            <a:r>
              <a:rPr lang="en-US" altLang="pt-BR" sz="2800">
                <a:solidFill>
                  <a:prstClr val="black"/>
                </a:solidFill>
                <a:latin typeface="Arial" panose="020B0604020202020204" pitchFamily="34" charset="0"/>
              </a:rPr>
              <a:t> = (1, -1)</a:t>
            </a:r>
          </a:p>
        </p:txBody>
      </p:sp>
    </p:spTree>
    <p:extLst>
      <p:ext uri="{BB962C8B-B14F-4D97-AF65-F5344CB8AC3E}">
        <p14:creationId xmlns:p14="http://schemas.microsoft.com/office/powerpoint/2010/main" val="30317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9" grpId="0" animBg="1"/>
      <p:bldP spid="79880" grpId="0" animBg="1"/>
      <p:bldP spid="79881" grpId="0"/>
      <p:bldP spid="7988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Espaço Reservado para Número de Slide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362A973-64D2-447E-B9B8-CC1A01A44BC0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  <p:sp>
        <p:nvSpPr>
          <p:cNvPr id="80899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Ângulos entre Retas</a:t>
            </a:r>
          </a:p>
        </p:txBody>
      </p:sp>
      <p:sp>
        <p:nvSpPr>
          <p:cNvPr id="80900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Assim, temos v1 = (1, 2) e v2 = (1, -1)</a:t>
            </a:r>
          </a:p>
        </p:txBody>
      </p:sp>
      <p:sp>
        <p:nvSpPr>
          <p:cNvPr id="57349" name="Text Box 61"/>
          <p:cNvSpPr txBox="1">
            <a:spLocks noChangeArrowheads="1"/>
          </p:cNvSpPr>
          <p:nvPr/>
        </p:nvSpPr>
        <p:spPr bwMode="auto">
          <a:xfrm>
            <a:off x="1979613" y="2420938"/>
            <a:ext cx="4651375" cy="2540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 </a:t>
            </a:r>
            <a:r>
              <a:rPr lang="el-GR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  <a:r>
              <a:rPr lang="pt-BR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 (u.v) / (||u|| ||v||)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 </a:t>
            </a:r>
            <a:r>
              <a:rPr lang="el-GR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  <a:r>
              <a:rPr lang="pt-BR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(1, 2).(1, -1) / (√5√2)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 </a:t>
            </a:r>
            <a:r>
              <a:rPr lang="el-GR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  <a:r>
              <a:rPr lang="pt-BR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(1.1 + 2.(-1)) / √10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 </a:t>
            </a:r>
            <a:r>
              <a:rPr lang="el-GR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  <a:r>
              <a:rPr lang="pt-BR" altLang="pt-BR" sz="28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-1/ </a:t>
            </a:r>
            <a:r>
              <a:rPr lang="pt-BR" altLang="pt-B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√10 = -√10/10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pt-BR" altLang="pt-BR" sz="2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pt-BR" altLang="pt-B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Logo: </a:t>
            </a:r>
            <a:r>
              <a:rPr lang="el-GR" altLang="pt-B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θ</a:t>
            </a:r>
            <a:r>
              <a:rPr lang="pt-BR" altLang="pt-B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arccos (-</a:t>
            </a:r>
            <a:r>
              <a:rPr lang="el-GR" altLang="pt-B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√</a:t>
            </a:r>
            <a:r>
              <a:rPr lang="pt-BR" altLang="pt-BR" sz="24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10/10)</a:t>
            </a:r>
            <a:endParaRPr lang="el-GR" altLang="pt-BR" sz="24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902" name="Line 32"/>
          <p:cNvSpPr>
            <a:spLocks noChangeShapeType="1"/>
          </p:cNvSpPr>
          <p:nvPr/>
        </p:nvSpPr>
        <p:spPr bwMode="auto">
          <a:xfrm>
            <a:off x="5795963" y="29241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0903" name="Line 33"/>
          <p:cNvSpPr>
            <a:spLocks noChangeShapeType="1"/>
          </p:cNvSpPr>
          <p:nvPr/>
        </p:nvSpPr>
        <p:spPr bwMode="auto">
          <a:xfrm>
            <a:off x="6227763" y="292417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0904" name="Line 34"/>
          <p:cNvSpPr>
            <a:spLocks noChangeShapeType="1"/>
          </p:cNvSpPr>
          <p:nvPr/>
        </p:nvSpPr>
        <p:spPr bwMode="auto">
          <a:xfrm>
            <a:off x="5795963" y="33575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0905" name="Line 35"/>
          <p:cNvSpPr>
            <a:spLocks noChangeShapeType="1"/>
          </p:cNvSpPr>
          <p:nvPr/>
        </p:nvSpPr>
        <p:spPr bwMode="auto">
          <a:xfrm>
            <a:off x="4932363" y="38608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0906" name="Line 36"/>
          <p:cNvSpPr>
            <a:spLocks noChangeShapeType="1"/>
          </p:cNvSpPr>
          <p:nvPr/>
        </p:nvSpPr>
        <p:spPr bwMode="auto">
          <a:xfrm>
            <a:off x="3995738" y="38608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0907" name="Line 37"/>
          <p:cNvSpPr>
            <a:spLocks noChangeShapeType="1"/>
          </p:cNvSpPr>
          <p:nvPr/>
        </p:nvSpPr>
        <p:spPr bwMode="auto">
          <a:xfrm>
            <a:off x="4787900" y="4581525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799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altLang="pt-BR" smtClean="0"/>
              <a:t>Ângulos entre Retas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pPr>
              <a:defRPr/>
            </a:pPr>
            <a:r>
              <a:rPr lang="pt-BR" sz="2500" dirty="0" smtClean="0"/>
              <a:t>Exemplo 1 (2.55): Determine a interseção da reta y = 2x-1 com a reta definida pelos pontos (2, 1) e (0, 0)</a:t>
            </a:r>
          </a:p>
          <a:p>
            <a:pPr>
              <a:defRPr/>
            </a:pPr>
            <a:r>
              <a:rPr lang="pt-BR" dirty="0" smtClean="0"/>
              <a:t> </a:t>
            </a:r>
            <a:r>
              <a:rPr lang="pt-BR" sz="2500" b="1" dirty="0" smtClean="0"/>
              <a:t>Solução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dirty="0" smtClean="0"/>
              <a:t>     </a:t>
            </a:r>
            <a:r>
              <a:rPr lang="pt-BR" sz="2500" dirty="0" smtClean="0"/>
              <a:t>y = 2x-1 e </a:t>
            </a:r>
            <a:r>
              <a:rPr lang="pt-BR" sz="2500" dirty="0"/>
              <a:t>pontos (2, 1) e (0, 0</a:t>
            </a:r>
            <a:r>
              <a:rPr lang="pt-BR" sz="2500" dirty="0" smtClean="0"/>
              <a:t>)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sz="2500" dirty="0"/>
              <a:t> </a:t>
            </a:r>
            <a:r>
              <a:rPr lang="pt-BR" sz="2500" dirty="0" smtClean="0"/>
              <a:t>     De (2, 1) e (0, 0) temos o vetor v = (2, 1) e as eq. paramétricas: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sz="2500" dirty="0"/>
              <a:t> </a:t>
            </a:r>
            <a:r>
              <a:rPr lang="pt-BR" sz="2500" dirty="0" smtClean="0"/>
              <a:t>     x = 0 + 2t e y = 0 + t, então x = 2y, desse modo y = 2x-1 é...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sz="2500" dirty="0"/>
              <a:t> </a:t>
            </a:r>
            <a:r>
              <a:rPr lang="pt-BR" sz="2500" dirty="0" smtClean="0"/>
              <a:t>     y = 2.(2y) – 1 =&gt; y = 4y – 1 =&gt; y = 1/3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sz="2500" dirty="0"/>
              <a:t> </a:t>
            </a:r>
            <a:r>
              <a:rPr lang="pt-BR" sz="2500" dirty="0" smtClean="0"/>
              <a:t>     Então, 1/3 = 2x – 1 =&gt; 2x = 4/3 =&gt; x = 2/3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pt-BR" sz="2500" dirty="0"/>
              <a:t> </a:t>
            </a:r>
            <a:r>
              <a:rPr lang="pt-BR" sz="2500" dirty="0" smtClean="0"/>
              <a:t>     (x = 2/3, y = 1/3)</a:t>
            </a:r>
            <a:endParaRPr lang="pt-BR" sz="2500" dirty="0"/>
          </a:p>
        </p:txBody>
      </p:sp>
      <p:sp>
        <p:nvSpPr>
          <p:cNvPr id="81924" name="Espaço Reservado para Número de Slide 3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FFE3424-10A3-4B85-9720-399536D0F327}" type="slidenum">
              <a:rPr lang="pt-BR" altLang="pt-BR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pt-BR" altLang="pt-BR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120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Espaço Reservado para Número de Slide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284079BD-84E8-45A7-9F8D-3A129E6FCE32}" type="slidenum">
              <a:rPr lang="pt-BR" altLang="pt-BR" sz="1200">
                <a:solidFill>
                  <a:srgbClr val="898989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7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82947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Ângulos entre Retas</a:t>
            </a:r>
          </a:p>
        </p:txBody>
      </p:sp>
      <p:sp>
        <p:nvSpPr>
          <p:cNvPr id="82948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Exemplo 2 (2.57):</a:t>
            </a:r>
          </a:p>
          <a:p>
            <a:pPr lvl="1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3200">
                <a:solidFill>
                  <a:prstClr val="black"/>
                </a:solidFill>
                <a:sym typeface="Symbol" panose="05050102010706020507" pitchFamily="18" charset="2"/>
              </a:rPr>
              <a:t>Determine o menor ângulo entre as retas</a:t>
            </a:r>
          </a:p>
          <a:p>
            <a:pPr lvl="2" fontAlgn="base">
              <a:spcAft>
                <a:spcPct val="0"/>
              </a:spcAft>
            </a:pPr>
            <a:r>
              <a:rPr lang="pt-BR" altLang="pt-BR" sz="3200">
                <a:solidFill>
                  <a:prstClr val="black"/>
                </a:solidFill>
                <a:sym typeface="Symbol" panose="05050102010706020507" pitchFamily="18" charset="2"/>
              </a:rPr>
              <a:t>a) 2x + 3y = 1 e y = -5x + 8</a:t>
            </a:r>
          </a:p>
          <a:p>
            <a:pPr lvl="2" fontAlgn="base">
              <a:spcAft>
                <a:spcPct val="0"/>
              </a:spcAft>
            </a:pPr>
            <a:r>
              <a:rPr lang="pt-BR" altLang="pt-BR" sz="3200">
                <a:solidFill>
                  <a:prstClr val="black"/>
                </a:solidFill>
                <a:sym typeface="Symbol" panose="05050102010706020507" pitchFamily="18" charset="2"/>
              </a:rPr>
              <a:t>b) x + y + 1 = 0 e x = 1 – 2t, y = 2 + 5t</a:t>
            </a:r>
          </a:p>
        </p:txBody>
      </p:sp>
    </p:spTree>
    <p:extLst>
      <p:ext uri="{BB962C8B-B14F-4D97-AF65-F5344CB8AC3E}">
        <p14:creationId xmlns:p14="http://schemas.microsoft.com/office/powerpoint/2010/main" val="12413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Espaço Reservado para Número de Slide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56634431-AA37-4758-910C-6BCF8030D9F0}" type="slidenum">
              <a:rPr lang="pt-BR" altLang="pt-BR" sz="1200">
                <a:solidFill>
                  <a:srgbClr val="898989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8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83971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Ângulos entre Retas</a:t>
            </a:r>
          </a:p>
        </p:txBody>
      </p:sp>
      <p:sp>
        <p:nvSpPr>
          <p:cNvPr id="83972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 dirty="0">
                <a:solidFill>
                  <a:prstClr val="black"/>
                </a:solidFill>
                <a:sym typeface="Symbol" panose="05050102010706020507" pitchFamily="18" charset="2"/>
              </a:rPr>
              <a:t>Exemplo (2.57):</a:t>
            </a:r>
          </a:p>
          <a:p>
            <a:pPr lvl="1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3200" dirty="0">
                <a:solidFill>
                  <a:prstClr val="black"/>
                </a:solidFill>
                <a:sym typeface="Symbol" panose="05050102010706020507" pitchFamily="18" charset="2"/>
              </a:rPr>
              <a:t>a) 2x + 3y = 1 e y = -5x + 8</a:t>
            </a:r>
          </a:p>
          <a:p>
            <a:pPr lvl="2" fontAlgn="base">
              <a:spcAft>
                <a:spcPct val="0"/>
              </a:spcAft>
            </a:pPr>
            <a:r>
              <a:rPr lang="pt-BR" altLang="pt-BR" sz="3200" dirty="0">
                <a:solidFill>
                  <a:prstClr val="black"/>
                </a:solidFill>
                <a:sym typeface="Symbol" panose="05050102010706020507" pitchFamily="18" charset="2"/>
              </a:rPr>
              <a:t>r: 2x + 3y = 1</a:t>
            </a:r>
          </a:p>
          <a:p>
            <a:pPr lvl="3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3200" dirty="0">
                <a:solidFill>
                  <a:prstClr val="black"/>
                </a:solidFill>
                <a:sym typeface="Symbol" panose="05050102010706020507" pitchFamily="18" charset="2"/>
              </a:rPr>
              <a:t>r:</a:t>
            </a:r>
          </a:p>
          <a:p>
            <a:pPr lvl="2" fontAlgn="base">
              <a:spcAft>
                <a:spcPct val="0"/>
              </a:spcAft>
            </a:pPr>
            <a:endParaRPr lang="pt-BR" altLang="pt-BR" sz="3200" dirty="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lvl="2" fontAlgn="base">
              <a:spcAft>
                <a:spcPct val="0"/>
              </a:spcAft>
            </a:pPr>
            <a:r>
              <a:rPr lang="pt-BR" altLang="pt-BR" sz="3200" dirty="0">
                <a:solidFill>
                  <a:prstClr val="black"/>
                </a:solidFill>
                <a:sym typeface="Symbol" panose="05050102010706020507" pitchFamily="18" charset="2"/>
              </a:rPr>
              <a:t>s: y = -5x + 8</a:t>
            </a:r>
          </a:p>
          <a:p>
            <a:pPr lvl="3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3200" dirty="0">
                <a:solidFill>
                  <a:prstClr val="black"/>
                </a:solidFill>
                <a:sym typeface="Symbol" panose="05050102010706020507" pitchFamily="18" charset="2"/>
              </a:rPr>
              <a:t>s:</a:t>
            </a:r>
          </a:p>
        </p:txBody>
      </p:sp>
      <p:sp>
        <p:nvSpPr>
          <p:cNvPr id="83973" name="Text Box 5"/>
          <p:cNvSpPr txBox="1">
            <a:spLocks noChangeArrowheads="1"/>
          </p:cNvSpPr>
          <p:nvPr/>
        </p:nvSpPr>
        <p:spPr bwMode="auto">
          <a:xfrm>
            <a:off x="2724150" y="3749675"/>
            <a:ext cx="30780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dirty="0">
                <a:solidFill>
                  <a:prstClr val="black"/>
                </a:solidFill>
                <a:latin typeface="Arial" panose="020B0604020202020204" pitchFamily="34" charset="0"/>
              </a:rPr>
              <a:t>y = -(2/3)x </a:t>
            </a:r>
            <a:r>
              <a:rPr lang="en-US" altLang="pt-BR" dirty="0" smtClean="0">
                <a:solidFill>
                  <a:prstClr val="black"/>
                </a:solidFill>
                <a:latin typeface="Arial" panose="020B0604020202020204" pitchFamily="34" charset="0"/>
              </a:rPr>
              <a:t>+1/3</a:t>
            </a:r>
            <a:endParaRPr lang="en-US" altLang="pt-BR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83974" name="Text Box 6"/>
          <p:cNvSpPr txBox="1">
            <a:spLocks noChangeArrowheads="1"/>
          </p:cNvSpPr>
          <p:nvPr/>
        </p:nvSpPr>
        <p:spPr bwMode="auto">
          <a:xfrm>
            <a:off x="2771775" y="5292725"/>
            <a:ext cx="212269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 dirty="0">
                <a:solidFill>
                  <a:prstClr val="black"/>
                </a:solidFill>
                <a:latin typeface="Arial" panose="020B0604020202020204" pitchFamily="34" charset="0"/>
              </a:rPr>
              <a:t>y = -</a:t>
            </a:r>
            <a:r>
              <a:rPr lang="en-US" altLang="pt-BR" dirty="0" smtClean="0">
                <a:solidFill>
                  <a:prstClr val="black"/>
                </a:solidFill>
                <a:latin typeface="Arial" panose="020B0604020202020204" pitchFamily="34" charset="0"/>
              </a:rPr>
              <a:t>5x </a:t>
            </a:r>
            <a:r>
              <a:rPr lang="en-US" altLang="pt-BR" dirty="0">
                <a:solidFill>
                  <a:prstClr val="black"/>
                </a:solidFill>
                <a:latin typeface="Arial" panose="020B0604020202020204" pitchFamily="34" charset="0"/>
              </a:rPr>
              <a:t>+ 8</a:t>
            </a:r>
          </a:p>
        </p:txBody>
      </p:sp>
      <p:sp>
        <p:nvSpPr>
          <p:cNvPr id="83975" name="AutoShape 7"/>
          <p:cNvSpPr>
            <a:spLocks noChangeArrowheads="1"/>
          </p:cNvSpPr>
          <p:nvPr/>
        </p:nvSpPr>
        <p:spPr bwMode="auto">
          <a:xfrm>
            <a:off x="5724525" y="3644900"/>
            <a:ext cx="647700" cy="792163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3976" name="AutoShape 8"/>
          <p:cNvSpPr>
            <a:spLocks noChangeArrowheads="1"/>
          </p:cNvSpPr>
          <p:nvPr/>
        </p:nvSpPr>
        <p:spPr bwMode="auto">
          <a:xfrm>
            <a:off x="5724525" y="5157788"/>
            <a:ext cx="647700" cy="792162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en-US" alt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3977" name="Text Box 9"/>
          <p:cNvSpPr txBox="1">
            <a:spLocks noChangeArrowheads="1"/>
          </p:cNvSpPr>
          <p:nvPr/>
        </p:nvSpPr>
        <p:spPr bwMode="auto">
          <a:xfrm>
            <a:off x="6443663" y="3713163"/>
            <a:ext cx="24177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</a:rPr>
              <a:t>v</a:t>
            </a:r>
            <a:r>
              <a:rPr lang="en-US" altLang="pt-BR" baseline="-25000">
                <a:solidFill>
                  <a:prstClr val="black"/>
                </a:solidFill>
                <a:latin typeface="Arial" panose="020B0604020202020204" pitchFamily="34" charset="0"/>
              </a:rPr>
              <a:t>1</a:t>
            </a: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</a:rPr>
              <a:t> = (1, -2/3)</a:t>
            </a:r>
          </a:p>
        </p:txBody>
      </p:sp>
      <p:sp>
        <p:nvSpPr>
          <p:cNvPr id="83978" name="Text Box 10"/>
          <p:cNvSpPr txBox="1">
            <a:spLocks noChangeArrowheads="1"/>
          </p:cNvSpPr>
          <p:nvPr/>
        </p:nvSpPr>
        <p:spPr bwMode="auto">
          <a:xfrm>
            <a:off x="6475413" y="5297488"/>
            <a:ext cx="207962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</a:rPr>
              <a:t>v</a:t>
            </a:r>
            <a:r>
              <a:rPr lang="en-US" altLang="pt-BR" baseline="-25000">
                <a:solidFill>
                  <a:prstClr val="black"/>
                </a:solidFill>
                <a:latin typeface="Arial" panose="020B0604020202020204" pitchFamily="34" charset="0"/>
              </a:rPr>
              <a:t>2</a:t>
            </a: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</a:rPr>
              <a:t> = (1, -5)</a:t>
            </a:r>
          </a:p>
        </p:txBody>
      </p:sp>
    </p:spTree>
    <p:extLst>
      <p:ext uri="{BB962C8B-B14F-4D97-AF65-F5344CB8AC3E}">
        <p14:creationId xmlns:p14="http://schemas.microsoft.com/office/powerpoint/2010/main" val="801600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Espaço Reservado para Número de Slide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fld id="{89FA0C49-3200-43E3-9E86-87B4929765F2}" type="slidenum">
              <a:rPr lang="pt-BR" altLang="pt-BR" sz="1200">
                <a:solidFill>
                  <a:srgbClr val="898989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t>9</a:t>
            </a:fld>
            <a:endParaRPr lang="pt-BR" altLang="pt-BR" sz="1200">
              <a:solidFill>
                <a:srgbClr val="898989"/>
              </a:solidFill>
            </a:endParaRPr>
          </a:p>
        </p:txBody>
      </p:sp>
      <p:sp>
        <p:nvSpPr>
          <p:cNvPr id="84995" name="Título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pt-BR" altLang="pt-BR" sz="4000" smtClean="0"/>
              <a:t>Ângulos entre Retas</a:t>
            </a:r>
          </a:p>
        </p:txBody>
      </p:sp>
      <p:sp>
        <p:nvSpPr>
          <p:cNvPr id="60420" name="Rectangle 3"/>
          <p:cNvSpPr>
            <a:spLocks/>
          </p:cNvSpPr>
          <p:nvPr/>
        </p:nvSpPr>
        <p:spPr bwMode="auto">
          <a:xfrm>
            <a:off x="684213" y="1628775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Aft>
                <a:spcPct val="0"/>
              </a:spcAft>
            </a:pPr>
            <a:r>
              <a:rPr lang="pt-BR" altLang="pt-BR">
                <a:solidFill>
                  <a:prstClr val="black"/>
                </a:solidFill>
                <a:sym typeface="Symbol" panose="05050102010706020507" pitchFamily="18" charset="2"/>
              </a:rPr>
              <a:t>Exemplo (2.57):</a:t>
            </a:r>
          </a:p>
          <a:p>
            <a:pPr lvl="1" fontAlgn="base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pt-BR" altLang="pt-BR" sz="3200">
                <a:solidFill>
                  <a:prstClr val="black"/>
                </a:solidFill>
                <a:sym typeface="Symbol" panose="05050102010706020507" pitchFamily="18" charset="2"/>
              </a:rPr>
              <a:t>a) 2x + 3y = 1 e y = -5x + 8</a:t>
            </a:r>
          </a:p>
          <a:p>
            <a:pPr lvl="2" fontAlgn="base">
              <a:spcAft>
                <a:spcPct val="0"/>
              </a:spcAft>
            </a:pPr>
            <a:r>
              <a:rPr lang="pt-BR" altLang="pt-BR" sz="3200">
                <a:solidFill>
                  <a:prstClr val="black"/>
                </a:solidFill>
                <a:sym typeface="Symbol" panose="05050102010706020507" pitchFamily="18" charset="2"/>
              </a:rPr>
              <a:t>cos </a:t>
            </a:r>
            <a:r>
              <a:rPr lang="el-GR" altLang="pt-BR" sz="3200">
                <a:solidFill>
                  <a:prstClr val="black"/>
                </a:solidFill>
                <a:sym typeface="Symbol" panose="05050102010706020507" pitchFamily="18" charset="2"/>
              </a:rPr>
              <a:t>θ</a:t>
            </a:r>
            <a:r>
              <a:rPr lang="pt-BR" altLang="pt-BR" sz="3200">
                <a:solidFill>
                  <a:prstClr val="black"/>
                </a:solidFill>
                <a:sym typeface="Symbol" panose="05050102010706020507" pitchFamily="18" charset="2"/>
              </a:rPr>
              <a:t> = 	   v</a:t>
            </a:r>
            <a:r>
              <a:rPr lang="pt-BR" altLang="pt-BR" sz="3200" baseline="-25000">
                <a:solidFill>
                  <a:prstClr val="black"/>
                </a:solidFill>
                <a:sym typeface="Symbol" panose="05050102010706020507" pitchFamily="18" charset="2"/>
              </a:rPr>
              <a:t>1</a:t>
            </a:r>
            <a:r>
              <a:rPr lang="pt-BR" altLang="pt-BR" sz="3200">
                <a:solidFill>
                  <a:prstClr val="black"/>
                </a:solidFill>
                <a:sym typeface="Symbol" panose="05050102010706020507" pitchFamily="18" charset="2"/>
              </a:rPr>
              <a:t>.v</a:t>
            </a:r>
            <a:r>
              <a:rPr lang="pt-BR" altLang="pt-BR" sz="3200" baseline="-25000">
                <a:solidFill>
                  <a:prstClr val="black"/>
                </a:solidFill>
                <a:sym typeface="Symbol" panose="05050102010706020507" pitchFamily="18" charset="2"/>
              </a:rPr>
              <a:t>2</a:t>
            </a:r>
          </a:p>
          <a:p>
            <a:pPr lvl="2" fontAlgn="base">
              <a:spcAft>
                <a:spcPct val="0"/>
              </a:spcAft>
            </a:pPr>
            <a:endParaRPr lang="pt-BR" altLang="pt-BR" sz="3200" baseline="-2500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lvl="2" fontAlgn="base">
              <a:spcAft>
                <a:spcPct val="0"/>
              </a:spcAft>
            </a:pPr>
            <a:endParaRPr lang="pt-BR" altLang="pt-BR" sz="3200" baseline="-25000">
              <a:solidFill>
                <a:prstClr val="black"/>
              </a:solidFill>
              <a:sym typeface="Symbol" panose="05050102010706020507" pitchFamily="18" charset="2"/>
            </a:endParaRPr>
          </a:p>
          <a:p>
            <a:pPr lvl="2" fontAlgn="base">
              <a:spcAft>
                <a:spcPct val="0"/>
              </a:spcAft>
            </a:pPr>
            <a:r>
              <a:rPr lang="pt-BR" altLang="pt-BR" sz="3200">
                <a:solidFill>
                  <a:prstClr val="black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cos </a:t>
            </a:r>
            <a:r>
              <a:rPr lang="el-GR" altLang="pt-BR" sz="3200">
                <a:solidFill>
                  <a:prstClr val="black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θ</a:t>
            </a:r>
            <a:r>
              <a:rPr lang="pt-BR" altLang="pt-BR" sz="3200">
                <a:solidFill>
                  <a:prstClr val="black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 = (1, -2/3).(1, -5) = 2/2</a:t>
            </a:r>
          </a:p>
          <a:p>
            <a:pPr lvl="2" fontAlgn="base">
              <a:spcAft>
                <a:spcPct val="0"/>
              </a:spcAft>
            </a:pPr>
            <a:endParaRPr lang="pt-BR" altLang="pt-BR" sz="3200">
              <a:solidFill>
                <a:prstClr val="black"/>
              </a:solidFill>
              <a:latin typeface="Arial" panose="020B0604020202020204" pitchFamily="34" charset="0"/>
              <a:sym typeface="Symbol" panose="05050102010706020507" pitchFamily="18" charset="2"/>
            </a:endParaRPr>
          </a:p>
          <a:p>
            <a:pPr lvl="2" fontAlgn="base">
              <a:spcAft>
                <a:spcPct val="0"/>
              </a:spcAft>
            </a:pPr>
            <a:r>
              <a:rPr lang="pt-BR" altLang="pt-BR" sz="3200">
                <a:solidFill>
                  <a:prstClr val="black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 </a:t>
            </a:r>
            <a:r>
              <a:rPr lang="el-GR" altLang="pt-BR" sz="3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θ</a:t>
            </a:r>
            <a:r>
              <a:rPr lang="pt-BR" altLang="pt-BR" sz="3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 = </a:t>
            </a:r>
            <a:r>
              <a:rPr lang="el-GR" altLang="pt-BR" sz="3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π</a:t>
            </a:r>
            <a:r>
              <a:rPr lang="pt-BR" altLang="pt-BR" sz="320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Symbol" panose="05050102010706020507" pitchFamily="18" charset="2"/>
              </a:rPr>
              <a:t>/4</a:t>
            </a:r>
            <a:endParaRPr lang="el-GR" altLang="pt-BR" sz="3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  <a:sym typeface="Symbol" panose="05050102010706020507" pitchFamily="18" charset="2"/>
            </a:endParaRPr>
          </a:p>
        </p:txBody>
      </p:sp>
      <p:sp>
        <p:nvSpPr>
          <p:cNvPr id="60421" name="Text Box 7"/>
          <p:cNvSpPr txBox="1">
            <a:spLocks noChangeArrowheads="1"/>
          </p:cNvSpPr>
          <p:nvPr/>
        </p:nvSpPr>
        <p:spPr bwMode="auto">
          <a:xfrm>
            <a:off x="3443288" y="3284538"/>
            <a:ext cx="18494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</a:rPr>
              <a:t>||v</a:t>
            </a:r>
            <a:r>
              <a:rPr lang="en-US" altLang="pt-BR" baseline="-25000">
                <a:solidFill>
                  <a:prstClr val="black"/>
                </a:solidFill>
                <a:latin typeface="Arial" panose="020B0604020202020204" pitchFamily="34" charset="0"/>
              </a:rPr>
              <a:t>1</a:t>
            </a: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</a:rPr>
              <a:t>||.||v</a:t>
            </a:r>
            <a:r>
              <a:rPr lang="en-US" altLang="pt-BR" baseline="-25000">
                <a:solidFill>
                  <a:prstClr val="black"/>
                </a:solidFill>
                <a:latin typeface="Arial" panose="020B0604020202020204" pitchFamily="34" charset="0"/>
              </a:rPr>
              <a:t>2</a:t>
            </a: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</a:rPr>
              <a:t>||</a:t>
            </a:r>
          </a:p>
        </p:txBody>
      </p:sp>
      <p:sp>
        <p:nvSpPr>
          <p:cNvPr id="60422" name="Line 8"/>
          <p:cNvSpPr>
            <a:spLocks noChangeShapeType="1"/>
          </p:cNvSpPr>
          <p:nvPr/>
        </p:nvSpPr>
        <p:spPr bwMode="auto">
          <a:xfrm>
            <a:off x="3349625" y="3357563"/>
            <a:ext cx="1943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60423" name="Text Box 9"/>
          <p:cNvSpPr txBox="1">
            <a:spLocks noChangeArrowheads="1"/>
          </p:cNvSpPr>
          <p:nvPr/>
        </p:nvSpPr>
        <p:spPr bwMode="auto">
          <a:xfrm>
            <a:off x="3441700" y="4645025"/>
            <a:ext cx="2209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en-US" altLang="pt-BR">
                <a:solidFill>
                  <a:prstClr val="black"/>
                </a:solidFill>
                <a:latin typeface="Arial" panose="020B0604020202020204" pitchFamily="34" charset="0"/>
                <a:sym typeface="Symbol" panose="05050102010706020507" pitchFamily="18" charset="2"/>
              </a:rPr>
              <a:t>13/3 . 26</a:t>
            </a:r>
          </a:p>
        </p:txBody>
      </p:sp>
      <p:sp>
        <p:nvSpPr>
          <p:cNvPr id="60424" name="Line 10"/>
          <p:cNvSpPr>
            <a:spLocks noChangeShapeType="1"/>
          </p:cNvSpPr>
          <p:nvPr/>
        </p:nvSpPr>
        <p:spPr bwMode="auto">
          <a:xfrm>
            <a:off x="3348038" y="4722813"/>
            <a:ext cx="2592387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pt-BR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90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1" grpId="0"/>
      <p:bldP spid="60422" grpId="0" animBg="1"/>
      <p:bldP spid="60423" grpId="0"/>
      <p:bldP spid="60424" grpId="0" animBg="1"/>
    </p:bldLst>
  </p:timing>
</p:sld>
</file>

<file path=ppt/theme/theme1.xml><?xml version="1.0" encoding="utf-8"?>
<a:theme xmlns:a="http://schemas.openxmlformats.org/drawingml/2006/main" name="1_Tema do Office">
  <a:themeElements>
    <a:clrScheme name="Escala de Cinza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408</TotalTime>
  <Words>1103</Words>
  <Application>Microsoft Office PowerPoint</Application>
  <PresentationFormat>Apresentação na tela (4:3)</PresentationFormat>
  <Paragraphs>155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Arial</vt:lpstr>
      <vt:lpstr>Calibri</vt:lpstr>
      <vt:lpstr>Symbol</vt:lpstr>
      <vt:lpstr>Wingdings</vt:lpstr>
      <vt:lpstr>1_Tema do Office</vt:lpstr>
      <vt:lpstr>Geometria Analítica</vt:lpstr>
      <vt:lpstr>Sumário</vt:lpstr>
      <vt:lpstr>Ângulos entre Retas</vt:lpstr>
      <vt:lpstr>Ângulos entre Retas</vt:lpstr>
      <vt:lpstr>Ângulos entre Retas</vt:lpstr>
      <vt:lpstr>Ângulos entre Retas</vt:lpstr>
      <vt:lpstr>Ângulos entre Retas</vt:lpstr>
      <vt:lpstr>Ângulos entre Retas</vt:lpstr>
      <vt:lpstr>Ângulos entre Retas</vt:lpstr>
      <vt:lpstr>Ângulos entre Retas</vt:lpstr>
      <vt:lpstr>Ângulos entre Retas</vt:lpstr>
      <vt:lpstr>Distância de um Ponto a uma Reta</vt:lpstr>
      <vt:lpstr>Distância de um Ponto a uma Reta</vt:lpstr>
      <vt:lpstr>Distância de um Ponto a uma Reta</vt:lpstr>
      <vt:lpstr>Distância de um Ponto a uma Reta</vt:lpstr>
      <vt:lpstr>Distância de um Ponto a uma Reta</vt:lpstr>
      <vt:lpstr>Exercícios Sugeridos</vt:lpstr>
      <vt:lpstr>A Seguir....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Geometria Analítica</dc:title>
  <dc:creator>Paulo Salgado</dc:creator>
  <cp:lastModifiedBy>Paulo Salgado</cp:lastModifiedBy>
  <cp:revision>3</cp:revision>
  <dcterms:created xsi:type="dcterms:W3CDTF">2014-10-18T10:26:12Z</dcterms:created>
  <dcterms:modified xsi:type="dcterms:W3CDTF">2015-09-09T00:23:13Z</dcterms:modified>
</cp:coreProperties>
</file>