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74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067425"/>
            <a:ext cx="196215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7A1316-28F5-4766-9D54-31F5C0A4AFC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43634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57E5E-0AE5-4841-8016-30D7F9C35263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16/03/2016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2C0F5-8283-4E6A-9A95-27A409B175A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18053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118FB-2D40-420B-B253-F9D16898132A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16/03/2016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E080C-4F55-4D04-A493-50A4C63C544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9296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067425"/>
            <a:ext cx="196215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5CCEB08-FAB4-44F4-8BF8-FA02CF55F96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58453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73FFF-BE47-48B6-BA7D-084F31C3F8D1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16/03/2016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443F2-4D9B-4584-88D4-AA529ED851B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69802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28C29-6EB9-4971-9EB9-CCDD63C83B6D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16/03/2016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634FA-D00D-42DF-B8FD-E76EFC292CC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62929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0931B-E85D-4241-B6BC-7F580DC9F58B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16/03/2016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43970-6E78-4755-9436-A32EE61C671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40015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C937B-62AE-4C0E-A775-E41FD265A886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16/03/2016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86DAE-91C4-4947-92A7-69385225013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63466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F1FF0-47CC-4844-A87B-7DF20FD6ED64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16/03/2016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4A28B-EE82-47F6-980F-946277FAA1C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6999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46959-7CB0-419E-89BE-E8BD90011601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16/03/2016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6B793-972E-43AA-B81B-BD130790F4F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35785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9D80D-488E-4FE3-988B-30F151E3A65A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16/03/2016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A40AC-6ED1-4A08-8133-F91D7FBCA87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12599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90DF746-9F04-4B2D-BF4A-536797BABD40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16/03/2016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>
              <a:solidFill>
                <a:srgbClr val="898989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mtClean="0"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269483-8533-4B65-9188-4BD29259DBFC}" type="slidenum">
              <a:rPr lang="pt-BR" altLang="pt-BR" sz="120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 altLang="pt-BR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03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B6B64D0-EC13-47A0-A442-E76F94563D1B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5123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Geometria Analítica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Prof. Paulo Salgado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sz="2400" dirty="0" smtClean="0"/>
              <a:t>psgmn@cin.ufpe.br</a:t>
            </a:r>
          </a:p>
        </p:txBody>
      </p:sp>
    </p:spTree>
    <p:extLst>
      <p:ext uri="{BB962C8B-B14F-4D97-AF65-F5344CB8AC3E}">
        <p14:creationId xmlns:p14="http://schemas.microsoft.com/office/powerpoint/2010/main" val="289340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41EDA25-32DE-478B-942F-75F3C5D4A329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dirty="0" smtClean="0"/>
              <a:t>O Plano</a:t>
            </a:r>
            <a:br>
              <a:rPr lang="pt-BR" sz="4000" dirty="0" smtClean="0"/>
            </a:br>
            <a:r>
              <a:rPr lang="pt-BR" sz="3200" dirty="0" smtClean="0"/>
              <a:t>Projeção de Vetores</a:t>
            </a:r>
            <a:endParaRPr lang="pt-BR" sz="4000" dirty="0" smtClean="0"/>
          </a:p>
        </p:txBody>
      </p:sp>
      <p:sp>
        <p:nvSpPr>
          <p:cNvPr id="38916" name="Rectangle 3"/>
          <p:cNvSpPr>
            <a:spLocks/>
          </p:cNvSpPr>
          <p:nvPr/>
        </p:nvSpPr>
        <p:spPr bwMode="auto">
          <a:xfrm>
            <a:off x="684213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 dirty="0">
                <a:solidFill>
                  <a:prstClr val="black"/>
                </a:solidFill>
              </a:rPr>
              <a:t>Exemplo 2 (cont.):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dirty="0">
                <a:solidFill>
                  <a:prstClr val="black"/>
                </a:solidFill>
              </a:rPr>
              <a:t>O cálculo de ||u + v|| e ||u – v||:</a:t>
            </a:r>
          </a:p>
          <a:p>
            <a:pPr lvl="2" fontAlgn="base">
              <a:spcAft>
                <a:spcPct val="0"/>
              </a:spcAft>
            </a:pPr>
            <a:r>
              <a:rPr lang="pt-BR" altLang="pt-BR" dirty="0">
                <a:solidFill>
                  <a:prstClr val="black"/>
                </a:solidFill>
              </a:rPr>
              <a:t>||u + v||</a:t>
            </a:r>
            <a:r>
              <a:rPr lang="pt-BR" altLang="pt-BR" baseline="30000" dirty="0">
                <a:solidFill>
                  <a:prstClr val="black"/>
                </a:solidFill>
              </a:rPr>
              <a:t>2</a:t>
            </a:r>
            <a:r>
              <a:rPr lang="pt-BR" altLang="pt-BR" dirty="0">
                <a:solidFill>
                  <a:prstClr val="black"/>
                </a:solidFill>
              </a:rPr>
              <a:t> = (u + v).(u + v) = </a:t>
            </a:r>
            <a:r>
              <a:rPr lang="pt-BR" altLang="pt-BR" dirty="0" err="1">
                <a:solidFill>
                  <a:prstClr val="black"/>
                </a:solidFill>
              </a:rPr>
              <a:t>u.u</a:t>
            </a:r>
            <a:r>
              <a:rPr lang="pt-BR" altLang="pt-BR" dirty="0">
                <a:solidFill>
                  <a:prstClr val="black"/>
                </a:solidFill>
              </a:rPr>
              <a:t> + 2u.v + </a:t>
            </a:r>
            <a:r>
              <a:rPr lang="pt-BR" altLang="pt-BR" dirty="0" err="1">
                <a:solidFill>
                  <a:prstClr val="black"/>
                </a:solidFill>
              </a:rPr>
              <a:t>v.v</a:t>
            </a:r>
            <a:r>
              <a:rPr lang="pt-BR" altLang="pt-BR" dirty="0">
                <a:solidFill>
                  <a:prstClr val="black"/>
                </a:solidFill>
              </a:rPr>
              <a:t> =</a:t>
            </a:r>
          </a:p>
          <a:p>
            <a:pPr lvl="2" fontAlgn="base"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pt-BR" altLang="pt-BR" dirty="0">
                <a:solidFill>
                  <a:prstClr val="black"/>
                </a:solidFill>
              </a:rPr>
              <a:t>= ||u||</a:t>
            </a:r>
            <a:r>
              <a:rPr lang="pt-BR" altLang="pt-BR" baseline="30000" dirty="0">
                <a:solidFill>
                  <a:prstClr val="black"/>
                </a:solidFill>
              </a:rPr>
              <a:t>2</a:t>
            </a:r>
            <a:r>
              <a:rPr lang="pt-BR" altLang="pt-BR" dirty="0">
                <a:solidFill>
                  <a:prstClr val="black"/>
                </a:solidFill>
              </a:rPr>
              <a:t> + ||v||</a:t>
            </a:r>
            <a:r>
              <a:rPr lang="pt-BR" altLang="pt-BR" baseline="30000" dirty="0">
                <a:solidFill>
                  <a:prstClr val="black"/>
                </a:solidFill>
              </a:rPr>
              <a:t>2</a:t>
            </a:r>
            <a:r>
              <a:rPr lang="pt-BR" altLang="pt-BR" dirty="0">
                <a:solidFill>
                  <a:prstClr val="black"/>
                </a:solidFill>
              </a:rPr>
              <a:t> + 2u.v = 3 + 1 + 2u.v = 4 + 2u.v</a:t>
            </a:r>
          </a:p>
          <a:p>
            <a:pPr lvl="2" fontAlgn="base"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pt-BR" altLang="pt-BR" dirty="0">
                <a:solidFill>
                  <a:prstClr val="black"/>
                </a:solidFill>
              </a:rPr>
              <a:t>Mas: </a:t>
            </a:r>
            <a:r>
              <a:rPr lang="pt-BR" altLang="pt-BR" dirty="0" err="1">
                <a:solidFill>
                  <a:prstClr val="black"/>
                </a:solidFill>
              </a:rPr>
              <a:t>u.v</a:t>
            </a:r>
            <a:r>
              <a:rPr lang="pt-BR" altLang="pt-BR" dirty="0">
                <a:solidFill>
                  <a:prstClr val="black"/>
                </a:solidFill>
              </a:rPr>
              <a:t> = ||u||||v||cos 30° = √3.1.√3/2=3/2</a:t>
            </a:r>
          </a:p>
          <a:p>
            <a:pPr lvl="2" fontAlgn="base"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pt-BR" altLang="pt-BR" dirty="0">
                <a:solidFill>
                  <a:prstClr val="black"/>
                </a:solidFill>
              </a:rPr>
              <a:t>Logo: ||u + v||</a:t>
            </a:r>
            <a:r>
              <a:rPr lang="pt-BR" altLang="pt-BR" baseline="30000" dirty="0">
                <a:solidFill>
                  <a:prstClr val="black"/>
                </a:solidFill>
              </a:rPr>
              <a:t>2</a:t>
            </a:r>
            <a:r>
              <a:rPr lang="pt-BR" altLang="pt-BR" dirty="0">
                <a:solidFill>
                  <a:prstClr val="black"/>
                </a:solidFill>
              </a:rPr>
              <a:t> = 4 + 2.3/2 = 7</a:t>
            </a: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||u + v|| = </a:t>
            </a:r>
            <a:r>
              <a:rPr lang="pt-BR" altLang="pt-BR" dirty="0">
                <a:solidFill>
                  <a:prstClr val="black"/>
                </a:solidFill>
              </a:rPr>
              <a:t>√7</a:t>
            </a:r>
          </a:p>
          <a:p>
            <a:pPr lvl="2" fontAlgn="base">
              <a:spcAft>
                <a:spcPct val="0"/>
              </a:spcAft>
            </a:pPr>
            <a:r>
              <a:rPr lang="pt-BR" altLang="pt-BR" dirty="0">
                <a:solidFill>
                  <a:prstClr val="black"/>
                </a:solidFill>
              </a:rPr>
              <a:t>Da mesma forma: ||u – v|| = 1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dirty="0">
                <a:solidFill>
                  <a:prstClr val="black"/>
                </a:solidFill>
              </a:rPr>
              <a:t>Logo: cos </a:t>
            </a:r>
            <a:r>
              <a:rPr lang="el-GR" altLang="pt-BR" dirty="0">
                <a:solidFill>
                  <a:prstClr val="black"/>
                </a:solidFill>
              </a:rPr>
              <a:t>θ</a:t>
            </a:r>
            <a:r>
              <a:rPr lang="pt-BR" altLang="pt-BR" dirty="0">
                <a:solidFill>
                  <a:prstClr val="black"/>
                </a:solidFill>
              </a:rPr>
              <a:t> = 2/(√7.1) = 2√7/7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dirty="0">
                <a:solidFill>
                  <a:prstClr val="black"/>
                </a:solidFill>
              </a:rPr>
              <a:t>Assim: </a:t>
            </a:r>
            <a:r>
              <a:rPr lang="el-GR" altLang="pt-BR" dirty="0">
                <a:solidFill>
                  <a:prstClr val="black"/>
                </a:solidFill>
              </a:rPr>
              <a:t>θ</a:t>
            </a:r>
            <a:r>
              <a:rPr lang="pt-BR" altLang="pt-BR" dirty="0">
                <a:solidFill>
                  <a:prstClr val="black"/>
                </a:solidFill>
              </a:rPr>
              <a:t> = arcos (2√7/7)</a:t>
            </a:r>
            <a:endParaRPr lang="el-GR" altLang="pt-BR" dirty="0">
              <a:solidFill>
                <a:prstClr val="black"/>
              </a:solidFill>
            </a:endParaRPr>
          </a:p>
        </p:txBody>
      </p:sp>
      <p:sp>
        <p:nvSpPr>
          <p:cNvPr id="38917" name="Line 12"/>
          <p:cNvSpPr>
            <a:spLocks noChangeShapeType="1"/>
          </p:cNvSpPr>
          <p:nvPr/>
        </p:nvSpPr>
        <p:spPr bwMode="auto">
          <a:xfrm>
            <a:off x="5722938" y="3644900"/>
            <a:ext cx="217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8918" name="Line 13"/>
          <p:cNvSpPr>
            <a:spLocks noChangeShapeType="1"/>
          </p:cNvSpPr>
          <p:nvPr/>
        </p:nvSpPr>
        <p:spPr bwMode="auto">
          <a:xfrm>
            <a:off x="6370638" y="3644900"/>
            <a:ext cx="217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8919" name="Line 14"/>
          <p:cNvSpPr>
            <a:spLocks noChangeShapeType="1"/>
          </p:cNvSpPr>
          <p:nvPr/>
        </p:nvSpPr>
        <p:spPr bwMode="auto">
          <a:xfrm>
            <a:off x="7380288" y="4149725"/>
            <a:ext cx="217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8920" name="Line 16"/>
          <p:cNvSpPr>
            <a:spLocks noChangeShapeType="1"/>
          </p:cNvSpPr>
          <p:nvPr/>
        </p:nvSpPr>
        <p:spPr bwMode="auto">
          <a:xfrm>
            <a:off x="4067175" y="5013325"/>
            <a:ext cx="217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8921" name="Line 17"/>
          <p:cNvSpPr>
            <a:spLocks noChangeShapeType="1"/>
          </p:cNvSpPr>
          <p:nvPr/>
        </p:nvSpPr>
        <p:spPr bwMode="auto">
          <a:xfrm>
            <a:off x="5292725" y="5013325"/>
            <a:ext cx="217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8922" name="Line 18"/>
          <p:cNvSpPr>
            <a:spLocks noChangeShapeType="1"/>
          </p:cNvSpPr>
          <p:nvPr/>
        </p:nvSpPr>
        <p:spPr bwMode="auto">
          <a:xfrm>
            <a:off x="4356100" y="5516563"/>
            <a:ext cx="217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844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 animBg="1"/>
      <p:bldP spid="38918" grpId="0" animBg="1"/>
      <p:bldP spid="38919" grpId="0" animBg="1"/>
      <p:bldP spid="38920" grpId="0" animBg="1"/>
      <p:bldP spid="38921" grpId="0" animBg="1"/>
      <p:bldP spid="389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 smtClean="0"/>
              <a:t>O Plano</a:t>
            </a: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2900" dirty="0" smtClean="0"/>
              <a:t>Projeção de Vetores</a:t>
            </a:r>
            <a:endParaRPr lang="pt-BR" sz="29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756150"/>
              </a:xfrm>
            </p:spPr>
            <p:txBody>
              <a:bodyPr>
                <a:normAutofit fontScale="92500"/>
              </a:bodyPr>
              <a:lstStyle/>
              <a:p>
                <a:r>
                  <a:rPr lang="pt-BR" sz="2000" dirty="0" smtClean="0"/>
                  <a:t>Exemplo 3 (2.46): Se </a:t>
                </a:r>
                <a:r>
                  <a:rPr lang="pt-BR" sz="2000" dirty="0" err="1" smtClean="0"/>
                  <a:t>P</a:t>
                </a:r>
                <a:r>
                  <a:rPr lang="pt-BR" sz="2000" baseline="30000" dirty="0" err="1" smtClean="0"/>
                  <a:t>v</a:t>
                </a:r>
                <a:r>
                  <a:rPr lang="pt-BR" sz="2000" baseline="-25000" dirty="0" err="1" smtClean="0"/>
                  <a:t>u</a:t>
                </a:r>
                <a:r>
                  <a:rPr lang="pt-BR" sz="2000" dirty="0" smtClean="0"/>
                  <a:t> = (2, 1), u = (4, 2), ||v|| = 6, determine v.</a:t>
                </a:r>
              </a:p>
              <a:p>
                <a:r>
                  <a:rPr lang="pt-BR" sz="2000" b="1" dirty="0" smtClean="0"/>
                  <a:t>Solução</a:t>
                </a:r>
              </a:p>
              <a:p>
                <a:pPr marL="0" indent="0">
                  <a:buNone/>
                </a:pPr>
                <a:r>
                  <a:rPr lang="pt-BR" sz="2000" b="1" dirty="0" smtClean="0"/>
                  <a:t>  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pt-BR" sz="2000" b="1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𝒖</m:t>
                        </m:r>
                      </m:sub>
                      <m:sup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</m:sup>
                    </m:sSubSup>
                    <m:r>
                      <a:rPr lang="pt-BR" sz="2000" b="1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pt-BR" sz="2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𝒗</m:t>
                            </m:r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𝒖</m:t>
                            </m:r>
                          </m:num>
                          <m:den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𝒖</m:t>
                            </m:r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𝒖</m:t>
                            </m:r>
                          </m:den>
                        </m:f>
                      </m:e>
                    </m:d>
                    <m:r>
                      <a:rPr lang="pt-BR" sz="2000" b="1" i="1" smtClean="0">
                        <a:latin typeface="Cambria Math" panose="02040503050406030204" pitchFamily="18" charset="0"/>
                      </a:rPr>
                      <m:t>𝒖</m:t>
                    </m:r>
                    <m:r>
                      <a:rPr lang="pt-BR" sz="2000" b="1" i="1" smtClean="0">
                        <a:latin typeface="Cambria Math" panose="02040503050406030204" pitchFamily="18" charset="0"/>
                      </a:rPr>
                      <m:t>⇒</m:t>
                    </m:r>
                    <m:d>
                      <m:dPr>
                        <m:ctrlPr>
                          <a:rPr lang="pt-BR" sz="2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pt-BR" sz="2000" b="1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pt-BR" sz="2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d>
                              <m:dPr>
                                <m:ctrlPr>
                                  <a:rPr lang="pt-BR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pt-BR" sz="2000" b="1" i="1" smtClean="0"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pt-BR" sz="2000" b="1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pt-BR" sz="2000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e>
                            </m:d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.</m:t>
                            </m:r>
                            <m:d>
                              <m:dPr>
                                <m:ctrlPr>
                                  <a:rPr lang="pt-BR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pt-BR" sz="20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pt-BR" sz="2000" b="1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pt-BR" sz="20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e>
                            </m:d>
                          </m:num>
                          <m:den>
                            <m:d>
                              <m:dPr>
                                <m:ctrlPr>
                                  <a:rPr lang="pt-BR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pt-BR" sz="2000" b="1" i="1" smtClean="0"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pt-BR" sz="2000" b="1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pt-BR" sz="2000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e>
                            </m:d>
                            <m:d>
                              <m:dPr>
                                <m:ctrlPr>
                                  <a:rPr lang="pt-BR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pt-BR" sz="2000" b="1" i="1" smtClean="0"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pt-BR" sz="2000" b="1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pt-BR" sz="2000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e>
                            </m:d>
                          </m:den>
                        </m:f>
                      </m:e>
                    </m:d>
                    <m:d>
                      <m:dPr>
                        <m:ctrlPr>
                          <a:rPr lang="pt-BR" sz="2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d>
                    <m:r>
                      <a:rPr lang="pt-BR" sz="2000" b="1" i="1" smtClean="0">
                        <a:latin typeface="Cambria Math" panose="02040503050406030204" pitchFamily="18" charset="0"/>
                      </a:rPr>
                      <m:t>⇒</m:t>
                    </m:r>
                    <m:d>
                      <m:dPr>
                        <m:ctrlPr>
                          <a:rPr lang="pt-BR" sz="2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pt-BR" sz="2000" b="1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pt-BR" sz="2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𝒚</m:t>
                            </m:r>
                          </m:num>
                          <m:den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𝟐𝟎</m:t>
                            </m:r>
                          </m:den>
                        </m:f>
                      </m:e>
                    </m:d>
                    <m:d>
                      <m:dPr>
                        <m:ctrlPr>
                          <a:rPr lang="pt-BR" sz="2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d>
                  </m:oMath>
                </a14:m>
                <a:endParaRPr lang="pt-BR" sz="2000" b="1" dirty="0" smtClean="0"/>
              </a:p>
              <a:p>
                <a:pPr marL="0" indent="0">
                  <a:buNone/>
                </a:pPr>
                <a:r>
                  <a:rPr lang="pt-BR" sz="2000" b="1" dirty="0" smtClean="0"/>
                  <a:t>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pt-BR" sz="2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pt-BR" sz="2000" b="1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pt-BR" sz="2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𝟏𝟔</m:t>
                            </m:r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𝟖</m:t>
                            </m:r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𝒚</m:t>
                            </m:r>
                          </m:num>
                          <m:den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𝟐𝟎</m:t>
                            </m:r>
                          </m:den>
                        </m:f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𝟖</m:t>
                            </m:r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𝒚</m:t>
                            </m:r>
                          </m:num>
                          <m:den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𝟐𝟎</m:t>
                            </m:r>
                          </m:den>
                        </m:f>
                      </m:e>
                    </m:d>
                    <m:r>
                      <a:rPr lang="pt-BR" sz="2000" b="1" i="1" smtClean="0">
                        <a:latin typeface="Cambria Math" panose="02040503050406030204" pitchFamily="18" charset="0"/>
                      </a:rPr>
                      <m:t>⇒(</m:t>
                    </m:r>
                    <m:r>
                      <a:rPr lang="pt-BR" sz="20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pt-BR" sz="20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pt-BR" sz="20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pt-BR" sz="20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pt-BR" sz="2000" b="1" dirty="0" smtClean="0"/>
                  <a:t> </a:t>
                </a:r>
                <a14:m>
                  <m:oMath xmlns:m="http://schemas.openxmlformats.org/officeDocument/2006/math">
                    <m:r>
                      <a:rPr lang="pt-BR" sz="2000" b="1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pt-BR" sz="2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𝒚</m:t>
                            </m:r>
                          </m:num>
                          <m:den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𝟓</m:t>
                            </m:r>
                          </m:den>
                        </m:f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𝒚</m:t>
                            </m:r>
                          </m:num>
                          <m:den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𝟓</m:t>
                            </m:r>
                          </m:den>
                        </m:f>
                      </m:e>
                    </m:d>
                  </m:oMath>
                </a14:m>
                <a:endParaRPr lang="pt-BR" sz="2000" b="1" dirty="0" smtClean="0"/>
              </a:p>
              <a:p>
                <a:pPr marL="0" indent="0">
                  <a:buNone/>
                </a:pPr>
                <a:r>
                  <a:rPr lang="pt-BR" sz="2000" b="1" dirty="0" smtClean="0"/>
                  <a:t>    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pt-BR" sz="2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𝒚</m:t>
                            </m:r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e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𝒚</m:t>
                            </m:r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𝟓</m:t>
                            </m:r>
                          </m:e>
                        </m:eqArr>
                      </m:e>
                    </m:d>
                    <m:r>
                      <a:rPr lang="pt-BR" sz="2000" b="1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pt-BR" sz="2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𝑺</m:t>
                        </m:r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ã</m:t>
                        </m:r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𝒐</m:t>
                        </m:r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𝒂𝒔</m:t>
                        </m:r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𝒎𝒆𝒔𝒎𝒂𝒔</m:t>
                        </m:r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𝒆𝒒𝒔</m:t>
                        </m:r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.</m:t>
                        </m:r>
                      </m:e>
                    </m:d>
                    <m:r>
                      <a:rPr lang="pt-BR" sz="2000" b="1" i="1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pt-BR" sz="20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pt-BR" sz="2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pt-BR" sz="2000" b="1" i="1" smtClean="0">
                        <a:latin typeface="Cambria Math" panose="02040503050406030204" pitchFamily="18" charset="0"/>
                      </a:rPr>
                      <m:t>𝟓</m:t>
                    </m:r>
                    <m:r>
                      <a:rPr lang="pt-BR" sz="20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pt-BR" sz="20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pt-BR" sz="20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pt-BR" sz="2000" b="1" dirty="0" smtClean="0"/>
                  <a:t> (I)</a:t>
                </a:r>
              </a:p>
              <a:p>
                <a:pPr marL="0" indent="0">
                  <a:buNone/>
                </a:pPr>
                <a:r>
                  <a:rPr lang="pt-BR" sz="2000" b="1" dirty="0" smtClean="0"/>
                  <a:t>     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pt-BR" sz="2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|"/>
                            <m:endChr m:val="|"/>
                            <m:ctrlP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𝒗</m:t>
                            </m:r>
                          </m:e>
                        </m:d>
                      </m:e>
                    </m:d>
                    <m:r>
                      <a:rPr lang="pt-BR" sz="2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pt-BR" sz="2000" b="1" i="1" smtClean="0">
                        <a:latin typeface="Cambria Math" panose="02040503050406030204" pitchFamily="18" charset="0"/>
                      </a:rPr>
                      <m:t>𝟔</m:t>
                    </m:r>
                    <m:r>
                      <a:rPr lang="pt-BR" sz="2000" b="1" i="1" smtClean="0">
                        <a:latin typeface="Cambria Math" panose="02040503050406030204" pitchFamily="18" charset="0"/>
                      </a:rPr>
                      <m:t>⇒</m:t>
                    </m:r>
                    <m:rad>
                      <m:radPr>
                        <m:degHide m:val="on"/>
                        <m:ctrlPr>
                          <a:rPr lang="pt-BR" sz="20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e>
                    </m:rad>
                    <m:r>
                      <a:rPr lang="pt-BR" sz="2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pt-BR" sz="2000" b="1" i="1" smtClean="0">
                        <a:latin typeface="Cambria Math" panose="02040503050406030204" pitchFamily="18" charset="0"/>
                      </a:rPr>
                      <m:t>𝟔</m:t>
                    </m:r>
                    <m:r>
                      <a:rPr lang="pt-BR" sz="2000" b="1" i="1" smtClean="0">
                        <a:latin typeface="Cambria Math" panose="02040503050406030204" pitchFamily="18" charset="0"/>
                      </a:rPr>
                      <m:t>⇒</m:t>
                    </m:r>
                    <m:sSup>
                      <m:sSupPr>
                        <m:ctrlPr>
                          <a:rPr lang="pt-BR" sz="2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pt-BR" sz="2000" b="1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pt-BR" sz="2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pt-BR" sz="2000" b="1" dirty="0" smtClean="0"/>
                  <a:t>=36 (II), substituindo y em II</a:t>
                </a:r>
              </a:p>
              <a:p>
                <a:pPr marL="0" indent="0">
                  <a:buNone/>
                </a:pPr>
                <a:r>
                  <a:rPr lang="pt-BR" sz="2000" b="1" dirty="0" smtClean="0"/>
                  <a:t>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sz="2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pt-BR" sz="2000" b="1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pt-BR" sz="2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pt-BR" sz="2000" b="1" dirty="0" smtClean="0"/>
                  <a:t>=36 </a:t>
                </a:r>
                <a14:m>
                  <m:oMath xmlns:m="http://schemas.openxmlformats.org/officeDocument/2006/math">
                    <m:r>
                      <a:rPr lang="pt-BR" sz="2000" b="1" i="1" smtClean="0">
                        <a:latin typeface="Cambria Math" panose="02040503050406030204" pitchFamily="18" charset="0"/>
                      </a:rPr>
                      <m:t>⇒</m:t>
                    </m:r>
                    <m:sSup>
                      <m:sSupPr>
                        <m:ctrlPr>
                          <a:rPr lang="pt-BR" sz="2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pt-BR" sz="2000" b="1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pt-BR" sz="2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𝟐𝟓</m:t>
                        </m:r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𝟐𝟎</m:t>
                        </m:r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m:rPr>
                        <m:nor/>
                      </m:rPr>
                      <a:rPr lang="pt-BR" sz="2000" b="1" dirty="0" smtClean="0"/>
                      <m:t>=36</m:t>
                    </m:r>
                  </m:oMath>
                </a14:m>
                <a:endParaRPr lang="pt-BR" sz="2000" b="1" dirty="0" smtClean="0"/>
              </a:p>
              <a:p>
                <a:pPr marL="0" indent="0">
                  <a:buNone/>
                </a:pPr>
                <a:r>
                  <a:rPr lang="pt-BR" sz="2000" b="1" dirty="0" smtClean="0"/>
                  <a:t>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sz="2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pt-BR" sz="20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pt-BR" sz="2000" b="1" i="1" smtClean="0">
                        <a:latin typeface="Cambria Math" panose="02040503050406030204" pitchFamily="18" charset="0"/>
                      </a:rPr>
                      <m:t>𝟐𝟎</m:t>
                    </m:r>
                    <m:r>
                      <a:rPr lang="pt-BR" sz="20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pt-BR" sz="20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pt-BR" sz="2000" b="1" i="1" smtClean="0">
                        <a:latin typeface="Cambria Math" panose="02040503050406030204" pitchFamily="18" charset="0"/>
                      </a:rPr>
                      <m:t>𝟏𝟏</m:t>
                    </m:r>
                    <m:r>
                      <m:rPr>
                        <m:nor/>
                      </m:rPr>
                      <a:rPr lang="pt-BR" sz="2000" b="1" dirty="0" smtClean="0"/>
                      <m:t>=</m:t>
                    </m:r>
                    <m:r>
                      <m:rPr>
                        <m:nor/>
                      </m:rPr>
                      <a:rPr lang="pt-BR" sz="2000" b="1" i="0" dirty="0" smtClean="0"/>
                      <m:t>0=&gt; </m:t>
                    </m:r>
                    <m:r>
                      <m:rPr>
                        <m:nor/>
                      </m:rPr>
                      <a:rPr lang="pt-BR" sz="2000" b="1" i="0" dirty="0" smtClean="0"/>
                      <m:t>x</m:t>
                    </m:r>
                    <m:r>
                      <m:rPr>
                        <m:nor/>
                      </m:rPr>
                      <a:rPr lang="pt-BR" sz="2000" b="1" i="0" dirty="0" smtClean="0"/>
                      <m:t>=</m:t>
                    </m:r>
                    <m:f>
                      <m:fPr>
                        <m:ctrlPr>
                          <a:rPr lang="pt-BR" sz="20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sz="2000" b="1" i="1" dirty="0" smtClean="0">
                            <a:latin typeface="Cambria Math" panose="02040503050406030204" pitchFamily="18" charset="0"/>
                          </a:rPr>
                          <m:t>𝟐𝟎</m:t>
                        </m:r>
                        <m:r>
                          <a:rPr lang="pt-BR" sz="20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pt-BR" sz="2000" b="1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pt-BR" sz="2000" b="1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𝟒𝟎𝟎</m:t>
                            </m:r>
                            <m:r>
                              <a:rPr lang="pt-BR" sz="2000" b="1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pt-BR" sz="2000" b="1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𝟐𝟐𝟎</m:t>
                            </m:r>
                          </m:e>
                        </m:rad>
                      </m:num>
                      <m:den>
                        <m:r>
                          <a:rPr lang="pt-BR" sz="2000" b="1" i="1" dirty="0" smtClean="0"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  <m:r>
                      <a:rPr lang="pt-BR" sz="2000" b="1" i="1" dirty="0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pt-BR" sz="2000" b="1" i="1" dirty="0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pt-BR" sz="20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f>
                      <m:fPr>
                        <m:ctrlPr>
                          <a:rPr lang="pt-BR" sz="20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sz="2000" b="1" i="1" dirty="0" smtClean="0">
                            <a:latin typeface="Cambria Math" panose="02040503050406030204" pitchFamily="18" charset="0"/>
                          </a:rPr>
                          <m:t>𝟏</m:t>
                        </m:r>
                        <m:rad>
                          <m:radPr>
                            <m:degHide m:val="on"/>
                            <m:ctrlPr>
                              <a:rPr lang="pt-BR" sz="2000" b="1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pt-BR" sz="2000" b="1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𝟔𝟐𝟎</m:t>
                            </m:r>
                          </m:e>
                        </m:rad>
                      </m:num>
                      <m:den>
                        <m:r>
                          <a:rPr lang="pt-BR" sz="2000" b="1" i="1" dirty="0" smtClean="0"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endParaRPr lang="pt-BR" sz="2000" b="1" dirty="0" smtClean="0"/>
              </a:p>
              <a:p>
                <a:pPr marL="0" indent="0">
                  <a:buNone/>
                </a:pPr>
                <a:r>
                  <a:rPr lang="pt-BR" sz="2000" b="1" dirty="0" smtClean="0"/>
                  <a:t>       </a:t>
                </a:r>
                <a14:m>
                  <m:oMath xmlns:m="http://schemas.openxmlformats.org/officeDocument/2006/math">
                    <m:r>
                      <a:rPr lang="pt-BR" sz="20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pt-BR" sz="2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pt-BR" sz="2000" b="1" i="1" smtClean="0">
                        <a:latin typeface="Cambria Math" panose="02040503050406030204" pitchFamily="18" charset="0"/>
                      </a:rPr>
                      <m:t>𝟓</m:t>
                    </m:r>
                    <m:r>
                      <a:rPr lang="pt-BR" sz="20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pt-BR" sz="2000" b="1" i="1" smtClean="0">
                        <a:latin typeface="Cambria Math" panose="02040503050406030204" pitchFamily="18" charset="0"/>
                      </a:rPr>
                      <m:t>𝟐</m:t>
                    </m:r>
                    <m:d>
                      <m:dPr>
                        <m:begChr m:val="["/>
                        <m:endChr m:val="]"/>
                        <m:ctrlPr>
                          <a:rPr lang="pt-BR" sz="2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pt-BR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f>
                          <m:fPr>
                            <m:ctrlP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ad>
                              <m:radPr>
                                <m:degHide m:val="on"/>
                                <m:ctrlPr>
                                  <a:rPr lang="pt-BR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pt-BR" sz="2000" b="1" i="1" smtClean="0">
                                    <a:latin typeface="Cambria Math" panose="02040503050406030204" pitchFamily="18" charset="0"/>
                                  </a:rPr>
                                  <m:t>𝟔𝟐𝟎</m:t>
                                </m:r>
                              </m:e>
                            </m:rad>
                          </m:num>
                          <m:den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den>
                        </m:f>
                      </m:e>
                    </m:d>
                    <m:r>
                      <a:rPr lang="pt-BR" sz="2000" b="1" i="1" smtClean="0">
                        <a:latin typeface="Cambria Math" panose="02040503050406030204" pitchFamily="18" charset="0"/>
                      </a:rPr>
                      <m:t>⇒</m:t>
                    </m:r>
                    <m:d>
                      <m:dPr>
                        <m:ctrlPr>
                          <a:rPr lang="pt-BR" sz="2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ad>
                              <m:radPr>
                                <m:degHide m:val="on"/>
                                <m:ctrlPr>
                                  <a:rPr lang="pt-BR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pt-BR" sz="2000" b="1" i="1" smtClean="0">
                                    <a:latin typeface="Cambria Math" panose="02040503050406030204" pitchFamily="18" charset="0"/>
                                  </a:rPr>
                                  <m:t>𝟔𝟐𝟎</m:t>
                                </m:r>
                              </m:e>
                            </m:rad>
                          </m:num>
                          <m:den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den>
                        </m:f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ad>
                              <m:radPr>
                                <m:degHide m:val="on"/>
                                <m:ctrlPr>
                                  <a:rPr lang="pt-BR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pt-BR" sz="2000" b="1" i="1" smtClean="0">
                                    <a:latin typeface="Cambria Math" panose="02040503050406030204" pitchFamily="18" charset="0"/>
                                  </a:rPr>
                                  <m:t>𝟔𝟐𝟎</m:t>
                                </m:r>
                              </m:e>
                            </m:rad>
                          </m:num>
                          <m:den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𝟓</m:t>
                            </m:r>
                          </m:den>
                        </m:f>
                      </m:e>
                    </m:d>
                    <m:r>
                      <a:rPr lang="pt-BR" sz="20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pt-BR" sz="2000" b="1" i="1" smtClean="0">
                        <a:latin typeface="Cambria Math" panose="02040503050406030204" pitchFamily="18" charset="0"/>
                      </a:rPr>
                      <m:t>𝒆</m:t>
                    </m:r>
                    <m:d>
                      <m:dPr>
                        <m:ctrlPr>
                          <a:rPr lang="pt-BR" sz="2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ad>
                              <m:radPr>
                                <m:degHide m:val="on"/>
                                <m:ctrlPr>
                                  <a:rPr lang="pt-BR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pt-BR" sz="2000" b="1" i="1" smtClean="0">
                                    <a:latin typeface="Cambria Math" panose="02040503050406030204" pitchFamily="18" charset="0"/>
                                  </a:rPr>
                                  <m:t>𝟔𝟐𝟎</m:t>
                                </m:r>
                              </m:e>
                            </m:rad>
                          </m:num>
                          <m:den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den>
                        </m:f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ad>
                              <m:radPr>
                                <m:degHide m:val="on"/>
                                <m:ctrlPr>
                                  <a:rPr lang="pt-BR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pt-BR" sz="2000" b="1" i="1" smtClean="0">
                                    <a:latin typeface="Cambria Math" panose="02040503050406030204" pitchFamily="18" charset="0"/>
                                  </a:rPr>
                                  <m:t>𝟔𝟐𝟎</m:t>
                                </m:r>
                              </m:e>
                            </m:rad>
                          </m:num>
                          <m:den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𝟓</m:t>
                            </m:r>
                          </m:den>
                        </m:f>
                      </m:e>
                    </m:d>
                  </m:oMath>
                </a14:m>
                <a:endParaRPr lang="pt-BR" sz="2000" b="1" dirty="0" smtClean="0"/>
              </a:p>
              <a:p>
                <a:pPr marL="0" indent="0">
                  <a:buNone/>
                </a:pPr>
                <a:endParaRPr lang="pt-BR" sz="2000" b="1" dirty="0" smtClean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756150"/>
              </a:xfrm>
              <a:blipFill rotWithShape="0">
                <a:blip r:embed="rId2"/>
                <a:stretch>
                  <a:fillRect l="-519" t="-64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CCEB08-FAB4-44F4-8BF8-FA02CF55F96C}" type="slidenum">
              <a:rPr lang="pt-BR" altLang="pt-BR"/>
              <a:pPr>
                <a:defRPr/>
              </a:pPr>
              <a:t>11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46972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5963783-35CD-4391-99B3-08F80C37FE9E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39939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dirty="0" smtClean="0"/>
              <a:t>Equações Paramétricas da Reta</a:t>
            </a:r>
          </a:p>
        </p:txBody>
      </p:sp>
      <p:sp>
        <p:nvSpPr>
          <p:cNvPr id="39940" name="Rectangle 3"/>
          <p:cNvSpPr>
            <a:spLocks/>
          </p:cNvSpPr>
          <p:nvPr/>
        </p:nvSpPr>
        <p:spPr bwMode="auto">
          <a:xfrm>
            <a:off x="684213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>
                <a:solidFill>
                  <a:prstClr val="black"/>
                </a:solidFill>
              </a:rPr>
              <a:t>Seja </a:t>
            </a:r>
            <a:r>
              <a:rPr lang="pt-BR" altLang="pt-BR" i="1">
                <a:solidFill>
                  <a:prstClr val="black"/>
                </a:solidFill>
              </a:rPr>
              <a:t>v=(a, b)</a:t>
            </a:r>
            <a:r>
              <a:rPr lang="pt-BR" altLang="pt-BR">
                <a:solidFill>
                  <a:prstClr val="black"/>
                </a:solidFill>
              </a:rPr>
              <a:t> um vetor não-nulo e </a:t>
            </a:r>
            <a:r>
              <a:rPr lang="pt-BR" altLang="pt-BR" i="1">
                <a:solidFill>
                  <a:prstClr val="black"/>
                </a:solidFill>
              </a:rPr>
              <a:t>A(x</a:t>
            </a:r>
            <a:r>
              <a:rPr lang="pt-BR" altLang="pt-BR" i="1" baseline="-25000">
                <a:solidFill>
                  <a:prstClr val="black"/>
                </a:solidFill>
              </a:rPr>
              <a:t>0</a:t>
            </a:r>
            <a:r>
              <a:rPr lang="pt-BR" altLang="pt-BR" i="1">
                <a:solidFill>
                  <a:prstClr val="black"/>
                </a:solidFill>
              </a:rPr>
              <a:t>,y</a:t>
            </a:r>
            <a:r>
              <a:rPr lang="pt-BR" altLang="pt-BR" i="1" baseline="-25000">
                <a:solidFill>
                  <a:prstClr val="black"/>
                </a:solidFill>
              </a:rPr>
              <a:t>0</a:t>
            </a:r>
            <a:r>
              <a:rPr lang="pt-BR" altLang="pt-BR" i="1">
                <a:solidFill>
                  <a:prstClr val="black"/>
                </a:solidFill>
              </a:rPr>
              <a:t>)</a:t>
            </a:r>
            <a:r>
              <a:rPr lang="pt-BR" altLang="pt-BR">
                <a:solidFill>
                  <a:prstClr val="black"/>
                </a:solidFill>
              </a:rPr>
              <a:t> um ponto do plano</a:t>
            </a:r>
          </a:p>
          <a:p>
            <a:pPr fontAlgn="base">
              <a:spcAft>
                <a:spcPct val="0"/>
              </a:spcAft>
            </a:pPr>
            <a:r>
              <a:rPr lang="pt-BR" altLang="pt-BR">
                <a:solidFill>
                  <a:prstClr val="black"/>
                </a:solidFill>
              </a:rPr>
              <a:t>Existe uma única reta </a:t>
            </a:r>
            <a:r>
              <a:rPr lang="pt-BR" altLang="pt-BR" i="1">
                <a:solidFill>
                  <a:prstClr val="black"/>
                </a:solidFill>
              </a:rPr>
              <a:t>r</a:t>
            </a:r>
            <a:r>
              <a:rPr lang="pt-BR" altLang="pt-BR">
                <a:solidFill>
                  <a:prstClr val="black"/>
                </a:solidFill>
              </a:rPr>
              <a:t> com a direção de </a:t>
            </a:r>
            <a:r>
              <a:rPr lang="pt-BR" altLang="pt-BR" i="1">
                <a:solidFill>
                  <a:prstClr val="black"/>
                </a:solidFill>
              </a:rPr>
              <a:t>v</a:t>
            </a:r>
            <a:r>
              <a:rPr lang="pt-BR" altLang="pt-BR">
                <a:solidFill>
                  <a:prstClr val="black"/>
                </a:solidFill>
              </a:rPr>
              <a:t> e que contém </a:t>
            </a:r>
            <a:r>
              <a:rPr lang="pt-BR" altLang="pt-BR" i="1">
                <a:solidFill>
                  <a:prstClr val="black"/>
                </a:solidFill>
              </a:rPr>
              <a:t>A</a:t>
            </a:r>
          </a:p>
          <a:p>
            <a:pPr fontAlgn="base">
              <a:spcAft>
                <a:spcPct val="0"/>
              </a:spcAft>
            </a:pPr>
            <a:r>
              <a:rPr lang="pt-BR" altLang="pt-BR">
                <a:solidFill>
                  <a:prstClr val="black"/>
                </a:solidFill>
              </a:rPr>
              <a:t>Dizer que </a:t>
            </a:r>
            <a:r>
              <a:rPr lang="pt-BR" altLang="pt-BR" i="1">
                <a:solidFill>
                  <a:prstClr val="black"/>
                </a:solidFill>
              </a:rPr>
              <a:t>r</a:t>
            </a:r>
            <a:r>
              <a:rPr lang="pt-BR" altLang="pt-BR">
                <a:solidFill>
                  <a:prstClr val="black"/>
                </a:solidFill>
              </a:rPr>
              <a:t> tem a mesma direção de </a:t>
            </a:r>
            <a:r>
              <a:rPr lang="pt-BR" altLang="pt-BR" i="1">
                <a:solidFill>
                  <a:prstClr val="black"/>
                </a:solidFill>
              </a:rPr>
              <a:t>v</a:t>
            </a:r>
            <a:r>
              <a:rPr lang="pt-BR" altLang="pt-BR">
                <a:solidFill>
                  <a:prstClr val="black"/>
                </a:solidFill>
              </a:rPr>
              <a:t> significa que dois pontos quaisquer de </a:t>
            </a:r>
            <a:r>
              <a:rPr lang="pt-BR" altLang="pt-BR" i="1">
                <a:solidFill>
                  <a:prstClr val="black"/>
                </a:solidFill>
              </a:rPr>
              <a:t>r</a:t>
            </a:r>
            <a:r>
              <a:rPr lang="pt-BR" altLang="pt-BR">
                <a:solidFill>
                  <a:prstClr val="black"/>
                </a:solidFill>
              </a:rPr>
              <a:t> determinam um vetor com a mesma direção que </a:t>
            </a:r>
            <a:r>
              <a:rPr lang="pt-BR" altLang="pt-BR" i="1">
                <a:solidFill>
                  <a:prstClr val="black"/>
                </a:solidFill>
              </a:rPr>
              <a:t>v</a:t>
            </a:r>
            <a:endParaRPr lang="pt-BR" alt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17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57E97C8-CC76-49E7-B680-5D86BDCD27EA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40963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Equações Paramétricas da Reta</a:t>
            </a:r>
          </a:p>
        </p:txBody>
      </p:sp>
      <p:sp>
        <p:nvSpPr>
          <p:cNvPr id="40964" name="Line 4"/>
          <p:cNvSpPr>
            <a:spLocks noChangeShapeType="1"/>
          </p:cNvSpPr>
          <p:nvPr/>
        </p:nvSpPr>
        <p:spPr bwMode="auto">
          <a:xfrm>
            <a:off x="1042988" y="1341438"/>
            <a:ext cx="0" cy="2663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40965" name="Line 5"/>
          <p:cNvSpPr>
            <a:spLocks noChangeShapeType="1"/>
          </p:cNvSpPr>
          <p:nvPr/>
        </p:nvSpPr>
        <p:spPr bwMode="auto">
          <a:xfrm>
            <a:off x="900113" y="3789363"/>
            <a:ext cx="2879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40966" name="Line 6"/>
          <p:cNvSpPr>
            <a:spLocks noChangeShapeType="1"/>
          </p:cNvSpPr>
          <p:nvPr/>
        </p:nvSpPr>
        <p:spPr bwMode="auto">
          <a:xfrm flipV="1">
            <a:off x="1042988" y="2709863"/>
            <a:ext cx="865187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40967" name="Line 7"/>
          <p:cNvSpPr>
            <a:spLocks noChangeShapeType="1"/>
          </p:cNvSpPr>
          <p:nvPr/>
        </p:nvSpPr>
        <p:spPr bwMode="auto">
          <a:xfrm flipV="1">
            <a:off x="1476375" y="1628775"/>
            <a:ext cx="2087563" cy="2663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40968" name="Oval 9"/>
          <p:cNvSpPr>
            <a:spLocks noChangeArrowheads="1"/>
          </p:cNvSpPr>
          <p:nvPr/>
        </p:nvSpPr>
        <p:spPr bwMode="auto">
          <a:xfrm>
            <a:off x="2195513" y="3286125"/>
            <a:ext cx="73025" cy="714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pt-BR" sz="1200">
              <a:solidFill>
                <a:srgbClr val="898989"/>
              </a:solidFill>
            </a:endParaRPr>
          </a:p>
        </p:txBody>
      </p:sp>
      <p:sp>
        <p:nvSpPr>
          <p:cNvPr id="40969" name="Text Box 10"/>
          <p:cNvSpPr txBox="1">
            <a:spLocks noChangeArrowheads="1"/>
          </p:cNvSpPr>
          <p:nvPr/>
        </p:nvSpPr>
        <p:spPr bwMode="auto">
          <a:xfrm>
            <a:off x="1887538" y="236855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i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</a:p>
        </p:txBody>
      </p:sp>
      <p:sp>
        <p:nvSpPr>
          <p:cNvPr id="40970" name="Text Box 11"/>
          <p:cNvSpPr txBox="1">
            <a:spLocks noChangeArrowheads="1"/>
          </p:cNvSpPr>
          <p:nvPr/>
        </p:nvSpPr>
        <p:spPr bwMode="auto">
          <a:xfrm>
            <a:off x="3132138" y="1557338"/>
            <a:ext cx="260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i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</a:p>
        </p:txBody>
      </p:sp>
      <p:sp>
        <p:nvSpPr>
          <p:cNvPr id="40971" name="Text Box 12"/>
          <p:cNvSpPr txBox="1">
            <a:spLocks noChangeArrowheads="1"/>
          </p:cNvSpPr>
          <p:nvPr/>
        </p:nvSpPr>
        <p:spPr bwMode="auto">
          <a:xfrm>
            <a:off x="2328863" y="3135313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i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40972" name="Line 13"/>
          <p:cNvSpPr>
            <a:spLocks noChangeShapeType="1"/>
          </p:cNvSpPr>
          <p:nvPr/>
        </p:nvSpPr>
        <p:spPr bwMode="auto">
          <a:xfrm>
            <a:off x="5003800" y="1341438"/>
            <a:ext cx="0" cy="2663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40973" name="Line 14"/>
          <p:cNvSpPr>
            <a:spLocks noChangeShapeType="1"/>
          </p:cNvSpPr>
          <p:nvPr/>
        </p:nvSpPr>
        <p:spPr bwMode="auto">
          <a:xfrm>
            <a:off x="4860925" y="3789363"/>
            <a:ext cx="2879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40974" name="Line 15"/>
          <p:cNvSpPr>
            <a:spLocks noChangeShapeType="1"/>
          </p:cNvSpPr>
          <p:nvPr/>
        </p:nvSpPr>
        <p:spPr bwMode="auto">
          <a:xfrm flipV="1">
            <a:off x="5003800" y="2709863"/>
            <a:ext cx="865188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40975" name="Line 16"/>
          <p:cNvSpPr>
            <a:spLocks noChangeShapeType="1"/>
          </p:cNvSpPr>
          <p:nvPr/>
        </p:nvSpPr>
        <p:spPr bwMode="auto">
          <a:xfrm flipV="1">
            <a:off x="5437188" y="1628775"/>
            <a:ext cx="2087562" cy="2663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40976" name="Oval 17"/>
          <p:cNvSpPr>
            <a:spLocks noChangeArrowheads="1"/>
          </p:cNvSpPr>
          <p:nvPr/>
        </p:nvSpPr>
        <p:spPr bwMode="auto">
          <a:xfrm>
            <a:off x="6156325" y="3286125"/>
            <a:ext cx="73025" cy="714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pt-BR" sz="1200">
              <a:solidFill>
                <a:srgbClr val="898989"/>
              </a:solidFill>
            </a:endParaRPr>
          </a:p>
        </p:txBody>
      </p:sp>
      <p:sp>
        <p:nvSpPr>
          <p:cNvPr id="40977" name="Text Box 18"/>
          <p:cNvSpPr txBox="1">
            <a:spLocks noChangeArrowheads="1"/>
          </p:cNvSpPr>
          <p:nvPr/>
        </p:nvSpPr>
        <p:spPr bwMode="auto">
          <a:xfrm>
            <a:off x="5795963" y="277495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i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</a:p>
        </p:txBody>
      </p:sp>
      <p:sp>
        <p:nvSpPr>
          <p:cNvPr id="40978" name="Text Box 19"/>
          <p:cNvSpPr txBox="1">
            <a:spLocks noChangeArrowheads="1"/>
          </p:cNvSpPr>
          <p:nvPr/>
        </p:nvSpPr>
        <p:spPr bwMode="auto">
          <a:xfrm>
            <a:off x="7264400" y="1911350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i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</p:txBody>
      </p:sp>
      <p:sp>
        <p:nvSpPr>
          <p:cNvPr id="40979" name="Text Box 20"/>
          <p:cNvSpPr txBox="1">
            <a:spLocks noChangeArrowheads="1"/>
          </p:cNvSpPr>
          <p:nvPr/>
        </p:nvSpPr>
        <p:spPr bwMode="auto">
          <a:xfrm>
            <a:off x="6289675" y="3135313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i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40980" name="Line 21"/>
          <p:cNvSpPr>
            <a:spLocks noChangeShapeType="1"/>
          </p:cNvSpPr>
          <p:nvPr/>
        </p:nvSpPr>
        <p:spPr bwMode="auto">
          <a:xfrm flipV="1">
            <a:off x="5578475" y="1989138"/>
            <a:ext cx="865188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40981" name="Text Box 22"/>
          <p:cNvSpPr txBox="1">
            <a:spLocks noChangeArrowheads="1"/>
          </p:cNvSpPr>
          <p:nvPr/>
        </p:nvSpPr>
        <p:spPr bwMode="auto">
          <a:xfrm>
            <a:off x="6073775" y="1701800"/>
            <a:ext cx="361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i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tv</a:t>
            </a:r>
          </a:p>
        </p:txBody>
      </p:sp>
      <p:sp>
        <p:nvSpPr>
          <p:cNvPr id="40982" name="Line 24"/>
          <p:cNvSpPr>
            <a:spLocks noChangeShapeType="1"/>
          </p:cNvSpPr>
          <p:nvPr/>
        </p:nvSpPr>
        <p:spPr bwMode="auto">
          <a:xfrm flipV="1">
            <a:off x="6443663" y="1989138"/>
            <a:ext cx="792162" cy="1006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40983" name="Rectangle 25"/>
          <p:cNvSpPr>
            <a:spLocks/>
          </p:cNvSpPr>
          <p:nvPr/>
        </p:nvSpPr>
        <p:spPr bwMode="auto">
          <a:xfrm>
            <a:off x="684213" y="4365625"/>
            <a:ext cx="8229600" cy="178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 sz="2400" dirty="0">
                <a:solidFill>
                  <a:prstClr val="black"/>
                </a:solidFill>
              </a:rPr>
              <a:t>Assim, um ponto P(x, y) pertence à reta </a:t>
            </a:r>
            <a:r>
              <a:rPr lang="pt-BR" altLang="pt-BR" sz="2400" i="1" dirty="0">
                <a:solidFill>
                  <a:prstClr val="black"/>
                </a:solidFill>
              </a:rPr>
              <a:t>r</a:t>
            </a:r>
            <a:r>
              <a:rPr lang="pt-BR" altLang="pt-BR" sz="2400" dirty="0">
                <a:solidFill>
                  <a:prstClr val="black"/>
                </a:solidFill>
              </a:rPr>
              <a:t>, se e somente se    AP = </a:t>
            </a:r>
            <a:r>
              <a:rPr lang="pt-BR" altLang="pt-BR" sz="2400" dirty="0" err="1">
                <a:solidFill>
                  <a:prstClr val="black"/>
                </a:solidFill>
              </a:rPr>
              <a:t>t.v</a:t>
            </a:r>
            <a:endParaRPr lang="pt-BR" altLang="pt-BR" sz="2400" dirty="0">
              <a:solidFill>
                <a:prstClr val="black"/>
              </a:solidFill>
            </a:endParaRP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000" dirty="0">
                <a:solidFill>
                  <a:prstClr val="black"/>
                </a:solidFill>
              </a:rPr>
              <a:t>Para algum número real </a:t>
            </a:r>
            <a:r>
              <a:rPr lang="pt-BR" altLang="pt-BR" sz="2000" i="1" dirty="0">
                <a:solidFill>
                  <a:prstClr val="black"/>
                </a:solidFill>
              </a:rPr>
              <a:t>t</a:t>
            </a:r>
          </a:p>
          <a:p>
            <a:pPr fontAlgn="base">
              <a:spcAft>
                <a:spcPct val="0"/>
              </a:spcAft>
            </a:pPr>
            <a:r>
              <a:rPr lang="pt-BR" altLang="pt-BR" sz="2400" dirty="0">
                <a:solidFill>
                  <a:prstClr val="black"/>
                </a:solidFill>
              </a:rPr>
              <a:t>Ou, em termos de coordenadas, (x – x</a:t>
            </a:r>
            <a:r>
              <a:rPr lang="pt-BR" altLang="pt-BR" sz="2400" baseline="-25000" dirty="0">
                <a:solidFill>
                  <a:prstClr val="black"/>
                </a:solidFill>
              </a:rPr>
              <a:t>0</a:t>
            </a:r>
            <a:r>
              <a:rPr lang="pt-BR" altLang="pt-BR" sz="2400" dirty="0">
                <a:solidFill>
                  <a:prstClr val="black"/>
                </a:solidFill>
              </a:rPr>
              <a:t>, y – y</a:t>
            </a:r>
            <a:r>
              <a:rPr lang="pt-BR" altLang="pt-BR" sz="2400" baseline="-25000" dirty="0">
                <a:solidFill>
                  <a:prstClr val="black"/>
                </a:solidFill>
              </a:rPr>
              <a:t>0</a:t>
            </a:r>
            <a:r>
              <a:rPr lang="pt-BR" altLang="pt-BR" sz="2400" dirty="0">
                <a:solidFill>
                  <a:prstClr val="black"/>
                </a:solidFill>
              </a:rPr>
              <a:t>) = t(a, b)</a:t>
            </a:r>
          </a:p>
        </p:txBody>
      </p:sp>
      <p:sp>
        <p:nvSpPr>
          <p:cNvPr id="40984" name="Line 26"/>
          <p:cNvSpPr>
            <a:spLocks noChangeShapeType="1"/>
          </p:cNvSpPr>
          <p:nvPr/>
        </p:nvSpPr>
        <p:spPr bwMode="auto">
          <a:xfrm>
            <a:off x="1887538" y="4797426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94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BDB044-B7BE-42D1-AE0D-B11800CBBEE3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41987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Equações Paramétricas da Reta</a:t>
            </a:r>
          </a:p>
        </p:txBody>
      </p:sp>
      <p:sp>
        <p:nvSpPr>
          <p:cNvPr id="41988" name="Rectangle 3"/>
          <p:cNvSpPr>
            <a:spLocks/>
          </p:cNvSpPr>
          <p:nvPr/>
        </p:nvSpPr>
        <p:spPr bwMode="auto">
          <a:xfrm>
            <a:off x="684213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>
                <a:solidFill>
                  <a:prstClr val="black"/>
                </a:solidFill>
              </a:rPr>
              <a:t>Isso equivale ao sistema de equações: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>
                <a:solidFill>
                  <a:prstClr val="black"/>
                </a:solidFill>
              </a:rPr>
              <a:t>x – x</a:t>
            </a:r>
            <a:r>
              <a:rPr lang="pt-BR" altLang="pt-BR" baseline="-25000">
                <a:solidFill>
                  <a:prstClr val="black"/>
                </a:solidFill>
              </a:rPr>
              <a:t>0</a:t>
            </a:r>
            <a:r>
              <a:rPr lang="pt-BR" altLang="pt-BR">
                <a:solidFill>
                  <a:prstClr val="black"/>
                </a:solidFill>
              </a:rPr>
              <a:t> = at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>
                <a:solidFill>
                  <a:prstClr val="black"/>
                </a:solidFill>
              </a:rPr>
              <a:t>y – y</a:t>
            </a:r>
            <a:r>
              <a:rPr lang="pt-BR" altLang="pt-BR" baseline="-25000">
                <a:solidFill>
                  <a:prstClr val="black"/>
                </a:solidFill>
              </a:rPr>
              <a:t>0</a:t>
            </a:r>
            <a:r>
              <a:rPr lang="pt-BR" altLang="pt-BR">
                <a:solidFill>
                  <a:prstClr val="black"/>
                </a:solidFill>
              </a:rPr>
              <a:t> = bt</a:t>
            </a:r>
          </a:p>
          <a:p>
            <a:pPr fontAlgn="base">
              <a:spcAft>
                <a:spcPct val="0"/>
              </a:spcAft>
            </a:pPr>
            <a:r>
              <a:rPr lang="pt-BR" altLang="pt-BR">
                <a:solidFill>
                  <a:prstClr val="black"/>
                </a:solidFill>
              </a:rPr>
              <a:t>Ou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>
                <a:solidFill>
                  <a:prstClr val="black"/>
                </a:solidFill>
              </a:rPr>
              <a:t>x = x</a:t>
            </a:r>
            <a:r>
              <a:rPr lang="pt-BR" altLang="pt-BR" baseline="-25000">
                <a:solidFill>
                  <a:prstClr val="black"/>
                </a:solidFill>
              </a:rPr>
              <a:t>0</a:t>
            </a:r>
            <a:r>
              <a:rPr lang="pt-BR" altLang="pt-BR">
                <a:solidFill>
                  <a:prstClr val="black"/>
                </a:solidFill>
              </a:rPr>
              <a:t> + at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>
                <a:solidFill>
                  <a:prstClr val="black"/>
                </a:solidFill>
              </a:rPr>
              <a:t>y = y</a:t>
            </a:r>
            <a:r>
              <a:rPr lang="pt-BR" altLang="pt-BR" baseline="-25000">
                <a:solidFill>
                  <a:prstClr val="black"/>
                </a:solidFill>
              </a:rPr>
              <a:t>0</a:t>
            </a:r>
            <a:r>
              <a:rPr lang="pt-BR" altLang="pt-BR">
                <a:solidFill>
                  <a:prstClr val="black"/>
                </a:solidFill>
              </a:rPr>
              <a:t> + bt</a:t>
            </a:r>
          </a:p>
          <a:p>
            <a:pPr fontAlgn="base">
              <a:spcAft>
                <a:spcPct val="0"/>
              </a:spcAft>
            </a:pPr>
            <a:r>
              <a:rPr lang="pt-BR" altLang="pt-BR">
                <a:solidFill>
                  <a:prstClr val="black"/>
                </a:solidFill>
              </a:rPr>
              <a:t>que são as </a:t>
            </a:r>
            <a:r>
              <a:rPr lang="pt-BR" altLang="pt-BR" b="1">
                <a:solidFill>
                  <a:srgbClr val="FF3300"/>
                </a:solidFill>
              </a:rPr>
              <a:t>equações paramétricas</a:t>
            </a:r>
            <a:r>
              <a:rPr lang="pt-BR" altLang="pt-BR">
                <a:solidFill>
                  <a:prstClr val="black"/>
                </a:solidFill>
              </a:rPr>
              <a:t> da reta </a:t>
            </a:r>
            <a:r>
              <a:rPr lang="pt-BR" altLang="pt-BR" i="1">
                <a:solidFill>
                  <a:prstClr val="black"/>
                </a:solidFill>
              </a:rPr>
              <a:t>r</a:t>
            </a:r>
            <a:endParaRPr lang="pt-BR" alt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36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28E4AF-AAD0-467F-B0D2-04BC3F3D5BD7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pt-BR" altLang="pt-BR" sz="1200" dirty="0">
              <a:solidFill>
                <a:srgbClr val="898989"/>
              </a:solidFill>
            </a:endParaRPr>
          </a:p>
        </p:txBody>
      </p:sp>
      <p:sp>
        <p:nvSpPr>
          <p:cNvPr id="43011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dirty="0" smtClean="0"/>
              <a:t>Equações Paramétricas da Reta</a:t>
            </a:r>
          </a:p>
        </p:txBody>
      </p:sp>
      <p:sp>
        <p:nvSpPr>
          <p:cNvPr id="43012" name="Rectangle 3"/>
          <p:cNvSpPr>
            <a:spLocks/>
          </p:cNvSpPr>
          <p:nvPr/>
        </p:nvSpPr>
        <p:spPr bwMode="auto">
          <a:xfrm>
            <a:off x="684213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 dirty="0">
                <a:solidFill>
                  <a:prstClr val="black"/>
                </a:solidFill>
              </a:rPr>
              <a:t>Exemplo 1: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dirty="0">
                <a:solidFill>
                  <a:prstClr val="black"/>
                </a:solidFill>
              </a:rPr>
              <a:t>x = 1 + 2t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dirty="0">
                <a:solidFill>
                  <a:prstClr val="black"/>
                </a:solidFill>
              </a:rPr>
              <a:t>y = 2 – 3t</a:t>
            </a:r>
          </a:p>
          <a:p>
            <a:pPr fontAlgn="base">
              <a:spcAft>
                <a:spcPct val="0"/>
              </a:spcAft>
            </a:pPr>
            <a:r>
              <a:rPr lang="pt-BR" altLang="pt-BR" dirty="0">
                <a:solidFill>
                  <a:prstClr val="black"/>
                </a:solidFill>
              </a:rPr>
              <a:t>Essas são as equações paramétricas da reta </a:t>
            </a:r>
            <a:r>
              <a:rPr lang="pt-BR" altLang="pt-BR" i="1" dirty="0">
                <a:solidFill>
                  <a:prstClr val="black"/>
                </a:solidFill>
              </a:rPr>
              <a:t>r</a:t>
            </a:r>
            <a:r>
              <a:rPr lang="pt-BR" altLang="pt-BR" dirty="0">
                <a:solidFill>
                  <a:prstClr val="black"/>
                </a:solidFill>
              </a:rPr>
              <a:t> que passa pelo ponto (1, 2) e tem a direção do vetor (2, -3)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692805" y="3212976"/>
            <a:ext cx="8136259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3200" dirty="0">
                <a:solidFill>
                  <a:prstClr val="black"/>
                </a:solidFill>
                <a:latin typeface="Arial" panose="020B0604020202020204" pitchFamily="34" charset="0"/>
              </a:rPr>
              <a:t>Essas equações paramétricas da reta r mostram que a ela passa por que ponto e tem a direção de que vetor?</a:t>
            </a:r>
          </a:p>
        </p:txBody>
      </p:sp>
    </p:spTree>
    <p:extLst>
      <p:ext uri="{BB962C8B-B14F-4D97-AF65-F5344CB8AC3E}">
        <p14:creationId xmlns:p14="http://schemas.microsoft.com/office/powerpoint/2010/main" val="344960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77A5C1-D307-418A-A7C8-C13FC5571419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44035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Equação Cartesiana da Reta</a:t>
            </a:r>
          </a:p>
        </p:txBody>
      </p:sp>
      <p:sp>
        <p:nvSpPr>
          <p:cNvPr id="44036" name="Rectangle 3"/>
          <p:cNvSpPr>
            <a:spLocks/>
          </p:cNvSpPr>
          <p:nvPr/>
        </p:nvSpPr>
        <p:spPr bwMode="auto">
          <a:xfrm>
            <a:off x="684213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 dirty="0">
                <a:solidFill>
                  <a:prstClr val="black"/>
                </a:solidFill>
              </a:rPr>
              <a:t>Dadas as equações paramétricas da reta: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x = x</a:t>
            </a:r>
            <a:r>
              <a:rPr lang="pt-BR" altLang="pt-BR" baseline="-25000" dirty="0">
                <a:solidFill>
                  <a:prstClr val="black"/>
                </a:solidFill>
                <a:sym typeface="Symbol" panose="05050102010706020507" pitchFamily="18" charset="2"/>
              </a:rPr>
              <a:t>0</a:t>
            </a: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 + </a:t>
            </a:r>
            <a:r>
              <a:rPr lang="pt-BR" altLang="pt-BR" dirty="0" err="1">
                <a:solidFill>
                  <a:prstClr val="black"/>
                </a:solidFill>
                <a:sym typeface="Symbol" panose="05050102010706020507" pitchFamily="18" charset="2"/>
              </a:rPr>
              <a:t>at</a:t>
            </a: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				(1) &lt;= .b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y = y</a:t>
            </a:r>
            <a:r>
              <a:rPr lang="pt-BR" altLang="pt-BR" baseline="-25000" dirty="0">
                <a:solidFill>
                  <a:prstClr val="black"/>
                </a:solidFill>
                <a:sym typeface="Symbol" panose="05050102010706020507" pitchFamily="18" charset="2"/>
              </a:rPr>
              <a:t>0</a:t>
            </a: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 + </a:t>
            </a:r>
            <a:r>
              <a:rPr lang="pt-BR" altLang="pt-BR" dirty="0" err="1">
                <a:solidFill>
                  <a:prstClr val="black"/>
                </a:solidFill>
                <a:sym typeface="Symbol" panose="05050102010706020507" pitchFamily="18" charset="2"/>
              </a:rPr>
              <a:t>bt</a:t>
            </a: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				(2) &lt;= .a</a:t>
            </a:r>
          </a:p>
          <a:p>
            <a:pPr fontAlgn="base">
              <a:spcAft>
                <a:spcPct val="0"/>
              </a:spcAft>
            </a:pP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Podemos eliminar o parâmetro </a:t>
            </a:r>
            <a:r>
              <a:rPr lang="pt-BR" altLang="pt-BR" i="1" dirty="0">
                <a:solidFill>
                  <a:prstClr val="black"/>
                </a:solidFill>
                <a:sym typeface="Symbol" panose="05050102010706020507" pitchFamily="18" charset="2"/>
              </a:rPr>
              <a:t>t</a:t>
            </a: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 da seguinte forma: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De (1): </a:t>
            </a:r>
            <a:r>
              <a:rPr lang="pt-BR" altLang="pt-BR" dirty="0" err="1">
                <a:solidFill>
                  <a:prstClr val="black"/>
                </a:solidFill>
                <a:sym typeface="Symbol" panose="05050102010706020507" pitchFamily="18" charset="2"/>
              </a:rPr>
              <a:t>bx</a:t>
            </a: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 = bx</a:t>
            </a:r>
            <a:r>
              <a:rPr lang="pt-BR" altLang="pt-BR" baseline="-25000" dirty="0">
                <a:solidFill>
                  <a:prstClr val="black"/>
                </a:solidFill>
                <a:sym typeface="Symbol" panose="05050102010706020507" pitchFamily="18" charset="2"/>
              </a:rPr>
              <a:t>0</a:t>
            </a: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 + </a:t>
            </a:r>
            <a:r>
              <a:rPr lang="pt-BR" altLang="pt-BR" dirty="0" err="1">
                <a:solidFill>
                  <a:prstClr val="black"/>
                </a:solidFill>
                <a:sym typeface="Symbol" panose="05050102010706020507" pitchFamily="18" charset="2"/>
              </a:rPr>
              <a:t>bat</a:t>
            </a: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		(3)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De (2): </a:t>
            </a:r>
            <a:r>
              <a:rPr lang="pt-BR" altLang="pt-BR" dirty="0" err="1">
                <a:solidFill>
                  <a:prstClr val="black"/>
                </a:solidFill>
                <a:sym typeface="Symbol" panose="05050102010706020507" pitchFamily="18" charset="2"/>
              </a:rPr>
              <a:t>ay</a:t>
            </a: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 = ay</a:t>
            </a:r>
            <a:r>
              <a:rPr lang="pt-BR" altLang="pt-BR" baseline="-25000" dirty="0">
                <a:solidFill>
                  <a:prstClr val="black"/>
                </a:solidFill>
                <a:sym typeface="Symbol" panose="05050102010706020507" pitchFamily="18" charset="2"/>
              </a:rPr>
              <a:t>0</a:t>
            </a: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 + </a:t>
            </a:r>
            <a:r>
              <a:rPr lang="pt-BR" altLang="pt-BR" dirty="0" err="1">
                <a:solidFill>
                  <a:prstClr val="black"/>
                </a:solidFill>
                <a:sym typeface="Symbol" panose="05050102010706020507" pitchFamily="18" charset="2"/>
              </a:rPr>
              <a:t>bat</a:t>
            </a: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		(4)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(4) – (3): </a:t>
            </a:r>
            <a:r>
              <a:rPr lang="pt-BR" altLang="pt-BR" dirty="0" err="1">
                <a:solidFill>
                  <a:prstClr val="black"/>
                </a:solidFill>
                <a:sym typeface="Symbol" panose="05050102010706020507" pitchFamily="18" charset="2"/>
              </a:rPr>
              <a:t>ay</a:t>
            </a: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 – </a:t>
            </a:r>
            <a:r>
              <a:rPr lang="pt-BR" altLang="pt-BR" dirty="0" err="1">
                <a:solidFill>
                  <a:prstClr val="black"/>
                </a:solidFill>
                <a:sym typeface="Symbol" panose="05050102010706020507" pitchFamily="18" charset="2"/>
              </a:rPr>
              <a:t>bx</a:t>
            </a: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 = ay</a:t>
            </a:r>
            <a:r>
              <a:rPr lang="pt-BR" altLang="pt-BR" baseline="-25000" dirty="0">
                <a:solidFill>
                  <a:prstClr val="black"/>
                </a:solidFill>
                <a:sym typeface="Symbol" panose="05050102010706020507" pitchFamily="18" charset="2"/>
              </a:rPr>
              <a:t>0</a:t>
            </a: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 – bx</a:t>
            </a:r>
            <a:r>
              <a:rPr lang="pt-BR" altLang="pt-BR" baseline="-25000" dirty="0">
                <a:solidFill>
                  <a:prstClr val="black"/>
                </a:solidFill>
                <a:sym typeface="Symbol" panose="05050102010706020507" pitchFamily="18" charset="2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38919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3EAEB62-95F9-4842-9483-240EEFE96062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45059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Equação Cartesiana da Reta</a:t>
            </a:r>
          </a:p>
        </p:txBody>
      </p:sp>
      <p:sp>
        <p:nvSpPr>
          <p:cNvPr id="45060" name="Rectangle 3"/>
          <p:cNvSpPr>
            <a:spLocks/>
          </p:cNvSpPr>
          <p:nvPr/>
        </p:nvSpPr>
        <p:spPr bwMode="auto">
          <a:xfrm>
            <a:off x="684213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ay</a:t>
            </a:r>
            <a:r>
              <a:rPr lang="pt-BR" altLang="pt-BR" baseline="-25000">
                <a:solidFill>
                  <a:prstClr val="black"/>
                </a:solidFill>
                <a:sym typeface="Symbol" panose="05050102010706020507" pitchFamily="18" charset="2"/>
              </a:rPr>
              <a:t>0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 - bx</a:t>
            </a:r>
            <a:r>
              <a:rPr lang="pt-BR" altLang="pt-BR" baseline="-25000">
                <a:solidFill>
                  <a:prstClr val="black"/>
                </a:solidFill>
                <a:sym typeface="Symbol" panose="05050102010706020507" pitchFamily="18" charset="2"/>
              </a:rPr>
              <a:t>0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 é constante (já que a, b, x</a:t>
            </a:r>
            <a:r>
              <a:rPr lang="pt-BR" altLang="pt-BR" baseline="-25000">
                <a:solidFill>
                  <a:prstClr val="black"/>
                </a:solidFill>
                <a:sym typeface="Symbol" panose="05050102010706020507" pitchFamily="18" charset="2"/>
              </a:rPr>
              <a:t>0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 e y</a:t>
            </a:r>
            <a:r>
              <a:rPr lang="pt-BR" altLang="pt-BR" baseline="-25000">
                <a:solidFill>
                  <a:prstClr val="black"/>
                </a:solidFill>
                <a:sym typeface="Symbol" panose="05050102010706020507" pitchFamily="18" charset="2"/>
              </a:rPr>
              <a:t>0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 são definidos)</a:t>
            </a:r>
          </a:p>
          <a:p>
            <a:pPr fontAlgn="base">
              <a:spcAft>
                <a:spcPct val="0"/>
              </a:spcAft>
            </a:pP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Logo, temos: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ay – bx = c</a:t>
            </a:r>
          </a:p>
          <a:p>
            <a:pPr fontAlgn="base">
              <a:spcAft>
                <a:spcPct val="0"/>
              </a:spcAft>
            </a:pP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que é a </a:t>
            </a:r>
            <a:r>
              <a:rPr lang="pt-BR" altLang="pt-BR" b="1">
                <a:solidFill>
                  <a:srgbClr val="FF3300"/>
                </a:solidFill>
                <a:sym typeface="Symbol" panose="05050102010706020507" pitchFamily="18" charset="2"/>
              </a:rPr>
              <a:t>equação cartesiana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 da reta </a:t>
            </a:r>
            <a:r>
              <a:rPr lang="pt-BR" altLang="pt-BR" i="1">
                <a:solidFill>
                  <a:prstClr val="black"/>
                </a:solidFill>
                <a:sym typeface="Symbol" panose="05050102010706020507" pitchFamily="18" charset="2"/>
              </a:rPr>
              <a:t>r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.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Se a = 0, então, </a:t>
            </a:r>
            <a:r>
              <a:rPr lang="pt-BR" altLang="pt-BR" i="1">
                <a:solidFill>
                  <a:prstClr val="black"/>
                </a:solidFill>
                <a:sym typeface="Symbol" panose="05050102010706020507" pitchFamily="18" charset="2"/>
              </a:rPr>
              <a:t>r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 é paralela ao eixo y e sua equação se resume a x = x</a:t>
            </a:r>
            <a:r>
              <a:rPr lang="pt-BR" altLang="pt-BR" baseline="-25000">
                <a:solidFill>
                  <a:prstClr val="black"/>
                </a:solidFill>
                <a:sym typeface="Symbol" panose="05050102010706020507" pitchFamily="18" charset="2"/>
              </a:rPr>
              <a:t>0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1878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D891CA8-60E4-4F7A-ABD8-DB12BB4F1C92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46083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Equação Cartesiana da Reta</a:t>
            </a:r>
          </a:p>
        </p:txBody>
      </p:sp>
      <p:sp>
        <p:nvSpPr>
          <p:cNvPr id="46084" name="Rectangle 3"/>
          <p:cNvSpPr>
            <a:spLocks/>
          </p:cNvSpPr>
          <p:nvPr/>
        </p:nvSpPr>
        <p:spPr bwMode="auto">
          <a:xfrm>
            <a:off x="684213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Se a  0, podemos dividir a equação cartesiana (</a:t>
            </a:r>
            <a:r>
              <a:rPr lang="pt-BR" altLang="pt-BR" dirty="0" err="1">
                <a:solidFill>
                  <a:prstClr val="black"/>
                </a:solidFill>
                <a:sym typeface="Symbol" panose="05050102010706020507" pitchFamily="18" charset="2"/>
              </a:rPr>
              <a:t>ay</a:t>
            </a: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 - </a:t>
            </a:r>
            <a:r>
              <a:rPr lang="pt-BR" altLang="pt-BR" dirty="0" err="1">
                <a:solidFill>
                  <a:prstClr val="black"/>
                </a:solidFill>
                <a:sym typeface="Symbol" panose="05050102010706020507" pitchFamily="18" charset="2"/>
              </a:rPr>
              <a:t>bx</a:t>
            </a: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 = c) de </a:t>
            </a:r>
            <a:r>
              <a:rPr lang="pt-BR" altLang="pt-BR" i="1" dirty="0">
                <a:solidFill>
                  <a:prstClr val="black"/>
                </a:solidFill>
                <a:sym typeface="Symbol" panose="05050102010706020507" pitchFamily="18" charset="2"/>
              </a:rPr>
              <a:t>r</a:t>
            </a: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 por </a:t>
            </a:r>
            <a:r>
              <a:rPr lang="pt-BR" altLang="pt-BR" i="1" dirty="0">
                <a:solidFill>
                  <a:prstClr val="black"/>
                </a:solidFill>
                <a:sym typeface="Symbol" panose="05050102010706020507" pitchFamily="18" charset="2"/>
              </a:rPr>
              <a:t>a</a:t>
            </a: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 e temos: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y = (b/a)x + (c/a)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Nesta equação, se </a:t>
            </a:r>
            <a:r>
              <a:rPr lang="pt-BR" altLang="pt-BR" i="1" dirty="0">
                <a:solidFill>
                  <a:prstClr val="black"/>
                </a:solidFill>
                <a:sym typeface="Symbol" panose="05050102010706020507" pitchFamily="18" charset="2"/>
              </a:rPr>
              <a:t>m = b/a</a:t>
            </a: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 e </a:t>
            </a:r>
            <a:r>
              <a:rPr lang="pt-BR" altLang="pt-BR" i="1" dirty="0">
                <a:solidFill>
                  <a:prstClr val="black"/>
                </a:solidFill>
                <a:sym typeface="Symbol" panose="05050102010706020507" pitchFamily="18" charset="2"/>
              </a:rPr>
              <a:t>k = c/a</a:t>
            </a: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, temos:</a:t>
            </a:r>
          </a:p>
          <a:p>
            <a:pPr lvl="2" fontAlgn="base">
              <a:spcAft>
                <a:spcPct val="0"/>
              </a:spcAft>
            </a:pP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y = </a:t>
            </a:r>
            <a:r>
              <a:rPr lang="pt-BR" altLang="pt-BR" dirty="0" err="1">
                <a:solidFill>
                  <a:prstClr val="black"/>
                </a:solidFill>
                <a:sym typeface="Symbol" panose="05050102010706020507" pitchFamily="18" charset="2"/>
              </a:rPr>
              <a:t>mx</a:t>
            </a: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 + k</a:t>
            </a:r>
          </a:p>
        </p:txBody>
      </p:sp>
      <p:sp>
        <p:nvSpPr>
          <p:cNvPr id="46085" name="Line 4"/>
          <p:cNvSpPr>
            <a:spLocks noChangeShapeType="1"/>
          </p:cNvSpPr>
          <p:nvPr/>
        </p:nvSpPr>
        <p:spPr bwMode="auto">
          <a:xfrm>
            <a:off x="1187450" y="4292600"/>
            <a:ext cx="0" cy="1511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46086" name="Line 5"/>
          <p:cNvSpPr>
            <a:spLocks noChangeShapeType="1"/>
          </p:cNvSpPr>
          <p:nvPr/>
        </p:nvSpPr>
        <p:spPr bwMode="auto">
          <a:xfrm>
            <a:off x="827088" y="5661025"/>
            <a:ext cx="3313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46087" name="Line 6"/>
          <p:cNvSpPr>
            <a:spLocks noChangeShapeType="1"/>
          </p:cNvSpPr>
          <p:nvPr/>
        </p:nvSpPr>
        <p:spPr bwMode="auto">
          <a:xfrm flipV="1">
            <a:off x="1187450" y="4868863"/>
            <a:ext cx="11525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46088" name="Line 7"/>
          <p:cNvSpPr>
            <a:spLocks noChangeShapeType="1"/>
          </p:cNvSpPr>
          <p:nvPr/>
        </p:nvSpPr>
        <p:spPr bwMode="auto">
          <a:xfrm>
            <a:off x="2339975" y="4868863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46089" name="Line 8"/>
          <p:cNvSpPr>
            <a:spLocks noChangeShapeType="1"/>
          </p:cNvSpPr>
          <p:nvPr/>
        </p:nvSpPr>
        <p:spPr bwMode="auto">
          <a:xfrm flipV="1">
            <a:off x="2266950" y="4868863"/>
            <a:ext cx="1512888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46090" name="Text Box 9"/>
          <p:cNvSpPr txBox="1">
            <a:spLocks noChangeArrowheads="1"/>
          </p:cNvSpPr>
          <p:nvPr/>
        </p:nvSpPr>
        <p:spPr bwMode="auto">
          <a:xfrm>
            <a:off x="2319338" y="51038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46091" name="Text Box 10"/>
          <p:cNvSpPr txBox="1">
            <a:spLocks noChangeArrowheads="1"/>
          </p:cNvSpPr>
          <p:nvPr/>
        </p:nvSpPr>
        <p:spPr bwMode="auto">
          <a:xfrm>
            <a:off x="1979613" y="53197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46092" name="Text Box 11"/>
          <p:cNvSpPr txBox="1">
            <a:spLocks noChangeArrowheads="1"/>
          </p:cNvSpPr>
          <p:nvPr/>
        </p:nvSpPr>
        <p:spPr bwMode="auto">
          <a:xfrm>
            <a:off x="1474788" y="536575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l-GR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θ</a:t>
            </a:r>
          </a:p>
        </p:txBody>
      </p:sp>
      <p:sp>
        <p:nvSpPr>
          <p:cNvPr id="46093" name="Text Box 12"/>
          <p:cNvSpPr txBox="1">
            <a:spLocks noChangeArrowheads="1"/>
          </p:cNvSpPr>
          <p:nvPr/>
        </p:nvSpPr>
        <p:spPr bwMode="auto">
          <a:xfrm>
            <a:off x="3397250" y="5011738"/>
            <a:ext cx="260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i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</a:p>
        </p:txBody>
      </p:sp>
      <p:sp>
        <p:nvSpPr>
          <p:cNvPr id="46094" name="Text Box 13"/>
          <p:cNvSpPr txBox="1">
            <a:spLocks noChangeArrowheads="1"/>
          </p:cNvSpPr>
          <p:nvPr/>
        </p:nvSpPr>
        <p:spPr bwMode="auto">
          <a:xfrm>
            <a:off x="4551363" y="4260850"/>
            <a:ext cx="3362325" cy="138271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Pela figura ao lado,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b/a = tg </a:t>
            </a:r>
            <a:r>
              <a:rPr lang="el-GR" altLang="pt-BR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θ</a:t>
            </a:r>
            <a:r>
              <a:rPr lang="pt-BR" altLang="pt-BR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Logo, m = tg </a:t>
            </a:r>
            <a:r>
              <a:rPr lang="el-GR" altLang="pt-BR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θ</a:t>
            </a:r>
            <a:r>
              <a:rPr lang="pt-BR" altLang="pt-BR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l-GR" altLang="pt-BR" sz="28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88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93B484-6B7A-47C0-A890-F3E4396AED48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47107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dirty="0" smtClean="0"/>
              <a:t>Equação Cartesiana da Reta</a:t>
            </a:r>
          </a:p>
        </p:txBody>
      </p:sp>
      <p:sp>
        <p:nvSpPr>
          <p:cNvPr id="47108" name="Rectangle 3"/>
          <p:cNvSpPr>
            <a:spLocks/>
          </p:cNvSpPr>
          <p:nvPr/>
        </p:nvSpPr>
        <p:spPr bwMode="auto">
          <a:xfrm>
            <a:off x="684213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 i="1">
                <a:solidFill>
                  <a:prstClr val="black"/>
                </a:solidFill>
                <a:sym typeface="Symbol" panose="05050102010706020507" pitchFamily="18" charset="2"/>
              </a:rPr>
              <a:t>m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 é a </a:t>
            </a:r>
            <a:r>
              <a:rPr lang="pt-BR" altLang="pt-BR">
                <a:solidFill>
                  <a:srgbClr val="FF3300"/>
                </a:solidFill>
                <a:sym typeface="Symbol" panose="05050102010706020507" pitchFamily="18" charset="2"/>
              </a:rPr>
              <a:t>declividade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 de </a:t>
            </a:r>
            <a:r>
              <a:rPr lang="pt-BR" altLang="pt-BR" i="1">
                <a:solidFill>
                  <a:prstClr val="black"/>
                </a:solidFill>
                <a:sym typeface="Symbol" panose="05050102010706020507" pitchFamily="18" charset="2"/>
              </a:rPr>
              <a:t>r</a:t>
            </a:r>
          </a:p>
          <a:p>
            <a:pPr fontAlgn="base">
              <a:spcAft>
                <a:spcPct val="0"/>
              </a:spcAft>
            </a:pP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A constante </a:t>
            </a:r>
            <a:r>
              <a:rPr lang="pt-BR" altLang="pt-BR" i="1">
                <a:solidFill>
                  <a:prstClr val="black"/>
                </a:solidFill>
                <a:sym typeface="Symbol" panose="05050102010706020507" pitchFamily="18" charset="2"/>
              </a:rPr>
              <a:t>k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 é a </a:t>
            </a:r>
            <a:r>
              <a:rPr lang="pt-BR" altLang="pt-BR">
                <a:solidFill>
                  <a:srgbClr val="FF3300"/>
                </a:solidFill>
                <a:sym typeface="Symbol" panose="05050102010706020507" pitchFamily="18" charset="2"/>
              </a:rPr>
              <a:t>ordenada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 do ponto de interseção de </a:t>
            </a:r>
            <a:r>
              <a:rPr lang="pt-BR" altLang="pt-BR" i="1">
                <a:solidFill>
                  <a:prstClr val="black"/>
                </a:solidFill>
                <a:sym typeface="Symbol" panose="05050102010706020507" pitchFamily="18" charset="2"/>
              </a:rPr>
              <a:t>r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 com o eixo </a:t>
            </a:r>
            <a:r>
              <a:rPr lang="pt-BR" altLang="pt-BR" i="1">
                <a:solidFill>
                  <a:prstClr val="black"/>
                </a:solidFill>
                <a:sym typeface="Symbol" panose="05050102010706020507" pitchFamily="18" charset="2"/>
              </a:rPr>
              <a:t>y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, pois (0, k) satisfaz a equação y = mx + k</a:t>
            </a:r>
          </a:p>
        </p:txBody>
      </p:sp>
    </p:spTree>
    <p:extLst>
      <p:ext uri="{BB962C8B-B14F-4D97-AF65-F5344CB8AC3E}">
        <p14:creationId xmlns:p14="http://schemas.microsoft.com/office/powerpoint/2010/main" val="281613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Sumário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plano</a:t>
            </a:r>
          </a:p>
          <a:p>
            <a:pPr lvl="1"/>
            <a:r>
              <a:rPr lang="pt-BR" dirty="0" smtClean="0"/>
              <a:t>Projeção de vetores</a:t>
            </a:r>
          </a:p>
          <a:p>
            <a:pPr lvl="1"/>
            <a:r>
              <a:rPr lang="pt-BR" dirty="0" smtClean="0"/>
              <a:t>Equação paramétrica da reta</a:t>
            </a:r>
          </a:p>
          <a:p>
            <a:pPr lvl="1"/>
            <a:r>
              <a:rPr lang="pt-BR" dirty="0" smtClean="0"/>
              <a:t>Equação cartesiana da reta</a:t>
            </a:r>
          </a:p>
          <a:p>
            <a:pPr lvl="1"/>
            <a:endParaRPr lang="pt-BR" dirty="0" smtClean="0"/>
          </a:p>
          <a:p>
            <a:pPr lvl="1"/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CCEB08-FAB4-44F4-8BF8-FA02CF55F96C}" type="slidenum">
              <a:rPr lang="pt-BR" altLang="pt-BR"/>
              <a:pPr>
                <a:defRPr/>
              </a:pPr>
              <a:t>2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2570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4000" dirty="0" smtClean="0"/>
              <a:t>Equação Cartesiana da Reta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Observe que o vetor (1, m) é paralelo à reta r de equação y = </a:t>
            </a:r>
            <a:r>
              <a:rPr lang="pt-BR" dirty="0" err="1" smtClean="0"/>
              <a:t>mx</a:t>
            </a:r>
            <a:r>
              <a:rPr lang="pt-BR" dirty="0" smtClean="0"/>
              <a:t> + k. De fato, como</a:t>
            </a:r>
          </a:p>
          <a:p>
            <a:pPr marL="0" indent="0">
              <a:buNone/>
            </a:pPr>
            <a:r>
              <a:rPr lang="pt-BR" dirty="0" smtClean="0"/>
              <a:t>    (1, m) = (1, b/a) = 1/a(</a:t>
            </a:r>
            <a:r>
              <a:rPr lang="pt-BR" dirty="0" err="1" smtClean="0"/>
              <a:t>a,b</a:t>
            </a:r>
            <a:r>
              <a:rPr lang="pt-BR" dirty="0" smtClean="0"/>
              <a:t>),</a:t>
            </a:r>
          </a:p>
          <a:p>
            <a:endParaRPr lang="pt-BR" dirty="0" smtClean="0"/>
          </a:p>
          <a:p>
            <a:r>
              <a:rPr lang="pt-BR" dirty="0" smtClean="0"/>
              <a:t>(1, m) é múltiplo de (a, b) e, assim, tem também a direção de r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CCEB08-FAB4-44F4-8BF8-FA02CF55F96C}" type="slidenum">
              <a:rPr lang="pt-BR" altLang="pt-BR"/>
              <a:pPr>
                <a:defRPr/>
              </a:pPr>
              <a:t>20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387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1AAC0F1-32A3-41C6-826F-1BE9382A47B7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48131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Equação Cartesiana da Reta</a:t>
            </a:r>
          </a:p>
        </p:txBody>
      </p:sp>
      <p:sp>
        <p:nvSpPr>
          <p:cNvPr id="48132" name="Rectangle 3"/>
          <p:cNvSpPr>
            <a:spLocks/>
          </p:cNvSpPr>
          <p:nvPr/>
        </p:nvSpPr>
        <p:spPr bwMode="auto">
          <a:xfrm>
            <a:off x="684213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Exemplo 1: Determine as equações paramétricas e cartesianas da reta </a:t>
            </a:r>
            <a:r>
              <a:rPr lang="pt-BR" altLang="pt-BR" i="1" dirty="0">
                <a:solidFill>
                  <a:prstClr val="black"/>
                </a:solidFill>
                <a:sym typeface="Symbol" panose="05050102010706020507" pitchFamily="18" charset="2"/>
              </a:rPr>
              <a:t>r</a:t>
            </a: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 definida pelos pontos (1, 5) e (2, 7)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Como os pontos não têm as mesmas ordenadas ou abscissas, então, a reta definida não é paralela ao eixo x e nem ao eixo y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Logo, sua equação é da forma y = </a:t>
            </a:r>
            <a:r>
              <a:rPr lang="pt-BR" altLang="pt-BR" dirty="0" err="1">
                <a:solidFill>
                  <a:prstClr val="black"/>
                </a:solidFill>
                <a:sym typeface="Symbol" panose="05050102010706020507" pitchFamily="18" charset="2"/>
              </a:rPr>
              <a:t>mx</a:t>
            </a: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 + k</a:t>
            </a:r>
          </a:p>
        </p:txBody>
      </p:sp>
    </p:spTree>
    <p:extLst>
      <p:ext uri="{BB962C8B-B14F-4D97-AF65-F5344CB8AC3E}">
        <p14:creationId xmlns:p14="http://schemas.microsoft.com/office/powerpoint/2010/main" val="200978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9D4C698-75C7-4C73-AC0F-B080691311BB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49155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Equação Cartesiana da Reta</a:t>
            </a:r>
          </a:p>
        </p:txBody>
      </p:sp>
      <p:sp>
        <p:nvSpPr>
          <p:cNvPr id="49156" name="Rectangle 3"/>
          <p:cNvSpPr>
            <a:spLocks/>
          </p:cNvSpPr>
          <p:nvPr/>
        </p:nvSpPr>
        <p:spPr bwMode="auto">
          <a:xfrm>
            <a:off x="684213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Exemplo 1 (cont.):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Substituindo os pontos dados ((1, 5) e (2, 7)) na equação, temos:</a:t>
            </a:r>
          </a:p>
          <a:p>
            <a:pPr lvl="2" fontAlgn="base">
              <a:spcAft>
                <a:spcPct val="0"/>
              </a:spcAft>
            </a:pP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5 = m + k		(x = 1, y = 5)</a:t>
            </a:r>
          </a:p>
          <a:p>
            <a:pPr lvl="2" fontAlgn="base">
              <a:spcAft>
                <a:spcPct val="0"/>
              </a:spcAft>
            </a:pP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7 = 2m + k		(x = 2, y = 7)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Resolvendo o sistema encontramos:</a:t>
            </a:r>
          </a:p>
          <a:p>
            <a:pPr lvl="2" fontAlgn="base">
              <a:spcAft>
                <a:spcPct val="0"/>
              </a:spcAft>
            </a:pP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m = 2 e k = 3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Logo, y = 2x + 3 é a equação cartesiana</a:t>
            </a:r>
          </a:p>
        </p:txBody>
      </p:sp>
    </p:spTree>
    <p:extLst>
      <p:ext uri="{BB962C8B-B14F-4D97-AF65-F5344CB8AC3E}">
        <p14:creationId xmlns:p14="http://schemas.microsoft.com/office/powerpoint/2010/main" val="2668882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709D849-32DE-4C4A-8DBB-63269571C7CE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50179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Equação Cartesiana da Reta</a:t>
            </a:r>
          </a:p>
        </p:txBody>
      </p:sp>
      <p:sp>
        <p:nvSpPr>
          <p:cNvPr id="50180" name="Rectangle 3"/>
          <p:cNvSpPr>
            <a:spLocks/>
          </p:cNvSpPr>
          <p:nvPr/>
        </p:nvSpPr>
        <p:spPr bwMode="auto">
          <a:xfrm>
            <a:off x="684213" y="1628775"/>
            <a:ext cx="7848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Exemplo 1 (cont.):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Para escrever as equações paramétricas de </a:t>
            </a:r>
            <a:r>
              <a:rPr lang="pt-BR" altLang="pt-BR" i="1" dirty="0">
                <a:solidFill>
                  <a:prstClr val="black"/>
                </a:solidFill>
                <a:sym typeface="Symbol" panose="05050102010706020507" pitchFamily="18" charset="2"/>
              </a:rPr>
              <a:t>r</a:t>
            </a: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, tomamos (x</a:t>
            </a:r>
            <a:r>
              <a:rPr lang="pt-BR" altLang="pt-BR" baseline="-25000" dirty="0">
                <a:solidFill>
                  <a:prstClr val="black"/>
                </a:solidFill>
                <a:sym typeface="Symbol" panose="05050102010706020507" pitchFamily="18" charset="2"/>
              </a:rPr>
              <a:t>0</a:t>
            </a: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, y</a:t>
            </a:r>
            <a:r>
              <a:rPr lang="pt-BR" altLang="pt-BR" baseline="-25000" dirty="0">
                <a:solidFill>
                  <a:prstClr val="black"/>
                </a:solidFill>
                <a:sym typeface="Symbol" panose="05050102010706020507" pitchFamily="18" charset="2"/>
              </a:rPr>
              <a:t>0</a:t>
            </a: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) como sendo (1, 5) e v = (2, 7) – (1, 5) = (1, 2)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Assim:</a:t>
            </a:r>
          </a:p>
          <a:p>
            <a:pPr lvl="2" fontAlgn="base">
              <a:spcAft>
                <a:spcPct val="0"/>
              </a:spcAft>
            </a:pP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x = 1 + t</a:t>
            </a:r>
          </a:p>
          <a:p>
            <a:pPr lvl="2" fontAlgn="base">
              <a:spcAft>
                <a:spcPct val="0"/>
              </a:spcAft>
            </a:pP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y = 5 + 2t</a:t>
            </a:r>
          </a:p>
        </p:txBody>
      </p:sp>
    </p:spTree>
    <p:extLst>
      <p:ext uri="{BB962C8B-B14F-4D97-AF65-F5344CB8AC3E}">
        <p14:creationId xmlns:p14="http://schemas.microsoft.com/office/powerpoint/2010/main" val="1855156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A5304C1-CE45-4BC3-B7A2-AA233FC724C2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51203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Equação Cartesiana da Reta</a:t>
            </a:r>
          </a:p>
        </p:txBody>
      </p:sp>
      <p:sp>
        <p:nvSpPr>
          <p:cNvPr id="51204" name="Rectangle 3"/>
          <p:cNvSpPr>
            <a:spLocks/>
          </p:cNvSpPr>
          <p:nvPr/>
        </p:nvSpPr>
        <p:spPr bwMode="auto">
          <a:xfrm>
            <a:off x="684213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Uma mesma reta pode ser representada por pares de equações paramétricas diferentes</a:t>
            </a:r>
          </a:p>
          <a:p>
            <a:pPr fontAlgn="base">
              <a:spcAft>
                <a:spcPct val="0"/>
              </a:spcAft>
            </a:pP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Dependendo da escolha do ponto (x</a:t>
            </a:r>
            <a:r>
              <a:rPr lang="pt-BR" altLang="pt-BR" baseline="-25000" dirty="0">
                <a:solidFill>
                  <a:prstClr val="black"/>
                </a:solidFill>
                <a:sym typeface="Symbol" panose="05050102010706020507" pitchFamily="18" charset="2"/>
              </a:rPr>
              <a:t>0</a:t>
            </a: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, y</a:t>
            </a:r>
            <a:r>
              <a:rPr lang="pt-BR" altLang="pt-BR" baseline="-25000" dirty="0">
                <a:solidFill>
                  <a:prstClr val="black"/>
                </a:solidFill>
                <a:sym typeface="Symbol" panose="05050102010706020507" pitchFamily="18" charset="2"/>
              </a:rPr>
              <a:t>0</a:t>
            </a: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) e do vetor v = (a, b)</a:t>
            </a:r>
          </a:p>
          <a:p>
            <a:pPr fontAlgn="base">
              <a:spcAft>
                <a:spcPct val="0"/>
              </a:spcAft>
            </a:pP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Por exemplo, o par x = 2 + 2t e y = 7 + 4t descreve a mesma reta do exemplo 1.</a:t>
            </a:r>
          </a:p>
        </p:txBody>
      </p:sp>
    </p:spTree>
    <p:extLst>
      <p:ext uri="{BB962C8B-B14F-4D97-AF65-F5344CB8AC3E}">
        <p14:creationId xmlns:p14="http://schemas.microsoft.com/office/powerpoint/2010/main" val="292224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Espaço Reservado para Número de Slide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3DFA6170-7BEF-463C-B909-D11996900CE6}" type="slidenum">
              <a:rPr lang="pt-BR" altLang="pt-BR" sz="1200">
                <a:solidFill>
                  <a:srgbClr val="898989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25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52227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Equação Cartesiana da Reta</a:t>
            </a:r>
          </a:p>
        </p:txBody>
      </p:sp>
      <p:sp>
        <p:nvSpPr>
          <p:cNvPr id="52228" name="Rectangle 3"/>
          <p:cNvSpPr>
            <a:spLocks/>
          </p:cNvSpPr>
          <p:nvPr/>
        </p:nvSpPr>
        <p:spPr bwMode="auto">
          <a:xfrm>
            <a:off x="684213" y="1628775"/>
            <a:ext cx="7848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Exemplo 2 (2.49):</a:t>
            </a:r>
          </a:p>
          <a:p>
            <a:pPr lvl="1"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altLang="pt-BR" sz="3200">
                <a:solidFill>
                  <a:prstClr val="black"/>
                </a:solidFill>
                <a:sym typeface="Symbol" panose="05050102010706020507" pitchFamily="18" charset="2"/>
              </a:rPr>
              <a:t>Escreva as equações da reta que</a:t>
            </a:r>
          </a:p>
          <a:p>
            <a:pPr lvl="1"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altLang="pt-BR" sz="3200">
                <a:solidFill>
                  <a:prstClr val="black"/>
                </a:solidFill>
                <a:sym typeface="Symbol" panose="05050102010706020507" pitchFamily="18" charset="2"/>
              </a:rPr>
              <a:t>a) Contém o ponto (-1, 1) e tem a direção do vetor (2, 3)</a:t>
            </a:r>
          </a:p>
          <a:p>
            <a:pPr lvl="1"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altLang="pt-BR" sz="3200">
                <a:solidFill>
                  <a:prstClr val="black"/>
                </a:solidFill>
                <a:sym typeface="Symbol" panose="05050102010706020507" pitchFamily="18" charset="2"/>
              </a:rPr>
              <a:t>b) Contém os pontos A(3,2) e B(-3, -1)</a:t>
            </a:r>
          </a:p>
        </p:txBody>
      </p:sp>
    </p:spTree>
    <p:extLst>
      <p:ext uri="{BB962C8B-B14F-4D97-AF65-F5344CB8AC3E}">
        <p14:creationId xmlns:p14="http://schemas.microsoft.com/office/powerpoint/2010/main" val="21268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Espaço Reservado para Número de Slide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0B6B536F-1DB0-452A-8D24-FB981027076A}" type="slidenum">
              <a:rPr lang="pt-BR" altLang="pt-BR" sz="1200">
                <a:solidFill>
                  <a:srgbClr val="898989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26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53251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Equação Cartesiana da Reta</a:t>
            </a:r>
          </a:p>
        </p:txBody>
      </p:sp>
      <p:sp>
        <p:nvSpPr>
          <p:cNvPr id="53252" name="Rectangle 3"/>
          <p:cNvSpPr>
            <a:spLocks/>
          </p:cNvSpPr>
          <p:nvPr/>
        </p:nvSpPr>
        <p:spPr bwMode="auto">
          <a:xfrm>
            <a:off x="684213" y="1628775"/>
            <a:ext cx="7848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Exemplo 2 (2.49) (cont.):</a:t>
            </a:r>
          </a:p>
          <a:p>
            <a:pPr lvl="1"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altLang="pt-BR" sz="3200" dirty="0">
                <a:solidFill>
                  <a:prstClr val="black"/>
                </a:solidFill>
                <a:sym typeface="Symbol" panose="05050102010706020507" pitchFamily="18" charset="2"/>
              </a:rPr>
              <a:t>a) Contém o ponto (-1, 1) e tem a direção do vetor (2, 3)</a:t>
            </a:r>
          </a:p>
          <a:p>
            <a:pPr lvl="2" fontAlgn="base">
              <a:spcAft>
                <a:spcPct val="0"/>
              </a:spcAft>
            </a:pPr>
            <a:r>
              <a:rPr lang="pt-BR" altLang="pt-BR" sz="3200" dirty="0">
                <a:solidFill>
                  <a:prstClr val="black"/>
                </a:solidFill>
                <a:sym typeface="Symbol" panose="05050102010706020507" pitchFamily="18" charset="2"/>
              </a:rPr>
              <a:t>x = -1 + 2t</a:t>
            </a:r>
          </a:p>
          <a:p>
            <a:pPr lvl="2" fontAlgn="base">
              <a:spcAft>
                <a:spcPct val="0"/>
              </a:spcAft>
            </a:pPr>
            <a:r>
              <a:rPr lang="pt-BR" altLang="pt-BR" sz="3200" dirty="0">
                <a:solidFill>
                  <a:prstClr val="black"/>
                </a:solidFill>
                <a:sym typeface="Symbol" panose="05050102010706020507" pitchFamily="18" charset="2"/>
              </a:rPr>
              <a:t>y = 1 + 3t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4572000" y="3717032"/>
            <a:ext cx="3672408" cy="178510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solidFill>
                  <a:prstClr val="black"/>
                </a:solidFill>
                <a:latin typeface="Arial" panose="020B0604020202020204" pitchFamily="34" charset="0"/>
              </a:rPr>
              <a:t>E a equação cartesiana?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solidFill>
                  <a:prstClr val="black"/>
                </a:solidFill>
                <a:latin typeface="Arial" panose="020B0604020202020204" pitchFamily="34" charset="0"/>
              </a:rPr>
              <a:t>Dica: </a:t>
            </a:r>
            <a:r>
              <a:rPr lang="pt-BR" sz="2200" dirty="0" err="1">
                <a:solidFill>
                  <a:prstClr val="black"/>
                </a:solidFill>
                <a:latin typeface="Arial" panose="020B0604020202020204" pitchFamily="34" charset="0"/>
              </a:rPr>
              <a:t>ay</a:t>
            </a:r>
            <a:r>
              <a:rPr lang="pt-BR" sz="2200" dirty="0">
                <a:solidFill>
                  <a:prstClr val="black"/>
                </a:solidFill>
                <a:latin typeface="Arial" panose="020B0604020202020204" pitchFamily="34" charset="0"/>
              </a:rPr>
              <a:t> – </a:t>
            </a:r>
            <a:r>
              <a:rPr lang="pt-BR" sz="2200" dirty="0" err="1">
                <a:solidFill>
                  <a:prstClr val="black"/>
                </a:solidFill>
                <a:latin typeface="Arial" panose="020B0604020202020204" pitchFamily="34" charset="0"/>
              </a:rPr>
              <a:t>bx</a:t>
            </a:r>
            <a:r>
              <a:rPr lang="pt-BR" sz="2200" dirty="0">
                <a:solidFill>
                  <a:prstClr val="black"/>
                </a:solidFill>
                <a:latin typeface="Arial" panose="020B0604020202020204" pitchFamily="34" charset="0"/>
              </a:rPr>
              <a:t> = ay</a:t>
            </a:r>
            <a:r>
              <a:rPr lang="pt-BR" sz="2200" baseline="-25000" dirty="0">
                <a:solidFill>
                  <a:prstClr val="black"/>
                </a:solidFill>
                <a:latin typeface="Arial" panose="020B0604020202020204" pitchFamily="34" charset="0"/>
              </a:rPr>
              <a:t>0</a:t>
            </a:r>
            <a:r>
              <a:rPr lang="pt-BR" sz="2200" dirty="0">
                <a:solidFill>
                  <a:prstClr val="black"/>
                </a:solidFill>
                <a:latin typeface="Arial" panose="020B0604020202020204" pitchFamily="34" charset="0"/>
              </a:rPr>
              <a:t> – bx</a:t>
            </a:r>
            <a:r>
              <a:rPr lang="pt-BR" sz="2200" baseline="-25000" dirty="0">
                <a:solidFill>
                  <a:prstClr val="black"/>
                </a:solidFill>
                <a:latin typeface="Arial" panose="020B0604020202020204" pitchFamily="34" charset="0"/>
              </a:rPr>
              <a:t>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solidFill>
                  <a:prstClr val="black"/>
                </a:solidFill>
                <a:latin typeface="Arial" panose="020B0604020202020204" pitchFamily="34" charset="0"/>
              </a:rPr>
              <a:t>Onde,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solidFill>
                  <a:prstClr val="black"/>
                </a:solidFill>
                <a:latin typeface="Arial" panose="020B0604020202020204" pitchFamily="34" charset="0"/>
              </a:rPr>
              <a:t>x = x</a:t>
            </a:r>
            <a:r>
              <a:rPr lang="pt-BR" sz="2200" baseline="-25000" dirty="0">
                <a:solidFill>
                  <a:prstClr val="black"/>
                </a:solidFill>
                <a:latin typeface="Arial" panose="020B0604020202020204" pitchFamily="34" charset="0"/>
              </a:rPr>
              <a:t>0</a:t>
            </a:r>
            <a:r>
              <a:rPr lang="pt-BR" sz="2200" dirty="0">
                <a:solidFill>
                  <a:prstClr val="black"/>
                </a:solidFill>
                <a:latin typeface="Arial" panose="020B0604020202020204" pitchFamily="34" charset="0"/>
              </a:rPr>
              <a:t> + </a:t>
            </a:r>
            <a:r>
              <a:rPr lang="pt-BR" sz="2200" dirty="0" err="1">
                <a:solidFill>
                  <a:prstClr val="black"/>
                </a:solidFill>
                <a:latin typeface="Arial" panose="020B0604020202020204" pitchFamily="34" charset="0"/>
              </a:rPr>
              <a:t>at</a:t>
            </a:r>
            <a:endParaRPr lang="pt-BR" sz="22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solidFill>
                  <a:prstClr val="black"/>
                </a:solidFill>
                <a:latin typeface="Arial" panose="020B0604020202020204" pitchFamily="34" charset="0"/>
              </a:rPr>
              <a:t>Y = y</a:t>
            </a:r>
            <a:r>
              <a:rPr lang="pt-BR" sz="2200" baseline="-25000" dirty="0">
                <a:solidFill>
                  <a:prstClr val="black"/>
                </a:solidFill>
                <a:latin typeface="Arial" panose="020B0604020202020204" pitchFamily="34" charset="0"/>
              </a:rPr>
              <a:t>0</a:t>
            </a:r>
            <a:r>
              <a:rPr lang="pt-BR" sz="2200" dirty="0">
                <a:solidFill>
                  <a:prstClr val="black"/>
                </a:solidFill>
                <a:latin typeface="Arial" panose="020B0604020202020204" pitchFamily="34" charset="0"/>
              </a:rPr>
              <a:t> + </a:t>
            </a:r>
            <a:r>
              <a:rPr lang="pt-BR" sz="2200" dirty="0" err="1">
                <a:solidFill>
                  <a:prstClr val="black"/>
                </a:solidFill>
                <a:latin typeface="Arial" panose="020B0604020202020204" pitchFamily="34" charset="0"/>
              </a:rPr>
              <a:t>bt</a:t>
            </a:r>
            <a:endParaRPr lang="pt-BR" sz="22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608513" y="5497829"/>
            <a:ext cx="3672408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solidFill>
                  <a:prstClr val="black"/>
                </a:solidFill>
                <a:latin typeface="Arial" panose="020B0604020202020204" pitchFamily="34" charset="0"/>
              </a:rPr>
              <a:t>2y – 3x = 5</a:t>
            </a:r>
          </a:p>
        </p:txBody>
      </p:sp>
    </p:spTree>
    <p:extLst>
      <p:ext uri="{BB962C8B-B14F-4D97-AF65-F5344CB8AC3E}">
        <p14:creationId xmlns:p14="http://schemas.microsoft.com/office/powerpoint/2010/main" val="478659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Espaço Reservado para Número de Slide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5797DFF-0E06-4D11-8E9B-3B1FA462EA3F}" type="slidenum">
              <a:rPr lang="pt-BR" altLang="pt-BR" sz="1200">
                <a:solidFill>
                  <a:srgbClr val="898989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27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54275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Equação Cartesiana da Reta</a:t>
            </a:r>
          </a:p>
        </p:txBody>
      </p:sp>
      <p:sp>
        <p:nvSpPr>
          <p:cNvPr id="54276" name="Rectangle 3"/>
          <p:cNvSpPr>
            <a:spLocks/>
          </p:cNvSpPr>
          <p:nvPr/>
        </p:nvSpPr>
        <p:spPr bwMode="auto">
          <a:xfrm>
            <a:off x="684213" y="1628775"/>
            <a:ext cx="7848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Exemplo 2 (2.49):</a:t>
            </a:r>
          </a:p>
          <a:p>
            <a:pPr lvl="1"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altLang="pt-BR" sz="3200" dirty="0">
                <a:solidFill>
                  <a:prstClr val="black"/>
                </a:solidFill>
                <a:sym typeface="Symbol" panose="05050102010706020507" pitchFamily="18" charset="2"/>
              </a:rPr>
              <a:t>b) Contém os pontos A(3,2) e B(-3, -1)</a:t>
            </a:r>
          </a:p>
          <a:p>
            <a:pPr lvl="2" fontAlgn="base">
              <a:spcAft>
                <a:spcPct val="0"/>
              </a:spcAft>
            </a:pP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Tomando A(3, 2) como (x</a:t>
            </a:r>
            <a:r>
              <a:rPr lang="pt-BR" altLang="pt-BR" baseline="-25000" dirty="0">
                <a:solidFill>
                  <a:prstClr val="black"/>
                </a:solidFill>
                <a:sym typeface="Symbol" panose="05050102010706020507" pitchFamily="18" charset="2"/>
              </a:rPr>
              <a:t>0</a:t>
            </a: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, y</a:t>
            </a:r>
            <a:r>
              <a:rPr lang="pt-BR" altLang="pt-BR" baseline="-25000" dirty="0">
                <a:solidFill>
                  <a:prstClr val="black"/>
                </a:solidFill>
                <a:sym typeface="Symbol" panose="05050102010706020507" pitchFamily="18" charset="2"/>
              </a:rPr>
              <a:t>0</a:t>
            </a: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), então</a:t>
            </a:r>
          </a:p>
          <a:p>
            <a:pPr lvl="2" fontAlgn="base">
              <a:spcAft>
                <a:spcPct val="0"/>
              </a:spcAft>
            </a:pP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AB = (x - x</a:t>
            </a:r>
            <a:r>
              <a:rPr lang="pt-BR" altLang="pt-BR" baseline="-25000" dirty="0">
                <a:solidFill>
                  <a:prstClr val="black"/>
                </a:solidFill>
                <a:sym typeface="Symbol" panose="05050102010706020507" pitchFamily="18" charset="2"/>
              </a:rPr>
              <a:t>0</a:t>
            </a: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, y - y</a:t>
            </a:r>
            <a:r>
              <a:rPr lang="pt-BR" altLang="pt-BR" baseline="-25000" dirty="0">
                <a:solidFill>
                  <a:prstClr val="black"/>
                </a:solidFill>
                <a:sym typeface="Symbol" panose="05050102010706020507" pitchFamily="18" charset="2"/>
              </a:rPr>
              <a:t>0</a:t>
            </a: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) = B – A = (-3 – (3), -1 – 2) = (-6, -3)</a:t>
            </a:r>
          </a:p>
          <a:p>
            <a:pPr lvl="2" fontAlgn="base">
              <a:spcAft>
                <a:spcPct val="0"/>
              </a:spcAft>
            </a:pP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 (x</a:t>
            </a:r>
            <a:r>
              <a:rPr lang="pt-BR" altLang="pt-BR" baseline="-25000" dirty="0">
                <a:solidFill>
                  <a:prstClr val="black"/>
                </a:solidFill>
                <a:sym typeface="Symbol" panose="05050102010706020507" pitchFamily="18" charset="2"/>
              </a:rPr>
              <a:t>0</a:t>
            </a: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, y</a:t>
            </a:r>
            <a:r>
              <a:rPr lang="pt-BR" altLang="pt-BR" baseline="-25000" dirty="0">
                <a:solidFill>
                  <a:prstClr val="black"/>
                </a:solidFill>
                <a:sym typeface="Symbol" panose="05050102010706020507" pitchFamily="18" charset="2"/>
              </a:rPr>
              <a:t>0</a:t>
            </a: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) = A(3, 2) e v = (-6, -3)</a:t>
            </a:r>
          </a:p>
          <a:p>
            <a:pPr lvl="2" fontAlgn="base">
              <a:spcAft>
                <a:spcPct val="0"/>
              </a:spcAft>
            </a:pP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Logo:</a:t>
            </a:r>
          </a:p>
          <a:p>
            <a:pPr lvl="2" fontAlgn="base">
              <a:spcAft>
                <a:spcPct val="0"/>
              </a:spcAft>
            </a:pP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x = 3 – 6t</a:t>
            </a:r>
          </a:p>
          <a:p>
            <a:pPr lvl="2" fontAlgn="base">
              <a:spcAft>
                <a:spcPct val="0"/>
              </a:spcAft>
            </a:pP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y = 2 – 3t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932797" y="4437112"/>
            <a:ext cx="3240806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solidFill>
                  <a:prstClr val="black"/>
                </a:solidFill>
                <a:latin typeface="Arial" panose="020B0604020202020204" pitchFamily="34" charset="0"/>
              </a:rPr>
              <a:t>Existe outra solução?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5014392" y="5295925"/>
            <a:ext cx="3672408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200" dirty="0">
                <a:solidFill>
                  <a:prstClr val="black"/>
                </a:solidFill>
                <a:latin typeface="Arial" panose="020B0604020202020204" pitchFamily="34" charset="0"/>
              </a:rPr>
              <a:t>E a equação cartesiana?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5014392" y="5725332"/>
            <a:ext cx="3672408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200" dirty="0" smtClean="0">
                <a:solidFill>
                  <a:prstClr val="black"/>
                </a:solidFill>
                <a:latin typeface="Arial" panose="020B0604020202020204" pitchFamily="34" charset="0"/>
              </a:rPr>
              <a:t>6y - </a:t>
            </a:r>
            <a:r>
              <a:rPr lang="pt-BR" sz="2200" dirty="0">
                <a:solidFill>
                  <a:prstClr val="black"/>
                </a:solidFill>
                <a:latin typeface="Arial" panose="020B0604020202020204" pitchFamily="34" charset="0"/>
              </a:rPr>
              <a:t>3x = </a:t>
            </a:r>
            <a:r>
              <a:rPr lang="pt-BR" sz="2200" dirty="0" smtClean="0">
                <a:solidFill>
                  <a:prstClr val="black"/>
                </a:solidFill>
                <a:latin typeface="Arial" panose="020B0604020202020204" pitchFamily="34" charset="0"/>
              </a:rPr>
              <a:t>3</a:t>
            </a:r>
            <a:endParaRPr lang="pt-BR" sz="22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239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Hoje vimos...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plano</a:t>
            </a:r>
          </a:p>
          <a:p>
            <a:pPr lvl="1"/>
            <a:r>
              <a:rPr lang="pt-BR" dirty="0" smtClean="0"/>
              <a:t>Projeção de vetores</a:t>
            </a:r>
          </a:p>
          <a:p>
            <a:pPr lvl="1"/>
            <a:r>
              <a:rPr lang="pt-BR" dirty="0" smtClean="0"/>
              <a:t>Equação paramétrica da reta</a:t>
            </a:r>
          </a:p>
          <a:p>
            <a:pPr lvl="1"/>
            <a:r>
              <a:rPr lang="pt-BR" dirty="0" smtClean="0"/>
              <a:t>Equação cartesiana da reta</a:t>
            </a:r>
          </a:p>
          <a:p>
            <a:pPr lvl="1"/>
            <a:endParaRPr lang="pt-BR" dirty="0" smtClean="0"/>
          </a:p>
          <a:p>
            <a:pPr lvl="1"/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CCEB08-FAB4-44F4-8BF8-FA02CF55F96C}" type="slidenum">
              <a:rPr lang="pt-BR" altLang="pt-BR"/>
              <a:pPr>
                <a:defRPr/>
              </a:pPr>
              <a:t>28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4211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F4F71EE-B6CD-41EC-824D-E61292933582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O Plano</a:t>
            </a:r>
            <a:br>
              <a:rPr lang="pt-BR" sz="4000" smtClean="0"/>
            </a:br>
            <a:r>
              <a:rPr lang="pt-BR" sz="3200" smtClean="0"/>
              <a:t>Projeção de Vetores</a:t>
            </a:r>
            <a:endParaRPr lang="pt-BR" sz="4000" smtClean="0"/>
          </a:p>
        </p:txBody>
      </p:sp>
      <p:sp>
        <p:nvSpPr>
          <p:cNvPr id="31748" name="Rectangle 3"/>
          <p:cNvSpPr>
            <a:spLocks/>
          </p:cNvSpPr>
          <p:nvPr/>
        </p:nvSpPr>
        <p:spPr bwMode="auto">
          <a:xfrm>
            <a:off x="684213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 sz="2800">
                <a:solidFill>
                  <a:prstClr val="black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Sejam u = (x1, y1) e v = (x2, y2) vetores não nulos e P a projeção ortogonal do ponto (x1, y1) sobre a reta definida por (0, 0) e (x2, y2)</a:t>
            </a:r>
            <a:endParaRPr lang="pt-BR" altLang="pt-BR" sz="2800" baseline="30000">
              <a:solidFill>
                <a:prstClr val="black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31749" name="Line 4"/>
          <p:cNvSpPr>
            <a:spLocks noChangeShapeType="1"/>
          </p:cNvSpPr>
          <p:nvPr/>
        </p:nvSpPr>
        <p:spPr bwMode="auto">
          <a:xfrm>
            <a:off x="1690688" y="3141663"/>
            <a:ext cx="0" cy="2519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1750" name="Line 5"/>
          <p:cNvSpPr>
            <a:spLocks noChangeShapeType="1"/>
          </p:cNvSpPr>
          <p:nvPr/>
        </p:nvSpPr>
        <p:spPr bwMode="auto">
          <a:xfrm>
            <a:off x="755650" y="5157788"/>
            <a:ext cx="35274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1751" name="Line 6"/>
          <p:cNvSpPr>
            <a:spLocks noChangeShapeType="1"/>
          </p:cNvSpPr>
          <p:nvPr/>
        </p:nvSpPr>
        <p:spPr bwMode="auto">
          <a:xfrm flipV="1">
            <a:off x="1258888" y="3429000"/>
            <a:ext cx="2447925" cy="2087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1752" name="Line 7"/>
          <p:cNvSpPr>
            <a:spLocks noChangeShapeType="1"/>
          </p:cNvSpPr>
          <p:nvPr/>
        </p:nvSpPr>
        <p:spPr bwMode="auto">
          <a:xfrm flipV="1">
            <a:off x="1690688" y="4365625"/>
            <a:ext cx="936625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1753" name="Line 8"/>
          <p:cNvSpPr>
            <a:spLocks noChangeShapeType="1"/>
          </p:cNvSpPr>
          <p:nvPr/>
        </p:nvSpPr>
        <p:spPr bwMode="auto">
          <a:xfrm flipV="1">
            <a:off x="1690688" y="4005263"/>
            <a:ext cx="1368425" cy="1152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1754" name="Line 9"/>
          <p:cNvSpPr>
            <a:spLocks noChangeShapeType="1"/>
          </p:cNvSpPr>
          <p:nvPr/>
        </p:nvSpPr>
        <p:spPr bwMode="auto">
          <a:xfrm flipV="1">
            <a:off x="1690688" y="3789363"/>
            <a:ext cx="431800" cy="136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1755" name="Line 10"/>
          <p:cNvSpPr>
            <a:spLocks noChangeShapeType="1"/>
          </p:cNvSpPr>
          <p:nvPr/>
        </p:nvSpPr>
        <p:spPr bwMode="auto">
          <a:xfrm>
            <a:off x="2124075" y="3789363"/>
            <a:ext cx="431800" cy="57467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1756" name="Text Box 11"/>
          <p:cNvSpPr txBox="1">
            <a:spLocks noChangeArrowheads="1"/>
          </p:cNvSpPr>
          <p:nvPr/>
        </p:nvSpPr>
        <p:spPr bwMode="auto">
          <a:xfrm>
            <a:off x="1979613" y="335756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</a:p>
        </p:txBody>
      </p:sp>
      <p:sp>
        <p:nvSpPr>
          <p:cNvPr id="31757" name="Text Box 12"/>
          <p:cNvSpPr txBox="1">
            <a:spLocks noChangeArrowheads="1"/>
          </p:cNvSpPr>
          <p:nvPr/>
        </p:nvSpPr>
        <p:spPr bwMode="auto">
          <a:xfrm>
            <a:off x="2460625" y="4437063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</p:txBody>
      </p:sp>
      <p:sp>
        <p:nvSpPr>
          <p:cNvPr id="31758" name="Text Box 13"/>
          <p:cNvSpPr txBox="1">
            <a:spLocks noChangeArrowheads="1"/>
          </p:cNvSpPr>
          <p:nvPr/>
        </p:nvSpPr>
        <p:spPr bwMode="auto">
          <a:xfrm>
            <a:off x="2987675" y="3998913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</a:p>
        </p:txBody>
      </p:sp>
      <p:sp>
        <p:nvSpPr>
          <p:cNvPr id="31759" name="Text Box 14"/>
          <p:cNvSpPr txBox="1">
            <a:spLocks noChangeArrowheads="1"/>
          </p:cNvSpPr>
          <p:nvPr/>
        </p:nvSpPr>
        <p:spPr bwMode="auto">
          <a:xfrm>
            <a:off x="1403350" y="522922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31760" name="Text Box 15"/>
          <p:cNvSpPr txBox="1">
            <a:spLocks noChangeArrowheads="1"/>
          </p:cNvSpPr>
          <p:nvPr/>
        </p:nvSpPr>
        <p:spPr bwMode="auto">
          <a:xfrm>
            <a:off x="1906588" y="44307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l-GR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θ</a:t>
            </a:r>
          </a:p>
        </p:txBody>
      </p:sp>
      <p:sp>
        <p:nvSpPr>
          <p:cNvPr id="31761" name="Text Box 21"/>
          <p:cNvSpPr txBox="1">
            <a:spLocks noChangeArrowheads="1"/>
          </p:cNvSpPr>
          <p:nvPr/>
        </p:nvSpPr>
        <p:spPr bwMode="auto">
          <a:xfrm>
            <a:off x="4840288" y="3068638"/>
            <a:ext cx="3341687" cy="1196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Esse vetor é chamado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24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projeção de u sobre v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é indicado por P</a:t>
            </a:r>
            <a:r>
              <a:rPr lang="pt-BR" altLang="pt-BR" sz="2400" baseline="30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pt-BR" altLang="pt-BR" sz="2400" baseline="-25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</a:p>
        </p:txBody>
      </p:sp>
      <p:sp>
        <p:nvSpPr>
          <p:cNvPr id="31762" name="Text Box 21"/>
          <p:cNvSpPr txBox="1">
            <a:spLocks noChangeArrowheads="1"/>
          </p:cNvSpPr>
          <p:nvPr/>
        </p:nvSpPr>
        <p:spPr bwMode="auto">
          <a:xfrm>
            <a:off x="4787900" y="4437063"/>
            <a:ext cx="3816350" cy="1323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2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Observe que a projeção OP está sobre a reta suporte do vetor v só mudando o módulo e, em alguns casos, o sentido.</a:t>
            </a:r>
            <a:endParaRPr lang="pt-BR" altLang="pt-BR" sz="2000" baseline="-250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12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F6B350E-38A6-48F0-AB44-CF68061A9904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O Plano</a:t>
            </a:r>
            <a:br>
              <a:rPr lang="pt-BR" sz="4000" smtClean="0"/>
            </a:br>
            <a:r>
              <a:rPr lang="pt-BR" sz="3200" smtClean="0"/>
              <a:t>Projeção de Vetores</a:t>
            </a:r>
            <a:endParaRPr lang="pt-BR" sz="4000" smtClean="0"/>
          </a:p>
        </p:txBody>
      </p:sp>
      <p:sp>
        <p:nvSpPr>
          <p:cNvPr id="32772" name="Rectangle 3"/>
          <p:cNvSpPr>
            <a:spLocks/>
          </p:cNvSpPr>
          <p:nvPr/>
        </p:nvSpPr>
        <p:spPr bwMode="auto">
          <a:xfrm>
            <a:off x="684213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>
                <a:solidFill>
                  <a:prstClr val="black"/>
                </a:solidFill>
              </a:rPr>
              <a:t>Se o ângulo θ entre os vetores u e v for menor que 90º, então: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>
                <a:solidFill>
                  <a:prstClr val="black"/>
                </a:solidFill>
              </a:rPr>
              <a:t>OP = ||OP||. v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pt-BR" altLang="pt-BR">
              <a:solidFill>
                <a:prstClr val="black"/>
              </a:solidFill>
            </a:endParaRPr>
          </a:p>
          <a:p>
            <a:pPr fontAlgn="base">
              <a:spcAft>
                <a:spcPct val="0"/>
              </a:spcAft>
            </a:pPr>
            <a:r>
              <a:rPr lang="pt-BR" altLang="pt-BR">
                <a:solidFill>
                  <a:prstClr val="black"/>
                </a:solidFill>
              </a:rPr>
              <a:t>Como: ||OP|| = ||u||.cos </a:t>
            </a:r>
            <a:r>
              <a:rPr lang="el-GR" altLang="pt-BR">
                <a:solidFill>
                  <a:prstClr val="black"/>
                </a:solidFill>
              </a:rPr>
              <a:t>θ</a:t>
            </a:r>
            <a:endParaRPr lang="pt-BR" altLang="pt-BR">
              <a:solidFill>
                <a:prstClr val="black"/>
              </a:solidFill>
            </a:endParaRPr>
          </a:p>
          <a:p>
            <a:pPr fontAlgn="base">
              <a:spcAft>
                <a:spcPct val="0"/>
              </a:spcAft>
            </a:pPr>
            <a:r>
              <a:rPr lang="pt-BR" altLang="pt-BR">
                <a:solidFill>
                  <a:prstClr val="black"/>
                </a:solidFill>
              </a:rPr>
              <a:t>Temos: OP = ||u||.(cos </a:t>
            </a:r>
            <a:r>
              <a:rPr lang="el-GR" altLang="pt-BR">
                <a:solidFill>
                  <a:prstClr val="black"/>
                </a:solidFill>
              </a:rPr>
              <a:t>θ</a:t>
            </a:r>
            <a:r>
              <a:rPr lang="pt-BR" altLang="pt-BR">
                <a:solidFill>
                  <a:prstClr val="black"/>
                </a:solidFill>
              </a:rPr>
              <a:t>).v/||v||</a:t>
            </a:r>
          </a:p>
          <a:p>
            <a:pPr fontAlgn="base">
              <a:spcAft>
                <a:spcPct val="0"/>
              </a:spcAft>
            </a:pPr>
            <a:r>
              <a:rPr lang="pt-BR" altLang="pt-BR">
                <a:solidFill>
                  <a:prstClr val="black"/>
                </a:solidFill>
              </a:rPr>
              <a:t>Ou: OP = ||u||  u.v        v   =  u.  v  v</a:t>
            </a:r>
            <a:endParaRPr lang="el-GR" altLang="pt-BR">
              <a:solidFill>
                <a:prstClr val="black"/>
              </a:solidFill>
            </a:endParaRPr>
          </a:p>
        </p:txBody>
      </p:sp>
      <p:sp>
        <p:nvSpPr>
          <p:cNvPr id="32773" name="Line 17"/>
          <p:cNvSpPr>
            <a:spLocks noChangeShapeType="1"/>
          </p:cNvSpPr>
          <p:nvPr/>
        </p:nvSpPr>
        <p:spPr bwMode="auto">
          <a:xfrm>
            <a:off x="3390900" y="3114675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2774" name="Text Box 18"/>
          <p:cNvSpPr txBox="1">
            <a:spLocks noChangeArrowheads="1"/>
          </p:cNvSpPr>
          <p:nvPr/>
        </p:nvSpPr>
        <p:spPr bwMode="auto">
          <a:xfrm>
            <a:off x="3203575" y="3054350"/>
            <a:ext cx="7302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||v||</a:t>
            </a:r>
          </a:p>
        </p:txBody>
      </p:sp>
      <p:sp>
        <p:nvSpPr>
          <p:cNvPr id="32775" name="Line 19"/>
          <p:cNvSpPr>
            <a:spLocks noChangeShapeType="1"/>
          </p:cNvSpPr>
          <p:nvPr/>
        </p:nvSpPr>
        <p:spPr bwMode="auto">
          <a:xfrm>
            <a:off x="1619250" y="2708275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2776" name="Line 20"/>
          <p:cNvSpPr>
            <a:spLocks noChangeShapeType="1"/>
          </p:cNvSpPr>
          <p:nvPr/>
        </p:nvSpPr>
        <p:spPr bwMode="auto">
          <a:xfrm>
            <a:off x="2627313" y="270827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2777" name="Line 21"/>
          <p:cNvSpPr>
            <a:spLocks noChangeShapeType="1"/>
          </p:cNvSpPr>
          <p:nvPr/>
        </p:nvSpPr>
        <p:spPr bwMode="auto">
          <a:xfrm>
            <a:off x="2411413" y="436562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2778" name="Line 22"/>
          <p:cNvSpPr>
            <a:spLocks noChangeShapeType="1"/>
          </p:cNvSpPr>
          <p:nvPr/>
        </p:nvSpPr>
        <p:spPr bwMode="auto">
          <a:xfrm>
            <a:off x="2700338" y="378936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2779" name="Line 23"/>
          <p:cNvSpPr>
            <a:spLocks noChangeShapeType="1"/>
          </p:cNvSpPr>
          <p:nvPr/>
        </p:nvSpPr>
        <p:spPr bwMode="auto">
          <a:xfrm>
            <a:off x="5016500" y="5418138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2780" name="Text Box 24"/>
          <p:cNvSpPr txBox="1">
            <a:spLocks noChangeArrowheads="1"/>
          </p:cNvSpPr>
          <p:nvPr/>
        </p:nvSpPr>
        <p:spPr bwMode="auto">
          <a:xfrm>
            <a:off x="4767263" y="5373688"/>
            <a:ext cx="812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||v||</a:t>
            </a:r>
          </a:p>
        </p:txBody>
      </p:sp>
      <p:sp>
        <p:nvSpPr>
          <p:cNvPr id="32781" name="Text Box 26"/>
          <p:cNvSpPr txBox="1">
            <a:spLocks noChangeArrowheads="1"/>
          </p:cNvSpPr>
          <p:nvPr/>
        </p:nvSpPr>
        <p:spPr bwMode="auto">
          <a:xfrm>
            <a:off x="3468688" y="5370513"/>
            <a:ext cx="14636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||u||||v||</a:t>
            </a:r>
          </a:p>
        </p:txBody>
      </p:sp>
      <p:sp>
        <p:nvSpPr>
          <p:cNvPr id="32782" name="Line 27"/>
          <p:cNvSpPr>
            <a:spLocks noChangeShapeType="1"/>
          </p:cNvSpPr>
          <p:nvPr/>
        </p:nvSpPr>
        <p:spPr bwMode="auto">
          <a:xfrm>
            <a:off x="3708400" y="5445125"/>
            <a:ext cx="935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2783" name="Text Box 29"/>
          <p:cNvSpPr txBox="1">
            <a:spLocks noChangeArrowheads="1"/>
          </p:cNvSpPr>
          <p:nvPr/>
        </p:nvSpPr>
        <p:spPr bwMode="auto">
          <a:xfrm>
            <a:off x="5867400" y="5370513"/>
            <a:ext cx="70326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v.v</a:t>
            </a:r>
          </a:p>
        </p:txBody>
      </p:sp>
      <p:sp>
        <p:nvSpPr>
          <p:cNvPr id="32784" name="Line 30"/>
          <p:cNvSpPr>
            <a:spLocks noChangeShapeType="1"/>
          </p:cNvSpPr>
          <p:nvPr/>
        </p:nvSpPr>
        <p:spPr bwMode="auto">
          <a:xfrm>
            <a:off x="5867400" y="5445125"/>
            <a:ext cx="7524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2785" name="AutoShape 31"/>
          <p:cNvSpPr>
            <a:spLocks/>
          </p:cNvSpPr>
          <p:nvPr/>
        </p:nvSpPr>
        <p:spPr bwMode="auto">
          <a:xfrm>
            <a:off x="5795963" y="4941888"/>
            <a:ext cx="71437" cy="936625"/>
          </a:xfrm>
          <a:prstGeom prst="leftBracket">
            <a:avLst>
              <a:gd name="adj" fmla="val 10926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pt-BR" sz="1200">
              <a:solidFill>
                <a:srgbClr val="898989"/>
              </a:solidFill>
            </a:endParaRPr>
          </a:p>
        </p:txBody>
      </p:sp>
      <p:sp>
        <p:nvSpPr>
          <p:cNvPr id="32786" name="AutoShape 32"/>
          <p:cNvSpPr>
            <a:spLocks/>
          </p:cNvSpPr>
          <p:nvPr/>
        </p:nvSpPr>
        <p:spPr bwMode="auto">
          <a:xfrm>
            <a:off x="6586538" y="4941888"/>
            <a:ext cx="73025" cy="935037"/>
          </a:xfrm>
          <a:prstGeom prst="rightBracket">
            <a:avLst>
              <a:gd name="adj" fmla="val 106703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pt-BR" sz="1200">
              <a:solidFill>
                <a:srgbClr val="898989"/>
              </a:solidFill>
            </a:endParaRPr>
          </a:p>
        </p:txBody>
      </p:sp>
      <p:sp>
        <p:nvSpPr>
          <p:cNvPr id="32787" name="Line 33"/>
          <p:cNvSpPr>
            <a:spLocks noChangeShapeType="1"/>
          </p:cNvSpPr>
          <p:nvPr/>
        </p:nvSpPr>
        <p:spPr bwMode="auto">
          <a:xfrm>
            <a:off x="1835150" y="494188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2788" name="Line 34"/>
          <p:cNvSpPr>
            <a:spLocks noChangeShapeType="1"/>
          </p:cNvSpPr>
          <p:nvPr/>
        </p:nvSpPr>
        <p:spPr bwMode="auto">
          <a:xfrm>
            <a:off x="3419475" y="2781300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2789" name="Line 35"/>
          <p:cNvSpPr>
            <a:spLocks noChangeShapeType="1"/>
          </p:cNvSpPr>
          <p:nvPr/>
        </p:nvSpPr>
        <p:spPr bwMode="auto">
          <a:xfrm>
            <a:off x="3419475" y="3141663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2790" name="Line 36"/>
          <p:cNvSpPr>
            <a:spLocks noChangeShapeType="1"/>
          </p:cNvSpPr>
          <p:nvPr/>
        </p:nvSpPr>
        <p:spPr bwMode="auto">
          <a:xfrm>
            <a:off x="4211638" y="3860800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2791" name="Line 37"/>
          <p:cNvSpPr>
            <a:spLocks noChangeShapeType="1"/>
          </p:cNvSpPr>
          <p:nvPr/>
        </p:nvSpPr>
        <p:spPr bwMode="auto">
          <a:xfrm>
            <a:off x="3779838" y="443706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2792" name="Line 38"/>
          <p:cNvSpPr>
            <a:spLocks noChangeShapeType="1"/>
          </p:cNvSpPr>
          <p:nvPr/>
        </p:nvSpPr>
        <p:spPr bwMode="auto">
          <a:xfrm>
            <a:off x="5364163" y="443706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2793" name="Line 39"/>
          <p:cNvSpPr>
            <a:spLocks noChangeShapeType="1"/>
          </p:cNvSpPr>
          <p:nvPr/>
        </p:nvSpPr>
        <p:spPr bwMode="auto">
          <a:xfrm>
            <a:off x="6156325" y="4437063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2794" name="Line 40"/>
          <p:cNvSpPr>
            <a:spLocks noChangeShapeType="1"/>
          </p:cNvSpPr>
          <p:nvPr/>
        </p:nvSpPr>
        <p:spPr bwMode="auto">
          <a:xfrm>
            <a:off x="6732588" y="501332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2795" name="Line 41"/>
          <p:cNvSpPr>
            <a:spLocks noChangeShapeType="1"/>
          </p:cNvSpPr>
          <p:nvPr/>
        </p:nvSpPr>
        <p:spPr bwMode="auto">
          <a:xfrm>
            <a:off x="5795963" y="501332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2796" name="Line 42"/>
          <p:cNvSpPr>
            <a:spLocks noChangeShapeType="1"/>
          </p:cNvSpPr>
          <p:nvPr/>
        </p:nvSpPr>
        <p:spPr bwMode="auto">
          <a:xfrm>
            <a:off x="6299200" y="5013325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2797" name="Line 43"/>
          <p:cNvSpPr>
            <a:spLocks noChangeShapeType="1"/>
          </p:cNvSpPr>
          <p:nvPr/>
        </p:nvSpPr>
        <p:spPr bwMode="auto">
          <a:xfrm>
            <a:off x="6227763" y="551656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2798" name="Line 44"/>
          <p:cNvSpPr>
            <a:spLocks noChangeShapeType="1"/>
          </p:cNvSpPr>
          <p:nvPr/>
        </p:nvSpPr>
        <p:spPr bwMode="auto">
          <a:xfrm>
            <a:off x="5867400" y="5516563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2799" name="Line 45"/>
          <p:cNvSpPr>
            <a:spLocks noChangeShapeType="1"/>
          </p:cNvSpPr>
          <p:nvPr/>
        </p:nvSpPr>
        <p:spPr bwMode="auto">
          <a:xfrm>
            <a:off x="4983163" y="551656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2800" name="Line 46"/>
          <p:cNvSpPr>
            <a:spLocks noChangeShapeType="1"/>
          </p:cNvSpPr>
          <p:nvPr/>
        </p:nvSpPr>
        <p:spPr bwMode="auto">
          <a:xfrm>
            <a:off x="4932363" y="501332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2801" name="Line 47"/>
          <p:cNvSpPr>
            <a:spLocks noChangeShapeType="1"/>
          </p:cNvSpPr>
          <p:nvPr/>
        </p:nvSpPr>
        <p:spPr bwMode="auto">
          <a:xfrm>
            <a:off x="4067175" y="5013325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2802" name="Line 48"/>
          <p:cNvSpPr>
            <a:spLocks noChangeShapeType="1"/>
          </p:cNvSpPr>
          <p:nvPr/>
        </p:nvSpPr>
        <p:spPr bwMode="auto">
          <a:xfrm>
            <a:off x="3706813" y="5013325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2803" name="Line 49"/>
          <p:cNvSpPr>
            <a:spLocks noChangeShapeType="1"/>
          </p:cNvSpPr>
          <p:nvPr/>
        </p:nvSpPr>
        <p:spPr bwMode="auto">
          <a:xfrm>
            <a:off x="3708400" y="5516563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2804" name="Line 50"/>
          <p:cNvSpPr>
            <a:spLocks noChangeShapeType="1"/>
          </p:cNvSpPr>
          <p:nvPr/>
        </p:nvSpPr>
        <p:spPr bwMode="auto">
          <a:xfrm>
            <a:off x="4356100" y="5516563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2805" name="Line 51"/>
          <p:cNvSpPr>
            <a:spLocks noChangeShapeType="1"/>
          </p:cNvSpPr>
          <p:nvPr/>
        </p:nvSpPr>
        <p:spPr bwMode="auto">
          <a:xfrm>
            <a:off x="2916238" y="501332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08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BDECFC-6639-402B-A73C-C6FEF24D00F2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O Plano</a:t>
            </a:r>
            <a:br>
              <a:rPr lang="pt-BR" sz="4000" smtClean="0"/>
            </a:br>
            <a:r>
              <a:rPr lang="pt-BR" sz="3200" smtClean="0"/>
              <a:t>Projeção de Vetores</a:t>
            </a:r>
            <a:endParaRPr lang="pt-BR" sz="4000" smtClean="0"/>
          </a:p>
        </p:txBody>
      </p:sp>
      <p:sp>
        <p:nvSpPr>
          <p:cNvPr id="33796" name="Rectangle 3"/>
          <p:cNvSpPr>
            <a:spLocks/>
          </p:cNvSpPr>
          <p:nvPr/>
        </p:nvSpPr>
        <p:spPr bwMode="auto">
          <a:xfrm>
            <a:off x="684213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>
                <a:solidFill>
                  <a:prstClr val="black"/>
                </a:solidFill>
              </a:rPr>
              <a:t>Se o ângulo θ entre os vetores u e v for maior que 90º, então: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>
                <a:solidFill>
                  <a:prstClr val="black"/>
                </a:solidFill>
              </a:rPr>
              <a:t>OP = u.v   v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l-GR" altLang="pt-BR">
              <a:solidFill>
                <a:prstClr val="black"/>
              </a:solidFill>
            </a:endParaRPr>
          </a:p>
        </p:txBody>
      </p:sp>
      <p:sp>
        <p:nvSpPr>
          <p:cNvPr id="33797" name="Text Box 14"/>
          <p:cNvSpPr txBox="1">
            <a:spLocks noChangeArrowheads="1"/>
          </p:cNvSpPr>
          <p:nvPr/>
        </p:nvSpPr>
        <p:spPr bwMode="auto">
          <a:xfrm>
            <a:off x="2228850" y="3125788"/>
            <a:ext cx="6381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v.v</a:t>
            </a:r>
          </a:p>
        </p:txBody>
      </p:sp>
      <p:sp>
        <p:nvSpPr>
          <p:cNvPr id="33798" name="Line 15"/>
          <p:cNvSpPr>
            <a:spLocks noChangeShapeType="1"/>
          </p:cNvSpPr>
          <p:nvPr/>
        </p:nvSpPr>
        <p:spPr bwMode="auto">
          <a:xfrm flipV="1">
            <a:off x="2195513" y="3141663"/>
            <a:ext cx="609600" cy="9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3799" name="AutoShape 16"/>
          <p:cNvSpPr>
            <a:spLocks/>
          </p:cNvSpPr>
          <p:nvPr/>
        </p:nvSpPr>
        <p:spPr bwMode="auto">
          <a:xfrm>
            <a:off x="2195513" y="2781300"/>
            <a:ext cx="73025" cy="803275"/>
          </a:xfrm>
          <a:prstGeom prst="leftBracket">
            <a:avLst>
              <a:gd name="adj" fmla="val 91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pt-BR" sz="1200">
              <a:solidFill>
                <a:srgbClr val="898989"/>
              </a:solidFill>
            </a:endParaRPr>
          </a:p>
        </p:txBody>
      </p:sp>
      <p:sp>
        <p:nvSpPr>
          <p:cNvPr id="33800" name="AutoShape 17"/>
          <p:cNvSpPr>
            <a:spLocks/>
          </p:cNvSpPr>
          <p:nvPr/>
        </p:nvSpPr>
        <p:spPr bwMode="auto">
          <a:xfrm>
            <a:off x="2771775" y="2781300"/>
            <a:ext cx="71438" cy="801688"/>
          </a:xfrm>
          <a:prstGeom prst="rightBracket">
            <a:avLst>
              <a:gd name="adj" fmla="val 93518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pt-BR" sz="1200">
              <a:solidFill>
                <a:srgbClr val="898989"/>
              </a:solidFill>
            </a:endParaRPr>
          </a:p>
        </p:txBody>
      </p:sp>
      <p:sp>
        <p:nvSpPr>
          <p:cNvPr id="33801" name="Line 18"/>
          <p:cNvSpPr>
            <a:spLocks noChangeShapeType="1"/>
          </p:cNvSpPr>
          <p:nvPr/>
        </p:nvSpPr>
        <p:spPr bwMode="auto">
          <a:xfrm>
            <a:off x="1547813" y="270827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3802" name="Line 19"/>
          <p:cNvSpPr>
            <a:spLocks noChangeShapeType="1"/>
          </p:cNvSpPr>
          <p:nvPr/>
        </p:nvSpPr>
        <p:spPr bwMode="auto">
          <a:xfrm>
            <a:off x="4787900" y="2852738"/>
            <a:ext cx="0" cy="3024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3803" name="Line 20"/>
          <p:cNvSpPr>
            <a:spLocks noChangeShapeType="1"/>
          </p:cNvSpPr>
          <p:nvPr/>
        </p:nvSpPr>
        <p:spPr bwMode="auto">
          <a:xfrm>
            <a:off x="3852863" y="4868863"/>
            <a:ext cx="35274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3804" name="Line 21"/>
          <p:cNvSpPr>
            <a:spLocks noChangeShapeType="1"/>
          </p:cNvSpPr>
          <p:nvPr/>
        </p:nvSpPr>
        <p:spPr bwMode="auto">
          <a:xfrm flipV="1">
            <a:off x="3779838" y="3140075"/>
            <a:ext cx="3024187" cy="2593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3805" name="Line 22"/>
          <p:cNvSpPr>
            <a:spLocks noChangeShapeType="1"/>
          </p:cNvSpPr>
          <p:nvPr/>
        </p:nvSpPr>
        <p:spPr bwMode="auto">
          <a:xfrm flipH="1">
            <a:off x="4427538" y="4868863"/>
            <a:ext cx="3603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3806" name="Line 23"/>
          <p:cNvSpPr>
            <a:spLocks noChangeShapeType="1"/>
          </p:cNvSpPr>
          <p:nvPr/>
        </p:nvSpPr>
        <p:spPr bwMode="auto">
          <a:xfrm flipV="1">
            <a:off x="4859338" y="3644900"/>
            <a:ext cx="1368425" cy="1152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3807" name="Line 24"/>
          <p:cNvSpPr>
            <a:spLocks noChangeShapeType="1"/>
          </p:cNvSpPr>
          <p:nvPr/>
        </p:nvSpPr>
        <p:spPr bwMode="auto">
          <a:xfrm flipH="1" flipV="1">
            <a:off x="3635375" y="4076700"/>
            <a:ext cx="1152525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3808" name="Line 25"/>
          <p:cNvSpPr>
            <a:spLocks noChangeShapeType="1"/>
          </p:cNvSpPr>
          <p:nvPr/>
        </p:nvSpPr>
        <p:spPr bwMode="auto">
          <a:xfrm>
            <a:off x="3635375" y="4076700"/>
            <a:ext cx="792163" cy="1081088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3809" name="Text Box 26"/>
          <p:cNvSpPr txBox="1">
            <a:spLocks noChangeArrowheads="1"/>
          </p:cNvSpPr>
          <p:nvPr/>
        </p:nvSpPr>
        <p:spPr bwMode="auto">
          <a:xfrm>
            <a:off x="3708400" y="37163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</a:p>
        </p:txBody>
      </p:sp>
      <p:sp>
        <p:nvSpPr>
          <p:cNvPr id="33810" name="Text Box 27"/>
          <p:cNvSpPr txBox="1">
            <a:spLocks noChangeArrowheads="1"/>
          </p:cNvSpPr>
          <p:nvPr/>
        </p:nvSpPr>
        <p:spPr bwMode="auto">
          <a:xfrm>
            <a:off x="4427538" y="5084763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</p:txBody>
      </p:sp>
      <p:sp>
        <p:nvSpPr>
          <p:cNvPr id="33811" name="Text Box 28"/>
          <p:cNvSpPr txBox="1">
            <a:spLocks noChangeArrowheads="1"/>
          </p:cNvSpPr>
          <p:nvPr/>
        </p:nvSpPr>
        <p:spPr bwMode="auto">
          <a:xfrm>
            <a:off x="6084888" y="37099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</a:p>
        </p:txBody>
      </p:sp>
      <p:sp>
        <p:nvSpPr>
          <p:cNvPr id="33812" name="Text Box 29"/>
          <p:cNvSpPr txBox="1">
            <a:spLocks noChangeArrowheads="1"/>
          </p:cNvSpPr>
          <p:nvPr/>
        </p:nvSpPr>
        <p:spPr bwMode="auto">
          <a:xfrm>
            <a:off x="4859338" y="494188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33813" name="Text Box 30"/>
          <p:cNvSpPr txBox="1">
            <a:spLocks noChangeArrowheads="1"/>
          </p:cNvSpPr>
          <p:nvPr/>
        </p:nvSpPr>
        <p:spPr bwMode="auto">
          <a:xfrm>
            <a:off x="4427538" y="414972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l-GR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θ</a:t>
            </a:r>
          </a:p>
        </p:txBody>
      </p:sp>
      <p:sp>
        <p:nvSpPr>
          <p:cNvPr id="33814" name="Freeform 32"/>
          <p:cNvSpPr>
            <a:spLocks/>
          </p:cNvSpPr>
          <p:nvPr/>
        </p:nvSpPr>
        <p:spPr bwMode="auto">
          <a:xfrm>
            <a:off x="4500563" y="4484688"/>
            <a:ext cx="503237" cy="168275"/>
          </a:xfrm>
          <a:custGeom>
            <a:avLst/>
            <a:gdLst>
              <a:gd name="T0" fmla="*/ 0 w 317"/>
              <a:gd name="T1" fmla="*/ 2147483646 h 106"/>
              <a:gd name="T2" fmla="*/ 2147483646 w 317"/>
              <a:gd name="T3" fmla="*/ 2147483646 h 106"/>
              <a:gd name="T4" fmla="*/ 2147483646 w 317"/>
              <a:gd name="T5" fmla="*/ 2147483646 h 106"/>
              <a:gd name="T6" fmla="*/ 2147483646 w 317"/>
              <a:gd name="T7" fmla="*/ 2147483646 h 106"/>
              <a:gd name="T8" fmla="*/ 0 60000 65536"/>
              <a:gd name="T9" fmla="*/ 0 60000 65536"/>
              <a:gd name="T10" fmla="*/ 0 60000 65536"/>
              <a:gd name="T11" fmla="*/ 0 60000 65536"/>
              <a:gd name="T12" fmla="*/ 0 w 317"/>
              <a:gd name="T13" fmla="*/ 0 h 106"/>
              <a:gd name="T14" fmla="*/ 317 w 317"/>
              <a:gd name="T15" fmla="*/ 106 h 10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17" h="106">
                <a:moveTo>
                  <a:pt x="0" y="106"/>
                </a:moveTo>
                <a:cubicBezTo>
                  <a:pt x="26" y="68"/>
                  <a:pt x="52" y="30"/>
                  <a:pt x="90" y="15"/>
                </a:cubicBezTo>
                <a:cubicBezTo>
                  <a:pt x="128" y="0"/>
                  <a:pt x="188" y="0"/>
                  <a:pt x="226" y="15"/>
                </a:cubicBezTo>
                <a:cubicBezTo>
                  <a:pt x="264" y="30"/>
                  <a:pt x="290" y="68"/>
                  <a:pt x="317" y="10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3815" name="Line 36"/>
          <p:cNvSpPr>
            <a:spLocks noChangeShapeType="1"/>
          </p:cNvSpPr>
          <p:nvPr/>
        </p:nvSpPr>
        <p:spPr bwMode="auto">
          <a:xfrm>
            <a:off x="2301875" y="32845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3816" name="Line 38"/>
          <p:cNvSpPr>
            <a:spLocks noChangeShapeType="1"/>
          </p:cNvSpPr>
          <p:nvPr/>
        </p:nvSpPr>
        <p:spPr bwMode="auto">
          <a:xfrm>
            <a:off x="2589213" y="32845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3817" name="Line 39"/>
          <p:cNvSpPr>
            <a:spLocks noChangeShapeType="1"/>
          </p:cNvSpPr>
          <p:nvPr/>
        </p:nvSpPr>
        <p:spPr bwMode="auto">
          <a:xfrm>
            <a:off x="2555875" y="278130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3818" name="Line 40"/>
          <p:cNvSpPr>
            <a:spLocks noChangeShapeType="1"/>
          </p:cNvSpPr>
          <p:nvPr/>
        </p:nvSpPr>
        <p:spPr bwMode="auto">
          <a:xfrm>
            <a:off x="2268538" y="278130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3819" name="Line 41"/>
          <p:cNvSpPr>
            <a:spLocks noChangeShapeType="1"/>
          </p:cNvSpPr>
          <p:nvPr/>
        </p:nvSpPr>
        <p:spPr bwMode="auto">
          <a:xfrm>
            <a:off x="2916238" y="278130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13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070DE1-4581-4221-9676-F5355FEEA18E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O Plano</a:t>
            </a:r>
            <a:br>
              <a:rPr lang="pt-BR" sz="4000" smtClean="0"/>
            </a:br>
            <a:r>
              <a:rPr lang="pt-BR" sz="3200" smtClean="0"/>
              <a:t>Projeção de Vetores</a:t>
            </a:r>
            <a:endParaRPr lang="pt-BR" sz="4000" smtClean="0"/>
          </a:p>
        </p:txBody>
      </p:sp>
      <p:sp>
        <p:nvSpPr>
          <p:cNvPr id="34820" name="Rectangle 3"/>
          <p:cNvSpPr>
            <a:spLocks/>
          </p:cNvSpPr>
          <p:nvPr/>
        </p:nvSpPr>
        <p:spPr bwMode="auto">
          <a:xfrm>
            <a:off x="684213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>
                <a:solidFill>
                  <a:prstClr val="black"/>
                </a:solidFill>
              </a:rPr>
              <a:t>Se o ângulo θ = 90º, então OP = 0, mas, mesmo assim: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>
                <a:solidFill>
                  <a:prstClr val="black"/>
                </a:solidFill>
              </a:rPr>
              <a:t>OP=  u.v   v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l-GR" altLang="pt-BR">
              <a:solidFill>
                <a:prstClr val="black"/>
              </a:solidFill>
            </a:endParaRPr>
          </a:p>
        </p:txBody>
      </p:sp>
      <p:sp>
        <p:nvSpPr>
          <p:cNvPr id="34821" name="Text Box 4"/>
          <p:cNvSpPr txBox="1">
            <a:spLocks noChangeArrowheads="1"/>
          </p:cNvSpPr>
          <p:nvPr/>
        </p:nvSpPr>
        <p:spPr bwMode="auto">
          <a:xfrm>
            <a:off x="2195513" y="3125788"/>
            <a:ext cx="6381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v.v</a:t>
            </a:r>
          </a:p>
        </p:txBody>
      </p:sp>
      <p:sp>
        <p:nvSpPr>
          <p:cNvPr id="34822" name="Line 5"/>
          <p:cNvSpPr>
            <a:spLocks noChangeShapeType="1"/>
          </p:cNvSpPr>
          <p:nvPr/>
        </p:nvSpPr>
        <p:spPr bwMode="auto">
          <a:xfrm flipV="1">
            <a:off x="2195513" y="3141663"/>
            <a:ext cx="609600" cy="9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4823" name="AutoShape 6"/>
          <p:cNvSpPr>
            <a:spLocks/>
          </p:cNvSpPr>
          <p:nvPr/>
        </p:nvSpPr>
        <p:spPr bwMode="auto">
          <a:xfrm>
            <a:off x="2124075" y="2781300"/>
            <a:ext cx="71438" cy="803275"/>
          </a:xfrm>
          <a:prstGeom prst="leftBracket">
            <a:avLst>
              <a:gd name="adj" fmla="val 93703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pt-BR" sz="1200">
              <a:solidFill>
                <a:srgbClr val="898989"/>
              </a:solidFill>
            </a:endParaRPr>
          </a:p>
        </p:txBody>
      </p:sp>
      <p:sp>
        <p:nvSpPr>
          <p:cNvPr id="34824" name="AutoShape 7"/>
          <p:cNvSpPr>
            <a:spLocks/>
          </p:cNvSpPr>
          <p:nvPr/>
        </p:nvSpPr>
        <p:spPr bwMode="auto">
          <a:xfrm>
            <a:off x="2771775" y="2781300"/>
            <a:ext cx="71438" cy="801688"/>
          </a:xfrm>
          <a:prstGeom prst="rightBracket">
            <a:avLst>
              <a:gd name="adj" fmla="val 93518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pt-BR" sz="1200">
              <a:solidFill>
                <a:srgbClr val="898989"/>
              </a:solidFill>
            </a:endParaRPr>
          </a:p>
        </p:txBody>
      </p:sp>
      <p:sp>
        <p:nvSpPr>
          <p:cNvPr id="34825" name="Line 8"/>
          <p:cNvSpPr>
            <a:spLocks noChangeShapeType="1"/>
          </p:cNvSpPr>
          <p:nvPr/>
        </p:nvSpPr>
        <p:spPr bwMode="auto">
          <a:xfrm>
            <a:off x="1547813" y="270827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4826" name="Line 9"/>
          <p:cNvSpPr>
            <a:spLocks noChangeShapeType="1"/>
          </p:cNvSpPr>
          <p:nvPr/>
        </p:nvSpPr>
        <p:spPr bwMode="auto">
          <a:xfrm>
            <a:off x="4787900" y="2852738"/>
            <a:ext cx="0" cy="3024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4827" name="Line 10"/>
          <p:cNvSpPr>
            <a:spLocks noChangeShapeType="1"/>
          </p:cNvSpPr>
          <p:nvPr/>
        </p:nvSpPr>
        <p:spPr bwMode="auto">
          <a:xfrm>
            <a:off x="3852863" y="4868863"/>
            <a:ext cx="35274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4828" name="Line 11"/>
          <p:cNvSpPr>
            <a:spLocks noChangeShapeType="1"/>
          </p:cNvSpPr>
          <p:nvPr/>
        </p:nvSpPr>
        <p:spPr bwMode="auto">
          <a:xfrm flipV="1">
            <a:off x="3779838" y="3140075"/>
            <a:ext cx="3024187" cy="2593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4829" name="Line 13"/>
          <p:cNvSpPr>
            <a:spLocks noChangeShapeType="1"/>
          </p:cNvSpPr>
          <p:nvPr/>
        </p:nvSpPr>
        <p:spPr bwMode="auto">
          <a:xfrm flipV="1">
            <a:off x="4859338" y="3644900"/>
            <a:ext cx="1368425" cy="1152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4830" name="Line 14"/>
          <p:cNvSpPr>
            <a:spLocks noChangeShapeType="1"/>
          </p:cNvSpPr>
          <p:nvPr/>
        </p:nvSpPr>
        <p:spPr bwMode="auto">
          <a:xfrm flipH="1" flipV="1">
            <a:off x="3995738" y="3860800"/>
            <a:ext cx="792162" cy="10080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4831" name="Text Box 16"/>
          <p:cNvSpPr txBox="1">
            <a:spLocks noChangeArrowheads="1"/>
          </p:cNvSpPr>
          <p:nvPr/>
        </p:nvSpPr>
        <p:spPr bwMode="auto">
          <a:xfrm>
            <a:off x="3708400" y="37163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</a:p>
        </p:txBody>
      </p:sp>
      <p:sp>
        <p:nvSpPr>
          <p:cNvPr id="34832" name="Text Box 17"/>
          <p:cNvSpPr txBox="1">
            <a:spLocks noChangeArrowheads="1"/>
          </p:cNvSpPr>
          <p:nvPr/>
        </p:nvSpPr>
        <p:spPr bwMode="auto">
          <a:xfrm>
            <a:off x="4427538" y="5084763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</p:txBody>
      </p:sp>
      <p:sp>
        <p:nvSpPr>
          <p:cNvPr id="34833" name="Text Box 18"/>
          <p:cNvSpPr txBox="1">
            <a:spLocks noChangeArrowheads="1"/>
          </p:cNvSpPr>
          <p:nvPr/>
        </p:nvSpPr>
        <p:spPr bwMode="auto">
          <a:xfrm>
            <a:off x="6084888" y="37099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</a:p>
        </p:txBody>
      </p:sp>
      <p:sp>
        <p:nvSpPr>
          <p:cNvPr id="34834" name="Text Box 19"/>
          <p:cNvSpPr txBox="1">
            <a:spLocks noChangeArrowheads="1"/>
          </p:cNvSpPr>
          <p:nvPr/>
        </p:nvSpPr>
        <p:spPr bwMode="auto">
          <a:xfrm>
            <a:off x="4859338" y="494188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34835" name="Text Box 20"/>
          <p:cNvSpPr txBox="1">
            <a:spLocks noChangeArrowheads="1"/>
          </p:cNvSpPr>
          <p:nvPr/>
        </p:nvSpPr>
        <p:spPr bwMode="auto">
          <a:xfrm>
            <a:off x="4427538" y="414972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l-GR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θ</a:t>
            </a:r>
          </a:p>
        </p:txBody>
      </p:sp>
      <p:sp>
        <p:nvSpPr>
          <p:cNvPr id="34836" name="Line 22"/>
          <p:cNvSpPr>
            <a:spLocks noChangeShapeType="1"/>
          </p:cNvSpPr>
          <p:nvPr/>
        </p:nvSpPr>
        <p:spPr bwMode="auto">
          <a:xfrm>
            <a:off x="6083300" y="1700213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4837" name="Rectangle 23"/>
          <p:cNvSpPr>
            <a:spLocks noChangeArrowheads="1"/>
          </p:cNvSpPr>
          <p:nvPr/>
        </p:nvSpPr>
        <p:spPr bwMode="auto">
          <a:xfrm rot="-2156718">
            <a:off x="4668838" y="4592638"/>
            <a:ext cx="215900" cy="215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pt-BR" sz="1200">
              <a:solidFill>
                <a:srgbClr val="898989"/>
              </a:solidFill>
            </a:endParaRPr>
          </a:p>
        </p:txBody>
      </p:sp>
      <p:sp>
        <p:nvSpPr>
          <p:cNvPr id="34838" name="Line 24"/>
          <p:cNvSpPr>
            <a:spLocks noChangeShapeType="1"/>
          </p:cNvSpPr>
          <p:nvPr/>
        </p:nvSpPr>
        <p:spPr bwMode="auto">
          <a:xfrm>
            <a:off x="2268538" y="32845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4839" name="Line 25"/>
          <p:cNvSpPr>
            <a:spLocks noChangeShapeType="1"/>
          </p:cNvSpPr>
          <p:nvPr/>
        </p:nvSpPr>
        <p:spPr bwMode="auto">
          <a:xfrm>
            <a:off x="2555875" y="32845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4840" name="Line 26"/>
          <p:cNvSpPr>
            <a:spLocks noChangeShapeType="1"/>
          </p:cNvSpPr>
          <p:nvPr/>
        </p:nvSpPr>
        <p:spPr bwMode="auto">
          <a:xfrm>
            <a:off x="2555875" y="278130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4841" name="Line 27"/>
          <p:cNvSpPr>
            <a:spLocks noChangeShapeType="1"/>
          </p:cNvSpPr>
          <p:nvPr/>
        </p:nvSpPr>
        <p:spPr bwMode="auto">
          <a:xfrm>
            <a:off x="2268538" y="278130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4842" name="Line 28"/>
          <p:cNvSpPr>
            <a:spLocks noChangeShapeType="1"/>
          </p:cNvSpPr>
          <p:nvPr/>
        </p:nvSpPr>
        <p:spPr bwMode="auto">
          <a:xfrm>
            <a:off x="2916238" y="278130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12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50EE969-6A3C-46F9-9728-86AB32719F45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dirty="0" smtClean="0"/>
              <a:t>O Plano</a:t>
            </a:r>
            <a:br>
              <a:rPr lang="pt-BR" sz="4000" dirty="0" smtClean="0"/>
            </a:br>
            <a:r>
              <a:rPr lang="pt-BR" sz="3200" dirty="0" smtClean="0"/>
              <a:t>Projeção de Vetores</a:t>
            </a:r>
            <a:endParaRPr lang="pt-BR" sz="4000" dirty="0" smtClean="0"/>
          </a:p>
        </p:txBody>
      </p:sp>
      <p:sp>
        <p:nvSpPr>
          <p:cNvPr id="35844" name="Rectangle 3"/>
          <p:cNvSpPr>
            <a:spLocks/>
          </p:cNvSpPr>
          <p:nvPr/>
        </p:nvSpPr>
        <p:spPr bwMode="auto">
          <a:xfrm>
            <a:off x="684213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 dirty="0">
                <a:solidFill>
                  <a:prstClr val="black"/>
                </a:solidFill>
              </a:rPr>
              <a:t>Assim, </a:t>
            </a:r>
            <a:r>
              <a:rPr lang="pt-BR" altLang="pt-BR" dirty="0" err="1">
                <a:solidFill>
                  <a:prstClr val="black"/>
                </a:solidFill>
              </a:rPr>
              <a:t>P</a:t>
            </a:r>
            <a:r>
              <a:rPr lang="pt-BR" altLang="pt-BR" baseline="30000" dirty="0" err="1">
                <a:solidFill>
                  <a:prstClr val="black"/>
                </a:solidFill>
              </a:rPr>
              <a:t>u</a:t>
            </a:r>
            <a:r>
              <a:rPr lang="pt-BR" altLang="pt-BR" baseline="-25000" dirty="0" err="1">
                <a:solidFill>
                  <a:prstClr val="black"/>
                </a:solidFill>
              </a:rPr>
              <a:t>v</a:t>
            </a:r>
            <a:r>
              <a:rPr lang="pt-BR" altLang="pt-BR" baseline="-25000" dirty="0">
                <a:solidFill>
                  <a:prstClr val="black"/>
                </a:solidFill>
              </a:rPr>
              <a:t> </a:t>
            </a:r>
            <a:r>
              <a:rPr lang="pt-BR" altLang="pt-BR" dirty="0">
                <a:solidFill>
                  <a:prstClr val="black"/>
                </a:solidFill>
              </a:rPr>
              <a:t>: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dirty="0">
                <a:solidFill>
                  <a:prstClr val="black"/>
                </a:solidFill>
              </a:rPr>
              <a:t>OP = </a:t>
            </a:r>
            <a:r>
              <a:rPr lang="pt-BR" altLang="pt-BR" dirty="0" err="1">
                <a:solidFill>
                  <a:prstClr val="black"/>
                </a:solidFill>
              </a:rPr>
              <a:t>u.v</a:t>
            </a:r>
            <a:r>
              <a:rPr lang="pt-BR" altLang="pt-BR" dirty="0">
                <a:solidFill>
                  <a:prstClr val="black"/>
                </a:solidFill>
              </a:rPr>
              <a:t>   v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l-GR" altLang="pt-BR" dirty="0">
              <a:solidFill>
                <a:prstClr val="black"/>
              </a:solidFill>
            </a:endParaRPr>
          </a:p>
        </p:txBody>
      </p:sp>
      <p:sp>
        <p:nvSpPr>
          <p:cNvPr id="35845" name="Text Box 4"/>
          <p:cNvSpPr txBox="1">
            <a:spLocks noChangeArrowheads="1"/>
          </p:cNvSpPr>
          <p:nvPr/>
        </p:nvSpPr>
        <p:spPr bwMode="auto">
          <a:xfrm>
            <a:off x="2228850" y="2632075"/>
            <a:ext cx="6381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v.v</a:t>
            </a:r>
          </a:p>
        </p:txBody>
      </p:sp>
      <p:sp>
        <p:nvSpPr>
          <p:cNvPr id="35846" name="Line 5"/>
          <p:cNvSpPr>
            <a:spLocks noChangeShapeType="1"/>
          </p:cNvSpPr>
          <p:nvPr/>
        </p:nvSpPr>
        <p:spPr bwMode="auto">
          <a:xfrm flipV="1">
            <a:off x="2195513" y="2647950"/>
            <a:ext cx="609600" cy="9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5847" name="AutoShape 6"/>
          <p:cNvSpPr>
            <a:spLocks/>
          </p:cNvSpPr>
          <p:nvPr/>
        </p:nvSpPr>
        <p:spPr bwMode="auto">
          <a:xfrm>
            <a:off x="2195513" y="2287588"/>
            <a:ext cx="71437" cy="803275"/>
          </a:xfrm>
          <a:prstGeom prst="leftBracket">
            <a:avLst>
              <a:gd name="adj" fmla="val 93704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pt-BR" sz="1200">
              <a:solidFill>
                <a:srgbClr val="898989"/>
              </a:solidFill>
            </a:endParaRPr>
          </a:p>
        </p:txBody>
      </p:sp>
      <p:sp>
        <p:nvSpPr>
          <p:cNvPr id="35848" name="AutoShape 7"/>
          <p:cNvSpPr>
            <a:spLocks/>
          </p:cNvSpPr>
          <p:nvPr/>
        </p:nvSpPr>
        <p:spPr bwMode="auto">
          <a:xfrm>
            <a:off x="2771775" y="2287588"/>
            <a:ext cx="71438" cy="801687"/>
          </a:xfrm>
          <a:prstGeom prst="rightBracket">
            <a:avLst>
              <a:gd name="adj" fmla="val 93518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pt-BR" sz="1200">
              <a:solidFill>
                <a:srgbClr val="898989"/>
              </a:solidFill>
            </a:endParaRPr>
          </a:p>
        </p:txBody>
      </p:sp>
      <p:sp>
        <p:nvSpPr>
          <p:cNvPr id="35849" name="Line 8"/>
          <p:cNvSpPr>
            <a:spLocks noChangeShapeType="1"/>
          </p:cNvSpPr>
          <p:nvPr/>
        </p:nvSpPr>
        <p:spPr bwMode="auto">
          <a:xfrm>
            <a:off x="1571625" y="2214563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5850" name="Line 24"/>
          <p:cNvSpPr>
            <a:spLocks noChangeShapeType="1"/>
          </p:cNvSpPr>
          <p:nvPr/>
        </p:nvSpPr>
        <p:spPr bwMode="auto">
          <a:xfrm>
            <a:off x="2301875" y="27860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5851" name="Line 25"/>
          <p:cNvSpPr>
            <a:spLocks noChangeShapeType="1"/>
          </p:cNvSpPr>
          <p:nvPr/>
        </p:nvSpPr>
        <p:spPr bwMode="auto">
          <a:xfrm>
            <a:off x="2589213" y="27860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5852" name="Line 26"/>
          <p:cNvSpPr>
            <a:spLocks noChangeShapeType="1"/>
          </p:cNvSpPr>
          <p:nvPr/>
        </p:nvSpPr>
        <p:spPr bwMode="auto">
          <a:xfrm>
            <a:off x="2555875" y="228758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5853" name="Line 27"/>
          <p:cNvSpPr>
            <a:spLocks noChangeShapeType="1"/>
          </p:cNvSpPr>
          <p:nvPr/>
        </p:nvSpPr>
        <p:spPr bwMode="auto">
          <a:xfrm>
            <a:off x="2268538" y="228758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5854" name="Line 28"/>
          <p:cNvSpPr>
            <a:spLocks noChangeShapeType="1"/>
          </p:cNvSpPr>
          <p:nvPr/>
        </p:nvSpPr>
        <p:spPr bwMode="auto">
          <a:xfrm>
            <a:off x="2916238" y="228758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5855" name="CaixaDeTexto 26"/>
          <p:cNvSpPr txBox="1">
            <a:spLocks noChangeArrowheads="1"/>
          </p:cNvSpPr>
          <p:nvPr/>
        </p:nvSpPr>
        <p:spPr bwMode="auto">
          <a:xfrm>
            <a:off x="1692275" y="4002088"/>
            <a:ext cx="16287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b="1">
                <a:solidFill>
                  <a:prstClr val="black"/>
                </a:solidFill>
              </a:rPr>
              <a:t>Escalar</a:t>
            </a:r>
            <a:endParaRPr lang="en-US" altLang="pt-BR" b="1">
              <a:solidFill>
                <a:prstClr val="black"/>
              </a:solidFill>
            </a:endParaRPr>
          </a:p>
        </p:txBody>
      </p:sp>
      <p:sp>
        <p:nvSpPr>
          <p:cNvPr id="35856" name="CaixaDeTexto 27"/>
          <p:cNvSpPr txBox="1">
            <a:spLocks noChangeArrowheads="1"/>
          </p:cNvSpPr>
          <p:nvPr/>
        </p:nvSpPr>
        <p:spPr bwMode="auto">
          <a:xfrm>
            <a:off x="3203575" y="3500438"/>
            <a:ext cx="12223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b="1">
                <a:solidFill>
                  <a:prstClr val="black"/>
                </a:solidFill>
              </a:rPr>
              <a:t>Vetor</a:t>
            </a:r>
            <a:endParaRPr lang="en-US" altLang="pt-BR" b="1">
              <a:solidFill>
                <a:prstClr val="black"/>
              </a:solidFill>
            </a:endParaRPr>
          </a:p>
        </p:txBody>
      </p:sp>
      <p:sp>
        <p:nvSpPr>
          <p:cNvPr id="35857" name="CaixaDeTexto 28"/>
          <p:cNvSpPr txBox="1">
            <a:spLocks noChangeArrowheads="1"/>
          </p:cNvSpPr>
          <p:nvPr/>
        </p:nvSpPr>
        <p:spPr bwMode="auto">
          <a:xfrm>
            <a:off x="5278438" y="2357438"/>
            <a:ext cx="10937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2800" b="1">
                <a:solidFill>
                  <a:prstClr val="black"/>
                </a:solidFill>
                <a:sym typeface="Symbol" panose="05050102010706020507" pitchFamily="18" charset="2"/>
              </a:rPr>
              <a:t>Vetor</a:t>
            </a:r>
            <a:endParaRPr lang="en-US" altLang="pt-BR" sz="2800">
              <a:solidFill>
                <a:prstClr val="black"/>
              </a:solidFill>
            </a:endParaRPr>
          </a:p>
        </p:txBody>
      </p:sp>
      <p:sp>
        <p:nvSpPr>
          <p:cNvPr id="35858" name="AutoShape 19"/>
          <p:cNvSpPr>
            <a:spLocks noChangeArrowheads="1"/>
          </p:cNvSpPr>
          <p:nvPr/>
        </p:nvSpPr>
        <p:spPr bwMode="auto">
          <a:xfrm>
            <a:off x="2239963" y="3141663"/>
            <a:ext cx="504825" cy="1008062"/>
          </a:xfrm>
          <a:prstGeom prst="downArrow">
            <a:avLst>
              <a:gd name="adj1" fmla="val 50000"/>
              <a:gd name="adj2" fmla="val 49921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5859" name="AutoShape 20"/>
          <p:cNvSpPr>
            <a:spLocks noChangeArrowheads="1"/>
          </p:cNvSpPr>
          <p:nvPr/>
        </p:nvSpPr>
        <p:spPr bwMode="auto">
          <a:xfrm rot="-1597581">
            <a:off x="3095625" y="2679700"/>
            <a:ext cx="576263" cy="941388"/>
          </a:xfrm>
          <a:prstGeom prst="downArrow">
            <a:avLst>
              <a:gd name="adj1" fmla="val 44917"/>
              <a:gd name="adj2" fmla="val 67258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5860" name="AutoShape 21"/>
          <p:cNvSpPr>
            <a:spLocks/>
          </p:cNvSpPr>
          <p:nvPr/>
        </p:nvSpPr>
        <p:spPr bwMode="auto">
          <a:xfrm>
            <a:off x="4140200" y="2060575"/>
            <a:ext cx="936625" cy="1223963"/>
          </a:xfrm>
          <a:prstGeom prst="rightBrace">
            <a:avLst>
              <a:gd name="adj1" fmla="val 1089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5861" name="AutoShape 22"/>
          <p:cNvSpPr>
            <a:spLocks noChangeArrowheads="1"/>
          </p:cNvSpPr>
          <p:nvPr/>
        </p:nvSpPr>
        <p:spPr bwMode="auto">
          <a:xfrm>
            <a:off x="4356100" y="4005263"/>
            <a:ext cx="4464050" cy="2303462"/>
          </a:xfrm>
          <a:prstGeom prst="irregularSeal1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b="1">
                <a:solidFill>
                  <a:prstClr val="black"/>
                </a:solidFill>
                <a:latin typeface="Arial" panose="020B0604020202020204" pitchFamily="34" charset="0"/>
              </a:rPr>
              <a:t>Importante!!!</a:t>
            </a:r>
          </a:p>
        </p:txBody>
      </p:sp>
    </p:spTree>
    <p:extLst>
      <p:ext uri="{BB962C8B-B14F-4D97-AF65-F5344CB8AC3E}">
        <p14:creationId xmlns:p14="http://schemas.microsoft.com/office/powerpoint/2010/main" val="65891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7C3ECE7-A722-4268-BF54-4EF323F4A926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O Plano</a:t>
            </a:r>
            <a:br>
              <a:rPr lang="pt-BR" sz="4000" smtClean="0"/>
            </a:br>
            <a:r>
              <a:rPr lang="pt-BR" sz="3200" smtClean="0"/>
              <a:t>Projeção de Vetores</a:t>
            </a:r>
            <a:endParaRPr lang="pt-BR" sz="4000" smtClean="0"/>
          </a:p>
        </p:txBody>
      </p:sp>
      <p:sp>
        <p:nvSpPr>
          <p:cNvPr id="36868" name="Rectangle 3"/>
          <p:cNvSpPr>
            <a:spLocks/>
          </p:cNvSpPr>
          <p:nvPr/>
        </p:nvSpPr>
        <p:spPr bwMode="auto">
          <a:xfrm>
            <a:off x="684213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>
                <a:solidFill>
                  <a:prstClr val="black"/>
                </a:solidFill>
              </a:rPr>
              <a:t>Exemplo 1: A projeção do vetor u=(2,1) sobre o vetor v=(4, -1) é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>
                <a:solidFill>
                  <a:prstClr val="black"/>
                </a:solidFill>
              </a:rPr>
              <a:t>P</a:t>
            </a:r>
            <a:r>
              <a:rPr lang="pt-BR" altLang="pt-BR" baseline="30000">
                <a:solidFill>
                  <a:prstClr val="black"/>
                </a:solidFill>
              </a:rPr>
              <a:t>u</a:t>
            </a:r>
            <a:r>
              <a:rPr lang="pt-BR" altLang="pt-BR" baseline="-25000">
                <a:solidFill>
                  <a:prstClr val="black"/>
                </a:solidFill>
              </a:rPr>
              <a:t>v</a:t>
            </a:r>
            <a:r>
              <a:rPr lang="pt-BR" altLang="pt-BR">
                <a:solidFill>
                  <a:prstClr val="black"/>
                </a:solidFill>
              </a:rPr>
              <a:t> = (2, 1).(4, -1)  (4, -1) = 7  (4, -1)</a:t>
            </a:r>
            <a:endParaRPr lang="pt-BR" altLang="pt-BR" baseline="-25000">
              <a:solidFill>
                <a:prstClr val="black"/>
              </a:solidFill>
            </a:endParaRP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l-GR" altLang="pt-BR">
              <a:solidFill>
                <a:prstClr val="black"/>
              </a:solidFill>
            </a:endParaRPr>
          </a:p>
        </p:txBody>
      </p:sp>
      <p:sp>
        <p:nvSpPr>
          <p:cNvPr id="36869" name="Line 21"/>
          <p:cNvSpPr>
            <a:spLocks noChangeShapeType="1"/>
          </p:cNvSpPr>
          <p:nvPr/>
        </p:nvSpPr>
        <p:spPr bwMode="auto">
          <a:xfrm flipV="1">
            <a:off x="2268538" y="3213100"/>
            <a:ext cx="172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6870" name="Line 23"/>
          <p:cNvSpPr>
            <a:spLocks noChangeShapeType="1"/>
          </p:cNvSpPr>
          <p:nvPr/>
        </p:nvSpPr>
        <p:spPr bwMode="auto">
          <a:xfrm>
            <a:off x="5219700" y="3141663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6871" name="Text Box 24"/>
          <p:cNvSpPr txBox="1">
            <a:spLocks noChangeArrowheads="1"/>
          </p:cNvSpPr>
          <p:nvPr/>
        </p:nvSpPr>
        <p:spPr bwMode="auto">
          <a:xfrm>
            <a:off x="2124075" y="3213100"/>
            <a:ext cx="37973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(4,-1).(4,-1)             17</a:t>
            </a:r>
          </a:p>
        </p:txBody>
      </p:sp>
      <p:sp>
        <p:nvSpPr>
          <p:cNvPr id="36872" name="Text Box 25"/>
          <p:cNvSpPr txBox="1">
            <a:spLocks noChangeArrowheads="1"/>
          </p:cNvSpPr>
          <p:nvPr/>
        </p:nvSpPr>
        <p:spPr bwMode="auto">
          <a:xfrm>
            <a:off x="1177925" y="4202113"/>
            <a:ext cx="5022850" cy="1320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2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Re-lembrando…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pt-BR" sz="20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2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(2, 1).(4, -1) = 2*4 + 1*(-1) = 8 – 1 = 7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2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(4, -1).(4, -1) = 4*4 + (-1)*(-1) = 16 + 1 = 17</a:t>
            </a:r>
          </a:p>
        </p:txBody>
      </p:sp>
      <p:sp>
        <p:nvSpPr>
          <p:cNvPr id="36873" name="AutoShape 11"/>
          <p:cNvSpPr>
            <a:spLocks noChangeArrowheads="1"/>
          </p:cNvSpPr>
          <p:nvPr/>
        </p:nvSpPr>
        <p:spPr bwMode="auto">
          <a:xfrm>
            <a:off x="2195513" y="2708275"/>
            <a:ext cx="1871662" cy="1152525"/>
          </a:xfrm>
          <a:prstGeom prst="bracketPair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971600" y="2708275"/>
            <a:ext cx="7715200" cy="309698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prstClr val="black"/>
              </a:solidFill>
            </a:endParaRPr>
          </a:p>
        </p:txBody>
      </p:sp>
      <p:sp>
        <p:nvSpPr>
          <p:cNvPr id="24" name="Rectangle 3"/>
          <p:cNvSpPr>
            <a:spLocks/>
          </p:cNvSpPr>
          <p:nvPr/>
        </p:nvSpPr>
        <p:spPr bwMode="auto">
          <a:xfrm>
            <a:off x="894968" y="306896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 dirty="0">
                <a:solidFill>
                  <a:prstClr val="black"/>
                </a:solidFill>
              </a:rPr>
              <a:t>Relembrando </a:t>
            </a:r>
            <a:r>
              <a:rPr lang="pt-BR" altLang="pt-BR" dirty="0" err="1">
                <a:solidFill>
                  <a:prstClr val="black"/>
                </a:solidFill>
              </a:rPr>
              <a:t>P</a:t>
            </a:r>
            <a:r>
              <a:rPr lang="pt-BR" altLang="pt-BR" baseline="30000" dirty="0" err="1">
                <a:solidFill>
                  <a:prstClr val="black"/>
                </a:solidFill>
              </a:rPr>
              <a:t>u</a:t>
            </a:r>
            <a:r>
              <a:rPr lang="pt-BR" altLang="pt-BR" baseline="-25000" dirty="0" err="1">
                <a:solidFill>
                  <a:prstClr val="black"/>
                </a:solidFill>
              </a:rPr>
              <a:t>v</a:t>
            </a:r>
            <a:r>
              <a:rPr lang="pt-BR" altLang="pt-BR" baseline="-25000" dirty="0">
                <a:solidFill>
                  <a:prstClr val="black"/>
                </a:solidFill>
              </a:rPr>
              <a:t> </a:t>
            </a:r>
            <a:r>
              <a:rPr lang="pt-BR" altLang="pt-BR" dirty="0">
                <a:solidFill>
                  <a:prstClr val="black"/>
                </a:solidFill>
              </a:rPr>
              <a:t>: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dirty="0" err="1">
                <a:solidFill>
                  <a:prstClr val="black"/>
                </a:solidFill>
              </a:rPr>
              <a:t>P</a:t>
            </a:r>
            <a:r>
              <a:rPr lang="pt-BR" altLang="pt-BR" baseline="30000" dirty="0" err="1">
                <a:solidFill>
                  <a:prstClr val="black"/>
                </a:solidFill>
              </a:rPr>
              <a:t>u</a:t>
            </a:r>
            <a:r>
              <a:rPr lang="pt-BR" altLang="pt-BR" baseline="-25000" dirty="0" err="1">
                <a:solidFill>
                  <a:prstClr val="black"/>
                </a:solidFill>
              </a:rPr>
              <a:t>v</a:t>
            </a:r>
            <a:r>
              <a:rPr lang="pt-BR" altLang="pt-BR" dirty="0">
                <a:solidFill>
                  <a:prstClr val="black"/>
                </a:solidFill>
              </a:rPr>
              <a:t> = </a:t>
            </a:r>
            <a:r>
              <a:rPr lang="pt-BR" altLang="pt-BR" dirty="0" err="1">
                <a:solidFill>
                  <a:prstClr val="black"/>
                </a:solidFill>
              </a:rPr>
              <a:t>u.v</a:t>
            </a:r>
            <a:r>
              <a:rPr lang="pt-BR" altLang="pt-BR" dirty="0">
                <a:solidFill>
                  <a:prstClr val="black"/>
                </a:solidFill>
              </a:rPr>
              <a:t>   v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l-GR" altLang="pt-BR" dirty="0">
              <a:solidFill>
                <a:prstClr val="black"/>
              </a:solidFill>
            </a:endParaRP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2439605" y="4072260"/>
            <a:ext cx="6381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v.v</a:t>
            </a:r>
          </a:p>
        </p:txBody>
      </p:sp>
      <p:sp>
        <p:nvSpPr>
          <p:cNvPr id="26" name="Line 5"/>
          <p:cNvSpPr>
            <a:spLocks noChangeShapeType="1"/>
          </p:cNvSpPr>
          <p:nvPr/>
        </p:nvSpPr>
        <p:spPr bwMode="auto">
          <a:xfrm flipV="1">
            <a:off x="2406268" y="4088135"/>
            <a:ext cx="609600" cy="9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7" name="AutoShape 6"/>
          <p:cNvSpPr>
            <a:spLocks/>
          </p:cNvSpPr>
          <p:nvPr/>
        </p:nvSpPr>
        <p:spPr bwMode="auto">
          <a:xfrm>
            <a:off x="2406268" y="3727773"/>
            <a:ext cx="71437" cy="803275"/>
          </a:xfrm>
          <a:prstGeom prst="leftBracket">
            <a:avLst>
              <a:gd name="adj" fmla="val 93704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pt-BR" sz="1200">
              <a:solidFill>
                <a:srgbClr val="898989"/>
              </a:solidFill>
            </a:endParaRPr>
          </a:p>
        </p:txBody>
      </p:sp>
      <p:sp>
        <p:nvSpPr>
          <p:cNvPr id="28" name="AutoShape 7"/>
          <p:cNvSpPr>
            <a:spLocks/>
          </p:cNvSpPr>
          <p:nvPr/>
        </p:nvSpPr>
        <p:spPr bwMode="auto">
          <a:xfrm>
            <a:off x="2982530" y="3727773"/>
            <a:ext cx="71438" cy="801687"/>
          </a:xfrm>
          <a:prstGeom prst="rightBracket">
            <a:avLst>
              <a:gd name="adj" fmla="val 93518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pt-BR" sz="1200">
              <a:solidFill>
                <a:srgbClr val="898989"/>
              </a:solidFill>
            </a:endParaRPr>
          </a:p>
        </p:txBody>
      </p:sp>
      <p:sp>
        <p:nvSpPr>
          <p:cNvPr id="30" name="Line 24"/>
          <p:cNvSpPr>
            <a:spLocks noChangeShapeType="1"/>
          </p:cNvSpPr>
          <p:nvPr/>
        </p:nvSpPr>
        <p:spPr bwMode="auto">
          <a:xfrm>
            <a:off x="2512630" y="422624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1" name="Line 25"/>
          <p:cNvSpPr>
            <a:spLocks noChangeShapeType="1"/>
          </p:cNvSpPr>
          <p:nvPr/>
        </p:nvSpPr>
        <p:spPr bwMode="auto">
          <a:xfrm>
            <a:off x="2799968" y="422624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2" name="Line 26"/>
          <p:cNvSpPr>
            <a:spLocks noChangeShapeType="1"/>
          </p:cNvSpPr>
          <p:nvPr/>
        </p:nvSpPr>
        <p:spPr bwMode="auto">
          <a:xfrm>
            <a:off x="2766630" y="372777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3" name="Line 27"/>
          <p:cNvSpPr>
            <a:spLocks noChangeShapeType="1"/>
          </p:cNvSpPr>
          <p:nvPr/>
        </p:nvSpPr>
        <p:spPr bwMode="auto">
          <a:xfrm>
            <a:off x="2479293" y="372777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4" name="Line 28"/>
          <p:cNvSpPr>
            <a:spLocks noChangeShapeType="1"/>
          </p:cNvSpPr>
          <p:nvPr/>
        </p:nvSpPr>
        <p:spPr bwMode="auto">
          <a:xfrm>
            <a:off x="3126993" y="372777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755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4" grpId="0"/>
      <p:bldP spid="25" grpId="0"/>
      <p:bldP spid="26" grpId="0" animBg="1"/>
      <p:bldP spid="27" grpId="0" animBg="1"/>
      <p:bldP spid="28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B2C0B1-EBB0-4A91-9328-BAEE8FE9F48E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O Plano</a:t>
            </a:r>
            <a:br>
              <a:rPr lang="pt-BR" sz="4000" smtClean="0"/>
            </a:br>
            <a:r>
              <a:rPr lang="pt-BR" sz="3200" smtClean="0"/>
              <a:t>Projeção de Vetores</a:t>
            </a:r>
            <a:endParaRPr lang="pt-BR" sz="4000" smtClean="0"/>
          </a:p>
        </p:txBody>
      </p:sp>
      <p:sp>
        <p:nvSpPr>
          <p:cNvPr id="37892" name="Rectangle 3"/>
          <p:cNvSpPr>
            <a:spLocks/>
          </p:cNvSpPr>
          <p:nvPr/>
        </p:nvSpPr>
        <p:spPr bwMode="auto">
          <a:xfrm>
            <a:off x="684213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 dirty="0">
                <a:solidFill>
                  <a:prstClr val="black"/>
                </a:solidFill>
              </a:rPr>
              <a:t>Exemplo 2: Calcule o ângulo entre </a:t>
            </a:r>
            <a:r>
              <a:rPr lang="pt-BR" altLang="pt-BR" i="1" dirty="0" err="1">
                <a:solidFill>
                  <a:prstClr val="black"/>
                </a:solidFill>
              </a:rPr>
              <a:t>u+v</a:t>
            </a:r>
            <a:r>
              <a:rPr lang="pt-BR" altLang="pt-BR" dirty="0">
                <a:solidFill>
                  <a:prstClr val="black"/>
                </a:solidFill>
              </a:rPr>
              <a:t> e </a:t>
            </a:r>
            <a:r>
              <a:rPr lang="pt-BR" altLang="pt-BR" i="1" dirty="0" err="1">
                <a:solidFill>
                  <a:prstClr val="black"/>
                </a:solidFill>
              </a:rPr>
              <a:t>u-v</a:t>
            </a:r>
            <a:r>
              <a:rPr lang="pt-BR" altLang="pt-BR" dirty="0">
                <a:solidFill>
                  <a:prstClr val="black"/>
                </a:solidFill>
              </a:rPr>
              <a:t>, sabendo que ||u|| = √3 , ||v||=1 e que o ângulo entre </a:t>
            </a:r>
            <a:r>
              <a:rPr lang="pt-BR" altLang="pt-BR" i="1" dirty="0">
                <a:solidFill>
                  <a:prstClr val="black"/>
                </a:solidFill>
              </a:rPr>
              <a:t>u</a:t>
            </a:r>
            <a:r>
              <a:rPr lang="pt-BR" altLang="pt-BR" dirty="0">
                <a:solidFill>
                  <a:prstClr val="black"/>
                </a:solidFill>
              </a:rPr>
              <a:t> e </a:t>
            </a:r>
            <a:r>
              <a:rPr lang="pt-BR" altLang="pt-BR" i="1" dirty="0">
                <a:solidFill>
                  <a:prstClr val="black"/>
                </a:solidFill>
              </a:rPr>
              <a:t>v</a:t>
            </a:r>
            <a:r>
              <a:rPr lang="pt-BR" altLang="pt-BR" dirty="0">
                <a:solidFill>
                  <a:prstClr val="black"/>
                </a:solidFill>
              </a:rPr>
              <a:t> é 30º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dirty="0">
                <a:solidFill>
                  <a:prstClr val="black"/>
                </a:solidFill>
              </a:rPr>
              <a:t>Seja </a:t>
            </a:r>
            <a:r>
              <a:rPr lang="el-GR" altLang="pt-BR" dirty="0">
                <a:solidFill>
                  <a:prstClr val="black"/>
                </a:solidFill>
              </a:rPr>
              <a:t>θ</a:t>
            </a:r>
            <a:r>
              <a:rPr lang="pt-BR" altLang="pt-BR" dirty="0">
                <a:solidFill>
                  <a:prstClr val="black"/>
                </a:solidFill>
              </a:rPr>
              <a:t> o ângulo entre </a:t>
            </a:r>
            <a:r>
              <a:rPr lang="pt-BR" altLang="pt-BR" i="1" dirty="0" err="1">
                <a:solidFill>
                  <a:prstClr val="black"/>
                </a:solidFill>
              </a:rPr>
              <a:t>u+v</a:t>
            </a:r>
            <a:r>
              <a:rPr lang="pt-BR" altLang="pt-BR" dirty="0">
                <a:solidFill>
                  <a:prstClr val="black"/>
                </a:solidFill>
              </a:rPr>
              <a:t> e </a:t>
            </a:r>
            <a:r>
              <a:rPr lang="pt-BR" altLang="pt-BR" i="1" dirty="0" err="1">
                <a:solidFill>
                  <a:prstClr val="black"/>
                </a:solidFill>
              </a:rPr>
              <a:t>u-v</a:t>
            </a:r>
            <a:r>
              <a:rPr lang="pt-BR" altLang="pt-BR" dirty="0">
                <a:solidFill>
                  <a:prstClr val="black"/>
                </a:solidFill>
              </a:rPr>
              <a:t>, então:</a:t>
            </a:r>
          </a:p>
          <a:p>
            <a:pPr lvl="2" fontAlgn="base">
              <a:spcAft>
                <a:spcPct val="0"/>
              </a:spcAft>
            </a:pPr>
            <a:r>
              <a:rPr lang="pt-BR" altLang="pt-BR" dirty="0">
                <a:solidFill>
                  <a:prstClr val="black"/>
                </a:solidFill>
              </a:rPr>
              <a:t>cos </a:t>
            </a:r>
            <a:r>
              <a:rPr lang="el-GR" altLang="pt-BR" dirty="0">
                <a:solidFill>
                  <a:prstClr val="black"/>
                </a:solidFill>
              </a:rPr>
              <a:t>θ</a:t>
            </a:r>
            <a:r>
              <a:rPr lang="pt-BR" altLang="pt-BR" dirty="0">
                <a:solidFill>
                  <a:prstClr val="black"/>
                </a:solidFill>
              </a:rPr>
              <a:t> = (u + v).(u – v)      =     </a:t>
            </a:r>
            <a:r>
              <a:rPr lang="pt-BR" altLang="pt-BR" dirty="0" err="1">
                <a:solidFill>
                  <a:prstClr val="black"/>
                </a:solidFill>
              </a:rPr>
              <a:t>u.u</a:t>
            </a:r>
            <a:r>
              <a:rPr lang="pt-BR" altLang="pt-BR" dirty="0">
                <a:solidFill>
                  <a:prstClr val="black"/>
                </a:solidFill>
              </a:rPr>
              <a:t> – </a:t>
            </a:r>
            <a:r>
              <a:rPr lang="pt-BR" altLang="pt-BR" dirty="0" err="1">
                <a:solidFill>
                  <a:prstClr val="black"/>
                </a:solidFill>
              </a:rPr>
              <a:t>v.v</a:t>
            </a:r>
            <a:endParaRPr lang="pt-BR" altLang="pt-BR" dirty="0">
              <a:solidFill>
                <a:prstClr val="black"/>
              </a:solidFill>
            </a:endParaRPr>
          </a:p>
          <a:p>
            <a:pPr lvl="2" fontAlgn="base">
              <a:spcAft>
                <a:spcPct val="0"/>
              </a:spcAft>
            </a:pPr>
            <a:endParaRPr lang="pt-BR" altLang="pt-BR" dirty="0">
              <a:solidFill>
                <a:prstClr val="black"/>
              </a:solidFill>
            </a:endParaRPr>
          </a:p>
          <a:p>
            <a:pPr lvl="2" fontAlgn="base">
              <a:spcAft>
                <a:spcPct val="0"/>
              </a:spcAft>
            </a:pPr>
            <a:r>
              <a:rPr lang="pt-BR" altLang="pt-BR" dirty="0" err="1">
                <a:solidFill>
                  <a:prstClr val="black"/>
                </a:solidFill>
              </a:rPr>
              <a:t>u.u</a:t>
            </a:r>
            <a:r>
              <a:rPr lang="pt-BR" altLang="pt-BR" dirty="0">
                <a:solidFill>
                  <a:prstClr val="black"/>
                </a:solidFill>
              </a:rPr>
              <a:t> = ||u||</a:t>
            </a:r>
            <a:r>
              <a:rPr lang="pt-BR" altLang="pt-BR" baseline="30000" dirty="0">
                <a:solidFill>
                  <a:prstClr val="black"/>
                </a:solidFill>
              </a:rPr>
              <a:t>2</a:t>
            </a:r>
            <a:r>
              <a:rPr lang="pt-BR" altLang="pt-BR" dirty="0">
                <a:solidFill>
                  <a:prstClr val="black"/>
                </a:solidFill>
              </a:rPr>
              <a:t> = (√3)</a:t>
            </a:r>
            <a:r>
              <a:rPr lang="pt-BR" altLang="pt-BR" baseline="30000" dirty="0">
                <a:solidFill>
                  <a:prstClr val="black"/>
                </a:solidFill>
              </a:rPr>
              <a:t>2</a:t>
            </a:r>
            <a:r>
              <a:rPr lang="pt-BR" altLang="pt-BR" dirty="0">
                <a:solidFill>
                  <a:prstClr val="black"/>
                </a:solidFill>
              </a:rPr>
              <a:t> = 3</a:t>
            </a:r>
          </a:p>
          <a:p>
            <a:pPr lvl="2" fontAlgn="base">
              <a:spcAft>
                <a:spcPct val="0"/>
              </a:spcAft>
            </a:pPr>
            <a:r>
              <a:rPr lang="pt-BR" altLang="pt-BR" dirty="0" err="1">
                <a:solidFill>
                  <a:prstClr val="black"/>
                </a:solidFill>
              </a:rPr>
              <a:t>v.v</a:t>
            </a:r>
            <a:r>
              <a:rPr lang="pt-BR" altLang="pt-BR" dirty="0">
                <a:solidFill>
                  <a:prstClr val="black"/>
                </a:solidFill>
              </a:rPr>
              <a:t> = ||v||</a:t>
            </a:r>
            <a:r>
              <a:rPr lang="pt-BR" altLang="pt-BR" baseline="30000" dirty="0">
                <a:solidFill>
                  <a:prstClr val="black"/>
                </a:solidFill>
              </a:rPr>
              <a:t>2</a:t>
            </a:r>
            <a:r>
              <a:rPr lang="pt-BR" altLang="pt-BR" dirty="0">
                <a:solidFill>
                  <a:prstClr val="black"/>
                </a:solidFill>
              </a:rPr>
              <a:t> = 1</a:t>
            </a:r>
            <a:r>
              <a:rPr lang="pt-BR" altLang="pt-BR" baseline="30000" dirty="0">
                <a:solidFill>
                  <a:prstClr val="black"/>
                </a:solidFill>
              </a:rPr>
              <a:t>2</a:t>
            </a:r>
            <a:r>
              <a:rPr lang="pt-BR" altLang="pt-BR" dirty="0">
                <a:solidFill>
                  <a:prstClr val="black"/>
                </a:solidFill>
              </a:rPr>
              <a:t> = 1</a:t>
            </a:r>
          </a:p>
          <a:p>
            <a:pPr lvl="2" fontAlgn="base">
              <a:spcAft>
                <a:spcPct val="0"/>
              </a:spcAft>
            </a:pPr>
            <a:r>
              <a:rPr lang="pt-BR" altLang="pt-BR" dirty="0">
                <a:solidFill>
                  <a:prstClr val="black"/>
                </a:solidFill>
              </a:rPr>
              <a:t>cos </a:t>
            </a:r>
            <a:r>
              <a:rPr lang="el-GR" altLang="pt-BR" dirty="0">
                <a:solidFill>
                  <a:prstClr val="black"/>
                </a:solidFill>
              </a:rPr>
              <a:t>θ</a:t>
            </a:r>
            <a:r>
              <a:rPr lang="pt-BR" altLang="pt-BR" dirty="0">
                <a:solidFill>
                  <a:prstClr val="black"/>
                </a:solidFill>
              </a:rPr>
              <a:t> =           2</a:t>
            </a:r>
            <a:endParaRPr lang="el-GR" altLang="pt-BR" dirty="0">
              <a:solidFill>
                <a:prstClr val="black"/>
              </a:solidFill>
            </a:endParaRPr>
          </a:p>
        </p:txBody>
      </p:sp>
      <p:sp>
        <p:nvSpPr>
          <p:cNvPr id="37893" name="Line 12"/>
          <p:cNvSpPr>
            <a:spLocks noChangeShapeType="1"/>
          </p:cNvSpPr>
          <p:nvPr/>
        </p:nvSpPr>
        <p:spPr bwMode="auto">
          <a:xfrm>
            <a:off x="2771775" y="4149725"/>
            <a:ext cx="18002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7894" name="Line 13"/>
          <p:cNvSpPr>
            <a:spLocks noChangeShapeType="1"/>
          </p:cNvSpPr>
          <p:nvPr/>
        </p:nvSpPr>
        <p:spPr bwMode="auto">
          <a:xfrm>
            <a:off x="5148263" y="4149725"/>
            <a:ext cx="18002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7895" name="Text Box 14"/>
          <p:cNvSpPr txBox="1">
            <a:spLocks noChangeArrowheads="1"/>
          </p:cNvSpPr>
          <p:nvPr/>
        </p:nvSpPr>
        <p:spPr bwMode="auto">
          <a:xfrm>
            <a:off x="2627313" y="4076700"/>
            <a:ext cx="2232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||u + v|| ||u – v||</a:t>
            </a:r>
          </a:p>
        </p:txBody>
      </p:sp>
      <p:sp>
        <p:nvSpPr>
          <p:cNvPr id="37896" name="Text Box 15"/>
          <p:cNvSpPr txBox="1">
            <a:spLocks noChangeArrowheads="1"/>
          </p:cNvSpPr>
          <p:nvPr/>
        </p:nvSpPr>
        <p:spPr bwMode="auto">
          <a:xfrm>
            <a:off x="5076825" y="4076700"/>
            <a:ext cx="2232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||u + v|| ||u – v||</a:t>
            </a:r>
          </a:p>
        </p:txBody>
      </p:sp>
      <p:sp>
        <p:nvSpPr>
          <p:cNvPr id="37897" name="Line 16"/>
          <p:cNvSpPr>
            <a:spLocks noChangeShapeType="1"/>
          </p:cNvSpPr>
          <p:nvPr/>
        </p:nvSpPr>
        <p:spPr bwMode="auto">
          <a:xfrm>
            <a:off x="4859338" y="227647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7898" name="Line 17"/>
          <p:cNvSpPr>
            <a:spLocks noChangeShapeType="1"/>
          </p:cNvSpPr>
          <p:nvPr/>
        </p:nvSpPr>
        <p:spPr bwMode="auto">
          <a:xfrm>
            <a:off x="3924300" y="46529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7899" name="Line 18"/>
          <p:cNvSpPr>
            <a:spLocks noChangeShapeType="1"/>
          </p:cNvSpPr>
          <p:nvPr/>
        </p:nvSpPr>
        <p:spPr bwMode="auto">
          <a:xfrm>
            <a:off x="2987675" y="5805488"/>
            <a:ext cx="20161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7900" name="Text Box 19"/>
          <p:cNvSpPr txBox="1">
            <a:spLocks noChangeArrowheads="1"/>
          </p:cNvSpPr>
          <p:nvPr/>
        </p:nvSpPr>
        <p:spPr bwMode="auto">
          <a:xfrm>
            <a:off x="2843213" y="5780088"/>
            <a:ext cx="2232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||u + v|| ||u – v||</a:t>
            </a:r>
          </a:p>
        </p:txBody>
      </p:sp>
      <p:sp>
        <p:nvSpPr>
          <p:cNvPr id="37901" name="Line 24"/>
          <p:cNvSpPr>
            <a:spLocks noChangeShapeType="1"/>
          </p:cNvSpPr>
          <p:nvPr/>
        </p:nvSpPr>
        <p:spPr bwMode="auto">
          <a:xfrm>
            <a:off x="6804025" y="17732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7902" name="Line 25"/>
          <p:cNvSpPr>
            <a:spLocks noChangeShapeType="1"/>
          </p:cNvSpPr>
          <p:nvPr/>
        </p:nvSpPr>
        <p:spPr bwMode="auto">
          <a:xfrm>
            <a:off x="7235825" y="17732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7903" name="Line 26"/>
          <p:cNvSpPr>
            <a:spLocks noChangeShapeType="1"/>
          </p:cNvSpPr>
          <p:nvPr/>
        </p:nvSpPr>
        <p:spPr bwMode="auto">
          <a:xfrm>
            <a:off x="5724525" y="227647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7904" name="Line 27"/>
          <p:cNvSpPr>
            <a:spLocks noChangeShapeType="1"/>
          </p:cNvSpPr>
          <p:nvPr/>
        </p:nvSpPr>
        <p:spPr bwMode="auto">
          <a:xfrm>
            <a:off x="3708400" y="227647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7905" name="Line 30"/>
          <p:cNvSpPr>
            <a:spLocks noChangeShapeType="1"/>
          </p:cNvSpPr>
          <p:nvPr/>
        </p:nvSpPr>
        <p:spPr bwMode="auto">
          <a:xfrm>
            <a:off x="3346450" y="278130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7906" name="Line 31"/>
          <p:cNvSpPr>
            <a:spLocks noChangeShapeType="1"/>
          </p:cNvSpPr>
          <p:nvPr/>
        </p:nvSpPr>
        <p:spPr bwMode="auto">
          <a:xfrm>
            <a:off x="3924300" y="278130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7907" name="Line 32"/>
          <p:cNvSpPr>
            <a:spLocks noChangeShapeType="1"/>
          </p:cNvSpPr>
          <p:nvPr/>
        </p:nvSpPr>
        <p:spPr bwMode="auto">
          <a:xfrm>
            <a:off x="4643438" y="32845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7908" name="Line 33"/>
          <p:cNvSpPr>
            <a:spLocks noChangeShapeType="1"/>
          </p:cNvSpPr>
          <p:nvPr/>
        </p:nvSpPr>
        <p:spPr bwMode="auto">
          <a:xfrm>
            <a:off x="4932363" y="32845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7909" name="Line 34"/>
          <p:cNvSpPr>
            <a:spLocks noChangeShapeType="1"/>
          </p:cNvSpPr>
          <p:nvPr/>
        </p:nvSpPr>
        <p:spPr bwMode="auto">
          <a:xfrm>
            <a:off x="5435600" y="32845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7910" name="Line 35"/>
          <p:cNvSpPr>
            <a:spLocks noChangeShapeType="1"/>
          </p:cNvSpPr>
          <p:nvPr/>
        </p:nvSpPr>
        <p:spPr bwMode="auto">
          <a:xfrm>
            <a:off x="6011863" y="37893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7911" name="Line 36"/>
          <p:cNvSpPr>
            <a:spLocks noChangeShapeType="1"/>
          </p:cNvSpPr>
          <p:nvPr/>
        </p:nvSpPr>
        <p:spPr bwMode="auto">
          <a:xfrm>
            <a:off x="6227763" y="37893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7912" name="Line 37"/>
          <p:cNvSpPr>
            <a:spLocks noChangeShapeType="1"/>
          </p:cNvSpPr>
          <p:nvPr/>
        </p:nvSpPr>
        <p:spPr bwMode="auto">
          <a:xfrm>
            <a:off x="6877050" y="42211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7913" name="Line 38"/>
          <p:cNvSpPr>
            <a:spLocks noChangeShapeType="1"/>
          </p:cNvSpPr>
          <p:nvPr/>
        </p:nvSpPr>
        <p:spPr bwMode="auto">
          <a:xfrm>
            <a:off x="6372225" y="42211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7914" name="Line 39"/>
          <p:cNvSpPr>
            <a:spLocks noChangeShapeType="1"/>
          </p:cNvSpPr>
          <p:nvPr/>
        </p:nvSpPr>
        <p:spPr bwMode="auto">
          <a:xfrm>
            <a:off x="5580063" y="42211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7915" name="Line 40"/>
          <p:cNvSpPr>
            <a:spLocks noChangeShapeType="1"/>
          </p:cNvSpPr>
          <p:nvPr/>
        </p:nvSpPr>
        <p:spPr bwMode="auto">
          <a:xfrm>
            <a:off x="5292725" y="42211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7916" name="Line 41"/>
          <p:cNvSpPr>
            <a:spLocks noChangeShapeType="1"/>
          </p:cNvSpPr>
          <p:nvPr/>
        </p:nvSpPr>
        <p:spPr bwMode="auto">
          <a:xfrm>
            <a:off x="5364163" y="37893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7917" name="Line 42"/>
          <p:cNvSpPr>
            <a:spLocks noChangeShapeType="1"/>
          </p:cNvSpPr>
          <p:nvPr/>
        </p:nvSpPr>
        <p:spPr bwMode="auto">
          <a:xfrm>
            <a:off x="5508625" y="37893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7918" name="Line 43"/>
          <p:cNvSpPr>
            <a:spLocks noChangeShapeType="1"/>
          </p:cNvSpPr>
          <p:nvPr/>
        </p:nvSpPr>
        <p:spPr bwMode="auto">
          <a:xfrm>
            <a:off x="4140200" y="37893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7919" name="Line 44"/>
          <p:cNvSpPr>
            <a:spLocks noChangeShapeType="1"/>
          </p:cNvSpPr>
          <p:nvPr/>
        </p:nvSpPr>
        <p:spPr bwMode="auto">
          <a:xfrm>
            <a:off x="3708400" y="37893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7920" name="Line 45"/>
          <p:cNvSpPr>
            <a:spLocks noChangeShapeType="1"/>
          </p:cNvSpPr>
          <p:nvPr/>
        </p:nvSpPr>
        <p:spPr bwMode="auto">
          <a:xfrm>
            <a:off x="3348038" y="37893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7921" name="Line 46"/>
          <p:cNvSpPr>
            <a:spLocks noChangeShapeType="1"/>
          </p:cNvSpPr>
          <p:nvPr/>
        </p:nvSpPr>
        <p:spPr bwMode="auto">
          <a:xfrm>
            <a:off x="2916238" y="37893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7922" name="Line 47"/>
          <p:cNvSpPr>
            <a:spLocks noChangeShapeType="1"/>
          </p:cNvSpPr>
          <p:nvPr/>
        </p:nvSpPr>
        <p:spPr bwMode="auto">
          <a:xfrm>
            <a:off x="2843213" y="42211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7923" name="Line 48"/>
          <p:cNvSpPr>
            <a:spLocks noChangeShapeType="1"/>
          </p:cNvSpPr>
          <p:nvPr/>
        </p:nvSpPr>
        <p:spPr bwMode="auto">
          <a:xfrm>
            <a:off x="3348038" y="42211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7924" name="Line 49"/>
          <p:cNvSpPr>
            <a:spLocks noChangeShapeType="1"/>
          </p:cNvSpPr>
          <p:nvPr/>
        </p:nvSpPr>
        <p:spPr bwMode="auto">
          <a:xfrm>
            <a:off x="3924300" y="42211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7925" name="Line 50"/>
          <p:cNvSpPr>
            <a:spLocks noChangeShapeType="1"/>
          </p:cNvSpPr>
          <p:nvPr/>
        </p:nvSpPr>
        <p:spPr bwMode="auto">
          <a:xfrm>
            <a:off x="4427538" y="42211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7926" name="Line 51"/>
          <p:cNvSpPr>
            <a:spLocks noChangeShapeType="1"/>
          </p:cNvSpPr>
          <p:nvPr/>
        </p:nvSpPr>
        <p:spPr bwMode="auto">
          <a:xfrm>
            <a:off x="2843213" y="46529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7927" name="Line 52"/>
          <p:cNvSpPr>
            <a:spLocks noChangeShapeType="1"/>
          </p:cNvSpPr>
          <p:nvPr/>
        </p:nvSpPr>
        <p:spPr bwMode="auto">
          <a:xfrm>
            <a:off x="2771775" y="50847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7928" name="Line 53"/>
          <p:cNvSpPr>
            <a:spLocks noChangeShapeType="1"/>
          </p:cNvSpPr>
          <p:nvPr/>
        </p:nvSpPr>
        <p:spPr bwMode="auto">
          <a:xfrm>
            <a:off x="2124075" y="50847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7929" name="Line 54"/>
          <p:cNvSpPr>
            <a:spLocks noChangeShapeType="1"/>
          </p:cNvSpPr>
          <p:nvPr/>
        </p:nvSpPr>
        <p:spPr bwMode="auto">
          <a:xfrm>
            <a:off x="1835150" y="50847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7930" name="Line 55"/>
          <p:cNvSpPr>
            <a:spLocks noChangeShapeType="1"/>
          </p:cNvSpPr>
          <p:nvPr/>
        </p:nvSpPr>
        <p:spPr bwMode="auto">
          <a:xfrm>
            <a:off x="2195513" y="46529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7931" name="Line 56"/>
          <p:cNvSpPr>
            <a:spLocks noChangeShapeType="1"/>
          </p:cNvSpPr>
          <p:nvPr/>
        </p:nvSpPr>
        <p:spPr bwMode="auto">
          <a:xfrm>
            <a:off x="1908175" y="46529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7932" name="Line 57"/>
          <p:cNvSpPr>
            <a:spLocks noChangeShapeType="1"/>
          </p:cNvSpPr>
          <p:nvPr/>
        </p:nvSpPr>
        <p:spPr bwMode="auto">
          <a:xfrm>
            <a:off x="3060700" y="587692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7933" name="Line 58"/>
          <p:cNvSpPr>
            <a:spLocks noChangeShapeType="1"/>
          </p:cNvSpPr>
          <p:nvPr/>
        </p:nvSpPr>
        <p:spPr bwMode="auto">
          <a:xfrm>
            <a:off x="3563938" y="587692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7934" name="Line 59"/>
          <p:cNvSpPr>
            <a:spLocks noChangeShapeType="1"/>
          </p:cNvSpPr>
          <p:nvPr/>
        </p:nvSpPr>
        <p:spPr bwMode="auto">
          <a:xfrm>
            <a:off x="4140200" y="587692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7935" name="Line 60"/>
          <p:cNvSpPr>
            <a:spLocks noChangeShapeType="1"/>
          </p:cNvSpPr>
          <p:nvPr/>
        </p:nvSpPr>
        <p:spPr bwMode="auto">
          <a:xfrm>
            <a:off x="4643438" y="587692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7936" name="Line 25"/>
          <p:cNvSpPr>
            <a:spLocks noChangeShapeType="1"/>
          </p:cNvSpPr>
          <p:nvPr/>
        </p:nvSpPr>
        <p:spPr bwMode="auto">
          <a:xfrm>
            <a:off x="7812088" y="17732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7937" name="Line 25"/>
          <p:cNvSpPr>
            <a:spLocks noChangeShapeType="1"/>
          </p:cNvSpPr>
          <p:nvPr/>
        </p:nvSpPr>
        <p:spPr bwMode="auto">
          <a:xfrm>
            <a:off x="8172450" y="17732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7938" name="Line 34"/>
          <p:cNvSpPr>
            <a:spLocks noChangeShapeType="1"/>
          </p:cNvSpPr>
          <p:nvPr/>
        </p:nvSpPr>
        <p:spPr bwMode="auto">
          <a:xfrm>
            <a:off x="5795963" y="32845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928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/>
      <p:bldP spid="37893" grpId="0" animBg="1"/>
      <p:bldP spid="37894" grpId="0" animBg="1"/>
      <p:bldP spid="37895" grpId="0"/>
      <p:bldP spid="37896" grpId="0"/>
      <p:bldP spid="37898" grpId="0" animBg="1"/>
      <p:bldP spid="37899" grpId="0" animBg="1"/>
      <p:bldP spid="37900" grpId="0"/>
      <p:bldP spid="37907" grpId="0" animBg="1"/>
      <p:bldP spid="37908" grpId="0" animBg="1"/>
      <p:bldP spid="37909" grpId="0" animBg="1"/>
      <p:bldP spid="37910" grpId="0" animBg="1"/>
      <p:bldP spid="37911" grpId="0" animBg="1"/>
      <p:bldP spid="37912" grpId="0" animBg="1"/>
      <p:bldP spid="37913" grpId="0" animBg="1"/>
      <p:bldP spid="37914" grpId="0" animBg="1"/>
      <p:bldP spid="37915" grpId="0" animBg="1"/>
      <p:bldP spid="37916" grpId="0" animBg="1"/>
      <p:bldP spid="37917" grpId="0" animBg="1"/>
      <p:bldP spid="37918" grpId="0" animBg="1"/>
      <p:bldP spid="37919" grpId="0" animBg="1"/>
      <p:bldP spid="37920" grpId="0" animBg="1"/>
      <p:bldP spid="37921" grpId="0" animBg="1"/>
      <p:bldP spid="37922" grpId="0" animBg="1"/>
      <p:bldP spid="37923" grpId="0" animBg="1"/>
      <p:bldP spid="37924" grpId="0" animBg="1"/>
      <p:bldP spid="37925" grpId="0" animBg="1"/>
      <p:bldP spid="37926" grpId="0" animBg="1"/>
      <p:bldP spid="37927" grpId="0" animBg="1"/>
      <p:bldP spid="37928" grpId="0" animBg="1"/>
      <p:bldP spid="37929" grpId="0" animBg="1"/>
      <p:bldP spid="37930" grpId="0" animBg="1"/>
      <p:bldP spid="37931" grpId="0" animBg="1"/>
      <p:bldP spid="37932" grpId="0" animBg="1"/>
      <p:bldP spid="37933" grpId="0" animBg="1"/>
      <p:bldP spid="37934" grpId="0" animBg="1"/>
      <p:bldP spid="37935" grpId="0" animBg="1"/>
      <p:bldP spid="37938" grpId="0" animBg="1"/>
    </p:bldLst>
  </p:timing>
</p:sld>
</file>

<file path=ppt/theme/theme1.xml><?xml version="1.0" encoding="utf-8"?>
<a:theme xmlns:a="http://schemas.openxmlformats.org/drawingml/2006/main" name="1_Tema do Office">
  <a:themeElements>
    <a:clrScheme name="Escala de Cinz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6015</TotalTime>
  <Words>1677</Words>
  <Application>Microsoft Office PowerPoint</Application>
  <PresentationFormat>Apresentação na tela (4:3)</PresentationFormat>
  <Paragraphs>244</Paragraphs>
  <Slides>28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34" baseType="lpstr">
      <vt:lpstr>Arial</vt:lpstr>
      <vt:lpstr>Calibri</vt:lpstr>
      <vt:lpstr>Cambria Math</vt:lpstr>
      <vt:lpstr>Symbol</vt:lpstr>
      <vt:lpstr>Wingdings</vt:lpstr>
      <vt:lpstr>1_Tema do Office</vt:lpstr>
      <vt:lpstr>Geometria Analítica</vt:lpstr>
      <vt:lpstr>Sumário</vt:lpstr>
      <vt:lpstr>O Plano Projeção de Vetores</vt:lpstr>
      <vt:lpstr>O Plano Projeção de Vetores</vt:lpstr>
      <vt:lpstr>O Plano Projeção de Vetores</vt:lpstr>
      <vt:lpstr>O Plano Projeção de Vetores</vt:lpstr>
      <vt:lpstr>O Plano Projeção de Vetores</vt:lpstr>
      <vt:lpstr>O Plano Projeção de Vetores</vt:lpstr>
      <vt:lpstr>O Plano Projeção de Vetores</vt:lpstr>
      <vt:lpstr>O Plano Projeção de Vetores</vt:lpstr>
      <vt:lpstr>O Plano Projeção de Vetores</vt:lpstr>
      <vt:lpstr>Equações Paramétricas da Reta</vt:lpstr>
      <vt:lpstr>Equações Paramétricas da Reta</vt:lpstr>
      <vt:lpstr>Equações Paramétricas da Reta</vt:lpstr>
      <vt:lpstr>Equações Paramétricas da Reta</vt:lpstr>
      <vt:lpstr>Equação Cartesiana da Reta</vt:lpstr>
      <vt:lpstr>Equação Cartesiana da Reta</vt:lpstr>
      <vt:lpstr>Equação Cartesiana da Reta</vt:lpstr>
      <vt:lpstr>Equação Cartesiana da Reta</vt:lpstr>
      <vt:lpstr>Equação Cartesiana da Reta</vt:lpstr>
      <vt:lpstr>Equação Cartesiana da Reta</vt:lpstr>
      <vt:lpstr>Equação Cartesiana da Reta</vt:lpstr>
      <vt:lpstr>Equação Cartesiana da Reta</vt:lpstr>
      <vt:lpstr>Equação Cartesiana da Reta</vt:lpstr>
      <vt:lpstr>Equação Cartesiana da Reta</vt:lpstr>
      <vt:lpstr>Equação Cartesiana da Reta</vt:lpstr>
      <vt:lpstr>Equação Cartesiana da Reta</vt:lpstr>
      <vt:lpstr>Hoje vimos...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Geometria Analítica</dc:title>
  <dc:creator>Paulo Salgado</dc:creator>
  <cp:lastModifiedBy>Paulo Salgado</cp:lastModifiedBy>
  <cp:revision>4</cp:revision>
  <dcterms:created xsi:type="dcterms:W3CDTF">2014-10-12T16:54:59Z</dcterms:created>
  <dcterms:modified xsi:type="dcterms:W3CDTF">2016-03-17T12:49:34Z</dcterms:modified>
</cp:coreProperties>
</file>