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7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C7A1316-28F5-4766-9D54-31F5C0A4AFC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43634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57E5E-0AE5-4841-8016-30D7F9C35263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16/03/2016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2C0F5-8283-4E6A-9A95-27A409B175A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805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118FB-2D40-420B-B253-F9D16898132A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16/03/2016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E080C-4F55-4D04-A493-50A4C63C544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9296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067425"/>
            <a:ext cx="196215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58453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3FFF-BE47-48B6-BA7D-084F31C3F8D1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16/03/2016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443F2-4D9B-4584-88D4-AA529ED851B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980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28C29-6EB9-4971-9EB9-CCDD63C83B6D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16/03/2016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634FA-D00D-42DF-B8FD-E76EFC292C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2929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931B-E85D-4241-B6BC-7F580DC9F58B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16/03/2016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43970-6E78-4755-9436-A32EE61C671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4001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C937B-62AE-4C0E-A775-E41FD265A886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16/03/2016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C86DAE-91C4-4947-92A7-69385225013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346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F1FF0-47CC-4844-A87B-7DF20FD6ED64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16/03/2016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4A28B-EE82-47F6-980F-946277FAA1C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99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46959-7CB0-419E-89BE-E8BD90011601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16/03/2016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6B793-972E-43AA-B81B-BD130790F4F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35785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9D80D-488E-4FE3-988B-30F151E3A65A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16/03/2016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A40AC-6ED1-4A08-8133-F91D7FBCA8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1259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90DF746-9F04-4B2D-BF4A-536797BABD40}" type="datetime1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16/03/2016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269483-8533-4B65-9188-4BD29259DBFC}" type="slidenum">
              <a:rPr lang="pt-BR" altLang="pt-BR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38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6B64D0-EC13-47A0-A442-E76F94563D1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3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Geometria Analítica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Prof. Paulo Salgado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400" dirty="0" smtClean="0"/>
              <a:t>psgmn@cin.ufpe.br</a:t>
            </a:r>
          </a:p>
        </p:txBody>
      </p:sp>
    </p:spTree>
    <p:extLst>
      <p:ext uri="{BB962C8B-B14F-4D97-AF65-F5344CB8AC3E}">
        <p14:creationId xmlns:p14="http://schemas.microsoft.com/office/powerpoint/2010/main" val="289340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1EDA25-32DE-478B-942F-75F3C5D4A329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dirty="0" smtClean="0"/>
              <a:t>O Plano</a:t>
            </a:r>
            <a:br>
              <a:rPr lang="pt-BR" sz="4000" dirty="0" smtClean="0"/>
            </a:br>
            <a:r>
              <a:rPr lang="pt-BR" sz="3200" dirty="0" smtClean="0"/>
              <a:t>Projeção de Vetores</a:t>
            </a:r>
            <a:endParaRPr lang="pt-BR" sz="4000" dirty="0" smtClean="0"/>
          </a:p>
        </p:txBody>
      </p:sp>
      <p:sp>
        <p:nvSpPr>
          <p:cNvPr id="38916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</a:rPr>
              <a:t>Exemplo 2 (cont.):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</a:rPr>
              <a:t>O cálculo de ||u + v|| e ||u – v||: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</a:rPr>
              <a:t>||u + v||</a:t>
            </a:r>
            <a:r>
              <a:rPr lang="pt-BR" altLang="pt-BR" baseline="30000" dirty="0">
                <a:solidFill>
                  <a:prstClr val="black"/>
                </a:solidFill>
              </a:rPr>
              <a:t>2</a:t>
            </a:r>
            <a:r>
              <a:rPr lang="pt-BR" altLang="pt-BR" dirty="0">
                <a:solidFill>
                  <a:prstClr val="black"/>
                </a:solidFill>
              </a:rPr>
              <a:t> = (u + v).(u + v) = </a:t>
            </a:r>
            <a:r>
              <a:rPr lang="pt-BR" altLang="pt-BR" dirty="0" err="1">
                <a:solidFill>
                  <a:prstClr val="black"/>
                </a:solidFill>
              </a:rPr>
              <a:t>u.u</a:t>
            </a:r>
            <a:r>
              <a:rPr lang="pt-BR" altLang="pt-BR" dirty="0">
                <a:solidFill>
                  <a:prstClr val="black"/>
                </a:solidFill>
              </a:rPr>
              <a:t> + 2u.v + </a:t>
            </a:r>
            <a:r>
              <a:rPr lang="pt-BR" altLang="pt-BR" dirty="0" err="1">
                <a:solidFill>
                  <a:prstClr val="black"/>
                </a:solidFill>
              </a:rPr>
              <a:t>v.v</a:t>
            </a:r>
            <a:r>
              <a:rPr lang="pt-BR" altLang="pt-BR" dirty="0">
                <a:solidFill>
                  <a:prstClr val="black"/>
                </a:solidFill>
              </a:rPr>
              <a:t> =</a:t>
            </a:r>
          </a:p>
          <a:p>
            <a:pPr lvl="2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dirty="0">
                <a:solidFill>
                  <a:prstClr val="black"/>
                </a:solidFill>
              </a:rPr>
              <a:t>= ||u||</a:t>
            </a:r>
            <a:r>
              <a:rPr lang="pt-BR" altLang="pt-BR" baseline="30000" dirty="0">
                <a:solidFill>
                  <a:prstClr val="black"/>
                </a:solidFill>
              </a:rPr>
              <a:t>2</a:t>
            </a:r>
            <a:r>
              <a:rPr lang="pt-BR" altLang="pt-BR" dirty="0">
                <a:solidFill>
                  <a:prstClr val="black"/>
                </a:solidFill>
              </a:rPr>
              <a:t> + ||v||</a:t>
            </a:r>
            <a:r>
              <a:rPr lang="pt-BR" altLang="pt-BR" baseline="30000" dirty="0">
                <a:solidFill>
                  <a:prstClr val="black"/>
                </a:solidFill>
              </a:rPr>
              <a:t>2</a:t>
            </a:r>
            <a:r>
              <a:rPr lang="pt-BR" altLang="pt-BR" dirty="0">
                <a:solidFill>
                  <a:prstClr val="black"/>
                </a:solidFill>
              </a:rPr>
              <a:t> + 2u.v = 3 + 1 + 2u.v = 4 + 2u.v</a:t>
            </a:r>
          </a:p>
          <a:p>
            <a:pPr lvl="2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dirty="0">
                <a:solidFill>
                  <a:prstClr val="black"/>
                </a:solidFill>
              </a:rPr>
              <a:t>Mas: </a:t>
            </a:r>
            <a:r>
              <a:rPr lang="pt-BR" altLang="pt-BR" dirty="0" err="1">
                <a:solidFill>
                  <a:prstClr val="black"/>
                </a:solidFill>
              </a:rPr>
              <a:t>u.v</a:t>
            </a:r>
            <a:r>
              <a:rPr lang="pt-BR" altLang="pt-BR" dirty="0">
                <a:solidFill>
                  <a:prstClr val="black"/>
                </a:solidFill>
              </a:rPr>
              <a:t> = ||u||||v||cos 30° = √3.1.√3/2=3/2</a:t>
            </a:r>
          </a:p>
          <a:p>
            <a:pPr lvl="2" fontAlgn="base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pt-BR" altLang="pt-BR" dirty="0">
                <a:solidFill>
                  <a:prstClr val="black"/>
                </a:solidFill>
              </a:rPr>
              <a:t>Logo: ||u + v||</a:t>
            </a:r>
            <a:r>
              <a:rPr lang="pt-BR" altLang="pt-BR" baseline="30000" dirty="0">
                <a:solidFill>
                  <a:prstClr val="black"/>
                </a:solidFill>
              </a:rPr>
              <a:t>2</a:t>
            </a:r>
            <a:r>
              <a:rPr lang="pt-BR" altLang="pt-BR" dirty="0">
                <a:solidFill>
                  <a:prstClr val="black"/>
                </a:solidFill>
              </a:rPr>
              <a:t> = 4 + 2.3/2 = 7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||u + v|| = </a:t>
            </a:r>
            <a:r>
              <a:rPr lang="pt-BR" altLang="pt-BR" dirty="0">
                <a:solidFill>
                  <a:prstClr val="black"/>
                </a:solidFill>
              </a:rPr>
              <a:t>√7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</a:rPr>
              <a:t>Da mesma forma: ||u – v|| = 1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</a:rPr>
              <a:t>Logo: cos </a:t>
            </a:r>
            <a:r>
              <a:rPr lang="el-GR" altLang="pt-BR" dirty="0">
                <a:solidFill>
                  <a:prstClr val="black"/>
                </a:solidFill>
              </a:rPr>
              <a:t>θ</a:t>
            </a:r>
            <a:r>
              <a:rPr lang="pt-BR" altLang="pt-BR" dirty="0">
                <a:solidFill>
                  <a:prstClr val="black"/>
                </a:solidFill>
              </a:rPr>
              <a:t> = 2/(√7.1) = 2√7/7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</a:rPr>
              <a:t>Assim: </a:t>
            </a:r>
            <a:r>
              <a:rPr lang="el-GR" altLang="pt-BR" dirty="0">
                <a:solidFill>
                  <a:prstClr val="black"/>
                </a:solidFill>
              </a:rPr>
              <a:t>θ</a:t>
            </a:r>
            <a:r>
              <a:rPr lang="pt-BR" altLang="pt-BR" dirty="0">
                <a:solidFill>
                  <a:prstClr val="black"/>
                </a:solidFill>
              </a:rPr>
              <a:t> = arcos (2√7/7)</a:t>
            </a:r>
            <a:endParaRPr lang="el-GR" altLang="pt-BR" dirty="0">
              <a:solidFill>
                <a:prstClr val="black"/>
              </a:solidFill>
            </a:endParaRPr>
          </a:p>
        </p:txBody>
      </p:sp>
      <p:sp>
        <p:nvSpPr>
          <p:cNvPr id="38917" name="Line 12"/>
          <p:cNvSpPr>
            <a:spLocks noChangeShapeType="1"/>
          </p:cNvSpPr>
          <p:nvPr/>
        </p:nvSpPr>
        <p:spPr bwMode="auto">
          <a:xfrm>
            <a:off x="5722938" y="3644900"/>
            <a:ext cx="21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8918" name="Line 13"/>
          <p:cNvSpPr>
            <a:spLocks noChangeShapeType="1"/>
          </p:cNvSpPr>
          <p:nvPr/>
        </p:nvSpPr>
        <p:spPr bwMode="auto">
          <a:xfrm>
            <a:off x="6370638" y="3644900"/>
            <a:ext cx="21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8919" name="Line 14"/>
          <p:cNvSpPr>
            <a:spLocks noChangeShapeType="1"/>
          </p:cNvSpPr>
          <p:nvPr/>
        </p:nvSpPr>
        <p:spPr bwMode="auto">
          <a:xfrm>
            <a:off x="7380288" y="4149725"/>
            <a:ext cx="217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8920" name="Line 16"/>
          <p:cNvSpPr>
            <a:spLocks noChangeShapeType="1"/>
          </p:cNvSpPr>
          <p:nvPr/>
        </p:nvSpPr>
        <p:spPr bwMode="auto">
          <a:xfrm>
            <a:off x="4067175" y="5013325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8921" name="Line 17"/>
          <p:cNvSpPr>
            <a:spLocks noChangeShapeType="1"/>
          </p:cNvSpPr>
          <p:nvPr/>
        </p:nvSpPr>
        <p:spPr bwMode="auto">
          <a:xfrm>
            <a:off x="5292725" y="5013325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8922" name="Line 18"/>
          <p:cNvSpPr>
            <a:spLocks noChangeShapeType="1"/>
          </p:cNvSpPr>
          <p:nvPr/>
        </p:nvSpPr>
        <p:spPr bwMode="auto">
          <a:xfrm>
            <a:off x="4356100" y="5516563"/>
            <a:ext cx="217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4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19" grpId="0" animBg="1"/>
      <p:bldP spid="38920" grpId="0" animBg="1"/>
      <p:bldP spid="38921" grpId="0" animBg="1"/>
      <p:bldP spid="389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O Plano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2900" dirty="0" smtClean="0"/>
              <a:t>Projeção de Vetores</a:t>
            </a:r>
            <a:endParaRPr lang="pt-BR" sz="29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56150"/>
              </a:xfrm>
            </p:spPr>
            <p:txBody>
              <a:bodyPr>
                <a:normAutofit fontScale="92500"/>
              </a:bodyPr>
              <a:lstStyle/>
              <a:p>
                <a:r>
                  <a:rPr lang="pt-BR" sz="2000" dirty="0" smtClean="0"/>
                  <a:t>Exemplo 3 (2.46): Se </a:t>
                </a:r>
                <a:r>
                  <a:rPr lang="pt-BR" sz="2000" dirty="0" err="1" smtClean="0"/>
                  <a:t>P</a:t>
                </a:r>
                <a:r>
                  <a:rPr lang="pt-BR" sz="2000" baseline="30000" dirty="0" err="1" smtClean="0"/>
                  <a:t>v</a:t>
                </a:r>
                <a:r>
                  <a:rPr lang="pt-BR" sz="2000" baseline="-25000" dirty="0" err="1" smtClean="0"/>
                  <a:t>u</a:t>
                </a:r>
                <a:r>
                  <a:rPr lang="pt-BR" sz="2000" dirty="0" smtClean="0"/>
                  <a:t> = (2, 1), u = (4, 2), ||v|| = 6, determine v.</a:t>
                </a:r>
              </a:p>
              <a:p>
                <a:r>
                  <a:rPr lang="pt-BR" sz="2000" b="1" dirty="0" smtClean="0"/>
                  <a:t>Solução</a:t>
                </a:r>
              </a:p>
              <a:p>
                <a:pPr marL="0" indent="0">
                  <a:buNone/>
                </a:pPr>
                <a:r>
                  <a:rPr lang="pt-BR" sz="2000" b="1" dirty="0" smtClean="0"/>
                  <a:t>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𝒖</m:t>
                        </m:r>
                      </m:sub>
                      <m:sup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sup>
                    </m:sSubSup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num>
                          <m:den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𝒖</m:t>
                            </m:r>
                          </m:den>
                        </m:f>
                      </m:e>
                    </m:d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𝒖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d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d>
                              <m:dPr>
                                <m:ctrlP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e>
                            </m:d>
                          </m:num>
                          <m:den>
                            <m:d>
                              <m:dPr>
                                <m:ctrlP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d>
                            <m:d>
                              <m:dPr>
                                <m:ctrlP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e>
                            </m:d>
                          </m:den>
                        </m:f>
                      </m:e>
                    </m:d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num>
                          <m:den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𝟐𝟎</m:t>
                            </m:r>
                          </m:den>
                        </m:f>
                      </m:e>
                    </m:d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e>
                    </m:d>
                  </m:oMath>
                </a14:m>
                <a:endParaRPr lang="pt-BR" sz="2000" b="1" dirty="0" smtClean="0"/>
              </a:p>
              <a:p>
                <a:pPr marL="0" indent="0">
                  <a:buNone/>
                </a:pPr>
                <a:r>
                  <a:rPr lang="pt-BR" sz="2000" b="1" dirty="0" smtClean="0"/>
                  <a:t>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𝟏𝟔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num>
                          <m:den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𝟐𝟎</m:t>
                            </m:r>
                          </m:den>
                        </m:f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num>
                          <m:den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𝟐𝟎</m:t>
                            </m:r>
                          </m:den>
                        </m:f>
                      </m:e>
                    </m:d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⇒(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pt-BR" sz="2000" b="1" dirty="0" smtClean="0"/>
                  <a:t> </a:t>
                </a:r>
                <a14:m>
                  <m:oMath xmlns:m="http://schemas.openxmlformats.org/officeDocument/2006/math"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num>
                          <m:den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num>
                          <m:den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e>
                    </m:d>
                  </m:oMath>
                </a14:m>
                <a:endParaRPr lang="pt-BR" sz="2000" b="1" dirty="0" smtClean="0"/>
              </a:p>
              <a:p>
                <a:pPr marL="0" indent="0">
                  <a:buNone/>
                </a:pPr>
                <a:r>
                  <a:rPr lang="pt-BR" sz="2000" b="1" dirty="0" smtClean="0"/>
                  <a:t>    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𝟒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e>
                          <m:e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e>
                        </m:eqArr>
                      </m:e>
                    </m:d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𝑺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ã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𝒐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𝒂𝒔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𝒎𝒆𝒔𝒎𝒂𝒔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𝒆𝒒𝒔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d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pt-BR" sz="2000" b="1" dirty="0" smtClean="0"/>
                  <a:t> (I)</a:t>
                </a:r>
              </a:p>
              <a:p>
                <a:pPr marL="0" indent="0">
                  <a:buNone/>
                </a:pPr>
                <a:r>
                  <a:rPr lang="pt-BR" sz="2000" b="1" dirty="0" smtClean="0"/>
                  <a:t>  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𝒗</m:t>
                            </m:r>
                          </m:e>
                        </m:d>
                      </m:e>
                    </m:d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⇒</m:t>
                    </m:r>
                    <m:rad>
                      <m:radPr>
                        <m:degHide m:val="on"/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  <m:sup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𝟔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pt-BR" sz="2000" b="1" dirty="0" smtClean="0"/>
                  <a:t>=36 (II), substituindo y em II</a:t>
                </a:r>
              </a:p>
              <a:p>
                <a:pPr marL="0" indent="0">
                  <a:buNone/>
                </a:pPr>
                <a:r>
                  <a:rPr lang="pt-BR" sz="2000" b="1" dirty="0" smtClean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pt-BR" sz="2000" b="1" dirty="0" smtClean="0"/>
                  <a:t>=36 </a:t>
                </a:r>
                <a14:m>
                  <m:oMath xmlns:m="http://schemas.openxmlformats.org/officeDocument/2006/math"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⇒</m:t>
                    </m:r>
                    <m:sSup>
                      <m:sSup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𝟐𝟓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m:rPr>
                        <m:nor/>
                      </m:rPr>
                      <a:rPr lang="pt-BR" sz="2000" b="1" dirty="0" smtClean="0"/>
                      <m:t>=36</m:t>
                    </m:r>
                  </m:oMath>
                </a14:m>
                <a:endParaRPr lang="pt-BR" sz="2000" b="1" dirty="0" smtClean="0"/>
              </a:p>
              <a:p>
                <a:pPr marL="0" indent="0">
                  <a:buNone/>
                </a:pPr>
                <a:r>
                  <a:rPr lang="pt-BR" sz="2000" b="1" dirty="0" smtClean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𝟏𝟏</m:t>
                    </m:r>
                    <m:r>
                      <m:rPr>
                        <m:nor/>
                      </m:rPr>
                      <a:rPr lang="pt-BR" sz="2000" b="1" dirty="0" smtClean="0"/>
                      <m:t>=</m:t>
                    </m:r>
                    <m:r>
                      <m:rPr>
                        <m:nor/>
                      </m:rPr>
                      <a:rPr lang="pt-BR" sz="2000" b="1" i="0" dirty="0" smtClean="0"/>
                      <m:t>0=&gt; </m:t>
                    </m:r>
                    <m:r>
                      <m:rPr>
                        <m:nor/>
                      </m:rPr>
                      <a:rPr lang="pt-BR" sz="2000" b="1" i="0" dirty="0" smtClean="0"/>
                      <m:t>x</m:t>
                    </m:r>
                    <m:r>
                      <m:rPr>
                        <m:nor/>
                      </m:rPr>
                      <a:rPr lang="pt-BR" sz="2000" b="1" i="0" dirty="0" smtClean="0"/>
                      <m:t>=</m:t>
                    </m:r>
                    <m:f>
                      <m:fPr>
                        <m:ctrlPr>
                          <a:rPr lang="pt-BR" sz="2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1" i="1" dirty="0" smtClean="0">
                            <a:latin typeface="Cambria Math" panose="02040503050406030204" pitchFamily="18" charset="0"/>
                          </a:rPr>
                          <m:t>𝟐𝟎</m:t>
                        </m:r>
                        <m:r>
                          <a:rPr lang="pt-BR" sz="20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pt-BR" sz="20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0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𝟒𝟎𝟎</m:t>
                            </m:r>
                            <m:r>
                              <a:rPr lang="pt-BR" sz="20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pt-BR" sz="20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𝟐𝟐𝟎</m:t>
                            </m:r>
                          </m:e>
                        </m:rad>
                      </m:num>
                      <m:den>
                        <m:r>
                          <a:rPr lang="pt-BR" sz="2000" b="1" i="1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  <m:r>
                      <a:rPr lang="pt-BR" sz="2000" b="1" i="1" dirty="0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pt-BR" sz="2000" b="1" i="1" dirty="0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pt-BR" sz="20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±</m:t>
                    </m:r>
                    <m:f>
                      <m:fPr>
                        <m:ctrlPr>
                          <a:rPr lang="pt-BR" sz="20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pt-BR" sz="2000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  <m:rad>
                          <m:radPr>
                            <m:degHide m:val="on"/>
                            <m:ctrlPr>
                              <a:rPr lang="pt-BR" sz="20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pt-BR" sz="2000" b="1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𝟔𝟐𝟎</m:t>
                            </m:r>
                          </m:e>
                        </m:rad>
                      </m:num>
                      <m:den>
                        <m:r>
                          <a:rPr lang="pt-BR" sz="2000" b="1" i="1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pt-BR" sz="2000" b="1" dirty="0" smtClean="0"/>
              </a:p>
              <a:p>
                <a:pPr marL="0" indent="0">
                  <a:buNone/>
                </a:pPr>
                <a:r>
                  <a:rPr lang="pt-BR" sz="2000" b="1" dirty="0" smtClean="0"/>
                  <a:t>       </a:t>
                </a:r>
                <a14:m>
                  <m:oMath xmlns:m="http://schemas.openxmlformats.org/officeDocument/2006/math"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𝟓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𝟐</m:t>
                    </m:r>
                    <m:d>
                      <m:dPr>
                        <m:begChr m:val="["/>
                        <m:endChr m:val="]"/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f>
                          <m:f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ad>
                              <m:radPr>
                                <m:degHide m:val="on"/>
                                <m:ctrlP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𝟔𝟐𝟎</m:t>
                                </m:r>
                              </m:e>
                            </m:rad>
                          </m:num>
                          <m:den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</m:e>
                    </m:d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⇒</m:t>
                    </m:r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ad>
                              <m:radPr>
                                <m:degHide m:val="on"/>
                                <m:ctrlP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𝟔𝟐𝟎</m:t>
                                </m:r>
                              </m:e>
                            </m:rad>
                          </m:num>
                          <m:den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ad>
                              <m:radPr>
                                <m:degHide m:val="on"/>
                                <m:ctrlP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𝟔𝟐𝟎</m:t>
                                </m:r>
                              </m:e>
                            </m:rad>
                          </m:num>
                          <m:den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e>
                    </m:d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000" b="1" i="1" smtClean="0">
                        <a:latin typeface="Cambria Math" panose="02040503050406030204" pitchFamily="18" charset="0"/>
                      </a:rPr>
                      <m:t>𝒆</m:t>
                    </m:r>
                    <m:d>
                      <m:dPr>
                        <m:ctrlPr>
                          <a:rPr lang="pt-BR" sz="20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ad>
                              <m:radPr>
                                <m:degHide m:val="on"/>
                                <m:ctrlP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𝟔𝟐𝟎</m:t>
                                </m:r>
                              </m:e>
                            </m:rad>
                          </m:num>
                          <m:den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den>
                        </m:f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pt-BR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ad>
                              <m:radPr>
                                <m:degHide m:val="on"/>
                                <m:ctrlP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pt-BR" sz="2000" b="1" i="1" smtClean="0">
                                    <a:latin typeface="Cambria Math" panose="02040503050406030204" pitchFamily="18" charset="0"/>
                                  </a:rPr>
                                  <m:t>𝟔𝟐𝟎</m:t>
                                </m:r>
                              </m:e>
                            </m:rad>
                          </m:num>
                          <m:den>
                            <m:r>
                              <a:rPr lang="pt-BR" sz="2000" b="1" i="1" smtClean="0"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e>
                    </m:d>
                  </m:oMath>
                </a14:m>
                <a:endParaRPr lang="pt-BR" sz="2000" b="1" dirty="0" smtClean="0"/>
              </a:p>
              <a:p>
                <a:pPr marL="0" indent="0">
                  <a:buNone/>
                </a:pPr>
                <a:endParaRPr lang="pt-BR" sz="2000" b="1" dirty="0" smtClean="0"/>
              </a:p>
            </p:txBody>
          </p:sp>
        </mc:Choice>
        <mc:Fallback xmlns=""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56150"/>
              </a:xfrm>
              <a:blipFill rotWithShape="0">
                <a:blip r:embed="rId2"/>
                <a:stretch>
                  <a:fillRect l="-519" t="-64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4697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963783-35CD-4391-99B3-08F80C37FE9E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3993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dirty="0" smtClean="0"/>
              <a:t>Equações Paramétricas da Reta</a:t>
            </a:r>
          </a:p>
        </p:txBody>
      </p:sp>
      <p:sp>
        <p:nvSpPr>
          <p:cNvPr id="39940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Seja </a:t>
            </a:r>
            <a:r>
              <a:rPr lang="pt-BR" altLang="pt-BR" i="1">
                <a:solidFill>
                  <a:prstClr val="black"/>
                </a:solidFill>
              </a:rPr>
              <a:t>v=(a, b)</a:t>
            </a:r>
            <a:r>
              <a:rPr lang="pt-BR" altLang="pt-BR">
                <a:solidFill>
                  <a:prstClr val="black"/>
                </a:solidFill>
              </a:rPr>
              <a:t> um vetor não-nulo e </a:t>
            </a:r>
            <a:r>
              <a:rPr lang="pt-BR" altLang="pt-BR" i="1">
                <a:solidFill>
                  <a:prstClr val="black"/>
                </a:solidFill>
              </a:rPr>
              <a:t>A(x</a:t>
            </a:r>
            <a:r>
              <a:rPr lang="pt-BR" altLang="pt-BR" i="1" baseline="-25000">
                <a:solidFill>
                  <a:prstClr val="black"/>
                </a:solidFill>
              </a:rPr>
              <a:t>0</a:t>
            </a:r>
            <a:r>
              <a:rPr lang="pt-BR" altLang="pt-BR" i="1">
                <a:solidFill>
                  <a:prstClr val="black"/>
                </a:solidFill>
              </a:rPr>
              <a:t>,y</a:t>
            </a:r>
            <a:r>
              <a:rPr lang="pt-BR" altLang="pt-BR" i="1" baseline="-25000">
                <a:solidFill>
                  <a:prstClr val="black"/>
                </a:solidFill>
              </a:rPr>
              <a:t>0</a:t>
            </a:r>
            <a:r>
              <a:rPr lang="pt-BR" altLang="pt-BR" i="1">
                <a:solidFill>
                  <a:prstClr val="black"/>
                </a:solidFill>
              </a:rPr>
              <a:t>)</a:t>
            </a:r>
            <a:r>
              <a:rPr lang="pt-BR" altLang="pt-BR">
                <a:solidFill>
                  <a:prstClr val="black"/>
                </a:solidFill>
              </a:rPr>
              <a:t> um ponto do plano</a:t>
            </a: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Existe uma única reta </a:t>
            </a:r>
            <a:r>
              <a:rPr lang="pt-BR" altLang="pt-BR" i="1">
                <a:solidFill>
                  <a:prstClr val="black"/>
                </a:solidFill>
              </a:rPr>
              <a:t>r</a:t>
            </a:r>
            <a:r>
              <a:rPr lang="pt-BR" altLang="pt-BR">
                <a:solidFill>
                  <a:prstClr val="black"/>
                </a:solidFill>
              </a:rPr>
              <a:t> com a direção de </a:t>
            </a:r>
            <a:r>
              <a:rPr lang="pt-BR" altLang="pt-BR" i="1">
                <a:solidFill>
                  <a:prstClr val="black"/>
                </a:solidFill>
              </a:rPr>
              <a:t>v</a:t>
            </a:r>
            <a:r>
              <a:rPr lang="pt-BR" altLang="pt-BR">
                <a:solidFill>
                  <a:prstClr val="black"/>
                </a:solidFill>
              </a:rPr>
              <a:t> e que contém </a:t>
            </a:r>
            <a:r>
              <a:rPr lang="pt-BR" altLang="pt-BR" i="1">
                <a:solidFill>
                  <a:prstClr val="black"/>
                </a:solidFill>
              </a:rPr>
              <a:t>A</a:t>
            </a: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Dizer que </a:t>
            </a:r>
            <a:r>
              <a:rPr lang="pt-BR" altLang="pt-BR" i="1">
                <a:solidFill>
                  <a:prstClr val="black"/>
                </a:solidFill>
              </a:rPr>
              <a:t>r</a:t>
            </a:r>
            <a:r>
              <a:rPr lang="pt-BR" altLang="pt-BR">
                <a:solidFill>
                  <a:prstClr val="black"/>
                </a:solidFill>
              </a:rPr>
              <a:t> tem a mesma direção de </a:t>
            </a:r>
            <a:r>
              <a:rPr lang="pt-BR" altLang="pt-BR" i="1">
                <a:solidFill>
                  <a:prstClr val="black"/>
                </a:solidFill>
              </a:rPr>
              <a:t>v</a:t>
            </a:r>
            <a:r>
              <a:rPr lang="pt-BR" altLang="pt-BR">
                <a:solidFill>
                  <a:prstClr val="black"/>
                </a:solidFill>
              </a:rPr>
              <a:t> significa que dois pontos quaisquer de </a:t>
            </a:r>
            <a:r>
              <a:rPr lang="pt-BR" altLang="pt-BR" i="1">
                <a:solidFill>
                  <a:prstClr val="black"/>
                </a:solidFill>
              </a:rPr>
              <a:t>r</a:t>
            </a:r>
            <a:r>
              <a:rPr lang="pt-BR" altLang="pt-BR">
                <a:solidFill>
                  <a:prstClr val="black"/>
                </a:solidFill>
              </a:rPr>
              <a:t> determinam um vetor com a mesma direção que </a:t>
            </a:r>
            <a:r>
              <a:rPr lang="pt-BR" altLang="pt-BR" i="1">
                <a:solidFill>
                  <a:prstClr val="black"/>
                </a:solidFill>
              </a:rPr>
              <a:t>v</a:t>
            </a:r>
            <a:endParaRPr lang="pt-BR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17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7E97C8-CC76-49E7-B680-5D86BDCD27EA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096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Equações Paramétricas da Reta</a:t>
            </a:r>
          </a:p>
        </p:txBody>
      </p:sp>
      <p:sp>
        <p:nvSpPr>
          <p:cNvPr id="40964" name="Line 4"/>
          <p:cNvSpPr>
            <a:spLocks noChangeShapeType="1"/>
          </p:cNvSpPr>
          <p:nvPr/>
        </p:nvSpPr>
        <p:spPr bwMode="auto">
          <a:xfrm>
            <a:off x="1042988" y="1341438"/>
            <a:ext cx="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0965" name="Line 5"/>
          <p:cNvSpPr>
            <a:spLocks noChangeShapeType="1"/>
          </p:cNvSpPr>
          <p:nvPr/>
        </p:nvSpPr>
        <p:spPr bwMode="auto">
          <a:xfrm>
            <a:off x="900113" y="3789363"/>
            <a:ext cx="2879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0966" name="Line 6"/>
          <p:cNvSpPr>
            <a:spLocks noChangeShapeType="1"/>
          </p:cNvSpPr>
          <p:nvPr/>
        </p:nvSpPr>
        <p:spPr bwMode="auto">
          <a:xfrm flipV="1">
            <a:off x="1042988" y="2709863"/>
            <a:ext cx="865187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0967" name="Line 7"/>
          <p:cNvSpPr>
            <a:spLocks noChangeShapeType="1"/>
          </p:cNvSpPr>
          <p:nvPr/>
        </p:nvSpPr>
        <p:spPr bwMode="auto">
          <a:xfrm flipV="1">
            <a:off x="1476375" y="1628775"/>
            <a:ext cx="2087563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0968" name="Oval 9"/>
          <p:cNvSpPr>
            <a:spLocks noChangeArrowheads="1"/>
          </p:cNvSpPr>
          <p:nvPr/>
        </p:nvSpPr>
        <p:spPr bwMode="auto">
          <a:xfrm>
            <a:off x="2195513" y="3286125"/>
            <a:ext cx="73025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1887538" y="23685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0970" name="Text Box 11"/>
          <p:cNvSpPr txBox="1">
            <a:spLocks noChangeArrowheads="1"/>
          </p:cNvSpPr>
          <p:nvPr/>
        </p:nvSpPr>
        <p:spPr bwMode="auto">
          <a:xfrm>
            <a:off x="3132138" y="1557338"/>
            <a:ext cx="26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40971" name="Text Box 12"/>
          <p:cNvSpPr txBox="1">
            <a:spLocks noChangeArrowheads="1"/>
          </p:cNvSpPr>
          <p:nvPr/>
        </p:nvSpPr>
        <p:spPr bwMode="auto">
          <a:xfrm>
            <a:off x="2328863" y="31353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0972" name="Line 13"/>
          <p:cNvSpPr>
            <a:spLocks noChangeShapeType="1"/>
          </p:cNvSpPr>
          <p:nvPr/>
        </p:nvSpPr>
        <p:spPr bwMode="auto">
          <a:xfrm>
            <a:off x="5003800" y="1341438"/>
            <a:ext cx="0" cy="2663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0973" name="Line 14"/>
          <p:cNvSpPr>
            <a:spLocks noChangeShapeType="1"/>
          </p:cNvSpPr>
          <p:nvPr/>
        </p:nvSpPr>
        <p:spPr bwMode="auto">
          <a:xfrm>
            <a:off x="4860925" y="3789363"/>
            <a:ext cx="28797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0974" name="Line 15"/>
          <p:cNvSpPr>
            <a:spLocks noChangeShapeType="1"/>
          </p:cNvSpPr>
          <p:nvPr/>
        </p:nvSpPr>
        <p:spPr bwMode="auto">
          <a:xfrm flipV="1">
            <a:off x="5003800" y="2709863"/>
            <a:ext cx="8651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0975" name="Line 16"/>
          <p:cNvSpPr>
            <a:spLocks noChangeShapeType="1"/>
          </p:cNvSpPr>
          <p:nvPr/>
        </p:nvSpPr>
        <p:spPr bwMode="auto">
          <a:xfrm flipV="1">
            <a:off x="5437188" y="1628775"/>
            <a:ext cx="2087562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0976" name="Oval 17"/>
          <p:cNvSpPr>
            <a:spLocks noChangeArrowheads="1"/>
          </p:cNvSpPr>
          <p:nvPr/>
        </p:nvSpPr>
        <p:spPr bwMode="auto">
          <a:xfrm>
            <a:off x="6156325" y="3286125"/>
            <a:ext cx="73025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40977" name="Text Box 18"/>
          <p:cNvSpPr txBox="1">
            <a:spLocks noChangeArrowheads="1"/>
          </p:cNvSpPr>
          <p:nvPr/>
        </p:nvSpPr>
        <p:spPr bwMode="auto">
          <a:xfrm>
            <a:off x="5795963" y="2774950"/>
            <a:ext cx="298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40978" name="Text Box 19"/>
          <p:cNvSpPr txBox="1">
            <a:spLocks noChangeArrowheads="1"/>
          </p:cNvSpPr>
          <p:nvPr/>
        </p:nvSpPr>
        <p:spPr bwMode="auto">
          <a:xfrm>
            <a:off x="7264400" y="191135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40979" name="Text Box 20"/>
          <p:cNvSpPr txBox="1">
            <a:spLocks noChangeArrowheads="1"/>
          </p:cNvSpPr>
          <p:nvPr/>
        </p:nvSpPr>
        <p:spPr bwMode="auto">
          <a:xfrm>
            <a:off x="6289675" y="31353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0980" name="Line 21"/>
          <p:cNvSpPr>
            <a:spLocks noChangeShapeType="1"/>
          </p:cNvSpPr>
          <p:nvPr/>
        </p:nvSpPr>
        <p:spPr bwMode="auto">
          <a:xfrm flipV="1">
            <a:off x="5578475" y="1989138"/>
            <a:ext cx="8651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0981" name="Text Box 22"/>
          <p:cNvSpPr txBox="1">
            <a:spLocks noChangeArrowheads="1"/>
          </p:cNvSpPr>
          <p:nvPr/>
        </p:nvSpPr>
        <p:spPr bwMode="auto">
          <a:xfrm>
            <a:off x="6073775" y="1701800"/>
            <a:ext cx="361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</a:t>
            </a:r>
          </a:p>
        </p:txBody>
      </p:sp>
      <p:sp>
        <p:nvSpPr>
          <p:cNvPr id="40982" name="Line 24"/>
          <p:cNvSpPr>
            <a:spLocks noChangeShapeType="1"/>
          </p:cNvSpPr>
          <p:nvPr/>
        </p:nvSpPr>
        <p:spPr bwMode="auto">
          <a:xfrm flipV="1">
            <a:off x="6443663" y="1989138"/>
            <a:ext cx="792162" cy="1006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0983" name="Rectangle 25"/>
          <p:cNvSpPr>
            <a:spLocks/>
          </p:cNvSpPr>
          <p:nvPr/>
        </p:nvSpPr>
        <p:spPr bwMode="auto">
          <a:xfrm>
            <a:off x="684213" y="4365625"/>
            <a:ext cx="8229600" cy="178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</a:rPr>
              <a:t>Assim, um ponto P(x, y) pertence à reta </a:t>
            </a:r>
            <a:r>
              <a:rPr lang="pt-BR" altLang="pt-BR" sz="2400" i="1" dirty="0">
                <a:solidFill>
                  <a:prstClr val="black"/>
                </a:solidFill>
              </a:rPr>
              <a:t>r</a:t>
            </a:r>
            <a:r>
              <a:rPr lang="pt-BR" altLang="pt-BR" sz="2400" dirty="0">
                <a:solidFill>
                  <a:prstClr val="black"/>
                </a:solidFill>
              </a:rPr>
              <a:t>, se e somente se    AP = </a:t>
            </a:r>
            <a:r>
              <a:rPr lang="pt-BR" altLang="pt-BR" sz="2400" dirty="0" err="1">
                <a:solidFill>
                  <a:prstClr val="black"/>
                </a:solidFill>
              </a:rPr>
              <a:t>t.v</a:t>
            </a:r>
            <a:endParaRPr lang="pt-BR" altLang="pt-BR" sz="2400" dirty="0">
              <a:solidFill>
                <a:prstClr val="black"/>
              </a:solidFill>
            </a:endParaRP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sz="2000" dirty="0">
                <a:solidFill>
                  <a:prstClr val="black"/>
                </a:solidFill>
              </a:rPr>
              <a:t>Para algum número real </a:t>
            </a:r>
            <a:r>
              <a:rPr lang="pt-BR" altLang="pt-BR" sz="2000" i="1" dirty="0">
                <a:solidFill>
                  <a:prstClr val="black"/>
                </a:solidFill>
              </a:rPr>
              <a:t>t</a:t>
            </a:r>
          </a:p>
          <a:p>
            <a:pPr fontAlgn="base">
              <a:spcAft>
                <a:spcPct val="0"/>
              </a:spcAft>
            </a:pPr>
            <a:r>
              <a:rPr lang="pt-BR" altLang="pt-BR" sz="2400" dirty="0">
                <a:solidFill>
                  <a:prstClr val="black"/>
                </a:solidFill>
              </a:rPr>
              <a:t>Ou, em termos de coordenadas, (x – x</a:t>
            </a:r>
            <a:r>
              <a:rPr lang="pt-BR" altLang="pt-BR" sz="2400" baseline="-25000" dirty="0">
                <a:solidFill>
                  <a:prstClr val="black"/>
                </a:solidFill>
              </a:rPr>
              <a:t>0</a:t>
            </a:r>
            <a:r>
              <a:rPr lang="pt-BR" altLang="pt-BR" sz="2400" dirty="0">
                <a:solidFill>
                  <a:prstClr val="black"/>
                </a:solidFill>
              </a:rPr>
              <a:t>, y – y</a:t>
            </a:r>
            <a:r>
              <a:rPr lang="pt-BR" altLang="pt-BR" sz="2400" baseline="-25000" dirty="0">
                <a:solidFill>
                  <a:prstClr val="black"/>
                </a:solidFill>
              </a:rPr>
              <a:t>0</a:t>
            </a:r>
            <a:r>
              <a:rPr lang="pt-BR" altLang="pt-BR" sz="2400" dirty="0">
                <a:solidFill>
                  <a:prstClr val="black"/>
                </a:solidFill>
              </a:rPr>
              <a:t>) = t(a, b)</a:t>
            </a:r>
          </a:p>
        </p:txBody>
      </p:sp>
      <p:sp>
        <p:nvSpPr>
          <p:cNvPr id="40984" name="Line 26"/>
          <p:cNvSpPr>
            <a:spLocks noChangeShapeType="1"/>
          </p:cNvSpPr>
          <p:nvPr/>
        </p:nvSpPr>
        <p:spPr bwMode="auto">
          <a:xfrm>
            <a:off x="1887538" y="4797426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9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5BDB044-B7BE-42D1-AE0D-B11800CBBEE3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198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Equações Paramétricas da Reta</a:t>
            </a:r>
          </a:p>
        </p:txBody>
      </p:sp>
      <p:sp>
        <p:nvSpPr>
          <p:cNvPr id="41988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Isso equivale ao sistema de equações: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</a:rPr>
              <a:t>x – x</a:t>
            </a:r>
            <a:r>
              <a:rPr lang="pt-BR" altLang="pt-BR" baseline="-25000">
                <a:solidFill>
                  <a:prstClr val="black"/>
                </a:solidFill>
              </a:rPr>
              <a:t>0</a:t>
            </a:r>
            <a:r>
              <a:rPr lang="pt-BR" altLang="pt-BR">
                <a:solidFill>
                  <a:prstClr val="black"/>
                </a:solidFill>
              </a:rPr>
              <a:t> = at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</a:rPr>
              <a:t>y – y</a:t>
            </a:r>
            <a:r>
              <a:rPr lang="pt-BR" altLang="pt-BR" baseline="-25000">
                <a:solidFill>
                  <a:prstClr val="black"/>
                </a:solidFill>
              </a:rPr>
              <a:t>0</a:t>
            </a:r>
            <a:r>
              <a:rPr lang="pt-BR" altLang="pt-BR">
                <a:solidFill>
                  <a:prstClr val="black"/>
                </a:solidFill>
              </a:rPr>
              <a:t> = bt</a:t>
            </a: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Ou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</a:rPr>
              <a:t>x = x</a:t>
            </a:r>
            <a:r>
              <a:rPr lang="pt-BR" altLang="pt-BR" baseline="-25000">
                <a:solidFill>
                  <a:prstClr val="black"/>
                </a:solidFill>
              </a:rPr>
              <a:t>0</a:t>
            </a:r>
            <a:r>
              <a:rPr lang="pt-BR" altLang="pt-BR">
                <a:solidFill>
                  <a:prstClr val="black"/>
                </a:solidFill>
              </a:rPr>
              <a:t> + at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</a:rPr>
              <a:t>y = y</a:t>
            </a:r>
            <a:r>
              <a:rPr lang="pt-BR" altLang="pt-BR" baseline="-25000">
                <a:solidFill>
                  <a:prstClr val="black"/>
                </a:solidFill>
              </a:rPr>
              <a:t>0</a:t>
            </a:r>
            <a:r>
              <a:rPr lang="pt-BR" altLang="pt-BR">
                <a:solidFill>
                  <a:prstClr val="black"/>
                </a:solidFill>
              </a:rPr>
              <a:t> + bt</a:t>
            </a: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que são as </a:t>
            </a:r>
            <a:r>
              <a:rPr lang="pt-BR" altLang="pt-BR" b="1">
                <a:solidFill>
                  <a:srgbClr val="FF3300"/>
                </a:solidFill>
              </a:rPr>
              <a:t>equações paramétricas</a:t>
            </a:r>
            <a:r>
              <a:rPr lang="pt-BR" altLang="pt-BR">
                <a:solidFill>
                  <a:prstClr val="black"/>
                </a:solidFill>
              </a:rPr>
              <a:t> da reta </a:t>
            </a:r>
            <a:r>
              <a:rPr lang="pt-BR" altLang="pt-BR" i="1">
                <a:solidFill>
                  <a:prstClr val="black"/>
                </a:solidFill>
              </a:rPr>
              <a:t>r</a:t>
            </a:r>
            <a:endParaRPr lang="pt-BR" alt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536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D28E4AF-AAD0-467F-B0D2-04BC3F3D5BD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pt-BR" altLang="pt-BR" sz="1200" dirty="0">
              <a:solidFill>
                <a:srgbClr val="898989"/>
              </a:solidFill>
            </a:endParaRPr>
          </a:p>
        </p:txBody>
      </p:sp>
      <p:sp>
        <p:nvSpPr>
          <p:cNvPr id="4301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dirty="0" smtClean="0"/>
              <a:t>Equações Paramétricas da Reta</a:t>
            </a:r>
          </a:p>
        </p:txBody>
      </p:sp>
      <p:sp>
        <p:nvSpPr>
          <p:cNvPr id="43012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</a:rPr>
              <a:t>Exemplo 1: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</a:rPr>
              <a:t>x = 1 + 2t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</a:rPr>
              <a:t>y = 2 – 3t</a:t>
            </a:r>
          </a:p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</a:rPr>
              <a:t>Essas são as equações paramétricas da reta </a:t>
            </a:r>
            <a:r>
              <a:rPr lang="pt-BR" altLang="pt-BR" i="1" dirty="0">
                <a:solidFill>
                  <a:prstClr val="black"/>
                </a:solidFill>
              </a:rPr>
              <a:t>r</a:t>
            </a:r>
            <a:r>
              <a:rPr lang="pt-BR" altLang="pt-BR" dirty="0">
                <a:solidFill>
                  <a:prstClr val="black"/>
                </a:solidFill>
              </a:rPr>
              <a:t> que passa pelo ponto (1, 2) e tem a direção do vetor (2, -3)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692805" y="3212976"/>
            <a:ext cx="8136259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>
                <a:solidFill>
                  <a:prstClr val="black"/>
                </a:solidFill>
                <a:latin typeface="Arial" panose="020B0604020202020204" pitchFamily="34" charset="0"/>
              </a:rPr>
              <a:t>Essas equações paramétricas da reta r mostram que a ela passa por que ponto e tem a direção de que vetor?</a:t>
            </a:r>
          </a:p>
        </p:txBody>
      </p:sp>
    </p:spTree>
    <p:extLst>
      <p:ext uri="{BB962C8B-B14F-4D97-AF65-F5344CB8AC3E}">
        <p14:creationId xmlns:p14="http://schemas.microsoft.com/office/powerpoint/2010/main" val="34496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77A5C1-D307-418A-A7C8-C13FC5571419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403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Equação Cartesiana da Reta</a:t>
            </a:r>
          </a:p>
        </p:txBody>
      </p:sp>
      <p:sp>
        <p:nvSpPr>
          <p:cNvPr id="44036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</a:rPr>
              <a:t>Dadas as equações paramétricas da reta: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x = x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+ </a:t>
            </a:r>
            <a:r>
              <a:rPr lang="pt-BR" altLang="pt-BR" dirty="0" err="1">
                <a:solidFill>
                  <a:prstClr val="black"/>
                </a:solidFill>
                <a:sym typeface="Symbol" panose="05050102010706020507" pitchFamily="18" charset="2"/>
              </a:rPr>
              <a:t>at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				(1) &lt;= .b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y = y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+ </a:t>
            </a:r>
            <a:r>
              <a:rPr lang="pt-BR" altLang="pt-BR" dirty="0" err="1">
                <a:solidFill>
                  <a:prstClr val="black"/>
                </a:solidFill>
                <a:sym typeface="Symbol" panose="05050102010706020507" pitchFamily="18" charset="2"/>
              </a:rPr>
              <a:t>bt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				(2) &lt;= .a</a:t>
            </a:r>
          </a:p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Podemos eliminar o parâmetro </a:t>
            </a:r>
            <a:r>
              <a:rPr lang="pt-BR" altLang="pt-BR" i="1" dirty="0">
                <a:solidFill>
                  <a:prstClr val="black"/>
                </a:solidFill>
                <a:sym typeface="Symbol" panose="05050102010706020507" pitchFamily="18" charset="2"/>
              </a:rPr>
              <a:t>t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da seguinte forma: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De (1): </a:t>
            </a:r>
            <a:r>
              <a:rPr lang="pt-BR" altLang="pt-BR" dirty="0" err="1">
                <a:solidFill>
                  <a:prstClr val="black"/>
                </a:solidFill>
                <a:sym typeface="Symbol" panose="05050102010706020507" pitchFamily="18" charset="2"/>
              </a:rPr>
              <a:t>bx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= bx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+ </a:t>
            </a:r>
            <a:r>
              <a:rPr lang="pt-BR" altLang="pt-BR" dirty="0" err="1">
                <a:solidFill>
                  <a:prstClr val="black"/>
                </a:solidFill>
                <a:sym typeface="Symbol" panose="05050102010706020507" pitchFamily="18" charset="2"/>
              </a:rPr>
              <a:t>bat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		(3)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De (2): </a:t>
            </a:r>
            <a:r>
              <a:rPr lang="pt-BR" altLang="pt-BR" dirty="0" err="1">
                <a:solidFill>
                  <a:prstClr val="black"/>
                </a:solidFill>
                <a:sym typeface="Symbol" panose="05050102010706020507" pitchFamily="18" charset="2"/>
              </a:rPr>
              <a:t>ay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= ay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+ </a:t>
            </a:r>
            <a:r>
              <a:rPr lang="pt-BR" altLang="pt-BR" dirty="0" err="1">
                <a:solidFill>
                  <a:prstClr val="black"/>
                </a:solidFill>
                <a:sym typeface="Symbol" panose="05050102010706020507" pitchFamily="18" charset="2"/>
              </a:rPr>
              <a:t>bat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		(4)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(4) – (3): </a:t>
            </a:r>
            <a:r>
              <a:rPr lang="pt-BR" altLang="pt-BR" dirty="0" err="1">
                <a:solidFill>
                  <a:prstClr val="black"/>
                </a:solidFill>
                <a:sym typeface="Symbol" panose="05050102010706020507" pitchFamily="18" charset="2"/>
              </a:rPr>
              <a:t>ay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– </a:t>
            </a:r>
            <a:r>
              <a:rPr lang="pt-BR" altLang="pt-BR" dirty="0" err="1">
                <a:solidFill>
                  <a:prstClr val="black"/>
                </a:solidFill>
                <a:sym typeface="Symbol" panose="05050102010706020507" pitchFamily="18" charset="2"/>
              </a:rPr>
              <a:t>bx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= ay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– bx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38919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EAEB62-95F9-4842-9483-240EEFE96062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505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Equação Cartesiana da Reta</a:t>
            </a:r>
          </a:p>
        </p:txBody>
      </p:sp>
      <p:sp>
        <p:nvSpPr>
          <p:cNvPr id="45060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ay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- bx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é constante (já que a, b, 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e y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são definidos)</a:t>
            </a: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Logo, temos: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ay – bx = c</a:t>
            </a: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que é a </a:t>
            </a:r>
            <a:r>
              <a:rPr lang="pt-BR" altLang="pt-BR" b="1">
                <a:solidFill>
                  <a:srgbClr val="FF3300"/>
                </a:solidFill>
                <a:sym typeface="Symbol" panose="05050102010706020507" pitchFamily="18" charset="2"/>
              </a:rPr>
              <a:t>equação cartesiana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da reta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.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Se a = 0, então,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é paralela ao eixo y e sua equação se resume a x = x</a:t>
            </a:r>
            <a:r>
              <a:rPr lang="pt-BR" altLang="pt-BR" baseline="-2500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1878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891CA8-60E4-4F7A-ABD8-DB12BB4F1C92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608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Equação Cartesiana da Reta</a:t>
            </a:r>
          </a:p>
        </p:txBody>
      </p:sp>
      <p:sp>
        <p:nvSpPr>
          <p:cNvPr id="46084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Se a  0, podemos dividir a equação cartesiana (</a:t>
            </a:r>
            <a:r>
              <a:rPr lang="pt-BR" altLang="pt-BR" dirty="0" err="1">
                <a:solidFill>
                  <a:prstClr val="black"/>
                </a:solidFill>
                <a:sym typeface="Symbol" panose="05050102010706020507" pitchFamily="18" charset="2"/>
              </a:rPr>
              <a:t>ay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- </a:t>
            </a:r>
            <a:r>
              <a:rPr lang="pt-BR" altLang="pt-BR" dirty="0" err="1">
                <a:solidFill>
                  <a:prstClr val="black"/>
                </a:solidFill>
                <a:sym typeface="Symbol" panose="05050102010706020507" pitchFamily="18" charset="2"/>
              </a:rPr>
              <a:t>bx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= c) de </a:t>
            </a:r>
            <a:r>
              <a:rPr lang="pt-BR" altLang="pt-BR" i="1" dirty="0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por </a:t>
            </a:r>
            <a:r>
              <a:rPr lang="pt-BR" altLang="pt-BR" i="1" dirty="0">
                <a:solidFill>
                  <a:prstClr val="black"/>
                </a:solidFill>
                <a:sym typeface="Symbol" panose="05050102010706020507" pitchFamily="18" charset="2"/>
              </a:rPr>
              <a:t>a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e temos: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y = (b/a)x + (c/a)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Nesta equação, se </a:t>
            </a:r>
            <a:r>
              <a:rPr lang="pt-BR" altLang="pt-BR" i="1" dirty="0">
                <a:solidFill>
                  <a:prstClr val="black"/>
                </a:solidFill>
                <a:sym typeface="Symbol" panose="05050102010706020507" pitchFamily="18" charset="2"/>
              </a:rPr>
              <a:t>m = b/a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e </a:t>
            </a:r>
            <a:r>
              <a:rPr lang="pt-BR" altLang="pt-BR" i="1" dirty="0">
                <a:solidFill>
                  <a:prstClr val="black"/>
                </a:solidFill>
                <a:sym typeface="Symbol" panose="05050102010706020507" pitchFamily="18" charset="2"/>
              </a:rPr>
              <a:t>k = c/a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, temos: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y = </a:t>
            </a:r>
            <a:r>
              <a:rPr lang="pt-BR" altLang="pt-BR" dirty="0" err="1">
                <a:solidFill>
                  <a:prstClr val="black"/>
                </a:solidFill>
                <a:sym typeface="Symbol" panose="05050102010706020507" pitchFamily="18" charset="2"/>
              </a:rPr>
              <a:t>mx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+ k</a:t>
            </a:r>
          </a:p>
        </p:txBody>
      </p:sp>
      <p:sp>
        <p:nvSpPr>
          <p:cNvPr id="46085" name="Line 4"/>
          <p:cNvSpPr>
            <a:spLocks noChangeShapeType="1"/>
          </p:cNvSpPr>
          <p:nvPr/>
        </p:nvSpPr>
        <p:spPr bwMode="auto">
          <a:xfrm>
            <a:off x="1187450" y="4292600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6086" name="Line 5"/>
          <p:cNvSpPr>
            <a:spLocks noChangeShapeType="1"/>
          </p:cNvSpPr>
          <p:nvPr/>
        </p:nvSpPr>
        <p:spPr bwMode="auto">
          <a:xfrm>
            <a:off x="827088" y="5661025"/>
            <a:ext cx="331311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6087" name="Line 6"/>
          <p:cNvSpPr>
            <a:spLocks noChangeShapeType="1"/>
          </p:cNvSpPr>
          <p:nvPr/>
        </p:nvSpPr>
        <p:spPr bwMode="auto">
          <a:xfrm flipV="1">
            <a:off x="1187450" y="4868863"/>
            <a:ext cx="1152525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6088" name="Line 7"/>
          <p:cNvSpPr>
            <a:spLocks noChangeShapeType="1"/>
          </p:cNvSpPr>
          <p:nvPr/>
        </p:nvSpPr>
        <p:spPr bwMode="auto">
          <a:xfrm>
            <a:off x="2339975" y="4868863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6089" name="Line 8"/>
          <p:cNvSpPr>
            <a:spLocks noChangeShapeType="1"/>
          </p:cNvSpPr>
          <p:nvPr/>
        </p:nvSpPr>
        <p:spPr bwMode="auto">
          <a:xfrm flipV="1">
            <a:off x="2266950" y="4868863"/>
            <a:ext cx="1512888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6090" name="Text Box 9"/>
          <p:cNvSpPr txBox="1">
            <a:spLocks noChangeArrowheads="1"/>
          </p:cNvSpPr>
          <p:nvPr/>
        </p:nvSpPr>
        <p:spPr bwMode="auto">
          <a:xfrm>
            <a:off x="2319338" y="51038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46091" name="Text Box 10"/>
          <p:cNvSpPr txBox="1">
            <a:spLocks noChangeArrowheads="1"/>
          </p:cNvSpPr>
          <p:nvPr/>
        </p:nvSpPr>
        <p:spPr bwMode="auto">
          <a:xfrm>
            <a:off x="1979613" y="5319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46092" name="Text Box 11"/>
          <p:cNvSpPr txBox="1">
            <a:spLocks noChangeArrowheads="1"/>
          </p:cNvSpPr>
          <p:nvPr/>
        </p:nvSpPr>
        <p:spPr bwMode="auto">
          <a:xfrm>
            <a:off x="1474788" y="536575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</a:p>
        </p:txBody>
      </p:sp>
      <p:sp>
        <p:nvSpPr>
          <p:cNvPr id="46093" name="Text Box 12"/>
          <p:cNvSpPr txBox="1">
            <a:spLocks noChangeArrowheads="1"/>
          </p:cNvSpPr>
          <p:nvPr/>
        </p:nvSpPr>
        <p:spPr bwMode="auto">
          <a:xfrm>
            <a:off x="3397250" y="5011738"/>
            <a:ext cx="260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 i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</a:p>
        </p:txBody>
      </p:sp>
      <p:sp>
        <p:nvSpPr>
          <p:cNvPr id="46094" name="Text Box 13"/>
          <p:cNvSpPr txBox="1">
            <a:spLocks noChangeArrowheads="1"/>
          </p:cNvSpPr>
          <p:nvPr/>
        </p:nvSpPr>
        <p:spPr bwMode="auto">
          <a:xfrm>
            <a:off x="4551363" y="4260850"/>
            <a:ext cx="3362325" cy="138271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Pela figura ao lado,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b/a = tg </a:t>
            </a:r>
            <a:r>
              <a:rPr lang="el-G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Logo, m = tg </a:t>
            </a:r>
            <a:r>
              <a:rPr lang="el-G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l-GR" altLang="pt-BR" sz="2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88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3B484-6B7A-47C0-A890-F3E4396AED48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710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dirty="0" smtClean="0"/>
              <a:t>Equação Cartesiana da Reta</a:t>
            </a:r>
          </a:p>
        </p:txBody>
      </p:sp>
      <p:sp>
        <p:nvSpPr>
          <p:cNvPr id="47108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m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é a </a:t>
            </a:r>
            <a:r>
              <a:rPr lang="pt-BR" altLang="pt-BR">
                <a:solidFill>
                  <a:srgbClr val="FF3300"/>
                </a:solidFill>
                <a:sym typeface="Symbol" panose="05050102010706020507" pitchFamily="18" charset="2"/>
              </a:rPr>
              <a:t>declividade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de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A constante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k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é a </a:t>
            </a:r>
            <a:r>
              <a:rPr lang="pt-BR" altLang="pt-BR">
                <a:solidFill>
                  <a:srgbClr val="FF3300"/>
                </a:solidFill>
                <a:sym typeface="Symbol" panose="05050102010706020507" pitchFamily="18" charset="2"/>
              </a:rPr>
              <a:t>ordenada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do ponto de interseção de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 com o eixo </a:t>
            </a:r>
            <a:r>
              <a:rPr lang="pt-BR" altLang="pt-BR" i="1">
                <a:solidFill>
                  <a:prstClr val="black"/>
                </a:solidFill>
                <a:sym typeface="Symbol" panose="05050102010706020507" pitchFamily="18" charset="2"/>
              </a:rPr>
              <a:t>y</a:t>
            </a: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, pois (0, k) satisfaz a equação y = mx + k</a:t>
            </a:r>
          </a:p>
        </p:txBody>
      </p:sp>
    </p:spTree>
    <p:extLst>
      <p:ext uri="{BB962C8B-B14F-4D97-AF65-F5344CB8AC3E}">
        <p14:creationId xmlns:p14="http://schemas.microsoft.com/office/powerpoint/2010/main" val="28161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plano</a:t>
            </a:r>
          </a:p>
          <a:p>
            <a:pPr lvl="1"/>
            <a:r>
              <a:rPr lang="pt-BR" dirty="0" smtClean="0"/>
              <a:t>Projeção de vetores</a:t>
            </a:r>
          </a:p>
          <a:p>
            <a:pPr lvl="1"/>
            <a:r>
              <a:rPr lang="pt-BR" dirty="0" smtClean="0"/>
              <a:t>Equação paramétrica da reta</a:t>
            </a:r>
          </a:p>
          <a:p>
            <a:pPr lvl="1"/>
            <a:r>
              <a:rPr lang="pt-BR" dirty="0" smtClean="0"/>
              <a:t>Equação cartesiana da reta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25703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4000" dirty="0" smtClean="0"/>
              <a:t>Equação Cartesiana da Reta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Observe que o vetor (1, m) é paralelo à reta r de equação y = </a:t>
            </a:r>
            <a:r>
              <a:rPr lang="pt-BR" dirty="0" err="1" smtClean="0"/>
              <a:t>mx</a:t>
            </a:r>
            <a:r>
              <a:rPr lang="pt-BR" dirty="0" smtClean="0"/>
              <a:t> + k. De fato, como</a:t>
            </a:r>
          </a:p>
          <a:p>
            <a:pPr marL="0" indent="0">
              <a:buNone/>
            </a:pPr>
            <a:r>
              <a:rPr lang="pt-BR" dirty="0" smtClean="0"/>
              <a:t>    (1, m) = (1, b/a) = 1/a(</a:t>
            </a:r>
            <a:r>
              <a:rPr lang="pt-BR" dirty="0" err="1" smtClean="0"/>
              <a:t>a,b</a:t>
            </a:r>
            <a:r>
              <a:rPr lang="pt-BR" dirty="0" smtClean="0"/>
              <a:t>),</a:t>
            </a:r>
          </a:p>
          <a:p>
            <a:endParaRPr lang="pt-BR" dirty="0" smtClean="0"/>
          </a:p>
          <a:p>
            <a:r>
              <a:rPr lang="pt-BR" dirty="0" smtClean="0"/>
              <a:t>(1, m) é múltiplo de (a, b) e, assim, tem também a direção de 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20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87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1AAC0F1-32A3-41C6-826F-1BE9382A47B7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813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Equação Cartesiana da Reta</a:t>
            </a:r>
          </a:p>
        </p:txBody>
      </p:sp>
      <p:sp>
        <p:nvSpPr>
          <p:cNvPr id="48132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Exemplo 1: Determine as equações paramétricas e cartesianas da reta </a:t>
            </a:r>
            <a:r>
              <a:rPr lang="pt-BR" altLang="pt-BR" i="1" dirty="0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definida pelos pontos (1, 5) e (2, 7)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Como os pontos não têm as mesmas ordenadas ou abscissas, então, a reta definida não é paralela ao eixo x e nem ao eixo y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Logo, sua equação é da forma y = </a:t>
            </a:r>
            <a:r>
              <a:rPr lang="pt-BR" altLang="pt-BR" dirty="0" err="1">
                <a:solidFill>
                  <a:prstClr val="black"/>
                </a:solidFill>
                <a:sym typeface="Symbol" panose="05050102010706020507" pitchFamily="18" charset="2"/>
              </a:rPr>
              <a:t>mx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+ k</a:t>
            </a:r>
          </a:p>
        </p:txBody>
      </p:sp>
    </p:spTree>
    <p:extLst>
      <p:ext uri="{BB962C8B-B14F-4D97-AF65-F5344CB8AC3E}">
        <p14:creationId xmlns:p14="http://schemas.microsoft.com/office/powerpoint/2010/main" val="200978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D4C698-75C7-4C73-AC0F-B080691311BB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4915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Equação Cartesiana da Reta</a:t>
            </a:r>
          </a:p>
        </p:txBody>
      </p:sp>
      <p:sp>
        <p:nvSpPr>
          <p:cNvPr id="49156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Exemplo 1 (cont.):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Substituindo os pontos dados ((1, 5) e (2, 7)) na equação, temos: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5 = m + k		(x = 1, y = 5)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7 = 2m + k		(x = 2, y = 7)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Resolvendo o sistema encontramos: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m = 2 e k = 3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Logo, y = 2x + 3 é a equação cartesiana</a:t>
            </a:r>
          </a:p>
        </p:txBody>
      </p:sp>
    </p:spTree>
    <p:extLst>
      <p:ext uri="{BB962C8B-B14F-4D97-AF65-F5344CB8AC3E}">
        <p14:creationId xmlns:p14="http://schemas.microsoft.com/office/powerpoint/2010/main" val="2668882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709D849-32DE-4C4A-8DBB-63269571C7CE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0179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Equação Cartesiana da Reta</a:t>
            </a:r>
          </a:p>
        </p:txBody>
      </p:sp>
      <p:sp>
        <p:nvSpPr>
          <p:cNvPr id="50180" name="Rectangle 3"/>
          <p:cNvSpPr>
            <a:spLocks/>
          </p:cNvSpPr>
          <p:nvPr/>
        </p:nvSpPr>
        <p:spPr bwMode="auto">
          <a:xfrm>
            <a:off x="684213" y="1628775"/>
            <a:ext cx="784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Exemplo 1 (cont.):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Para escrever as equações paramétricas de </a:t>
            </a:r>
            <a:r>
              <a:rPr lang="pt-BR" altLang="pt-BR" i="1" dirty="0">
                <a:solidFill>
                  <a:prstClr val="black"/>
                </a:solidFill>
                <a:sym typeface="Symbol" panose="05050102010706020507" pitchFamily="18" charset="2"/>
              </a:rPr>
              <a:t>r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, tomamos (x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, y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) como sendo (1, 5) e v = (2, 7) – (1, 5) = (1, 2)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Assim: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x = 1 + t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y = 5 + 2t</a:t>
            </a:r>
          </a:p>
        </p:txBody>
      </p:sp>
    </p:spTree>
    <p:extLst>
      <p:ext uri="{BB962C8B-B14F-4D97-AF65-F5344CB8AC3E}">
        <p14:creationId xmlns:p14="http://schemas.microsoft.com/office/powerpoint/2010/main" val="185515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5304C1-CE45-4BC3-B7A2-AA233FC724C2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1203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Equação Cartesiana da Reta</a:t>
            </a:r>
          </a:p>
        </p:txBody>
      </p:sp>
      <p:sp>
        <p:nvSpPr>
          <p:cNvPr id="51204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Uma mesma reta pode ser representada por pares de equações paramétricas diferentes</a:t>
            </a:r>
          </a:p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Dependendo da escolha do ponto (x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, y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) e do vetor v = (a, b)</a:t>
            </a:r>
          </a:p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Por exemplo, o par x = 2 + 2t e y = 7 + 4t descreve a mesma reta do exemplo 1.</a:t>
            </a:r>
          </a:p>
        </p:txBody>
      </p:sp>
    </p:spTree>
    <p:extLst>
      <p:ext uri="{BB962C8B-B14F-4D97-AF65-F5344CB8AC3E}">
        <p14:creationId xmlns:p14="http://schemas.microsoft.com/office/powerpoint/2010/main" val="292224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3DFA6170-7BEF-463C-B909-D11996900CE6}" type="slidenum">
              <a:rPr lang="pt-BR" altLang="pt-BR" sz="12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2227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Equação Cartesiana da Reta</a:t>
            </a:r>
          </a:p>
        </p:txBody>
      </p:sp>
      <p:sp>
        <p:nvSpPr>
          <p:cNvPr id="52228" name="Rectangle 3"/>
          <p:cNvSpPr>
            <a:spLocks/>
          </p:cNvSpPr>
          <p:nvPr/>
        </p:nvSpPr>
        <p:spPr bwMode="auto">
          <a:xfrm>
            <a:off x="684213" y="1628775"/>
            <a:ext cx="784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  <a:sym typeface="Symbol" panose="05050102010706020507" pitchFamily="18" charset="2"/>
              </a:rPr>
              <a:t>Exemplo 2 (2.49):</a:t>
            </a:r>
          </a:p>
          <a:p>
            <a:pPr lvl="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Escreva as equações da reta que</a:t>
            </a:r>
          </a:p>
          <a:p>
            <a:pPr lvl="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a) Contém o ponto (-1, 1) e tem a direção do vetor (2, 3)</a:t>
            </a:r>
          </a:p>
          <a:p>
            <a:pPr lvl="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>
                <a:solidFill>
                  <a:prstClr val="black"/>
                </a:solidFill>
                <a:sym typeface="Symbol" panose="05050102010706020507" pitchFamily="18" charset="2"/>
              </a:rPr>
              <a:t>b) Contém os pontos A(3,2) e B(-3, -1)</a:t>
            </a:r>
          </a:p>
        </p:txBody>
      </p:sp>
    </p:spTree>
    <p:extLst>
      <p:ext uri="{BB962C8B-B14F-4D97-AF65-F5344CB8AC3E}">
        <p14:creationId xmlns:p14="http://schemas.microsoft.com/office/powerpoint/2010/main" val="21268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0B6B536F-1DB0-452A-8D24-FB981027076A}" type="slidenum">
              <a:rPr lang="pt-BR" altLang="pt-BR" sz="12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3251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Equação Cartesiana da Reta</a:t>
            </a:r>
          </a:p>
        </p:txBody>
      </p:sp>
      <p:sp>
        <p:nvSpPr>
          <p:cNvPr id="53252" name="Rectangle 3"/>
          <p:cNvSpPr>
            <a:spLocks/>
          </p:cNvSpPr>
          <p:nvPr/>
        </p:nvSpPr>
        <p:spPr bwMode="auto">
          <a:xfrm>
            <a:off x="684213" y="1628775"/>
            <a:ext cx="784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Exemplo 2 (2.49) (cont.):</a:t>
            </a:r>
          </a:p>
          <a:p>
            <a:pPr lvl="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 dirty="0">
                <a:solidFill>
                  <a:prstClr val="black"/>
                </a:solidFill>
                <a:sym typeface="Symbol" panose="05050102010706020507" pitchFamily="18" charset="2"/>
              </a:rPr>
              <a:t>a) Contém o ponto (-1, 1) e tem a direção do vetor (2, 3)</a:t>
            </a:r>
          </a:p>
          <a:p>
            <a:pPr lvl="2" fontAlgn="base">
              <a:spcAft>
                <a:spcPct val="0"/>
              </a:spcAft>
            </a:pPr>
            <a:r>
              <a:rPr lang="pt-BR" altLang="pt-BR" sz="3200" dirty="0">
                <a:solidFill>
                  <a:prstClr val="black"/>
                </a:solidFill>
                <a:sym typeface="Symbol" panose="05050102010706020507" pitchFamily="18" charset="2"/>
              </a:rPr>
              <a:t>x = -1 + 2t</a:t>
            </a:r>
          </a:p>
          <a:p>
            <a:pPr lvl="2" fontAlgn="base">
              <a:spcAft>
                <a:spcPct val="0"/>
              </a:spcAft>
            </a:pPr>
            <a:r>
              <a:rPr lang="pt-BR" altLang="pt-BR" sz="3200" dirty="0">
                <a:solidFill>
                  <a:prstClr val="black"/>
                </a:solidFill>
                <a:sym typeface="Symbol" panose="05050102010706020507" pitchFamily="18" charset="2"/>
              </a:rPr>
              <a:t>y = 1 + 3t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572000" y="3717032"/>
            <a:ext cx="3672408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E a equação cartesiana?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Dica: </a:t>
            </a:r>
            <a:r>
              <a:rPr lang="pt-BR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ay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 – </a:t>
            </a:r>
            <a:r>
              <a:rPr lang="pt-BR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bx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 = ay</a:t>
            </a:r>
            <a:r>
              <a:rPr lang="pt-BR" sz="2200" baseline="-25000" dirty="0">
                <a:solidFill>
                  <a:prstClr val="black"/>
                </a:solidFill>
                <a:latin typeface="Arial" panose="020B0604020202020204" pitchFamily="34" charset="0"/>
              </a:rPr>
              <a:t>0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 – bx</a:t>
            </a:r>
            <a:r>
              <a:rPr lang="pt-BR" sz="2200" baseline="-25000" dirty="0">
                <a:solidFill>
                  <a:prstClr val="black"/>
                </a:solidFill>
                <a:latin typeface="Arial" panose="020B0604020202020204" pitchFamily="34" charset="0"/>
              </a:rPr>
              <a:t>0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Onde,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x = x</a:t>
            </a:r>
            <a:r>
              <a:rPr lang="pt-BR" sz="2200" baseline="-25000" dirty="0">
                <a:solidFill>
                  <a:prstClr val="black"/>
                </a:solidFill>
                <a:latin typeface="Arial" panose="020B0604020202020204" pitchFamily="34" charset="0"/>
              </a:rPr>
              <a:t>0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 + </a:t>
            </a:r>
            <a:r>
              <a:rPr lang="pt-BR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at</a:t>
            </a:r>
            <a:endParaRPr lang="pt-BR" sz="22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Y = y</a:t>
            </a:r>
            <a:r>
              <a:rPr lang="pt-BR" sz="2200" baseline="-25000" dirty="0">
                <a:solidFill>
                  <a:prstClr val="black"/>
                </a:solidFill>
                <a:latin typeface="Arial" panose="020B0604020202020204" pitchFamily="34" charset="0"/>
              </a:rPr>
              <a:t>0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 + </a:t>
            </a:r>
            <a:r>
              <a:rPr lang="pt-BR" sz="2200" dirty="0" err="1">
                <a:solidFill>
                  <a:prstClr val="black"/>
                </a:solidFill>
                <a:latin typeface="Arial" panose="020B0604020202020204" pitchFamily="34" charset="0"/>
              </a:rPr>
              <a:t>bt</a:t>
            </a:r>
            <a:endParaRPr lang="pt-BR" sz="2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608513" y="5497829"/>
            <a:ext cx="367240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2y – 3x = 5</a:t>
            </a:r>
          </a:p>
        </p:txBody>
      </p:sp>
    </p:spTree>
    <p:extLst>
      <p:ext uri="{BB962C8B-B14F-4D97-AF65-F5344CB8AC3E}">
        <p14:creationId xmlns:p14="http://schemas.microsoft.com/office/powerpoint/2010/main" val="47865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Número de Slide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5797DFF-0E06-4D11-8E9B-3B1FA462EA3F}" type="slidenum">
              <a:rPr lang="pt-BR" altLang="pt-BR" sz="1200">
                <a:solidFill>
                  <a:srgbClr val="898989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54275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pt-BR" sz="4000" smtClean="0"/>
              <a:t>Equação Cartesiana da Reta</a:t>
            </a:r>
          </a:p>
        </p:txBody>
      </p:sp>
      <p:sp>
        <p:nvSpPr>
          <p:cNvPr id="54276" name="Rectangle 3"/>
          <p:cNvSpPr>
            <a:spLocks/>
          </p:cNvSpPr>
          <p:nvPr/>
        </p:nvSpPr>
        <p:spPr bwMode="auto">
          <a:xfrm>
            <a:off x="684213" y="1628775"/>
            <a:ext cx="7848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Exemplo 2 (2.49):</a:t>
            </a:r>
          </a:p>
          <a:p>
            <a:pPr lvl="1" fontAlgn="base"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altLang="pt-BR" sz="3200" dirty="0">
                <a:solidFill>
                  <a:prstClr val="black"/>
                </a:solidFill>
                <a:sym typeface="Symbol" panose="05050102010706020507" pitchFamily="18" charset="2"/>
              </a:rPr>
              <a:t>b) Contém os pontos A(3,2) e B(-3, -1)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Tomando A(3, 2) como (x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, y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), então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AB = (x - x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, y - y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) = B – A = (-3 – (3), -1 – 2) = (-6, -3)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 (x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, y</a:t>
            </a:r>
            <a:r>
              <a:rPr lang="pt-BR" altLang="pt-BR" baseline="-25000" dirty="0">
                <a:solidFill>
                  <a:prstClr val="black"/>
                </a:solidFill>
                <a:sym typeface="Symbol" panose="05050102010706020507" pitchFamily="18" charset="2"/>
              </a:rPr>
              <a:t>0</a:t>
            </a: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) = A(3, 2) e v = (-6, -3)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Logo: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x = 3 – 6t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  <a:sym typeface="Symbol" panose="05050102010706020507" pitchFamily="18" charset="2"/>
              </a:rPr>
              <a:t>y = 2 – 3t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932797" y="4437112"/>
            <a:ext cx="3240806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Existe outra solução?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5014392" y="5295925"/>
            <a:ext cx="367240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E a equação cartesiana?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014392" y="5725332"/>
            <a:ext cx="3672408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</a:rPr>
              <a:t>6y - </a:t>
            </a:r>
            <a:r>
              <a:rPr lang="pt-BR" sz="2200" dirty="0">
                <a:solidFill>
                  <a:prstClr val="black"/>
                </a:solidFill>
                <a:latin typeface="Arial" panose="020B0604020202020204" pitchFamily="34" charset="0"/>
              </a:rPr>
              <a:t>3x = </a:t>
            </a:r>
            <a:r>
              <a:rPr lang="pt-BR" sz="2200" dirty="0" smtClean="0">
                <a:solidFill>
                  <a:prstClr val="black"/>
                </a:solidFill>
                <a:latin typeface="Arial" panose="020B0604020202020204" pitchFamily="34" charset="0"/>
              </a:rPr>
              <a:t>3</a:t>
            </a:r>
            <a:endParaRPr lang="pt-BR" sz="2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23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Hoje vimos...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plano</a:t>
            </a:r>
          </a:p>
          <a:p>
            <a:pPr lvl="1"/>
            <a:r>
              <a:rPr lang="pt-BR" dirty="0" smtClean="0"/>
              <a:t>Projeção de vetores</a:t>
            </a:r>
          </a:p>
          <a:p>
            <a:pPr lvl="1"/>
            <a:r>
              <a:rPr lang="pt-BR" dirty="0" smtClean="0"/>
              <a:t>Equação paramétrica da reta</a:t>
            </a:r>
          </a:p>
          <a:p>
            <a:pPr lvl="1"/>
            <a:r>
              <a:rPr lang="pt-BR" dirty="0" smtClean="0"/>
              <a:t>Equação cartesiana da reta</a:t>
            </a:r>
          </a:p>
          <a:p>
            <a:pPr lvl="1"/>
            <a:endParaRPr lang="pt-BR" dirty="0" smtClean="0"/>
          </a:p>
          <a:p>
            <a:pPr lvl="1"/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CCEB08-FAB4-44F4-8BF8-FA02CF55F96C}" type="slidenum">
              <a:rPr lang="pt-BR" altLang="pt-BR"/>
              <a:pPr>
                <a:defRPr/>
              </a:pPr>
              <a:t>28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421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F4F71EE-B6CD-41EC-824D-E61292933582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Projeção de Vetores</a:t>
            </a:r>
            <a:endParaRPr lang="pt-BR" sz="4000" smtClean="0"/>
          </a:p>
        </p:txBody>
      </p:sp>
      <p:sp>
        <p:nvSpPr>
          <p:cNvPr id="31748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sz="2800">
                <a:solidFill>
                  <a:prstClr val="black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Sejam u = (x1, y1) e v = (x2, y2) vetores não nulos e P a projeção ortogonal do ponto (x1, y1) sobre a reta definida por (0, 0) e (x2, y2)</a:t>
            </a:r>
            <a:endParaRPr lang="pt-BR" altLang="pt-BR" sz="2800" baseline="30000">
              <a:solidFill>
                <a:prstClr val="black"/>
              </a:solidFill>
              <a:latin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31749" name="Line 4"/>
          <p:cNvSpPr>
            <a:spLocks noChangeShapeType="1"/>
          </p:cNvSpPr>
          <p:nvPr/>
        </p:nvSpPr>
        <p:spPr bwMode="auto">
          <a:xfrm>
            <a:off x="1690688" y="3141663"/>
            <a:ext cx="0" cy="2519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755650" y="5157788"/>
            <a:ext cx="3527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1751" name="Line 6"/>
          <p:cNvSpPr>
            <a:spLocks noChangeShapeType="1"/>
          </p:cNvSpPr>
          <p:nvPr/>
        </p:nvSpPr>
        <p:spPr bwMode="auto">
          <a:xfrm flipV="1">
            <a:off x="1258888" y="3429000"/>
            <a:ext cx="2447925" cy="2087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1752" name="Line 7"/>
          <p:cNvSpPr>
            <a:spLocks noChangeShapeType="1"/>
          </p:cNvSpPr>
          <p:nvPr/>
        </p:nvSpPr>
        <p:spPr bwMode="auto">
          <a:xfrm flipV="1">
            <a:off x="1690688" y="4365625"/>
            <a:ext cx="9366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1753" name="Line 8"/>
          <p:cNvSpPr>
            <a:spLocks noChangeShapeType="1"/>
          </p:cNvSpPr>
          <p:nvPr/>
        </p:nvSpPr>
        <p:spPr bwMode="auto">
          <a:xfrm flipV="1">
            <a:off x="1690688" y="4005263"/>
            <a:ext cx="13684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1754" name="Line 9"/>
          <p:cNvSpPr>
            <a:spLocks noChangeShapeType="1"/>
          </p:cNvSpPr>
          <p:nvPr/>
        </p:nvSpPr>
        <p:spPr bwMode="auto">
          <a:xfrm flipV="1">
            <a:off x="1690688" y="3789363"/>
            <a:ext cx="43180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1755" name="Line 10"/>
          <p:cNvSpPr>
            <a:spLocks noChangeShapeType="1"/>
          </p:cNvSpPr>
          <p:nvPr/>
        </p:nvSpPr>
        <p:spPr bwMode="auto">
          <a:xfrm>
            <a:off x="2124075" y="3789363"/>
            <a:ext cx="431800" cy="574675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1756" name="Text Box 11"/>
          <p:cNvSpPr txBox="1">
            <a:spLocks noChangeArrowheads="1"/>
          </p:cNvSpPr>
          <p:nvPr/>
        </p:nvSpPr>
        <p:spPr bwMode="auto">
          <a:xfrm>
            <a:off x="1979613" y="335756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31757" name="Text Box 12"/>
          <p:cNvSpPr txBox="1">
            <a:spLocks noChangeArrowheads="1"/>
          </p:cNvSpPr>
          <p:nvPr/>
        </p:nvSpPr>
        <p:spPr bwMode="auto">
          <a:xfrm>
            <a:off x="2460625" y="44370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31758" name="Text Box 13"/>
          <p:cNvSpPr txBox="1">
            <a:spLocks noChangeArrowheads="1"/>
          </p:cNvSpPr>
          <p:nvPr/>
        </p:nvSpPr>
        <p:spPr bwMode="auto">
          <a:xfrm>
            <a:off x="2987675" y="399891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31759" name="Text Box 14"/>
          <p:cNvSpPr txBox="1">
            <a:spLocks noChangeArrowheads="1"/>
          </p:cNvSpPr>
          <p:nvPr/>
        </p:nvSpPr>
        <p:spPr bwMode="auto">
          <a:xfrm>
            <a:off x="1403350" y="52292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1760" name="Text Box 15"/>
          <p:cNvSpPr txBox="1">
            <a:spLocks noChangeArrowheads="1"/>
          </p:cNvSpPr>
          <p:nvPr/>
        </p:nvSpPr>
        <p:spPr bwMode="auto">
          <a:xfrm>
            <a:off x="1906588" y="44307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</a:p>
        </p:txBody>
      </p:sp>
      <p:sp>
        <p:nvSpPr>
          <p:cNvPr id="31761" name="Text Box 21"/>
          <p:cNvSpPr txBox="1">
            <a:spLocks noChangeArrowheads="1"/>
          </p:cNvSpPr>
          <p:nvPr/>
        </p:nvSpPr>
        <p:spPr bwMode="auto">
          <a:xfrm>
            <a:off x="4840288" y="3068638"/>
            <a:ext cx="3341687" cy="1196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 vetor é chamado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projeção de u sobre v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é indicado por P</a:t>
            </a:r>
            <a:r>
              <a:rPr lang="pt-BR" altLang="pt-BR" sz="2400" baseline="30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pt-BR" altLang="pt-BR" sz="2400" baseline="-25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31762" name="Text Box 21"/>
          <p:cNvSpPr txBox="1">
            <a:spLocks noChangeArrowheads="1"/>
          </p:cNvSpPr>
          <p:nvPr/>
        </p:nvSpPr>
        <p:spPr bwMode="auto">
          <a:xfrm>
            <a:off x="4787900" y="4437063"/>
            <a:ext cx="3816350" cy="13239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 que a projeção OP está sobre a reta suporte do vetor v só mudando o módulo e, em alguns casos, o sentido.</a:t>
            </a:r>
            <a:endParaRPr lang="pt-BR" altLang="pt-BR" sz="2000" baseline="-25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12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6B350E-38A6-48F0-AB44-CF68061A9904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Projeção de Vetores</a:t>
            </a:r>
            <a:endParaRPr lang="pt-BR" sz="4000" smtClean="0"/>
          </a:p>
        </p:txBody>
      </p:sp>
      <p:sp>
        <p:nvSpPr>
          <p:cNvPr id="32772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Se o ângulo θ entre os vetores u e v for menor que 90º, então: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</a:rPr>
              <a:t>OP = ||OP||. v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pt-BR" altLang="pt-BR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Como: ||OP|| = ||u||.cos </a:t>
            </a:r>
            <a:r>
              <a:rPr lang="el-GR" altLang="pt-BR">
                <a:solidFill>
                  <a:prstClr val="black"/>
                </a:solidFill>
              </a:rPr>
              <a:t>θ</a:t>
            </a:r>
            <a:endParaRPr lang="pt-BR" altLang="pt-BR">
              <a:solidFill>
                <a:prstClr val="black"/>
              </a:solidFill>
            </a:endParaRP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Temos: OP = ||u||.(cos </a:t>
            </a:r>
            <a:r>
              <a:rPr lang="el-GR" altLang="pt-BR">
                <a:solidFill>
                  <a:prstClr val="black"/>
                </a:solidFill>
              </a:rPr>
              <a:t>θ</a:t>
            </a:r>
            <a:r>
              <a:rPr lang="pt-BR" altLang="pt-BR">
                <a:solidFill>
                  <a:prstClr val="black"/>
                </a:solidFill>
              </a:rPr>
              <a:t>).v/||v||</a:t>
            </a:r>
          </a:p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Ou: OP = ||u||  u.v        v   =  u.  v  v</a:t>
            </a:r>
            <a:endParaRPr lang="el-GR" altLang="pt-BR">
              <a:solidFill>
                <a:prstClr val="black"/>
              </a:solidFill>
            </a:endParaRPr>
          </a:p>
        </p:txBody>
      </p:sp>
      <p:sp>
        <p:nvSpPr>
          <p:cNvPr id="32773" name="Line 17"/>
          <p:cNvSpPr>
            <a:spLocks noChangeShapeType="1"/>
          </p:cNvSpPr>
          <p:nvPr/>
        </p:nvSpPr>
        <p:spPr bwMode="auto">
          <a:xfrm>
            <a:off x="3390900" y="311467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74" name="Text Box 18"/>
          <p:cNvSpPr txBox="1">
            <a:spLocks noChangeArrowheads="1"/>
          </p:cNvSpPr>
          <p:nvPr/>
        </p:nvSpPr>
        <p:spPr bwMode="auto">
          <a:xfrm>
            <a:off x="3203575" y="3054350"/>
            <a:ext cx="730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||v||</a:t>
            </a:r>
          </a:p>
        </p:txBody>
      </p:sp>
      <p:sp>
        <p:nvSpPr>
          <p:cNvPr id="32775" name="Line 19"/>
          <p:cNvSpPr>
            <a:spLocks noChangeShapeType="1"/>
          </p:cNvSpPr>
          <p:nvPr/>
        </p:nvSpPr>
        <p:spPr bwMode="auto">
          <a:xfrm>
            <a:off x="1619250" y="27082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76" name="Line 20"/>
          <p:cNvSpPr>
            <a:spLocks noChangeShapeType="1"/>
          </p:cNvSpPr>
          <p:nvPr/>
        </p:nvSpPr>
        <p:spPr bwMode="auto">
          <a:xfrm>
            <a:off x="2627313" y="27082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77" name="Line 21"/>
          <p:cNvSpPr>
            <a:spLocks noChangeShapeType="1"/>
          </p:cNvSpPr>
          <p:nvPr/>
        </p:nvSpPr>
        <p:spPr bwMode="auto">
          <a:xfrm>
            <a:off x="2411413" y="43656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78" name="Line 22"/>
          <p:cNvSpPr>
            <a:spLocks noChangeShapeType="1"/>
          </p:cNvSpPr>
          <p:nvPr/>
        </p:nvSpPr>
        <p:spPr bwMode="auto">
          <a:xfrm>
            <a:off x="2700338" y="37893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79" name="Line 23"/>
          <p:cNvSpPr>
            <a:spLocks noChangeShapeType="1"/>
          </p:cNvSpPr>
          <p:nvPr/>
        </p:nvSpPr>
        <p:spPr bwMode="auto">
          <a:xfrm>
            <a:off x="5016500" y="541813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80" name="Text Box 24"/>
          <p:cNvSpPr txBox="1">
            <a:spLocks noChangeArrowheads="1"/>
          </p:cNvSpPr>
          <p:nvPr/>
        </p:nvSpPr>
        <p:spPr bwMode="auto">
          <a:xfrm>
            <a:off x="4767263" y="5373688"/>
            <a:ext cx="812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||v||</a:t>
            </a:r>
          </a:p>
        </p:txBody>
      </p:sp>
      <p:sp>
        <p:nvSpPr>
          <p:cNvPr id="32781" name="Text Box 26"/>
          <p:cNvSpPr txBox="1">
            <a:spLocks noChangeArrowheads="1"/>
          </p:cNvSpPr>
          <p:nvPr/>
        </p:nvSpPr>
        <p:spPr bwMode="auto">
          <a:xfrm>
            <a:off x="3468688" y="5370513"/>
            <a:ext cx="14636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||u||||v||</a:t>
            </a:r>
          </a:p>
        </p:txBody>
      </p:sp>
      <p:sp>
        <p:nvSpPr>
          <p:cNvPr id="32782" name="Line 27"/>
          <p:cNvSpPr>
            <a:spLocks noChangeShapeType="1"/>
          </p:cNvSpPr>
          <p:nvPr/>
        </p:nvSpPr>
        <p:spPr bwMode="auto">
          <a:xfrm>
            <a:off x="3708400" y="5445125"/>
            <a:ext cx="9350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83" name="Text Box 29"/>
          <p:cNvSpPr txBox="1">
            <a:spLocks noChangeArrowheads="1"/>
          </p:cNvSpPr>
          <p:nvPr/>
        </p:nvSpPr>
        <p:spPr bwMode="auto">
          <a:xfrm>
            <a:off x="5867400" y="5370513"/>
            <a:ext cx="703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v.v</a:t>
            </a:r>
          </a:p>
        </p:txBody>
      </p:sp>
      <p:sp>
        <p:nvSpPr>
          <p:cNvPr id="32784" name="Line 30"/>
          <p:cNvSpPr>
            <a:spLocks noChangeShapeType="1"/>
          </p:cNvSpPr>
          <p:nvPr/>
        </p:nvSpPr>
        <p:spPr bwMode="auto">
          <a:xfrm>
            <a:off x="5867400" y="5445125"/>
            <a:ext cx="7524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85" name="AutoShape 31"/>
          <p:cNvSpPr>
            <a:spLocks/>
          </p:cNvSpPr>
          <p:nvPr/>
        </p:nvSpPr>
        <p:spPr bwMode="auto">
          <a:xfrm>
            <a:off x="5795963" y="4941888"/>
            <a:ext cx="71437" cy="936625"/>
          </a:xfrm>
          <a:prstGeom prst="leftBracket">
            <a:avLst>
              <a:gd name="adj" fmla="val 10926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32786" name="AutoShape 32"/>
          <p:cNvSpPr>
            <a:spLocks/>
          </p:cNvSpPr>
          <p:nvPr/>
        </p:nvSpPr>
        <p:spPr bwMode="auto">
          <a:xfrm>
            <a:off x="6586538" y="4941888"/>
            <a:ext cx="73025" cy="935037"/>
          </a:xfrm>
          <a:prstGeom prst="rightBracket">
            <a:avLst>
              <a:gd name="adj" fmla="val 106703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32787" name="Line 33"/>
          <p:cNvSpPr>
            <a:spLocks noChangeShapeType="1"/>
          </p:cNvSpPr>
          <p:nvPr/>
        </p:nvSpPr>
        <p:spPr bwMode="auto">
          <a:xfrm>
            <a:off x="1835150" y="494188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88" name="Line 34"/>
          <p:cNvSpPr>
            <a:spLocks noChangeShapeType="1"/>
          </p:cNvSpPr>
          <p:nvPr/>
        </p:nvSpPr>
        <p:spPr bwMode="auto">
          <a:xfrm>
            <a:off x="3419475" y="27813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89" name="Line 35"/>
          <p:cNvSpPr>
            <a:spLocks noChangeShapeType="1"/>
          </p:cNvSpPr>
          <p:nvPr/>
        </p:nvSpPr>
        <p:spPr bwMode="auto">
          <a:xfrm>
            <a:off x="3419475" y="31416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90" name="Line 36"/>
          <p:cNvSpPr>
            <a:spLocks noChangeShapeType="1"/>
          </p:cNvSpPr>
          <p:nvPr/>
        </p:nvSpPr>
        <p:spPr bwMode="auto">
          <a:xfrm>
            <a:off x="4211638" y="3860800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91" name="Line 37"/>
          <p:cNvSpPr>
            <a:spLocks noChangeShapeType="1"/>
          </p:cNvSpPr>
          <p:nvPr/>
        </p:nvSpPr>
        <p:spPr bwMode="auto">
          <a:xfrm>
            <a:off x="3779838" y="44370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92" name="Line 38"/>
          <p:cNvSpPr>
            <a:spLocks noChangeShapeType="1"/>
          </p:cNvSpPr>
          <p:nvPr/>
        </p:nvSpPr>
        <p:spPr bwMode="auto">
          <a:xfrm>
            <a:off x="5364163" y="44370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93" name="Line 39"/>
          <p:cNvSpPr>
            <a:spLocks noChangeShapeType="1"/>
          </p:cNvSpPr>
          <p:nvPr/>
        </p:nvSpPr>
        <p:spPr bwMode="auto">
          <a:xfrm>
            <a:off x="6156325" y="44370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94" name="Line 40"/>
          <p:cNvSpPr>
            <a:spLocks noChangeShapeType="1"/>
          </p:cNvSpPr>
          <p:nvPr/>
        </p:nvSpPr>
        <p:spPr bwMode="auto">
          <a:xfrm>
            <a:off x="6732588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95" name="Line 41"/>
          <p:cNvSpPr>
            <a:spLocks noChangeShapeType="1"/>
          </p:cNvSpPr>
          <p:nvPr/>
        </p:nvSpPr>
        <p:spPr bwMode="auto">
          <a:xfrm>
            <a:off x="57959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96" name="Line 42"/>
          <p:cNvSpPr>
            <a:spLocks noChangeShapeType="1"/>
          </p:cNvSpPr>
          <p:nvPr/>
        </p:nvSpPr>
        <p:spPr bwMode="auto">
          <a:xfrm>
            <a:off x="6299200" y="501332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97" name="Line 43"/>
          <p:cNvSpPr>
            <a:spLocks noChangeShapeType="1"/>
          </p:cNvSpPr>
          <p:nvPr/>
        </p:nvSpPr>
        <p:spPr bwMode="auto">
          <a:xfrm>
            <a:off x="6227763" y="55165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98" name="Line 44"/>
          <p:cNvSpPr>
            <a:spLocks noChangeShapeType="1"/>
          </p:cNvSpPr>
          <p:nvPr/>
        </p:nvSpPr>
        <p:spPr bwMode="auto">
          <a:xfrm>
            <a:off x="5867400" y="5516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799" name="Line 45"/>
          <p:cNvSpPr>
            <a:spLocks noChangeShapeType="1"/>
          </p:cNvSpPr>
          <p:nvPr/>
        </p:nvSpPr>
        <p:spPr bwMode="auto">
          <a:xfrm>
            <a:off x="4983163" y="55165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800" name="Line 46"/>
          <p:cNvSpPr>
            <a:spLocks noChangeShapeType="1"/>
          </p:cNvSpPr>
          <p:nvPr/>
        </p:nvSpPr>
        <p:spPr bwMode="auto">
          <a:xfrm>
            <a:off x="4932363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801" name="Line 47"/>
          <p:cNvSpPr>
            <a:spLocks noChangeShapeType="1"/>
          </p:cNvSpPr>
          <p:nvPr/>
        </p:nvSpPr>
        <p:spPr bwMode="auto">
          <a:xfrm>
            <a:off x="4067175" y="5013325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802" name="Line 48"/>
          <p:cNvSpPr>
            <a:spLocks noChangeShapeType="1"/>
          </p:cNvSpPr>
          <p:nvPr/>
        </p:nvSpPr>
        <p:spPr bwMode="auto">
          <a:xfrm>
            <a:off x="3706813" y="50133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803" name="Line 49"/>
          <p:cNvSpPr>
            <a:spLocks noChangeShapeType="1"/>
          </p:cNvSpPr>
          <p:nvPr/>
        </p:nvSpPr>
        <p:spPr bwMode="auto">
          <a:xfrm>
            <a:off x="3708400" y="5516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804" name="Line 50"/>
          <p:cNvSpPr>
            <a:spLocks noChangeShapeType="1"/>
          </p:cNvSpPr>
          <p:nvPr/>
        </p:nvSpPr>
        <p:spPr bwMode="auto">
          <a:xfrm>
            <a:off x="4356100" y="5516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805" name="Line 51"/>
          <p:cNvSpPr>
            <a:spLocks noChangeShapeType="1"/>
          </p:cNvSpPr>
          <p:nvPr/>
        </p:nvSpPr>
        <p:spPr bwMode="auto">
          <a:xfrm>
            <a:off x="2916238" y="501332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08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BDECFC-6639-402B-A73C-C6FEF24D00F2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Projeção de Vetores</a:t>
            </a:r>
            <a:endParaRPr lang="pt-BR" sz="4000" smtClean="0"/>
          </a:p>
        </p:txBody>
      </p:sp>
      <p:sp>
        <p:nvSpPr>
          <p:cNvPr id="33796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Se o ângulo θ entre os vetores u e v for maior que 90º, então: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</a:rPr>
              <a:t>OP = u.v   v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l-GR" altLang="pt-BR">
              <a:solidFill>
                <a:prstClr val="black"/>
              </a:solidFill>
            </a:endParaRPr>
          </a:p>
        </p:txBody>
      </p:sp>
      <p:sp>
        <p:nvSpPr>
          <p:cNvPr id="33797" name="Text Box 14"/>
          <p:cNvSpPr txBox="1">
            <a:spLocks noChangeArrowheads="1"/>
          </p:cNvSpPr>
          <p:nvPr/>
        </p:nvSpPr>
        <p:spPr bwMode="auto">
          <a:xfrm>
            <a:off x="2228850" y="3125788"/>
            <a:ext cx="638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v.v</a:t>
            </a:r>
          </a:p>
        </p:txBody>
      </p:sp>
      <p:sp>
        <p:nvSpPr>
          <p:cNvPr id="33798" name="Line 15"/>
          <p:cNvSpPr>
            <a:spLocks noChangeShapeType="1"/>
          </p:cNvSpPr>
          <p:nvPr/>
        </p:nvSpPr>
        <p:spPr bwMode="auto">
          <a:xfrm flipV="1">
            <a:off x="2195513" y="3141663"/>
            <a:ext cx="60960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799" name="AutoShape 16"/>
          <p:cNvSpPr>
            <a:spLocks/>
          </p:cNvSpPr>
          <p:nvPr/>
        </p:nvSpPr>
        <p:spPr bwMode="auto">
          <a:xfrm>
            <a:off x="2195513" y="2781300"/>
            <a:ext cx="73025" cy="803275"/>
          </a:xfrm>
          <a:prstGeom prst="leftBracket">
            <a:avLst>
              <a:gd name="adj" fmla="val 91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33800" name="AutoShape 17"/>
          <p:cNvSpPr>
            <a:spLocks/>
          </p:cNvSpPr>
          <p:nvPr/>
        </p:nvSpPr>
        <p:spPr bwMode="auto">
          <a:xfrm>
            <a:off x="2771775" y="2781300"/>
            <a:ext cx="71438" cy="801688"/>
          </a:xfrm>
          <a:prstGeom prst="rightBracket">
            <a:avLst>
              <a:gd name="adj" fmla="val 93518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33801" name="Line 18"/>
          <p:cNvSpPr>
            <a:spLocks noChangeShapeType="1"/>
          </p:cNvSpPr>
          <p:nvPr/>
        </p:nvSpPr>
        <p:spPr bwMode="auto">
          <a:xfrm>
            <a:off x="1547813" y="27082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02" name="Line 19"/>
          <p:cNvSpPr>
            <a:spLocks noChangeShapeType="1"/>
          </p:cNvSpPr>
          <p:nvPr/>
        </p:nvSpPr>
        <p:spPr bwMode="auto">
          <a:xfrm>
            <a:off x="4787900" y="2852738"/>
            <a:ext cx="0" cy="302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03" name="Line 20"/>
          <p:cNvSpPr>
            <a:spLocks noChangeShapeType="1"/>
          </p:cNvSpPr>
          <p:nvPr/>
        </p:nvSpPr>
        <p:spPr bwMode="auto">
          <a:xfrm>
            <a:off x="3852863" y="4868863"/>
            <a:ext cx="3527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04" name="Line 21"/>
          <p:cNvSpPr>
            <a:spLocks noChangeShapeType="1"/>
          </p:cNvSpPr>
          <p:nvPr/>
        </p:nvSpPr>
        <p:spPr bwMode="auto">
          <a:xfrm flipV="1">
            <a:off x="3779838" y="3140075"/>
            <a:ext cx="3024187" cy="259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05" name="Line 22"/>
          <p:cNvSpPr>
            <a:spLocks noChangeShapeType="1"/>
          </p:cNvSpPr>
          <p:nvPr/>
        </p:nvSpPr>
        <p:spPr bwMode="auto">
          <a:xfrm flipH="1">
            <a:off x="4427538" y="4868863"/>
            <a:ext cx="36036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06" name="Line 23"/>
          <p:cNvSpPr>
            <a:spLocks noChangeShapeType="1"/>
          </p:cNvSpPr>
          <p:nvPr/>
        </p:nvSpPr>
        <p:spPr bwMode="auto">
          <a:xfrm flipV="1">
            <a:off x="4859338" y="3644900"/>
            <a:ext cx="13684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07" name="Line 24"/>
          <p:cNvSpPr>
            <a:spLocks noChangeShapeType="1"/>
          </p:cNvSpPr>
          <p:nvPr/>
        </p:nvSpPr>
        <p:spPr bwMode="auto">
          <a:xfrm flipH="1" flipV="1">
            <a:off x="3635375" y="4076700"/>
            <a:ext cx="1152525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08" name="Line 25"/>
          <p:cNvSpPr>
            <a:spLocks noChangeShapeType="1"/>
          </p:cNvSpPr>
          <p:nvPr/>
        </p:nvSpPr>
        <p:spPr bwMode="auto">
          <a:xfrm>
            <a:off x="3635375" y="4076700"/>
            <a:ext cx="792163" cy="108108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09" name="Text Box 26"/>
          <p:cNvSpPr txBox="1">
            <a:spLocks noChangeArrowheads="1"/>
          </p:cNvSpPr>
          <p:nvPr/>
        </p:nvSpPr>
        <p:spPr bwMode="auto">
          <a:xfrm>
            <a:off x="3708400" y="3716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33810" name="Text Box 27"/>
          <p:cNvSpPr txBox="1">
            <a:spLocks noChangeArrowheads="1"/>
          </p:cNvSpPr>
          <p:nvPr/>
        </p:nvSpPr>
        <p:spPr bwMode="auto">
          <a:xfrm>
            <a:off x="4427538" y="50847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33811" name="Text Box 28"/>
          <p:cNvSpPr txBox="1">
            <a:spLocks noChangeArrowheads="1"/>
          </p:cNvSpPr>
          <p:nvPr/>
        </p:nvSpPr>
        <p:spPr bwMode="auto">
          <a:xfrm>
            <a:off x="6084888" y="37099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33812" name="Text Box 29"/>
          <p:cNvSpPr txBox="1">
            <a:spLocks noChangeArrowheads="1"/>
          </p:cNvSpPr>
          <p:nvPr/>
        </p:nvSpPr>
        <p:spPr bwMode="auto">
          <a:xfrm>
            <a:off x="4859338" y="4941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3813" name="Text Box 30"/>
          <p:cNvSpPr txBox="1">
            <a:spLocks noChangeArrowheads="1"/>
          </p:cNvSpPr>
          <p:nvPr/>
        </p:nvSpPr>
        <p:spPr bwMode="auto">
          <a:xfrm>
            <a:off x="4427538" y="4149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</a:p>
        </p:txBody>
      </p:sp>
      <p:sp>
        <p:nvSpPr>
          <p:cNvPr id="33814" name="Freeform 32"/>
          <p:cNvSpPr>
            <a:spLocks/>
          </p:cNvSpPr>
          <p:nvPr/>
        </p:nvSpPr>
        <p:spPr bwMode="auto">
          <a:xfrm>
            <a:off x="4500563" y="4484688"/>
            <a:ext cx="503237" cy="168275"/>
          </a:xfrm>
          <a:custGeom>
            <a:avLst/>
            <a:gdLst>
              <a:gd name="T0" fmla="*/ 0 w 317"/>
              <a:gd name="T1" fmla="*/ 2147483646 h 106"/>
              <a:gd name="T2" fmla="*/ 2147483646 w 317"/>
              <a:gd name="T3" fmla="*/ 2147483646 h 106"/>
              <a:gd name="T4" fmla="*/ 2147483646 w 317"/>
              <a:gd name="T5" fmla="*/ 2147483646 h 106"/>
              <a:gd name="T6" fmla="*/ 2147483646 w 317"/>
              <a:gd name="T7" fmla="*/ 2147483646 h 106"/>
              <a:gd name="T8" fmla="*/ 0 60000 65536"/>
              <a:gd name="T9" fmla="*/ 0 60000 65536"/>
              <a:gd name="T10" fmla="*/ 0 60000 65536"/>
              <a:gd name="T11" fmla="*/ 0 60000 65536"/>
              <a:gd name="T12" fmla="*/ 0 w 317"/>
              <a:gd name="T13" fmla="*/ 0 h 106"/>
              <a:gd name="T14" fmla="*/ 317 w 317"/>
              <a:gd name="T15" fmla="*/ 106 h 1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7" h="106">
                <a:moveTo>
                  <a:pt x="0" y="106"/>
                </a:moveTo>
                <a:cubicBezTo>
                  <a:pt x="26" y="68"/>
                  <a:pt x="52" y="30"/>
                  <a:pt x="90" y="15"/>
                </a:cubicBezTo>
                <a:cubicBezTo>
                  <a:pt x="128" y="0"/>
                  <a:pt x="188" y="0"/>
                  <a:pt x="226" y="15"/>
                </a:cubicBezTo>
                <a:cubicBezTo>
                  <a:pt x="264" y="30"/>
                  <a:pt x="290" y="68"/>
                  <a:pt x="317" y="10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15" name="Line 36"/>
          <p:cNvSpPr>
            <a:spLocks noChangeShapeType="1"/>
          </p:cNvSpPr>
          <p:nvPr/>
        </p:nvSpPr>
        <p:spPr bwMode="auto">
          <a:xfrm>
            <a:off x="2301875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16" name="Line 38"/>
          <p:cNvSpPr>
            <a:spLocks noChangeShapeType="1"/>
          </p:cNvSpPr>
          <p:nvPr/>
        </p:nvSpPr>
        <p:spPr bwMode="auto">
          <a:xfrm>
            <a:off x="2589213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17" name="Line 39"/>
          <p:cNvSpPr>
            <a:spLocks noChangeShapeType="1"/>
          </p:cNvSpPr>
          <p:nvPr/>
        </p:nvSpPr>
        <p:spPr bwMode="auto">
          <a:xfrm>
            <a:off x="2555875" y="2781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18" name="Line 40"/>
          <p:cNvSpPr>
            <a:spLocks noChangeShapeType="1"/>
          </p:cNvSpPr>
          <p:nvPr/>
        </p:nvSpPr>
        <p:spPr bwMode="auto">
          <a:xfrm>
            <a:off x="2268538" y="2781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819" name="Line 41"/>
          <p:cNvSpPr>
            <a:spLocks noChangeShapeType="1"/>
          </p:cNvSpPr>
          <p:nvPr/>
        </p:nvSpPr>
        <p:spPr bwMode="auto">
          <a:xfrm>
            <a:off x="2916238" y="2781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1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070DE1-4581-4221-9676-F5355FEEA18E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Projeção de Vetores</a:t>
            </a:r>
            <a:endParaRPr lang="pt-BR" sz="4000" smtClean="0"/>
          </a:p>
        </p:txBody>
      </p:sp>
      <p:sp>
        <p:nvSpPr>
          <p:cNvPr id="34820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Se o ângulo θ = 90º, então OP = 0, mas, mesmo assim: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</a:rPr>
              <a:t>OP=  u.v   v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l-GR" altLang="pt-BR">
              <a:solidFill>
                <a:prstClr val="black"/>
              </a:solidFill>
            </a:endParaRP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2195513" y="3125788"/>
            <a:ext cx="638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v.v</a:t>
            </a:r>
          </a:p>
        </p:txBody>
      </p:sp>
      <p:sp>
        <p:nvSpPr>
          <p:cNvPr id="34822" name="Line 5"/>
          <p:cNvSpPr>
            <a:spLocks noChangeShapeType="1"/>
          </p:cNvSpPr>
          <p:nvPr/>
        </p:nvSpPr>
        <p:spPr bwMode="auto">
          <a:xfrm flipV="1">
            <a:off x="2195513" y="3141663"/>
            <a:ext cx="60960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823" name="AutoShape 6"/>
          <p:cNvSpPr>
            <a:spLocks/>
          </p:cNvSpPr>
          <p:nvPr/>
        </p:nvSpPr>
        <p:spPr bwMode="auto">
          <a:xfrm>
            <a:off x="2124075" y="2781300"/>
            <a:ext cx="71438" cy="803275"/>
          </a:xfrm>
          <a:prstGeom prst="leftBracket">
            <a:avLst>
              <a:gd name="adj" fmla="val 93703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34824" name="AutoShape 7"/>
          <p:cNvSpPr>
            <a:spLocks/>
          </p:cNvSpPr>
          <p:nvPr/>
        </p:nvSpPr>
        <p:spPr bwMode="auto">
          <a:xfrm>
            <a:off x="2771775" y="2781300"/>
            <a:ext cx="71438" cy="801688"/>
          </a:xfrm>
          <a:prstGeom prst="rightBracket">
            <a:avLst>
              <a:gd name="adj" fmla="val 93518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>
            <a:off x="1547813" y="2708275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826" name="Line 9"/>
          <p:cNvSpPr>
            <a:spLocks noChangeShapeType="1"/>
          </p:cNvSpPr>
          <p:nvPr/>
        </p:nvSpPr>
        <p:spPr bwMode="auto">
          <a:xfrm>
            <a:off x="4787900" y="2852738"/>
            <a:ext cx="0" cy="3024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827" name="Line 10"/>
          <p:cNvSpPr>
            <a:spLocks noChangeShapeType="1"/>
          </p:cNvSpPr>
          <p:nvPr/>
        </p:nvSpPr>
        <p:spPr bwMode="auto">
          <a:xfrm>
            <a:off x="3852863" y="4868863"/>
            <a:ext cx="3527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828" name="Line 11"/>
          <p:cNvSpPr>
            <a:spLocks noChangeShapeType="1"/>
          </p:cNvSpPr>
          <p:nvPr/>
        </p:nvSpPr>
        <p:spPr bwMode="auto">
          <a:xfrm flipV="1">
            <a:off x="3779838" y="3140075"/>
            <a:ext cx="3024187" cy="2593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 flipV="1">
            <a:off x="4859338" y="3644900"/>
            <a:ext cx="1368425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 flipH="1" flipV="1">
            <a:off x="3995738" y="3860800"/>
            <a:ext cx="792162" cy="10080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831" name="Text Box 16"/>
          <p:cNvSpPr txBox="1">
            <a:spLocks noChangeArrowheads="1"/>
          </p:cNvSpPr>
          <p:nvPr/>
        </p:nvSpPr>
        <p:spPr bwMode="auto">
          <a:xfrm>
            <a:off x="3708400" y="371633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sp>
        <p:nvSpPr>
          <p:cNvPr id="34832" name="Text Box 17"/>
          <p:cNvSpPr txBox="1">
            <a:spLocks noChangeArrowheads="1"/>
          </p:cNvSpPr>
          <p:nvPr/>
        </p:nvSpPr>
        <p:spPr bwMode="auto">
          <a:xfrm>
            <a:off x="4427538" y="508476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</a:p>
        </p:txBody>
      </p:sp>
      <p:sp>
        <p:nvSpPr>
          <p:cNvPr id="34833" name="Text Box 18"/>
          <p:cNvSpPr txBox="1">
            <a:spLocks noChangeArrowheads="1"/>
          </p:cNvSpPr>
          <p:nvPr/>
        </p:nvSpPr>
        <p:spPr bwMode="auto">
          <a:xfrm>
            <a:off x="6084888" y="370998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</a:p>
        </p:txBody>
      </p:sp>
      <p:sp>
        <p:nvSpPr>
          <p:cNvPr id="34834" name="Text Box 19"/>
          <p:cNvSpPr txBox="1">
            <a:spLocks noChangeArrowheads="1"/>
          </p:cNvSpPr>
          <p:nvPr/>
        </p:nvSpPr>
        <p:spPr bwMode="auto">
          <a:xfrm>
            <a:off x="4859338" y="4941888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34835" name="Text Box 20"/>
          <p:cNvSpPr txBox="1">
            <a:spLocks noChangeArrowheads="1"/>
          </p:cNvSpPr>
          <p:nvPr/>
        </p:nvSpPr>
        <p:spPr bwMode="auto">
          <a:xfrm>
            <a:off x="4427538" y="41497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l-GR" altLang="pt-BR" sz="1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θ</a:t>
            </a:r>
          </a:p>
        </p:txBody>
      </p:sp>
      <p:sp>
        <p:nvSpPr>
          <p:cNvPr id="34836" name="Line 22"/>
          <p:cNvSpPr>
            <a:spLocks noChangeShapeType="1"/>
          </p:cNvSpPr>
          <p:nvPr/>
        </p:nvSpPr>
        <p:spPr bwMode="auto">
          <a:xfrm>
            <a:off x="6083300" y="170021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837" name="Rectangle 23"/>
          <p:cNvSpPr>
            <a:spLocks noChangeArrowheads="1"/>
          </p:cNvSpPr>
          <p:nvPr/>
        </p:nvSpPr>
        <p:spPr bwMode="auto">
          <a:xfrm rot="-2156718">
            <a:off x="4668838" y="4592638"/>
            <a:ext cx="2159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34838" name="Line 24"/>
          <p:cNvSpPr>
            <a:spLocks noChangeShapeType="1"/>
          </p:cNvSpPr>
          <p:nvPr/>
        </p:nvSpPr>
        <p:spPr bwMode="auto">
          <a:xfrm>
            <a:off x="2268538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839" name="Line 25"/>
          <p:cNvSpPr>
            <a:spLocks noChangeShapeType="1"/>
          </p:cNvSpPr>
          <p:nvPr/>
        </p:nvSpPr>
        <p:spPr bwMode="auto">
          <a:xfrm>
            <a:off x="2555875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840" name="Line 26"/>
          <p:cNvSpPr>
            <a:spLocks noChangeShapeType="1"/>
          </p:cNvSpPr>
          <p:nvPr/>
        </p:nvSpPr>
        <p:spPr bwMode="auto">
          <a:xfrm>
            <a:off x="2555875" y="2781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841" name="Line 27"/>
          <p:cNvSpPr>
            <a:spLocks noChangeShapeType="1"/>
          </p:cNvSpPr>
          <p:nvPr/>
        </p:nvSpPr>
        <p:spPr bwMode="auto">
          <a:xfrm>
            <a:off x="2268538" y="2781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842" name="Line 28"/>
          <p:cNvSpPr>
            <a:spLocks noChangeShapeType="1"/>
          </p:cNvSpPr>
          <p:nvPr/>
        </p:nvSpPr>
        <p:spPr bwMode="auto">
          <a:xfrm>
            <a:off x="2916238" y="2781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12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0EE969-6A3C-46F9-9728-86AB32719F45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dirty="0" smtClean="0"/>
              <a:t>O Plano</a:t>
            </a:r>
            <a:br>
              <a:rPr lang="pt-BR" sz="4000" dirty="0" smtClean="0"/>
            </a:br>
            <a:r>
              <a:rPr lang="pt-BR" sz="3200" dirty="0" smtClean="0"/>
              <a:t>Projeção de Vetores</a:t>
            </a:r>
            <a:endParaRPr lang="pt-BR" sz="4000" dirty="0" smtClean="0"/>
          </a:p>
        </p:txBody>
      </p:sp>
      <p:sp>
        <p:nvSpPr>
          <p:cNvPr id="35844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</a:rPr>
              <a:t>Assim, </a:t>
            </a:r>
            <a:r>
              <a:rPr lang="pt-BR" altLang="pt-BR" dirty="0" err="1">
                <a:solidFill>
                  <a:prstClr val="black"/>
                </a:solidFill>
              </a:rPr>
              <a:t>P</a:t>
            </a:r>
            <a:r>
              <a:rPr lang="pt-BR" altLang="pt-BR" baseline="30000" dirty="0" err="1">
                <a:solidFill>
                  <a:prstClr val="black"/>
                </a:solidFill>
              </a:rPr>
              <a:t>u</a:t>
            </a:r>
            <a:r>
              <a:rPr lang="pt-BR" altLang="pt-BR" baseline="-25000" dirty="0" err="1">
                <a:solidFill>
                  <a:prstClr val="black"/>
                </a:solidFill>
              </a:rPr>
              <a:t>v</a:t>
            </a:r>
            <a:r>
              <a:rPr lang="pt-BR" altLang="pt-BR" baseline="-25000" dirty="0">
                <a:solidFill>
                  <a:prstClr val="black"/>
                </a:solidFill>
              </a:rPr>
              <a:t> </a:t>
            </a:r>
            <a:r>
              <a:rPr lang="pt-BR" altLang="pt-BR" dirty="0">
                <a:solidFill>
                  <a:prstClr val="black"/>
                </a:solidFill>
              </a:rPr>
              <a:t>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</a:rPr>
              <a:t>OP = </a:t>
            </a:r>
            <a:r>
              <a:rPr lang="pt-BR" altLang="pt-BR" dirty="0" err="1">
                <a:solidFill>
                  <a:prstClr val="black"/>
                </a:solidFill>
              </a:rPr>
              <a:t>u.v</a:t>
            </a:r>
            <a:r>
              <a:rPr lang="pt-BR" altLang="pt-BR" dirty="0">
                <a:solidFill>
                  <a:prstClr val="black"/>
                </a:solidFill>
              </a:rPr>
              <a:t>   v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l-GR" altLang="pt-BR" dirty="0">
              <a:solidFill>
                <a:prstClr val="black"/>
              </a:solidFill>
            </a:endParaRPr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2228850" y="2632075"/>
            <a:ext cx="638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v.v</a:t>
            </a:r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 flipV="1">
            <a:off x="2195513" y="2647950"/>
            <a:ext cx="60960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847" name="AutoShape 6"/>
          <p:cNvSpPr>
            <a:spLocks/>
          </p:cNvSpPr>
          <p:nvPr/>
        </p:nvSpPr>
        <p:spPr bwMode="auto">
          <a:xfrm>
            <a:off x="2195513" y="2287588"/>
            <a:ext cx="71437" cy="803275"/>
          </a:xfrm>
          <a:prstGeom prst="leftBracket">
            <a:avLst>
              <a:gd name="adj" fmla="val 937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35848" name="AutoShape 7"/>
          <p:cNvSpPr>
            <a:spLocks/>
          </p:cNvSpPr>
          <p:nvPr/>
        </p:nvSpPr>
        <p:spPr bwMode="auto">
          <a:xfrm>
            <a:off x="2771775" y="2287588"/>
            <a:ext cx="71438" cy="801687"/>
          </a:xfrm>
          <a:prstGeom prst="rightBracket">
            <a:avLst>
              <a:gd name="adj" fmla="val 93518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35849" name="Line 8"/>
          <p:cNvSpPr>
            <a:spLocks noChangeShapeType="1"/>
          </p:cNvSpPr>
          <p:nvPr/>
        </p:nvSpPr>
        <p:spPr bwMode="auto">
          <a:xfrm>
            <a:off x="1571625" y="2214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850" name="Line 24"/>
          <p:cNvSpPr>
            <a:spLocks noChangeShapeType="1"/>
          </p:cNvSpPr>
          <p:nvPr/>
        </p:nvSpPr>
        <p:spPr bwMode="auto">
          <a:xfrm>
            <a:off x="2301875" y="27860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851" name="Line 25"/>
          <p:cNvSpPr>
            <a:spLocks noChangeShapeType="1"/>
          </p:cNvSpPr>
          <p:nvPr/>
        </p:nvSpPr>
        <p:spPr bwMode="auto">
          <a:xfrm>
            <a:off x="2589213" y="27860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852" name="Line 26"/>
          <p:cNvSpPr>
            <a:spLocks noChangeShapeType="1"/>
          </p:cNvSpPr>
          <p:nvPr/>
        </p:nvSpPr>
        <p:spPr bwMode="auto">
          <a:xfrm>
            <a:off x="2555875" y="22875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853" name="Line 27"/>
          <p:cNvSpPr>
            <a:spLocks noChangeShapeType="1"/>
          </p:cNvSpPr>
          <p:nvPr/>
        </p:nvSpPr>
        <p:spPr bwMode="auto">
          <a:xfrm>
            <a:off x="2268538" y="22875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854" name="Line 28"/>
          <p:cNvSpPr>
            <a:spLocks noChangeShapeType="1"/>
          </p:cNvSpPr>
          <p:nvPr/>
        </p:nvSpPr>
        <p:spPr bwMode="auto">
          <a:xfrm>
            <a:off x="2916238" y="228758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855" name="CaixaDeTexto 26"/>
          <p:cNvSpPr txBox="1">
            <a:spLocks noChangeArrowheads="1"/>
          </p:cNvSpPr>
          <p:nvPr/>
        </p:nvSpPr>
        <p:spPr bwMode="auto">
          <a:xfrm>
            <a:off x="1692275" y="4002088"/>
            <a:ext cx="16287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b="1">
                <a:solidFill>
                  <a:prstClr val="black"/>
                </a:solidFill>
              </a:rPr>
              <a:t>Escalar</a:t>
            </a:r>
            <a:endParaRPr lang="en-US" altLang="pt-BR" b="1">
              <a:solidFill>
                <a:prstClr val="black"/>
              </a:solidFill>
            </a:endParaRPr>
          </a:p>
        </p:txBody>
      </p:sp>
      <p:sp>
        <p:nvSpPr>
          <p:cNvPr id="35856" name="CaixaDeTexto 27"/>
          <p:cNvSpPr txBox="1">
            <a:spLocks noChangeArrowheads="1"/>
          </p:cNvSpPr>
          <p:nvPr/>
        </p:nvSpPr>
        <p:spPr bwMode="auto">
          <a:xfrm>
            <a:off x="3203575" y="3500438"/>
            <a:ext cx="12223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b="1">
                <a:solidFill>
                  <a:prstClr val="black"/>
                </a:solidFill>
              </a:rPr>
              <a:t>Vetor</a:t>
            </a:r>
            <a:endParaRPr lang="en-US" altLang="pt-BR" b="1">
              <a:solidFill>
                <a:prstClr val="black"/>
              </a:solidFill>
            </a:endParaRPr>
          </a:p>
        </p:txBody>
      </p:sp>
      <p:sp>
        <p:nvSpPr>
          <p:cNvPr id="35857" name="CaixaDeTexto 28"/>
          <p:cNvSpPr txBox="1">
            <a:spLocks noChangeArrowheads="1"/>
          </p:cNvSpPr>
          <p:nvPr/>
        </p:nvSpPr>
        <p:spPr bwMode="auto">
          <a:xfrm>
            <a:off x="5278438" y="2357438"/>
            <a:ext cx="10937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800" b="1">
                <a:solidFill>
                  <a:prstClr val="black"/>
                </a:solidFill>
                <a:sym typeface="Symbol" panose="05050102010706020507" pitchFamily="18" charset="2"/>
              </a:rPr>
              <a:t>Vetor</a:t>
            </a:r>
            <a:endParaRPr lang="en-US" altLang="pt-BR" sz="2800">
              <a:solidFill>
                <a:prstClr val="black"/>
              </a:solidFill>
            </a:endParaRPr>
          </a:p>
        </p:txBody>
      </p:sp>
      <p:sp>
        <p:nvSpPr>
          <p:cNvPr id="35858" name="AutoShape 19"/>
          <p:cNvSpPr>
            <a:spLocks noChangeArrowheads="1"/>
          </p:cNvSpPr>
          <p:nvPr/>
        </p:nvSpPr>
        <p:spPr bwMode="auto">
          <a:xfrm>
            <a:off x="2239963" y="3141663"/>
            <a:ext cx="504825" cy="1008062"/>
          </a:xfrm>
          <a:prstGeom prst="downArrow">
            <a:avLst>
              <a:gd name="adj1" fmla="val 50000"/>
              <a:gd name="adj2" fmla="val 49921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859" name="AutoShape 20"/>
          <p:cNvSpPr>
            <a:spLocks noChangeArrowheads="1"/>
          </p:cNvSpPr>
          <p:nvPr/>
        </p:nvSpPr>
        <p:spPr bwMode="auto">
          <a:xfrm rot="-1597581">
            <a:off x="3095625" y="2679700"/>
            <a:ext cx="576263" cy="941388"/>
          </a:xfrm>
          <a:prstGeom prst="downArrow">
            <a:avLst>
              <a:gd name="adj1" fmla="val 44917"/>
              <a:gd name="adj2" fmla="val 67258"/>
            </a:avLst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860" name="AutoShape 21"/>
          <p:cNvSpPr>
            <a:spLocks/>
          </p:cNvSpPr>
          <p:nvPr/>
        </p:nvSpPr>
        <p:spPr bwMode="auto">
          <a:xfrm>
            <a:off x="4140200" y="2060575"/>
            <a:ext cx="936625" cy="1223963"/>
          </a:xfrm>
          <a:prstGeom prst="rightBrace">
            <a:avLst>
              <a:gd name="adj1" fmla="val 10890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5861" name="AutoShape 22"/>
          <p:cNvSpPr>
            <a:spLocks noChangeArrowheads="1"/>
          </p:cNvSpPr>
          <p:nvPr/>
        </p:nvSpPr>
        <p:spPr bwMode="auto">
          <a:xfrm>
            <a:off x="4356100" y="4005263"/>
            <a:ext cx="4464050" cy="2303462"/>
          </a:xfrm>
          <a:prstGeom prst="irregularSeal1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b="1">
                <a:solidFill>
                  <a:prstClr val="black"/>
                </a:solidFill>
                <a:latin typeface="Arial" panose="020B0604020202020204" pitchFamily="34" charset="0"/>
              </a:rPr>
              <a:t>Importante!!!</a:t>
            </a:r>
          </a:p>
        </p:txBody>
      </p:sp>
    </p:spTree>
    <p:extLst>
      <p:ext uri="{BB962C8B-B14F-4D97-AF65-F5344CB8AC3E}">
        <p14:creationId xmlns:p14="http://schemas.microsoft.com/office/powerpoint/2010/main" val="6589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7C3ECE7-A722-4268-BF54-4EF323F4A926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Projeção de Vetores</a:t>
            </a:r>
            <a:endParaRPr lang="pt-BR" sz="4000" smtClean="0"/>
          </a:p>
        </p:txBody>
      </p:sp>
      <p:sp>
        <p:nvSpPr>
          <p:cNvPr id="36868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>
                <a:solidFill>
                  <a:prstClr val="black"/>
                </a:solidFill>
              </a:rPr>
              <a:t>Exemplo 1: A projeção do vetor u=(2,1) sobre o vetor v=(4, -1) é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>
                <a:solidFill>
                  <a:prstClr val="black"/>
                </a:solidFill>
              </a:rPr>
              <a:t>P</a:t>
            </a:r>
            <a:r>
              <a:rPr lang="pt-BR" altLang="pt-BR" baseline="30000">
                <a:solidFill>
                  <a:prstClr val="black"/>
                </a:solidFill>
              </a:rPr>
              <a:t>u</a:t>
            </a:r>
            <a:r>
              <a:rPr lang="pt-BR" altLang="pt-BR" baseline="-25000">
                <a:solidFill>
                  <a:prstClr val="black"/>
                </a:solidFill>
              </a:rPr>
              <a:t>v</a:t>
            </a:r>
            <a:r>
              <a:rPr lang="pt-BR" altLang="pt-BR">
                <a:solidFill>
                  <a:prstClr val="black"/>
                </a:solidFill>
              </a:rPr>
              <a:t> = (2, 1).(4, -1)  (4, -1) = 7  (4, -1)</a:t>
            </a:r>
            <a:endParaRPr lang="pt-BR" altLang="pt-BR" baseline="-25000">
              <a:solidFill>
                <a:prstClr val="black"/>
              </a:solidFill>
            </a:endParaRP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l-GR" altLang="pt-BR">
              <a:solidFill>
                <a:prstClr val="black"/>
              </a:solidFill>
            </a:endParaRPr>
          </a:p>
        </p:txBody>
      </p:sp>
      <p:sp>
        <p:nvSpPr>
          <p:cNvPr id="36869" name="Line 21"/>
          <p:cNvSpPr>
            <a:spLocks noChangeShapeType="1"/>
          </p:cNvSpPr>
          <p:nvPr/>
        </p:nvSpPr>
        <p:spPr bwMode="auto">
          <a:xfrm flipV="1">
            <a:off x="2268538" y="3213100"/>
            <a:ext cx="172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6870" name="Line 23"/>
          <p:cNvSpPr>
            <a:spLocks noChangeShapeType="1"/>
          </p:cNvSpPr>
          <p:nvPr/>
        </p:nvSpPr>
        <p:spPr bwMode="auto">
          <a:xfrm>
            <a:off x="5219700" y="3141663"/>
            <a:ext cx="43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6871" name="Text Box 24"/>
          <p:cNvSpPr txBox="1">
            <a:spLocks noChangeArrowheads="1"/>
          </p:cNvSpPr>
          <p:nvPr/>
        </p:nvSpPr>
        <p:spPr bwMode="auto">
          <a:xfrm>
            <a:off x="2124075" y="3213100"/>
            <a:ext cx="37973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(4,-1).(4,-1)             17</a:t>
            </a:r>
          </a:p>
        </p:txBody>
      </p:sp>
      <p:sp>
        <p:nvSpPr>
          <p:cNvPr id="36872" name="Text Box 25"/>
          <p:cNvSpPr txBox="1">
            <a:spLocks noChangeArrowheads="1"/>
          </p:cNvSpPr>
          <p:nvPr/>
        </p:nvSpPr>
        <p:spPr bwMode="auto">
          <a:xfrm>
            <a:off x="1177925" y="4202113"/>
            <a:ext cx="5022850" cy="1320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Re-lembrando…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2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(2, 1).(4, -1) = 2*4 + 1*(-1) = 8 – 1 = 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(4, -1).(4, -1) = 4*4 + (-1)*(-1) = 16 + 1 = 17</a:t>
            </a:r>
          </a:p>
        </p:txBody>
      </p:sp>
      <p:sp>
        <p:nvSpPr>
          <p:cNvPr id="36873" name="AutoShape 11"/>
          <p:cNvSpPr>
            <a:spLocks noChangeArrowheads="1"/>
          </p:cNvSpPr>
          <p:nvPr/>
        </p:nvSpPr>
        <p:spPr bwMode="auto">
          <a:xfrm>
            <a:off x="2195513" y="2708275"/>
            <a:ext cx="1871662" cy="1152525"/>
          </a:xfrm>
          <a:prstGeom prst="bracketPair">
            <a:avLst>
              <a:gd name="adj" fmla="val 16667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971600" y="2708275"/>
            <a:ext cx="7715200" cy="309698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prstClr val="black"/>
              </a:solidFill>
            </a:endParaRPr>
          </a:p>
        </p:txBody>
      </p:sp>
      <p:sp>
        <p:nvSpPr>
          <p:cNvPr id="24" name="Rectangle 3"/>
          <p:cNvSpPr>
            <a:spLocks/>
          </p:cNvSpPr>
          <p:nvPr/>
        </p:nvSpPr>
        <p:spPr bwMode="auto">
          <a:xfrm>
            <a:off x="894968" y="306896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</a:rPr>
              <a:t>Relembrando </a:t>
            </a:r>
            <a:r>
              <a:rPr lang="pt-BR" altLang="pt-BR" dirty="0" err="1">
                <a:solidFill>
                  <a:prstClr val="black"/>
                </a:solidFill>
              </a:rPr>
              <a:t>P</a:t>
            </a:r>
            <a:r>
              <a:rPr lang="pt-BR" altLang="pt-BR" baseline="30000" dirty="0" err="1">
                <a:solidFill>
                  <a:prstClr val="black"/>
                </a:solidFill>
              </a:rPr>
              <a:t>u</a:t>
            </a:r>
            <a:r>
              <a:rPr lang="pt-BR" altLang="pt-BR" baseline="-25000" dirty="0" err="1">
                <a:solidFill>
                  <a:prstClr val="black"/>
                </a:solidFill>
              </a:rPr>
              <a:t>v</a:t>
            </a:r>
            <a:r>
              <a:rPr lang="pt-BR" altLang="pt-BR" baseline="-25000" dirty="0">
                <a:solidFill>
                  <a:prstClr val="black"/>
                </a:solidFill>
              </a:rPr>
              <a:t> </a:t>
            </a:r>
            <a:r>
              <a:rPr lang="pt-BR" altLang="pt-BR" dirty="0">
                <a:solidFill>
                  <a:prstClr val="black"/>
                </a:solidFill>
              </a:rPr>
              <a:t>: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 err="1">
                <a:solidFill>
                  <a:prstClr val="black"/>
                </a:solidFill>
              </a:rPr>
              <a:t>P</a:t>
            </a:r>
            <a:r>
              <a:rPr lang="pt-BR" altLang="pt-BR" baseline="30000" dirty="0" err="1">
                <a:solidFill>
                  <a:prstClr val="black"/>
                </a:solidFill>
              </a:rPr>
              <a:t>u</a:t>
            </a:r>
            <a:r>
              <a:rPr lang="pt-BR" altLang="pt-BR" baseline="-25000" dirty="0" err="1">
                <a:solidFill>
                  <a:prstClr val="black"/>
                </a:solidFill>
              </a:rPr>
              <a:t>v</a:t>
            </a:r>
            <a:r>
              <a:rPr lang="pt-BR" altLang="pt-BR" dirty="0">
                <a:solidFill>
                  <a:prstClr val="black"/>
                </a:solidFill>
              </a:rPr>
              <a:t> = </a:t>
            </a:r>
            <a:r>
              <a:rPr lang="pt-BR" altLang="pt-BR" dirty="0" err="1">
                <a:solidFill>
                  <a:prstClr val="black"/>
                </a:solidFill>
              </a:rPr>
              <a:t>u.v</a:t>
            </a:r>
            <a:r>
              <a:rPr lang="pt-BR" altLang="pt-BR" dirty="0">
                <a:solidFill>
                  <a:prstClr val="black"/>
                </a:solidFill>
              </a:rPr>
              <a:t>   v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endParaRPr lang="el-GR" altLang="pt-BR" dirty="0">
              <a:solidFill>
                <a:prstClr val="black"/>
              </a:solidFill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2439605" y="4072260"/>
            <a:ext cx="638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8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v.v</a:t>
            </a:r>
          </a:p>
        </p:txBody>
      </p:sp>
      <p:sp>
        <p:nvSpPr>
          <p:cNvPr id="26" name="Line 5"/>
          <p:cNvSpPr>
            <a:spLocks noChangeShapeType="1"/>
          </p:cNvSpPr>
          <p:nvPr/>
        </p:nvSpPr>
        <p:spPr bwMode="auto">
          <a:xfrm flipV="1">
            <a:off x="2406268" y="4088135"/>
            <a:ext cx="609600" cy="9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27" name="AutoShape 6"/>
          <p:cNvSpPr>
            <a:spLocks/>
          </p:cNvSpPr>
          <p:nvPr/>
        </p:nvSpPr>
        <p:spPr bwMode="auto">
          <a:xfrm>
            <a:off x="2406268" y="3727773"/>
            <a:ext cx="71437" cy="803275"/>
          </a:xfrm>
          <a:prstGeom prst="leftBracket">
            <a:avLst>
              <a:gd name="adj" fmla="val 93704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28" name="AutoShape 7"/>
          <p:cNvSpPr>
            <a:spLocks/>
          </p:cNvSpPr>
          <p:nvPr/>
        </p:nvSpPr>
        <p:spPr bwMode="auto">
          <a:xfrm>
            <a:off x="2982530" y="3727773"/>
            <a:ext cx="71438" cy="801687"/>
          </a:xfrm>
          <a:prstGeom prst="rightBracket">
            <a:avLst>
              <a:gd name="adj" fmla="val 93518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pt-BR" sz="1200">
              <a:solidFill>
                <a:srgbClr val="898989"/>
              </a:solidFill>
            </a:endParaRPr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>
            <a:off x="2512630" y="422624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1" name="Line 25"/>
          <p:cNvSpPr>
            <a:spLocks noChangeShapeType="1"/>
          </p:cNvSpPr>
          <p:nvPr/>
        </p:nvSpPr>
        <p:spPr bwMode="auto">
          <a:xfrm>
            <a:off x="2799968" y="422624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2766630" y="372777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3" name="Line 27"/>
          <p:cNvSpPr>
            <a:spLocks noChangeShapeType="1"/>
          </p:cNvSpPr>
          <p:nvPr/>
        </p:nvSpPr>
        <p:spPr bwMode="auto">
          <a:xfrm>
            <a:off x="2479293" y="372777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4" name="Line 28"/>
          <p:cNvSpPr>
            <a:spLocks noChangeShapeType="1"/>
          </p:cNvSpPr>
          <p:nvPr/>
        </p:nvSpPr>
        <p:spPr bwMode="auto">
          <a:xfrm>
            <a:off x="3126993" y="372777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75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4" grpId="0"/>
      <p:bldP spid="25" grpId="0"/>
      <p:bldP spid="26" grpId="0" animBg="1"/>
      <p:bldP spid="27" grpId="0" animBg="1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Número de Slide 5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EB2C0B1-EBB0-4A91-9328-BAEE8FE9F48E}" type="slidenum">
              <a:rPr lang="pt-BR" altLang="pt-BR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pt-BR" altLang="pt-BR" sz="1200">
              <a:solidFill>
                <a:srgbClr val="898989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pt-BR" sz="4000" smtClean="0"/>
              <a:t>O Plano</a:t>
            </a:r>
            <a:br>
              <a:rPr lang="pt-BR" sz="4000" smtClean="0"/>
            </a:br>
            <a:r>
              <a:rPr lang="pt-BR" sz="3200" smtClean="0"/>
              <a:t>Projeção de Vetores</a:t>
            </a:r>
            <a:endParaRPr lang="pt-BR" sz="4000" smtClean="0"/>
          </a:p>
        </p:txBody>
      </p:sp>
      <p:sp>
        <p:nvSpPr>
          <p:cNvPr id="37892" name="Rectangle 3"/>
          <p:cNvSpPr>
            <a:spLocks/>
          </p:cNvSpPr>
          <p:nvPr/>
        </p:nvSpPr>
        <p:spPr bwMode="auto">
          <a:xfrm>
            <a:off x="684213" y="162877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</a:rPr>
              <a:t>Exemplo 2: Calcule o ângulo entre </a:t>
            </a:r>
            <a:r>
              <a:rPr lang="pt-BR" altLang="pt-BR" i="1" dirty="0" err="1">
                <a:solidFill>
                  <a:prstClr val="black"/>
                </a:solidFill>
              </a:rPr>
              <a:t>u+v</a:t>
            </a:r>
            <a:r>
              <a:rPr lang="pt-BR" altLang="pt-BR" dirty="0">
                <a:solidFill>
                  <a:prstClr val="black"/>
                </a:solidFill>
              </a:rPr>
              <a:t> e </a:t>
            </a:r>
            <a:r>
              <a:rPr lang="pt-BR" altLang="pt-BR" i="1" dirty="0" err="1">
                <a:solidFill>
                  <a:prstClr val="black"/>
                </a:solidFill>
              </a:rPr>
              <a:t>u-v</a:t>
            </a:r>
            <a:r>
              <a:rPr lang="pt-BR" altLang="pt-BR" dirty="0">
                <a:solidFill>
                  <a:prstClr val="black"/>
                </a:solidFill>
              </a:rPr>
              <a:t>, sabendo que ||u|| = √3 , ||v||=1 e que o ângulo entre </a:t>
            </a:r>
            <a:r>
              <a:rPr lang="pt-BR" altLang="pt-BR" i="1" dirty="0">
                <a:solidFill>
                  <a:prstClr val="black"/>
                </a:solidFill>
              </a:rPr>
              <a:t>u</a:t>
            </a:r>
            <a:r>
              <a:rPr lang="pt-BR" altLang="pt-BR" dirty="0">
                <a:solidFill>
                  <a:prstClr val="black"/>
                </a:solidFill>
              </a:rPr>
              <a:t> e </a:t>
            </a:r>
            <a:r>
              <a:rPr lang="pt-BR" altLang="pt-BR" i="1" dirty="0">
                <a:solidFill>
                  <a:prstClr val="black"/>
                </a:solidFill>
              </a:rPr>
              <a:t>v</a:t>
            </a:r>
            <a:r>
              <a:rPr lang="pt-BR" altLang="pt-BR" dirty="0">
                <a:solidFill>
                  <a:prstClr val="black"/>
                </a:solidFill>
              </a:rPr>
              <a:t> é 30º</a:t>
            </a:r>
          </a:p>
          <a:p>
            <a:pPr lvl="1" fontAlgn="base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pt-BR" altLang="pt-BR" dirty="0">
                <a:solidFill>
                  <a:prstClr val="black"/>
                </a:solidFill>
              </a:rPr>
              <a:t>Seja </a:t>
            </a:r>
            <a:r>
              <a:rPr lang="el-GR" altLang="pt-BR" dirty="0">
                <a:solidFill>
                  <a:prstClr val="black"/>
                </a:solidFill>
              </a:rPr>
              <a:t>θ</a:t>
            </a:r>
            <a:r>
              <a:rPr lang="pt-BR" altLang="pt-BR" dirty="0">
                <a:solidFill>
                  <a:prstClr val="black"/>
                </a:solidFill>
              </a:rPr>
              <a:t> o ângulo entre </a:t>
            </a:r>
            <a:r>
              <a:rPr lang="pt-BR" altLang="pt-BR" i="1" dirty="0" err="1">
                <a:solidFill>
                  <a:prstClr val="black"/>
                </a:solidFill>
              </a:rPr>
              <a:t>u+v</a:t>
            </a:r>
            <a:r>
              <a:rPr lang="pt-BR" altLang="pt-BR" dirty="0">
                <a:solidFill>
                  <a:prstClr val="black"/>
                </a:solidFill>
              </a:rPr>
              <a:t> e </a:t>
            </a:r>
            <a:r>
              <a:rPr lang="pt-BR" altLang="pt-BR" i="1" dirty="0" err="1">
                <a:solidFill>
                  <a:prstClr val="black"/>
                </a:solidFill>
              </a:rPr>
              <a:t>u-v</a:t>
            </a:r>
            <a:r>
              <a:rPr lang="pt-BR" altLang="pt-BR" dirty="0">
                <a:solidFill>
                  <a:prstClr val="black"/>
                </a:solidFill>
              </a:rPr>
              <a:t>, então: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</a:rPr>
              <a:t>cos </a:t>
            </a:r>
            <a:r>
              <a:rPr lang="el-GR" altLang="pt-BR" dirty="0">
                <a:solidFill>
                  <a:prstClr val="black"/>
                </a:solidFill>
              </a:rPr>
              <a:t>θ</a:t>
            </a:r>
            <a:r>
              <a:rPr lang="pt-BR" altLang="pt-BR" dirty="0">
                <a:solidFill>
                  <a:prstClr val="black"/>
                </a:solidFill>
              </a:rPr>
              <a:t> = (u + v).(u – v)      =     </a:t>
            </a:r>
            <a:r>
              <a:rPr lang="pt-BR" altLang="pt-BR" dirty="0" err="1">
                <a:solidFill>
                  <a:prstClr val="black"/>
                </a:solidFill>
              </a:rPr>
              <a:t>u.u</a:t>
            </a:r>
            <a:r>
              <a:rPr lang="pt-BR" altLang="pt-BR" dirty="0">
                <a:solidFill>
                  <a:prstClr val="black"/>
                </a:solidFill>
              </a:rPr>
              <a:t> – </a:t>
            </a:r>
            <a:r>
              <a:rPr lang="pt-BR" altLang="pt-BR" dirty="0" err="1">
                <a:solidFill>
                  <a:prstClr val="black"/>
                </a:solidFill>
              </a:rPr>
              <a:t>v.v</a:t>
            </a:r>
            <a:endParaRPr lang="pt-BR" altLang="pt-BR" dirty="0">
              <a:solidFill>
                <a:prstClr val="black"/>
              </a:solidFill>
            </a:endParaRPr>
          </a:p>
          <a:p>
            <a:pPr lvl="2" fontAlgn="base">
              <a:spcAft>
                <a:spcPct val="0"/>
              </a:spcAft>
            </a:pPr>
            <a:endParaRPr lang="pt-BR" altLang="pt-BR" dirty="0">
              <a:solidFill>
                <a:prstClr val="black"/>
              </a:solidFill>
            </a:endParaRPr>
          </a:p>
          <a:p>
            <a:pPr lvl="2" fontAlgn="base">
              <a:spcAft>
                <a:spcPct val="0"/>
              </a:spcAft>
            </a:pPr>
            <a:r>
              <a:rPr lang="pt-BR" altLang="pt-BR" dirty="0" err="1">
                <a:solidFill>
                  <a:prstClr val="black"/>
                </a:solidFill>
              </a:rPr>
              <a:t>u.u</a:t>
            </a:r>
            <a:r>
              <a:rPr lang="pt-BR" altLang="pt-BR" dirty="0">
                <a:solidFill>
                  <a:prstClr val="black"/>
                </a:solidFill>
              </a:rPr>
              <a:t> = ||u||</a:t>
            </a:r>
            <a:r>
              <a:rPr lang="pt-BR" altLang="pt-BR" baseline="30000" dirty="0">
                <a:solidFill>
                  <a:prstClr val="black"/>
                </a:solidFill>
              </a:rPr>
              <a:t>2</a:t>
            </a:r>
            <a:r>
              <a:rPr lang="pt-BR" altLang="pt-BR" dirty="0">
                <a:solidFill>
                  <a:prstClr val="black"/>
                </a:solidFill>
              </a:rPr>
              <a:t> = (√3)</a:t>
            </a:r>
            <a:r>
              <a:rPr lang="pt-BR" altLang="pt-BR" baseline="30000" dirty="0">
                <a:solidFill>
                  <a:prstClr val="black"/>
                </a:solidFill>
              </a:rPr>
              <a:t>2</a:t>
            </a:r>
            <a:r>
              <a:rPr lang="pt-BR" altLang="pt-BR" dirty="0">
                <a:solidFill>
                  <a:prstClr val="black"/>
                </a:solidFill>
              </a:rPr>
              <a:t> = 3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 err="1">
                <a:solidFill>
                  <a:prstClr val="black"/>
                </a:solidFill>
              </a:rPr>
              <a:t>v.v</a:t>
            </a:r>
            <a:r>
              <a:rPr lang="pt-BR" altLang="pt-BR" dirty="0">
                <a:solidFill>
                  <a:prstClr val="black"/>
                </a:solidFill>
              </a:rPr>
              <a:t> = ||v||</a:t>
            </a:r>
            <a:r>
              <a:rPr lang="pt-BR" altLang="pt-BR" baseline="30000" dirty="0">
                <a:solidFill>
                  <a:prstClr val="black"/>
                </a:solidFill>
              </a:rPr>
              <a:t>2</a:t>
            </a:r>
            <a:r>
              <a:rPr lang="pt-BR" altLang="pt-BR" dirty="0">
                <a:solidFill>
                  <a:prstClr val="black"/>
                </a:solidFill>
              </a:rPr>
              <a:t> = 1</a:t>
            </a:r>
            <a:r>
              <a:rPr lang="pt-BR" altLang="pt-BR" baseline="30000" dirty="0">
                <a:solidFill>
                  <a:prstClr val="black"/>
                </a:solidFill>
              </a:rPr>
              <a:t>2</a:t>
            </a:r>
            <a:r>
              <a:rPr lang="pt-BR" altLang="pt-BR" dirty="0">
                <a:solidFill>
                  <a:prstClr val="black"/>
                </a:solidFill>
              </a:rPr>
              <a:t> = 1</a:t>
            </a:r>
          </a:p>
          <a:p>
            <a:pPr lvl="2" fontAlgn="base">
              <a:spcAft>
                <a:spcPct val="0"/>
              </a:spcAft>
            </a:pPr>
            <a:r>
              <a:rPr lang="pt-BR" altLang="pt-BR" dirty="0">
                <a:solidFill>
                  <a:prstClr val="black"/>
                </a:solidFill>
              </a:rPr>
              <a:t>cos </a:t>
            </a:r>
            <a:r>
              <a:rPr lang="el-GR" altLang="pt-BR" dirty="0">
                <a:solidFill>
                  <a:prstClr val="black"/>
                </a:solidFill>
              </a:rPr>
              <a:t>θ</a:t>
            </a:r>
            <a:r>
              <a:rPr lang="pt-BR" altLang="pt-BR" dirty="0">
                <a:solidFill>
                  <a:prstClr val="black"/>
                </a:solidFill>
              </a:rPr>
              <a:t> =           2</a:t>
            </a:r>
            <a:endParaRPr lang="el-GR" altLang="pt-BR" dirty="0">
              <a:solidFill>
                <a:prstClr val="black"/>
              </a:solidFill>
            </a:endParaRPr>
          </a:p>
        </p:txBody>
      </p:sp>
      <p:sp>
        <p:nvSpPr>
          <p:cNvPr id="37893" name="Line 12"/>
          <p:cNvSpPr>
            <a:spLocks noChangeShapeType="1"/>
          </p:cNvSpPr>
          <p:nvPr/>
        </p:nvSpPr>
        <p:spPr bwMode="auto">
          <a:xfrm>
            <a:off x="2771775" y="4149725"/>
            <a:ext cx="180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894" name="Line 13"/>
          <p:cNvSpPr>
            <a:spLocks noChangeShapeType="1"/>
          </p:cNvSpPr>
          <p:nvPr/>
        </p:nvSpPr>
        <p:spPr bwMode="auto">
          <a:xfrm>
            <a:off x="5148263" y="4149725"/>
            <a:ext cx="18002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895" name="Text Box 14"/>
          <p:cNvSpPr txBox="1">
            <a:spLocks noChangeArrowheads="1"/>
          </p:cNvSpPr>
          <p:nvPr/>
        </p:nvSpPr>
        <p:spPr bwMode="auto">
          <a:xfrm>
            <a:off x="2627313" y="4076700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||u + v|| ||u – v||</a:t>
            </a:r>
          </a:p>
        </p:txBody>
      </p:sp>
      <p:sp>
        <p:nvSpPr>
          <p:cNvPr id="37896" name="Text Box 15"/>
          <p:cNvSpPr txBox="1">
            <a:spLocks noChangeArrowheads="1"/>
          </p:cNvSpPr>
          <p:nvPr/>
        </p:nvSpPr>
        <p:spPr bwMode="auto">
          <a:xfrm>
            <a:off x="5076825" y="4076700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||u + v|| ||u – v||</a:t>
            </a:r>
          </a:p>
        </p:txBody>
      </p:sp>
      <p:sp>
        <p:nvSpPr>
          <p:cNvPr id="37897" name="Line 16"/>
          <p:cNvSpPr>
            <a:spLocks noChangeShapeType="1"/>
          </p:cNvSpPr>
          <p:nvPr/>
        </p:nvSpPr>
        <p:spPr bwMode="auto">
          <a:xfrm>
            <a:off x="4859338" y="22764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898" name="Line 17"/>
          <p:cNvSpPr>
            <a:spLocks noChangeShapeType="1"/>
          </p:cNvSpPr>
          <p:nvPr/>
        </p:nvSpPr>
        <p:spPr bwMode="auto">
          <a:xfrm>
            <a:off x="3924300" y="46529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899" name="Line 18"/>
          <p:cNvSpPr>
            <a:spLocks noChangeShapeType="1"/>
          </p:cNvSpPr>
          <p:nvPr/>
        </p:nvSpPr>
        <p:spPr bwMode="auto">
          <a:xfrm>
            <a:off x="2987675" y="5805488"/>
            <a:ext cx="20161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00" name="Text Box 19"/>
          <p:cNvSpPr txBox="1">
            <a:spLocks noChangeArrowheads="1"/>
          </p:cNvSpPr>
          <p:nvPr/>
        </p:nvSpPr>
        <p:spPr bwMode="auto">
          <a:xfrm>
            <a:off x="2843213" y="5780088"/>
            <a:ext cx="2232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pt-BR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||u + v|| ||u – v||</a:t>
            </a:r>
          </a:p>
        </p:txBody>
      </p:sp>
      <p:sp>
        <p:nvSpPr>
          <p:cNvPr id="37901" name="Line 24"/>
          <p:cNvSpPr>
            <a:spLocks noChangeShapeType="1"/>
          </p:cNvSpPr>
          <p:nvPr/>
        </p:nvSpPr>
        <p:spPr bwMode="auto">
          <a:xfrm>
            <a:off x="6804025" y="17732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02" name="Line 25"/>
          <p:cNvSpPr>
            <a:spLocks noChangeShapeType="1"/>
          </p:cNvSpPr>
          <p:nvPr/>
        </p:nvSpPr>
        <p:spPr bwMode="auto">
          <a:xfrm>
            <a:off x="7235825" y="17732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03" name="Line 26"/>
          <p:cNvSpPr>
            <a:spLocks noChangeShapeType="1"/>
          </p:cNvSpPr>
          <p:nvPr/>
        </p:nvSpPr>
        <p:spPr bwMode="auto">
          <a:xfrm>
            <a:off x="5724525" y="22764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04" name="Line 27"/>
          <p:cNvSpPr>
            <a:spLocks noChangeShapeType="1"/>
          </p:cNvSpPr>
          <p:nvPr/>
        </p:nvSpPr>
        <p:spPr bwMode="auto">
          <a:xfrm>
            <a:off x="3708400" y="22764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05" name="Line 30"/>
          <p:cNvSpPr>
            <a:spLocks noChangeShapeType="1"/>
          </p:cNvSpPr>
          <p:nvPr/>
        </p:nvSpPr>
        <p:spPr bwMode="auto">
          <a:xfrm>
            <a:off x="3346450" y="2781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06" name="Line 31"/>
          <p:cNvSpPr>
            <a:spLocks noChangeShapeType="1"/>
          </p:cNvSpPr>
          <p:nvPr/>
        </p:nvSpPr>
        <p:spPr bwMode="auto">
          <a:xfrm>
            <a:off x="3924300" y="27813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07" name="Line 32"/>
          <p:cNvSpPr>
            <a:spLocks noChangeShapeType="1"/>
          </p:cNvSpPr>
          <p:nvPr/>
        </p:nvSpPr>
        <p:spPr bwMode="auto">
          <a:xfrm>
            <a:off x="4643438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08" name="Line 33"/>
          <p:cNvSpPr>
            <a:spLocks noChangeShapeType="1"/>
          </p:cNvSpPr>
          <p:nvPr/>
        </p:nvSpPr>
        <p:spPr bwMode="auto">
          <a:xfrm>
            <a:off x="4932363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09" name="Line 34"/>
          <p:cNvSpPr>
            <a:spLocks noChangeShapeType="1"/>
          </p:cNvSpPr>
          <p:nvPr/>
        </p:nvSpPr>
        <p:spPr bwMode="auto">
          <a:xfrm>
            <a:off x="5435600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10" name="Line 35"/>
          <p:cNvSpPr>
            <a:spLocks noChangeShapeType="1"/>
          </p:cNvSpPr>
          <p:nvPr/>
        </p:nvSpPr>
        <p:spPr bwMode="auto">
          <a:xfrm>
            <a:off x="6011863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11" name="Line 36"/>
          <p:cNvSpPr>
            <a:spLocks noChangeShapeType="1"/>
          </p:cNvSpPr>
          <p:nvPr/>
        </p:nvSpPr>
        <p:spPr bwMode="auto">
          <a:xfrm>
            <a:off x="6227763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12" name="Line 37"/>
          <p:cNvSpPr>
            <a:spLocks noChangeShapeType="1"/>
          </p:cNvSpPr>
          <p:nvPr/>
        </p:nvSpPr>
        <p:spPr bwMode="auto">
          <a:xfrm>
            <a:off x="6877050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13" name="Line 38"/>
          <p:cNvSpPr>
            <a:spLocks noChangeShapeType="1"/>
          </p:cNvSpPr>
          <p:nvPr/>
        </p:nvSpPr>
        <p:spPr bwMode="auto">
          <a:xfrm>
            <a:off x="6372225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14" name="Line 39"/>
          <p:cNvSpPr>
            <a:spLocks noChangeShapeType="1"/>
          </p:cNvSpPr>
          <p:nvPr/>
        </p:nvSpPr>
        <p:spPr bwMode="auto">
          <a:xfrm>
            <a:off x="5580063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15" name="Line 40"/>
          <p:cNvSpPr>
            <a:spLocks noChangeShapeType="1"/>
          </p:cNvSpPr>
          <p:nvPr/>
        </p:nvSpPr>
        <p:spPr bwMode="auto">
          <a:xfrm>
            <a:off x="5292725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16" name="Line 41"/>
          <p:cNvSpPr>
            <a:spLocks noChangeShapeType="1"/>
          </p:cNvSpPr>
          <p:nvPr/>
        </p:nvSpPr>
        <p:spPr bwMode="auto">
          <a:xfrm>
            <a:off x="5364163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17" name="Line 42"/>
          <p:cNvSpPr>
            <a:spLocks noChangeShapeType="1"/>
          </p:cNvSpPr>
          <p:nvPr/>
        </p:nvSpPr>
        <p:spPr bwMode="auto">
          <a:xfrm>
            <a:off x="5508625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18" name="Line 43"/>
          <p:cNvSpPr>
            <a:spLocks noChangeShapeType="1"/>
          </p:cNvSpPr>
          <p:nvPr/>
        </p:nvSpPr>
        <p:spPr bwMode="auto">
          <a:xfrm>
            <a:off x="4140200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19" name="Line 44"/>
          <p:cNvSpPr>
            <a:spLocks noChangeShapeType="1"/>
          </p:cNvSpPr>
          <p:nvPr/>
        </p:nvSpPr>
        <p:spPr bwMode="auto">
          <a:xfrm>
            <a:off x="3708400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20" name="Line 45"/>
          <p:cNvSpPr>
            <a:spLocks noChangeShapeType="1"/>
          </p:cNvSpPr>
          <p:nvPr/>
        </p:nvSpPr>
        <p:spPr bwMode="auto">
          <a:xfrm>
            <a:off x="3348038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21" name="Line 46"/>
          <p:cNvSpPr>
            <a:spLocks noChangeShapeType="1"/>
          </p:cNvSpPr>
          <p:nvPr/>
        </p:nvSpPr>
        <p:spPr bwMode="auto">
          <a:xfrm>
            <a:off x="2916238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22" name="Line 47"/>
          <p:cNvSpPr>
            <a:spLocks noChangeShapeType="1"/>
          </p:cNvSpPr>
          <p:nvPr/>
        </p:nvSpPr>
        <p:spPr bwMode="auto">
          <a:xfrm>
            <a:off x="2843213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23" name="Line 48"/>
          <p:cNvSpPr>
            <a:spLocks noChangeShapeType="1"/>
          </p:cNvSpPr>
          <p:nvPr/>
        </p:nvSpPr>
        <p:spPr bwMode="auto">
          <a:xfrm>
            <a:off x="3348038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24" name="Line 49"/>
          <p:cNvSpPr>
            <a:spLocks noChangeShapeType="1"/>
          </p:cNvSpPr>
          <p:nvPr/>
        </p:nvSpPr>
        <p:spPr bwMode="auto">
          <a:xfrm>
            <a:off x="3924300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25" name="Line 50"/>
          <p:cNvSpPr>
            <a:spLocks noChangeShapeType="1"/>
          </p:cNvSpPr>
          <p:nvPr/>
        </p:nvSpPr>
        <p:spPr bwMode="auto">
          <a:xfrm>
            <a:off x="4427538" y="42211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26" name="Line 51"/>
          <p:cNvSpPr>
            <a:spLocks noChangeShapeType="1"/>
          </p:cNvSpPr>
          <p:nvPr/>
        </p:nvSpPr>
        <p:spPr bwMode="auto">
          <a:xfrm>
            <a:off x="2843213" y="46529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27" name="Line 52"/>
          <p:cNvSpPr>
            <a:spLocks noChangeShapeType="1"/>
          </p:cNvSpPr>
          <p:nvPr/>
        </p:nvSpPr>
        <p:spPr bwMode="auto">
          <a:xfrm>
            <a:off x="2771775" y="50847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28" name="Line 53"/>
          <p:cNvSpPr>
            <a:spLocks noChangeShapeType="1"/>
          </p:cNvSpPr>
          <p:nvPr/>
        </p:nvSpPr>
        <p:spPr bwMode="auto">
          <a:xfrm>
            <a:off x="2124075" y="50847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29" name="Line 54"/>
          <p:cNvSpPr>
            <a:spLocks noChangeShapeType="1"/>
          </p:cNvSpPr>
          <p:nvPr/>
        </p:nvSpPr>
        <p:spPr bwMode="auto">
          <a:xfrm>
            <a:off x="1835150" y="50847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30" name="Line 55"/>
          <p:cNvSpPr>
            <a:spLocks noChangeShapeType="1"/>
          </p:cNvSpPr>
          <p:nvPr/>
        </p:nvSpPr>
        <p:spPr bwMode="auto">
          <a:xfrm>
            <a:off x="2195513" y="46529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31" name="Line 56"/>
          <p:cNvSpPr>
            <a:spLocks noChangeShapeType="1"/>
          </p:cNvSpPr>
          <p:nvPr/>
        </p:nvSpPr>
        <p:spPr bwMode="auto">
          <a:xfrm>
            <a:off x="1908175" y="46529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32" name="Line 57"/>
          <p:cNvSpPr>
            <a:spLocks noChangeShapeType="1"/>
          </p:cNvSpPr>
          <p:nvPr/>
        </p:nvSpPr>
        <p:spPr bwMode="auto">
          <a:xfrm>
            <a:off x="3060700" y="58769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33" name="Line 58"/>
          <p:cNvSpPr>
            <a:spLocks noChangeShapeType="1"/>
          </p:cNvSpPr>
          <p:nvPr/>
        </p:nvSpPr>
        <p:spPr bwMode="auto">
          <a:xfrm>
            <a:off x="3563938" y="58769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34" name="Line 59"/>
          <p:cNvSpPr>
            <a:spLocks noChangeShapeType="1"/>
          </p:cNvSpPr>
          <p:nvPr/>
        </p:nvSpPr>
        <p:spPr bwMode="auto">
          <a:xfrm>
            <a:off x="4140200" y="58769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35" name="Line 60"/>
          <p:cNvSpPr>
            <a:spLocks noChangeShapeType="1"/>
          </p:cNvSpPr>
          <p:nvPr/>
        </p:nvSpPr>
        <p:spPr bwMode="auto">
          <a:xfrm>
            <a:off x="4643438" y="58769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36" name="Line 25"/>
          <p:cNvSpPr>
            <a:spLocks noChangeShapeType="1"/>
          </p:cNvSpPr>
          <p:nvPr/>
        </p:nvSpPr>
        <p:spPr bwMode="auto">
          <a:xfrm>
            <a:off x="7812088" y="17732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37" name="Line 25"/>
          <p:cNvSpPr>
            <a:spLocks noChangeShapeType="1"/>
          </p:cNvSpPr>
          <p:nvPr/>
        </p:nvSpPr>
        <p:spPr bwMode="auto">
          <a:xfrm>
            <a:off x="8172450" y="17732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  <p:sp>
        <p:nvSpPr>
          <p:cNvPr id="37938" name="Line 34"/>
          <p:cNvSpPr>
            <a:spLocks noChangeShapeType="1"/>
          </p:cNvSpPr>
          <p:nvPr/>
        </p:nvSpPr>
        <p:spPr bwMode="auto">
          <a:xfrm>
            <a:off x="5795963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200">
              <a:solidFill>
                <a:srgbClr val="89898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92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3" grpId="0" animBg="1"/>
      <p:bldP spid="37894" grpId="0" animBg="1"/>
      <p:bldP spid="37895" grpId="0"/>
      <p:bldP spid="37896" grpId="0"/>
      <p:bldP spid="37898" grpId="0" animBg="1"/>
      <p:bldP spid="37899" grpId="0" animBg="1"/>
      <p:bldP spid="37900" grpId="0"/>
      <p:bldP spid="37907" grpId="0" animBg="1"/>
      <p:bldP spid="37908" grpId="0" animBg="1"/>
      <p:bldP spid="37909" grpId="0" animBg="1"/>
      <p:bldP spid="37910" grpId="0" animBg="1"/>
      <p:bldP spid="37911" grpId="0" animBg="1"/>
      <p:bldP spid="37912" grpId="0" animBg="1"/>
      <p:bldP spid="37913" grpId="0" animBg="1"/>
      <p:bldP spid="37914" grpId="0" animBg="1"/>
      <p:bldP spid="37915" grpId="0" animBg="1"/>
      <p:bldP spid="37916" grpId="0" animBg="1"/>
      <p:bldP spid="37917" grpId="0" animBg="1"/>
      <p:bldP spid="37918" grpId="0" animBg="1"/>
      <p:bldP spid="37919" grpId="0" animBg="1"/>
      <p:bldP spid="37920" grpId="0" animBg="1"/>
      <p:bldP spid="37921" grpId="0" animBg="1"/>
      <p:bldP spid="37922" grpId="0" animBg="1"/>
      <p:bldP spid="37923" grpId="0" animBg="1"/>
      <p:bldP spid="37924" grpId="0" animBg="1"/>
      <p:bldP spid="37925" grpId="0" animBg="1"/>
      <p:bldP spid="37926" grpId="0" animBg="1"/>
      <p:bldP spid="37927" grpId="0" animBg="1"/>
      <p:bldP spid="37928" grpId="0" animBg="1"/>
      <p:bldP spid="37929" grpId="0" animBg="1"/>
      <p:bldP spid="37930" grpId="0" animBg="1"/>
      <p:bldP spid="37931" grpId="0" animBg="1"/>
      <p:bldP spid="37932" grpId="0" animBg="1"/>
      <p:bldP spid="37933" grpId="0" animBg="1"/>
      <p:bldP spid="37934" grpId="0" animBg="1"/>
      <p:bldP spid="37935" grpId="0" animBg="1"/>
      <p:bldP spid="37938" grpId="0" animBg="1"/>
    </p:bldLst>
  </p:timing>
</p:sld>
</file>

<file path=ppt/theme/theme1.xml><?xml version="1.0" encoding="utf-8"?>
<a:theme xmlns:a="http://schemas.openxmlformats.org/drawingml/2006/main" name="1_Tema do Office">
  <a:themeElements>
    <a:clrScheme name="Escala de Cinza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6015</TotalTime>
  <Words>1677</Words>
  <Application>Microsoft Office PowerPoint</Application>
  <PresentationFormat>Apresentação na tela (4:3)</PresentationFormat>
  <Paragraphs>244</Paragraphs>
  <Slides>28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 Math</vt:lpstr>
      <vt:lpstr>Symbol</vt:lpstr>
      <vt:lpstr>Wingdings</vt:lpstr>
      <vt:lpstr>1_Tema do Office</vt:lpstr>
      <vt:lpstr>Geometria Analítica</vt:lpstr>
      <vt:lpstr>Sumário</vt:lpstr>
      <vt:lpstr>O Plano Projeção de Vetores</vt:lpstr>
      <vt:lpstr>O Plano Projeção de Vetores</vt:lpstr>
      <vt:lpstr>O Plano Projeção de Vetores</vt:lpstr>
      <vt:lpstr>O Plano Projeção de Vetores</vt:lpstr>
      <vt:lpstr>O Plano Projeção de Vetores</vt:lpstr>
      <vt:lpstr>O Plano Projeção de Vetores</vt:lpstr>
      <vt:lpstr>O Plano Projeção de Vetores</vt:lpstr>
      <vt:lpstr>O Plano Projeção de Vetores</vt:lpstr>
      <vt:lpstr>O Plano Projeção de Vetores</vt:lpstr>
      <vt:lpstr>Equações Paramétricas da Reta</vt:lpstr>
      <vt:lpstr>Equações Paramétricas da Reta</vt:lpstr>
      <vt:lpstr>Equações Paramétricas da Reta</vt:lpstr>
      <vt:lpstr>Equações Paramétricas da Reta</vt:lpstr>
      <vt:lpstr>Equação Cartesiana da Reta</vt:lpstr>
      <vt:lpstr>Equação Cartesiana da Reta</vt:lpstr>
      <vt:lpstr>Equação Cartesiana da Reta</vt:lpstr>
      <vt:lpstr>Equação Cartesiana da Reta</vt:lpstr>
      <vt:lpstr>Equação Cartesiana da Reta</vt:lpstr>
      <vt:lpstr>Equação Cartesiana da Reta</vt:lpstr>
      <vt:lpstr>Equação Cartesiana da Reta</vt:lpstr>
      <vt:lpstr>Equação Cartesiana da Reta</vt:lpstr>
      <vt:lpstr>Equação Cartesiana da Reta</vt:lpstr>
      <vt:lpstr>Equação Cartesiana da Reta</vt:lpstr>
      <vt:lpstr>Equação Cartesiana da Reta</vt:lpstr>
      <vt:lpstr>Equação Cartesiana da Reta</vt:lpstr>
      <vt:lpstr>Hoje vimos...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Geometria Analítica</dc:title>
  <dc:creator>Paulo Salgado</dc:creator>
  <cp:lastModifiedBy>Paulo Salgado</cp:lastModifiedBy>
  <cp:revision>4</cp:revision>
  <dcterms:created xsi:type="dcterms:W3CDTF">2014-10-12T16:54:59Z</dcterms:created>
  <dcterms:modified xsi:type="dcterms:W3CDTF">2016-03-17T12:49:34Z</dcterms:modified>
</cp:coreProperties>
</file>