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7A1316-28F5-4766-9D54-31F5C0A4AF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64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57E5E-0AE5-4841-8016-30D7F9C35263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C0F5-8283-4E6A-9A95-27A409B175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125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118FB-2D40-420B-B253-F9D16898132A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080C-4F55-4D04-A493-50A4C63C54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297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765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3FFF-BE47-48B6-BA7D-084F31C3F8D1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43F2-4D9B-4584-88D4-AA529ED851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938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28C29-6EB9-4971-9EB9-CCDD63C83B6D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634FA-D00D-42DF-B8FD-E76EFC292C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425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931B-E85D-4241-B6BC-7F580DC9F58B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3970-6E78-4755-9436-A32EE61C671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849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937B-62AE-4C0E-A775-E41FD265A886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6DAE-91C4-4947-92A7-6938522501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143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1FF0-47CC-4844-A87B-7DF20FD6ED64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A28B-EE82-47F6-980F-946277FAA1C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033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6959-7CB0-419E-89BE-E8BD90011601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B793-972E-43AA-B81B-BD130790F4F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237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9D80D-488E-4FE3-988B-30F151E3A65A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A40AC-6ED1-4A08-8133-F91D7FBCA8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925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0DF746-9F04-4B2D-BF4A-536797BABD40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269483-8533-4B65-9188-4BD29259DBFC}" type="slidenum">
              <a:rPr lang="pt-BR" altLang="pt-BR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8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6B64D0-EC13-47A0-A442-E76F94563D1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Geometria Analítica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  <p:extLst>
      <p:ext uri="{BB962C8B-B14F-4D97-AF65-F5344CB8AC3E}">
        <p14:creationId xmlns:p14="http://schemas.microsoft.com/office/powerpoint/2010/main" val="8451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Plano</a:t>
            </a:r>
            <a:br>
              <a:rPr lang="pt-BR" sz="3600" dirty="0" smtClean="0"/>
            </a:br>
            <a:r>
              <a:rPr lang="pt-BR" sz="2900" dirty="0" smtClean="0"/>
              <a:t>Produto Escalar</a:t>
            </a:r>
            <a:endParaRPr lang="pt-BR" sz="2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Se </a:t>
            </a:r>
            <a:r>
              <a:rPr lang="pt-BR" sz="2800" dirty="0" err="1" smtClean="0"/>
              <a:t>u.v</a:t>
            </a:r>
            <a:r>
              <a:rPr lang="pt-BR" sz="2800" dirty="0" smtClean="0"/>
              <a:t>/||u||||v|| = 0 implica que </a:t>
            </a:r>
            <a:r>
              <a:rPr lang="pt-BR" sz="2800" dirty="0" err="1" smtClean="0"/>
              <a:t>u.v</a:t>
            </a:r>
            <a:r>
              <a:rPr lang="pt-BR" sz="2800" dirty="0" smtClean="0"/>
              <a:t> = 0. </a:t>
            </a:r>
          </a:p>
          <a:p>
            <a:pPr lvl="1"/>
            <a:r>
              <a:rPr lang="pt-BR" sz="2400" dirty="0" smtClean="0"/>
              <a:t>Logo, se u e v (onde u ≠ 0 e v ≠ 0) são perpendiculares, então </a:t>
            </a:r>
            <a:r>
              <a:rPr lang="pt-BR" sz="2400" dirty="0" err="1" smtClean="0"/>
              <a:t>u.v</a:t>
            </a:r>
            <a:r>
              <a:rPr lang="pt-BR" sz="2400" dirty="0" smtClean="0"/>
              <a:t> = 0</a:t>
            </a:r>
          </a:p>
          <a:p>
            <a:pPr lvl="1"/>
            <a:r>
              <a:rPr lang="pt-BR" sz="2400" dirty="0" smtClean="0"/>
              <a:t>u é perpendicular a v      </a:t>
            </a:r>
            <a:r>
              <a:rPr lang="pt-BR" sz="2400" dirty="0" err="1" smtClean="0"/>
              <a:t>u.v</a:t>
            </a:r>
            <a:r>
              <a:rPr lang="pt-BR" sz="2400" dirty="0" smtClean="0"/>
              <a:t> = 0   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10</a:t>
            </a:fld>
            <a:endParaRPr lang="pt-BR" altLang="pt-BR"/>
          </a:p>
        </p:txBody>
      </p:sp>
      <p:pic>
        <p:nvPicPr>
          <p:cNvPr id="80900" name="Picture 4" descr="\Leftrightar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68960"/>
            <a:ext cx="288032" cy="17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7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Plano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2900" dirty="0" smtClean="0"/>
              <a:t>Produto Escalar</a:t>
            </a:r>
            <a:endParaRPr lang="pt-BR" sz="2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Exemplo 2 (2.31): Sejam u = (2, 4) e v = (-3, 5). Determine:</a:t>
            </a:r>
          </a:p>
          <a:p>
            <a:pPr marL="0" indent="0">
              <a:buNone/>
            </a:pPr>
            <a:r>
              <a:rPr lang="pt-BR" sz="2400" dirty="0" smtClean="0"/>
              <a:t>      a) O produto escalar de u por v;</a:t>
            </a:r>
          </a:p>
          <a:p>
            <a:pPr marL="0" indent="0">
              <a:buNone/>
            </a:pPr>
            <a:r>
              <a:rPr lang="pt-BR" sz="2400" dirty="0" smtClean="0"/>
              <a:t>      b) O ângulo entre u e v;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b="1" dirty="0" smtClean="0"/>
              <a:t>Solução</a:t>
            </a:r>
          </a:p>
          <a:p>
            <a:pPr marL="0" indent="0">
              <a:buNone/>
            </a:pPr>
            <a:r>
              <a:rPr lang="pt-BR" sz="2400" b="1" dirty="0" smtClean="0"/>
              <a:t>     </a:t>
            </a:r>
            <a:r>
              <a:rPr lang="pt-BR" sz="2400" dirty="0" smtClean="0"/>
              <a:t>a)</a:t>
            </a:r>
            <a:r>
              <a:rPr lang="pt-BR" sz="2400" b="1" dirty="0" smtClean="0"/>
              <a:t> </a:t>
            </a:r>
            <a:r>
              <a:rPr lang="pt-BR" sz="2400" dirty="0" err="1" smtClean="0"/>
              <a:t>u.v</a:t>
            </a:r>
            <a:r>
              <a:rPr lang="pt-BR" sz="2400" dirty="0" smtClean="0"/>
              <a:t> = (2, 4).(-3, 5) = 2.(-3) + 4.5 = -6 + 20 = 14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b)  </a:t>
            </a:r>
            <a:r>
              <a:rPr lang="pt-BR" sz="2400" b="1" dirty="0"/>
              <a:t>	</a:t>
            </a:r>
            <a:endParaRPr lang="pt-BR" sz="2000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11</a:t>
            </a:fld>
            <a:endParaRPr lang="pt-BR" alt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095296" y="4246240"/>
            <a:ext cx="7725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cos </a:t>
            </a:r>
            <a:r>
              <a:rPr lang="el-G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pt-B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  </a:t>
            </a:r>
            <a:r>
              <a:rPr lang="pt-BR" altLang="pt-BR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u.v</a:t>
            </a:r>
            <a:r>
              <a:rPr lang="pt-B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= 14/(</a:t>
            </a: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</a:rPr>
              <a:t>√2</a:t>
            </a:r>
            <a:r>
              <a:rPr lang="en-US" altLang="pt-BR" sz="24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</a:rPr>
              <a:t>+ 4</a:t>
            </a:r>
            <a:r>
              <a:rPr lang="en-US" altLang="pt-BR" sz="24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</a:rPr>
              <a:t>.√(-3)</a:t>
            </a:r>
            <a:r>
              <a:rPr lang="en-US" altLang="pt-BR" sz="24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</a:rPr>
              <a:t>+ 5</a:t>
            </a:r>
            <a:r>
              <a:rPr lang="en-US" altLang="pt-BR" sz="24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</a:rPr>
              <a:t>) = 14/(2√5.√34)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cos </a:t>
            </a:r>
            <a:r>
              <a:rPr lang="el-G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pt-B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14/2</a:t>
            </a: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</a:rPr>
              <a:t>√170 = 7/√170=7√170/170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031400" y="4570968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||u||.||v||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298467" y="463192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 flipV="1">
            <a:off x="4119185" y="4293096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 flipV="1">
            <a:off x="5199305" y="4293096"/>
            <a:ext cx="1100887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V="1">
            <a:off x="7620000" y="4303256"/>
            <a:ext cx="288032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V="1">
            <a:off x="8019544" y="4293096"/>
            <a:ext cx="288032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3003912" y="5028168"/>
            <a:ext cx="467648" cy="49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4310216" y="5033496"/>
            <a:ext cx="467648" cy="49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318328" y="5033496"/>
            <a:ext cx="467648" cy="49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57200" y="3789041"/>
            <a:ext cx="8229600" cy="16726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2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Plano</a:t>
            </a:r>
            <a:r>
              <a:rPr lang="pt-BR" sz="6600" dirty="0" smtClean="0"/>
              <a:t/>
            </a:r>
            <a:br>
              <a:rPr lang="pt-BR" sz="6600" dirty="0" smtClean="0"/>
            </a:br>
            <a:r>
              <a:rPr lang="pt-BR" sz="2800" dirty="0" smtClean="0"/>
              <a:t>Produto Escalar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Exemplo 3 (2.32): Dado o vetor u = (x, y), mostre que os vetores v = (-y, x) e w = (y, -x) são perpendiculares a u e que ||u|| = ||v|| = ||w||</a:t>
            </a:r>
          </a:p>
          <a:p>
            <a:pPr marL="0" indent="0">
              <a:buNone/>
            </a:pPr>
            <a:r>
              <a:rPr lang="pt-BR" sz="2400" dirty="0" smtClean="0"/>
              <a:t>      b) Faça numa figura a representação dos vetores u, v e w</a:t>
            </a:r>
            <a:endParaRPr lang="pt-BR" sz="2000" dirty="0" smtClean="0"/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Solução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</a:t>
            </a:r>
            <a:r>
              <a:rPr lang="pt-BR" sz="2400" dirty="0" err="1" smtClean="0"/>
              <a:t>v.u</a:t>
            </a:r>
            <a:r>
              <a:rPr lang="pt-BR" sz="2400" dirty="0" smtClean="0"/>
              <a:t> = (-y, x).(x, y) = -</a:t>
            </a:r>
            <a:r>
              <a:rPr lang="pt-BR" sz="2400" dirty="0" err="1" smtClean="0"/>
              <a:t>xy</a:t>
            </a:r>
            <a:r>
              <a:rPr lang="pt-BR" sz="2400" dirty="0" smtClean="0"/>
              <a:t> + </a:t>
            </a:r>
            <a:r>
              <a:rPr lang="pt-BR" sz="2400" dirty="0" err="1" smtClean="0"/>
              <a:t>xy</a:t>
            </a:r>
            <a:r>
              <a:rPr lang="pt-BR" sz="2400" dirty="0" smtClean="0"/>
              <a:t> = 0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</a:t>
            </a:r>
            <a:r>
              <a:rPr lang="pt-BR" sz="2400" dirty="0" err="1" smtClean="0"/>
              <a:t>w.u</a:t>
            </a:r>
            <a:r>
              <a:rPr lang="pt-BR" sz="2400" dirty="0" smtClean="0"/>
              <a:t> = (y, -x).(x, y) = </a:t>
            </a:r>
            <a:r>
              <a:rPr lang="pt-BR" sz="2400" dirty="0" err="1" smtClean="0"/>
              <a:t>yx</a:t>
            </a:r>
            <a:r>
              <a:rPr lang="pt-BR" sz="2400" dirty="0" smtClean="0"/>
              <a:t> - </a:t>
            </a:r>
            <a:r>
              <a:rPr lang="pt-BR" sz="2400" dirty="0" err="1" smtClean="0"/>
              <a:t>xy</a:t>
            </a:r>
            <a:r>
              <a:rPr lang="pt-BR" sz="2400" dirty="0" smtClean="0"/>
              <a:t> = 0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</a:t>
            </a:r>
          </a:p>
          <a:p>
            <a:pPr marL="0" indent="0">
              <a:buNone/>
            </a:pPr>
            <a:r>
              <a:rPr lang="pt-BR" sz="2400" dirty="0" smtClean="0"/>
              <a:t>     ||u|| = ||v|| = ||w||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</a:t>
            </a:r>
            <a:r>
              <a:rPr lang="en-US" altLang="pt-BR" sz="2400" dirty="0" smtClean="0">
                <a:solidFill>
                  <a:schemeClr val="tx1"/>
                </a:solidFill>
              </a:rPr>
              <a:t>√x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>
                <a:solidFill>
                  <a:schemeClr val="tx1"/>
                </a:solidFill>
              </a:rPr>
              <a:t> + y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/>
              <a:t> </a:t>
            </a:r>
            <a:r>
              <a:rPr lang="en-US" altLang="pt-BR" sz="2400" dirty="0" smtClean="0"/>
              <a:t>= </a:t>
            </a:r>
            <a:r>
              <a:rPr lang="en-US" altLang="pt-BR" sz="2400" dirty="0" smtClean="0">
                <a:solidFill>
                  <a:schemeClr val="tx1"/>
                </a:solidFill>
              </a:rPr>
              <a:t>√(-y)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>
                <a:solidFill>
                  <a:schemeClr val="tx1"/>
                </a:solidFill>
              </a:rPr>
              <a:t> + x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/>
              <a:t> =</a:t>
            </a:r>
            <a:r>
              <a:rPr lang="en-US" altLang="pt-BR" sz="2400" dirty="0" smtClean="0">
                <a:solidFill>
                  <a:schemeClr val="tx1"/>
                </a:solidFill>
              </a:rPr>
              <a:t> √y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>
                <a:solidFill>
                  <a:schemeClr val="tx1"/>
                </a:solidFill>
              </a:rPr>
              <a:t> + (-x)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</a:t>
            </a:r>
            <a:r>
              <a:rPr lang="en-US" altLang="pt-BR" sz="2400" dirty="0" smtClean="0">
                <a:solidFill>
                  <a:schemeClr val="tx1"/>
                </a:solidFill>
              </a:rPr>
              <a:t>√x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>
                <a:solidFill>
                  <a:schemeClr val="tx1"/>
                </a:solidFill>
              </a:rPr>
              <a:t> + y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/>
              <a:t> = </a:t>
            </a:r>
            <a:r>
              <a:rPr lang="en-US" altLang="pt-BR" sz="2400" dirty="0" smtClean="0">
                <a:solidFill>
                  <a:schemeClr val="tx1"/>
                </a:solidFill>
              </a:rPr>
              <a:t>√ x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>
                <a:solidFill>
                  <a:schemeClr val="tx1"/>
                </a:solidFill>
              </a:rPr>
              <a:t> + y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/>
              <a:t> =</a:t>
            </a:r>
            <a:r>
              <a:rPr lang="en-US" altLang="pt-BR" sz="2400" dirty="0" smtClean="0">
                <a:solidFill>
                  <a:schemeClr val="tx1"/>
                </a:solidFill>
              </a:rPr>
              <a:t> √ x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>
                <a:solidFill>
                  <a:schemeClr val="tx1"/>
                </a:solidFill>
              </a:rPr>
              <a:t> + y</a:t>
            </a:r>
            <a:r>
              <a:rPr lang="en-US" altLang="pt-B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400" dirty="0" smtClean="0"/>
              <a:t> 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12</a:t>
            </a:fld>
            <a:endParaRPr lang="pt-BR" altLang="pt-BR"/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 flipV="1">
            <a:off x="1043608" y="5157192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2174969" y="5157192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Line 24"/>
          <p:cNvSpPr>
            <a:spLocks noChangeShapeType="1"/>
          </p:cNvSpPr>
          <p:nvPr/>
        </p:nvSpPr>
        <p:spPr bwMode="auto">
          <a:xfrm flipV="1">
            <a:off x="3532961" y="5147032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" name="Line 24"/>
          <p:cNvSpPr>
            <a:spLocks noChangeShapeType="1"/>
          </p:cNvSpPr>
          <p:nvPr/>
        </p:nvSpPr>
        <p:spPr bwMode="auto">
          <a:xfrm flipV="1">
            <a:off x="1053768" y="5547712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 flipV="1">
            <a:off x="2185129" y="5547712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 flipV="1">
            <a:off x="3347864" y="5537552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6125288" y="3501430"/>
            <a:ext cx="10001" cy="30429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4924351" y="5484966"/>
            <a:ext cx="3793325" cy="325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V="1">
            <a:off x="6125289" y="4437112"/>
            <a:ext cx="1059319" cy="10804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6115696" y="5517232"/>
            <a:ext cx="1054828" cy="9501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743341" y="4064671"/>
            <a:ext cx="10246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= (</a:t>
            </a:r>
            <a:r>
              <a:rPr lang="en-US" altLang="pt-BR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5837951" y="558899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 flipV="1">
            <a:off x="4924351" y="4437112"/>
            <a:ext cx="1201345" cy="10804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 rot="2560728">
            <a:off x="5944787" y="5295747"/>
            <a:ext cx="547630" cy="254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white"/>
              </a:solidFill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868340" y="408723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7164288" y="5445224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H="1">
            <a:off x="7143967" y="4498959"/>
            <a:ext cx="7997" cy="1080121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H="1">
            <a:off x="4932223" y="4469378"/>
            <a:ext cx="26784" cy="104785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H="1">
            <a:off x="7135971" y="5435064"/>
            <a:ext cx="7997" cy="1080121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748262" y="6190938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4735837" y="5447660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 flipH="1" flipV="1">
            <a:off x="4989278" y="4492126"/>
            <a:ext cx="2175009" cy="372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4461851" y="4072539"/>
            <a:ext cx="10716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= </a:t>
            </a: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(y,-x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6571560" y="6372896"/>
            <a:ext cx="11229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= </a:t>
            </a: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US" altLang="pt-BR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y,x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397059" y="3593325"/>
            <a:ext cx="4263244" cy="32200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4625930" y="3450431"/>
            <a:ext cx="4234822" cy="31771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7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Plano</a:t>
            </a:r>
            <a:br>
              <a:rPr lang="pt-BR" sz="3600" dirty="0" smtClean="0"/>
            </a:br>
            <a:r>
              <a:rPr lang="pt-BR" sz="2800" dirty="0" smtClean="0"/>
              <a:t>Produto Escalar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200" dirty="0" smtClean="0"/>
              <a:t>Exemplo 4 (2.33): </a:t>
            </a:r>
          </a:p>
          <a:p>
            <a:pPr lvl="1"/>
            <a:r>
              <a:rPr lang="pt-BR" sz="1800" dirty="0" smtClean="0"/>
              <a:t>a) Encontre um vetor de módulo 5 perpendicular ao vetor (2, -1)</a:t>
            </a:r>
          </a:p>
          <a:p>
            <a:pPr lvl="1"/>
            <a:r>
              <a:rPr lang="pt-BR" sz="1800" dirty="0"/>
              <a:t>b</a:t>
            </a:r>
            <a:r>
              <a:rPr lang="pt-BR" sz="1800" dirty="0" smtClean="0"/>
              <a:t>) Determine o valor de x para que o vetor (2, x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- 1) seja perpendicular ao vetor (-6, 4)</a:t>
            </a:r>
          </a:p>
          <a:p>
            <a:r>
              <a:rPr lang="pt-BR" sz="2200" b="1" dirty="0" smtClean="0"/>
              <a:t>Solução</a:t>
            </a:r>
          </a:p>
          <a:p>
            <a:pPr marL="0" indent="0">
              <a:buNone/>
            </a:pPr>
            <a:r>
              <a:rPr lang="pt-BR" sz="2200" dirty="0"/>
              <a:t> </a:t>
            </a:r>
            <a:r>
              <a:rPr lang="pt-BR" sz="2200" dirty="0" smtClean="0"/>
              <a:t>    </a:t>
            </a:r>
            <a:r>
              <a:rPr lang="pt-BR" sz="2000" dirty="0" smtClean="0"/>
              <a:t>||v|| = 5 =&gt;  </a:t>
            </a:r>
            <a:r>
              <a:rPr lang="en-US" altLang="pt-BR" sz="2000" dirty="0" smtClean="0">
                <a:solidFill>
                  <a:schemeClr val="tx1"/>
                </a:solidFill>
              </a:rPr>
              <a:t>√x</a:t>
            </a:r>
            <a:r>
              <a:rPr lang="en-US" altLang="pt-BR" sz="20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000" dirty="0" smtClean="0">
                <a:solidFill>
                  <a:schemeClr val="tx1"/>
                </a:solidFill>
              </a:rPr>
              <a:t> + y</a:t>
            </a:r>
            <a:r>
              <a:rPr lang="en-US" altLang="pt-BR" sz="20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000" dirty="0" smtClean="0"/>
              <a:t>  = 5 =&gt;  </a:t>
            </a:r>
            <a:r>
              <a:rPr lang="en-US" altLang="pt-BR" sz="2000" dirty="0" smtClean="0">
                <a:solidFill>
                  <a:schemeClr val="tx1"/>
                </a:solidFill>
              </a:rPr>
              <a:t>x</a:t>
            </a:r>
            <a:r>
              <a:rPr lang="en-US" altLang="pt-BR" sz="20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000" dirty="0" smtClean="0">
                <a:solidFill>
                  <a:schemeClr val="tx1"/>
                </a:solidFill>
              </a:rPr>
              <a:t> + y</a:t>
            </a:r>
            <a:r>
              <a:rPr lang="en-US" altLang="pt-BR" sz="2000" baseline="30000" dirty="0" smtClean="0">
                <a:solidFill>
                  <a:schemeClr val="tx1"/>
                </a:solidFill>
              </a:rPr>
              <a:t>2</a:t>
            </a:r>
            <a:r>
              <a:rPr lang="en-US" altLang="pt-BR" sz="2000" dirty="0" smtClean="0"/>
              <a:t>  = 25 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</a:t>
            </a:r>
            <a:r>
              <a:rPr lang="pt-BR" sz="2000" dirty="0" err="1" smtClean="0"/>
              <a:t>u.v</a:t>
            </a:r>
            <a:r>
              <a:rPr lang="pt-BR" sz="2000" dirty="0" smtClean="0"/>
              <a:t> = 0 =&gt; (2, -1).(x, y) = 0 =&gt; 2x – y =0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Logo, </a:t>
            </a:r>
            <a:r>
              <a:rPr lang="pt-BR" sz="2000" b="1" dirty="0" smtClean="0"/>
              <a:t>x = </a:t>
            </a:r>
            <a:r>
              <a:rPr lang="en-US" altLang="pt-BR" sz="2000" b="1" dirty="0" smtClean="0">
                <a:solidFill>
                  <a:schemeClr val="tx1"/>
                </a:solidFill>
              </a:rPr>
              <a:t>√5 e y = 2√5 </a:t>
            </a:r>
            <a:r>
              <a:rPr lang="en-US" altLang="pt-BR" sz="2000" dirty="0" err="1" smtClean="0">
                <a:solidFill>
                  <a:schemeClr val="tx1"/>
                </a:solidFill>
              </a:rPr>
              <a:t>ou</a:t>
            </a:r>
            <a:r>
              <a:rPr lang="en-US" alt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b="1" dirty="0" smtClean="0"/>
              <a:t>x = -</a:t>
            </a:r>
            <a:r>
              <a:rPr lang="en-US" altLang="pt-BR" sz="2000" b="1" dirty="0" smtClean="0">
                <a:solidFill>
                  <a:schemeClr val="tx1"/>
                </a:solidFill>
              </a:rPr>
              <a:t>√5 e y = -2√5 (a)</a:t>
            </a:r>
          </a:p>
          <a:p>
            <a:pPr marL="0" indent="0">
              <a:buNone/>
            </a:pPr>
            <a:r>
              <a:rPr lang="en-US" sz="2000" dirty="0" smtClean="0"/>
              <a:t>      Para (b)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x = ? para v = (2, </a:t>
            </a:r>
            <a:r>
              <a:rPr lang="pt-BR" sz="2000" dirty="0" smtClean="0"/>
              <a:t>x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- 1</a:t>
            </a:r>
            <a:r>
              <a:rPr lang="en-US" sz="2000" dirty="0" smtClean="0"/>
              <a:t>) e u = (-6, 4)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Se </a:t>
            </a:r>
            <a:r>
              <a:rPr lang="en-US" sz="2000" dirty="0" err="1" smtClean="0"/>
              <a:t>u.v</a:t>
            </a:r>
            <a:r>
              <a:rPr lang="en-US" sz="2000" dirty="0" smtClean="0"/>
              <a:t> = 0, </a:t>
            </a:r>
            <a:r>
              <a:rPr lang="en-US" sz="2000" dirty="0" err="1" smtClean="0"/>
              <a:t>então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(-6, 4). (2, </a:t>
            </a:r>
            <a:r>
              <a:rPr lang="pt-BR" sz="2000" dirty="0" smtClean="0"/>
              <a:t>x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- 1</a:t>
            </a:r>
            <a:r>
              <a:rPr lang="en-US" sz="2000" dirty="0" smtClean="0"/>
              <a:t>) = 0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-12 + 4</a:t>
            </a:r>
            <a:r>
              <a:rPr lang="pt-BR" sz="2000" dirty="0" smtClean="0"/>
              <a:t>x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– 4 = 0 = &gt; 4x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= 16 =&gt; </a:t>
            </a:r>
            <a:r>
              <a:rPr lang="pt-BR" sz="2000" b="1" dirty="0" smtClean="0"/>
              <a:t>x = 2</a:t>
            </a:r>
            <a:r>
              <a:rPr lang="pt-BR" sz="2000" dirty="0" smtClean="0"/>
              <a:t> ou </a:t>
            </a:r>
            <a:r>
              <a:rPr lang="pt-BR" sz="2000" b="1" dirty="0" smtClean="0"/>
              <a:t>x = -2 (b)</a:t>
            </a:r>
            <a:endParaRPr lang="pt-BR" sz="20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13</a:t>
            </a:fld>
            <a:endParaRPr lang="pt-BR" altLang="pt-BR"/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 flipV="1">
            <a:off x="2360513" y="3274824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3698379" y="3217674"/>
            <a:ext cx="216024" cy="709920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7200" y="3217674"/>
            <a:ext cx="8229600" cy="28177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Plano</a:t>
            </a:r>
            <a:br>
              <a:rPr lang="pt-BR" sz="3600" dirty="0" smtClean="0"/>
            </a:br>
            <a:r>
              <a:rPr lang="pt-BR" sz="2800" dirty="0" smtClean="0"/>
              <a:t>Produto Escalar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864"/>
          </a:xfrm>
        </p:spPr>
        <p:txBody>
          <a:bodyPr>
            <a:normAutofit fontScale="92500" lnSpcReduction="20000"/>
          </a:bodyPr>
          <a:lstStyle/>
          <a:p>
            <a:r>
              <a:rPr lang="pt-BR" sz="2200" dirty="0" smtClean="0"/>
              <a:t>Exemplo 5 (2.40): Escreva o vetor (7, -1)  como soma de dois vetores, um dos quais é paralelo e o outro é perpendicular ao vetor (1, -1)</a:t>
            </a:r>
          </a:p>
          <a:p>
            <a:r>
              <a:rPr lang="pt-BR" sz="2200" b="1" dirty="0" smtClean="0"/>
              <a:t>Solução</a:t>
            </a:r>
          </a:p>
          <a:p>
            <a:pPr marL="0" indent="0">
              <a:buNone/>
            </a:pPr>
            <a:r>
              <a:rPr lang="pt-BR" sz="2200" b="1" dirty="0"/>
              <a:t> </a:t>
            </a:r>
            <a:r>
              <a:rPr lang="pt-BR" sz="2200" b="1" dirty="0" smtClean="0"/>
              <a:t>    </a:t>
            </a:r>
            <a:r>
              <a:rPr lang="pt-BR" sz="2000" dirty="0" smtClean="0"/>
              <a:t>v = u + w, onde u é paralelo a (1, -1) e w é perpendicular a (1, -1)</a:t>
            </a:r>
          </a:p>
          <a:p>
            <a:pPr marL="0" indent="0">
              <a:buNone/>
            </a:pPr>
            <a:r>
              <a:rPr lang="pt-BR" sz="2000" b="1" dirty="0"/>
              <a:t> </a:t>
            </a:r>
            <a:r>
              <a:rPr lang="pt-BR" sz="2000" b="1" dirty="0" smtClean="0"/>
              <a:t>    </a:t>
            </a:r>
            <a:r>
              <a:rPr lang="pt-BR" sz="2000" dirty="0" smtClean="0"/>
              <a:t>u = k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(1, </a:t>
            </a:r>
            <a:r>
              <a:rPr lang="en-US" altLang="pt-BR" sz="2000" dirty="0" smtClean="0">
                <a:solidFill>
                  <a:schemeClr val="tx1"/>
                </a:solidFill>
              </a:rPr>
              <a:t>-1)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dirty="0"/>
              <a:t>w</a:t>
            </a:r>
            <a:r>
              <a:rPr lang="en-US" sz="2000" dirty="0" smtClean="0"/>
              <a:t> </a:t>
            </a:r>
            <a:r>
              <a:rPr lang="en-US" sz="2000" dirty="0" err="1" smtClean="0"/>
              <a:t>pode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pt-BR" sz="2000" dirty="0" smtClean="0"/>
              <a:t>k</a:t>
            </a:r>
            <a:r>
              <a:rPr lang="pt-BR" sz="2000" baseline="-25000" dirty="0" smtClean="0"/>
              <a:t>2</a:t>
            </a:r>
            <a:r>
              <a:rPr lang="en-US" sz="2000" dirty="0" smtClean="0"/>
              <a:t>(1, 1)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pt-BR" sz="2000" dirty="0" smtClean="0"/>
              <a:t>k</a:t>
            </a:r>
            <a:r>
              <a:rPr lang="pt-BR" sz="2000" baseline="-25000" dirty="0" smtClean="0"/>
              <a:t>2</a:t>
            </a:r>
            <a:r>
              <a:rPr lang="en-US" sz="2000" dirty="0" smtClean="0"/>
              <a:t>(-1, -1)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pode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visto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figura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Logo, para o </a:t>
            </a:r>
            <a:r>
              <a:rPr lang="en-US" sz="2000" dirty="0" err="1" smtClean="0"/>
              <a:t>caso</a:t>
            </a:r>
            <a:r>
              <a:rPr lang="en-US" sz="2000" dirty="0" smtClean="0"/>
              <a:t> 1: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(7, -1) = u + w = </a:t>
            </a:r>
            <a:r>
              <a:rPr lang="pt-BR" sz="2000" dirty="0" smtClean="0"/>
              <a:t>k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(1, -1) + k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(1, 1)</a:t>
            </a:r>
          </a:p>
          <a:p>
            <a:pPr marL="0" indent="0">
              <a:buNone/>
            </a:pPr>
            <a:r>
              <a:rPr lang="pt-BR" sz="2000" dirty="0" smtClean="0"/>
              <a:t>     </a:t>
            </a:r>
            <a:r>
              <a:rPr lang="en-US" sz="2000" dirty="0" smtClean="0"/>
              <a:t>(7, -1) = (</a:t>
            </a:r>
            <a:r>
              <a:rPr lang="pt-BR" sz="2000" dirty="0" smtClean="0"/>
              <a:t>k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, -k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) + (k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, k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) =&gt; </a:t>
            </a: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pt-BR" sz="2000" dirty="0" smtClean="0"/>
              <a:t>k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 + k</a:t>
            </a:r>
            <a:r>
              <a:rPr lang="pt-BR" sz="2000" baseline="-25000" dirty="0" smtClean="0"/>
              <a:t>2 </a:t>
            </a:r>
            <a:r>
              <a:rPr lang="pt-BR" sz="2000" dirty="0" smtClean="0"/>
              <a:t>= 7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		        -k</a:t>
            </a:r>
            <a:r>
              <a:rPr lang="pt-BR" sz="2000" baseline="-25000" dirty="0" smtClean="0"/>
              <a:t>1 </a:t>
            </a:r>
            <a:r>
              <a:rPr lang="pt-BR" sz="2000" dirty="0" smtClean="0"/>
              <a:t>+ k</a:t>
            </a:r>
            <a:r>
              <a:rPr lang="pt-BR" sz="2000" baseline="-25000" dirty="0" smtClean="0"/>
              <a:t>2</a:t>
            </a:r>
            <a:r>
              <a:rPr lang="pt-BR" sz="2000" dirty="0"/>
              <a:t> </a:t>
            </a:r>
            <a:r>
              <a:rPr lang="pt-BR" sz="2000" dirty="0" smtClean="0"/>
              <a:t>= -1 =&gt; k</a:t>
            </a:r>
            <a:r>
              <a:rPr lang="pt-BR" sz="2000" baseline="-25000" dirty="0" smtClean="0"/>
              <a:t>1 </a:t>
            </a:r>
            <a:r>
              <a:rPr lang="pt-BR" sz="2000" dirty="0" smtClean="0"/>
              <a:t>= 4 e k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= 3</a:t>
            </a:r>
          </a:p>
          <a:p>
            <a:pPr marL="0" indent="0">
              <a:buNone/>
            </a:pPr>
            <a:r>
              <a:rPr lang="en-US" sz="2000" dirty="0" smtClean="0"/>
              <a:t>     Para o </a:t>
            </a:r>
            <a:r>
              <a:rPr lang="en-US" sz="2000" dirty="0" err="1" smtClean="0"/>
              <a:t>caso</a:t>
            </a:r>
            <a:r>
              <a:rPr lang="en-US" sz="2000" dirty="0" smtClean="0"/>
              <a:t> 2:</a:t>
            </a:r>
          </a:p>
          <a:p>
            <a:pPr marL="0" indent="0">
              <a:buNone/>
            </a:pPr>
            <a:r>
              <a:rPr lang="en-US" sz="2000" dirty="0" smtClean="0"/>
              <a:t>     (7, -1) = u + w = </a:t>
            </a:r>
            <a:r>
              <a:rPr lang="pt-BR" sz="2000" dirty="0" smtClean="0"/>
              <a:t>k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(1, -1) + k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(-1, -1)</a:t>
            </a:r>
          </a:p>
          <a:p>
            <a:pPr marL="0" indent="0">
              <a:buNone/>
            </a:pPr>
            <a:r>
              <a:rPr lang="pt-BR" sz="2000" dirty="0" smtClean="0"/>
              <a:t>     </a:t>
            </a:r>
            <a:r>
              <a:rPr lang="en-US" sz="2000" dirty="0" smtClean="0"/>
              <a:t>(7, -1) = (</a:t>
            </a:r>
            <a:r>
              <a:rPr lang="pt-BR" sz="2000" dirty="0" smtClean="0"/>
              <a:t>k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, -k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) + (-k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, -k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) =&gt; </a:t>
            </a:r>
            <a:r>
              <a:rPr lang="en-US" sz="2000" dirty="0"/>
              <a:t> </a:t>
            </a:r>
            <a:r>
              <a:rPr lang="pt-BR" sz="2000" dirty="0" smtClean="0"/>
              <a:t>k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 </a:t>
            </a:r>
            <a:r>
              <a:rPr lang="pt-BR" sz="2000" dirty="0"/>
              <a:t>-</a:t>
            </a:r>
            <a:r>
              <a:rPr lang="pt-BR" sz="2000" dirty="0" smtClean="0"/>
              <a:t> k</a:t>
            </a:r>
            <a:r>
              <a:rPr lang="pt-BR" sz="2000" baseline="-25000" dirty="0" smtClean="0"/>
              <a:t>2 </a:t>
            </a:r>
            <a:r>
              <a:rPr lang="pt-BR" sz="2000" dirty="0" smtClean="0"/>
              <a:t>= 7</a:t>
            </a:r>
          </a:p>
          <a:p>
            <a:pPr marL="0" indent="0">
              <a:buNone/>
            </a:pPr>
            <a:r>
              <a:rPr lang="pt-BR" sz="2000" dirty="0" smtClean="0"/>
              <a:t>			        -k</a:t>
            </a:r>
            <a:r>
              <a:rPr lang="pt-BR" sz="2000" baseline="-25000" dirty="0" smtClean="0"/>
              <a:t>1 </a:t>
            </a:r>
            <a:r>
              <a:rPr lang="pt-BR" sz="2000" dirty="0"/>
              <a:t>-</a:t>
            </a:r>
            <a:r>
              <a:rPr lang="pt-BR" sz="2000" dirty="0" smtClean="0"/>
              <a:t> k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= -1 =&gt; k</a:t>
            </a:r>
            <a:r>
              <a:rPr lang="pt-BR" sz="2000" baseline="-25000" dirty="0" smtClean="0"/>
              <a:t>1 </a:t>
            </a:r>
            <a:r>
              <a:rPr lang="pt-BR" sz="2000" dirty="0" smtClean="0"/>
              <a:t>= 4 e k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= -3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Então, para qualquer caso a solução será </a:t>
            </a:r>
          </a:p>
          <a:p>
            <a:pPr marL="0" indent="0">
              <a:buNone/>
            </a:pPr>
            <a:r>
              <a:rPr lang="pt-BR" sz="2000" dirty="0" smtClean="0"/>
              <a:t>                             (7, -1) </a:t>
            </a:r>
            <a:r>
              <a:rPr lang="pt-BR" sz="2000" dirty="0"/>
              <a:t>= k</a:t>
            </a:r>
            <a:r>
              <a:rPr lang="pt-BR" sz="2000" baseline="-25000" dirty="0"/>
              <a:t>1</a:t>
            </a:r>
            <a:r>
              <a:rPr lang="pt-BR" sz="2000" dirty="0"/>
              <a:t>(1, -1) + k</a:t>
            </a:r>
            <a:r>
              <a:rPr lang="pt-BR" sz="2000" baseline="-25000" dirty="0"/>
              <a:t>2</a:t>
            </a:r>
            <a:r>
              <a:rPr lang="pt-BR" sz="2000" dirty="0"/>
              <a:t>(1, 1</a:t>
            </a:r>
            <a:r>
              <a:rPr lang="pt-BR" sz="2000" dirty="0" smtClean="0"/>
              <a:t>) = </a:t>
            </a:r>
            <a:r>
              <a:rPr lang="pt-BR" sz="2000" dirty="0"/>
              <a:t>k</a:t>
            </a:r>
            <a:r>
              <a:rPr lang="pt-BR" sz="2000" baseline="-25000" dirty="0"/>
              <a:t>1</a:t>
            </a:r>
            <a:r>
              <a:rPr lang="pt-BR" sz="2000" dirty="0"/>
              <a:t>(1, -1) + k</a:t>
            </a:r>
            <a:r>
              <a:rPr lang="pt-BR" sz="2000" baseline="-25000" dirty="0"/>
              <a:t>2</a:t>
            </a:r>
            <a:r>
              <a:rPr lang="pt-BR" sz="2000" dirty="0" smtClean="0"/>
              <a:t>(-1</a:t>
            </a:r>
            <a:r>
              <a:rPr lang="pt-BR" sz="2000" dirty="0"/>
              <a:t>, </a:t>
            </a:r>
            <a:r>
              <a:rPr lang="pt-BR" sz="2000" dirty="0" smtClean="0"/>
              <a:t>-1</a:t>
            </a:r>
            <a:r>
              <a:rPr lang="pt-BR" sz="2000" dirty="0"/>
              <a:t>)</a:t>
            </a:r>
            <a:r>
              <a:rPr lang="pt-BR" sz="2000" dirty="0" smtClean="0"/>
              <a:t> = (4, -4) + (3, 3)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14</a:t>
            </a:fld>
            <a:endParaRPr lang="pt-BR" altLang="pt-BR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7293519" y="4242169"/>
            <a:ext cx="136815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7864152" y="3645024"/>
            <a:ext cx="532760" cy="5617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7833538" y="4216982"/>
            <a:ext cx="552863" cy="51899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109969" y="4726935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(1,-1)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7293519" y="4160587"/>
            <a:ext cx="610797" cy="6443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 rot="2560728">
            <a:off x="7831064" y="4110393"/>
            <a:ext cx="181980" cy="399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white"/>
              </a:solidFill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6925794" y="4778477"/>
            <a:ext cx="9957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sz="1800" dirty="0">
                <a:solidFill>
                  <a:prstClr val="black"/>
                </a:solidFill>
              </a:rPr>
              <a:t>k</a:t>
            </a:r>
            <a:r>
              <a:rPr lang="pt-BR" sz="1800" baseline="-25000" dirty="0">
                <a:solidFill>
                  <a:prstClr val="black"/>
                </a:solidFill>
              </a:rPr>
              <a:t>2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(-1,-1)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8266607" y="3657890"/>
            <a:ext cx="841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sz="1800" dirty="0">
                <a:solidFill>
                  <a:prstClr val="black"/>
                </a:solidFill>
              </a:rPr>
              <a:t>k</a:t>
            </a:r>
            <a:r>
              <a:rPr lang="pt-BR" sz="1800" baseline="-25000" dirty="0">
                <a:solidFill>
                  <a:prstClr val="black"/>
                </a:solidFill>
              </a:rPr>
              <a:t>2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(1,1)</a:t>
            </a: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7844045" y="3573016"/>
            <a:ext cx="1" cy="12570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3" name="AutoShape 6"/>
          <p:cNvSpPr>
            <a:spLocks/>
          </p:cNvSpPr>
          <p:nvPr/>
        </p:nvSpPr>
        <p:spPr bwMode="auto">
          <a:xfrm>
            <a:off x="3535787" y="3903486"/>
            <a:ext cx="154993" cy="626991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4" name="AutoShape 6"/>
          <p:cNvSpPr>
            <a:spLocks/>
          </p:cNvSpPr>
          <p:nvPr/>
        </p:nvSpPr>
        <p:spPr bwMode="auto">
          <a:xfrm>
            <a:off x="3613283" y="5024025"/>
            <a:ext cx="154993" cy="626991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09300" y="2511677"/>
            <a:ext cx="8692412" cy="37533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3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Plano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2800" dirty="0" smtClean="0"/>
              <a:t>Produto Escalar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pt-BR" sz="2000" dirty="0" smtClean="0"/>
              <a:t>Exemplo 6 (2.41): Sejam u e v vetores unitários e perpendiculares,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w = 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 e z = 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u + b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v. Calcule: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(a) ||w|| e ||z||, (b) </a:t>
            </a:r>
            <a:r>
              <a:rPr lang="pt-BR" sz="2000" dirty="0" err="1" smtClean="0"/>
              <a:t>w.z</a:t>
            </a:r>
            <a:r>
              <a:rPr lang="pt-BR" sz="2000" dirty="0" smtClean="0"/>
              <a:t> e (c) o ângulo entre w e z</a:t>
            </a:r>
          </a:p>
          <a:p>
            <a:r>
              <a:rPr lang="pt-BR" sz="2000" b="1" dirty="0" smtClean="0"/>
              <a:t>Solução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||u|| = 1, ||v|| = 1 e </a:t>
            </a:r>
            <a:r>
              <a:rPr lang="pt-BR" sz="2000" dirty="0" err="1" smtClean="0"/>
              <a:t>u.v</a:t>
            </a:r>
            <a:r>
              <a:rPr lang="pt-BR" sz="2000" dirty="0" smtClean="0"/>
              <a:t> = 0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(a) ||w||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= </a:t>
            </a:r>
            <a:r>
              <a:rPr lang="pt-BR" sz="2000" dirty="0" err="1" smtClean="0"/>
              <a:t>w.w</a:t>
            </a:r>
            <a:r>
              <a:rPr lang="pt-BR" sz="2000" dirty="0" smtClean="0"/>
              <a:t> =&gt; (a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v).(a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v)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u.a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 + 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u.b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v.a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v.b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v, como u e v são perpendicular </a:t>
            </a:r>
            <a:r>
              <a:rPr lang="pt-BR" sz="2000" dirty="0" err="1" smtClean="0"/>
              <a:t>u.v</a:t>
            </a:r>
            <a:r>
              <a:rPr lang="pt-BR" sz="2000" dirty="0" smtClean="0"/>
              <a:t> = 0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.a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u.u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.b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v.v = a</a:t>
            </a:r>
            <a:r>
              <a:rPr lang="pt-BR" sz="2000" baseline="-25000" dirty="0" smtClean="0"/>
              <a:t>1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||u||</a:t>
            </a:r>
            <a:r>
              <a:rPr lang="pt-BR" sz="2000" baseline="30000" dirty="0" smtClean="0"/>
              <a:t>2 </a:t>
            </a:r>
            <a:r>
              <a:rPr lang="pt-BR" sz="2000" dirty="0" smtClean="0"/>
              <a:t>+ b</a:t>
            </a:r>
            <a:r>
              <a:rPr lang="pt-BR" sz="2000" baseline="-25000" dirty="0" smtClean="0"/>
              <a:t>1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||v||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=||w|| = √a</a:t>
            </a:r>
            <a:r>
              <a:rPr lang="pt-BR" sz="2000" baseline="-25000" dirty="0" smtClean="0"/>
              <a:t>1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||u||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+ b</a:t>
            </a:r>
            <a:r>
              <a:rPr lang="pt-BR" sz="2000" baseline="-25000" dirty="0" smtClean="0"/>
              <a:t>1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||v||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</a:t>
            </a:r>
          </a:p>
          <a:p>
            <a:pPr marL="0" indent="0">
              <a:buNone/>
            </a:pPr>
            <a:r>
              <a:rPr lang="pt-BR" sz="2000" dirty="0" smtClean="0"/>
              <a:t>            </a:t>
            </a:r>
            <a:r>
              <a:rPr lang="pt-BR" sz="2000" b="1" dirty="0" smtClean="0"/>
              <a:t>||w|| = √a</a:t>
            </a:r>
            <a:r>
              <a:rPr lang="pt-BR" sz="2000" b="1" baseline="-25000" dirty="0" smtClean="0"/>
              <a:t>1</a:t>
            </a:r>
            <a:r>
              <a:rPr lang="pt-BR" sz="2000" b="1" baseline="30000" dirty="0" smtClean="0"/>
              <a:t>2</a:t>
            </a:r>
            <a:r>
              <a:rPr lang="pt-BR" sz="2000" b="1" dirty="0" smtClean="0"/>
              <a:t> + b</a:t>
            </a:r>
            <a:r>
              <a:rPr lang="pt-BR" sz="2000" b="1" baseline="-25000" dirty="0" smtClean="0"/>
              <a:t>1</a:t>
            </a:r>
            <a:r>
              <a:rPr lang="pt-BR" sz="2000" b="1" baseline="30000" dirty="0" smtClean="0"/>
              <a:t>2</a:t>
            </a:r>
            <a:r>
              <a:rPr lang="pt-BR" sz="2000" dirty="0" smtClean="0"/>
              <a:t> e similarmente </a:t>
            </a:r>
            <a:r>
              <a:rPr lang="pt-BR" sz="2000" b="1" dirty="0" smtClean="0"/>
              <a:t>||z|| = √a</a:t>
            </a:r>
            <a:r>
              <a:rPr lang="pt-BR" sz="2000" b="1" baseline="-25000" dirty="0" smtClean="0"/>
              <a:t>2</a:t>
            </a:r>
            <a:r>
              <a:rPr lang="pt-BR" sz="2000" b="1" baseline="30000" dirty="0" smtClean="0"/>
              <a:t>2</a:t>
            </a:r>
            <a:r>
              <a:rPr lang="pt-BR" sz="2000" b="1" dirty="0" smtClean="0"/>
              <a:t> + b</a:t>
            </a:r>
            <a:r>
              <a:rPr lang="pt-BR" sz="2000" b="1" baseline="-25000" dirty="0" smtClean="0"/>
              <a:t>2</a:t>
            </a:r>
            <a:r>
              <a:rPr lang="pt-BR" sz="2000" b="1" baseline="30000" dirty="0" smtClean="0"/>
              <a:t>2</a:t>
            </a:r>
            <a:r>
              <a:rPr lang="pt-BR" sz="2000" dirty="0" smtClean="0"/>
              <a:t> </a:t>
            </a:r>
            <a:endParaRPr lang="pt-BR" sz="2000" b="1" baseline="30000" dirty="0" smtClean="0"/>
          </a:p>
          <a:p>
            <a:pPr marL="0" indent="0">
              <a:buNone/>
            </a:pPr>
            <a:r>
              <a:rPr lang="pt-BR" sz="2000" dirty="0" smtClean="0"/>
              <a:t>      (b) </a:t>
            </a:r>
            <a:r>
              <a:rPr lang="pt-BR" sz="2000" dirty="0" err="1" smtClean="0"/>
              <a:t>w.z</a:t>
            </a:r>
            <a:r>
              <a:rPr lang="pt-BR" sz="2000" dirty="0" smtClean="0"/>
              <a:t> = (a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v).(a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u + b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v) =&gt; 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u.a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u + 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u.b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v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v. 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u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v.b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v</a:t>
            </a:r>
          </a:p>
          <a:p>
            <a:pPr marL="0" indent="0">
              <a:buNone/>
            </a:pPr>
            <a:r>
              <a:rPr lang="pt-BR" sz="2000" dirty="0" smtClean="0"/>
              <a:t>            </a:t>
            </a:r>
            <a:r>
              <a:rPr lang="pt-BR" sz="2000" dirty="0" err="1" smtClean="0"/>
              <a:t>w.z</a:t>
            </a:r>
            <a:r>
              <a:rPr lang="pt-BR" sz="2000" dirty="0" smtClean="0"/>
              <a:t> = 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.a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||u||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+ 0 + 0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.b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||v||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= 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.a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.b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(c) cos </a:t>
            </a:r>
            <a:r>
              <a:rPr lang="el-GR" sz="2000" dirty="0" smtClean="0"/>
              <a:t>θ</a:t>
            </a:r>
            <a:r>
              <a:rPr lang="pt-BR" sz="2000" dirty="0" smtClean="0"/>
              <a:t> = </a:t>
            </a:r>
            <a:r>
              <a:rPr lang="pt-BR" sz="2000" dirty="0" err="1" smtClean="0"/>
              <a:t>w.z</a:t>
            </a:r>
            <a:r>
              <a:rPr lang="pt-BR" sz="2000" dirty="0" smtClean="0"/>
              <a:t>/||w||.||z|| = 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.a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+ b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.b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/√a</a:t>
            </a:r>
            <a:r>
              <a:rPr lang="pt-BR" sz="2000" baseline="-25000" dirty="0" smtClean="0"/>
              <a:t>1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+ b</a:t>
            </a:r>
            <a:r>
              <a:rPr lang="pt-BR" sz="2000" baseline="-25000" dirty="0" smtClean="0"/>
              <a:t>1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.√a</a:t>
            </a:r>
            <a:r>
              <a:rPr lang="pt-BR" sz="2000" baseline="-25000" dirty="0" smtClean="0"/>
              <a:t>2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+ b</a:t>
            </a:r>
            <a:r>
              <a:rPr lang="pt-BR" sz="2000" baseline="-25000" dirty="0" smtClean="0"/>
              <a:t>2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</a:t>
            </a:r>
            <a:endParaRPr lang="pt-BR" sz="2000" baseline="30000" dirty="0" smtClean="0"/>
          </a:p>
          <a:p>
            <a:pPr marL="0" indent="0">
              <a:buNone/>
            </a:pPr>
            <a:r>
              <a:rPr lang="pt-BR" sz="2000" dirty="0" smtClean="0"/>
              <a:t>	            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15</a:t>
            </a:fld>
            <a:endParaRPr lang="pt-BR" altLang="pt-BR" dirty="0"/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 flipV="1">
            <a:off x="2267744" y="4581128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6660232" y="4221088"/>
            <a:ext cx="2160240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Line 24"/>
          <p:cNvSpPr>
            <a:spLocks noChangeShapeType="1"/>
          </p:cNvSpPr>
          <p:nvPr/>
        </p:nvSpPr>
        <p:spPr bwMode="auto">
          <a:xfrm flipV="1">
            <a:off x="5724128" y="4591288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" name="Line 24"/>
          <p:cNvSpPr>
            <a:spLocks noChangeShapeType="1"/>
          </p:cNvSpPr>
          <p:nvPr/>
        </p:nvSpPr>
        <p:spPr bwMode="auto">
          <a:xfrm flipV="1">
            <a:off x="5332210" y="5733256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 flipV="1">
            <a:off x="6384436" y="5723096"/>
            <a:ext cx="812855" cy="1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71800" y="602128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dirty="0">
                <a:solidFill>
                  <a:prstClr val="black"/>
                </a:solidFill>
              </a:rPr>
              <a:t>θ</a:t>
            </a:r>
            <a:r>
              <a:rPr lang="pt-BR" sz="2000" dirty="0">
                <a:solidFill>
                  <a:prstClr val="black"/>
                </a:solidFill>
              </a:rPr>
              <a:t> = </a:t>
            </a:r>
            <a:r>
              <a:rPr lang="pt-BR" sz="2000" dirty="0" err="1">
                <a:solidFill>
                  <a:prstClr val="black"/>
                </a:solidFill>
              </a:rPr>
              <a:t>arc</a:t>
            </a:r>
            <a:r>
              <a:rPr lang="pt-BR" sz="2000" dirty="0" err="1">
                <a:solidFill>
                  <a:prstClr val="black"/>
                </a:solidFill>
                <a:latin typeface="Arial" panose="020B0604020202020204" pitchFamily="34" charset="0"/>
              </a:rPr>
              <a:t>cos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 a</a:t>
            </a:r>
            <a:r>
              <a:rPr lang="pt-BR" sz="20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.a</a:t>
            </a:r>
            <a:r>
              <a:rPr lang="pt-BR" sz="20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 + b</a:t>
            </a:r>
            <a:r>
              <a:rPr lang="pt-BR" sz="20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.b</a:t>
            </a:r>
            <a:r>
              <a:rPr lang="pt-BR" sz="20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/√a</a:t>
            </a:r>
            <a:r>
              <a:rPr lang="pt-BR" sz="20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  <a:r>
              <a:rPr lang="pt-BR" sz="20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 + b</a:t>
            </a:r>
            <a:r>
              <a:rPr lang="pt-BR" sz="20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  <a:r>
              <a:rPr lang="pt-BR" sz="20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.√a</a:t>
            </a:r>
            <a:r>
              <a:rPr lang="pt-BR" sz="20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pt-BR" sz="20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 + b</a:t>
            </a:r>
            <a:r>
              <a:rPr lang="pt-BR" sz="20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pt-BR" sz="20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pt-BR" sz="2000" baseline="300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pt-BR" sz="2000" dirty="0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57736" y="3077601"/>
            <a:ext cx="8405687" cy="28524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65781" y="3503944"/>
            <a:ext cx="8405687" cy="28524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8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Hoje vimos...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plano</a:t>
            </a:r>
          </a:p>
          <a:p>
            <a:pPr lvl="1"/>
            <a:r>
              <a:rPr lang="pt-BR" dirty="0" smtClean="0"/>
              <a:t>Produto escalar</a:t>
            </a:r>
          </a:p>
          <a:p>
            <a:pPr lvl="1"/>
            <a:r>
              <a:rPr lang="pt-BR" dirty="0" smtClean="0"/>
              <a:t>Ângulo entre vetores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16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8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plano</a:t>
            </a:r>
          </a:p>
          <a:p>
            <a:pPr lvl="1"/>
            <a:r>
              <a:rPr lang="pt-BR" dirty="0" smtClean="0"/>
              <a:t>Produto escalar</a:t>
            </a:r>
          </a:p>
          <a:p>
            <a:pPr lvl="1"/>
            <a:r>
              <a:rPr lang="pt-BR" dirty="0" smtClean="0"/>
              <a:t>Ângulo entre vetores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A8F48D-47AD-4B95-BDDC-C4C28557B92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Produto Escalar e Ângulo entre Vetores</a:t>
            </a:r>
            <a:endParaRPr lang="pt-BR" sz="4000" smtClean="0"/>
          </a:p>
        </p:txBody>
      </p:sp>
      <p:sp>
        <p:nvSpPr>
          <p:cNvPr id="2765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O </a:t>
            </a:r>
            <a:r>
              <a:rPr lang="pt-BR" altLang="pt-BR" sz="2800" b="1">
                <a:solidFill>
                  <a:srgbClr val="FF3300"/>
                </a:solidFill>
                <a:sym typeface="Symbol" panose="05050102010706020507" pitchFamily="18" charset="2"/>
              </a:rPr>
              <a:t>produto escalar</a:t>
            </a:r>
            <a:r>
              <a:rPr lang="pt-BR" altLang="pt-BR" sz="2800" b="1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entre dois vetores u = (x1, y1) e v = (x2, y2) é definido como o </a:t>
            </a:r>
            <a:r>
              <a:rPr lang="pt-BR" altLang="pt-BR" sz="2800">
                <a:solidFill>
                  <a:srgbClr val="FF3300"/>
                </a:solidFill>
                <a:sym typeface="Symbol" panose="05050102010706020507" pitchFamily="18" charset="2"/>
              </a:rPr>
              <a:t>número</a:t>
            </a: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u.v = x1.x2 + y1.y2</a:t>
            </a:r>
          </a:p>
          <a:p>
            <a:pPr fontAlgn="base">
              <a:spcAft>
                <a:spcPct val="0"/>
              </a:spcAft>
            </a:pPr>
            <a:endParaRPr lang="pt-BR" altLang="pt-BR" sz="280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Ex: u = (2, 1) e v = (3, -5)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	u.v = 2.3 + 1.(-5) = 1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409825" y="3068638"/>
            <a:ext cx="1298575" cy="3762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escalar v</a:t>
            </a:r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1473200" y="29241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1473200" y="33575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DDCD1D-1807-4C0A-ACC3-281A614D211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Plano</a:t>
            </a:r>
            <a:br>
              <a:rPr lang="pt-BR" sz="4000" dirty="0" smtClean="0"/>
            </a:br>
            <a:r>
              <a:rPr lang="pt-BR" sz="3200" dirty="0" smtClean="0"/>
              <a:t>Produto Escalar</a:t>
            </a:r>
            <a:endParaRPr lang="pt-BR" sz="4000" dirty="0" smtClean="0"/>
          </a:p>
        </p:txBody>
      </p:sp>
      <p:sp>
        <p:nvSpPr>
          <p:cNvPr id="2867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lvl="2" indent="-342900" fontAlgn="base">
              <a:lnSpc>
                <a:spcPct val="14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Sendo u, v e w são vetores e k é um número real</a:t>
            </a:r>
          </a:p>
          <a:p>
            <a:pPr fontAlgn="base">
              <a:lnSpc>
                <a:spcPct val="14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Propriedades:</a:t>
            </a:r>
          </a:p>
          <a:p>
            <a:pPr lvl="1" fontAlgn="base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u.u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= ||u||</a:t>
            </a:r>
            <a:r>
              <a:rPr lang="pt-BR" altLang="pt-BR" sz="2400" baseline="30000" dirty="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, se u = (x</a:t>
            </a:r>
            <a:r>
              <a:rPr lang="pt-BR" altLang="pt-BR" sz="2400" baseline="-25000" dirty="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sz="2400" baseline="-25000" dirty="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) verifique a propriedade</a:t>
            </a:r>
            <a:endParaRPr lang="pt-BR" altLang="pt-BR" sz="2400" baseline="300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1" fontAlgn="base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u.v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= </a:t>
            </a: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v.u</a:t>
            </a:r>
            <a:endParaRPr lang="pt-BR" altLang="pt-BR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1" fontAlgn="base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u.(v + w) = </a:t>
            </a: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u.v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+ </a:t>
            </a: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u.w</a:t>
            </a:r>
            <a:endParaRPr lang="pt-BR" altLang="pt-BR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1" fontAlgn="base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(</a:t>
            </a: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k.u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).v = u.(</a:t>
            </a: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k.v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) = k.(</a:t>
            </a: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u.v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56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 dirty="0" smtClean="0"/>
              <a:t>O Plano</a:t>
            </a:r>
            <a:br>
              <a:rPr lang="pt-BR" sz="2900" dirty="0" smtClean="0"/>
            </a:br>
            <a:r>
              <a:rPr lang="pt-BR" sz="2900" dirty="0" smtClean="0"/>
              <a:t>Produto Escalar</a:t>
            </a:r>
            <a:endParaRPr lang="pt-BR" sz="2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Demonstre a propriedade (4)</a:t>
            </a:r>
          </a:p>
          <a:p>
            <a:pPr lvl="1"/>
            <a:r>
              <a:rPr lang="pt-BR" altLang="pt-BR" dirty="0" smtClean="0">
                <a:sym typeface="Symbol" panose="05050102010706020507" pitchFamily="18" charset="2"/>
              </a:rPr>
              <a:t>(</a:t>
            </a:r>
            <a:r>
              <a:rPr lang="pt-BR" altLang="pt-BR" dirty="0" err="1" smtClean="0">
                <a:sym typeface="Symbol" panose="05050102010706020507" pitchFamily="18" charset="2"/>
              </a:rPr>
              <a:t>k.u</a:t>
            </a:r>
            <a:r>
              <a:rPr lang="pt-BR" altLang="pt-BR" dirty="0" smtClean="0">
                <a:sym typeface="Symbol" panose="05050102010706020507" pitchFamily="18" charset="2"/>
              </a:rPr>
              <a:t>).v = u.(</a:t>
            </a:r>
            <a:r>
              <a:rPr lang="pt-BR" altLang="pt-BR" dirty="0" err="1" smtClean="0">
                <a:sym typeface="Symbol" panose="05050102010706020507" pitchFamily="18" charset="2"/>
              </a:rPr>
              <a:t>k.v</a:t>
            </a:r>
            <a:r>
              <a:rPr lang="pt-BR" altLang="pt-BR" dirty="0" smtClean="0">
                <a:sym typeface="Symbol" panose="05050102010706020507" pitchFamily="18" charset="2"/>
              </a:rPr>
              <a:t>) = k.(</a:t>
            </a:r>
            <a:r>
              <a:rPr lang="pt-BR" altLang="pt-BR" dirty="0" err="1" smtClean="0">
                <a:sym typeface="Symbol" panose="05050102010706020507" pitchFamily="18" charset="2"/>
              </a:rPr>
              <a:t>u.v</a:t>
            </a:r>
            <a:r>
              <a:rPr lang="pt-BR" altLang="pt-BR" dirty="0" smtClean="0">
                <a:sym typeface="Symbol" panose="05050102010706020507" pitchFamily="18" charset="2"/>
              </a:rPr>
              <a:t>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Demonstração para u = (x</a:t>
            </a:r>
            <a:r>
              <a:rPr lang="pt-BR" baseline="-25000" dirty="0" smtClean="0"/>
              <a:t>1</a:t>
            </a:r>
            <a:r>
              <a:rPr lang="pt-BR" dirty="0" smtClean="0"/>
              <a:t>, y</a:t>
            </a:r>
            <a:r>
              <a:rPr lang="pt-BR" baseline="-25000" dirty="0" smtClean="0"/>
              <a:t>1</a:t>
            </a:r>
            <a:r>
              <a:rPr lang="pt-BR" dirty="0" smtClean="0"/>
              <a:t>) e v = (x</a:t>
            </a:r>
            <a:r>
              <a:rPr lang="pt-BR" baseline="-25000" dirty="0" smtClean="0"/>
              <a:t>2</a:t>
            </a:r>
            <a:r>
              <a:rPr lang="pt-BR" dirty="0" smtClean="0"/>
              <a:t>, y</a:t>
            </a:r>
            <a:r>
              <a:rPr lang="pt-BR" baseline="-25000" dirty="0" smtClean="0"/>
              <a:t>2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De acordo com a definição de produto escalar temos:</a:t>
            </a:r>
          </a:p>
          <a:p>
            <a:pPr lvl="2"/>
            <a:r>
              <a:rPr lang="pt-BR" altLang="pt-BR" dirty="0" smtClean="0">
                <a:sym typeface="Symbol" panose="05050102010706020507" pitchFamily="18" charset="2"/>
              </a:rPr>
              <a:t>(</a:t>
            </a:r>
            <a:r>
              <a:rPr lang="pt-BR" altLang="pt-BR" dirty="0" err="1" smtClean="0">
                <a:sym typeface="Symbol" panose="05050102010706020507" pitchFamily="18" charset="2"/>
              </a:rPr>
              <a:t>k.u</a:t>
            </a:r>
            <a:r>
              <a:rPr lang="pt-BR" altLang="pt-BR" dirty="0" smtClean="0">
                <a:sym typeface="Symbol" panose="05050102010706020507" pitchFamily="18" charset="2"/>
              </a:rPr>
              <a:t>).v = (k</a:t>
            </a:r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)x</a:t>
            </a:r>
            <a:r>
              <a:rPr lang="pt-BR" baseline="-25000" dirty="0" smtClean="0"/>
              <a:t>2</a:t>
            </a:r>
            <a:r>
              <a:rPr lang="pt-BR" dirty="0" smtClean="0"/>
              <a:t> + </a:t>
            </a:r>
            <a:r>
              <a:rPr lang="pt-BR" altLang="pt-BR" dirty="0" smtClean="0">
                <a:sym typeface="Symbol" panose="05050102010706020507" pitchFamily="18" charset="2"/>
              </a:rPr>
              <a:t>(k</a:t>
            </a:r>
            <a:r>
              <a:rPr lang="pt-BR" dirty="0" smtClean="0"/>
              <a:t>y</a:t>
            </a:r>
            <a:r>
              <a:rPr lang="pt-BR" baseline="-25000" dirty="0" smtClean="0"/>
              <a:t>1</a:t>
            </a:r>
            <a:r>
              <a:rPr lang="pt-BR" dirty="0" smtClean="0"/>
              <a:t>)y</a:t>
            </a:r>
            <a:r>
              <a:rPr lang="pt-BR" baseline="-25000" dirty="0" smtClean="0"/>
              <a:t>2</a:t>
            </a:r>
          </a:p>
          <a:p>
            <a:pPr lvl="2"/>
            <a:r>
              <a:rPr lang="pt-BR" altLang="pt-BR" dirty="0">
                <a:sym typeface="Symbol" panose="05050102010706020507" pitchFamily="18" charset="2"/>
              </a:rPr>
              <a:t>u</a:t>
            </a:r>
            <a:r>
              <a:rPr lang="pt-BR" altLang="pt-BR" dirty="0" smtClean="0">
                <a:sym typeface="Symbol" panose="05050102010706020507" pitchFamily="18" charset="2"/>
              </a:rPr>
              <a:t>.(</a:t>
            </a:r>
            <a:r>
              <a:rPr lang="pt-BR" altLang="pt-BR" dirty="0" err="1" smtClean="0">
                <a:sym typeface="Symbol" panose="05050102010706020507" pitchFamily="18" charset="2"/>
              </a:rPr>
              <a:t>kv</a:t>
            </a:r>
            <a:r>
              <a:rPr lang="pt-BR" altLang="pt-BR" dirty="0" smtClean="0">
                <a:sym typeface="Symbol" panose="05050102010706020507" pitchFamily="18" charset="2"/>
              </a:rPr>
              <a:t>) = </a:t>
            </a:r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(kx</a:t>
            </a:r>
            <a:r>
              <a:rPr lang="pt-BR" baseline="-25000" dirty="0" smtClean="0"/>
              <a:t>2</a:t>
            </a:r>
            <a:r>
              <a:rPr lang="pt-BR" dirty="0" smtClean="0"/>
              <a:t>) + y</a:t>
            </a:r>
            <a:r>
              <a:rPr lang="pt-BR" baseline="-25000" dirty="0" smtClean="0"/>
              <a:t>1</a:t>
            </a:r>
            <a:r>
              <a:rPr lang="pt-BR" altLang="pt-BR" dirty="0" smtClean="0">
                <a:sym typeface="Symbol" panose="05050102010706020507" pitchFamily="18" charset="2"/>
              </a:rPr>
              <a:t>(k</a:t>
            </a:r>
            <a:r>
              <a:rPr lang="pt-BR" dirty="0" smtClean="0"/>
              <a:t>y</a:t>
            </a:r>
            <a:r>
              <a:rPr lang="pt-BR" baseline="-25000" dirty="0" smtClean="0"/>
              <a:t>2</a:t>
            </a:r>
            <a:r>
              <a:rPr lang="pt-BR" dirty="0" smtClean="0"/>
              <a:t>)</a:t>
            </a:r>
          </a:p>
          <a:p>
            <a:pPr lvl="2"/>
            <a:r>
              <a:rPr lang="pt-BR" altLang="pt-BR" dirty="0" smtClean="0">
                <a:sym typeface="Symbol" panose="05050102010706020507" pitchFamily="18" charset="2"/>
              </a:rPr>
              <a:t>k(</a:t>
            </a:r>
            <a:r>
              <a:rPr lang="pt-BR" altLang="pt-BR" dirty="0" err="1" smtClean="0">
                <a:sym typeface="Symbol" panose="05050102010706020507" pitchFamily="18" charset="2"/>
              </a:rPr>
              <a:t>u.v</a:t>
            </a:r>
            <a:r>
              <a:rPr lang="pt-BR" altLang="pt-BR" dirty="0" smtClean="0">
                <a:sym typeface="Symbol" panose="05050102010706020507" pitchFamily="18" charset="2"/>
              </a:rPr>
              <a:t>) = k(</a:t>
            </a:r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.x</a:t>
            </a:r>
            <a:r>
              <a:rPr lang="pt-BR" baseline="-25000" dirty="0" smtClean="0"/>
              <a:t>2</a:t>
            </a:r>
            <a:r>
              <a:rPr lang="pt-BR" dirty="0" smtClean="0"/>
              <a:t> + y</a:t>
            </a:r>
            <a:r>
              <a:rPr lang="pt-BR" baseline="-25000" dirty="0" smtClean="0"/>
              <a:t>1</a:t>
            </a:r>
            <a:r>
              <a:rPr lang="pt-BR" dirty="0" smtClean="0"/>
              <a:t>.y</a:t>
            </a:r>
            <a:r>
              <a:rPr lang="pt-BR" baseline="-25000" dirty="0" smtClean="0"/>
              <a:t>2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Como</a:t>
            </a:r>
          </a:p>
          <a:p>
            <a:pPr lvl="2"/>
            <a:r>
              <a:rPr lang="pt-BR" altLang="pt-BR" dirty="0" smtClean="0">
                <a:sym typeface="Symbol" panose="05050102010706020507" pitchFamily="18" charset="2"/>
              </a:rPr>
              <a:t>(k</a:t>
            </a:r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)x</a:t>
            </a:r>
            <a:r>
              <a:rPr lang="pt-BR" baseline="-25000" dirty="0" smtClean="0"/>
              <a:t>2</a:t>
            </a:r>
            <a:r>
              <a:rPr lang="pt-BR" dirty="0" smtClean="0"/>
              <a:t> + </a:t>
            </a:r>
            <a:r>
              <a:rPr lang="pt-BR" altLang="pt-BR" dirty="0" smtClean="0">
                <a:sym typeface="Symbol" panose="05050102010706020507" pitchFamily="18" charset="2"/>
              </a:rPr>
              <a:t>(k</a:t>
            </a:r>
            <a:r>
              <a:rPr lang="pt-BR" dirty="0" smtClean="0"/>
              <a:t>y</a:t>
            </a:r>
            <a:r>
              <a:rPr lang="pt-BR" baseline="-25000" dirty="0" smtClean="0"/>
              <a:t>1</a:t>
            </a:r>
            <a:r>
              <a:rPr lang="pt-BR" dirty="0" smtClean="0"/>
              <a:t>)y</a:t>
            </a:r>
            <a:r>
              <a:rPr lang="pt-BR" baseline="-25000" dirty="0" smtClean="0"/>
              <a:t>2</a:t>
            </a:r>
            <a:r>
              <a:rPr lang="pt-BR" dirty="0" smtClean="0"/>
              <a:t> = x</a:t>
            </a:r>
            <a:r>
              <a:rPr lang="pt-BR" baseline="-25000" dirty="0" smtClean="0"/>
              <a:t>1</a:t>
            </a:r>
            <a:r>
              <a:rPr lang="pt-BR" dirty="0" smtClean="0"/>
              <a:t>(kx</a:t>
            </a:r>
            <a:r>
              <a:rPr lang="pt-BR" baseline="-25000" dirty="0" smtClean="0"/>
              <a:t>2</a:t>
            </a:r>
            <a:r>
              <a:rPr lang="pt-BR" dirty="0" smtClean="0"/>
              <a:t>) + y</a:t>
            </a:r>
            <a:r>
              <a:rPr lang="pt-BR" baseline="-25000" dirty="0" smtClean="0"/>
              <a:t>1</a:t>
            </a:r>
            <a:r>
              <a:rPr lang="pt-BR" altLang="pt-BR" dirty="0" smtClean="0">
                <a:sym typeface="Symbol" panose="05050102010706020507" pitchFamily="18" charset="2"/>
              </a:rPr>
              <a:t>(k</a:t>
            </a:r>
            <a:r>
              <a:rPr lang="pt-BR" dirty="0" smtClean="0"/>
              <a:t>y</a:t>
            </a:r>
            <a:r>
              <a:rPr lang="pt-BR" baseline="-25000" dirty="0" smtClean="0"/>
              <a:t>2</a:t>
            </a:r>
            <a:r>
              <a:rPr lang="pt-BR" dirty="0" smtClean="0"/>
              <a:t>) = </a:t>
            </a:r>
            <a:r>
              <a:rPr lang="pt-BR" altLang="pt-BR" dirty="0" smtClean="0">
                <a:sym typeface="Symbol" panose="05050102010706020507" pitchFamily="18" charset="2"/>
              </a:rPr>
              <a:t>k(</a:t>
            </a:r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.x</a:t>
            </a:r>
            <a:r>
              <a:rPr lang="pt-BR" baseline="-25000" dirty="0" smtClean="0"/>
              <a:t>2</a:t>
            </a:r>
            <a:r>
              <a:rPr lang="pt-BR" dirty="0" smtClean="0"/>
              <a:t> + y</a:t>
            </a:r>
            <a:r>
              <a:rPr lang="pt-BR" baseline="-25000" dirty="0" smtClean="0"/>
              <a:t>1</a:t>
            </a:r>
            <a:r>
              <a:rPr lang="pt-BR" dirty="0" smtClean="0"/>
              <a:t>.y</a:t>
            </a:r>
            <a:r>
              <a:rPr lang="pt-BR" baseline="-25000" dirty="0" smtClean="0"/>
              <a:t>2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Segue que</a:t>
            </a:r>
          </a:p>
          <a:p>
            <a:pPr lvl="2"/>
            <a:r>
              <a:rPr lang="pt-BR" altLang="pt-BR" dirty="0" smtClean="0">
                <a:sym typeface="Symbol" panose="05050102010706020507" pitchFamily="18" charset="2"/>
              </a:rPr>
              <a:t>(</a:t>
            </a:r>
            <a:r>
              <a:rPr lang="pt-BR" altLang="pt-BR" dirty="0" err="1" smtClean="0">
                <a:sym typeface="Symbol" panose="05050102010706020507" pitchFamily="18" charset="2"/>
              </a:rPr>
              <a:t>k.u</a:t>
            </a:r>
            <a:r>
              <a:rPr lang="pt-BR" altLang="pt-BR" dirty="0" smtClean="0">
                <a:sym typeface="Symbol" panose="05050102010706020507" pitchFamily="18" charset="2"/>
              </a:rPr>
              <a:t>).v = u.(</a:t>
            </a:r>
            <a:r>
              <a:rPr lang="pt-BR" altLang="pt-BR" dirty="0" err="1" smtClean="0">
                <a:sym typeface="Symbol" panose="05050102010706020507" pitchFamily="18" charset="2"/>
              </a:rPr>
              <a:t>k.v</a:t>
            </a:r>
            <a:r>
              <a:rPr lang="pt-BR" altLang="pt-BR" dirty="0" smtClean="0">
                <a:sym typeface="Symbol" panose="05050102010706020507" pitchFamily="18" charset="2"/>
              </a:rPr>
              <a:t>) = k.(</a:t>
            </a:r>
            <a:r>
              <a:rPr lang="pt-BR" altLang="pt-BR" dirty="0" err="1" smtClean="0">
                <a:sym typeface="Symbol" panose="05050102010706020507" pitchFamily="18" charset="2"/>
              </a:rPr>
              <a:t>u.v</a:t>
            </a:r>
            <a:r>
              <a:rPr lang="pt-BR" altLang="pt-BR" dirty="0" smtClean="0">
                <a:sym typeface="Symbol" panose="05050102010706020507" pitchFamily="18" charset="2"/>
              </a:rPr>
              <a:t>)</a:t>
            </a:r>
            <a:endParaRPr lang="pt-BR" dirty="0" smtClean="0"/>
          </a:p>
          <a:p>
            <a:pPr lvl="2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105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BC3027-B2E0-41FE-9EDC-EB6282C315B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Produto Escalar</a:t>
            </a:r>
            <a:endParaRPr lang="pt-BR" sz="4000" smtClean="0"/>
          </a:p>
        </p:txBody>
      </p:sp>
      <p:sp>
        <p:nvSpPr>
          <p:cNvPr id="2970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Proposição: Sejam u e v vetores arbitrários. Então: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|</a:t>
            </a: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u.v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|  ||u||.||v||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Conhecida como </a:t>
            </a:r>
            <a:r>
              <a:rPr lang="pt-BR" altLang="pt-BR" sz="2400" dirty="0">
                <a:solidFill>
                  <a:srgbClr val="FF3300"/>
                </a:solidFill>
                <a:sym typeface="Symbol" panose="05050102010706020507" pitchFamily="18" charset="2"/>
              </a:rPr>
              <a:t>Desigualdade de </a:t>
            </a:r>
            <a:r>
              <a:rPr lang="pt-BR" altLang="pt-BR" sz="2400" dirty="0" err="1">
                <a:solidFill>
                  <a:srgbClr val="FF3300"/>
                </a:solidFill>
                <a:sym typeface="Symbol" panose="05050102010706020507" pitchFamily="18" charset="2"/>
              </a:rPr>
              <a:t>Cauchy</a:t>
            </a:r>
            <a:r>
              <a:rPr lang="pt-BR" altLang="pt-BR" sz="2400" dirty="0">
                <a:solidFill>
                  <a:srgbClr val="FF3300"/>
                </a:solidFill>
                <a:sym typeface="Symbol" panose="05050102010706020507" pitchFamily="18" charset="2"/>
              </a:rPr>
              <a:t>-Schwarz</a:t>
            </a:r>
          </a:p>
        </p:txBody>
      </p:sp>
    </p:spTree>
    <p:extLst>
      <p:ext uri="{BB962C8B-B14F-4D97-AF65-F5344CB8AC3E}">
        <p14:creationId xmlns:p14="http://schemas.microsoft.com/office/powerpoint/2010/main" val="17696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8D9DDA-9C50-4E1E-9464-C3A7A2036FF5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Plano</a:t>
            </a:r>
            <a:br>
              <a:rPr lang="pt-BR" sz="4000" dirty="0" smtClean="0"/>
            </a:br>
            <a:r>
              <a:rPr lang="pt-BR" sz="3200" dirty="0" smtClean="0"/>
              <a:t>Produto Escalar</a:t>
            </a:r>
            <a:endParaRPr lang="pt-BR" sz="4000" dirty="0" smtClean="0"/>
          </a:p>
        </p:txBody>
      </p:sp>
      <p:sp>
        <p:nvSpPr>
          <p:cNvPr id="30724" name="Rectangle 3"/>
          <p:cNvSpPr>
            <a:spLocks/>
          </p:cNvSpPr>
          <p:nvPr/>
        </p:nvSpPr>
        <p:spPr bwMode="auto">
          <a:xfrm>
            <a:off x="684213" y="1268761"/>
            <a:ext cx="8229600" cy="488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Existe um único ângulo, medido em radianos, entre 0 e </a:t>
            </a:r>
            <a:r>
              <a:rPr lang="el-G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π</a:t>
            </a: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 tal que: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cos </a:t>
            </a:r>
            <a:r>
              <a:rPr lang="el-G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θ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=   </a:t>
            </a: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u.v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           </a:t>
            </a: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u.v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= ||u||.||v||.cos </a:t>
            </a:r>
            <a:r>
              <a:rPr lang="el-G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θ</a:t>
            </a:r>
            <a:endParaRPr lang="pt-BR" altLang="pt-BR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pt-BR" altLang="pt-BR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1" fontAlgn="base">
              <a:spcAft>
                <a:spcPct val="0"/>
              </a:spcAft>
            </a:pPr>
            <a:r>
              <a:rPr lang="pt-BR" altLang="pt-BR" sz="2200" dirty="0">
                <a:solidFill>
                  <a:prstClr val="black"/>
                </a:solidFill>
                <a:sym typeface="Symbol" panose="05050102010706020507" pitchFamily="18" charset="2"/>
              </a:rPr>
              <a:t>Em algumas aplicações é mais conveniente utilizar esta fórmula</a:t>
            </a:r>
          </a:p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Esse ângulo, por definição, é o ângulo entre os vetores </a:t>
            </a:r>
            <a:r>
              <a:rPr lang="pt-BR" altLang="pt-BR" sz="2800" i="1" dirty="0">
                <a:solidFill>
                  <a:prstClr val="black"/>
                </a:solidFill>
                <a:sym typeface="Symbol" panose="05050102010706020507" pitchFamily="18" charset="2"/>
              </a:rPr>
              <a:t>u</a:t>
            </a: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 e </a:t>
            </a:r>
            <a:r>
              <a:rPr lang="pt-BR" altLang="pt-BR" sz="2800" i="1" dirty="0">
                <a:solidFill>
                  <a:prstClr val="black"/>
                </a:solidFill>
                <a:sym typeface="Symbol" panose="05050102010706020507" pitchFamily="18" charset="2"/>
              </a:rPr>
              <a:t>v</a:t>
            </a:r>
            <a:endParaRPr lang="pt-BR" altLang="pt-BR" sz="28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Exemplo 1: Se u = (0, 2) e v = (3, 3), o ângulo entre esses vetores é: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cos </a:t>
            </a:r>
            <a:r>
              <a:rPr lang="el-G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θ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=      0.3 + 2.3             = √2  </a:t>
            </a:r>
            <a:r>
              <a:rPr lang="el-G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θ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= </a:t>
            </a:r>
            <a:r>
              <a:rPr lang="el-G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π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 radianos</a:t>
            </a:r>
            <a:endParaRPr lang="el-GR" altLang="pt-BR" sz="2400" dirty="0">
              <a:solidFill>
                <a:prstClr val="black"/>
              </a:solidFill>
              <a:sym typeface="Symbol" panose="05050102010706020507" pitchFamily="18" charset="2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411413" y="2564904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2195513" y="2492896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||u||.||v||</a:t>
            </a:r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2339975" y="5732463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4932363" y="57324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>
            <a:off x="5075238" y="5445125"/>
            <a:ext cx="217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6083300" y="57324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6011863" y="5661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4932363" y="5661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2333625" y="5732463"/>
            <a:ext cx="238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√</a:t>
            </a: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(0+2</a:t>
            </a:r>
            <a:r>
              <a:rPr lang="en-US" altLang="pt-BR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t-B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√</a:t>
            </a: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en-US" altLang="pt-BR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r>
              <a:rPr lang="en-US" altLang="pt-BR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0734" name="Line 13"/>
          <p:cNvSpPr>
            <a:spLocks noChangeShapeType="1"/>
          </p:cNvSpPr>
          <p:nvPr/>
        </p:nvSpPr>
        <p:spPr bwMode="auto">
          <a:xfrm>
            <a:off x="3708400" y="58293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>
            <a:off x="2555875" y="58293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57200" y="5347271"/>
            <a:ext cx="8229600" cy="8794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440964" y="5103305"/>
            <a:ext cx="2226661" cy="1781329"/>
            <a:chOff x="5440964" y="5103305"/>
            <a:chExt cx="2226661" cy="1781329"/>
          </a:xfrm>
        </p:grpSpPr>
        <p:pic>
          <p:nvPicPr>
            <p:cNvPr id="1026" name="Picture 2" descr="https://upload.wikimedia.org/wikipedia/commons/thumb/3/3e/Dot_Product.svg/2000px-Dot_Product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0964" y="5103305"/>
              <a:ext cx="2226661" cy="1781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tângulo 2"/>
            <p:cNvSpPr/>
            <p:nvPr/>
          </p:nvSpPr>
          <p:spPr>
            <a:xfrm>
              <a:off x="5570264" y="6455035"/>
              <a:ext cx="311304" cy="4231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sz="2140" dirty="0">
                  <a:solidFill>
                    <a:prstClr val="black"/>
                  </a:solidFill>
                  <a:sym typeface="Symbol" panose="05050102010706020507" pitchFamily="18" charset="2"/>
                </a:rPr>
                <a:t>|</a:t>
              </a:r>
              <a:endParaRPr lang="pt-BR" sz="2140" dirty="0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5891342" y="6456509"/>
              <a:ext cx="311304" cy="4231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sz="2140" dirty="0">
                  <a:solidFill>
                    <a:prstClr val="black"/>
                  </a:solidFill>
                  <a:sym typeface="Symbol" panose="05050102010706020507" pitchFamily="18" charset="2"/>
                </a:rPr>
                <a:t>|</a:t>
              </a:r>
              <a:endParaRPr lang="pt-BR" sz="2140" dirty="0"/>
            </a:p>
          </p:txBody>
        </p:sp>
      </p:grpSp>
    </p:spTree>
    <p:extLst>
      <p:ext uri="{BB962C8B-B14F-4D97-AF65-F5344CB8AC3E}">
        <p14:creationId xmlns:p14="http://schemas.microsoft.com/office/powerpoint/2010/main" val="411012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Plano</a:t>
            </a:r>
            <a:br>
              <a:rPr lang="pt-BR" sz="3600" dirty="0" smtClean="0"/>
            </a:br>
            <a:r>
              <a:rPr lang="pt-BR" sz="2900" dirty="0" smtClean="0"/>
              <a:t>Produto Escalar</a:t>
            </a:r>
            <a:endParaRPr lang="pt-BR" sz="2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565258"/>
            <a:ext cx="8229600" cy="1560906"/>
          </a:xfrm>
        </p:spPr>
        <p:txBody>
          <a:bodyPr/>
          <a:lstStyle/>
          <a:p>
            <a:r>
              <a:rPr lang="pt-BR" sz="2800" dirty="0" smtClean="0"/>
              <a:t>Usando a lei dos cossenos, podemos mostrar que o ângulo   , entre os vetores u e v dado pela fórmula acima é o menor ângulo formado por u e v.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8</a:t>
            </a:fld>
            <a:endParaRPr lang="pt-BR" altLang="pt-BR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42913" y="1657390"/>
            <a:ext cx="0" cy="2808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55576" y="4178340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042912" y="2348880"/>
            <a:ext cx="1655763" cy="18294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1042913" y="3602077"/>
            <a:ext cx="1655763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82551" y="1585952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32251" y="4170402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184326" y="3744952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1763" y="41704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683583" y="2853615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u-v</a:t>
            </a: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V="1">
            <a:off x="2683583" y="2343386"/>
            <a:ext cx="14882" cy="12711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784583" y="2759948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302470" y="372276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1861496" y="5058206"/>
            <a:ext cx="3417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508104" y="163896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cos </a:t>
            </a:r>
            <a:r>
              <a:rPr lang="el-G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pt-BR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  </a:t>
            </a:r>
            <a:r>
              <a:rPr lang="pt-BR" altLang="pt-BR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u.v</a:t>
            </a: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6444208" y="1963688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||u||.||v||</a:t>
            </a: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6711275" y="202464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Plano</a:t>
            </a:r>
            <a:br>
              <a:rPr lang="pt-BR" sz="3600" dirty="0" smtClean="0"/>
            </a:br>
            <a:r>
              <a:rPr lang="pt-BR" sz="2900" dirty="0" smtClean="0"/>
              <a:t>Produto Escalar</a:t>
            </a:r>
            <a:endParaRPr lang="pt-BR" sz="2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900" dirty="0" smtClean="0"/>
              <a:t>Aplicando a lei dos cossenos do triângulo cujos lados são as setas que representam u, v e </a:t>
            </a:r>
            <a:r>
              <a:rPr lang="pt-BR" sz="2900" dirty="0" err="1" smtClean="0"/>
              <a:t>u-v</a:t>
            </a:r>
            <a:endParaRPr lang="pt-BR" sz="2900" dirty="0" smtClean="0"/>
          </a:p>
          <a:p>
            <a:pPr lvl="1"/>
            <a:r>
              <a:rPr lang="pt-BR" sz="2200" dirty="0" smtClean="0"/>
              <a:t>Temos: ||u – v||</a:t>
            </a:r>
            <a:r>
              <a:rPr lang="pt-BR" sz="2200" baseline="30000" dirty="0" smtClean="0"/>
              <a:t>2</a:t>
            </a:r>
            <a:r>
              <a:rPr lang="pt-BR" sz="2200" dirty="0" smtClean="0"/>
              <a:t> = ||</a:t>
            </a:r>
            <a:r>
              <a:rPr lang="pt-BR" sz="2200" dirty="0"/>
              <a:t>u</a:t>
            </a:r>
            <a:r>
              <a:rPr lang="pt-BR" sz="2200" dirty="0" smtClean="0"/>
              <a:t>||</a:t>
            </a:r>
            <a:r>
              <a:rPr lang="pt-BR" sz="2200" baseline="30000" dirty="0" smtClean="0"/>
              <a:t>2</a:t>
            </a:r>
            <a:r>
              <a:rPr lang="pt-BR" sz="2200" dirty="0" smtClean="0"/>
              <a:t> + ||v||</a:t>
            </a:r>
            <a:r>
              <a:rPr lang="pt-BR" sz="2200" baseline="30000" dirty="0" smtClean="0"/>
              <a:t>2</a:t>
            </a:r>
            <a:r>
              <a:rPr lang="pt-BR" sz="2200" dirty="0" smtClean="0"/>
              <a:t> - 2 ||u|| ||v|| cos   ,</a:t>
            </a:r>
          </a:p>
          <a:p>
            <a:pPr lvl="1"/>
            <a:r>
              <a:rPr lang="pt-BR" sz="2200" dirty="0" smtClean="0"/>
              <a:t>de onde temos:</a:t>
            </a:r>
          </a:p>
          <a:p>
            <a:pPr lvl="2"/>
            <a:r>
              <a:rPr lang="pt-BR" sz="1800" dirty="0"/>
              <a:t>c</a:t>
            </a:r>
            <a:r>
              <a:rPr lang="pt-BR" sz="1800" dirty="0" smtClean="0"/>
              <a:t>os     = </a:t>
            </a:r>
            <a:r>
              <a:rPr lang="pt-BR" sz="1800" u="sng" dirty="0" smtClean="0"/>
              <a:t>||u||</a:t>
            </a:r>
            <a:r>
              <a:rPr lang="pt-BR" sz="1800" u="sng" baseline="30000" dirty="0" smtClean="0"/>
              <a:t>2</a:t>
            </a:r>
            <a:r>
              <a:rPr lang="pt-BR" sz="1800" u="sng" dirty="0" smtClean="0"/>
              <a:t> + ||v||</a:t>
            </a:r>
            <a:r>
              <a:rPr lang="pt-BR" sz="1800" u="sng" baseline="30000" dirty="0" smtClean="0"/>
              <a:t>2</a:t>
            </a:r>
            <a:r>
              <a:rPr lang="pt-BR" sz="1800" u="sng" dirty="0" smtClean="0"/>
              <a:t> - ||u - v||</a:t>
            </a:r>
            <a:r>
              <a:rPr lang="pt-BR" sz="1800" u="sng" baseline="30000" dirty="0" smtClean="0"/>
              <a:t>2</a:t>
            </a:r>
            <a:endParaRPr lang="pt-BR" sz="1800" u="sng" dirty="0" smtClean="0"/>
          </a:p>
          <a:p>
            <a:pPr lvl="1"/>
            <a:endParaRPr lang="pt-BR" sz="2200" dirty="0" smtClean="0"/>
          </a:p>
          <a:p>
            <a:pPr lvl="1"/>
            <a:r>
              <a:rPr lang="pt-BR" sz="2200" dirty="0" smtClean="0"/>
              <a:t>Mas como </a:t>
            </a:r>
            <a:r>
              <a:rPr lang="pt-BR" sz="1800" dirty="0" smtClean="0"/>
              <a:t>||u||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+ ||v||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- ||u - v||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= 2u.v (Prove), </a:t>
            </a:r>
          </a:p>
          <a:p>
            <a:pPr lvl="1"/>
            <a:r>
              <a:rPr lang="pt-BR" sz="1800" dirty="0" smtClean="0"/>
              <a:t>Temos 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 smtClean="0"/>
              <a:t>Se as retas forem perpendiculares, </a:t>
            </a:r>
            <a:r>
              <a:rPr lang="el-GR" altLang="pt-BR" sz="1800" dirty="0" smtClean="0">
                <a:cs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pt-BR" sz="1800" dirty="0" smtClean="0"/>
              <a:t> é igual a </a:t>
            </a:r>
            <a:r>
              <a:rPr lang="el-GR" sz="1800" dirty="0" smtClean="0"/>
              <a:t>π</a:t>
            </a:r>
            <a:r>
              <a:rPr lang="pt-BR" sz="1800" dirty="0" smtClean="0"/>
              <a:t>/2 radianos, então</a:t>
            </a:r>
          </a:p>
          <a:p>
            <a:pPr lvl="2"/>
            <a:r>
              <a:rPr lang="pt-BR" sz="1400" dirty="0"/>
              <a:t> </a:t>
            </a:r>
            <a:r>
              <a:rPr lang="pt-BR" sz="1400" dirty="0" smtClean="0"/>
              <a:t>                                          </a:t>
            </a:r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9</a:t>
            </a:fld>
            <a:endParaRPr lang="pt-BR" altLang="pt-BR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479600" y="2564904"/>
            <a:ext cx="3417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938184" y="3336672"/>
            <a:ext cx="3417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203848" y="3589392"/>
            <a:ext cx="1431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2||u||.||v||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835696" y="44675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cos </a:t>
            </a:r>
            <a:r>
              <a:rPr lang="el-GR" altLang="pt-BR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pt-BR" altLang="pt-BR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  </a:t>
            </a:r>
            <a:r>
              <a:rPr lang="pt-BR" altLang="pt-BR" dirty="0" err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u.v</a:t>
            </a:r>
            <a:endParaRPr lang="pt-BR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238944" y="4715852"/>
            <a:ext cx="1314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||u||.||v||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2506011" y="4776812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53483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u . v = </a:t>
            </a:r>
            <a:r>
              <a:rPr lang="pt-BR" alt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cos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</a:rPr>
              <a:t>π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</a:rPr>
              <a:t>/2 = 0</a:t>
            </a:r>
            <a:r>
              <a:rPr lang="pt-BR" alt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pt-BR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483700" y="5568621"/>
            <a:ext cx="1314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||u||.||v||</a:t>
            </a: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1728524" y="563119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0668" y="3277784"/>
            <a:ext cx="8229600" cy="8794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57200" y="4536489"/>
            <a:ext cx="8229600" cy="6424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6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1_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6062</TotalTime>
  <Words>1573</Words>
  <Application>Microsoft Office PowerPoint</Application>
  <PresentationFormat>Apresentação na tela (4:3)</PresentationFormat>
  <Paragraphs>185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1_Tema do Office</vt:lpstr>
      <vt:lpstr>Geometria Analítica</vt:lpstr>
      <vt:lpstr>Sumário</vt:lpstr>
      <vt:lpstr>O Plano Produto Escalar e Ângulo entre Vetores</vt:lpstr>
      <vt:lpstr>O Plano Produto Escalar</vt:lpstr>
      <vt:lpstr>O Plano Produto Escalar</vt:lpstr>
      <vt:lpstr>O Plano Produto Escalar</vt:lpstr>
      <vt:lpstr>O Plano Produto Escalar</vt:lpstr>
      <vt:lpstr>O Plano Produto Escalar</vt:lpstr>
      <vt:lpstr>O Plano Produto Escalar</vt:lpstr>
      <vt:lpstr>O Plano Produto Escalar</vt:lpstr>
      <vt:lpstr>O Plano Produto Escalar</vt:lpstr>
      <vt:lpstr>O Plano Produto Escalar</vt:lpstr>
      <vt:lpstr>O Plano Produto Escalar</vt:lpstr>
      <vt:lpstr>O Plano Produto Escalar</vt:lpstr>
      <vt:lpstr>O Plano Produto Escalar</vt:lpstr>
      <vt:lpstr>Hoje vimos...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Analítica</dc:title>
  <dc:creator>Paulo Salgado</dc:creator>
  <cp:lastModifiedBy>Paulo Salgado</cp:lastModifiedBy>
  <cp:revision>12</cp:revision>
  <dcterms:created xsi:type="dcterms:W3CDTF">2014-10-12T16:56:46Z</dcterms:created>
  <dcterms:modified xsi:type="dcterms:W3CDTF">2016-08-10T15:47:10Z</dcterms:modified>
</cp:coreProperties>
</file>