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31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7A1316-28F5-4766-9D54-31F5C0A4AF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481760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57E5E-0AE5-4841-8016-30D7F9C35263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C0F5-8283-4E6A-9A95-27A409B175A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49326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118FB-2D40-420B-B253-F9D16898132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E080C-4F55-4D04-A493-50A4C63C544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38620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662736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3FFF-BE47-48B6-BA7D-084F31C3F8D1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443F2-4D9B-4584-88D4-AA529ED851B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167479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28C29-6EB9-4971-9EB9-CCDD63C83B6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634FA-D00D-42DF-B8FD-E76EFC292C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14441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0931B-E85D-4241-B6BC-7F580DC9F58B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43970-6E78-4755-9436-A32EE61C671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735995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C937B-62AE-4C0E-A775-E41FD265A886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86DAE-91C4-4947-92A7-69385225013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62243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1FF0-47CC-4844-A87B-7DF20FD6ED64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4A28B-EE82-47F6-980F-946277FAA1C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158090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6959-7CB0-419E-89BE-E8BD90011601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6B793-972E-43AA-B81B-BD130790F4F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423450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9D80D-488E-4FE3-988B-30F151E3A65A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A40AC-6ED1-4A08-8133-F91D7FBCA87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292602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90DF746-9F04-4B2D-BF4A-536797BABD40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03/03/2020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mtClean="0"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269483-8533-4B65-9188-4BD29259DBFC}" type="slidenum">
              <a:rPr lang="pt-BR" altLang="pt-BR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204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6B64D0-EC13-47A0-A442-E76F94563D1B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512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Geometria Analítica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xmlns="" val="44976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8DC6BD-86B5-4685-8454-41C3E2546FD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Vetores no Plano</a:t>
            </a:r>
            <a:endParaRPr lang="pt-BR" sz="4000" smtClean="0"/>
          </a:p>
        </p:txBody>
      </p:sp>
      <p:sp>
        <p:nvSpPr>
          <p:cNvPr id="1331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O módulo do par (x, y) é o número</a:t>
            </a:r>
          </a:p>
          <a:p>
            <a:pPr fontAlgn="base">
              <a:spcAft>
                <a:spcPct val="0"/>
              </a:spcAft>
            </a:pPr>
            <a:endParaRPr lang="pt-BR" altLang="pt-BR" sz="28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endParaRPr lang="pt-BR" altLang="pt-BR" sz="28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que é a distância da origem ao ponto (x, y)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Considere x2 = y2 = 0 na equação da distância dada anteriormente</a:t>
            </a:r>
          </a:p>
        </p:txBody>
      </p:sp>
      <p:pic>
        <p:nvPicPr>
          <p:cNvPr id="1331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00338" y="2184400"/>
            <a:ext cx="266382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451832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1CFAAAC-677E-422F-8604-E3E6AE6E107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pic>
        <p:nvPicPr>
          <p:cNvPr id="1433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644900"/>
            <a:ext cx="2879725" cy="87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Vetores no Plano</a:t>
            </a:r>
            <a:endParaRPr lang="pt-BR" sz="4000" smtClean="0"/>
          </a:p>
        </p:txBody>
      </p:sp>
      <p:sp>
        <p:nvSpPr>
          <p:cNvPr id="14341" name="Rectangle 4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Exemplo: Considere o ponto v = (3, 4)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A direção é a direção da reta definida pelos pontos O(0, 0) e P(3, 4)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O sentido de v é de O para P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O módulo de v é o comprimento da seta OP: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srgbClr val="FF3300"/>
                </a:solidFill>
                <a:sym typeface="Symbol" panose="05050102010706020507" pitchFamily="18" charset="2"/>
              </a:rPr>
              <a:t>OBS:</a:t>
            </a: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 O = (0, 0), ou 0, é chamado de </a:t>
            </a:r>
            <a:r>
              <a:rPr lang="pt-BR" altLang="pt-BR" sz="2800" dirty="0">
                <a:solidFill>
                  <a:srgbClr val="FF3300"/>
                </a:solidFill>
                <a:sym typeface="Symbol" panose="05050102010706020507" pitchFamily="18" charset="2"/>
              </a:rPr>
              <a:t>vetor nulo</a:t>
            </a: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, não sendo possível associar-lhe os conceitos de direção e sentido</a:t>
            </a:r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3492500" y="47974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457200" y="2996952"/>
            <a:ext cx="8229600" cy="3024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551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tângulo 41"/>
          <p:cNvSpPr/>
          <p:nvPr/>
        </p:nvSpPr>
        <p:spPr>
          <a:xfrm>
            <a:off x="6084888" y="3716338"/>
            <a:ext cx="2735262" cy="6492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pt-BR" sz="1200">
              <a:solidFill>
                <a:prstClr val="white"/>
              </a:solidFill>
            </a:endParaRPr>
          </a:p>
        </p:txBody>
      </p:sp>
      <p:sp>
        <p:nvSpPr>
          <p:cNvPr id="15363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28682A-CA4D-4385-B9BF-274C027BC8A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Vetores no Plano</a:t>
            </a:r>
            <a:endParaRPr lang="pt-BR" sz="4000" smtClean="0"/>
          </a:p>
        </p:txBody>
      </p:sp>
      <p:sp>
        <p:nvSpPr>
          <p:cNvPr id="15365" name="Rectangle 4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Podemos ter um vetor que comece de qualquer posição, não necessariamente, da origem</a:t>
            </a:r>
          </a:p>
        </p:txBody>
      </p:sp>
      <p:sp>
        <p:nvSpPr>
          <p:cNvPr id="15366" name="Line 18"/>
          <p:cNvSpPr>
            <a:spLocks noChangeShapeType="1"/>
          </p:cNvSpPr>
          <p:nvPr/>
        </p:nvSpPr>
        <p:spPr bwMode="auto">
          <a:xfrm>
            <a:off x="1347788" y="2781300"/>
            <a:ext cx="0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67" name="Line 19"/>
          <p:cNvSpPr>
            <a:spLocks noChangeShapeType="1"/>
          </p:cNvSpPr>
          <p:nvPr/>
        </p:nvSpPr>
        <p:spPr bwMode="auto">
          <a:xfrm>
            <a:off x="1130300" y="5229225"/>
            <a:ext cx="40338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68" name="Line 20"/>
          <p:cNvSpPr>
            <a:spLocks noChangeShapeType="1"/>
          </p:cNvSpPr>
          <p:nvPr/>
        </p:nvSpPr>
        <p:spPr bwMode="auto">
          <a:xfrm>
            <a:off x="1347788" y="3716338"/>
            <a:ext cx="11509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69" name="Line 21"/>
          <p:cNvSpPr>
            <a:spLocks noChangeShapeType="1"/>
          </p:cNvSpPr>
          <p:nvPr/>
        </p:nvSpPr>
        <p:spPr bwMode="auto">
          <a:xfrm>
            <a:off x="2498725" y="3716338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70" name="Line 22"/>
          <p:cNvSpPr>
            <a:spLocks noChangeShapeType="1"/>
          </p:cNvSpPr>
          <p:nvPr/>
        </p:nvSpPr>
        <p:spPr bwMode="auto">
          <a:xfrm>
            <a:off x="1347788" y="306863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71" name="Line 23"/>
          <p:cNvSpPr>
            <a:spLocks noChangeShapeType="1"/>
          </p:cNvSpPr>
          <p:nvPr/>
        </p:nvSpPr>
        <p:spPr bwMode="auto">
          <a:xfrm>
            <a:off x="3938588" y="3068638"/>
            <a:ext cx="0" cy="2160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72" name="Line 24"/>
          <p:cNvSpPr>
            <a:spLocks noChangeShapeType="1"/>
          </p:cNvSpPr>
          <p:nvPr/>
        </p:nvSpPr>
        <p:spPr bwMode="auto">
          <a:xfrm flipV="1">
            <a:off x="2498725" y="3068638"/>
            <a:ext cx="1439863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73" name="Text Box 25"/>
          <p:cNvSpPr txBox="1">
            <a:spLocks noChangeArrowheads="1"/>
          </p:cNvSpPr>
          <p:nvPr/>
        </p:nvSpPr>
        <p:spPr bwMode="auto">
          <a:xfrm>
            <a:off x="895350" y="27289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5374" name="Text Box 26"/>
          <p:cNvSpPr txBox="1">
            <a:spLocks noChangeArrowheads="1"/>
          </p:cNvSpPr>
          <p:nvPr/>
        </p:nvSpPr>
        <p:spPr bwMode="auto">
          <a:xfrm>
            <a:off x="5091113" y="53006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5375" name="Text Box 27"/>
          <p:cNvSpPr txBox="1">
            <a:spLocks noChangeArrowheads="1"/>
          </p:cNvSpPr>
          <p:nvPr/>
        </p:nvSpPr>
        <p:spPr bwMode="auto">
          <a:xfrm>
            <a:off x="2211388" y="335756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5376" name="Text Box 28"/>
          <p:cNvSpPr txBox="1">
            <a:spLocks noChangeArrowheads="1"/>
          </p:cNvSpPr>
          <p:nvPr/>
        </p:nvSpPr>
        <p:spPr bwMode="auto">
          <a:xfrm>
            <a:off x="3938588" y="27813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15377" name="Text Box 29"/>
          <p:cNvSpPr txBox="1">
            <a:spLocks noChangeArrowheads="1"/>
          </p:cNvSpPr>
          <p:nvPr/>
        </p:nvSpPr>
        <p:spPr bwMode="auto">
          <a:xfrm>
            <a:off x="4711700" y="3089275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Vetor AB</a:t>
            </a:r>
          </a:p>
        </p:txBody>
      </p:sp>
      <p:sp>
        <p:nvSpPr>
          <p:cNvPr id="15378" name="Line 30"/>
          <p:cNvSpPr>
            <a:spLocks noChangeShapeType="1"/>
          </p:cNvSpPr>
          <p:nvPr/>
        </p:nvSpPr>
        <p:spPr bwMode="auto">
          <a:xfrm>
            <a:off x="5380038" y="31416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79" name="Line 31"/>
          <p:cNvSpPr>
            <a:spLocks noChangeShapeType="1"/>
          </p:cNvSpPr>
          <p:nvPr/>
        </p:nvSpPr>
        <p:spPr bwMode="auto">
          <a:xfrm flipV="1">
            <a:off x="1347788" y="4581525"/>
            <a:ext cx="1439862" cy="647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80" name="Line 32"/>
          <p:cNvSpPr>
            <a:spLocks noChangeShapeType="1"/>
          </p:cNvSpPr>
          <p:nvPr/>
        </p:nvSpPr>
        <p:spPr bwMode="auto">
          <a:xfrm flipH="1">
            <a:off x="1347788" y="4581525"/>
            <a:ext cx="14398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81" name="Line 33"/>
          <p:cNvSpPr>
            <a:spLocks noChangeShapeType="1"/>
          </p:cNvSpPr>
          <p:nvPr/>
        </p:nvSpPr>
        <p:spPr bwMode="auto">
          <a:xfrm>
            <a:off x="2787650" y="4581525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82" name="Text Box 34"/>
          <p:cNvSpPr txBox="1">
            <a:spLocks noChangeArrowheads="1"/>
          </p:cNvSpPr>
          <p:nvPr/>
        </p:nvSpPr>
        <p:spPr bwMode="auto">
          <a:xfrm>
            <a:off x="2787650" y="43576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15383" name="Text Box 35"/>
          <p:cNvSpPr txBox="1">
            <a:spLocks noChangeArrowheads="1"/>
          </p:cNvSpPr>
          <p:nvPr/>
        </p:nvSpPr>
        <p:spPr bwMode="auto">
          <a:xfrm>
            <a:off x="914400" y="5222875"/>
            <a:ext cx="36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15384" name="Text Box 36"/>
          <p:cNvSpPr txBox="1">
            <a:spLocks noChangeArrowheads="1"/>
          </p:cNvSpPr>
          <p:nvPr/>
        </p:nvSpPr>
        <p:spPr bwMode="auto">
          <a:xfrm>
            <a:off x="4730750" y="4575175"/>
            <a:ext cx="1136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Vetor OC</a:t>
            </a:r>
          </a:p>
        </p:txBody>
      </p:sp>
      <p:sp>
        <p:nvSpPr>
          <p:cNvPr id="15385" name="Line 37"/>
          <p:cNvSpPr>
            <a:spLocks noChangeShapeType="1"/>
          </p:cNvSpPr>
          <p:nvPr/>
        </p:nvSpPr>
        <p:spPr bwMode="auto">
          <a:xfrm>
            <a:off x="5399088" y="46275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86" name="Text Box 29"/>
          <p:cNvSpPr txBox="1">
            <a:spLocks noChangeArrowheads="1"/>
          </p:cNvSpPr>
          <p:nvPr/>
        </p:nvSpPr>
        <p:spPr bwMode="auto">
          <a:xfrm>
            <a:off x="6227763" y="3860800"/>
            <a:ext cx="14747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Vetor AB   = </a:t>
            </a:r>
          </a:p>
        </p:txBody>
      </p:sp>
      <p:sp>
        <p:nvSpPr>
          <p:cNvPr id="15387" name="Line 30"/>
          <p:cNvSpPr>
            <a:spLocks noChangeShapeType="1"/>
          </p:cNvSpPr>
          <p:nvPr/>
        </p:nvSpPr>
        <p:spPr bwMode="auto">
          <a:xfrm>
            <a:off x="6896100" y="391318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5388" name="Text Box 36"/>
          <p:cNvSpPr txBox="1">
            <a:spLocks noChangeArrowheads="1"/>
          </p:cNvSpPr>
          <p:nvPr/>
        </p:nvSpPr>
        <p:spPr bwMode="auto">
          <a:xfrm>
            <a:off x="7539038" y="3854450"/>
            <a:ext cx="1136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Vetor OC</a:t>
            </a:r>
          </a:p>
        </p:txBody>
      </p:sp>
      <p:sp>
        <p:nvSpPr>
          <p:cNvPr id="15389" name="Line 37"/>
          <p:cNvSpPr>
            <a:spLocks noChangeShapeType="1"/>
          </p:cNvSpPr>
          <p:nvPr/>
        </p:nvSpPr>
        <p:spPr bwMode="auto">
          <a:xfrm>
            <a:off x="8207375" y="390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 Box 26"/>
          <p:cNvSpPr txBox="1">
            <a:spLocks noChangeArrowheads="1"/>
          </p:cNvSpPr>
          <p:nvPr/>
        </p:nvSpPr>
        <p:spPr bwMode="auto">
          <a:xfrm>
            <a:off x="2834569" y="5298043"/>
            <a:ext cx="769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x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auto">
          <a:xfrm>
            <a:off x="584868" y="4184611"/>
            <a:ext cx="7697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y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5692209" y="3081655"/>
            <a:ext cx="339067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(x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)-(x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 (x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-x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-y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1453661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5379" grpId="0" animBg="1"/>
      <p:bldP spid="15382" grpId="0"/>
      <p:bldP spid="15384" grpId="0"/>
      <p:bldP spid="15385" grpId="0" animBg="1"/>
      <p:bldP spid="15386" grpId="0"/>
      <p:bldP spid="15387" grpId="0" animBg="1"/>
      <p:bldP spid="15388" grpId="0"/>
      <p:bldP spid="15389" grpId="0" animBg="1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DC481A-A6D6-4F8C-BF7D-8A264B287BD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1638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80000"/>
              </a:lnSpc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Sejam u = (x1, y1), v = (x2, y2) e k  R:</a:t>
            </a:r>
          </a:p>
          <a:p>
            <a:pPr lvl="1" fontAlgn="base">
              <a:lnSpc>
                <a:spcPct val="1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Adição de vetores:</a:t>
            </a:r>
          </a:p>
          <a:p>
            <a:pPr lvl="1" fontAlgn="base">
              <a:lnSpc>
                <a:spcPct val="18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u + v = (x1 + x2, y1 + y2)</a:t>
            </a:r>
          </a:p>
          <a:p>
            <a:pPr lvl="1" fontAlgn="base">
              <a:lnSpc>
                <a:spcPct val="18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Multiplicação de um vetor por um escalar:</a:t>
            </a:r>
          </a:p>
          <a:p>
            <a:pPr lvl="1" fontAlgn="base">
              <a:lnSpc>
                <a:spcPct val="18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k.u = (k.x1, k.y1)</a:t>
            </a:r>
          </a:p>
        </p:txBody>
      </p:sp>
      <p:sp>
        <p:nvSpPr>
          <p:cNvPr id="16389" name="Line 26"/>
          <p:cNvSpPr>
            <a:spLocks noChangeShapeType="1"/>
          </p:cNvSpPr>
          <p:nvPr/>
        </p:nvSpPr>
        <p:spPr bwMode="auto">
          <a:xfrm>
            <a:off x="1763713" y="19891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390" name="Line 27"/>
          <p:cNvSpPr>
            <a:spLocks noChangeShapeType="1"/>
          </p:cNvSpPr>
          <p:nvPr/>
        </p:nvSpPr>
        <p:spPr bwMode="auto">
          <a:xfrm>
            <a:off x="3492500" y="19891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Line 28"/>
          <p:cNvSpPr>
            <a:spLocks noChangeShapeType="1"/>
          </p:cNvSpPr>
          <p:nvPr/>
        </p:nvSpPr>
        <p:spPr bwMode="auto">
          <a:xfrm>
            <a:off x="1187450" y="35004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392" name="Line 29"/>
          <p:cNvSpPr>
            <a:spLocks noChangeShapeType="1"/>
          </p:cNvSpPr>
          <p:nvPr/>
        </p:nvSpPr>
        <p:spPr bwMode="auto">
          <a:xfrm>
            <a:off x="1692275" y="35004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6393" name="Line 30"/>
          <p:cNvSpPr>
            <a:spLocks noChangeShapeType="1"/>
          </p:cNvSpPr>
          <p:nvPr/>
        </p:nvSpPr>
        <p:spPr bwMode="auto">
          <a:xfrm>
            <a:off x="1476375" y="494188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524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4CA3DE6-E4C5-4261-80DA-A2BD7BEB94C4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1741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Propriedades da Adição de Vetores</a:t>
            </a:r>
          </a:p>
          <a:p>
            <a:pPr lvl="1" fontAlgn="base">
              <a:lnSpc>
                <a:spcPct val="15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u + v = v + u</a:t>
            </a:r>
          </a:p>
          <a:p>
            <a:pPr lvl="1" fontAlgn="base">
              <a:lnSpc>
                <a:spcPct val="15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u + (v + w) = (u + v) + w</a:t>
            </a:r>
          </a:p>
          <a:p>
            <a:pPr lvl="1" fontAlgn="base">
              <a:lnSpc>
                <a:spcPct val="15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u + </a:t>
            </a:r>
            <a:r>
              <a:rPr lang="pt-BR" altLang="pt-BR" sz="2400" b="1" dirty="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u</a:t>
            </a:r>
          </a:p>
          <a:p>
            <a:pPr lvl="2" fontAlgn="base">
              <a:lnSpc>
                <a:spcPct val="150000"/>
              </a:lnSpc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sym typeface="Symbol" panose="05050102010706020507" pitchFamily="18" charset="2"/>
              </a:rPr>
              <a:t>0 = Vetor Nulo</a:t>
            </a:r>
          </a:p>
          <a:p>
            <a:pPr lvl="1" fontAlgn="base">
              <a:lnSpc>
                <a:spcPct val="150000"/>
              </a:lnSpc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Considerando u, v e w como vetores quaisquer</a:t>
            </a:r>
          </a:p>
        </p:txBody>
      </p:sp>
      <p:sp>
        <p:nvSpPr>
          <p:cNvPr id="17413" name="Line 4"/>
          <p:cNvSpPr>
            <a:spLocks noChangeShapeType="1"/>
          </p:cNvSpPr>
          <p:nvPr/>
        </p:nvSpPr>
        <p:spPr bwMode="auto">
          <a:xfrm>
            <a:off x="1187450" y="25654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14" name="Line 5"/>
          <p:cNvSpPr>
            <a:spLocks noChangeShapeType="1"/>
          </p:cNvSpPr>
          <p:nvPr/>
        </p:nvSpPr>
        <p:spPr bwMode="auto">
          <a:xfrm>
            <a:off x="1619250" y="25654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15" name="Line 6"/>
          <p:cNvSpPr>
            <a:spLocks noChangeShapeType="1"/>
          </p:cNvSpPr>
          <p:nvPr/>
        </p:nvSpPr>
        <p:spPr bwMode="auto">
          <a:xfrm>
            <a:off x="2051050" y="25654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16" name="Line 7"/>
          <p:cNvSpPr>
            <a:spLocks noChangeShapeType="1"/>
          </p:cNvSpPr>
          <p:nvPr/>
        </p:nvSpPr>
        <p:spPr bwMode="auto">
          <a:xfrm>
            <a:off x="2484438" y="25654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17" name="Line 8"/>
          <p:cNvSpPr>
            <a:spLocks noChangeShapeType="1"/>
          </p:cNvSpPr>
          <p:nvPr/>
        </p:nvSpPr>
        <p:spPr bwMode="auto">
          <a:xfrm>
            <a:off x="1187450" y="32131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18" name="Line 9"/>
          <p:cNvSpPr>
            <a:spLocks noChangeShapeType="1"/>
          </p:cNvSpPr>
          <p:nvPr/>
        </p:nvSpPr>
        <p:spPr bwMode="auto">
          <a:xfrm>
            <a:off x="1800225" y="3213100"/>
            <a:ext cx="250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19" name="Line 10"/>
          <p:cNvSpPr>
            <a:spLocks noChangeShapeType="1"/>
          </p:cNvSpPr>
          <p:nvPr/>
        </p:nvSpPr>
        <p:spPr bwMode="auto">
          <a:xfrm>
            <a:off x="2232025" y="3213100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0" name="Line 11"/>
          <p:cNvSpPr>
            <a:spLocks noChangeShapeType="1"/>
          </p:cNvSpPr>
          <p:nvPr/>
        </p:nvSpPr>
        <p:spPr bwMode="auto">
          <a:xfrm>
            <a:off x="2916238" y="3213100"/>
            <a:ext cx="250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1" name="Line 12"/>
          <p:cNvSpPr>
            <a:spLocks noChangeShapeType="1"/>
          </p:cNvSpPr>
          <p:nvPr/>
        </p:nvSpPr>
        <p:spPr bwMode="auto">
          <a:xfrm>
            <a:off x="3311525" y="3213100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2" name="Line 13"/>
          <p:cNvSpPr>
            <a:spLocks noChangeShapeType="1"/>
          </p:cNvSpPr>
          <p:nvPr/>
        </p:nvSpPr>
        <p:spPr bwMode="auto">
          <a:xfrm>
            <a:off x="3851275" y="32131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3" name="Line 14"/>
          <p:cNvSpPr>
            <a:spLocks noChangeShapeType="1"/>
          </p:cNvSpPr>
          <p:nvPr/>
        </p:nvSpPr>
        <p:spPr bwMode="auto">
          <a:xfrm>
            <a:off x="1187450" y="37893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4" name="Line 15"/>
          <p:cNvSpPr>
            <a:spLocks noChangeShapeType="1"/>
          </p:cNvSpPr>
          <p:nvPr/>
        </p:nvSpPr>
        <p:spPr bwMode="auto">
          <a:xfrm>
            <a:off x="1619250" y="37893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5" name="Line 16"/>
          <p:cNvSpPr>
            <a:spLocks noChangeShapeType="1"/>
          </p:cNvSpPr>
          <p:nvPr/>
        </p:nvSpPr>
        <p:spPr bwMode="auto">
          <a:xfrm>
            <a:off x="2051050" y="378936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6" name="Line 17"/>
          <p:cNvSpPr>
            <a:spLocks noChangeShapeType="1"/>
          </p:cNvSpPr>
          <p:nvPr/>
        </p:nvSpPr>
        <p:spPr bwMode="auto">
          <a:xfrm>
            <a:off x="1547813" y="43656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7" name="Line 18"/>
          <p:cNvSpPr>
            <a:spLocks noChangeShapeType="1"/>
          </p:cNvSpPr>
          <p:nvPr/>
        </p:nvSpPr>
        <p:spPr bwMode="auto">
          <a:xfrm>
            <a:off x="3024188" y="4941888"/>
            <a:ext cx="252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8" name="Line 19"/>
          <p:cNvSpPr>
            <a:spLocks noChangeShapeType="1"/>
          </p:cNvSpPr>
          <p:nvPr/>
        </p:nvSpPr>
        <p:spPr bwMode="auto">
          <a:xfrm>
            <a:off x="3311525" y="4941888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7429" name="Line 20"/>
          <p:cNvSpPr>
            <a:spLocks noChangeShapeType="1"/>
          </p:cNvSpPr>
          <p:nvPr/>
        </p:nvSpPr>
        <p:spPr bwMode="auto">
          <a:xfrm>
            <a:off x="3781425" y="4941888"/>
            <a:ext cx="252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30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37BD59-E87E-4680-902C-CBA4DB0ADC4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1843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Propriedades da Multiplicação de um Vetor por um Escalar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k.(u + v) = k.u + k.v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(k1 + k2).u = k1.u + k2.u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k1.(k2.u) = (k1.k2).u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1.u = u e 0.u = 0</a:t>
            </a: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3348038" y="263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2700338" y="263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1547813" y="263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1908175" y="26368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2339975" y="30686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3132138" y="30686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3995738" y="30686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>
            <a:off x="3492500" y="35004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5" name="Line 12"/>
          <p:cNvSpPr>
            <a:spLocks noChangeShapeType="1"/>
          </p:cNvSpPr>
          <p:nvPr/>
        </p:nvSpPr>
        <p:spPr bwMode="auto">
          <a:xfrm>
            <a:off x="2052638" y="35004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6" name="Line 13"/>
          <p:cNvSpPr>
            <a:spLocks noChangeShapeType="1"/>
          </p:cNvSpPr>
          <p:nvPr/>
        </p:nvSpPr>
        <p:spPr bwMode="auto">
          <a:xfrm>
            <a:off x="1908175" y="39338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>
            <a:off x="1476375" y="39338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>
            <a:off x="2555875" y="39338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2987675" y="3933825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50" name="Line 17"/>
          <p:cNvSpPr>
            <a:spLocks noChangeShapeType="1"/>
          </p:cNvSpPr>
          <p:nvPr/>
        </p:nvSpPr>
        <p:spPr bwMode="auto">
          <a:xfrm>
            <a:off x="2484438" y="4292600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8451" name="Text Box 18"/>
          <p:cNvSpPr txBox="1">
            <a:spLocks noChangeArrowheads="1"/>
          </p:cNvSpPr>
          <p:nvPr/>
        </p:nvSpPr>
        <p:spPr bwMode="auto">
          <a:xfrm>
            <a:off x="1692275" y="4889500"/>
            <a:ext cx="1476375" cy="376238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número zero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2627313" y="4437063"/>
            <a:ext cx="1196975" cy="3762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vetor nulo</a:t>
            </a:r>
          </a:p>
        </p:txBody>
      </p:sp>
      <p:sp>
        <p:nvSpPr>
          <p:cNvPr id="18453" name="Line 20"/>
          <p:cNvSpPr>
            <a:spLocks noChangeShapeType="1"/>
          </p:cNvSpPr>
          <p:nvPr/>
        </p:nvSpPr>
        <p:spPr bwMode="auto">
          <a:xfrm>
            <a:off x="3167063" y="422116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554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ECB31C-6B01-4103-B98F-A8E4DF879ABA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19460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O vetor (-1).u é indicado por –u e é chamado o </a:t>
            </a:r>
            <a:r>
              <a:rPr lang="pt-BR" altLang="pt-BR" sz="2800">
                <a:solidFill>
                  <a:srgbClr val="FF3300"/>
                </a:solidFill>
                <a:sym typeface="Symbol" panose="05050102010706020507" pitchFamily="18" charset="2"/>
              </a:rPr>
              <a:t>oposto</a:t>
            </a: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 de u</a:t>
            </a:r>
          </a:p>
        </p:txBody>
      </p:sp>
      <p:sp>
        <p:nvSpPr>
          <p:cNvPr id="19461" name="Line 6"/>
          <p:cNvSpPr>
            <a:spLocks noChangeShapeType="1"/>
          </p:cNvSpPr>
          <p:nvPr/>
        </p:nvSpPr>
        <p:spPr bwMode="auto">
          <a:xfrm>
            <a:off x="2555875" y="17002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62" name="Line 21"/>
          <p:cNvSpPr>
            <a:spLocks noChangeShapeType="1"/>
          </p:cNvSpPr>
          <p:nvPr/>
        </p:nvSpPr>
        <p:spPr bwMode="auto">
          <a:xfrm>
            <a:off x="5148263" y="17002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63" name="Line 22"/>
          <p:cNvSpPr>
            <a:spLocks noChangeShapeType="1"/>
          </p:cNvSpPr>
          <p:nvPr/>
        </p:nvSpPr>
        <p:spPr bwMode="auto">
          <a:xfrm>
            <a:off x="2339975" y="2133600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64" name="Line 23"/>
          <p:cNvSpPr>
            <a:spLocks noChangeShapeType="1"/>
          </p:cNvSpPr>
          <p:nvPr/>
        </p:nvSpPr>
        <p:spPr bwMode="auto">
          <a:xfrm>
            <a:off x="4138613" y="3068638"/>
            <a:ext cx="0" cy="2663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65" name="Line 24"/>
          <p:cNvSpPr>
            <a:spLocks noChangeShapeType="1"/>
          </p:cNvSpPr>
          <p:nvPr/>
        </p:nvSpPr>
        <p:spPr bwMode="auto">
          <a:xfrm>
            <a:off x="2039938" y="4437063"/>
            <a:ext cx="40338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66" name="Line 29"/>
          <p:cNvSpPr>
            <a:spLocks noChangeShapeType="1"/>
          </p:cNvSpPr>
          <p:nvPr/>
        </p:nvSpPr>
        <p:spPr bwMode="auto">
          <a:xfrm flipV="1">
            <a:off x="2484438" y="3357563"/>
            <a:ext cx="3371850" cy="2165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lg" len="lg"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67" name="Text Box 30"/>
          <p:cNvSpPr txBox="1">
            <a:spLocks noChangeArrowheads="1"/>
          </p:cNvSpPr>
          <p:nvPr/>
        </p:nvSpPr>
        <p:spPr bwMode="auto">
          <a:xfrm>
            <a:off x="3840163" y="27813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9468" name="Text Box 31"/>
          <p:cNvSpPr txBox="1">
            <a:spLocks noChangeArrowheads="1"/>
          </p:cNvSpPr>
          <p:nvPr/>
        </p:nvSpPr>
        <p:spPr bwMode="auto">
          <a:xfrm>
            <a:off x="6073775" y="443706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9469" name="Text Box 32"/>
          <p:cNvSpPr txBox="1">
            <a:spLocks noChangeArrowheads="1"/>
          </p:cNvSpPr>
          <p:nvPr/>
        </p:nvSpPr>
        <p:spPr bwMode="auto">
          <a:xfrm>
            <a:off x="2051050" y="5084763"/>
            <a:ext cx="387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</a:t>
            </a:r>
          </a:p>
        </p:txBody>
      </p:sp>
      <p:sp>
        <p:nvSpPr>
          <p:cNvPr id="19470" name="Text Box 33"/>
          <p:cNvSpPr txBox="1">
            <a:spLocks noChangeArrowheads="1"/>
          </p:cNvSpPr>
          <p:nvPr/>
        </p:nvSpPr>
        <p:spPr bwMode="auto">
          <a:xfrm>
            <a:off x="5856288" y="3063875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xmlns="" val="232909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B6348F-DF77-4216-B4BB-396E52ADB4E9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20484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O vetor k.u tem a mesma direção de u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u e k.u são retas paralelas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Os sentidos dependem do sinal de k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2000">
                <a:solidFill>
                  <a:prstClr val="black"/>
                </a:solidFill>
                <a:sym typeface="Symbol" panose="05050102010706020507" pitchFamily="18" charset="2"/>
              </a:rPr>
              <a:t>Se k &lt; 0, o sentido se inverte e k.u é o oposto de u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Os módulos de u e k.u são relacionados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2000">
                <a:solidFill>
                  <a:prstClr val="black"/>
                </a:solidFill>
                <a:sym typeface="Symbol" panose="05050102010706020507" pitchFamily="18" charset="2"/>
              </a:rPr>
              <a:t>||k.u|| = |k|.||u||</a:t>
            </a:r>
          </a:p>
          <a:p>
            <a:pPr lvl="3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1800">
                <a:solidFill>
                  <a:prstClr val="black"/>
                </a:solidFill>
                <a:sym typeface="Symbol" panose="05050102010706020507" pitchFamily="18" charset="2"/>
              </a:rPr>
              <a:t>|| || = módulo do vetor</a:t>
            </a:r>
          </a:p>
          <a:p>
            <a:pPr lvl="3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1800">
                <a:solidFill>
                  <a:prstClr val="black"/>
                </a:solidFill>
                <a:sym typeface="Symbol" panose="05050102010706020507" pitchFamily="18" charset="2"/>
              </a:rPr>
              <a:t>| | = módulo do escalar</a:t>
            </a:r>
          </a:p>
        </p:txBody>
      </p:sp>
      <p:sp>
        <p:nvSpPr>
          <p:cNvPr id="20485" name="Line 14"/>
          <p:cNvSpPr>
            <a:spLocks noChangeShapeType="1"/>
          </p:cNvSpPr>
          <p:nvPr/>
        </p:nvSpPr>
        <p:spPr bwMode="auto">
          <a:xfrm>
            <a:off x="2195513" y="17002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86" name="Line 15"/>
          <p:cNvSpPr>
            <a:spLocks noChangeShapeType="1"/>
          </p:cNvSpPr>
          <p:nvPr/>
        </p:nvSpPr>
        <p:spPr bwMode="auto">
          <a:xfrm>
            <a:off x="6084888" y="1700213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87" name="Line 16"/>
          <p:cNvSpPr>
            <a:spLocks noChangeShapeType="1"/>
          </p:cNvSpPr>
          <p:nvPr/>
        </p:nvSpPr>
        <p:spPr bwMode="auto">
          <a:xfrm>
            <a:off x="1835150" y="22050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88" name="Line 17"/>
          <p:cNvSpPr>
            <a:spLocks noChangeShapeType="1"/>
          </p:cNvSpPr>
          <p:nvPr/>
        </p:nvSpPr>
        <p:spPr bwMode="auto">
          <a:xfrm>
            <a:off x="1187450" y="2205038"/>
            <a:ext cx="358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Line 18"/>
          <p:cNvSpPr>
            <a:spLocks noChangeShapeType="1"/>
          </p:cNvSpPr>
          <p:nvPr/>
        </p:nvSpPr>
        <p:spPr bwMode="auto">
          <a:xfrm>
            <a:off x="4932363" y="30686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Line 20"/>
          <p:cNvSpPr>
            <a:spLocks noChangeShapeType="1"/>
          </p:cNvSpPr>
          <p:nvPr/>
        </p:nvSpPr>
        <p:spPr bwMode="auto">
          <a:xfrm>
            <a:off x="6661150" y="30686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91" name="Line 21"/>
          <p:cNvSpPr>
            <a:spLocks noChangeShapeType="1"/>
          </p:cNvSpPr>
          <p:nvPr/>
        </p:nvSpPr>
        <p:spPr bwMode="auto">
          <a:xfrm>
            <a:off x="3851275" y="34290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92" name="Line 22"/>
          <p:cNvSpPr>
            <a:spLocks noChangeShapeType="1"/>
          </p:cNvSpPr>
          <p:nvPr/>
        </p:nvSpPr>
        <p:spPr bwMode="auto">
          <a:xfrm>
            <a:off x="3132138" y="34290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93" name="Line 23"/>
          <p:cNvSpPr>
            <a:spLocks noChangeShapeType="1"/>
          </p:cNvSpPr>
          <p:nvPr/>
        </p:nvSpPr>
        <p:spPr bwMode="auto">
          <a:xfrm>
            <a:off x="3348038" y="37893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0494" name="Line 24"/>
          <p:cNvSpPr>
            <a:spLocks noChangeShapeType="1"/>
          </p:cNvSpPr>
          <p:nvPr/>
        </p:nvSpPr>
        <p:spPr bwMode="auto">
          <a:xfrm>
            <a:off x="2052638" y="37893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69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825D308-00B0-4514-BD77-B858171CA521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2150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Representação gráfica da soma de dois vetores</a:t>
            </a:r>
          </a:p>
        </p:txBody>
      </p:sp>
      <p:sp>
        <p:nvSpPr>
          <p:cNvPr id="21509" name="Line 4"/>
          <p:cNvSpPr>
            <a:spLocks noChangeShapeType="1"/>
          </p:cNvSpPr>
          <p:nvPr/>
        </p:nvSpPr>
        <p:spPr bwMode="auto">
          <a:xfrm>
            <a:off x="2555875" y="2636838"/>
            <a:ext cx="0" cy="2808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10" name="Line 5"/>
          <p:cNvSpPr>
            <a:spLocks noChangeShapeType="1"/>
          </p:cNvSpPr>
          <p:nvPr/>
        </p:nvSpPr>
        <p:spPr bwMode="auto">
          <a:xfrm>
            <a:off x="2268538" y="5157788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 flipV="1">
            <a:off x="2555875" y="4005263"/>
            <a:ext cx="503238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12" name="Line 7"/>
          <p:cNvSpPr>
            <a:spLocks noChangeShapeType="1"/>
          </p:cNvSpPr>
          <p:nvPr/>
        </p:nvSpPr>
        <p:spPr bwMode="auto">
          <a:xfrm flipV="1">
            <a:off x="2555875" y="4581525"/>
            <a:ext cx="1655763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13" name="Text Box 8"/>
          <p:cNvSpPr txBox="1">
            <a:spLocks noChangeArrowheads="1"/>
          </p:cNvSpPr>
          <p:nvPr/>
        </p:nvSpPr>
        <p:spPr bwMode="auto">
          <a:xfrm>
            <a:off x="2195513" y="25654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1514" name="Text Box 9"/>
          <p:cNvSpPr txBox="1">
            <a:spLocks noChangeArrowheads="1"/>
          </p:cNvSpPr>
          <p:nvPr/>
        </p:nvSpPr>
        <p:spPr bwMode="auto">
          <a:xfrm>
            <a:off x="6145213" y="514985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1515" name="Text Box 10"/>
          <p:cNvSpPr txBox="1">
            <a:spLocks noChangeArrowheads="1"/>
          </p:cNvSpPr>
          <p:nvPr/>
        </p:nvSpPr>
        <p:spPr bwMode="auto">
          <a:xfrm>
            <a:off x="2544763" y="40703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21516" name="Text Box 11"/>
          <p:cNvSpPr txBox="1">
            <a:spLocks noChangeArrowheads="1"/>
          </p:cNvSpPr>
          <p:nvPr/>
        </p:nvSpPr>
        <p:spPr bwMode="auto">
          <a:xfrm>
            <a:off x="3697288" y="47244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21517" name="Text Box 12"/>
          <p:cNvSpPr txBox="1">
            <a:spLocks noChangeArrowheads="1"/>
          </p:cNvSpPr>
          <p:nvPr/>
        </p:nvSpPr>
        <p:spPr bwMode="auto">
          <a:xfrm>
            <a:off x="2244725" y="514985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21518" name="Line 13"/>
          <p:cNvSpPr>
            <a:spLocks noChangeShapeType="1"/>
          </p:cNvSpPr>
          <p:nvPr/>
        </p:nvSpPr>
        <p:spPr bwMode="auto">
          <a:xfrm flipV="1">
            <a:off x="4213225" y="3429000"/>
            <a:ext cx="503238" cy="11525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19" name="Line 14"/>
          <p:cNvSpPr>
            <a:spLocks noChangeShapeType="1"/>
          </p:cNvSpPr>
          <p:nvPr/>
        </p:nvSpPr>
        <p:spPr bwMode="auto">
          <a:xfrm flipV="1">
            <a:off x="3060700" y="3429000"/>
            <a:ext cx="1655763" cy="5762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20" name="Line 15"/>
          <p:cNvSpPr>
            <a:spLocks noChangeShapeType="1"/>
          </p:cNvSpPr>
          <p:nvPr/>
        </p:nvSpPr>
        <p:spPr bwMode="auto">
          <a:xfrm flipV="1">
            <a:off x="2555875" y="3500438"/>
            <a:ext cx="2087563" cy="16573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521" name="Text Box 16"/>
          <p:cNvSpPr txBox="1">
            <a:spLocks noChangeArrowheads="1"/>
          </p:cNvSpPr>
          <p:nvPr/>
        </p:nvSpPr>
        <p:spPr bwMode="auto">
          <a:xfrm>
            <a:off x="2892425" y="364490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1522" name="Text Box 17"/>
          <p:cNvSpPr txBox="1">
            <a:spLocks noChangeArrowheads="1"/>
          </p:cNvSpPr>
          <p:nvPr/>
        </p:nvSpPr>
        <p:spPr bwMode="auto">
          <a:xfrm>
            <a:off x="4211638" y="4430713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21523" name="Text Box 18"/>
          <p:cNvSpPr txBox="1">
            <a:spLocks noChangeArrowheads="1"/>
          </p:cNvSpPr>
          <p:nvPr/>
        </p:nvSpPr>
        <p:spPr bwMode="auto">
          <a:xfrm>
            <a:off x="4716463" y="32067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1524" name="Text Box 19"/>
          <p:cNvSpPr txBox="1">
            <a:spLocks noChangeArrowheads="1"/>
          </p:cNvSpPr>
          <p:nvPr/>
        </p:nvSpPr>
        <p:spPr bwMode="auto">
          <a:xfrm>
            <a:off x="3613150" y="4149725"/>
            <a:ext cx="55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u+v</a:t>
            </a:r>
          </a:p>
        </p:txBody>
      </p:sp>
      <p:sp>
        <p:nvSpPr>
          <p:cNvPr id="21525" name="Text Box 20"/>
          <p:cNvSpPr txBox="1">
            <a:spLocks noChangeArrowheads="1"/>
          </p:cNvSpPr>
          <p:nvPr/>
        </p:nvSpPr>
        <p:spPr bwMode="auto">
          <a:xfrm>
            <a:off x="5343525" y="2439988"/>
            <a:ext cx="3394075" cy="12001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seta que representa u + v é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uma das diagonais do paralelo-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gramo cujos lados são as setas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representam u e v.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6629400" y="4005263"/>
            <a:ext cx="2057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Dados os vetores A(2,1) </a:t>
            </a:r>
            <a:r>
              <a:rPr lang="pt-BR" smtClean="0">
                <a:latin typeface="Arial" panose="020B0604020202020204" pitchFamily="34" charset="0"/>
                <a:cs typeface="Arial" panose="020B0604020202020204" pitchFamily="34" charset="0"/>
              </a:rPr>
              <a:t>e B(3,2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), faça o gráfico da soma deles. 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5255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09B5DA-14FE-42AB-900A-5DCA37C4EE9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2253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  <a:sym typeface="Symbol" panose="05050102010706020507" pitchFamily="18" charset="2"/>
              </a:rPr>
              <a:t>Sejam u e v vetores e k um escalar: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 err="1">
                <a:solidFill>
                  <a:prstClr val="black"/>
                </a:solidFill>
                <a:sym typeface="Symbol" panose="05050102010706020507" pitchFamily="18" charset="2"/>
              </a:rPr>
              <a:t>k.u</a:t>
            </a: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 = 0  k = 0 ou u = 0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||u||  0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||u|| = 0  u = 0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 dirty="0">
                <a:solidFill>
                  <a:prstClr val="black"/>
                </a:solidFill>
                <a:sym typeface="Symbol" panose="05050102010706020507" pitchFamily="18" charset="2"/>
              </a:rPr>
              <a:t>||u + v||  ||u|| + ||v||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2000" dirty="0">
                <a:solidFill>
                  <a:prstClr val="black"/>
                </a:solidFill>
                <a:sym typeface="Symbol" panose="05050102010706020507" pitchFamily="18" charset="2"/>
              </a:rPr>
              <a:t>Desigualdade triangular</a:t>
            </a:r>
          </a:p>
        </p:txBody>
      </p:sp>
      <p:sp>
        <p:nvSpPr>
          <p:cNvPr id="22533" name="Line 21"/>
          <p:cNvSpPr>
            <a:spLocks noChangeShapeType="1"/>
          </p:cNvSpPr>
          <p:nvPr/>
        </p:nvSpPr>
        <p:spPr bwMode="auto">
          <a:xfrm>
            <a:off x="1763713" y="170021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Line 22"/>
          <p:cNvSpPr>
            <a:spLocks noChangeShapeType="1"/>
          </p:cNvSpPr>
          <p:nvPr/>
        </p:nvSpPr>
        <p:spPr bwMode="auto">
          <a:xfrm>
            <a:off x="2268538" y="170021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Line 23"/>
          <p:cNvSpPr>
            <a:spLocks noChangeShapeType="1"/>
          </p:cNvSpPr>
          <p:nvPr/>
        </p:nvSpPr>
        <p:spPr bwMode="auto">
          <a:xfrm>
            <a:off x="1476375" y="22050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Line 24"/>
          <p:cNvSpPr>
            <a:spLocks noChangeShapeType="1"/>
          </p:cNvSpPr>
          <p:nvPr/>
        </p:nvSpPr>
        <p:spPr bwMode="auto">
          <a:xfrm>
            <a:off x="3492500" y="22050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37" name="Line 25"/>
          <p:cNvSpPr>
            <a:spLocks noChangeShapeType="1"/>
          </p:cNvSpPr>
          <p:nvPr/>
        </p:nvSpPr>
        <p:spPr bwMode="auto">
          <a:xfrm>
            <a:off x="3924300" y="21336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39" name="Line 27"/>
          <p:cNvSpPr>
            <a:spLocks noChangeShapeType="1"/>
          </p:cNvSpPr>
          <p:nvPr/>
        </p:nvSpPr>
        <p:spPr bwMode="auto">
          <a:xfrm>
            <a:off x="3275013" y="30686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0" name="Line 28"/>
          <p:cNvSpPr>
            <a:spLocks noChangeShapeType="1"/>
          </p:cNvSpPr>
          <p:nvPr/>
        </p:nvSpPr>
        <p:spPr bwMode="auto">
          <a:xfrm>
            <a:off x="1547813" y="30686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1" name="Line 29"/>
          <p:cNvSpPr>
            <a:spLocks noChangeShapeType="1"/>
          </p:cNvSpPr>
          <p:nvPr/>
        </p:nvSpPr>
        <p:spPr bwMode="auto">
          <a:xfrm>
            <a:off x="1547813" y="26368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2" name="Line 30"/>
          <p:cNvSpPr>
            <a:spLocks noChangeShapeType="1"/>
          </p:cNvSpPr>
          <p:nvPr/>
        </p:nvSpPr>
        <p:spPr bwMode="auto">
          <a:xfrm>
            <a:off x="1547813" y="35004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3" name="Line 31"/>
          <p:cNvSpPr>
            <a:spLocks noChangeShapeType="1"/>
          </p:cNvSpPr>
          <p:nvPr/>
        </p:nvSpPr>
        <p:spPr bwMode="auto">
          <a:xfrm>
            <a:off x="1979613" y="35004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4" name="Line 32"/>
          <p:cNvSpPr>
            <a:spLocks noChangeShapeType="1"/>
          </p:cNvSpPr>
          <p:nvPr/>
        </p:nvSpPr>
        <p:spPr bwMode="auto">
          <a:xfrm>
            <a:off x="2989263" y="35004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5" name="Line 33"/>
          <p:cNvSpPr>
            <a:spLocks noChangeShapeType="1"/>
          </p:cNvSpPr>
          <p:nvPr/>
        </p:nvSpPr>
        <p:spPr bwMode="auto">
          <a:xfrm>
            <a:off x="3924300" y="35004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546" name="Line 34"/>
          <p:cNvSpPr>
            <a:spLocks noChangeShapeType="1"/>
          </p:cNvSpPr>
          <p:nvPr/>
        </p:nvSpPr>
        <p:spPr bwMode="auto">
          <a:xfrm>
            <a:off x="1908175" y="22050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1" name="Line 6"/>
          <p:cNvSpPr>
            <a:spLocks noChangeShapeType="1"/>
          </p:cNvSpPr>
          <p:nvPr/>
        </p:nvSpPr>
        <p:spPr bwMode="auto">
          <a:xfrm flipV="1">
            <a:off x="1990725" y="4746536"/>
            <a:ext cx="503238" cy="1152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2" name="Line 7"/>
          <p:cNvSpPr>
            <a:spLocks noChangeShapeType="1"/>
          </p:cNvSpPr>
          <p:nvPr/>
        </p:nvSpPr>
        <p:spPr bwMode="auto">
          <a:xfrm flipV="1">
            <a:off x="2482851" y="4249648"/>
            <a:ext cx="1620044" cy="525464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1979613" y="4811623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3036887" y="4131379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0" name="Line 15"/>
          <p:cNvSpPr>
            <a:spLocks noChangeShapeType="1"/>
          </p:cNvSpPr>
          <p:nvPr/>
        </p:nvSpPr>
        <p:spPr bwMode="auto">
          <a:xfrm flipV="1">
            <a:off x="1990725" y="4241711"/>
            <a:ext cx="2087563" cy="1657350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4" name="Text Box 19"/>
          <p:cNvSpPr txBox="1">
            <a:spLocks noChangeArrowheads="1"/>
          </p:cNvSpPr>
          <p:nvPr/>
        </p:nvSpPr>
        <p:spPr bwMode="auto">
          <a:xfrm>
            <a:off x="3048000" y="4890998"/>
            <a:ext cx="558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u+v</a:t>
            </a:r>
          </a:p>
        </p:txBody>
      </p:sp>
    </p:spTree>
    <p:extLst>
      <p:ext uri="{BB962C8B-B14F-4D97-AF65-F5344CB8AC3E}">
        <p14:creationId xmlns:p14="http://schemas.microsoft.com/office/powerpoint/2010/main" xmlns="" val="21753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5" grpId="0"/>
      <p:bldP spid="26" grpId="0"/>
      <p:bldP spid="30" grpId="0" animBg="1"/>
      <p:bldP spid="3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plano</a:t>
            </a:r>
          </a:p>
          <a:p>
            <a:pPr lvl="1"/>
            <a:r>
              <a:rPr lang="pt-BR" dirty="0" smtClean="0"/>
              <a:t>Sistema de coordenadas</a:t>
            </a:r>
          </a:p>
          <a:p>
            <a:pPr lvl="1"/>
            <a:r>
              <a:rPr lang="pt-BR" dirty="0" smtClean="0"/>
              <a:t>Distância entre dois pontos</a:t>
            </a:r>
          </a:p>
          <a:p>
            <a:pPr lvl="1"/>
            <a:r>
              <a:rPr lang="pt-BR" dirty="0" smtClean="0"/>
              <a:t>Vetores no plano</a:t>
            </a:r>
          </a:p>
          <a:p>
            <a:pPr lvl="1"/>
            <a:r>
              <a:rPr lang="pt-BR" dirty="0" smtClean="0"/>
              <a:t>Operações com vetores</a:t>
            </a:r>
          </a:p>
          <a:p>
            <a:pPr lvl="1"/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12148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2E0A63-BEBC-4970-A162-C88814D2E30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23556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Exemplo 1: Vetor unitário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Vetor cujo módulo é igual a 1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400">
                <a:solidFill>
                  <a:prstClr val="black"/>
                </a:solidFill>
                <a:sym typeface="Symbol" panose="05050102010706020507" pitchFamily="18" charset="2"/>
              </a:rPr>
              <a:t>Exs: (</a:t>
            </a:r>
            <a:r>
              <a:rPr lang="en-US" altLang="pt-BR">
                <a:solidFill>
                  <a:prstClr val="black"/>
                </a:solidFill>
              </a:rPr>
              <a:t>√2/2, √2/2), (1, 0), (0, 1), etc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Para obter um vetor unitário, basta tomar um vetor qualquer não nulo e multiplicá-lo pelo inverso de seu módulo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</a:rPr>
              <a:t>Observe que isso não afeta o sentido e a direção do vetor! Apenas seu módulo!</a:t>
            </a:r>
          </a:p>
        </p:txBody>
      </p:sp>
      <p:sp>
        <p:nvSpPr>
          <p:cNvPr id="23557" name="Line 23"/>
          <p:cNvSpPr>
            <a:spLocks noChangeShapeType="1"/>
          </p:cNvSpPr>
          <p:nvPr/>
        </p:nvSpPr>
        <p:spPr bwMode="auto">
          <a:xfrm>
            <a:off x="2916238" y="2708275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3558" name="Line 24"/>
          <p:cNvSpPr>
            <a:spLocks noChangeShapeType="1"/>
          </p:cNvSpPr>
          <p:nvPr/>
        </p:nvSpPr>
        <p:spPr bwMode="auto">
          <a:xfrm>
            <a:off x="2051050" y="2708275"/>
            <a:ext cx="144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200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2400" smtClean="0"/>
              <a:t>Exemplo 2 (2.4): Determine x para que se tenha AB = CD, sendo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t-BR" altLang="pt-BR" sz="2400" smtClean="0"/>
              <a:t>	A(x, 1), B(4, x + 3), C(x, x + 2) e D(2x, x + 6)</a:t>
            </a:r>
          </a:p>
          <a:p>
            <a:pPr eaLnBrk="1" hangingPunct="1"/>
            <a:r>
              <a:rPr lang="pt-BR" altLang="pt-BR" sz="2400" b="1" smtClean="0"/>
              <a:t>Solução: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/>
              <a:t>AB = (4 – x, x + 3 – 1) = (4 – x, x + 2)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/>
              <a:t>CD = (2x – x, x + 6 – (x + 2)) = (x, 4)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/>
              <a:t>Logo: (4 – x, x + 2) = (x, 4)</a:t>
            </a:r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pt-BR" altLang="pt-BR" smtClean="0"/>
              <a:t>4 – x = x </a:t>
            </a:r>
            <a:r>
              <a:rPr lang="pt-BR" altLang="pt-BR" smtClean="0">
                <a:sym typeface="Symbol" panose="05050102010706020507" pitchFamily="18" charset="2"/>
              </a:rPr>
              <a:t> x = 2</a:t>
            </a:r>
            <a:endParaRPr lang="pt-BR" altLang="pt-BR" smtClean="0"/>
          </a:p>
          <a:p>
            <a:pPr lvl="3" eaLnBrk="1" hangingPunct="1">
              <a:buFont typeface="Arial" panose="020B0604020202020204" pitchFamily="34" charset="0"/>
              <a:buNone/>
            </a:pPr>
            <a:r>
              <a:rPr lang="pt-BR" altLang="pt-BR" smtClean="0"/>
              <a:t>x + 2 = 4 </a:t>
            </a:r>
            <a:r>
              <a:rPr lang="pt-BR" altLang="pt-BR" smtClean="0">
                <a:sym typeface="Symbol" panose="05050102010706020507" pitchFamily="18" charset="2"/>
              </a:rPr>
              <a:t> x = 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>
                <a:sym typeface="Symbol" panose="05050102010706020507" pitchFamily="18" charset="2"/>
              </a:rPr>
              <a:t>As duas soluções têm que ser iguais ou não há solução possível</a:t>
            </a:r>
            <a:endParaRPr lang="en-US" altLang="pt-BR" sz="2000" smtClean="0"/>
          </a:p>
        </p:txBody>
      </p:sp>
      <p:sp>
        <p:nvSpPr>
          <p:cNvPr id="24579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180DDF-3087-4B66-8D14-F2F80D8CFDB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24581" name="Line 21"/>
          <p:cNvSpPr>
            <a:spLocks noChangeShapeType="1"/>
          </p:cNvSpPr>
          <p:nvPr/>
        </p:nvSpPr>
        <p:spPr bwMode="auto">
          <a:xfrm>
            <a:off x="6877050" y="16287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4582" name="Line 21"/>
          <p:cNvSpPr>
            <a:spLocks noChangeShapeType="1"/>
          </p:cNvSpPr>
          <p:nvPr/>
        </p:nvSpPr>
        <p:spPr bwMode="auto">
          <a:xfrm>
            <a:off x="7453313" y="16287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57200" y="2924944"/>
            <a:ext cx="8229600" cy="3024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6666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2400" smtClean="0"/>
              <a:t>Exemplo 3 (2.5): Determine a extremidade da seta que representa o vetor v = (3, -7), sabendo que sua origem é o ponto A(2, 1)</a:t>
            </a:r>
          </a:p>
          <a:p>
            <a:pPr eaLnBrk="1" hangingPunct="1"/>
            <a:r>
              <a:rPr lang="pt-BR" altLang="pt-BR" sz="2400" b="1" smtClean="0"/>
              <a:t>Solução: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/>
              <a:t>Sem considerar direção e sentido, o que temos é: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pt-BR" altLang="pt-B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pt-BR" altLang="pt-B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pt-BR" altLang="pt-B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pt-BR" altLang="pt-BR" sz="2000" smtClean="0"/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/>
              <a:t>Logo: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/>
              <a:t>	x – 2 = 3  </a:t>
            </a:r>
            <a:r>
              <a:rPr lang="pt-BR" altLang="pt-BR" sz="2000" smtClean="0">
                <a:sym typeface="Symbol" panose="05050102010706020507" pitchFamily="18" charset="2"/>
              </a:rPr>
              <a:t> x = 5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smtClean="0">
                <a:sym typeface="Symbol" panose="05050102010706020507" pitchFamily="18" charset="2"/>
              </a:rPr>
              <a:t>	y – 1 = -7  y = -6</a:t>
            </a:r>
            <a:endParaRPr lang="en-US" altLang="pt-BR" sz="2000" smtClean="0"/>
          </a:p>
        </p:txBody>
      </p:sp>
      <p:sp>
        <p:nvSpPr>
          <p:cNvPr id="25603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2862DC-96B2-4E8C-9A6D-B32C8B76855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cxnSp>
        <p:nvCxnSpPr>
          <p:cNvPr id="6" name="Conector de seta reta 5"/>
          <p:cNvCxnSpPr/>
          <p:nvPr/>
        </p:nvCxnSpPr>
        <p:spPr>
          <a:xfrm rot="5400000" flipH="1" flipV="1">
            <a:off x="2393156" y="3874294"/>
            <a:ext cx="928688" cy="857250"/>
          </a:xfrm>
          <a:prstGeom prst="straightConnector1">
            <a:avLst/>
          </a:prstGeom>
          <a:ln w="19050"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605" name="CaixaDeTexto 6"/>
          <p:cNvSpPr txBox="1">
            <a:spLocks noChangeArrowheads="1"/>
          </p:cNvSpPr>
          <p:nvPr/>
        </p:nvSpPr>
        <p:spPr bwMode="auto">
          <a:xfrm>
            <a:off x="2408238" y="4695825"/>
            <a:ext cx="7350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600">
                <a:solidFill>
                  <a:prstClr val="black"/>
                </a:solidFill>
              </a:rPr>
              <a:t>A(2, 1)</a:t>
            </a:r>
            <a:endParaRPr lang="en-US" altLang="pt-BR" sz="1600">
              <a:solidFill>
                <a:prstClr val="black"/>
              </a:solidFill>
            </a:endParaRPr>
          </a:p>
        </p:txBody>
      </p:sp>
      <p:sp>
        <p:nvSpPr>
          <p:cNvPr id="25606" name="CaixaDeTexto 7"/>
          <p:cNvSpPr txBox="1">
            <a:spLocks noChangeArrowheads="1"/>
          </p:cNvSpPr>
          <p:nvPr/>
        </p:nvSpPr>
        <p:spPr bwMode="auto">
          <a:xfrm>
            <a:off x="3319463" y="3643313"/>
            <a:ext cx="7016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600">
                <a:solidFill>
                  <a:prstClr val="black"/>
                </a:solidFill>
              </a:rPr>
              <a:t>B(x, y)</a:t>
            </a:r>
            <a:endParaRPr lang="en-US" altLang="pt-BR" sz="1600">
              <a:solidFill>
                <a:prstClr val="black"/>
              </a:solidFill>
            </a:endParaRPr>
          </a:p>
        </p:txBody>
      </p:sp>
      <p:sp>
        <p:nvSpPr>
          <p:cNvPr id="25607" name="CaixaDeTexto 8"/>
          <p:cNvSpPr txBox="1">
            <a:spLocks noChangeArrowheads="1"/>
          </p:cNvSpPr>
          <p:nvPr/>
        </p:nvSpPr>
        <p:spPr bwMode="auto">
          <a:xfrm>
            <a:off x="3443288" y="4143375"/>
            <a:ext cx="77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600">
                <a:solidFill>
                  <a:prstClr val="black"/>
                </a:solidFill>
              </a:rPr>
              <a:t>v(3, -7)</a:t>
            </a:r>
            <a:endParaRPr lang="en-US" altLang="pt-BR" sz="1600">
              <a:solidFill>
                <a:prstClr val="black"/>
              </a:solidFill>
            </a:endParaRPr>
          </a:p>
        </p:txBody>
      </p:sp>
      <p:sp>
        <p:nvSpPr>
          <p:cNvPr id="11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Operações com Vetores</a:t>
            </a:r>
            <a:endParaRPr lang="pt-BR" sz="4000" smtClean="0"/>
          </a:p>
        </p:txBody>
      </p:sp>
      <p:sp>
        <p:nvSpPr>
          <p:cNvPr id="25609" name="Line 21"/>
          <p:cNvSpPr>
            <a:spLocks noChangeShapeType="1"/>
          </p:cNvSpPr>
          <p:nvPr/>
        </p:nvSpPr>
        <p:spPr bwMode="auto">
          <a:xfrm>
            <a:off x="3205163" y="2060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57200" y="5035549"/>
            <a:ext cx="8229600" cy="109061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491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3600" dirty="0"/>
              <a:t>O Plano</a:t>
            </a:r>
            <a:br>
              <a:rPr lang="pt-BR" sz="3600" dirty="0"/>
            </a:br>
            <a:r>
              <a:rPr lang="pt-BR" sz="3600" dirty="0"/>
              <a:t>Operações com Vetores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pt-BR" sz="2400" dirty="0" smtClean="0"/>
              <a:t>Exemplo 4 (2.11(a)): Dado dois vetores u = (2, -1) e v = (1, 3), determine um vetor w tal que </a:t>
            </a:r>
          </a:p>
          <a:p>
            <a:pPr marL="0" indent="0">
              <a:buNone/>
            </a:pPr>
            <a:r>
              <a:rPr lang="pt-BR" sz="2400" dirty="0"/>
              <a:t> </a:t>
            </a:r>
            <a:r>
              <a:rPr lang="pt-BR" sz="2400" dirty="0" smtClean="0"/>
              <a:t>    3(u + w) – 2(v – w) = 0</a:t>
            </a:r>
          </a:p>
          <a:p>
            <a:endParaRPr lang="pt-BR" altLang="pt-BR" sz="2400" b="1" dirty="0" smtClean="0"/>
          </a:p>
          <a:p>
            <a:r>
              <a:rPr lang="pt-BR" altLang="pt-BR" sz="2400" b="1" dirty="0" smtClean="0"/>
              <a:t>Solução:</a:t>
            </a:r>
          </a:p>
          <a:p>
            <a:pPr marL="0" indent="0">
              <a:buNone/>
            </a:pPr>
            <a:r>
              <a:rPr lang="pt-BR" altLang="pt-BR" sz="2400" b="1" dirty="0" smtClean="0"/>
              <a:t>     </a:t>
            </a:r>
            <a:r>
              <a:rPr lang="pt-BR" sz="2400" dirty="0" smtClean="0"/>
              <a:t>3(u + w) – 2(v – w) = 0			  6 + 3x – 2 + 2x = 0      </a:t>
            </a:r>
            <a:endParaRPr lang="pt-BR" altLang="pt-BR" sz="2400" b="1" dirty="0" smtClean="0"/>
          </a:p>
          <a:p>
            <a:pPr marL="0" indent="0">
              <a:buNone/>
            </a:pPr>
            <a:r>
              <a:rPr lang="pt-BR" altLang="pt-BR" sz="2400" b="1" dirty="0" smtClean="0"/>
              <a:t>     </a:t>
            </a:r>
            <a:r>
              <a:rPr lang="pt-BR" altLang="pt-BR" sz="2400" dirty="0" smtClean="0"/>
              <a:t>3((2, -1) + (x, y)) – 2((1, 3) – (x, y)) = 0	  3y – 3 – 6 + 2y = 0</a:t>
            </a:r>
            <a:r>
              <a:rPr lang="pt-BR" altLang="pt-BR" sz="2400" dirty="0"/>
              <a:t> </a:t>
            </a:r>
            <a:r>
              <a:rPr lang="pt-BR" altLang="pt-BR" sz="2400" dirty="0" smtClean="0"/>
              <a:t>    </a:t>
            </a:r>
          </a:p>
          <a:p>
            <a:pPr marL="0" indent="0">
              <a:buNone/>
            </a:pPr>
            <a:r>
              <a:rPr lang="pt-BR" altLang="pt-BR" sz="2400" dirty="0"/>
              <a:t> </a:t>
            </a:r>
            <a:r>
              <a:rPr lang="pt-BR" altLang="pt-BR" sz="2400" dirty="0" smtClean="0"/>
              <a:t>    3(2 + x, y – 1) – 2(1 – x, 3 – y) = 0			</a:t>
            </a:r>
          </a:p>
          <a:p>
            <a:pPr marL="0" indent="0">
              <a:buNone/>
            </a:pPr>
            <a:r>
              <a:rPr lang="pt-BR" altLang="pt-BR" sz="2400" dirty="0"/>
              <a:t> </a:t>
            </a:r>
            <a:r>
              <a:rPr lang="pt-BR" altLang="pt-BR" sz="2400" dirty="0" smtClean="0"/>
              <a:t>    (6 + 3x, 3y – 3) – (2 – 2x, 6 – 2y) = 0	Logo: x = -4/5, y = 9/5</a:t>
            </a:r>
          </a:p>
          <a:p>
            <a:pPr marL="0" indent="0">
              <a:buNone/>
            </a:pPr>
            <a:r>
              <a:rPr lang="pt-BR" altLang="pt-BR" sz="2400" b="1" dirty="0" smtClean="0"/>
              <a:t>     						</a:t>
            </a:r>
            <a:r>
              <a:rPr lang="pt-BR" altLang="pt-BR" sz="2400" dirty="0" smtClean="0"/>
              <a:t>w = (-4/5, 9/5)</a:t>
            </a:r>
            <a:endParaRPr lang="pt-BR" altLang="pt-BR" sz="2400" b="1" dirty="0" smtClean="0"/>
          </a:p>
          <a:p>
            <a:pPr marL="0" indent="0">
              <a:buNone/>
            </a:pPr>
            <a:r>
              <a:rPr lang="pt-BR" sz="2400" dirty="0" smtClean="0"/>
              <a:t>	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23</a:t>
            </a:fld>
            <a:endParaRPr lang="pt-BR" altLang="pt-BR"/>
          </a:p>
        </p:txBody>
      </p:sp>
      <p:sp>
        <p:nvSpPr>
          <p:cNvPr id="5" name="AutoShape 6"/>
          <p:cNvSpPr>
            <a:spLocks/>
          </p:cNvSpPr>
          <p:nvPr/>
        </p:nvSpPr>
        <p:spPr bwMode="auto">
          <a:xfrm>
            <a:off x="6012160" y="3716958"/>
            <a:ext cx="216024" cy="936178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7200" y="2889176"/>
            <a:ext cx="8229600" cy="3024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018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2400" dirty="0" smtClean="0"/>
              <a:t>Exemplo 5 (2.15): Encontre k1 e k2, escalares, tais que: v = k1.u + k2.w, sendo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pt-BR" altLang="pt-BR" sz="2400" dirty="0" smtClean="0"/>
              <a:t>	v = (2, 3), u = (-1, 2), w = (1, 2)</a:t>
            </a:r>
          </a:p>
          <a:p>
            <a:pPr eaLnBrk="1" hangingPunct="1"/>
            <a:r>
              <a:rPr lang="pt-BR" altLang="pt-BR" sz="2400" b="1" dirty="0" smtClean="0"/>
              <a:t>Solução: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dirty="0" smtClean="0"/>
              <a:t>(2, 3) = k1.(-1, 2) + k2.(1, 2)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dirty="0" smtClean="0"/>
              <a:t>(2, 3) = (-k1 + k2, 2.k1 + 2.k2)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dirty="0" smtClean="0"/>
              <a:t>		-k1 + k2 = 2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dirty="0" smtClean="0"/>
              <a:t>		2.k1 + 2.k2 = 3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pt-BR" altLang="pt-BR" sz="2000" dirty="0" smtClean="0"/>
              <a:t>Logo: k1 = -1/4	e	k2 = 7/4</a:t>
            </a:r>
            <a:endParaRPr lang="en-US" altLang="pt-BR" sz="2000" dirty="0" smtClean="0"/>
          </a:p>
        </p:txBody>
      </p:sp>
      <p:sp>
        <p:nvSpPr>
          <p:cNvPr id="26627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12FF4E-E958-409E-8B42-3B19DFE6E0F8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dirty="0" smtClean="0"/>
              <a:t>O Plano</a:t>
            </a:r>
            <a:br>
              <a:rPr lang="pt-BR" sz="4000" dirty="0" smtClean="0"/>
            </a:br>
            <a:r>
              <a:rPr lang="pt-BR" sz="3200" dirty="0" smtClean="0"/>
              <a:t>Operações com Vetores</a:t>
            </a:r>
            <a:endParaRPr lang="pt-BR" sz="4000" dirty="0" smtClean="0"/>
          </a:p>
        </p:txBody>
      </p:sp>
      <p:sp>
        <p:nvSpPr>
          <p:cNvPr id="26629" name="AutoShape 6"/>
          <p:cNvSpPr>
            <a:spLocks/>
          </p:cNvSpPr>
          <p:nvPr/>
        </p:nvSpPr>
        <p:spPr bwMode="auto">
          <a:xfrm>
            <a:off x="1187450" y="4005263"/>
            <a:ext cx="215900" cy="792162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57200" y="2889176"/>
            <a:ext cx="8229600" cy="3024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13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6012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pt-BR" sz="3600" dirty="0"/>
              <a:t>O Plano</a:t>
            </a:r>
            <a:br>
              <a:rPr lang="pt-BR" sz="3600" dirty="0"/>
            </a:br>
            <a:r>
              <a:rPr lang="pt-BR" sz="2900" dirty="0"/>
              <a:t>Operações com Vetores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2400" dirty="0" smtClean="0"/>
              <a:t>Exemplo 6 (2.22): Dados A(1, 3) e B(2, 2), determine x para que a reta definida pelo ponto médio AB e o ponto X(x, 0) seja paralela ao vetor v = (1, 2)</a:t>
            </a:r>
          </a:p>
          <a:p>
            <a:pPr eaLnBrk="1" hangingPunct="1"/>
            <a:r>
              <a:rPr lang="pt-BR" altLang="pt-BR" sz="2400" b="1" dirty="0" smtClean="0"/>
              <a:t>Solução:</a:t>
            </a:r>
          </a:p>
          <a:p>
            <a:pPr marL="0" indent="0" eaLnBrk="1" hangingPunct="1">
              <a:buNone/>
            </a:pPr>
            <a:r>
              <a:rPr lang="pt-BR" altLang="pt-BR" sz="2400" b="1" dirty="0" smtClean="0"/>
              <a:t>     </a:t>
            </a:r>
            <a:r>
              <a:rPr lang="pt-BR" altLang="pt-BR" sz="2400" dirty="0" err="1" smtClean="0"/>
              <a:t>P</a:t>
            </a:r>
            <a:r>
              <a:rPr lang="pt-BR" altLang="pt-BR" sz="2400" baseline="-25000" dirty="0" err="1" smtClean="0"/>
              <a:t>médio</a:t>
            </a:r>
            <a:r>
              <a:rPr lang="pt-BR" altLang="pt-BR" sz="2400" dirty="0" smtClean="0"/>
              <a:t> = AB/2 = ((1+2)/2,(3+2)/2) = (3/2, 5/2)</a:t>
            </a:r>
          </a:p>
          <a:p>
            <a:pPr marL="0" indent="0" eaLnBrk="1" hangingPunct="1">
              <a:buNone/>
            </a:pPr>
            <a:r>
              <a:rPr lang="pt-BR" altLang="pt-BR" sz="2400" dirty="0"/>
              <a:t> </a:t>
            </a:r>
            <a:r>
              <a:rPr lang="pt-BR" altLang="pt-BR" sz="2400" dirty="0" smtClean="0"/>
              <a:t>    XP = (</a:t>
            </a:r>
            <a:r>
              <a:rPr lang="pt-BR" altLang="pt-BR" sz="2400" dirty="0" err="1" smtClean="0"/>
              <a:t>x</a:t>
            </a:r>
            <a:r>
              <a:rPr lang="pt-BR" altLang="pt-BR" sz="2400" baseline="-25000" dirty="0" err="1" smtClean="0"/>
              <a:t>p</a:t>
            </a:r>
            <a:r>
              <a:rPr lang="pt-BR" altLang="pt-BR" sz="2400" dirty="0" smtClean="0"/>
              <a:t>, </a:t>
            </a:r>
            <a:r>
              <a:rPr lang="pt-BR" altLang="pt-BR" sz="2400" dirty="0" err="1" smtClean="0"/>
              <a:t>y</a:t>
            </a:r>
            <a:r>
              <a:rPr lang="pt-BR" altLang="pt-BR" sz="2400" baseline="-25000" dirty="0" err="1" smtClean="0"/>
              <a:t>p</a:t>
            </a:r>
            <a:r>
              <a:rPr lang="pt-BR" altLang="pt-BR" sz="2400" dirty="0" smtClean="0"/>
              <a:t>)-(</a:t>
            </a:r>
            <a:r>
              <a:rPr lang="pt-BR" altLang="pt-BR" sz="2400" dirty="0" err="1" smtClean="0"/>
              <a:t>x</a:t>
            </a:r>
            <a:r>
              <a:rPr lang="pt-BR" altLang="pt-BR" sz="2400" baseline="-25000" dirty="0" err="1" smtClean="0"/>
              <a:t>x</a:t>
            </a:r>
            <a:r>
              <a:rPr lang="pt-BR" altLang="pt-BR" sz="2400" dirty="0" smtClean="0"/>
              <a:t>, </a:t>
            </a:r>
            <a:r>
              <a:rPr lang="pt-BR" altLang="pt-BR" sz="2400" dirty="0" err="1" smtClean="0"/>
              <a:t>y</a:t>
            </a:r>
            <a:r>
              <a:rPr lang="pt-BR" altLang="pt-BR" sz="2400" baseline="-25000" dirty="0" err="1" smtClean="0"/>
              <a:t>x</a:t>
            </a:r>
            <a:r>
              <a:rPr lang="pt-BR" altLang="pt-BR" sz="2400" dirty="0" smtClean="0"/>
              <a:t>) = (3/2, 5/2) – (x, 0)</a:t>
            </a:r>
          </a:p>
          <a:p>
            <a:pPr marL="0" indent="0" eaLnBrk="1" hangingPunct="1">
              <a:buNone/>
            </a:pPr>
            <a:r>
              <a:rPr lang="pt-BR" altLang="pt-BR" sz="2400" dirty="0" smtClean="0"/>
              <a:t>     XP = ((3/2)-x, 5/2)</a:t>
            </a:r>
          </a:p>
          <a:p>
            <a:pPr marL="0" indent="0" eaLnBrk="1" hangingPunct="1">
              <a:buNone/>
            </a:pPr>
            <a:r>
              <a:rPr lang="pt-BR" altLang="pt-BR" sz="2400" dirty="0" smtClean="0"/>
              <a:t>     Se XP é paralelo ao vetor v = (1, 2), então</a:t>
            </a:r>
          </a:p>
          <a:p>
            <a:pPr marL="0" indent="0" eaLnBrk="1" hangingPunct="1">
              <a:buNone/>
            </a:pPr>
            <a:r>
              <a:rPr lang="pt-BR" altLang="pt-BR" sz="2400" dirty="0" smtClean="0"/>
              <a:t>     (1, 2) = k((3/2)-x, 5/2)	         5k/2 = 2 =&gt; k = 4/5</a:t>
            </a:r>
          </a:p>
          <a:p>
            <a:pPr marL="0" indent="0" eaLnBrk="1" hangingPunct="1">
              <a:buNone/>
            </a:pPr>
            <a:r>
              <a:rPr lang="pt-BR" altLang="pt-BR" sz="2400" dirty="0" smtClean="0"/>
              <a:t>     (1, 2) = (k((3/2)-x), 5k/2), logo    k((3/2)-x = 1 =&gt; x = 1/4</a:t>
            </a:r>
            <a:r>
              <a:rPr lang="pt-BR" altLang="pt-BR" sz="2400" dirty="0"/>
              <a:t>	</a:t>
            </a:r>
            <a:r>
              <a:rPr lang="pt-BR" altLang="pt-BR" sz="2400" dirty="0" smtClean="0"/>
              <a:t> </a:t>
            </a:r>
            <a:r>
              <a:rPr lang="pt-BR" altLang="pt-BR" sz="2400" dirty="0"/>
              <a:t>	</a:t>
            </a:r>
            <a:r>
              <a:rPr lang="pt-BR" altLang="pt-BR" sz="2400" dirty="0" smtClean="0"/>
              <a:t> </a:t>
            </a:r>
            <a:r>
              <a:rPr lang="pt-BR" altLang="pt-BR" sz="2400" dirty="0"/>
              <a:t>	</a:t>
            </a:r>
            <a:r>
              <a:rPr lang="pt-BR" altLang="pt-BR" sz="2400" dirty="0" smtClean="0"/>
              <a:t>				</a:t>
            </a:r>
          </a:p>
          <a:p>
            <a:pPr marL="0" indent="0" eaLnBrk="1" hangingPunct="1">
              <a:buNone/>
            </a:pPr>
            <a:r>
              <a:rPr lang="pt-BR" altLang="pt-BR" sz="2400" dirty="0"/>
              <a:t>	</a:t>
            </a:r>
            <a:r>
              <a:rPr lang="pt-BR" altLang="pt-BR" sz="2400" dirty="0" smtClean="0"/>
              <a:t>			         	</a:t>
            </a:r>
          </a:p>
          <a:p>
            <a:pPr marL="0" indent="0" eaLnBrk="1" hangingPunct="1">
              <a:buNone/>
            </a:pPr>
            <a:r>
              <a:rPr lang="pt-BR" altLang="pt-BR" sz="2400" b="1" baseline="-25000" dirty="0" smtClean="0"/>
              <a:t>					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25</a:t>
            </a:fld>
            <a:endParaRPr lang="pt-BR" altLang="pt-BR" dirty="0"/>
          </a:p>
        </p:txBody>
      </p:sp>
      <p:sp>
        <p:nvSpPr>
          <p:cNvPr id="5" name="AutoShape 6"/>
          <p:cNvSpPr>
            <a:spLocks/>
          </p:cNvSpPr>
          <p:nvPr/>
        </p:nvSpPr>
        <p:spPr bwMode="auto">
          <a:xfrm>
            <a:off x="4644008" y="4908998"/>
            <a:ext cx="216024" cy="968274"/>
          </a:xfrm>
          <a:prstGeom prst="leftBrace">
            <a:avLst>
              <a:gd name="adj1" fmla="val 3057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7200" y="2889176"/>
            <a:ext cx="8229600" cy="3024336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prstClr val="black"/>
              </a:solidFill>
            </a:endParaRPr>
          </a:p>
        </p:txBody>
      </p:sp>
      <p:sp>
        <p:nvSpPr>
          <p:cNvPr id="23" name="Line 4"/>
          <p:cNvSpPr>
            <a:spLocks noChangeShapeType="1"/>
          </p:cNvSpPr>
          <p:nvPr/>
        </p:nvSpPr>
        <p:spPr bwMode="auto">
          <a:xfrm>
            <a:off x="3059832" y="2956984"/>
            <a:ext cx="0" cy="28082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>
            <a:off x="2772495" y="5477934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699470" y="288554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28" name="Text Box 9"/>
          <p:cNvSpPr txBox="1">
            <a:spLocks noChangeArrowheads="1"/>
          </p:cNvSpPr>
          <p:nvPr/>
        </p:nvSpPr>
        <p:spPr bwMode="auto">
          <a:xfrm>
            <a:off x="6649170" y="5469996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2748682" y="5469996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34" name="Line 15"/>
          <p:cNvSpPr>
            <a:spLocks noChangeShapeType="1"/>
          </p:cNvSpPr>
          <p:nvPr/>
        </p:nvSpPr>
        <p:spPr bwMode="auto">
          <a:xfrm flipV="1">
            <a:off x="3059833" y="4149080"/>
            <a:ext cx="912838" cy="1328854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3872940" y="3501008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4598592" y="40006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3317973" y="4495857"/>
            <a:ext cx="30008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</a:p>
        </p:txBody>
      </p:sp>
      <p:sp>
        <p:nvSpPr>
          <p:cNvPr id="39" name="Line 15"/>
          <p:cNvSpPr>
            <a:spLocks noChangeShapeType="1"/>
          </p:cNvSpPr>
          <p:nvPr/>
        </p:nvSpPr>
        <p:spPr bwMode="auto">
          <a:xfrm flipV="1">
            <a:off x="3326494" y="4039659"/>
            <a:ext cx="968264" cy="1434306"/>
          </a:xfrm>
          <a:prstGeom prst="line">
            <a:avLst/>
          </a:prstGeom>
          <a:noFill/>
          <a:ln w="9525" cmpd="sng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cxnSp>
        <p:nvCxnSpPr>
          <p:cNvPr id="41" name="Conector reto 40"/>
          <p:cNvCxnSpPr>
            <a:stCxn id="35" idx="2"/>
            <a:endCxn id="37" idx="1"/>
          </p:cNvCxnSpPr>
          <p:nvPr/>
        </p:nvCxnSpPr>
        <p:spPr>
          <a:xfrm>
            <a:off x="4041215" y="3867721"/>
            <a:ext cx="557377" cy="31628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3124034" y="5461237"/>
            <a:ext cx="8643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X(x, 0)</a:t>
            </a:r>
          </a:p>
        </p:txBody>
      </p:sp>
      <p:sp>
        <p:nvSpPr>
          <p:cNvPr id="43" name="Text Box 18"/>
          <p:cNvSpPr txBox="1">
            <a:spLocks noChangeArrowheads="1"/>
          </p:cNvSpPr>
          <p:nvPr/>
        </p:nvSpPr>
        <p:spPr bwMode="auto">
          <a:xfrm>
            <a:off x="4166422" y="3637900"/>
            <a:ext cx="100540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pt-BR" sz="1800" baseline="-25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(a, b)</a:t>
            </a:r>
          </a:p>
        </p:txBody>
      </p:sp>
    </p:spTree>
    <p:extLst>
      <p:ext uri="{BB962C8B-B14F-4D97-AF65-F5344CB8AC3E}">
        <p14:creationId xmlns:p14="http://schemas.microsoft.com/office/powerpoint/2010/main" xmlns="" val="1019741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23" grpId="0" animBg="1"/>
      <p:bldP spid="23" grpId="1" animBg="1"/>
      <p:bldP spid="24" grpId="0" animBg="1"/>
      <p:bldP spid="24" grpId="1" animBg="1"/>
      <p:bldP spid="27" grpId="0"/>
      <p:bldP spid="27" grpId="1"/>
      <p:bldP spid="28" grpId="0"/>
      <p:bldP spid="28" grpId="1"/>
      <p:bldP spid="31" grpId="0"/>
      <p:bldP spid="31" grpId="1"/>
      <p:bldP spid="34" grpId="0" animBg="1"/>
      <p:bldP spid="34" grpId="1" animBg="1"/>
      <p:bldP spid="35" grpId="0"/>
      <p:bldP spid="35" grpId="1"/>
      <p:bldP spid="37" grpId="0"/>
      <p:bldP spid="37" grpId="1"/>
      <p:bldP spid="38" grpId="0"/>
      <p:bldP spid="38" grpId="1"/>
      <p:bldP spid="39" grpId="0" animBg="1"/>
      <p:bldP spid="39" grpId="1" animBg="1"/>
      <p:bldP spid="42" grpId="0"/>
      <p:bldP spid="42" grpId="1"/>
      <p:bldP spid="43" grpId="0"/>
      <p:bldP spid="43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Hoje vimos...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plano</a:t>
            </a:r>
          </a:p>
          <a:p>
            <a:pPr lvl="1"/>
            <a:r>
              <a:rPr lang="pt-BR" dirty="0" smtClean="0"/>
              <a:t>Sistema de coordenadas</a:t>
            </a:r>
          </a:p>
          <a:p>
            <a:pPr lvl="1"/>
            <a:r>
              <a:rPr lang="pt-BR" dirty="0" smtClean="0"/>
              <a:t>Distância entre dois pontos</a:t>
            </a:r>
          </a:p>
          <a:p>
            <a:pPr lvl="1"/>
            <a:r>
              <a:rPr lang="pt-BR" dirty="0" smtClean="0"/>
              <a:t>Vetores no plano</a:t>
            </a:r>
          </a:p>
          <a:p>
            <a:pPr lvl="1"/>
            <a:r>
              <a:rPr lang="pt-BR" dirty="0" smtClean="0"/>
              <a:t>Operações com vetores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CCEB08-FAB4-44F4-8BF8-FA02CF55F96C}" type="slidenum">
              <a:rPr lang="pt-BR" altLang="pt-BR"/>
              <a:pPr>
                <a:defRPr/>
              </a:pPr>
              <a:t>26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128617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E670CC-3F28-44E0-8F4B-05DADDC159D7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Plano</a:t>
            </a:r>
            <a:br>
              <a:rPr lang="pt-BR" dirty="0" smtClean="0"/>
            </a:br>
            <a:r>
              <a:rPr lang="pt-BR" sz="3600" dirty="0" smtClean="0"/>
              <a:t>Sistema de Coordenadas</a:t>
            </a:r>
            <a:endParaRPr lang="pt-BR" dirty="0" smtClean="0"/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788988" y="1890713"/>
            <a:ext cx="0" cy="3095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573088" y="4770438"/>
            <a:ext cx="43211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4173538" y="1890713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788988" y="2251075"/>
            <a:ext cx="396081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46113" y="39068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>
            <a:off x="1581150" y="462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438275" y="49339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285750" y="3756025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28625" y="4770438"/>
            <a:ext cx="36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6157" name="Text Box 13"/>
          <p:cNvSpPr txBox="1">
            <a:spLocks noChangeArrowheads="1"/>
          </p:cNvSpPr>
          <p:nvPr/>
        </p:nvSpPr>
        <p:spPr bwMode="auto">
          <a:xfrm>
            <a:off x="1509713" y="4338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717550" y="39004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4583113" y="4764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6160" name="Text Box 16"/>
          <p:cNvSpPr txBox="1">
            <a:spLocks noChangeArrowheads="1"/>
          </p:cNvSpPr>
          <p:nvPr/>
        </p:nvSpPr>
        <p:spPr bwMode="auto">
          <a:xfrm>
            <a:off x="428625" y="16017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376238" y="20335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pt-BR" sz="1800" baseline="-25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6162" name="Text Box 18"/>
          <p:cNvSpPr txBox="1">
            <a:spLocks noChangeArrowheads="1"/>
          </p:cNvSpPr>
          <p:nvPr/>
        </p:nvSpPr>
        <p:spPr bwMode="auto">
          <a:xfrm>
            <a:off x="4006850" y="4764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pt-BR" sz="1800" baseline="-25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6163" name="Text Box 19"/>
          <p:cNvSpPr txBox="1">
            <a:spLocks noChangeArrowheads="1"/>
          </p:cNvSpPr>
          <p:nvPr/>
        </p:nvSpPr>
        <p:spPr bwMode="auto">
          <a:xfrm>
            <a:off x="4173538" y="18907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6164" name="Text Box 20"/>
          <p:cNvSpPr txBox="1">
            <a:spLocks noChangeArrowheads="1"/>
          </p:cNvSpPr>
          <p:nvPr/>
        </p:nvSpPr>
        <p:spPr bwMode="auto">
          <a:xfrm>
            <a:off x="4583113" y="22431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x’</a:t>
            </a:r>
          </a:p>
        </p:txBody>
      </p:sp>
      <p:sp>
        <p:nvSpPr>
          <p:cNvPr id="6165" name="Text Box 21"/>
          <p:cNvSpPr txBox="1">
            <a:spLocks noChangeArrowheads="1"/>
          </p:cNvSpPr>
          <p:nvPr/>
        </p:nvSpPr>
        <p:spPr bwMode="auto">
          <a:xfrm>
            <a:off x="3886200" y="16017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y’</a:t>
            </a:r>
          </a:p>
        </p:txBody>
      </p:sp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5272088" y="1865313"/>
            <a:ext cx="3416320" cy="424731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Considere o plano definido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pelo par de retas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perpendiculares x e y;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OA = OA’ = unidade;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 = ponto qualquer do plano;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 P, podemos traçar as retas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x’ (paralela a x) e y’ (paralela 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y), sendo essas retas as únicas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possíveis.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x’ e y’ interceptam x e y nos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pontos </a:t>
            </a:r>
            <a:r>
              <a:rPr lang="pt-BR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e </a:t>
            </a:r>
            <a:r>
              <a:rPr lang="pt-BR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6108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694A4F3-A6D0-4310-97A5-43E936D2F92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Plano</a:t>
            </a:r>
            <a:br>
              <a:rPr lang="pt-BR" dirty="0" smtClean="0"/>
            </a:br>
            <a:r>
              <a:rPr lang="pt-BR" sz="3600" dirty="0" smtClean="0"/>
              <a:t>Sistema de Coordenadas</a:t>
            </a:r>
            <a:endParaRPr lang="pt-BR" dirty="0" smtClean="0"/>
          </a:p>
        </p:txBody>
      </p:sp>
      <p:sp>
        <p:nvSpPr>
          <p:cNvPr id="7172" name="Line 3"/>
          <p:cNvSpPr>
            <a:spLocks noChangeShapeType="1"/>
          </p:cNvSpPr>
          <p:nvPr/>
        </p:nvSpPr>
        <p:spPr bwMode="auto">
          <a:xfrm>
            <a:off x="788988" y="1890713"/>
            <a:ext cx="0" cy="3095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Line 4"/>
          <p:cNvSpPr>
            <a:spLocks noChangeShapeType="1"/>
          </p:cNvSpPr>
          <p:nvPr/>
        </p:nvSpPr>
        <p:spPr bwMode="auto">
          <a:xfrm>
            <a:off x="573088" y="4770438"/>
            <a:ext cx="43211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Line 5"/>
          <p:cNvSpPr>
            <a:spLocks noChangeShapeType="1"/>
          </p:cNvSpPr>
          <p:nvPr/>
        </p:nvSpPr>
        <p:spPr bwMode="auto">
          <a:xfrm>
            <a:off x="4173538" y="1890713"/>
            <a:ext cx="0" cy="2879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Line 6"/>
          <p:cNvSpPr>
            <a:spLocks noChangeShapeType="1"/>
          </p:cNvSpPr>
          <p:nvPr/>
        </p:nvSpPr>
        <p:spPr bwMode="auto">
          <a:xfrm>
            <a:off x="788988" y="2251075"/>
            <a:ext cx="396081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Line 7"/>
          <p:cNvSpPr>
            <a:spLocks noChangeShapeType="1"/>
          </p:cNvSpPr>
          <p:nvPr/>
        </p:nvSpPr>
        <p:spPr bwMode="auto">
          <a:xfrm>
            <a:off x="646113" y="39068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7" name="Line 8"/>
          <p:cNvSpPr>
            <a:spLocks noChangeShapeType="1"/>
          </p:cNvSpPr>
          <p:nvPr/>
        </p:nvSpPr>
        <p:spPr bwMode="auto">
          <a:xfrm>
            <a:off x="1581150" y="462756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178" name="Text Box 9"/>
          <p:cNvSpPr txBox="1">
            <a:spLocks noChangeArrowheads="1"/>
          </p:cNvSpPr>
          <p:nvPr/>
        </p:nvSpPr>
        <p:spPr bwMode="auto">
          <a:xfrm>
            <a:off x="1438275" y="4933950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7179" name="Text Box 10"/>
          <p:cNvSpPr txBox="1">
            <a:spLocks noChangeArrowheads="1"/>
          </p:cNvSpPr>
          <p:nvPr/>
        </p:nvSpPr>
        <p:spPr bwMode="auto">
          <a:xfrm>
            <a:off x="285750" y="3756025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</a:t>
            </a:r>
          </a:p>
        </p:txBody>
      </p:sp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428625" y="4770438"/>
            <a:ext cx="36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1509713" y="43386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717550" y="390048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4583113" y="47640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428625" y="16017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376238" y="20335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pt-BR" sz="1800" baseline="-25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4006850" y="47640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pt-BR" sz="1800" baseline="-25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4173538" y="1890713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4583113" y="224313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x’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886200" y="1601788"/>
            <a:ext cx="349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y’</a:t>
            </a:r>
          </a:p>
        </p:txBody>
      </p:sp>
      <p:sp>
        <p:nvSpPr>
          <p:cNvPr id="7190" name="Text Box 21"/>
          <p:cNvSpPr txBox="1">
            <a:spLocks noChangeArrowheads="1"/>
          </p:cNvSpPr>
          <p:nvPr/>
        </p:nvSpPr>
        <p:spPr bwMode="auto">
          <a:xfrm>
            <a:off x="4932363" y="1865313"/>
            <a:ext cx="4117975" cy="28479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a e b são os valores nominais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em x e y, então eles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determinam o ponto P. Ou seja,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conhecendo a e b, podemos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 </a:t>
            </a:r>
            <a:r>
              <a:rPr lang="pt-BR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Px</a:t>
            </a: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pt-BR" altLang="pt-BR" sz="1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Py</a:t>
            </a: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deles 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1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e b são chamados, respectivamente,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abscissa e ordenada do ponto P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 constituem as coordenadas de P: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P(a, b)</a:t>
            </a:r>
          </a:p>
        </p:txBody>
      </p:sp>
    </p:spTree>
    <p:extLst>
      <p:ext uri="{BB962C8B-B14F-4D97-AF65-F5344CB8AC3E}">
        <p14:creationId xmlns:p14="http://schemas.microsoft.com/office/powerpoint/2010/main" xmlns="" val="79809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AF158EF-87BD-48EC-BD4A-A60F46730CAC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 Plano</a:t>
            </a:r>
            <a:br>
              <a:rPr lang="pt-BR" dirty="0" smtClean="0"/>
            </a:br>
            <a:r>
              <a:rPr lang="pt-BR" sz="3600" dirty="0" smtClean="0"/>
              <a:t>Sistema de Coordenadas</a:t>
            </a:r>
            <a:endParaRPr lang="pt-BR" dirty="0" smtClean="0"/>
          </a:p>
        </p:txBody>
      </p:sp>
      <p:sp>
        <p:nvSpPr>
          <p:cNvPr id="8196" name="Line 3"/>
          <p:cNvSpPr>
            <a:spLocks noChangeShapeType="1"/>
          </p:cNvSpPr>
          <p:nvPr/>
        </p:nvSpPr>
        <p:spPr bwMode="auto">
          <a:xfrm>
            <a:off x="2733675" y="2395538"/>
            <a:ext cx="0" cy="3095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2517775" y="5275263"/>
            <a:ext cx="43211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198" name="Line 5"/>
          <p:cNvSpPr>
            <a:spLocks noChangeShapeType="1"/>
          </p:cNvSpPr>
          <p:nvPr/>
        </p:nvSpPr>
        <p:spPr bwMode="auto">
          <a:xfrm flipH="1">
            <a:off x="6118225" y="2781300"/>
            <a:ext cx="38100" cy="24939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>
            <a:off x="2733675" y="2755900"/>
            <a:ext cx="3422650" cy="2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2373313" y="5275263"/>
            <a:ext cx="361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</a:p>
        </p:txBody>
      </p:sp>
      <p:sp>
        <p:nvSpPr>
          <p:cNvPr id="8201" name="Text Box 14"/>
          <p:cNvSpPr txBox="1">
            <a:spLocks noChangeArrowheads="1"/>
          </p:cNvSpPr>
          <p:nvPr/>
        </p:nvSpPr>
        <p:spPr bwMode="auto">
          <a:xfrm>
            <a:off x="6527800" y="52689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8202" name="Text Box 15"/>
          <p:cNvSpPr txBox="1">
            <a:spLocks noChangeArrowheads="1"/>
          </p:cNvSpPr>
          <p:nvPr/>
        </p:nvSpPr>
        <p:spPr bwMode="auto">
          <a:xfrm>
            <a:off x="2373313" y="21066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8203" name="Text Box 16"/>
          <p:cNvSpPr txBox="1">
            <a:spLocks noChangeArrowheads="1"/>
          </p:cNvSpPr>
          <p:nvPr/>
        </p:nvSpPr>
        <p:spPr bwMode="auto">
          <a:xfrm>
            <a:off x="2320925" y="25384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en-US" altLang="pt-BR" sz="1800" baseline="-25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4" name="Text Box 17"/>
          <p:cNvSpPr txBox="1">
            <a:spLocks noChangeArrowheads="1"/>
          </p:cNvSpPr>
          <p:nvPr/>
        </p:nvSpPr>
        <p:spPr bwMode="auto">
          <a:xfrm>
            <a:off x="5951538" y="5268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en-US" altLang="pt-BR" sz="1800" baseline="-250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05" name="Text Box 18"/>
          <p:cNvSpPr txBox="1">
            <a:spLocks noChangeArrowheads="1"/>
          </p:cNvSpPr>
          <p:nvPr/>
        </p:nvSpPr>
        <p:spPr bwMode="auto">
          <a:xfrm>
            <a:off x="6118225" y="239553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P(a, b)</a:t>
            </a:r>
          </a:p>
        </p:txBody>
      </p:sp>
      <p:sp>
        <p:nvSpPr>
          <p:cNvPr id="8206" name="Text Box 22"/>
          <p:cNvSpPr txBox="1">
            <a:spLocks noChangeArrowheads="1"/>
          </p:cNvSpPr>
          <p:nvPr/>
        </p:nvSpPr>
        <p:spPr bwMode="auto">
          <a:xfrm>
            <a:off x="395288" y="1773238"/>
            <a:ext cx="1806575" cy="3762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Simplificando....</a:t>
            </a:r>
          </a:p>
        </p:txBody>
      </p:sp>
    </p:spTree>
    <p:extLst>
      <p:ext uri="{BB962C8B-B14F-4D97-AF65-F5344CB8AC3E}">
        <p14:creationId xmlns:p14="http://schemas.microsoft.com/office/powerpoint/2010/main" xmlns="" val="287484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01A447-72EA-47BD-822F-716174C83DD5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Distância entre dois Pontos</a:t>
            </a:r>
            <a:endParaRPr lang="pt-BR" sz="4000" smtClean="0"/>
          </a:p>
        </p:txBody>
      </p:sp>
      <p:sp>
        <p:nvSpPr>
          <p:cNvPr id="9220" name="Rectangle 14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</a:rPr>
              <a:t>Sejam P(x1, y1) e Q(x2, y2) dois pontos do plano</a:t>
            </a:r>
          </a:p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</a:rPr>
              <a:t>Podemos calcular a distância entre P e Q </a:t>
            </a:r>
            <a:r>
              <a:rPr lang="pt-BR" altLang="pt-BR" sz="2800" dirty="0" smtClean="0">
                <a:solidFill>
                  <a:prstClr val="black"/>
                </a:solidFill>
              </a:rPr>
              <a:t>usando...</a:t>
            </a:r>
          </a:p>
          <a:p>
            <a:pPr lvl="1"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t</a:t>
            </a:r>
            <a:r>
              <a:rPr lang="pt-BR" altLang="pt-BR" sz="2400" dirty="0" smtClean="0">
                <a:solidFill>
                  <a:prstClr val="black"/>
                </a:solidFill>
              </a:rPr>
              <a:t>riângulos </a:t>
            </a:r>
            <a:r>
              <a:rPr lang="pt-BR" altLang="pt-BR" sz="2400" dirty="0">
                <a:solidFill>
                  <a:prstClr val="black"/>
                </a:solidFill>
              </a:rPr>
              <a:t>de forma simples....</a:t>
            </a:r>
          </a:p>
        </p:txBody>
      </p:sp>
      <p:sp>
        <p:nvSpPr>
          <p:cNvPr id="9221" name="Line 15"/>
          <p:cNvSpPr>
            <a:spLocks noChangeShapeType="1"/>
          </p:cNvSpPr>
          <p:nvPr/>
        </p:nvSpPr>
        <p:spPr bwMode="auto">
          <a:xfrm>
            <a:off x="2339975" y="3500438"/>
            <a:ext cx="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Line 16"/>
          <p:cNvSpPr>
            <a:spLocks noChangeShapeType="1"/>
          </p:cNvSpPr>
          <p:nvPr/>
        </p:nvSpPr>
        <p:spPr bwMode="auto">
          <a:xfrm>
            <a:off x="2124075" y="5805488"/>
            <a:ext cx="4608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Line 17"/>
          <p:cNvSpPr>
            <a:spLocks noChangeShapeType="1"/>
          </p:cNvSpPr>
          <p:nvPr/>
        </p:nvSpPr>
        <p:spPr bwMode="auto">
          <a:xfrm>
            <a:off x="2339975" y="5013325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4" name="Line 18"/>
          <p:cNvSpPr>
            <a:spLocks noChangeShapeType="1"/>
          </p:cNvSpPr>
          <p:nvPr/>
        </p:nvSpPr>
        <p:spPr bwMode="auto">
          <a:xfrm>
            <a:off x="3635375" y="5013325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5" name="Line 19"/>
          <p:cNvSpPr>
            <a:spLocks noChangeShapeType="1"/>
          </p:cNvSpPr>
          <p:nvPr/>
        </p:nvSpPr>
        <p:spPr bwMode="auto">
          <a:xfrm>
            <a:off x="2339975" y="3933825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6" name="Line 20"/>
          <p:cNvSpPr>
            <a:spLocks noChangeShapeType="1"/>
          </p:cNvSpPr>
          <p:nvPr/>
        </p:nvSpPr>
        <p:spPr bwMode="auto">
          <a:xfrm>
            <a:off x="5508625" y="3933825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27" name="Text Box 21"/>
          <p:cNvSpPr txBox="1">
            <a:spLocks noChangeArrowheads="1"/>
          </p:cNvSpPr>
          <p:nvPr/>
        </p:nvSpPr>
        <p:spPr bwMode="auto">
          <a:xfrm>
            <a:off x="1958975" y="33766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9228" name="Text Box 22"/>
          <p:cNvSpPr txBox="1">
            <a:spLocks noChangeArrowheads="1"/>
          </p:cNvSpPr>
          <p:nvPr/>
        </p:nvSpPr>
        <p:spPr bwMode="auto">
          <a:xfrm>
            <a:off x="6732588" y="580548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9229" name="Text Box 23"/>
          <p:cNvSpPr txBox="1">
            <a:spLocks noChangeArrowheads="1"/>
          </p:cNvSpPr>
          <p:nvPr/>
        </p:nvSpPr>
        <p:spPr bwMode="auto">
          <a:xfrm>
            <a:off x="1908175" y="378936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</a:p>
        </p:txBody>
      </p:sp>
      <p:sp>
        <p:nvSpPr>
          <p:cNvPr id="9230" name="Text Box 24"/>
          <p:cNvSpPr txBox="1">
            <a:spLocks noChangeArrowheads="1"/>
          </p:cNvSpPr>
          <p:nvPr/>
        </p:nvSpPr>
        <p:spPr bwMode="auto">
          <a:xfrm>
            <a:off x="1908175" y="4933950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</a:p>
        </p:txBody>
      </p:sp>
      <p:sp>
        <p:nvSpPr>
          <p:cNvPr id="9231" name="Text Box 25"/>
          <p:cNvSpPr txBox="1">
            <a:spLocks noChangeArrowheads="1"/>
          </p:cNvSpPr>
          <p:nvPr/>
        </p:nvSpPr>
        <p:spPr bwMode="auto">
          <a:xfrm>
            <a:off x="5364163" y="5799138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9232" name="Text Box 26"/>
          <p:cNvSpPr txBox="1">
            <a:spLocks noChangeArrowheads="1"/>
          </p:cNvSpPr>
          <p:nvPr/>
        </p:nvSpPr>
        <p:spPr bwMode="auto">
          <a:xfrm>
            <a:off x="3425825" y="5805488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9233" name="Text Box 27"/>
          <p:cNvSpPr txBox="1">
            <a:spLocks noChangeArrowheads="1"/>
          </p:cNvSpPr>
          <p:nvPr/>
        </p:nvSpPr>
        <p:spPr bwMode="auto">
          <a:xfrm>
            <a:off x="5580063" y="3644900"/>
            <a:ext cx="1098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P(x1, y1)</a:t>
            </a:r>
          </a:p>
        </p:txBody>
      </p:sp>
      <p:sp>
        <p:nvSpPr>
          <p:cNvPr id="9234" name="Text Box 28"/>
          <p:cNvSpPr txBox="1">
            <a:spLocks noChangeArrowheads="1"/>
          </p:cNvSpPr>
          <p:nvPr/>
        </p:nvSpPr>
        <p:spPr bwMode="auto">
          <a:xfrm>
            <a:off x="3635375" y="4724400"/>
            <a:ext cx="1123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Q(x2, y2)</a:t>
            </a:r>
          </a:p>
        </p:txBody>
      </p:sp>
      <p:sp>
        <p:nvSpPr>
          <p:cNvPr id="9235" name="Text Box 29"/>
          <p:cNvSpPr txBox="1">
            <a:spLocks noChangeArrowheads="1"/>
          </p:cNvSpPr>
          <p:nvPr/>
        </p:nvSpPr>
        <p:spPr bwMode="auto">
          <a:xfrm>
            <a:off x="6804025" y="4652963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XY</a:t>
            </a:r>
          </a:p>
        </p:txBody>
      </p:sp>
    </p:spTree>
    <p:extLst>
      <p:ext uri="{BB962C8B-B14F-4D97-AF65-F5344CB8AC3E}">
        <p14:creationId xmlns:p14="http://schemas.microsoft.com/office/powerpoint/2010/main" xmlns="" val="86280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97C0CF-4FBE-4060-B1AD-E9D3CC9D734F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Distância entre dois Pontos</a:t>
            </a:r>
            <a:endParaRPr lang="pt-BR" sz="4000" smtClean="0"/>
          </a:p>
        </p:txBody>
      </p:sp>
      <p:sp>
        <p:nvSpPr>
          <p:cNvPr id="10244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endParaRPr lang="pt-BR" altLang="pt-BR" sz="280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endParaRPr lang="pt-BR" altLang="pt-BR" sz="280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endParaRPr lang="pt-BR" altLang="pt-BR" sz="280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endParaRPr lang="pt-BR" altLang="pt-BR" sz="280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endParaRPr lang="pt-BR" altLang="pt-BR" sz="2800" dirty="0">
              <a:solidFill>
                <a:prstClr val="black"/>
              </a:solidFill>
            </a:endParaRPr>
          </a:p>
          <a:p>
            <a:pPr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Na Figura, montamos o triângulo PSQ</a:t>
            </a:r>
          </a:p>
          <a:p>
            <a:pPr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A distância entre P e Q nada mais é do que a hipotenusa desse triângulo:</a:t>
            </a:r>
          </a:p>
        </p:txBody>
      </p:sp>
      <p:sp>
        <p:nvSpPr>
          <p:cNvPr id="10245" name="Line 4"/>
          <p:cNvSpPr>
            <a:spLocks noChangeShapeType="1"/>
          </p:cNvSpPr>
          <p:nvPr/>
        </p:nvSpPr>
        <p:spPr bwMode="auto">
          <a:xfrm>
            <a:off x="2339975" y="1477963"/>
            <a:ext cx="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46" name="Line 5"/>
          <p:cNvSpPr>
            <a:spLocks noChangeShapeType="1"/>
          </p:cNvSpPr>
          <p:nvPr/>
        </p:nvSpPr>
        <p:spPr bwMode="auto">
          <a:xfrm>
            <a:off x="2124075" y="3783013"/>
            <a:ext cx="4608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47" name="Line 6"/>
          <p:cNvSpPr>
            <a:spLocks noChangeShapeType="1"/>
          </p:cNvSpPr>
          <p:nvPr/>
        </p:nvSpPr>
        <p:spPr bwMode="auto">
          <a:xfrm>
            <a:off x="2339975" y="299085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48" name="Line 7"/>
          <p:cNvSpPr>
            <a:spLocks noChangeShapeType="1"/>
          </p:cNvSpPr>
          <p:nvPr/>
        </p:nvSpPr>
        <p:spPr bwMode="auto">
          <a:xfrm>
            <a:off x="3635375" y="29908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49" name="Line 8"/>
          <p:cNvSpPr>
            <a:spLocks noChangeShapeType="1"/>
          </p:cNvSpPr>
          <p:nvPr/>
        </p:nvSpPr>
        <p:spPr bwMode="auto">
          <a:xfrm>
            <a:off x="2339975" y="1911350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50" name="Line 9"/>
          <p:cNvSpPr>
            <a:spLocks noChangeShapeType="1"/>
          </p:cNvSpPr>
          <p:nvPr/>
        </p:nvSpPr>
        <p:spPr bwMode="auto">
          <a:xfrm>
            <a:off x="5508625" y="1911350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51" name="Text Box 10"/>
          <p:cNvSpPr txBox="1">
            <a:spLocks noChangeArrowheads="1"/>
          </p:cNvSpPr>
          <p:nvPr/>
        </p:nvSpPr>
        <p:spPr bwMode="auto">
          <a:xfrm>
            <a:off x="1958975" y="1354138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</a:p>
        </p:txBody>
      </p:sp>
      <p:sp>
        <p:nvSpPr>
          <p:cNvPr id="10252" name="Text Box 11"/>
          <p:cNvSpPr txBox="1">
            <a:spLocks noChangeArrowheads="1"/>
          </p:cNvSpPr>
          <p:nvPr/>
        </p:nvSpPr>
        <p:spPr bwMode="auto">
          <a:xfrm>
            <a:off x="6732588" y="37830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253" name="Text Box 12"/>
          <p:cNvSpPr txBox="1">
            <a:spLocks noChangeArrowheads="1"/>
          </p:cNvSpPr>
          <p:nvPr/>
        </p:nvSpPr>
        <p:spPr bwMode="auto">
          <a:xfrm>
            <a:off x="1908175" y="1766888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y1</a:t>
            </a:r>
          </a:p>
        </p:txBody>
      </p:sp>
      <p:sp>
        <p:nvSpPr>
          <p:cNvPr id="10254" name="Text Box 13"/>
          <p:cNvSpPr txBox="1">
            <a:spLocks noChangeArrowheads="1"/>
          </p:cNvSpPr>
          <p:nvPr/>
        </p:nvSpPr>
        <p:spPr bwMode="auto">
          <a:xfrm>
            <a:off x="1908175" y="2911475"/>
            <a:ext cx="425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y2</a:t>
            </a:r>
          </a:p>
        </p:txBody>
      </p:sp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364163" y="377666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</a:t>
            </a:r>
          </a:p>
        </p:txBody>
      </p:sp>
      <p:sp>
        <p:nvSpPr>
          <p:cNvPr id="10256" name="Text Box 15"/>
          <p:cNvSpPr txBox="1">
            <a:spLocks noChangeArrowheads="1"/>
          </p:cNvSpPr>
          <p:nvPr/>
        </p:nvSpPr>
        <p:spPr bwMode="auto">
          <a:xfrm>
            <a:off x="3425825" y="3783013"/>
            <a:ext cx="425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x2</a:t>
            </a:r>
          </a:p>
        </p:txBody>
      </p:sp>
      <p:sp>
        <p:nvSpPr>
          <p:cNvPr id="10257" name="Text Box 16"/>
          <p:cNvSpPr txBox="1">
            <a:spLocks noChangeArrowheads="1"/>
          </p:cNvSpPr>
          <p:nvPr/>
        </p:nvSpPr>
        <p:spPr bwMode="auto">
          <a:xfrm>
            <a:off x="5580063" y="162242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0258" name="Text Box 17"/>
          <p:cNvSpPr txBox="1">
            <a:spLocks noChangeArrowheads="1"/>
          </p:cNvSpPr>
          <p:nvPr/>
        </p:nvSpPr>
        <p:spPr bwMode="auto">
          <a:xfrm>
            <a:off x="3273425" y="2565400"/>
            <a:ext cx="361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10259" name="Text Box 18"/>
          <p:cNvSpPr txBox="1">
            <a:spLocks noChangeArrowheads="1"/>
          </p:cNvSpPr>
          <p:nvPr/>
        </p:nvSpPr>
        <p:spPr bwMode="auto">
          <a:xfrm>
            <a:off x="6804025" y="2630488"/>
            <a:ext cx="1136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Plano XY</a:t>
            </a:r>
          </a:p>
        </p:txBody>
      </p:sp>
      <p:sp>
        <p:nvSpPr>
          <p:cNvPr id="10260" name="Line 19"/>
          <p:cNvSpPr>
            <a:spLocks noChangeShapeType="1"/>
          </p:cNvSpPr>
          <p:nvPr/>
        </p:nvSpPr>
        <p:spPr bwMode="auto">
          <a:xfrm flipV="1">
            <a:off x="3635375" y="1916113"/>
            <a:ext cx="1873250" cy="1081087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61" name="Line 20"/>
          <p:cNvSpPr>
            <a:spLocks noChangeShapeType="1"/>
          </p:cNvSpPr>
          <p:nvPr/>
        </p:nvSpPr>
        <p:spPr bwMode="auto">
          <a:xfrm>
            <a:off x="3635375" y="2997200"/>
            <a:ext cx="1873250" cy="0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62" name="Line 21"/>
          <p:cNvSpPr>
            <a:spLocks noChangeShapeType="1"/>
          </p:cNvSpPr>
          <p:nvPr/>
        </p:nvSpPr>
        <p:spPr bwMode="auto">
          <a:xfrm flipV="1">
            <a:off x="5508625" y="1916113"/>
            <a:ext cx="0" cy="1081087"/>
          </a:xfrm>
          <a:prstGeom prst="line">
            <a:avLst/>
          </a:prstGeom>
          <a:noFill/>
          <a:ln w="28575">
            <a:solidFill>
              <a:srgbClr val="FF33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63" name="Text Box 22"/>
          <p:cNvSpPr txBox="1">
            <a:spLocks noChangeArrowheads="1"/>
          </p:cNvSpPr>
          <p:nvPr/>
        </p:nvSpPr>
        <p:spPr bwMode="auto">
          <a:xfrm>
            <a:off x="4038600" y="3062288"/>
            <a:ext cx="10382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|x1 – x2|</a:t>
            </a:r>
          </a:p>
        </p:txBody>
      </p:sp>
      <p:sp>
        <p:nvSpPr>
          <p:cNvPr id="10264" name="Text Box 23"/>
          <p:cNvSpPr txBox="1">
            <a:spLocks noChangeArrowheads="1"/>
          </p:cNvSpPr>
          <p:nvPr/>
        </p:nvSpPr>
        <p:spPr bwMode="auto">
          <a:xfrm>
            <a:off x="5478463" y="2276475"/>
            <a:ext cx="10382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|y1 – y2|</a:t>
            </a:r>
          </a:p>
        </p:txBody>
      </p:sp>
      <p:sp>
        <p:nvSpPr>
          <p:cNvPr id="10265" name="Freeform 24"/>
          <p:cNvSpPr>
            <a:spLocks/>
          </p:cNvSpPr>
          <p:nvPr/>
        </p:nvSpPr>
        <p:spPr bwMode="auto">
          <a:xfrm>
            <a:off x="4859338" y="2276475"/>
            <a:ext cx="2160587" cy="1260475"/>
          </a:xfrm>
          <a:custGeom>
            <a:avLst/>
            <a:gdLst>
              <a:gd name="T0" fmla="*/ 0 w 1361"/>
              <a:gd name="T1" fmla="*/ 0 h 794"/>
              <a:gd name="T2" fmla="*/ 2147483646 w 1361"/>
              <a:gd name="T3" fmla="*/ 2147483646 h 794"/>
              <a:gd name="T4" fmla="*/ 2147483646 w 1361"/>
              <a:gd name="T5" fmla="*/ 2147483646 h 794"/>
              <a:gd name="T6" fmla="*/ 2147483646 w 1361"/>
              <a:gd name="T7" fmla="*/ 2147483646 h 794"/>
              <a:gd name="T8" fmla="*/ 0 60000 65536"/>
              <a:gd name="T9" fmla="*/ 0 60000 65536"/>
              <a:gd name="T10" fmla="*/ 0 60000 65536"/>
              <a:gd name="T11" fmla="*/ 0 60000 65536"/>
              <a:gd name="T12" fmla="*/ 0 w 1361"/>
              <a:gd name="T13" fmla="*/ 0 h 794"/>
              <a:gd name="T14" fmla="*/ 1361 w 1361"/>
              <a:gd name="T15" fmla="*/ 794 h 79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361" h="794">
                <a:moveTo>
                  <a:pt x="0" y="0"/>
                </a:moveTo>
                <a:cubicBezTo>
                  <a:pt x="295" y="121"/>
                  <a:pt x="590" y="242"/>
                  <a:pt x="726" y="363"/>
                </a:cubicBezTo>
                <a:cubicBezTo>
                  <a:pt x="862" y="484"/>
                  <a:pt x="711" y="658"/>
                  <a:pt x="817" y="726"/>
                </a:cubicBezTo>
                <a:cubicBezTo>
                  <a:pt x="923" y="794"/>
                  <a:pt x="1142" y="782"/>
                  <a:pt x="1361" y="771"/>
                </a:cubicBezTo>
              </a:path>
            </a:pathLst>
          </a:custGeom>
          <a:noFill/>
          <a:ln w="952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0266" name="Text Box 25"/>
          <p:cNvSpPr txBox="1">
            <a:spLocks noChangeArrowheads="1"/>
          </p:cNvSpPr>
          <p:nvPr/>
        </p:nvSpPr>
        <p:spPr bwMode="auto">
          <a:xfrm>
            <a:off x="7072313" y="3255963"/>
            <a:ext cx="1235075" cy="5905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Distância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16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 P e Q</a:t>
            </a:r>
          </a:p>
        </p:txBody>
      </p:sp>
      <p:sp>
        <p:nvSpPr>
          <p:cNvPr id="10267" name="Text Box 26"/>
          <p:cNvSpPr txBox="1">
            <a:spLocks noChangeArrowheads="1"/>
          </p:cNvSpPr>
          <p:nvPr/>
        </p:nvSpPr>
        <p:spPr bwMode="auto">
          <a:xfrm>
            <a:off x="5505450" y="285273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pic>
        <p:nvPicPr>
          <p:cNvPr id="10268" name="Picture 2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050" y="5445125"/>
            <a:ext cx="5424488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5499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307313-0FEC-486B-9C91-F9418FC6C282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Vetores no Plano</a:t>
            </a:r>
            <a:endParaRPr lang="pt-BR" sz="4000" smtClean="0"/>
          </a:p>
        </p:txBody>
      </p:sp>
      <p:sp>
        <p:nvSpPr>
          <p:cNvPr id="11268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</a:rPr>
              <a:t>Cada par ordenado (x, y) corresponde a um ponto no plano</a:t>
            </a:r>
          </a:p>
          <a:p>
            <a:pPr fontAlgn="base">
              <a:spcAft>
                <a:spcPct val="0"/>
              </a:spcAft>
            </a:pPr>
            <a:r>
              <a:rPr lang="pt-BR" altLang="pt-BR" sz="2800">
                <a:solidFill>
                  <a:prstClr val="black"/>
                </a:solidFill>
              </a:rPr>
              <a:t>Se (x, y) </a:t>
            </a: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 (0, 0), além do ponto, podemos também fazer corresponder ao par (x, y) uma seta:</a:t>
            </a:r>
          </a:p>
        </p:txBody>
      </p:sp>
      <p:sp>
        <p:nvSpPr>
          <p:cNvPr id="11269" name="Line 28"/>
          <p:cNvSpPr>
            <a:spLocks noChangeShapeType="1"/>
          </p:cNvSpPr>
          <p:nvPr/>
        </p:nvSpPr>
        <p:spPr bwMode="auto">
          <a:xfrm>
            <a:off x="2339975" y="3709988"/>
            <a:ext cx="0" cy="23764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70" name="Line 29"/>
          <p:cNvSpPr>
            <a:spLocks noChangeShapeType="1"/>
          </p:cNvSpPr>
          <p:nvPr/>
        </p:nvSpPr>
        <p:spPr bwMode="auto">
          <a:xfrm>
            <a:off x="2124075" y="6015038"/>
            <a:ext cx="4608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Line 32"/>
          <p:cNvSpPr>
            <a:spLocks noChangeShapeType="1"/>
          </p:cNvSpPr>
          <p:nvPr/>
        </p:nvSpPr>
        <p:spPr bwMode="auto">
          <a:xfrm>
            <a:off x="2339975" y="4143375"/>
            <a:ext cx="31686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72" name="Line 33"/>
          <p:cNvSpPr>
            <a:spLocks noChangeShapeType="1"/>
          </p:cNvSpPr>
          <p:nvPr/>
        </p:nvSpPr>
        <p:spPr bwMode="auto">
          <a:xfrm>
            <a:off x="5508625" y="4143375"/>
            <a:ext cx="0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1273" name="Text Box 39"/>
          <p:cNvSpPr txBox="1">
            <a:spLocks noChangeArrowheads="1"/>
          </p:cNvSpPr>
          <p:nvPr/>
        </p:nvSpPr>
        <p:spPr bwMode="auto">
          <a:xfrm>
            <a:off x="5580063" y="3854450"/>
            <a:ext cx="844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P(x, y)</a:t>
            </a:r>
          </a:p>
        </p:txBody>
      </p:sp>
      <p:sp>
        <p:nvSpPr>
          <p:cNvPr id="11274" name="Line 41"/>
          <p:cNvSpPr>
            <a:spLocks noChangeShapeType="1"/>
          </p:cNvSpPr>
          <p:nvPr/>
        </p:nvSpPr>
        <p:spPr bwMode="auto">
          <a:xfrm flipV="1">
            <a:off x="2339975" y="4148138"/>
            <a:ext cx="3168650" cy="187325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559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B8D605-2DF4-467A-A70E-F18BFD27AC70}" type="slidenum">
              <a:rPr lang="pt-BR" altLang="pt-BR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 smtClean="0"/>
              <a:t>O Plano</a:t>
            </a:r>
            <a:br>
              <a:rPr lang="pt-BR" sz="4000" smtClean="0"/>
            </a:br>
            <a:r>
              <a:rPr lang="pt-BR" sz="3200" smtClean="0"/>
              <a:t>Vetores no Plano</a:t>
            </a:r>
            <a:endParaRPr lang="pt-BR" sz="4000" smtClean="0"/>
          </a:p>
        </p:txBody>
      </p:sp>
      <p:sp>
        <p:nvSpPr>
          <p:cNvPr id="12292" name="Rectangle 3"/>
          <p:cNvSpPr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sz="2800" dirty="0">
                <a:solidFill>
                  <a:prstClr val="black"/>
                </a:solidFill>
              </a:rPr>
              <a:t>Quando usamos uma seta para representar o par (x, y), podemos associar a este par ordenado direção, sentido e módulo</a:t>
            </a:r>
          </a:p>
          <a:p>
            <a:pPr lvl="1"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A direção e o sentido do par (x, y) são, respectivamente, a direção e o sentido  da seta que o representa</a:t>
            </a:r>
          </a:p>
          <a:p>
            <a:pPr lvl="1" fontAlgn="base">
              <a:spcAft>
                <a:spcPct val="0"/>
              </a:spcAft>
            </a:pPr>
            <a:endParaRPr lang="pt-BR" altLang="pt-BR" sz="2400" dirty="0">
              <a:solidFill>
                <a:prstClr val="black"/>
              </a:solidFill>
            </a:endParaRPr>
          </a:p>
          <a:p>
            <a:pPr lvl="1"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O módulo é o tamanho dessa seta</a:t>
            </a:r>
          </a:p>
          <a:p>
            <a:pPr lvl="1" fontAlgn="base">
              <a:spcAft>
                <a:spcPct val="0"/>
              </a:spcAft>
            </a:pPr>
            <a:endParaRPr lang="pt-BR" altLang="pt-BR" sz="2400" dirty="0">
              <a:solidFill>
                <a:prstClr val="black"/>
              </a:solidFill>
            </a:endParaRPr>
          </a:p>
          <a:p>
            <a:pPr lvl="1" fontAlgn="base">
              <a:spcAft>
                <a:spcPct val="0"/>
              </a:spcAft>
            </a:pPr>
            <a:r>
              <a:rPr lang="pt-BR" altLang="pt-BR" sz="2400" dirty="0">
                <a:solidFill>
                  <a:prstClr val="black"/>
                </a:solidFill>
              </a:rPr>
              <a:t>Um objeto com direção, sentido e módulo é chamado de </a:t>
            </a:r>
            <a:r>
              <a:rPr lang="pt-BR" altLang="pt-BR" sz="2400" dirty="0">
                <a:solidFill>
                  <a:srgbClr val="FF3300"/>
                </a:solidFill>
              </a:rPr>
              <a:t>vetor</a:t>
            </a:r>
            <a:r>
              <a:rPr lang="pt-BR" altLang="pt-BR" sz="2400" dirty="0">
                <a:solidFill>
                  <a:prstClr val="black"/>
                </a:solidFill>
              </a:rPr>
              <a:t>.</a:t>
            </a:r>
            <a:endParaRPr lang="pt-BR" altLang="pt-BR" sz="2400" dirty="0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96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4225</TotalTime>
  <Words>1386</Words>
  <Application>Microsoft Office PowerPoint</Application>
  <PresentationFormat>Apresentação na tela (4:3)</PresentationFormat>
  <Paragraphs>306</Paragraphs>
  <Slides>26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7" baseType="lpstr">
      <vt:lpstr>1_Tema do Office</vt:lpstr>
      <vt:lpstr>Geometria Analítica</vt:lpstr>
      <vt:lpstr>Sumário</vt:lpstr>
      <vt:lpstr>O Plano Sistema de Coordenadas</vt:lpstr>
      <vt:lpstr>O Plano Sistema de Coordenadas</vt:lpstr>
      <vt:lpstr>O Plano Sistema de Coordenadas</vt:lpstr>
      <vt:lpstr>O Plano Distância entre dois Pontos</vt:lpstr>
      <vt:lpstr>O Plano Distância entre dois Pontos</vt:lpstr>
      <vt:lpstr>O Plano Vetores no Plano</vt:lpstr>
      <vt:lpstr>O Plano Vetores no Plano</vt:lpstr>
      <vt:lpstr>O Plano Vetores no Plano</vt:lpstr>
      <vt:lpstr>O Plano Vetores no Plano</vt:lpstr>
      <vt:lpstr>O Plano Vetores no Plano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O Plano Operações com Vetores</vt:lpstr>
      <vt:lpstr>Hoje vimos...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Paulo Salgado</dc:creator>
  <cp:lastModifiedBy>Paulo Salgado</cp:lastModifiedBy>
  <cp:revision>10</cp:revision>
  <dcterms:created xsi:type="dcterms:W3CDTF">2014-10-05T18:46:02Z</dcterms:created>
  <dcterms:modified xsi:type="dcterms:W3CDTF">2020-03-03T10:43:00Z</dcterms:modified>
</cp:coreProperties>
</file>